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57" r:id="rId3"/>
    <p:sldId id="258" r:id="rId4"/>
    <p:sldId id="259" r:id="rId5"/>
    <p:sldId id="260" r:id="rId6"/>
    <p:sldId id="261" r:id="rId7"/>
    <p:sldId id="273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5" r:id="rId17"/>
    <p:sldId id="26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54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3.wmf"/><Relationship Id="rId3" Type="http://schemas.openxmlformats.org/officeDocument/2006/relationships/image" Target="../media/image58.wmf"/><Relationship Id="rId7" Type="http://schemas.openxmlformats.org/officeDocument/2006/relationships/image" Target="../media/image6.wmf"/><Relationship Id="rId12" Type="http://schemas.openxmlformats.org/officeDocument/2006/relationships/image" Target="../media/image1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5.wmf"/><Relationship Id="rId11" Type="http://schemas.openxmlformats.org/officeDocument/2006/relationships/image" Target="../media/image11.wmf"/><Relationship Id="rId5" Type="http://schemas.openxmlformats.org/officeDocument/2006/relationships/image" Target="../media/image51.wmf"/><Relationship Id="rId10" Type="http://schemas.openxmlformats.org/officeDocument/2006/relationships/image" Target="../media/image9.wmf"/><Relationship Id="rId4" Type="http://schemas.openxmlformats.org/officeDocument/2006/relationships/image" Target="../media/image53.wmf"/><Relationship Id="rId9" Type="http://schemas.openxmlformats.org/officeDocument/2006/relationships/image" Target="../media/image8.wmf"/><Relationship Id="rId1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.wmf"/><Relationship Id="rId12" Type="http://schemas.openxmlformats.org/officeDocument/2006/relationships/image" Target="../media/image65.wmf"/><Relationship Id="rId17" Type="http://schemas.openxmlformats.org/officeDocument/2006/relationships/image" Target="../media/image69.wmf"/><Relationship Id="rId2" Type="http://schemas.openxmlformats.org/officeDocument/2006/relationships/image" Target="../media/image60.wmf"/><Relationship Id="rId16" Type="http://schemas.openxmlformats.org/officeDocument/2006/relationships/image" Target="../media/image68.wmf"/><Relationship Id="rId1" Type="http://schemas.openxmlformats.org/officeDocument/2006/relationships/image" Target="../media/image59.wmf"/><Relationship Id="rId6" Type="http://schemas.openxmlformats.org/officeDocument/2006/relationships/image" Target="../media/image5.wmf"/><Relationship Id="rId11" Type="http://schemas.openxmlformats.org/officeDocument/2006/relationships/image" Target="../media/image64.wmf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10" Type="http://schemas.openxmlformats.org/officeDocument/2006/relationships/image" Target="../media/image63.wmf"/><Relationship Id="rId4" Type="http://schemas.openxmlformats.org/officeDocument/2006/relationships/image" Target="../media/image23.wmf"/><Relationship Id="rId9" Type="http://schemas.openxmlformats.org/officeDocument/2006/relationships/image" Target="../media/image8.wmf"/><Relationship Id="rId1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6.wmf"/><Relationship Id="rId18" Type="http://schemas.openxmlformats.org/officeDocument/2006/relationships/image" Target="../media/image9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17" Type="http://schemas.openxmlformats.org/officeDocument/2006/relationships/image" Target="../media/image90.wmf"/><Relationship Id="rId2" Type="http://schemas.openxmlformats.org/officeDocument/2006/relationships/image" Target="../media/image75.wmf"/><Relationship Id="rId16" Type="http://schemas.openxmlformats.org/officeDocument/2006/relationships/image" Target="../media/image89.wmf"/><Relationship Id="rId20" Type="http://schemas.openxmlformats.org/officeDocument/2006/relationships/image" Target="../media/image93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5" Type="http://schemas.openxmlformats.org/officeDocument/2006/relationships/image" Target="../media/image88.wmf"/><Relationship Id="rId10" Type="http://schemas.openxmlformats.org/officeDocument/2006/relationships/image" Target="../media/image83.wmf"/><Relationship Id="rId19" Type="http://schemas.openxmlformats.org/officeDocument/2006/relationships/image" Target="../media/image92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Relationship Id="rId14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13.wmf"/><Relationship Id="rId3" Type="http://schemas.openxmlformats.org/officeDocument/2006/relationships/image" Target="../media/image16.wmf"/><Relationship Id="rId7" Type="http://schemas.openxmlformats.org/officeDocument/2006/relationships/image" Target="../media/image12.wmf"/><Relationship Id="rId12" Type="http://schemas.openxmlformats.org/officeDocument/2006/relationships/image" Target="../media/image1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1.wmf"/><Relationship Id="rId11" Type="http://schemas.openxmlformats.org/officeDocument/2006/relationships/image" Target="../media/image7.wmf"/><Relationship Id="rId5" Type="http://schemas.openxmlformats.org/officeDocument/2006/relationships/image" Target="../media/image8.wmf"/><Relationship Id="rId10" Type="http://schemas.openxmlformats.org/officeDocument/2006/relationships/image" Target="../media/image6.wmf"/><Relationship Id="rId4" Type="http://schemas.openxmlformats.org/officeDocument/2006/relationships/image" Target="../media/image17.wmf"/><Relationship Id="rId9" Type="http://schemas.openxmlformats.org/officeDocument/2006/relationships/image" Target="../media/image5.wmf"/><Relationship Id="rId1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2.wmf"/><Relationship Id="rId7" Type="http://schemas.openxmlformats.org/officeDocument/2006/relationships/image" Target="../media/image6.wmf"/><Relationship Id="rId12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5.wmf"/><Relationship Id="rId11" Type="http://schemas.openxmlformats.org/officeDocument/2006/relationships/image" Target="../media/image25.wmf"/><Relationship Id="rId5" Type="http://schemas.openxmlformats.org/officeDocument/2006/relationships/image" Target="../media/image12.wmf"/><Relationship Id="rId10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52.wmf"/><Relationship Id="rId3" Type="http://schemas.openxmlformats.org/officeDocument/2006/relationships/image" Target="../media/image49.wmf"/><Relationship Id="rId7" Type="http://schemas.openxmlformats.org/officeDocument/2006/relationships/image" Target="../media/image6.wmf"/><Relationship Id="rId12" Type="http://schemas.openxmlformats.org/officeDocument/2006/relationships/image" Target="../media/image12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.wmf"/><Relationship Id="rId11" Type="http://schemas.openxmlformats.org/officeDocument/2006/relationships/image" Target="../media/image11.wmf"/><Relationship Id="rId5" Type="http://schemas.openxmlformats.org/officeDocument/2006/relationships/image" Target="../media/image51.wmf"/><Relationship Id="rId10" Type="http://schemas.openxmlformats.org/officeDocument/2006/relationships/image" Target="../media/image9.wmf"/><Relationship Id="rId4" Type="http://schemas.openxmlformats.org/officeDocument/2006/relationships/image" Target="../media/image50.wmf"/><Relationship Id="rId9" Type="http://schemas.openxmlformats.org/officeDocument/2006/relationships/image" Target="../media/image8.wmf"/><Relationship Id="rId14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35192-66E2-4D75-9D3A-E1A41E52A4C7}" type="datetimeFigureOut">
              <a:rPr lang="zh-CN" altLang="en-US" smtClean="0"/>
              <a:pPr/>
              <a:t>2021-5-10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21DD-63AD-479A-8CD3-1CC6600EA3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D21DD-63AD-479A-8CD3-1CC6600EA33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oleObject" Target="../embeddings/oleObject70.bin"/><Relationship Id="rId18" Type="http://schemas.openxmlformats.org/officeDocument/2006/relationships/oleObject" Target="../embeddings/oleObject7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9.bin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72.bin"/><Relationship Id="rId10" Type="http://schemas.openxmlformats.org/officeDocument/2006/relationships/oleObject" Target="../embeddings/oleObject67.bin"/><Relationship Id="rId19" Type="http://schemas.openxmlformats.org/officeDocument/2006/relationships/oleObject" Target="../embeddings/oleObject76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7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png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oleObject" Target="../embeddings/oleObject90.bin"/><Relationship Id="rId18" Type="http://schemas.openxmlformats.org/officeDocument/2006/relationships/oleObject" Target="../embeddings/oleObject9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4.bin"/><Relationship Id="rId12" Type="http://schemas.openxmlformats.org/officeDocument/2006/relationships/oleObject" Target="../embeddings/oleObject89.bin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3.bin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92.bin"/><Relationship Id="rId10" Type="http://schemas.openxmlformats.org/officeDocument/2006/relationships/oleObject" Target="../embeddings/oleObject87.bin"/><Relationship Id="rId19" Type="http://schemas.openxmlformats.org/officeDocument/2006/relationships/oleObject" Target="../embeddings/oleObject96.bin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oleObject86.bin"/><Relationship Id="rId14" Type="http://schemas.openxmlformats.org/officeDocument/2006/relationships/oleObject" Target="../embeddings/oleObject9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oleObject" Target="../embeddings/oleObject108.bin"/><Relationship Id="rId18" Type="http://schemas.openxmlformats.org/officeDocument/2006/relationships/oleObject" Target="../embeddings/oleObject11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2.bin"/><Relationship Id="rId12" Type="http://schemas.openxmlformats.org/officeDocument/2006/relationships/oleObject" Target="../embeddings/oleObject107.bin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1.bin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10.bin"/><Relationship Id="rId10" Type="http://schemas.openxmlformats.org/officeDocument/2006/relationships/oleObject" Target="../embeddings/oleObject105.bin"/><Relationship Id="rId19" Type="http://schemas.openxmlformats.org/officeDocument/2006/relationships/oleObject" Target="../embeddings/oleObject114.bin"/><Relationship Id="rId4" Type="http://schemas.openxmlformats.org/officeDocument/2006/relationships/oleObject" Target="../embeddings/oleObject99.bin"/><Relationship Id="rId9" Type="http://schemas.openxmlformats.org/officeDocument/2006/relationships/oleObject" Target="../embeddings/oleObject104.bin"/><Relationship Id="rId14" Type="http://schemas.openxmlformats.org/officeDocument/2006/relationships/oleObject" Target="../embeddings/oleObject10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8.bin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oleObject" Target="../embeddings/oleObject130.bin"/><Relationship Id="rId18" Type="http://schemas.openxmlformats.org/officeDocument/2006/relationships/oleObject" Target="../embeddings/oleObject135.bin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24.bin"/><Relationship Id="rId12" Type="http://schemas.openxmlformats.org/officeDocument/2006/relationships/oleObject" Target="../embeddings/oleObject129.bin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3.bin"/><Relationship Id="rId20" Type="http://schemas.openxmlformats.org/officeDocument/2006/relationships/oleObject" Target="../embeddings/oleObject137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3.bin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32.bin"/><Relationship Id="rId10" Type="http://schemas.openxmlformats.org/officeDocument/2006/relationships/oleObject" Target="../embeddings/oleObject127.bin"/><Relationship Id="rId19" Type="http://schemas.openxmlformats.org/officeDocument/2006/relationships/oleObject" Target="../embeddings/oleObject136.bin"/><Relationship Id="rId4" Type="http://schemas.openxmlformats.org/officeDocument/2006/relationships/oleObject" Target="../embeddings/oleObject121.bin"/><Relationship Id="rId9" Type="http://schemas.openxmlformats.org/officeDocument/2006/relationships/oleObject" Target="../embeddings/oleObject126.bin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4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4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Microsoft_Office_Word_97_-_2003___1.doc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39.png"/><Relationship Id="rId9" Type="http://schemas.openxmlformats.org/officeDocument/2006/relationships/oleObject" Target="../embeddings/oleObject5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664" y="1339801"/>
            <a:ext cx="5111750" cy="1081087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§10-3  </a:t>
            </a:r>
            <a:r>
              <a:rPr lang="zh-CN" altLang="en-US" sz="3200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三重积分</a:t>
            </a:r>
            <a:r>
              <a:rPr lang="en-US" altLang="zh-CN" sz="3200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(2)</a:t>
            </a:r>
            <a:endParaRPr lang="zh-CN" altLang="en-US" sz="3200" dirty="0" smtClean="0">
              <a:solidFill>
                <a:srgbClr val="3333FF"/>
              </a:solidFill>
              <a:effectLst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2852738"/>
            <a:ext cx="6408738" cy="2663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defRPr/>
            </a:pPr>
            <a:r>
              <a:rPr lang="zh-CN" altLang="en-US" sz="2800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三重积分的计算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zh-CN" altLang="en-US" sz="2800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2400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  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u"/>
              <a:defRPr/>
            </a:pPr>
            <a:r>
              <a:rPr lang="zh-CN" altLang="en-US" sz="2400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利用柱面坐标计算三重积分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u"/>
              <a:defRPr/>
            </a:pPr>
            <a:r>
              <a:rPr lang="zh-CN" altLang="en-US" sz="2400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利用球面坐标计算三重积分</a:t>
            </a:r>
          </a:p>
          <a:p>
            <a:pPr algn="l" eaLnBrk="1" hangingPunct="1">
              <a:lnSpc>
                <a:spcPct val="80000"/>
              </a:lnSpc>
              <a:defRPr/>
            </a:pPr>
            <a:endParaRPr lang="en-US" altLang="zh-CN" sz="2800" dirty="0" smtClean="0">
              <a:solidFill>
                <a:srgbClr val="3333FF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84584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(2)</a:t>
            </a:r>
            <a:r>
              <a:rPr lang="zh-CN" altLang="en-US" sz="3200" b="1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利用球面坐标计算三重积分</a:t>
            </a:r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251520" y="2423549"/>
          <a:ext cx="6696744" cy="3453723"/>
        </p:xfrm>
        <a:graphic>
          <a:graphicData uri="http://schemas.openxmlformats.org/presentationml/2006/ole">
            <p:oleObj spid="_x0000_s10242" name="Equation" r:id="rId3" imgW="7213320" imgH="3720960" progId="Equation.DSMT4">
              <p:embed/>
            </p:oleObj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476275" y="6122119"/>
          <a:ext cx="1724025" cy="369888"/>
        </p:xfrm>
        <a:graphic>
          <a:graphicData uri="http://schemas.openxmlformats.org/presentationml/2006/ole">
            <p:oleObj spid="_x0000_s10243" name="公式" r:id="rId4" imgW="1663560" imgH="368280" progId="Equation.3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552975" y="6172919"/>
          <a:ext cx="1611313" cy="311150"/>
        </p:xfrm>
        <a:graphic>
          <a:graphicData uri="http://schemas.openxmlformats.org/presentationml/2006/ole">
            <p:oleObj spid="_x0000_s10244" name="公式" r:id="rId5" imgW="1587240" imgH="317160" progId="Equation.3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547963" y="6158632"/>
          <a:ext cx="1490662" cy="366712"/>
        </p:xfrm>
        <a:graphic>
          <a:graphicData uri="http://schemas.openxmlformats.org/presentationml/2006/ole">
            <p:oleObj spid="_x0000_s10245" name="公式" r:id="rId6" imgW="1447560" imgH="368280" progId="Equation.3">
              <p:embed/>
            </p:oleObj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528" y="6006232"/>
            <a:ext cx="1905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规定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745288" y="2109069"/>
          <a:ext cx="228600" cy="227013"/>
        </p:xfrm>
        <a:graphic>
          <a:graphicData uri="http://schemas.openxmlformats.org/presentationml/2006/ole">
            <p:oleObj spid="_x0000_s10246" name="公式" r:id="rId7" imgW="342720" imgH="342720" progId="Equation.3">
              <p:embed/>
            </p:oleObj>
          </a:graphicData>
        </a:graphic>
      </p:graphicFrame>
      <p:sp>
        <p:nvSpPr>
          <p:cNvPr id="9" name="Arc 8"/>
          <p:cNvSpPr>
            <a:spLocks/>
          </p:cNvSpPr>
          <p:nvPr/>
        </p:nvSpPr>
        <p:spPr bwMode="auto">
          <a:xfrm>
            <a:off x="6992813" y="1162919"/>
            <a:ext cx="261938" cy="209550"/>
          </a:xfrm>
          <a:custGeom>
            <a:avLst/>
            <a:gdLst>
              <a:gd name="T0" fmla="*/ 0 w 21600"/>
              <a:gd name="T1" fmla="*/ 0 h 21600"/>
              <a:gd name="T2" fmla="*/ 1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6978526" y="1645519"/>
            <a:ext cx="19050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6978526" y="350119"/>
            <a:ext cx="0" cy="1303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6449888" y="2255119"/>
          <a:ext cx="222250" cy="211138"/>
        </p:xfrm>
        <a:graphic>
          <a:graphicData uri="http://schemas.openxmlformats.org/presentationml/2006/ole">
            <p:oleObj spid="_x0000_s10247" name="公式" r:id="rId8" imgW="253800" imgH="241200" progId="Equation.3">
              <p:embed/>
            </p:oleObj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8578726" y="1721719"/>
          <a:ext cx="222250" cy="277813"/>
        </p:xfrm>
        <a:graphic>
          <a:graphicData uri="http://schemas.openxmlformats.org/presentationml/2006/ole">
            <p:oleObj spid="_x0000_s10248" name="公式" r:id="rId9" imgW="253800" imgH="317160" progId="Equation.3">
              <p:embed/>
            </p:oleObj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6749926" y="332656"/>
          <a:ext cx="166688" cy="207963"/>
        </p:xfrm>
        <a:graphic>
          <a:graphicData uri="http://schemas.openxmlformats.org/presentationml/2006/ole">
            <p:oleObj spid="_x0000_s10249" name="公式" r:id="rId10" imgW="203040" imgH="253800" progId="Equation.3">
              <p:embed/>
            </p:oleObj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6745163" y="1493119"/>
          <a:ext cx="214313" cy="239713"/>
        </p:xfrm>
        <a:graphic>
          <a:graphicData uri="http://schemas.openxmlformats.org/presentationml/2006/ole">
            <p:oleObj spid="_x0000_s10250" name="公式" r:id="rId11" imgW="215640" imgH="241200" progId="Equation.3">
              <p:embed/>
            </p:oleObj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7900863" y="629519"/>
          <a:ext cx="1063625" cy="273050"/>
        </p:xfrm>
        <a:graphic>
          <a:graphicData uri="http://schemas.openxmlformats.org/presentationml/2006/ole">
            <p:oleObj spid="_x0000_s10251" name="公式" r:id="rId12" imgW="1523880" imgH="393480" progId="Equation.3">
              <p:embed/>
            </p:oleObj>
          </a:graphicData>
        </a:graphic>
      </p:graphicFrame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6983288" y="1645519"/>
            <a:ext cx="838200" cy="3794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" name="Object 19"/>
          <p:cNvGraphicFramePr>
            <a:graphicFrameLocks noChangeAspect="1"/>
          </p:cNvGraphicFramePr>
          <p:nvPr/>
        </p:nvGraphicFramePr>
        <p:xfrm>
          <a:off x="6940426" y="1809031"/>
          <a:ext cx="163513" cy="217488"/>
        </p:xfrm>
        <a:graphic>
          <a:graphicData uri="http://schemas.openxmlformats.org/presentationml/2006/ole">
            <p:oleObj spid="_x0000_s10252" name="公式" r:id="rId13" imgW="266400" imgH="355320" progId="Equation.3">
              <p:embed/>
            </p:oleObj>
          </a:graphicData>
        </a:graphic>
      </p:graphicFrame>
      <p:sp>
        <p:nvSpPr>
          <p:cNvPr id="19" name="Freeform 20"/>
          <p:cNvSpPr>
            <a:spLocks/>
          </p:cNvSpPr>
          <p:nvPr/>
        </p:nvSpPr>
        <p:spPr bwMode="auto">
          <a:xfrm rot="20933199">
            <a:off x="6864226" y="1740769"/>
            <a:ext cx="304800" cy="87313"/>
          </a:xfrm>
          <a:custGeom>
            <a:avLst/>
            <a:gdLst>
              <a:gd name="T0" fmla="*/ 0 w 432"/>
              <a:gd name="T1" fmla="*/ 16 h 168"/>
              <a:gd name="T2" fmla="*/ 43 w 432"/>
              <a:gd name="T3" fmla="*/ 47 h 168"/>
              <a:gd name="T4" fmla="*/ 149 w 432"/>
              <a:gd name="T5" fmla="*/ 47 h 168"/>
              <a:gd name="T6" fmla="*/ 192 w 432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68"/>
              <a:gd name="T14" fmla="*/ 432 w 432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68">
                <a:moveTo>
                  <a:pt x="0" y="48"/>
                </a:moveTo>
                <a:cubicBezTo>
                  <a:pt x="20" y="88"/>
                  <a:pt x="40" y="128"/>
                  <a:pt x="96" y="144"/>
                </a:cubicBezTo>
                <a:cubicBezTo>
                  <a:pt x="152" y="160"/>
                  <a:pt x="280" y="168"/>
                  <a:pt x="336" y="144"/>
                </a:cubicBezTo>
                <a:cubicBezTo>
                  <a:pt x="392" y="120"/>
                  <a:pt x="416" y="24"/>
                  <a:pt x="432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7435726" y="807319"/>
          <a:ext cx="211138" cy="234950"/>
        </p:xfrm>
        <a:graphic>
          <a:graphicData uri="http://schemas.openxmlformats.org/presentationml/2006/ole">
            <p:oleObj spid="_x0000_s10253" name="公式" r:id="rId14" imgW="215640" imgH="241200" progId="Equation.3">
              <p:embed/>
            </p:oleObj>
          </a:graphicData>
        </a:graphic>
      </p:graphicFrame>
      <p:sp>
        <p:nvSpPr>
          <p:cNvPr id="21" name="Line 23"/>
          <p:cNvSpPr>
            <a:spLocks noChangeShapeType="1"/>
          </p:cNvSpPr>
          <p:nvPr/>
        </p:nvSpPr>
        <p:spPr bwMode="auto">
          <a:xfrm flipV="1">
            <a:off x="6983288" y="807319"/>
            <a:ext cx="838200" cy="838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Object 25"/>
          <p:cNvGraphicFramePr>
            <a:graphicFrameLocks noChangeAspect="1"/>
          </p:cNvGraphicFramePr>
          <p:nvPr/>
        </p:nvGraphicFramePr>
        <p:xfrm>
          <a:off x="7088063" y="912094"/>
          <a:ext cx="201613" cy="239713"/>
        </p:xfrm>
        <a:graphic>
          <a:graphicData uri="http://schemas.openxmlformats.org/presentationml/2006/ole">
            <p:oleObj spid="_x0000_s10254" name="公式" r:id="rId15" imgW="266400" imgH="317160" progId="Equation.3">
              <p:embed/>
            </p:oleObj>
          </a:graphicData>
        </a:graphic>
      </p:graphicFrame>
      <p:graphicFrame>
        <p:nvGraphicFramePr>
          <p:cNvPr id="23" name="Object 26"/>
          <p:cNvGraphicFramePr>
            <a:graphicFrameLocks noChangeAspect="1"/>
          </p:cNvGraphicFramePr>
          <p:nvPr/>
        </p:nvGraphicFramePr>
        <p:xfrm>
          <a:off x="7897688" y="1340719"/>
          <a:ext cx="106363" cy="131763"/>
        </p:xfrm>
        <a:graphic>
          <a:graphicData uri="http://schemas.openxmlformats.org/presentationml/2006/ole">
            <p:oleObj spid="_x0000_s10255" name="公式" r:id="rId16" imgW="203040" imgH="253800" progId="Equation.3">
              <p:embed/>
            </p:oleObj>
          </a:graphicData>
        </a:graphic>
      </p:graphicFrame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6602288" y="2026519"/>
            <a:ext cx="121920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Object 28"/>
          <p:cNvGraphicFramePr>
            <a:graphicFrameLocks noChangeAspect="1"/>
          </p:cNvGraphicFramePr>
          <p:nvPr/>
        </p:nvGraphicFramePr>
        <p:xfrm>
          <a:off x="7135688" y="2102719"/>
          <a:ext cx="161925" cy="201613"/>
        </p:xfrm>
        <a:graphic>
          <a:graphicData uri="http://schemas.openxmlformats.org/presentationml/2006/ole">
            <p:oleObj spid="_x0000_s10256" name="公式" r:id="rId17" imgW="253800" imgH="317160" progId="Equation.3">
              <p:embed/>
            </p:oleObj>
          </a:graphicData>
        </a:graphic>
      </p:graphicFrame>
      <p:graphicFrame>
        <p:nvGraphicFramePr>
          <p:cNvPr id="26" name="Object 29"/>
          <p:cNvGraphicFramePr>
            <a:graphicFrameLocks noChangeAspect="1"/>
          </p:cNvGraphicFramePr>
          <p:nvPr/>
        </p:nvGraphicFramePr>
        <p:xfrm>
          <a:off x="6621338" y="1702669"/>
          <a:ext cx="161925" cy="153988"/>
        </p:xfrm>
        <a:graphic>
          <a:graphicData uri="http://schemas.openxmlformats.org/presentationml/2006/ole">
            <p:oleObj spid="_x0000_s10257" name="公式" r:id="rId18" imgW="253800" imgH="241200" progId="Equation.3">
              <p:embed/>
            </p:oleObj>
          </a:graphicData>
        </a:graphic>
      </p:graphicFrame>
      <p:graphicFrame>
        <p:nvGraphicFramePr>
          <p:cNvPr id="27" name="Object 30"/>
          <p:cNvGraphicFramePr>
            <a:graphicFrameLocks noChangeAspect="1"/>
          </p:cNvGraphicFramePr>
          <p:nvPr/>
        </p:nvGraphicFramePr>
        <p:xfrm>
          <a:off x="6373688" y="1856656"/>
          <a:ext cx="217488" cy="227013"/>
        </p:xfrm>
        <a:graphic>
          <a:graphicData uri="http://schemas.openxmlformats.org/presentationml/2006/ole">
            <p:oleObj spid="_x0000_s10258" name="公式" r:id="rId19" imgW="291960" imgH="304560" progId="Equation.3">
              <p:embed/>
            </p:oleObj>
          </a:graphicData>
        </a:graphic>
      </p:graphicFrame>
      <p:sp>
        <p:nvSpPr>
          <p:cNvPr id="28" name="Line 11"/>
          <p:cNvSpPr>
            <a:spLocks noChangeShapeType="1"/>
          </p:cNvSpPr>
          <p:nvPr/>
        </p:nvSpPr>
        <p:spPr bwMode="auto">
          <a:xfrm flipH="1">
            <a:off x="6339234" y="1628800"/>
            <a:ext cx="681038" cy="681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>
            <a:off x="7812360" y="836712"/>
            <a:ext cx="0" cy="11953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1143000" y="2070919"/>
          <a:ext cx="1295400" cy="414337"/>
        </p:xfrm>
        <a:graphic>
          <a:graphicData uri="http://schemas.openxmlformats.org/presentationml/2006/ole">
            <p:oleObj spid="_x0000_s11269" name="公式" r:id="rId3" imgW="1346040" imgH="431640" progId="Equation.3">
              <p:embed/>
            </p:oleObj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1112838" y="2756719"/>
          <a:ext cx="1355725" cy="414337"/>
        </p:xfrm>
        <a:graphic>
          <a:graphicData uri="http://schemas.openxmlformats.org/presentationml/2006/ole">
            <p:oleObj spid="_x0000_s11270" name="公式" r:id="rId4" imgW="1409400" imgH="431640" progId="Equation.3">
              <p:embed/>
            </p:oleObj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1143000" y="3442519"/>
          <a:ext cx="1331913" cy="414337"/>
        </p:xfrm>
        <a:graphic>
          <a:graphicData uri="http://schemas.openxmlformats.org/presentationml/2006/ole">
            <p:oleObj spid="_x0000_s11271" name="公式" r:id="rId5" imgW="1384200" imgH="431640" progId="Equation.3">
              <p:embed/>
            </p:oleObj>
          </a:graphicData>
        </a:graphic>
      </p:graphicFrame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914400" y="1113656"/>
            <a:ext cx="4038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如图，三坐标面分别为</a:t>
            </a:r>
          </a:p>
        </p:txBody>
      </p:sp>
      <p:sp>
        <p:nvSpPr>
          <p:cNvPr id="83978" name="AutoShape 10"/>
          <p:cNvSpPr>
            <a:spLocks noChangeArrowheads="1"/>
          </p:cNvSpPr>
          <p:nvPr/>
        </p:nvSpPr>
        <p:spPr bwMode="auto">
          <a:xfrm>
            <a:off x="2590800" y="2866256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3200400" y="2713856"/>
            <a:ext cx="1447800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圆锥面；</a:t>
            </a:r>
          </a:p>
        </p:txBody>
      </p:sp>
      <p:sp>
        <p:nvSpPr>
          <p:cNvPr id="83980" name="AutoShape 12"/>
          <p:cNvSpPr>
            <a:spLocks noChangeArrowheads="1"/>
          </p:cNvSpPr>
          <p:nvPr/>
        </p:nvSpPr>
        <p:spPr bwMode="auto">
          <a:xfrm>
            <a:off x="2590800" y="2180456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3200400" y="2028056"/>
            <a:ext cx="1447800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球   面；</a:t>
            </a:r>
          </a:p>
        </p:txBody>
      </p:sp>
      <p:sp>
        <p:nvSpPr>
          <p:cNvPr id="83982" name="AutoShape 14"/>
          <p:cNvSpPr>
            <a:spLocks noChangeArrowheads="1"/>
          </p:cNvSpPr>
          <p:nvPr/>
        </p:nvSpPr>
        <p:spPr bwMode="auto">
          <a:xfrm>
            <a:off x="2590800" y="3552056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3200400" y="3399656"/>
            <a:ext cx="1659632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半平面．</a:t>
            </a:r>
          </a:p>
        </p:txBody>
      </p:sp>
      <p:pic>
        <p:nvPicPr>
          <p:cNvPr id="83984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266056"/>
            <a:ext cx="2595563" cy="26670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 autoUpdateAnimBg="0"/>
      <p:bldP spid="83978" grpId="0" animBg="1"/>
      <p:bldP spid="83979" grpId="0" autoUpdateAnimBg="0"/>
      <p:bldP spid="83980" grpId="0" animBg="1"/>
      <p:bldP spid="83981" grpId="0" autoUpdateAnimBg="0"/>
      <p:bldP spid="83982" grpId="0" animBg="1"/>
      <p:bldP spid="8398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2252663" y="4343400"/>
          <a:ext cx="2906712" cy="1654175"/>
        </p:xfrm>
        <a:graphic>
          <a:graphicData uri="http://schemas.openxmlformats.org/presentationml/2006/ole">
            <p:oleObj spid="_x0000_s12290" name="公式" r:id="rId3" imgW="2552400" imgH="1511280" progId="Equation.3">
              <p:embed/>
            </p:oleObj>
          </a:graphicData>
        </a:graphic>
      </p:graphicFrame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4400" y="35814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球面坐标与直角坐标的关系为</a:t>
            </a:r>
            <a:endParaRPr kumimoji="1"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9717" name="Text Box 4"/>
          <p:cNvSpPr txBox="1">
            <a:spLocks noChangeArrowheads="1"/>
          </p:cNvSpPr>
          <p:nvPr/>
        </p:nvSpPr>
        <p:spPr bwMode="auto">
          <a:xfrm>
            <a:off x="914400" y="9906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如图，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67400" y="1524000"/>
            <a:ext cx="2667000" cy="2133600"/>
            <a:chOff x="3360" y="768"/>
            <a:chExt cx="1680" cy="134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360" y="768"/>
              <a:ext cx="1680" cy="1344"/>
              <a:chOff x="3552" y="2341"/>
              <a:chExt cx="1680" cy="1344"/>
            </a:xfrm>
          </p:grpSpPr>
          <p:graphicFrame>
            <p:nvGraphicFramePr>
              <p:cNvPr id="29702" name="Object 7"/>
              <p:cNvGraphicFramePr>
                <a:graphicFrameLocks noChangeAspect="1"/>
              </p:cNvGraphicFramePr>
              <p:nvPr/>
            </p:nvGraphicFramePr>
            <p:xfrm>
              <a:off x="4464" y="3460"/>
              <a:ext cx="144" cy="143"/>
            </p:xfrm>
            <a:graphic>
              <a:graphicData uri="http://schemas.openxmlformats.org/presentationml/2006/ole">
                <p:oleObj spid="_x0000_s12294" name="公式" r:id="rId4" imgW="342720" imgH="342720" progId="Equation.3">
                  <p:embed/>
                </p:oleObj>
              </a:graphicData>
            </a:graphic>
          </p:graphicFrame>
          <p:sp>
            <p:nvSpPr>
              <p:cNvPr id="29720" name="Arc 8"/>
              <p:cNvSpPr>
                <a:spLocks/>
              </p:cNvSpPr>
              <p:nvPr/>
            </p:nvSpPr>
            <p:spPr bwMode="auto">
              <a:xfrm>
                <a:off x="3990" y="2864"/>
                <a:ext cx="165" cy="132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1" name="Line 9"/>
              <p:cNvSpPr>
                <a:spLocks noChangeShapeType="1"/>
              </p:cNvSpPr>
              <p:nvPr/>
            </p:nvSpPr>
            <p:spPr bwMode="auto">
              <a:xfrm flipV="1">
                <a:off x="3981" y="3168"/>
                <a:ext cx="1200" cy="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2" name="Line 10"/>
              <p:cNvSpPr>
                <a:spLocks noChangeShapeType="1"/>
              </p:cNvSpPr>
              <p:nvPr/>
            </p:nvSpPr>
            <p:spPr bwMode="auto">
              <a:xfrm flipV="1">
                <a:off x="3981" y="2352"/>
                <a:ext cx="0" cy="8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3" name="Line 11"/>
              <p:cNvSpPr>
                <a:spLocks noChangeShapeType="1"/>
              </p:cNvSpPr>
              <p:nvPr/>
            </p:nvSpPr>
            <p:spPr bwMode="auto">
              <a:xfrm flipH="1">
                <a:off x="3552" y="3173"/>
                <a:ext cx="429" cy="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703" name="Object 12"/>
              <p:cNvGraphicFramePr>
                <a:graphicFrameLocks noChangeAspect="1"/>
              </p:cNvGraphicFramePr>
              <p:nvPr/>
            </p:nvGraphicFramePr>
            <p:xfrm>
              <a:off x="3648" y="3552"/>
              <a:ext cx="140" cy="133"/>
            </p:xfrm>
            <a:graphic>
              <a:graphicData uri="http://schemas.openxmlformats.org/presentationml/2006/ole">
                <p:oleObj spid="_x0000_s12295" name="公式" r:id="rId5" imgW="253800" imgH="241200" progId="Equation.3">
                  <p:embed/>
                </p:oleObj>
              </a:graphicData>
            </a:graphic>
          </p:graphicFrame>
          <p:graphicFrame>
            <p:nvGraphicFramePr>
              <p:cNvPr id="29704" name="Object 13"/>
              <p:cNvGraphicFramePr>
                <a:graphicFrameLocks noChangeAspect="1"/>
              </p:cNvGraphicFramePr>
              <p:nvPr/>
            </p:nvGraphicFramePr>
            <p:xfrm>
              <a:off x="4989" y="3216"/>
              <a:ext cx="140" cy="175"/>
            </p:xfrm>
            <a:graphic>
              <a:graphicData uri="http://schemas.openxmlformats.org/presentationml/2006/ole">
                <p:oleObj spid="_x0000_s12296" name="公式" r:id="rId6" imgW="253800" imgH="317160" progId="Equation.3">
                  <p:embed/>
                </p:oleObj>
              </a:graphicData>
            </a:graphic>
          </p:graphicFrame>
          <p:graphicFrame>
            <p:nvGraphicFramePr>
              <p:cNvPr id="29705" name="Object 14"/>
              <p:cNvGraphicFramePr>
                <a:graphicFrameLocks noChangeAspect="1"/>
              </p:cNvGraphicFramePr>
              <p:nvPr/>
            </p:nvGraphicFramePr>
            <p:xfrm>
              <a:off x="3837" y="2341"/>
              <a:ext cx="105" cy="131"/>
            </p:xfrm>
            <a:graphic>
              <a:graphicData uri="http://schemas.openxmlformats.org/presentationml/2006/ole">
                <p:oleObj spid="_x0000_s12297" name="公式" r:id="rId7" imgW="203040" imgH="253800" progId="Equation.3">
                  <p:embed/>
                </p:oleObj>
              </a:graphicData>
            </a:graphic>
          </p:graphicFrame>
          <p:graphicFrame>
            <p:nvGraphicFramePr>
              <p:cNvPr id="29706" name="Object 15"/>
              <p:cNvGraphicFramePr>
                <a:graphicFrameLocks noChangeAspect="1"/>
              </p:cNvGraphicFramePr>
              <p:nvPr/>
            </p:nvGraphicFramePr>
            <p:xfrm>
              <a:off x="3834" y="3072"/>
              <a:ext cx="135" cy="151"/>
            </p:xfrm>
            <a:graphic>
              <a:graphicData uri="http://schemas.openxmlformats.org/presentationml/2006/ole">
                <p:oleObj spid="_x0000_s12298" name="公式" r:id="rId8" imgW="215640" imgH="241200" progId="Equation.3">
                  <p:embed/>
                </p:oleObj>
              </a:graphicData>
            </a:graphic>
          </p:graphicFrame>
          <p:sp>
            <p:nvSpPr>
              <p:cNvPr id="29724" name="Line 16"/>
              <p:cNvSpPr>
                <a:spLocks noChangeShapeType="1"/>
              </p:cNvSpPr>
              <p:nvPr/>
            </p:nvSpPr>
            <p:spPr bwMode="auto">
              <a:xfrm>
                <a:off x="4515" y="2658"/>
                <a:ext cx="0" cy="7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707" name="Object 17"/>
              <p:cNvGraphicFramePr>
                <a:graphicFrameLocks noChangeAspect="1"/>
              </p:cNvGraphicFramePr>
              <p:nvPr/>
            </p:nvGraphicFramePr>
            <p:xfrm>
              <a:off x="4562" y="2528"/>
              <a:ext cx="670" cy="172"/>
            </p:xfrm>
            <a:graphic>
              <a:graphicData uri="http://schemas.openxmlformats.org/presentationml/2006/ole">
                <p:oleObj spid="_x0000_s12299" name="公式" r:id="rId9" imgW="1523880" imgH="393480" progId="Equation.3">
                  <p:embed/>
                </p:oleObj>
              </a:graphicData>
            </a:graphic>
          </p:graphicFrame>
          <p:sp>
            <p:nvSpPr>
              <p:cNvPr id="29725" name="Line 18"/>
              <p:cNvSpPr>
                <a:spLocks noChangeShapeType="1"/>
              </p:cNvSpPr>
              <p:nvPr/>
            </p:nvSpPr>
            <p:spPr bwMode="auto">
              <a:xfrm>
                <a:off x="3984" y="3168"/>
                <a:ext cx="528" cy="23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708" name="Object 19"/>
              <p:cNvGraphicFramePr>
                <a:graphicFrameLocks noChangeAspect="1"/>
              </p:cNvGraphicFramePr>
              <p:nvPr/>
            </p:nvGraphicFramePr>
            <p:xfrm>
              <a:off x="3957" y="3271"/>
              <a:ext cx="103" cy="137"/>
            </p:xfrm>
            <a:graphic>
              <a:graphicData uri="http://schemas.openxmlformats.org/presentationml/2006/ole">
                <p:oleObj spid="_x0000_s12300" name="公式" r:id="rId10" imgW="266400" imgH="355320" progId="Equation.3">
                  <p:embed/>
                </p:oleObj>
              </a:graphicData>
            </a:graphic>
          </p:graphicFrame>
          <p:sp>
            <p:nvSpPr>
              <p:cNvPr id="29726" name="Freeform 20"/>
              <p:cNvSpPr>
                <a:spLocks/>
              </p:cNvSpPr>
              <p:nvPr/>
            </p:nvSpPr>
            <p:spPr bwMode="auto">
              <a:xfrm rot="-666801">
                <a:off x="3909" y="3228"/>
                <a:ext cx="192" cy="55"/>
              </a:xfrm>
              <a:custGeom>
                <a:avLst/>
                <a:gdLst>
                  <a:gd name="T0" fmla="*/ 0 w 432"/>
                  <a:gd name="T1" fmla="*/ 16 h 168"/>
                  <a:gd name="T2" fmla="*/ 43 w 432"/>
                  <a:gd name="T3" fmla="*/ 47 h 168"/>
                  <a:gd name="T4" fmla="*/ 149 w 432"/>
                  <a:gd name="T5" fmla="*/ 47 h 168"/>
                  <a:gd name="T6" fmla="*/ 192 w 432"/>
                  <a:gd name="T7" fmla="*/ 0 h 1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168"/>
                  <a:gd name="T14" fmla="*/ 432 w 432"/>
                  <a:gd name="T15" fmla="*/ 168 h 1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168">
                    <a:moveTo>
                      <a:pt x="0" y="48"/>
                    </a:moveTo>
                    <a:cubicBezTo>
                      <a:pt x="20" y="88"/>
                      <a:pt x="40" y="128"/>
                      <a:pt x="96" y="144"/>
                    </a:cubicBezTo>
                    <a:cubicBezTo>
                      <a:pt x="152" y="160"/>
                      <a:pt x="280" y="168"/>
                      <a:pt x="336" y="144"/>
                    </a:cubicBezTo>
                    <a:cubicBezTo>
                      <a:pt x="392" y="120"/>
                      <a:pt x="416" y="24"/>
                      <a:pt x="432" y="0"/>
                    </a:cubicBez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 type="none" w="med" len="med"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709" name="Object 21"/>
              <p:cNvGraphicFramePr>
                <a:graphicFrameLocks noChangeAspect="1"/>
              </p:cNvGraphicFramePr>
              <p:nvPr/>
            </p:nvGraphicFramePr>
            <p:xfrm>
              <a:off x="4269" y="2640"/>
              <a:ext cx="133" cy="148"/>
            </p:xfrm>
            <a:graphic>
              <a:graphicData uri="http://schemas.openxmlformats.org/presentationml/2006/ole">
                <p:oleObj spid="_x0000_s12301" name="公式" r:id="rId11" imgW="215640" imgH="241200" progId="Equation.3">
                  <p:embed/>
                </p:oleObj>
              </a:graphicData>
            </a:graphic>
          </p:graphicFrame>
          <p:graphicFrame>
            <p:nvGraphicFramePr>
              <p:cNvPr id="29710" name="Object 22"/>
              <p:cNvGraphicFramePr>
                <a:graphicFrameLocks noChangeAspect="1"/>
              </p:cNvGraphicFramePr>
              <p:nvPr/>
            </p:nvGraphicFramePr>
            <p:xfrm>
              <a:off x="4485" y="3382"/>
              <a:ext cx="56" cy="59"/>
            </p:xfrm>
            <a:graphic>
              <a:graphicData uri="http://schemas.openxmlformats.org/presentationml/2006/ole">
                <p:oleObj spid="_x0000_s12302" name="公式" r:id="rId12" imgW="203040" imgH="215640" progId="Equation.3">
                  <p:embed/>
                </p:oleObj>
              </a:graphicData>
            </a:graphic>
          </p:graphicFrame>
          <p:sp>
            <p:nvSpPr>
              <p:cNvPr id="29727" name="Line 23"/>
              <p:cNvSpPr>
                <a:spLocks noChangeShapeType="1"/>
              </p:cNvSpPr>
              <p:nvPr/>
            </p:nvSpPr>
            <p:spPr bwMode="auto">
              <a:xfrm flipV="1">
                <a:off x="3984" y="2640"/>
                <a:ext cx="528" cy="528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711" name="Object 24"/>
              <p:cNvGraphicFramePr>
                <a:graphicFrameLocks noChangeAspect="1"/>
              </p:cNvGraphicFramePr>
              <p:nvPr/>
            </p:nvGraphicFramePr>
            <p:xfrm>
              <a:off x="4479" y="2617"/>
              <a:ext cx="56" cy="59"/>
            </p:xfrm>
            <a:graphic>
              <a:graphicData uri="http://schemas.openxmlformats.org/presentationml/2006/ole">
                <p:oleObj spid="_x0000_s12303" name="公式" r:id="rId13" imgW="203040" imgH="215640" progId="Equation.3">
                  <p:embed/>
                </p:oleObj>
              </a:graphicData>
            </a:graphic>
          </p:graphicFrame>
          <p:graphicFrame>
            <p:nvGraphicFramePr>
              <p:cNvPr id="29712" name="Object 25"/>
              <p:cNvGraphicFramePr>
                <a:graphicFrameLocks noChangeAspect="1"/>
              </p:cNvGraphicFramePr>
              <p:nvPr/>
            </p:nvGraphicFramePr>
            <p:xfrm>
              <a:off x="4050" y="2706"/>
              <a:ext cx="127" cy="151"/>
            </p:xfrm>
            <a:graphic>
              <a:graphicData uri="http://schemas.openxmlformats.org/presentationml/2006/ole">
                <p:oleObj spid="_x0000_s12304" name="公式" r:id="rId14" imgW="266400" imgH="317160" progId="Equation.3">
                  <p:embed/>
                </p:oleObj>
              </a:graphicData>
            </a:graphic>
          </p:graphicFrame>
          <p:graphicFrame>
            <p:nvGraphicFramePr>
              <p:cNvPr id="29713" name="Object 26"/>
              <p:cNvGraphicFramePr>
                <a:graphicFrameLocks noChangeAspect="1"/>
              </p:cNvGraphicFramePr>
              <p:nvPr/>
            </p:nvGraphicFramePr>
            <p:xfrm>
              <a:off x="4560" y="2976"/>
              <a:ext cx="67" cy="83"/>
            </p:xfrm>
            <a:graphic>
              <a:graphicData uri="http://schemas.openxmlformats.org/presentationml/2006/ole">
                <p:oleObj spid="_x0000_s12305" name="公式" r:id="rId15" imgW="203040" imgH="253800" progId="Equation.3">
                  <p:embed/>
                </p:oleObj>
              </a:graphicData>
            </a:graphic>
          </p:graphicFrame>
          <p:sp>
            <p:nvSpPr>
              <p:cNvPr id="29728" name="Line 27"/>
              <p:cNvSpPr>
                <a:spLocks noChangeShapeType="1"/>
              </p:cNvSpPr>
              <p:nvPr/>
            </p:nvSpPr>
            <p:spPr bwMode="auto">
              <a:xfrm flipH="1">
                <a:off x="3744" y="3408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714" name="Object 28"/>
              <p:cNvGraphicFramePr>
                <a:graphicFrameLocks noChangeAspect="1"/>
              </p:cNvGraphicFramePr>
              <p:nvPr/>
            </p:nvGraphicFramePr>
            <p:xfrm>
              <a:off x="4080" y="3456"/>
              <a:ext cx="102" cy="127"/>
            </p:xfrm>
            <a:graphic>
              <a:graphicData uri="http://schemas.openxmlformats.org/presentationml/2006/ole">
                <p:oleObj spid="_x0000_s12306" name="公式" r:id="rId16" imgW="253800" imgH="317160" progId="Equation.3">
                  <p:embed/>
                </p:oleObj>
              </a:graphicData>
            </a:graphic>
          </p:graphicFrame>
          <p:graphicFrame>
            <p:nvGraphicFramePr>
              <p:cNvPr id="29715" name="Object 29"/>
              <p:cNvGraphicFramePr>
                <a:graphicFrameLocks noChangeAspect="1"/>
              </p:cNvGraphicFramePr>
              <p:nvPr/>
            </p:nvGraphicFramePr>
            <p:xfrm>
              <a:off x="3756" y="3204"/>
              <a:ext cx="102" cy="97"/>
            </p:xfrm>
            <a:graphic>
              <a:graphicData uri="http://schemas.openxmlformats.org/presentationml/2006/ole">
                <p:oleObj spid="_x0000_s12307" name="公式" r:id="rId17" imgW="253800" imgH="241200" progId="Equation.3">
                  <p:embed/>
                </p:oleObj>
              </a:graphicData>
            </a:graphic>
          </p:graphicFrame>
        </p:grpSp>
        <p:graphicFrame>
          <p:nvGraphicFramePr>
            <p:cNvPr id="29701" name="Object 30"/>
            <p:cNvGraphicFramePr>
              <a:graphicFrameLocks noChangeAspect="1"/>
            </p:cNvGraphicFramePr>
            <p:nvPr/>
          </p:nvGraphicFramePr>
          <p:xfrm>
            <a:off x="3408" y="1728"/>
            <a:ext cx="137" cy="143"/>
          </p:xfrm>
          <a:graphic>
            <a:graphicData uri="http://schemas.openxmlformats.org/presentationml/2006/ole">
              <p:oleObj spid="_x0000_s12293" name="公式" r:id="rId18" imgW="291960" imgH="304560" progId="Equation.3">
                <p:embed/>
              </p:oleObj>
            </a:graphicData>
          </a:graphic>
        </p:graphicFrame>
      </p:grpSp>
      <p:graphicFrame>
        <p:nvGraphicFramePr>
          <p:cNvPr id="81951" name="Object 31"/>
          <p:cNvGraphicFramePr>
            <a:graphicFrameLocks noChangeAspect="1"/>
          </p:cNvGraphicFramePr>
          <p:nvPr/>
        </p:nvGraphicFramePr>
        <p:xfrm>
          <a:off x="977900" y="1752600"/>
          <a:ext cx="4889500" cy="977900"/>
        </p:xfrm>
        <a:graphic>
          <a:graphicData uri="http://schemas.openxmlformats.org/presentationml/2006/ole">
            <p:oleObj spid="_x0000_s12291" name="公式" r:id="rId19" imgW="4889160" imgH="977760" progId="Equation.3">
              <p:embed/>
            </p:oleObj>
          </a:graphicData>
        </a:graphic>
      </p:graphicFrame>
      <p:graphicFrame>
        <p:nvGraphicFramePr>
          <p:cNvPr id="81952" name="Object 32"/>
          <p:cNvGraphicFramePr>
            <a:graphicFrameLocks noChangeAspect="1"/>
          </p:cNvGraphicFramePr>
          <p:nvPr/>
        </p:nvGraphicFramePr>
        <p:xfrm>
          <a:off x="1066800" y="2971800"/>
          <a:ext cx="4152900" cy="430213"/>
        </p:xfrm>
        <a:graphic>
          <a:graphicData uri="http://schemas.openxmlformats.org/presentationml/2006/ole">
            <p:oleObj spid="_x0000_s12292" name="公式" r:id="rId20" imgW="4152600" imgH="4316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75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996950" y="4006850"/>
          <a:ext cx="3225800" cy="800100"/>
        </p:xfrm>
        <a:graphic>
          <a:graphicData uri="http://schemas.openxmlformats.org/presentationml/2006/ole">
            <p:oleObj spid="_x0000_s13314" name="公式" r:id="rId3" imgW="3225600" imgH="799920" progId="Equation.3">
              <p:embed/>
            </p:oleObj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1022350" y="5099050"/>
          <a:ext cx="7761288" cy="800100"/>
        </p:xfrm>
        <a:graphic>
          <a:graphicData uri="http://schemas.openxmlformats.org/presentationml/2006/ole">
            <p:oleObj spid="_x0000_s13315" name="公式" r:id="rId4" imgW="7759440" imgH="799920" progId="Equation.3">
              <p:embed/>
            </p:oleObj>
          </a:graphicData>
        </a:graphic>
      </p:graphicFrame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914400" y="1905000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球面坐标系中的体积元素为</a:t>
            </a: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1149350" y="2882900"/>
          <a:ext cx="2997200" cy="469900"/>
        </p:xfrm>
        <a:graphic>
          <a:graphicData uri="http://schemas.openxmlformats.org/presentationml/2006/ole">
            <p:oleObj spid="_x0000_s13316" name="公式" r:id="rId5" imgW="2997000" imgH="46980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0" y="1371600"/>
            <a:ext cx="2838450" cy="3402013"/>
            <a:chOff x="3396" y="1025"/>
            <a:chExt cx="1788" cy="2143"/>
          </a:xfrm>
        </p:grpSpPr>
        <p:sp>
          <p:nvSpPr>
            <p:cNvPr id="30742" name="Line 7"/>
            <p:cNvSpPr>
              <a:spLocks noChangeShapeType="1"/>
            </p:cNvSpPr>
            <p:nvPr/>
          </p:nvSpPr>
          <p:spPr bwMode="auto">
            <a:xfrm>
              <a:off x="3936" y="2561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Line 8"/>
            <p:cNvSpPr>
              <a:spLocks noChangeShapeType="1"/>
            </p:cNvSpPr>
            <p:nvPr/>
          </p:nvSpPr>
          <p:spPr bwMode="auto">
            <a:xfrm flipV="1">
              <a:off x="3936" y="1025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Line 9"/>
            <p:cNvSpPr>
              <a:spLocks noChangeShapeType="1"/>
            </p:cNvSpPr>
            <p:nvPr/>
          </p:nvSpPr>
          <p:spPr bwMode="auto">
            <a:xfrm flipH="1">
              <a:off x="3396" y="2561"/>
              <a:ext cx="540" cy="5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25" name="Object 10"/>
            <p:cNvGraphicFramePr>
              <a:graphicFrameLocks noChangeAspect="1"/>
            </p:cNvGraphicFramePr>
            <p:nvPr/>
          </p:nvGraphicFramePr>
          <p:xfrm>
            <a:off x="4080" y="2880"/>
            <a:ext cx="144" cy="99"/>
          </p:xfrm>
          <a:graphic>
            <a:graphicData uri="http://schemas.openxmlformats.org/presentationml/2006/ole">
              <p:oleObj spid="_x0000_s13317" name="公式" r:id="rId6" imgW="457200" imgH="317160" progId="Equation.3">
                <p:embed/>
              </p:oleObj>
            </a:graphicData>
          </a:graphic>
        </p:graphicFrame>
        <p:graphicFrame>
          <p:nvGraphicFramePr>
            <p:cNvPr id="30726" name="Object 11"/>
            <p:cNvGraphicFramePr>
              <a:graphicFrameLocks noChangeAspect="1"/>
            </p:cNvGraphicFramePr>
            <p:nvPr/>
          </p:nvGraphicFramePr>
          <p:xfrm>
            <a:off x="4034" y="1970"/>
            <a:ext cx="85" cy="95"/>
          </p:xfrm>
          <a:graphic>
            <a:graphicData uri="http://schemas.openxmlformats.org/presentationml/2006/ole">
              <p:oleObj spid="_x0000_s13318" name="公式" r:id="rId7" imgW="203040" imgH="228600" progId="Equation.3">
                <p:embed/>
              </p:oleObj>
            </a:graphicData>
          </a:graphic>
        </p:graphicFrame>
        <p:graphicFrame>
          <p:nvGraphicFramePr>
            <p:cNvPr id="30727" name="Object 12"/>
            <p:cNvGraphicFramePr>
              <a:graphicFrameLocks noChangeAspect="1"/>
            </p:cNvGraphicFramePr>
            <p:nvPr/>
          </p:nvGraphicFramePr>
          <p:xfrm>
            <a:off x="3492" y="3035"/>
            <a:ext cx="140" cy="133"/>
          </p:xfrm>
          <a:graphic>
            <a:graphicData uri="http://schemas.openxmlformats.org/presentationml/2006/ole">
              <p:oleObj spid="_x0000_s13319" name="公式" r:id="rId8" imgW="253800" imgH="241200" progId="Equation.3">
                <p:embed/>
              </p:oleObj>
            </a:graphicData>
          </a:graphic>
        </p:graphicFrame>
        <p:graphicFrame>
          <p:nvGraphicFramePr>
            <p:cNvPr id="30728" name="Object 13"/>
            <p:cNvGraphicFramePr>
              <a:graphicFrameLocks noChangeAspect="1"/>
            </p:cNvGraphicFramePr>
            <p:nvPr/>
          </p:nvGraphicFramePr>
          <p:xfrm>
            <a:off x="5040" y="2592"/>
            <a:ext cx="140" cy="175"/>
          </p:xfrm>
          <a:graphic>
            <a:graphicData uri="http://schemas.openxmlformats.org/presentationml/2006/ole">
              <p:oleObj spid="_x0000_s13320" name="公式" r:id="rId9" imgW="253800" imgH="317160" progId="Equation.3">
                <p:embed/>
              </p:oleObj>
            </a:graphicData>
          </a:graphic>
        </p:graphicFrame>
        <p:graphicFrame>
          <p:nvGraphicFramePr>
            <p:cNvPr id="30729" name="Object 14"/>
            <p:cNvGraphicFramePr>
              <a:graphicFrameLocks noChangeAspect="1"/>
            </p:cNvGraphicFramePr>
            <p:nvPr/>
          </p:nvGraphicFramePr>
          <p:xfrm>
            <a:off x="3984" y="1057"/>
            <a:ext cx="105" cy="131"/>
          </p:xfrm>
          <a:graphic>
            <a:graphicData uri="http://schemas.openxmlformats.org/presentationml/2006/ole">
              <p:oleObj spid="_x0000_s13321" name="公式" r:id="rId10" imgW="203040" imgH="253800" progId="Equation.3">
                <p:embed/>
              </p:oleObj>
            </a:graphicData>
          </a:graphic>
        </p:graphicFrame>
        <p:graphicFrame>
          <p:nvGraphicFramePr>
            <p:cNvPr id="30730" name="Object 15"/>
            <p:cNvGraphicFramePr>
              <a:graphicFrameLocks noChangeAspect="1"/>
            </p:cNvGraphicFramePr>
            <p:nvPr/>
          </p:nvGraphicFramePr>
          <p:xfrm>
            <a:off x="3780" y="2460"/>
            <a:ext cx="135" cy="151"/>
          </p:xfrm>
          <a:graphic>
            <a:graphicData uri="http://schemas.openxmlformats.org/presentationml/2006/ole">
              <p:oleObj spid="_x0000_s13322" name="公式" r:id="rId11" imgW="215640" imgH="241200" progId="Equation.3">
                <p:embed/>
              </p:oleObj>
            </a:graphicData>
          </a:graphic>
        </p:graphicFrame>
        <p:sp>
          <p:nvSpPr>
            <p:cNvPr id="30745" name="Line 16"/>
            <p:cNvSpPr>
              <a:spLocks noChangeShapeType="1"/>
            </p:cNvSpPr>
            <p:nvPr/>
          </p:nvSpPr>
          <p:spPr bwMode="auto">
            <a:xfrm>
              <a:off x="3942" y="1464"/>
              <a:ext cx="336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6" name="Line 17"/>
            <p:cNvSpPr>
              <a:spLocks noChangeShapeType="1"/>
            </p:cNvSpPr>
            <p:nvPr/>
          </p:nvSpPr>
          <p:spPr bwMode="auto">
            <a:xfrm>
              <a:off x="3924" y="2555"/>
              <a:ext cx="492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7" name="Line 18"/>
            <p:cNvSpPr>
              <a:spLocks noChangeShapeType="1"/>
            </p:cNvSpPr>
            <p:nvPr/>
          </p:nvSpPr>
          <p:spPr bwMode="auto">
            <a:xfrm>
              <a:off x="4272" y="1824"/>
              <a:ext cx="0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8" name="Line 19"/>
            <p:cNvSpPr>
              <a:spLocks noChangeShapeType="1"/>
            </p:cNvSpPr>
            <p:nvPr/>
          </p:nvSpPr>
          <p:spPr bwMode="auto">
            <a:xfrm>
              <a:off x="4416" y="1728"/>
              <a:ext cx="0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1" name="Object 20"/>
            <p:cNvGraphicFramePr>
              <a:graphicFrameLocks noChangeAspect="1"/>
            </p:cNvGraphicFramePr>
            <p:nvPr/>
          </p:nvGraphicFramePr>
          <p:xfrm>
            <a:off x="4176" y="1308"/>
            <a:ext cx="155" cy="132"/>
          </p:xfrm>
          <a:graphic>
            <a:graphicData uri="http://schemas.openxmlformats.org/presentationml/2006/ole">
              <p:oleObj spid="_x0000_s13323" name="公式" r:id="rId12" imgW="368280" imgH="317160" progId="Equation.3">
                <p:embed/>
              </p:oleObj>
            </a:graphicData>
          </a:graphic>
        </p:graphicFrame>
        <p:sp>
          <p:nvSpPr>
            <p:cNvPr id="30749" name="Line 21"/>
            <p:cNvSpPr>
              <a:spLocks noChangeShapeType="1"/>
            </p:cNvSpPr>
            <p:nvPr/>
          </p:nvSpPr>
          <p:spPr bwMode="auto">
            <a:xfrm flipV="1">
              <a:off x="4176" y="2688"/>
              <a:ext cx="0" cy="14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 rot="779335">
              <a:off x="4208" y="1344"/>
              <a:ext cx="532" cy="530"/>
              <a:chOff x="2745" y="1509"/>
              <a:chExt cx="532" cy="530"/>
            </a:xfrm>
          </p:grpSpPr>
          <p:sp>
            <p:nvSpPr>
              <p:cNvPr id="30767" name="Arc 23"/>
              <p:cNvSpPr>
                <a:spLocks/>
              </p:cNvSpPr>
              <p:nvPr/>
            </p:nvSpPr>
            <p:spPr bwMode="auto">
              <a:xfrm rot="13086376" flipV="1">
                <a:off x="2989" y="1579"/>
                <a:ext cx="288" cy="92"/>
              </a:xfrm>
              <a:custGeom>
                <a:avLst/>
                <a:gdLst>
                  <a:gd name="T0" fmla="*/ 0 w 38901"/>
                  <a:gd name="T1" fmla="*/ 0 h 21600"/>
                  <a:gd name="T2" fmla="*/ 2 w 38901"/>
                  <a:gd name="T3" fmla="*/ 0 h 21600"/>
                  <a:gd name="T4" fmla="*/ 1 w 389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8901"/>
                  <a:gd name="T10" fmla="*/ 0 h 21600"/>
                  <a:gd name="T11" fmla="*/ 38901 w 389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901" h="21600" fill="none" extrusionOk="0">
                    <a:moveTo>
                      <a:pt x="-1" y="12402"/>
                    </a:moveTo>
                    <a:cubicBezTo>
                      <a:pt x="3562" y="4832"/>
                      <a:pt x="11176" y="-1"/>
                      <a:pt x="19544" y="0"/>
                    </a:cubicBezTo>
                    <a:cubicBezTo>
                      <a:pt x="27755" y="0"/>
                      <a:pt x="35257" y="4656"/>
                      <a:pt x="38901" y="12015"/>
                    </a:cubicBezTo>
                  </a:path>
                  <a:path w="38901" h="21600" stroke="0" extrusionOk="0">
                    <a:moveTo>
                      <a:pt x="-1" y="12402"/>
                    </a:moveTo>
                    <a:cubicBezTo>
                      <a:pt x="3562" y="4832"/>
                      <a:pt x="11176" y="-1"/>
                      <a:pt x="19544" y="0"/>
                    </a:cubicBezTo>
                    <a:cubicBezTo>
                      <a:pt x="27755" y="0"/>
                      <a:pt x="35257" y="4656"/>
                      <a:pt x="38901" y="12015"/>
                    </a:cubicBezTo>
                    <a:lnTo>
                      <a:pt x="19544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24"/>
              <p:cNvSpPr>
                <a:spLocks noChangeShapeType="1"/>
              </p:cNvSpPr>
              <p:nvPr/>
            </p:nvSpPr>
            <p:spPr bwMode="auto">
              <a:xfrm rot="-8660582" flipH="1" flipV="1">
                <a:off x="2959" y="1509"/>
                <a:ext cx="4" cy="22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9" name="Arc 25"/>
              <p:cNvSpPr>
                <a:spLocks/>
              </p:cNvSpPr>
              <p:nvPr/>
            </p:nvSpPr>
            <p:spPr bwMode="auto">
              <a:xfrm rot="2393311" flipV="1">
                <a:off x="2745" y="1909"/>
                <a:ext cx="247" cy="83"/>
              </a:xfrm>
              <a:custGeom>
                <a:avLst/>
                <a:gdLst>
                  <a:gd name="T0" fmla="*/ 2 w 17745"/>
                  <a:gd name="T1" fmla="*/ 0 h 19046"/>
                  <a:gd name="T2" fmla="*/ 3 w 17745"/>
                  <a:gd name="T3" fmla="*/ 0 h 19046"/>
                  <a:gd name="T4" fmla="*/ 0 w 17745"/>
                  <a:gd name="T5" fmla="*/ 0 h 19046"/>
                  <a:gd name="T6" fmla="*/ 0 60000 65536"/>
                  <a:gd name="T7" fmla="*/ 0 60000 65536"/>
                  <a:gd name="T8" fmla="*/ 0 60000 65536"/>
                  <a:gd name="T9" fmla="*/ 0 w 17745"/>
                  <a:gd name="T10" fmla="*/ 0 h 19046"/>
                  <a:gd name="T11" fmla="*/ 17745 w 17745"/>
                  <a:gd name="T12" fmla="*/ 19046 h 190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45" h="19046" fill="none" extrusionOk="0">
                    <a:moveTo>
                      <a:pt x="10188" y="0"/>
                    </a:moveTo>
                    <a:cubicBezTo>
                      <a:pt x="13205" y="1613"/>
                      <a:pt x="15794" y="3920"/>
                      <a:pt x="17745" y="6730"/>
                    </a:cubicBezTo>
                  </a:path>
                  <a:path w="17745" h="19046" stroke="0" extrusionOk="0">
                    <a:moveTo>
                      <a:pt x="10188" y="0"/>
                    </a:moveTo>
                    <a:cubicBezTo>
                      <a:pt x="13205" y="1613"/>
                      <a:pt x="15794" y="3920"/>
                      <a:pt x="17745" y="6730"/>
                    </a:cubicBezTo>
                    <a:lnTo>
                      <a:pt x="0" y="19046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0" name="Arc 26"/>
              <p:cNvSpPr>
                <a:spLocks/>
              </p:cNvSpPr>
              <p:nvPr/>
            </p:nvSpPr>
            <p:spPr bwMode="auto">
              <a:xfrm rot="13622430" flipV="1">
                <a:off x="2888" y="1738"/>
                <a:ext cx="192" cy="55"/>
              </a:xfrm>
              <a:custGeom>
                <a:avLst/>
                <a:gdLst>
                  <a:gd name="T0" fmla="*/ 0 w 21600"/>
                  <a:gd name="T1" fmla="*/ 0 h 21551"/>
                  <a:gd name="T2" fmla="*/ 2 w 21600"/>
                  <a:gd name="T3" fmla="*/ 0 h 21551"/>
                  <a:gd name="T4" fmla="*/ 0 w 21600"/>
                  <a:gd name="T5" fmla="*/ 0 h 2155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51"/>
                  <a:gd name="T11" fmla="*/ 21600 w 21600"/>
                  <a:gd name="T12" fmla="*/ 21551 h 215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51" fill="none" extrusionOk="0">
                    <a:moveTo>
                      <a:pt x="1450" y="-1"/>
                    </a:moveTo>
                    <a:cubicBezTo>
                      <a:pt x="12790" y="762"/>
                      <a:pt x="21600" y="10184"/>
                      <a:pt x="21600" y="21551"/>
                    </a:cubicBezTo>
                  </a:path>
                  <a:path w="21600" h="21551" stroke="0" extrusionOk="0">
                    <a:moveTo>
                      <a:pt x="1450" y="-1"/>
                    </a:moveTo>
                    <a:cubicBezTo>
                      <a:pt x="12790" y="762"/>
                      <a:pt x="21600" y="10184"/>
                      <a:pt x="21600" y="21551"/>
                    </a:cubicBezTo>
                    <a:lnTo>
                      <a:pt x="0" y="21551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1" name="Line 27"/>
              <p:cNvSpPr>
                <a:spLocks noChangeShapeType="1"/>
              </p:cNvSpPr>
              <p:nvPr/>
            </p:nvSpPr>
            <p:spPr bwMode="auto">
              <a:xfrm rot="-6766686">
                <a:off x="2747" y="1780"/>
                <a:ext cx="254" cy="1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2" name="Line 28"/>
              <p:cNvSpPr>
                <a:spLocks noChangeShapeType="1"/>
              </p:cNvSpPr>
              <p:nvPr/>
            </p:nvSpPr>
            <p:spPr bwMode="auto">
              <a:xfrm rot="20802536" flipV="1">
                <a:off x="3058" y="1729"/>
                <a:ext cx="202" cy="6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3" name="Line 29"/>
              <p:cNvSpPr>
                <a:spLocks noChangeShapeType="1"/>
              </p:cNvSpPr>
              <p:nvPr/>
            </p:nvSpPr>
            <p:spPr bwMode="auto">
              <a:xfrm rot="21394355" flipH="1">
                <a:off x="3091" y="1728"/>
                <a:ext cx="153" cy="2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4" name="Line 30"/>
              <p:cNvSpPr>
                <a:spLocks noChangeShapeType="1"/>
              </p:cNvSpPr>
              <p:nvPr/>
            </p:nvSpPr>
            <p:spPr bwMode="auto">
              <a:xfrm rot="21069413" flipH="1">
                <a:off x="2957" y="1814"/>
                <a:ext cx="127" cy="22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5" name="Arc 31"/>
              <p:cNvSpPr>
                <a:spLocks/>
              </p:cNvSpPr>
              <p:nvPr/>
            </p:nvSpPr>
            <p:spPr bwMode="auto">
              <a:xfrm rot="20882439" flipV="1">
                <a:off x="2955" y="1940"/>
                <a:ext cx="166" cy="92"/>
              </a:xfrm>
              <a:custGeom>
                <a:avLst/>
                <a:gdLst>
                  <a:gd name="T0" fmla="*/ 0 w 22391"/>
                  <a:gd name="T1" fmla="*/ 0 h 21600"/>
                  <a:gd name="T2" fmla="*/ 1 w 22391"/>
                  <a:gd name="T3" fmla="*/ 0 h 21600"/>
                  <a:gd name="T4" fmla="*/ 0 w 223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391"/>
                  <a:gd name="T10" fmla="*/ 0 h 21600"/>
                  <a:gd name="T11" fmla="*/ 22391 w 223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91" h="21600" fill="none" extrusionOk="0">
                    <a:moveTo>
                      <a:pt x="-1" y="798"/>
                    </a:moveTo>
                    <a:cubicBezTo>
                      <a:pt x="1894" y="268"/>
                      <a:pt x="3852" y="-1"/>
                      <a:pt x="5820" y="0"/>
                    </a:cubicBezTo>
                    <a:cubicBezTo>
                      <a:pt x="12218" y="0"/>
                      <a:pt x="18287" y="2836"/>
                      <a:pt x="22391" y="7744"/>
                    </a:cubicBezTo>
                  </a:path>
                  <a:path w="22391" h="21600" stroke="0" extrusionOk="0">
                    <a:moveTo>
                      <a:pt x="-1" y="798"/>
                    </a:moveTo>
                    <a:cubicBezTo>
                      <a:pt x="1894" y="268"/>
                      <a:pt x="3852" y="-1"/>
                      <a:pt x="5820" y="0"/>
                    </a:cubicBezTo>
                    <a:cubicBezTo>
                      <a:pt x="12218" y="0"/>
                      <a:pt x="18287" y="2836"/>
                      <a:pt x="22391" y="7744"/>
                    </a:cubicBezTo>
                    <a:lnTo>
                      <a:pt x="582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51" name="Line 32"/>
            <p:cNvSpPr>
              <a:spLocks noChangeShapeType="1"/>
            </p:cNvSpPr>
            <p:nvPr/>
          </p:nvSpPr>
          <p:spPr bwMode="auto">
            <a:xfrm flipV="1">
              <a:off x="3936" y="1536"/>
              <a:ext cx="43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2" name="Line 33"/>
            <p:cNvSpPr>
              <a:spLocks noChangeShapeType="1"/>
            </p:cNvSpPr>
            <p:nvPr/>
          </p:nvSpPr>
          <p:spPr bwMode="auto">
            <a:xfrm flipV="1">
              <a:off x="3936" y="1872"/>
              <a:ext cx="432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3" name="Line 34"/>
            <p:cNvSpPr>
              <a:spLocks noChangeShapeType="1"/>
            </p:cNvSpPr>
            <p:nvPr/>
          </p:nvSpPr>
          <p:spPr bwMode="auto">
            <a:xfrm flipV="1">
              <a:off x="3936" y="1824"/>
              <a:ext cx="576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Arc 35"/>
            <p:cNvSpPr>
              <a:spLocks/>
            </p:cNvSpPr>
            <p:nvPr/>
          </p:nvSpPr>
          <p:spPr bwMode="auto">
            <a:xfrm rot="14013231" flipV="1">
              <a:off x="4388" y="1780"/>
              <a:ext cx="189" cy="66"/>
            </a:xfrm>
            <a:custGeom>
              <a:avLst/>
              <a:gdLst>
                <a:gd name="T0" fmla="*/ 0 w 21176"/>
                <a:gd name="T1" fmla="*/ 0 h 20875"/>
                <a:gd name="T2" fmla="*/ 2 w 21176"/>
                <a:gd name="T3" fmla="*/ 0 h 20875"/>
                <a:gd name="T4" fmla="*/ 0 w 21176"/>
                <a:gd name="T5" fmla="*/ 0 h 20875"/>
                <a:gd name="T6" fmla="*/ 0 60000 65536"/>
                <a:gd name="T7" fmla="*/ 0 60000 65536"/>
                <a:gd name="T8" fmla="*/ 0 60000 65536"/>
                <a:gd name="T9" fmla="*/ 0 w 21176"/>
                <a:gd name="T10" fmla="*/ 0 h 20875"/>
                <a:gd name="T11" fmla="*/ 21176 w 21176"/>
                <a:gd name="T12" fmla="*/ 20875 h 208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6" h="20875" fill="none" extrusionOk="0">
                  <a:moveTo>
                    <a:pt x="5549" y="0"/>
                  </a:moveTo>
                  <a:cubicBezTo>
                    <a:pt x="13497" y="2113"/>
                    <a:pt x="19555" y="8555"/>
                    <a:pt x="21176" y="16616"/>
                  </a:cubicBezTo>
                </a:path>
                <a:path w="21176" h="20875" stroke="0" extrusionOk="0">
                  <a:moveTo>
                    <a:pt x="5549" y="0"/>
                  </a:moveTo>
                  <a:cubicBezTo>
                    <a:pt x="13497" y="2113"/>
                    <a:pt x="19555" y="8555"/>
                    <a:pt x="21176" y="16616"/>
                  </a:cubicBezTo>
                  <a:lnTo>
                    <a:pt x="0" y="20875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Line 36"/>
            <p:cNvSpPr>
              <a:spLocks noChangeShapeType="1"/>
            </p:cNvSpPr>
            <p:nvPr/>
          </p:nvSpPr>
          <p:spPr bwMode="auto">
            <a:xfrm rot="-6148250">
              <a:off x="4323" y="1463"/>
              <a:ext cx="302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6" name="Arc 37"/>
            <p:cNvSpPr>
              <a:spLocks/>
            </p:cNvSpPr>
            <p:nvPr/>
          </p:nvSpPr>
          <p:spPr bwMode="auto">
            <a:xfrm rot="20048670" flipV="1">
              <a:off x="4249" y="1677"/>
              <a:ext cx="152" cy="92"/>
            </a:xfrm>
            <a:custGeom>
              <a:avLst/>
              <a:gdLst>
                <a:gd name="T0" fmla="*/ 0 w 20562"/>
                <a:gd name="T1" fmla="*/ 0 h 21600"/>
                <a:gd name="T2" fmla="*/ 1 w 20562"/>
                <a:gd name="T3" fmla="*/ 0 h 21600"/>
                <a:gd name="T4" fmla="*/ 0 w 20562"/>
                <a:gd name="T5" fmla="*/ 0 h 21600"/>
                <a:gd name="T6" fmla="*/ 0 60000 65536"/>
                <a:gd name="T7" fmla="*/ 0 60000 65536"/>
                <a:gd name="T8" fmla="*/ 0 60000 65536"/>
                <a:gd name="T9" fmla="*/ 0 w 20562"/>
                <a:gd name="T10" fmla="*/ 0 h 21600"/>
                <a:gd name="T11" fmla="*/ 20562 w 205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62" h="21600" fill="none" extrusionOk="0">
                  <a:moveTo>
                    <a:pt x="-1" y="371"/>
                  </a:moveTo>
                  <a:cubicBezTo>
                    <a:pt x="1315" y="124"/>
                    <a:pt x="2652" y="-1"/>
                    <a:pt x="3991" y="0"/>
                  </a:cubicBezTo>
                  <a:cubicBezTo>
                    <a:pt x="10389" y="0"/>
                    <a:pt x="16458" y="2836"/>
                    <a:pt x="20562" y="7744"/>
                  </a:cubicBezTo>
                </a:path>
                <a:path w="20562" h="21600" stroke="0" extrusionOk="0">
                  <a:moveTo>
                    <a:pt x="-1" y="371"/>
                  </a:moveTo>
                  <a:cubicBezTo>
                    <a:pt x="1315" y="124"/>
                    <a:pt x="2652" y="-1"/>
                    <a:pt x="3991" y="0"/>
                  </a:cubicBezTo>
                  <a:cubicBezTo>
                    <a:pt x="10389" y="0"/>
                    <a:pt x="16458" y="2836"/>
                    <a:pt x="20562" y="7744"/>
                  </a:cubicBezTo>
                  <a:lnTo>
                    <a:pt x="3991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7" name="Line 38"/>
            <p:cNvSpPr>
              <a:spLocks noChangeShapeType="1"/>
            </p:cNvSpPr>
            <p:nvPr/>
          </p:nvSpPr>
          <p:spPr bwMode="auto">
            <a:xfrm>
              <a:off x="3936" y="2544"/>
              <a:ext cx="336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8" name="Line 39"/>
            <p:cNvSpPr>
              <a:spLocks noChangeShapeType="1"/>
            </p:cNvSpPr>
            <p:nvPr/>
          </p:nvSpPr>
          <p:spPr bwMode="auto">
            <a:xfrm rot="90699">
              <a:off x="3936" y="1470"/>
              <a:ext cx="492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9" name="Line 40"/>
            <p:cNvSpPr>
              <a:spLocks noChangeShapeType="1"/>
            </p:cNvSpPr>
            <p:nvPr/>
          </p:nvSpPr>
          <p:spPr bwMode="auto">
            <a:xfrm>
              <a:off x="4176" y="1446"/>
              <a:ext cx="144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0" name="Line 41"/>
            <p:cNvSpPr>
              <a:spLocks noChangeShapeType="1"/>
            </p:cNvSpPr>
            <p:nvPr/>
          </p:nvSpPr>
          <p:spPr bwMode="auto">
            <a:xfrm flipH="1">
              <a:off x="4338" y="1764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2" name="Object 42"/>
            <p:cNvGraphicFramePr>
              <a:graphicFrameLocks noChangeAspect="1"/>
            </p:cNvGraphicFramePr>
            <p:nvPr/>
          </p:nvGraphicFramePr>
          <p:xfrm>
            <a:off x="4751" y="1704"/>
            <a:ext cx="433" cy="126"/>
          </p:xfrm>
          <a:graphic>
            <a:graphicData uri="http://schemas.openxmlformats.org/presentationml/2006/ole">
              <p:oleObj spid="_x0000_s13324" name="公式" r:id="rId13" imgW="1346040" imgH="393480" progId="Equation.3">
                <p:embed/>
              </p:oleObj>
            </a:graphicData>
          </a:graphic>
        </p:graphicFrame>
        <p:sp>
          <p:nvSpPr>
            <p:cNvPr id="30761" name="Arc 43"/>
            <p:cNvSpPr>
              <a:spLocks/>
            </p:cNvSpPr>
            <p:nvPr/>
          </p:nvSpPr>
          <p:spPr bwMode="auto">
            <a:xfrm>
              <a:off x="4326" y="1819"/>
              <a:ext cx="295" cy="384"/>
            </a:xfrm>
            <a:custGeom>
              <a:avLst/>
              <a:gdLst>
                <a:gd name="T0" fmla="*/ 0 w 14738"/>
                <a:gd name="T1" fmla="*/ 0 h 21600"/>
                <a:gd name="T2" fmla="*/ 6 w 14738"/>
                <a:gd name="T3" fmla="*/ 2 h 21600"/>
                <a:gd name="T4" fmla="*/ 0 w 14738"/>
                <a:gd name="T5" fmla="*/ 7 h 21600"/>
                <a:gd name="T6" fmla="*/ 0 60000 65536"/>
                <a:gd name="T7" fmla="*/ 0 60000 65536"/>
                <a:gd name="T8" fmla="*/ 0 60000 65536"/>
                <a:gd name="T9" fmla="*/ 0 w 14738"/>
                <a:gd name="T10" fmla="*/ 0 h 21600"/>
                <a:gd name="T11" fmla="*/ 14738 w 147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38" h="21600" fill="none" extrusionOk="0">
                  <a:moveTo>
                    <a:pt x="-1" y="0"/>
                  </a:moveTo>
                  <a:cubicBezTo>
                    <a:pt x="5471" y="0"/>
                    <a:pt x="10738" y="2076"/>
                    <a:pt x="14737" y="5809"/>
                  </a:cubicBezTo>
                </a:path>
                <a:path w="14738" h="21600" stroke="0" extrusionOk="0">
                  <a:moveTo>
                    <a:pt x="-1" y="0"/>
                  </a:moveTo>
                  <a:cubicBezTo>
                    <a:pt x="5471" y="0"/>
                    <a:pt x="10738" y="2076"/>
                    <a:pt x="14737" y="580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3" name="Object 44"/>
            <p:cNvGraphicFramePr>
              <a:graphicFrameLocks noChangeAspect="1"/>
            </p:cNvGraphicFramePr>
            <p:nvPr/>
          </p:nvGraphicFramePr>
          <p:xfrm>
            <a:off x="4650" y="1866"/>
            <a:ext cx="196" cy="126"/>
          </p:xfrm>
          <a:graphic>
            <a:graphicData uri="http://schemas.openxmlformats.org/presentationml/2006/ole">
              <p:oleObj spid="_x0000_s13325" name="公式" r:id="rId14" imgW="609480" imgH="393480" progId="Equation.3">
                <p:embed/>
              </p:oleObj>
            </a:graphicData>
          </a:graphic>
        </p:graphicFrame>
        <p:sp>
          <p:nvSpPr>
            <p:cNvPr id="30762" name="Line 45"/>
            <p:cNvSpPr>
              <a:spLocks noChangeShapeType="1"/>
            </p:cNvSpPr>
            <p:nvPr/>
          </p:nvSpPr>
          <p:spPr bwMode="auto">
            <a:xfrm flipH="1">
              <a:off x="4074" y="2280"/>
              <a:ext cx="384" cy="0"/>
            </a:xfrm>
            <a:prstGeom prst="line">
              <a:avLst/>
            </a:prstGeom>
            <a:noFill/>
            <a:ln w="12700">
              <a:solidFill>
                <a:srgbClr val="D60093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4" name="Object 46"/>
            <p:cNvGraphicFramePr>
              <a:graphicFrameLocks noChangeAspect="1"/>
            </p:cNvGraphicFramePr>
            <p:nvPr/>
          </p:nvGraphicFramePr>
          <p:xfrm>
            <a:off x="4486" y="2208"/>
            <a:ext cx="151" cy="126"/>
          </p:xfrm>
          <a:graphic>
            <a:graphicData uri="http://schemas.openxmlformats.org/presentationml/2006/ole">
              <p:oleObj spid="_x0000_s13326" name="公式" r:id="rId15" imgW="469800" imgH="393480" progId="Equation.3">
                <p:embed/>
              </p:oleObj>
            </a:graphicData>
          </a:graphic>
        </p:graphicFrame>
        <p:sp>
          <p:nvSpPr>
            <p:cNvPr id="30763" name="Arc 47"/>
            <p:cNvSpPr>
              <a:spLocks/>
            </p:cNvSpPr>
            <p:nvPr/>
          </p:nvSpPr>
          <p:spPr bwMode="auto">
            <a:xfrm>
              <a:off x="3888" y="2304"/>
              <a:ext cx="139" cy="78"/>
            </a:xfrm>
            <a:custGeom>
              <a:avLst/>
              <a:gdLst>
                <a:gd name="T0" fmla="*/ 0 w 20780"/>
                <a:gd name="T1" fmla="*/ 0 h 18658"/>
                <a:gd name="T2" fmla="*/ 1 w 20780"/>
                <a:gd name="T3" fmla="*/ 0 h 18658"/>
                <a:gd name="T4" fmla="*/ 0 w 20780"/>
                <a:gd name="T5" fmla="*/ 0 h 18658"/>
                <a:gd name="T6" fmla="*/ 0 60000 65536"/>
                <a:gd name="T7" fmla="*/ 0 60000 65536"/>
                <a:gd name="T8" fmla="*/ 0 60000 65536"/>
                <a:gd name="T9" fmla="*/ 0 w 20780"/>
                <a:gd name="T10" fmla="*/ 0 h 18658"/>
                <a:gd name="T11" fmla="*/ 20780 w 20780"/>
                <a:gd name="T12" fmla="*/ 18658 h 186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80" h="18658" fill="none" extrusionOk="0">
                  <a:moveTo>
                    <a:pt x="10883" y="0"/>
                  </a:moveTo>
                  <a:cubicBezTo>
                    <a:pt x="15708" y="2815"/>
                    <a:pt x="19255" y="7389"/>
                    <a:pt x="20780" y="12762"/>
                  </a:cubicBezTo>
                </a:path>
                <a:path w="20780" h="18658" stroke="0" extrusionOk="0">
                  <a:moveTo>
                    <a:pt x="10883" y="0"/>
                  </a:moveTo>
                  <a:cubicBezTo>
                    <a:pt x="15708" y="2815"/>
                    <a:pt x="19255" y="7389"/>
                    <a:pt x="20780" y="12762"/>
                  </a:cubicBezTo>
                  <a:lnTo>
                    <a:pt x="0" y="1865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5" name="Object 48"/>
            <p:cNvGraphicFramePr>
              <a:graphicFrameLocks noChangeAspect="1"/>
            </p:cNvGraphicFramePr>
            <p:nvPr/>
          </p:nvGraphicFramePr>
          <p:xfrm>
            <a:off x="3957" y="2190"/>
            <a:ext cx="85" cy="101"/>
          </p:xfrm>
          <a:graphic>
            <a:graphicData uri="http://schemas.openxmlformats.org/presentationml/2006/ole">
              <p:oleObj spid="_x0000_s13327" name="公式" r:id="rId16" imgW="266400" imgH="317160" progId="Equation.3">
                <p:embed/>
              </p:oleObj>
            </a:graphicData>
          </a:graphic>
        </p:graphicFrame>
        <p:sp>
          <p:nvSpPr>
            <p:cNvPr id="30764" name="Arc 49"/>
            <p:cNvSpPr>
              <a:spLocks/>
            </p:cNvSpPr>
            <p:nvPr/>
          </p:nvSpPr>
          <p:spPr bwMode="auto">
            <a:xfrm rot="8501880">
              <a:off x="3842" y="2543"/>
              <a:ext cx="180" cy="141"/>
            </a:xfrm>
            <a:custGeom>
              <a:avLst/>
              <a:gdLst>
                <a:gd name="T0" fmla="*/ 0 w 20217"/>
                <a:gd name="T1" fmla="*/ 0 h 21051"/>
                <a:gd name="T2" fmla="*/ 2 w 20217"/>
                <a:gd name="T3" fmla="*/ 1 h 21051"/>
                <a:gd name="T4" fmla="*/ 0 w 20217"/>
                <a:gd name="T5" fmla="*/ 1 h 21051"/>
                <a:gd name="T6" fmla="*/ 0 60000 65536"/>
                <a:gd name="T7" fmla="*/ 0 60000 65536"/>
                <a:gd name="T8" fmla="*/ 0 60000 65536"/>
                <a:gd name="T9" fmla="*/ 0 w 20217"/>
                <a:gd name="T10" fmla="*/ 0 h 21051"/>
                <a:gd name="T11" fmla="*/ 20217 w 20217"/>
                <a:gd name="T12" fmla="*/ 21051 h 210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17" h="21051" fill="none" extrusionOk="0">
                  <a:moveTo>
                    <a:pt x="4837" y="-1"/>
                  </a:moveTo>
                  <a:cubicBezTo>
                    <a:pt x="11893" y="1620"/>
                    <a:pt x="17667" y="6669"/>
                    <a:pt x="20216" y="13446"/>
                  </a:cubicBezTo>
                </a:path>
                <a:path w="20217" h="21051" stroke="0" extrusionOk="0">
                  <a:moveTo>
                    <a:pt x="4837" y="-1"/>
                  </a:moveTo>
                  <a:cubicBezTo>
                    <a:pt x="11893" y="1620"/>
                    <a:pt x="17667" y="6669"/>
                    <a:pt x="20216" y="13446"/>
                  </a:cubicBezTo>
                  <a:lnTo>
                    <a:pt x="0" y="21051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sm" len="med"/>
              <a:tailEnd type="non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6" name="Object 50"/>
            <p:cNvGraphicFramePr>
              <a:graphicFrameLocks noChangeAspect="1"/>
            </p:cNvGraphicFramePr>
            <p:nvPr/>
          </p:nvGraphicFramePr>
          <p:xfrm>
            <a:off x="3904" y="2682"/>
            <a:ext cx="75" cy="99"/>
          </p:xfrm>
          <a:graphic>
            <a:graphicData uri="http://schemas.openxmlformats.org/presentationml/2006/ole">
              <p:oleObj spid="_x0000_s13328" name="公式" r:id="rId17" imgW="241200" imgH="317160" progId="Equation.3">
                <p:embed/>
              </p:oleObj>
            </a:graphicData>
          </a:graphic>
        </p:graphicFrame>
        <p:sp>
          <p:nvSpPr>
            <p:cNvPr id="30765" name="Line 51"/>
            <p:cNvSpPr>
              <a:spLocks noChangeShapeType="1"/>
            </p:cNvSpPr>
            <p:nvPr/>
          </p:nvSpPr>
          <p:spPr bwMode="auto">
            <a:xfrm>
              <a:off x="3780" y="1548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7" name="Object 52"/>
            <p:cNvGraphicFramePr>
              <a:graphicFrameLocks noChangeAspect="1"/>
            </p:cNvGraphicFramePr>
            <p:nvPr/>
          </p:nvGraphicFramePr>
          <p:xfrm>
            <a:off x="3597" y="1488"/>
            <a:ext cx="147" cy="101"/>
          </p:xfrm>
          <a:graphic>
            <a:graphicData uri="http://schemas.openxmlformats.org/presentationml/2006/ole">
              <p:oleObj spid="_x0000_s13329" name="公式" r:id="rId18" imgW="457200" imgH="317160" progId="Equation.3">
                <p:embed/>
              </p:oleObj>
            </a:graphicData>
          </a:graphic>
        </p:graphicFrame>
        <p:sp>
          <p:nvSpPr>
            <p:cNvPr id="30766" name="Line 53"/>
            <p:cNvSpPr>
              <a:spLocks noChangeShapeType="1"/>
            </p:cNvSpPr>
            <p:nvPr/>
          </p:nvSpPr>
          <p:spPr bwMode="auto">
            <a:xfrm flipV="1">
              <a:off x="3852" y="1596"/>
              <a:ext cx="24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8" name="Object 54"/>
            <p:cNvGraphicFramePr>
              <a:graphicFrameLocks noChangeAspect="1"/>
            </p:cNvGraphicFramePr>
            <p:nvPr/>
          </p:nvGraphicFramePr>
          <p:xfrm>
            <a:off x="3519" y="1680"/>
            <a:ext cx="307" cy="126"/>
          </p:xfrm>
          <a:graphic>
            <a:graphicData uri="http://schemas.openxmlformats.org/presentationml/2006/ole">
              <p:oleObj spid="_x0000_s13330" name="公式" r:id="rId19" imgW="952200" imgH="393480" progId="Equation.3">
                <p:embed/>
              </p:oleObj>
            </a:graphicData>
          </a:graphic>
        </p:graphicFrame>
      </p:grpSp>
      <p:sp>
        <p:nvSpPr>
          <p:cNvPr id="30741" name="Text Box 55"/>
          <p:cNvSpPr txBox="1">
            <a:spLocks noChangeArrowheads="1"/>
          </p:cNvSpPr>
          <p:nvPr/>
        </p:nvSpPr>
        <p:spPr bwMode="auto">
          <a:xfrm>
            <a:off x="914400" y="1081088"/>
            <a:ext cx="198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如图，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755650" y="706165"/>
            <a:ext cx="482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球面坐标与直角坐标的关系</a:t>
            </a:r>
            <a:r>
              <a:rPr lang="zh-CN" altLang="en-US" sz="280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5364164" y="188640"/>
          <a:ext cx="2552042" cy="1728291"/>
        </p:xfrm>
        <a:graphic>
          <a:graphicData uri="http://schemas.openxmlformats.org/presentationml/2006/ole">
            <p:oleObj spid="_x0000_s14338" name="Equation" r:id="rId3" imgW="1066680" imgH="711000" progId="Equation.DSMT4">
              <p:embed/>
            </p:oleObj>
          </a:graphicData>
        </a:graphic>
      </p:graphicFrame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827088" y="2204391"/>
            <a:ext cx="4468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球面坐标系下的体积元素：</a:t>
            </a: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5148263" y="2194539"/>
          <a:ext cx="3240161" cy="586488"/>
        </p:xfrm>
        <a:graphic>
          <a:graphicData uri="http://schemas.openxmlformats.org/presentationml/2006/ole">
            <p:oleObj spid="_x0000_s14339" name="Equation" r:id="rId4" imgW="1282680" imgH="228600" progId="Equation.DSMT4">
              <p:embed/>
            </p:oleObj>
          </a:graphicData>
        </a:graphic>
      </p:graphicFrame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827088" y="3286100"/>
            <a:ext cx="196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转换公式</a:t>
            </a:r>
            <a:r>
              <a:rPr lang="zh-CN" altLang="en-US" sz="2800" dirty="0">
                <a:solidFill>
                  <a:srgbClr val="3333FF"/>
                </a:solidFill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2699792" y="3268622"/>
          <a:ext cx="2376289" cy="809566"/>
        </p:xfrm>
        <a:graphic>
          <a:graphicData uri="http://schemas.openxmlformats.org/presentationml/2006/ole">
            <p:oleObj spid="_x0000_s14340" name="Equation" r:id="rId5" imgW="1079280" imgH="368280" progId="Equation.DSMT4">
              <p:embed/>
            </p:oleObj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827906" y="4078188"/>
          <a:ext cx="7992566" cy="886382"/>
        </p:xfrm>
        <a:graphic>
          <a:graphicData uri="http://schemas.openxmlformats.org/presentationml/2006/ole">
            <p:oleObj spid="_x0000_s14341" name="Equation" r:id="rId6" imgW="3314520" imgH="368280" progId="Equation.DSMT4">
              <p:embed/>
            </p:oleObj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699792" y="5391448"/>
          <a:ext cx="3672408" cy="452440"/>
        </p:xfrm>
        <a:graphic>
          <a:graphicData uri="http://schemas.openxmlformats.org/presentationml/2006/ole">
            <p:oleObj spid="_x0000_s14342" name="Equation" r:id="rId7" imgW="1650960" imgH="203040" progId="Equation.DSMT4">
              <p:embed/>
            </p:oleObj>
          </a:graphicData>
        </a:graphic>
      </p:graphicFrame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826418" y="5301208"/>
            <a:ext cx="16573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课堂练习：</a:t>
            </a:r>
            <a:endParaRPr kumimoji="1" lang="zh-CN" altLang="en-US" sz="28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58" grpId="0"/>
      <p:bldP spid="49160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81800" y="609600"/>
            <a:ext cx="1993900" cy="2832100"/>
            <a:chOff x="4272" y="384"/>
            <a:chExt cx="1256" cy="1784"/>
          </a:xfrm>
        </p:grpSpPr>
        <p:sp>
          <p:nvSpPr>
            <p:cNvPr id="33835" name="Line 3"/>
            <p:cNvSpPr>
              <a:spLocks noChangeShapeType="1"/>
            </p:cNvSpPr>
            <p:nvPr/>
          </p:nvSpPr>
          <p:spPr bwMode="auto">
            <a:xfrm>
              <a:off x="4848" y="1824"/>
              <a:ext cx="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09" name="Object 4"/>
            <p:cNvGraphicFramePr>
              <a:graphicFrameLocks noChangeAspect="1"/>
            </p:cNvGraphicFramePr>
            <p:nvPr/>
          </p:nvGraphicFramePr>
          <p:xfrm>
            <a:off x="4560" y="2016"/>
            <a:ext cx="144" cy="152"/>
          </p:xfrm>
          <a:graphic>
            <a:graphicData uri="http://schemas.openxmlformats.org/presentationml/2006/ole">
              <p:oleObj spid="_x0000_s16401" name="Equation" r:id="rId3" imgW="228600" imgH="241200" progId="Equation.3">
                <p:embed/>
              </p:oleObj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272" y="384"/>
              <a:ext cx="1256" cy="1688"/>
              <a:chOff x="4272" y="384"/>
              <a:chExt cx="1256" cy="1688"/>
            </a:xfrm>
          </p:grpSpPr>
          <p:sp>
            <p:nvSpPr>
              <p:cNvPr id="33837" name="Oval 6"/>
              <p:cNvSpPr>
                <a:spLocks noChangeArrowheads="1"/>
              </p:cNvSpPr>
              <p:nvPr/>
            </p:nvSpPr>
            <p:spPr bwMode="auto">
              <a:xfrm>
                <a:off x="4272" y="672"/>
                <a:ext cx="1134" cy="1152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3810" name="Object 7"/>
              <p:cNvGraphicFramePr>
                <a:graphicFrameLocks noChangeAspect="1"/>
              </p:cNvGraphicFramePr>
              <p:nvPr/>
            </p:nvGraphicFramePr>
            <p:xfrm>
              <a:off x="4808" y="1864"/>
              <a:ext cx="136" cy="152"/>
            </p:xfrm>
            <a:graphic>
              <a:graphicData uri="http://schemas.openxmlformats.org/presentationml/2006/ole">
                <p:oleObj spid="_x0000_s16402" name="Equation" r:id="rId4" imgW="215640" imgH="241200" progId="Equation.3">
                  <p:embed/>
                </p:oleObj>
              </a:graphicData>
            </a:graphic>
          </p:graphicFrame>
          <p:graphicFrame>
            <p:nvGraphicFramePr>
              <p:cNvPr id="33811" name="Object 8"/>
              <p:cNvGraphicFramePr>
                <a:graphicFrameLocks noChangeAspect="1"/>
              </p:cNvGraphicFramePr>
              <p:nvPr/>
            </p:nvGraphicFramePr>
            <p:xfrm>
              <a:off x="5376" y="1872"/>
              <a:ext cx="152" cy="200"/>
            </p:xfrm>
            <a:graphic>
              <a:graphicData uri="http://schemas.openxmlformats.org/presentationml/2006/ole">
                <p:oleObj spid="_x0000_s16403" name="Equation" r:id="rId5" imgW="241200" imgH="317160" progId="Equation.3">
                  <p:embed/>
                </p:oleObj>
              </a:graphicData>
            </a:graphic>
          </p:graphicFrame>
          <p:sp>
            <p:nvSpPr>
              <p:cNvPr id="33838" name="Line 9"/>
              <p:cNvSpPr>
                <a:spLocks noChangeShapeType="1"/>
              </p:cNvSpPr>
              <p:nvPr/>
            </p:nvSpPr>
            <p:spPr bwMode="auto">
              <a:xfrm flipH="1">
                <a:off x="4512" y="1824"/>
                <a:ext cx="33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9" name="Line 10"/>
              <p:cNvSpPr>
                <a:spLocks noChangeShapeType="1"/>
              </p:cNvSpPr>
              <p:nvPr/>
            </p:nvSpPr>
            <p:spPr bwMode="auto">
              <a:xfrm flipV="1">
                <a:off x="4848" y="384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3812" name="Object 11"/>
              <p:cNvGraphicFramePr>
                <a:graphicFrameLocks noChangeAspect="1"/>
              </p:cNvGraphicFramePr>
              <p:nvPr/>
            </p:nvGraphicFramePr>
            <p:xfrm>
              <a:off x="4896" y="412"/>
              <a:ext cx="136" cy="136"/>
            </p:xfrm>
            <a:graphic>
              <a:graphicData uri="http://schemas.openxmlformats.org/presentationml/2006/ole">
                <p:oleObj spid="_x0000_s16404" name="Equation" r:id="rId6" imgW="215640" imgH="215640" progId="Equation.3">
                  <p:embed/>
                </p:oleObj>
              </a:graphicData>
            </a:graphic>
          </p:graphicFrame>
          <p:graphicFrame>
            <p:nvGraphicFramePr>
              <p:cNvPr id="33813" name="Object 12"/>
              <p:cNvGraphicFramePr>
                <a:graphicFrameLocks noChangeAspect="1"/>
              </p:cNvGraphicFramePr>
              <p:nvPr/>
            </p:nvGraphicFramePr>
            <p:xfrm>
              <a:off x="4608" y="720"/>
              <a:ext cx="232" cy="225"/>
            </p:xfrm>
            <a:graphic>
              <a:graphicData uri="http://schemas.openxmlformats.org/presentationml/2006/ole">
                <p:oleObj spid="_x0000_s16405" name="Equation" r:id="rId7" imgW="406080" imgH="393480" progId="Equation.3">
                  <p:embed/>
                </p:oleObj>
              </a:graphicData>
            </a:graphic>
          </p:graphicFrame>
          <p:sp>
            <p:nvSpPr>
              <p:cNvPr id="33840" name="Line 13"/>
              <p:cNvSpPr>
                <a:spLocks noChangeShapeType="1"/>
              </p:cNvSpPr>
              <p:nvPr/>
            </p:nvSpPr>
            <p:spPr bwMode="auto">
              <a:xfrm flipV="1">
                <a:off x="4848" y="768"/>
                <a:ext cx="0" cy="10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381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533400"/>
            <a:ext cx="6483350" cy="457200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2800" dirty="0" smtClean="0">
                <a:effectLst/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dirty="0" smtClean="0">
                <a:effectLst/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CN" altLang="en-US" sz="2800" dirty="0" smtClean="0">
                <a:effectLst/>
                <a:latin typeface="华文新魏" pitchFamily="2" charset="-122"/>
                <a:ea typeface="华文新魏" pitchFamily="2" charset="-122"/>
              </a:rPr>
              <a:t>求半径为</a:t>
            </a:r>
            <a:r>
              <a:rPr lang="en-US" altLang="zh-CN" sz="2800" i="1" dirty="0" smtClean="0">
                <a:effectLst/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sz="2800" dirty="0" smtClean="0">
                <a:effectLst/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dirty="0" smtClean="0">
                <a:effectLst/>
                <a:latin typeface="华文新魏" pitchFamily="2" charset="-122"/>
                <a:ea typeface="华文新魏" pitchFamily="2" charset="-122"/>
              </a:rPr>
              <a:t>的球面与半顶角为</a:t>
            </a:r>
            <a:r>
              <a:rPr lang="zh-CN" altLang="en-US" sz="2800" i="1" dirty="0" smtClean="0">
                <a:effectLst/>
                <a:latin typeface="华文新魏" pitchFamily="2" charset="-122"/>
                <a:ea typeface="华文新魏" pitchFamily="2" charset="-122"/>
                <a:sym typeface="Symbol" pitchFamily="18" charset="2"/>
              </a:rPr>
              <a:t></a:t>
            </a:r>
            <a:r>
              <a:rPr lang="zh-CN" altLang="en-US" sz="2800" dirty="0" smtClean="0">
                <a:effectLst/>
                <a:latin typeface="华文新魏" pitchFamily="2" charset="-122"/>
                <a:ea typeface="华文新魏" pitchFamily="2" charset="-122"/>
                <a:sym typeface="Symbol" pitchFamily="18" charset="2"/>
              </a:rPr>
              <a:t> 的</a:t>
            </a:r>
            <a:endParaRPr lang="zh-CN" altLang="en-US" sz="2800" dirty="0" smtClean="0">
              <a:effectLst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304800" y="1081088"/>
            <a:ext cx="662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  <a:cs typeface="+mj-cs"/>
              </a:rPr>
              <a:t>内接锥面所围成的立体的体积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cs typeface="+mj-cs"/>
              </a:rPr>
              <a:t>.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609600" y="1690688"/>
            <a:ext cx="624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解</a:t>
            </a:r>
            <a:r>
              <a:rPr lang="en-US" altLang="zh-CN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: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  <a:cs typeface="+mj-cs"/>
              </a:rPr>
              <a:t>在球坐标系下空间立体所占区域为</a:t>
            </a:r>
          </a:p>
        </p:txBody>
      </p:sp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1447800" y="2819400"/>
          <a:ext cx="444500" cy="317500"/>
        </p:xfrm>
        <a:graphic>
          <a:graphicData uri="http://schemas.openxmlformats.org/presentationml/2006/ole">
            <p:oleObj spid="_x0000_s16386" name="Equation" r:id="rId8" imgW="444240" imgH="317160" progId="Equation.3">
              <p:embed/>
            </p:oleObj>
          </a:graphicData>
        </a:graphic>
      </p:graphicFrame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304800" y="37338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  <a:cs typeface="+mj-cs"/>
              </a:rPr>
              <a:t>则立体体积为</a:t>
            </a:r>
          </a:p>
        </p:txBody>
      </p:sp>
      <p:graphicFrame>
        <p:nvGraphicFramePr>
          <p:cNvPr id="52243" name="Object 19"/>
          <p:cNvGraphicFramePr>
            <a:graphicFrameLocks noChangeAspect="1"/>
          </p:cNvGraphicFramePr>
          <p:nvPr/>
        </p:nvGraphicFramePr>
        <p:xfrm>
          <a:off x="981472" y="4221088"/>
          <a:ext cx="2438400" cy="723900"/>
        </p:xfrm>
        <a:graphic>
          <a:graphicData uri="http://schemas.openxmlformats.org/presentationml/2006/ole">
            <p:oleObj spid="_x0000_s16387" name="Equation" r:id="rId9" imgW="2438280" imgH="723600" progId="Equation.3">
              <p:embed/>
            </p:oleObj>
          </a:graphicData>
        </a:graphic>
      </p:graphicFrame>
      <p:graphicFrame>
        <p:nvGraphicFramePr>
          <p:cNvPr id="52244" name="Object 20"/>
          <p:cNvGraphicFramePr>
            <a:graphicFrameLocks noChangeAspect="1"/>
          </p:cNvGraphicFramePr>
          <p:nvPr/>
        </p:nvGraphicFramePr>
        <p:xfrm>
          <a:off x="4403700" y="4888706"/>
          <a:ext cx="1968500" cy="825500"/>
        </p:xfrm>
        <a:graphic>
          <a:graphicData uri="http://schemas.openxmlformats.org/presentationml/2006/ole">
            <p:oleObj spid="_x0000_s16388" name="Equation" r:id="rId10" imgW="1968480" imgH="825480" progId="Equation.3">
              <p:embed/>
            </p:oleObj>
          </a:graphicData>
        </a:graphic>
      </p:graphicFrame>
      <p:graphicFrame>
        <p:nvGraphicFramePr>
          <p:cNvPr id="52245" name="Object 21"/>
          <p:cNvGraphicFramePr>
            <a:graphicFrameLocks noChangeAspect="1"/>
          </p:cNvGraphicFramePr>
          <p:nvPr/>
        </p:nvGraphicFramePr>
        <p:xfrm>
          <a:off x="1400945" y="5761442"/>
          <a:ext cx="3568824" cy="870026"/>
        </p:xfrm>
        <a:graphic>
          <a:graphicData uri="http://schemas.openxmlformats.org/presentationml/2006/ole">
            <p:oleObj spid="_x0000_s16389" name="Equation" r:id="rId11" imgW="3962160" imgH="965160" progId="Equation.3">
              <p:embed/>
            </p:oleObj>
          </a:graphicData>
        </a:graphic>
      </p:graphicFrame>
      <p:graphicFrame>
        <p:nvGraphicFramePr>
          <p:cNvPr id="52246" name="Object 22"/>
          <p:cNvGraphicFramePr>
            <a:graphicFrameLocks noChangeAspect="1"/>
          </p:cNvGraphicFramePr>
          <p:nvPr/>
        </p:nvGraphicFramePr>
        <p:xfrm>
          <a:off x="5004048" y="5805264"/>
          <a:ext cx="2592288" cy="845760"/>
        </p:xfrm>
        <a:graphic>
          <a:graphicData uri="http://schemas.openxmlformats.org/presentationml/2006/ole">
            <p:oleObj spid="_x0000_s16390" name="Equation" r:id="rId12" imgW="1282680" imgH="419040" progId="Equation.DSMT4">
              <p:embed/>
            </p:oleObj>
          </a:graphicData>
        </a:graphic>
      </p:graphicFrame>
      <p:graphicFrame>
        <p:nvGraphicFramePr>
          <p:cNvPr id="52247" name="Object 23"/>
          <p:cNvGraphicFramePr>
            <a:graphicFrameLocks noChangeAspect="1"/>
          </p:cNvGraphicFramePr>
          <p:nvPr/>
        </p:nvGraphicFramePr>
        <p:xfrm>
          <a:off x="2197100" y="2286000"/>
          <a:ext cx="2286000" cy="393700"/>
        </p:xfrm>
        <a:graphic>
          <a:graphicData uri="http://schemas.openxmlformats.org/presentationml/2006/ole">
            <p:oleObj spid="_x0000_s16391" name="Equation" r:id="rId13" imgW="2286000" imgH="393480" progId="Equation.3">
              <p:embed/>
            </p:oleObj>
          </a:graphicData>
        </a:graphic>
      </p:graphicFrame>
      <p:graphicFrame>
        <p:nvGraphicFramePr>
          <p:cNvPr id="52248" name="Object 24"/>
          <p:cNvGraphicFramePr>
            <a:graphicFrameLocks noChangeAspect="1"/>
          </p:cNvGraphicFramePr>
          <p:nvPr/>
        </p:nvGraphicFramePr>
        <p:xfrm>
          <a:off x="2197100" y="2806700"/>
          <a:ext cx="1409700" cy="393700"/>
        </p:xfrm>
        <a:graphic>
          <a:graphicData uri="http://schemas.openxmlformats.org/presentationml/2006/ole">
            <p:oleObj spid="_x0000_s16392" name="Equation" r:id="rId14" imgW="1409400" imgH="393480" progId="Equation.3">
              <p:embed/>
            </p:oleObj>
          </a:graphicData>
        </a:graphic>
      </p:graphicFrame>
      <p:graphicFrame>
        <p:nvGraphicFramePr>
          <p:cNvPr id="52249" name="Object 25"/>
          <p:cNvGraphicFramePr>
            <a:graphicFrameLocks noChangeAspect="1"/>
          </p:cNvGraphicFramePr>
          <p:nvPr/>
        </p:nvGraphicFramePr>
        <p:xfrm>
          <a:off x="2235200" y="3303588"/>
          <a:ext cx="1574800" cy="317500"/>
        </p:xfrm>
        <a:graphic>
          <a:graphicData uri="http://schemas.openxmlformats.org/presentationml/2006/ole">
            <p:oleObj spid="_x0000_s16393" name="Equation" r:id="rId15" imgW="1574640" imgH="317160" progId="Equation.3">
              <p:embed/>
            </p:oleObj>
          </a:graphicData>
        </a:graphic>
      </p:graphicFrame>
      <p:graphicFrame>
        <p:nvGraphicFramePr>
          <p:cNvPr id="52250" name="Object 26"/>
          <p:cNvGraphicFramePr>
            <a:graphicFrameLocks noChangeAspect="1"/>
          </p:cNvGraphicFramePr>
          <p:nvPr/>
        </p:nvGraphicFramePr>
        <p:xfrm>
          <a:off x="2701900" y="4876006"/>
          <a:ext cx="1689100" cy="838200"/>
        </p:xfrm>
        <a:graphic>
          <a:graphicData uri="http://schemas.openxmlformats.org/presentationml/2006/ole">
            <p:oleObj spid="_x0000_s16394" name="Equation" r:id="rId16" imgW="1688760" imgH="838080" progId="Equation.3">
              <p:embed/>
            </p:oleObj>
          </a:graphicData>
        </a:graphic>
      </p:graphicFrame>
      <p:graphicFrame>
        <p:nvGraphicFramePr>
          <p:cNvPr id="52251" name="Object 27"/>
          <p:cNvGraphicFramePr>
            <a:graphicFrameLocks noChangeAspect="1"/>
          </p:cNvGraphicFramePr>
          <p:nvPr/>
        </p:nvGraphicFramePr>
        <p:xfrm>
          <a:off x="1330300" y="4907756"/>
          <a:ext cx="1308100" cy="825500"/>
        </p:xfrm>
        <a:graphic>
          <a:graphicData uri="http://schemas.openxmlformats.org/presentationml/2006/ole">
            <p:oleObj spid="_x0000_s16395" name="Equation" r:id="rId17" imgW="1307880" imgH="825480" progId="Equation.3">
              <p:embed/>
            </p:oleObj>
          </a:graphicData>
        </a:graphic>
      </p:graphicFrame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23075" y="2057400"/>
            <a:ext cx="1727200" cy="838200"/>
            <a:chOff x="4298" y="1296"/>
            <a:chExt cx="1088" cy="528"/>
          </a:xfrm>
        </p:grpSpPr>
        <p:sp>
          <p:nvSpPr>
            <p:cNvPr id="33831" name="Freeform 30"/>
            <p:cNvSpPr>
              <a:spLocks/>
            </p:cNvSpPr>
            <p:nvPr/>
          </p:nvSpPr>
          <p:spPr bwMode="auto">
            <a:xfrm>
              <a:off x="4298" y="1392"/>
              <a:ext cx="1088" cy="432"/>
            </a:xfrm>
            <a:custGeom>
              <a:avLst/>
              <a:gdLst>
                <a:gd name="T0" fmla="*/ 0 w 1056"/>
                <a:gd name="T1" fmla="*/ 0 h 432"/>
                <a:gd name="T2" fmla="*/ 544 w 1056"/>
                <a:gd name="T3" fmla="*/ 432 h 432"/>
                <a:gd name="T4" fmla="*/ 1088 w 1056"/>
                <a:gd name="T5" fmla="*/ 0 h 432"/>
                <a:gd name="T6" fmla="*/ 0 w 105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432"/>
                <a:gd name="T14" fmla="*/ 1056 w 105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432">
                  <a:moveTo>
                    <a:pt x="0" y="0"/>
                  </a:moveTo>
                  <a:lnTo>
                    <a:pt x="528" y="432"/>
                  </a:lnTo>
                  <a:lnTo>
                    <a:pt x="10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5" name="Oval 31"/>
            <p:cNvSpPr>
              <a:spLocks noChangeArrowheads="1"/>
            </p:cNvSpPr>
            <p:nvPr/>
          </p:nvSpPr>
          <p:spPr bwMode="auto">
            <a:xfrm>
              <a:off x="4298" y="1307"/>
              <a:ext cx="1088" cy="144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60000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33" name="Freeform 32"/>
            <p:cNvSpPr>
              <a:spLocks/>
            </p:cNvSpPr>
            <p:nvPr/>
          </p:nvSpPr>
          <p:spPr bwMode="auto">
            <a:xfrm>
              <a:off x="4751" y="1693"/>
              <a:ext cx="91" cy="52"/>
            </a:xfrm>
            <a:custGeom>
              <a:avLst/>
              <a:gdLst>
                <a:gd name="T0" fmla="*/ 0 w 192"/>
                <a:gd name="T1" fmla="*/ 52 h 112"/>
                <a:gd name="T2" fmla="*/ 23 w 192"/>
                <a:gd name="T3" fmla="*/ 7 h 112"/>
                <a:gd name="T4" fmla="*/ 91 w 192"/>
                <a:gd name="T5" fmla="*/ 7 h 112"/>
                <a:gd name="T6" fmla="*/ 0 60000 65536"/>
                <a:gd name="T7" fmla="*/ 0 60000 65536"/>
                <a:gd name="T8" fmla="*/ 0 60000 65536"/>
                <a:gd name="T9" fmla="*/ 0 w 192"/>
                <a:gd name="T10" fmla="*/ 0 h 112"/>
                <a:gd name="T11" fmla="*/ 192 w 192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12">
                  <a:moveTo>
                    <a:pt x="0" y="112"/>
                  </a:moveTo>
                  <a:cubicBezTo>
                    <a:pt x="8" y="72"/>
                    <a:pt x="16" y="32"/>
                    <a:pt x="48" y="16"/>
                  </a:cubicBezTo>
                  <a:cubicBezTo>
                    <a:pt x="80" y="0"/>
                    <a:pt x="136" y="8"/>
                    <a:pt x="192" y="16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08" name="Object 33"/>
            <p:cNvGraphicFramePr>
              <a:graphicFrameLocks noChangeAspect="1"/>
            </p:cNvGraphicFramePr>
            <p:nvPr/>
          </p:nvGraphicFramePr>
          <p:xfrm>
            <a:off x="4656" y="1536"/>
            <a:ext cx="188" cy="188"/>
          </p:xfrm>
          <a:graphic>
            <a:graphicData uri="http://schemas.openxmlformats.org/presentationml/2006/ole">
              <p:oleObj spid="_x0000_s16400" name="Equation" r:id="rId18" imgW="139680" imgH="139680" progId="Equation.DSMT4">
                <p:embed/>
              </p:oleObj>
            </a:graphicData>
          </a:graphic>
        </p:graphicFrame>
        <p:sp>
          <p:nvSpPr>
            <p:cNvPr id="33834" name="Line 34"/>
            <p:cNvSpPr>
              <a:spLocks noChangeShapeType="1"/>
            </p:cNvSpPr>
            <p:nvPr/>
          </p:nvSpPr>
          <p:spPr bwMode="auto">
            <a:xfrm flipV="1">
              <a:off x="4848" y="12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59" name="Line 35"/>
          <p:cNvSpPr>
            <a:spLocks noChangeShapeType="1"/>
          </p:cNvSpPr>
          <p:nvPr/>
        </p:nvSpPr>
        <p:spPr bwMode="auto">
          <a:xfrm flipH="1">
            <a:off x="7696200" y="1905000"/>
            <a:ext cx="457200" cy="985838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260" name="Object 36"/>
          <p:cNvGraphicFramePr>
            <a:graphicFrameLocks noChangeAspect="1"/>
          </p:cNvGraphicFramePr>
          <p:nvPr/>
        </p:nvGraphicFramePr>
        <p:xfrm>
          <a:off x="7696200" y="2230438"/>
          <a:ext cx="227013" cy="284162"/>
        </p:xfrm>
        <a:graphic>
          <a:graphicData uri="http://schemas.openxmlformats.org/presentationml/2006/ole">
            <p:oleObj spid="_x0000_s16397" name="Equation" r:id="rId19" imgW="266400" imgH="317160" progId="Equation.3">
              <p:embed/>
            </p:oleObj>
          </a:graphicData>
        </a:graphic>
      </p:graphicFrame>
      <p:graphicFrame>
        <p:nvGraphicFramePr>
          <p:cNvPr id="52261" name="Object 37"/>
          <p:cNvGraphicFramePr>
            <a:graphicFrameLocks noChangeAspect="1"/>
          </p:cNvGraphicFramePr>
          <p:nvPr/>
        </p:nvGraphicFramePr>
        <p:xfrm>
          <a:off x="7924800" y="2381250"/>
          <a:ext cx="177800" cy="209550"/>
        </p:xfrm>
        <a:graphic>
          <a:graphicData uri="http://schemas.openxmlformats.org/presentationml/2006/ole">
            <p:oleObj spid="_x0000_s16398" name="Equation" r:id="rId20" imgW="203040" imgH="228600" progId="Equation.3">
              <p:embed/>
            </p:oleObj>
          </a:graphicData>
        </a:graphic>
      </p:graphicFrame>
      <p:graphicFrame>
        <p:nvGraphicFramePr>
          <p:cNvPr id="52262" name="Object 38"/>
          <p:cNvGraphicFramePr>
            <a:graphicFrameLocks noChangeAspect="1"/>
          </p:cNvGraphicFramePr>
          <p:nvPr/>
        </p:nvGraphicFramePr>
        <p:xfrm>
          <a:off x="8153400" y="1676400"/>
          <a:ext cx="457200" cy="371475"/>
        </p:xfrm>
        <a:graphic>
          <a:graphicData uri="http://schemas.openxmlformats.org/presentationml/2006/ole">
            <p:oleObj spid="_x0000_s16399" name="公式" r:id="rId21" imgW="203040" imgH="164880" progId="Equation.3">
              <p:embed/>
            </p:oleObj>
          </a:graphicData>
        </a:graphic>
      </p:graphicFrame>
      <p:sp>
        <p:nvSpPr>
          <p:cNvPr id="52263" name="AutoShape 39"/>
          <p:cNvSpPr>
            <a:spLocks/>
          </p:cNvSpPr>
          <p:nvPr/>
        </p:nvSpPr>
        <p:spPr bwMode="auto">
          <a:xfrm>
            <a:off x="1981200" y="23622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4" name="Oval 40"/>
          <p:cNvSpPr>
            <a:spLocks noChangeArrowheads="1"/>
          </p:cNvSpPr>
          <p:nvPr/>
        </p:nvSpPr>
        <p:spPr bwMode="auto">
          <a:xfrm>
            <a:off x="8153400" y="1835150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5" name="Line 41"/>
          <p:cNvSpPr>
            <a:spLocks noChangeShapeType="1"/>
          </p:cNvSpPr>
          <p:nvPr/>
        </p:nvSpPr>
        <p:spPr bwMode="auto">
          <a:xfrm>
            <a:off x="7696200" y="1052736"/>
            <a:ext cx="476200" cy="7920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19"/>
          <p:cNvGraphicFramePr>
            <a:graphicFrameLocks noChangeAspect="1"/>
          </p:cNvGraphicFramePr>
          <p:nvPr/>
        </p:nvGraphicFramePr>
        <p:xfrm>
          <a:off x="3491880" y="4221088"/>
          <a:ext cx="3225959" cy="720080"/>
        </p:xfrm>
        <a:graphic>
          <a:graphicData uri="http://schemas.openxmlformats.org/presentationml/2006/ole">
            <p:oleObj spid="_x0000_s16406" name="Equation" r:id="rId22" imgW="1422360" imgH="3171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9" grpId="0" autoUpdateAnimBg="0"/>
      <p:bldP spid="52240" grpId="0" autoUpdateAnimBg="0"/>
      <p:bldP spid="52242" grpId="0" autoUpdateAnimBg="0"/>
      <p:bldP spid="52259" grpId="0" animBg="1"/>
      <p:bldP spid="52263" grpId="0" animBg="1"/>
      <p:bldP spid="52264" grpId="0" animBg="1"/>
      <p:bldP spid="522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27584" y="1537628"/>
            <a:ext cx="7042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什么情况下宜利用球面坐标计算三重积分？</a:t>
            </a:r>
            <a:endParaRPr lang="en-US" altLang="zh-CN" sz="28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971550" y="2565400"/>
            <a:ext cx="7042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(1)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积分区域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是球体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或其一部分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043608" y="3429000"/>
          <a:ext cx="5688632" cy="510265"/>
        </p:xfrm>
        <a:graphic>
          <a:graphicData uri="http://schemas.openxmlformats.org/presentationml/2006/ole">
            <p:oleObj spid="_x0000_s39938" name="Equation" r:id="rId3" imgW="25524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1036638" y="2565400"/>
          <a:ext cx="4467225" cy="557213"/>
        </p:xfrm>
        <a:graphic>
          <a:graphicData uri="http://schemas.openxmlformats.org/presentationml/2006/ole">
            <p:oleObj spid="_x0000_s9218" name="Equation" r:id="rId4" imgW="1726920" imgH="215640" progId="Equation.DSMT4">
              <p:embed/>
            </p:oleObj>
          </a:graphicData>
        </a:graphic>
      </p:graphicFrame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1402482" y="1610569"/>
            <a:ext cx="16573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作业：</a:t>
            </a:r>
            <a:endParaRPr kumimoji="1" lang="zh-CN" altLang="en-US" sz="28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2286000" y="3962400"/>
          <a:ext cx="1736725" cy="369888"/>
        </p:xfrm>
        <a:graphic>
          <a:graphicData uri="http://schemas.openxmlformats.org/presentationml/2006/ole">
            <p:oleObj spid="_x0000_s1026" name="公式" r:id="rId3" imgW="1676160" imgH="368280" progId="Equation.3">
              <p:embed/>
            </p:oleObj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359025" y="4600575"/>
          <a:ext cx="1571625" cy="352425"/>
        </p:xfrm>
        <a:graphic>
          <a:graphicData uri="http://schemas.openxmlformats.org/presentationml/2006/ole">
            <p:oleObj spid="_x0000_s1027" name="公式" r:id="rId4" imgW="1600200" imgH="368280" progId="Equation.3">
              <p:embed/>
            </p:oleObj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828800" y="5311775"/>
          <a:ext cx="2409825" cy="320675"/>
        </p:xfrm>
        <a:graphic>
          <a:graphicData uri="http://schemas.openxmlformats.org/presentationml/2006/ole">
            <p:oleObj spid="_x0000_s1028" name="公式" r:id="rId5" imgW="2031840" imgH="279360" progId="Equation.3">
              <p:embed/>
            </p:oleObj>
          </a:graphicData>
        </a:graphic>
      </p:graphicFrame>
      <p:sp>
        <p:nvSpPr>
          <p:cNvPr id="1844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(1)</a:t>
            </a:r>
            <a:r>
              <a:rPr lang="zh-CN" altLang="en-US" sz="3200" b="1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利用柱面坐标计算三重积分</a:t>
            </a:r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539552" y="1472952"/>
          <a:ext cx="7329487" cy="1524000"/>
        </p:xfrm>
        <a:graphic>
          <a:graphicData uri="http://schemas.openxmlformats.org/presentationml/2006/ole">
            <p:oleObj spid="_x0000_s1029" name="公式" r:id="rId6" imgW="7327800" imgH="1523880" progId="Equation.3">
              <p:embed/>
            </p:oleObj>
          </a:graphicData>
        </a:graphic>
      </p:graphicFrame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914400" y="3857625"/>
            <a:ext cx="1905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规定：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04048" y="3257450"/>
            <a:ext cx="2900362" cy="2763838"/>
            <a:chOff x="3429" y="2160"/>
            <a:chExt cx="1827" cy="1741"/>
          </a:xfrm>
        </p:grpSpPr>
        <p:sp>
          <p:nvSpPr>
            <p:cNvPr id="18451" name="Line 9"/>
            <p:cNvSpPr>
              <a:spLocks noChangeShapeType="1"/>
            </p:cNvSpPr>
            <p:nvPr/>
          </p:nvSpPr>
          <p:spPr bwMode="auto">
            <a:xfrm flipV="1">
              <a:off x="4005" y="3264"/>
              <a:ext cx="1200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Line 10"/>
            <p:cNvSpPr>
              <a:spLocks noChangeShapeType="1"/>
            </p:cNvSpPr>
            <p:nvPr/>
          </p:nvSpPr>
          <p:spPr bwMode="auto">
            <a:xfrm flipV="1">
              <a:off x="4005" y="2160"/>
              <a:ext cx="0" cy="11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11"/>
            <p:cNvSpPr>
              <a:spLocks noChangeShapeType="1"/>
            </p:cNvSpPr>
            <p:nvPr/>
          </p:nvSpPr>
          <p:spPr bwMode="auto">
            <a:xfrm flipH="1">
              <a:off x="3429" y="3269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38" name="Object 12"/>
            <p:cNvGraphicFramePr>
              <a:graphicFrameLocks noChangeAspect="1"/>
            </p:cNvGraphicFramePr>
            <p:nvPr/>
          </p:nvGraphicFramePr>
          <p:xfrm>
            <a:off x="3537" y="3768"/>
            <a:ext cx="140" cy="133"/>
          </p:xfrm>
          <a:graphic>
            <a:graphicData uri="http://schemas.openxmlformats.org/presentationml/2006/ole">
              <p:oleObj spid="_x0000_s1030" name="公式" r:id="rId7" imgW="253800" imgH="241200" progId="Equation.3">
                <p:embed/>
              </p:oleObj>
            </a:graphicData>
          </a:graphic>
        </p:graphicFrame>
        <p:graphicFrame>
          <p:nvGraphicFramePr>
            <p:cNvPr id="18439" name="Object 13"/>
            <p:cNvGraphicFramePr>
              <a:graphicFrameLocks noChangeAspect="1"/>
            </p:cNvGraphicFramePr>
            <p:nvPr/>
          </p:nvGraphicFramePr>
          <p:xfrm>
            <a:off x="5013" y="3312"/>
            <a:ext cx="140" cy="175"/>
          </p:xfrm>
          <a:graphic>
            <a:graphicData uri="http://schemas.openxmlformats.org/presentationml/2006/ole">
              <p:oleObj spid="_x0000_s1031" name="公式" r:id="rId8" imgW="253800" imgH="317160" progId="Equation.3">
                <p:embed/>
              </p:oleObj>
            </a:graphicData>
          </a:graphic>
        </p:graphicFrame>
        <p:graphicFrame>
          <p:nvGraphicFramePr>
            <p:cNvPr id="18440" name="Object 14"/>
            <p:cNvGraphicFramePr>
              <a:graphicFrameLocks noChangeAspect="1"/>
            </p:cNvGraphicFramePr>
            <p:nvPr/>
          </p:nvGraphicFramePr>
          <p:xfrm>
            <a:off x="4080" y="2160"/>
            <a:ext cx="105" cy="131"/>
          </p:xfrm>
          <a:graphic>
            <a:graphicData uri="http://schemas.openxmlformats.org/presentationml/2006/ole">
              <p:oleObj spid="_x0000_s1032" name="公式" r:id="rId9" imgW="203040" imgH="253800" progId="Equation.3">
                <p:embed/>
              </p:oleObj>
            </a:graphicData>
          </a:graphic>
        </p:graphicFrame>
        <p:graphicFrame>
          <p:nvGraphicFramePr>
            <p:cNvPr id="18441" name="Object 15"/>
            <p:cNvGraphicFramePr>
              <a:graphicFrameLocks noChangeAspect="1"/>
            </p:cNvGraphicFramePr>
            <p:nvPr/>
          </p:nvGraphicFramePr>
          <p:xfrm>
            <a:off x="3858" y="3168"/>
            <a:ext cx="135" cy="151"/>
          </p:xfrm>
          <a:graphic>
            <a:graphicData uri="http://schemas.openxmlformats.org/presentationml/2006/ole">
              <p:oleObj spid="_x0000_s1033" name="公式" r:id="rId10" imgW="215640" imgH="241200" progId="Equation.3">
                <p:embed/>
              </p:oleObj>
            </a:graphicData>
          </a:graphic>
        </p:graphicFrame>
        <p:sp>
          <p:nvSpPr>
            <p:cNvPr id="18454" name="Line 16"/>
            <p:cNvSpPr>
              <a:spLocks noChangeShapeType="1"/>
            </p:cNvSpPr>
            <p:nvPr/>
          </p:nvSpPr>
          <p:spPr bwMode="auto">
            <a:xfrm>
              <a:off x="4533" y="2736"/>
              <a:ext cx="0" cy="753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2" name="Object 17"/>
            <p:cNvGraphicFramePr>
              <a:graphicFrameLocks noChangeAspect="1"/>
            </p:cNvGraphicFramePr>
            <p:nvPr/>
          </p:nvGraphicFramePr>
          <p:xfrm>
            <a:off x="4586" y="2624"/>
            <a:ext cx="670" cy="172"/>
          </p:xfrm>
          <a:graphic>
            <a:graphicData uri="http://schemas.openxmlformats.org/presentationml/2006/ole">
              <p:oleObj spid="_x0000_s1034" name="公式" r:id="rId11" imgW="1523880" imgH="393480" progId="Equation.3">
                <p:embed/>
              </p:oleObj>
            </a:graphicData>
          </a:graphic>
        </p:graphicFrame>
        <p:sp>
          <p:nvSpPr>
            <p:cNvPr id="18455" name="Line 18"/>
            <p:cNvSpPr>
              <a:spLocks noChangeShapeType="1"/>
            </p:cNvSpPr>
            <p:nvPr/>
          </p:nvSpPr>
          <p:spPr bwMode="auto">
            <a:xfrm>
              <a:off x="4005" y="3264"/>
              <a:ext cx="528" cy="2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3" name="Object 19"/>
            <p:cNvGraphicFramePr>
              <a:graphicFrameLocks noChangeAspect="1"/>
            </p:cNvGraphicFramePr>
            <p:nvPr/>
          </p:nvGraphicFramePr>
          <p:xfrm>
            <a:off x="4461" y="3540"/>
            <a:ext cx="455" cy="177"/>
          </p:xfrm>
          <a:graphic>
            <a:graphicData uri="http://schemas.openxmlformats.org/presentationml/2006/ole">
              <p:oleObj spid="_x0000_s1035" name="公式" r:id="rId12" imgW="1168200" imgH="457200" progId="Equation.3">
                <p:embed/>
              </p:oleObj>
            </a:graphicData>
          </a:graphic>
        </p:graphicFrame>
        <p:graphicFrame>
          <p:nvGraphicFramePr>
            <p:cNvPr id="18444" name="Object 20"/>
            <p:cNvGraphicFramePr>
              <a:graphicFrameLocks noChangeAspect="1"/>
            </p:cNvGraphicFramePr>
            <p:nvPr/>
          </p:nvGraphicFramePr>
          <p:xfrm>
            <a:off x="3981" y="3408"/>
            <a:ext cx="103" cy="137"/>
          </p:xfrm>
          <a:graphic>
            <a:graphicData uri="http://schemas.openxmlformats.org/presentationml/2006/ole">
              <p:oleObj spid="_x0000_s1036" name="公式" r:id="rId13" imgW="266400" imgH="355320" progId="Equation.3">
                <p:embed/>
              </p:oleObj>
            </a:graphicData>
          </a:graphic>
        </p:graphicFrame>
        <p:sp>
          <p:nvSpPr>
            <p:cNvPr id="18456" name="Freeform 21"/>
            <p:cNvSpPr>
              <a:spLocks/>
            </p:cNvSpPr>
            <p:nvPr/>
          </p:nvSpPr>
          <p:spPr bwMode="auto">
            <a:xfrm rot="-666801">
              <a:off x="3933" y="3324"/>
              <a:ext cx="192" cy="55"/>
            </a:xfrm>
            <a:custGeom>
              <a:avLst/>
              <a:gdLst>
                <a:gd name="T0" fmla="*/ 0 w 432"/>
                <a:gd name="T1" fmla="*/ 16 h 168"/>
                <a:gd name="T2" fmla="*/ 43 w 432"/>
                <a:gd name="T3" fmla="*/ 47 h 168"/>
                <a:gd name="T4" fmla="*/ 149 w 432"/>
                <a:gd name="T5" fmla="*/ 47 h 168"/>
                <a:gd name="T6" fmla="*/ 192 w 432"/>
                <a:gd name="T7" fmla="*/ 0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68"/>
                <a:gd name="T14" fmla="*/ 432 w 432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68">
                  <a:moveTo>
                    <a:pt x="0" y="48"/>
                  </a:moveTo>
                  <a:cubicBezTo>
                    <a:pt x="20" y="88"/>
                    <a:pt x="40" y="128"/>
                    <a:pt x="96" y="144"/>
                  </a:cubicBezTo>
                  <a:cubicBezTo>
                    <a:pt x="152" y="160"/>
                    <a:pt x="280" y="168"/>
                    <a:pt x="336" y="144"/>
                  </a:cubicBezTo>
                  <a:cubicBezTo>
                    <a:pt x="392" y="120"/>
                    <a:pt x="416" y="24"/>
                    <a:pt x="432" y="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5" name="Object 22"/>
            <p:cNvGraphicFramePr>
              <a:graphicFrameLocks noChangeAspect="1"/>
            </p:cNvGraphicFramePr>
            <p:nvPr/>
          </p:nvGraphicFramePr>
          <p:xfrm>
            <a:off x="4293" y="3264"/>
            <a:ext cx="133" cy="148"/>
          </p:xfrm>
          <a:graphic>
            <a:graphicData uri="http://schemas.openxmlformats.org/presentationml/2006/ole">
              <p:oleObj spid="_x0000_s1037" name="公式" r:id="rId14" imgW="215640" imgH="241200" progId="Equation.3">
                <p:embed/>
              </p:oleObj>
            </a:graphicData>
          </a:graphic>
        </p:graphicFrame>
        <p:sp>
          <p:nvSpPr>
            <p:cNvPr id="18457" name="Line 23"/>
            <p:cNvSpPr>
              <a:spLocks noChangeShapeType="1"/>
            </p:cNvSpPr>
            <p:nvPr/>
          </p:nvSpPr>
          <p:spPr bwMode="auto">
            <a:xfrm>
              <a:off x="4005" y="2478"/>
              <a:ext cx="528" cy="239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6" name="Object 24"/>
            <p:cNvGraphicFramePr>
              <a:graphicFrameLocks noChangeAspect="1"/>
            </p:cNvGraphicFramePr>
            <p:nvPr/>
          </p:nvGraphicFramePr>
          <p:xfrm>
            <a:off x="4509" y="2695"/>
            <a:ext cx="56" cy="59"/>
          </p:xfrm>
          <a:graphic>
            <a:graphicData uri="http://schemas.openxmlformats.org/presentationml/2006/ole">
              <p:oleObj spid="_x0000_s1038" name="公式" r:id="rId15" imgW="203040" imgH="215640" progId="Equation.3">
                <p:embed/>
              </p:oleObj>
            </a:graphicData>
          </a:graphic>
        </p:graphicFrame>
        <p:graphicFrame>
          <p:nvGraphicFramePr>
            <p:cNvPr id="18447" name="Object 25"/>
            <p:cNvGraphicFramePr>
              <a:graphicFrameLocks noChangeAspect="1"/>
            </p:cNvGraphicFramePr>
            <p:nvPr/>
          </p:nvGraphicFramePr>
          <p:xfrm>
            <a:off x="4509" y="3478"/>
            <a:ext cx="56" cy="59"/>
          </p:xfrm>
          <a:graphic>
            <a:graphicData uri="http://schemas.openxmlformats.org/presentationml/2006/ole">
              <p:oleObj spid="_x0000_s1039" name="公式" r:id="rId16" imgW="203040" imgH="21564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2133600" y="4657725"/>
          <a:ext cx="1739900" cy="1438275"/>
        </p:xfrm>
        <a:graphic>
          <a:graphicData uri="http://schemas.openxmlformats.org/presentationml/2006/ole">
            <p:oleObj spid="_x0000_s2050" name="公式" r:id="rId3" imgW="1828800" imgH="1511280" progId="Equation.3">
              <p:embed/>
            </p:oleObj>
          </a:graphicData>
        </a:graphic>
      </p:graphicFrame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990600" y="3625850"/>
            <a:ext cx="3962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   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柱面坐标与直角坐标的关系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为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endParaRPr kumimoji="1" lang="zh-CN" altLang="en-US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219200" y="1765300"/>
          <a:ext cx="1295400" cy="414338"/>
        </p:xfrm>
        <a:graphic>
          <a:graphicData uri="http://schemas.openxmlformats.org/presentationml/2006/ole">
            <p:oleObj spid="_x0000_s2051" name="公式" r:id="rId4" imgW="1346040" imgH="431640" progId="Equation.3">
              <p:embed/>
            </p:oleObj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1219200" y="2984500"/>
          <a:ext cx="1295400" cy="414338"/>
        </p:xfrm>
        <a:graphic>
          <a:graphicData uri="http://schemas.openxmlformats.org/presentationml/2006/ole">
            <p:oleObj spid="_x0000_s2052" name="Equation" r:id="rId5" imgW="1346040" imgH="431640" progId="Equation.DSMT4">
              <p:embed/>
            </p:oleObj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219200" y="2387600"/>
          <a:ext cx="1331913" cy="414338"/>
        </p:xfrm>
        <a:graphic>
          <a:graphicData uri="http://schemas.openxmlformats.org/presentationml/2006/ole">
            <p:oleObj spid="_x0000_s2053" name="公式" r:id="rId6" imgW="1384200" imgH="431640" progId="Equation.3">
              <p:embed/>
            </p:oleObj>
          </a:graphicData>
        </a:graphic>
      </p:graphicFrame>
      <p:sp>
        <p:nvSpPr>
          <p:cNvPr id="19474" name="Text Box 7"/>
          <p:cNvSpPr txBox="1">
            <a:spLocks noChangeArrowheads="1"/>
          </p:cNvSpPr>
          <p:nvPr/>
        </p:nvSpPr>
        <p:spPr bwMode="auto">
          <a:xfrm>
            <a:off x="914400" y="990600"/>
            <a:ext cx="4038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如图，三坐标面分别为</a:t>
            </a:r>
          </a:p>
        </p:txBody>
      </p:sp>
      <p:sp>
        <p:nvSpPr>
          <p:cNvPr id="74760" name="AutoShape 8"/>
          <p:cNvSpPr>
            <a:spLocks noChangeArrowheads="1"/>
          </p:cNvSpPr>
          <p:nvPr/>
        </p:nvSpPr>
        <p:spPr bwMode="auto">
          <a:xfrm>
            <a:off x="2590800" y="1905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3200400" y="1752600"/>
            <a:ext cx="1447800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圆柱面；</a:t>
            </a:r>
          </a:p>
        </p:txBody>
      </p:sp>
      <p:sp>
        <p:nvSpPr>
          <p:cNvPr id="74762" name="AutoShape 10"/>
          <p:cNvSpPr>
            <a:spLocks noChangeArrowheads="1"/>
          </p:cNvSpPr>
          <p:nvPr/>
        </p:nvSpPr>
        <p:spPr bwMode="auto">
          <a:xfrm>
            <a:off x="2590800" y="25146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3200400" y="2362200"/>
            <a:ext cx="1447800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半平面；</a:t>
            </a:r>
          </a:p>
        </p:txBody>
      </p:sp>
      <p:sp>
        <p:nvSpPr>
          <p:cNvPr id="74764" name="AutoShape 12"/>
          <p:cNvSpPr>
            <a:spLocks noChangeArrowheads="1"/>
          </p:cNvSpPr>
          <p:nvPr/>
        </p:nvSpPr>
        <p:spPr bwMode="auto">
          <a:xfrm>
            <a:off x="2590800" y="31369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3200400" y="2984500"/>
            <a:ext cx="1803648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华文新魏" pitchFamily="2" charset="-122"/>
                <a:ea typeface="华文新魏" pitchFamily="2" charset="-122"/>
              </a:rPr>
              <a:t>平面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．</a:t>
            </a:r>
          </a:p>
        </p:txBody>
      </p:sp>
      <p:sp>
        <p:nvSpPr>
          <p:cNvPr id="19483" name="Line 16"/>
          <p:cNvSpPr>
            <a:spLocks noChangeShapeType="1"/>
          </p:cNvSpPr>
          <p:nvPr/>
        </p:nvSpPr>
        <p:spPr bwMode="auto">
          <a:xfrm>
            <a:off x="6743700" y="2806700"/>
            <a:ext cx="0" cy="14605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4" name="Line 17"/>
          <p:cNvSpPr>
            <a:spLocks noChangeShapeType="1"/>
          </p:cNvSpPr>
          <p:nvPr/>
        </p:nvSpPr>
        <p:spPr bwMode="auto">
          <a:xfrm>
            <a:off x="6324600" y="40386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5" name="Line 18"/>
          <p:cNvSpPr>
            <a:spLocks noChangeShapeType="1"/>
          </p:cNvSpPr>
          <p:nvPr/>
        </p:nvSpPr>
        <p:spPr bwMode="auto">
          <a:xfrm flipV="1">
            <a:off x="6324600" y="16002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6" name="Line 19"/>
          <p:cNvSpPr>
            <a:spLocks noChangeShapeType="1"/>
          </p:cNvSpPr>
          <p:nvPr/>
        </p:nvSpPr>
        <p:spPr bwMode="auto">
          <a:xfrm flipH="1">
            <a:off x="5181600" y="4038600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7" name="AutoShape 20"/>
          <p:cNvSpPr>
            <a:spLocks noChangeArrowheads="1"/>
          </p:cNvSpPr>
          <p:nvPr/>
        </p:nvSpPr>
        <p:spPr bwMode="auto">
          <a:xfrm>
            <a:off x="5494338" y="2382838"/>
            <a:ext cx="1690688" cy="1905000"/>
          </a:xfrm>
          <a:prstGeom prst="can">
            <a:avLst>
              <a:gd name="adj" fmla="val 28169"/>
            </a:avLst>
          </a:prstGeom>
          <a:solidFill>
            <a:schemeClr val="accent1">
              <a:alpha val="50195"/>
            </a:schemeClr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8" name="AutoShape 21"/>
          <p:cNvSpPr>
            <a:spLocks noChangeArrowheads="1"/>
          </p:cNvSpPr>
          <p:nvPr/>
        </p:nvSpPr>
        <p:spPr bwMode="auto">
          <a:xfrm rot="5400000">
            <a:off x="5864225" y="3044825"/>
            <a:ext cx="2057400" cy="1149350"/>
          </a:xfrm>
          <a:prstGeom prst="parallelogram">
            <a:avLst>
              <a:gd name="adj" fmla="val 52069"/>
            </a:avLst>
          </a:prstGeom>
          <a:solidFill>
            <a:srgbClr val="FF9900">
              <a:alpha val="50195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9" name="AutoShape 22"/>
          <p:cNvSpPr>
            <a:spLocks noChangeArrowheads="1"/>
          </p:cNvSpPr>
          <p:nvPr/>
        </p:nvSpPr>
        <p:spPr bwMode="auto">
          <a:xfrm>
            <a:off x="4876800" y="2133600"/>
            <a:ext cx="2971800" cy="914400"/>
          </a:xfrm>
          <a:prstGeom prst="parallelogram">
            <a:avLst>
              <a:gd name="adj" fmla="val 112321"/>
            </a:avLst>
          </a:prstGeom>
          <a:solidFill>
            <a:srgbClr val="00CCFF">
              <a:alpha val="50195"/>
            </a:srgbClr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705600" y="2654300"/>
            <a:ext cx="1319213" cy="317500"/>
            <a:chOff x="3360" y="1392"/>
            <a:chExt cx="1344" cy="325"/>
          </a:xfrm>
        </p:grpSpPr>
        <p:graphicFrame>
          <p:nvGraphicFramePr>
            <p:cNvPr id="19471" name="Object 24"/>
            <p:cNvGraphicFramePr>
              <a:graphicFrameLocks noChangeAspect="1"/>
            </p:cNvGraphicFramePr>
            <p:nvPr/>
          </p:nvGraphicFramePr>
          <p:xfrm>
            <a:off x="3360" y="1536"/>
            <a:ext cx="90" cy="96"/>
          </p:xfrm>
          <a:graphic>
            <a:graphicData uri="http://schemas.openxmlformats.org/presentationml/2006/ole">
              <p:oleObj spid="_x0000_s2063" name="公式" r:id="rId7" imgW="203040" imgH="215640" progId="Equation.3">
                <p:embed/>
              </p:oleObj>
            </a:graphicData>
          </a:graphic>
        </p:graphicFrame>
        <p:graphicFrame>
          <p:nvGraphicFramePr>
            <p:cNvPr id="19472" name="Object 25"/>
            <p:cNvGraphicFramePr>
              <a:graphicFrameLocks noChangeAspect="1"/>
            </p:cNvGraphicFramePr>
            <p:nvPr/>
          </p:nvGraphicFramePr>
          <p:xfrm>
            <a:off x="3504" y="1392"/>
            <a:ext cx="1200" cy="325"/>
          </p:xfrm>
          <a:graphic>
            <a:graphicData uri="http://schemas.openxmlformats.org/presentationml/2006/ole">
              <p:oleObj spid="_x0000_s2064" name="公式" r:id="rId8" imgW="1688760" imgH="457200" progId="Equation.3">
                <p:embed/>
              </p:oleObj>
            </a:graphicData>
          </a:graphic>
        </p:graphicFrame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705600" y="4214813"/>
            <a:ext cx="831850" cy="280988"/>
            <a:chOff x="3360" y="3072"/>
            <a:chExt cx="848" cy="288"/>
          </a:xfrm>
        </p:grpSpPr>
        <p:graphicFrame>
          <p:nvGraphicFramePr>
            <p:cNvPr id="19469" name="Object 27"/>
            <p:cNvGraphicFramePr>
              <a:graphicFrameLocks noChangeAspect="1"/>
            </p:cNvGraphicFramePr>
            <p:nvPr/>
          </p:nvGraphicFramePr>
          <p:xfrm>
            <a:off x="3472" y="3072"/>
            <a:ext cx="736" cy="288"/>
          </p:xfrm>
          <a:graphic>
            <a:graphicData uri="http://schemas.openxmlformats.org/presentationml/2006/ole">
              <p:oleObj spid="_x0000_s2061" name="公式" r:id="rId9" imgW="1168200" imgH="457200" progId="Equation.3">
                <p:embed/>
              </p:oleObj>
            </a:graphicData>
          </a:graphic>
        </p:graphicFrame>
        <p:graphicFrame>
          <p:nvGraphicFramePr>
            <p:cNvPr id="19470" name="Object 28"/>
            <p:cNvGraphicFramePr>
              <a:graphicFrameLocks noChangeAspect="1"/>
            </p:cNvGraphicFramePr>
            <p:nvPr/>
          </p:nvGraphicFramePr>
          <p:xfrm>
            <a:off x="3360" y="3088"/>
            <a:ext cx="90" cy="96"/>
          </p:xfrm>
          <a:graphic>
            <a:graphicData uri="http://schemas.openxmlformats.org/presentationml/2006/ole">
              <p:oleObj spid="_x0000_s2062" name="公式" r:id="rId10" imgW="203040" imgH="215640" progId="Equation.3">
                <p:embed/>
              </p:oleObj>
            </a:graphicData>
          </a:graphic>
        </p:graphicFrame>
      </p:grpSp>
      <p:graphicFrame>
        <p:nvGraphicFramePr>
          <p:cNvPr id="19463" name="Object 29"/>
          <p:cNvGraphicFramePr>
            <a:graphicFrameLocks noChangeAspect="1"/>
          </p:cNvGraphicFramePr>
          <p:nvPr/>
        </p:nvGraphicFramePr>
        <p:xfrm>
          <a:off x="6248400" y="4267200"/>
          <a:ext cx="163513" cy="217488"/>
        </p:xfrm>
        <a:graphic>
          <a:graphicData uri="http://schemas.openxmlformats.org/presentationml/2006/ole">
            <p:oleObj spid="_x0000_s2055" name="公式" r:id="rId11" imgW="266400" imgH="355320" progId="Equation.3">
              <p:embed/>
            </p:oleObj>
          </a:graphicData>
        </a:graphic>
      </p:graphicFrame>
      <p:sp>
        <p:nvSpPr>
          <p:cNvPr id="19492" name="Freeform 30"/>
          <p:cNvSpPr>
            <a:spLocks/>
          </p:cNvSpPr>
          <p:nvPr/>
        </p:nvSpPr>
        <p:spPr bwMode="auto">
          <a:xfrm>
            <a:off x="6197600" y="4114800"/>
            <a:ext cx="304800" cy="122238"/>
          </a:xfrm>
          <a:custGeom>
            <a:avLst/>
            <a:gdLst>
              <a:gd name="T0" fmla="*/ 0 w 432"/>
              <a:gd name="T1" fmla="*/ 22 h 168"/>
              <a:gd name="T2" fmla="*/ 43 w 432"/>
              <a:gd name="T3" fmla="*/ 66 h 168"/>
              <a:gd name="T4" fmla="*/ 149 w 432"/>
              <a:gd name="T5" fmla="*/ 66 h 168"/>
              <a:gd name="T6" fmla="*/ 192 w 432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68"/>
              <a:gd name="T14" fmla="*/ 432 w 432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68">
                <a:moveTo>
                  <a:pt x="0" y="48"/>
                </a:moveTo>
                <a:cubicBezTo>
                  <a:pt x="20" y="88"/>
                  <a:pt x="40" y="128"/>
                  <a:pt x="96" y="144"/>
                </a:cubicBezTo>
                <a:cubicBezTo>
                  <a:pt x="152" y="160"/>
                  <a:pt x="280" y="168"/>
                  <a:pt x="336" y="144"/>
                </a:cubicBezTo>
                <a:cubicBezTo>
                  <a:pt x="392" y="120"/>
                  <a:pt x="416" y="24"/>
                  <a:pt x="4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464" name="Object 31"/>
          <p:cNvGraphicFramePr>
            <a:graphicFrameLocks noChangeAspect="1"/>
          </p:cNvGraphicFramePr>
          <p:nvPr/>
        </p:nvGraphicFramePr>
        <p:xfrm>
          <a:off x="6616700" y="4076700"/>
          <a:ext cx="142875" cy="158750"/>
        </p:xfrm>
        <a:graphic>
          <a:graphicData uri="http://schemas.openxmlformats.org/presentationml/2006/ole">
            <p:oleObj spid="_x0000_s2056" name="公式" r:id="rId12" imgW="215640" imgH="241200" progId="Equation.3">
              <p:embed/>
            </p:oleObj>
          </a:graphicData>
        </a:graphic>
      </p:graphicFrame>
      <p:graphicFrame>
        <p:nvGraphicFramePr>
          <p:cNvPr id="19465" name="Object 32"/>
          <p:cNvGraphicFramePr>
            <a:graphicFrameLocks noChangeAspect="1"/>
          </p:cNvGraphicFramePr>
          <p:nvPr/>
        </p:nvGraphicFramePr>
        <p:xfrm>
          <a:off x="6096000" y="3200400"/>
          <a:ext cx="185738" cy="193675"/>
        </p:xfrm>
        <a:graphic>
          <a:graphicData uri="http://schemas.openxmlformats.org/presentationml/2006/ole">
            <p:oleObj spid="_x0000_s2057" name="公式" r:id="rId13" imgW="228600" imgH="241200" progId="Equation.3">
              <p:embed/>
            </p:oleObj>
          </a:graphicData>
        </a:graphic>
      </p:graphicFrame>
      <p:graphicFrame>
        <p:nvGraphicFramePr>
          <p:cNvPr id="19466" name="Object 33"/>
          <p:cNvGraphicFramePr>
            <a:graphicFrameLocks noChangeAspect="1"/>
          </p:cNvGraphicFramePr>
          <p:nvPr/>
        </p:nvGraphicFramePr>
        <p:xfrm>
          <a:off x="5257800" y="5122863"/>
          <a:ext cx="222250" cy="211138"/>
        </p:xfrm>
        <a:graphic>
          <a:graphicData uri="http://schemas.openxmlformats.org/presentationml/2006/ole">
            <p:oleObj spid="_x0000_s2058" name="公式" r:id="rId14" imgW="253800" imgH="241200" progId="Equation.3">
              <p:embed/>
            </p:oleObj>
          </a:graphicData>
        </a:graphic>
      </p:graphicFrame>
      <p:graphicFrame>
        <p:nvGraphicFramePr>
          <p:cNvPr id="19467" name="Object 34"/>
          <p:cNvGraphicFramePr>
            <a:graphicFrameLocks noChangeAspect="1"/>
          </p:cNvGraphicFramePr>
          <p:nvPr/>
        </p:nvGraphicFramePr>
        <p:xfrm>
          <a:off x="8331200" y="4114800"/>
          <a:ext cx="222250" cy="277813"/>
        </p:xfrm>
        <a:graphic>
          <a:graphicData uri="http://schemas.openxmlformats.org/presentationml/2006/ole">
            <p:oleObj spid="_x0000_s2059" name="公式" r:id="rId15" imgW="253800" imgH="317160" progId="Equation.3">
              <p:embed/>
            </p:oleObj>
          </a:graphicData>
        </a:graphic>
      </p:graphicFrame>
      <p:graphicFrame>
        <p:nvGraphicFramePr>
          <p:cNvPr id="19468" name="Object 35"/>
          <p:cNvGraphicFramePr>
            <a:graphicFrameLocks noChangeAspect="1"/>
          </p:cNvGraphicFramePr>
          <p:nvPr/>
        </p:nvGraphicFramePr>
        <p:xfrm>
          <a:off x="6400800" y="1651000"/>
          <a:ext cx="166688" cy="207963"/>
        </p:xfrm>
        <a:graphic>
          <a:graphicData uri="http://schemas.openxmlformats.org/presentationml/2006/ole">
            <p:oleObj spid="_x0000_s2060" name="公式" r:id="rId16" imgW="203040" imgH="253800" progId="Equation.3">
              <p:embed/>
            </p:oleObj>
          </a:graphicData>
        </a:graphic>
      </p:graphicFrame>
      <p:graphicFrame>
        <p:nvGraphicFramePr>
          <p:cNvPr id="19462" name="Object 36"/>
          <p:cNvGraphicFramePr>
            <a:graphicFrameLocks noChangeAspect="1"/>
          </p:cNvGraphicFramePr>
          <p:nvPr/>
        </p:nvGraphicFramePr>
        <p:xfrm>
          <a:off x="6102350" y="3867150"/>
          <a:ext cx="214313" cy="239713"/>
        </p:xfrm>
        <a:graphic>
          <a:graphicData uri="http://schemas.openxmlformats.org/presentationml/2006/ole">
            <p:oleObj spid="_x0000_s2054" name="公式" r:id="rId17" imgW="215640" imgH="241200" progId="Equation.3">
              <p:embed/>
            </p:oleObj>
          </a:graphicData>
        </a:graphic>
      </p:graphicFrame>
      <p:cxnSp>
        <p:nvCxnSpPr>
          <p:cNvPr id="38" name="直接连接符 37"/>
          <p:cNvCxnSpPr/>
          <p:nvPr/>
        </p:nvCxnSpPr>
        <p:spPr>
          <a:xfrm>
            <a:off x="6300192" y="4005064"/>
            <a:ext cx="1584176" cy="8640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  <p:bldP spid="74760" grpId="0" animBg="1"/>
      <p:bldP spid="74761" grpId="0" autoUpdateAnimBg="0"/>
      <p:bldP spid="74762" grpId="0" animBg="1"/>
      <p:bldP spid="74763" grpId="0" autoUpdateAnimBg="0"/>
      <p:bldP spid="74764" grpId="0" animBg="1"/>
      <p:bldP spid="74765" grpId="0" autoUpdateAnimBg="0"/>
      <p:bldP spid="19487" grpId="0" animBg="1"/>
      <p:bldP spid="19488" grpId="0" animBg="1"/>
      <p:bldP spid="194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1143000" y="3505200"/>
          <a:ext cx="3238500" cy="800100"/>
        </p:xfrm>
        <a:graphic>
          <a:graphicData uri="http://schemas.openxmlformats.org/presentationml/2006/ole">
            <p:oleObj spid="_x0000_s3074" name="公式" r:id="rId3" imgW="3238200" imgH="799920" progId="Equation.3">
              <p:embed/>
            </p:oleObj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143000" y="4610100"/>
          <a:ext cx="4800600" cy="800100"/>
        </p:xfrm>
        <a:graphic>
          <a:graphicData uri="http://schemas.openxmlformats.org/presentationml/2006/ole">
            <p:oleObj spid="_x0000_s3075" name="公式" r:id="rId4" imgW="4800600" imgH="79992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10150" y="1017588"/>
            <a:ext cx="3143250" cy="3402012"/>
            <a:chOff x="3120" y="726"/>
            <a:chExt cx="1980" cy="2143"/>
          </a:xfrm>
        </p:grpSpPr>
        <p:sp>
          <p:nvSpPr>
            <p:cNvPr id="20496" name="Line 5"/>
            <p:cNvSpPr>
              <a:spLocks noChangeShapeType="1"/>
            </p:cNvSpPr>
            <p:nvPr/>
          </p:nvSpPr>
          <p:spPr bwMode="auto">
            <a:xfrm>
              <a:off x="3660" y="2262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Line 6"/>
            <p:cNvSpPr>
              <a:spLocks noChangeShapeType="1"/>
            </p:cNvSpPr>
            <p:nvPr/>
          </p:nvSpPr>
          <p:spPr bwMode="auto">
            <a:xfrm flipV="1">
              <a:off x="3660" y="726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Line 7"/>
            <p:cNvSpPr>
              <a:spLocks noChangeShapeType="1"/>
            </p:cNvSpPr>
            <p:nvPr/>
          </p:nvSpPr>
          <p:spPr bwMode="auto">
            <a:xfrm flipH="1">
              <a:off x="3120" y="2262"/>
              <a:ext cx="540" cy="5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5" name="Object 8"/>
            <p:cNvGraphicFramePr>
              <a:graphicFrameLocks noChangeAspect="1"/>
            </p:cNvGraphicFramePr>
            <p:nvPr/>
          </p:nvGraphicFramePr>
          <p:xfrm>
            <a:off x="3840" y="2589"/>
            <a:ext cx="144" cy="99"/>
          </p:xfrm>
          <a:graphic>
            <a:graphicData uri="http://schemas.openxmlformats.org/presentationml/2006/ole">
              <p:oleObj spid="_x0000_s3077" name="公式" r:id="rId5" imgW="457200" imgH="317160" progId="Equation.3">
                <p:embed/>
              </p:oleObj>
            </a:graphicData>
          </a:graphic>
        </p:graphicFrame>
        <p:graphicFrame>
          <p:nvGraphicFramePr>
            <p:cNvPr id="20486" name="Object 9"/>
            <p:cNvGraphicFramePr>
              <a:graphicFrameLocks noChangeAspect="1"/>
            </p:cNvGraphicFramePr>
            <p:nvPr/>
          </p:nvGraphicFramePr>
          <p:xfrm>
            <a:off x="3840" y="1488"/>
            <a:ext cx="90" cy="100"/>
          </p:xfrm>
          <a:graphic>
            <a:graphicData uri="http://schemas.openxmlformats.org/presentationml/2006/ole">
              <p:oleObj spid="_x0000_s3078" name="公式" r:id="rId6" imgW="215640" imgH="241200" progId="Equation.3">
                <p:embed/>
              </p:oleObj>
            </a:graphicData>
          </a:graphic>
        </p:graphicFrame>
        <p:graphicFrame>
          <p:nvGraphicFramePr>
            <p:cNvPr id="20487" name="Object 10"/>
            <p:cNvGraphicFramePr>
              <a:graphicFrameLocks noChangeAspect="1"/>
            </p:cNvGraphicFramePr>
            <p:nvPr/>
          </p:nvGraphicFramePr>
          <p:xfrm>
            <a:off x="3216" y="2736"/>
            <a:ext cx="140" cy="133"/>
          </p:xfrm>
          <a:graphic>
            <a:graphicData uri="http://schemas.openxmlformats.org/presentationml/2006/ole">
              <p:oleObj spid="_x0000_s3079" name="公式" r:id="rId7" imgW="253800" imgH="241200" progId="Equation.3">
                <p:embed/>
              </p:oleObj>
            </a:graphicData>
          </a:graphic>
        </p:graphicFrame>
        <p:graphicFrame>
          <p:nvGraphicFramePr>
            <p:cNvPr id="20488" name="Object 11"/>
            <p:cNvGraphicFramePr>
              <a:graphicFrameLocks noChangeAspect="1"/>
            </p:cNvGraphicFramePr>
            <p:nvPr/>
          </p:nvGraphicFramePr>
          <p:xfrm>
            <a:off x="4924" y="2310"/>
            <a:ext cx="140" cy="175"/>
          </p:xfrm>
          <a:graphic>
            <a:graphicData uri="http://schemas.openxmlformats.org/presentationml/2006/ole">
              <p:oleObj spid="_x0000_s3080" name="公式" r:id="rId8" imgW="253800" imgH="317160" progId="Equation.3">
                <p:embed/>
              </p:oleObj>
            </a:graphicData>
          </a:graphic>
        </p:graphicFrame>
        <p:graphicFrame>
          <p:nvGraphicFramePr>
            <p:cNvPr id="20489" name="Object 12"/>
            <p:cNvGraphicFramePr>
              <a:graphicFrameLocks noChangeAspect="1"/>
            </p:cNvGraphicFramePr>
            <p:nvPr/>
          </p:nvGraphicFramePr>
          <p:xfrm>
            <a:off x="3708" y="758"/>
            <a:ext cx="105" cy="131"/>
          </p:xfrm>
          <a:graphic>
            <a:graphicData uri="http://schemas.openxmlformats.org/presentationml/2006/ole">
              <p:oleObj spid="_x0000_s3081" name="公式" r:id="rId9" imgW="203040" imgH="253800" progId="Equation.3">
                <p:embed/>
              </p:oleObj>
            </a:graphicData>
          </a:graphic>
        </p:graphicFrame>
        <p:graphicFrame>
          <p:nvGraphicFramePr>
            <p:cNvPr id="20490" name="Object 13"/>
            <p:cNvGraphicFramePr>
              <a:graphicFrameLocks noChangeAspect="1"/>
            </p:cNvGraphicFramePr>
            <p:nvPr/>
          </p:nvGraphicFramePr>
          <p:xfrm>
            <a:off x="3504" y="2161"/>
            <a:ext cx="135" cy="151"/>
          </p:xfrm>
          <a:graphic>
            <a:graphicData uri="http://schemas.openxmlformats.org/presentationml/2006/ole">
              <p:oleObj spid="_x0000_s3082" name="公式" r:id="rId10" imgW="215640" imgH="241200" progId="Equation.3">
                <p:embed/>
              </p:oleObj>
            </a:graphicData>
          </a:graphic>
        </p:graphicFrame>
        <p:sp>
          <p:nvSpPr>
            <p:cNvPr id="20499" name="Line 14"/>
            <p:cNvSpPr>
              <a:spLocks noChangeShapeType="1"/>
            </p:cNvSpPr>
            <p:nvPr/>
          </p:nvSpPr>
          <p:spPr bwMode="auto">
            <a:xfrm>
              <a:off x="3648" y="1278"/>
              <a:ext cx="624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Line 15"/>
            <p:cNvSpPr>
              <a:spLocks noChangeShapeType="1"/>
            </p:cNvSpPr>
            <p:nvPr/>
          </p:nvSpPr>
          <p:spPr bwMode="auto">
            <a:xfrm>
              <a:off x="3648" y="2256"/>
              <a:ext cx="624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Line 16"/>
            <p:cNvSpPr>
              <a:spLocks noChangeShapeType="1"/>
            </p:cNvSpPr>
            <p:nvPr/>
          </p:nvSpPr>
          <p:spPr bwMode="auto">
            <a:xfrm>
              <a:off x="3654" y="1098"/>
              <a:ext cx="624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Line 17"/>
            <p:cNvSpPr>
              <a:spLocks noChangeShapeType="1"/>
            </p:cNvSpPr>
            <p:nvPr/>
          </p:nvSpPr>
          <p:spPr bwMode="auto">
            <a:xfrm>
              <a:off x="3654" y="1104"/>
              <a:ext cx="76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18"/>
            <p:cNvSpPr>
              <a:spLocks noChangeShapeType="1"/>
            </p:cNvSpPr>
            <p:nvPr/>
          </p:nvSpPr>
          <p:spPr bwMode="auto">
            <a:xfrm>
              <a:off x="3666" y="1302"/>
              <a:ext cx="76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Line 19"/>
            <p:cNvSpPr>
              <a:spLocks noChangeShapeType="1"/>
            </p:cNvSpPr>
            <p:nvPr/>
          </p:nvSpPr>
          <p:spPr bwMode="auto">
            <a:xfrm>
              <a:off x="3648" y="2256"/>
              <a:ext cx="76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Line 20"/>
            <p:cNvSpPr>
              <a:spLocks noChangeShapeType="1"/>
            </p:cNvSpPr>
            <p:nvPr/>
          </p:nvSpPr>
          <p:spPr bwMode="auto">
            <a:xfrm>
              <a:off x="4272" y="1584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Line 21"/>
            <p:cNvSpPr>
              <a:spLocks noChangeShapeType="1"/>
            </p:cNvSpPr>
            <p:nvPr/>
          </p:nvSpPr>
          <p:spPr bwMode="auto">
            <a:xfrm>
              <a:off x="4434" y="1488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22"/>
            <p:cNvSpPr>
              <a:spLocks noChangeShapeType="1"/>
            </p:cNvSpPr>
            <p:nvPr/>
          </p:nvSpPr>
          <p:spPr bwMode="auto">
            <a:xfrm>
              <a:off x="4080" y="1440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23"/>
            <p:cNvSpPr>
              <a:spLocks noChangeShapeType="1"/>
            </p:cNvSpPr>
            <p:nvPr/>
          </p:nvSpPr>
          <p:spPr bwMode="auto">
            <a:xfrm>
              <a:off x="4146" y="1344"/>
              <a:ext cx="0" cy="1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Arc 24"/>
            <p:cNvSpPr>
              <a:spLocks/>
            </p:cNvSpPr>
            <p:nvPr/>
          </p:nvSpPr>
          <p:spPr bwMode="auto">
            <a:xfrm rot="20813579" flipV="1">
              <a:off x="4254" y="2620"/>
              <a:ext cx="192" cy="92"/>
            </a:xfrm>
            <a:custGeom>
              <a:avLst/>
              <a:gdLst>
                <a:gd name="T0" fmla="*/ 0 w 25889"/>
                <a:gd name="T1" fmla="*/ 0 h 21600"/>
                <a:gd name="T2" fmla="*/ 1 w 25889"/>
                <a:gd name="T3" fmla="*/ 0 h 21600"/>
                <a:gd name="T4" fmla="*/ 0 w 25889"/>
                <a:gd name="T5" fmla="*/ 0 h 21600"/>
                <a:gd name="T6" fmla="*/ 0 60000 65536"/>
                <a:gd name="T7" fmla="*/ 0 60000 65536"/>
                <a:gd name="T8" fmla="*/ 0 60000 65536"/>
                <a:gd name="T9" fmla="*/ 0 w 25889"/>
                <a:gd name="T10" fmla="*/ 0 h 21600"/>
                <a:gd name="T11" fmla="*/ 25889 w 258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89" h="21600" fill="none" extrusionOk="0">
                  <a:moveTo>
                    <a:pt x="-1" y="448"/>
                  </a:moveTo>
                  <a:cubicBezTo>
                    <a:pt x="1441" y="150"/>
                    <a:pt x="2909" y="-1"/>
                    <a:pt x="4381" y="0"/>
                  </a:cubicBezTo>
                  <a:cubicBezTo>
                    <a:pt x="15537" y="0"/>
                    <a:pt x="24858" y="8496"/>
                    <a:pt x="25888" y="19605"/>
                  </a:cubicBezTo>
                </a:path>
                <a:path w="25889" h="21600" stroke="0" extrusionOk="0">
                  <a:moveTo>
                    <a:pt x="-1" y="448"/>
                  </a:moveTo>
                  <a:cubicBezTo>
                    <a:pt x="1441" y="150"/>
                    <a:pt x="2909" y="-1"/>
                    <a:pt x="4381" y="0"/>
                  </a:cubicBezTo>
                  <a:cubicBezTo>
                    <a:pt x="15537" y="0"/>
                    <a:pt x="24858" y="8496"/>
                    <a:pt x="25888" y="19605"/>
                  </a:cubicBezTo>
                  <a:lnTo>
                    <a:pt x="4381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Arc 25"/>
            <p:cNvSpPr>
              <a:spLocks/>
            </p:cNvSpPr>
            <p:nvPr/>
          </p:nvSpPr>
          <p:spPr bwMode="auto">
            <a:xfrm rot="19749825" flipV="1">
              <a:off x="4044" y="2476"/>
              <a:ext cx="126" cy="92"/>
            </a:xfrm>
            <a:custGeom>
              <a:avLst/>
              <a:gdLst>
                <a:gd name="T0" fmla="*/ 0 w 16991"/>
                <a:gd name="T1" fmla="*/ 0 h 21587"/>
                <a:gd name="T2" fmla="*/ 1 w 16991"/>
                <a:gd name="T3" fmla="*/ 0 h 21587"/>
                <a:gd name="T4" fmla="*/ 0 w 16991"/>
                <a:gd name="T5" fmla="*/ 0 h 21587"/>
                <a:gd name="T6" fmla="*/ 0 60000 65536"/>
                <a:gd name="T7" fmla="*/ 0 60000 65536"/>
                <a:gd name="T8" fmla="*/ 0 60000 65536"/>
                <a:gd name="T9" fmla="*/ 0 w 16991"/>
                <a:gd name="T10" fmla="*/ 0 h 21587"/>
                <a:gd name="T11" fmla="*/ 16991 w 16991"/>
                <a:gd name="T12" fmla="*/ 21587 h 2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91" h="21587" fill="none" extrusionOk="0">
                  <a:moveTo>
                    <a:pt x="736" y="-1"/>
                  </a:moveTo>
                  <a:cubicBezTo>
                    <a:pt x="7106" y="216"/>
                    <a:pt x="13055" y="3236"/>
                    <a:pt x="16990" y="8250"/>
                  </a:cubicBezTo>
                </a:path>
                <a:path w="16991" h="21587" stroke="0" extrusionOk="0">
                  <a:moveTo>
                    <a:pt x="736" y="-1"/>
                  </a:moveTo>
                  <a:cubicBezTo>
                    <a:pt x="7106" y="216"/>
                    <a:pt x="13055" y="3236"/>
                    <a:pt x="16990" y="8250"/>
                  </a:cubicBezTo>
                  <a:lnTo>
                    <a:pt x="0" y="21587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4040" y="1332"/>
              <a:ext cx="412" cy="426"/>
              <a:chOff x="4014" y="1326"/>
              <a:chExt cx="412" cy="426"/>
            </a:xfrm>
          </p:grpSpPr>
          <p:sp>
            <p:nvSpPr>
              <p:cNvPr id="20514" name="Arc 27"/>
              <p:cNvSpPr>
                <a:spLocks/>
              </p:cNvSpPr>
              <p:nvPr/>
            </p:nvSpPr>
            <p:spPr bwMode="auto">
              <a:xfrm rot="20813579" flipV="1">
                <a:off x="4223" y="1648"/>
                <a:ext cx="203" cy="92"/>
              </a:xfrm>
              <a:custGeom>
                <a:avLst/>
                <a:gdLst>
                  <a:gd name="T0" fmla="*/ 0 w 27420"/>
                  <a:gd name="T1" fmla="*/ 0 h 21600"/>
                  <a:gd name="T2" fmla="*/ 2 w 27420"/>
                  <a:gd name="T3" fmla="*/ 0 h 21600"/>
                  <a:gd name="T4" fmla="*/ 0 w 2742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7420"/>
                  <a:gd name="T10" fmla="*/ 0 h 21600"/>
                  <a:gd name="T11" fmla="*/ 27420 w 2742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420" h="21600" fill="none" extrusionOk="0">
                    <a:moveTo>
                      <a:pt x="-1" y="798"/>
                    </a:moveTo>
                    <a:cubicBezTo>
                      <a:pt x="1894" y="268"/>
                      <a:pt x="3852" y="-1"/>
                      <a:pt x="5820" y="0"/>
                    </a:cubicBezTo>
                    <a:cubicBezTo>
                      <a:pt x="17749" y="0"/>
                      <a:pt x="27420" y="9670"/>
                      <a:pt x="27420" y="21600"/>
                    </a:cubicBezTo>
                  </a:path>
                  <a:path w="27420" h="21600" stroke="0" extrusionOk="0">
                    <a:moveTo>
                      <a:pt x="-1" y="798"/>
                    </a:moveTo>
                    <a:cubicBezTo>
                      <a:pt x="1894" y="268"/>
                      <a:pt x="3852" y="-1"/>
                      <a:pt x="5820" y="0"/>
                    </a:cubicBezTo>
                    <a:cubicBezTo>
                      <a:pt x="17749" y="0"/>
                      <a:pt x="27420" y="9670"/>
                      <a:pt x="27420" y="21600"/>
                    </a:cubicBezTo>
                    <a:lnTo>
                      <a:pt x="582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5" name="Line 28"/>
              <p:cNvSpPr>
                <a:spLocks noChangeShapeType="1"/>
              </p:cNvSpPr>
              <p:nvPr/>
            </p:nvSpPr>
            <p:spPr bwMode="auto">
              <a:xfrm>
                <a:off x="4410" y="147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6" name="AutoShape 29"/>
              <p:cNvSpPr>
                <a:spLocks noChangeArrowheads="1"/>
              </p:cNvSpPr>
              <p:nvPr/>
            </p:nvSpPr>
            <p:spPr bwMode="auto">
              <a:xfrm rot="5351335">
                <a:off x="3984" y="1488"/>
                <a:ext cx="336" cy="192"/>
              </a:xfrm>
              <a:prstGeom prst="parallelogram">
                <a:avLst>
                  <a:gd name="adj" fmla="val 75631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7" name="Arc 30"/>
              <p:cNvSpPr>
                <a:spLocks/>
              </p:cNvSpPr>
              <p:nvPr/>
            </p:nvSpPr>
            <p:spPr bwMode="auto">
              <a:xfrm rot="9220013" flipV="1">
                <a:off x="4036" y="1326"/>
                <a:ext cx="266" cy="77"/>
              </a:xfrm>
              <a:custGeom>
                <a:avLst/>
                <a:gdLst>
                  <a:gd name="T0" fmla="*/ 2 w 19066"/>
                  <a:gd name="T1" fmla="*/ 0 h 17648"/>
                  <a:gd name="T2" fmla="*/ 4 w 19066"/>
                  <a:gd name="T3" fmla="*/ 0 h 17648"/>
                  <a:gd name="T4" fmla="*/ 0 w 19066"/>
                  <a:gd name="T5" fmla="*/ 0 h 17648"/>
                  <a:gd name="T6" fmla="*/ 0 60000 65536"/>
                  <a:gd name="T7" fmla="*/ 0 60000 65536"/>
                  <a:gd name="T8" fmla="*/ 0 60000 65536"/>
                  <a:gd name="T9" fmla="*/ 0 w 19066"/>
                  <a:gd name="T10" fmla="*/ 0 h 17648"/>
                  <a:gd name="T11" fmla="*/ 19066 w 19066"/>
                  <a:gd name="T12" fmla="*/ 17648 h 176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066" h="17648" fill="none" extrusionOk="0">
                    <a:moveTo>
                      <a:pt x="12454" y="-1"/>
                    </a:moveTo>
                    <a:cubicBezTo>
                      <a:pt x="15213" y="1947"/>
                      <a:pt x="17478" y="4514"/>
                      <a:pt x="19065" y="7496"/>
                    </a:cubicBezTo>
                  </a:path>
                  <a:path w="19066" h="17648" stroke="0" extrusionOk="0">
                    <a:moveTo>
                      <a:pt x="12454" y="-1"/>
                    </a:moveTo>
                    <a:cubicBezTo>
                      <a:pt x="15213" y="1947"/>
                      <a:pt x="17478" y="4514"/>
                      <a:pt x="19065" y="7496"/>
                    </a:cubicBezTo>
                    <a:lnTo>
                      <a:pt x="0" y="17648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8" name="Arc 31"/>
              <p:cNvSpPr>
                <a:spLocks/>
              </p:cNvSpPr>
              <p:nvPr/>
            </p:nvSpPr>
            <p:spPr bwMode="auto">
              <a:xfrm rot="20432312" flipV="1">
                <a:off x="4224" y="1488"/>
                <a:ext cx="197" cy="55"/>
              </a:xfrm>
              <a:custGeom>
                <a:avLst/>
                <a:gdLst>
                  <a:gd name="T0" fmla="*/ 0 w 22172"/>
                  <a:gd name="T1" fmla="*/ 0 h 21600"/>
                  <a:gd name="T2" fmla="*/ 2 w 22172"/>
                  <a:gd name="T3" fmla="*/ 0 h 21600"/>
                  <a:gd name="T4" fmla="*/ 0 w 2217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72"/>
                  <a:gd name="T10" fmla="*/ 0 h 21600"/>
                  <a:gd name="T11" fmla="*/ 22172 w 2217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72" h="21600" fill="none" extrusionOk="0">
                    <a:moveTo>
                      <a:pt x="-1" y="7"/>
                    </a:moveTo>
                    <a:cubicBezTo>
                      <a:pt x="190" y="2"/>
                      <a:pt x="381" y="-1"/>
                      <a:pt x="572" y="0"/>
                    </a:cubicBezTo>
                    <a:cubicBezTo>
                      <a:pt x="12501" y="0"/>
                      <a:pt x="22172" y="9670"/>
                      <a:pt x="22172" y="21600"/>
                    </a:cubicBezTo>
                  </a:path>
                  <a:path w="22172" h="21600" stroke="0" extrusionOk="0">
                    <a:moveTo>
                      <a:pt x="-1" y="7"/>
                    </a:moveTo>
                    <a:cubicBezTo>
                      <a:pt x="190" y="2"/>
                      <a:pt x="381" y="-1"/>
                      <a:pt x="572" y="0"/>
                    </a:cubicBezTo>
                    <a:cubicBezTo>
                      <a:pt x="12501" y="0"/>
                      <a:pt x="22172" y="9670"/>
                      <a:pt x="22172" y="21600"/>
                    </a:cubicBezTo>
                    <a:lnTo>
                      <a:pt x="572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9" name="Line 32"/>
              <p:cNvSpPr>
                <a:spLocks noChangeShapeType="1"/>
              </p:cNvSpPr>
              <p:nvPr/>
            </p:nvSpPr>
            <p:spPr bwMode="auto">
              <a:xfrm>
                <a:off x="4104" y="1338"/>
                <a:ext cx="312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0" name="Arc 33"/>
              <p:cNvSpPr>
                <a:spLocks/>
              </p:cNvSpPr>
              <p:nvPr/>
            </p:nvSpPr>
            <p:spPr bwMode="auto">
              <a:xfrm rot="19749825" flipV="1">
                <a:off x="4014" y="1494"/>
                <a:ext cx="126" cy="92"/>
              </a:xfrm>
              <a:custGeom>
                <a:avLst/>
                <a:gdLst>
                  <a:gd name="T0" fmla="*/ 0 w 16991"/>
                  <a:gd name="T1" fmla="*/ 0 h 21587"/>
                  <a:gd name="T2" fmla="*/ 1 w 16991"/>
                  <a:gd name="T3" fmla="*/ 0 h 21587"/>
                  <a:gd name="T4" fmla="*/ 0 w 16991"/>
                  <a:gd name="T5" fmla="*/ 0 h 21587"/>
                  <a:gd name="T6" fmla="*/ 0 60000 65536"/>
                  <a:gd name="T7" fmla="*/ 0 60000 65536"/>
                  <a:gd name="T8" fmla="*/ 0 60000 65536"/>
                  <a:gd name="T9" fmla="*/ 0 w 16991"/>
                  <a:gd name="T10" fmla="*/ 0 h 21587"/>
                  <a:gd name="T11" fmla="*/ 16991 w 16991"/>
                  <a:gd name="T12" fmla="*/ 21587 h 215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991" h="21587" fill="none" extrusionOk="0">
                    <a:moveTo>
                      <a:pt x="736" y="-1"/>
                    </a:moveTo>
                    <a:cubicBezTo>
                      <a:pt x="7106" y="216"/>
                      <a:pt x="13055" y="3236"/>
                      <a:pt x="16990" y="8250"/>
                    </a:cubicBezTo>
                  </a:path>
                  <a:path w="16991" h="21587" stroke="0" extrusionOk="0">
                    <a:moveTo>
                      <a:pt x="736" y="-1"/>
                    </a:moveTo>
                    <a:cubicBezTo>
                      <a:pt x="7106" y="216"/>
                      <a:pt x="13055" y="3236"/>
                      <a:pt x="16990" y="8250"/>
                    </a:cubicBezTo>
                    <a:lnTo>
                      <a:pt x="0" y="21587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491" name="Object 34"/>
            <p:cNvGraphicFramePr>
              <a:graphicFrameLocks noChangeAspect="1"/>
            </p:cNvGraphicFramePr>
            <p:nvPr/>
          </p:nvGraphicFramePr>
          <p:xfrm>
            <a:off x="4459" y="1509"/>
            <a:ext cx="155" cy="142"/>
          </p:xfrm>
          <a:graphic>
            <a:graphicData uri="http://schemas.openxmlformats.org/presentationml/2006/ole">
              <p:oleObj spid="_x0000_s3083" name="公式" r:id="rId11" imgW="368280" imgH="342720" progId="Equation.3">
                <p:embed/>
              </p:oleObj>
            </a:graphicData>
          </a:graphic>
        </p:graphicFrame>
        <p:graphicFrame>
          <p:nvGraphicFramePr>
            <p:cNvPr id="20492" name="Object 35"/>
            <p:cNvGraphicFramePr>
              <a:graphicFrameLocks noChangeAspect="1"/>
            </p:cNvGraphicFramePr>
            <p:nvPr/>
          </p:nvGraphicFramePr>
          <p:xfrm>
            <a:off x="4272" y="1253"/>
            <a:ext cx="155" cy="132"/>
          </p:xfrm>
          <a:graphic>
            <a:graphicData uri="http://schemas.openxmlformats.org/presentationml/2006/ole">
              <p:oleObj spid="_x0000_s3084" name="公式" r:id="rId12" imgW="368280" imgH="317160" progId="Equation.3">
                <p:embed/>
              </p:oleObj>
            </a:graphicData>
          </a:graphic>
        </p:graphicFrame>
        <p:sp>
          <p:nvSpPr>
            <p:cNvPr id="20512" name="Line 36"/>
            <p:cNvSpPr>
              <a:spLocks noChangeShapeType="1"/>
            </p:cNvSpPr>
            <p:nvPr/>
          </p:nvSpPr>
          <p:spPr bwMode="auto">
            <a:xfrm flipV="1">
              <a:off x="3888" y="2400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3" name="Object 37"/>
            <p:cNvGraphicFramePr>
              <a:graphicFrameLocks noChangeAspect="1"/>
            </p:cNvGraphicFramePr>
            <p:nvPr/>
          </p:nvGraphicFramePr>
          <p:xfrm>
            <a:off x="4140" y="1110"/>
            <a:ext cx="192" cy="101"/>
          </p:xfrm>
          <a:graphic>
            <a:graphicData uri="http://schemas.openxmlformats.org/presentationml/2006/ole">
              <p:oleObj spid="_x0000_s3085" name="公式" r:id="rId13" imgW="596880" imgH="317160" progId="Equation.3">
                <p:embed/>
              </p:oleObj>
            </a:graphicData>
          </a:graphic>
        </p:graphicFrame>
        <p:sp>
          <p:nvSpPr>
            <p:cNvPr id="20513" name="Arc 38"/>
            <p:cNvSpPr>
              <a:spLocks/>
            </p:cNvSpPr>
            <p:nvPr/>
          </p:nvSpPr>
          <p:spPr bwMode="auto">
            <a:xfrm rot="20831360" flipH="1">
              <a:off x="4078" y="1179"/>
              <a:ext cx="144" cy="202"/>
            </a:xfrm>
            <a:custGeom>
              <a:avLst/>
              <a:gdLst>
                <a:gd name="T0" fmla="*/ 1 w 21600"/>
                <a:gd name="T1" fmla="*/ 0 h 18151"/>
                <a:gd name="T2" fmla="*/ 1 w 21600"/>
                <a:gd name="T3" fmla="*/ 2 h 18151"/>
                <a:gd name="T4" fmla="*/ 0 w 21600"/>
                <a:gd name="T5" fmla="*/ 2 h 18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151"/>
                <a:gd name="T11" fmla="*/ 21600 w 21600"/>
                <a:gd name="T12" fmla="*/ 18151 h 18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151" fill="none" extrusionOk="0">
                  <a:moveTo>
                    <a:pt x="11709" y="-1"/>
                  </a:moveTo>
                  <a:cubicBezTo>
                    <a:pt x="17874" y="3977"/>
                    <a:pt x="21600" y="10813"/>
                    <a:pt x="21600" y="18151"/>
                  </a:cubicBezTo>
                </a:path>
                <a:path w="21600" h="18151" stroke="0" extrusionOk="0">
                  <a:moveTo>
                    <a:pt x="11709" y="-1"/>
                  </a:moveTo>
                  <a:cubicBezTo>
                    <a:pt x="17874" y="3977"/>
                    <a:pt x="21600" y="10813"/>
                    <a:pt x="21600" y="18151"/>
                  </a:cubicBezTo>
                  <a:lnTo>
                    <a:pt x="0" y="18151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95" name="Text Box 39"/>
          <p:cNvSpPr txBox="1">
            <a:spLocks noChangeArrowheads="1"/>
          </p:cNvSpPr>
          <p:nvPr/>
        </p:nvSpPr>
        <p:spPr bwMode="auto">
          <a:xfrm>
            <a:off x="914400" y="11430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　　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如图，柱面坐标系中的体积元素为</a:t>
            </a:r>
          </a:p>
        </p:txBody>
      </p:sp>
      <p:graphicFrame>
        <p:nvGraphicFramePr>
          <p:cNvPr id="75816" name="Object 40"/>
          <p:cNvGraphicFramePr>
            <a:graphicFrameLocks noChangeAspect="1"/>
          </p:cNvGraphicFramePr>
          <p:nvPr/>
        </p:nvGraphicFramePr>
        <p:xfrm>
          <a:off x="1676400" y="2451100"/>
          <a:ext cx="2006600" cy="368300"/>
        </p:xfrm>
        <a:graphic>
          <a:graphicData uri="http://schemas.openxmlformats.org/presentationml/2006/ole">
            <p:oleObj spid="_x0000_s3076" name="公式" r:id="rId14" imgW="2006280" imgH="368280" progId="Equation.3">
              <p:embed/>
            </p:oleObj>
          </a:graphicData>
        </a:graphic>
      </p:graphicFrame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4644008" y="5517232"/>
            <a:ext cx="2865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－－－转换公式</a:t>
            </a:r>
          </a:p>
        </p:txBody>
      </p:sp>
      <p:sp>
        <p:nvSpPr>
          <p:cNvPr id="42" name="椭圆 41"/>
          <p:cNvSpPr/>
          <p:nvPr/>
        </p:nvSpPr>
        <p:spPr>
          <a:xfrm>
            <a:off x="1547664" y="4076749"/>
            <a:ext cx="215900" cy="360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908026" y="3429049"/>
            <a:ext cx="1439837" cy="7191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3421261" y="4076749"/>
            <a:ext cx="934715" cy="3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0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220072" y="404664"/>
          <a:ext cx="1744504" cy="1656035"/>
        </p:xfrm>
        <a:graphic>
          <a:graphicData uri="http://schemas.openxmlformats.org/presentationml/2006/ole">
            <p:oleObj spid="_x0000_s4098" name="Equation" r:id="rId3" imgW="749160" imgH="711000" progId="Equation.DSMT4">
              <p:embed/>
            </p:oleObj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707904" y="4459096"/>
          <a:ext cx="4471317" cy="842112"/>
        </p:xfrm>
        <a:graphic>
          <a:graphicData uri="http://schemas.openxmlformats.org/presentationml/2006/ole">
            <p:oleObj spid="_x0000_s4099" name="Equation" r:id="rId4" imgW="1955520" imgH="368280" progId="Equation.DSMT4">
              <p:embed/>
            </p:oleObj>
          </a:graphicData>
        </a:graphic>
      </p:graphicFrame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68313" y="2565400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柱面坐标系下的体积元素：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468313" y="765175"/>
            <a:ext cx="4827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柱面坐标与直角坐标的关系：</a:t>
            </a:r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4979989" y="2633950"/>
          <a:ext cx="2112292" cy="435010"/>
        </p:xfrm>
        <a:graphic>
          <a:graphicData uri="http://schemas.openxmlformats.org/presentationml/2006/ole">
            <p:oleObj spid="_x0000_s4100" name="Equation" r:id="rId5" imgW="863280" imgH="177480" progId="Equation.DSMT4">
              <p:embed/>
            </p:oleObj>
          </a:graphicData>
        </a:graphic>
      </p:graphicFrame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684213" y="3716338"/>
            <a:ext cx="1968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转换公式：</a:t>
            </a:r>
          </a:p>
        </p:txBody>
      </p:sp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1187624" y="4437112"/>
          <a:ext cx="2520181" cy="858588"/>
        </p:xfrm>
        <a:graphic>
          <a:graphicData uri="http://schemas.openxmlformats.org/presentationml/2006/ole">
            <p:oleObj spid="_x0000_s4101" name="Equation" r:id="rId6" imgW="1079280" imgH="368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/>
      <p:bldP spid="19468" grpId="0"/>
      <p:bldP spid="194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82625" y="398463"/>
          <a:ext cx="6980238" cy="2087562"/>
        </p:xfrm>
        <a:graphic>
          <a:graphicData uri="http://schemas.openxmlformats.org/presentationml/2006/ole">
            <p:oleObj spid="_x0000_s5122" name="Document" r:id="rId3" imgW="6968363" imgH="2093130" progId="Word.Document.8">
              <p:embed/>
            </p:oleObj>
          </a:graphicData>
        </a:graphic>
      </p:graphicFrame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88679"/>
            <a:ext cx="3276600" cy="18764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707904" y="2474893"/>
            <a:ext cx="49584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解：将</a:t>
            </a:r>
            <a:r>
              <a:rPr lang="el-GR" altLang="zh-CN" sz="2800" dirty="0" smtClean="0">
                <a:ea typeface="华文新魏" pitchFamily="2" charset="-122"/>
              </a:rPr>
              <a:t>Ω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投影到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xoy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面上，投影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区域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：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5507509" y="3470076"/>
          <a:ext cx="1656779" cy="512705"/>
        </p:xfrm>
        <a:graphic>
          <a:graphicData uri="http://schemas.openxmlformats.org/presentationml/2006/ole">
            <p:oleObj spid="_x0000_s5125" name="Equation" r:id="rId5" imgW="736560" imgH="2286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79912" y="405790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令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4244975" y="4108450"/>
          <a:ext cx="4318000" cy="473075"/>
        </p:xfrm>
        <a:graphic>
          <a:graphicData uri="http://schemas.openxmlformats.org/presentationml/2006/ole">
            <p:oleObj spid="_x0000_s5126" name="Equation" r:id="rId6" imgW="1854000" imgH="2030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35896" y="4653136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：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579640" y="4653137"/>
          <a:ext cx="3016696" cy="524248"/>
        </p:xfrm>
        <a:graphic>
          <a:graphicData uri="http://schemas.openxmlformats.org/presentationml/2006/ole">
            <p:oleObj spid="_x0000_s5127" name="Equation" r:id="rId7" imgW="1384200" imgH="241200" progId="Equation.DSMT4">
              <p:embed/>
            </p:oleObj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579235" y="5178425"/>
          <a:ext cx="6499225" cy="625475"/>
        </p:xfrm>
        <a:graphic>
          <a:graphicData uri="http://schemas.openxmlformats.org/presentationml/2006/ole">
            <p:oleObj spid="_x0000_s5128" name="Equation" r:id="rId8" imgW="2768400" imgH="266400" progId="Equation.DSMT4">
              <p:embed/>
            </p:oleObj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251520" y="5764213"/>
          <a:ext cx="4829175" cy="984250"/>
        </p:xfrm>
        <a:graphic>
          <a:graphicData uri="http://schemas.openxmlformats.org/presentationml/2006/ole">
            <p:oleObj spid="_x0000_s5129" name="Equation" r:id="rId9" imgW="2057400" imgH="41904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7504" y="52820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而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4048" y="602128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故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5508104" y="5733256"/>
          <a:ext cx="2503488" cy="984250"/>
        </p:xfrm>
        <a:graphic>
          <a:graphicData uri="http://schemas.openxmlformats.org/presentationml/2006/ole">
            <p:oleObj spid="_x0000_s5130" name="Equation" r:id="rId10" imgW="1066680" imgH="419040" progId="Equation.DSMT4">
              <p:embed/>
            </p:oleObj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2746375" y="6262688"/>
          <a:ext cx="268288" cy="417512"/>
        </p:xfrm>
        <a:graphic>
          <a:graphicData uri="http://schemas.openxmlformats.org/presentationml/2006/ole">
            <p:oleObj spid="_x0000_s5131" name="Equation" r:id="rId11" imgW="114120" imgH="177480" progId="Equation.DSMT4">
              <p:embed/>
            </p:oleObj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067944" y="5157192"/>
            <a:ext cx="33843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292080" y="6597352"/>
            <a:ext cx="33843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1331640" y="2708920"/>
          <a:ext cx="1862564" cy="792088"/>
        </p:xfrm>
        <a:graphic>
          <a:graphicData uri="http://schemas.openxmlformats.org/presentationml/2006/ole">
            <p:oleObj spid="_x0000_s29698" name="Equation" r:id="rId3" imgW="863280" imgH="368280" progId="Equation.DSMT4">
              <p:embed/>
            </p:oleObj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2987824" y="4653136"/>
          <a:ext cx="923925" cy="762000"/>
        </p:xfrm>
        <a:graphic>
          <a:graphicData uri="http://schemas.openxmlformats.org/presentationml/2006/ole">
            <p:oleObj spid="_x0000_s29699" name="公式" r:id="rId4" imgW="1015920" imgH="838080" progId="Equation.3">
              <p:embed/>
            </p:oleObj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1281390" y="908720"/>
          <a:ext cx="6314946" cy="947242"/>
        </p:xfrm>
        <a:graphic>
          <a:graphicData uri="http://schemas.openxmlformats.org/presentationml/2006/ole">
            <p:oleObj spid="_x0000_s29700" name="Equation" r:id="rId5" imgW="2793960" imgH="41904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11247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故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8976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于是，有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931567" y="3573016"/>
          <a:ext cx="3656657" cy="936104"/>
        </p:xfrm>
        <a:graphic>
          <a:graphicData uri="http://schemas.openxmlformats.org/presentationml/2006/ole">
            <p:oleObj spid="_x0000_s29701" name="Equation" r:id="rId6" imgW="1587240" imgH="406080" progId="Equation.DSMT4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131840" y="2708920"/>
          <a:ext cx="1800201" cy="801207"/>
        </p:xfrm>
        <a:graphic>
          <a:graphicData uri="http://schemas.openxmlformats.org/presentationml/2006/ole">
            <p:oleObj spid="_x0000_s29702" name="Equation" r:id="rId7" imgW="825480" imgH="368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914400" y="1258888"/>
            <a:ext cx="70421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注：三重积分</a:t>
            </a:r>
            <a:r>
              <a:rPr lang="zh-CN" altLang="en-US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有以下情形之一</a:t>
            </a:r>
            <a:r>
              <a:rPr lang="en-US" altLang="zh-CN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则适用于</a:t>
            </a:r>
            <a:r>
              <a:rPr lang="zh-CN" altLang="en-US" sz="2800" b="1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利用   柱面坐标</a:t>
            </a:r>
            <a:r>
              <a:rPr lang="zh-CN" altLang="en-US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来计算</a:t>
            </a:r>
            <a:r>
              <a:rPr lang="en-US" altLang="zh-CN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971550" y="2565400"/>
            <a:ext cx="7042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(1)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积分区域是圆柱体或其一部分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971550" y="3213100"/>
            <a:ext cx="7042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(2)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积分区域在</a:t>
            </a:r>
            <a:r>
              <a:rPr lang="en-US" altLang="zh-CN" sz="28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xoy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面的投影域是一个圆域或其一部分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043609" y="4293097"/>
          <a:ext cx="5400600" cy="534958"/>
        </p:xfrm>
        <a:graphic>
          <a:graphicData uri="http://schemas.openxmlformats.org/presentationml/2006/ole">
            <p:oleObj spid="_x0000_s7170" name="Equation" r:id="rId3" imgW="23112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  <p:bldP spid="481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755576" y="2454275"/>
          <a:ext cx="6959178" cy="854179"/>
        </p:xfrm>
        <a:graphic>
          <a:graphicData uri="http://schemas.openxmlformats.org/presentationml/2006/ole">
            <p:oleObj spid="_x0000_s8194" name="Equation" r:id="rId3" imgW="2997000" imgH="368280" progId="Equation.DSMT4">
              <p:embed/>
            </p:oleObj>
          </a:graphicData>
        </a:graphic>
      </p:graphicFrame>
      <p:sp>
        <p:nvSpPr>
          <p:cNvPr id="3" name="Text Box 22"/>
          <p:cNvSpPr txBox="1">
            <a:spLocks noChangeArrowheads="1"/>
          </p:cNvSpPr>
          <p:nvPr/>
        </p:nvSpPr>
        <p:spPr bwMode="auto">
          <a:xfrm>
            <a:off x="755576" y="1466553"/>
            <a:ext cx="16573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课堂练习：</a:t>
            </a:r>
            <a:endParaRPr kumimoji="1" lang="zh-CN" altLang="en-US" sz="28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266</Words>
  <Application>Microsoft Office PowerPoint</Application>
  <PresentationFormat>全屏显示(4:3)</PresentationFormat>
  <Paragraphs>51</Paragraphs>
  <Slides>17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Office 主题</vt:lpstr>
      <vt:lpstr>公式</vt:lpstr>
      <vt:lpstr>Equation</vt:lpstr>
      <vt:lpstr>Document</vt:lpstr>
      <vt:lpstr>§10-3  三重积分(2)</vt:lpstr>
      <vt:lpstr>(1)利用柱面坐标计算三重积分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(2)利用球面坐标计算三重积分</vt:lpstr>
      <vt:lpstr>幻灯片 11</vt:lpstr>
      <vt:lpstr>幻灯片 12</vt:lpstr>
      <vt:lpstr>幻灯片 13</vt:lpstr>
      <vt:lpstr>幻灯片 14</vt:lpstr>
      <vt:lpstr>例2. 求半径为a 的球面与半顶角为 的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(2)利用柱面坐标计算三重积分</dc:title>
  <dc:creator>Administrator</dc:creator>
  <cp:lastModifiedBy>高云霞</cp:lastModifiedBy>
  <cp:revision>27</cp:revision>
  <dcterms:created xsi:type="dcterms:W3CDTF">2017-05-10T09:24:05Z</dcterms:created>
  <dcterms:modified xsi:type="dcterms:W3CDTF">2021-05-10T11:16:53Z</dcterms:modified>
</cp:coreProperties>
</file>