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70" r:id="rId11"/>
    <p:sldId id="271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2.wmf"/><Relationship Id="rId1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51.wmf"/><Relationship Id="rId3" Type="http://schemas.openxmlformats.org/officeDocument/2006/relationships/image" Target="../media/image45.wmf"/><Relationship Id="rId7" Type="http://schemas.openxmlformats.org/officeDocument/2006/relationships/image" Target="../media/image37.wmf"/><Relationship Id="rId12" Type="http://schemas.openxmlformats.org/officeDocument/2006/relationships/image" Target="../media/image5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36.wmf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0" Type="http://schemas.openxmlformats.org/officeDocument/2006/relationships/image" Target="../media/image48.wmf"/><Relationship Id="rId4" Type="http://schemas.openxmlformats.org/officeDocument/2006/relationships/image" Target="../media/image46.wmf"/><Relationship Id="rId9" Type="http://schemas.openxmlformats.org/officeDocument/2006/relationships/image" Target="../media/image39.wmf"/><Relationship Id="rId1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49.wmf"/><Relationship Id="rId18" Type="http://schemas.openxmlformats.org/officeDocument/2006/relationships/image" Target="../media/image68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67.wmf"/><Relationship Id="rId2" Type="http://schemas.openxmlformats.org/officeDocument/2006/relationships/image" Target="../media/image54.wmf"/><Relationship Id="rId16" Type="http://schemas.openxmlformats.org/officeDocument/2006/relationships/image" Target="../media/image66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5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12" Type="http://schemas.openxmlformats.org/officeDocument/2006/relationships/oleObject" Target="../embeddings/oleObject115.bin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3525" y="2168525"/>
            <a:ext cx="2603500" cy="1358900"/>
            <a:chOff x="3230" y="1444"/>
            <a:chExt cx="1640" cy="856"/>
          </a:xfrm>
        </p:grpSpPr>
        <p:sp>
          <p:nvSpPr>
            <p:cNvPr id="22559" name="Oval 4"/>
            <p:cNvSpPr>
              <a:spLocks noChangeArrowheads="1"/>
            </p:cNvSpPr>
            <p:nvPr/>
          </p:nvSpPr>
          <p:spPr bwMode="auto">
            <a:xfrm rot="-1314514">
              <a:off x="3230" y="1444"/>
              <a:ext cx="1640" cy="856"/>
            </a:xfrm>
            <a:prstGeom prst="ellipse">
              <a:avLst/>
            </a:prstGeom>
            <a:solidFill>
              <a:srgbClr val="99FF99"/>
            </a:solidFill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2560" name="Text Box 5"/>
            <p:cNvSpPr txBox="1">
              <a:spLocks noChangeArrowheads="1"/>
            </p:cNvSpPr>
            <p:nvPr/>
          </p:nvSpPr>
          <p:spPr bwMode="auto">
            <a:xfrm>
              <a:off x="4583" y="1488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26013" y="1628775"/>
            <a:ext cx="3290887" cy="2667000"/>
            <a:chOff x="2967" y="1104"/>
            <a:chExt cx="2073" cy="1680"/>
          </a:xfrm>
        </p:grpSpPr>
        <p:sp>
          <p:nvSpPr>
            <p:cNvPr id="22554" name="Text Box 7"/>
            <p:cNvSpPr txBox="1">
              <a:spLocks noChangeArrowheads="1"/>
            </p:cNvSpPr>
            <p:nvPr/>
          </p:nvSpPr>
          <p:spPr bwMode="auto">
            <a:xfrm>
              <a:off x="2976" y="11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555" name="Line 8"/>
            <p:cNvSpPr>
              <a:spLocks noChangeShapeType="1"/>
            </p:cNvSpPr>
            <p:nvPr/>
          </p:nvSpPr>
          <p:spPr bwMode="auto">
            <a:xfrm>
              <a:off x="2967" y="2556"/>
              <a:ext cx="18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9"/>
            <p:cNvSpPr>
              <a:spLocks noChangeShapeType="1"/>
            </p:cNvSpPr>
            <p:nvPr/>
          </p:nvSpPr>
          <p:spPr bwMode="auto">
            <a:xfrm flipV="1">
              <a:off x="3163" y="1289"/>
              <a:ext cx="0" cy="1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10"/>
            <p:cNvSpPr txBox="1">
              <a:spLocks noChangeArrowheads="1"/>
            </p:cNvSpPr>
            <p:nvPr/>
          </p:nvSpPr>
          <p:spPr bwMode="auto">
            <a:xfrm>
              <a:off x="4828" y="2465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558" name="Text Box 11"/>
            <p:cNvSpPr txBox="1">
              <a:spLocks noChangeArrowheads="1"/>
            </p:cNvSpPr>
            <p:nvPr/>
          </p:nvSpPr>
          <p:spPr bwMode="auto">
            <a:xfrm>
              <a:off x="2976" y="2496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</p:grp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67544" y="1866529"/>
          <a:ext cx="1822616" cy="626367"/>
        </p:xfrm>
        <a:graphic>
          <a:graphicData uri="http://schemas.openxmlformats.org/presentationml/2006/ole">
            <p:oleObj spid="_x0000_s1026" name="公式" r:id="rId3" imgW="1955520" imgH="672840" progId="Equation.3">
              <p:embed/>
            </p:oleObj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2400" y="116632"/>
            <a:ext cx="87677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平面</a:t>
            </a:r>
            <a:r>
              <a:rPr lang="zh-CN" altLang="en-US" sz="32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上曲线积分与路径无关的等价条件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2770981" y="1844824"/>
          <a:ext cx="1872630" cy="638397"/>
        </p:xfrm>
        <a:graphic>
          <a:graphicData uri="http://schemas.openxmlformats.org/presentationml/2006/ole">
            <p:oleObj spid="_x0000_s1027" name="公式" r:id="rId4" imgW="1968480" imgH="672840" progId="Equation.3">
              <p:embed/>
            </p:oleObj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07100" y="2513013"/>
            <a:ext cx="669925" cy="762000"/>
            <a:chOff x="3648" y="1661"/>
            <a:chExt cx="422" cy="480"/>
          </a:xfrm>
        </p:grpSpPr>
        <p:graphicFrame>
          <p:nvGraphicFramePr>
            <p:cNvPr id="22537" name="Object 16"/>
            <p:cNvGraphicFramePr>
              <a:graphicFrameLocks noChangeAspect="1"/>
            </p:cNvGraphicFramePr>
            <p:nvPr/>
          </p:nvGraphicFramePr>
          <p:xfrm>
            <a:off x="3648" y="1680"/>
            <a:ext cx="164" cy="185"/>
          </p:xfrm>
          <a:graphic>
            <a:graphicData uri="http://schemas.openxmlformats.org/presentationml/2006/ole">
              <p:oleObj spid="_x0000_s1033" name="公式" r:id="rId5" imgW="355320" imgH="457200" progId="Equation.3">
                <p:embed/>
              </p:oleObj>
            </a:graphicData>
          </a:graphic>
        </p:graphicFrame>
        <p:sp>
          <p:nvSpPr>
            <p:cNvPr id="22553" name="Freeform 17"/>
            <p:cNvSpPr>
              <a:spLocks/>
            </p:cNvSpPr>
            <p:nvPr/>
          </p:nvSpPr>
          <p:spPr bwMode="auto">
            <a:xfrm>
              <a:off x="3678" y="1661"/>
              <a:ext cx="392" cy="480"/>
            </a:xfrm>
            <a:custGeom>
              <a:avLst/>
              <a:gdLst>
                <a:gd name="T0" fmla="*/ 56 w 392"/>
                <a:gd name="T1" fmla="*/ 480 h 480"/>
                <a:gd name="T2" fmla="*/ 56 w 392"/>
                <a:gd name="T3" fmla="*/ 240 h 480"/>
                <a:gd name="T4" fmla="*/ 392 w 392"/>
                <a:gd name="T5" fmla="*/ 0 h 480"/>
                <a:gd name="T6" fmla="*/ 0 60000 65536"/>
                <a:gd name="T7" fmla="*/ 0 60000 65536"/>
                <a:gd name="T8" fmla="*/ 0 60000 65536"/>
                <a:gd name="T9" fmla="*/ 0 w 392"/>
                <a:gd name="T10" fmla="*/ 0 h 480"/>
                <a:gd name="T11" fmla="*/ 392 w 3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480">
                  <a:moveTo>
                    <a:pt x="56" y="480"/>
                  </a:moveTo>
                  <a:cubicBezTo>
                    <a:pt x="28" y="400"/>
                    <a:pt x="0" y="320"/>
                    <a:pt x="56" y="240"/>
                  </a:cubicBezTo>
                  <a:cubicBezTo>
                    <a:pt x="112" y="160"/>
                    <a:pt x="252" y="80"/>
                    <a:pt x="3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59500" y="2495550"/>
            <a:ext cx="920750" cy="809625"/>
            <a:chOff x="3744" y="1650"/>
            <a:chExt cx="580" cy="510"/>
          </a:xfrm>
        </p:grpSpPr>
        <p:graphicFrame>
          <p:nvGraphicFramePr>
            <p:cNvPr id="22536" name="Object 19"/>
            <p:cNvGraphicFramePr>
              <a:graphicFrameLocks noChangeAspect="1"/>
            </p:cNvGraphicFramePr>
            <p:nvPr/>
          </p:nvGraphicFramePr>
          <p:xfrm>
            <a:off x="4166" y="1879"/>
            <a:ext cx="158" cy="185"/>
          </p:xfrm>
          <a:graphic>
            <a:graphicData uri="http://schemas.openxmlformats.org/presentationml/2006/ole">
              <p:oleObj spid="_x0000_s1032" name="公式" r:id="rId6" imgW="368280" imgH="457200" progId="Equation.3">
                <p:embed/>
              </p:oleObj>
            </a:graphicData>
          </a:graphic>
        </p:graphicFrame>
        <p:sp>
          <p:nvSpPr>
            <p:cNvPr id="22552" name="Freeform 20"/>
            <p:cNvSpPr>
              <a:spLocks/>
            </p:cNvSpPr>
            <p:nvPr/>
          </p:nvSpPr>
          <p:spPr bwMode="auto">
            <a:xfrm>
              <a:off x="3744" y="1650"/>
              <a:ext cx="400" cy="510"/>
            </a:xfrm>
            <a:custGeom>
              <a:avLst/>
              <a:gdLst>
                <a:gd name="T0" fmla="*/ 0 w 384"/>
                <a:gd name="T1" fmla="*/ 480 h 480"/>
                <a:gd name="T2" fmla="*/ 288 w 384"/>
                <a:gd name="T3" fmla="*/ 384 h 480"/>
                <a:gd name="T4" fmla="*/ 384 w 384"/>
                <a:gd name="T5" fmla="*/ 288 h 480"/>
                <a:gd name="T6" fmla="*/ 288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cubicBezTo>
                    <a:pt x="112" y="448"/>
                    <a:pt x="224" y="416"/>
                    <a:pt x="288" y="384"/>
                  </a:cubicBezTo>
                  <a:cubicBezTo>
                    <a:pt x="352" y="352"/>
                    <a:pt x="384" y="352"/>
                    <a:pt x="384" y="288"/>
                  </a:cubicBezTo>
                  <a:cubicBezTo>
                    <a:pt x="384" y="224"/>
                    <a:pt x="304" y="48"/>
                    <a:pt x="288" y="0"/>
                  </a:cubicBezTo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586538" y="2284413"/>
            <a:ext cx="433387" cy="457200"/>
            <a:chOff x="4224" y="1612"/>
            <a:chExt cx="273" cy="288"/>
          </a:xfrm>
        </p:grpSpPr>
        <p:graphicFrame>
          <p:nvGraphicFramePr>
            <p:cNvPr id="22535" name="Object 22"/>
            <p:cNvGraphicFramePr>
              <a:graphicFrameLocks noChangeAspect="1"/>
            </p:cNvGraphicFramePr>
            <p:nvPr/>
          </p:nvGraphicFramePr>
          <p:xfrm>
            <a:off x="4224" y="1728"/>
            <a:ext cx="79" cy="84"/>
          </p:xfrm>
          <a:graphic>
            <a:graphicData uri="http://schemas.openxmlformats.org/presentationml/2006/ole">
              <p:oleObj spid="_x0000_s1031" name="公式" r:id="rId7" imgW="101520" imgH="114120" progId="Equation.3">
                <p:embed/>
              </p:oleObj>
            </a:graphicData>
          </a:graphic>
        </p:graphicFrame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253" y="1612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778500" y="3076575"/>
            <a:ext cx="430213" cy="457200"/>
            <a:chOff x="3504" y="2016"/>
            <a:chExt cx="271" cy="288"/>
          </a:xfrm>
        </p:grpSpPr>
        <p:graphicFrame>
          <p:nvGraphicFramePr>
            <p:cNvPr id="22534" name="Object 25"/>
            <p:cNvGraphicFramePr>
              <a:graphicFrameLocks noChangeAspect="1"/>
            </p:cNvGraphicFramePr>
            <p:nvPr/>
          </p:nvGraphicFramePr>
          <p:xfrm>
            <a:off x="3696" y="2112"/>
            <a:ext cx="79" cy="84"/>
          </p:xfrm>
          <a:graphic>
            <a:graphicData uri="http://schemas.openxmlformats.org/presentationml/2006/ole">
              <p:oleObj spid="_x0000_s1030" name="公式" r:id="rId8" imgW="101520" imgH="114120" progId="Equation.3">
                <p:embed/>
              </p:oleObj>
            </a:graphicData>
          </a:graphic>
        </p:graphicFrame>
        <p:sp>
          <p:nvSpPr>
            <p:cNvPr id="22550" name="Text Box 26"/>
            <p:cNvSpPr txBox="1">
              <a:spLocks noChangeArrowheads="1"/>
            </p:cNvSpPr>
            <p:nvPr/>
          </p:nvSpPr>
          <p:spPr bwMode="auto">
            <a:xfrm>
              <a:off x="3504" y="2016"/>
              <a:ext cx="25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2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95536" y="1196752"/>
            <a:ext cx="3960813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如果在区域</a:t>
            </a:r>
            <a:r>
              <a:rPr kumimoji="1" lang="en-US" altLang="zh-CN" sz="2800" i="1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内有</a:t>
            </a:r>
          </a:p>
        </p:txBody>
      </p:sp>
      <p:graphicFrame>
        <p:nvGraphicFramePr>
          <p:cNvPr id="22532" name="Object 28"/>
          <p:cNvGraphicFramePr>
            <a:graphicFrameLocks noChangeAspect="1"/>
          </p:cNvGraphicFramePr>
          <p:nvPr/>
        </p:nvGraphicFramePr>
        <p:xfrm>
          <a:off x="2267744" y="1989287"/>
          <a:ext cx="504825" cy="366712"/>
        </p:xfrm>
        <a:graphic>
          <a:graphicData uri="http://schemas.openxmlformats.org/presentationml/2006/ole">
            <p:oleObj spid="_x0000_s1028" name="公式" r:id="rId9" imgW="139680" imgH="101520" progId="Equation.3">
              <p:embed/>
            </p:oleObj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/>
        </p:nvGraphicFramePr>
        <p:xfrm>
          <a:off x="2627015" y="2656027"/>
          <a:ext cx="1800200" cy="547531"/>
        </p:xfrm>
        <a:graphic>
          <a:graphicData uri="http://schemas.openxmlformats.org/presentationml/2006/ole">
            <p:oleObj spid="_x0000_s1029" name="Equation" r:id="rId10" imgW="1968500" imgH="596900" progId="Equation.DSMT4">
              <p:embed/>
            </p:oleObj>
          </a:graphicData>
        </a:graphic>
      </p:graphicFrame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95536" y="2636912"/>
            <a:ext cx="3816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则称曲线积分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395536" y="4005064"/>
            <a:ext cx="28007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否则与路径有关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356213" y="3337828"/>
            <a:ext cx="3063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内与</a:t>
            </a:r>
            <a:r>
              <a:rPr kumimoji="1"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路径无关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,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475656" y="4653136"/>
            <a:ext cx="3248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积分与路径无关时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, 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4876800" y="5167313"/>
          <a:ext cx="2109788" cy="709612"/>
        </p:xfrm>
        <a:graphic>
          <a:graphicData uri="http://schemas.openxmlformats.org/presentationml/2006/ole">
            <p:oleObj spid="_x0000_s1034" name="Equation" r:id="rId11" imgW="2489040" imgH="838080" progId="Equation.DSMT4">
              <p:embed/>
            </p:oleObj>
          </a:graphicData>
        </a:graphic>
      </p:graphicFrame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96000" y="4653136"/>
            <a:ext cx="10134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sp>
        <p:nvSpPr>
          <p:cNvPr id="37" name="矩形 36"/>
          <p:cNvSpPr/>
          <p:nvPr/>
        </p:nvSpPr>
        <p:spPr>
          <a:xfrm>
            <a:off x="1547664" y="5229200"/>
            <a:ext cx="3504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此时曲线积分可记为 </a:t>
            </a:r>
            <a:endParaRPr lang="zh-CN" altLang="en-US" sz="2800" dirty="0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492347" y="4633972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跟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起点、终点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有关，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7" grpId="0" autoUpdateAnimBg="0"/>
      <p:bldP spid="30752" grpId="0"/>
      <p:bldP spid="30755" grpId="0"/>
      <p:bldP spid="30757" grpId="0"/>
      <p:bldP spid="33" grpId="0" build="p" autoUpdateAnimBg="0"/>
      <p:bldP spid="36" grpId="0"/>
      <p:bldP spid="37" grpId="0"/>
      <p:bldP spid="3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84213" y="620713"/>
            <a:ext cx="3381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二、等价条件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35375" y="2133600"/>
            <a:ext cx="4833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宋体" pitchFamily="2" charset="-122"/>
              </a:rPr>
              <a:t>在</a:t>
            </a:r>
            <a:r>
              <a:rPr kumimoji="1" lang="en-US" altLang="zh-CN" sz="3200" i="1" dirty="0">
                <a:latin typeface="Times New Roman" pitchFamily="18" charset="0"/>
              </a:rPr>
              <a:t>D</a:t>
            </a:r>
            <a:r>
              <a:rPr kumimoji="1" lang="zh-CN" altLang="en-US" sz="3200" dirty="0">
                <a:latin typeface="宋体" pitchFamily="2" charset="-122"/>
              </a:rPr>
              <a:t>内与路径无关</a:t>
            </a:r>
            <a:r>
              <a:rPr kumimoji="1" lang="en-US" altLang="zh-CN" sz="3200" dirty="0">
                <a:latin typeface="宋体" pitchFamily="2" charset="-122"/>
              </a:rPr>
              <a:t>.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563888" y="4357225"/>
          <a:ext cx="1439788" cy="943983"/>
        </p:xfrm>
        <a:graphic>
          <a:graphicData uri="http://schemas.openxmlformats.org/presentationml/2006/ole">
            <p:oleObj spid="_x0000_s14338" name="Equation" r:id="rId3" imgW="1587240" imgH="1041120" progId="Equation.DSMT4">
              <p:embed/>
            </p:oleObj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755650" y="2133600"/>
          <a:ext cx="2952750" cy="825500"/>
        </p:xfrm>
        <a:graphic>
          <a:graphicData uri="http://schemas.openxmlformats.org/presentationml/2006/ole">
            <p:oleObj spid="_x0000_s14339" name="Equation" r:id="rId4" imgW="2539800" imgH="749160" progId="Equation.DSMT4">
              <p:embed/>
            </p:oleObj>
          </a:graphicData>
        </a:graphic>
      </p:graphicFrame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835150" y="2924175"/>
            <a:ext cx="6062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宋体" pitchFamily="2" charset="-122"/>
              </a:rPr>
              <a:t>对</a:t>
            </a:r>
            <a:r>
              <a:rPr kumimoji="1" lang="en-US" altLang="zh-CN" sz="3200" dirty="0">
                <a:latin typeface="宋体" pitchFamily="2" charset="-122"/>
              </a:rPr>
              <a:t>D</a:t>
            </a:r>
            <a:r>
              <a:rPr kumimoji="1" lang="zh-CN" altLang="en-US" sz="3200" dirty="0">
                <a:latin typeface="宋体" pitchFamily="2" charset="-122"/>
              </a:rPr>
              <a:t>内任意闭曲线</a:t>
            </a:r>
            <a:r>
              <a:rPr kumimoji="1" lang="en-US" altLang="zh-CN" sz="3200" dirty="0">
                <a:latin typeface="宋体" pitchFamily="2" charset="-122"/>
              </a:rPr>
              <a:t>L</a:t>
            </a:r>
            <a:r>
              <a:rPr kumimoji="1" lang="zh-CN" altLang="en-US" sz="3200" dirty="0">
                <a:latin typeface="宋体" pitchFamily="2" charset="-122"/>
              </a:rPr>
              <a:t>有</a:t>
            </a: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2363272" y="3573463"/>
          <a:ext cx="3072824" cy="719633"/>
        </p:xfrm>
        <a:graphic>
          <a:graphicData uri="http://schemas.openxmlformats.org/presentationml/2006/ole">
            <p:oleObj spid="_x0000_s14340" name="Equation" r:id="rId5" imgW="3200400" imgH="749160" progId="Equation.DSMT4">
              <p:embed/>
            </p:oleObj>
          </a:graphicData>
        </a:graphic>
      </p:graphicFrame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979613" y="4505325"/>
            <a:ext cx="3254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宋体" pitchFamily="2" charset="-122"/>
              </a:rPr>
              <a:t>在</a:t>
            </a:r>
            <a:r>
              <a:rPr kumimoji="1" lang="en-US" altLang="zh-CN" sz="3200" dirty="0">
                <a:latin typeface="宋体" pitchFamily="2" charset="-122"/>
              </a:rPr>
              <a:t>D</a:t>
            </a:r>
            <a:r>
              <a:rPr kumimoji="1" lang="zh-CN" altLang="en-US" sz="3200" dirty="0">
                <a:latin typeface="宋体" pitchFamily="2" charset="-122"/>
              </a:rPr>
              <a:t>内有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68313" y="1341438"/>
            <a:ext cx="89995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宋体" pitchFamily="2" charset="-122"/>
              </a:rPr>
              <a:t>设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宋体" pitchFamily="2" charset="-122"/>
              </a:rPr>
              <a:t>,</a:t>
            </a:r>
            <a:r>
              <a:rPr kumimoji="1" lang="en-US" altLang="zh-CN" sz="3200" i="1" dirty="0">
                <a:latin typeface="Times New Roman" pitchFamily="18" charset="0"/>
              </a:rPr>
              <a:t>Q</a:t>
            </a:r>
            <a:r>
              <a:rPr kumimoji="1" lang="zh-CN" altLang="en-US" sz="3200" dirty="0">
                <a:latin typeface="宋体" pitchFamily="2" charset="-122"/>
              </a:rPr>
              <a:t>在</a:t>
            </a:r>
            <a:r>
              <a:rPr kumimoji="1" lang="en-US" altLang="zh-CN" sz="3200" i="1" dirty="0">
                <a:latin typeface="Times New Roman" pitchFamily="18" charset="0"/>
              </a:rPr>
              <a:t>D</a:t>
            </a:r>
            <a:r>
              <a:rPr kumimoji="1" lang="zh-CN" altLang="en-US" sz="3200" dirty="0">
                <a:latin typeface="宋体" pitchFamily="2" charset="-122"/>
              </a:rPr>
              <a:t>内具有一阶连续偏导数</a:t>
            </a:r>
            <a:r>
              <a:rPr kumimoji="1" lang="en-US" altLang="zh-CN" sz="3200" dirty="0">
                <a:latin typeface="宋体" pitchFamily="2" charset="-122"/>
              </a:rPr>
              <a:t>, </a:t>
            </a:r>
            <a:r>
              <a:rPr kumimoji="1" lang="zh-CN" altLang="en-US" sz="3200" dirty="0">
                <a:latin typeface="宋体" pitchFamily="2" charset="-122"/>
              </a:rPr>
              <a:t>则有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679450" y="328453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679450" y="340042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755650" y="482123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755650" y="493712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979613" y="5445125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宋体" pitchFamily="2" charset="-122"/>
              </a:rPr>
              <a:t>在</a:t>
            </a:r>
            <a:r>
              <a:rPr kumimoji="1" lang="en-US" altLang="zh-CN" sz="3200" dirty="0">
                <a:latin typeface="宋体" pitchFamily="2" charset="-122"/>
              </a:rPr>
              <a:t>D</a:t>
            </a:r>
            <a:r>
              <a:rPr kumimoji="1" lang="zh-CN" altLang="en-US" sz="3200" dirty="0">
                <a:latin typeface="宋体" pitchFamily="2" charset="-122"/>
              </a:rPr>
              <a:t>内有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3491880" y="5516563"/>
          <a:ext cx="3240360" cy="507199"/>
        </p:xfrm>
        <a:graphic>
          <a:graphicData uri="http://schemas.openxmlformats.org/presentationml/2006/ole">
            <p:oleObj spid="_x0000_s14341" name="Equation" r:id="rId6" imgW="1701720" imgH="266400" progId="Equation.DSMT4">
              <p:embed/>
            </p:oleObj>
          </a:graphicData>
        </a:graphic>
      </p:graphicFrame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755650" y="5783263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755650" y="587692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  <p:bldP spid="44039" grpId="0" build="p" autoUpdateAnimBg="0"/>
      <p:bldP spid="44045" grpId="0" build="p" autoUpdateAnimBg="0"/>
      <p:bldP spid="44047" grpId="0" build="p" autoUpdateAnimBg="0"/>
      <p:bldP spid="44048" grpId="0" build="p" autoUpdateAnimBg="0"/>
      <p:bldP spid="44049" grpId="0" animBg="1"/>
      <p:bldP spid="44050" grpId="0" animBg="1"/>
      <p:bldP spid="44051" grpId="0" animBg="1"/>
      <p:bldP spid="44052" grpId="0" animBg="1"/>
      <p:bldP spid="44041" grpId="0"/>
      <p:bldP spid="44053" grpId="0" animBg="1"/>
      <p:bldP spid="440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617538"/>
            <a:ext cx="6481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若在某单连域内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函数偏导连续且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156325" y="404813"/>
          <a:ext cx="1598613" cy="965200"/>
        </p:xfrm>
        <a:graphic>
          <a:graphicData uri="http://schemas.openxmlformats.org/presentationml/2006/ole">
            <p:oleObj spid="_x0000_s15362" name="Equation" r:id="rId3" imgW="1726920" imgH="1041120" progId="Equation.DSMT4">
              <p:embed/>
            </p:oleObj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812088" y="62071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则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1288" y="2346325"/>
            <a:ext cx="853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另：</a:t>
            </a:r>
            <a:r>
              <a:rPr kumimoji="1" lang="zh-CN" altLang="en-US" sz="3200" dirty="0" smtClean="0">
                <a:latin typeface="宋体" pitchFamily="2" charset="-122"/>
              </a:rPr>
              <a:t>求</a:t>
            </a:r>
            <a:r>
              <a:rPr kumimoji="1" lang="zh-CN" altLang="en-US" sz="3200" dirty="0">
                <a:latin typeface="宋体" pitchFamily="2" charset="-122"/>
              </a:rPr>
              <a:t>曲线积分时</a:t>
            </a:r>
            <a:r>
              <a:rPr kumimoji="1" lang="en-US" altLang="zh-CN" sz="3200" dirty="0">
                <a:latin typeface="宋体" pitchFamily="2" charset="-122"/>
              </a:rPr>
              <a:t>, </a:t>
            </a:r>
            <a:r>
              <a:rPr kumimoji="1" lang="zh-CN" altLang="en-US" sz="3200" dirty="0">
                <a:latin typeface="宋体" pitchFamily="2" charset="-122"/>
              </a:rPr>
              <a:t>可利用格林公式简化计算</a:t>
            </a:r>
            <a:r>
              <a:rPr kumimoji="1" lang="en-US" altLang="zh-CN" sz="3200" dirty="0">
                <a:latin typeface="宋体" pitchFamily="2" charset="-122"/>
              </a:rPr>
              <a:t>,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84213" y="2994025"/>
            <a:ext cx="8066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</a:rPr>
              <a:t>若积分路径不是闭曲线</a:t>
            </a:r>
            <a:r>
              <a:rPr kumimoji="1" lang="en-US" altLang="zh-CN" sz="3200">
                <a:latin typeface="宋体" pitchFamily="2" charset="-122"/>
              </a:rPr>
              <a:t>, </a:t>
            </a:r>
            <a:r>
              <a:rPr kumimoji="1" lang="zh-CN" altLang="en-US" sz="3200">
                <a:latin typeface="宋体" pitchFamily="2" charset="-122"/>
              </a:rPr>
              <a:t>可</a:t>
            </a:r>
            <a:r>
              <a:rPr kumimoji="1" lang="zh-CN" altLang="en-US" sz="3200">
                <a:solidFill>
                  <a:schemeClr val="tx2"/>
                </a:solidFill>
                <a:latin typeface="宋体" pitchFamily="2" charset="-122"/>
              </a:rPr>
              <a:t>添加辅助线</a:t>
            </a:r>
            <a:r>
              <a:rPr kumimoji="1" lang="en-US" altLang="zh-CN" sz="3200">
                <a:latin typeface="宋体" pitchFamily="2" charset="-122"/>
              </a:rPr>
              <a:t>;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0" y="1484313"/>
            <a:ext cx="8388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</a:rPr>
              <a:t>（</a:t>
            </a:r>
            <a:r>
              <a:rPr kumimoji="1" lang="en-US" altLang="zh-CN" sz="3200">
                <a:latin typeface="宋体" pitchFamily="2" charset="-122"/>
              </a:rPr>
              <a:t>1)</a:t>
            </a:r>
            <a:r>
              <a:rPr kumimoji="1" lang="zh-CN" altLang="en-US" sz="3200">
                <a:latin typeface="宋体" pitchFamily="2" charset="-122"/>
              </a:rPr>
              <a:t>计算曲线积分时</a:t>
            </a:r>
            <a:r>
              <a:rPr kumimoji="1" lang="en-US" altLang="zh-CN" sz="3200">
                <a:latin typeface="宋体" pitchFamily="2" charset="-122"/>
              </a:rPr>
              <a:t>,</a:t>
            </a:r>
            <a:r>
              <a:rPr kumimoji="1" lang="zh-CN" altLang="en-US" sz="3200">
                <a:latin typeface="宋体" pitchFamily="2" charset="-122"/>
              </a:rPr>
              <a:t>可选择方便的积分路径</a:t>
            </a:r>
            <a:r>
              <a:rPr kumimoji="1" lang="en-US" altLang="zh-CN" sz="3200">
                <a:latin typeface="宋体" pitchFamily="2" charset="-122"/>
              </a:rPr>
              <a:t>;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50824" y="3573463"/>
            <a:ext cx="8893176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</a:pPr>
            <a:r>
              <a:rPr kumimoji="1" lang="en-US" altLang="zh-CN" sz="3200" dirty="0" smtClean="0">
                <a:latin typeface="宋体" pitchFamily="2" charset="-122"/>
              </a:rPr>
              <a:t>(2) </a:t>
            </a:r>
            <a:r>
              <a:rPr kumimoji="1" lang="zh-CN" altLang="en-US" sz="3200" dirty="0">
                <a:latin typeface="宋体" pitchFamily="2" charset="-122"/>
              </a:rPr>
              <a:t>可用积分法</a:t>
            </a:r>
            <a:r>
              <a:rPr kumimoji="1" lang="zh-CN" altLang="en-US" sz="3200" dirty="0" smtClean="0">
                <a:latin typeface="宋体" pitchFamily="2" charset="-122"/>
              </a:rPr>
              <a:t>求                在</a:t>
            </a:r>
            <a:r>
              <a:rPr kumimoji="1" lang="zh-CN" altLang="en-US" sz="3200" dirty="0" smtClean="0">
                <a:latin typeface="宋体" pitchFamily="2" charset="-122"/>
              </a:rPr>
              <a:t>域</a:t>
            </a:r>
            <a:r>
              <a:rPr kumimoji="1" lang="en-US" altLang="zh-CN" sz="3200" i="1" dirty="0" smtClean="0">
                <a:latin typeface="Times New Roman" pitchFamily="18" charset="0"/>
              </a:rPr>
              <a:t>D</a:t>
            </a:r>
            <a:r>
              <a:rPr kumimoji="1" lang="zh-CN" altLang="en-US" sz="3200" dirty="0" smtClean="0">
                <a:latin typeface="宋体" pitchFamily="2" charset="-122"/>
              </a:rPr>
              <a:t>内的</a:t>
            </a:r>
            <a:endParaRPr kumimoji="1" lang="zh-CN" altLang="en-US" sz="3200" b="0" i="1" dirty="0">
              <a:solidFill>
                <a:schemeClr val="tx2"/>
              </a:solidFill>
              <a:latin typeface="宋体" pitchFamily="2" charset="-122"/>
            </a:endParaRPr>
          </a:p>
          <a:p>
            <a:pPr>
              <a:lnSpc>
                <a:spcPct val="155000"/>
              </a:lnSpc>
            </a:pPr>
            <a:r>
              <a:rPr kumimoji="1" lang="zh-CN" altLang="en-US" sz="3200" dirty="0" smtClean="0">
                <a:latin typeface="宋体" pitchFamily="2" charset="-122"/>
              </a:rPr>
              <a:t>    原函数</a:t>
            </a:r>
            <a:r>
              <a:rPr kumimoji="1" lang="en-US" altLang="zh-CN" sz="3200" dirty="0" smtClean="0">
                <a:latin typeface="宋体" pitchFamily="2" charset="-122"/>
              </a:rPr>
              <a:t>: </a:t>
            </a:r>
            <a:endParaRPr kumimoji="1" lang="en-US" altLang="zh-CN" sz="3200" dirty="0">
              <a:latin typeface="宋体" pitchFamily="2" charset="-122"/>
            </a:endParaRP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3635896" y="3825875"/>
          <a:ext cx="3240434" cy="507211"/>
        </p:xfrm>
        <a:graphic>
          <a:graphicData uri="http://schemas.openxmlformats.org/presentationml/2006/ole">
            <p:oleObj spid="_x0000_s15363" name="Equation" r:id="rId4" imgW="1701720" imgH="266400" progId="Equation.DSMT4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116261" y="5084763"/>
          <a:ext cx="6696099" cy="917274"/>
        </p:xfrm>
        <a:graphic>
          <a:graphicData uri="http://schemas.openxmlformats.org/presentationml/2006/ole">
            <p:oleObj spid="_x0000_s15364" name="Equation" r:id="rId5" imgW="6464160" imgH="850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467544" y="1959496"/>
            <a:ext cx="2014537" cy="53340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 smtClean="0">
                <a:latin typeface="Times New Roman" pitchFamily="18" charset="0"/>
              </a:rPr>
              <a:t>设</a:t>
            </a:r>
            <a:endParaRPr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971600" y="1484784"/>
          <a:ext cx="7945437" cy="1009650"/>
        </p:xfrm>
        <a:graphic>
          <a:graphicData uri="http://schemas.openxmlformats.org/presentationml/2006/ole">
            <p:oleObj spid="_x0000_s18434" name="Equation" r:id="rId3" imgW="2400120" imgH="304560" progId="Equation.DSMT4">
              <p:embed/>
            </p:oleObj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525488" y="2794572"/>
          <a:ext cx="2030288" cy="638500"/>
        </p:xfrm>
        <a:graphic>
          <a:graphicData uri="http://schemas.openxmlformats.org/presentationml/2006/ole">
            <p:oleObj spid="_x0000_s18435" name="Equation" r:id="rId4" imgW="685800" imgH="215640" progId="Equation.3">
              <p:embed/>
            </p:oleObj>
          </a:graphicData>
        </a:graphic>
      </p:graphicFrame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539552" y="783109"/>
            <a:ext cx="2192338" cy="701675"/>
          </a:xfrm>
          <a:prstGeom prst="rect">
            <a:avLst/>
          </a:prstGeom>
          <a:solidFill>
            <a:srgbClr val="FEFFE7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思考题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11188" y="476250"/>
            <a:ext cx="316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提示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95288" y="1341438"/>
          <a:ext cx="2305050" cy="558800"/>
        </p:xfrm>
        <a:graphic>
          <a:graphicData uri="http://schemas.openxmlformats.org/presentationml/2006/ole">
            <p:oleObj spid="_x0000_s19458" name="Equation" r:id="rId3" imgW="1726920" imgH="419040" progId="Equation.DSMT4">
              <p:embed/>
            </p:oleObj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700338" y="1341438"/>
          <a:ext cx="2797175" cy="592137"/>
        </p:xfrm>
        <a:graphic>
          <a:graphicData uri="http://schemas.openxmlformats.org/presentationml/2006/ole">
            <p:oleObj spid="_x0000_s19459" name="Equation" r:id="rId4" imgW="2400120" imgH="507960" progId="Equation.DSMT4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508625" y="1341438"/>
          <a:ext cx="3529013" cy="585787"/>
        </p:xfrm>
        <a:graphic>
          <a:graphicData uri="http://schemas.openxmlformats.org/presentationml/2006/ole">
            <p:oleObj spid="_x0000_s19460" name="Equation" r:id="rId5" imgW="3060360" imgH="507960" progId="Equation.DSMT4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827088" y="2349500"/>
          <a:ext cx="1377950" cy="484188"/>
        </p:xfrm>
        <a:graphic>
          <a:graphicData uri="http://schemas.openxmlformats.org/presentationml/2006/ole">
            <p:oleObj spid="_x0000_s19461" name="Equation" r:id="rId6" imgW="1193760" imgH="41904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88100" y="4491038"/>
            <a:ext cx="2108200" cy="1800225"/>
            <a:chOff x="3811" y="1410"/>
            <a:chExt cx="1475" cy="125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11" y="1488"/>
              <a:ext cx="1475" cy="1180"/>
              <a:chOff x="3811" y="1488"/>
              <a:chExt cx="1475" cy="1180"/>
            </a:xfrm>
          </p:grpSpPr>
          <p:sp>
            <p:nvSpPr>
              <p:cNvPr id="40984" name="Line 10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Line 11"/>
              <p:cNvSpPr>
                <a:spLocks noChangeShapeType="1"/>
              </p:cNvSpPr>
              <p:nvPr/>
            </p:nvSpPr>
            <p:spPr bwMode="auto">
              <a:xfrm flipV="1">
                <a:off x="4080" y="1488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974" name="Object 12"/>
              <p:cNvGraphicFramePr>
                <a:graphicFrameLocks noChangeAspect="1"/>
              </p:cNvGraphicFramePr>
              <p:nvPr/>
            </p:nvGraphicFramePr>
            <p:xfrm>
              <a:off x="3811" y="1488"/>
              <a:ext cx="221" cy="257"/>
            </p:xfrm>
            <a:graphic>
              <a:graphicData uri="http://schemas.openxmlformats.org/presentationml/2006/ole">
                <p:oleObj spid="_x0000_s19470" name="公式" r:id="rId7" imgW="139680" imgH="164880" progId="Equation.3">
                  <p:embed/>
                </p:oleObj>
              </a:graphicData>
            </a:graphic>
          </p:graphicFrame>
          <p:graphicFrame>
            <p:nvGraphicFramePr>
              <p:cNvPr id="40975" name="Object 13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198" cy="220"/>
            </p:xfrm>
            <a:graphic>
              <a:graphicData uri="http://schemas.openxmlformats.org/presentationml/2006/ole">
                <p:oleObj spid="_x0000_s19471" name="公式" r:id="rId8" imgW="126720" imgH="139680" progId="Equation.3">
                  <p:embed/>
                </p:oleObj>
              </a:graphicData>
            </a:graphic>
          </p:graphicFrame>
          <p:graphicFrame>
            <p:nvGraphicFramePr>
              <p:cNvPr id="40976" name="Object 14"/>
              <p:cNvGraphicFramePr>
                <a:graphicFrameLocks noChangeAspect="1"/>
              </p:cNvGraphicFramePr>
              <p:nvPr/>
            </p:nvGraphicFramePr>
            <p:xfrm>
              <a:off x="5088" y="2448"/>
              <a:ext cx="198" cy="220"/>
            </p:xfrm>
            <a:graphic>
              <a:graphicData uri="http://schemas.openxmlformats.org/presentationml/2006/ole">
                <p:oleObj spid="_x0000_s19472" name="公式" r:id="rId9" imgW="126720" imgH="139680" progId="Equation.3">
                  <p:embed/>
                </p:oleObj>
              </a:graphicData>
            </a:graphic>
          </p:graphicFrame>
        </p:grpSp>
        <p:graphicFrame>
          <p:nvGraphicFramePr>
            <p:cNvPr id="40973" name="Object 15"/>
            <p:cNvGraphicFramePr>
              <a:graphicFrameLocks noChangeAspect="1"/>
            </p:cNvGraphicFramePr>
            <p:nvPr/>
          </p:nvGraphicFramePr>
          <p:xfrm>
            <a:off x="4650" y="1410"/>
            <a:ext cx="582" cy="318"/>
          </p:xfrm>
          <a:graphic>
            <a:graphicData uri="http://schemas.openxmlformats.org/presentationml/2006/ole">
              <p:oleObj spid="_x0000_s19469" name="Equation" r:id="rId10" imgW="368280" imgH="203040" progId="Equation.DSMT4">
                <p:embed/>
              </p:oleObj>
            </a:graphicData>
          </a:graphic>
        </p:graphicFrame>
        <p:sp>
          <p:nvSpPr>
            <p:cNvPr id="40983" name="Oval 16"/>
            <p:cNvSpPr>
              <a:spLocks noChangeArrowheads="1"/>
            </p:cNvSpPr>
            <p:nvPr/>
          </p:nvSpPr>
          <p:spPr bwMode="auto">
            <a:xfrm>
              <a:off x="4656" y="1680"/>
              <a:ext cx="41" cy="4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7596188" y="4868863"/>
            <a:ext cx="22225" cy="1041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6773863" y="5907088"/>
            <a:ext cx="8636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383463" y="5988050"/>
          <a:ext cx="731837" cy="393700"/>
        </p:xfrm>
        <a:graphic>
          <a:graphicData uri="http://schemas.openxmlformats.org/presentationml/2006/ole">
            <p:oleObj spid="_x0000_s19462" name="Equation" r:id="rId11" imgW="749160" imgH="406080" progId="Equation.3">
              <p:embed/>
            </p:oleObj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684213" y="3860800"/>
          <a:ext cx="1739900" cy="838200"/>
        </p:xfrm>
        <a:graphic>
          <a:graphicData uri="http://schemas.openxmlformats.org/presentationml/2006/ole">
            <p:oleObj spid="_x0000_s19463" name="Equation" r:id="rId12" imgW="1739880" imgH="838080" progId="Equation.DSMT4">
              <p:embed/>
            </p:oleObj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2484438" y="3860800"/>
          <a:ext cx="3592512" cy="838200"/>
        </p:xfrm>
        <a:graphic>
          <a:graphicData uri="http://schemas.openxmlformats.org/presentationml/2006/ole">
            <p:oleObj spid="_x0000_s19464" name="Equation" r:id="rId13" imgW="3593880" imgH="838080" progId="Equation.DSMT4">
              <p:embed/>
            </p:oleObj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684213" y="4724400"/>
          <a:ext cx="2451100" cy="952500"/>
        </p:xfrm>
        <a:graphic>
          <a:graphicData uri="http://schemas.openxmlformats.org/presentationml/2006/ole">
            <p:oleObj spid="_x0000_s19465" name="Equation" r:id="rId14" imgW="2450880" imgH="952200" progId="Equation.DSMT4">
              <p:embed/>
            </p:oleObj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3132138" y="5013325"/>
          <a:ext cx="1371600" cy="508000"/>
        </p:xfrm>
        <a:graphic>
          <a:graphicData uri="http://schemas.openxmlformats.org/presentationml/2006/ole">
            <p:oleObj spid="_x0000_s19466" name="Equation" r:id="rId15" imgW="1371600" imgH="507960" progId="Equation.DSMT4">
              <p:embed/>
            </p:oleObj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755650" y="2997200"/>
          <a:ext cx="7480300" cy="838200"/>
        </p:xfrm>
        <a:graphic>
          <a:graphicData uri="http://schemas.openxmlformats.org/presentationml/2006/ole">
            <p:oleObj spid="_x0000_s19467" name="Equation" r:id="rId16" imgW="7480080" imgH="838080" progId="Equation.DSMT4">
              <p:embed/>
            </p:oleObj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6084888" y="4094163"/>
          <a:ext cx="584200" cy="342900"/>
        </p:xfrm>
        <a:graphic>
          <a:graphicData uri="http://schemas.openxmlformats.org/presentationml/2006/ole">
            <p:oleObj spid="_x0000_s19468" name="Equation" r:id="rId17" imgW="583920" imgH="342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21" grpId="0" animBg="1"/>
      <p:bldP spid="471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263308" y="1270501"/>
            <a:ext cx="1364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作 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业</a:t>
            </a:r>
            <a:r>
              <a:rPr lang="en-US" altLang="zh-CN" sz="36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36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239838" y="2146300"/>
            <a:ext cx="2731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p.217 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习题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11-3: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1259632" y="2852936"/>
            <a:ext cx="2900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 smtClean="0"/>
              <a:t>6. </a:t>
            </a:r>
            <a:r>
              <a:rPr lang="en-US" altLang="zh-CN" sz="3200" dirty="0"/>
              <a:t>(2);    </a:t>
            </a:r>
            <a:r>
              <a:rPr lang="en-US" altLang="zh-CN" sz="3200" dirty="0" smtClean="0"/>
              <a:t>8.(</a:t>
            </a:r>
            <a:r>
              <a:rPr lang="en-US" altLang="zh-CN" sz="3200" dirty="0"/>
              <a:t>4); </a:t>
            </a:r>
            <a:r>
              <a:rPr lang="en-US" altLang="zh-CN" sz="3200" dirty="0" smtClean="0"/>
              <a:t>9 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68313" y="404813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设</a:t>
            </a:r>
            <a:r>
              <a:rPr kumimoji="1" lang="en-US" altLang="zh-CN" sz="2800" i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是单连通域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,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076056" y="548680"/>
          <a:ext cx="2135013" cy="334857"/>
        </p:xfrm>
        <a:graphic>
          <a:graphicData uri="http://schemas.openxmlformats.org/presentationml/2006/ole">
            <p:oleObj spid="_x0000_s3074" name="Equation" r:id="rId3" imgW="2679480" imgH="419040" progId="Equation.DSMT4">
              <p:embed/>
            </p:oleObj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11560" y="1052736"/>
            <a:ext cx="445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具有一阶连续偏导数</a:t>
            </a:r>
            <a:r>
              <a:rPr kumimoji="1" lang="en-US" altLang="zh-CN" sz="3200" dirty="0">
                <a:latin typeface="宋体" pitchFamily="2" charset="-122"/>
              </a:rPr>
              <a:t>,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8981" y="1772816"/>
            <a:ext cx="4897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(1)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沿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D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中任意光滑闭曲线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L,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有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5220072" y="1772816"/>
          <a:ext cx="2520329" cy="607096"/>
        </p:xfrm>
        <a:graphic>
          <a:graphicData uri="http://schemas.openxmlformats.org/presentationml/2006/ole">
            <p:oleObj spid="_x0000_s3075" name="Equation" r:id="rId4" imgW="3111480" imgH="749160" progId="Equation.DSMT4">
              <p:embed/>
            </p:oleObj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38981" y="2492896"/>
            <a:ext cx="61932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对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中任一分段光滑曲线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L,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曲线积分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9552" y="3645024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(3)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238052" y="3670424"/>
          <a:ext cx="1728118" cy="418537"/>
        </p:xfrm>
        <a:graphic>
          <a:graphicData uri="http://schemas.openxmlformats.org/presentationml/2006/ole">
            <p:oleObj spid="_x0000_s3076" name="Equation" r:id="rId5" imgW="838080" imgH="203040" progId="Equation.3">
              <p:embed/>
            </p:oleObj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5652120" y="3559746"/>
          <a:ext cx="1219200" cy="500062"/>
        </p:xfrm>
        <a:graphic>
          <a:graphicData uri="http://schemas.openxmlformats.org/presentationml/2006/ole">
            <p:oleObj spid="_x0000_s3077" name="Equation" r:id="rId6" imgW="495000" imgH="203040" progId="Equation.3">
              <p:embed/>
            </p:oleObj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619672" y="4306013"/>
          <a:ext cx="3528367" cy="419131"/>
        </p:xfrm>
        <a:graphic>
          <a:graphicData uri="http://schemas.openxmlformats.org/presentationml/2006/ole">
            <p:oleObj spid="_x0000_s3078" name="Equation" r:id="rId7" imgW="2247840" imgH="266400" progId="Equation.DSMT4">
              <p:embed/>
            </p:oleObj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40370" y="4922004"/>
            <a:ext cx="5111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(4)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D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内每一点都有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3995936" y="4868615"/>
          <a:ext cx="1282582" cy="792633"/>
        </p:xfrm>
        <a:graphic>
          <a:graphicData uri="http://schemas.openxmlformats.org/presentationml/2006/ole">
            <p:oleObj spid="_x0000_s3079" name="Equation" r:id="rId8" imgW="698400" imgH="431640" progId="Equation.3">
              <p:embed/>
            </p:oleObj>
          </a:graphicData>
        </a:graphic>
      </p:graphicFrame>
      <p:graphicFrame>
        <p:nvGraphicFramePr>
          <p:cNvPr id="32784" name="Object 16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6660232" y="2518899"/>
          <a:ext cx="1800200" cy="550061"/>
        </p:xfrm>
        <a:graphic>
          <a:graphicData uri="http://schemas.openxmlformats.org/presentationml/2006/ole">
            <p:oleObj spid="_x0000_s3080" name="Equation" r:id="rId9" imgW="2286000" imgH="698400" progId="Equation.DSMT4">
              <p:embed/>
            </p:oleObj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952847" y="3068960"/>
            <a:ext cx="606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与路径无关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只与起止点有关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.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4139952" y="401291"/>
            <a:ext cx="4680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函数                       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在</a:t>
            </a:r>
            <a:r>
              <a:rPr kumimoji="1" lang="en-US" altLang="zh-CN" sz="2800" dirty="0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内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latin typeface="华文新魏" pitchFamily="2" charset="-122"/>
                <a:ea typeface="华文新魏" pitchFamily="2" charset="-122"/>
              </a:rPr>
              <a:t>         </a:t>
            </a:r>
            <a:endParaRPr kumimoji="1"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4067944" y="1105580"/>
            <a:ext cx="4629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则以下四个条件等价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2843808" y="3573016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内是某一函数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725270" y="3501008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的全微分</a:t>
            </a:r>
            <a:r>
              <a:rPr kumimoji="1" lang="en-US" altLang="zh-CN" sz="3200" dirty="0">
                <a:latin typeface="宋体" pitchFamily="2" charset="-122"/>
              </a:rPr>
              <a:t>,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043608" y="4149080"/>
            <a:ext cx="679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即</a:t>
            </a:r>
            <a:r>
              <a:rPr kumimoji="1" lang="zh-CN" altLang="en-US" sz="3200" dirty="0">
                <a:latin typeface="宋体" pitchFamily="2" charset="-122"/>
              </a:rPr>
              <a:t> 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699792" y="908720"/>
            <a:ext cx="129698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2195736" y="1628800"/>
            <a:ext cx="18002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23928" y="4869160"/>
            <a:ext cx="136815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67544" y="5786100"/>
            <a:ext cx="525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证明思路：</a:t>
            </a:r>
            <a:endParaRPr kumimoji="1" lang="en-US" altLang="zh-CN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Object 16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2311698" y="5908699"/>
          <a:ext cx="3700462" cy="328613"/>
        </p:xfrm>
        <a:graphic>
          <a:graphicData uri="http://schemas.openxmlformats.org/presentationml/2006/ole">
            <p:oleObj spid="_x0000_s3081" name="Equation" r:id="rId10" imgW="4698720" imgH="4190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59077" y="5733256"/>
            <a:ext cx="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733256"/>
            <a:ext cx="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79357" y="5733256"/>
            <a:ext cx="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5261" y="5796553"/>
            <a:ext cx="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5261" y="5733256"/>
            <a:ext cx="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4" grpId="0" autoUpdateAnimBg="0"/>
      <p:bldP spid="32775" grpId="0" autoUpdateAnimBg="0"/>
      <p:bldP spid="32777" grpId="0" autoUpdateAnimBg="0"/>
      <p:bldP spid="32778" grpId="0" autoUpdateAnimBg="0"/>
      <p:bldP spid="32782" grpId="0" autoUpdateAnimBg="0"/>
      <p:bldP spid="32785" grpId="0" autoUpdateAnimBg="0"/>
      <p:bldP spid="32786" grpId="0" autoUpdateAnimBg="0"/>
      <p:bldP spid="32787" grpId="0" autoUpdateAnimBg="0"/>
      <p:bldP spid="32788" grpId="0" autoUpdateAnimBg="0"/>
      <p:bldP spid="32789" grpId="0" autoUpdateAnimBg="0"/>
      <p:bldP spid="32790" grpId="0" autoUpdateAnimBg="0"/>
      <p:bldP spid="32791" grpId="0" animBg="1"/>
      <p:bldP spid="32792" grpId="0" animBg="1"/>
      <p:bldP spid="25" grpId="0" animBg="1"/>
      <p:bldP spid="26" grpId="0" autoUpdateAnimBg="0"/>
      <p:bldP spid="28" grpId="0"/>
      <p:bldP spid="29" grpId="0"/>
      <p:bldP spid="30" grpId="0"/>
      <p:bldP spid="31" grpId="0"/>
      <p:bldP spid="31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300788" y="3860800"/>
            <a:ext cx="2443162" cy="2224088"/>
            <a:chOff x="3969" y="2432"/>
            <a:chExt cx="1539" cy="1401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059" y="2654"/>
              <a:ext cx="1369" cy="1105"/>
              <a:chOff x="4059" y="2659"/>
              <a:chExt cx="1369" cy="1105"/>
            </a:xfrm>
          </p:grpSpPr>
          <p:sp>
            <p:nvSpPr>
              <p:cNvPr id="25635" name="Line 11"/>
              <p:cNvSpPr>
                <a:spLocks noChangeShapeType="1"/>
              </p:cNvSpPr>
              <p:nvPr/>
            </p:nvSpPr>
            <p:spPr bwMode="auto">
              <a:xfrm>
                <a:off x="5329" y="2750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Line 12"/>
              <p:cNvSpPr>
                <a:spLocks noChangeShapeType="1"/>
              </p:cNvSpPr>
              <p:nvPr/>
            </p:nvSpPr>
            <p:spPr bwMode="auto">
              <a:xfrm flipH="1">
                <a:off x="4222" y="2750"/>
                <a:ext cx="1062" cy="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17" name="Object 13"/>
              <p:cNvGraphicFramePr>
                <a:graphicFrameLocks noChangeAspect="1"/>
              </p:cNvGraphicFramePr>
              <p:nvPr/>
            </p:nvGraphicFramePr>
            <p:xfrm>
              <a:off x="4059" y="2659"/>
              <a:ext cx="152" cy="200"/>
            </p:xfrm>
            <a:graphic>
              <a:graphicData uri="http://schemas.openxmlformats.org/presentationml/2006/ole">
                <p:oleObj spid="_x0000_s4113" name="Equation" r:id="rId3" imgW="241200" imgH="317160" progId="Equation.3">
                  <p:embed/>
                </p:oleObj>
              </a:graphicData>
            </a:graphic>
          </p:graphicFrame>
          <p:graphicFrame>
            <p:nvGraphicFramePr>
              <p:cNvPr id="25618" name="Object 14"/>
              <p:cNvGraphicFramePr>
                <a:graphicFrameLocks noChangeAspect="1"/>
              </p:cNvGraphicFramePr>
              <p:nvPr/>
            </p:nvGraphicFramePr>
            <p:xfrm>
              <a:off x="5284" y="3612"/>
              <a:ext cx="144" cy="152"/>
            </p:xfrm>
            <a:graphic>
              <a:graphicData uri="http://schemas.openxmlformats.org/presentationml/2006/ole">
                <p:oleObj spid="_x0000_s4114" name="Equation" r:id="rId4" imgW="228600" imgH="241200" progId="Equation.3">
                  <p:embed/>
                </p:oleObj>
              </a:graphicData>
            </a:graphic>
          </p:graphicFrame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969" y="3217"/>
              <a:ext cx="771" cy="616"/>
              <a:chOff x="4336" y="3292"/>
              <a:chExt cx="664" cy="616"/>
            </a:xfrm>
          </p:grpSpPr>
          <p:sp>
            <p:nvSpPr>
              <p:cNvPr id="25633" name="Line 18"/>
              <p:cNvSpPr>
                <a:spLocks noChangeShapeType="1"/>
              </p:cNvSpPr>
              <p:nvPr/>
            </p:nvSpPr>
            <p:spPr bwMode="auto">
              <a:xfrm>
                <a:off x="4848" y="343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19"/>
              <p:cNvSpPr>
                <a:spLocks noChangeShapeType="1"/>
              </p:cNvSpPr>
              <p:nvPr/>
            </p:nvSpPr>
            <p:spPr bwMode="auto">
              <a:xfrm flipH="1">
                <a:off x="4608" y="343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15" name="Object 20"/>
              <p:cNvGraphicFramePr>
                <a:graphicFrameLocks noChangeAspect="1"/>
              </p:cNvGraphicFramePr>
              <p:nvPr/>
            </p:nvGraphicFramePr>
            <p:xfrm>
              <a:off x="4336" y="3292"/>
              <a:ext cx="240" cy="280"/>
            </p:xfrm>
            <a:graphic>
              <a:graphicData uri="http://schemas.openxmlformats.org/presentationml/2006/ole">
                <p:oleObj spid="_x0000_s4111" name="Equation" r:id="rId5" imgW="380880" imgH="444240" progId="Equation.3">
                  <p:embed/>
                </p:oleObj>
              </a:graphicData>
            </a:graphic>
          </p:graphicFrame>
          <p:graphicFrame>
            <p:nvGraphicFramePr>
              <p:cNvPr id="25616" name="Object 21"/>
              <p:cNvGraphicFramePr>
                <a:graphicFrameLocks noChangeAspect="1"/>
              </p:cNvGraphicFramePr>
              <p:nvPr/>
            </p:nvGraphicFramePr>
            <p:xfrm>
              <a:off x="4776" y="3628"/>
              <a:ext cx="224" cy="280"/>
            </p:xfrm>
            <a:graphic>
              <a:graphicData uri="http://schemas.openxmlformats.org/presentationml/2006/ole">
                <p:oleObj spid="_x0000_s4112" name="Equation" r:id="rId6" imgW="355320" imgH="444240" progId="Equation.3">
                  <p:embed/>
                </p:oleObj>
              </a:graphicData>
            </a:graphic>
          </p:graphicFrame>
        </p:grpSp>
        <p:graphicFrame>
          <p:nvGraphicFramePr>
            <p:cNvPr id="25613" name="Object 30"/>
            <p:cNvGraphicFramePr>
              <a:graphicFrameLocks noChangeAspect="1"/>
            </p:cNvGraphicFramePr>
            <p:nvPr/>
          </p:nvGraphicFramePr>
          <p:xfrm>
            <a:off x="5012" y="2432"/>
            <a:ext cx="496" cy="285"/>
          </p:xfrm>
          <a:graphic>
            <a:graphicData uri="http://schemas.openxmlformats.org/presentationml/2006/ole">
              <p:oleObj spid="_x0000_s4109" name="Equation" r:id="rId7" imgW="596880" imgH="342720" progId="Equation.DSMT4">
                <p:embed/>
              </p:oleObj>
            </a:graphicData>
          </a:graphic>
        </p:graphicFrame>
        <p:graphicFrame>
          <p:nvGraphicFramePr>
            <p:cNvPr id="25614" name="Object 31"/>
            <p:cNvGraphicFramePr>
              <a:graphicFrameLocks noChangeAspect="1"/>
            </p:cNvGraphicFramePr>
            <p:nvPr/>
          </p:nvGraphicFramePr>
          <p:xfrm>
            <a:off x="4468" y="3017"/>
            <a:ext cx="545" cy="296"/>
          </p:xfrm>
          <a:graphic>
            <a:graphicData uri="http://schemas.openxmlformats.org/presentationml/2006/ole">
              <p:oleObj spid="_x0000_s4110" name="Equation" r:id="rId8" imgW="761760" imgH="355320" progId="Equation.DSMT4">
                <p:embed/>
              </p:oleObj>
            </a:graphicData>
          </a:graphic>
        </p:graphicFrame>
      </p:grp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5288" y="476250"/>
            <a:ext cx="2183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由定理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知：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339752" y="332656"/>
          <a:ext cx="2718960" cy="864096"/>
        </p:xfrm>
        <a:graphic>
          <a:graphicData uri="http://schemas.openxmlformats.org/presentationml/2006/ole">
            <p:oleObj spid="_x0000_s4098" name="Equation" r:id="rId9" imgW="1917360" imgH="609480" progId="Equation.DSMT4">
              <p:embed/>
            </p:oleObj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7282" y="1268760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此时，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可以取路径为平行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于坐标轴的折线</a:t>
            </a:r>
            <a:r>
              <a:rPr kumimoji="1" lang="zh-CN" altLang="en-US" sz="2800" dirty="0" smtClean="0">
                <a:latin typeface="Times New Roman" pitchFamily="18" charset="0"/>
              </a:rPr>
              <a:t>，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68313" y="2924176"/>
          <a:ext cx="3671639" cy="648063"/>
        </p:xfrm>
        <a:graphic>
          <a:graphicData uri="http://schemas.openxmlformats.org/presentationml/2006/ole">
            <p:oleObj spid="_x0000_s4099" name="Equation" r:id="rId10" imgW="2806560" imgH="495000" progId="Equation.DSMT4">
              <p:embed/>
            </p:oleObj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75171" y="1969676"/>
            <a:ext cx="4860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即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539552" y="3789040"/>
          <a:ext cx="1872208" cy="698354"/>
        </p:xfrm>
        <a:graphic>
          <a:graphicData uri="http://schemas.openxmlformats.org/presentationml/2006/ole">
            <p:oleObj spid="_x0000_s4100" name="Equation" r:id="rId11" imgW="2705040" imgH="838080" progId="Equation.DSMT4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483768" y="3789040"/>
          <a:ext cx="1727696" cy="698154"/>
        </p:xfrm>
        <a:graphic>
          <a:graphicData uri="http://schemas.openxmlformats.org/presentationml/2006/ole">
            <p:oleObj spid="_x0000_s4101" name="Equation" r:id="rId12" imgW="2489040" imgH="838080" progId="Equation.DSMT4">
              <p:embed/>
            </p:oleObj>
          </a:graphicData>
        </a:graphic>
      </p:graphicFrame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235825" y="5300663"/>
            <a:ext cx="1223963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8459788" y="4365625"/>
            <a:ext cx="0" cy="9271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7235825" y="4365625"/>
            <a:ext cx="0" cy="9271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7235825" y="4365625"/>
            <a:ext cx="1223963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250825" y="4725144"/>
          <a:ext cx="2520975" cy="713577"/>
        </p:xfrm>
        <a:graphic>
          <a:graphicData uri="http://schemas.openxmlformats.org/presentationml/2006/ole">
            <p:oleObj spid="_x0000_s4102" name="Equation" r:id="rId13" imgW="1993680" imgH="495000" progId="Equation.DSMT4">
              <p:embed/>
            </p:oleObj>
          </a:graphicData>
        </a:graphic>
      </p:graphicFrame>
      <p:graphicFrame>
        <p:nvGraphicFramePr>
          <p:cNvPr id="33819" name="Object 27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2843808" y="4725144"/>
          <a:ext cx="1909882" cy="720501"/>
        </p:xfrm>
        <a:graphic>
          <a:graphicData uri="http://schemas.openxmlformats.org/presentationml/2006/ole">
            <p:oleObj spid="_x0000_s4103" name="Equation" r:id="rId14" imgW="1434960" imgH="495000" progId="Equation.DSMT4">
              <p:embed/>
            </p:oleObj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1117600" y="2008188"/>
          <a:ext cx="3309938" cy="484187"/>
        </p:xfrm>
        <a:graphic>
          <a:graphicData uri="http://schemas.openxmlformats.org/presentationml/2006/ole">
            <p:oleObj spid="_x0000_s4104" name="Equation" r:id="rId15" imgW="2590560" imgH="355320" progId="Equation.DSMT4">
              <p:embed/>
            </p:oleObj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8027988" y="4868863"/>
          <a:ext cx="889000" cy="469900"/>
        </p:xfrm>
        <a:graphic>
          <a:graphicData uri="http://schemas.openxmlformats.org/presentationml/2006/ole">
            <p:oleObj spid="_x0000_s4105" name="Equation" r:id="rId16" imgW="672840" imgH="355320" progId="Equation.DSMT4">
              <p:embed/>
            </p:oleObj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443663" y="3644900"/>
            <a:ext cx="2389187" cy="2392363"/>
            <a:chOff x="4059" y="2296"/>
            <a:chExt cx="1505" cy="1507"/>
          </a:xfrm>
        </p:grpSpPr>
        <p:sp>
          <p:nvSpPr>
            <p:cNvPr id="25629" name="Line 15"/>
            <p:cNvSpPr>
              <a:spLocks noChangeShapeType="1"/>
            </p:cNvSpPr>
            <p:nvPr/>
          </p:nvSpPr>
          <p:spPr bwMode="auto">
            <a:xfrm flipV="1">
              <a:off x="4241" y="3585"/>
              <a:ext cx="131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16"/>
            <p:cNvSpPr>
              <a:spLocks noChangeShapeType="1"/>
            </p:cNvSpPr>
            <p:nvPr/>
          </p:nvSpPr>
          <p:spPr bwMode="auto">
            <a:xfrm flipV="1">
              <a:off x="4241" y="2361"/>
              <a:ext cx="0" cy="1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0" name="Object 32"/>
            <p:cNvGraphicFramePr>
              <a:graphicFrameLocks noChangeAspect="1"/>
            </p:cNvGraphicFramePr>
            <p:nvPr/>
          </p:nvGraphicFramePr>
          <p:xfrm>
            <a:off x="4059" y="2296"/>
            <a:ext cx="152" cy="200"/>
          </p:xfrm>
          <a:graphic>
            <a:graphicData uri="http://schemas.openxmlformats.org/presentationml/2006/ole">
              <p:oleObj spid="_x0000_s4106" name="Equation" r:id="rId17" imgW="241200" imgH="317160" progId="Equation.3">
                <p:embed/>
              </p:oleObj>
            </a:graphicData>
          </a:graphic>
        </p:graphicFrame>
        <p:graphicFrame>
          <p:nvGraphicFramePr>
            <p:cNvPr id="25611" name="Object 33"/>
            <p:cNvGraphicFramePr>
              <a:graphicFrameLocks noChangeAspect="1"/>
            </p:cNvGraphicFramePr>
            <p:nvPr/>
          </p:nvGraphicFramePr>
          <p:xfrm>
            <a:off x="5420" y="3385"/>
            <a:ext cx="144" cy="152"/>
          </p:xfrm>
          <a:graphic>
            <a:graphicData uri="http://schemas.openxmlformats.org/presentationml/2006/ole">
              <p:oleObj spid="_x0000_s4107" name="Equation" r:id="rId18" imgW="228600" imgH="241200" progId="Equation.3">
                <p:embed/>
              </p:oleObj>
            </a:graphicData>
          </a:graphic>
        </p:graphicFrame>
        <p:graphicFrame>
          <p:nvGraphicFramePr>
            <p:cNvPr id="25612" name="Object 35"/>
            <p:cNvGraphicFramePr>
              <a:graphicFrameLocks noChangeAspect="1"/>
            </p:cNvGraphicFramePr>
            <p:nvPr/>
          </p:nvGraphicFramePr>
          <p:xfrm>
            <a:off x="4105" y="3566"/>
            <a:ext cx="220" cy="237"/>
          </p:xfrm>
          <a:graphic>
            <a:graphicData uri="http://schemas.openxmlformats.org/presentationml/2006/ole">
              <p:oleObj spid="_x0000_s4108" name="公式" r:id="rId19" imgW="164880" imgH="177480" progId="Equation.3">
                <p:embed/>
              </p:oleObj>
            </a:graphicData>
          </a:graphic>
        </p:graphicFrame>
      </p:grpSp>
      <p:sp>
        <p:nvSpPr>
          <p:cNvPr id="37" name="矩形 36"/>
          <p:cNvSpPr/>
          <p:nvPr/>
        </p:nvSpPr>
        <p:spPr>
          <a:xfrm>
            <a:off x="5076056" y="476672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积分与路径无关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463603" y="1988840"/>
            <a:ext cx="4860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或</a:t>
            </a:r>
            <a:endParaRPr kumimoji="1"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9" name="Object 28"/>
          <p:cNvGraphicFramePr>
            <a:graphicFrameLocks noChangeAspect="1"/>
          </p:cNvGraphicFramePr>
          <p:nvPr/>
        </p:nvGraphicFramePr>
        <p:xfrm>
          <a:off x="5006032" y="2027352"/>
          <a:ext cx="3309938" cy="484187"/>
        </p:xfrm>
        <a:graphic>
          <a:graphicData uri="http://schemas.openxmlformats.org/presentationml/2006/ole">
            <p:oleObj spid="_x0000_s4115" name="Equation" r:id="rId20" imgW="2590560" imgH="355320" progId="Equation.DSMT4">
              <p:embed/>
            </p:oleObj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6804248" y="3933056"/>
          <a:ext cx="889000" cy="469900"/>
        </p:xfrm>
        <a:graphic>
          <a:graphicData uri="http://schemas.openxmlformats.org/presentationml/2006/ole">
            <p:oleObj spid="_x0000_s4116" name="Equation" r:id="rId21" imgW="67284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7" grpId="0"/>
      <p:bldP spid="33799" grpId="0"/>
      <p:bldP spid="33814" grpId="0" animBg="1"/>
      <p:bldP spid="33815" grpId="0" animBg="1"/>
      <p:bldP spid="33816" grpId="0" animBg="1"/>
      <p:bldP spid="33817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11862" y="1412872"/>
            <a:ext cx="2881313" cy="2520950"/>
            <a:chOff x="974" y="1570"/>
            <a:chExt cx="1815" cy="1588"/>
          </a:xfrm>
        </p:grpSpPr>
        <p:sp>
          <p:nvSpPr>
            <p:cNvPr id="26640" name="Line 5"/>
            <p:cNvSpPr>
              <a:spLocks noChangeShapeType="1"/>
            </p:cNvSpPr>
            <p:nvPr/>
          </p:nvSpPr>
          <p:spPr bwMode="auto">
            <a:xfrm>
              <a:off x="974" y="2886"/>
              <a:ext cx="18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6"/>
            <p:cNvSpPr>
              <a:spLocks noChangeShapeType="1"/>
            </p:cNvSpPr>
            <p:nvPr/>
          </p:nvSpPr>
          <p:spPr bwMode="auto">
            <a:xfrm flipV="1">
              <a:off x="1292" y="1570"/>
              <a:ext cx="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Arc 7"/>
            <p:cNvSpPr>
              <a:spLocks/>
            </p:cNvSpPr>
            <p:nvPr/>
          </p:nvSpPr>
          <p:spPr bwMode="auto">
            <a:xfrm rot="10800000" flipV="1">
              <a:off x="1292" y="1933"/>
              <a:ext cx="1225" cy="953"/>
            </a:xfrm>
            <a:custGeom>
              <a:avLst/>
              <a:gdLst>
                <a:gd name="T0" fmla="*/ 0 w 21600"/>
                <a:gd name="T1" fmla="*/ 0 h 21600"/>
                <a:gd name="T2" fmla="*/ 1225 w 21600"/>
                <a:gd name="T3" fmla="*/ 953 h 21600"/>
                <a:gd name="T4" fmla="*/ 0 w 21600"/>
                <a:gd name="T5" fmla="*/ 95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0" name="Object 8"/>
            <p:cNvGraphicFramePr>
              <a:graphicFrameLocks noChangeAspect="1"/>
            </p:cNvGraphicFramePr>
            <p:nvPr/>
          </p:nvGraphicFramePr>
          <p:xfrm>
            <a:off x="2562" y="2931"/>
            <a:ext cx="180" cy="180"/>
          </p:xfrm>
          <a:graphic>
            <a:graphicData uri="http://schemas.openxmlformats.org/presentationml/2006/ole">
              <p:oleObj spid="_x0000_s5126" name="公式" r:id="rId3" imgW="139680" imgH="139680" progId="Equation.3">
                <p:embed/>
              </p:oleObj>
            </a:graphicData>
          </a:graphic>
        </p:graphicFrame>
        <p:graphicFrame>
          <p:nvGraphicFramePr>
            <p:cNvPr id="26631" name="Object 9"/>
            <p:cNvGraphicFramePr>
              <a:graphicFrameLocks noChangeAspect="1"/>
            </p:cNvGraphicFramePr>
            <p:nvPr/>
          </p:nvGraphicFramePr>
          <p:xfrm>
            <a:off x="1065" y="1570"/>
            <a:ext cx="197" cy="233"/>
          </p:xfrm>
          <a:graphic>
            <a:graphicData uri="http://schemas.openxmlformats.org/presentationml/2006/ole">
              <p:oleObj spid="_x0000_s5127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26632" name="Object 10"/>
            <p:cNvGraphicFramePr>
              <a:graphicFrameLocks noChangeAspect="1"/>
            </p:cNvGraphicFramePr>
            <p:nvPr/>
          </p:nvGraphicFramePr>
          <p:xfrm>
            <a:off x="1026" y="2886"/>
            <a:ext cx="220" cy="237"/>
          </p:xfrm>
          <a:graphic>
            <a:graphicData uri="http://schemas.openxmlformats.org/presentationml/2006/ole">
              <p:oleObj spid="_x0000_s5128" name="公式" r:id="rId5" imgW="164880" imgH="177480" progId="Equation.3">
                <p:embed/>
              </p:oleObj>
            </a:graphicData>
          </a:graphic>
        </p:graphicFrame>
        <p:graphicFrame>
          <p:nvGraphicFramePr>
            <p:cNvPr id="26633" name="Object 11"/>
            <p:cNvGraphicFramePr>
              <a:graphicFrameLocks noChangeAspect="1"/>
            </p:cNvGraphicFramePr>
            <p:nvPr/>
          </p:nvGraphicFramePr>
          <p:xfrm>
            <a:off x="2018" y="1570"/>
            <a:ext cx="544" cy="256"/>
          </p:xfrm>
          <a:graphic>
            <a:graphicData uri="http://schemas.openxmlformats.org/presentationml/2006/ole">
              <p:oleObj spid="_x0000_s5129" name="公式" r:id="rId6" imgW="431640" imgH="203040" progId="Equation.3">
                <p:embed/>
              </p:oleObj>
            </a:graphicData>
          </a:graphic>
        </p:graphicFrame>
        <p:sp>
          <p:nvSpPr>
            <p:cNvPr id="26643" name="Oval 12"/>
            <p:cNvSpPr>
              <a:spLocks noChangeArrowheads="1"/>
            </p:cNvSpPr>
            <p:nvPr/>
          </p:nvSpPr>
          <p:spPr bwMode="auto">
            <a:xfrm flipH="1">
              <a:off x="2154" y="1933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Oval 13"/>
            <p:cNvSpPr>
              <a:spLocks noChangeArrowheads="1"/>
            </p:cNvSpPr>
            <p:nvPr/>
          </p:nvSpPr>
          <p:spPr bwMode="auto">
            <a:xfrm flipH="1">
              <a:off x="1247" y="2840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1043608" y="2708921"/>
          <a:ext cx="3528392" cy="1553584"/>
        </p:xfrm>
        <a:graphic>
          <a:graphicData uri="http://schemas.openxmlformats.org/presentationml/2006/ole">
            <p:oleObj spid="_x0000_s5122" name="文档" r:id="rId7" imgW="4690080" imgH="2083320" progId="Word.Document.8">
              <p:embed/>
            </p:oleObj>
          </a:graphicData>
        </a:graphic>
      </p:graphicFrame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51148" y="2060848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637" name="Rectangle 19"/>
          <p:cNvSpPr>
            <a:spLocks noChangeArrowheads="1"/>
          </p:cNvSpPr>
          <p:nvPr/>
        </p:nvSpPr>
        <p:spPr bwMode="auto">
          <a:xfrm>
            <a:off x="2884488" y="2270125"/>
            <a:ext cx="6826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800" b="0"/>
          </a:p>
        </p:txBody>
      </p:sp>
      <p:graphicFrame>
        <p:nvGraphicFramePr>
          <p:cNvPr id="26627" name="Object 18"/>
          <p:cNvGraphicFramePr>
            <a:graphicFrameLocks noChangeAspect="1"/>
          </p:cNvGraphicFramePr>
          <p:nvPr/>
        </p:nvGraphicFramePr>
        <p:xfrm>
          <a:off x="1348036" y="4221088"/>
          <a:ext cx="1321056" cy="720576"/>
        </p:xfrm>
        <a:graphic>
          <a:graphicData uri="http://schemas.openxmlformats.org/presentationml/2006/ole">
            <p:oleObj spid="_x0000_s5123" name="Equation" r:id="rId8" imgW="1904760" imgH="1041120" progId="Equation.DSMT4">
              <p:embed/>
            </p:oleObj>
          </a:graphicData>
        </a:graphic>
      </p:graphicFrame>
      <p:sp>
        <p:nvSpPr>
          <p:cNvPr id="26638" name="Rectangle 20"/>
          <p:cNvSpPr>
            <a:spLocks noChangeArrowheads="1"/>
          </p:cNvSpPr>
          <p:nvPr/>
        </p:nvSpPr>
        <p:spPr bwMode="auto">
          <a:xfrm>
            <a:off x="2389037" y="4293592"/>
            <a:ext cx="3855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33375"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故，积分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与路径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无关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548680"/>
            <a:ext cx="859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 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计算                                             其中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为由点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O(0,0)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835695" y="548680"/>
          <a:ext cx="3840427" cy="576064"/>
        </p:xfrm>
        <a:graphic>
          <a:graphicData uri="http://schemas.openxmlformats.org/presentationml/2006/ole">
            <p:oleObj spid="_x0000_s5130" name="Equation" r:id="rId9" imgW="2793960" imgH="41904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92069" y="1177588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到点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B(1,1)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的曲线弧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211960" y="1052736"/>
          <a:ext cx="1536700" cy="768350"/>
        </p:xfrm>
        <a:graphic>
          <a:graphicData uri="http://schemas.openxmlformats.org/presentationml/2006/ole">
            <p:oleObj spid="_x0000_s5131" name="Equation" r:id="rId10" imgW="1117440" imgH="558720" progId="Equation.DSMT4">
              <p:embed/>
            </p:oleObj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027212" y="2060848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令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522537" y="2128341"/>
          <a:ext cx="3265487" cy="436563"/>
        </p:xfrm>
        <a:graphic>
          <a:graphicData uri="http://schemas.openxmlformats.org/presentationml/2006/ole">
            <p:oleObj spid="_x0000_s5133" name="Equation" r:id="rId11" imgW="2374560" imgH="317160" progId="Equation.DSMT4">
              <p:embed/>
            </p:oleObj>
          </a:graphicData>
        </a:graphic>
      </p:graphicFrame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4699620" y="2060848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043608" y="4274428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即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718392" y="5013176"/>
            <a:ext cx="4573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33375"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则重新构造如图折线路径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/>
      <p:bldP spid="26638" grpId="0"/>
      <p:bldP spid="24" grpId="0"/>
      <p:bldP spid="27" grpId="0"/>
      <p:bldP spid="2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68313" y="5300663"/>
          <a:ext cx="922337" cy="936625"/>
        </p:xfrm>
        <a:graphic>
          <a:graphicData uri="http://schemas.openxmlformats.org/presentationml/2006/ole">
            <p:oleObj spid="_x0000_s6146" name="公式" r:id="rId3" imgW="825480" imgH="838080" progId="Equation.3">
              <p:embed/>
            </p:oleObj>
          </a:graphicData>
        </a:graphic>
      </p:graphicFrame>
      <p:graphicFrame>
        <p:nvGraphicFramePr>
          <p:cNvPr id="27651" name="Object 7"/>
          <p:cNvGraphicFramePr>
            <a:graphicFrameLocks noChangeAspect="1"/>
          </p:cNvGraphicFramePr>
          <p:nvPr/>
        </p:nvGraphicFramePr>
        <p:xfrm>
          <a:off x="467544" y="1988840"/>
          <a:ext cx="4392290" cy="667109"/>
        </p:xfrm>
        <a:graphic>
          <a:graphicData uri="http://schemas.openxmlformats.org/presentationml/2006/ole">
            <p:oleObj spid="_x0000_s6147" name="Equation" r:id="rId4" imgW="2755800" imgH="419040" progId="Equation.DSMT4">
              <p:embed/>
            </p:oleObj>
          </a:graphicData>
        </a:graphic>
      </p:graphicFrame>
      <p:sp>
        <p:nvSpPr>
          <p:cNvPr id="27664" name="Rectangle 8"/>
          <p:cNvSpPr>
            <a:spLocks noChangeArrowheads="1"/>
          </p:cNvSpPr>
          <p:nvPr/>
        </p:nvSpPr>
        <p:spPr bwMode="auto">
          <a:xfrm>
            <a:off x="2776538" y="2716213"/>
            <a:ext cx="266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600">
                <a:latin typeface="Times New Roman" pitchFamily="18" charset="0"/>
              </a:rPr>
              <a:t>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95536" y="4365104"/>
          <a:ext cx="1451300" cy="824011"/>
        </p:xfrm>
        <a:graphic>
          <a:graphicData uri="http://schemas.openxmlformats.org/presentationml/2006/ole">
            <p:oleObj spid="_x0000_s6148" name="Equation" r:id="rId5" imgW="583920" imgH="330120" progId="Equation.DSMT4">
              <p:embed/>
            </p:oleObj>
          </a:graphicData>
        </a:graphic>
      </p:graphicFrame>
      <p:sp>
        <p:nvSpPr>
          <p:cNvPr id="27665" name="Rectangle 10"/>
          <p:cNvSpPr>
            <a:spLocks noChangeArrowheads="1"/>
          </p:cNvSpPr>
          <p:nvPr/>
        </p:nvSpPr>
        <p:spPr bwMode="auto">
          <a:xfrm>
            <a:off x="2776538" y="3881438"/>
            <a:ext cx="219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100" b="0">
                <a:latin typeface="Times New Roman" pitchFamily="18" charset="0"/>
              </a:rPr>
              <a:t>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38838" y="320874"/>
            <a:ext cx="2881312" cy="2520950"/>
            <a:chOff x="793" y="2205"/>
            <a:chExt cx="1815" cy="1588"/>
          </a:xfrm>
        </p:grpSpPr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793" y="3521"/>
              <a:ext cx="18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 flipV="1">
              <a:off x="1111" y="2205"/>
              <a:ext cx="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Arc 18"/>
            <p:cNvSpPr>
              <a:spLocks/>
            </p:cNvSpPr>
            <p:nvPr/>
          </p:nvSpPr>
          <p:spPr bwMode="auto">
            <a:xfrm rot="10800000" flipV="1">
              <a:off x="1111" y="2568"/>
              <a:ext cx="1225" cy="953"/>
            </a:xfrm>
            <a:custGeom>
              <a:avLst/>
              <a:gdLst>
                <a:gd name="T0" fmla="*/ 0 w 21600"/>
                <a:gd name="T1" fmla="*/ 0 h 21600"/>
                <a:gd name="T2" fmla="*/ 1225 w 21600"/>
                <a:gd name="T3" fmla="*/ 953 h 21600"/>
                <a:gd name="T4" fmla="*/ 0 w 21600"/>
                <a:gd name="T5" fmla="*/ 95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9" name="Object 19"/>
            <p:cNvGraphicFramePr>
              <a:graphicFrameLocks noChangeAspect="1"/>
            </p:cNvGraphicFramePr>
            <p:nvPr/>
          </p:nvGraphicFramePr>
          <p:xfrm>
            <a:off x="2381" y="3566"/>
            <a:ext cx="180" cy="180"/>
          </p:xfrm>
          <a:graphic>
            <a:graphicData uri="http://schemas.openxmlformats.org/presentationml/2006/ole">
              <p:oleObj spid="_x0000_s6155" name="公式" r:id="rId6" imgW="139680" imgH="139680" progId="Equation.3">
                <p:embed/>
              </p:oleObj>
            </a:graphicData>
          </a:graphic>
        </p:graphicFrame>
        <p:graphicFrame>
          <p:nvGraphicFramePr>
            <p:cNvPr id="27660" name="Object 20"/>
            <p:cNvGraphicFramePr>
              <a:graphicFrameLocks noChangeAspect="1"/>
            </p:cNvGraphicFramePr>
            <p:nvPr/>
          </p:nvGraphicFramePr>
          <p:xfrm>
            <a:off x="884" y="2205"/>
            <a:ext cx="197" cy="233"/>
          </p:xfrm>
          <a:graphic>
            <a:graphicData uri="http://schemas.openxmlformats.org/presentationml/2006/ole">
              <p:oleObj spid="_x0000_s6156" name="公式" r:id="rId7" imgW="139680" imgH="164880" progId="Equation.3">
                <p:embed/>
              </p:oleObj>
            </a:graphicData>
          </a:graphic>
        </p:graphicFrame>
        <p:graphicFrame>
          <p:nvGraphicFramePr>
            <p:cNvPr id="27661" name="Object 21"/>
            <p:cNvGraphicFramePr>
              <a:graphicFrameLocks noChangeAspect="1"/>
            </p:cNvGraphicFramePr>
            <p:nvPr/>
          </p:nvGraphicFramePr>
          <p:xfrm>
            <a:off x="884" y="3521"/>
            <a:ext cx="220" cy="237"/>
          </p:xfrm>
          <a:graphic>
            <a:graphicData uri="http://schemas.openxmlformats.org/presentationml/2006/ole">
              <p:oleObj spid="_x0000_s6157" name="公式" r:id="rId8" imgW="164880" imgH="177480" progId="Equation.3">
                <p:embed/>
              </p:oleObj>
            </a:graphicData>
          </a:graphic>
        </p:graphicFrame>
        <p:graphicFrame>
          <p:nvGraphicFramePr>
            <p:cNvPr id="27662" name="Object 22"/>
            <p:cNvGraphicFramePr>
              <a:graphicFrameLocks noChangeAspect="1"/>
            </p:cNvGraphicFramePr>
            <p:nvPr/>
          </p:nvGraphicFramePr>
          <p:xfrm>
            <a:off x="1837" y="2205"/>
            <a:ext cx="544" cy="256"/>
          </p:xfrm>
          <a:graphic>
            <a:graphicData uri="http://schemas.openxmlformats.org/presentationml/2006/ole">
              <p:oleObj spid="_x0000_s6158" name="Equation" r:id="rId9" imgW="431640" imgH="203040" progId="Equation.DSMT4">
                <p:embed/>
              </p:oleObj>
            </a:graphicData>
          </a:graphic>
        </p:graphicFrame>
        <p:sp>
          <p:nvSpPr>
            <p:cNvPr id="27680" name="Oval 23"/>
            <p:cNvSpPr>
              <a:spLocks noChangeArrowheads="1"/>
            </p:cNvSpPr>
            <p:nvPr/>
          </p:nvSpPr>
          <p:spPr bwMode="auto">
            <a:xfrm flipH="1">
              <a:off x="1973" y="2568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Oval 24"/>
            <p:cNvSpPr>
              <a:spLocks noChangeArrowheads="1"/>
            </p:cNvSpPr>
            <p:nvPr/>
          </p:nvSpPr>
          <p:spPr bwMode="auto">
            <a:xfrm flipH="1">
              <a:off x="1066" y="3475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5867" name="Object 27"/>
          <p:cNvGraphicFramePr>
            <a:graphicFrameLocks noChangeAspect="1"/>
          </p:cNvGraphicFramePr>
          <p:nvPr/>
        </p:nvGraphicFramePr>
        <p:xfrm>
          <a:off x="6084888" y="836712"/>
          <a:ext cx="255587" cy="369887"/>
        </p:xfrm>
        <a:graphic>
          <a:graphicData uri="http://schemas.openxmlformats.org/presentationml/2006/ole">
            <p:oleObj spid="_x0000_s6150" name="公式" r:id="rId10" imgW="114120" imgH="164880" progId="Equation.3">
              <p:embed/>
            </p:oleObj>
          </a:graphicData>
        </a:graphic>
      </p:graphicFrame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7740650" y="2410024"/>
          <a:ext cx="306388" cy="442912"/>
        </p:xfrm>
        <a:graphic>
          <a:graphicData uri="http://schemas.openxmlformats.org/presentationml/2006/ole">
            <p:oleObj spid="_x0000_s6151" name="公式" r:id="rId11" imgW="114120" imgH="164880" progId="Equation.3">
              <p:embed/>
            </p:oleObj>
          </a:graphicData>
        </a:graphic>
      </p:graphicFrame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443663" y="970161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30"/>
          <p:cNvSpPr>
            <a:spLocks noChangeShapeType="1"/>
          </p:cNvSpPr>
          <p:nvPr/>
        </p:nvSpPr>
        <p:spPr bwMode="auto">
          <a:xfrm flipV="1">
            <a:off x="6659563" y="1485999"/>
            <a:ext cx="217487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516688" y="2410024"/>
            <a:ext cx="1439862" cy="0"/>
            <a:chOff x="4105" y="3702"/>
            <a:chExt cx="907" cy="0"/>
          </a:xfrm>
        </p:grpSpPr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>
              <a:off x="4105" y="3702"/>
              <a:ext cx="90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31"/>
            <p:cNvSpPr>
              <a:spLocks noChangeShapeType="1"/>
            </p:cNvSpPr>
            <p:nvPr/>
          </p:nvSpPr>
          <p:spPr bwMode="auto">
            <a:xfrm>
              <a:off x="4377" y="370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885113" y="1041599"/>
            <a:ext cx="0" cy="1368425"/>
            <a:chOff x="4967" y="2840"/>
            <a:chExt cx="0" cy="862"/>
          </a:xfrm>
        </p:grpSpPr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 flipV="1">
              <a:off x="4967" y="2840"/>
              <a:ext cx="0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32"/>
            <p:cNvSpPr>
              <a:spLocks noChangeShapeType="1"/>
            </p:cNvSpPr>
            <p:nvPr/>
          </p:nvSpPr>
          <p:spPr bwMode="auto">
            <a:xfrm flipV="1">
              <a:off x="4967" y="3203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7884864" y="2014488"/>
          <a:ext cx="863600" cy="406400"/>
        </p:xfrm>
        <a:graphic>
          <a:graphicData uri="http://schemas.openxmlformats.org/presentationml/2006/ole">
            <p:oleObj spid="_x0000_s6159" name="Equation" r:id="rId12" imgW="431640" imgH="203040" progId="Equation.DSMT4">
              <p:embed/>
            </p:oleObj>
          </a:graphicData>
        </a:graphic>
      </p:graphicFrame>
      <p:graphicFrame>
        <p:nvGraphicFramePr>
          <p:cNvPr id="6160" name="Object 7"/>
          <p:cNvGraphicFramePr>
            <a:graphicFrameLocks noChangeAspect="1"/>
          </p:cNvGraphicFramePr>
          <p:nvPr/>
        </p:nvGraphicFramePr>
        <p:xfrm>
          <a:off x="683568" y="803602"/>
          <a:ext cx="2890465" cy="393150"/>
        </p:xfrm>
        <a:graphic>
          <a:graphicData uri="http://schemas.openxmlformats.org/presentationml/2006/ole">
            <p:oleObj spid="_x0000_s6160" name="Equation" r:id="rId13" imgW="1955520" imgH="266400" progId="Equation.DSMT4">
              <p:embed/>
            </p:oleObj>
          </a:graphicData>
        </a:graphic>
      </p:graphicFrame>
      <p:graphicFrame>
        <p:nvGraphicFramePr>
          <p:cNvPr id="6161" name="Object 7"/>
          <p:cNvGraphicFramePr>
            <a:graphicFrameLocks noChangeAspect="1"/>
          </p:cNvGraphicFramePr>
          <p:nvPr/>
        </p:nvGraphicFramePr>
        <p:xfrm>
          <a:off x="657225" y="1379538"/>
          <a:ext cx="2925763" cy="393700"/>
        </p:xfrm>
        <a:graphic>
          <a:graphicData uri="http://schemas.openxmlformats.org/presentationml/2006/ole">
            <p:oleObj spid="_x0000_s6161" name="Equation" r:id="rId14" imgW="1981080" imgH="266400" progId="Equation.DSMT4">
              <p:embed/>
            </p:oleObj>
          </a:graphicData>
        </a:graphic>
      </p:graphicFrame>
      <p:graphicFrame>
        <p:nvGraphicFramePr>
          <p:cNvPr id="6162" name="Object 7"/>
          <p:cNvGraphicFramePr>
            <a:graphicFrameLocks noChangeAspect="1"/>
          </p:cNvGraphicFramePr>
          <p:nvPr/>
        </p:nvGraphicFramePr>
        <p:xfrm>
          <a:off x="497755" y="2878634"/>
          <a:ext cx="5586413" cy="1414462"/>
        </p:xfrm>
        <a:graphic>
          <a:graphicData uri="http://schemas.openxmlformats.org/presentationml/2006/ole">
            <p:oleObj spid="_x0000_s6162" name="Equation" r:id="rId15" imgW="3504960" imgH="888840" progId="Equation.DSMT4">
              <p:embed/>
            </p:oleObj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1763688" y="4437112"/>
          <a:ext cx="1938677" cy="720080"/>
        </p:xfrm>
        <a:graphic>
          <a:graphicData uri="http://schemas.openxmlformats.org/presentationml/2006/ole">
            <p:oleObj spid="_x0000_s6163" name="Equation" r:id="rId16" imgW="888840" imgH="330120" progId="Equation.DSMT4">
              <p:embed/>
            </p:oleObj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827584" y="3573016"/>
            <a:ext cx="42484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619672" y="4365104"/>
            <a:ext cx="42484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83568" y="62068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3568" y="1340768"/>
            <a:ext cx="280831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51148" y="332656"/>
            <a:ext cx="82973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2 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设曲线积分                                  与路径无关，其中    具有连续的导数，且                计算              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131839" y="260648"/>
          <a:ext cx="2847589" cy="648072"/>
        </p:xfrm>
        <a:graphic>
          <a:graphicData uri="http://schemas.openxmlformats.org/presentationml/2006/ole">
            <p:oleObj spid="_x0000_s7172" name="Equation" r:id="rId3" imgW="1841400" imgH="41904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899592" y="863377"/>
          <a:ext cx="295275" cy="333375"/>
        </p:xfrm>
        <a:graphic>
          <a:graphicData uri="http://schemas.openxmlformats.org/presentationml/2006/ole">
            <p:oleObj spid="_x0000_s7173" name="Equation" r:id="rId4" imgW="190440" imgH="215640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476924" y="836712"/>
          <a:ext cx="1319212" cy="411163"/>
        </p:xfrm>
        <a:graphic>
          <a:graphicData uri="http://schemas.openxmlformats.org/presentationml/2006/ole">
            <p:oleObj spid="_x0000_s7174" name="Equation" r:id="rId5" imgW="850680" imgH="266400" progId="Equation.DSMT4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636838" y="1292225"/>
          <a:ext cx="3260725" cy="746125"/>
        </p:xfrm>
        <a:graphic>
          <a:graphicData uri="http://schemas.openxmlformats.org/presentationml/2006/ole">
            <p:oleObj spid="_x0000_s7175" name="Equation" r:id="rId6" imgW="2108160" imgH="482400" progId="Equation.DSMT4">
              <p:embed/>
            </p:oleObj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67544" y="2114853"/>
            <a:ext cx="82973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解：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令 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691680" y="2169365"/>
          <a:ext cx="2808312" cy="467547"/>
        </p:xfrm>
        <a:graphic>
          <a:graphicData uri="http://schemas.openxmlformats.org/presentationml/2006/ole">
            <p:oleObj spid="_x0000_s7176" name="Equation" r:id="rId7" imgW="1904760" imgH="317160" progId="Equation.DSMT4">
              <p:embed/>
            </p:oleObj>
          </a:graphicData>
        </a:graphic>
      </p:graphicFrame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355976" y="2185700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且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821188" y="2029594"/>
          <a:ext cx="3351212" cy="895350"/>
        </p:xfrm>
        <a:graphic>
          <a:graphicData uri="http://schemas.openxmlformats.org/presentationml/2006/ole">
            <p:oleObj spid="_x0000_s7177" name="Equation" r:id="rId8" imgW="2273040" imgH="609480" progId="Equation.DSMT4">
              <p:embed/>
            </p:oleObj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187624" y="2833772"/>
            <a:ext cx="49129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由于积分与路径无关，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644008" y="2833772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092452" y="2749674"/>
          <a:ext cx="1441450" cy="895350"/>
        </p:xfrm>
        <a:graphic>
          <a:graphicData uri="http://schemas.openxmlformats.org/presentationml/2006/ole">
            <p:oleObj spid="_x0000_s7178" name="Equation" r:id="rId9" imgW="977760" imgH="609480" progId="Equation.DSMT4">
              <p:embed/>
            </p:oleObj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16216" y="2852936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即有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7286897" y="2873821"/>
          <a:ext cx="1477963" cy="411163"/>
        </p:xfrm>
        <a:graphic>
          <a:graphicData uri="http://schemas.openxmlformats.org/presentationml/2006/ole">
            <p:oleObj spid="_x0000_s7179" name="Equation" r:id="rId10" imgW="1002960" imgH="279360" progId="Equation.DSMT4">
              <p:embed/>
            </p:oleObj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187624" y="3481844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于是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1996108" y="3481844"/>
          <a:ext cx="1776413" cy="468313"/>
        </p:xfrm>
        <a:graphic>
          <a:graphicData uri="http://schemas.openxmlformats.org/presentationml/2006/ole">
            <p:oleObj spid="_x0000_s7180" name="Equation" r:id="rId11" imgW="1206360" imgH="317160" progId="Equation.DSMT4">
              <p:embed/>
            </p:oleObj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4569297" y="3574738"/>
          <a:ext cx="1338262" cy="411162"/>
        </p:xfrm>
        <a:graphic>
          <a:graphicData uri="http://schemas.openxmlformats.org/presentationml/2006/ole">
            <p:oleObj spid="_x0000_s7181" name="Equation" r:id="rId12" imgW="863280" imgH="266400" progId="Equation.DSMT4">
              <p:embed/>
            </p:oleObj>
          </a:graphicData>
        </a:graphic>
      </p:graphicFrame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3747319" y="3481844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结合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842942" y="3481844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可得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627639" y="3481844"/>
          <a:ext cx="1328737" cy="468313"/>
        </p:xfrm>
        <a:graphic>
          <a:graphicData uri="http://schemas.openxmlformats.org/presentationml/2006/ole">
            <p:oleObj spid="_x0000_s7182" name="Equation" r:id="rId13" imgW="901440" imgH="317160" progId="Equation.DSMT4">
              <p:embed/>
            </p:oleObj>
          </a:graphicData>
        </a:graphic>
      </p:graphicFrame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043608" y="4129916"/>
            <a:ext cx="1744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下面计算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572172" y="4051300"/>
          <a:ext cx="2867025" cy="746125"/>
        </p:xfrm>
        <a:graphic>
          <a:graphicData uri="http://schemas.openxmlformats.org/presentationml/2006/ole">
            <p:oleObj spid="_x0000_s7183" name="Equation" r:id="rId14" imgW="1854000" imgH="482400" progId="Equation.DSMT4">
              <p:embed/>
            </p:oleObj>
          </a:graphicData>
        </a:graphic>
      </p:graphicFrame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364088" y="4149080"/>
            <a:ext cx="3580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可构造如下折线路径：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241177" y="4941168"/>
          <a:ext cx="2889250" cy="393700"/>
        </p:xfrm>
        <a:graphic>
          <a:graphicData uri="http://schemas.openxmlformats.org/presentationml/2006/ole">
            <p:oleObj spid="_x0000_s7184" name="Equation" r:id="rId15" imgW="1955520" imgH="266400" progId="Equation.DSMT4">
              <p:embed/>
            </p:oleObj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166517" y="4941168"/>
          <a:ext cx="2925763" cy="393700"/>
        </p:xfrm>
        <a:graphic>
          <a:graphicData uri="http://schemas.openxmlformats.org/presentationml/2006/ole">
            <p:oleObj spid="_x0000_s7185" name="Equation" r:id="rId16" imgW="1981080" imgH="266400" progId="Equation.DSMT4">
              <p:embed/>
            </p:oleObj>
          </a:graphicData>
        </a:graphic>
      </p:graphicFrame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43608" y="5426060"/>
            <a:ext cx="952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于是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024063" y="5346700"/>
          <a:ext cx="2986087" cy="746125"/>
        </p:xfrm>
        <a:graphic>
          <a:graphicData uri="http://schemas.openxmlformats.org/presentationml/2006/ole">
            <p:oleObj spid="_x0000_s7186" name="Equation" r:id="rId17" imgW="1930320" imgH="482400" progId="Equation.DSMT4">
              <p:embed/>
            </p:oleObj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5076056" y="5373216"/>
          <a:ext cx="942975" cy="706438"/>
        </p:xfrm>
        <a:graphic>
          <a:graphicData uri="http://schemas.openxmlformats.org/presentationml/2006/ole">
            <p:oleObj spid="_x0000_s7187" name="Equation" r:id="rId18" imgW="609480" imgH="457200" progId="Equation.DSMT4">
              <p:embed/>
            </p:oleObj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6012160" y="5373216"/>
          <a:ext cx="1158875" cy="706437"/>
        </p:xfrm>
        <a:graphic>
          <a:graphicData uri="http://schemas.openxmlformats.org/presentationml/2006/ole">
            <p:oleObj spid="_x0000_s7188" name="Equation" r:id="rId19" imgW="749160" imgH="457200" progId="Equation.DSMT4">
              <p:embed/>
            </p:oleObj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7145610" y="5301704"/>
          <a:ext cx="666750" cy="863600"/>
        </p:xfrm>
        <a:graphic>
          <a:graphicData uri="http://schemas.openxmlformats.org/presentationml/2006/ole">
            <p:oleObj spid="_x0000_s7189" name="Equation" r:id="rId20" imgW="431640" imgH="558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7" grpId="0"/>
      <p:bldP spid="19" grpId="0"/>
      <p:bldP spid="22" grpId="0"/>
      <p:bldP spid="23" grpId="0"/>
      <p:bldP spid="25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 Box 3"/>
          <p:cNvSpPr txBox="1">
            <a:spLocks noChangeArrowheads="1"/>
          </p:cNvSpPr>
          <p:nvPr/>
        </p:nvSpPr>
        <p:spPr bwMode="auto">
          <a:xfrm>
            <a:off x="539502" y="404664"/>
            <a:ext cx="3600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由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定理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知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411760" y="332656"/>
          <a:ext cx="4144615" cy="786485"/>
        </p:xfrm>
        <a:graphic>
          <a:graphicData uri="http://schemas.openxmlformats.org/presentationml/2006/ole">
            <p:oleObj spid="_x0000_s10242" name="Equation" r:id="rId3" imgW="3454200" imgH="609480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683568" y="2060576"/>
          <a:ext cx="3914754" cy="720352"/>
        </p:xfrm>
        <a:graphic>
          <a:graphicData uri="http://schemas.openxmlformats.org/presentationml/2006/ole">
            <p:oleObj spid="_x0000_s10243" name="Equation" r:id="rId4" imgW="2692080" imgH="495000" progId="Equation.DSMT4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835895" y="1341439"/>
          <a:ext cx="3888233" cy="490747"/>
        </p:xfrm>
        <a:graphic>
          <a:graphicData uri="http://schemas.openxmlformats.org/presentationml/2006/ole">
            <p:oleObj spid="_x0000_s10244" name="Equation" r:id="rId5" imgW="2717640" imgH="342720" progId="Equation.DSMT4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03683" y="2806594"/>
            <a:ext cx="853281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由于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积分与路径无关，可以取路径为平行于</a:t>
            </a:r>
            <a:r>
              <a:rPr kumimoji="1" lang="zh-CN" altLang="en-US" sz="2800" b="1" dirty="0" smtClean="0">
                <a:latin typeface="华文新魏" pitchFamily="2" charset="-122"/>
                <a:ea typeface="华文新魏" pitchFamily="2" charset="-122"/>
              </a:rPr>
              <a:t>坐标轴  的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折线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这样就可求出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u(</a:t>
            </a:r>
            <a:r>
              <a:rPr kumimoji="1" lang="en-US" altLang="zh-CN" sz="2800" b="1" dirty="0" err="1">
                <a:latin typeface="华文新魏" pitchFamily="2" charset="-122"/>
                <a:ea typeface="华文新魏" pitchFamily="2" charset="-122"/>
              </a:rPr>
              <a:t>x,y</a:t>
            </a:r>
            <a:r>
              <a:rPr kumimoji="1" lang="en-US" altLang="zh-CN" sz="2800" b="1" dirty="0">
                <a:latin typeface="华文新魏" pitchFamily="2" charset="-122"/>
                <a:ea typeface="华文新魏" pitchFamily="2" charset="-122"/>
              </a:rPr>
              <a:t>).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11560" y="4005065"/>
          <a:ext cx="4752528" cy="517540"/>
        </p:xfrm>
        <a:graphic>
          <a:graphicData uri="http://schemas.openxmlformats.org/presentationml/2006/ole">
            <p:oleObj spid="_x0000_s10245" name="Equation" r:id="rId6" imgW="3149280" imgH="342720" progId="Equation.DSMT4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10865" y="4658335"/>
          <a:ext cx="6337399" cy="502391"/>
        </p:xfrm>
        <a:graphic>
          <a:graphicData uri="http://schemas.openxmlformats.org/presentationml/2006/ole">
            <p:oleObj spid="_x0000_s10246" name="Equation" r:id="rId7" imgW="4330440" imgH="342720" progId="Equation.DSMT4">
              <p:embed/>
            </p:oleObj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220072" y="5373216"/>
            <a:ext cx="2375867" cy="52322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称全微分方程</a:t>
            </a:r>
          </a:p>
        </p:txBody>
      </p:sp>
      <p:sp>
        <p:nvSpPr>
          <p:cNvPr id="31754" name="Rectangle 15"/>
          <p:cNvSpPr>
            <a:spLocks noChangeArrowheads="1"/>
          </p:cNvSpPr>
          <p:nvPr/>
        </p:nvSpPr>
        <p:spPr bwMode="auto">
          <a:xfrm>
            <a:off x="3924399" y="4653955"/>
            <a:ext cx="2015753" cy="503237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084168" y="1268760"/>
            <a:ext cx="1316557" cy="52322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全微分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9" grpId="0" animBg="1"/>
      <p:bldP spid="31754" grpId="0" animBg="1"/>
      <p:bldP spid="399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250825" y="501650"/>
            <a:ext cx="37909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en-US" altLang="zh-CN" sz="28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验证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1857574" y="593652"/>
          <a:ext cx="1994346" cy="531092"/>
        </p:xfrm>
        <a:graphic>
          <a:graphicData uri="http://schemas.openxmlformats.org/presentationml/2006/ole">
            <p:oleObj spid="_x0000_s11266" name="Equation" r:id="rId3" imgW="1079280" imgH="228600" progId="Equation.DSMT4">
              <p:embed/>
            </p:oleObj>
          </a:graphicData>
        </a:graphic>
      </p:graphicFrame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3707904" y="620688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是某个函数的全微分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,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1012601" y="1196752"/>
            <a:ext cx="5935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并求出这个函数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.   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23850" y="2060575"/>
            <a:ext cx="1944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证 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设</a:t>
            </a:r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1403648" y="2118334"/>
          <a:ext cx="3168352" cy="446570"/>
        </p:xfrm>
        <a:graphic>
          <a:graphicData uri="http://schemas.openxmlformats.org/presentationml/2006/ole">
            <p:oleObj spid="_x0000_s11268" name="Equation" r:id="rId4" imgW="3124080" imgH="507960" progId="Equation.DSMT4">
              <p:embed/>
            </p:oleObj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4624388" y="1987550"/>
          <a:ext cx="2665412" cy="865188"/>
        </p:xfrm>
        <a:graphic>
          <a:graphicData uri="http://schemas.openxmlformats.org/presentationml/2006/ole">
            <p:oleObj spid="_x0000_s11269" name="Equation" r:id="rId5" imgW="1879560" imgH="609480" progId="Equation.DSMT4">
              <p:embed/>
            </p:oleObj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804738" y="2852936"/>
            <a:ext cx="8159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由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定理可知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存在函数 </a:t>
            </a:r>
            <a:r>
              <a:rPr kumimoji="1" lang="en-US" altLang="zh-CN" sz="2800" dirty="0" smtClean="0">
                <a:latin typeface="华文新魏" pitchFamily="2" charset="-122"/>
                <a:ea typeface="华文新魏" pitchFamily="2" charset="-122"/>
              </a:rPr>
              <a:t>u(</a:t>
            </a:r>
            <a:r>
              <a:rPr kumimoji="1" lang="en-US" altLang="zh-CN" sz="2800" dirty="0" err="1" smtClean="0">
                <a:latin typeface="华文新魏" pitchFamily="2" charset="-122"/>
                <a:ea typeface="华文新魏" pitchFamily="2" charset="-122"/>
              </a:rPr>
              <a:t>x,y</a:t>
            </a:r>
            <a:r>
              <a:rPr kumimoji="1" lang="en-US" altLang="zh-CN" sz="2800" dirty="0" smtClean="0">
                <a:latin typeface="华文新魏" pitchFamily="2" charset="-122"/>
                <a:ea typeface="华文新魏" pitchFamily="2" charset="-122"/>
              </a:rPr>
              <a:t>)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使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5677024" y="2924944"/>
          <a:ext cx="3215456" cy="453011"/>
        </p:xfrm>
        <a:graphic>
          <a:graphicData uri="http://schemas.openxmlformats.org/presentationml/2006/ole">
            <p:oleObj spid="_x0000_s11270" name="Equation" r:id="rId6" imgW="3606480" imgH="507960" progId="Equation.DSMT4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933423" y="3573016"/>
          <a:ext cx="4286649" cy="694755"/>
        </p:xfrm>
        <a:graphic>
          <a:graphicData uri="http://schemas.openxmlformats.org/presentationml/2006/ole">
            <p:oleObj spid="_x0000_s11271" name="Equation" r:id="rId7" imgW="5092560" imgH="825480" progId="Equation.DSMT4">
              <p:embed/>
            </p:oleObj>
          </a:graphicData>
        </a:graphic>
      </p:graphicFrame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229672" y="468119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6229672" y="5138390"/>
          <a:ext cx="762000" cy="450850"/>
        </p:xfrm>
        <a:graphic>
          <a:graphicData uri="http://schemas.openxmlformats.org/presentationml/2006/ole">
            <p:oleObj spid="_x0000_s11272" name="公式" r:id="rId8" imgW="342720" imgH="203040" progId="Equation.3">
              <p:embed/>
            </p:oleObj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906072" y="355882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7601272" y="3330228"/>
          <a:ext cx="822325" cy="450850"/>
        </p:xfrm>
        <a:graphic>
          <a:graphicData uri="http://schemas.openxmlformats.org/presentationml/2006/ole">
            <p:oleObj spid="_x0000_s11273" name="公式" r:id="rId9" imgW="368280" imgH="203040" progId="Equation.3">
              <p:embed/>
            </p:oleObj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7829872" y="5138390"/>
          <a:ext cx="762000" cy="450850"/>
        </p:xfrm>
        <a:graphic>
          <a:graphicData uri="http://schemas.openxmlformats.org/presentationml/2006/ole">
            <p:oleObj spid="_x0000_s11274" name="公式" r:id="rId10" imgW="342720" imgH="203040" progId="Equation.3">
              <p:embed/>
            </p:oleObj>
          </a:graphicData>
        </a:graphic>
      </p:graphicFrame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382072" y="506219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991672" y="506219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8058472" y="3995390"/>
            <a:ext cx="0" cy="1066800"/>
            <a:chOff x="5040" y="2112"/>
            <a:chExt cx="0" cy="672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5040" y="2112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5040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6358260" y="3501678"/>
            <a:ext cx="0" cy="158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285235" y="5012978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987035" y="3860453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6371977" y="5085184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1984867" y="4245520"/>
          <a:ext cx="1795045" cy="767656"/>
        </p:xfrm>
        <a:graphic>
          <a:graphicData uri="http://schemas.openxmlformats.org/presentationml/2006/ole">
            <p:oleObj spid="_x0000_s11275" name="Equation" r:id="rId11" imgW="1930320" imgH="825480" progId="Equation.DSMT4">
              <p:embed/>
            </p:oleObj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3762220" y="4293096"/>
          <a:ext cx="1601868" cy="676598"/>
        </p:xfrm>
        <a:graphic>
          <a:graphicData uri="http://schemas.openxmlformats.org/presentationml/2006/ole">
            <p:oleObj spid="_x0000_s11276" name="Equation" r:id="rId12" imgW="1955520" imgH="825480" progId="Equation.DSMT4">
              <p:embed/>
            </p:oleObj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1979712" y="5013176"/>
          <a:ext cx="1312584" cy="864096"/>
        </p:xfrm>
        <a:graphic>
          <a:graphicData uri="http://schemas.openxmlformats.org/presentationml/2006/ole">
            <p:oleObj spid="_x0000_s11277" name="Equation" r:id="rId13" imgW="1447560" imgH="952200" progId="Equation.DSMT4">
              <p:embed/>
            </p:oleObj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92938" y="5949280"/>
            <a:ext cx="6428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是全微分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方程                                 的通解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.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" name="Object 33"/>
          <p:cNvGraphicFramePr>
            <a:graphicFrameLocks noChangeAspect="1"/>
          </p:cNvGraphicFramePr>
          <p:nvPr/>
        </p:nvGraphicFramePr>
        <p:xfrm>
          <a:off x="4860033" y="5949280"/>
          <a:ext cx="2736303" cy="441937"/>
        </p:xfrm>
        <a:graphic>
          <a:graphicData uri="http://schemas.openxmlformats.org/presentationml/2006/ole">
            <p:oleObj spid="_x0000_s11279" name="Equation" r:id="rId14" imgW="3263760" imgH="507960" progId="Equation.DSMT4">
              <p:embed/>
            </p:oleObj>
          </a:graphicData>
        </a:graphic>
      </p:graphicFrame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32372" y="5912465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注：</a:t>
            </a:r>
            <a:endParaRPr lang="zh-CN" altLang="en-US" sz="2800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1259632" y="5831637"/>
          <a:ext cx="1368152" cy="765715"/>
        </p:xfrm>
        <a:graphic>
          <a:graphicData uri="http://schemas.openxmlformats.org/presentationml/2006/ole">
            <p:oleObj spid="_x0000_s11280" name="Equation" r:id="rId15" imgW="1701720" imgH="952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utoUpdateAnimBg="0"/>
      <p:bldP spid="41996" grpId="0" autoUpdateAnimBg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5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59113" y="692150"/>
            <a:ext cx="2209800" cy="609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小结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87388" y="2011363"/>
            <a:ext cx="3308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一、格林公式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116013" y="3155950"/>
          <a:ext cx="2590800" cy="749300"/>
        </p:xfrm>
        <a:graphic>
          <a:graphicData uri="http://schemas.openxmlformats.org/presentationml/2006/ole">
            <p:oleObj spid="_x0000_s13314" name="Equation" r:id="rId3" imgW="2590560" imgH="749160" progId="Equation.DSMT4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887788" y="2933700"/>
          <a:ext cx="3822700" cy="1143000"/>
        </p:xfrm>
        <a:graphic>
          <a:graphicData uri="http://schemas.openxmlformats.org/presentationml/2006/ole">
            <p:oleObj spid="_x0000_s13315" name="Equation" r:id="rId4" imgW="3822480" imgH="1143000" progId="Equation.DSMT4">
              <p:embed/>
            </p:oleObj>
          </a:graphicData>
        </a:graphic>
      </p:graphicFrame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950913" y="4306888"/>
            <a:ext cx="4916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</a:rPr>
              <a:t>L</a:t>
            </a:r>
            <a:r>
              <a:rPr lang="zh-CN" altLang="en-US" sz="3200" dirty="0"/>
              <a:t>是</a:t>
            </a:r>
            <a:r>
              <a:rPr lang="en-US" altLang="zh-CN" sz="3200" i="1" dirty="0">
                <a:latin typeface="Times New Roman" pitchFamily="18" charset="0"/>
              </a:rPr>
              <a:t>D</a:t>
            </a:r>
            <a:r>
              <a:rPr lang="zh-CN" altLang="en-US" sz="3200" dirty="0"/>
              <a:t>的取正向的边界曲线</a:t>
            </a:r>
            <a:r>
              <a:rPr lang="en-US" altLang="zh-CN"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utoUpdateAnimBg="0"/>
      <p:bldP spid="348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461</Words>
  <Application>Microsoft Office PowerPoint</Application>
  <PresentationFormat>全屏显示(4:3)</PresentationFormat>
  <Paragraphs>97</Paragraphs>
  <Slides>14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Office 主题</vt:lpstr>
      <vt:lpstr>公式</vt:lpstr>
      <vt:lpstr>Equation</vt:lpstr>
      <vt:lpstr>MathType 6.0 Equation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高云霞</cp:lastModifiedBy>
  <cp:revision>28</cp:revision>
  <dcterms:created xsi:type="dcterms:W3CDTF">2017-05-18T08:43:17Z</dcterms:created>
  <dcterms:modified xsi:type="dcterms:W3CDTF">2019-05-29T09:16:18Z</dcterms:modified>
</cp:coreProperties>
</file>