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80" r:id="rId4"/>
    <p:sldId id="281" r:id="rId5"/>
    <p:sldId id="300" r:id="rId6"/>
    <p:sldId id="285" r:id="rId7"/>
    <p:sldId id="289" r:id="rId8"/>
    <p:sldId id="301" r:id="rId9"/>
    <p:sldId id="282" r:id="rId10"/>
    <p:sldId id="290" r:id="rId11"/>
    <p:sldId id="283" r:id="rId12"/>
    <p:sldId id="292" r:id="rId13"/>
    <p:sldId id="298" r:id="rId14"/>
    <p:sldId id="286" r:id="rId15"/>
    <p:sldId id="293" r:id="rId16"/>
    <p:sldId id="294" r:id="rId17"/>
    <p:sldId id="295" r:id="rId18"/>
    <p:sldId id="296" r:id="rId19"/>
    <p:sldId id="297" r:id="rId20"/>
    <p:sldId id="287" r:id="rId21"/>
    <p:sldId id="284" r:id="rId22"/>
    <p:sldId id="302" r:id="rId23"/>
    <p:sldId id="291" r:id="rId24"/>
    <p:sldId id="275" r:id="rId25"/>
    <p:sldId id="276" r:id="rId26"/>
    <p:sldId id="277" r:id="rId27"/>
    <p:sldId id="279" r:id="rId28"/>
    <p:sldId id="278" r:id="rId29"/>
    <p:sldId id="274" r:id="rId30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FAF3A6CF-1F6C-45EB-82E8-CD84AF97E2B2}"/>
    <pc:docChg chg="undo custSel addSld delSld modSld">
      <pc:chgData name="Pan Weike" userId="f48425db970607a4" providerId="LiveId" clId="{FAF3A6CF-1F6C-45EB-82E8-CD84AF97E2B2}" dt="2020-09-11T13:23:00.404" v="483" actId="478"/>
      <pc:docMkLst>
        <pc:docMk/>
      </pc:docMkLst>
      <pc:sldChg chg="modSp mod">
        <pc:chgData name="Pan Weike" userId="f48425db970607a4" providerId="LiveId" clId="{FAF3A6CF-1F6C-45EB-82E8-CD84AF97E2B2}" dt="2020-09-05T13:33:40.310" v="343" actId="20577"/>
        <pc:sldMkLst>
          <pc:docMk/>
          <pc:sldMk cId="812029711" sldId="275"/>
        </pc:sldMkLst>
        <pc:spChg chg="mod">
          <ac:chgData name="Pan Weike" userId="f48425db970607a4" providerId="LiveId" clId="{FAF3A6CF-1F6C-45EB-82E8-CD84AF97E2B2}" dt="2020-09-05T13:33:40.310" v="343" actId="20577"/>
          <ac:spMkLst>
            <pc:docMk/>
            <pc:sldMk cId="812029711" sldId="275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FAF3A6CF-1F6C-45EB-82E8-CD84AF97E2B2}" dt="2020-09-11T13:13:57.101" v="451" actId="13926"/>
        <pc:sldMkLst>
          <pc:docMk/>
          <pc:sldMk cId="4259365513" sldId="280"/>
        </pc:sldMkLst>
        <pc:spChg chg="mod">
          <ac:chgData name="Pan Weike" userId="f48425db970607a4" providerId="LiveId" clId="{FAF3A6CF-1F6C-45EB-82E8-CD84AF97E2B2}" dt="2020-09-11T13:13:57.101" v="451" actId="13926"/>
          <ac:spMkLst>
            <pc:docMk/>
            <pc:sldMk cId="4259365513" sldId="280"/>
            <ac:spMk id="3" creationId="{00000000-0000-0000-0000-000000000000}"/>
          </ac:spMkLst>
        </pc:spChg>
        <pc:picChg chg="del">
          <ac:chgData name="Pan Weike" userId="f48425db970607a4" providerId="LiveId" clId="{FAF3A6CF-1F6C-45EB-82E8-CD84AF97E2B2}" dt="2020-09-05T13:00:16.887" v="65" actId="478"/>
          <ac:picMkLst>
            <pc:docMk/>
            <pc:sldMk cId="4259365513" sldId="280"/>
            <ac:picMk id="5" creationId="{00000000-0000-0000-0000-000000000000}"/>
          </ac:picMkLst>
        </pc:picChg>
        <pc:picChg chg="add del mod">
          <ac:chgData name="Pan Weike" userId="f48425db970607a4" providerId="LiveId" clId="{FAF3A6CF-1F6C-45EB-82E8-CD84AF97E2B2}" dt="2020-09-05T13:00:38.571" v="68" actId="478"/>
          <ac:picMkLst>
            <pc:docMk/>
            <pc:sldMk cId="4259365513" sldId="280"/>
            <ac:picMk id="8" creationId="{04A0E8C4-693A-429F-A6AB-B7ABFB79995A}"/>
          </ac:picMkLst>
        </pc:picChg>
      </pc:sldChg>
      <pc:sldChg chg="modSp mod">
        <pc:chgData name="Pan Weike" userId="f48425db970607a4" providerId="LiveId" clId="{FAF3A6CF-1F6C-45EB-82E8-CD84AF97E2B2}" dt="2020-09-05T13:53:59.102" v="430" actId="207"/>
        <pc:sldMkLst>
          <pc:docMk/>
          <pc:sldMk cId="2240966349" sldId="281"/>
        </pc:sldMkLst>
        <pc:spChg chg="mod">
          <ac:chgData name="Pan Weike" userId="f48425db970607a4" providerId="LiveId" clId="{FAF3A6CF-1F6C-45EB-82E8-CD84AF97E2B2}" dt="2020-09-05T13:53:59.102" v="430" actId="207"/>
          <ac:spMkLst>
            <pc:docMk/>
            <pc:sldMk cId="2240966349" sldId="281"/>
            <ac:spMk id="3" creationId="{00000000-0000-0000-0000-000000000000}"/>
          </ac:spMkLst>
        </pc:spChg>
      </pc:sldChg>
      <pc:sldChg chg="modSp mod">
        <pc:chgData name="Pan Weike" userId="f48425db970607a4" providerId="LiveId" clId="{FAF3A6CF-1F6C-45EB-82E8-CD84AF97E2B2}" dt="2020-09-05T13:24:11.478" v="291"/>
        <pc:sldMkLst>
          <pc:docMk/>
          <pc:sldMk cId="4160280422" sldId="282"/>
        </pc:sldMkLst>
        <pc:spChg chg="mod">
          <ac:chgData name="Pan Weike" userId="f48425db970607a4" providerId="LiveId" clId="{FAF3A6CF-1F6C-45EB-82E8-CD84AF97E2B2}" dt="2020-09-05T13:24:11.478" v="291"/>
          <ac:spMkLst>
            <pc:docMk/>
            <pc:sldMk cId="4160280422" sldId="282"/>
            <ac:spMk id="3" creationId="{00000000-0000-0000-0000-000000000000}"/>
          </ac:spMkLst>
        </pc:spChg>
      </pc:sldChg>
      <pc:sldChg chg="modSp mod">
        <pc:chgData name="Pan Weike" userId="f48425db970607a4" providerId="LiveId" clId="{FAF3A6CF-1F6C-45EB-82E8-CD84AF97E2B2}" dt="2020-09-05T13:52:23.878" v="386" actId="2711"/>
        <pc:sldMkLst>
          <pc:docMk/>
          <pc:sldMk cId="2240966349" sldId="287"/>
        </pc:sldMkLst>
        <pc:spChg chg="mod">
          <ac:chgData name="Pan Weike" userId="f48425db970607a4" providerId="LiveId" clId="{FAF3A6CF-1F6C-45EB-82E8-CD84AF97E2B2}" dt="2020-09-05T13:52:23.878" v="386" actId="2711"/>
          <ac:spMkLst>
            <pc:docMk/>
            <pc:sldMk cId="2240966349" sldId="287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FAF3A6CF-1F6C-45EB-82E8-CD84AF97E2B2}" dt="2020-09-05T13:20:20.168" v="173" actId="6549"/>
        <pc:sldMkLst>
          <pc:docMk/>
          <pc:sldMk cId="4160280422" sldId="288"/>
        </pc:sldMkLst>
        <pc:spChg chg="mod">
          <ac:chgData name="Pan Weike" userId="f48425db970607a4" providerId="LiveId" clId="{FAF3A6CF-1F6C-45EB-82E8-CD84AF97E2B2}" dt="2020-09-05T13:20:20.168" v="173" actId="6549"/>
          <ac:spMkLst>
            <pc:docMk/>
            <pc:sldMk cId="4160280422" sldId="288"/>
            <ac:spMk id="3" creationId="{00000000-0000-0000-0000-000000000000}"/>
          </ac:spMkLst>
        </pc:spChg>
        <pc:picChg chg="del">
          <ac:chgData name="Pan Weike" userId="f48425db970607a4" providerId="LiveId" clId="{FAF3A6CF-1F6C-45EB-82E8-CD84AF97E2B2}" dt="2020-09-05T13:15:35.187" v="172" actId="478"/>
          <ac:picMkLst>
            <pc:docMk/>
            <pc:sldMk cId="4160280422" sldId="288"/>
            <ac:picMk id="10" creationId="{00000000-0000-0000-0000-000000000000}"/>
          </ac:picMkLst>
        </pc:picChg>
        <pc:picChg chg="add mod">
          <ac:chgData name="Pan Weike" userId="f48425db970607a4" providerId="LiveId" clId="{FAF3A6CF-1F6C-45EB-82E8-CD84AF97E2B2}" dt="2020-09-05T13:15:33.974" v="171" actId="167"/>
          <ac:picMkLst>
            <pc:docMk/>
            <pc:sldMk cId="4160280422" sldId="288"/>
            <ac:picMk id="1026" creationId="{3B028A5D-C9ED-43C5-B854-B418C3FADA4E}"/>
          </ac:picMkLst>
        </pc:picChg>
      </pc:sldChg>
      <pc:sldChg chg="addSp delSp modSp mod">
        <pc:chgData name="Pan Weike" userId="f48425db970607a4" providerId="LiveId" clId="{FAF3A6CF-1F6C-45EB-82E8-CD84AF97E2B2}" dt="2020-09-11T13:23:00.404" v="483" actId="478"/>
        <pc:sldMkLst>
          <pc:docMk/>
          <pc:sldMk cId="4160280422" sldId="289"/>
        </pc:sldMkLst>
        <pc:spChg chg="mod">
          <ac:chgData name="Pan Weike" userId="f48425db970607a4" providerId="LiveId" clId="{FAF3A6CF-1F6C-45EB-82E8-CD84AF97E2B2}" dt="2020-09-11T13:20:09.864" v="471" actId="6549"/>
          <ac:spMkLst>
            <pc:docMk/>
            <pc:sldMk cId="4160280422" sldId="289"/>
            <ac:spMk id="3" creationId="{00000000-0000-0000-0000-000000000000}"/>
          </ac:spMkLst>
        </pc:spChg>
        <pc:picChg chg="add mod ord">
          <ac:chgData name="Pan Weike" userId="f48425db970607a4" providerId="LiveId" clId="{FAF3A6CF-1F6C-45EB-82E8-CD84AF97E2B2}" dt="2020-09-11T13:22:58.914" v="482" actId="167"/>
          <ac:picMkLst>
            <pc:docMk/>
            <pc:sldMk cId="4160280422" sldId="289"/>
            <ac:picMk id="6" creationId="{055BD2A9-EE14-46CE-80B2-1A171EC03958}"/>
          </ac:picMkLst>
        </pc:picChg>
        <pc:picChg chg="add del mod">
          <ac:chgData name="Pan Weike" userId="f48425db970607a4" providerId="LiveId" clId="{FAF3A6CF-1F6C-45EB-82E8-CD84AF97E2B2}" dt="2020-09-11T13:20:42.644" v="477"/>
          <ac:picMkLst>
            <pc:docMk/>
            <pc:sldMk cId="4160280422" sldId="289"/>
            <ac:picMk id="1026" creationId="{3F584827-6EB7-4AC9-9D73-241483751826}"/>
          </ac:picMkLst>
        </pc:picChg>
        <pc:picChg chg="del">
          <ac:chgData name="Pan Weike" userId="f48425db970607a4" providerId="LiveId" clId="{FAF3A6CF-1F6C-45EB-82E8-CD84AF97E2B2}" dt="2020-09-11T13:23:00.404" v="483" actId="478"/>
          <ac:picMkLst>
            <pc:docMk/>
            <pc:sldMk cId="4160280422" sldId="289"/>
            <ac:picMk id="2052" creationId="{00000000-0000-0000-0000-000000000000}"/>
          </ac:picMkLst>
        </pc:picChg>
      </pc:sldChg>
      <pc:sldChg chg="addSp delSp modSp mod">
        <pc:chgData name="Pan Weike" userId="f48425db970607a4" providerId="LiveId" clId="{FAF3A6CF-1F6C-45EB-82E8-CD84AF97E2B2}" dt="2020-09-05T13:48:49.166" v="377"/>
        <pc:sldMkLst>
          <pc:docMk/>
          <pc:sldMk cId="1684404695" sldId="291"/>
        </pc:sldMkLst>
        <pc:spChg chg="add del">
          <ac:chgData name="Pan Weike" userId="f48425db970607a4" providerId="LiveId" clId="{FAF3A6CF-1F6C-45EB-82E8-CD84AF97E2B2}" dt="2020-09-05T13:46:48.456" v="348"/>
          <ac:spMkLst>
            <pc:docMk/>
            <pc:sldMk cId="1684404695" sldId="291"/>
            <ac:spMk id="2" creationId="{590F04C4-10C8-477B-9DFC-F8396FE61193}"/>
          </ac:spMkLst>
        </pc:spChg>
        <pc:spChg chg="mod">
          <ac:chgData name="Pan Weike" userId="f48425db970607a4" providerId="LiveId" clId="{FAF3A6CF-1F6C-45EB-82E8-CD84AF97E2B2}" dt="2020-09-05T13:47:33.109" v="356" actId="1076"/>
          <ac:spMkLst>
            <pc:docMk/>
            <pc:sldMk cId="1684404695" sldId="291"/>
            <ac:spMk id="3" creationId="{00000000-0000-0000-0000-000000000000}"/>
          </ac:spMkLst>
        </pc:spChg>
        <pc:spChg chg="mod">
          <ac:chgData name="Pan Weike" userId="f48425db970607a4" providerId="LiveId" clId="{FAF3A6CF-1F6C-45EB-82E8-CD84AF97E2B2}" dt="2020-09-05T13:48:49.166" v="377"/>
          <ac:spMkLst>
            <pc:docMk/>
            <pc:sldMk cId="1684404695" sldId="291"/>
            <ac:spMk id="8" creationId="{00000000-0000-0000-0000-000000000000}"/>
          </ac:spMkLst>
        </pc:spChg>
        <pc:spChg chg="mod">
          <ac:chgData name="Pan Weike" userId="f48425db970607a4" providerId="LiveId" clId="{FAF3A6CF-1F6C-45EB-82E8-CD84AF97E2B2}" dt="2020-09-05T13:47:58.950" v="371" actId="6549"/>
          <ac:spMkLst>
            <pc:docMk/>
            <pc:sldMk cId="1684404695" sldId="291"/>
            <ac:spMk id="10" creationId="{00000000-0000-0000-0000-000000000000}"/>
          </ac:spMkLst>
        </pc:spChg>
        <pc:picChg chg="add mod">
          <ac:chgData name="Pan Weike" userId="f48425db970607a4" providerId="LiveId" clId="{FAF3A6CF-1F6C-45EB-82E8-CD84AF97E2B2}" dt="2020-09-05T13:47:28.492" v="355" actId="1076"/>
          <ac:picMkLst>
            <pc:docMk/>
            <pc:sldMk cId="1684404695" sldId="291"/>
            <ac:picMk id="5" creationId="{570DEAAC-FDCB-4931-8A7D-6E17A0516699}"/>
          </ac:picMkLst>
        </pc:picChg>
        <pc:picChg chg="del">
          <ac:chgData name="Pan Weike" userId="f48425db970607a4" providerId="LiveId" clId="{FAF3A6CF-1F6C-45EB-82E8-CD84AF97E2B2}" dt="2020-09-05T13:46:44.230" v="346" actId="478"/>
          <ac:picMkLst>
            <pc:docMk/>
            <pc:sldMk cId="1684404695" sldId="291"/>
            <ac:picMk id="1026" creationId="{00000000-0000-0000-0000-000000000000}"/>
          </ac:picMkLst>
        </pc:picChg>
      </pc:sldChg>
      <pc:sldChg chg="modSp add del mod">
        <pc:chgData name="Pan Weike" userId="f48425db970607a4" providerId="LiveId" clId="{FAF3A6CF-1F6C-45EB-82E8-CD84AF97E2B2}" dt="2020-09-05T13:33:46.027" v="344" actId="2696"/>
        <pc:sldMkLst>
          <pc:docMk/>
          <pc:sldMk cId="3774166585" sldId="299"/>
        </pc:sldMkLst>
        <pc:spChg chg="mod">
          <ac:chgData name="Pan Weike" userId="f48425db970607a4" providerId="LiveId" clId="{FAF3A6CF-1F6C-45EB-82E8-CD84AF97E2B2}" dt="2020-09-05T13:32:53.545" v="333" actId="21"/>
          <ac:spMkLst>
            <pc:docMk/>
            <pc:sldMk cId="3774166585" sldId="299"/>
            <ac:spMk id="3" creationId="{00000000-0000-0000-0000-000000000000}"/>
          </ac:spMkLst>
        </pc:spChg>
      </pc:sldChg>
    </pc:docChg>
  </pc:docChgLst>
  <pc:docChgLst>
    <pc:chgData name="Pan Weike" userId="f48425db970607a4" providerId="LiveId" clId="{053DAB16-98AD-4E07-B063-CD472DFEA441}"/>
    <pc:docChg chg="custSel modSld">
      <pc:chgData name="Pan Weike" userId="f48425db970607a4" providerId="LiveId" clId="{053DAB16-98AD-4E07-B063-CD472DFEA441}" dt="2021-09-09T01:25:26.170" v="456" actId="20577"/>
      <pc:docMkLst>
        <pc:docMk/>
      </pc:docMkLst>
      <pc:sldChg chg="modSp mod">
        <pc:chgData name="Pan Weike" userId="f48425db970607a4" providerId="LiveId" clId="{053DAB16-98AD-4E07-B063-CD472DFEA441}" dt="2021-09-09T01:07:19.619" v="362"/>
        <pc:sldMkLst>
          <pc:docMk/>
          <pc:sldMk cId="3056543123" sldId="274"/>
        </pc:sldMkLst>
        <pc:spChg chg="mod">
          <ac:chgData name="Pan Weike" userId="f48425db970607a4" providerId="LiveId" clId="{053DAB16-98AD-4E07-B063-CD472DFEA441}" dt="2021-09-09T01:07:19.619" v="362"/>
          <ac:spMkLst>
            <pc:docMk/>
            <pc:sldMk cId="3056543123" sldId="274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1:00:49.532" v="260" actId="20577"/>
        <pc:sldMkLst>
          <pc:docMk/>
          <pc:sldMk cId="3812763741" sldId="276"/>
        </pc:sldMkLst>
        <pc:spChg chg="mod">
          <ac:chgData name="Pan Weike" userId="f48425db970607a4" providerId="LiveId" clId="{053DAB16-98AD-4E07-B063-CD472DFEA441}" dt="2021-09-09T01:00:49.532" v="260" actId="20577"/>
          <ac:spMkLst>
            <pc:docMk/>
            <pc:sldMk cId="3812763741" sldId="276"/>
            <ac:spMk id="3" creationId="{00000000-0000-0000-0000-000000000000}"/>
          </ac:spMkLst>
        </pc:spChg>
      </pc:sldChg>
      <pc:sldChg chg="modSp mod modNotesTx">
        <pc:chgData name="Pan Weike" userId="f48425db970607a4" providerId="LiveId" clId="{053DAB16-98AD-4E07-B063-CD472DFEA441}" dt="2021-09-09T01:25:26.170" v="456" actId="20577"/>
        <pc:sldMkLst>
          <pc:docMk/>
          <pc:sldMk cId="1690425160" sldId="277"/>
        </pc:sldMkLst>
        <pc:spChg chg="mod">
          <ac:chgData name="Pan Weike" userId="f48425db970607a4" providerId="LiveId" clId="{053DAB16-98AD-4E07-B063-CD472DFEA441}" dt="2021-09-09T01:25:12.360" v="417" actId="20577"/>
          <ac:spMkLst>
            <pc:docMk/>
            <pc:sldMk cId="1690425160" sldId="277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1:08:25.228" v="387" actId="113"/>
        <pc:sldMkLst>
          <pc:docMk/>
          <pc:sldMk cId="1493662491" sldId="278"/>
        </pc:sldMkLst>
        <pc:spChg chg="mod">
          <ac:chgData name="Pan Weike" userId="f48425db970607a4" providerId="LiveId" clId="{053DAB16-98AD-4E07-B063-CD472DFEA441}" dt="2021-09-09T01:08:25.228" v="387" actId="113"/>
          <ac:spMkLst>
            <pc:docMk/>
            <pc:sldMk cId="1493662491" sldId="278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48:10.714" v="53"/>
        <pc:sldMkLst>
          <pc:docMk/>
          <pc:sldMk cId="2240966349" sldId="281"/>
        </pc:sldMkLst>
        <pc:spChg chg="mod">
          <ac:chgData name="Pan Weike" userId="f48425db970607a4" providerId="LiveId" clId="{053DAB16-98AD-4E07-B063-CD472DFEA441}" dt="2021-09-09T00:48:10.714" v="53"/>
          <ac:spMkLst>
            <pc:docMk/>
            <pc:sldMk cId="2240966349" sldId="281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3:16.731" v="75" actId="20577"/>
        <pc:sldMkLst>
          <pc:docMk/>
          <pc:sldMk cId="2961176716" sldId="283"/>
        </pc:sldMkLst>
        <pc:spChg chg="mod">
          <ac:chgData name="Pan Weike" userId="f48425db970607a4" providerId="LiveId" clId="{053DAB16-98AD-4E07-B063-CD472DFEA441}" dt="2021-09-09T00:53:16.731" v="75" actId="20577"/>
          <ac:spMkLst>
            <pc:docMk/>
            <pc:sldMk cId="2961176716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5:49.178" v="252" actId="20577"/>
        <pc:sldMkLst>
          <pc:docMk/>
          <pc:sldMk cId="2240966349" sldId="286"/>
        </pc:sldMkLst>
        <pc:spChg chg="mod">
          <ac:chgData name="Pan Weike" userId="f48425db970607a4" providerId="LiveId" clId="{053DAB16-98AD-4E07-B063-CD472DFEA441}" dt="2021-09-09T00:55:49.178" v="252" actId="20577"/>
          <ac:spMkLst>
            <pc:docMk/>
            <pc:sldMk cId="2240966349" sldId="286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4:38.125" v="228" actId="20577"/>
        <pc:sldMkLst>
          <pc:docMk/>
          <pc:sldMk cId="1960688998" sldId="292"/>
        </pc:sldMkLst>
        <pc:spChg chg="mod">
          <ac:chgData name="Pan Weike" userId="f48425db970607a4" providerId="LiveId" clId="{053DAB16-98AD-4E07-B063-CD472DFEA441}" dt="2021-09-09T00:54:38.125" v="228" actId="20577"/>
          <ac:spMkLst>
            <pc:docMk/>
            <pc:sldMk cId="1960688998" sldId="292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5:39.249" v="239" actId="20577"/>
        <pc:sldMkLst>
          <pc:docMk/>
          <pc:sldMk cId="1133407303" sldId="298"/>
        </pc:sldMkLst>
        <pc:spChg chg="mod">
          <ac:chgData name="Pan Weike" userId="f48425db970607a4" providerId="LiveId" clId="{053DAB16-98AD-4E07-B063-CD472DFEA441}" dt="2021-09-09T00:55:39.249" v="239" actId="20577"/>
          <ac:spMkLst>
            <pc:docMk/>
            <pc:sldMk cId="1133407303" sldId="298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0:45.312" v="63"/>
        <pc:sldMkLst>
          <pc:docMk/>
          <pc:sldMk cId="2475060295" sldId="300"/>
        </pc:sldMkLst>
        <pc:spChg chg="mod">
          <ac:chgData name="Pan Weike" userId="f48425db970607a4" providerId="LiveId" clId="{053DAB16-98AD-4E07-B063-CD472DFEA441}" dt="2021-09-09T00:50:45.312" v="63"/>
          <ac:spMkLst>
            <pc:docMk/>
            <pc:sldMk cId="2475060295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3AAEB-0301-4ED0-B1D0-4BE1EF9D72C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329D-B319-4444-A6F8-36F9B0FE2A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0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savvy: </a:t>
            </a:r>
            <a:r>
              <a:rPr lang="zh-CN" altLang="en-US"/>
              <a:t>见识、了解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8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1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1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2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1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9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0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8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8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59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://www.xuetangx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udacity.com/" TargetMode="External"/><Relationship Id="rId5" Type="http://schemas.openxmlformats.org/officeDocument/2006/relationships/hyperlink" Target="https://www.edx.org/" TargetMode="External"/><Relationship Id="rId4" Type="http://schemas.openxmlformats.org/officeDocument/2006/relationships/hyperlink" Target="https://www.courser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se.szu.edu.cn/staff/panwk/" TargetMode="External"/><Relationship Id="rId2" Type="http://schemas.openxmlformats.org/officeDocument/2006/relationships/hyperlink" Target="mailto:panweike@szu.edu.c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hyperlink" Target="https://spectrum.ieee.org/top-programming-languages-2021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spectrum.ieee.org/at-work/tech-careers/top-programming-language-202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version_histor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orstmann.com/corejava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：我为什么要学“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程序设计”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在工业界和学术界的重要性不言而喻，是最受欢迎的语言之一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WHAT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：我能从“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程序设计”课程学到什么？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编程的基础知识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HOW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：我如何能学好“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程序设计”？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教材：课堂教学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实验：实际开发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多查阅网上的资料，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多动手（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JDK, Eclipse/MyEclipse/IDEA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7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一个更有挑战性的问题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：网上有那么多公开课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在线视频，我为什么还要到课堂来学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学堂在线 </a:t>
            </a:r>
            <a:r>
              <a:rPr lang="en-US" altLang="zh-CN" sz="2000" dirty="0">
                <a:ea typeface="仿宋" panose="02010609060101010101" pitchFamily="49" charset="-122"/>
                <a:hlinkClick r:id="rId2"/>
              </a:rPr>
              <a:t>http://www.xuetangx.com/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中国大学</a:t>
            </a:r>
            <a:r>
              <a:rPr lang="en-US" altLang="zh-CN" sz="2000" dirty="0">
                <a:ea typeface="仿宋" panose="02010609060101010101" pitchFamily="49" charset="-122"/>
              </a:rPr>
              <a:t>MOOC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hlinkClick r:id="rId3"/>
              </a:rPr>
              <a:t>https://www.icourse163.org/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hlinkClick r:id="rId4"/>
              </a:rPr>
              <a:t>https://www.coursera.org/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5"/>
              </a:rPr>
              <a:t>https://www.edx.org/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6"/>
              </a:rPr>
              <a:t>https://www.udacity.com/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如果时间允许，多渠道学习（互补性），有选择有目的（不要为了学习而学习）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68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视频的对应关系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[MOOC-Ch1]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[MOOC-Ch2]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[MOOC-Ch2]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[MOOC-Ch5]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[MOOC-Ch3]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[MOOC-Ch4, 6, 7]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[MOOC-Ch6]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[MOOC-Ch10]</a:t>
            </a:r>
            <a:endParaRPr lang="en-US" altLang="zh-CN" sz="2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[MOOC-Ch8]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Ch10: 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图形用户界面设计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[MOOC-Ch9]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Ch11: Java</a:t>
            </a:r>
            <a:r>
              <a:rPr lang="zh-CN" altLang="en-US" sz="20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中的网络编程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[MOOC-Ch11]</a:t>
            </a:r>
            <a:endParaRPr lang="en-US" altLang="zh-CN" sz="20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0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”Introduction to Java Programming (10th Edition)”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的对应关系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[IJP-Ch9-11, 19]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[IJP-Ch9-11, 19]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[IJP-Ch20-21]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[IJP-Ch30]</a:t>
            </a:r>
            <a:endParaRPr lang="en-US" altLang="zh-CN" sz="2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[IJP-Ch12, 17]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Ch10: 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图形用户界面设计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[IJP-Ch14-16]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Ch11: Java</a:t>
            </a:r>
            <a:r>
              <a:rPr lang="zh-CN" altLang="en-US" sz="20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中的网络编程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[IJP-Ch31]</a:t>
            </a:r>
            <a:endParaRPr lang="en-US" altLang="zh-CN" sz="20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(1/5)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 Introduction to Computers, Programs, and Java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Ch2 Elementary Programming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Ch3 Selections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Ch4 Mathematical Functions, Characters, and Strings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Ch5 Loops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Ch6 Methods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Ch7 Single-Dimensional Arrays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Ch8 Multidimensional Arrays </a:t>
            </a:r>
            <a:endParaRPr lang="en-US" altLang="zh-CN" sz="20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(2/5)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Ch9 Objects and Classes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Ch10 Object-Oriented Thinking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Ch11 Inheritance and Polymorphism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Ch12 Exception Handling and Text I/O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Ch13 Abstract Classes and Interfaces</a:t>
            </a:r>
          </a:p>
          <a:p>
            <a:pPr lvl="1"/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Ch14 </a:t>
            </a:r>
            <a:r>
              <a:rPr lang="en-US" altLang="zh-CN" sz="2000" dirty="0" err="1">
                <a:ea typeface="仿宋" panose="02010609060101010101" pitchFamily="49" charset="-122"/>
              </a:rPr>
              <a:t>JavaFX</a:t>
            </a:r>
            <a:r>
              <a:rPr lang="en-US" altLang="zh-CN" sz="2000" dirty="0">
                <a:ea typeface="仿宋" panose="02010609060101010101" pitchFamily="49" charset="-122"/>
              </a:rPr>
              <a:t> Basics</a:t>
            </a: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Ch15 Event-Driven Programming and Animations </a:t>
            </a: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Ch16 </a:t>
            </a:r>
            <a:r>
              <a:rPr lang="en-US" altLang="zh-CN" sz="2000" dirty="0" err="1">
                <a:ea typeface="仿宋" panose="02010609060101010101" pitchFamily="49" charset="-122"/>
              </a:rPr>
              <a:t>JavaFX</a:t>
            </a:r>
            <a:r>
              <a:rPr lang="en-US" altLang="zh-CN" sz="2000" dirty="0">
                <a:ea typeface="仿宋" panose="02010609060101010101" pitchFamily="49" charset="-122"/>
              </a:rPr>
              <a:t> UI Controls and Multimedia</a:t>
            </a: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Ch17 Binary I/O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Ch18 Recursion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(3/5)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Ch19 Generics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Ch20 Lists, Stacks, Queues, and Priority Queues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Ch21 Sets and Maps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Ch22 Developing Efficient Algorithms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Ch23 Sorting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Ch24 Implementing Lists, Stacks, Queues, and Priority Queues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Ch25 Binary Search Trees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Ch26 AVL Trees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Ch27 Hashing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Ch28 Graphs and Applications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Ch29 Weighted Graphs and Applications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(4/5)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10th Edition: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Ch30 Multithreading and Parallel Programming </a:t>
            </a: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Ch31 Networking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Ch32 Java Database Programming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Ch33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JavaServer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Faces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endParaRPr lang="en-US" altLang="zh-CN" sz="2000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11th/12th Edition: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 30 Aggregate Operations for Collection Streams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</a:t>
            </a:r>
            <a:br>
              <a:rPr lang="en-US" altLang="zh-CN" sz="3200" dirty="0">
                <a:ea typeface="仿宋" panose="02010609060101010101" pitchFamily="49" charset="-122"/>
              </a:rPr>
            </a:br>
            <a:r>
              <a:rPr lang="en-US" altLang="zh-CN" sz="3200" dirty="0">
                <a:ea typeface="仿宋" panose="02010609060101010101" pitchFamily="49" charset="-122"/>
              </a:rPr>
              <a:t>(10th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(5/5)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Ch34 Advanced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JavaFX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Ch35 Advanced Database Programming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Ch36 Internationalization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Ch37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Servlets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Ch38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JavaServer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Pages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Ch39 Web Services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Ch40 2-4 Trees and B-Trees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Ch41 Red-Black Trees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Ch42 Testing Using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JUnit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成绩评定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课程实验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：由主讲教师自行从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次“必实验”统计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课程作业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：由主讲教师自行从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次“选实验”统计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课程视频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网站导出的数据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课程测验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5%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网站导出的数据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课堂讨论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5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线上期末考试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网站导出的数据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线下期末考试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endParaRPr lang="en-US" altLang="zh-CN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教师信息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000" dirty="0"/>
          </a:p>
          <a:p>
            <a:r>
              <a:rPr lang="en-US" altLang="zh-CN" sz="2000" dirty="0"/>
              <a:t>Office: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沧海校区致腾楼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计算机与软件学院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000" dirty="0"/>
              <a:t>724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室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/>
              <a:t>Email: </a:t>
            </a:r>
            <a:r>
              <a:rPr lang="en-US" altLang="zh-CN" sz="2000" dirty="0">
                <a:hlinkClick r:id="rId2"/>
              </a:rPr>
              <a:t>panweike@szu.edu.cn</a:t>
            </a:r>
            <a:endParaRPr lang="en-US" altLang="zh-CN" sz="2000" dirty="0"/>
          </a:p>
          <a:p>
            <a:r>
              <a:rPr lang="en-US" altLang="zh-CN" sz="2000" dirty="0"/>
              <a:t>Office hour: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周一下午</a:t>
            </a:r>
            <a:r>
              <a:rPr lang="en-US" altLang="zh-CN" sz="2000" dirty="0"/>
              <a:t>14:00-16:00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更多信息：</a:t>
            </a:r>
            <a:r>
              <a:rPr lang="en-US" altLang="zh-CN" sz="2000" dirty="0">
                <a:hlinkClick r:id="rId3"/>
              </a:rPr>
              <a:t>http://csse.szu.edu.cn/staff/panwk/</a:t>
            </a:r>
            <a:r>
              <a:rPr lang="en-US" altLang="zh-CN" sz="2000" dirty="0"/>
              <a:t>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WeiKe Pan's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55" y="762306"/>
            <a:ext cx="1307232" cy="19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6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特别说明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ea typeface="仿宋" panose="02010609060101010101" pitchFamily="49" charset="-122"/>
              </a:rPr>
              <a:t>大学实用教程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的作者在华信教育资源网提供</a:t>
            </a:r>
            <a:r>
              <a:rPr lang="en-US" altLang="zh-CN" sz="2000" dirty="0">
                <a:ea typeface="仿宋" panose="02010609060101010101" pitchFamily="49" charset="-122"/>
              </a:rPr>
              <a:t>PowerPoint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说明：本课程所使用的讲义，是在公开的讲义和学院其他老师的讲义上修改的。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661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78520" y="908720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No.2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7106" name="AutoShape 2" descr="screen shot of the TPL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488668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https://spectrum.ieee.org/top-programming-languages-2021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496" y="605322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Top Programming Languages 2021 </a:t>
            </a:r>
            <a:r>
              <a:rPr lang="en-US" altLang="zh-CN" sz="2000" dirty="0"/>
              <a:t>by </a:t>
            </a:r>
            <a:r>
              <a:rPr lang="en-US" altLang="zh-CN" sz="2000" b="1" i="1" dirty="0"/>
              <a:t>IEEE Spectrum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1488D9-C9C7-412A-AF73-5A236619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664"/>
            <a:ext cx="4830811" cy="52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78520" y="908720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No.2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7106" name="AutoShape 2" descr="screen shot of the TPL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488668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https://spectrum.ieee.org/at-work/tech-careers/top-programming-language-2020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496" y="605322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Top Programming Languages 2020 </a:t>
            </a:r>
            <a:r>
              <a:rPr lang="en-US" altLang="zh-CN" sz="2000" dirty="0"/>
              <a:t>by </a:t>
            </a:r>
            <a:r>
              <a:rPr lang="en-US" altLang="zh-CN" sz="2000" b="1" i="1" dirty="0"/>
              <a:t>IEEE Spectrum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DEAAC-FDCB-4931-8A7D-6E17A05166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79" y="427669"/>
            <a:ext cx="4613041" cy="53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0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A Brief History of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1991: A group of </a:t>
            </a:r>
            <a:r>
              <a:rPr lang="en-US" altLang="zh-CN" sz="1800" dirty="0">
                <a:solidFill>
                  <a:srgbClr val="FF0000"/>
                </a:solidFill>
              </a:rPr>
              <a:t>Sun Microsystems </a:t>
            </a:r>
            <a:r>
              <a:rPr lang="en-US" altLang="zh-CN" sz="1800" dirty="0"/>
              <a:t>engineers, led by Patrick </a:t>
            </a:r>
            <a:r>
              <a:rPr lang="en-US" altLang="zh-CN" sz="1800" dirty="0" err="1"/>
              <a:t>Naughton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FF0000"/>
                </a:solidFill>
              </a:rPr>
              <a:t>James Gosling</a:t>
            </a:r>
          </a:p>
          <a:p>
            <a:r>
              <a:rPr lang="en-US" altLang="zh-CN" sz="1800" dirty="0"/>
              <a:t>1995: SunWorld’95, the </a:t>
            </a:r>
            <a:r>
              <a:rPr lang="en-US" altLang="zh-CN" sz="1800" dirty="0" err="1"/>
              <a:t>HotJava</a:t>
            </a:r>
            <a:r>
              <a:rPr lang="en-US" altLang="zh-CN" sz="1800" dirty="0"/>
              <a:t> browser</a:t>
            </a:r>
          </a:p>
          <a:p>
            <a:r>
              <a:rPr lang="en-US" altLang="zh-CN" sz="1800" dirty="0"/>
              <a:t>1996: Java 1.0</a:t>
            </a:r>
          </a:p>
          <a:p>
            <a:r>
              <a:rPr lang="en-US" altLang="zh-CN" sz="1800" dirty="0"/>
              <a:t>…</a:t>
            </a:r>
          </a:p>
          <a:p>
            <a:r>
              <a:rPr lang="en-US" altLang="zh-CN" sz="1800" dirty="0"/>
              <a:t>2004: Java 5.0</a:t>
            </a:r>
          </a:p>
          <a:p>
            <a:r>
              <a:rPr lang="en-US" altLang="zh-CN" sz="1800" dirty="0"/>
              <a:t>2006: Java 6</a:t>
            </a:r>
          </a:p>
          <a:p>
            <a:r>
              <a:rPr lang="en-US" altLang="zh-CN" sz="1800" dirty="0"/>
              <a:t>2009-2010: Sun Microsystems was </a:t>
            </a:r>
            <a:r>
              <a:rPr lang="en-US" altLang="zh-CN" sz="1800" dirty="0">
                <a:solidFill>
                  <a:srgbClr val="FF0000"/>
                </a:solidFill>
              </a:rPr>
              <a:t>acquired by Oracle</a:t>
            </a:r>
          </a:p>
          <a:p>
            <a:r>
              <a:rPr lang="en-US" altLang="zh-CN" sz="1800" dirty="0"/>
              <a:t>2011: Java 7</a:t>
            </a:r>
          </a:p>
          <a:p>
            <a:r>
              <a:rPr lang="en-US" altLang="zh-CN" sz="1800" dirty="0"/>
              <a:t>2014: Java 8</a:t>
            </a:r>
          </a:p>
          <a:p>
            <a:r>
              <a:rPr lang="en-US" altLang="zh-CN" sz="1800" dirty="0"/>
              <a:t>2017: Java 9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2018: Java 10, 11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2019: Java 12,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13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2020: Java 14,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15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2021: Java 16, 17</a:t>
            </a:r>
          </a:p>
        </p:txBody>
      </p:sp>
      <p:sp>
        <p:nvSpPr>
          <p:cNvPr id="5" name="矩形 4"/>
          <p:cNvSpPr/>
          <p:nvPr/>
        </p:nvSpPr>
        <p:spPr>
          <a:xfrm>
            <a:off x="4139952" y="644404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http://en.wikipedia.org/wiki/Java_version_history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02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 As A Programming Platform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 is a whole </a:t>
            </a:r>
            <a:r>
              <a:rPr lang="en-US" altLang="zh-CN" sz="2000" b="1" dirty="0">
                <a:solidFill>
                  <a:srgbClr val="FF0000"/>
                </a:solidFill>
              </a:rPr>
              <a:t>platform (</a:t>
            </a:r>
            <a:r>
              <a:rPr lang="zh-CN" altLang="en-US" sz="2000" b="1" dirty="0">
                <a:solidFill>
                  <a:srgbClr val="FF0000"/>
                </a:solidFill>
              </a:rPr>
              <a:t>平台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a good </a:t>
            </a:r>
            <a:r>
              <a:rPr lang="en-US" altLang="zh-CN" sz="2000" dirty="0">
                <a:solidFill>
                  <a:srgbClr val="FF0000"/>
                </a:solidFill>
              </a:rPr>
              <a:t>language</a:t>
            </a:r>
            <a:r>
              <a:rPr lang="en-US" altLang="zh-CN" sz="2000" dirty="0"/>
              <a:t> (e.g., pleasant syntax and comprehensive semantics)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huge </a:t>
            </a:r>
            <a:r>
              <a:rPr lang="en-US" altLang="zh-CN" sz="2000" dirty="0">
                <a:solidFill>
                  <a:srgbClr val="FF0000"/>
                </a:solidFill>
              </a:rPr>
              <a:t>library</a:t>
            </a:r>
            <a:r>
              <a:rPr lang="en-US" altLang="zh-CN" sz="2000" dirty="0"/>
              <a:t> (e.g., fancy graphics, networking and database access, data mining package, recommender systems, etc.)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high-quality execution </a:t>
            </a:r>
            <a:r>
              <a:rPr lang="en-US" altLang="zh-CN" sz="2000" dirty="0">
                <a:solidFill>
                  <a:srgbClr val="FF0000"/>
                </a:solidFill>
              </a:rPr>
              <a:t>environment</a:t>
            </a:r>
            <a:r>
              <a:rPr lang="en-US" altLang="zh-CN" sz="2000" dirty="0"/>
              <a:t> that provides services such as security, portability across operating systems, and automatic garbage collection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2763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Buzzwords (1/3)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Object oriented</a:t>
            </a:r>
            <a:r>
              <a:rPr lang="en-US" altLang="zh-CN" sz="2000" dirty="0"/>
              <a:t>: similar to that of </a:t>
            </a:r>
            <a:r>
              <a:rPr lang="en-US" altLang="zh-CN" sz="2000" dirty="0">
                <a:solidFill>
                  <a:srgbClr val="FF0000"/>
                </a:solidFill>
              </a:rPr>
              <a:t>C++</a:t>
            </a:r>
            <a:r>
              <a:rPr lang="en-US" altLang="zh-CN" sz="2000" dirty="0"/>
              <a:t>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Simple</a:t>
            </a:r>
            <a:r>
              <a:rPr lang="en-US" altLang="zh-CN" sz="2000" dirty="0"/>
              <a:t>: e.g., there is </a:t>
            </a:r>
            <a:r>
              <a:rPr lang="en-US" altLang="zh-CN" sz="2000" dirty="0">
                <a:solidFill>
                  <a:srgbClr val="FF0000"/>
                </a:solidFill>
              </a:rPr>
              <a:t>no pointer arithmetic (</a:t>
            </a:r>
            <a:r>
              <a:rPr lang="zh-CN" altLang="en-US" sz="2000" dirty="0">
                <a:solidFill>
                  <a:srgbClr val="FF0000"/>
                </a:solidFill>
              </a:rPr>
              <a:t>指针运算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Network-savvy</a:t>
            </a:r>
            <a:r>
              <a:rPr lang="en-US" altLang="zh-CN" sz="2000" dirty="0"/>
              <a:t>:  e.g., access objects across the Internet via URLs is similar to access </a:t>
            </a:r>
            <a:r>
              <a:rPr lang="en-US" altLang="zh-CN" sz="2000" dirty="0">
                <a:solidFill>
                  <a:srgbClr val="FF0000"/>
                </a:solidFill>
              </a:rPr>
              <a:t>a local file system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Multithreaded</a:t>
            </a:r>
            <a:r>
              <a:rPr lang="en-US" altLang="zh-CN" sz="2000" dirty="0"/>
              <a:t>: e.g., </a:t>
            </a:r>
            <a:r>
              <a:rPr lang="en-US" altLang="zh-CN" sz="2000" dirty="0">
                <a:solidFill>
                  <a:srgbClr val="FF0000"/>
                </a:solidFill>
              </a:rPr>
              <a:t>multithreading</a:t>
            </a:r>
            <a:r>
              <a:rPr lang="en-US" altLang="zh-CN" sz="2000" dirty="0"/>
              <a:t> is convenient.</a:t>
            </a:r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042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Buzzwords (2/3)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Robust</a:t>
            </a:r>
            <a:r>
              <a:rPr lang="en-US" altLang="zh-CN" sz="2000" dirty="0"/>
              <a:t>: Java has a pointer model that </a:t>
            </a:r>
            <a:r>
              <a:rPr lang="en-US" altLang="zh-CN" sz="2000" dirty="0">
                <a:solidFill>
                  <a:srgbClr val="FF0000"/>
                </a:solidFill>
              </a:rPr>
              <a:t>eliminates the possibility of overwriting memory and corrupting data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Secure</a:t>
            </a:r>
            <a:r>
              <a:rPr lang="en-US" altLang="zh-CN" sz="2000" dirty="0"/>
              <a:t>: Java enables the construction of </a:t>
            </a:r>
            <a:r>
              <a:rPr lang="en-US" altLang="zh-CN" sz="2000" dirty="0">
                <a:solidFill>
                  <a:srgbClr val="FF0000"/>
                </a:solidFill>
              </a:rPr>
              <a:t>virus-free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tamper (</a:t>
            </a:r>
            <a:r>
              <a:rPr lang="zh-CN" altLang="en-US" sz="2000" dirty="0">
                <a:solidFill>
                  <a:srgbClr val="FF0000"/>
                </a:solidFill>
              </a:rPr>
              <a:t>篡改</a:t>
            </a:r>
            <a:r>
              <a:rPr lang="en-US" altLang="zh-CN" sz="2000" dirty="0">
                <a:solidFill>
                  <a:srgbClr val="FF0000"/>
                </a:solidFill>
              </a:rPr>
              <a:t>)-free </a:t>
            </a:r>
            <a:r>
              <a:rPr lang="en-US" altLang="zh-CN" sz="2000" dirty="0"/>
              <a:t>systems, which avoids attacks.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Dynamic</a:t>
            </a:r>
            <a:r>
              <a:rPr lang="en-US" altLang="zh-CN" sz="2000" dirty="0"/>
              <a:t>: e.g., finding out the </a:t>
            </a:r>
            <a:r>
              <a:rPr lang="en-US" altLang="zh-CN" sz="2000" dirty="0">
                <a:solidFill>
                  <a:srgbClr val="FF0000"/>
                </a:solidFill>
              </a:rPr>
              <a:t>runtime information </a:t>
            </a:r>
            <a:r>
              <a:rPr lang="en-US" altLang="zh-CN" sz="2000" dirty="0"/>
              <a:t>is straightforward.</a:t>
            </a:r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314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Buzzwords (3/3)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Portable</a:t>
            </a:r>
            <a:r>
              <a:rPr lang="en-US" altLang="zh-CN" sz="2000" dirty="0"/>
              <a:t>:  e.g., </a:t>
            </a:r>
            <a:r>
              <a:rPr lang="en-US" altLang="zh-CN" sz="2000" dirty="0">
                <a:solidFill>
                  <a:srgbClr val="FF0000"/>
                </a:solidFill>
              </a:rPr>
              <a:t>Strings</a:t>
            </a:r>
            <a:r>
              <a:rPr lang="en-US" altLang="zh-CN" sz="2000" dirty="0"/>
              <a:t> are saved in a standard Unicode format.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Architectural neutral</a:t>
            </a:r>
            <a:r>
              <a:rPr lang="en-US" altLang="zh-CN" sz="2000" dirty="0"/>
              <a:t>: the </a:t>
            </a:r>
            <a:r>
              <a:rPr lang="en-US" altLang="zh-CN" sz="2000" dirty="0">
                <a:solidFill>
                  <a:srgbClr val="FF0000"/>
                </a:solidFill>
              </a:rPr>
              <a:t>java compiler (</a:t>
            </a:r>
            <a:r>
              <a:rPr lang="zh-CN" altLang="en-US" sz="2000" dirty="0">
                <a:solidFill>
                  <a:srgbClr val="FF0000"/>
                </a:solidFill>
              </a:rPr>
              <a:t>编译器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generates an architecture-neutral object file format – bytecodes (</a:t>
            </a:r>
            <a:r>
              <a:rPr lang="zh-CN" altLang="en-US" sz="2000" dirty="0"/>
              <a:t>字节码</a:t>
            </a:r>
            <a:r>
              <a:rPr lang="en-US" altLang="zh-CN" sz="2000" dirty="0"/>
              <a:t>).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Interpreted</a:t>
            </a:r>
            <a:r>
              <a:rPr lang="en-US" altLang="zh-CN" sz="2000" dirty="0"/>
              <a:t>: the </a:t>
            </a:r>
            <a:r>
              <a:rPr lang="en-US" altLang="zh-CN" sz="2000" dirty="0">
                <a:solidFill>
                  <a:srgbClr val="FF0000"/>
                </a:solidFill>
              </a:rPr>
              <a:t>java interpreter (</a:t>
            </a:r>
            <a:r>
              <a:rPr lang="zh-CN" altLang="en-US" sz="2000" dirty="0">
                <a:solidFill>
                  <a:srgbClr val="FF0000"/>
                </a:solidFill>
              </a:rPr>
              <a:t>解释器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can </a:t>
            </a:r>
            <a:r>
              <a:rPr lang="en-US" altLang="zh-CN" sz="2000" b="1" dirty="0">
                <a:solidFill>
                  <a:srgbClr val="FF0000"/>
                </a:solidFill>
              </a:rPr>
              <a:t>execute Java bytecodes  </a:t>
            </a:r>
            <a:r>
              <a:rPr lang="en-US" altLang="zh-CN" sz="2000" dirty="0"/>
              <a:t>directly </a:t>
            </a:r>
            <a:r>
              <a:rPr lang="en-US" altLang="zh-CN" sz="2000" b="1" dirty="0">
                <a:solidFill>
                  <a:srgbClr val="FF0000"/>
                </a:solidFill>
              </a:rPr>
              <a:t>on any machine </a:t>
            </a:r>
            <a:r>
              <a:rPr lang="en-US" altLang="zh-CN" sz="2000" dirty="0"/>
              <a:t>to which the interpreter has been ported.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High performance</a:t>
            </a:r>
            <a:r>
              <a:rPr lang="en-US" altLang="zh-CN" sz="2000" dirty="0"/>
              <a:t>: a </a:t>
            </a:r>
            <a:r>
              <a:rPr lang="en-US" altLang="zh-CN" sz="2000" dirty="0">
                <a:solidFill>
                  <a:srgbClr val="FF0000"/>
                </a:solidFill>
              </a:rPr>
              <a:t>just-in-time compiler </a:t>
            </a:r>
            <a:r>
              <a:rPr lang="en-US" altLang="zh-CN" sz="2000" dirty="0"/>
              <a:t>can monitor which code is executed frequently and optimize just that code for speed.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366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More about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http://en.wikipedia.org/wiki/Java_(programming_language)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 is a computer programming language that is concurrent, </a:t>
            </a:r>
            <a:r>
              <a:rPr lang="en-US" altLang="zh-CN" sz="2000" dirty="0">
                <a:solidFill>
                  <a:srgbClr val="FF0000"/>
                </a:solidFill>
              </a:rPr>
              <a:t>class-based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object-oriented</a:t>
            </a:r>
            <a:r>
              <a:rPr lang="en-US" altLang="zh-CN" sz="2000" dirty="0"/>
              <a:t>, and specifically designed to have as </a:t>
            </a:r>
            <a:r>
              <a:rPr lang="en-US" altLang="zh-CN" sz="2000" dirty="0">
                <a:solidFill>
                  <a:srgbClr val="0000FF"/>
                </a:solidFill>
              </a:rPr>
              <a:t>few implementation dependencies (</a:t>
            </a:r>
            <a:r>
              <a:rPr lang="zh-CN" altLang="en-US" sz="2000" dirty="0">
                <a:solidFill>
                  <a:srgbClr val="0000FF"/>
                </a:solidFill>
              </a:rPr>
              <a:t>依赖性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en-US" altLang="zh-CN" sz="2000" dirty="0"/>
              <a:t> as possible. It is intended to let application developers "</a:t>
            </a:r>
            <a:r>
              <a:rPr lang="en-US" altLang="zh-CN" sz="2000" dirty="0">
                <a:solidFill>
                  <a:srgbClr val="FF0000"/>
                </a:solidFill>
              </a:rPr>
              <a:t>write once, run anywhere</a:t>
            </a:r>
            <a:r>
              <a:rPr lang="en-US" altLang="zh-CN" sz="2000" dirty="0"/>
              <a:t>" (WORA), meaning that code that runs on one platform does not need to be recompiled to run on another. </a:t>
            </a:r>
            <a:endParaRPr lang="zh-CN" altLang="en-US" sz="2000" dirty="0"/>
          </a:p>
        </p:txBody>
      </p:sp>
      <p:pic>
        <p:nvPicPr>
          <p:cNvPr id="1026" name="Picture 2" descr="http://upload.wikimedia.org/wikipedia/commons/thumb/4/40/Wave.svg/170px-Wav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29" y="4102921"/>
            <a:ext cx="838482" cy="15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26232" y="5986319"/>
            <a:ext cx="300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Duke (</a:t>
            </a:r>
            <a:r>
              <a:rPr lang="zh-CN" altLang="en-US" dirty="0"/>
              <a:t>公爵</a:t>
            </a:r>
            <a:r>
              <a:rPr lang="en-US" altLang="zh-CN" dirty="0"/>
              <a:t>), Mascot (</a:t>
            </a:r>
            <a:r>
              <a:rPr lang="zh-CN" altLang="en-US" dirty="0"/>
              <a:t>吉祥物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6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9514" y="5934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Logo</a:t>
            </a:r>
            <a:endParaRPr lang="zh-CN" altLang="en-US" dirty="0"/>
          </a:p>
        </p:txBody>
      </p:sp>
      <p:pic>
        <p:nvPicPr>
          <p:cNvPr id="1028" name="Picture 4" descr="http://upload.wikimedia.org/wikipedia/commons/thumb/1/14/James_Gosling_2008.jpg/220px-James_Gosling_200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89" y="4057643"/>
            <a:ext cx="1592585" cy="15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187624" y="5766072"/>
            <a:ext cx="161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James Gosling, </a:t>
            </a:r>
          </a:p>
          <a:p>
            <a:r>
              <a:rPr lang="en-US" altLang="zh-CN" dirty="0"/>
              <a:t>creator of 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5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课程信息（</a:t>
            </a:r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周五下午班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基本信息：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课程号：</a:t>
            </a:r>
            <a:r>
              <a:rPr lang="en-US" altLang="zh-CN" sz="1600" dirty="0">
                <a:ea typeface="仿宋" panose="02010609060101010101" pitchFamily="49" charset="-122"/>
              </a:rPr>
              <a:t>150003004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[04]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课程名称：</a:t>
            </a:r>
            <a:r>
              <a:rPr lang="en-US" altLang="zh-CN" sz="1600" dirty="0">
                <a:ea typeface="仿宋" panose="02010609060101010101" pitchFamily="49" charset="-122"/>
              </a:rPr>
              <a:t>Java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课程类别：学科专业选修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学分：</a:t>
            </a:r>
            <a:r>
              <a:rPr lang="en-US" altLang="zh-CN" sz="1600" dirty="0"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学分（理科学分）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学时：</a:t>
            </a:r>
            <a:r>
              <a:rPr lang="en-US" altLang="zh-CN" sz="1600" dirty="0">
                <a:ea typeface="仿宋" panose="02010609060101010101" pitchFamily="49" charset="-122"/>
              </a:rPr>
              <a:t>72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学时（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主选班级：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2020</a:t>
            </a:r>
            <a:r>
              <a:rPr lang="zh-CN" altLang="en-US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计算机科学与技术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01</a:t>
            </a:r>
            <a:r>
              <a:rPr lang="zh-CN" altLang="en-US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2020</a:t>
            </a:r>
            <a:r>
              <a:rPr lang="zh-CN" altLang="en-US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软件工程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02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课堂：每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周五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7-8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14:15-15:40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，致理楼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L1-206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教室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实验：每周五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9-10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16:00-17:25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，致腾楼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326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实验室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ea typeface="仿宋" panose="02010609060101010101" pitchFamily="49" charset="-122"/>
              </a:rPr>
              <a:t>QQ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群：“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周五下午班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】(</a:t>
            </a:r>
            <a:r>
              <a:rPr lang="en-US" altLang="zh-CN" sz="2000" dirty="0">
                <a:ea typeface="仿宋" panose="02010609060101010101" pitchFamily="49" charset="-122"/>
              </a:rPr>
              <a:t>2021Fall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”</a:t>
            </a:r>
            <a:r>
              <a:rPr lang="en-US" altLang="zh-CN" sz="2000" b="1" dirty="0">
                <a:solidFill>
                  <a:srgbClr val="FF0000"/>
                </a:solidFill>
                <a:ea typeface="仿宋" panose="02010609060101010101" pitchFamily="49" charset="-122"/>
              </a:rPr>
              <a:t>732752940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助教：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黄炳森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先修课程：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程序设计基础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ea typeface="仿宋" panose="02010609060101010101" pitchFamily="49" charset="-122"/>
              </a:rPr>
              <a:t>或</a:t>
            </a:r>
            <a:r>
              <a:rPr lang="en-US" altLang="zh-CN" sz="2000" dirty="0"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面向对象程序设计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开发环境：</a:t>
            </a:r>
            <a:r>
              <a:rPr lang="en-US" altLang="zh-CN" sz="2000" dirty="0">
                <a:ea typeface="仿宋" panose="02010609060101010101" pitchFamily="49" charset="-122"/>
              </a:rPr>
              <a:t>JDK, Eclipse/MyEclipse/IDEA, Apache Tomcat, MySQL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CD8AB-6E03-4DF8-8645-0529AC5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20688"/>
            <a:ext cx="2152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课程信息（</a:t>
            </a:r>
            <a:r>
              <a:rPr lang="zh-CN" altLang="en-US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周五晚上班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基本信息：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课程号：</a:t>
            </a:r>
            <a:r>
              <a:rPr lang="en-US" altLang="zh-CN" sz="1600" dirty="0">
                <a:ea typeface="仿宋" panose="02010609060101010101" pitchFamily="49" charset="-122"/>
              </a:rPr>
              <a:t>150003004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[02]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课程名称：</a:t>
            </a:r>
            <a:r>
              <a:rPr lang="en-US" altLang="zh-CN" sz="1600" dirty="0">
                <a:ea typeface="仿宋" panose="02010609060101010101" pitchFamily="49" charset="-122"/>
              </a:rPr>
              <a:t>Java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课程类别：学科专业选修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学分：</a:t>
            </a:r>
            <a:r>
              <a:rPr lang="en-US" altLang="zh-CN" sz="1600" dirty="0"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学分（理科学分）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学时：</a:t>
            </a:r>
            <a:r>
              <a:rPr lang="en-US" altLang="zh-CN" sz="1600" dirty="0">
                <a:ea typeface="仿宋" panose="02010609060101010101" pitchFamily="49" charset="-122"/>
              </a:rPr>
              <a:t>72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学时（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主选班级：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2020</a:t>
            </a:r>
            <a:r>
              <a:rPr lang="zh-CN" altLang="en-US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计算机科学与技术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04</a:t>
            </a:r>
            <a:r>
              <a:rPr lang="zh-CN" altLang="en-US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（计算机国际班），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2020</a:t>
            </a:r>
            <a:r>
              <a:rPr lang="zh-CN" altLang="en-US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计算机科学与技术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05</a:t>
            </a:r>
            <a:r>
              <a:rPr lang="zh-CN" altLang="en-US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（高性能计算特色班）</a:t>
            </a:r>
            <a:endParaRPr lang="en-US" altLang="zh-CN" sz="1600" b="1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课堂：每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周五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11-12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19:00-20:20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，致理楼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L2-410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教室（远程互动型智慧教室，含丽湖校区选课学生“西</a:t>
            </a:r>
            <a:r>
              <a:rPr lang="en-US" altLang="zh-CN" sz="1600" dirty="0">
                <a:latin typeface="+mj-lt"/>
                <a:ea typeface="仿宋" panose="02010609060101010101" pitchFamily="49" charset="-122"/>
              </a:rPr>
              <a:t>-204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”）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实验：每周五</a:t>
            </a:r>
            <a:r>
              <a:rPr lang="zh-CN" altLang="en-US" sz="1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13-14</a:t>
            </a:r>
            <a:r>
              <a:rPr lang="zh-CN" altLang="en-US" sz="1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0000FF"/>
                </a:solidFill>
                <a:ea typeface="仿宋" panose="02010609060101010101" pitchFamily="49" charset="-122"/>
              </a:rPr>
              <a:t>20:30-21:45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，致腾楼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326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实验室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ea typeface="仿宋" panose="02010609060101010101" pitchFamily="49" charset="-122"/>
              </a:rPr>
              <a:t>QQ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群：“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周五下午班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】(</a:t>
            </a:r>
            <a:r>
              <a:rPr lang="en-US" altLang="zh-CN" sz="2000" dirty="0">
                <a:ea typeface="仿宋" panose="02010609060101010101" pitchFamily="49" charset="-122"/>
              </a:rPr>
              <a:t>2021Fall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”</a:t>
            </a:r>
            <a:r>
              <a:rPr lang="en-US" altLang="zh-CN" sz="2000" b="1" dirty="0">
                <a:solidFill>
                  <a:srgbClr val="0000FF"/>
                </a:solidFill>
              </a:rPr>
              <a:t>734707629</a:t>
            </a:r>
            <a:endParaRPr lang="en-US" altLang="zh-CN" sz="20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助教：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羊恩跃</a:t>
            </a:r>
            <a:endParaRPr lang="en-US" altLang="zh-CN" sz="20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先修课程：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程序设计基础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ea typeface="仿宋" panose="02010609060101010101" pitchFamily="49" charset="-122"/>
              </a:rPr>
              <a:t>或</a:t>
            </a:r>
            <a:r>
              <a:rPr lang="en-US" altLang="zh-CN" sz="2000" dirty="0"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面向对象程序设计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开发环境：</a:t>
            </a:r>
            <a:r>
              <a:rPr lang="en-US" altLang="zh-CN" sz="2000" dirty="0">
                <a:ea typeface="仿宋" panose="02010609060101010101" pitchFamily="49" charset="-122"/>
              </a:rPr>
              <a:t>JDK, Eclipse/MyEclipse/IDEA, Apache Tomcat, MySQL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B9A04C-DA31-4FD5-8D97-641069AC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11176"/>
            <a:ext cx="2152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6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1/5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联盟指定参考书（深圳大学教材出版基金资助）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张席</a:t>
            </a:r>
            <a:r>
              <a:rPr lang="en-US" altLang="zh-CN" sz="2000" dirty="0"/>
              <a:t>. 《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语言程序设计教程</a:t>
            </a:r>
            <a:r>
              <a:rPr lang="en-US" altLang="zh-CN" sz="2000" dirty="0"/>
              <a:t>》.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西安电子科技大学出版社</a:t>
            </a:r>
            <a:r>
              <a:rPr lang="en-US" altLang="zh-CN" sz="2000" dirty="0"/>
              <a:t>, 2015.8.</a:t>
            </a:r>
          </a:p>
        </p:txBody>
      </p:sp>
      <p:pic>
        <p:nvPicPr>
          <p:cNvPr id="5" name="Picture 2" descr="C:\Users\panweike\Desktop\523427806898893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778" y="116632"/>
            <a:ext cx="1057662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25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5BD2A9-EE14-46CE-80B2-1A171EC03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116633"/>
            <a:ext cx="1171385" cy="1584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2/5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耿详义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（第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电子工业出版社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2017.3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lvl="1"/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张跃平</a:t>
            </a:r>
            <a:r>
              <a:rPr lang="en-US" altLang="zh-CN" sz="2000" dirty="0">
                <a:ea typeface="仿宋" panose="02010609060101010101" pitchFamily="49" charset="-122"/>
              </a:rPr>
              <a:t>,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耿祥义</a:t>
            </a:r>
            <a:r>
              <a:rPr lang="en-US" altLang="zh-CN" sz="2000" dirty="0">
                <a:ea typeface="仿宋" panose="02010609060101010101" pitchFamily="49" charset="-122"/>
              </a:rPr>
              <a:t>,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雷金娥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.《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大学实用教程学习指导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（第</a:t>
            </a:r>
            <a:r>
              <a:rPr lang="en-US" altLang="zh-CN" sz="2000" dirty="0"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电子工业出版社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2012.8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4" name="Picture 6" descr="http://218.249.32.138/covers/97871211731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72" y="116633"/>
            <a:ext cx="11266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3/5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参考教材：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Y. Daniel Liang, Margaret L. </a:t>
            </a:r>
            <a:r>
              <a:rPr lang="en-US" altLang="zh-CN" sz="2000" dirty="0" err="1">
                <a:ea typeface="仿宋" panose="02010609060101010101" pitchFamily="49" charset="-122"/>
              </a:rPr>
              <a:t>Lial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Introduction to Java Programming and Data Structures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, Comprehensive Version (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12th Edition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). </a:t>
            </a:r>
            <a:r>
              <a:rPr lang="en-US" altLang="zh-CN" sz="2000" dirty="0"/>
              <a:t>Pearson,  2019.12.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英文影印版：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</a:t>
            </a:r>
            <a:r>
              <a:rPr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2020.6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语言程序设计与数据结构</a:t>
            </a:r>
            <a:r>
              <a:rPr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进阶篇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2020.6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AutoShape 2" descr="Pearson eText for Introduction to Java Programming and Data Structures, Comprehensive Version -- Instant Access">
            <a:extLst>
              <a:ext uri="{FF2B5EF4-FFF2-40B4-BE49-F238E27FC236}">
                <a16:creationId xmlns:a16="http://schemas.microsoft.com/office/drawing/2014/main" id="{DD79757F-7DE7-44A6-82D1-D009BAFE6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4CC32A-E0D7-42F9-A22E-407E18AC7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15494"/>
            <a:ext cx="1210408" cy="15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4/5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>
                <a:ea typeface="仿宋" panose="02010609060101010101" pitchFamily="49" charset="-122"/>
              </a:rPr>
              <a:t>Horstmann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Core Java Volume I--Fundamentals </a:t>
            </a:r>
            <a:r>
              <a:rPr lang="en-US" altLang="zh-CN" sz="2000" dirty="0">
                <a:ea typeface="仿宋" panose="02010609060101010101" pitchFamily="49" charset="-122"/>
              </a:rPr>
              <a:t>(10th Edition). Prentice Hall. 2016.1.</a:t>
            </a:r>
            <a:r>
              <a:rPr lang="zh-CN" altLang="en-US" sz="2000" dirty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>
                <a:ea typeface="仿宋" panose="02010609060101010101" pitchFamily="49" charset="-122"/>
              </a:rPr>
              <a:t>2016.6</a:t>
            </a:r>
            <a:r>
              <a:rPr lang="zh-CN" altLang="en-US" sz="2000" dirty="0">
                <a:ea typeface="仿宋" panose="02010609060101010101" pitchFamily="49" charset="-122"/>
              </a:rPr>
              <a:t>出版了英文影印版）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>
                <a:ea typeface="仿宋" panose="02010609060101010101" pitchFamily="49" charset="-122"/>
              </a:rPr>
              <a:t>Horstmann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Core Java, Volume II--Advanced Features </a:t>
            </a:r>
            <a:r>
              <a:rPr lang="en-US" altLang="zh-CN" sz="2000" dirty="0">
                <a:ea typeface="仿宋" panose="02010609060101010101" pitchFamily="49" charset="-122"/>
              </a:rPr>
              <a:t>(10th Edition). Prentice Hall. 2016.12. </a:t>
            </a:r>
            <a:r>
              <a:rPr lang="zh-CN" altLang="en-US" sz="2000" dirty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>
                <a:ea typeface="仿宋" panose="02010609060101010101" pitchFamily="49" charset="-122"/>
              </a:rPr>
              <a:t>2017.6</a:t>
            </a:r>
            <a:r>
              <a:rPr lang="zh-CN" altLang="en-US" sz="2000" dirty="0">
                <a:ea typeface="仿宋" panose="02010609060101010101" pitchFamily="49" charset="-122"/>
              </a:rPr>
              <a:t>出版了英文影印版）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ea typeface="仿宋" panose="02010609060101010101" pitchFamily="49" charset="-122"/>
              </a:rPr>
              <a:t>官方主页：</a:t>
            </a:r>
            <a:r>
              <a:rPr lang="en-US" altLang="zh-CN" sz="2000" dirty="0">
                <a:ea typeface="仿宋" panose="02010609060101010101" pitchFamily="49" charset="-122"/>
                <a:hlinkClick r:id="rId2"/>
              </a:rPr>
              <a:t>https://horstmann.com/corejava/index.html</a:t>
            </a:r>
            <a:r>
              <a:rPr lang="en-US" altLang="zh-CN" sz="2000" dirty="0">
                <a:ea typeface="仿宋" panose="02010609060101010101" pitchFamily="49" charset="-122"/>
              </a:rPr>
              <a:t>  </a:t>
            </a:r>
          </a:p>
          <a:p>
            <a:pPr lvl="1"/>
            <a:r>
              <a:rPr lang="zh-CN" altLang="en-US" sz="2000" dirty="0">
                <a:ea typeface="仿宋" panose="02010609060101010101" pitchFamily="49" charset="-122"/>
              </a:rPr>
              <a:t>注</a:t>
            </a:r>
            <a:r>
              <a:rPr lang="en-US" altLang="zh-CN" sz="2000" dirty="0">
                <a:ea typeface="仿宋" panose="02010609060101010101" pitchFamily="49" charset="-122"/>
              </a:rPr>
              <a:t>: </a:t>
            </a:r>
            <a:r>
              <a:rPr lang="zh-CN" altLang="en-US" sz="2000" dirty="0">
                <a:ea typeface="仿宋" panose="02010609060101010101" pitchFamily="49" charset="-122"/>
              </a:rPr>
              <a:t>英文最新是第</a:t>
            </a:r>
            <a:r>
              <a:rPr lang="en-US" altLang="zh-CN" sz="2000" dirty="0">
                <a:ea typeface="仿宋" panose="02010609060101010101" pitchFamily="49" charset="-122"/>
              </a:rPr>
              <a:t>11</a:t>
            </a:r>
            <a:r>
              <a:rPr lang="zh-CN" altLang="en-US" sz="2000" dirty="0">
                <a:ea typeface="仿宋" panose="02010609060101010101" pitchFamily="49" charset="-122"/>
              </a:rPr>
              <a:t>版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zh-CN" altLang="en-US" sz="2000" dirty="0">
                <a:ea typeface="仿宋" panose="02010609060101010101" pitchFamily="49" charset="-122"/>
              </a:rPr>
              <a:t>影印版尚未引进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zh-CN" altLang="en-US" sz="2000" dirty="0">
                <a:ea typeface="仿宋" panose="02010609060101010101" pitchFamily="49" charset="-122"/>
              </a:rPr>
              <a:t>中译版已经出版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</a:p>
          <a:p>
            <a:pPr lvl="1"/>
            <a:endParaRPr lang="en-US" altLang="zh-CN" sz="2000" dirty="0"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6631"/>
            <a:ext cx="1194030" cy="155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Users\panweike\Desktop\41OG-wBNfhL._SX390_BO1,204,203,20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24136" cy="1558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028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5/5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Bruce </a:t>
            </a:r>
            <a:r>
              <a:rPr lang="en-US" altLang="zh-CN" sz="2000" dirty="0" err="1">
                <a:ea typeface="仿宋" panose="02010609060101010101" pitchFamily="49" charset="-122"/>
              </a:rPr>
              <a:t>Eckel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Thinking in Java </a:t>
            </a:r>
            <a:r>
              <a:rPr lang="en-US" altLang="zh-CN" sz="2000" dirty="0">
                <a:ea typeface="仿宋" panose="02010609060101010101" pitchFamily="49" charset="-122"/>
              </a:rPr>
              <a:t>(4th Edition). </a:t>
            </a:r>
            <a:r>
              <a:rPr lang="en-US" altLang="zh-CN" sz="2000" dirty="0"/>
              <a:t>Prentice Hall</a:t>
            </a:r>
            <a:r>
              <a:rPr lang="en-US" altLang="zh-CN" sz="2000" dirty="0">
                <a:ea typeface="仿宋" panose="02010609060101010101" pitchFamily="49" charset="-122"/>
              </a:rPr>
              <a:t>, 2006.2. </a:t>
            </a:r>
            <a:r>
              <a:rPr lang="zh-CN" altLang="en-US" sz="2000" dirty="0">
                <a:ea typeface="仿宋" panose="02010609060101010101" pitchFamily="49" charset="-122"/>
              </a:rPr>
              <a:t>注：机械工业出版社 </a:t>
            </a:r>
            <a:r>
              <a:rPr lang="en-US" altLang="zh-CN" sz="2000" dirty="0">
                <a:ea typeface="仿宋" panose="02010609060101010101" pitchFamily="49" charset="-122"/>
              </a:rPr>
              <a:t>2007.4</a:t>
            </a:r>
            <a:r>
              <a:rPr lang="zh-CN" altLang="en-US" sz="2000" dirty="0">
                <a:ea typeface="仿宋" panose="02010609060101010101" pitchFamily="49" charset="-122"/>
              </a:rPr>
              <a:t>出版了影印版</a:t>
            </a:r>
            <a:r>
              <a:rPr lang="en-US" altLang="zh-CN" sz="2000" dirty="0">
                <a:ea typeface="仿宋" panose="02010609060101010101" pitchFamily="49" charset="-122"/>
              </a:rPr>
              <a:t>, 2007.6</a:t>
            </a:r>
            <a:r>
              <a:rPr lang="zh-CN" altLang="en-US" sz="2000" dirty="0">
                <a:ea typeface="仿宋" panose="02010609060101010101" pitchFamily="49" charset="-122"/>
              </a:rPr>
              <a:t>出版了中译本（陈昊鹏 译）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62" name="Picture 14" descr="http://www.cmpbook.com/data/stackroom/2/212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40" y="116633"/>
            <a:ext cx="1068583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cmpbook.com/data/stackroom/2/213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67" y="116632"/>
            <a:ext cx="1068583" cy="15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2088</Words>
  <Application>Microsoft Office PowerPoint</Application>
  <PresentationFormat>全屏显示(4:3)</PresentationFormat>
  <Paragraphs>257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仿宋</vt:lpstr>
      <vt:lpstr>Arial</vt:lpstr>
      <vt:lpstr>Calibri</vt:lpstr>
      <vt:lpstr>Office Theme</vt:lpstr>
      <vt:lpstr>1_Office Theme</vt:lpstr>
      <vt:lpstr>JAVA程序设计</vt:lpstr>
      <vt:lpstr>教师信息</vt:lpstr>
      <vt:lpstr>课程信息（周五下午班）</vt:lpstr>
      <vt:lpstr>课程信息（周五晚上班）</vt:lpstr>
      <vt:lpstr>教材(1/5)</vt:lpstr>
      <vt:lpstr>教材(2/5)</vt:lpstr>
      <vt:lpstr>教材(3/5)</vt:lpstr>
      <vt:lpstr>教材(4/5)</vt:lpstr>
      <vt:lpstr>教材(5/5)</vt:lpstr>
      <vt:lpstr>几个基本问题</vt:lpstr>
      <vt:lpstr>一个更有挑战性的问题</vt:lpstr>
      <vt:lpstr>线下课堂安排</vt:lpstr>
      <vt:lpstr>线下课堂安排</vt:lpstr>
      <vt:lpstr>”Introduction to Java Programming (10th/11th/12th Edition)”</vt:lpstr>
      <vt:lpstr>”Introduction to Java Programming (10th/11th/12th Edition)”</vt:lpstr>
      <vt:lpstr>”Introduction to Java Programming (10th/11th/12th Edition)”</vt:lpstr>
      <vt:lpstr>”Introduction to Java Programming (10th/11th/12th Edition)”</vt:lpstr>
      <vt:lpstr>”Introduction to Java Programming  (10th Edition)”</vt:lpstr>
      <vt:lpstr>成绩评定</vt:lpstr>
      <vt:lpstr>特别说明</vt:lpstr>
      <vt:lpstr>PowerPoint 演示文稿</vt:lpstr>
      <vt:lpstr>PowerPoint 演示文稿</vt:lpstr>
      <vt:lpstr>A Brief History of Java</vt:lpstr>
      <vt:lpstr>Java As A Programming Platform</vt:lpstr>
      <vt:lpstr>Buzzwords (1/3) </vt:lpstr>
      <vt:lpstr>Buzzwords (2/3) </vt:lpstr>
      <vt:lpstr>Buzzwords (3/3) </vt:lpstr>
      <vt:lpstr>More about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656</cp:revision>
  <dcterms:created xsi:type="dcterms:W3CDTF">2006-08-16T00:00:00Z</dcterms:created>
  <dcterms:modified xsi:type="dcterms:W3CDTF">2021-09-09T01:25:26Z</dcterms:modified>
</cp:coreProperties>
</file>