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4" r:id="rId3"/>
    <p:sldId id="305" r:id="rId4"/>
    <p:sldId id="307" r:id="rId5"/>
    <p:sldId id="257" r:id="rId6"/>
    <p:sldId id="262" r:id="rId7"/>
    <p:sldId id="286" r:id="rId8"/>
    <p:sldId id="258" r:id="rId9"/>
    <p:sldId id="263" r:id="rId10"/>
    <p:sldId id="295" r:id="rId11"/>
    <p:sldId id="265" r:id="rId12"/>
    <p:sldId id="287" r:id="rId13"/>
    <p:sldId id="298" r:id="rId14"/>
    <p:sldId id="312" r:id="rId15"/>
    <p:sldId id="308" r:id="rId16"/>
    <p:sldId id="291" r:id="rId17"/>
    <p:sldId id="268" r:id="rId18"/>
    <p:sldId id="269" r:id="rId19"/>
    <p:sldId id="283" r:id="rId20"/>
    <p:sldId id="270" r:id="rId21"/>
    <p:sldId id="292" r:id="rId22"/>
    <p:sldId id="310" r:id="rId23"/>
    <p:sldId id="311" r:id="rId24"/>
    <p:sldId id="299" r:id="rId25"/>
    <p:sldId id="300" r:id="rId26"/>
    <p:sldId id="259" r:id="rId27"/>
    <p:sldId id="272" r:id="rId28"/>
    <p:sldId id="273" r:id="rId29"/>
    <p:sldId id="288" r:id="rId30"/>
    <p:sldId id="297" r:id="rId31"/>
    <p:sldId id="260" r:id="rId32"/>
    <p:sldId id="274" r:id="rId33"/>
    <p:sldId id="276" r:id="rId34"/>
    <p:sldId id="296" r:id="rId35"/>
    <p:sldId id="277" r:id="rId36"/>
    <p:sldId id="275" r:id="rId37"/>
    <p:sldId id="261" r:id="rId38"/>
    <p:sldId id="278" r:id="rId39"/>
    <p:sldId id="301" r:id="rId40"/>
    <p:sldId id="279" r:id="rId41"/>
    <p:sldId id="293" r:id="rId42"/>
    <p:sldId id="280" r:id="rId43"/>
    <p:sldId id="281" r:id="rId44"/>
    <p:sldId id="294" r:id="rId45"/>
    <p:sldId id="285" r:id="rId46"/>
    <p:sldId id="302" r:id="rId47"/>
    <p:sldId id="303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88065" autoAdjust="0"/>
  </p:normalViewPr>
  <p:slideViewPr>
    <p:cSldViewPr>
      <p:cViewPr varScale="1">
        <p:scale>
          <a:sx n="65" d="100"/>
          <a:sy n="65" d="100"/>
        </p:scale>
        <p:origin x="2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FB309F48-E0E7-4AC8-AFC6-7477FA600DD6}"/>
    <pc:docChg chg="modSld">
      <pc:chgData name="Pan Weike" userId="f48425db970607a4" providerId="LiveId" clId="{FB309F48-E0E7-4AC8-AFC6-7477FA600DD6}" dt="2020-09-12T07:28:19.537" v="44" actId="20577"/>
      <pc:docMkLst>
        <pc:docMk/>
      </pc:docMkLst>
      <pc:sldChg chg="modSp mod">
        <pc:chgData name="Pan Weike" userId="f48425db970607a4" providerId="LiveId" clId="{FB309F48-E0E7-4AC8-AFC6-7477FA600DD6}" dt="2020-09-12T07:28:19.537" v="44" actId="20577"/>
        <pc:sldMkLst>
          <pc:docMk/>
          <pc:sldMk cId="0" sldId="262"/>
        </pc:sldMkLst>
        <pc:spChg chg="mod">
          <ac:chgData name="Pan Weike" userId="f48425db970607a4" providerId="LiveId" clId="{FB309F48-E0E7-4AC8-AFC6-7477FA600DD6}" dt="2020-09-12T07:28:19.537" v="4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Pan Weike" userId="f48425db970607a4" providerId="LiveId" clId="{FB309F48-E0E7-4AC8-AFC6-7477FA600DD6}" dt="2020-09-12T07:25:23.616" v="43" actId="20577"/>
        <pc:sldMkLst>
          <pc:docMk/>
          <pc:sldMk cId="0" sldId="305"/>
        </pc:sldMkLst>
        <pc:spChg chg="mod">
          <ac:chgData name="Pan Weike" userId="f48425db970607a4" providerId="LiveId" clId="{FB309F48-E0E7-4AC8-AFC6-7477FA600DD6}" dt="2020-09-12T07:25:23.616" v="43" actId="20577"/>
          <ac:spMkLst>
            <pc:docMk/>
            <pc:sldMk cId="0" sldId="305"/>
            <ac:spMk id="3" creationId="{00000000-0000-0000-0000-000000000000}"/>
          </ac:spMkLst>
        </pc:spChg>
      </pc:sldChg>
    </pc:docChg>
  </pc:docChgLst>
  <pc:docChgLst>
    <pc:chgData name="Pan Weike" userId="f48425db970607a4" providerId="LiveId" clId="{4D9DE74E-D1C9-4010-BC0D-B4EC7FB46185}"/>
    <pc:docChg chg="custSel modSld">
      <pc:chgData name="Pan Weike" userId="f48425db970607a4" providerId="LiveId" clId="{4D9DE74E-D1C9-4010-BC0D-B4EC7FB46185}" dt="2021-09-09T03:11:23.902" v="419" actId="20577"/>
      <pc:docMkLst>
        <pc:docMk/>
      </pc:docMkLst>
      <pc:sldChg chg="modNotesTx">
        <pc:chgData name="Pan Weike" userId="f48425db970607a4" providerId="LiveId" clId="{4D9DE74E-D1C9-4010-BC0D-B4EC7FB46185}" dt="2021-09-09T02:44:38.770" v="350" actId="20577"/>
        <pc:sldMkLst>
          <pc:docMk/>
          <pc:sldMk cId="0" sldId="273"/>
        </pc:sldMkLst>
      </pc:sldChg>
      <pc:sldChg chg="modSp mod">
        <pc:chgData name="Pan Weike" userId="f48425db970607a4" providerId="LiveId" clId="{4D9DE74E-D1C9-4010-BC0D-B4EC7FB46185}" dt="2021-09-09T02:47:18.681" v="412"/>
        <pc:sldMkLst>
          <pc:docMk/>
          <pc:sldMk cId="0" sldId="274"/>
        </pc:sldMkLst>
        <pc:spChg chg="mod">
          <ac:chgData name="Pan Weike" userId="f48425db970607a4" providerId="LiveId" clId="{4D9DE74E-D1C9-4010-BC0D-B4EC7FB46185}" dt="2021-09-09T02:47:18.681" v="412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3:03:39.442" v="414" actId="20577"/>
        <pc:sldMkLst>
          <pc:docMk/>
          <pc:sldMk cId="0" sldId="275"/>
        </pc:sldMkLst>
        <pc:spChg chg="mod">
          <ac:chgData name="Pan Weike" userId="f48425db970607a4" providerId="LiveId" clId="{4D9DE74E-D1C9-4010-BC0D-B4EC7FB46185}" dt="2021-09-09T03:03:39.442" v="414" actId="20577"/>
          <ac:spMkLst>
            <pc:docMk/>
            <pc:sldMk cId="0" sldId="275"/>
            <ac:spMk id="7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2:49:27.349" v="413" actId="6549"/>
        <pc:sldMkLst>
          <pc:docMk/>
          <pc:sldMk cId="0" sldId="277"/>
        </pc:sldMkLst>
        <pc:spChg chg="mod">
          <ac:chgData name="Pan Weike" userId="f48425db970607a4" providerId="LiveId" clId="{4D9DE74E-D1C9-4010-BC0D-B4EC7FB46185}" dt="2021-09-09T02:49:27.349" v="413" actId="6549"/>
          <ac:spMkLst>
            <pc:docMk/>
            <pc:sldMk cId="0" sldId="277"/>
            <ac:spMk id="3" creationId="{00000000-0000-0000-0000-000000000000}"/>
          </ac:spMkLst>
        </pc:spChg>
      </pc:sldChg>
      <pc:sldChg chg="modNotesTx">
        <pc:chgData name="Pan Weike" userId="f48425db970607a4" providerId="LiveId" clId="{4D9DE74E-D1C9-4010-BC0D-B4EC7FB46185}" dt="2021-09-09T02:17:54.373" v="303" actId="20577"/>
        <pc:sldMkLst>
          <pc:docMk/>
          <pc:sldMk cId="3003775721" sldId="286"/>
        </pc:sldMkLst>
      </pc:sldChg>
      <pc:sldChg chg="modSp mod">
        <pc:chgData name="Pan Weike" userId="f48425db970607a4" providerId="LiveId" clId="{4D9DE74E-D1C9-4010-BC0D-B4EC7FB46185}" dt="2021-09-09T02:23:44.615" v="305" actId="207"/>
        <pc:sldMkLst>
          <pc:docMk/>
          <pc:sldMk cId="3033632901" sldId="287"/>
        </pc:sldMkLst>
        <pc:spChg chg="mod">
          <ac:chgData name="Pan Weike" userId="f48425db970607a4" providerId="LiveId" clId="{4D9DE74E-D1C9-4010-BC0D-B4EC7FB46185}" dt="2021-09-09T02:23:44.615" v="305" actId="207"/>
          <ac:spMkLst>
            <pc:docMk/>
            <pc:sldMk cId="3033632901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3:11:23.902" v="419" actId="20577"/>
        <pc:sldMkLst>
          <pc:docMk/>
          <pc:sldMk cId="0" sldId="303"/>
        </pc:sldMkLst>
        <pc:spChg chg="mod">
          <ac:chgData name="Pan Weike" userId="f48425db970607a4" providerId="LiveId" clId="{4D9DE74E-D1C9-4010-BC0D-B4EC7FB46185}" dt="2021-09-09T03:11:23.902" v="419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2:42:15.768" v="322"/>
        <pc:sldMkLst>
          <pc:docMk/>
          <pc:sldMk cId="2693694023" sldId="311"/>
        </pc:sldMkLst>
        <pc:spChg chg="mod">
          <ac:chgData name="Pan Weike" userId="f48425db970607a4" providerId="LiveId" clId="{4D9DE74E-D1C9-4010-BC0D-B4EC7FB46185}" dt="2021-09-09T02:42:15.768" v="322"/>
          <ac:spMkLst>
            <pc:docMk/>
            <pc:sldMk cId="2693694023" sldId="31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assert: </a:t>
            </a:r>
            <a:r>
              <a:rPr lang="zh-CN" altLang="en-US" dirty="0"/>
              <a:t>断言</a:t>
            </a:r>
            <a:endParaRPr lang="en-US" altLang="zh-CN" dirty="0"/>
          </a:p>
          <a:p>
            <a:r>
              <a:rPr lang="en-US" altLang="zh-CN" dirty="0" err="1"/>
              <a:t>strictfp</a:t>
            </a:r>
            <a:r>
              <a:rPr lang="en-US" altLang="zh-CN" dirty="0"/>
              <a:t>: strict floating point</a:t>
            </a:r>
          </a:p>
          <a:p>
            <a:r>
              <a:rPr lang="en-US" altLang="zh-CN" dirty="0"/>
              <a:t>volatile: </a:t>
            </a:r>
            <a:r>
              <a:rPr lang="zh-CN" altLang="en-US" dirty="0"/>
              <a:t>在并发线程中的应用</a:t>
            </a:r>
            <a:endParaRPr lang="en-US" altLang="zh-CN" dirty="0"/>
          </a:p>
          <a:p>
            <a:r>
              <a:rPr lang="en-US" altLang="zh-CN" dirty="0"/>
              <a:t>transient: </a:t>
            </a:r>
            <a:r>
              <a:rPr lang="zh-CN" altLang="en-US" dirty="0"/>
              <a:t>短暂的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: </a:t>
            </a:r>
            <a:r>
              <a:rPr lang="zh-CN" altLang="en-US" dirty="0"/>
              <a:t>枚举</a:t>
            </a:r>
            <a:endParaRPr lang="en-US" altLang="zh-CN" dirty="0"/>
          </a:p>
          <a:p>
            <a:r>
              <a:rPr lang="en-US" altLang="zh-CN" dirty="0"/>
              <a:t>native:</a:t>
            </a:r>
            <a:r>
              <a:rPr lang="zh-CN" altLang="en-US" dirty="0"/>
              <a:t> 非</a:t>
            </a:r>
            <a:r>
              <a:rPr lang="en-US" altLang="zh-CN" dirty="0"/>
              <a:t>Java</a:t>
            </a:r>
            <a:r>
              <a:rPr lang="zh-CN" altLang="en-US" dirty="0"/>
              <a:t>语言实现的方法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5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注：不是四舍五入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getStarted/intro/definition.html" TargetMode="External"/><Relationship Id="rId4" Type="http://schemas.openxmlformats.org/officeDocument/2006/relationships/hyperlink" Target="http://docs.oracle.com/javase/tutori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datatype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6/docs/api/java.base/java/util/Array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_keywor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语言有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种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, char, 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  <a:endParaRPr lang="zh-CN" altLang="en-US" sz="1600" dirty="0"/>
          </a:p>
          <a:p>
            <a:pPr>
              <a:buNone/>
            </a:pP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种基本数据类型可分为</a:t>
            </a:r>
            <a:r>
              <a:rPr lang="en-US" altLang="zh-CN" sz="2000" dirty="0"/>
              <a:t>4</a:t>
            </a:r>
            <a:r>
              <a:rPr lang="zh-CN" altLang="en-US" sz="2000" dirty="0"/>
              <a:t>大类型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逻辑</a:t>
            </a:r>
            <a:r>
              <a:rPr lang="zh-CN" altLang="en-US" sz="2000" dirty="0"/>
              <a:t>类型：</a:t>
            </a:r>
            <a:r>
              <a:rPr lang="en-US" altLang="zh-CN" sz="2000" dirty="0" err="1"/>
              <a:t>boolean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类型：</a:t>
            </a:r>
            <a:r>
              <a:rPr lang="en-US" altLang="zh-CN" sz="2000" dirty="0"/>
              <a:t>char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整数</a:t>
            </a:r>
            <a:r>
              <a:rPr lang="zh-CN" altLang="en-US" sz="2000" dirty="0"/>
              <a:t>类型：</a:t>
            </a:r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浮点</a:t>
            </a:r>
            <a:r>
              <a:rPr lang="zh-CN" altLang="en-US" sz="2000" dirty="0"/>
              <a:t>类型：</a:t>
            </a:r>
            <a:r>
              <a:rPr lang="en-US" altLang="zh-CN" sz="2000" dirty="0"/>
              <a:t>float, double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347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逻辑类型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true, false</a:t>
            </a:r>
            <a:endParaRPr lang="zh-CN" altLang="en-US" sz="2000" dirty="0"/>
          </a:p>
          <a:p>
            <a:r>
              <a:rPr lang="zh-CN" altLang="en-US" sz="2000" b="1" dirty="0"/>
              <a:t>变量的定义：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boolean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整数类型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123(</a:t>
            </a:r>
            <a:r>
              <a:rPr lang="zh-CN" altLang="en-US" sz="2000" dirty="0"/>
              <a:t>十进制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77(</a:t>
            </a:r>
            <a:r>
              <a:rPr lang="zh-CN" altLang="en-US" sz="2000" dirty="0"/>
              <a:t>八进制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0x</a:t>
            </a:r>
            <a:r>
              <a:rPr lang="en-US" altLang="zh-CN" sz="2000" dirty="0"/>
              <a:t>3ABC(</a:t>
            </a:r>
            <a:r>
              <a:rPr lang="zh-CN" altLang="en-US" sz="2000" dirty="0"/>
              <a:t>十六进制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变量的定义：</a:t>
            </a:r>
            <a:endParaRPr lang="en-US" altLang="zh-CN" sz="2000" b="1" dirty="0"/>
          </a:p>
          <a:p>
            <a:r>
              <a:rPr lang="en-US" altLang="zh-CN" sz="2000" b="1" dirty="0"/>
              <a:t>(1) byte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zh-CN" altLang="en-US" sz="2000" dirty="0"/>
              <a:t>：</a:t>
            </a:r>
            <a:r>
              <a:rPr lang="en-US" altLang="zh-CN" sz="2000" dirty="0"/>
              <a:t>byte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8</a:t>
            </a:r>
            <a:r>
              <a:rPr lang="zh-CN" altLang="en-US" sz="2000" dirty="0"/>
              <a:t>位；</a:t>
            </a:r>
            <a:r>
              <a:rPr lang="zh-CN" altLang="en-US" sz="2000" b="1" dirty="0">
                <a:solidFill>
                  <a:srgbClr val="FF0000"/>
                </a:solidFill>
              </a:rPr>
              <a:t>取值范围</a:t>
            </a:r>
            <a:r>
              <a:rPr lang="zh-CN" altLang="en-US" sz="2000" dirty="0"/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-2^7</a:t>
            </a:r>
            <a:r>
              <a:rPr lang="en-US" altLang="zh-CN" sz="2000" dirty="0"/>
              <a:t>~</a:t>
            </a:r>
            <a:r>
              <a:rPr lang="en-US" altLang="zh-CN" sz="2000" b="1" dirty="0">
                <a:solidFill>
                  <a:srgbClr val="FF0000"/>
                </a:solidFill>
              </a:rPr>
              <a:t>2^7-1</a:t>
            </a:r>
          </a:p>
          <a:p>
            <a:r>
              <a:rPr lang="en-US" altLang="zh-CN" sz="2000" b="1" dirty="0"/>
              <a:t>(2) short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short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-2^15~</a:t>
            </a:r>
            <a:r>
              <a:rPr lang="zh-CN" altLang="en-US" sz="2000" dirty="0"/>
              <a:t> </a:t>
            </a:r>
            <a:r>
              <a:rPr lang="en-US" altLang="zh-CN" sz="2000" dirty="0"/>
              <a:t>2^15-1</a:t>
            </a:r>
            <a:endParaRPr lang="zh-CN" altLang="en-US" sz="2000" dirty="0"/>
          </a:p>
          <a:p>
            <a:r>
              <a:rPr lang="en-US" altLang="zh-CN" sz="2000" b="1" dirty="0"/>
              <a:t>(3) 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-2^31~2^31-1</a:t>
            </a:r>
            <a:r>
              <a:rPr lang="zh-CN" altLang="en-US" sz="2000" dirty="0"/>
              <a:t> </a:t>
            </a:r>
          </a:p>
          <a:p>
            <a:r>
              <a:rPr lang="en-US" altLang="zh-CN" sz="2000" b="1" dirty="0"/>
              <a:t>(4) long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long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-2^63~2^63-1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63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问题：有了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，为什么还需要</a:t>
            </a:r>
            <a:r>
              <a:rPr lang="en-US" altLang="zh-CN" sz="2000" dirty="0"/>
              <a:t>short</a:t>
            </a:r>
            <a:r>
              <a:rPr lang="zh-CN" altLang="en-US" sz="2000" dirty="0"/>
              <a:t>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问题：银行卡号是一长串数字，很难辨认，怎么办？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619672" y="2276872"/>
            <a:ext cx="561662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	long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creditCardNumber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= 2324_4545_4519_3415L;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/>
              </a:rPr>
              <a:t>creditCardNumber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In C and C++,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/>
              <a:t> denotes the integer type that depends on the target machine. </a:t>
            </a:r>
          </a:p>
          <a:p>
            <a:pPr lvl="1"/>
            <a:r>
              <a:rPr lang="en-US" altLang="zh-CN" sz="2000" dirty="0"/>
              <a:t>On a 16-bit processor, like the 8086,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2 bytes</a:t>
            </a:r>
            <a:r>
              <a:rPr lang="en-US" altLang="zh-CN" sz="2000" dirty="0"/>
              <a:t>. </a:t>
            </a:r>
          </a:p>
          <a:p>
            <a:pPr lvl="1"/>
            <a:r>
              <a:rPr lang="en-US" altLang="zh-CN" sz="2000" dirty="0"/>
              <a:t>On a 32-bit processor like the Sun SPARC, they are </a:t>
            </a:r>
            <a:r>
              <a:rPr lang="en-US" altLang="zh-CN" sz="2000" b="1" dirty="0">
                <a:solidFill>
                  <a:srgbClr val="FF0000"/>
                </a:solidFill>
              </a:rPr>
              <a:t>4-byte</a:t>
            </a:r>
            <a:r>
              <a:rPr lang="en-US" altLang="zh-CN" sz="2000" dirty="0"/>
              <a:t> quantities. </a:t>
            </a:r>
          </a:p>
          <a:p>
            <a:pPr lvl="1"/>
            <a:r>
              <a:rPr lang="en-US" altLang="zh-CN" sz="2000" dirty="0"/>
              <a:t>On an Intel Pentium, the integer type of C and C++ depends on the operating system: For DOS and Windows 3.1,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2 bytes</a:t>
            </a:r>
            <a:r>
              <a:rPr lang="en-US" altLang="zh-CN" sz="2000" dirty="0"/>
              <a:t>. When 32-bit mode is used for Windows programs,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4 bytes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Java, the sizes of all numeric types are </a:t>
            </a:r>
            <a:r>
              <a:rPr lang="en-US" altLang="zh-CN" sz="2000" b="1" dirty="0">
                <a:solidFill>
                  <a:srgbClr val="0000FF"/>
                </a:solidFill>
              </a:rPr>
              <a:t>platform independent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63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475656" y="2594194"/>
            <a:ext cx="482453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Short.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3717032"/>
            <a:ext cx="521243" cy="11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字符类型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 err="1"/>
              <a:t>Uincode</a:t>
            </a:r>
            <a:r>
              <a:rPr lang="zh-CN" altLang="en-US" sz="2000" dirty="0"/>
              <a:t>表中的字符就是一个字符常量，例如</a:t>
            </a:r>
            <a:r>
              <a:rPr lang="en-US" altLang="zh-CN" sz="2000" dirty="0"/>
              <a:t>‘A’</a:t>
            </a:r>
            <a:r>
              <a:rPr lang="zh-CN" altLang="en-US" sz="2000" dirty="0"/>
              <a:t>，</a:t>
            </a:r>
            <a:r>
              <a:rPr lang="en-US" altLang="zh-CN" sz="2000" dirty="0"/>
              <a:t>‘?’</a:t>
            </a:r>
            <a:r>
              <a:rPr lang="zh-CN" altLang="en-US" sz="2000" dirty="0"/>
              <a:t>，</a:t>
            </a:r>
            <a:r>
              <a:rPr lang="en-US" altLang="zh-CN" sz="2000" dirty="0"/>
              <a:t>‘9’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zh-CN" altLang="en-US" sz="2000" dirty="0"/>
              <a:t>好</a:t>
            </a:r>
            <a:r>
              <a:rPr lang="en-US" altLang="zh-CN" sz="2000" dirty="0"/>
              <a:t>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ja-JP" altLang="en-US" sz="2000" dirty="0"/>
              <a:t>き</a:t>
            </a:r>
            <a:r>
              <a:rPr lang="en-US" altLang="ja-JP" sz="2000" dirty="0"/>
              <a:t>’</a:t>
            </a:r>
            <a:r>
              <a:rPr lang="ja-JP" altLang="en-US" sz="2000" dirty="0"/>
              <a:t>，</a:t>
            </a:r>
            <a:r>
              <a:rPr lang="zh-CN" altLang="en-US" sz="2000" dirty="0"/>
              <a:t>等。</a:t>
            </a:r>
            <a:r>
              <a:rPr lang="zh-CN" altLang="en-US" sz="2000" dirty="0">
                <a:solidFill>
                  <a:srgbClr val="FF0000"/>
                </a:solidFill>
              </a:rPr>
              <a:t>有些字符不能通过键盘输入到字符串或程序中</a:t>
            </a:r>
            <a:r>
              <a:rPr lang="zh-CN" altLang="en-US" sz="2000" dirty="0"/>
              <a:t>，这时需要使用</a:t>
            </a:r>
            <a:r>
              <a:rPr lang="zh-CN" altLang="en-US" sz="2000" dirty="0">
                <a:solidFill>
                  <a:srgbClr val="FF0000"/>
                </a:solidFill>
              </a:rPr>
              <a:t>转意字符常量</a:t>
            </a:r>
            <a:r>
              <a:rPr lang="zh-CN" altLang="en-US" sz="2000" dirty="0"/>
              <a:t>，如：</a:t>
            </a:r>
          </a:p>
          <a:p>
            <a:pPr lvl="1"/>
            <a:r>
              <a:rPr lang="en-US" altLang="zh-CN" sz="2000" dirty="0"/>
              <a:t>'\n'</a:t>
            </a:r>
            <a:r>
              <a:rPr lang="zh-CN" altLang="en-US" sz="2000" dirty="0"/>
              <a:t>：换行</a:t>
            </a:r>
            <a:endParaRPr lang="en-US" altLang="zh-CN" sz="2000" dirty="0"/>
          </a:p>
          <a:p>
            <a:pPr lvl="1"/>
            <a:r>
              <a:rPr lang="en-US" altLang="zh-CN" sz="2000" dirty="0"/>
              <a:t>'\t'</a:t>
            </a:r>
            <a:r>
              <a:rPr lang="zh-CN" altLang="en-US" sz="2000" dirty="0"/>
              <a:t>：水平制表</a:t>
            </a:r>
            <a:endParaRPr lang="en-US" altLang="zh-CN" sz="2000" dirty="0"/>
          </a:p>
          <a:p>
            <a:pPr lvl="1"/>
            <a:r>
              <a:rPr lang="en-US" altLang="zh-CN" sz="2000" dirty="0"/>
              <a:t>'\''</a:t>
            </a:r>
            <a:r>
              <a:rPr lang="zh-CN" altLang="en-US" sz="2000" dirty="0"/>
              <a:t>：单引号</a:t>
            </a:r>
            <a:endParaRPr lang="en-US" altLang="zh-CN" sz="2000" dirty="0"/>
          </a:p>
          <a:p>
            <a:pPr lvl="1"/>
            <a:r>
              <a:rPr lang="en-US" altLang="zh-CN" sz="2000" dirty="0"/>
              <a:t>'\'''</a:t>
            </a:r>
            <a:r>
              <a:rPr lang="zh-CN" altLang="en-US" sz="2000" dirty="0"/>
              <a:t>：双引号</a:t>
            </a:r>
          </a:p>
          <a:p>
            <a:r>
              <a:rPr lang="zh-CN" altLang="en-US" sz="2000" b="1" dirty="0"/>
              <a:t>变量的定义：</a:t>
            </a:r>
          </a:p>
          <a:p>
            <a:r>
              <a:rPr lang="zh-CN" altLang="en-US" sz="2000" dirty="0"/>
              <a:t>关键字：</a:t>
            </a:r>
            <a:r>
              <a:rPr lang="en-US" altLang="zh-CN" sz="2000" dirty="0"/>
              <a:t>char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</a:t>
            </a:r>
            <a:r>
              <a:rPr lang="zh-CN" altLang="en-US" sz="2000" dirty="0">
                <a:solidFill>
                  <a:srgbClr val="FF0000"/>
                </a:solidFill>
              </a:rPr>
              <a:t>最高位不是符号位</a:t>
            </a:r>
            <a:r>
              <a:rPr lang="zh-CN" altLang="en-US" sz="2000" dirty="0"/>
              <a:t>，没有负数取值范围：</a:t>
            </a:r>
            <a:r>
              <a:rPr lang="en-US" altLang="zh-CN" sz="2000" dirty="0"/>
              <a:t>0~2^16-1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即</a:t>
            </a:r>
            <a:r>
              <a:rPr lang="en-US" altLang="zh-CN" sz="2000" dirty="0"/>
              <a:t>0~65535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Always use </a:t>
            </a:r>
            <a:r>
              <a:rPr lang="en-US" altLang="zh-CN" sz="2000" b="1" dirty="0">
                <a:solidFill>
                  <a:srgbClr val="FF0000"/>
                </a:solidFill>
              </a:rPr>
              <a:t>'single quotes'</a:t>
            </a:r>
            <a:r>
              <a:rPr lang="en-US" altLang="zh-CN" sz="2000" dirty="0"/>
              <a:t> for </a:t>
            </a:r>
            <a:r>
              <a:rPr lang="en-US" altLang="zh-CN" sz="2000" b="1" i="1" dirty="0">
                <a:solidFill>
                  <a:srgbClr val="FF0000"/>
                </a:solidFill>
              </a:rPr>
              <a:t>char</a:t>
            </a:r>
            <a:r>
              <a:rPr lang="en-US" altLang="zh-CN" sz="2000" dirty="0"/>
              <a:t> literals and </a:t>
            </a:r>
            <a:r>
              <a:rPr lang="en-US" altLang="zh-CN" sz="2000" dirty="0">
                <a:solidFill>
                  <a:srgbClr val="0000FF"/>
                </a:solidFill>
              </a:rPr>
              <a:t>"double quotes" </a:t>
            </a:r>
            <a:r>
              <a:rPr lang="en-US" altLang="zh-CN" sz="2000" dirty="0"/>
              <a:t>for </a:t>
            </a:r>
            <a:r>
              <a:rPr lang="en-US" altLang="zh-CN" sz="2000" i="1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 literals.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64533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要观察一个字符在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</a:t>
            </a:r>
            <a:r>
              <a:rPr lang="zh-CN" altLang="en-US" sz="2000" b="1" u="sng" dirty="0">
                <a:solidFill>
                  <a:srgbClr val="FF0000"/>
                </a:solidFill>
              </a:rPr>
              <a:t>顺序位置</a:t>
            </a:r>
            <a:r>
              <a:rPr lang="zh-CN" altLang="en-US" sz="2000" dirty="0"/>
              <a:t>，必须使用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/>
              <a:t>类型显式转换，不可以使用</a:t>
            </a:r>
            <a:r>
              <a:rPr lang="en-US" altLang="zh-CN" sz="2000" dirty="0"/>
              <a:t>short</a:t>
            </a:r>
            <a:r>
              <a:rPr lang="zh-CN" altLang="en-US" sz="2000" dirty="0"/>
              <a:t>类型转换，</a:t>
            </a:r>
            <a:r>
              <a:rPr lang="zh-CN" altLang="en-US" sz="2000" dirty="0">
                <a:solidFill>
                  <a:srgbClr val="FF0000"/>
                </a:solidFill>
              </a:rPr>
              <a:t>因为</a:t>
            </a:r>
            <a:r>
              <a:rPr lang="en-US" altLang="zh-CN" sz="2000" dirty="0">
                <a:solidFill>
                  <a:srgbClr val="FF0000"/>
                </a:solidFill>
              </a:rPr>
              <a:t>char</a:t>
            </a:r>
            <a:r>
              <a:rPr lang="zh-CN" altLang="en-US" sz="2000" dirty="0">
                <a:solidFill>
                  <a:srgbClr val="FF0000"/>
                </a:solidFill>
              </a:rPr>
              <a:t>的最高位不是符号位，有可能超出</a:t>
            </a:r>
            <a:r>
              <a:rPr lang="en-US" altLang="zh-CN" sz="2000" dirty="0">
                <a:solidFill>
                  <a:srgbClr val="FF0000"/>
                </a:solidFill>
              </a:rPr>
              <a:t>short</a:t>
            </a:r>
            <a:r>
              <a:rPr lang="zh-CN" altLang="en-US" sz="2000" dirty="0">
                <a:solidFill>
                  <a:srgbClr val="FF0000"/>
                </a:solidFill>
              </a:rPr>
              <a:t>的取值范围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同样，要得到一个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之间的数所代表的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表中相应位置上的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也必须使用</a:t>
            </a:r>
            <a:r>
              <a:rPr lang="en-US" altLang="zh-CN" sz="2000" b="1" dirty="0">
                <a:solidFill>
                  <a:srgbClr val="FF0000"/>
                </a:solidFill>
              </a:rPr>
              <a:t>char</a:t>
            </a:r>
            <a:r>
              <a:rPr lang="zh-CN" altLang="en-US" sz="2000" dirty="0"/>
              <a:t>类型显式转换（而不能使用</a:t>
            </a:r>
            <a:r>
              <a:rPr lang="en-US" altLang="zh-CN" sz="2000" dirty="0"/>
              <a:t>short</a:t>
            </a:r>
            <a:r>
              <a:rPr lang="zh-CN" altLang="en-US" sz="2000" dirty="0"/>
              <a:t>）。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显式转换</a:t>
            </a:r>
            <a:r>
              <a:rPr lang="zh-CN" altLang="en-US" sz="2000" dirty="0"/>
              <a:t>来显示一些字符在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表中的位置，以及某些位置上的字符。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8112" y="2348880"/>
            <a:ext cx="767868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l-GR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α'</a:t>
            </a:r>
            <a:r>
              <a:rPr lang="el-GR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+c+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表中的顺序位置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)c);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字母表：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i=(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)c; i&lt;c+25; 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5313988"/>
            <a:ext cx="5004048" cy="7362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884368" y="2132856"/>
            <a:ext cx="792088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08104" y="4544288"/>
            <a:ext cx="1152128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An overview of the software development process</a:t>
            </a:r>
            <a:endParaRPr lang="zh-CN" altLang="en-US" sz="2000" dirty="0"/>
          </a:p>
        </p:txBody>
      </p:sp>
      <p:pic>
        <p:nvPicPr>
          <p:cNvPr id="54274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480720" cy="15229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8" y="5877272"/>
            <a:ext cx="6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3"/>
              </a:rPr>
              <a:t>http://docs.oracle.com/javase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http://docs.oracle.com/javase/tutorial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5"/>
              </a:rPr>
              <a:t>http://docs.oracle.com/javase/tutorial/getStarted/intro/definition.html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9" y="3789040"/>
            <a:ext cx="29523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bytecode</a:t>
            </a:r>
            <a:r>
              <a:rPr lang="en-US" altLang="zh-CN" b="1" dirty="0">
                <a:solidFill>
                  <a:srgbClr val="FF0000"/>
                </a:solidFill>
              </a:rPr>
              <a:t> (</a:t>
            </a:r>
            <a:r>
              <a:rPr lang="zh-CN" altLang="en-US" b="1" dirty="0">
                <a:solidFill>
                  <a:srgbClr val="FF0000"/>
                </a:solidFill>
              </a:rPr>
              <a:t>字节码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能够识别的二进制代码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浮点类型</a:t>
            </a:r>
          </a:p>
          <a:p>
            <a:r>
              <a:rPr lang="en-US" altLang="zh-CN" sz="2000" b="1" dirty="0"/>
              <a:t>(1) float </a:t>
            </a:r>
            <a:r>
              <a:rPr lang="zh-CN" altLang="en-US" sz="2000" b="1" dirty="0"/>
              <a:t>型</a:t>
            </a:r>
          </a:p>
          <a:p>
            <a:r>
              <a:rPr lang="zh-CN" altLang="en-US" sz="2000" b="1" dirty="0"/>
              <a:t>常量</a:t>
            </a:r>
            <a:r>
              <a:rPr lang="zh-CN" altLang="en-US" sz="2000" dirty="0"/>
              <a:t>：</a:t>
            </a:r>
            <a:r>
              <a:rPr lang="en-US" altLang="zh-CN" sz="2000" dirty="0"/>
              <a:t>453.5439f</a:t>
            </a:r>
            <a:r>
              <a:rPr lang="zh-CN" altLang="en-US" sz="2000" dirty="0"/>
              <a:t>，</a:t>
            </a:r>
            <a:r>
              <a:rPr lang="en-US" altLang="zh-CN" sz="2000" dirty="0"/>
              <a:t>21379.987F</a:t>
            </a:r>
            <a:r>
              <a:rPr lang="zh-CN" altLang="en-US" sz="2000" dirty="0"/>
              <a:t>，</a:t>
            </a:r>
            <a:r>
              <a:rPr lang="en-US" altLang="zh-CN" sz="2000" dirty="0"/>
              <a:t>2e40f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40</a:t>
            </a:r>
            <a:r>
              <a:rPr lang="zh-CN" altLang="en-US" sz="2000" dirty="0"/>
              <a:t>次方，科学计数法）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变量的定义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>
                <a:solidFill>
                  <a:srgbClr val="FF0000"/>
                </a:solidFill>
              </a:rPr>
              <a:t>float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10^-38~10^</a:t>
            </a:r>
            <a:r>
              <a:rPr lang="en-US" altLang="zh-CN" sz="2000" dirty="0">
                <a:solidFill>
                  <a:srgbClr val="FF0000"/>
                </a:solidFill>
              </a:rPr>
              <a:t>38</a:t>
            </a:r>
            <a:r>
              <a:rPr lang="zh-CN" altLang="en-US" sz="2000" dirty="0"/>
              <a:t>和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38</a:t>
            </a:r>
            <a:r>
              <a:rPr lang="en-US" altLang="zh-CN" sz="2000" dirty="0"/>
              <a:t>~-10^-38</a:t>
            </a:r>
          </a:p>
          <a:p>
            <a:pPr lvl="1"/>
            <a:r>
              <a:rPr lang="en-US" altLang="zh-CN" sz="2000" dirty="0"/>
              <a:t>A float value has </a:t>
            </a:r>
            <a:r>
              <a:rPr lang="en-US" altLang="zh-CN" sz="2000" b="1" dirty="0">
                <a:solidFill>
                  <a:srgbClr val="0000FF"/>
                </a:solidFill>
              </a:rPr>
              <a:t>7 to 8 number of significant digits (</a:t>
            </a:r>
            <a:r>
              <a:rPr lang="zh-CN" altLang="en-US" sz="2000" b="1" dirty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</a:p>
          <a:p>
            <a:pPr lvl="1"/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(2) double</a:t>
            </a:r>
            <a:r>
              <a:rPr lang="zh-CN" altLang="en-US" sz="2000" b="1" dirty="0"/>
              <a:t>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21389.5439d</a:t>
            </a: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可以省略），</a:t>
            </a:r>
            <a:r>
              <a:rPr lang="en-US" altLang="zh-CN" sz="2000" b="1" dirty="0">
                <a:solidFill>
                  <a:srgbClr val="0000FF"/>
                </a:solidFill>
              </a:rPr>
              <a:t>3.402</a:t>
            </a:r>
            <a:r>
              <a:rPr lang="zh-CN" altLang="en-US" sz="2000" dirty="0"/>
              <a:t>，</a:t>
            </a:r>
            <a:r>
              <a:rPr lang="en-US" altLang="zh-CN" sz="2000" dirty="0"/>
              <a:t>6e-140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-140</a:t>
            </a:r>
            <a:r>
              <a:rPr lang="zh-CN" altLang="en-US" sz="2000" dirty="0"/>
              <a:t>次方）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变量的定义：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>
                <a:solidFill>
                  <a:srgbClr val="FF0000"/>
                </a:solidFill>
              </a:rPr>
              <a:t>double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10^-308~10^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~-10^-308</a:t>
            </a:r>
            <a:endParaRPr lang="zh-CN" altLang="en-US" sz="2000" dirty="0"/>
          </a:p>
          <a:p>
            <a:pPr lvl="1"/>
            <a:r>
              <a:rPr lang="en-US" altLang="zh-CN" sz="2000" dirty="0"/>
              <a:t>A double value has </a:t>
            </a:r>
            <a:r>
              <a:rPr lang="en-US" altLang="zh-CN" sz="2000" b="1" dirty="0">
                <a:solidFill>
                  <a:srgbClr val="0000FF"/>
                </a:solidFill>
              </a:rPr>
              <a:t>15 to 17 number of significant digits (</a:t>
            </a:r>
            <a:r>
              <a:rPr lang="zh-CN" altLang="en-US" sz="2000" b="1" dirty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sz="2000" dirty="0"/>
              <a:t>Floating-point numbers </a:t>
            </a:r>
            <a:r>
              <a:rPr lang="en-US" altLang="zh-CN" sz="2000" b="1" dirty="0">
                <a:solidFill>
                  <a:srgbClr val="0000FF"/>
                </a:solidFill>
              </a:rPr>
              <a:t>without an F suffix </a:t>
            </a:r>
            <a:r>
              <a:rPr lang="en-US" altLang="zh-CN" sz="2000" dirty="0"/>
              <a:t>(such as 3.402) are always considered to be of type </a:t>
            </a:r>
            <a:r>
              <a:rPr lang="en-US" altLang="zh-CN" sz="2000" b="1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. You can optionally supply the D suffix (for example, 3.402D).</a:t>
            </a:r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</a:t>
            </a:r>
            <a:r>
              <a:rPr lang="en-US" altLang="zh-CN" sz="2000" b="1" dirty="0">
                <a:solidFill>
                  <a:srgbClr val="0000FF"/>
                </a:solidFill>
              </a:rPr>
              <a:t>Normally, you should use the double type</a:t>
            </a:r>
            <a:r>
              <a:rPr lang="en-US" altLang="zh-CN" sz="2000" dirty="0"/>
              <a:t>, because it is more accurate than the </a:t>
            </a:r>
            <a:r>
              <a:rPr lang="en-US" altLang="zh-CN" sz="2000" b="1" dirty="0">
                <a:solidFill>
                  <a:srgbClr val="FF0000"/>
                </a:solidFill>
              </a:rPr>
              <a:t>float</a:t>
            </a:r>
            <a:r>
              <a:rPr lang="en-US" altLang="zh-CN" sz="2000" dirty="0"/>
              <a:t> type.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69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Floating-point numbers are not suitable for </a:t>
            </a:r>
            <a:r>
              <a:rPr lang="en-US" altLang="zh-CN" sz="2000" b="1" dirty="0">
                <a:solidFill>
                  <a:srgbClr val="FF0000"/>
                </a:solidFill>
              </a:rPr>
              <a:t>financial</a:t>
            </a:r>
            <a:r>
              <a:rPr lang="en-US" altLang="zh-CN" sz="2000" dirty="0"/>
              <a:t> calculation in which </a:t>
            </a:r>
            <a:r>
              <a:rPr lang="en-US" altLang="zh-CN" sz="2000" b="1" dirty="0" err="1">
                <a:solidFill>
                  <a:srgbClr val="FF0000"/>
                </a:solidFill>
              </a:rPr>
              <a:t>roundoff</a:t>
            </a:r>
            <a:r>
              <a:rPr lang="en-US" altLang="zh-CN" sz="2000" b="1" dirty="0">
                <a:solidFill>
                  <a:srgbClr val="FF0000"/>
                </a:solidFill>
              </a:rPr>
              <a:t> errors </a:t>
            </a:r>
            <a:r>
              <a:rPr lang="en-US" altLang="zh-CN" sz="2000" dirty="0"/>
              <a:t>cannot be tolerated.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Such </a:t>
            </a:r>
            <a:r>
              <a:rPr lang="en-US" altLang="zh-CN" sz="2000" b="1" dirty="0" err="1">
                <a:solidFill>
                  <a:srgbClr val="FF0000"/>
                </a:solidFill>
              </a:rPr>
              <a:t>roundoff</a:t>
            </a:r>
            <a:r>
              <a:rPr lang="en-US" altLang="zh-CN" sz="2000" b="1" dirty="0">
                <a:solidFill>
                  <a:srgbClr val="FF0000"/>
                </a:solidFill>
              </a:rPr>
              <a:t> errors </a:t>
            </a:r>
            <a:r>
              <a:rPr lang="en-US" altLang="zh-CN" sz="2000" dirty="0"/>
              <a:t>are caused by the fact that floating-point numbers are </a:t>
            </a:r>
            <a:r>
              <a:rPr lang="en-US" altLang="zh-CN" sz="2000" b="1" dirty="0">
                <a:solidFill>
                  <a:srgbClr val="FF0000"/>
                </a:solidFill>
              </a:rPr>
              <a:t>represented in the binary number system</a:t>
            </a:r>
            <a:r>
              <a:rPr lang="en-US" altLang="zh-CN" sz="2000" dirty="0"/>
              <a:t>. 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If you need precise numerical computations without </a:t>
            </a:r>
            <a:r>
              <a:rPr lang="en-US" altLang="zh-CN" sz="2000" dirty="0" err="1"/>
              <a:t>roundoff</a:t>
            </a:r>
            <a:r>
              <a:rPr lang="en-US" altLang="zh-CN" sz="2000" dirty="0"/>
              <a:t> errors, use the </a:t>
            </a:r>
            <a:r>
              <a:rPr lang="en-US" altLang="zh-CN" sz="2000" b="1" dirty="0" err="1">
                <a:solidFill>
                  <a:srgbClr val="0000FF"/>
                </a:solidFill>
              </a:rPr>
              <a:t>BigDecimal</a:t>
            </a:r>
            <a:r>
              <a:rPr lang="en-US" altLang="zh-CN" sz="2000" dirty="0"/>
              <a:t> class.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276872"/>
            <a:ext cx="5544616" cy="184665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LearningJava</a:t>
            </a:r>
            <a:endParaRPr lang="en-US" altLang="zh-CN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       		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(2.0-1.1);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861048"/>
            <a:ext cx="2160240" cy="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369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问题：为何称为浮点类型？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FF"/>
                </a:solidFill>
              </a:rPr>
              <a:t>float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types are used to represent numbers with a decimal point 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). Why are they called </a:t>
            </a:r>
            <a:r>
              <a:rPr lang="en-US" altLang="zh-CN" sz="2000" i="1" dirty="0"/>
              <a:t>floating-point</a:t>
            </a:r>
            <a:r>
              <a:rPr lang="en-US" altLang="zh-CN" sz="2000" dirty="0"/>
              <a:t> numbers? These numbers are </a:t>
            </a:r>
            <a:r>
              <a:rPr lang="en-US" altLang="zh-CN" sz="2000" b="1" u="sng" dirty="0"/>
              <a:t>stored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FF0000"/>
                </a:solidFill>
              </a:rPr>
              <a:t>scientific notation (</a:t>
            </a:r>
            <a:r>
              <a:rPr lang="zh-CN" altLang="en-US" sz="2000" dirty="0">
                <a:solidFill>
                  <a:srgbClr val="FF0000"/>
                </a:solidFill>
              </a:rPr>
              <a:t>科学计数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internally (</a:t>
            </a:r>
            <a:r>
              <a:rPr lang="zh-CN" altLang="en-US" sz="2000" dirty="0"/>
              <a:t>内部</a:t>
            </a:r>
            <a:r>
              <a:rPr lang="en-US" altLang="zh-CN" sz="2000" dirty="0"/>
              <a:t>). When a number such as 50.534 is converted into scientific notation, such as 5.0534E+1, its decimal point 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) is </a:t>
            </a:r>
            <a:r>
              <a:rPr lang="en-US" altLang="zh-CN" sz="2000" b="1" dirty="0">
                <a:solidFill>
                  <a:srgbClr val="FF0000"/>
                </a:solidFill>
              </a:rPr>
              <a:t>moved (i.e., floated)</a:t>
            </a:r>
            <a:r>
              <a:rPr lang="en-US" altLang="zh-CN" sz="2000" dirty="0"/>
              <a:t> to a new position.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69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Default Values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Relying on such default values, however, is generally considered </a:t>
            </a:r>
            <a:r>
              <a:rPr lang="en-US" altLang="zh-CN" sz="2000" b="1" dirty="0">
                <a:solidFill>
                  <a:srgbClr val="FF0000"/>
                </a:solidFill>
              </a:rPr>
              <a:t>bad programming style</a:t>
            </a:r>
            <a:r>
              <a:rPr lang="en-US" altLang="zh-CN" sz="2000" dirty="0"/>
              <a:t>.</a:t>
            </a:r>
            <a:endParaRPr lang="en-US" altLang="zh-CN" sz="20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736" y="2029569"/>
            <a:ext cx="3628256" cy="313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You may have noticed that the </a:t>
            </a:r>
            <a:r>
              <a:rPr lang="en-US" altLang="zh-CN" sz="2000" b="1" i="1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 keyword isn't used when initializing a variable of a primitive type.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Primitive data types (</a:t>
            </a:r>
            <a:r>
              <a:rPr lang="zh-CN" altLang="en-US" sz="2000" b="1" dirty="0">
                <a:solidFill>
                  <a:srgbClr val="0000FF"/>
                </a:solidFill>
              </a:rPr>
              <a:t>基本数据类型</a:t>
            </a:r>
            <a:r>
              <a:rPr lang="en-US" altLang="zh-CN" sz="2000" b="1" dirty="0">
                <a:solidFill>
                  <a:srgbClr val="0000FF"/>
                </a:solidFill>
              </a:rPr>
              <a:t>) </a:t>
            </a:r>
            <a:r>
              <a:rPr lang="en-US" altLang="zh-CN" sz="2000" dirty="0"/>
              <a:t>are special data types built into the language; they are </a:t>
            </a:r>
            <a:r>
              <a:rPr lang="en-US" altLang="zh-CN" sz="2000" b="1" dirty="0">
                <a:solidFill>
                  <a:srgbClr val="FF0000"/>
                </a:solidFill>
              </a:rPr>
              <a:t>not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objects</a:t>
            </a:r>
            <a:r>
              <a:rPr lang="en-US" altLang="zh-CN" sz="2000" dirty="0"/>
              <a:t> created from a class. 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2.3 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基本数据类型的转换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基本数据类型的转换（</a:t>
            </a:r>
            <a:r>
              <a:rPr lang="en-US" altLang="zh-CN" sz="3200" dirty="0"/>
              <a:t>casting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基本数据类型的转换就是把一种基本数据类型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转变成另一种基本数据类型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。下列基本类型会涉及数据转换，不包括逻辑类型和字符类型。我们将这些类型按</a:t>
            </a:r>
            <a:r>
              <a:rPr lang="zh-CN" altLang="en-US" sz="2000" b="1" dirty="0">
                <a:solidFill>
                  <a:srgbClr val="FF0000"/>
                </a:solidFill>
              </a:rPr>
              <a:t>精度</a:t>
            </a:r>
            <a:r>
              <a:rPr lang="zh-CN" altLang="en-US" sz="2000" dirty="0"/>
              <a:t>从“低”到“高”排列（</a:t>
            </a:r>
            <a:r>
              <a:rPr lang="en-US" altLang="zh-CN" sz="2000" b="1" dirty="0">
                <a:solidFill>
                  <a:srgbClr val="0000FF"/>
                </a:solidFill>
              </a:rPr>
              <a:t>smaller range to larger range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</a:p>
          <a:p>
            <a:endParaRPr lang="en-US" altLang="zh-CN" sz="2000" dirty="0"/>
          </a:p>
          <a:p>
            <a:r>
              <a:rPr lang="zh-CN" altLang="en-US" sz="2000" dirty="0"/>
              <a:t>当把</a:t>
            </a:r>
            <a:r>
              <a:rPr lang="zh-CN" altLang="en-US" sz="2000" dirty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/>
              <a:t>的值赋给</a:t>
            </a:r>
            <a:r>
              <a:rPr lang="zh-CN" altLang="en-US" sz="2000" dirty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/>
              <a:t>时，系统</a:t>
            </a:r>
            <a:r>
              <a:rPr lang="zh-CN" altLang="en-US" sz="2000" b="1" u="sng" dirty="0">
                <a:solidFill>
                  <a:srgbClr val="FF0000"/>
                </a:solidFill>
              </a:rPr>
              <a:t>自动</a:t>
            </a:r>
            <a:r>
              <a:rPr lang="zh-CN" altLang="en-US" sz="2000" dirty="0"/>
              <a:t>完成数据类型的转换，如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型转换成</a:t>
            </a:r>
            <a:r>
              <a:rPr lang="en-US" altLang="zh-CN" sz="2000" dirty="0"/>
              <a:t>long</a:t>
            </a:r>
            <a:r>
              <a:rPr lang="zh-CN" altLang="en-US" sz="2000" dirty="0"/>
              <a:t>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当把</a:t>
            </a:r>
            <a:r>
              <a:rPr lang="zh-CN" altLang="en-US" sz="2000" dirty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/>
              <a:t>的值赋给</a:t>
            </a:r>
            <a:r>
              <a:rPr lang="zh-CN" altLang="en-US" sz="2000" dirty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/>
              <a:t>时，必须使用</a:t>
            </a:r>
            <a:r>
              <a:rPr lang="zh-CN" altLang="en-US" sz="2000" b="1" u="sng" dirty="0">
                <a:solidFill>
                  <a:srgbClr val="FF0000"/>
                </a:solidFill>
              </a:rPr>
              <a:t>显式类型转换</a:t>
            </a:r>
            <a:r>
              <a:rPr lang="zh-CN" altLang="en-US" sz="2000" dirty="0"/>
              <a:t>运算。显示转换的格式： </a:t>
            </a:r>
            <a:r>
              <a:rPr lang="en-US" altLang="zh-CN" sz="2000" b="1" u="sng" dirty="0"/>
              <a:t>(</a:t>
            </a:r>
            <a:r>
              <a:rPr lang="zh-CN" altLang="en-US" sz="2000" b="1" u="sng" dirty="0"/>
              <a:t>类型名</a:t>
            </a:r>
            <a:r>
              <a:rPr lang="en-US" altLang="zh-CN" sz="2000" b="1" u="sng" dirty="0"/>
              <a:t>)</a:t>
            </a:r>
            <a:r>
              <a:rPr lang="zh-CN" altLang="en-US" sz="2000" b="1" u="sng" dirty="0"/>
              <a:t>要转换的值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注：此处所说的级别是</a:t>
            </a:r>
            <a:r>
              <a:rPr lang="zh-CN" altLang="en-US" sz="2000"/>
              <a:t>指“</a:t>
            </a:r>
            <a:r>
              <a:rPr lang="zh-CN" altLang="en-US" sz="2000" b="1">
                <a:solidFill>
                  <a:srgbClr val="FF0000"/>
                </a:solidFill>
              </a:rPr>
              <a:t>精度</a:t>
            </a:r>
            <a:r>
              <a:rPr lang="zh-CN" altLang="en-US" sz="2000"/>
              <a:t>”上</a:t>
            </a:r>
            <a:r>
              <a:rPr lang="zh-CN" altLang="en-US" sz="2000" dirty="0"/>
              <a:t>的级别。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2047299"/>
            <a:ext cx="4572000" cy="1815882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)34.89;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"x="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570883"/>
            <a:ext cx="657707" cy="29016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2987824" y="1988840"/>
            <a:ext cx="1008112" cy="971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1988840"/>
            <a:ext cx="4572000" cy="4185761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a=120;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b=130;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c=2200;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d=8000;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g=0.1234567812345678;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)b;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)d; 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未导致精度的损失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)g;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+c);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+f);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"g="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+g);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9056" y="4976614"/>
            <a:ext cx="2734316" cy="11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Through the Java VM (Java Virtual Machine, JVM), the same application is capable of</a:t>
            </a:r>
            <a:r>
              <a:rPr lang="en-US" altLang="zh-CN" sz="2000" dirty="0">
                <a:solidFill>
                  <a:srgbClr val="FF0000"/>
                </a:solidFill>
              </a:rPr>
              <a:t> running on multiple platforms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7347" name="Picture 3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69579"/>
            <a:ext cx="3771900" cy="389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/>
              <a:t>分析：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)b;</a:t>
            </a:r>
            <a:endParaRPr lang="en-US" altLang="zh-CN" sz="2000" dirty="0"/>
          </a:p>
          <a:p>
            <a:r>
              <a:rPr lang="en-US" altLang="zh-CN" sz="2000" dirty="0"/>
              <a:t>130 </a:t>
            </a:r>
          </a:p>
          <a:p>
            <a:r>
              <a:rPr lang="en-US" altLang="zh-CN" sz="2000" dirty="0"/>
              <a:t>-&gt; 0000 0000 1000 0010 </a:t>
            </a:r>
          </a:p>
          <a:p>
            <a:r>
              <a:rPr lang="en-US" altLang="zh-CN" sz="2000" dirty="0"/>
              <a:t>-&gt;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000 0010 </a:t>
            </a:r>
          </a:p>
          <a:p>
            <a:r>
              <a:rPr lang="en-US" altLang="zh-CN" sz="2000" dirty="0"/>
              <a:t>-&gt; </a:t>
            </a:r>
            <a:r>
              <a:rPr lang="zh-CN" altLang="en-US" sz="2000" dirty="0"/>
              <a:t>取反加</a:t>
            </a:r>
            <a:r>
              <a:rPr lang="en-US" altLang="zh-CN" sz="2000" dirty="0"/>
              <a:t>1: 0111 1110 </a:t>
            </a:r>
          </a:p>
          <a:p>
            <a:r>
              <a:rPr lang="en-US" altLang="zh-CN" sz="2000" dirty="0"/>
              <a:t>-&gt; 126 </a:t>
            </a:r>
          </a:p>
          <a:p>
            <a:r>
              <a:rPr lang="en-US" altLang="zh-CN" sz="2000" dirty="0"/>
              <a:t>-&gt; </a:t>
            </a:r>
            <a:r>
              <a:rPr lang="en-US" altLang="zh-CN" sz="2000" dirty="0">
                <a:solidFill>
                  <a:srgbClr val="FF0000"/>
                </a:solidFill>
              </a:rPr>
              <a:t>-126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2.4 </a:t>
            </a:r>
            <a:r>
              <a:rPr lang="zh-CN" altLang="en-US" sz="2000" dirty="0">
                <a:solidFill>
                  <a:srgbClr val="FF0000"/>
                </a:solidFill>
              </a:rPr>
              <a:t>数据的输入和输出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由于</a:t>
            </a:r>
            <a:r>
              <a:rPr lang="en-US" altLang="zh-CN" sz="2000" dirty="0"/>
              <a:t>C</a:t>
            </a:r>
            <a:r>
              <a:rPr lang="zh-CN" altLang="en-US" sz="2000" dirty="0"/>
              <a:t>语言出现比较早，那个时候还没有图形用户界面（</a:t>
            </a:r>
            <a:r>
              <a:rPr lang="en-US" altLang="zh-CN" sz="2000" dirty="0"/>
              <a:t>Graphics User Interface,</a:t>
            </a:r>
            <a:r>
              <a:rPr lang="zh-CN" altLang="en-US" sz="2000" dirty="0"/>
              <a:t> </a:t>
            </a:r>
            <a:r>
              <a:rPr lang="en-US" altLang="zh-CN" sz="2000" dirty="0"/>
              <a:t>GUI</a:t>
            </a:r>
            <a:r>
              <a:rPr lang="zh-CN" altLang="en-US" sz="2000" dirty="0"/>
              <a:t>）的概念，因此，</a:t>
            </a:r>
            <a:r>
              <a:rPr lang="en-US" altLang="zh-CN" sz="2000" dirty="0"/>
              <a:t>C</a:t>
            </a:r>
            <a:r>
              <a:rPr lang="zh-CN" altLang="en-US" sz="2000" dirty="0"/>
              <a:t>语言提供了许多用来输入、输出数据的函数，例如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等。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语言不像</a:t>
            </a:r>
            <a:r>
              <a:rPr lang="en-US" altLang="zh-CN" sz="2000" dirty="0"/>
              <a:t>C</a:t>
            </a:r>
            <a:r>
              <a:rPr lang="zh-CN" altLang="en-US" sz="2000" dirty="0"/>
              <a:t>语言，在命令行进行数据输入、输出的功能不多。关于输入、输出，我们将在第</a:t>
            </a:r>
            <a:r>
              <a:rPr lang="en-US" altLang="zh-CN" sz="2000" dirty="0"/>
              <a:t>9</a:t>
            </a:r>
            <a:r>
              <a:rPr lang="zh-CN" altLang="en-US" sz="2000" dirty="0"/>
              <a:t>章详细介绍，现在只需知道它的作用是</a:t>
            </a:r>
            <a:r>
              <a:rPr lang="zh-CN" altLang="en-US" sz="2000" b="1" dirty="0">
                <a:solidFill>
                  <a:srgbClr val="FF0000"/>
                </a:solidFill>
              </a:rPr>
              <a:t>在命令行窗口输入、输出数据</a:t>
            </a:r>
            <a:r>
              <a:rPr lang="zh-CN" altLang="en-US" sz="2000" dirty="0"/>
              <a:t>即可。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数据输出</a:t>
            </a:r>
          </a:p>
          <a:p>
            <a:r>
              <a:rPr lang="en-US" altLang="zh-CN" sz="2000" dirty="0" err="1"/>
              <a:t>System.out.printf</a:t>
            </a:r>
            <a:endParaRPr lang="en-US" altLang="zh-CN" sz="2000" dirty="0"/>
          </a:p>
          <a:p>
            <a:r>
              <a:rPr lang="en-US" altLang="zh-CN" sz="2000" dirty="0" err="1"/>
              <a:t>System.out.printf</a:t>
            </a:r>
            <a:r>
              <a:rPr lang="zh-CN" altLang="en-US" sz="2000" dirty="0"/>
              <a:t>的功能完全类似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函数。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的一般格式：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</a:t>
            </a:r>
            <a:r>
              <a:rPr lang="zh-CN" altLang="en-US" sz="2000" dirty="0"/>
              <a:t>格式控制部分</a:t>
            </a:r>
            <a:r>
              <a:rPr lang="en-US" altLang="zh-CN" sz="2000" dirty="0"/>
              <a:t>,</a:t>
            </a:r>
            <a:r>
              <a:rPr lang="zh-CN" altLang="en-US" sz="2000" dirty="0"/>
              <a:t>表达式</a:t>
            </a:r>
            <a:r>
              <a:rPr lang="en-US" altLang="zh-CN" sz="2000" dirty="0"/>
              <a:t>1,</a:t>
            </a:r>
            <a:r>
              <a:rPr lang="zh-CN" altLang="en-US" sz="2000" dirty="0"/>
              <a:t>表达式</a:t>
            </a:r>
            <a:r>
              <a:rPr lang="en-US" altLang="zh-CN" sz="2000" dirty="0"/>
              <a:t>2,…</a:t>
            </a:r>
            <a:r>
              <a:rPr lang="zh-CN" altLang="en-US" sz="2000" dirty="0"/>
              <a:t>表达式</a:t>
            </a:r>
            <a:r>
              <a:rPr lang="en-US" altLang="zh-CN" sz="2000" dirty="0"/>
              <a:t>n);</a:t>
            </a:r>
          </a:p>
          <a:p>
            <a:pPr lvl="1"/>
            <a:r>
              <a:rPr lang="en-US" altLang="zh-CN" sz="2000" dirty="0"/>
              <a:t>%d: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类型数据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%c: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类型数据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%f: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浮点</a:t>
            </a:r>
            <a:r>
              <a:rPr lang="zh-CN" altLang="en-US" sz="2000" dirty="0"/>
              <a:t>类型数据，</a:t>
            </a:r>
            <a:r>
              <a:rPr lang="zh-CN" altLang="en-US" sz="2000" dirty="0">
                <a:solidFill>
                  <a:srgbClr val="FF0000"/>
                </a:solidFill>
              </a:rPr>
              <a:t>小数部分最多保留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%s: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数据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0000FF"/>
                </a:solidFill>
              </a:rPr>
              <a:t>d</a:t>
            </a:r>
            <a:r>
              <a:rPr lang="en-US" altLang="zh-CN" sz="2000" dirty="0"/>
              <a:t>: </a:t>
            </a:r>
            <a:r>
              <a:rPr lang="zh-CN" altLang="en-US" sz="2000" dirty="0"/>
              <a:t>输出的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类型数据占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b="1" u="sng" dirty="0"/>
              <a:t>列</a:t>
            </a:r>
            <a:endParaRPr lang="en-US" altLang="zh-CN" sz="2000" b="1" u="sng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.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en-US" altLang="zh-CN" sz="2000" dirty="0">
                <a:solidFill>
                  <a:srgbClr val="0000FF"/>
                </a:solidFill>
              </a:rPr>
              <a:t>f</a:t>
            </a:r>
            <a:r>
              <a:rPr lang="en-US" altLang="zh-CN" sz="2000" dirty="0"/>
              <a:t>: </a:t>
            </a:r>
            <a:r>
              <a:rPr lang="zh-CN" altLang="en-US" sz="2000" dirty="0"/>
              <a:t>输出的</a:t>
            </a:r>
            <a:r>
              <a:rPr lang="en-US" altLang="zh-CN" sz="2000" dirty="0">
                <a:solidFill>
                  <a:srgbClr val="0000FF"/>
                </a:solidFill>
              </a:rPr>
              <a:t>float</a:t>
            </a:r>
            <a:r>
              <a:rPr lang="zh-CN" altLang="en-US" sz="2000" dirty="0"/>
              <a:t>数据占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b="1" u="sng" dirty="0"/>
              <a:t>列</a:t>
            </a:r>
            <a:r>
              <a:rPr lang="zh-CN" altLang="en-US" sz="2000" dirty="0"/>
              <a:t>，小数点保留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zh-CN" altLang="en-US" sz="2000" b="1" u="sng" dirty="0"/>
              <a:t>位</a:t>
            </a:r>
            <a:endParaRPr lang="en-US" altLang="zh-CN" sz="2000" b="1" u="sn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6912768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f=123.456789f;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d=123456.12345678;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x=5678;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"%c\n%10.3f\n%f,%12d\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n%d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,c,f,d,x,x=x+2);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060848"/>
            <a:ext cx="286774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6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数据的输入</a:t>
            </a:r>
            <a:endParaRPr lang="en-US" altLang="zh-CN" sz="2000" b="1" dirty="0"/>
          </a:p>
          <a:p>
            <a:r>
              <a:rPr lang="en-US" altLang="zh-CN" sz="2000" dirty="0"/>
              <a:t>Scanner</a:t>
            </a:r>
            <a:r>
              <a:rPr lang="zh-CN" altLang="en-US" sz="2000" dirty="0"/>
              <a:t>是</a:t>
            </a:r>
            <a:r>
              <a:rPr lang="en-US" altLang="zh-CN" sz="2000" dirty="0"/>
              <a:t>SDK1.5</a:t>
            </a:r>
            <a:r>
              <a:rPr lang="zh-CN" altLang="en-US" sz="2000" dirty="0"/>
              <a:t>新增的一个类，可以使用该类创建一个对象：</a:t>
            </a:r>
          </a:p>
          <a:p>
            <a:pPr lvl="1"/>
            <a:r>
              <a:rPr lang="en-US" altLang="zh-CN" sz="2000" dirty="0"/>
              <a:t>Scanner reader=new Scanner(System.in);</a:t>
            </a:r>
          </a:p>
          <a:p>
            <a:r>
              <a:rPr lang="zh-CN" altLang="en-US" sz="2000" dirty="0"/>
              <a:t>然后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对象调用下列方法，读取用户在命令行输入的各种数据类型，</a:t>
            </a:r>
          </a:p>
          <a:p>
            <a:pPr lvl="1"/>
            <a:r>
              <a:rPr lang="en-US" altLang="zh-CN" sz="2000" dirty="0" err="1"/>
              <a:t>nextByte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nextShort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nextLong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nextFloat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nextLine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上述方法执行时都会引起</a:t>
            </a:r>
            <a:r>
              <a:rPr lang="zh-CN" altLang="en-US" sz="2000" b="1" dirty="0">
                <a:solidFill>
                  <a:srgbClr val="FF0000"/>
                </a:solidFill>
              </a:rPr>
              <a:t>堵塞</a:t>
            </a:r>
            <a:r>
              <a:rPr lang="zh-CN" altLang="en-US" sz="2000" dirty="0"/>
              <a:t>，等待在命令行输入数据回车确认。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89856" y="1988840"/>
            <a:ext cx="588640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m=0;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m=m+1;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个数的和为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个数的平均值是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/m);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700808"/>
            <a:ext cx="1728192" cy="16218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016" y="6093296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用户在键盘依次输入若干个数字，每输入一个数字都需要按回车键确认，最后在键盘输入一个非数字字符结束整个输入操作过程。程序将计算出这些数的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zh-CN" altLang="en-US" dirty="0"/>
              <a:t>及</a:t>
            </a:r>
            <a:r>
              <a:rPr lang="zh-CN" altLang="en-US" b="1" dirty="0">
                <a:solidFill>
                  <a:srgbClr val="FF0000"/>
                </a:solidFill>
              </a:rPr>
              <a:t>平均值</a:t>
            </a:r>
            <a:r>
              <a:rPr lang="zh-CN" altLang="en-US" dirty="0"/>
              <a:t>。 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55776" y="1484784"/>
            <a:ext cx="1152128" cy="539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8504" y="1124744"/>
            <a:ext cx="7875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这是</a:t>
            </a:r>
            <a:r>
              <a:rPr lang="en-US" altLang="zh-CN" b="1" dirty="0">
                <a:solidFill>
                  <a:srgbClr val="0000FF"/>
                </a:solidFill>
              </a:rPr>
              <a:t>wildcard import</a:t>
            </a:r>
            <a:r>
              <a:rPr lang="zh-CN" altLang="en-US" dirty="0"/>
              <a:t>，也可以改为</a:t>
            </a:r>
            <a:r>
              <a:rPr lang="en-US" altLang="zh-CN" b="1" dirty="0">
                <a:solidFill>
                  <a:srgbClr val="0000FF"/>
                </a:solidFill>
              </a:rPr>
              <a:t>specific import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import </a:t>
            </a:r>
            <a:r>
              <a:rPr lang="en-US" altLang="zh-CN" b="1" dirty="0" err="1">
                <a:solidFill>
                  <a:srgbClr val="FF0000"/>
                </a:solidFill>
              </a:rPr>
              <a:t>java.util.Scanner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zh-CN" altLang="en-US" dirty="0"/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36735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等待用户从键盘输入数据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951090" y="3861048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364088" y="4293096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44324" y="4115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2.5 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数组（</a:t>
            </a:r>
            <a:r>
              <a:rPr lang="en-US" altLang="zh-CN" sz="2000" dirty="0"/>
              <a:t>array</a:t>
            </a:r>
            <a:r>
              <a:rPr lang="zh-CN" altLang="en-US" sz="2000" dirty="0"/>
              <a:t>）是</a:t>
            </a:r>
            <a:r>
              <a:rPr lang="zh-CN" altLang="en-US" sz="2000" b="1" dirty="0">
                <a:solidFill>
                  <a:srgbClr val="FF0000"/>
                </a:solidFill>
              </a:rPr>
              <a:t>相同类型</a:t>
            </a:r>
            <a:r>
              <a:rPr lang="zh-CN" altLang="en-US" sz="2000" dirty="0"/>
              <a:t>的数据</a:t>
            </a:r>
            <a:r>
              <a:rPr lang="zh-CN" altLang="en-US" sz="2000" b="1" dirty="0">
                <a:solidFill>
                  <a:srgbClr val="FF0000"/>
                </a:solidFill>
              </a:rPr>
              <a:t>按顺序</a:t>
            </a:r>
            <a:r>
              <a:rPr lang="zh-CN" altLang="en-US" sz="2000" dirty="0"/>
              <a:t>组成的一种复合数据类型。通过数组名加数组下标（</a:t>
            </a:r>
            <a:r>
              <a:rPr lang="en-US" altLang="zh-CN" sz="2000" dirty="0"/>
              <a:t>index</a:t>
            </a:r>
            <a:r>
              <a:rPr lang="zh-CN" altLang="en-US" sz="2000" dirty="0"/>
              <a:t>）来使用数组中的数据。</a:t>
            </a:r>
            <a:r>
              <a:rPr lang="zh-CN" altLang="en-US" sz="2000" dirty="0">
                <a:solidFill>
                  <a:srgbClr val="FF0000"/>
                </a:solidFill>
              </a:rPr>
              <a:t>下标从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4085289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声明数组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声明数组</a:t>
            </a:r>
            <a:r>
              <a:rPr lang="zh-CN" altLang="en-US" sz="2000" dirty="0"/>
              <a:t>包括数组的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  <a:r>
              <a:rPr lang="zh-CN" altLang="en-US" sz="2000" dirty="0"/>
              <a:t>、数组包含的元素的</a:t>
            </a:r>
            <a:r>
              <a:rPr lang="zh-CN" altLang="en-US" sz="2000" dirty="0">
                <a:solidFill>
                  <a:srgbClr val="FF0000"/>
                </a:solidFill>
              </a:rPr>
              <a:t>数据类型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声明一维数组有下列两种格式：</a:t>
            </a:r>
          </a:p>
          <a:p>
            <a:pPr lvl="1"/>
            <a:r>
              <a:rPr lang="zh-CN" altLang="en-US" sz="2000" i="1" dirty="0"/>
              <a:t>数组元素类型 </a:t>
            </a:r>
            <a:r>
              <a:rPr lang="zh-CN" altLang="en-US" sz="2000" i="1" dirty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>
                <a:solidFill>
                  <a:srgbClr val="FF0000"/>
                </a:solidFill>
              </a:rPr>
              <a:t>[]</a:t>
            </a:r>
            <a:r>
              <a:rPr lang="en-US" altLang="zh-CN" sz="2000" i="1" dirty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数组元素类型 </a:t>
            </a:r>
            <a:r>
              <a:rPr lang="en-US" altLang="zh-CN" sz="2000" b="1" i="1" dirty="0">
                <a:solidFill>
                  <a:srgbClr val="0000FF"/>
                </a:solidFill>
              </a:rPr>
              <a:t>[] </a:t>
            </a:r>
            <a:r>
              <a:rPr lang="zh-CN" altLang="en-US" sz="2000" b="1" i="1" dirty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/>
              <a:t>;</a:t>
            </a:r>
          </a:p>
          <a:p>
            <a:r>
              <a:rPr lang="zh-CN" altLang="en-US" sz="2000" dirty="0"/>
              <a:t>声明二维数组有下列两种格式：</a:t>
            </a:r>
          </a:p>
          <a:p>
            <a:pPr lvl="1"/>
            <a:r>
              <a:rPr lang="zh-CN" altLang="en-US" sz="2000" i="1" dirty="0"/>
              <a:t>数组元素类型 </a:t>
            </a:r>
            <a:r>
              <a:rPr lang="zh-CN" altLang="en-US" sz="2000" i="1" dirty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>
                <a:solidFill>
                  <a:srgbClr val="FF0000"/>
                </a:solidFill>
              </a:rPr>
              <a:t>[][]</a:t>
            </a:r>
            <a:r>
              <a:rPr lang="en-US" altLang="zh-CN" sz="2000" i="1" dirty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数组元素类型 </a:t>
            </a:r>
            <a:r>
              <a:rPr lang="en-US" altLang="zh-CN" sz="2000" b="1" i="1" dirty="0">
                <a:solidFill>
                  <a:srgbClr val="0000FF"/>
                </a:solidFill>
              </a:rPr>
              <a:t>[][] </a:t>
            </a:r>
            <a:r>
              <a:rPr lang="zh-CN" altLang="en-US" sz="2000" b="1" i="1" dirty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/>
              <a:t>;</a:t>
            </a:r>
            <a:endParaRPr lang="zh-CN" altLang="en-US" sz="2000" b="1" i="1" dirty="0"/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9330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427984" y="3717032"/>
            <a:ext cx="1224136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4221088"/>
            <a:ext cx="1224136" cy="50405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API </a:t>
            </a:r>
            <a:r>
              <a:rPr lang="en-US" altLang="zh-CN" sz="2000" dirty="0"/>
              <a:t>(Application Programming Interface, </a:t>
            </a:r>
            <a:r>
              <a:rPr lang="zh-CN" altLang="en-US" sz="2000" dirty="0"/>
              <a:t>应用程序编程接口</a:t>
            </a:r>
            <a:r>
              <a:rPr lang="en-US" altLang="zh-CN" sz="2000" dirty="0"/>
              <a:t>/</a:t>
            </a:r>
            <a:r>
              <a:rPr lang="zh-CN" altLang="en-US" sz="2000" dirty="0"/>
              <a:t>类库</a:t>
            </a:r>
            <a:r>
              <a:rPr lang="en-US" altLang="zh-CN" sz="2000" dirty="0"/>
              <a:t>) and </a:t>
            </a:r>
            <a:r>
              <a:rPr lang="en-US" altLang="zh-CN" sz="2000" dirty="0">
                <a:solidFill>
                  <a:srgbClr val="FF0000"/>
                </a:solidFill>
              </a:rPr>
              <a:t>JVM </a:t>
            </a:r>
            <a:r>
              <a:rPr lang="en-US" altLang="zh-CN" sz="2000" dirty="0"/>
              <a:t>insulate (</a:t>
            </a:r>
            <a:r>
              <a:rPr lang="zh-CN" altLang="en-US" sz="2000" dirty="0"/>
              <a:t>隔离</a:t>
            </a:r>
            <a:r>
              <a:rPr lang="en-US" altLang="zh-CN" sz="2000" dirty="0"/>
              <a:t>) the program from the underlying hardware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As a platform-independent environment, the Java platform can be </a:t>
            </a:r>
            <a:r>
              <a:rPr lang="en-US" altLang="zh-CN" sz="2000" dirty="0">
                <a:solidFill>
                  <a:srgbClr val="FF0000"/>
                </a:solidFill>
              </a:rPr>
              <a:t>a bit </a:t>
            </a:r>
            <a:r>
              <a:rPr lang="en-US" altLang="zh-CN" sz="2000" b="1" dirty="0">
                <a:solidFill>
                  <a:srgbClr val="FF0000"/>
                </a:solidFill>
              </a:rPr>
              <a:t>slower</a:t>
            </a:r>
            <a:r>
              <a:rPr lang="en-US" altLang="zh-CN" sz="2000" dirty="0">
                <a:solidFill>
                  <a:srgbClr val="FF0000"/>
                </a:solidFill>
              </a:rPr>
              <a:t> than native code (</a:t>
            </a:r>
            <a:r>
              <a:rPr lang="zh-CN" altLang="en-US" sz="2000" dirty="0">
                <a:solidFill>
                  <a:srgbClr val="FF0000"/>
                </a:solidFill>
              </a:rPr>
              <a:t>本机代码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本地代码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 However, advances in compiler and virtual machine technologies are bringing performance close to that of native code without threatening portability.</a:t>
            </a: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8370" name="Picture 2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0888"/>
            <a:ext cx="3619675" cy="17281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91880" y="2873852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类库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创建数组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声明数组</a:t>
            </a:r>
            <a:r>
              <a:rPr lang="zh-CN" altLang="en-US" sz="2000" dirty="0"/>
              <a:t>仅仅是给出了数组名和元素（</a:t>
            </a:r>
            <a:r>
              <a:rPr lang="en-US" altLang="zh-CN" sz="2000" dirty="0"/>
              <a:t>element</a:t>
            </a:r>
            <a:r>
              <a:rPr lang="zh-CN" altLang="en-US" sz="2000" dirty="0"/>
              <a:t>）的数据类型，</a:t>
            </a:r>
            <a:r>
              <a:rPr lang="en-US" altLang="zh-CN" sz="2000" dirty="0"/>
              <a:t>Java</a:t>
            </a:r>
            <a:r>
              <a:rPr lang="zh-CN" altLang="en-US" sz="2000" b="1" dirty="0">
                <a:solidFill>
                  <a:srgbClr val="FF0000"/>
                </a:solidFill>
              </a:rPr>
              <a:t>不允许</a:t>
            </a:r>
            <a:r>
              <a:rPr lang="zh-CN" altLang="en-US" sz="2000" dirty="0"/>
              <a:t>在声明数组中的方括号内指定数组元素的个数。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要想使用数组则必须为它</a:t>
            </a:r>
            <a:r>
              <a:rPr lang="zh-CN" altLang="en-US" sz="2000" dirty="0">
                <a:solidFill>
                  <a:srgbClr val="FF0000"/>
                </a:solidFill>
              </a:rPr>
              <a:t>分配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>
                <a:solidFill>
                  <a:srgbClr val="FF0000"/>
                </a:solidFill>
              </a:rPr>
              <a:t>空间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创建数组</a:t>
            </a:r>
            <a:r>
              <a:rPr lang="zh-CN" altLang="en-US" sz="2000" dirty="0"/>
              <a:t>。在为数组分配内存空间时</a:t>
            </a:r>
            <a:r>
              <a:rPr lang="zh-CN" altLang="en-US" sz="2000" b="1" dirty="0">
                <a:solidFill>
                  <a:srgbClr val="FF0000"/>
                </a:solidFill>
              </a:rPr>
              <a:t>必须</a:t>
            </a:r>
            <a:r>
              <a:rPr lang="zh-CN" altLang="en-US" sz="2000" dirty="0"/>
              <a:t>指明数组的长度。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5688632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arrayInt1 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arrayInt2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arrayInt3 [][]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arrayInt4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7604" y="34290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076056" y="3284984"/>
            <a:ext cx="2109540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724128" y="3717032"/>
            <a:ext cx="1461468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70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数组元素的使用</a:t>
            </a:r>
          </a:p>
          <a:p>
            <a:r>
              <a:rPr lang="zh-CN" altLang="en-US" sz="2000" dirty="0"/>
              <a:t>一维数组通过</a:t>
            </a:r>
            <a:r>
              <a:rPr lang="zh-CN" altLang="en-US" sz="2000" dirty="0">
                <a:solidFill>
                  <a:srgbClr val="FF0000"/>
                </a:solidFill>
              </a:rPr>
              <a:t>下标</a:t>
            </a:r>
            <a:r>
              <a:rPr lang="zh-CN" altLang="en-US" sz="2000" dirty="0"/>
              <a:t>访问自己的元素。需要注意的是下标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，因此，数组若是</a:t>
            </a:r>
            <a:r>
              <a:rPr lang="en-US" altLang="zh-CN" sz="2000" dirty="0"/>
              <a:t>10</a:t>
            </a:r>
            <a:r>
              <a:rPr lang="zh-CN" altLang="en-US" sz="2000" dirty="0"/>
              <a:t>个元素，下标到</a:t>
            </a:r>
            <a:r>
              <a:rPr lang="en-US" altLang="zh-CN" sz="2000" dirty="0"/>
              <a:t>9</a:t>
            </a:r>
            <a:r>
              <a:rPr lang="zh-CN" altLang="en-US" sz="2000" dirty="0"/>
              <a:t>为止，如果你使用的下标超过</a:t>
            </a:r>
            <a:r>
              <a:rPr lang="en-US" altLang="zh-CN" sz="2000" dirty="0"/>
              <a:t>9</a:t>
            </a:r>
            <a:r>
              <a:rPr lang="zh-CN" altLang="en-US" sz="2000" dirty="0"/>
              <a:t>将会发生</a:t>
            </a:r>
            <a:r>
              <a:rPr lang="zh-CN" altLang="en-US" sz="2000" b="1" dirty="0">
                <a:solidFill>
                  <a:srgbClr val="FF0000"/>
                </a:solidFill>
              </a:rPr>
              <a:t>异常（</a:t>
            </a:r>
            <a:r>
              <a:rPr lang="en-US" altLang="zh-CN" sz="2000" b="1" dirty="0">
                <a:solidFill>
                  <a:srgbClr val="FF0000"/>
                </a:solidFill>
              </a:rPr>
              <a:t>exception</a:t>
            </a:r>
            <a:r>
              <a:rPr lang="zh-CN" altLang="en-US" sz="2000" b="1" dirty="0">
                <a:solidFill>
                  <a:srgbClr val="FF0000"/>
                </a:solidFill>
              </a:rPr>
              <a:t>），即</a:t>
            </a:r>
            <a:r>
              <a:rPr lang="en-US" altLang="zh-CN" sz="2000" b="1" dirty="0" err="1">
                <a:solidFill>
                  <a:srgbClr val="FF0000"/>
                </a:solidFill>
              </a:rPr>
              <a:t>ArrayIndexOutOfBoundsException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二维数组也通过</a:t>
            </a:r>
            <a:r>
              <a:rPr lang="zh-CN" altLang="en-US" sz="2000" dirty="0">
                <a:solidFill>
                  <a:srgbClr val="FF0000"/>
                </a:solidFill>
              </a:rPr>
              <a:t>下标</a:t>
            </a:r>
            <a:r>
              <a:rPr lang="zh-CN" altLang="en-US" sz="2000" dirty="0"/>
              <a:t>访问自己的元素。下标也是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4.</a:t>
            </a:r>
            <a:r>
              <a:rPr lang="zh-CN" altLang="en-US" sz="2000" b="1" dirty="0"/>
              <a:t>数组的初始化</a:t>
            </a:r>
          </a:p>
          <a:p>
            <a:r>
              <a:rPr lang="zh-CN" altLang="en-US" sz="2000" dirty="0"/>
              <a:t>创建数组后，系统会给每个数组元素一个默认的值，如，</a:t>
            </a:r>
            <a:r>
              <a:rPr lang="en-US" altLang="zh-CN" sz="2000" dirty="0"/>
              <a:t>float</a:t>
            </a:r>
            <a:r>
              <a:rPr lang="zh-CN" altLang="en-US" sz="2000" dirty="0"/>
              <a:t>型是</a:t>
            </a:r>
            <a:r>
              <a:rPr lang="en-US" altLang="zh-CN" sz="2000" dirty="0"/>
              <a:t>0.0</a:t>
            </a:r>
            <a:r>
              <a:rPr lang="zh-CN" altLang="en-US" sz="2000" dirty="0"/>
              <a:t>。在声明数组的时候给数组中的元素一个</a:t>
            </a:r>
            <a:r>
              <a:rPr lang="zh-CN" altLang="en-US" sz="2000" dirty="0">
                <a:solidFill>
                  <a:srgbClr val="FF0000"/>
                </a:solidFill>
              </a:rPr>
              <a:t>初始值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0000FF"/>
                </a:solidFill>
              </a:rPr>
              <a:t>好的编程习惯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3127608"/>
            <a:ext cx="6759624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{21.3f, 23.89f, 2.0f, 23f, 778.98f};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4318" y="4593480"/>
            <a:ext cx="872482" cy="117785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数组属于</a:t>
            </a:r>
            <a:r>
              <a:rPr lang="zh-CN" altLang="en-US" sz="2000" b="1" dirty="0">
                <a:solidFill>
                  <a:srgbClr val="FF0000"/>
                </a:solidFill>
              </a:rPr>
              <a:t>引用型变量</a:t>
            </a:r>
            <a:r>
              <a:rPr lang="zh-CN" altLang="en-US" sz="2000" dirty="0"/>
              <a:t>，因此两个相同类型的数组如果具有相同的引用，它们就有完全相同的元素。</a:t>
            </a:r>
          </a:p>
        </p:txBody>
      </p:sp>
    </p:spTree>
    <p:extLst>
      <p:ext uri="{BB962C8B-B14F-4D97-AF65-F5344CB8AC3E}">
        <p14:creationId xmlns:p14="http://schemas.microsoft.com/office/powerpoint/2010/main" val="6010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763284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a={1,2,3};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b={10,11};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</a:p>
          <a:p>
            <a:pPr lvl="2"/>
            <a:r>
              <a:rPr lang="de-DE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de-DE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"b[0]=%-3db[1]=%-3d\n"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,b[0],b[1]);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b=a;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b[1]=888;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b[2]=999;  </a:t>
            </a:r>
          </a:p>
          <a:p>
            <a:pPr lvl="2"/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"a[0]=%-5da[1]=%-5da[2]=%-5d\n"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,a[0],a[1],a[2]);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"b[0]=%-5db[1]=%-5db[2]=%-5d\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,b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[0],b[1],b[2]);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2325" y="1417638"/>
            <a:ext cx="2772123" cy="14830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08328" y="3457048"/>
            <a:ext cx="1080120" cy="683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1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补充：</a:t>
            </a:r>
            <a:r>
              <a:rPr lang="en-US" altLang="zh-CN" sz="2000" dirty="0" err="1"/>
              <a:t>arraycopy</a:t>
            </a:r>
            <a:r>
              <a:rPr lang="zh-CN" altLang="en-US" sz="2000" dirty="0"/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748883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ArrayCopyDemo</a:t>
            </a:r>
            <a:endParaRPr lang="en-US" altLang="zh-CN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 char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copyFrom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= {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2"/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	'e'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[7];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arraycopy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copyFrom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, 0, 7);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altLang="zh-CN" b="1" i="1" dirty="0" err="1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308" y="5733256"/>
            <a:ext cx="10441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4719" y="6300301"/>
            <a:ext cx="8119689" cy="36933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static void </a:t>
            </a:r>
            <a:r>
              <a:rPr lang="en-US" altLang="zh-CN" dirty="0" err="1"/>
              <a:t>arraycopy</a:t>
            </a:r>
            <a:r>
              <a:rPr lang="en-US" altLang="zh-CN" dirty="0"/>
              <a:t>(Object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srcPos</a:t>
            </a:r>
            <a:r>
              <a:rPr lang="en-US" altLang="zh-CN" dirty="0"/>
              <a:t>, Object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destPos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length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补充：</a:t>
            </a:r>
            <a:r>
              <a:rPr lang="en-US" altLang="zh-CN" sz="2000" dirty="0" err="1"/>
              <a:t>java.util.Arrays</a:t>
            </a:r>
            <a:r>
              <a:rPr lang="en-US" altLang="zh-CN" sz="2000" dirty="0"/>
              <a:t> class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>
                <a:hlinkClick r:id="rId2"/>
              </a:rPr>
              <a:t>https://docs.oracle.com/en/java/javase/16/docs/api/java.base/java/util/Arrays.html</a:t>
            </a:r>
            <a:endParaRPr lang="en-US" altLang="zh-CN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</a:t>
            </a:r>
            <a:r>
              <a:rPr lang="zh-CN" altLang="en-US" sz="2000" b="1" dirty="0">
                <a:solidFill>
                  <a:srgbClr val="0000FF"/>
                </a:solidFill>
              </a:rPr>
              <a:t>转换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b="1" dirty="0">
                <a:solidFill>
                  <a:srgbClr val="0000FF"/>
                </a:solidFill>
              </a:rPr>
              <a:t>数组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补充：</a:t>
            </a:r>
            <a:r>
              <a:rPr lang="en-US" altLang="zh-CN" sz="2000" dirty="0">
                <a:hlinkClick r:id="rId2"/>
              </a:rPr>
              <a:t>http://docs.oracle.com/javase/tutorial/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001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2.1 </a:t>
            </a:r>
            <a:r>
              <a:rPr lang="zh-CN" altLang="en-US" sz="2000" dirty="0">
                <a:solidFill>
                  <a:srgbClr val="FF0000"/>
                </a:solidFill>
              </a:rPr>
              <a:t>标识符和关键字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2.1 </a:t>
            </a:r>
            <a:r>
              <a:rPr lang="zh-CN" altLang="en-US" sz="3200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标识符（</a:t>
            </a:r>
            <a:r>
              <a:rPr lang="en-US" altLang="zh-CN" sz="2000" b="1" dirty="0"/>
              <a:t>identifiers</a:t>
            </a:r>
            <a:r>
              <a:rPr lang="zh-CN" altLang="en-US" sz="2000" b="1" dirty="0"/>
              <a:t>）</a:t>
            </a:r>
          </a:p>
          <a:p>
            <a:r>
              <a:rPr lang="zh-CN" altLang="en-US" sz="2000" dirty="0"/>
              <a:t>用来标识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r>
              <a:rPr lang="zh-CN" altLang="en-US" sz="2000" dirty="0"/>
              <a:t>名等的</a:t>
            </a:r>
            <a:r>
              <a:rPr lang="zh-CN" altLang="en-US" sz="2000" b="1" dirty="0">
                <a:solidFill>
                  <a:srgbClr val="0000FF"/>
                </a:solidFill>
              </a:rPr>
              <a:t>有效字符序列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简单地说，标识符就是一个名字。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语言规定标识符由</a:t>
            </a:r>
            <a:r>
              <a:rPr lang="zh-CN" altLang="en-US" sz="2000" dirty="0">
                <a:solidFill>
                  <a:srgbClr val="FF0000"/>
                </a:solidFill>
              </a:rPr>
              <a:t>字母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下划线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美元符号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数字</a:t>
            </a:r>
            <a:r>
              <a:rPr lang="zh-CN" altLang="en-US" sz="2000" dirty="0"/>
              <a:t>组成，并且</a:t>
            </a:r>
            <a:r>
              <a:rPr lang="zh-CN" altLang="en-US" sz="2000" dirty="0">
                <a:solidFill>
                  <a:srgbClr val="0000FF"/>
                </a:solidFill>
              </a:rPr>
              <a:t>第一个字符不能是数字</a:t>
            </a:r>
            <a:r>
              <a:rPr lang="zh-CN" altLang="en-US" sz="2000" dirty="0"/>
              <a:t>。</a:t>
            </a:r>
            <a:r>
              <a:rPr lang="zh-CN" altLang="en-US" sz="2000" b="1" dirty="0">
                <a:solidFill>
                  <a:srgbClr val="FF0000"/>
                </a:solidFill>
              </a:rPr>
              <a:t>长度不受限制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标识符中的</a:t>
            </a:r>
            <a:r>
              <a:rPr lang="zh-CN" altLang="en-US" sz="2000" dirty="0">
                <a:solidFill>
                  <a:srgbClr val="0000FF"/>
                </a:solidFill>
              </a:rPr>
              <a:t>字母是区分大小写的</a:t>
            </a:r>
            <a:r>
              <a:rPr lang="zh-CN" altLang="en-US" sz="2000" dirty="0"/>
              <a:t>，例如</a:t>
            </a:r>
            <a:r>
              <a:rPr lang="en-US" altLang="zh-CN" sz="2000" dirty="0"/>
              <a:t>Beijing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beijing</a:t>
            </a:r>
            <a:r>
              <a:rPr lang="zh-CN" altLang="en-US" sz="2000" dirty="0"/>
              <a:t>是不同的标识符（即</a:t>
            </a:r>
            <a:r>
              <a:rPr lang="en-US" altLang="zh-CN" sz="2000" dirty="0"/>
              <a:t>case sensitive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标识符不能是</a:t>
            </a:r>
            <a:r>
              <a:rPr lang="en-US" altLang="zh-CN" sz="2000" dirty="0">
                <a:solidFill>
                  <a:srgbClr val="0000FF"/>
                </a:solidFill>
              </a:rPr>
              <a:t>true, false, null</a:t>
            </a:r>
            <a:r>
              <a:rPr lang="zh-CN" altLang="en-US" sz="2000" dirty="0"/>
              <a:t>（尽管</a:t>
            </a:r>
            <a:r>
              <a:rPr lang="en-US" altLang="zh-CN" sz="2000" dirty="0"/>
              <a:t>true, false, null</a:t>
            </a:r>
            <a:r>
              <a:rPr lang="zh-CN" altLang="en-US" sz="2000" dirty="0"/>
              <a:t>不是关键字）。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2.1 </a:t>
            </a:r>
            <a:r>
              <a:rPr lang="zh-CN" altLang="en-US" sz="3200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关键字 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语言中</a:t>
            </a:r>
            <a:r>
              <a:rPr lang="zh-CN" altLang="en-US" sz="2000" dirty="0">
                <a:solidFill>
                  <a:srgbClr val="FF0000"/>
                </a:solidFill>
              </a:rPr>
              <a:t>已经被赋予特定意义</a:t>
            </a:r>
            <a:r>
              <a:rPr lang="zh-CN" altLang="en-US" sz="2000" dirty="0"/>
              <a:t>的一些单词，它们在程序上有着不同的用途，</a:t>
            </a:r>
            <a:r>
              <a:rPr lang="zh-CN" altLang="en-US" sz="2000" dirty="0">
                <a:solidFill>
                  <a:srgbClr val="0000FF"/>
                </a:solidFill>
              </a:rPr>
              <a:t>不可以把关键字作为名字来用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abstract, continue, for, new, switch, assert***, default, 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package, synchronized,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, do, if, private, this, break, double, implements, protected, throw, byte, else, import, public, throws, case,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****, 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, return, transient, catch, extends,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short, try, char, final, interface, static, void, class, finally, long, </a:t>
            </a:r>
            <a:r>
              <a:rPr lang="en-US" altLang="zh-CN" sz="2000" dirty="0" err="1"/>
              <a:t>strictfp</a:t>
            </a:r>
            <a:r>
              <a:rPr lang="en-US" altLang="zh-CN" sz="2000" dirty="0"/>
              <a:t>**, volatile,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float, native, super, while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* not used</a:t>
            </a:r>
          </a:p>
          <a:p>
            <a:r>
              <a:rPr lang="en-US" altLang="zh-CN" sz="2000" dirty="0"/>
              <a:t>** added in 1.2</a:t>
            </a:r>
          </a:p>
          <a:p>
            <a:r>
              <a:rPr lang="en-US" altLang="zh-CN" sz="2000" dirty="0"/>
              <a:t>*** added in 1.4</a:t>
            </a:r>
          </a:p>
          <a:p>
            <a:r>
              <a:rPr lang="en-US" altLang="zh-CN" sz="2000" dirty="0"/>
              <a:t>**** added in 5.0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6308725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http://docs.oracle.com/javase/tutorial/java/nutsandbolts/_keywords.html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77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2.2 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基本数据类型（</a:t>
            </a:r>
            <a:r>
              <a:rPr lang="en-US" altLang="zh-CN" sz="2000" b="1" dirty="0"/>
              <a:t>primitive data types or fundamental types</a:t>
            </a:r>
            <a:r>
              <a:rPr lang="zh-CN" altLang="en-US" sz="2000" b="1" dirty="0"/>
              <a:t>）</a:t>
            </a:r>
            <a:r>
              <a:rPr lang="zh-CN" altLang="en-US" sz="2000" dirty="0"/>
              <a:t>也称作</a:t>
            </a:r>
            <a:r>
              <a:rPr lang="zh-CN" altLang="en-US" sz="2000" dirty="0">
                <a:solidFill>
                  <a:srgbClr val="FF0000"/>
                </a:solidFill>
              </a:rPr>
              <a:t>简单数据类型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章将介绍</a:t>
            </a:r>
            <a:r>
              <a:rPr lang="zh-CN" altLang="en-US" sz="2000" b="1" dirty="0">
                <a:solidFill>
                  <a:srgbClr val="0000FF"/>
                </a:solidFill>
              </a:rPr>
              <a:t>基本数据的类封装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完全可以通过对象来处理基本数据类型，这就是</a:t>
            </a:r>
            <a:r>
              <a:rPr lang="en-US" altLang="zh-CN" sz="2000" dirty="0"/>
              <a:t>Java</a:t>
            </a:r>
            <a:r>
              <a:rPr lang="zh-CN" altLang="en-US" sz="2000" dirty="0"/>
              <a:t>声称它的所有数据都是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的原因。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3743</Words>
  <Application>Microsoft Office PowerPoint</Application>
  <PresentationFormat>全屏显示(4:3)</PresentationFormat>
  <Paragraphs>450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仿宋</vt:lpstr>
      <vt:lpstr>Arial</vt:lpstr>
      <vt:lpstr>Calibri</vt:lpstr>
      <vt:lpstr>Consolas</vt:lpstr>
      <vt:lpstr>Office Theme</vt:lpstr>
      <vt:lpstr>JAVA程序设计</vt:lpstr>
      <vt:lpstr>回顾</vt:lpstr>
      <vt:lpstr>回顾</vt:lpstr>
      <vt:lpstr>回顾</vt:lpstr>
      <vt:lpstr>Outline</vt:lpstr>
      <vt:lpstr>2.1 标识符和关键字</vt:lpstr>
      <vt:lpstr>2.1 标识符和关键字</vt:lpstr>
      <vt:lpstr>Outline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Outline</vt:lpstr>
      <vt:lpstr>2.3 基本数据类型的转换（casting）</vt:lpstr>
      <vt:lpstr>2.3 基本数据类型的转换</vt:lpstr>
      <vt:lpstr>2.3 基本数据类型的转换</vt:lpstr>
      <vt:lpstr>2.3 基本数据类型的转换</vt:lpstr>
      <vt:lpstr>Outline</vt:lpstr>
      <vt:lpstr>2.4 数据的输入和输出</vt:lpstr>
      <vt:lpstr>2.4 数据的输入和输出</vt:lpstr>
      <vt:lpstr>2.4 数据的输入和输出</vt:lpstr>
      <vt:lpstr>2.4 数据的输入和输出</vt:lpstr>
      <vt:lpstr>2.4 数据的输入和输出</vt:lpstr>
      <vt:lpstr>Outline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860</cp:revision>
  <dcterms:created xsi:type="dcterms:W3CDTF">2006-08-16T00:00:00Z</dcterms:created>
  <dcterms:modified xsi:type="dcterms:W3CDTF">2021-09-09T03:11:24Z</dcterms:modified>
</cp:coreProperties>
</file>