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0"/>
  </p:notesMasterIdLst>
  <p:sldIdLst>
    <p:sldId id="256" r:id="rId2"/>
    <p:sldId id="257" r:id="rId3"/>
    <p:sldId id="270" r:id="rId4"/>
    <p:sldId id="271" r:id="rId5"/>
    <p:sldId id="258" r:id="rId6"/>
    <p:sldId id="276" r:id="rId7"/>
    <p:sldId id="286" r:id="rId8"/>
    <p:sldId id="287" r:id="rId9"/>
    <p:sldId id="288" r:id="rId10"/>
    <p:sldId id="289" r:id="rId11"/>
    <p:sldId id="290" r:id="rId12"/>
    <p:sldId id="292" r:id="rId13"/>
    <p:sldId id="291" r:id="rId14"/>
    <p:sldId id="334" r:id="rId15"/>
    <p:sldId id="259" r:id="rId16"/>
    <p:sldId id="277" r:id="rId17"/>
    <p:sldId id="333" r:id="rId18"/>
    <p:sldId id="260" r:id="rId19"/>
    <p:sldId id="278" r:id="rId20"/>
    <p:sldId id="293" r:id="rId21"/>
    <p:sldId id="316" r:id="rId22"/>
    <p:sldId id="261" r:id="rId23"/>
    <p:sldId id="279" r:id="rId24"/>
    <p:sldId id="294" r:id="rId25"/>
    <p:sldId id="295" r:id="rId26"/>
    <p:sldId id="296" r:id="rId27"/>
    <p:sldId id="318" r:id="rId28"/>
    <p:sldId id="317" r:id="rId29"/>
    <p:sldId id="297" r:id="rId30"/>
    <p:sldId id="320" r:id="rId31"/>
    <p:sldId id="298" r:id="rId32"/>
    <p:sldId id="299" r:id="rId33"/>
    <p:sldId id="321" r:id="rId34"/>
    <p:sldId id="262" r:id="rId35"/>
    <p:sldId id="300" r:id="rId36"/>
    <p:sldId id="301" r:id="rId37"/>
    <p:sldId id="303" r:id="rId38"/>
    <p:sldId id="280" r:id="rId39"/>
    <p:sldId id="322" r:id="rId40"/>
    <p:sldId id="304" r:id="rId41"/>
    <p:sldId id="305" r:id="rId42"/>
    <p:sldId id="306" r:id="rId43"/>
    <p:sldId id="323" r:id="rId44"/>
    <p:sldId id="263" r:id="rId45"/>
    <p:sldId id="281" r:id="rId46"/>
    <p:sldId id="307" r:id="rId47"/>
    <p:sldId id="308" r:id="rId48"/>
    <p:sldId id="324" r:id="rId49"/>
    <p:sldId id="264" r:id="rId50"/>
    <p:sldId id="282" r:id="rId51"/>
    <p:sldId id="309" r:id="rId52"/>
    <p:sldId id="326" r:id="rId53"/>
    <p:sldId id="325" r:id="rId54"/>
    <p:sldId id="310" r:id="rId55"/>
    <p:sldId id="265" r:id="rId56"/>
    <p:sldId id="283" r:id="rId57"/>
    <p:sldId id="311" r:id="rId58"/>
    <p:sldId id="327" r:id="rId59"/>
    <p:sldId id="332" r:id="rId60"/>
    <p:sldId id="312" r:id="rId61"/>
    <p:sldId id="328" r:id="rId62"/>
    <p:sldId id="266" r:id="rId63"/>
    <p:sldId id="284" r:id="rId64"/>
    <p:sldId id="314" r:id="rId65"/>
    <p:sldId id="329" r:id="rId66"/>
    <p:sldId id="267" r:id="rId67"/>
    <p:sldId id="285" r:id="rId68"/>
    <p:sldId id="330" r:id="rId69"/>
    <p:sldId id="331" r:id="rId70"/>
    <p:sldId id="269" r:id="rId71"/>
    <p:sldId id="335" r:id="rId72"/>
    <p:sldId id="337" r:id="rId73"/>
    <p:sldId id="338" r:id="rId74"/>
    <p:sldId id="341" r:id="rId75"/>
    <p:sldId id="339" r:id="rId76"/>
    <p:sldId id="342" r:id="rId77"/>
    <p:sldId id="343" r:id="rId78"/>
    <p:sldId id="345" r:id="rId7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CCFFFF"/>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655" autoAdjust="0"/>
    <p:restoredTop sz="94660" autoAdjust="0"/>
  </p:normalViewPr>
  <p:slideViewPr>
    <p:cSldViewPr>
      <p:cViewPr varScale="1">
        <p:scale>
          <a:sx n="114" d="100"/>
          <a:sy n="114" d="100"/>
        </p:scale>
        <p:origin x="1680" y="108"/>
      </p:cViewPr>
      <p:guideLst>
        <p:guide orient="horz" pos="2160"/>
        <p:guide pos="2880"/>
      </p:guideLst>
    </p:cSldViewPr>
  </p:slideViewPr>
  <p:outlineViewPr>
    <p:cViewPr>
      <p:scale>
        <a:sx n="33" d="100"/>
        <a:sy n="33" d="100"/>
      </p:scale>
      <p:origin x="0" y="44454"/>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85"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n Weike" userId="f48425db970607a4" providerId="LiveId" clId="{B256C9AB-5D5F-421E-A1E6-45521A3ED62E}"/>
    <pc:docChg chg="modSld">
      <pc:chgData name="Pan Weike" userId="f48425db970607a4" providerId="LiveId" clId="{B256C9AB-5D5F-421E-A1E6-45521A3ED62E}" dt="2020-11-21T13:16:20.417" v="26" actId="1076"/>
      <pc:docMkLst>
        <pc:docMk/>
      </pc:docMkLst>
      <pc:sldChg chg="addSp modSp mod">
        <pc:chgData name="Pan Weike" userId="f48425db970607a4" providerId="LiveId" clId="{B256C9AB-5D5F-421E-A1E6-45521A3ED62E}" dt="2020-11-21T13:16:20.417" v="26" actId="1076"/>
        <pc:sldMkLst>
          <pc:docMk/>
          <pc:sldMk cId="531800158" sldId="316"/>
        </pc:sldMkLst>
        <pc:spChg chg="mod">
          <ac:chgData name="Pan Weike" userId="f48425db970607a4" providerId="LiveId" clId="{B256C9AB-5D5F-421E-A1E6-45521A3ED62E}" dt="2020-11-21T13:15:10.850" v="24" actId="14100"/>
          <ac:spMkLst>
            <pc:docMk/>
            <pc:sldMk cId="531800158" sldId="316"/>
            <ac:spMk id="4" creationId="{00000000-0000-0000-0000-000000000000}"/>
          </ac:spMkLst>
        </pc:spChg>
        <pc:picChg chg="add mod">
          <ac:chgData name="Pan Weike" userId="f48425db970607a4" providerId="LiveId" clId="{B256C9AB-5D5F-421E-A1E6-45521A3ED62E}" dt="2020-11-21T13:16:20.417" v="26" actId="1076"/>
          <ac:picMkLst>
            <pc:docMk/>
            <pc:sldMk cId="531800158" sldId="316"/>
            <ac:picMk id="10" creationId="{EA24ADE2-1900-4A50-961E-8B22C34CE274}"/>
          </ac:picMkLst>
        </pc:picChg>
        <pc:cxnChg chg="mod">
          <ac:chgData name="Pan Weike" userId="f48425db970607a4" providerId="LiveId" clId="{B256C9AB-5D5F-421E-A1E6-45521A3ED62E}" dt="2020-11-21T13:15:07.784" v="23" actId="1076"/>
          <ac:cxnSpMkLst>
            <pc:docMk/>
            <pc:sldMk cId="531800158" sldId="316"/>
            <ac:cxnSpMk id="7" creationId="{00000000-0000-0000-0000-000000000000}"/>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19E4CAA-C537-49B2-B1D0-8E53BDF38890}" type="datetimeFigureOut">
              <a:rPr lang="zh-CN" altLang="en-US" smtClean="0"/>
              <a:pPr/>
              <a:t>2021/11/12</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848019-7F8E-4133-9E4F-948F643F493C}" type="slidenum">
              <a:rPr lang="zh-CN" altLang="en-US" smtClean="0"/>
              <a:pPr/>
              <a:t>‹#›</a:t>
            </a:fld>
            <a:endParaRPr lang="zh-CN" altLang="en-US"/>
          </a:p>
        </p:txBody>
      </p:sp>
    </p:spTree>
    <p:extLst>
      <p:ext uri="{BB962C8B-B14F-4D97-AF65-F5344CB8AC3E}">
        <p14:creationId xmlns:p14="http://schemas.microsoft.com/office/powerpoint/2010/main" val="5993191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5DCD772-C44B-46A6-902D-91C62D08BB59}" type="datetime1">
              <a:rPr lang="en-US" smtClean="0"/>
              <a:pPr/>
              <a:t>11/12/2021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22C9143-3E08-4956-8E31-166287D04BEA}" type="datetime1">
              <a:rPr lang="en-US" smtClean="0"/>
              <a:pPr/>
              <a:t>11/12/2021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0BFD734-73AB-480A-B64B-8602648F8F19}" type="datetime1">
              <a:rPr lang="en-US" smtClean="0"/>
              <a:pPr/>
              <a:t>11/12/2021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765AFA8-5FF8-4DFD-82CC-1B4C6BC17BE2}" type="datetime1">
              <a:rPr lang="en-US" smtClean="0"/>
              <a:pPr/>
              <a:t>11/12/2021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2E5AD5-F5EC-4B11-92F9-9441F21B7333}" type="datetime1">
              <a:rPr lang="en-US" smtClean="0"/>
              <a:pPr/>
              <a:t>11/12/2021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99C1A91-2EA6-4FBD-8F7F-7DA2B3ECA469}" type="datetime1">
              <a:rPr lang="en-US" smtClean="0"/>
              <a:pPr/>
              <a:t>11/12/2021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097B38D-4B7B-464D-AF4E-40843973C40A}" type="datetime1">
              <a:rPr lang="en-US" smtClean="0"/>
              <a:pPr/>
              <a:t>11/12/2021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95D5382-95F5-4B45-BC32-6A653DFA383A}" type="datetime1">
              <a:rPr lang="en-US" smtClean="0"/>
              <a:pPr/>
              <a:t>11/12/2021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9CA07B-74CB-4910-BE87-A511C8C22A69}" type="datetime1">
              <a:rPr lang="en-US" smtClean="0"/>
              <a:pPr/>
              <a:t>11/12/2021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89BEFC4-895B-4B5D-9B53-4A81DA84F4B6}" type="datetime1">
              <a:rPr lang="en-US" smtClean="0"/>
              <a:pPr/>
              <a:t>11/12/2021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55E089A-44EB-4119-8A10-2704C07A872B}" type="datetime1">
              <a:rPr lang="en-US" smtClean="0"/>
              <a:pPr/>
              <a:t>11/12/2021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A8764F-F5AE-4F29-A79E-CE79778795D5}" type="datetime1">
              <a:rPr lang="en-US" smtClean="0"/>
              <a:pPr/>
              <a:t>11/12/2021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7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altLang="zh-CN" sz="4800">
                <a:latin typeface="+mn-lt"/>
              </a:rPr>
              <a:t>JAVA</a:t>
            </a:r>
            <a:r>
              <a:rPr lang="zh-CN" altLang="en-US" sz="4800">
                <a:latin typeface="仿宋" panose="02010609060101010101" pitchFamily="49" charset="-122"/>
                <a:ea typeface="仿宋" panose="02010609060101010101" pitchFamily="49" charset="-122"/>
              </a:rPr>
              <a:t>程序设计</a:t>
            </a:r>
            <a:endParaRPr lang="en-US" sz="3600" dirty="0">
              <a:latin typeface="仿宋" panose="02010609060101010101" pitchFamily="49" charset="-122"/>
              <a:ea typeface="仿宋" panose="02010609060101010101" pitchFamily="49" charset="-122"/>
            </a:endParaRPr>
          </a:p>
        </p:txBody>
      </p:sp>
      <p:sp>
        <p:nvSpPr>
          <p:cNvPr id="3" name="Subtitle 2"/>
          <p:cNvSpPr>
            <a:spLocks noGrp="1"/>
          </p:cNvSpPr>
          <p:nvPr>
            <p:ph type="subTitle" idx="1"/>
          </p:nvPr>
        </p:nvSpPr>
        <p:spPr/>
        <p:txBody>
          <a:bodyPr>
            <a:normAutofit/>
          </a:bodyPr>
          <a:lstStyle/>
          <a:p>
            <a:r>
              <a:rPr lang="zh-CN" altLang="en-US" sz="2400" dirty="0">
                <a:solidFill>
                  <a:schemeClr val="tx1"/>
                </a:solidFill>
                <a:latin typeface="仿宋" panose="02010609060101010101" pitchFamily="49" charset="-122"/>
                <a:ea typeface="仿宋" panose="02010609060101010101" pitchFamily="49" charset="-122"/>
              </a:rPr>
              <a:t>潘微科</a:t>
            </a:r>
            <a:endParaRPr lang="en-US" altLang="zh-CN" sz="2400" dirty="0">
              <a:solidFill>
                <a:schemeClr val="tx1"/>
              </a:solidFill>
              <a:latin typeface="仿宋" panose="02010609060101010101" pitchFamily="49" charset="-122"/>
              <a:ea typeface="仿宋" panose="02010609060101010101" pitchFamily="49" charset="-122"/>
            </a:endParaRPr>
          </a:p>
          <a:p>
            <a:endParaRPr lang="en-US" sz="1400" dirty="0">
              <a:solidFill>
                <a:schemeClr val="tx1"/>
              </a:solidFill>
            </a:endParaRPr>
          </a:p>
        </p:txBody>
      </p:sp>
      <p:sp>
        <p:nvSpPr>
          <p:cNvPr id="5" name="Rectangle 5"/>
          <p:cNvSpPr/>
          <p:nvPr/>
        </p:nvSpPr>
        <p:spPr>
          <a:xfrm>
            <a:off x="35496" y="6172200"/>
            <a:ext cx="8784976" cy="646331"/>
          </a:xfrm>
          <a:prstGeom prst="rect">
            <a:avLst/>
          </a:prstGeom>
          <a:ln>
            <a:solidFill>
              <a:schemeClr val="tx1"/>
            </a:solidFill>
            <a:prstDash val="dash"/>
          </a:ln>
        </p:spPr>
        <p:txBody>
          <a:bodyPr wrap="square">
            <a:spAutoFit/>
          </a:bodyPr>
          <a:lstStyle/>
          <a:p>
            <a:r>
              <a:rPr lang="zh-CN" altLang="en-US" dirty="0">
                <a:latin typeface="仿宋" panose="02010609060101010101" pitchFamily="49" charset="-122"/>
                <a:ea typeface="仿宋" panose="02010609060101010101" pitchFamily="49" charset="-122"/>
              </a:rPr>
              <a:t>感谢：教材</a:t>
            </a:r>
            <a:r>
              <a:rPr lang="en-US" altLang="zh-CN" dirty="0">
                <a:latin typeface="仿宋" panose="02010609060101010101" pitchFamily="49" charset="-122"/>
                <a:ea typeface="仿宋" panose="02010609060101010101" pitchFamily="49" charset="-122"/>
              </a:rPr>
              <a:t>《</a:t>
            </a:r>
            <a:r>
              <a:rPr lang="en-US" altLang="zh-CN" dirty="0">
                <a:ea typeface="仿宋" panose="02010609060101010101" pitchFamily="49" charset="-122"/>
              </a:rPr>
              <a:t>Java</a:t>
            </a:r>
            <a:r>
              <a:rPr lang="zh-CN" altLang="en-US" dirty="0">
                <a:latin typeface="仿宋" panose="02010609060101010101" pitchFamily="49" charset="-122"/>
                <a:ea typeface="仿宋" panose="02010609060101010101" pitchFamily="49" charset="-122"/>
              </a:rPr>
              <a:t>大学实用教程</a:t>
            </a:r>
            <a:r>
              <a:rPr lang="en-US" altLang="zh-CN" dirty="0">
                <a:latin typeface="仿宋" panose="02010609060101010101" pitchFamily="49" charset="-122"/>
                <a:ea typeface="仿宋" panose="02010609060101010101" pitchFamily="49" charset="-122"/>
              </a:rPr>
              <a:t>》</a:t>
            </a:r>
            <a:r>
              <a:rPr lang="zh-CN" altLang="en-US" dirty="0">
                <a:latin typeface="仿宋" panose="02010609060101010101" pitchFamily="49" charset="-122"/>
                <a:ea typeface="仿宋" panose="02010609060101010101" pitchFamily="49" charset="-122"/>
              </a:rPr>
              <a:t>的作者和其他老师提供</a:t>
            </a:r>
            <a:r>
              <a:rPr lang="en-US" altLang="zh-CN" dirty="0">
                <a:ea typeface="仿宋" panose="02010609060101010101" pitchFamily="49" charset="-122"/>
              </a:rPr>
              <a:t>PowerPoint</a:t>
            </a:r>
            <a:r>
              <a:rPr lang="zh-CN" altLang="en-US" dirty="0">
                <a:latin typeface="仿宋" panose="02010609060101010101" pitchFamily="49" charset="-122"/>
                <a:ea typeface="仿宋" panose="02010609060101010101" pitchFamily="49" charset="-122"/>
              </a:rPr>
              <a:t>讲义等资料！</a:t>
            </a:r>
            <a:endParaRPr lang="zh-CN" altLang="en-US" dirty="0"/>
          </a:p>
          <a:p>
            <a:r>
              <a:rPr lang="zh-CN" altLang="en-US" dirty="0">
                <a:latin typeface="仿宋" panose="02010609060101010101" pitchFamily="49" charset="-122"/>
                <a:ea typeface="仿宋" panose="02010609060101010101" pitchFamily="49" charset="-122"/>
              </a:rPr>
              <a:t>说明：本课程所使用的所有讲义，都是在以上资料上修改的。</a:t>
            </a:r>
            <a:endParaRPr lang="en-US" dirty="0">
              <a:latin typeface="仿宋" panose="02010609060101010101" pitchFamily="49" charset="-122"/>
              <a:ea typeface="仿宋" panose="02010609060101010101" pitchFamily="49" charset="-122"/>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a:t>
            </a:fld>
            <a:endParaRPr lang="en-US"/>
          </a:p>
        </p:txBody>
      </p:sp>
    </p:spTree>
    <p:extLst>
      <p:ext uri="{BB962C8B-B14F-4D97-AF65-F5344CB8AC3E}">
        <p14:creationId xmlns:p14="http://schemas.microsoft.com/office/powerpoint/2010/main" val="38772306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8.2 </a:t>
            </a:r>
            <a:r>
              <a:rPr lang="zh-CN" altLang="en-US" sz="3200" dirty="0"/>
              <a:t>线程的生命周期</a:t>
            </a:r>
          </a:p>
        </p:txBody>
      </p:sp>
      <p:sp>
        <p:nvSpPr>
          <p:cNvPr id="3" name="内容占位符 2"/>
          <p:cNvSpPr>
            <a:spLocks noGrp="1"/>
          </p:cNvSpPr>
          <p:nvPr>
            <p:ph idx="1"/>
          </p:nvPr>
        </p:nvSpPr>
        <p:spPr/>
        <p:txBody>
          <a:bodyPr>
            <a:normAutofit/>
          </a:bodyPr>
          <a:lstStyle/>
          <a:p>
            <a:r>
              <a:rPr lang="zh-CN" altLang="en-US" sz="2000" dirty="0"/>
              <a:t>（</a:t>
            </a:r>
            <a:r>
              <a:rPr lang="en-US" altLang="zh-CN" sz="2000" dirty="0"/>
              <a:t>4</a:t>
            </a:r>
            <a:r>
              <a:rPr lang="zh-CN" altLang="en-US" sz="2000" dirty="0"/>
              <a:t>）死亡</a:t>
            </a:r>
          </a:p>
          <a:p>
            <a:r>
              <a:rPr lang="zh-CN" altLang="en-US" sz="2000" dirty="0"/>
              <a:t>处于死亡状态的线程不具有继续运行的能力。线程死亡的原因：</a:t>
            </a:r>
            <a:endParaRPr lang="en-US" altLang="zh-CN" sz="2000" dirty="0"/>
          </a:p>
          <a:p>
            <a:pPr lvl="1"/>
            <a:r>
              <a:rPr lang="zh-CN" altLang="en-US" sz="2000" dirty="0"/>
              <a:t>正常运行的线程</a:t>
            </a:r>
            <a:r>
              <a:rPr lang="zh-CN" altLang="en-US" sz="2000" b="1" dirty="0">
                <a:solidFill>
                  <a:srgbClr val="0000FF"/>
                </a:solidFill>
              </a:rPr>
              <a:t>完成</a:t>
            </a:r>
            <a:r>
              <a:rPr lang="zh-CN" altLang="en-US" sz="2000" dirty="0"/>
              <a:t>了它的全部工作，即执行完</a:t>
            </a:r>
            <a:r>
              <a:rPr lang="en-US" altLang="zh-CN" sz="2000" dirty="0"/>
              <a:t>run()</a:t>
            </a:r>
            <a:r>
              <a:rPr lang="zh-CN" altLang="en-US" sz="2000" dirty="0"/>
              <a:t>方法中的全部语句，结束了</a:t>
            </a:r>
            <a:r>
              <a:rPr lang="en-US" altLang="zh-CN" sz="2000" dirty="0"/>
              <a:t>run()</a:t>
            </a:r>
            <a:r>
              <a:rPr lang="zh-CN" altLang="en-US" sz="2000" dirty="0"/>
              <a:t>方法。</a:t>
            </a:r>
            <a:endParaRPr lang="en-US" altLang="zh-CN" sz="2000" dirty="0"/>
          </a:p>
          <a:p>
            <a:pPr lvl="1"/>
            <a:r>
              <a:rPr lang="zh-CN" altLang="en-US" sz="2000" dirty="0"/>
              <a:t>线程</a:t>
            </a:r>
            <a:r>
              <a:rPr lang="zh-CN" altLang="en-US" sz="2000" b="1" dirty="0">
                <a:solidFill>
                  <a:srgbClr val="0000FF"/>
                </a:solidFill>
              </a:rPr>
              <a:t>被提前强制终止</a:t>
            </a:r>
            <a:r>
              <a:rPr lang="zh-CN" altLang="en-US" sz="2000" dirty="0"/>
              <a:t>，即强制</a:t>
            </a:r>
            <a:r>
              <a:rPr lang="en-US" altLang="zh-CN" sz="2000" dirty="0"/>
              <a:t>run()</a:t>
            </a:r>
            <a:r>
              <a:rPr lang="zh-CN" altLang="en-US" sz="2000" dirty="0"/>
              <a:t>方法结束。</a:t>
            </a:r>
            <a:endParaRPr lang="en-US" altLang="zh-CN" sz="2000" dirty="0"/>
          </a:p>
          <a:p>
            <a:endParaRPr lang="en-US" altLang="zh-CN" sz="2000" dirty="0"/>
          </a:p>
          <a:p>
            <a:r>
              <a:rPr lang="zh-CN" altLang="en-US" sz="2000" dirty="0"/>
              <a:t>所谓死亡状态就是</a:t>
            </a:r>
            <a:r>
              <a:rPr lang="zh-CN" altLang="en-US" sz="2000" b="1" dirty="0">
                <a:solidFill>
                  <a:srgbClr val="FF0000"/>
                </a:solidFill>
              </a:rPr>
              <a:t>线程释放了实体</a:t>
            </a:r>
            <a:r>
              <a:rPr lang="zh-CN" altLang="en-US" sz="2000" dirty="0"/>
              <a:t>，即释放了分配给线程对象的</a:t>
            </a:r>
            <a:r>
              <a:rPr lang="zh-CN" altLang="en-US" sz="2000" b="1" dirty="0">
                <a:solidFill>
                  <a:srgbClr val="FF0000"/>
                </a:solidFill>
              </a:rPr>
              <a:t>内存</a:t>
            </a:r>
            <a:r>
              <a:rPr lang="zh-CN" altLang="en-US" sz="2000" dirty="0"/>
              <a: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1612258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8.2 </a:t>
            </a:r>
            <a:r>
              <a:rPr lang="zh-CN" altLang="en-US" sz="3200" dirty="0"/>
              <a:t>线程的生命周期</a:t>
            </a:r>
          </a:p>
        </p:txBody>
      </p:sp>
      <p:sp>
        <p:nvSpPr>
          <p:cNvPr id="3" name="内容占位符 2"/>
          <p:cNvSpPr>
            <a:spLocks noGrp="1"/>
          </p:cNvSpPr>
          <p:nvPr>
            <p:ph idx="1"/>
          </p:nvPr>
        </p:nvSpPr>
        <p:spPr/>
        <p:txBody>
          <a:bodyPr>
            <a:normAutofit/>
          </a:bodyPr>
          <a:lstStyle/>
          <a:p>
            <a:r>
              <a:rPr lang="en-US" altLang="zh-CN" sz="2400" dirty="0"/>
              <a:t>【</a:t>
            </a:r>
            <a:r>
              <a:rPr lang="zh-CN" altLang="en-US" sz="2400" dirty="0"/>
              <a:t>例子</a:t>
            </a:r>
            <a:r>
              <a:rPr lang="en-US" altLang="zh-CN" sz="2400" dirty="0"/>
              <a:t>1】</a:t>
            </a:r>
            <a:endParaRPr lang="zh-CN" altLang="en-US" sz="2400" dirty="0"/>
          </a:p>
        </p:txBody>
      </p:sp>
      <p:sp>
        <p:nvSpPr>
          <p:cNvPr id="5" name="矩形 4"/>
          <p:cNvSpPr/>
          <p:nvPr/>
        </p:nvSpPr>
        <p:spPr>
          <a:xfrm>
            <a:off x="107504" y="3429000"/>
            <a:ext cx="5640586" cy="3323987"/>
          </a:xfrm>
          <a:prstGeom prst="rect">
            <a:avLst/>
          </a:prstGeom>
          <a:solidFill>
            <a:srgbClr val="CCFFFF"/>
          </a:solidFill>
        </p:spPr>
        <p:txBody>
          <a:bodyPr wrap="square">
            <a:spAutoFit/>
          </a:bodyPr>
          <a:lstStyle/>
          <a:p>
            <a:r>
              <a:rPr lang="en-US" altLang="zh-CN" sz="1400" b="1" dirty="0">
                <a:solidFill>
                  <a:srgbClr val="7F0055"/>
                </a:solidFill>
                <a:latin typeface="Consolas"/>
              </a:rPr>
              <a:t>public</a:t>
            </a:r>
            <a:r>
              <a:rPr lang="en-US" altLang="zh-CN" sz="1400" b="1" dirty="0">
                <a:solidFill>
                  <a:srgbClr val="000000"/>
                </a:solidFill>
                <a:latin typeface="Consolas"/>
              </a:rPr>
              <a:t> </a:t>
            </a:r>
            <a:r>
              <a:rPr lang="en-US" altLang="zh-CN" sz="1400" b="1" dirty="0">
                <a:solidFill>
                  <a:srgbClr val="7F0055"/>
                </a:solidFill>
                <a:latin typeface="Consolas"/>
              </a:rPr>
              <a:t>class</a:t>
            </a:r>
            <a:r>
              <a:rPr lang="en-US" altLang="zh-CN" sz="1400" b="1" dirty="0">
                <a:solidFill>
                  <a:srgbClr val="000000"/>
                </a:solidFill>
                <a:latin typeface="Consolas"/>
              </a:rPr>
              <a:t> Example8_1</a:t>
            </a:r>
          </a:p>
          <a:p>
            <a:r>
              <a:rPr lang="en-US" altLang="zh-CN" sz="1400" dirty="0">
                <a:solidFill>
                  <a:srgbClr val="000000"/>
                </a:solidFill>
                <a:latin typeface="Consolas"/>
              </a:rPr>
              <a:t>{</a:t>
            </a:r>
          </a:p>
          <a:p>
            <a:r>
              <a:rPr lang="en-US" altLang="zh-CN" sz="1400" dirty="0">
                <a:solidFill>
                  <a:srgbClr val="000000"/>
                </a:solidFill>
                <a:latin typeface="Consolas"/>
              </a:rPr>
              <a:t>    </a:t>
            </a:r>
            <a:r>
              <a:rPr lang="en-US" altLang="zh-CN" sz="1400" b="1" dirty="0">
                <a:solidFill>
                  <a:srgbClr val="7F0055"/>
                </a:solidFill>
                <a:latin typeface="Consolas"/>
              </a:rPr>
              <a:t>public</a:t>
            </a:r>
            <a:r>
              <a:rPr lang="en-US" altLang="zh-CN" sz="1400" b="1" dirty="0">
                <a:solidFill>
                  <a:srgbClr val="000000"/>
                </a:solidFill>
                <a:latin typeface="Consolas"/>
              </a:rPr>
              <a:t> </a:t>
            </a:r>
            <a:r>
              <a:rPr lang="en-US" altLang="zh-CN" sz="1400" b="1" dirty="0">
                <a:solidFill>
                  <a:srgbClr val="7F0055"/>
                </a:solidFill>
                <a:latin typeface="Consolas"/>
              </a:rPr>
              <a:t>static</a:t>
            </a:r>
            <a:r>
              <a:rPr lang="en-US" altLang="zh-CN" sz="1400" b="1" dirty="0">
                <a:solidFill>
                  <a:srgbClr val="000000"/>
                </a:solidFill>
                <a:latin typeface="Consolas"/>
              </a:rPr>
              <a:t> </a:t>
            </a:r>
            <a:r>
              <a:rPr lang="en-US" altLang="zh-CN" sz="1400" b="1" dirty="0">
                <a:solidFill>
                  <a:srgbClr val="7F0055"/>
                </a:solidFill>
                <a:latin typeface="Consolas"/>
              </a:rPr>
              <a:t>void</a:t>
            </a:r>
            <a:r>
              <a:rPr lang="en-US" altLang="zh-CN" sz="1400" b="1" dirty="0">
                <a:solidFill>
                  <a:srgbClr val="000000"/>
                </a:solidFill>
                <a:latin typeface="Consolas"/>
              </a:rPr>
              <a:t> main(String </a:t>
            </a:r>
            <a:r>
              <a:rPr lang="en-US" altLang="zh-CN" sz="1400" b="1" dirty="0" err="1">
                <a:solidFill>
                  <a:srgbClr val="000000"/>
                </a:solidFill>
                <a:latin typeface="Consolas"/>
              </a:rPr>
              <a:t>args</a:t>
            </a:r>
            <a:r>
              <a:rPr lang="en-US" altLang="zh-CN" sz="1400" b="1" dirty="0">
                <a:solidFill>
                  <a:srgbClr val="000000"/>
                </a:solidFill>
                <a:latin typeface="Consolas"/>
              </a:rPr>
              <a:t>[])</a:t>
            </a:r>
          </a:p>
          <a:p>
            <a:r>
              <a:rPr lang="zh-CN" altLang="en-US" sz="1400" dirty="0">
                <a:solidFill>
                  <a:srgbClr val="000000"/>
                </a:solidFill>
                <a:latin typeface="Consolas"/>
              </a:rPr>
              <a:t>    </a:t>
            </a:r>
            <a:r>
              <a:rPr lang="en-US" altLang="zh-CN" sz="1400" dirty="0">
                <a:solidFill>
                  <a:srgbClr val="000000"/>
                </a:solidFill>
                <a:latin typeface="Consolas"/>
              </a:rPr>
              <a:t>{</a:t>
            </a:r>
          </a:p>
          <a:p>
            <a:r>
              <a:rPr lang="en-US" altLang="zh-CN" sz="1400" dirty="0">
                <a:solidFill>
                  <a:srgbClr val="000000"/>
                </a:solidFill>
                <a:latin typeface="Consolas"/>
              </a:rPr>
              <a:t>        </a:t>
            </a:r>
            <a:r>
              <a:rPr lang="en-US" altLang="zh-CN" sz="1400" dirty="0" err="1">
                <a:solidFill>
                  <a:srgbClr val="000000"/>
                </a:solidFill>
                <a:latin typeface="Consolas"/>
              </a:rPr>
              <a:t>WriteWordThread</a:t>
            </a:r>
            <a:r>
              <a:rPr lang="en-US" altLang="zh-CN" sz="1400" dirty="0">
                <a:solidFill>
                  <a:srgbClr val="000000"/>
                </a:solidFill>
                <a:latin typeface="Consolas"/>
              </a:rPr>
              <a:t> </a:t>
            </a:r>
            <a:r>
              <a:rPr lang="en-US" altLang="zh-CN" sz="1400" dirty="0" err="1">
                <a:solidFill>
                  <a:srgbClr val="000000"/>
                </a:solidFill>
                <a:latin typeface="Consolas"/>
              </a:rPr>
              <a:t>zhang</a:t>
            </a:r>
            <a:r>
              <a:rPr lang="en-US" altLang="zh-CN" sz="1400" dirty="0">
                <a:solidFill>
                  <a:srgbClr val="000000"/>
                </a:solidFill>
                <a:latin typeface="Consolas"/>
              </a:rPr>
              <a:t>, </a:t>
            </a:r>
            <a:r>
              <a:rPr lang="en-US" altLang="zh-CN" sz="1400" dirty="0" err="1">
                <a:solidFill>
                  <a:srgbClr val="000000"/>
                </a:solidFill>
                <a:latin typeface="Consolas"/>
              </a:rPr>
              <a:t>wang</a:t>
            </a:r>
            <a:r>
              <a:rPr lang="en-US" altLang="zh-CN" sz="1400" dirty="0">
                <a:solidFill>
                  <a:srgbClr val="000000"/>
                </a:solidFill>
                <a:latin typeface="Consolas"/>
              </a:rPr>
              <a:t>;</a:t>
            </a:r>
          </a:p>
          <a:p>
            <a:r>
              <a:rPr lang="en-US" altLang="zh-CN" sz="1400" dirty="0">
                <a:solidFill>
                  <a:srgbClr val="000000"/>
                </a:solidFill>
                <a:latin typeface="Consolas"/>
              </a:rPr>
              <a:t>        </a:t>
            </a:r>
            <a:r>
              <a:rPr lang="en-US" altLang="zh-CN" sz="1400" dirty="0" err="1">
                <a:solidFill>
                  <a:srgbClr val="000000"/>
                </a:solidFill>
                <a:latin typeface="Consolas"/>
              </a:rPr>
              <a:t>zhang</a:t>
            </a:r>
            <a:r>
              <a:rPr lang="en-US" altLang="zh-CN" sz="1400" dirty="0">
                <a:solidFill>
                  <a:srgbClr val="000000"/>
                </a:solidFill>
                <a:latin typeface="Consolas"/>
              </a:rPr>
              <a:t> = </a:t>
            </a:r>
            <a:r>
              <a:rPr lang="en-US" altLang="zh-CN" sz="1400" b="1" dirty="0">
                <a:solidFill>
                  <a:srgbClr val="7F0055"/>
                </a:solidFill>
                <a:latin typeface="Consolas"/>
              </a:rPr>
              <a:t>new</a:t>
            </a:r>
            <a:r>
              <a:rPr lang="en-US" altLang="zh-CN" sz="1400" b="1" dirty="0">
                <a:solidFill>
                  <a:srgbClr val="000000"/>
                </a:solidFill>
                <a:latin typeface="Consolas"/>
              </a:rPr>
              <a:t> </a:t>
            </a:r>
            <a:r>
              <a:rPr lang="en-US" altLang="zh-CN" sz="1400" b="1" dirty="0" err="1">
                <a:solidFill>
                  <a:srgbClr val="000000"/>
                </a:solidFill>
                <a:latin typeface="Consolas"/>
              </a:rPr>
              <a:t>WriteWordThread</a:t>
            </a:r>
            <a:r>
              <a:rPr lang="en-US" altLang="zh-CN" sz="1400" b="1" dirty="0">
                <a:solidFill>
                  <a:srgbClr val="000000"/>
                </a:solidFill>
                <a:latin typeface="Consolas"/>
              </a:rPr>
              <a:t>(</a:t>
            </a:r>
            <a:r>
              <a:rPr lang="en-US" altLang="zh-CN" sz="1400" b="1" dirty="0">
                <a:solidFill>
                  <a:srgbClr val="2A00FF"/>
                </a:solidFill>
                <a:latin typeface="Consolas"/>
              </a:rPr>
              <a:t>"Zhang"</a:t>
            </a:r>
            <a:r>
              <a:rPr lang="en-US" altLang="zh-CN" sz="1400" b="1" dirty="0">
                <a:solidFill>
                  <a:srgbClr val="000000"/>
                </a:solidFill>
                <a:latin typeface="Consolas"/>
              </a:rPr>
              <a:t>); </a:t>
            </a:r>
            <a:r>
              <a:rPr lang="en-US" altLang="zh-CN" sz="1400" b="1" dirty="0">
                <a:solidFill>
                  <a:srgbClr val="3F7F5F"/>
                </a:solidFill>
                <a:latin typeface="Consolas"/>
              </a:rPr>
              <a:t>//</a:t>
            </a:r>
            <a:r>
              <a:rPr lang="zh-CN" altLang="en-US" sz="1400" b="1" dirty="0">
                <a:solidFill>
                  <a:srgbClr val="3F7F5F"/>
                </a:solidFill>
                <a:latin typeface="Consolas"/>
              </a:rPr>
              <a:t>新建线程</a:t>
            </a:r>
          </a:p>
          <a:p>
            <a:r>
              <a:rPr lang="en-US" altLang="zh-CN" sz="1400" dirty="0">
                <a:solidFill>
                  <a:srgbClr val="000000"/>
                </a:solidFill>
                <a:latin typeface="Consolas"/>
              </a:rPr>
              <a:t>        </a:t>
            </a:r>
            <a:r>
              <a:rPr lang="en-US" altLang="zh-CN" sz="1400" dirty="0" err="1">
                <a:solidFill>
                  <a:srgbClr val="000000"/>
                </a:solidFill>
                <a:latin typeface="Consolas"/>
              </a:rPr>
              <a:t>wang</a:t>
            </a:r>
            <a:r>
              <a:rPr lang="en-US" altLang="zh-CN" sz="1400" dirty="0">
                <a:solidFill>
                  <a:srgbClr val="000000"/>
                </a:solidFill>
                <a:latin typeface="Consolas"/>
              </a:rPr>
              <a:t> = </a:t>
            </a:r>
            <a:r>
              <a:rPr lang="en-US" altLang="zh-CN" sz="1400" b="1" dirty="0">
                <a:solidFill>
                  <a:srgbClr val="7F0055"/>
                </a:solidFill>
                <a:latin typeface="Consolas"/>
              </a:rPr>
              <a:t>new</a:t>
            </a:r>
            <a:r>
              <a:rPr lang="en-US" altLang="zh-CN" sz="1400" b="1" dirty="0">
                <a:solidFill>
                  <a:srgbClr val="000000"/>
                </a:solidFill>
                <a:latin typeface="Consolas"/>
              </a:rPr>
              <a:t> </a:t>
            </a:r>
            <a:r>
              <a:rPr lang="en-US" altLang="zh-CN" sz="1400" b="1" dirty="0" err="1">
                <a:solidFill>
                  <a:srgbClr val="000000"/>
                </a:solidFill>
                <a:latin typeface="Consolas"/>
              </a:rPr>
              <a:t>WriteWordThread</a:t>
            </a:r>
            <a:r>
              <a:rPr lang="en-US" altLang="zh-CN" sz="1400" b="1" dirty="0">
                <a:solidFill>
                  <a:srgbClr val="000000"/>
                </a:solidFill>
                <a:latin typeface="Consolas"/>
              </a:rPr>
              <a:t>(</a:t>
            </a:r>
            <a:r>
              <a:rPr lang="en-US" altLang="zh-CN" sz="1400" b="1" dirty="0">
                <a:solidFill>
                  <a:srgbClr val="2A00FF"/>
                </a:solidFill>
                <a:latin typeface="Consolas"/>
              </a:rPr>
              <a:t>"Wang"</a:t>
            </a:r>
            <a:r>
              <a:rPr lang="en-US" altLang="zh-CN" sz="1400" b="1" dirty="0">
                <a:solidFill>
                  <a:srgbClr val="000000"/>
                </a:solidFill>
                <a:latin typeface="Consolas"/>
              </a:rPr>
              <a:t>); </a:t>
            </a:r>
            <a:r>
              <a:rPr lang="en-US" altLang="zh-CN" sz="1400" b="1" dirty="0">
                <a:solidFill>
                  <a:srgbClr val="3F7F5F"/>
                </a:solidFill>
                <a:latin typeface="Consolas"/>
              </a:rPr>
              <a:t>//</a:t>
            </a:r>
            <a:r>
              <a:rPr lang="zh-CN" altLang="en-US" sz="1400" b="1" dirty="0">
                <a:solidFill>
                  <a:srgbClr val="3F7F5F"/>
                </a:solidFill>
                <a:latin typeface="Consolas"/>
              </a:rPr>
              <a:t>新建线程</a:t>
            </a:r>
          </a:p>
          <a:p>
            <a:r>
              <a:rPr lang="en-US" altLang="zh-CN" sz="1400" dirty="0">
                <a:solidFill>
                  <a:srgbClr val="000000"/>
                </a:solidFill>
                <a:latin typeface="Consolas"/>
              </a:rPr>
              <a:t>        </a:t>
            </a:r>
            <a:r>
              <a:rPr lang="en-US" altLang="zh-CN" sz="1400" dirty="0" err="1">
                <a:solidFill>
                  <a:srgbClr val="000000"/>
                </a:solidFill>
                <a:latin typeface="Consolas"/>
              </a:rPr>
              <a:t>zhang.start</a:t>
            </a:r>
            <a:r>
              <a:rPr lang="en-US" altLang="zh-CN" sz="1400" dirty="0">
                <a:solidFill>
                  <a:srgbClr val="000000"/>
                </a:solidFill>
                <a:latin typeface="Consolas"/>
              </a:rPr>
              <a:t>(); </a:t>
            </a:r>
            <a:r>
              <a:rPr lang="en-US" altLang="zh-CN" sz="1400" dirty="0">
                <a:solidFill>
                  <a:srgbClr val="3F7F5F"/>
                </a:solidFill>
                <a:latin typeface="Consolas"/>
              </a:rPr>
              <a:t>//</a:t>
            </a:r>
            <a:r>
              <a:rPr lang="zh-CN" altLang="en-US" sz="1400" dirty="0">
                <a:solidFill>
                  <a:srgbClr val="3F7F5F"/>
                </a:solidFill>
                <a:latin typeface="Consolas"/>
              </a:rPr>
              <a:t>启动线程</a:t>
            </a:r>
          </a:p>
          <a:p>
            <a:r>
              <a:rPr lang="nn-NO" altLang="zh-CN" sz="1400" dirty="0">
                <a:solidFill>
                  <a:srgbClr val="000000"/>
                </a:solidFill>
                <a:latin typeface="Consolas"/>
              </a:rPr>
              <a:t>        </a:t>
            </a:r>
            <a:r>
              <a:rPr lang="nn-NO" altLang="zh-CN" sz="1400" b="1" dirty="0">
                <a:solidFill>
                  <a:srgbClr val="7F0055"/>
                </a:solidFill>
                <a:latin typeface="Consolas"/>
              </a:rPr>
              <a:t>for</a:t>
            </a:r>
            <a:r>
              <a:rPr lang="nn-NO" altLang="zh-CN" sz="1400" b="1" dirty="0">
                <a:solidFill>
                  <a:srgbClr val="000000"/>
                </a:solidFill>
                <a:latin typeface="Consolas"/>
              </a:rPr>
              <a:t>(</a:t>
            </a:r>
            <a:r>
              <a:rPr lang="nn-NO" altLang="zh-CN" sz="1400" b="1" dirty="0">
                <a:solidFill>
                  <a:srgbClr val="7F0055"/>
                </a:solidFill>
                <a:latin typeface="Consolas"/>
              </a:rPr>
              <a:t>int</a:t>
            </a:r>
            <a:r>
              <a:rPr lang="nn-NO" altLang="zh-CN" sz="1400" b="1" dirty="0">
                <a:solidFill>
                  <a:srgbClr val="000000"/>
                </a:solidFill>
                <a:latin typeface="Consolas"/>
              </a:rPr>
              <a:t> i=1; i&lt;=3; i++)</a:t>
            </a:r>
          </a:p>
          <a:p>
            <a:r>
              <a:rPr lang="zh-CN" altLang="en-US" sz="1400" dirty="0">
                <a:solidFill>
                  <a:srgbClr val="000000"/>
                </a:solidFill>
                <a:latin typeface="Consolas"/>
              </a:rPr>
              <a:t>        </a:t>
            </a:r>
            <a:r>
              <a:rPr lang="en-US" altLang="zh-CN" sz="1400" dirty="0">
                <a:solidFill>
                  <a:srgbClr val="000000"/>
                </a:solidFill>
                <a:latin typeface="Consolas"/>
              </a:rPr>
              <a:t>{</a:t>
            </a:r>
          </a:p>
          <a:p>
            <a:r>
              <a:rPr lang="en-US" altLang="zh-CN" sz="1400" dirty="0">
                <a:solidFill>
                  <a:srgbClr val="000000"/>
                </a:solidFill>
                <a:latin typeface="Consolas"/>
              </a:rPr>
              <a:t>            </a:t>
            </a:r>
            <a:r>
              <a:rPr lang="en-US" altLang="zh-CN" sz="1400" dirty="0" err="1">
                <a:solidFill>
                  <a:srgbClr val="000000"/>
                </a:solidFill>
                <a:latin typeface="Consolas"/>
              </a:rPr>
              <a:t>System.</a:t>
            </a:r>
            <a:r>
              <a:rPr lang="en-US" altLang="zh-CN" sz="1400" i="1" dirty="0" err="1">
                <a:solidFill>
                  <a:srgbClr val="0000C0"/>
                </a:solidFill>
                <a:latin typeface="Consolas"/>
              </a:rPr>
              <a:t>out</a:t>
            </a:r>
            <a:r>
              <a:rPr lang="en-US" altLang="zh-CN" sz="1400" i="1" dirty="0" err="1">
                <a:solidFill>
                  <a:srgbClr val="000000"/>
                </a:solidFill>
                <a:latin typeface="Consolas"/>
              </a:rPr>
              <a:t>.println</a:t>
            </a:r>
            <a:r>
              <a:rPr lang="en-US" altLang="zh-CN" sz="1400" i="1" dirty="0">
                <a:solidFill>
                  <a:srgbClr val="000000"/>
                </a:solidFill>
                <a:latin typeface="Consolas"/>
              </a:rPr>
              <a:t>(</a:t>
            </a:r>
            <a:r>
              <a:rPr lang="en-US" altLang="zh-CN" sz="1400" i="1" dirty="0">
                <a:solidFill>
                  <a:srgbClr val="2A00FF"/>
                </a:solidFill>
                <a:latin typeface="Consolas"/>
              </a:rPr>
              <a:t>"Main Thread"</a:t>
            </a:r>
            <a:r>
              <a:rPr lang="en-US" altLang="zh-CN" sz="1400" i="1" dirty="0">
                <a:solidFill>
                  <a:srgbClr val="000000"/>
                </a:solidFill>
                <a:latin typeface="Consolas"/>
              </a:rPr>
              <a:t>);</a:t>
            </a:r>
          </a:p>
          <a:p>
            <a:r>
              <a:rPr lang="zh-CN" altLang="en-US" sz="1400" dirty="0">
                <a:solidFill>
                  <a:srgbClr val="000000"/>
                </a:solidFill>
                <a:latin typeface="Consolas"/>
              </a:rPr>
              <a:t>        </a:t>
            </a:r>
            <a:r>
              <a:rPr lang="en-US" altLang="zh-CN" sz="1400" dirty="0">
                <a:solidFill>
                  <a:srgbClr val="000000"/>
                </a:solidFill>
                <a:latin typeface="Consolas"/>
              </a:rPr>
              <a:t>}</a:t>
            </a:r>
          </a:p>
          <a:p>
            <a:r>
              <a:rPr lang="en-US" altLang="zh-CN" sz="1400" dirty="0">
                <a:solidFill>
                  <a:srgbClr val="000000"/>
                </a:solidFill>
                <a:latin typeface="Consolas"/>
              </a:rPr>
              <a:t>        </a:t>
            </a:r>
            <a:r>
              <a:rPr lang="en-US" altLang="zh-CN" sz="1400" dirty="0" err="1">
                <a:solidFill>
                  <a:srgbClr val="000000"/>
                </a:solidFill>
                <a:latin typeface="Consolas"/>
              </a:rPr>
              <a:t>wang.start</a:t>
            </a:r>
            <a:r>
              <a:rPr lang="en-US" altLang="zh-CN" sz="1400" dirty="0">
                <a:solidFill>
                  <a:srgbClr val="000000"/>
                </a:solidFill>
                <a:latin typeface="Consolas"/>
              </a:rPr>
              <a:t>(); </a:t>
            </a:r>
            <a:r>
              <a:rPr lang="en-US" altLang="zh-CN" sz="1400" dirty="0">
                <a:solidFill>
                  <a:srgbClr val="3F7F5F"/>
                </a:solidFill>
                <a:latin typeface="Consolas"/>
              </a:rPr>
              <a:t>//</a:t>
            </a:r>
            <a:r>
              <a:rPr lang="zh-CN" altLang="en-US" sz="1400" dirty="0">
                <a:solidFill>
                  <a:srgbClr val="3F7F5F"/>
                </a:solidFill>
                <a:latin typeface="Consolas"/>
              </a:rPr>
              <a:t>启动线程</a:t>
            </a:r>
          </a:p>
          <a:p>
            <a:r>
              <a:rPr lang="zh-CN" altLang="en-US" sz="1400" dirty="0">
                <a:solidFill>
                  <a:srgbClr val="000000"/>
                </a:solidFill>
                <a:latin typeface="Consolas"/>
              </a:rPr>
              <a:t>   </a:t>
            </a:r>
            <a:r>
              <a:rPr lang="en-US" altLang="zh-CN" sz="1400" dirty="0">
                <a:solidFill>
                  <a:srgbClr val="000000"/>
                </a:solidFill>
                <a:latin typeface="Consolas"/>
              </a:rPr>
              <a:t>}</a:t>
            </a:r>
          </a:p>
          <a:p>
            <a:r>
              <a:rPr lang="en-US" altLang="zh-CN" sz="1400" dirty="0">
                <a:solidFill>
                  <a:srgbClr val="000000"/>
                </a:solidFill>
                <a:latin typeface="Consolas"/>
              </a:rPr>
              <a:t>}</a:t>
            </a:r>
            <a:endParaRPr lang="en-US" altLang="zh-CN" sz="1400" dirty="0">
              <a:solidFill>
                <a:srgbClr val="000000"/>
              </a:solidFill>
              <a:latin typeface="Consolas" panose="020B0609020204030204" pitchFamily="49" charset="0"/>
            </a:endParaRPr>
          </a:p>
        </p:txBody>
      </p:sp>
      <p:sp>
        <p:nvSpPr>
          <p:cNvPr id="4" name="矩形 3"/>
          <p:cNvSpPr/>
          <p:nvPr/>
        </p:nvSpPr>
        <p:spPr>
          <a:xfrm>
            <a:off x="3395910" y="1111384"/>
            <a:ext cx="5640586" cy="2677656"/>
          </a:xfrm>
          <a:prstGeom prst="rect">
            <a:avLst/>
          </a:prstGeom>
          <a:solidFill>
            <a:srgbClr val="CCFFFF"/>
          </a:solidFill>
        </p:spPr>
        <p:txBody>
          <a:bodyPr wrap="square">
            <a:spAutoFit/>
          </a:bodyPr>
          <a:lstStyle/>
          <a:p>
            <a:r>
              <a:rPr lang="en-US" altLang="zh-CN" sz="1400" b="1" dirty="0">
                <a:solidFill>
                  <a:srgbClr val="7F0055"/>
                </a:solidFill>
                <a:latin typeface="Consolas"/>
              </a:rPr>
              <a:t>class</a:t>
            </a:r>
            <a:r>
              <a:rPr lang="en-US" altLang="zh-CN" sz="1400" b="1" dirty="0">
                <a:solidFill>
                  <a:srgbClr val="000000"/>
                </a:solidFill>
                <a:latin typeface="Consolas"/>
              </a:rPr>
              <a:t> </a:t>
            </a:r>
            <a:r>
              <a:rPr lang="en-US" altLang="zh-CN" sz="1400" b="1" dirty="0" err="1">
                <a:solidFill>
                  <a:srgbClr val="000000"/>
                </a:solidFill>
                <a:latin typeface="Consolas"/>
              </a:rPr>
              <a:t>WriteWordThread</a:t>
            </a:r>
            <a:r>
              <a:rPr lang="en-US" altLang="zh-CN" sz="1400" b="1" dirty="0">
                <a:solidFill>
                  <a:srgbClr val="000000"/>
                </a:solidFill>
                <a:latin typeface="Consolas"/>
              </a:rPr>
              <a:t> </a:t>
            </a:r>
            <a:r>
              <a:rPr lang="en-US" altLang="zh-CN" sz="1400" b="1" dirty="0">
                <a:solidFill>
                  <a:srgbClr val="7F0055"/>
                </a:solidFill>
                <a:latin typeface="Consolas"/>
              </a:rPr>
              <a:t>extends</a:t>
            </a:r>
            <a:r>
              <a:rPr lang="en-US" altLang="zh-CN" sz="1400" b="1" dirty="0">
                <a:solidFill>
                  <a:srgbClr val="000000"/>
                </a:solidFill>
                <a:latin typeface="Consolas"/>
              </a:rPr>
              <a:t> Thread</a:t>
            </a:r>
          </a:p>
          <a:p>
            <a:r>
              <a:rPr lang="en-US" altLang="zh-CN" sz="1400" dirty="0">
                <a:solidFill>
                  <a:srgbClr val="000000"/>
                </a:solidFill>
                <a:latin typeface="Consolas"/>
              </a:rPr>
              <a:t>{</a:t>
            </a:r>
          </a:p>
          <a:p>
            <a:r>
              <a:rPr lang="en-US" altLang="zh-CN" sz="1400" dirty="0">
                <a:solidFill>
                  <a:srgbClr val="000000"/>
                </a:solidFill>
                <a:latin typeface="Consolas"/>
              </a:rPr>
              <a:t>    </a:t>
            </a:r>
            <a:r>
              <a:rPr lang="en-US" altLang="zh-CN" sz="1400" dirty="0" err="1">
                <a:solidFill>
                  <a:srgbClr val="000000"/>
                </a:solidFill>
                <a:latin typeface="Consolas"/>
              </a:rPr>
              <a:t>WriteWordThread</a:t>
            </a:r>
            <a:r>
              <a:rPr lang="en-US" altLang="zh-CN" sz="1400" dirty="0">
                <a:solidFill>
                  <a:srgbClr val="000000"/>
                </a:solidFill>
                <a:latin typeface="Consolas"/>
              </a:rPr>
              <a:t>(String s)</a:t>
            </a:r>
          </a:p>
          <a:p>
            <a:r>
              <a:rPr lang="en-US" altLang="zh-CN" sz="1400" dirty="0">
                <a:solidFill>
                  <a:srgbClr val="000000"/>
                </a:solidFill>
                <a:latin typeface="Consolas"/>
              </a:rPr>
              <a:t>    {</a:t>
            </a:r>
          </a:p>
          <a:p>
            <a:r>
              <a:rPr lang="en-US" altLang="zh-CN" sz="1400" dirty="0">
                <a:solidFill>
                  <a:srgbClr val="000000"/>
                </a:solidFill>
                <a:latin typeface="Consolas"/>
              </a:rPr>
              <a:t>        </a:t>
            </a:r>
            <a:r>
              <a:rPr lang="en-US" altLang="zh-CN" sz="1400" dirty="0" err="1">
                <a:solidFill>
                  <a:srgbClr val="000000"/>
                </a:solidFill>
                <a:latin typeface="Consolas"/>
              </a:rPr>
              <a:t>setName</a:t>
            </a:r>
            <a:r>
              <a:rPr lang="en-US" altLang="zh-CN" sz="1400" dirty="0">
                <a:solidFill>
                  <a:srgbClr val="000000"/>
                </a:solidFill>
                <a:latin typeface="Consolas"/>
              </a:rPr>
              <a:t>(s);</a:t>
            </a:r>
          </a:p>
          <a:p>
            <a:r>
              <a:rPr lang="zh-CN" altLang="en-US" sz="1400" dirty="0">
                <a:solidFill>
                  <a:srgbClr val="000000"/>
                </a:solidFill>
                <a:latin typeface="Consolas"/>
              </a:rPr>
              <a:t>    </a:t>
            </a:r>
            <a:r>
              <a:rPr lang="en-US" altLang="zh-CN" sz="1400" dirty="0">
                <a:solidFill>
                  <a:srgbClr val="000000"/>
                </a:solidFill>
                <a:latin typeface="Consolas"/>
              </a:rPr>
              <a:t>}</a:t>
            </a:r>
          </a:p>
          <a:p>
            <a:r>
              <a:rPr lang="en-US" altLang="zh-CN" sz="1400" dirty="0">
                <a:solidFill>
                  <a:srgbClr val="000000"/>
                </a:solidFill>
                <a:latin typeface="Consolas"/>
              </a:rPr>
              <a:t>    </a:t>
            </a:r>
            <a:r>
              <a:rPr lang="en-US" altLang="zh-CN" sz="1400" b="1" dirty="0">
                <a:solidFill>
                  <a:srgbClr val="7F0055"/>
                </a:solidFill>
                <a:latin typeface="Consolas"/>
              </a:rPr>
              <a:t>public</a:t>
            </a:r>
            <a:r>
              <a:rPr lang="en-US" altLang="zh-CN" sz="1400" b="1" dirty="0">
                <a:solidFill>
                  <a:srgbClr val="000000"/>
                </a:solidFill>
                <a:latin typeface="Consolas"/>
              </a:rPr>
              <a:t> </a:t>
            </a:r>
            <a:r>
              <a:rPr lang="en-US" altLang="zh-CN" sz="1400" b="1" dirty="0">
                <a:solidFill>
                  <a:srgbClr val="7F0055"/>
                </a:solidFill>
                <a:latin typeface="Consolas"/>
              </a:rPr>
              <a:t>void</a:t>
            </a:r>
            <a:r>
              <a:rPr lang="en-US" altLang="zh-CN" sz="1400" b="1" dirty="0">
                <a:solidFill>
                  <a:srgbClr val="000000"/>
                </a:solidFill>
                <a:latin typeface="Consolas"/>
              </a:rPr>
              <a:t> run()</a:t>
            </a:r>
          </a:p>
          <a:p>
            <a:r>
              <a:rPr lang="zh-CN" altLang="en-US" sz="1400" dirty="0">
                <a:solidFill>
                  <a:srgbClr val="000000"/>
                </a:solidFill>
                <a:latin typeface="Consolas"/>
              </a:rPr>
              <a:t>    </a:t>
            </a:r>
            <a:r>
              <a:rPr lang="en-US" altLang="zh-CN" sz="1400" dirty="0">
                <a:solidFill>
                  <a:srgbClr val="000000"/>
                </a:solidFill>
                <a:latin typeface="Consolas"/>
              </a:rPr>
              <a:t>{</a:t>
            </a:r>
          </a:p>
          <a:p>
            <a:r>
              <a:rPr lang="en-US" altLang="zh-CN" sz="1400" dirty="0">
                <a:solidFill>
                  <a:srgbClr val="000000"/>
                </a:solidFill>
                <a:latin typeface="Consolas"/>
              </a:rPr>
              <a:t>        </a:t>
            </a:r>
            <a:r>
              <a:rPr lang="en-US" altLang="zh-CN" sz="1400" b="1" dirty="0">
                <a:solidFill>
                  <a:srgbClr val="7F0055"/>
                </a:solidFill>
                <a:latin typeface="Consolas"/>
              </a:rPr>
              <a:t>for</a:t>
            </a:r>
            <a:r>
              <a:rPr lang="en-US" altLang="zh-CN" sz="1400" b="1" dirty="0">
                <a:solidFill>
                  <a:srgbClr val="000000"/>
                </a:solidFill>
                <a:latin typeface="Consolas"/>
              </a:rPr>
              <a:t>(</a:t>
            </a:r>
            <a:r>
              <a:rPr lang="en-US" altLang="zh-CN" sz="1400" b="1" dirty="0" err="1">
                <a:solidFill>
                  <a:srgbClr val="7F0055"/>
                </a:solidFill>
                <a:latin typeface="Consolas"/>
              </a:rPr>
              <a:t>int</a:t>
            </a:r>
            <a:r>
              <a:rPr lang="en-US" altLang="zh-CN" sz="1400" b="1" dirty="0">
                <a:solidFill>
                  <a:srgbClr val="000000"/>
                </a:solidFill>
                <a:latin typeface="Consolas"/>
              </a:rPr>
              <a:t> </a:t>
            </a:r>
            <a:r>
              <a:rPr lang="en-US" altLang="zh-CN" sz="1400" b="1" dirty="0" err="1">
                <a:solidFill>
                  <a:srgbClr val="000000"/>
                </a:solidFill>
                <a:latin typeface="Consolas"/>
              </a:rPr>
              <a:t>i</a:t>
            </a:r>
            <a:r>
              <a:rPr lang="en-US" altLang="zh-CN" sz="1400" b="1" dirty="0">
                <a:solidFill>
                  <a:srgbClr val="000000"/>
                </a:solidFill>
                <a:latin typeface="Consolas"/>
              </a:rPr>
              <a:t>=1; </a:t>
            </a:r>
            <a:r>
              <a:rPr lang="en-US" altLang="zh-CN" sz="1400" b="1" dirty="0" err="1">
                <a:solidFill>
                  <a:srgbClr val="000000"/>
                </a:solidFill>
                <a:latin typeface="Consolas"/>
              </a:rPr>
              <a:t>i</a:t>
            </a:r>
            <a:r>
              <a:rPr lang="en-US" altLang="zh-CN" sz="1400" b="1" dirty="0">
                <a:solidFill>
                  <a:srgbClr val="000000"/>
                </a:solidFill>
                <a:latin typeface="Consolas"/>
              </a:rPr>
              <a:t>&lt;=3;i++)</a:t>
            </a:r>
          </a:p>
          <a:p>
            <a:r>
              <a:rPr lang="en-US" altLang="zh-CN" sz="1400" dirty="0">
                <a:solidFill>
                  <a:srgbClr val="000000"/>
                </a:solidFill>
                <a:latin typeface="Consolas"/>
              </a:rPr>
              <a:t>	   </a:t>
            </a:r>
            <a:r>
              <a:rPr lang="en-US" altLang="zh-CN" sz="1400" dirty="0" err="1">
                <a:solidFill>
                  <a:srgbClr val="000000"/>
                </a:solidFill>
                <a:latin typeface="Consolas"/>
              </a:rPr>
              <a:t>System.</a:t>
            </a:r>
            <a:r>
              <a:rPr lang="en-US" altLang="zh-CN" sz="1400" i="1" dirty="0" err="1">
                <a:solidFill>
                  <a:srgbClr val="0000C0"/>
                </a:solidFill>
                <a:latin typeface="Consolas"/>
              </a:rPr>
              <a:t>out</a:t>
            </a:r>
            <a:r>
              <a:rPr lang="en-US" altLang="zh-CN" sz="1400" i="1" dirty="0" err="1">
                <a:solidFill>
                  <a:srgbClr val="000000"/>
                </a:solidFill>
                <a:latin typeface="Consolas"/>
              </a:rPr>
              <a:t>.println</a:t>
            </a:r>
            <a:r>
              <a:rPr lang="en-US" altLang="zh-CN" sz="1400" i="1" dirty="0">
                <a:solidFill>
                  <a:srgbClr val="000000"/>
                </a:solidFill>
                <a:latin typeface="Consolas"/>
              </a:rPr>
              <a:t>(</a:t>
            </a:r>
            <a:r>
              <a:rPr lang="en-US" altLang="zh-CN" sz="1400" i="1" dirty="0">
                <a:solidFill>
                  <a:srgbClr val="2A00FF"/>
                </a:solidFill>
                <a:latin typeface="Consolas"/>
              </a:rPr>
              <a:t>"Thread: "</a:t>
            </a:r>
            <a:r>
              <a:rPr lang="en-US" altLang="zh-CN" sz="1400" i="1" dirty="0">
                <a:solidFill>
                  <a:srgbClr val="000000"/>
                </a:solidFill>
                <a:latin typeface="Consolas"/>
              </a:rPr>
              <a:t> + </a:t>
            </a:r>
            <a:r>
              <a:rPr lang="en-US" altLang="zh-CN" sz="1400" i="1" dirty="0" err="1">
                <a:solidFill>
                  <a:srgbClr val="000000"/>
                </a:solidFill>
                <a:latin typeface="Consolas"/>
              </a:rPr>
              <a:t>getName</a:t>
            </a:r>
            <a:r>
              <a:rPr lang="en-US" altLang="zh-CN" sz="1400" i="1" dirty="0">
                <a:solidFill>
                  <a:srgbClr val="000000"/>
                </a:solidFill>
                <a:latin typeface="Consolas"/>
              </a:rPr>
              <a:t>());</a:t>
            </a:r>
          </a:p>
          <a:p>
            <a:r>
              <a:rPr lang="en-US" altLang="zh-CN" sz="1400" dirty="0">
                <a:solidFill>
                  <a:srgbClr val="000000"/>
                </a:solidFill>
                <a:latin typeface="Consolas"/>
              </a:rPr>
              <a:t>    }</a:t>
            </a:r>
          </a:p>
          <a:p>
            <a:r>
              <a:rPr lang="en-US" altLang="zh-CN" sz="1400" dirty="0">
                <a:solidFill>
                  <a:srgbClr val="000000"/>
                </a:solidFill>
                <a:latin typeface="Consolas"/>
              </a:rPr>
              <a:t>}</a:t>
            </a:r>
            <a:endParaRPr lang="en-US" altLang="zh-CN" sz="1400" dirty="0">
              <a:solidFill>
                <a:srgbClr val="000000"/>
              </a:solidFill>
              <a:latin typeface="Consolas" panose="020B0609020204030204" pitchFamily="49" charset="0"/>
            </a:endParaRPr>
          </a:p>
        </p:txBody>
      </p:sp>
      <p:sp>
        <p:nvSpPr>
          <p:cNvPr id="6" name="矩形 5"/>
          <p:cNvSpPr/>
          <p:nvPr/>
        </p:nvSpPr>
        <p:spPr>
          <a:xfrm>
            <a:off x="5508104" y="6093296"/>
            <a:ext cx="3416320" cy="369332"/>
          </a:xfrm>
          <a:prstGeom prst="rect">
            <a:avLst/>
          </a:prstGeom>
          <a:ln w="19050">
            <a:solidFill>
              <a:srgbClr val="FF0000"/>
            </a:solidFill>
          </a:ln>
        </p:spPr>
        <p:txBody>
          <a:bodyPr wrap="none">
            <a:spAutoFit/>
          </a:bodyPr>
          <a:lstStyle/>
          <a:p>
            <a:r>
              <a:rPr lang="zh-CN" altLang="en-US" dirty="0"/>
              <a:t>计算机反复运行的结果不尽相同</a:t>
            </a:r>
          </a:p>
        </p:txBody>
      </p:sp>
      <p:sp>
        <p:nvSpPr>
          <p:cNvPr id="7" name="Slide Number Placeholder 6"/>
          <p:cNvSpPr>
            <a:spLocks noGrp="1"/>
          </p:cNvSpPr>
          <p:nvPr>
            <p:ph type="sldNum" sz="quarter" idx="12"/>
          </p:nvPr>
        </p:nvSpPr>
        <p:spPr/>
        <p:txBody>
          <a:bodyPr/>
          <a:lstStyle/>
          <a:p>
            <a:fld id="{B6F15528-21DE-4FAA-801E-634DDDAF4B2B}" type="slidenum">
              <a:rPr lang="en-US" smtClean="0"/>
              <a:pPr/>
              <a:t>11</a:t>
            </a:fld>
            <a:endParaRPr lang="en-US"/>
          </a:p>
        </p:txBody>
      </p:sp>
      <p:cxnSp>
        <p:nvCxnSpPr>
          <p:cNvPr id="9" name="直接箭头连接符 8"/>
          <p:cNvCxnSpPr/>
          <p:nvPr/>
        </p:nvCxnSpPr>
        <p:spPr>
          <a:xfrm>
            <a:off x="251520" y="5085184"/>
            <a:ext cx="576064"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a:off x="251520" y="6165304"/>
            <a:ext cx="576064"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flipH="1">
            <a:off x="6012160" y="881537"/>
            <a:ext cx="360040" cy="288032"/>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H="1">
            <a:off x="5580112" y="2204864"/>
            <a:ext cx="360040" cy="288032"/>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94467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8.2 </a:t>
            </a:r>
            <a:r>
              <a:rPr lang="zh-CN" altLang="en-US" sz="3200" dirty="0"/>
              <a:t>线程的生命周期</a:t>
            </a:r>
          </a:p>
        </p:txBody>
      </p:sp>
      <p:sp>
        <p:nvSpPr>
          <p:cNvPr id="3" name="内容占位符 2"/>
          <p:cNvSpPr>
            <a:spLocks noGrp="1"/>
          </p:cNvSpPr>
          <p:nvPr>
            <p:ph idx="1"/>
          </p:nvPr>
        </p:nvSpPr>
        <p:spPr/>
        <p:txBody>
          <a:bodyPr>
            <a:normAutofit/>
          </a:bodyPr>
          <a:lstStyle/>
          <a:p>
            <a:r>
              <a:rPr lang="zh-CN" altLang="en-US" sz="2000" dirty="0"/>
              <a:t>上述程序在不同的计算机运行或在同一台计算机反复运行的结果不尽相同，输出结果依赖当前</a:t>
            </a:r>
            <a:r>
              <a:rPr lang="en-US" altLang="zh-CN" sz="2000" dirty="0"/>
              <a:t>CPU</a:t>
            </a:r>
            <a:r>
              <a:rPr lang="zh-CN" altLang="en-US" sz="2000" dirty="0"/>
              <a:t>资源的使用情况。</a:t>
            </a:r>
            <a:endParaRPr lang="en-US" altLang="zh-CN" sz="2000" dirty="0"/>
          </a:p>
          <a:p>
            <a:endParaRPr lang="en-US" altLang="zh-CN" sz="2000" dirty="0"/>
          </a:p>
          <a:p>
            <a:r>
              <a:rPr lang="zh-CN" altLang="en-US" sz="2000" dirty="0"/>
              <a:t>为了使结果尽量不依赖当前</a:t>
            </a:r>
            <a:r>
              <a:rPr lang="en-US" altLang="zh-CN" sz="2000" dirty="0"/>
              <a:t>CPU</a:t>
            </a:r>
            <a:r>
              <a:rPr lang="zh-CN" altLang="en-US" sz="2000" dirty="0"/>
              <a:t>资源的使用情况，我们应当</a:t>
            </a:r>
            <a:r>
              <a:rPr lang="zh-CN" altLang="en-US" sz="2000" b="1" dirty="0">
                <a:solidFill>
                  <a:srgbClr val="FF0000"/>
                </a:solidFill>
              </a:rPr>
              <a:t>让线程主动调用</a:t>
            </a:r>
            <a:r>
              <a:rPr lang="en-US" altLang="zh-CN" sz="2000" b="1" dirty="0">
                <a:solidFill>
                  <a:srgbClr val="FF0000"/>
                </a:solidFill>
              </a:rPr>
              <a:t>sleep</a:t>
            </a:r>
            <a:r>
              <a:rPr lang="zh-CN" altLang="en-US" sz="2000" b="1" dirty="0">
                <a:solidFill>
                  <a:srgbClr val="FF0000"/>
                </a:solidFill>
              </a:rPr>
              <a:t>方法让出</a:t>
            </a:r>
            <a:r>
              <a:rPr lang="en-US" altLang="zh-CN" sz="2000" b="1" dirty="0">
                <a:solidFill>
                  <a:srgbClr val="FF0000"/>
                </a:solidFill>
              </a:rPr>
              <a:t>CPU</a:t>
            </a:r>
            <a:r>
              <a:rPr lang="zh-CN" altLang="en-US" sz="2000" b="1" dirty="0">
                <a:solidFill>
                  <a:srgbClr val="FF0000"/>
                </a:solidFill>
              </a:rPr>
              <a:t>的使用权</a:t>
            </a:r>
            <a:r>
              <a:rPr lang="zh-CN" altLang="en-US" sz="2000" dirty="0"/>
              <a:t>进入中断状态。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27808142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8.2 </a:t>
            </a:r>
            <a:r>
              <a:rPr lang="zh-CN" altLang="en-US" sz="3200" dirty="0"/>
              <a:t>线程的生命周期</a:t>
            </a:r>
          </a:p>
        </p:txBody>
      </p:sp>
      <p:sp>
        <p:nvSpPr>
          <p:cNvPr id="3" name="内容占位符 2"/>
          <p:cNvSpPr>
            <a:spLocks noGrp="1"/>
          </p:cNvSpPr>
          <p:nvPr>
            <p:ph idx="1"/>
          </p:nvPr>
        </p:nvSpPr>
        <p:spPr/>
        <p:txBody>
          <a:bodyPr>
            <a:normAutofit/>
          </a:bodyPr>
          <a:lstStyle/>
          <a:p>
            <a:r>
              <a:rPr lang="en-US" altLang="zh-CN" sz="2000" dirty="0"/>
              <a:t>【</a:t>
            </a:r>
            <a:r>
              <a:rPr lang="zh-CN" altLang="en-US" sz="2000" dirty="0"/>
              <a:t>例子</a:t>
            </a:r>
            <a:r>
              <a:rPr lang="en-US" altLang="zh-CN" sz="2000" dirty="0"/>
              <a:t>2】</a:t>
            </a:r>
            <a:endParaRPr lang="zh-CN" altLang="en-US" sz="2000" dirty="0"/>
          </a:p>
        </p:txBody>
      </p:sp>
      <p:sp>
        <p:nvSpPr>
          <p:cNvPr id="4" name="矩形 3"/>
          <p:cNvSpPr/>
          <p:nvPr/>
        </p:nvSpPr>
        <p:spPr>
          <a:xfrm>
            <a:off x="107504" y="4279155"/>
            <a:ext cx="5184576" cy="2462213"/>
          </a:xfrm>
          <a:prstGeom prst="rect">
            <a:avLst/>
          </a:prstGeom>
          <a:solidFill>
            <a:srgbClr val="CCFFFF"/>
          </a:solidFill>
        </p:spPr>
        <p:txBody>
          <a:bodyPr wrap="square">
            <a:spAutoFit/>
          </a:bodyPr>
          <a:lstStyle/>
          <a:p>
            <a:r>
              <a:rPr lang="en-US" altLang="zh-CN" sz="1400" b="1" dirty="0">
                <a:solidFill>
                  <a:srgbClr val="7F0055"/>
                </a:solidFill>
                <a:latin typeface="Consolas"/>
              </a:rPr>
              <a:t>public</a:t>
            </a:r>
            <a:r>
              <a:rPr lang="en-US" altLang="zh-CN" sz="1400" b="1" dirty="0">
                <a:solidFill>
                  <a:srgbClr val="000000"/>
                </a:solidFill>
                <a:latin typeface="Consolas"/>
              </a:rPr>
              <a:t> </a:t>
            </a:r>
            <a:r>
              <a:rPr lang="en-US" altLang="zh-CN" sz="1400" b="1" dirty="0">
                <a:solidFill>
                  <a:srgbClr val="7F0055"/>
                </a:solidFill>
                <a:latin typeface="Consolas"/>
              </a:rPr>
              <a:t>class</a:t>
            </a:r>
            <a:r>
              <a:rPr lang="en-US" altLang="zh-CN" sz="1400" b="1" dirty="0">
                <a:solidFill>
                  <a:srgbClr val="000000"/>
                </a:solidFill>
                <a:latin typeface="Consolas"/>
              </a:rPr>
              <a:t> Example8_2</a:t>
            </a:r>
          </a:p>
          <a:p>
            <a:r>
              <a:rPr lang="en-US" altLang="zh-CN" sz="1400" dirty="0">
                <a:solidFill>
                  <a:srgbClr val="000000"/>
                </a:solidFill>
                <a:latin typeface="Consolas"/>
              </a:rPr>
              <a:t>{</a:t>
            </a:r>
          </a:p>
          <a:p>
            <a:r>
              <a:rPr lang="en-US" altLang="zh-CN" sz="1400" dirty="0">
                <a:solidFill>
                  <a:srgbClr val="000000"/>
                </a:solidFill>
                <a:latin typeface="Consolas"/>
              </a:rPr>
              <a:t>    </a:t>
            </a:r>
            <a:r>
              <a:rPr lang="en-US" altLang="zh-CN" sz="1400" b="1" dirty="0">
                <a:solidFill>
                  <a:srgbClr val="7F0055"/>
                </a:solidFill>
                <a:latin typeface="Consolas"/>
              </a:rPr>
              <a:t>public</a:t>
            </a:r>
            <a:r>
              <a:rPr lang="en-US" altLang="zh-CN" sz="1400" b="1" dirty="0">
                <a:solidFill>
                  <a:srgbClr val="000000"/>
                </a:solidFill>
                <a:latin typeface="Consolas"/>
              </a:rPr>
              <a:t> </a:t>
            </a:r>
            <a:r>
              <a:rPr lang="en-US" altLang="zh-CN" sz="1400" b="1" dirty="0">
                <a:solidFill>
                  <a:srgbClr val="7F0055"/>
                </a:solidFill>
                <a:latin typeface="Consolas"/>
              </a:rPr>
              <a:t>static</a:t>
            </a:r>
            <a:r>
              <a:rPr lang="en-US" altLang="zh-CN" sz="1400" b="1" dirty="0">
                <a:solidFill>
                  <a:srgbClr val="000000"/>
                </a:solidFill>
                <a:latin typeface="Consolas"/>
              </a:rPr>
              <a:t> </a:t>
            </a:r>
            <a:r>
              <a:rPr lang="en-US" altLang="zh-CN" sz="1400" b="1" dirty="0">
                <a:solidFill>
                  <a:srgbClr val="7F0055"/>
                </a:solidFill>
                <a:latin typeface="Consolas"/>
              </a:rPr>
              <a:t>void</a:t>
            </a:r>
            <a:r>
              <a:rPr lang="en-US" altLang="zh-CN" sz="1400" b="1" dirty="0">
                <a:solidFill>
                  <a:srgbClr val="000000"/>
                </a:solidFill>
                <a:latin typeface="Consolas"/>
              </a:rPr>
              <a:t> main(String </a:t>
            </a:r>
            <a:r>
              <a:rPr lang="en-US" altLang="zh-CN" sz="1400" b="1" dirty="0" err="1">
                <a:solidFill>
                  <a:srgbClr val="000000"/>
                </a:solidFill>
                <a:latin typeface="Consolas"/>
              </a:rPr>
              <a:t>args</a:t>
            </a:r>
            <a:r>
              <a:rPr lang="en-US" altLang="zh-CN" sz="1400" b="1" dirty="0">
                <a:solidFill>
                  <a:srgbClr val="000000"/>
                </a:solidFill>
                <a:latin typeface="Consolas"/>
              </a:rPr>
              <a:t>[])</a:t>
            </a:r>
          </a:p>
          <a:p>
            <a:r>
              <a:rPr lang="zh-CN" altLang="en-US" sz="1400" dirty="0">
                <a:solidFill>
                  <a:srgbClr val="000000"/>
                </a:solidFill>
                <a:latin typeface="Consolas"/>
              </a:rPr>
              <a:t>    </a:t>
            </a:r>
            <a:r>
              <a:rPr lang="en-US" altLang="zh-CN" sz="1400" dirty="0">
                <a:solidFill>
                  <a:srgbClr val="000000"/>
                </a:solidFill>
                <a:latin typeface="Consolas"/>
              </a:rPr>
              <a:t>{</a:t>
            </a:r>
          </a:p>
          <a:p>
            <a:r>
              <a:rPr lang="en-US" altLang="zh-CN" sz="1400" dirty="0">
                <a:solidFill>
                  <a:srgbClr val="000000"/>
                </a:solidFill>
                <a:latin typeface="Consolas"/>
              </a:rPr>
              <a:t>        </a:t>
            </a:r>
            <a:r>
              <a:rPr lang="en-US" altLang="zh-CN" sz="1400" dirty="0" err="1">
                <a:solidFill>
                  <a:srgbClr val="000000"/>
                </a:solidFill>
                <a:latin typeface="Consolas"/>
              </a:rPr>
              <a:t>WriteWordThread</a:t>
            </a:r>
            <a:r>
              <a:rPr lang="en-US" altLang="zh-CN" sz="1400" dirty="0">
                <a:solidFill>
                  <a:srgbClr val="000000"/>
                </a:solidFill>
                <a:latin typeface="Consolas"/>
              </a:rPr>
              <a:t> </a:t>
            </a:r>
            <a:r>
              <a:rPr lang="en-US" altLang="zh-CN" sz="1400" dirty="0" err="1">
                <a:solidFill>
                  <a:srgbClr val="000000"/>
                </a:solidFill>
                <a:latin typeface="Consolas"/>
              </a:rPr>
              <a:t>zhang</a:t>
            </a:r>
            <a:r>
              <a:rPr lang="en-US" altLang="zh-CN" sz="1400" dirty="0">
                <a:solidFill>
                  <a:srgbClr val="000000"/>
                </a:solidFill>
                <a:latin typeface="Consolas"/>
              </a:rPr>
              <a:t>, </a:t>
            </a:r>
            <a:r>
              <a:rPr lang="en-US" altLang="zh-CN" sz="1400" dirty="0" err="1">
                <a:solidFill>
                  <a:srgbClr val="000000"/>
                </a:solidFill>
                <a:latin typeface="Consolas"/>
              </a:rPr>
              <a:t>wang</a:t>
            </a:r>
            <a:r>
              <a:rPr lang="en-US" altLang="zh-CN" sz="1400" dirty="0">
                <a:solidFill>
                  <a:srgbClr val="000000"/>
                </a:solidFill>
                <a:latin typeface="Consolas"/>
              </a:rPr>
              <a:t>;</a:t>
            </a:r>
          </a:p>
          <a:p>
            <a:r>
              <a:rPr lang="en-US" altLang="zh-CN" sz="1400" dirty="0">
                <a:solidFill>
                  <a:srgbClr val="000000"/>
                </a:solidFill>
                <a:latin typeface="Consolas"/>
              </a:rPr>
              <a:t>        </a:t>
            </a:r>
            <a:r>
              <a:rPr lang="en-US" altLang="zh-CN" sz="1400" dirty="0" err="1">
                <a:solidFill>
                  <a:srgbClr val="000000"/>
                </a:solidFill>
                <a:latin typeface="Consolas"/>
              </a:rPr>
              <a:t>zhang</a:t>
            </a:r>
            <a:r>
              <a:rPr lang="en-US" altLang="zh-CN" sz="1400" dirty="0">
                <a:solidFill>
                  <a:srgbClr val="000000"/>
                </a:solidFill>
                <a:latin typeface="Consolas"/>
              </a:rPr>
              <a:t> = </a:t>
            </a:r>
            <a:r>
              <a:rPr lang="en-US" altLang="zh-CN" sz="1400" b="1" dirty="0">
                <a:solidFill>
                  <a:srgbClr val="7F0055"/>
                </a:solidFill>
                <a:latin typeface="Consolas"/>
              </a:rPr>
              <a:t>new</a:t>
            </a:r>
            <a:r>
              <a:rPr lang="en-US" altLang="zh-CN" sz="1400" b="1" dirty="0">
                <a:solidFill>
                  <a:srgbClr val="000000"/>
                </a:solidFill>
                <a:latin typeface="Consolas"/>
              </a:rPr>
              <a:t> </a:t>
            </a:r>
            <a:r>
              <a:rPr lang="en-US" altLang="zh-CN" sz="1400" b="1" dirty="0" err="1">
                <a:solidFill>
                  <a:srgbClr val="000000"/>
                </a:solidFill>
                <a:latin typeface="Consolas"/>
              </a:rPr>
              <a:t>WriteWordThread</a:t>
            </a:r>
            <a:r>
              <a:rPr lang="en-US" altLang="zh-CN" sz="1400" b="1" dirty="0">
                <a:solidFill>
                  <a:srgbClr val="000000"/>
                </a:solidFill>
                <a:latin typeface="Consolas"/>
              </a:rPr>
              <a:t>(</a:t>
            </a:r>
            <a:r>
              <a:rPr lang="en-US" altLang="zh-CN" sz="1400" b="1" dirty="0">
                <a:solidFill>
                  <a:srgbClr val="2A00FF"/>
                </a:solidFill>
                <a:latin typeface="Consolas"/>
              </a:rPr>
              <a:t>"Zhang"</a:t>
            </a:r>
            <a:r>
              <a:rPr lang="en-US" altLang="zh-CN" sz="1400" b="1" dirty="0">
                <a:solidFill>
                  <a:srgbClr val="000000"/>
                </a:solidFill>
                <a:latin typeface="Consolas"/>
              </a:rPr>
              <a:t>, 200);</a:t>
            </a:r>
          </a:p>
          <a:p>
            <a:r>
              <a:rPr lang="en-US" altLang="zh-CN" sz="1400" b="1" dirty="0">
                <a:solidFill>
                  <a:srgbClr val="000000"/>
                </a:solidFill>
                <a:latin typeface="Consolas"/>
              </a:rPr>
              <a:t>        </a:t>
            </a:r>
            <a:r>
              <a:rPr lang="en-US" altLang="zh-CN" sz="1400" dirty="0" err="1">
                <a:solidFill>
                  <a:srgbClr val="000000"/>
                </a:solidFill>
                <a:latin typeface="Consolas"/>
              </a:rPr>
              <a:t>wang</a:t>
            </a:r>
            <a:r>
              <a:rPr lang="en-US" altLang="zh-CN" sz="1400" dirty="0">
                <a:solidFill>
                  <a:srgbClr val="000000"/>
                </a:solidFill>
                <a:latin typeface="Consolas"/>
              </a:rPr>
              <a:t> = </a:t>
            </a:r>
            <a:r>
              <a:rPr lang="en-US" altLang="zh-CN" sz="1400" b="1" dirty="0">
                <a:solidFill>
                  <a:srgbClr val="7F0055"/>
                </a:solidFill>
                <a:latin typeface="Consolas"/>
              </a:rPr>
              <a:t>new</a:t>
            </a:r>
            <a:r>
              <a:rPr lang="en-US" altLang="zh-CN" sz="1400" b="1" dirty="0">
                <a:solidFill>
                  <a:srgbClr val="000000"/>
                </a:solidFill>
                <a:latin typeface="Consolas"/>
              </a:rPr>
              <a:t> </a:t>
            </a:r>
            <a:r>
              <a:rPr lang="en-US" altLang="zh-CN" sz="1400" b="1" dirty="0" err="1">
                <a:solidFill>
                  <a:srgbClr val="000000"/>
                </a:solidFill>
                <a:latin typeface="Consolas"/>
              </a:rPr>
              <a:t>WriteWordThread</a:t>
            </a:r>
            <a:r>
              <a:rPr lang="en-US" altLang="zh-CN" sz="1400" b="1" dirty="0">
                <a:solidFill>
                  <a:srgbClr val="000000"/>
                </a:solidFill>
                <a:latin typeface="Consolas"/>
              </a:rPr>
              <a:t>(</a:t>
            </a:r>
            <a:r>
              <a:rPr lang="en-US" altLang="zh-CN" sz="1400" b="1" dirty="0">
                <a:solidFill>
                  <a:srgbClr val="2A00FF"/>
                </a:solidFill>
                <a:latin typeface="Consolas"/>
              </a:rPr>
              <a:t>"Wang"</a:t>
            </a:r>
            <a:r>
              <a:rPr lang="en-US" altLang="zh-CN" sz="1400" b="1" dirty="0">
                <a:solidFill>
                  <a:srgbClr val="000000"/>
                </a:solidFill>
                <a:latin typeface="Consolas"/>
              </a:rPr>
              <a:t>, 100); </a:t>
            </a:r>
            <a:endParaRPr lang="zh-CN" altLang="en-US" sz="1400" b="1" dirty="0">
              <a:solidFill>
                <a:srgbClr val="3F7F5F"/>
              </a:solidFill>
              <a:latin typeface="Consolas"/>
            </a:endParaRPr>
          </a:p>
          <a:p>
            <a:r>
              <a:rPr lang="en-US" altLang="zh-CN" sz="1400" dirty="0">
                <a:solidFill>
                  <a:srgbClr val="000000"/>
                </a:solidFill>
                <a:latin typeface="Consolas"/>
              </a:rPr>
              <a:t>        </a:t>
            </a:r>
            <a:r>
              <a:rPr lang="en-US" altLang="zh-CN" sz="1400" dirty="0" err="1">
                <a:solidFill>
                  <a:srgbClr val="000000"/>
                </a:solidFill>
                <a:latin typeface="Consolas"/>
              </a:rPr>
              <a:t>zhang.start</a:t>
            </a:r>
            <a:r>
              <a:rPr lang="en-US" altLang="zh-CN" sz="1400" dirty="0">
                <a:solidFill>
                  <a:srgbClr val="000000"/>
                </a:solidFill>
                <a:latin typeface="Consolas"/>
              </a:rPr>
              <a:t>();</a:t>
            </a:r>
            <a:endParaRPr lang="zh-CN" altLang="en-US" sz="1400" dirty="0">
              <a:solidFill>
                <a:srgbClr val="3F7F5F"/>
              </a:solidFill>
              <a:latin typeface="Consolas"/>
            </a:endParaRPr>
          </a:p>
          <a:p>
            <a:r>
              <a:rPr lang="en-US" altLang="zh-CN" sz="1400" dirty="0">
                <a:solidFill>
                  <a:srgbClr val="000000"/>
                </a:solidFill>
                <a:latin typeface="Consolas"/>
              </a:rPr>
              <a:t>        </a:t>
            </a:r>
            <a:r>
              <a:rPr lang="en-US" altLang="zh-CN" sz="1400" dirty="0" err="1">
                <a:solidFill>
                  <a:srgbClr val="000000"/>
                </a:solidFill>
                <a:latin typeface="Consolas"/>
              </a:rPr>
              <a:t>wang.start</a:t>
            </a:r>
            <a:r>
              <a:rPr lang="en-US" altLang="zh-CN" sz="1400" dirty="0">
                <a:solidFill>
                  <a:srgbClr val="000000"/>
                </a:solidFill>
                <a:latin typeface="Consolas"/>
              </a:rPr>
              <a:t>();</a:t>
            </a:r>
            <a:endParaRPr lang="zh-CN" altLang="en-US" sz="1400" dirty="0">
              <a:solidFill>
                <a:srgbClr val="3F7F5F"/>
              </a:solidFill>
              <a:latin typeface="Consolas"/>
            </a:endParaRPr>
          </a:p>
          <a:p>
            <a:r>
              <a:rPr lang="zh-CN" altLang="en-US" sz="1400" dirty="0">
                <a:solidFill>
                  <a:srgbClr val="000000"/>
                </a:solidFill>
                <a:latin typeface="Consolas"/>
              </a:rPr>
              <a:t>    </a:t>
            </a:r>
            <a:r>
              <a:rPr lang="en-US" altLang="zh-CN" sz="1400" dirty="0">
                <a:solidFill>
                  <a:srgbClr val="000000"/>
                </a:solidFill>
                <a:latin typeface="Consolas"/>
              </a:rPr>
              <a:t>}</a:t>
            </a:r>
          </a:p>
          <a:p>
            <a:r>
              <a:rPr lang="en-US" altLang="zh-CN" sz="1400" dirty="0">
                <a:solidFill>
                  <a:srgbClr val="000000"/>
                </a:solidFill>
                <a:latin typeface="Consolas"/>
              </a:rPr>
              <a:t>}</a:t>
            </a:r>
          </a:p>
        </p:txBody>
      </p:sp>
      <p:sp>
        <p:nvSpPr>
          <p:cNvPr id="5" name="矩形 4"/>
          <p:cNvSpPr/>
          <p:nvPr/>
        </p:nvSpPr>
        <p:spPr>
          <a:xfrm>
            <a:off x="3395910" y="108496"/>
            <a:ext cx="5640586" cy="4616648"/>
          </a:xfrm>
          <a:prstGeom prst="rect">
            <a:avLst/>
          </a:prstGeom>
          <a:solidFill>
            <a:srgbClr val="CCFFFF"/>
          </a:solidFill>
        </p:spPr>
        <p:txBody>
          <a:bodyPr wrap="square">
            <a:spAutoFit/>
          </a:bodyPr>
          <a:lstStyle/>
          <a:p>
            <a:r>
              <a:rPr lang="en-US" altLang="zh-CN" sz="1400" b="1" dirty="0">
                <a:solidFill>
                  <a:srgbClr val="7F0055"/>
                </a:solidFill>
                <a:latin typeface="Consolas"/>
              </a:rPr>
              <a:t>class</a:t>
            </a:r>
            <a:r>
              <a:rPr lang="en-US" altLang="zh-CN" sz="1400" b="1" dirty="0">
                <a:solidFill>
                  <a:srgbClr val="000000"/>
                </a:solidFill>
                <a:latin typeface="Consolas"/>
              </a:rPr>
              <a:t> </a:t>
            </a:r>
            <a:r>
              <a:rPr lang="en-US" altLang="zh-CN" sz="1400" b="1" dirty="0" err="1">
                <a:solidFill>
                  <a:srgbClr val="000000"/>
                </a:solidFill>
                <a:latin typeface="Consolas"/>
              </a:rPr>
              <a:t>WriteWordThread</a:t>
            </a:r>
            <a:r>
              <a:rPr lang="en-US" altLang="zh-CN" sz="1400" b="1" dirty="0">
                <a:solidFill>
                  <a:srgbClr val="000000"/>
                </a:solidFill>
                <a:latin typeface="Consolas"/>
              </a:rPr>
              <a:t> </a:t>
            </a:r>
            <a:r>
              <a:rPr lang="en-US" altLang="zh-CN" sz="1400" b="1" dirty="0">
                <a:solidFill>
                  <a:srgbClr val="7F0055"/>
                </a:solidFill>
                <a:latin typeface="Consolas"/>
              </a:rPr>
              <a:t>extends</a:t>
            </a:r>
            <a:r>
              <a:rPr lang="en-US" altLang="zh-CN" sz="1400" b="1" dirty="0">
                <a:solidFill>
                  <a:srgbClr val="000000"/>
                </a:solidFill>
                <a:latin typeface="Consolas"/>
              </a:rPr>
              <a:t> Thread</a:t>
            </a:r>
          </a:p>
          <a:p>
            <a:r>
              <a:rPr lang="en-US" altLang="zh-CN" sz="1400" dirty="0">
                <a:solidFill>
                  <a:srgbClr val="000000"/>
                </a:solidFill>
                <a:latin typeface="Consolas"/>
              </a:rPr>
              <a:t>{</a:t>
            </a:r>
          </a:p>
          <a:p>
            <a:r>
              <a:rPr lang="en-US" altLang="zh-CN" sz="1400" dirty="0">
                <a:solidFill>
                  <a:srgbClr val="000000"/>
                </a:solidFill>
                <a:latin typeface="Consolas"/>
              </a:rPr>
              <a:t>    </a:t>
            </a:r>
            <a:r>
              <a:rPr lang="en-US" altLang="zh-CN" sz="1400" b="1" dirty="0" err="1">
                <a:solidFill>
                  <a:srgbClr val="7F0055"/>
                </a:solidFill>
                <a:latin typeface="Consolas"/>
              </a:rPr>
              <a:t>int</a:t>
            </a:r>
            <a:r>
              <a:rPr lang="en-US" altLang="zh-CN" sz="1400" b="1" dirty="0">
                <a:solidFill>
                  <a:srgbClr val="000000"/>
                </a:solidFill>
                <a:latin typeface="Consolas"/>
              </a:rPr>
              <a:t> </a:t>
            </a:r>
            <a:r>
              <a:rPr lang="en-US" altLang="zh-CN" sz="1400" b="1" dirty="0">
                <a:solidFill>
                  <a:srgbClr val="0000C0"/>
                </a:solidFill>
                <a:latin typeface="Consolas"/>
              </a:rPr>
              <a:t>n</a:t>
            </a:r>
            <a:r>
              <a:rPr lang="en-US" altLang="zh-CN" sz="1400" b="1" dirty="0">
                <a:solidFill>
                  <a:srgbClr val="000000"/>
                </a:solidFill>
                <a:latin typeface="Consolas"/>
              </a:rPr>
              <a:t> = 0;</a:t>
            </a:r>
          </a:p>
          <a:p>
            <a:r>
              <a:rPr lang="en-US" altLang="zh-CN" sz="1400" dirty="0">
                <a:solidFill>
                  <a:srgbClr val="000000"/>
                </a:solidFill>
                <a:latin typeface="Consolas"/>
              </a:rPr>
              <a:t>    </a:t>
            </a:r>
            <a:r>
              <a:rPr lang="en-US" altLang="zh-CN" sz="1400" dirty="0" err="1">
                <a:solidFill>
                  <a:srgbClr val="000000"/>
                </a:solidFill>
                <a:latin typeface="Consolas"/>
              </a:rPr>
              <a:t>WriteWordThread</a:t>
            </a:r>
            <a:r>
              <a:rPr lang="en-US" altLang="zh-CN" sz="1400" dirty="0">
                <a:solidFill>
                  <a:srgbClr val="000000"/>
                </a:solidFill>
                <a:latin typeface="Consolas"/>
              </a:rPr>
              <a:t>(String s, </a:t>
            </a:r>
            <a:r>
              <a:rPr lang="en-US" altLang="zh-CN" sz="1400" b="1" dirty="0" err="1">
                <a:solidFill>
                  <a:srgbClr val="7F0055"/>
                </a:solidFill>
                <a:latin typeface="Consolas"/>
              </a:rPr>
              <a:t>int</a:t>
            </a:r>
            <a:r>
              <a:rPr lang="en-US" altLang="zh-CN" sz="1400" b="1" dirty="0">
                <a:solidFill>
                  <a:srgbClr val="000000"/>
                </a:solidFill>
                <a:latin typeface="Consolas"/>
              </a:rPr>
              <a:t> n)</a:t>
            </a:r>
          </a:p>
          <a:p>
            <a:r>
              <a:rPr lang="zh-CN" altLang="en-US" sz="1400" dirty="0">
                <a:solidFill>
                  <a:srgbClr val="000000"/>
                </a:solidFill>
                <a:latin typeface="Consolas"/>
              </a:rPr>
              <a:t>    </a:t>
            </a:r>
            <a:r>
              <a:rPr lang="en-US" altLang="zh-CN" sz="1400" dirty="0">
                <a:solidFill>
                  <a:srgbClr val="000000"/>
                </a:solidFill>
                <a:latin typeface="Consolas"/>
              </a:rPr>
              <a:t>{</a:t>
            </a:r>
          </a:p>
          <a:p>
            <a:r>
              <a:rPr lang="en-US" altLang="zh-CN" sz="1400" dirty="0">
                <a:solidFill>
                  <a:srgbClr val="000000"/>
                </a:solidFill>
                <a:latin typeface="Consolas"/>
              </a:rPr>
              <a:t>         </a:t>
            </a:r>
            <a:r>
              <a:rPr lang="en-US" altLang="zh-CN" sz="1400" dirty="0" err="1">
                <a:solidFill>
                  <a:srgbClr val="000000"/>
                </a:solidFill>
                <a:latin typeface="Consolas"/>
              </a:rPr>
              <a:t>setName</a:t>
            </a:r>
            <a:r>
              <a:rPr lang="en-US" altLang="zh-CN" sz="1400" dirty="0">
                <a:solidFill>
                  <a:srgbClr val="000000"/>
                </a:solidFill>
                <a:latin typeface="Consolas"/>
              </a:rPr>
              <a:t>(s);</a:t>
            </a:r>
            <a:endParaRPr lang="zh-CN" altLang="en-US" sz="1400" dirty="0">
              <a:solidFill>
                <a:srgbClr val="3F7F5F"/>
              </a:solidFill>
              <a:latin typeface="Consolas"/>
            </a:endParaRPr>
          </a:p>
          <a:p>
            <a:r>
              <a:rPr lang="en-US" altLang="zh-CN" sz="1400" dirty="0">
                <a:solidFill>
                  <a:srgbClr val="000000"/>
                </a:solidFill>
                <a:latin typeface="Consolas"/>
              </a:rPr>
              <a:t>         </a:t>
            </a:r>
            <a:r>
              <a:rPr lang="en-US" altLang="zh-CN" sz="1400" b="1" dirty="0" err="1">
                <a:solidFill>
                  <a:srgbClr val="7F0055"/>
                </a:solidFill>
                <a:latin typeface="Consolas"/>
              </a:rPr>
              <a:t>this</a:t>
            </a:r>
            <a:r>
              <a:rPr lang="en-US" altLang="zh-CN" sz="1400" b="1" dirty="0" err="1">
                <a:solidFill>
                  <a:srgbClr val="000000"/>
                </a:solidFill>
                <a:latin typeface="Consolas"/>
              </a:rPr>
              <a:t>.</a:t>
            </a:r>
            <a:r>
              <a:rPr lang="en-US" altLang="zh-CN" sz="1400" b="1" dirty="0" err="1">
                <a:solidFill>
                  <a:srgbClr val="0000C0"/>
                </a:solidFill>
                <a:latin typeface="Consolas"/>
              </a:rPr>
              <a:t>n</a:t>
            </a:r>
            <a:r>
              <a:rPr lang="en-US" altLang="zh-CN" sz="1400" b="1" dirty="0">
                <a:solidFill>
                  <a:srgbClr val="000000"/>
                </a:solidFill>
                <a:latin typeface="Consolas"/>
              </a:rPr>
              <a:t> = n;</a:t>
            </a:r>
          </a:p>
          <a:p>
            <a:r>
              <a:rPr lang="zh-CN" altLang="en-US" sz="1400" dirty="0">
                <a:solidFill>
                  <a:srgbClr val="000000"/>
                </a:solidFill>
                <a:latin typeface="Consolas"/>
              </a:rPr>
              <a:t>    </a:t>
            </a:r>
            <a:r>
              <a:rPr lang="en-US" altLang="zh-CN" sz="1400" dirty="0">
                <a:solidFill>
                  <a:srgbClr val="000000"/>
                </a:solidFill>
                <a:latin typeface="Consolas"/>
              </a:rPr>
              <a:t>}</a:t>
            </a:r>
          </a:p>
          <a:p>
            <a:r>
              <a:rPr lang="en-US" altLang="zh-CN" sz="1400" dirty="0">
                <a:solidFill>
                  <a:srgbClr val="000000"/>
                </a:solidFill>
                <a:latin typeface="Consolas"/>
              </a:rPr>
              <a:t>    </a:t>
            </a:r>
            <a:r>
              <a:rPr lang="en-US" altLang="zh-CN" sz="1400" b="1" dirty="0">
                <a:solidFill>
                  <a:srgbClr val="7F0055"/>
                </a:solidFill>
                <a:latin typeface="Consolas"/>
              </a:rPr>
              <a:t>public</a:t>
            </a:r>
            <a:r>
              <a:rPr lang="en-US" altLang="zh-CN" sz="1400" b="1" dirty="0">
                <a:solidFill>
                  <a:srgbClr val="000000"/>
                </a:solidFill>
                <a:latin typeface="Consolas"/>
              </a:rPr>
              <a:t> </a:t>
            </a:r>
            <a:r>
              <a:rPr lang="en-US" altLang="zh-CN" sz="1400" b="1" dirty="0">
                <a:solidFill>
                  <a:srgbClr val="7F0055"/>
                </a:solidFill>
                <a:latin typeface="Consolas"/>
              </a:rPr>
              <a:t>void</a:t>
            </a:r>
            <a:r>
              <a:rPr lang="en-US" altLang="zh-CN" sz="1400" b="1" dirty="0">
                <a:solidFill>
                  <a:srgbClr val="000000"/>
                </a:solidFill>
                <a:latin typeface="Consolas"/>
              </a:rPr>
              <a:t> run()</a:t>
            </a:r>
          </a:p>
          <a:p>
            <a:r>
              <a:rPr lang="zh-CN" altLang="en-US" sz="1400" dirty="0">
                <a:solidFill>
                  <a:srgbClr val="000000"/>
                </a:solidFill>
                <a:latin typeface="Consolas"/>
              </a:rPr>
              <a:t>    </a:t>
            </a:r>
            <a:r>
              <a:rPr lang="en-US" altLang="zh-CN" sz="1400" dirty="0">
                <a:solidFill>
                  <a:srgbClr val="000000"/>
                </a:solidFill>
                <a:latin typeface="Consolas"/>
              </a:rPr>
              <a:t>{</a:t>
            </a:r>
          </a:p>
          <a:p>
            <a:r>
              <a:rPr lang="nn-NO" altLang="zh-CN" sz="1400" dirty="0">
                <a:solidFill>
                  <a:srgbClr val="000000"/>
                </a:solidFill>
                <a:latin typeface="Consolas"/>
              </a:rPr>
              <a:t>         </a:t>
            </a:r>
            <a:r>
              <a:rPr lang="nn-NO" altLang="zh-CN" sz="1400" b="1" dirty="0">
                <a:solidFill>
                  <a:srgbClr val="7F0055"/>
                </a:solidFill>
                <a:latin typeface="Consolas"/>
              </a:rPr>
              <a:t>for</a:t>
            </a:r>
            <a:r>
              <a:rPr lang="nn-NO" altLang="zh-CN" sz="1400" b="1" dirty="0">
                <a:solidFill>
                  <a:srgbClr val="000000"/>
                </a:solidFill>
                <a:latin typeface="Consolas"/>
              </a:rPr>
              <a:t>(</a:t>
            </a:r>
            <a:r>
              <a:rPr lang="nn-NO" altLang="zh-CN" sz="1400" b="1" dirty="0">
                <a:solidFill>
                  <a:srgbClr val="7F0055"/>
                </a:solidFill>
                <a:latin typeface="Consolas"/>
              </a:rPr>
              <a:t>int</a:t>
            </a:r>
            <a:r>
              <a:rPr lang="nn-NO" altLang="zh-CN" sz="1400" b="1" dirty="0">
                <a:solidFill>
                  <a:srgbClr val="000000"/>
                </a:solidFill>
                <a:latin typeface="Consolas"/>
              </a:rPr>
              <a:t> i=1; i&lt;=3; i++)</a:t>
            </a:r>
          </a:p>
          <a:p>
            <a:r>
              <a:rPr lang="zh-CN" altLang="en-US" sz="1400" dirty="0">
                <a:solidFill>
                  <a:srgbClr val="000000"/>
                </a:solidFill>
                <a:latin typeface="Consolas"/>
              </a:rPr>
              <a:t>         </a:t>
            </a:r>
            <a:r>
              <a:rPr lang="en-US" altLang="zh-CN" sz="1400" dirty="0">
                <a:solidFill>
                  <a:srgbClr val="000000"/>
                </a:solidFill>
                <a:latin typeface="Consolas"/>
              </a:rPr>
              <a:t>{</a:t>
            </a:r>
          </a:p>
          <a:p>
            <a:r>
              <a:rPr lang="en-US" altLang="zh-CN" sz="1400" dirty="0">
                <a:solidFill>
                  <a:srgbClr val="000000"/>
                </a:solidFill>
                <a:latin typeface="Consolas"/>
              </a:rPr>
              <a:t>            </a:t>
            </a:r>
            <a:r>
              <a:rPr lang="en-US" altLang="zh-CN" sz="1400" dirty="0" err="1">
                <a:solidFill>
                  <a:srgbClr val="000000"/>
                </a:solidFill>
                <a:latin typeface="Consolas"/>
              </a:rPr>
              <a:t>System.</a:t>
            </a:r>
            <a:r>
              <a:rPr lang="en-US" altLang="zh-CN" sz="1400" i="1" dirty="0" err="1">
                <a:solidFill>
                  <a:srgbClr val="0000C0"/>
                </a:solidFill>
                <a:latin typeface="Consolas"/>
              </a:rPr>
              <a:t>out</a:t>
            </a:r>
            <a:r>
              <a:rPr lang="en-US" altLang="zh-CN" sz="1400" i="1" dirty="0" err="1">
                <a:solidFill>
                  <a:srgbClr val="000000"/>
                </a:solidFill>
                <a:latin typeface="Consolas"/>
              </a:rPr>
              <a:t>.println</a:t>
            </a:r>
            <a:r>
              <a:rPr lang="en-US" altLang="zh-CN" sz="1400" i="1" dirty="0">
                <a:solidFill>
                  <a:srgbClr val="000000"/>
                </a:solidFill>
                <a:latin typeface="Consolas"/>
              </a:rPr>
              <a:t>(</a:t>
            </a:r>
            <a:r>
              <a:rPr lang="en-US" altLang="zh-CN" sz="1400" i="1" dirty="0">
                <a:solidFill>
                  <a:srgbClr val="2A00FF"/>
                </a:solidFill>
                <a:latin typeface="Consolas"/>
              </a:rPr>
              <a:t>"Thread: "</a:t>
            </a:r>
            <a:r>
              <a:rPr lang="en-US" altLang="zh-CN" sz="1400" i="1" dirty="0">
                <a:solidFill>
                  <a:srgbClr val="000000"/>
                </a:solidFill>
                <a:latin typeface="Consolas"/>
              </a:rPr>
              <a:t> + </a:t>
            </a:r>
            <a:r>
              <a:rPr lang="en-US" altLang="zh-CN" sz="1400" i="1" dirty="0" err="1">
                <a:solidFill>
                  <a:srgbClr val="000000"/>
                </a:solidFill>
                <a:latin typeface="Consolas"/>
              </a:rPr>
              <a:t>getName</a:t>
            </a:r>
            <a:r>
              <a:rPr lang="en-US" altLang="zh-CN" sz="1400" i="1" dirty="0">
                <a:solidFill>
                  <a:srgbClr val="000000"/>
                </a:solidFill>
                <a:latin typeface="Consolas"/>
              </a:rPr>
              <a:t>());</a:t>
            </a:r>
          </a:p>
          <a:p>
            <a:r>
              <a:rPr lang="en-US" altLang="zh-CN" sz="1400" dirty="0">
                <a:solidFill>
                  <a:srgbClr val="000000"/>
                </a:solidFill>
                <a:latin typeface="Consolas"/>
              </a:rPr>
              <a:t>            </a:t>
            </a:r>
            <a:r>
              <a:rPr lang="en-US" altLang="zh-CN" sz="1400" b="1" dirty="0">
                <a:solidFill>
                  <a:srgbClr val="7F0055"/>
                </a:solidFill>
                <a:latin typeface="Consolas"/>
              </a:rPr>
              <a:t>try</a:t>
            </a:r>
          </a:p>
          <a:p>
            <a:r>
              <a:rPr lang="zh-CN" altLang="en-US" sz="1400" dirty="0">
                <a:solidFill>
                  <a:srgbClr val="000000"/>
                </a:solidFill>
                <a:latin typeface="Consolas"/>
              </a:rPr>
              <a:t>            </a:t>
            </a:r>
            <a:r>
              <a:rPr lang="en-US" altLang="zh-CN" sz="1400" dirty="0">
                <a:solidFill>
                  <a:srgbClr val="000000"/>
                </a:solidFill>
                <a:latin typeface="Consolas"/>
              </a:rPr>
              <a:t>{</a:t>
            </a:r>
          </a:p>
          <a:p>
            <a:r>
              <a:rPr lang="en-US" altLang="zh-CN" sz="1400" dirty="0">
                <a:solidFill>
                  <a:srgbClr val="000000"/>
                </a:solidFill>
                <a:latin typeface="Consolas"/>
              </a:rPr>
              <a:t>            	</a:t>
            </a:r>
            <a:r>
              <a:rPr lang="en-US" altLang="zh-CN" sz="1400" i="1" dirty="0">
                <a:solidFill>
                  <a:srgbClr val="000000"/>
                </a:solidFill>
                <a:latin typeface="Consolas"/>
              </a:rPr>
              <a:t>sleep(</a:t>
            </a:r>
            <a:r>
              <a:rPr lang="en-US" altLang="zh-CN" sz="1400" i="1" dirty="0">
                <a:solidFill>
                  <a:srgbClr val="0000C0"/>
                </a:solidFill>
                <a:latin typeface="Consolas"/>
              </a:rPr>
              <a:t>n</a:t>
            </a:r>
            <a:r>
              <a:rPr lang="en-US" altLang="zh-CN" sz="1400" i="1" dirty="0">
                <a:solidFill>
                  <a:srgbClr val="000000"/>
                </a:solidFill>
                <a:latin typeface="Consolas"/>
              </a:rPr>
              <a:t>);</a:t>
            </a:r>
          </a:p>
          <a:p>
            <a:r>
              <a:rPr lang="zh-CN" altLang="en-US" sz="1400" dirty="0">
                <a:solidFill>
                  <a:srgbClr val="000000"/>
                </a:solidFill>
                <a:latin typeface="Consolas"/>
              </a:rPr>
              <a:t>            </a:t>
            </a:r>
            <a:r>
              <a:rPr lang="en-US" altLang="zh-CN" sz="1400" dirty="0">
                <a:solidFill>
                  <a:srgbClr val="000000"/>
                </a:solidFill>
                <a:latin typeface="Consolas"/>
              </a:rPr>
              <a:t>}</a:t>
            </a:r>
          </a:p>
          <a:p>
            <a:r>
              <a:rPr lang="en-US" altLang="zh-CN" sz="1400" dirty="0">
                <a:solidFill>
                  <a:srgbClr val="000000"/>
                </a:solidFill>
                <a:latin typeface="Consolas"/>
              </a:rPr>
              <a:t>            </a:t>
            </a:r>
            <a:r>
              <a:rPr lang="en-US" altLang="zh-CN" sz="1400" b="1" dirty="0">
                <a:solidFill>
                  <a:srgbClr val="7F0055"/>
                </a:solidFill>
                <a:latin typeface="Consolas"/>
              </a:rPr>
              <a:t>catch</a:t>
            </a:r>
            <a:r>
              <a:rPr lang="en-US" altLang="zh-CN" sz="1400" b="1" dirty="0">
                <a:solidFill>
                  <a:srgbClr val="000000"/>
                </a:solidFill>
                <a:latin typeface="Consolas"/>
              </a:rPr>
              <a:t>(</a:t>
            </a:r>
            <a:r>
              <a:rPr lang="en-US" altLang="zh-CN" sz="1400" b="1" dirty="0" err="1">
                <a:solidFill>
                  <a:srgbClr val="000000"/>
                </a:solidFill>
                <a:latin typeface="Consolas"/>
              </a:rPr>
              <a:t>InterruptedException</a:t>
            </a:r>
            <a:r>
              <a:rPr lang="en-US" altLang="zh-CN" sz="1400" b="1" dirty="0">
                <a:solidFill>
                  <a:srgbClr val="000000"/>
                </a:solidFill>
                <a:latin typeface="Consolas"/>
              </a:rPr>
              <a:t> e) {}</a:t>
            </a:r>
          </a:p>
          <a:p>
            <a:r>
              <a:rPr lang="zh-CN" altLang="en-US" sz="1400" dirty="0">
                <a:solidFill>
                  <a:srgbClr val="000000"/>
                </a:solidFill>
                <a:latin typeface="Consolas"/>
              </a:rPr>
              <a:t>         </a:t>
            </a:r>
            <a:r>
              <a:rPr lang="en-US" altLang="zh-CN" sz="1400" dirty="0">
                <a:solidFill>
                  <a:srgbClr val="000000"/>
                </a:solidFill>
                <a:latin typeface="Consolas"/>
              </a:rPr>
              <a:t>}</a:t>
            </a:r>
          </a:p>
          <a:p>
            <a:r>
              <a:rPr lang="zh-CN" altLang="en-US" sz="1400" dirty="0">
                <a:solidFill>
                  <a:srgbClr val="000000"/>
                </a:solidFill>
                <a:latin typeface="Consolas"/>
              </a:rPr>
              <a:t>    </a:t>
            </a:r>
            <a:r>
              <a:rPr lang="en-US" altLang="zh-CN" sz="1400" dirty="0">
                <a:solidFill>
                  <a:srgbClr val="000000"/>
                </a:solidFill>
                <a:latin typeface="Consolas"/>
              </a:rPr>
              <a:t>}</a:t>
            </a:r>
          </a:p>
          <a:p>
            <a:r>
              <a:rPr lang="en-US" altLang="zh-CN" sz="1400" dirty="0">
                <a:solidFill>
                  <a:srgbClr val="000000"/>
                </a:solidFill>
                <a:latin typeface="Consolas"/>
              </a:rPr>
              <a:t>}</a:t>
            </a:r>
            <a:endParaRPr lang="en-US" altLang="zh-CN" sz="1400" dirty="0">
              <a:solidFill>
                <a:srgbClr val="000000"/>
              </a:solidFill>
              <a:latin typeface="Consolas" panose="020B0609020204030204" pitchFamily="49" charset="0"/>
            </a:endParaRPr>
          </a:p>
        </p:txBody>
      </p:sp>
      <p:sp>
        <p:nvSpPr>
          <p:cNvPr id="6" name="矩形 5"/>
          <p:cNvSpPr/>
          <p:nvPr/>
        </p:nvSpPr>
        <p:spPr>
          <a:xfrm>
            <a:off x="5508104" y="6093296"/>
            <a:ext cx="3416320" cy="369332"/>
          </a:xfrm>
          <a:prstGeom prst="rect">
            <a:avLst/>
          </a:prstGeom>
          <a:ln w="19050">
            <a:solidFill>
              <a:srgbClr val="FF0000"/>
            </a:solidFill>
          </a:ln>
        </p:spPr>
        <p:txBody>
          <a:bodyPr wrap="none">
            <a:spAutoFit/>
          </a:bodyPr>
          <a:lstStyle/>
          <a:p>
            <a:r>
              <a:rPr lang="zh-CN" altLang="en-US" dirty="0"/>
              <a:t>计算机反复运行的结果不尽相同</a:t>
            </a:r>
          </a:p>
        </p:txBody>
      </p:sp>
      <p:sp>
        <p:nvSpPr>
          <p:cNvPr id="7" name="Slide Number Placeholder 6"/>
          <p:cNvSpPr>
            <a:spLocks noGrp="1"/>
          </p:cNvSpPr>
          <p:nvPr>
            <p:ph type="sldNum" sz="quarter" idx="12"/>
          </p:nvPr>
        </p:nvSpPr>
        <p:spPr/>
        <p:txBody>
          <a:bodyPr/>
          <a:lstStyle/>
          <a:p>
            <a:fld id="{B6F15528-21DE-4FAA-801E-634DDDAF4B2B}" type="slidenum">
              <a:rPr lang="en-US" smtClean="0"/>
              <a:pPr/>
              <a:t>13</a:t>
            </a:fld>
            <a:endParaRPr lang="en-US"/>
          </a:p>
        </p:txBody>
      </p:sp>
      <p:cxnSp>
        <p:nvCxnSpPr>
          <p:cNvPr id="9" name="直接箭头连接符 8"/>
          <p:cNvCxnSpPr/>
          <p:nvPr/>
        </p:nvCxnSpPr>
        <p:spPr>
          <a:xfrm flipH="1">
            <a:off x="6084168" y="3068960"/>
            <a:ext cx="469032" cy="288032"/>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a:off x="251520" y="5949280"/>
            <a:ext cx="576064"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a:off x="251520" y="6165304"/>
            <a:ext cx="576064"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53180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8.2 </a:t>
            </a:r>
            <a:r>
              <a:rPr lang="zh-CN" altLang="en-US" sz="3200" dirty="0"/>
              <a:t>线程的生命周期</a:t>
            </a:r>
          </a:p>
        </p:txBody>
      </p:sp>
      <p:sp>
        <p:nvSpPr>
          <p:cNvPr id="4" name="灯片编号占位符 3"/>
          <p:cNvSpPr>
            <a:spLocks noGrp="1"/>
          </p:cNvSpPr>
          <p:nvPr>
            <p:ph type="sldNum" sz="quarter" idx="12"/>
          </p:nvPr>
        </p:nvSpPr>
        <p:spPr/>
        <p:txBody>
          <a:bodyPr/>
          <a:lstStyle/>
          <a:p>
            <a:fld id="{B6F15528-21DE-4FAA-801E-634DDDAF4B2B}" type="slidenum">
              <a:rPr lang="en-US" smtClean="0"/>
              <a:pPr/>
              <a:t>14</a:t>
            </a:fld>
            <a:endParaRPr lang="en-US"/>
          </a:p>
        </p:txBody>
      </p:sp>
      <p:pic>
        <p:nvPicPr>
          <p:cNvPr id="1026" name="图片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19672" y="2204864"/>
            <a:ext cx="5966445" cy="36868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内容占位符 2"/>
          <p:cNvSpPr>
            <a:spLocks noGrp="1"/>
          </p:cNvSpPr>
          <p:nvPr>
            <p:ph idx="1"/>
          </p:nvPr>
        </p:nvSpPr>
        <p:spPr>
          <a:xfrm>
            <a:off x="457200" y="1600200"/>
            <a:ext cx="8229600" cy="4525963"/>
          </a:xfrm>
        </p:spPr>
        <p:txBody>
          <a:bodyPr>
            <a:normAutofit/>
          </a:bodyPr>
          <a:lstStyle/>
          <a:p>
            <a:r>
              <a:rPr lang="en-US" altLang="zh-CN" sz="2000" dirty="0"/>
              <a:t>《Java</a:t>
            </a:r>
            <a:r>
              <a:rPr lang="zh-CN" altLang="en-US" sz="2000" dirty="0"/>
              <a:t>语言程序设计教程</a:t>
            </a:r>
            <a:r>
              <a:rPr lang="en-US" altLang="zh-CN" sz="2000" dirty="0"/>
              <a:t>》</a:t>
            </a:r>
            <a:r>
              <a:rPr lang="zh-CN" altLang="en-US" sz="2000" dirty="0"/>
              <a:t>（</a:t>
            </a:r>
            <a:r>
              <a:rPr lang="en-US" altLang="zh-CN" sz="2000" dirty="0"/>
              <a:t>UOOC</a:t>
            </a:r>
            <a:r>
              <a:rPr lang="zh-CN" altLang="en-US" sz="2000" dirty="0"/>
              <a:t>联盟指定参考书）</a:t>
            </a:r>
          </a:p>
        </p:txBody>
      </p:sp>
    </p:spTree>
    <p:extLst>
      <p:ext uri="{BB962C8B-B14F-4D97-AF65-F5344CB8AC3E}">
        <p14:creationId xmlns:p14="http://schemas.microsoft.com/office/powerpoint/2010/main" val="41804952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Outline</a:t>
            </a:r>
            <a:endParaRPr lang="zh-CN" altLang="en-US" sz="3200" dirty="0"/>
          </a:p>
        </p:txBody>
      </p:sp>
      <p:sp>
        <p:nvSpPr>
          <p:cNvPr id="3" name="内容占位符 2"/>
          <p:cNvSpPr>
            <a:spLocks noGrp="1"/>
          </p:cNvSpPr>
          <p:nvPr>
            <p:ph idx="1"/>
          </p:nvPr>
        </p:nvSpPr>
        <p:spPr/>
        <p:txBody>
          <a:bodyPr>
            <a:normAutofit/>
          </a:bodyPr>
          <a:lstStyle/>
          <a:p>
            <a:r>
              <a:rPr lang="en-US" altLang="zh-CN" sz="2000" dirty="0"/>
              <a:t>8.1 Java</a:t>
            </a:r>
            <a:r>
              <a:rPr lang="zh-CN" altLang="en-US" sz="2000" dirty="0"/>
              <a:t>中的线程</a:t>
            </a:r>
            <a:endParaRPr lang="en-US" altLang="zh-CN" sz="2000" dirty="0"/>
          </a:p>
          <a:p>
            <a:r>
              <a:rPr lang="en-US" altLang="zh-CN" sz="2000" dirty="0"/>
              <a:t>8.2 </a:t>
            </a:r>
            <a:r>
              <a:rPr lang="zh-CN" altLang="en-US" sz="2000" dirty="0"/>
              <a:t>线程的生命周期</a:t>
            </a:r>
            <a:endParaRPr lang="en-US" altLang="zh-CN" sz="2000" dirty="0"/>
          </a:p>
          <a:p>
            <a:r>
              <a:rPr lang="en-US" altLang="zh-CN" sz="2000" dirty="0">
                <a:solidFill>
                  <a:srgbClr val="FF0000"/>
                </a:solidFill>
              </a:rPr>
              <a:t>8.3 </a:t>
            </a:r>
            <a:r>
              <a:rPr lang="zh-CN" altLang="en-US" sz="2000" dirty="0">
                <a:solidFill>
                  <a:srgbClr val="FF0000"/>
                </a:solidFill>
              </a:rPr>
              <a:t>线程的优先级与调度管理</a:t>
            </a:r>
            <a:endParaRPr lang="en-US" altLang="zh-CN" sz="2000" dirty="0">
              <a:solidFill>
                <a:srgbClr val="FF0000"/>
              </a:solidFill>
            </a:endParaRPr>
          </a:p>
          <a:p>
            <a:r>
              <a:rPr lang="en-US" altLang="zh-CN" sz="2000" dirty="0"/>
              <a:t>8.4 Thread</a:t>
            </a:r>
            <a:r>
              <a:rPr lang="zh-CN" altLang="en-US" sz="2000" dirty="0"/>
              <a:t>的子类创建线程</a:t>
            </a:r>
            <a:endParaRPr lang="en-US" altLang="zh-CN" sz="2000" dirty="0"/>
          </a:p>
          <a:p>
            <a:r>
              <a:rPr lang="en-US" altLang="zh-CN" sz="2000" dirty="0"/>
              <a:t>8.5 Runnable</a:t>
            </a:r>
            <a:r>
              <a:rPr lang="zh-CN" altLang="en-US" sz="2000" dirty="0"/>
              <a:t>接口</a:t>
            </a:r>
            <a:endParaRPr lang="en-US" altLang="zh-CN" sz="2000" dirty="0"/>
          </a:p>
          <a:p>
            <a:r>
              <a:rPr lang="en-US" altLang="zh-CN" sz="2000" dirty="0"/>
              <a:t>8.6 </a:t>
            </a:r>
            <a:r>
              <a:rPr lang="zh-CN" altLang="en-US" sz="2000" dirty="0"/>
              <a:t>线程的常用方法</a:t>
            </a:r>
            <a:endParaRPr lang="en-US" altLang="zh-CN" sz="2000" dirty="0"/>
          </a:p>
          <a:p>
            <a:r>
              <a:rPr lang="en-US" altLang="zh-CN" sz="2000" dirty="0"/>
              <a:t>8.7 </a:t>
            </a:r>
            <a:r>
              <a:rPr lang="zh-CN" altLang="en-US" sz="2000" dirty="0"/>
              <a:t>线程同步</a:t>
            </a:r>
            <a:endParaRPr lang="en-US" altLang="zh-CN" sz="2000" dirty="0"/>
          </a:p>
          <a:p>
            <a:r>
              <a:rPr lang="en-US" altLang="zh-CN" sz="2000" dirty="0"/>
              <a:t>8.8 </a:t>
            </a:r>
            <a:r>
              <a:rPr lang="zh-CN" altLang="en-US" sz="2000" dirty="0"/>
              <a:t>使用</a:t>
            </a:r>
            <a:r>
              <a:rPr lang="en-US" altLang="zh-CN" sz="2000" dirty="0"/>
              <a:t>wait(),notify(),</a:t>
            </a:r>
            <a:r>
              <a:rPr lang="en-US" altLang="zh-CN" sz="2000" dirty="0" err="1"/>
              <a:t>notifyAll</a:t>
            </a:r>
            <a:r>
              <a:rPr lang="en-US" altLang="zh-CN" sz="2000" dirty="0"/>
              <a:t>()</a:t>
            </a:r>
            <a:r>
              <a:rPr lang="zh-CN" altLang="en-US" sz="2000" dirty="0"/>
              <a:t>协调同步线程</a:t>
            </a:r>
            <a:endParaRPr lang="en-US" altLang="zh-CN" sz="2000" dirty="0"/>
          </a:p>
          <a:p>
            <a:r>
              <a:rPr lang="en-US" altLang="zh-CN" sz="2000" dirty="0"/>
              <a:t>8.9 </a:t>
            </a:r>
            <a:r>
              <a:rPr lang="zh-CN" altLang="en-US" sz="2000" dirty="0"/>
              <a:t>挂起、恢复和终止线程</a:t>
            </a:r>
            <a:endParaRPr lang="en-US" altLang="zh-CN" sz="2000" dirty="0"/>
          </a:p>
          <a:p>
            <a:r>
              <a:rPr lang="en-US" altLang="zh-CN" sz="2000" dirty="0"/>
              <a:t>8.10 </a:t>
            </a:r>
            <a:r>
              <a:rPr lang="zh-CN" altLang="en-US" sz="2000" dirty="0"/>
              <a:t>线程联合</a:t>
            </a:r>
            <a:endParaRPr lang="en-US" altLang="zh-CN" sz="2000" dirty="0"/>
          </a:p>
          <a:p>
            <a:r>
              <a:rPr lang="en-US" altLang="zh-CN" sz="2000" dirty="0"/>
              <a:t>8.11 </a:t>
            </a:r>
            <a:r>
              <a:rPr lang="zh-CN" altLang="en-US" sz="2000" dirty="0"/>
              <a:t>守护线程</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9835871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8.3 </a:t>
            </a:r>
            <a:r>
              <a:rPr lang="zh-CN" altLang="en-US" sz="3200" dirty="0"/>
              <a:t>线程的优先级与调度管理</a:t>
            </a:r>
          </a:p>
        </p:txBody>
      </p:sp>
      <p:sp>
        <p:nvSpPr>
          <p:cNvPr id="3" name="内容占位符 2"/>
          <p:cNvSpPr>
            <a:spLocks noGrp="1"/>
          </p:cNvSpPr>
          <p:nvPr>
            <p:ph idx="1"/>
          </p:nvPr>
        </p:nvSpPr>
        <p:spPr/>
        <p:txBody>
          <a:bodyPr>
            <a:normAutofit/>
          </a:bodyPr>
          <a:lstStyle/>
          <a:p>
            <a:r>
              <a:rPr lang="en-US" altLang="zh-CN" sz="2000" dirty="0"/>
              <a:t>JVM</a:t>
            </a:r>
            <a:r>
              <a:rPr lang="zh-CN" altLang="en-US" sz="2000" dirty="0"/>
              <a:t>中的</a:t>
            </a:r>
            <a:r>
              <a:rPr lang="zh-CN" altLang="en-US" sz="2000" b="1" dirty="0">
                <a:solidFill>
                  <a:srgbClr val="FF0000"/>
                </a:solidFill>
              </a:rPr>
              <a:t>线程调度器</a:t>
            </a:r>
            <a:r>
              <a:rPr lang="zh-CN" altLang="en-US" sz="2000" dirty="0"/>
              <a:t>负责管理线程，调度器把线程的优先级分为</a:t>
            </a:r>
            <a:r>
              <a:rPr lang="en-US" altLang="zh-CN" sz="2000" dirty="0"/>
              <a:t>10</a:t>
            </a:r>
            <a:r>
              <a:rPr lang="zh-CN" altLang="en-US" sz="2000" dirty="0"/>
              <a:t>个级别，分别用</a:t>
            </a:r>
            <a:r>
              <a:rPr lang="en-US" altLang="zh-CN" sz="2000" dirty="0"/>
              <a:t>Thread</a:t>
            </a:r>
            <a:r>
              <a:rPr lang="zh-CN" altLang="en-US" sz="2000" dirty="0"/>
              <a:t>类中的类常量（即由</a:t>
            </a:r>
            <a:r>
              <a:rPr lang="en-US" altLang="zh-CN" sz="2000" dirty="0"/>
              <a:t>static final</a:t>
            </a:r>
            <a:r>
              <a:rPr lang="zh-CN" altLang="en-US" sz="2000" dirty="0"/>
              <a:t>修饰的变量）表示。每个</a:t>
            </a:r>
            <a:r>
              <a:rPr lang="en-US" altLang="zh-CN" sz="2000" dirty="0"/>
              <a:t>Java</a:t>
            </a:r>
            <a:r>
              <a:rPr lang="zh-CN" altLang="en-US" sz="2000" dirty="0"/>
              <a:t>线程的优先级都在常数</a:t>
            </a:r>
            <a:r>
              <a:rPr lang="en-US" altLang="zh-CN" sz="2000" dirty="0"/>
              <a:t>1</a:t>
            </a:r>
            <a:r>
              <a:rPr lang="zh-CN" altLang="en-US" sz="2000" dirty="0"/>
              <a:t>（</a:t>
            </a:r>
            <a:r>
              <a:rPr lang="en-US" altLang="zh-CN" sz="2000" dirty="0" err="1"/>
              <a:t>Thread.MIN_PRIORITY</a:t>
            </a:r>
            <a:r>
              <a:rPr lang="zh-CN" altLang="en-US" sz="2000" dirty="0"/>
              <a:t>）到常数</a:t>
            </a:r>
            <a:r>
              <a:rPr lang="en-US" altLang="zh-CN" sz="2000" dirty="0"/>
              <a:t>10</a:t>
            </a:r>
            <a:r>
              <a:rPr lang="zh-CN" altLang="en-US" sz="2000" dirty="0"/>
              <a:t>（</a:t>
            </a:r>
            <a:r>
              <a:rPr lang="en-US" altLang="zh-CN" sz="2000" dirty="0" err="1"/>
              <a:t>Thread.MAX_PRIORITY</a:t>
            </a:r>
            <a:r>
              <a:rPr lang="zh-CN" altLang="en-US" sz="2000" dirty="0"/>
              <a:t>）的范围内。</a:t>
            </a:r>
            <a:endParaRPr lang="en-US" altLang="zh-CN" sz="2000" dirty="0"/>
          </a:p>
          <a:p>
            <a:endParaRPr lang="en-US" altLang="zh-CN" sz="2000" dirty="0"/>
          </a:p>
          <a:p>
            <a:r>
              <a:rPr lang="zh-CN" altLang="en-US" sz="2000" dirty="0"/>
              <a:t>如果没有明确设置线程的优先级，每个线程的优先级都为常数</a:t>
            </a:r>
            <a:r>
              <a:rPr lang="en-US" altLang="zh-CN" sz="2000" dirty="0"/>
              <a:t>5</a:t>
            </a:r>
            <a:r>
              <a:rPr lang="zh-CN" altLang="en-US" sz="2000" dirty="0"/>
              <a:t>（</a:t>
            </a:r>
            <a:r>
              <a:rPr lang="en-US" altLang="zh-CN" sz="2000" dirty="0" err="1"/>
              <a:t>Thread.NORM_PRIORITY</a:t>
            </a:r>
            <a:r>
              <a:rPr lang="zh-CN" altLang="en-US" sz="2000" dirty="0"/>
              <a:t>）。</a:t>
            </a:r>
            <a:endParaRPr lang="en-US" altLang="zh-CN" sz="2000" dirty="0"/>
          </a:p>
          <a:p>
            <a:endParaRPr lang="zh-CN" altLang="en-US" sz="2000" dirty="0"/>
          </a:p>
          <a:p>
            <a:r>
              <a:rPr lang="zh-CN" altLang="en-US" sz="2000" dirty="0"/>
              <a:t>线程的优先级可以通过</a:t>
            </a:r>
            <a:r>
              <a:rPr lang="en-US" altLang="zh-CN" sz="2000" dirty="0" err="1"/>
              <a:t>setPriority</a:t>
            </a:r>
            <a:r>
              <a:rPr lang="en-US" altLang="zh-CN" sz="2000" dirty="0"/>
              <a:t>(</a:t>
            </a:r>
            <a:r>
              <a:rPr lang="en-US" altLang="zh-CN" sz="2000" dirty="0" err="1"/>
              <a:t>int</a:t>
            </a:r>
            <a:r>
              <a:rPr lang="en-US" altLang="zh-CN" sz="2000" dirty="0"/>
              <a:t> grade)</a:t>
            </a:r>
            <a:r>
              <a:rPr lang="zh-CN" altLang="en-US" sz="2000" dirty="0"/>
              <a:t>方法调整，这一方法需要一个</a:t>
            </a:r>
            <a:r>
              <a:rPr lang="en-US" altLang="zh-CN" sz="2000" dirty="0" err="1"/>
              <a:t>int</a:t>
            </a:r>
            <a:r>
              <a:rPr lang="zh-CN" altLang="en-US" sz="2000" dirty="0"/>
              <a:t>类型参数。如果此参数不在</a:t>
            </a:r>
            <a:r>
              <a:rPr lang="en-US" altLang="zh-CN" sz="2000" dirty="0"/>
              <a:t>1-10</a:t>
            </a:r>
            <a:r>
              <a:rPr lang="zh-CN" altLang="en-US" sz="2000" dirty="0"/>
              <a:t>的范围内，那么</a:t>
            </a:r>
            <a:r>
              <a:rPr lang="en-US" altLang="zh-CN" sz="2000" dirty="0" err="1"/>
              <a:t>setPriority</a:t>
            </a:r>
            <a:r>
              <a:rPr lang="zh-CN" altLang="en-US" sz="2000" dirty="0"/>
              <a:t>便产生一个</a:t>
            </a:r>
            <a:r>
              <a:rPr lang="en-US" altLang="zh-CN" sz="2000" dirty="0" err="1"/>
              <a:t>lllegalArgumentException</a:t>
            </a:r>
            <a:r>
              <a:rPr lang="zh-CN" altLang="en-US" sz="2000" dirty="0"/>
              <a:t>异常。</a:t>
            </a:r>
            <a:endParaRPr lang="en-US" altLang="zh-CN" sz="2000" dirty="0"/>
          </a:p>
          <a:p>
            <a:r>
              <a:rPr lang="en-US" altLang="zh-CN" sz="2000" dirty="0" err="1"/>
              <a:t>getPriority</a:t>
            </a:r>
            <a:r>
              <a:rPr lang="zh-CN" altLang="en-US" sz="2000" dirty="0"/>
              <a:t>方法返回线程的优先级。需要注意是，有些操作系统只能识别</a:t>
            </a:r>
            <a:r>
              <a:rPr lang="en-US" altLang="zh-CN" sz="2000" dirty="0"/>
              <a:t>3</a:t>
            </a:r>
            <a:r>
              <a:rPr lang="zh-CN" altLang="en-US" sz="2000" dirty="0"/>
              <a:t>个级别：</a:t>
            </a:r>
            <a:r>
              <a:rPr lang="en-US" altLang="zh-CN" sz="2000" dirty="0"/>
              <a:t>1, 5, 10</a:t>
            </a:r>
            <a:r>
              <a:rPr lang="zh-CN" altLang="en-US" sz="2000" dirty="0"/>
              <a: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5663972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8.3 </a:t>
            </a:r>
            <a:r>
              <a:rPr lang="zh-CN" altLang="en-US" sz="3200" dirty="0"/>
              <a:t>线程的优先级与调度管理</a:t>
            </a:r>
          </a:p>
        </p:txBody>
      </p:sp>
      <p:sp>
        <p:nvSpPr>
          <p:cNvPr id="3" name="内容占位符 2"/>
          <p:cNvSpPr>
            <a:spLocks noGrp="1"/>
          </p:cNvSpPr>
          <p:nvPr>
            <p:ph idx="1"/>
          </p:nvPr>
        </p:nvSpPr>
        <p:spPr/>
        <p:txBody>
          <a:bodyPr>
            <a:normAutofit/>
          </a:bodyPr>
          <a:lstStyle/>
          <a:p>
            <a:r>
              <a:rPr lang="en-US" altLang="zh-CN" sz="2000" dirty="0"/>
              <a:t>JVM</a:t>
            </a:r>
            <a:r>
              <a:rPr lang="zh-CN" altLang="en-US" sz="2000" dirty="0"/>
              <a:t>中的线程调度器</a:t>
            </a:r>
            <a:r>
              <a:rPr lang="zh-CN" altLang="en-US" sz="2000" b="1" dirty="0">
                <a:solidFill>
                  <a:srgbClr val="FF0000"/>
                </a:solidFill>
              </a:rPr>
              <a:t>使高优先级的线程能</a:t>
            </a:r>
            <a:r>
              <a:rPr lang="zh-CN" altLang="en-US" sz="2000" b="1" dirty="0">
                <a:solidFill>
                  <a:srgbClr val="0000FF"/>
                </a:solidFill>
              </a:rPr>
              <a:t>始终</a:t>
            </a:r>
            <a:r>
              <a:rPr lang="zh-CN" altLang="en-US" sz="2000" b="1" dirty="0">
                <a:solidFill>
                  <a:srgbClr val="FF0000"/>
                </a:solidFill>
              </a:rPr>
              <a:t>运行</a:t>
            </a:r>
            <a:r>
              <a:rPr lang="zh-CN" altLang="en-US" sz="2000" dirty="0"/>
              <a:t>。</a:t>
            </a:r>
            <a:endParaRPr lang="en-US" altLang="zh-CN" sz="2000" dirty="0"/>
          </a:p>
          <a:p>
            <a:endParaRPr lang="en-US" altLang="zh-CN" sz="2000" dirty="0"/>
          </a:p>
          <a:p>
            <a:r>
              <a:rPr lang="zh-CN" altLang="en-US" sz="2000" dirty="0"/>
              <a:t>如果有</a:t>
            </a:r>
            <a:r>
              <a:rPr lang="en-US" altLang="zh-CN" sz="2000" dirty="0"/>
              <a:t>A,B,C,D</a:t>
            </a:r>
            <a:r>
              <a:rPr lang="zh-CN" altLang="en-US" sz="2000" dirty="0"/>
              <a:t>四个线程，</a:t>
            </a:r>
            <a:r>
              <a:rPr lang="en-US" altLang="zh-CN" sz="2000" dirty="0"/>
              <a:t>A</a:t>
            </a:r>
            <a:r>
              <a:rPr lang="zh-CN" altLang="en-US" sz="2000" dirty="0"/>
              <a:t>和</a:t>
            </a:r>
            <a:r>
              <a:rPr lang="en-US" altLang="zh-CN" sz="2000" dirty="0"/>
              <a:t>B</a:t>
            </a:r>
            <a:r>
              <a:rPr lang="zh-CN" altLang="en-US" sz="2000" dirty="0"/>
              <a:t>的级别高于</a:t>
            </a:r>
            <a:r>
              <a:rPr lang="en-US" altLang="zh-CN" sz="2000" dirty="0"/>
              <a:t>C</a:t>
            </a:r>
            <a:r>
              <a:rPr lang="zh-CN" altLang="en-US" sz="2000" dirty="0"/>
              <a:t>和</a:t>
            </a:r>
            <a:r>
              <a:rPr lang="en-US" altLang="zh-CN" sz="2000" dirty="0"/>
              <a:t>D</a:t>
            </a:r>
            <a:r>
              <a:rPr lang="zh-CN" altLang="en-US" sz="2000" dirty="0"/>
              <a:t>，那么调度器首先以轮流的方式执行</a:t>
            </a:r>
            <a:r>
              <a:rPr lang="en-US" altLang="zh-CN" sz="2000" dirty="0"/>
              <a:t>A</a:t>
            </a:r>
            <a:r>
              <a:rPr lang="zh-CN" altLang="en-US" sz="2000" dirty="0"/>
              <a:t>和</a:t>
            </a:r>
            <a:r>
              <a:rPr lang="en-US" altLang="zh-CN" sz="2000" dirty="0"/>
              <a:t>B</a:t>
            </a:r>
            <a:r>
              <a:rPr lang="zh-CN" altLang="en-US" sz="2000" dirty="0"/>
              <a:t>，</a:t>
            </a:r>
            <a:r>
              <a:rPr lang="zh-CN" altLang="en-US" sz="2000" b="1" dirty="0">
                <a:solidFill>
                  <a:srgbClr val="0000FF"/>
                </a:solidFill>
              </a:rPr>
              <a:t>一直等到</a:t>
            </a:r>
            <a:r>
              <a:rPr lang="en-US" altLang="zh-CN" sz="2000" b="1" dirty="0">
                <a:solidFill>
                  <a:srgbClr val="FF0000"/>
                </a:solidFill>
              </a:rPr>
              <a:t>A</a:t>
            </a:r>
            <a:r>
              <a:rPr lang="zh-CN" altLang="en-US" sz="2000" b="1" dirty="0">
                <a:solidFill>
                  <a:srgbClr val="FF0000"/>
                </a:solidFill>
              </a:rPr>
              <a:t>和</a:t>
            </a:r>
            <a:r>
              <a:rPr lang="en-US" altLang="zh-CN" sz="2000" b="1" dirty="0">
                <a:solidFill>
                  <a:srgbClr val="FF0000"/>
                </a:solidFill>
              </a:rPr>
              <a:t>B</a:t>
            </a:r>
            <a:r>
              <a:rPr lang="zh-CN" altLang="en-US" sz="2000" b="1" dirty="0">
                <a:solidFill>
                  <a:srgbClr val="FF0000"/>
                </a:solidFill>
              </a:rPr>
              <a:t>都执行完毕进入死亡状态</a:t>
            </a:r>
            <a:r>
              <a:rPr lang="zh-CN" altLang="en-US" sz="2000" dirty="0"/>
              <a:t>，才会在</a:t>
            </a:r>
            <a:r>
              <a:rPr lang="en-US" altLang="zh-CN" sz="2000" dirty="0"/>
              <a:t>C</a:t>
            </a:r>
            <a:r>
              <a:rPr lang="zh-CN" altLang="en-US" sz="2000" dirty="0"/>
              <a:t>和</a:t>
            </a:r>
            <a:r>
              <a:rPr lang="en-US" altLang="zh-CN" sz="2000" dirty="0"/>
              <a:t>D</a:t>
            </a:r>
            <a:r>
              <a:rPr lang="zh-CN" altLang="en-US" sz="2000" dirty="0"/>
              <a:t>之间轮流切换。</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a:p>
        </p:txBody>
      </p:sp>
    </p:spTree>
    <p:extLst>
      <p:ext uri="{BB962C8B-B14F-4D97-AF65-F5344CB8AC3E}">
        <p14:creationId xmlns:p14="http://schemas.microsoft.com/office/powerpoint/2010/main" val="28837592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Outline</a:t>
            </a:r>
            <a:endParaRPr lang="zh-CN" altLang="en-US" sz="3200" dirty="0"/>
          </a:p>
        </p:txBody>
      </p:sp>
      <p:sp>
        <p:nvSpPr>
          <p:cNvPr id="3" name="内容占位符 2"/>
          <p:cNvSpPr>
            <a:spLocks noGrp="1"/>
          </p:cNvSpPr>
          <p:nvPr>
            <p:ph idx="1"/>
          </p:nvPr>
        </p:nvSpPr>
        <p:spPr/>
        <p:txBody>
          <a:bodyPr>
            <a:normAutofit/>
          </a:bodyPr>
          <a:lstStyle/>
          <a:p>
            <a:r>
              <a:rPr lang="en-US" altLang="zh-CN" sz="2000" dirty="0"/>
              <a:t>8.1 Java</a:t>
            </a:r>
            <a:r>
              <a:rPr lang="zh-CN" altLang="en-US" sz="2000" dirty="0"/>
              <a:t>中的线程</a:t>
            </a:r>
            <a:endParaRPr lang="en-US" altLang="zh-CN" sz="2000" dirty="0"/>
          </a:p>
          <a:p>
            <a:r>
              <a:rPr lang="en-US" altLang="zh-CN" sz="2000" dirty="0"/>
              <a:t>8.2 </a:t>
            </a:r>
            <a:r>
              <a:rPr lang="zh-CN" altLang="en-US" sz="2000" dirty="0"/>
              <a:t>线程的生命周期</a:t>
            </a:r>
            <a:endParaRPr lang="en-US" altLang="zh-CN" sz="2000" dirty="0"/>
          </a:p>
          <a:p>
            <a:r>
              <a:rPr lang="en-US" altLang="zh-CN" sz="2000" dirty="0"/>
              <a:t>8.3 </a:t>
            </a:r>
            <a:r>
              <a:rPr lang="zh-CN" altLang="en-US" sz="2000" dirty="0"/>
              <a:t>线程的优先级与调度管理</a:t>
            </a:r>
            <a:endParaRPr lang="en-US" altLang="zh-CN" sz="2000" dirty="0"/>
          </a:p>
          <a:p>
            <a:r>
              <a:rPr lang="en-US" altLang="zh-CN" sz="2000" dirty="0">
                <a:solidFill>
                  <a:srgbClr val="FF0000"/>
                </a:solidFill>
              </a:rPr>
              <a:t>8.4 Thread</a:t>
            </a:r>
            <a:r>
              <a:rPr lang="zh-CN" altLang="en-US" sz="2000" dirty="0">
                <a:solidFill>
                  <a:srgbClr val="FF0000"/>
                </a:solidFill>
              </a:rPr>
              <a:t>的子类创建线程</a:t>
            </a:r>
            <a:endParaRPr lang="en-US" altLang="zh-CN" sz="2000" dirty="0">
              <a:solidFill>
                <a:srgbClr val="FF0000"/>
              </a:solidFill>
            </a:endParaRPr>
          </a:p>
          <a:p>
            <a:r>
              <a:rPr lang="en-US" altLang="zh-CN" sz="2000" dirty="0"/>
              <a:t>8.5 Runnable</a:t>
            </a:r>
            <a:r>
              <a:rPr lang="zh-CN" altLang="en-US" sz="2000" dirty="0"/>
              <a:t>接口</a:t>
            </a:r>
            <a:endParaRPr lang="en-US" altLang="zh-CN" sz="2000" dirty="0"/>
          </a:p>
          <a:p>
            <a:r>
              <a:rPr lang="en-US" altLang="zh-CN" sz="2000" dirty="0"/>
              <a:t>8.6 </a:t>
            </a:r>
            <a:r>
              <a:rPr lang="zh-CN" altLang="en-US" sz="2000" dirty="0"/>
              <a:t>线程的常用方法</a:t>
            </a:r>
            <a:endParaRPr lang="en-US" altLang="zh-CN" sz="2000" dirty="0"/>
          </a:p>
          <a:p>
            <a:r>
              <a:rPr lang="en-US" altLang="zh-CN" sz="2000" dirty="0"/>
              <a:t>8.7 </a:t>
            </a:r>
            <a:r>
              <a:rPr lang="zh-CN" altLang="en-US" sz="2000" dirty="0"/>
              <a:t>线程同步</a:t>
            </a:r>
            <a:endParaRPr lang="en-US" altLang="zh-CN" sz="2000" dirty="0"/>
          </a:p>
          <a:p>
            <a:r>
              <a:rPr lang="en-US" altLang="zh-CN" sz="2000" dirty="0"/>
              <a:t>8.8 </a:t>
            </a:r>
            <a:r>
              <a:rPr lang="zh-CN" altLang="en-US" sz="2000" dirty="0"/>
              <a:t>使用</a:t>
            </a:r>
            <a:r>
              <a:rPr lang="en-US" altLang="zh-CN" sz="2000" dirty="0"/>
              <a:t>wait(),notify(),</a:t>
            </a:r>
            <a:r>
              <a:rPr lang="en-US" altLang="zh-CN" sz="2000" dirty="0" err="1"/>
              <a:t>notifyAll</a:t>
            </a:r>
            <a:r>
              <a:rPr lang="en-US" altLang="zh-CN" sz="2000" dirty="0"/>
              <a:t>()</a:t>
            </a:r>
            <a:r>
              <a:rPr lang="zh-CN" altLang="en-US" sz="2000" dirty="0"/>
              <a:t>协调同步线程</a:t>
            </a:r>
            <a:endParaRPr lang="en-US" altLang="zh-CN" sz="2000" dirty="0"/>
          </a:p>
          <a:p>
            <a:r>
              <a:rPr lang="en-US" altLang="zh-CN" sz="2000" dirty="0"/>
              <a:t>8.9 </a:t>
            </a:r>
            <a:r>
              <a:rPr lang="zh-CN" altLang="en-US" sz="2000" dirty="0"/>
              <a:t>挂起、恢复和终止线程</a:t>
            </a:r>
            <a:endParaRPr lang="en-US" altLang="zh-CN" sz="2000" dirty="0"/>
          </a:p>
          <a:p>
            <a:r>
              <a:rPr lang="en-US" altLang="zh-CN" sz="2000" dirty="0"/>
              <a:t>8.10 </a:t>
            </a:r>
            <a:r>
              <a:rPr lang="zh-CN" altLang="en-US" sz="2000" dirty="0"/>
              <a:t>线程联合</a:t>
            </a:r>
            <a:endParaRPr lang="en-US" altLang="zh-CN" sz="2000" dirty="0"/>
          </a:p>
          <a:p>
            <a:r>
              <a:rPr lang="en-US" altLang="zh-CN" sz="2000" dirty="0"/>
              <a:t>8.11 </a:t>
            </a:r>
            <a:r>
              <a:rPr lang="zh-CN" altLang="en-US" sz="2000" dirty="0"/>
              <a:t>守护线程</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a:p>
        </p:txBody>
      </p:sp>
    </p:spTree>
    <p:extLst>
      <p:ext uri="{BB962C8B-B14F-4D97-AF65-F5344CB8AC3E}">
        <p14:creationId xmlns:p14="http://schemas.microsoft.com/office/powerpoint/2010/main" val="26789525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8.4 Thread</a:t>
            </a:r>
            <a:r>
              <a:rPr lang="zh-CN" altLang="en-US" sz="3200" dirty="0"/>
              <a:t>的子类创建线程</a:t>
            </a:r>
          </a:p>
        </p:txBody>
      </p:sp>
      <p:sp>
        <p:nvSpPr>
          <p:cNvPr id="3" name="内容占位符 2"/>
          <p:cNvSpPr>
            <a:spLocks noGrp="1"/>
          </p:cNvSpPr>
          <p:nvPr>
            <p:ph idx="1"/>
          </p:nvPr>
        </p:nvSpPr>
        <p:spPr/>
        <p:txBody>
          <a:bodyPr>
            <a:normAutofit/>
          </a:bodyPr>
          <a:lstStyle/>
          <a:p>
            <a:r>
              <a:rPr lang="zh-CN" altLang="en-US" sz="2000" dirty="0"/>
              <a:t>在</a:t>
            </a:r>
            <a:r>
              <a:rPr lang="en-US" altLang="zh-CN" sz="2000" dirty="0"/>
              <a:t>Java</a:t>
            </a:r>
            <a:r>
              <a:rPr lang="zh-CN" altLang="en-US" sz="2000" dirty="0"/>
              <a:t>语言中，用</a:t>
            </a:r>
            <a:r>
              <a:rPr lang="en-US" altLang="zh-CN" sz="2000" dirty="0"/>
              <a:t>Thread</a:t>
            </a:r>
            <a:r>
              <a:rPr lang="zh-CN" altLang="en-US" sz="2000" dirty="0"/>
              <a:t>类或其子类创建线程对象。这一节将讲述怎样</a:t>
            </a:r>
            <a:r>
              <a:rPr lang="zh-CN" altLang="en-US" sz="2000" b="1" dirty="0">
                <a:solidFill>
                  <a:srgbClr val="FF0000"/>
                </a:solidFill>
              </a:rPr>
              <a:t>用</a:t>
            </a:r>
            <a:r>
              <a:rPr lang="en-US" altLang="zh-CN" sz="2000" b="1" dirty="0">
                <a:solidFill>
                  <a:srgbClr val="FF0000"/>
                </a:solidFill>
              </a:rPr>
              <a:t>Thread</a:t>
            </a:r>
            <a:r>
              <a:rPr lang="zh-CN" altLang="en-US" sz="2000" b="1" dirty="0">
                <a:solidFill>
                  <a:srgbClr val="FF0000"/>
                </a:solidFill>
              </a:rPr>
              <a:t>子类创建对象</a:t>
            </a:r>
            <a:r>
              <a:rPr lang="zh-CN" altLang="en-US" sz="2000" dirty="0"/>
              <a:t>。</a:t>
            </a:r>
          </a:p>
          <a:p>
            <a:r>
              <a:rPr lang="zh-CN" altLang="en-US" sz="2000" dirty="0"/>
              <a:t>用户可以</a:t>
            </a:r>
            <a:r>
              <a:rPr lang="zh-CN" altLang="en-US" sz="2000" b="1" dirty="0">
                <a:solidFill>
                  <a:srgbClr val="0000FF"/>
                </a:solidFill>
              </a:rPr>
              <a:t>继承</a:t>
            </a:r>
            <a:r>
              <a:rPr lang="en-US" altLang="zh-CN" sz="2000" b="1" dirty="0">
                <a:solidFill>
                  <a:srgbClr val="0000FF"/>
                </a:solidFill>
              </a:rPr>
              <a:t>Thread</a:t>
            </a:r>
            <a:r>
              <a:rPr lang="zh-CN" altLang="en-US" sz="2000" b="1" dirty="0">
                <a:solidFill>
                  <a:srgbClr val="0000FF"/>
                </a:solidFill>
              </a:rPr>
              <a:t>类</a:t>
            </a:r>
            <a:r>
              <a:rPr lang="zh-CN" altLang="en-US" sz="2000" dirty="0"/>
              <a:t>，但需要</a:t>
            </a:r>
            <a:r>
              <a:rPr lang="zh-CN" altLang="en-US" sz="2000" b="1" dirty="0">
                <a:solidFill>
                  <a:srgbClr val="0000FF"/>
                </a:solidFill>
              </a:rPr>
              <a:t>重写父类的</a:t>
            </a:r>
            <a:r>
              <a:rPr lang="en-US" altLang="zh-CN" sz="2000" b="1" dirty="0">
                <a:solidFill>
                  <a:srgbClr val="0000FF"/>
                </a:solidFill>
              </a:rPr>
              <a:t>run()</a:t>
            </a:r>
            <a:r>
              <a:rPr lang="zh-CN" altLang="en-US" sz="2000" b="1" dirty="0">
                <a:solidFill>
                  <a:srgbClr val="0000FF"/>
                </a:solidFill>
              </a:rPr>
              <a:t>方法</a:t>
            </a:r>
            <a:r>
              <a:rPr lang="zh-CN" altLang="en-US" sz="2000" dirty="0"/>
              <a:t>，其目的是规定线程的具体操作，否则线程就什么也不做，因为父类的</a:t>
            </a:r>
            <a:r>
              <a:rPr lang="en-US" altLang="zh-CN" sz="2000" dirty="0"/>
              <a:t>run()</a:t>
            </a:r>
            <a:r>
              <a:rPr lang="zh-CN" altLang="en-US" sz="2000" dirty="0"/>
              <a:t>方法中没有任何操作语句。</a:t>
            </a:r>
          </a:p>
          <a:p>
            <a:endParaRPr lang="en-US" altLang="zh-CN" sz="2000" dirty="0"/>
          </a:p>
          <a:p>
            <a:r>
              <a:rPr lang="zh-CN" altLang="en-US" sz="2000" dirty="0"/>
              <a:t>下面例子</a:t>
            </a:r>
            <a:r>
              <a:rPr lang="en-US" altLang="zh-CN" sz="2000" dirty="0"/>
              <a:t>3</a:t>
            </a:r>
            <a:r>
              <a:rPr lang="zh-CN" altLang="en-US" sz="2000" dirty="0"/>
              <a:t>中除主线程外还有两个线程，这两个线程分别在命令行窗口的左侧和右侧顺序地一行一行地输出字符串。主线程负责判断输出的行数，当其中任何一个线程输出</a:t>
            </a:r>
            <a:r>
              <a:rPr lang="en-US" altLang="zh-CN" sz="2000" dirty="0"/>
              <a:t>8</a:t>
            </a:r>
            <a:r>
              <a:rPr lang="zh-CN" altLang="en-US" sz="2000" dirty="0"/>
              <a:t>行后，就结束</a:t>
            </a:r>
            <a:r>
              <a:rPr lang="zh-CN" altLang="en-US" sz="2000" b="1" u="sng" dirty="0"/>
              <a:t>进程</a:t>
            </a:r>
            <a:r>
              <a:rPr lang="zh-CN" altLang="en-US" sz="2000" dirty="0"/>
              <a:t>。本例题中用到了</a:t>
            </a:r>
            <a:r>
              <a:rPr lang="en-US" altLang="zh-CN" sz="2000" dirty="0"/>
              <a:t>System</a:t>
            </a:r>
            <a:r>
              <a:rPr lang="zh-CN" altLang="en-US" sz="2000" dirty="0"/>
              <a:t>类中的类方法</a:t>
            </a:r>
            <a:r>
              <a:rPr lang="en-US" altLang="zh-CN" sz="2000" dirty="0"/>
              <a:t>exit(</a:t>
            </a:r>
            <a:r>
              <a:rPr lang="en-US" altLang="zh-CN" sz="2000" dirty="0" err="1"/>
              <a:t>int</a:t>
            </a:r>
            <a:r>
              <a:rPr lang="en-US" altLang="zh-CN" sz="2000" dirty="0"/>
              <a:t> n)</a:t>
            </a:r>
            <a:r>
              <a:rPr lang="zh-CN" altLang="en-US" sz="2000" dirty="0"/>
              <a:t>，</a:t>
            </a:r>
            <a:r>
              <a:rPr lang="zh-CN" altLang="en-US" sz="2000" b="1" dirty="0">
                <a:solidFill>
                  <a:srgbClr val="FF0000"/>
                </a:solidFill>
              </a:rPr>
              <a:t>主线程使用该方法结束整个程序</a:t>
            </a:r>
            <a:r>
              <a:rPr lang="zh-CN" altLang="en-US" sz="2000" dirty="0"/>
              <a:t>。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19</a:t>
            </a:fld>
            <a:endParaRPr lang="en-US"/>
          </a:p>
        </p:txBody>
      </p:sp>
    </p:spTree>
    <p:extLst>
      <p:ext uri="{BB962C8B-B14F-4D97-AF65-F5344CB8AC3E}">
        <p14:creationId xmlns:p14="http://schemas.microsoft.com/office/powerpoint/2010/main" val="3388673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Outline</a:t>
            </a:r>
            <a:endParaRPr lang="zh-CN" altLang="en-US" sz="3200" dirty="0"/>
          </a:p>
        </p:txBody>
      </p:sp>
      <p:sp>
        <p:nvSpPr>
          <p:cNvPr id="3" name="内容占位符 2"/>
          <p:cNvSpPr>
            <a:spLocks noGrp="1"/>
          </p:cNvSpPr>
          <p:nvPr>
            <p:ph idx="1"/>
          </p:nvPr>
        </p:nvSpPr>
        <p:spPr/>
        <p:txBody>
          <a:bodyPr>
            <a:normAutofit/>
          </a:bodyPr>
          <a:lstStyle/>
          <a:p>
            <a:r>
              <a:rPr lang="en-US" altLang="zh-CN" sz="2000" dirty="0">
                <a:solidFill>
                  <a:srgbClr val="FF0000"/>
                </a:solidFill>
              </a:rPr>
              <a:t>8.1 Java</a:t>
            </a:r>
            <a:r>
              <a:rPr lang="zh-CN" altLang="en-US" sz="2000" dirty="0">
                <a:solidFill>
                  <a:srgbClr val="FF0000"/>
                </a:solidFill>
              </a:rPr>
              <a:t>中的线程</a:t>
            </a:r>
            <a:endParaRPr lang="en-US" altLang="zh-CN" sz="2000" dirty="0">
              <a:solidFill>
                <a:srgbClr val="FF0000"/>
              </a:solidFill>
            </a:endParaRPr>
          </a:p>
          <a:p>
            <a:r>
              <a:rPr lang="en-US" altLang="zh-CN" sz="2000" dirty="0"/>
              <a:t>8.2 </a:t>
            </a:r>
            <a:r>
              <a:rPr lang="zh-CN" altLang="en-US" sz="2000" dirty="0"/>
              <a:t>线程的生命周期</a:t>
            </a:r>
            <a:endParaRPr lang="en-US" altLang="zh-CN" sz="2000" dirty="0"/>
          </a:p>
          <a:p>
            <a:r>
              <a:rPr lang="en-US" altLang="zh-CN" sz="2000" dirty="0"/>
              <a:t>8.3 </a:t>
            </a:r>
            <a:r>
              <a:rPr lang="zh-CN" altLang="en-US" sz="2000" dirty="0"/>
              <a:t>线程的优先级与调度管理</a:t>
            </a:r>
            <a:endParaRPr lang="en-US" altLang="zh-CN" sz="2000" dirty="0"/>
          </a:p>
          <a:p>
            <a:r>
              <a:rPr lang="en-US" altLang="zh-CN" sz="2000" dirty="0"/>
              <a:t>8.4 Thread</a:t>
            </a:r>
            <a:r>
              <a:rPr lang="zh-CN" altLang="en-US" sz="2000" dirty="0"/>
              <a:t>的子类创建线程</a:t>
            </a:r>
            <a:endParaRPr lang="en-US" altLang="zh-CN" sz="2000" dirty="0"/>
          </a:p>
          <a:p>
            <a:r>
              <a:rPr lang="en-US" altLang="zh-CN" sz="2000" dirty="0"/>
              <a:t>8.5 Runnable</a:t>
            </a:r>
            <a:r>
              <a:rPr lang="zh-CN" altLang="en-US" sz="2000" dirty="0"/>
              <a:t>接口</a:t>
            </a:r>
            <a:endParaRPr lang="en-US" altLang="zh-CN" sz="2000" dirty="0"/>
          </a:p>
          <a:p>
            <a:r>
              <a:rPr lang="en-US" altLang="zh-CN" sz="2000" dirty="0"/>
              <a:t>8.6 </a:t>
            </a:r>
            <a:r>
              <a:rPr lang="zh-CN" altLang="en-US" sz="2000" dirty="0"/>
              <a:t>线程的常用方法</a:t>
            </a:r>
            <a:endParaRPr lang="en-US" altLang="zh-CN" sz="2000" dirty="0"/>
          </a:p>
          <a:p>
            <a:r>
              <a:rPr lang="en-US" altLang="zh-CN" sz="2000" dirty="0"/>
              <a:t>8.7 </a:t>
            </a:r>
            <a:r>
              <a:rPr lang="zh-CN" altLang="en-US" sz="2000" dirty="0"/>
              <a:t>线程同步</a:t>
            </a:r>
            <a:endParaRPr lang="en-US" altLang="zh-CN" sz="2000" dirty="0"/>
          </a:p>
          <a:p>
            <a:r>
              <a:rPr lang="en-US" altLang="zh-CN" sz="2000" dirty="0"/>
              <a:t>8.8 </a:t>
            </a:r>
            <a:r>
              <a:rPr lang="zh-CN" altLang="en-US" sz="2000" dirty="0"/>
              <a:t>使用</a:t>
            </a:r>
            <a:r>
              <a:rPr lang="en-US" altLang="zh-CN" sz="2000" dirty="0"/>
              <a:t>wait(),notify(),</a:t>
            </a:r>
            <a:r>
              <a:rPr lang="en-US" altLang="zh-CN" sz="2000" dirty="0" err="1"/>
              <a:t>notifyAll</a:t>
            </a:r>
            <a:r>
              <a:rPr lang="en-US" altLang="zh-CN" sz="2000" dirty="0"/>
              <a:t>()</a:t>
            </a:r>
            <a:r>
              <a:rPr lang="zh-CN" altLang="en-US" sz="2000" dirty="0"/>
              <a:t>协调同步线程</a:t>
            </a:r>
            <a:endParaRPr lang="en-US" altLang="zh-CN" sz="2000" dirty="0"/>
          </a:p>
          <a:p>
            <a:r>
              <a:rPr lang="en-US" altLang="zh-CN" sz="2000" dirty="0"/>
              <a:t>8.9 </a:t>
            </a:r>
            <a:r>
              <a:rPr lang="zh-CN" altLang="en-US" sz="2000" dirty="0"/>
              <a:t>挂起、恢复和终止线程</a:t>
            </a:r>
            <a:endParaRPr lang="en-US" altLang="zh-CN" sz="2000" dirty="0"/>
          </a:p>
          <a:p>
            <a:r>
              <a:rPr lang="en-US" altLang="zh-CN" sz="2000" dirty="0"/>
              <a:t>8.10 </a:t>
            </a:r>
            <a:r>
              <a:rPr lang="zh-CN" altLang="en-US" sz="2000" dirty="0"/>
              <a:t>线程联合</a:t>
            </a:r>
            <a:endParaRPr lang="en-US" altLang="zh-CN" sz="2000" dirty="0"/>
          </a:p>
          <a:p>
            <a:r>
              <a:rPr lang="en-US" altLang="zh-CN" sz="2000" dirty="0"/>
              <a:t>8.11 </a:t>
            </a:r>
            <a:r>
              <a:rPr lang="zh-CN" altLang="en-US" sz="2000" dirty="0"/>
              <a:t>守护线程</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18646517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8.4 Thread</a:t>
            </a:r>
            <a:r>
              <a:rPr lang="zh-CN" altLang="en-US" sz="3200" dirty="0"/>
              <a:t>的子类创建线程</a:t>
            </a:r>
          </a:p>
        </p:txBody>
      </p:sp>
      <p:sp>
        <p:nvSpPr>
          <p:cNvPr id="3" name="内容占位符 2"/>
          <p:cNvSpPr>
            <a:spLocks noGrp="1"/>
          </p:cNvSpPr>
          <p:nvPr>
            <p:ph idx="1"/>
          </p:nvPr>
        </p:nvSpPr>
        <p:spPr/>
        <p:txBody>
          <a:bodyPr>
            <a:normAutofit/>
          </a:bodyPr>
          <a:lstStyle/>
          <a:p>
            <a:r>
              <a:rPr lang="en-US" altLang="zh-CN" sz="2000" dirty="0"/>
              <a:t>【</a:t>
            </a:r>
            <a:r>
              <a:rPr lang="zh-CN" altLang="en-US" sz="2000" dirty="0"/>
              <a:t>例子</a:t>
            </a:r>
            <a:r>
              <a:rPr lang="en-US" altLang="zh-CN" sz="2000" dirty="0"/>
              <a:t>3, 1/2】</a:t>
            </a:r>
            <a:endParaRPr lang="zh-CN" altLang="en-US" sz="2000" dirty="0"/>
          </a:p>
        </p:txBody>
      </p:sp>
      <p:sp>
        <p:nvSpPr>
          <p:cNvPr id="5" name="矩形 4"/>
          <p:cNvSpPr/>
          <p:nvPr/>
        </p:nvSpPr>
        <p:spPr>
          <a:xfrm>
            <a:off x="155550" y="2924944"/>
            <a:ext cx="5424562" cy="3754874"/>
          </a:xfrm>
          <a:prstGeom prst="rect">
            <a:avLst/>
          </a:prstGeom>
          <a:solidFill>
            <a:srgbClr val="CCFFFF"/>
          </a:solidFill>
        </p:spPr>
        <p:txBody>
          <a:bodyPr wrap="square">
            <a:spAutoFit/>
          </a:bodyPr>
          <a:lstStyle/>
          <a:p>
            <a:r>
              <a:rPr lang="en-US" altLang="zh-CN" sz="1400" b="1" dirty="0">
                <a:solidFill>
                  <a:srgbClr val="7F0055"/>
                </a:solidFill>
                <a:latin typeface="Consolas"/>
              </a:rPr>
              <a:t>class</a:t>
            </a:r>
            <a:r>
              <a:rPr lang="en-US" altLang="zh-CN" sz="1400" b="1" dirty="0">
                <a:solidFill>
                  <a:srgbClr val="000000"/>
                </a:solidFill>
                <a:latin typeface="Consolas"/>
              </a:rPr>
              <a:t> Right </a:t>
            </a:r>
            <a:r>
              <a:rPr lang="en-US" altLang="zh-CN" sz="1400" b="1" dirty="0">
                <a:solidFill>
                  <a:srgbClr val="7F0055"/>
                </a:solidFill>
                <a:latin typeface="Consolas"/>
              </a:rPr>
              <a:t>extends</a:t>
            </a:r>
            <a:r>
              <a:rPr lang="en-US" altLang="zh-CN" sz="1400" b="1" dirty="0">
                <a:solidFill>
                  <a:srgbClr val="000000"/>
                </a:solidFill>
                <a:latin typeface="Consolas"/>
              </a:rPr>
              <a:t> Thread</a:t>
            </a:r>
          </a:p>
          <a:p>
            <a:r>
              <a:rPr lang="en-US" altLang="zh-CN" sz="1400" dirty="0">
                <a:solidFill>
                  <a:srgbClr val="000000"/>
                </a:solidFill>
                <a:latin typeface="Consolas"/>
              </a:rPr>
              <a:t>{</a:t>
            </a:r>
          </a:p>
          <a:p>
            <a:r>
              <a:rPr lang="en-US" altLang="zh-CN" sz="1400" dirty="0">
                <a:solidFill>
                  <a:srgbClr val="000000"/>
                </a:solidFill>
                <a:latin typeface="Consolas"/>
              </a:rPr>
              <a:t>    </a:t>
            </a:r>
            <a:r>
              <a:rPr lang="en-US" altLang="zh-CN" sz="1400" b="1" dirty="0" err="1">
                <a:solidFill>
                  <a:srgbClr val="7F0055"/>
                </a:solidFill>
                <a:latin typeface="Consolas"/>
              </a:rPr>
              <a:t>int</a:t>
            </a:r>
            <a:r>
              <a:rPr lang="en-US" altLang="zh-CN" sz="1400" b="1" dirty="0">
                <a:solidFill>
                  <a:srgbClr val="000000"/>
                </a:solidFill>
                <a:latin typeface="Consolas"/>
              </a:rPr>
              <a:t> </a:t>
            </a:r>
            <a:r>
              <a:rPr lang="en-US" altLang="zh-CN" sz="1400" b="1" dirty="0">
                <a:solidFill>
                  <a:srgbClr val="0000C0"/>
                </a:solidFill>
                <a:latin typeface="Consolas"/>
              </a:rPr>
              <a:t>n</a:t>
            </a:r>
            <a:r>
              <a:rPr lang="en-US" altLang="zh-CN" sz="1400" b="1" dirty="0">
                <a:solidFill>
                  <a:srgbClr val="000000"/>
                </a:solidFill>
                <a:latin typeface="Consolas"/>
              </a:rPr>
              <a:t> = 0;</a:t>
            </a:r>
          </a:p>
          <a:p>
            <a:r>
              <a:rPr lang="en-US" altLang="zh-CN" sz="1400" dirty="0">
                <a:solidFill>
                  <a:srgbClr val="000000"/>
                </a:solidFill>
                <a:latin typeface="Consolas"/>
              </a:rPr>
              <a:t>    </a:t>
            </a:r>
            <a:r>
              <a:rPr lang="en-US" altLang="zh-CN" sz="1400" b="1" dirty="0">
                <a:solidFill>
                  <a:srgbClr val="7F0055"/>
                </a:solidFill>
                <a:latin typeface="Consolas"/>
              </a:rPr>
              <a:t>public</a:t>
            </a:r>
            <a:r>
              <a:rPr lang="en-US" altLang="zh-CN" sz="1400" b="1" dirty="0">
                <a:solidFill>
                  <a:srgbClr val="000000"/>
                </a:solidFill>
                <a:latin typeface="Consolas"/>
              </a:rPr>
              <a:t> </a:t>
            </a:r>
            <a:r>
              <a:rPr lang="en-US" altLang="zh-CN" sz="1400" b="1" dirty="0">
                <a:solidFill>
                  <a:srgbClr val="7F0055"/>
                </a:solidFill>
                <a:latin typeface="Consolas"/>
              </a:rPr>
              <a:t>void</a:t>
            </a:r>
            <a:r>
              <a:rPr lang="en-US" altLang="zh-CN" sz="1400" b="1" dirty="0">
                <a:solidFill>
                  <a:srgbClr val="000000"/>
                </a:solidFill>
                <a:latin typeface="Consolas"/>
              </a:rPr>
              <a:t> run()</a:t>
            </a:r>
          </a:p>
          <a:p>
            <a:r>
              <a:rPr lang="zh-CN" altLang="en-US" sz="1400" dirty="0">
                <a:solidFill>
                  <a:srgbClr val="000000"/>
                </a:solidFill>
                <a:latin typeface="Consolas"/>
              </a:rPr>
              <a:t>    </a:t>
            </a:r>
            <a:r>
              <a:rPr lang="en-US" altLang="zh-CN" sz="1400" dirty="0">
                <a:solidFill>
                  <a:srgbClr val="000000"/>
                </a:solidFill>
                <a:latin typeface="Consolas"/>
              </a:rPr>
              <a:t>{</a:t>
            </a:r>
          </a:p>
          <a:p>
            <a:r>
              <a:rPr lang="en-US" altLang="zh-CN" sz="1400" dirty="0">
                <a:solidFill>
                  <a:srgbClr val="000000"/>
                </a:solidFill>
                <a:latin typeface="Consolas"/>
              </a:rPr>
              <a:t>        </a:t>
            </a:r>
            <a:r>
              <a:rPr lang="en-US" altLang="zh-CN" sz="1400" b="1" dirty="0">
                <a:solidFill>
                  <a:srgbClr val="7F0055"/>
                </a:solidFill>
                <a:latin typeface="Consolas"/>
              </a:rPr>
              <a:t>while</a:t>
            </a:r>
            <a:r>
              <a:rPr lang="en-US" altLang="zh-CN" sz="1400" b="1" dirty="0">
                <a:solidFill>
                  <a:srgbClr val="000000"/>
                </a:solidFill>
                <a:latin typeface="Consolas"/>
              </a:rPr>
              <a:t>(</a:t>
            </a:r>
            <a:r>
              <a:rPr lang="en-US" altLang="zh-CN" sz="1400" b="1" dirty="0">
                <a:solidFill>
                  <a:srgbClr val="7F0055"/>
                </a:solidFill>
                <a:latin typeface="Consolas"/>
              </a:rPr>
              <a:t>true</a:t>
            </a:r>
            <a:r>
              <a:rPr lang="en-US" altLang="zh-CN" sz="1400" b="1" dirty="0">
                <a:solidFill>
                  <a:srgbClr val="000000"/>
                </a:solidFill>
                <a:latin typeface="Consolas"/>
              </a:rPr>
              <a:t>)</a:t>
            </a:r>
          </a:p>
          <a:p>
            <a:r>
              <a:rPr lang="zh-CN" altLang="en-US" sz="1400" dirty="0">
                <a:solidFill>
                  <a:srgbClr val="000000"/>
                </a:solidFill>
                <a:latin typeface="Consolas"/>
              </a:rPr>
              <a:t>        </a:t>
            </a:r>
            <a:r>
              <a:rPr lang="en-US" altLang="zh-CN" sz="1400" dirty="0">
                <a:solidFill>
                  <a:srgbClr val="000000"/>
                </a:solidFill>
                <a:latin typeface="Consolas"/>
              </a:rPr>
              <a:t>{</a:t>
            </a:r>
          </a:p>
          <a:p>
            <a:r>
              <a:rPr lang="en-US" altLang="zh-CN" sz="1400" dirty="0">
                <a:solidFill>
                  <a:srgbClr val="000000"/>
                </a:solidFill>
                <a:latin typeface="Consolas"/>
              </a:rPr>
              <a:t>        	   </a:t>
            </a:r>
            <a:r>
              <a:rPr lang="en-US" altLang="zh-CN" sz="1400" dirty="0">
                <a:solidFill>
                  <a:srgbClr val="0000C0"/>
                </a:solidFill>
                <a:latin typeface="Consolas"/>
              </a:rPr>
              <a:t>n</a:t>
            </a:r>
            <a:r>
              <a:rPr lang="en-US" altLang="zh-CN" sz="1400" dirty="0">
                <a:solidFill>
                  <a:srgbClr val="000000"/>
                </a:solidFill>
                <a:latin typeface="Consolas"/>
              </a:rPr>
              <a:t>++;</a:t>
            </a:r>
          </a:p>
          <a:p>
            <a:r>
              <a:rPr lang="en-US" altLang="zh-CN" sz="1400" dirty="0">
                <a:solidFill>
                  <a:srgbClr val="000000"/>
                </a:solidFill>
                <a:latin typeface="Consolas"/>
              </a:rPr>
              <a:t>            </a:t>
            </a:r>
            <a:r>
              <a:rPr lang="en-US" altLang="zh-CN" sz="1400" dirty="0" err="1">
                <a:solidFill>
                  <a:srgbClr val="000000"/>
                </a:solidFill>
                <a:latin typeface="Consolas"/>
              </a:rPr>
              <a:t>System.</a:t>
            </a:r>
            <a:r>
              <a:rPr lang="en-US" altLang="zh-CN" sz="1400" i="1" dirty="0" err="1">
                <a:solidFill>
                  <a:srgbClr val="0000C0"/>
                </a:solidFill>
                <a:latin typeface="Consolas"/>
              </a:rPr>
              <a:t>out</a:t>
            </a:r>
            <a:r>
              <a:rPr lang="en-US" altLang="zh-CN" sz="1400" i="1" dirty="0" err="1">
                <a:solidFill>
                  <a:srgbClr val="000000"/>
                </a:solidFill>
                <a:latin typeface="Consolas"/>
              </a:rPr>
              <a:t>.printf</a:t>
            </a:r>
            <a:r>
              <a:rPr lang="en-US" altLang="zh-CN" sz="1400" i="1" dirty="0">
                <a:solidFill>
                  <a:srgbClr val="000000"/>
                </a:solidFill>
                <a:latin typeface="Consolas"/>
              </a:rPr>
              <a:t>(</a:t>
            </a:r>
            <a:r>
              <a:rPr lang="en-US" altLang="zh-CN" sz="1400" i="1" dirty="0">
                <a:solidFill>
                  <a:srgbClr val="2A00FF"/>
                </a:solidFill>
                <a:latin typeface="Consolas"/>
              </a:rPr>
              <a:t>"\n%40s"</a:t>
            </a:r>
            <a:r>
              <a:rPr lang="en-US" altLang="zh-CN" sz="1400" i="1" dirty="0">
                <a:solidFill>
                  <a:srgbClr val="000000"/>
                </a:solidFill>
                <a:latin typeface="Consolas"/>
              </a:rPr>
              <a:t>,</a:t>
            </a:r>
            <a:r>
              <a:rPr lang="en-US" altLang="zh-CN" sz="1400" i="1" dirty="0">
                <a:solidFill>
                  <a:srgbClr val="2A00FF"/>
                </a:solidFill>
                <a:latin typeface="Consolas"/>
              </a:rPr>
              <a:t>"Right"</a:t>
            </a:r>
            <a:r>
              <a:rPr lang="en-US" altLang="zh-CN" sz="1400" i="1" dirty="0">
                <a:solidFill>
                  <a:srgbClr val="000000"/>
                </a:solidFill>
                <a:latin typeface="Consolas"/>
              </a:rPr>
              <a:t>);</a:t>
            </a:r>
          </a:p>
          <a:p>
            <a:r>
              <a:rPr lang="en-US" altLang="zh-CN" sz="1400" dirty="0">
                <a:solidFill>
                  <a:srgbClr val="000000"/>
                </a:solidFill>
                <a:latin typeface="Consolas"/>
              </a:rPr>
              <a:t>            </a:t>
            </a:r>
            <a:r>
              <a:rPr lang="en-US" altLang="zh-CN" sz="1400" b="1" dirty="0">
                <a:solidFill>
                  <a:srgbClr val="7F0055"/>
                </a:solidFill>
                <a:latin typeface="Consolas"/>
              </a:rPr>
              <a:t>try</a:t>
            </a:r>
          </a:p>
          <a:p>
            <a:r>
              <a:rPr lang="zh-CN" altLang="en-US" sz="1400" dirty="0">
                <a:solidFill>
                  <a:srgbClr val="000000"/>
                </a:solidFill>
                <a:latin typeface="Consolas"/>
              </a:rPr>
              <a:t>            </a:t>
            </a:r>
            <a:r>
              <a:rPr lang="en-US" altLang="zh-CN" sz="1400" dirty="0">
                <a:solidFill>
                  <a:srgbClr val="000000"/>
                </a:solidFill>
                <a:latin typeface="Consolas"/>
              </a:rPr>
              <a:t>{</a:t>
            </a:r>
          </a:p>
          <a:p>
            <a:r>
              <a:rPr lang="nl-NL" altLang="zh-CN" sz="1400" dirty="0">
                <a:solidFill>
                  <a:srgbClr val="000000"/>
                </a:solidFill>
                <a:latin typeface="Consolas"/>
              </a:rPr>
              <a:t>                </a:t>
            </a:r>
            <a:r>
              <a:rPr lang="nl-NL" altLang="zh-CN" sz="1400" i="1" dirty="0">
                <a:solidFill>
                  <a:srgbClr val="000000"/>
                </a:solidFill>
                <a:latin typeface="Consolas"/>
              </a:rPr>
              <a:t>sleep((</a:t>
            </a:r>
            <a:r>
              <a:rPr lang="nl-NL" altLang="zh-CN" sz="1400" b="1" i="1" dirty="0">
                <a:solidFill>
                  <a:srgbClr val="7F0055"/>
                </a:solidFill>
                <a:latin typeface="Consolas"/>
              </a:rPr>
              <a:t>int</a:t>
            </a:r>
            <a:r>
              <a:rPr lang="nl-NL" altLang="zh-CN" sz="1400" b="1" i="1" dirty="0">
                <a:solidFill>
                  <a:srgbClr val="000000"/>
                </a:solidFill>
                <a:latin typeface="Consolas"/>
              </a:rPr>
              <a:t>)(Math.random()*1000)+1000);</a:t>
            </a:r>
          </a:p>
          <a:p>
            <a:r>
              <a:rPr lang="zh-CN" altLang="en-US" sz="1400" dirty="0">
                <a:solidFill>
                  <a:srgbClr val="000000"/>
                </a:solidFill>
                <a:latin typeface="Consolas"/>
              </a:rPr>
              <a:t>            </a:t>
            </a:r>
            <a:r>
              <a:rPr lang="en-US" altLang="zh-CN" sz="1400" dirty="0">
                <a:solidFill>
                  <a:srgbClr val="000000"/>
                </a:solidFill>
                <a:latin typeface="Consolas"/>
              </a:rPr>
              <a:t>}</a:t>
            </a:r>
          </a:p>
          <a:p>
            <a:r>
              <a:rPr lang="en-US" altLang="zh-CN" sz="1400" dirty="0">
                <a:solidFill>
                  <a:srgbClr val="000000"/>
                </a:solidFill>
                <a:latin typeface="Consolas"/>
              </a:rPr>
              <a:t>            </a:t>
            </a:r>
            <a:r>
              <a:rPr lang="en-US" altLang="zh-CN" sz="1400" b="1" dirty="0">
                <a:solidFill>
                  <a:srgbClr val="7F0055"/>
                </a:solidFill>
                <a:latin typeface="Consolas"/>
              </a:rPr>
              <a:t>catch</a:t>
            </a:r>
            <a:r>
              <a:rPr lang="en-US" altLang="zh-CN" sz="1400" b="1" dirty="0">
                <a:solidFill>
                  <a:srgbClr val="000000"/>
                </a:solidFill>
                <a:latin typeface="Consolas"/>
              </a:rPr>
              <a:t>(</a:t>
            </a:r>
            <a:r>
              <a:rPr lang="en-US" altLang="zh-CN" sz="1400" b="1" dirty="0" err="1">
                <a:solidFill>
                  <a:srgbClr val="000000"/>
                </a:solidFill>
                <a:latin typeface="Consolas"/>
              </a:rPr>
              <a:t>InterruptedException</a:t>
            </a:r>
            <a:r>
              <a:rPr lang="en-US" altLang="zh-CN" sz="1400" b="1" dirty="0">
                <a:solidFill>
                  <a:srgbClr val="000000"/>
                </a:solidFill>
                <a:latin typeface="Consolas"/>
              </a:rPr>
              <a:t> e){}</a:t>
            </a:r>
          </a:p>
          <a:p>
            <a:r>
              <a:rPr lang="zh-CN" altLang="en-US" sz="1400" dirty="0">
                <a:solidFill>
                  <a:srgbClr val="000000"/>
                </a:solidFill>
                <a:latin typeface="Consolas"/>
              </a:rPr>
              <a:t>        </a:t>
            </a:r>
            <a:r>
              <a:rPr lang="en-US" altLang="zh-CN" sz="1400" dirty="0">
                <a:solidFill>
                  <a:srgbClr val="000000"/>
                </a:solidFill>
                <a:latin typeface="Consolas"/>
              </a:rPr>
              <a:t>}</a:t>
            </a:r>
          </a:p>
          <a:p>
            <a:r>
              <a:rPr lang="zh-CN" altLang="en-US" sz="1400" dirty="0">
                <a:solidFill>
                  <a:srgbClr val="000000"/>
                </a:solidFill>
                <a:latin typeface="Consolas"/>
              </a:rPr>
              <a:t>    </a:t>
            </a:r>
            <a:r>
              <a:rPr lang="en-US" altLang="zh-CN" sz="1400" dirty="0">
                <a:solidFill>
                  <a:srgbClr val="000000"/>
                </a:solidFill>
                <a:latin typeface="Consolas"/>
              </a:rPr>
              <a:t>}</a:t>
            </a:r>
          </a:p>
          <a:p>
            <a:r>
              <a:rPr lang="en-US" altLang="zh-CN" sz="1400" dirty="0">
                <a:solidFill>
                  <a:srgbClr val="000000"/>
                </a:solidFill>
                <a:latin typeface="Consolas"/>
              </a:rPr>
              <a:t>}</a:t>
            </a:r>
          </a:p>
        </p:txBody>
      </p:sp>
      <p:sp>
        <p:nvSpPr>
          <p:cNvPr id="4" name="矩形 3"/>
          <p:cNvSpPr/>
          <p:nvPr/>
        </p:nvSpPr>
        <p:spPr>
          <a:xfrm>
            <a:off x="3563888" y="160876"/>
            <a:ext cx="5424562" cy="3754874"/>
          </a:xfrm>
          <a:prstGeom prst="rect">
            <a:avLst/>
          </a:prstGeom>
          <a:solidFill>
            <a:srgbClr val="CCFFFF"/>
          </a:solidFill>
        </p:spPr>
        <p:txBody>
          <a:bodyPr wrap="square">
            <a:spAutoFit/>
          </a:bodyPr>
          <a:lstStyle/>
          <a:p>
            <a:r>
              <a:rPr lang="en-US" altLang="zh-CN" sz="1400" b="1" dirty="0">
                <a:solidFill>
                  <a:srgbClr val="7F0055"/>
                </a:solidFill>
                <a:latin typeface="Consolas"/>
              </a:rPr>
              <a:t>class</a:t>
            </a:r>
            <a:r>
              <a:rPr lang="en-US" altLang="zh-CN" sz="1400" b="1" dirty="0">
                <a:solidFill>
                  <a:srgbClr val="000000"/>
                </a:solidFill>
                <a:latin typeface="Consolas"/>
              </a:rPr>
              <a:t> Left </a:t>
            </a:r>
            <a:r>
              <a:rPr lang="en-US" altLang="zh-CN" sz="1400" b="1" dirty="0">
                <a:solidFill>
                  <a:srgbClr val="7F0055"/>
                </a:solidFill>
                <a:latin typeface="Consolas"/>
              </a:rPr>
              <a:t>extends</a:t>
            </a:r>
            <a:r>
              <a:rPr lang="en-US" altLang="zh-CN" sz="1400" b="1" dirty="0">
                <a:solidFill>
                  <a:srgbClr val="000000"/>
                </a:solidFill>
                <a:latin typeface="Consolas"/>
              </a:rPr>
              <a:t> Thread</a:t>
            </a:r>
          </a:p>
          <a:p>
            <a:r>
              <a:rPr lang="en-US" altLang="zh-CN" sz="1400" dirty="0">
                <a:solidFill>
                  <a:srgbClr val="000000"/>
                </a:solidFill>
                <a:latin typeface="Consolas"/>
              </a:rPr>
              <a:t>{</a:t>
            </a:r>
          </a:p>
          <a:p>
            <a:r>
              <a:rPr lang="en-US" altLang="zh-CN" sz="1400" dirty="0">
                <a:solidFill>
                  <a:srgbClr val="000000"/>
                </a:solidFill>
                <a:latin typeface="Consolas"/>
              </a:rPr>
              <a:t>    </a:t>
            </a:r>
            <a:r>
              <a:rPr lang="en-US" altLang="zh-CN" sz="1400" b="1" dirty="0" err="1">
                <a:solidFill>
                  <a:srgbClr val="7F0055"/>
                </a:solidFill>
                <a:latin typeface="Consolas"/>
              </a:rPr>
              <a:t>int</a:t>
            </a:r>
            <a:r>
              <a:rPr lang="en-US" altLang="zh-CN" sz="1400" b="1" dirty="0">
                <a:solidFill>
                  <a:srgbClr val="000000"/>
                </a:solidFill>
                <a:latin typeface="Consolas"/>
              </a:rPr>
              <a:t> </a:t>
            </a:r>
            <a:r>
              <a:rPr lang="en-US" altLang="zh-CN" sz="1400" b="1" dirty="0">
                <a:solidFill>
                  <a:srgbClr val="0000C0"/>
                </a:solidFill>
                <a:latin typeface="Consolas"/>
              </a:rPr>
              <a:t>n</a:t>
            </a:r>
            <a:r>
              <a:rPr lang="en-US" altLang="zh-CN" sz="1400" b="1" dirty="0">
                <a:solidFill>
                  <a:srgbClr val="000000"/>
                </a:solidFill>
                <a:latin typeface="Consolas"/>
              </a:rPr>
              <a:t> = 0;</a:t>
            </a:r>
          </a:p>
          <a:p>
            <a:r>
              <a:rPr lang="en-US" altLang="zh-CN" sz="1400" dirty="0">
                <a:solidFill>
                  <a:srgbClr val="000000"/>
                </a:solidFill>
                <a:latin typeface="Consolas"/>
              </a:rPr>
              <a:t>    </a:t>
            </a:r>
            <a:r>
              <a:rPr lang="en-US" altLang="zh-CN" sz="1400" b="1" dirty="0">
                <a:solidFill>
                  <a:srgbClr val="7F0055"/>
                </a:solidFill>
                <a:latin typeface="Consolas"/>
              </a:rPr>
              <a:t>public</a:t>
            </a:r>
            <a:r>
              <a:rPr lang="en-US" altLang="zh-CN" sz="1400" b="1" dirty="0">
                <a:solidFill>
                  <a:srgbClr val="000000"/>
                </a:solidFill>
                <a:latin typeface="Consolas"/>
              </a:rPr>
              <a:t> </a:t>
            </a:r>
            <a:r>
              <a:rPr lang="en-US" altLang="zh-CN" sz="1400" b="1" dirty="0">
                <a:solidFill>
                  <a:srgbClr val="7F0055"/>
                </a:solidFill>
                <a:latin typeface="Consolas"/>
              </a:rPr>
              <a:t>void</a:t>
            </a:r>
            <a:r>
              <a:rPr lang="en-US" altLang="zh-CN" sz="1400" b="1" dirty="0">
                <a:solidFill>
                  <a:srgbClr val="000000"/>
                </a:solidFill>
                <a:latin typeface="Consolas"/>
              </a:rPr>
              <a:t> run()</a:t>
            </a:r>
          </a:p>
          <a:p>
            <a:r>
              <a:rPr lang="zh-CN" altLang="en-US" sz="1400" dirty="0">
                <a:solidFill>
                  <a:srgbClr val="000000"/>
                </a:solidFill>
                <a:latin typeface="Consolas"/>
              </a:rPr>
              <a:t>    </a:t>
            </a:r>
            <a:r>
              <a:rPr lang="en-US" altLang="zh-CN" sz="1400" dirty="0">
                <a:solidFill>
                  <a:srgbClr val="000000"/>
                </a:solidFill>
                <a:latin typeface="Consolas"/>
              </a:rPr>
              <a:t>{</a:t>
            </a:r>
          </a:p>
          <a:p>
            <a:r>
              <a:rPr lang="en-US" altLang="zh-CN" sz="1400" dirty="0">
                <a:solidFill>
                  <a:srgbClr val="000000"/>
                </a:solidFill>
                <a:latin typeface="Consolas"/>
              </a:rPr>
              <a:t>        </a:t>
            </a:r>
            <a:r>
              <a:rPr lang="en-US" altLang="zh-CN" sz="1400" b="1" dirty="0">
                <a:solidFill>
                  <a:srgbClr val="7F0055"/>
                </a:solidFill>
                <a:latin typeface="Consolas"/>
              </a:rPr>
              <a:t>while</a:t>
            </a:r>
            <a:r>
              <a:rPr lang="en-US" altLang="zh-CN" sz="1400" b="1" dirty="0">
                <a:solidFill>
                  <a:srgbClr val="000000"/>
                </a:solidFill>
                <a:latin typeface="Consolas"/>
              </a:rPr>
              <a:t>(</a:t>
            </a:r>
            <a:r>
              <a:rPr lang="en-US" altLang="zh-CN" sz="1400" b="1" dirty="0">
                <a:solidFill>
                  <a:srgbClr val="7F0055"/>
                </a:solidFill>
                <a:latin typeface="Consolas"/>
              </a:rPr>
              <a:t>true</a:t>
            </a:r>
            <a:r>
              <a:rPr lang="en-US" altLang="zh-CN" sz="1400" b="1" dirty="0">
                <a:solidFill>
                  <a:srgbClr val="000000"/>
                </a:solidFill>
                <a:latin typeface="Consolas"/>
              </a:rPr>
              <a:t>)</a:t>
            </a:r>
          </a:p>
          <a:p>
            <a:r>
              <a:rPr lang="zh-CN" altLang="en-US" sz="1400" dirty="0">
                <a:solidFill>
                  <a:srgbClr val="000000"/>
                </a:solidFill>
                <a:latin typeface="Consolas"/>
              </a:rPr>
              <a:t>        </a:t>
            </a:r>
            <a:r>
              <a:rPr lang="en-US" altLang="zh-CN" sz="1400" dirty="0">
                <a:solidFill>
                  <a:srgbClr val="000000"/>
                </a:solidFill>
                <a:latin typeface="Consolas"/>
              </a:rPr>
              <a:t>{</a:t>
            </a:r>
          </a:p>
          <a:p>
            <a:r>
              <a:rPr lang="en-US" altLang="zh-CN" sz="1400" dirty="0">
                <a:solidFill>
                  <a:srgbClr val="000000"/>
                </a:solidFill>
                <a:latin typeface="Consolas"/>
              </a:rPr>
              <a:t>            </a:t>
            </a:r>
            <a:r>
              <a:rPr lang="en-US" altLang="zh-CN" sz="1400" dirty="0">
                <a:solidFill>
                  <a:srgbClr val="0000C0"/>
                </a:solidFill>
                <a:latin typeface="Consolas"/>
              </a:rPr>
              <a:t>n</a:t>
            </a:r>
            <a:r>
              <a:rPr lang="en-US" altLang="zh-CN" sz="1400" dirty="0">
                <a:solidFill>
                  <a:srgbClr val="000000"/>
                </a:solidFill>
                <a:latin typeface="Consolas"/>
              </a:rPr>
              <a:t>++;</a:t>
            </a:r>
          </a:p>
          <a:p>
            <a:r>
              <a:rPr lang="en-US" altLang="zh-CN" sz="1400" dirty="0">
                <a:solidFill>
                  <a:srgbClr val="000000"/>
                </a:solidFill>
                <a:latin typeface="Consolas"/>
              </a:rPr>
              <a:t>            </a:t>
            </a:r>
            <a:r>
              <a:rPr lang="en-US" altLang="zh-CN" sz="1400" dirty="0" err="1">
                <a:solidFill>
                  <a:srgbClr val="000000"/>
                </a:solidFill>
                <a:latin typeface="Consolas"/>
              </a:rPr>
              <a:t>System.</a:t>
            </a:r>
            <a:r>
              <a:rPr lang="en-US" altLang="zh-CN" sz="1400" i="1" dirty="0" err="1">
                <a:solidFill>
                  <a:srgbClr val="0000C0"/>
                </a:solidFill>
                <a:latin typeface="Consolas"/>
              </a:rPr>
              <a:t>out</a:t>
            </a:r>
            <a:r>
              <a:rPr lang="en-US" altLang="zh-CN" sz="1400" i="1" dirty="0" err="1">
                <a:solidFill>
                  <a:srgbClr val="000000"/>
                </a:solidFill>
                <a:latin typeface="Consolas"/>
              </a:rPr>
              <a:t>.printf</a:t>
            </a:r>
            <a:r>
              <a:rPr lang="en-US" altLang="zh-CN" sz="1400" i="1" dirty="0">
                <a:solidFill>
                  <a:srgbClr val="000000"/>
                </a:solidFill>
                <a:latin typeface="Consolas"/>
              </a:rPr>
              <a:t>(</a:t>
            </a:r>
            <a:r>
              <a:rPr lang="en-US" altLang="zh-CN" sz="1400" i="1" dirty="0">
                <a:solidFill>
                  <a:srgbClr val="2A00FF"/>
                </a:solidFill>
                <a:latin typeface="Consolas"/>
              </a:rPr>
              <a:t>"\</a:t>
            </a:r>
            <a:r>
              <a:rPr lang="en-US" altLang="zh-CN" sz="1400" i="1" dirty="0" err="1">
                <a:solidFill>
                  <a:srgbClr val="2A00FF"/>
                </a:solidFill>
                <a:latin typeface="Consolas"/>
              </a:rPr>
              <a:t>n%s"</a:t>
            </a:r>
            <a:r>
              <a:rPr lang="en-US" altLang="zh-CN" sz="1400" i="1" dirty="0" err="1">
                <a:solidFill>
                  <a:srgbClr val="000000"/>
                </a:solidFill>
                <a:latin typeface="Consolas"/>
              </a:rPr>
              <a:t>,</a:t>
            </a:r>
            <a:r>
              <a:rPr lang="en-US" altLang="zh-CN" sz="1400" i="1" dirty="0" err="1">
                <a:solidFill>
                  <a:srgbClr val="2A00FF"/>
                </a:solidFill>
                <a:latin typeface="Consolas"/>
              </a:rPr>
              <a:t>"Left</a:t>
            </a:r>
            <a:r>
              <a:rPr lang="en-US" altLang="zh-CN" sz="1400" i="1" dirty="0">
                <a:solidFill>
                  <a:srgbClr val="2A00FF"/>
                </a:solidFill>
                <a:latin typeface="Consolas"/>
              </a:rPr>
              <a:t>"</a:t>
            </a:r>
            <a:r>
              <a:rPr lang="en-US" altLang="zh-CN" sz="1400" i="1" dirty="0">
                <a:solidFill>
                  <a:srgbClr val="000000"/>
                </a:solidFill>
                <a:latin typeface="Consolas"/>
              </a:rPr>
              <a:t>);</a:t>
            </a:r>
          </a:p>
          <a:p>
            <a:r>
              <a:rPr lang="en-US" altLang="zh-CN" sz="1400" dirty="0">
                <a:solidFill>
                  <a:srgbClr val="000000"/>
                </a:solidFill>
                <a:latin typeface="Consolas"/>
              </a:rPr>
              <a:t>            </a:t>
            </a:r>
            <a:r>
              <a:rPr lang="en-US" altLang="zh-CN" sz="1400" b="1" dirty="0">
                <a:solidFill>
                  <a:srgbClr val="7F0055"/>
                </a:solidFill>
                <a:latin typeface="Consolas"/>
              </a:rPr>
              <a:t>try</a:t>
            </a:r>
          </a:p>
          <a:p>
            <a:r>
              <a:rPr lang="zh-CN" altLang="en-US" sz="1400" dirty="0">
                <a:solidFill>
                  <a:srgbClr val="000000"/>
                </a:solidFill>
                <a:latin typeface="Consolas"/>
              </a:rPr>
              <a:t>            </a:t>
            </a:r>
            <a:r>
              <a:rPr lang="en-US" altLang="zh-CN" sz="1400" dirty="0">
                <a:solidFill>
                  <a:srgbClr val="000000"/>
                </a:solidFill>
                <a:latin typeface="Consolas"/>
              </a:rPr>
              <a:t>{</a:t>
            </a:r>
          </a:p>
          <a:p>
            <a:r>
              <a:rPr lang="nl-NL" altLang="zh-CN" sz="1400" dirty="0">
                <a:solidFill>
                  <a:srgbClr val="000000"/>
                </a:solidFill>
                <a:latin typeface="Consolas"/>
              </a:rPr>
              <a:t>                </a:t>
            </a:r>
            <a:r>
              <a:rPr lang="nl-NL" altLang="zh-CN" sz="1400" i="1" dirty="0">
                <a:solidFill>
                  <a:srgbClr val="000000"/>
                </a:solidFill>
                <a:latin typeface="Consolas"/>
              </a:rPr>
              <a:t>sleep((</a:t>
            </a:r>
            <a:r>
              <a:rPr lang="nl-NL" altLang="zh-CN" sz="1400" b="1" i="1" dirty="0">
                <a:solidFill>
                  <a:srgbClr val="7F0055"/>
                </a:solidFill>
                <a:latin typeface="Consolas"/>
              </a:rPr>
              <a:t>int</a:t>
            </a:r>
            <a:r>
              <a:rPr lang="nl-NL" altLang="zh-CN" sz="1400" b="1" i="1" dirty="0">
                <a:solidFill>
                  <a:srgbClr val="000000"/>
                </a:solidFill>
                <a:latin typeface="Consolas"/>
              </a:rPr>
              <a:t>)(Math.random()*1000)+1000);</a:t>
            </a:r>
          </a:p>
          <a:p>
            <a:r>
              <a:rPr lang="zh-CN" altLang="en-US" sz="1400" dirty="0">
                <a:solidFill>
                  <a:srgbClr val="000000"/>
                </a:solidFill>
                <a:latin typeface="Consolas"/>
              </a:rPr>
              <a:t>            </a:t>
            </a:r>
            <a:r>
              <a:rPr lang="en-US" altLang="zh-CN" sz="1400" dirty="0">
                <a:solidFill>
                  <a:srgbClr val="000000"/>
                </a:solidFill>
                <a:latin typeface="Consolas"/>
              </a:rPr>
              <a:t>}</a:t>
            </a:r>
          </a:p>
          <a:p>
            <a:r>
              <a:rPr lang="en-US" altLang="zh-CN" sz="1400" dirty="0">
                <a:solidFill>
                  <a:srgbClr val="000000"/>
                </a:solidFill>
                <a:latin typeface="Consolas"/>
              </a:rPr>
              <a:t>            </a:t>
            </a:r>
            <a:r>
              <a:rPr lang="en-US" altLang="zh-CN" sz="1400" b="1" dirty="0">
                <a:solidFill>
                  <a:srgbClr val="7F0055"/>
                </a:solidFill>
                <a:latin typeface="Consolas"/>
              </a:rPr>
              <a:t>catch</a:t>
            </a:r>
            <a:r>
              <a:rPr lang="en-US" altLang="zh-CN" sz="1400" b="1" dirty="0">
                <a:solidFill>
                  <a:srgbClr val="000000"/>
                </a:solidFill>
                <a:latin typeface="Consolas"/>
              </a:rPr>
              <a:t>(</a:t>
            </a:r>
            <a:r>
              <a:rPr lang="en-US" altLang="zh-CN" sz="1400" b="1" dirty="0" err="1">
                <a:solidFill>
                  <a:srgbClr val="000000"/>
                </a:solidFill>
                <a:latin typeface="Consolas"/>
              </a:rPr>
              <a:t>InterruptedException</a:t>
            </a:r>
            <a:r>
              <a:rPr lang="en-US" altLang="zh-CN" sz="1400" b="1" dirty="0">
                <a:solidFill>
                  <a:srgbClr val="000000"/>
                </a:solidFill>
                <a:latin typeface="Consolas"/>
              </a:rPr>
              <a:t> e) {}</a:t>
            </a:r>
          </a:p>
          <a:p>
            <a:r>
              <a:rPr lang="zh-CN" altLang="en-US" sz="1400" dirty="0">
                <a:solidFill>
                  <a:srgbClr val="000000"/>
                </a:solidFill>
                <a:latin typeface="Consolas"/>
              </a:rPr>
              <a:t>        </a:t>
            </a:r>
            <a:r>
              <a:rPr lang="en-US" altLang="zh-CN" sz="1400" dirty="0">
                <a:solidFill>
                  <a:srgbClr val="000000"/>
                </a:solidFill>
                <a:latin typeface="Consolas"/>
              </a:rPr>
              <a:t>}</a:t>
            </a:r>
          </a:p>
          <a:p>
            <a:r>
              <a:rPr lang="zh-CN" altLang="en-US" sz="1400" dirty="0">
                <a:solidFill>
                  <a:srgbClr val="000000"/>
                </a:solidFill>
                <a:latin typeface="Consolas"/>
              </a:rPr>
              <a:t>    </a:t>
            </a:r>
            <a:r>
              <a:rPr lang="en-US" altLang="zh-CN" sz="1400" dirty="0">
                <a:solidFill>
                  <a:srgbClr val="000000"/>
                </a:solidFill>
                <a:latin typeface="Consolas"/>
              </a:rPr>
              <a:t>}</a:t>
            </a:r>
          </a:p>
          <a:p>
            <a:r>
              <a:rPr lang="en-US" altLang="zh-CN" sz="1400" dirty="0">
                <a:solidFill>
                  <a:srgbClr val="000000"/>
                </a:solidFill>
                <a:latin typeface="Consolas"/>
              </a:rPr>
              <a:t>}</a:t>
            </a:r>
            <a:endParaRPr lang="en-US" altLang="zh-CN" sz="1400" dirty="0">
              <a:solidFill>
                <a:srgbClr val="000000"/>
              </a:solidFill>
              <a:latin typeface="Consolas" panose="020B0609020204030204" pitchFamily="49"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20</a:t>
            </a:fld>
            <a:endParaRPr lang="en-US"/>
          </a:p>
        </p:txBody>
      </p:sp>
    </p:spTree>
    <p:extLst>
      <p:ext uri="{BB962C8B-B14F-4D97-AF65-F5344CB8AC3E}">
        <p14:creationId xmlns:p14="http://schemas.microsoft.com/office/powerpoint/2010/main" val="5318001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8.4 Thread</a:t>
            </a:r>
            <a:r>
              <a:rPr lang="zh-CN" altLang="en-US" sz="3200" dirty="0"/>
              <a:t>的子类创建线程</a:t>
            </a:r>
          </a:p>
        </p:txBody>
      </p:sp>
      <p:sp>
        <p:nvSpPr>
          <p:cNvPr id="3" name="内容占位符 2"/>
          <p:cNvSpPr>
            <a:spLocks noGrp="1"/>
          </p:cNvSpPr>
          <p:nvPr>
            <p:ph idx="1"/>
          </p:nvPr>
        </p:nvSpPr>
        <p:spPr/>
        <p:txBody>
          <a:bodyPr>
            <a:normAutofit/>
          </a:bodyPr>
          <a:lstStyle/>
          <a:p>
            <a:r>
              <a:rPr lang="en-US" altLang="zh-CN" sz="2000" dirty="0"/>
              <a:t>【</a:t>
            </a:r>
            <a:r>
              <a:rPr lang="zh-CN" altLang="en-US" sz="2000" dirty="0"/>
              <a:t>例子</a:t>
            </a:r>
            <a:r>
              <a:rPr lang="en-US" altLang="zh-CN" sz="2000" dirty="0"/>
              <a:t>3, 2/2】</a:t>
            </a:r>
            <a:endParaRPr lang="zh-CN" altLang="en-US" sz="2000" dirty="0"/>
          </a:p>
        </p:txBody>
      </p:sp>
      <p:sp>
        <p:nvSpPr>
          <p:cNvPr id="4" name="矩形 3"/>
          <p:cNvSpPr/>
          <p:nvPr/>
        </p:nvSpPr>
        <p:spPr>
          <a:xfrm>
            <a:off x="1081310" y="2121237"/>
            <a:ext cx="7091090" cy="4216539"/>
          </a:xfrm>
          <a:prstGeom prst="rect">
            <a:avLst/>
          </a:prstGeom>
          <a:solidFill>
            <a:srgbClr val="CCFFFF"/>
          </a:solidFill>
        </p:spPr>
        <p:txBody>
          <a:bodyPr wrap="square">
            <a:spAutoFit/>
          </a:bodyPr>
          <a:lstStyle/>
          <a:p>
            <a:r>
              <a:rPr lang="en-US" altLang="zh-CN" sz="1600" b="1" dirty="0">
                <a:solidFill>
                  <a:srgbClr val="7F0055"/>
                </a:solidFill>
                <a:latin typeface="Consolas"/>
              </a:rPr>
              <a:t>public</a:t>
            </a:r>
            <a:r>
              <a:rPr lang="en-US" altLang="zh-CN" sz="1600" b="1" dirty="0">
                <a:solidFill>
                  <a:srgbClr val="000000"/>
                </a:solidFill>
                <a:latin typeface="Consolas"/>
              </a:rPr>
              <a:t> </a:t>
            </a:r>
            <a:r>
              <a:rPr lang="en-US" altLang="zh-CN" sz="1600" b="1" dirty="0">
                <a:solidFill>
                  <a:srgbClr val="7F0055"/>
                </a:solidFill>
                <a:latin typeface="Consolas"/>
              </a:rPr>
              <a:t>class</a:t>
            </a:r>
            <a:r>
              <a:rPr lang="en-US" altLang="zh-CN" sz="1600" b="1" dirty="0">
                <a:solidFill>
                  <a:srgbClr val="000000"/>
                </a:solidFill>
                <a:latin typeface="Consolas"/>
              </a:rPr>
              <a:t> Example8_3</a:t>
            </a:r>
          </a:p>
          <a:p>
            <a:r>
              <a:rPr lang="en-US" altLang="zh-CN" sz="1600" dirty="0">
                <a:solidFill>
                  <a:srgbClr val="000000"/>
                </a:solidFill>
                <a:latin typeface="Consolas"/>
              </a:rPr>
              <a:t>{</a:t>
            </a:r>
          </a:p>
          <a:p>
            <a:r>
              <a:rPr lang="en-US" altLang="zh-CN" sz="1600" dirty="0">
                <a:solidFill>
                  <a:srgbClr val="000000"/>
                </a:solidFill>
                <a:latin typeface="Consolas"/>
              </a:rPr>
              <a:t>    </a:t>
            </a:r>
            <a:r>
              <a:rPr lang="en-US" altLang="zh-CN" sz="1600" b="1" dirty="0">
                <a:solidFill>
                  <a:srgbClr val="7F0055"/>
                </a:solidFill>
                <a:latin typeface="Consolas"/>
              </a:rPr>
              <a:t>public</a:t>
            </a:r>
            <a:r>
              <a:rPr lang="en-US" altLang="zh-CN" sz="1600" b="1" dirty="0">
                <a:solidFill>
                  <a:srgbClr val="000000"/>
                </a:solidFill>
                <a:latin typeface="Consolas"/>
              </a:rPr>
              <a:t> </a:t>
            </a:r>
            <a:r>
              <a:rPr lang="en-US" altLang="zh-CN" sz="1600" b="1" dirty="0">
                <a:solidFill>
                  <a:srgbClr val="7F0055"/>
                </a:solidFill>
                <a:latin typeface="Consolas"/>
              </a:rPr>
              <a:t>static</a:t>
            </a:r>
            <a:r>
              <a:rPr lang="en-US" altLang="zh-CN" sz="1600" b="1" dirty="0">
                <a:solidFill>
                  <a:srgbClr val="000000"/>
                </a:solidFill>
                <a:latin typeface="Consolas"/>
              </a:rPr>
              <a:t> </a:t>
            </a:r>
            <a:r>
              <a:rPr lang="en-US" altLang="zh-CN" sz="1600" b="1" dirty="0">
                <a:solidFill>
                  <a:srgbClr val="7F0055"/>
                </a:solidFill>
                <a:latin typeface="Consolas"/>
              </a:rPr>
              <a:t>void</a:t>
            </a:r>
            <a:r>
              <a:rPr lang="en-US" altLang="zh-CN" sz="1600" b="1" dirty="0">
                <a:solidFill>
                  <a:srgbClr val="000000"/>
                </a:solidFill>
                <a:latin typeface="Consolas"/>
              </a:rPr>
              <a:t> main(String </a:t>
            </a:r>
            <a:r>
              <a:rPr lang="en-US" altLang="zh-CN" sz="1600" b="1" dirty="0" err="1">
                <a:solidFill>
                  <a:srgbClr val="000000"/>
                </a:solidFill>
                <a:latin typeface="Consolas"/>
              </a:rPr>
              <a:t>args</a:t>
            </a:r>
            <a:r>
              <a:rPr lang="en-US" altLang="zh-CN" sz="1600" b="1" dirty="0">
                <a:solidFill>
                  <a:srgbClr val="000000"/>
                </a:solidFill>
                <a:latin typeface="Consolas"/>
              </a:rPr>
              <a:t>[])</a:t>
            </a:r>
          </a:p>
          <a:p>
            <a:r>
              <a:rPr lang="zh-CN" altLang="en-US" sz="1600" dirty="0">
                <a:solidFill>
                  <a:srgbClr val="000000"/>
                </a:solidFill>
                <a:latin typeface="Consolas"/>
              </a:rPr>
              <a:t>    </a:t>
            </a:r>
            <a:r>
              <a:rPr lang="en-US" altLang="zh-CN" sz="1600" dirty="0">
                <a:solidFill>
                  <a:srgbClr val="000000"/>
                </a:solidFill>
                <a:latin typeface="Consolas"/>
              </a:rPr>
              <a:t>{</a:t>
            </a:r>
          </a:p>
          <a:p>
            <a:r>
              <a:rPr lang="en-US" altLang="zh-CN" sz="1600" dirty="0">
                <a:solidFill>
                  <a:srgbClr val="000000"/>
                </a:solidFill>
                <a:latin typeface="Consolas"/>
              </a:rPr>
              <a:t>        Left </a:t>
            </a:r>
            <a:r>
              <a:rPr lang="en-US" altLang="zh-CN" sz="1600" dirty="0" err="1">
                <a:solidFill>
                  <a:srgbClr val="000000"/>
                </a:solidFill>
                <a:latin typeface="Consolas"/>
              </a:rPr>
              <a:t>left</a:t>
            </a:r>
            <a:r>
              <a:rPr lang="en-US" altLang="zh-CN" sz="1600" dirty="0">
                <a:solidFill>
                  <a:srgbClr val="000000"/>
                </a:solidFill>
                <a:latin typeface="Consolas"/>
              </a:rPr>
              <a:t> = </a:t>
            </a:r>
            <a:r>
              <a:rPr lang="en-US" altLang="zh-CN" sz="1600" b="1" dirty="0">
                <a:solidFill>
                  <a:srgbClr val="7F0055"/>
                </a:solidFill>
                <a:latin typeface="Consolas"/>
              </a:rPr>
              <a:t>new</a:t>
            </a:r>
            <a:r>
              <a:rPr lang="en-US" altLang="zh-CN" sz="1600" b="1" dirty="0">
                <a:solidFill>
                  <a:srgbClr val="000000"/>
                </a:solidFill>
                <a:latin typeface="Consolas"/>
              </a:rPr>
              <a:t> Left();</a:t>
            </a:r>
          </a:p>
          <a:p>
            <a:r>
              <a:rPr lang="en-US" altLang="zh-CN" sz="1600" dirty="0">
                <a:solidFill>
                  <a:srgbClr val="000000"/>
                </a:solidFill>
                <a:latin typeface="Consolas"/>
              </a:rPr>
              <a:t>        Right </a:t>
            </a:r>
            <a:r>
              <a:rPr lang="en-US" altLang="zh-CN" sz="1600" dirty="0" err="1">
                <a:solidFill>
                  <a:srgbClr val="000000"/>
                </a:solidFill>
                <a:latin typeface="Consolas"/>
              </a:rPr>
              <a:t>right</a:t>
            </a:r>
            <a:r>
              <a:rPr lang="en-US" altLang="zh-CN" sz="1600" dirty="0">
                <a:solidFill>
                  <a:srgbClr val="000000"/>
                </a:solidFill>
                <a:latin typeface="Consolas"/>
              </a:rPr>
              <a:t> = </a:t>
            </a:r>
            <a:r>
              <a:rPr lang="en-US" altLang="zh-CN" sz="1600" b="1" dirty="0">
                <a:solidFill>
                  <a:srgbClr val="7F0055"/>
                </a:solidFill>
                <a:latin typeface="Consolas"/>
              </a:rPr>
              <a:t>new</a:t>
            </a:r>
            <a:r>
              <a:rPr lang="en-US" altLang="zh-CN" sz="1600" b="1" dirty="0">
                <a:solidFill>
                  <a:srgbClr val="000000"/>
                </a:solidFill>
                <a:latin typeface="Consolas"/>
              </a:rPr>
              <a:t> Right();</a:t>
            </a:r>
          </a:p>
          <a:p>
            <a:r>
              <a:rPr lang="en-US" altLang="zh-CN" sz="1600" dirty="0">
                <a:solidFill>
                  <a:srgbClr val="000000"/>
                </a:solidFill>
                <a:latin typeface="Consolas"/>
              </a:rPr>
              <a:t>        </a:t>
            </a:r>
            <a:r>
              <a:rPr lang="en-US" altLang="zh-CN" sz="1600" dirty="0" err="1">
                <a:solidFill>
                  <a:srgbClr val="000000"/>
                </a:solidFill>
                <a:latin typeface="Consolas"/>
              </a:rPr>
              <a:t>left.start</a:t>
            </a:r>
            <a:r>
              <a:rPr lang="en-US" altLang="zh-CN" sz="1600" dirty="0">
                <a:solidFill>
                  <a:srgbClr val="000000"/>
                </a:solidFill>
                <a:latin typeface="Consolas"/>
              </a:rPr>
              <a:t>();</a:t>
            </a:r>
          </a:p>
          <a:p>
            <a:r>
              <a:rPr lang="en-US" altLang="zh-CN" sz="1600" dirty="0">
                <a:solidFill>
                  <a:srgbClr val="000000"/>
                </a:solidFill>
                <a:latin typeface="Consolas"/>
              </a:rPr>
              <a:t>        </a:t>
            </a:r>
            <a:r>
              <a:rPr lang="en-US" altLang="zh-CN" sz="1600" dirty="0" err="1">
                <a:solidFill>
                  <a:srgbClr val="000000"/>
                </a:solidFill>
                <a:latin typeface="Consolas"/>
              </a:rPr>
              <a:t>right.start</a:t>
            </a:r>
            <a:r>
              <a:rPr lang="en-US" altLang="zh-CN" sz="1600" dirty="0">
                <a:solidFill>
                  <a:srgbClr val="000000"/>
                </a:solidFill>
                <a:latin typeface="Consolas"/>
              </a:rPr>
              <a:t>();</a:t>
            </a:r>
          </a:p>
          <a:p>
            <a:r>
              <a:rPr lang="en-US" altLang="zh-CN" sz="1600" dirty="0">
                <a:solidFill>
                  <a:srgbClr val="000000"/>
                </a:solidFill>
                <a:latin typeface="Consolas"/>
              </a:rPr>
              <a:t>        </a:t>
            </a:r>
            <a:r>
              <a:rPr lang="en-US" altLang="zh-CN" sz="1600" b="1" dirty="0">
                <a:solidFill>
                  <a:srgbClr val="7F0055"/>
                </a:solidFill>
                <a:latin typeface="Consolas"/>
              </a:rPr>
              <a:t>while</a:t>
            </a:r>
            <a:r>
              <a:rPr lang="en-US" altLang="zh-CN" sz="1600" b="1" dirty="0">
                <a:solidFill>
                  <a:srgbClr val="000000"/>
                </a:solidFill>
                <a:latin typeface="Consolas"/>
              </a:rPr>
              <a:t>(</a:t>
            </a:r>
            <a:r>
              <a:rPr lang="en-US" altLang="zh-CN" sz="1600" b="1" dirty="0">
                <a:solidFill>
                  <a:srgbClr val="7F0055"/>
                </a:solidFill>
                <a:latin typeface="Consolas"/>
              </a:rPr>
              <a:t>true</a:t>
            </a:r>
            <a:r>
              <a:rPr lang="en-US" altLang="zh-CN" sz="1600" b="1" dirty="0">
                <a:solidFill>
                  <a:srgbClr val="000000"/>
                </a:solidFill>
                <a:latin typeface="Consolas"/>
              </a:rPr>
              <a:t>)</a:t>
            </a:r>
          </a:p>
          <a:p>
            <a:pPr algn="l"/>
            <a:r>
              <a:rPr lang="zh-CN" altLang="en-US" sz="1800" dirty="0">
                <a:solidFill>
                  <a:srgbClr val="000000"/>
                </a:solidFill>
                <a:latin typeface="Consolas" panose="020B0609020204030204" pitchFamily="49" charset="0"/>
              </a:rPr>
              <a:t>        </a:t>
            </a:r>
            <a:r>
              <a:rPr lang="en-US" altLang="zh-CN" sz="1800" dirty="0">
                <a:solidFill>
                  <a:srgbClr val="000000"/>
                </a:solidFill>
                <a:latin typeface="Consolas" panose="020B0609020204030204" pitchFamily="49" charset="0"/>
              </a:rPr>
              <a:t>{</a:t>
            </a:r>
          </a:p>
          <a:p>
            <a:pPr algn="l"/>
            <a:r>
              <a:rPr lang="en-US" altLang="zh-CN" sz="1800" dirty="0">
                <a:solidFill>
                  <a:srgbClr val="000000"/>
                </a:solidFill>
                <a:latin typeface="Consolas" panose="020B0609020204030204" pitchFamily="49" charset="0"/>
              </a:rPr>
              <a:t>            </a:t>
            </a:r>
            <a:r>
              <a:rPr lang="en-US" altLang="zh-CN" sz="1800" dirty="0" err="1">
                <a:solidFill>
                  <a:srgbClr val="000000"/>
                </a:solidFill>
                <a:latin typeface="Consolas" panose="020B0609020204030204" pitchFamily="49" charset="0"/>
              </a:rPr>
              <a:t>System.</a:t>
            </a:r>
            <a:r>
              <a:rPr lang="en-US" altLang="zh-CN" sz="1800" b="1" i="1" dirty="0" err="1">
                <a:solidFill>
                  <a:srgbClr val="0000C0"/>
                </a:solidFill>
                <a:latin typeface="Consolas" panose="020B0609020204030204" pitchFamily="49" charset="0"/>
              </a:rPr>
              <a:t>out</a:t>
            </a:r>
            <a:r>
              <a:rPr lang="en-US" altLang="zh-CN" sz="1800" b="1" i="1" dirty="0" err="1">
                <a:solidFill>
                  <a:srgbClr val="000000"/>
                </a:solidFill>
                <a:latin typeface="Consolas" panose="020B0609020204030204" pitchFamily="49" charset="0"/>
              </a:rPr>
              <a:t>.println</a:t>
            </a:r>
            <a:r>
              <a:rPr lang="en-US" altLang="zh-CN" sz="1800" b="1" i="1" dirty="0">
                <a:solidFill>
                  <a:srgbClr val="000000"/>
                </a:solidFill>
                <a:latin typeface="Consolas" panose="020B0609020204030204" pitchFamily="49" charset="0"/>
              </a:rPr>
              <a:t>(</a:t>
            </a:r>
            <a:r>
              <a:rPr lang="en-US" altLang="zh-CN" sz="1800" b="1" i="1" dirty="0" err="1">
                <a:solidFill>
                  <a:srgbClr val="6A3E3E"/>
                </a:solidFill>
                <a:latin typeface="Consolas" panose="020B0609020204030204" pitchFamily="49" charset="0"/>
              </a:rPr>
              <a:t>left</a:t>
            </a:r>
            <a:r>
              <a:rPr lang="en-US" altLang="zh-CN" sz="1800" b="1" i="1" dirty="0" err="1">
                <a:solidFill>
                  <a:srgbClr val="000000"/>
                </a:solidFill>
                <a:latin typeface="Consolas" panose="020B0609020204030204" pitchFamily="49" charset="0"/>
              </a:rPr>
              <a:t>.</a:t>
            </a:r>
            <a:r>
              <a:rPr lang="en-US" altLang="zh-CN" sz="1800" b="1" i="1" dirty="0" err="1">
                <a:solidFill>
                  <a:srgbClr val="0000C0"/>
                </a:solidFill>
                <a:latin typeface="Consolas" panose="020B0609020204030204" pitchFamily="49" charset="0"/>
              </a:rPr>
              <a:t>n</a:t>
            </a:r>
            <a:r>
              <a:rPr lang="en-US" altLang="zh-CN" sz="1800" b="1" i="1" dirty="0">
                <a:solidFill>
                  <a:srgbClr val="000000"/>
                </a:solidFill>
                <a:latin typeface="Consolas" panose="020B0609020204030204" pitchFamily="49" charset="0"/>
              </a:rPr>
              <a:t> + </a:t>
            </a:r>
            <a:r>
              <a:rPr lang="en-US" altLang="zh-CN" sz="1800" b="1" i="1" dirty="0">
                <a:solidFill>
                  <a:srgbClr val="2A00FF"/>
                </a:solidFill>
                <a:latin typeface="Consolas" panose="020B0609020204030204" pitchFamily="49" charset="0"/>
              </a:rPr>
              <a:t>","</a:t>
            </a:r>
            <a:r>
              <a:rPr lang="en-US" altLang="zh-CN" sz="1800" b="1" i="1" dirty="0">
                <a:solidFill>
                  <a:srgbClr val="000000"/>
                </a:solidFill>
                <a:latin typeface="Consolas" panose="020B0609020204030204" pitchFamily="49" charset="0"/>
              </a:rPr>
              <a:t> + </a:t>
            </a:r>
            <a:r>
              <a:rPr lang="en-US" altLang="zh-CN" sz="1800" b="1" i="1" dirty="0" err="1">
                <a:solidFill>
                  <a:srgbClr val="6A3E3E"/>
                </a:solidFill>
                <a:latin typeface="Consolas" panose="020B0609020204030204" pitchFamily="49" charset="0"/>
              </a:rPr>
              <a:t>right</a:t>
            </a:r>
            <a:r>
              <a:rPr lang="en-US" altLang="zh-CN" sz="1800" b="1" i="1" dirty="0" err="1">
                <a:solidFill>
                  <a:srgbClr val="000000"/>
                </a:solidFill>
                <a:latin typeface="Consolas" panose="020B0609020204030204" pitchFamily="49" charset="0"/>
              </a:rPr>
              <a:t>.</a:t>
            </a:r>
            <a:r>
              <a:rPr lang="en-US" altLang="zh-CN" sz="1800" b="1" i="1" dirty="0" err="1">
                <a:solidFill>
                  <a:srgbClr val="0000C0"/>
                </a:solidFill>
                <a:latin typeface="Consolas" panose="020B0609020204030204" pitchFamily="49" charset="0"/>
              </a:rPr>
              <a:t>n</a:t>
            </a:r>
            <a:r>
              <a:rPr lang="en-US" altLang="zh-CN" sz="1800" b="1" i="1" dirty="0">
                <a:solidFill>
                  <a:srgbClr val="000000"/>
                </a:solidFill>
                <a:latin typeface="Consolas" panose="020B0609020204030204" pitchFamily="49" charset="0"/>
              </a:rPr>
              <a:t>);        </a:t>
            </a:r>
          </a:p>
          <a:p>
            <a:pPr algn="l"/>
            <a:r>
              <a:rPr lang="en-US" altLang="zh-CN" sz="1800" dirty="0">
                <a:solidFill>
                  <a:srgbClr val="000000"/>
                </a:solidFill>
                <a:latin typeface="Consolas" panose="020B0609020204030204" pitchFamily="49" charset="0"/>
              </a:rPr>
              <a:t>            if(</a:t>
            </a:r>
            <a:r>
              <a:rPr lang="en-US" altLang="zh-CN" sz="1800" dirty="0" err="1">
                <a:solidFill>
                  <a:srgbClr val="6A3E3E"/>
                </a:solidFill>
                <a:latin typeface="Consolas" panose="020B0609020204030204" pitchFamily="49" charset="0"/>
              </a:rPr>
              <a:t>left</a:t>
            </a:r>
            <a:r>
              <a:rPr lang="en-US" altLang="zh-CN" sz="1800" dirty="0" err="1">
                <a:solidFill>
                  <a:srgbClr val="000000"/>
                </a:solidFill>
                <a:latin typeface="Consolas" panose="020B0609020204030204" pitchFamily="49" charset="0"/>
              </a:rPr>
              <a:t>.</a:t>
            </a:r>
            <a:r>
              <a:rPr lang="en-US" altLang="zh-CN" sz="1800" dirty="0" err="1">
                <a:solidFill>
                  <a:srgbClr val="0000C0"/>
                </a:solidFill>
                <a:latin typeface="Consolas" panose="020B0609020204030204" pitchFamily="49" charset="0"/>
              </a:rPr>
              <a:t>n</a:t>
            </a:r>
            <a:r>
              <a:rPr lang="en-US" altLang="zh-CN" sz="1800" dirty="0">
                <a:solidFill>
                  <a:srgbClr val="000000"/>
                </a:solidFill>
                <a:latin typeface="Consolas" panose="020B0609020204030204" pitchFamily="49" charset="0"/>
              </a:rPr>
              <a:t>&gt;=8 || </a:t>
            </a:r>
            <a:r>
              <a:rPr lang="en-US" altLang="zh-CN" sz="1800" dirty="0" err="1">
                <a:solidFill>
                  <a:srgbClr val="6A3E3E"/>
                </a:solidFill>
                <a:latin typeface="Consolas" panose="020B0609020204030204" pitchFamily="49" charset="0"/>
              </a:rPr>
              <a:t>right</a:t>
            </a:r>
            <a:r>
              <a:rPr lang="en-US" altLang="zh-CN" sz="1800" dirty="0" err="1">
                <a:solidFill>
                  <a:srgbClr val="000000"/>
                </a:solidFill>
                <a:latin typeface="Consolas" panose="020B0609020204030204" pitchFamily="49" charset="0"/>
              </a:rPr>
              <a:t>.</a:t>
            </a:r>
            <a:r>
              <a:rPr lang="en-US" altLang="zh-CN" sz="1800" dirty="0" err="1">
                <a:solidFill>
                  <a:srgbClr val="0000C0"/>
                </a:solidFill>
                <a:latin typeface="Consolas" panose="020B0609020204030204" pitchFamily="49" charset="0"/>
              </a:rPr>
              <a:t>n</a:t>
            </a:r>
            <a:r>
              <a:rPr lang="en-US" altLang="zh-CN" sz="1800" dirty="0">
                <a:solidFill>
                  <a:srgbClr val="000000"/>
                </a:solidFill>
                <a:latin typeface="Consolas" panose="020B0609020204030204" pitchFamily="49" charset="0"/>
              </a:rPr>
              <a:t>&gt;=8)</a:t>
            </a:r>
          </a:p>
          <a:p>
            <a:pPr algn="l"/>
            <a:r>
              <a:rPr lang="en-US" altLang="zh-CN" sz="1800" dirty="0">
                <a:solidFill>
                  <a:srgbClr val="000000"/>
                </a:solidFill>
                <a:latin typeface="Consolas" panose="020B0609020204030204" pitchFamily="49" charset="0"/>
              </a:rPr>
              <a:t>              </a:t>
            </a:r>
            <a:r>
              <a:rPr lang="en-US" altLang="zh-CN" sz="1800" dirty="0" err="1">
                <a:solidFill>
                  <a:srgbClr val="000000"/>
                </a:solidFill>
                <a:latin typeface="Consolas" panose="020B0609020204030204" pitchFamily="49" charset="0"/>
              </a:rPr>
              <a:t>System.</a:t>
            </a:r>
            <a:r>
              <a:rPr lang="en-US" altLang="zh-CN" sz="1800" i="1" dirty="0" err="1">
                <a:solidFill>
                  <a:srgbClr val="000000"/>
                </a:solidFill>
                <a:latin typeface="Consolas" panose="020B0609020204030204" pitchFamily="49" charset="0"/>
              </a:rPr>
              <a:t>exit</a:t>
            </a:r>
            <a:r>
              <a:rPr lang="en-US" altLang="zh-CN" sz="1800" i="1" dirty="0">
                <a:solidFill>
                  <a:srgbClr val="000000"/>
                </a:solidFill>
                <a:latin typeface="Consolas" panose="020B0609020204030204" pitchFamily="49" charset="0"/>
              </a:rPr>
              <a:t>(0);</a:t>
            </a:r>
          </a:p>
          <a:p>
            <a:pPr algn="l"/>
            <a:r>
              <a:rPr lang="zh-CN" altLang="en-US" sz="1800" dirty="0">
                <a:solidFill>
                  <a:srgbClr val="000000"/>
                </a:solidFill>
                <a:latin typeface="Consolas" panose="020B0609020204030204" pitchFamily="49" charset="0"/>
              </a:rPr>
              <a:t>        </a:t>
            </a:r>
            <a:r>
              <a:rPr lang="en-US" altLang="zh-CN" sz="1800" dirty="0">
                <a:solidFill>
                  <a:srgbClr val="000000"/>
                </a:solidFill>
                <a:latin typeface="Consolas" panose="020B0609020204030204" pitchFamily="49" charset="0"/>
              </a:rPr>
              <a:t>}</a:t>
            </a:r>
          </a:p>
          <a:p>
            <a:pPr algn="l"/>
            <a:r>
              <a:rPr lang="en-US" altLang="zh-CN" dirty="0">
                <a:solidFill>
                  <a:srgbClr val="000000"/>
                </a:solidFill>
                <a:latin typeface="Consolas" panose="020B0609020204030204" pitchFamily="49" charset="0"/>
              </a:rPr>
              <a:t>    }</a:t>
            </a:r>
            <a:endParaRPr lang="en-US" altLang="zh-CN" sz="1800" dirty="0">
              <a:solidFill>
                <a:srgbClr val="000000"/>
              </a:solidFill>
              <a:latin typeface="Consolas" panose="020B0609020204030204" pitchFamily="49" charset="0"/>
            </a:endParaRPr>
          </a:p>
          <a:p>
            <a:pPr algn="l"/>
            <a:r>
              <a:rPr lang="en-US" altLang="zh-CN" sz="1600" dirty="0">
                <a:solidFill>
                  <a:srgbClr val="000000"/>
                </a:solidFill>
                <a:latin typeface="Consolas"/>
              </a:rPr>
              <a:t>}</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21</a:t>
            </a:fld>
            <a:endParaRPr lang="en-US"/>
          </a:p>
        </p:txBody>
      </p:sp>
      <p:cxnSp>
        <p:nvCxnSpPr>
          <p:cNvPr id="7" name="直接箭头连接符 6"/>
          <p:cNvCxnSpPr/>
          <p:nvPr/>
        </p:nvCxnSpPr>
        <p:spPr>
          <a:xfrm flipH="1" flipV="1">
            <a:off x="4234670" y="5517232"/>
            <a:ext cx="648072" cy="36004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a:off x="1321296" y="3789040"/>
            <a:ext cx="576064"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a:off x="1321296" y="4033639"/>
            <a:ext cx="576064"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18001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Outline</a:t>
            </a:r>
            <a:endParaRPr lang="zh-CN" altLang="en-US" sz="3200" dirty="0"/>
          </a:p>
        </p:txBody>
      </p:sp>
      <p:sp>
        <p:nvSpPr>
          <p:cNvPr id="3" name="内容占位符 2"/>
          <p:cNvSpPr>
            <a:spLocks noGrp="1"/>
          </p:cNvSpPr>
          <p:nvPr>
            <p:ph idx="1"/>
          </p:nvPr>
        </p:nvSpPr>
        <p:spPr/>
        <p:txBody>
          <a:bodyPr>
            <a:normAutofit/>
          </a:bodyPr>
          <a:lstStyle/>
          <a:p>
            <a:r>
              <a:rPr lang="en-US" altLang="zh-CN" sz="2000" dirty="0"/>
              <a:t>8.1 Java</a:t>
            </a:r>
            <a:r>
              <a:rPr lang="zh-CN" altLang="en-US" sz="2000" dirty="0"/>
              <a:t>中的线程</a:t>
            </a:r>
            <a:endParaRPr lang="en-US" altLang="zh-CN" sz="2000" dirty="0"/>
          </a:p>
          <a:p>
            <a:r>
              <a:rPr lang="en-US" altLang="zh-CN" sz="2000" dirty="0"/>
              <a:t>8.2 </a:t>
            </a:r>
            <a:r>
              <a:rPr lang="zh-CN" altLang="en-US" sz="2000" dirty="0"/>
              <a:t>线程的生命周期</a:t>
            </a:r>
            <a:endParaRPr lang="en-US" altLang="zh-CN" sz="2000" dirty="0"/>
          </a:p>
          <a:p>
            <a:r>
              <a:rPr lang="en-US" altLang="zh-CN" sz="2000" dirty="0"/>
              <a:t>8.3 </a:t>
            </a:r>
            <a:r>
              <a:rPr lang="zh-CN" altLang="en-US" sz="2000" dirty="0"/>
              <a:t>线程的优先级与调度管理</a:t>
            </a:r>
            <a:endParaRPr lang="en-US" altLang="zh-CN" sz="2000" dirty="0"/>
          </a:p>
          <a:p>
            <a:r>
              <a:rPr lang="en-US" altLang="zh-CN" sz="2000" dirty="0"/>
              <a:t>8.4 Thread</a:t>
            </a:r>
            <a:r>
              <a:rPr lang="zh-CN" altLang="en-US" sz="2000" dirty="0"/>
              <a:t>的子类创建线程</a:t>
            </a:r>
            <a:endParaRPr lang="en-US" altLang="zh-CN" sz="2000" dirty="0"/>
          </a:p>
          <a:p>
            <a:r>
              <a:rPr lang="en-US" altLang="zh-CN" sz="2000" dirty="0">
                <a:solidFill>
                  <a:srgbClr val="FF0000"/>
                </a:solidFill>
              </a:rPr>
              <a:t>8.5 Runnable</a:t>
            </a:r>
            <a:r>
              <a:rPr lang="zh-CN" altLang="en-US" sz="2000" dirty="0">
                <a:solidFill>
                  <a:srgbClr val="FF0000"/>
                </a:solidFill>
              </a:rPr>
              <a:t>接口</a:t>
            </a:r>
            <a:endParaRPr lang="en-US" altLang="zh-CN" sz="2000" dirty="0">
              <a:solidFill>
                <a:srgbClr val="FF0000"/>
              </a:solidFill>
            </a:endParaRPr>
          </a:p>
          <a:p>
            <a:r>
              <a:rPr lang="en-US" altLang="zh-CN" sz="2000" dirty="0"/>
              <a:t>8.6 </a:t>
            </a:r>
            <a:r>
              <a:rPr lang="zh-CN" altLang="en-US" sz="2000" dirty="0"/>
              <a:t>线程的常用方法</a:t>
            </a:r>
            <a:endParaRPr lang="en-US" altLang="zh-CN" sz="2000" dirty="0"/>
          </a:p>
          <a:p>
            <a:r>
              <a:rPr lang="en-US" altLang="zh-CN" sz="2000" dirty="0"/>
              <a:t>8.7 </a:t>
            </a:r>
            <a:r>
              <a:rPr lang="zh-CN" altLang="en-US" sz="2000" dirty="0"/>
              <a:t>线程同步</a:t>
            </a:r>
            <a:endParaRPr lang="en-US" altLang="zh-CN" sz="2000" dirty="0"/>
          </a:p>
          <a:p>
            <a:r>
              <a:rPr lang="en-US" altLang="zh-CN" sz="2000" dirty="0"/>
              <a:t>8.8 </a:t>
            </a:r>
            <a:r>
              <a:rPr lang="zh-CN" altLang="en-US" sz="2000" dirty="0"/>
              <a:t>使用</a:t>
            </a:r>
            <a:r>
              <a:rPr lang="en-US" altLang="zh-CN" sz="2000" dirty="0"/>
              <a:t>wait(),notify(),</a:t>
            </a:r>
            <a:r>
              <a:rPr lang="en-US" altLang="zh-CN" sz="2000" dirty="0" err="1"/>
              <a:t>notifyAll</a:t>
            </a:r>
            <a:r>
              <a:rPr lang="en-US" altLang="zh-CN" sz="2000" dirty="0"/>
              <a:t>()</a:t>
            </a:r>
            <a:r>
              <a:rPr lang="zh-CN" altLang="en-US" sz="2000" dirty="0"/>
              <a:t>协调同步线程</a:t>
            </a:r>
            <a:endParaRPr lang="en-US" altLang="zh-CN" sz="2000" dirty="0"/>
          </a:p>
          <a:p>
            <a:r>
              <a:rPr lang="en-US" altLang="zh-CN" sz="2000" dirty="0"/>
              <a:t>8.9 </a:t>
            </a:r>
            <a:r>
              <a:rPr lang="zh-CN" altLang="en-US" sz="2000" dirty="0"/>
              <a:t>挂起、恢复和终止线程</a:t>
            </a:r>
            <a:endParaRPr lang="en-US" altLang="zh-CN" sz="2000" dirty="0"/>
          </a:p>
          <a:p>
            <a:r>
              <a:rPr lang="en-US" altLang="zh-CN" sz="2000" dirty="0"/>
              <a:t>8.10 </a:t>
            </a:r>
            <a:r>
              <a:rPr lang="zh-CN" altLang="en-US" sz="2000" dirty="0"/>
              <a:t>线程联合</a:t>
            </a:r>
            <a:endParaRPr lang="en-US" altLang="zh-CN" sz="2000" dirty="0"/>
          </a:p>
          <a:p>
            <a:r>
              <a:rPr lang="en-US" altLang="zh-CN" sz="2000" dirty="0"/>
              <a:t>8.11 </a:t>
            </a:r>
            <a:r>
              <a:rPr lang="zh-CN" altLang="en-US" sz="2000" dirty="0"/>
              <a:t>守护线程</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22</a:t>
            </a:fld>
            <a:endParaRPr lang="en-US"/>
          </a:p>
        </p:txBody>
      </p:sp>
    </p:spTree>
    <p:extLst>
      <p:ext uri="{BB962C8B-B14F-4D97-AF65-F5344CB8AC3E}">
        <p14:creationId xmlns:p14="http://schemas.microsoft.com/office/powerpoint/2010/main" val="25820172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8.5 Runnable</a:t>
            </a:r>
            <a:r>
              <a:rPr lang="zh-CN" altLang="en-US" sz="3200" dirty="0"/>
              <a:t>接口</a:t>
            </a:r>
          </a:p>
        </p:txBody>
      </p:sp>
      <p:sp>
        <p:nvSpPr>
          <p:cNvPr id="3" name="内容占位符 2"/>
          <p:cNvSpPr>
            <a:spLocks noGrp="1"/>
          </p:cNvSpPr>
          <p:nvPr>
            <p:ph idx="1"/>
          </p:nvPr>
        </p:nvSpPr>
        <p:spPr/>
        <p:txBody>
          <a:bodyPr>
            <a:normAutofit/>
          </a:bodyPr>
          <a:lstStyle/>
          <a:p>
            <a:r>
              <a:rPr lang="zh-CN" altLang="en-US" sz="2000" dirty="0"/>
              <a:t>使用</a:t>
            </a:r>
            <a:r>
              <a:rPr lang="en-US" altLang="zh-CN" sz="2000" dirty="0"/>
              <a:t>Thread</a:t>
            </a:r>
            <a:r>
              <a:rPr lang="zh-CN" altLang="en-US" sz="2000" dirty="0"/>
              <a:t>子类创建线程的优点是：我们可以在子类中增加新的成员变量，使线程具有某种属性，也可以在子类中增加新的方法，使线程具有某种功能。但是，</a:t>
            </a:r>
            <a:r>
              <a:rPr lang="en-US" altLang="zh-CN" sz="2000" dirty="0"/>
              <a:t>Java</a:t>
            </a:r>
            <a:r>
              <a:rPr lang="zh-CN" altLang="en-US" sz="2000" dirty="0"/>
              <a:t>不支持多继承，</a:t>
            </a:r>
            <a:r>
              <a:rPr lang="en-US" altLang="zh-CN" sz="2000" dirty="0"/>
              <a:t>Thread</a:t>
            </a:r>
            <a:r>
              <a:rPr lang="zh-CN" altLang="en-US" sz="2000" dirty="0"/>
              <a:t>类的子类不能再扩展其他的类。</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23</a:t>
            </a:fld>
            <a:endParaRPr lang="en-US"/>
          </a:p>
        </p:txBody>
      </p:sp>
    </p:spTree>
    <p:extLst>
      <p:ext uri="{BB962C8B-B14F-4D97-AF65-F5344CB8AC3E}">
        <p14:creationId xmlns:p14="http://schemas.microsoft.com/office/powerpoint/2010/main" val="35622866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8.5 Runnable</a:t>
            </a:r>
            <a:r>
              <a:rPr lang="zh-CN" altLang="en-US" sz="3200" dirty="0"/>
              <a:t>接口</a:t>
            </a:r>
          </a:p>
        </p:txBody>
      </p:sp>
      <p:sp>
        <p:nvSpPr>
          <p:cNvPr id="3" name="内容占位符 2"/>
          <p:cNvSpPr>
            <a:spLocks noGrp="1"/>
          </p:cNvSpPr>
          <p:nvPr>
            <p:ph idx="1"/>
          </p:nvPr>
        </p:nvSpPr>
        <p:spPr/>
        <p:txBody>
          <a:bodyPr>
            <a:normAutofit/>
          </a:bodyPr>
          <a:lstStyle/>
          <a:p>
            <a:r>
              <a:rPr lang="en-US" altLang="zh-CN" sz="2000" dirty="0"/>
              <a:t>1.Runnable</a:t>
            </a:r>
            <a:r>
              <a:rPr lang="zh-CN" altLang="en-US" sz="2000" dirty="0"/>
              <a:t>接口与目标对象</a:t>
            </a:r>
          </a:p>
          <a:p>
            <a:r>
              <a:rPr lang="zh-CN" altLang="en-US" sz="2000" b="1" dirty="0">
                <a:solidFill>
                  <a:srgbClr val="0000FF"/>
                </a:solidFill>
              </a:rPr>
              <a:t>创建线程的另一个途径</a:t>
            </a:r>
            <a:r>
              <a:rPr lang="zh-CN" altLang="en-US" sz="2000" dirty="0"/>
              <a:t>就是用</a:t>
            </a:r>
            <a:r>
              <a:rPr lang="en-US" altLang="zh-CN" sz="2000" dirty="0"/>
              <a:t>Thread</a:t>
            </a:r>
            <a:r>
              <a:rPr lang="zh-CN" altLang="en-US" sz="2000" dirty="0"/>
              <a:t>类直接创建线程对象。使用</a:t>
            </a:r>
            <a:r>
              <a:rPr lang="en-US" altLang="zh-CN" sz="2000" dirty="0"/>
              <a:t>Thread</a:t>
            </a:r>
            <a:r>
              <a:rPr lang="zh-CN" altLang="en-US" sz="2000" dirty="0"/>
              <a:t>类创建线程对象时，通常使用的</a:t>
            </a:r>
            <a:r>
              <a:rPr lang="zh-CN" altLang="en-US" sz="2000" b="1" dirty="0">
                <a:solidFill>
                  <a:srgbClr val="FF0000"/>
                </a:solidFill>
              </a:rPr>
              <a:t>构造方法</a:t>
            </a:r>
            <a:r>
              <a:rPr lang="zh-CN" altLang="en-US" sz="2000" dirty="0"/>
              <a:t>是：</a:t>
            </a:r>
          </a:p>
          <a:p>
            <a:endParaRPr lang="en-US" altLang="zh-CN" sz="2000" dirty="0"/>
          </a:p>
          <a:p>
            <a:pPr lvl="1"/>
            <a:endParaRPr lang="en-US" altLang="zh-CN" sz="1600" dirty="0"/>
          </a:p>
          <a:p>
            <a:pPr lvl="1"/>
            <a:r>
              <a:rPr lang="zh-CN" altLang="en-US" sz="2000" dirty="0"/>
              <a:t>该构造方法中的参数是一个</a:t>
            </a:r>
            <a:r>
              <a:rPr lang="en-US" altLang="zh-CN" sz="2000" dirty="0"/>
              <a:t>Runnable</a:t>
            </a:r>
            <a:r>
              <a:rPr lang="zh-CN" altLang="en-US" sz="2000" dirty="0"/>
              <a:t>类型的</a:t>
            </a:r>
            <a:r>
              <a:rPr lang="zh-CN" altLang="en-US" sz="2000" b="1" dirty="0">
                <a:solidFill>
                  <a:srgbClr val="0000FF"/>
                </a:solidFill>
              </a:rPr>
              <a:t>接口</a:t>
            </a:r>
            <a:r>
              <a:rPr lang="zh-CN" altLang="en-US" sz="2000" dirty="0"/>
              <a:t>，因此，在创建线程对象时必须向构造方法的参数传递</a:t>
            </a:r>
            <a:r>
              <a:rPr lang="zh-CN" altLang="en-US" sz="2000" b="1" dirty="0">
                <a:solidFill>
                  <a:srgbClr val="0000FF"/>
                </a:solidFill>
              </a:rPr>
              <a:t>一个实现</a:t>
            </a:r>
            <a:r>
              <a:rPr lang="en-US" altLang="zh-CN" sz="2000" b="1" dirty="0">
                <a:solidFill>
                  <a:srgbClr val="0000FF"/>
                </a:solidFill>
              </a:rPr>
              <a:t>Runnable</a:t>
            </a:r>
            <a:r>
              <a:rPr lang="zh-CN" altLang="en-US" sz="2000" b="1" dirty="0">
                <a:solidFill>
                  <a:srgbClr val="0000FF"/>
                </a:solidFill>
              </a:rPr>
              <a:t>接口的类的实例</a:t>
            </a:r>
            <a:r>
              <a:rPr lang="zh-CN" altLang="en-US" sz="2000" dirty="0"/>
              <a:t>，该实例对象称作所创建线程的</a:t>
            </a:r>
            <a:r>
              <a:rPr lang="zh-CN" altLang="en-US" sz="2000" b="1" dirty="0">
                <a:solidFill>
                  <a:srgbClr val="0000FF"/>
                </a:solidFill>
              </a:rPr>
              <a:t>目标对象（又称为目标任务</a:t>
            </a:r>
            <a:r>
              <a:rPr lang="en-US" altLang="zh-CN" sz="2000" b="1" dirty="0">
                <a:solidFill>
                  <a:srgbClr val="0000FF"/>
                </a:solidFill>
              </a:rPr>
              <a:t>task</a:t>
            </a:r>
            <a:r>
              <a:rPr lang="zh-CN" altLang="en-US" sz="2000" b="1" dirty="0">
                <a:solidFill>
                  <a:srgbClr val="0000FF"/>
                </a:solidFill>
              </a:rPr>
              <a:t>）</a:t>
            </a:r>
            <a:r>
              <a:rPr lang="zh-CN" altLang="en-US" sz="2000" dirty="0"/>
              <a:t>，当线程调用</a:t>
            </a:r>
            <a:r>
              <a:rPr lang="en-US" altLang="zh-CN" sz="2000" dirty="0"/>
              <a:t>start()</a:t>
            </a:r>
            <a:r>
              <a:rPr lang="zh-CN" altLang="en-US" sz="2000" dirty="0"/>
              <a:t>方法后，一旦轮到它来享用</a:t>
            </a:r>
            <a:r>
              <a:rPr lang="en-US" altLang="zh-CN" sz="2000" dirty="0"/>
              <a:t>CPU</a:t>
            </a:r>
            <a:r>
              <a:rPr lang="zh-CN" altLang="en-US" sz="2000" dirty="0"/>
              <a:t>资源，目标对象就会自动调用接口中的</a:t>
            </a:r>
            <a:r>
              <a:rPr lang="en-US" altLang="zh-CN" sz="2000" dirty="0"/>
              <a:t>run()</a:t>
            </a:r>
            <a:r>
              <a:rPr lang="zh-CN" altLang="en-US" sz="2000" dirty="0"/>
              <a:t>方法（</a:t>
            </a:r>
            <a:r>
              <a:rPr lang="zh-CN" altLang="en-US" sz="2000" b="1" dirty="0">
                <a:solidFill>
                  <a:srgbClr val="0000FF"/>
                </a:solidFill>
              </a:rPr>
              <a:t>接口回调</a:t>
            </a:r>
            <a:r>
              <a:rPr lang="zh-CN" altLang="en-US" sz="2000" dirty="0"/>
              <a:t>），这一过程是自动实现的，用户程序只需要让线程调用</a:t>
            </a:r>
            <a:r>
              <a:rPr lang="en-US" altLang="zh-CN" sz="2000" dirty="0"/>
              <a:t>start()</a:t>
            </a:r>
            <a:r>
              <a:rPr lang="zh-CN" altLang="en-US" sz="2000" dirty="0"/>
              <a:t>方法即可。</a:t>
            </a:r>
          </a:p>
        </p:txBody>
      </p:sp>
      <p:sp>
        <p:nvSpPr>
          <p:cNvPr id="4" name="矩形 3"/>
          <p:cNvSpPr/>
          <p:nvPr/>
        </p:nvSpPr>
        <p:spPr>
          <a:xfrm>
            <a:off x="1595710" y="2802414"/>
            <a:ext cx="2976290" cy="338554"/>
          </a:xfrm>
          <a:prstGeom prst="rect">
            <a:avLst/>
          </a:prstGeom>
          <a:solidFill>
            <a:srgbClr val="CCFFFF"/>
          </a:solidFill>
        </p:spPr>
        <p:txBody>
          <a:bodyPr wrap="square">
            <a:spAutoFit/>
          </a:bodyPr>
          <a:lstStyle/>
          <a:p>
            <a:r>
              <a:rPr lang="en-US" altLang="zh-CN" sz="1600" b="1" dirty="0">
                <a:latin typeface="Consolas"/>
              </a:rPr>
              <a:t>Thread(Runnable target)</a:t>
            </a:r>
            <a:endParaRPr lang="zh-CN" altLang="en-US" sz="1600" b="1" dirty="0">
              <a:latin typeface="Consolas"/>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24</a:t>
            </a:fld>
            <a:endParaRPr lang="en-US"/>
          </a:p>
        </p:txBody>
      </p:sp>
    </p:spTree>
    <p:extLst>
      <p:ext uri="{BB962C8B-B14F-4D97-AF65-F5344CB8AC3E}">
        <p14:creationId xmlns:p14="http://schemas.microsoft.com/office/powerpoint/2010/main" val="21605704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8.5 Runnable</a:t>
            </a:r>
            <a:r>
              <a:rPr lang="zh-CN" altLang="en-US" sz="3200" dirty="0"/>
              <a:t>接口</a:t>
            </a:r>
          </a:p>
        </p:txBody>
      </p:sp>
      <p:sp>
        <p:nvSpPr>
          <p:cNvPr id="3" name="内容占位符 2"/>
          <p:cNvSpPr>
            <a:spLocks noGrp="1"/>
          </p:cNvSpPr>
          <p:nvPr>
            <p:ph idx="1"/>
          </p:nvPr>
        </p:nvSpPr>
        <p:spPr/>
        <p:txBody>
          <a:bodyPr>
            <a:normAutofit/>
          </a:bodyPr>
          <a:lstStyle/>
          <a:p>
            <a:r>
              <a:rPr lang="zh-CN" altLang="en-US" sz="2000" dirty="0"/>
              <a:t>下面的例子</a:t>
            </a:r>
            <a:r>
              <a:rPr lang="en-US" altLang="zh-CN" sz="2000" dirty="0"/>
              <a:t>4</a:t>
            </a:r>
            <a:r>
              <a:rPr lang="zh-CN" altLang="en-US" sz="2000" dirty="0"/>
              <a:t>中，两个线程：</a:t>
            </a:r>
            <a:r>
              <a:rPr lang="en-US" altLang="zh-CN" sz="2000" dirty="0" err="1"/>
              <a:t>zhang</a:t>
            </a:r>
            <a:r>
              <a:rPr lang="zh-CN" altLang="en-US" sz="2000" dirty="0"/>
              <a:t>和</a:t>
            </a:r>
            <a:r>
              <a:rPr lang="en-US" altLang="zh-CN" sz="2000" dirty="0" err="1"/>
              <a:t>cheng</a:t>
            </a:r>
            <a:r>
              <a:rPr lang="zh-CN" altLang="en-US" sz="2000" dirty="0"/>
              <a:t>，使用同一</a:t>
            </a:r>
            <a:r>
              <a:rPr lang="zh-CN" altLang="en-US" sz="2000" b="1" dirty="0">
                <a:solidFill>
                  <a:srgbClr val="FF0000"/>
                </a:solidFill>
              </a:rPr>
              <a:t>目标对象</a:t>
            </a:r>
            <a:r>
              <a:rPr lang="zh-CN" altLang="en-US" sz="2000" dirty="0"/>
              <a:t>。两个线程</a:t>
            </a:r>
            <a:r>
              <a:rPr lang="zh-CN" altLang="en-US" sz="2000" b="1" dirty="0">
                <a:solidFill>
                  <a:srgbClr val="FF0000"/>
                </a:solidFill>
              </a:rPr>
              <a:t>共享</a:t>
            </a:r>
            <a:r>
              <a:rPr lang="zh-CN" altLang="en-US" sz="2000" dirty="0"/>
              <a:t>目标对象的</a:t>
            </a:r>
            <a:r>
              <a:rPr lang="en-US" altLang="zh-CN" sz="2000" dirty="0"/>
              <a:t>money</a:t>
            </a:r>
            <a:r>
              <a:rPr lang="zh-CN" altLang="en-US" sz="2000" dirty="0"/>
              <a:t>。当</a:t>
            </a:r>
            <a:r>
              <a:rPr lang="en-US" altLang="zh-CN" sz="2000" dirty="0"/>
              <a:t>money</a:t>
            </a:r>
            <a:r>
              <a:rPr lang="zh-CN" altLang="en-US" sz="2000" dirty="0"/>
              <a:t>的值小于</a:t>
            </a:r>
            <a:r>
              <a:rPr lang="en-US" altLang="zh-CN" sz="2000" dirty="0"/>
              <a:t>100</a:t>
            </a:r>
            <a:r>
              <a:rPr lang="zh-CN" altLang="en-US" sz="2000" dirty="0"/>
              <a:t>时，线程</a:t>
            </a:r>
            <a:r>
              <a:rPr lang="en-US" altLang="zh-CN" sz="2000" dirty="0" err="1"/>
              <a:t>zhang</a:t>
            </a:r>
            <a:r>
              <a:rPr lang="zh-CN" altLang="en-US" sz="2000" dirty="0"/>
              <a:t>结束自己的</a:t>
            </a:r>
            <a:r>
              <a:rPr lang="en-US" altLang="zh-CN" sz="2000" dirty="0"/>
              <a:t>run()</a:t>
            </a:r>
            <a:r>
              <a:rPr lang="zh-CN" altLang="en-US" sz="2000" dirty="0"/>
              <a:t>方法进入死亡状态；当</a:t>
            </a:r>
            <a:r>
              <a:rPr lang="en-US" altLang="zh-CN" sz="2000" dirty="0"/>
              <a:t>money</a:t>
            </a:r>
            <a:r>
              <a:rPr lang="zh-CN" altLang="en-US" sz="2000" dirty="0"/>
              <a:t>的值小于</a:t>
            </a:r>
            <a:r>
              <a:rPr lang="en-US" altLang="zh-CN" sz="2000" dirty="0"/>
              <a:t>60</a:t>
            </a:r>
            <a:r>
              <a:rPr lang="zh-CN" altLang="en-US" sz="2000" dirty="0"/>
              <a:t>时，线程</a:t>
            </a:r>
            <a:r>
              <a:rPr lang="en-US" altLang="zh-CN" sz="2000" dirty="0" err="1"/>
              <a:t>cheng</a:t>
            </a:r>
            <a:r>
              <a:rPr lang="zh-CN" altLang="en-US" sz="2000" dirty="0"/>
              <a:t>结束自己的</a:t>
            </a:r>
            <a:r>
              <a:rPr lang="en-US" altLang="zh-CN" sz="2000" dirty="0"/>
              <a:t>run()</a:t>
            </a:r>
            <a:r>
              <a:rPr lang="zh-CN" altLang="en-US" sz="2000" dirty="0"/>
              <a:t>方法进入死亡状态。</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25</a:t>
            </a:fld>
            <a:endParaRPr lang="en-US"/>
          </a:p>
        </p:txBody>
      </p:sp>
    </p:spTree>
    <p:extLst>
      <p:ext uri="{BB962C8B-B14F-4D97-AF65-F5344CB8AC3E}">
        <p14:creationId xmlns:p14="http://schemas.microsoft.com/office/powerpoint/2010/main" val="11060249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8.5 Runnable</a:t>
            </a:r>
            <a:r>
              <a:rPr lang="zh-CN" altLang="en-US" sz="3200" dirty="0"/>
              <a:t>接口</a:t>
            </a:r>
          </a:p>
        </p:txBody>
      </p:sp>
      <p:sp>
        <p:nvSpPr>
          <p:cNvPr id="5" name="矩形 3"/>
          <p:cNvSpPr/>
          <p:nvPr/>
        </p:nvSpPr>
        <p:spPr>
          <a:xfrm>
            <a:off x="323528" y="185727"/>
            <a:ext cx="7704856" cy="6555641"/>
          </a:xfrm>
          <a:prstGeom prst="rect">
            <a:avLst/>
          </a:prstGeom>
          <a:solidFill>
            <a:srgbClr val="CCFFFF"/>
          </a:solidFill>
        </p:spPr>
        <p:txBody>
          <a:bodyPr wrap="square">
            <a:spAutoFit/>
          </a:bodyPr>
          <a:lstStyle/>
          <a:p>
            <a:r>
              <a:rPr lang="en-US" sz="1400" b="1" dirty="0">
                <a:solidFill>
                  <a:srgbClr val="7F0055"/>
                </a:solidFill>
                <a:latin typeface="Consolas"/>
              </a:rPr>
              <a:t>class</a:t>
            </a:r>
            <a:r>
              <a:rPr lang="en-US" sz="1400" b="1" dirty="0">
                <a:solidFill>
                  <a:srgbClr val="000000"/>
                </a:solidFill>
                <a:latin typeface="Consolas"/>
              </a:rPr>
              <a:t> Bank </a:t>
            </a:r>
            <a:r>
              <a:rPr lang="en-US" sz="1400" b="1" dirty="0">
                <a:solidFill>
                  <a:srgbClr val="7F0055"/>
                </a:solidFill>
                <a:latin typeface="Consolas"/>
              </a:rPr>
              <a:t>implements</a:t>
            </a:r>
            <a:r>
              <a:rPr lang="en-US" sz="1400" b="1" dirty="0">
                <a:solidFill>
                  <a:srgbClr val="000000"/>
                </a:solidFill>
                <a:latin typeface="Consolas"/>
              </a:rPr>
              <a:t> Runnable</a:t>
            </a:r>
          </a:p>
          <a:p>
            <a:r>
              <a:rPr lang="en-US" sz="1400" dirty="0">
                <a:solidFill>
                  <a:srgbClr val="000000"/>
                </a:solidFill>
                <a:latin typeface="Consolas"/>
              </a:rPr>
              <a:t>{</a:t>
            </a:r>
          </a:p>
          <a:p>
            <a:r>
              <a:rPr lang="en-US" sz="1400" dirty="0">
                <a:solidFill>
                  <a:srgbClr val="000000"/>
                </a:solidFill>
                <a:latin typeface="Consolas"/>
              </a:rPr>
              <a:t>    </a:t>
            </a:r>
            <a:r>
              <a:rPr lang="en-US" sz="1400" b="1" dirty="0">
                <a:solidFill>
                  <a:srgbClr val="7F0055"/>
                </a:solidFill>
                <a:latin typeface="Consolas"/>
              </a:rPr>
              <a:t>private</a:t>
            </a:r>
            <a:r>
              <a:rPr lang="en-US" sz="1400" b="1" dirty="0">
                <a:solidFill>
                  <a:srgbClr val="000000"/>
                </a:solidFill>
                <a:latin typeface="Consolas"/>
              </a:rPr>
              <a:t> </a:t>
            </a:r>
            <a:r>
              <a:rPr lang="en-US" sz="1400" b="1" dirty="0" err="1">
                <a:solidFill>
                  <a:srgbClr val="7F0055"/>
                </a:solidFill>
                <a:latin typeface="Consolas"/>
              </a:rPr>
              <a:t>int</a:t>
            </a:r>
            <a:r>
              <a:rPr lang="en-US" sz="1400" b="1" dirty="0">
                <a:solidFill>
                  <a:srgbClr val="000000"/>
                </a:solidFill>
                <a:latin typeface="Consolas"/>
              </a:rPr>
              <a:t> </a:t>
            </a:r>
            <a:r>
              <a:rPr lang="en-US" sz="1400" b="1" dirty="0">
                <a:solidFill>
                  <a:srgbClr val="0000C0"/>
                </a:solidFill>
                <a:latin typeface="Consolas"/>
              </a:rPr>
              <a:t>money</a:t>
            </a:r>
            <a:r>
              <a:rPr lang="en-US" sz="1400" b="1" dirty="0">
                <a:solidFill>
                  <a:srgbClr val="000000"/>
                </a:solidFill>
                <a:latin typeface="Consolas"/>
              </a:rPr>
              <a:t> = 0; </a:t>
            </a:r>
            <a:r>
              <a:rPr lang="en-US" sz="1400" dirty="0">
                <a:solidFill>
                  <a:srgbClr val="000000"/>
                </a:solidFill>
                <a:latin typeface="Consolas"/>
              </a:rPr>
              <a:t>String </a:t>
            </a:r>
            <a:r>
              <a:rPr lang="en-US" sz="1400" dirty="0">
                <a:solidFill>
                  <a:srgbClr val="0000C0"/>
                </a:solidFill>
                <a:latin typeface="Consolas"/>
              </a:rPr>
              <a:t>name1</a:t>
            </a:r>
            <a:r>
              <a:rPr lang="en-US" sz="1400" dirty="0">
                <a:solidFill>
                  <a:srgbClr val="000000"/>
                </a:solidFill>
                <a:latin typeface="Consolas"/>
              </a:rPr>
              <a:t>,</a:t>
            </a:r>
            <a:r>
              <a:rPr lang="en-US" sz="1400" dirty="0">
                <a:solidFill>
                  <a:srgbClr val="0000C0"/>
                </a:solidFill>
                <a:latin typeface="Consolas"/>
              </a:rPr>
              <a:t>name2</a:t>
            </a:r>
            <a:r>
              <a:rPr lang="en-US" sz="1400" dirty="0">
                <a:solidFill>
                  <a:srgbClr val="000000"/>
                </a:solidFill>
                <a:latin typeface="Consolas"/>
              </a:rPr>
              <a:t>;   </a:t>
            </a:r>
          </a:p>
          <a:p>
            <a:r>
              <a:rPr lang="en-US" sz="1400" dirty="0">
                <a:solidFill>
                  <a:srgbClr val="000000"/>
                </a:solidFill>
                <a:latin typeface="Consolas"/>
              </a:rPr>
              <a:t>    Bank(String s1,String s2){ </a:t>
            </a:r>
            <a:r>
              <a:rPr lang="en-US" sz="1400" dirty="0">
                <a:solidFill>
                  <a:srgbClr val="0000C0"/>
                </a:solidFill>
                <a:latin typeface="Consolas"/>
              </a:rPr>
              <a:t>name1</a:t>
            </a:r>
            <a:r>
              <a:rPr lang="en-US" sz="1400" dirty="0">
                <a:solidFill>
                  <a:srgbClr val="000000"/>
                </a:solidFill>
                <a:latin typeface="Consolas"/>
              </a:rPr>
              <a:t> = s1; </a:t>
            </a:r>
            <a:r>
              <a:rPr lang="en-US" sz="1400" dirty="0">
                <a:solidFill>
                  <a:srgbClr val="0000C0"/>
                </a:solidFill>
                <a:latin typeface="Consolas"/>
              </a:rPr>
              <a:t>name2</a:t>
            </a:r>
            <a:r>
              <a:rPr lang="en-US" sz="1400" dirty="0">
                <a:solidFill>
                  <a:srgbClr val="000000"/>
                </a:solidFill>
                <a:latin typeface="Consolas"/>
              </a:rPr>
              <a:t> = s2; }    </a:t>
            </a:r>
          </a:p>
          <a:p>
            <a:r>
              <a:rPr lang="en-US" sz="1400" dirty="0">
                <a:solidFill>
                  <a:srgbClr val="000000"/>
                </a:solidFill>
                <a:latin typeface="Consolas"/>
              </a:rPr>
              <a:t>    </a:t>
            </a:r>
            <a:r>
              <a:rPr lang="en-US" sz="1400" b="1" dirty="0">
                <a:solidFill>
                  <a:srgbClr val="7F0055"/>
                </a:solidFill>
                <a:latin typeface="Consolas"/>
              </a:rPr>
              <a:t>public</a:t>
            </a:r>
            <a:r>
              <a:rPr lang="en-US" sz="1400" b="1" dirty="0">
                <a:solidFill>
                  <a:srgbClr val="000000"/>
                </a:solidFill>
                <a:latin typeface="Consolas"/>
              </a:rPr>
              <a:t> </a:t>
            </a:r>
            <a:r>
              <a:rPr lang="en-US" sz="1400" b="1" dirty="0">
                <a:solidFill>
                  <a:srgbClr val="7F0055"/>
                </a:solidFill>
                <a:latin typeface="Consolas"/>
              </a:rPr>
              <a:t>void</a:t>
            </a:r>
            <a:r>
              <a:rPr lang="en-US" sz="1400" b="1" dirty="0">
                <a:solidFill>
                  <a:srgbClr val="000000"/>
                </a:solidFill>
                <a:latin typeface="Consolas"/>
              </a:rPr>
              <a:t> </a:t>
            </a:r>
            <a:r>
              <a:rPr lang="en-US" sz="1400" b="1" dirty="0" err="1">
                <a:solidFill>
                  <a:srgbClr val="000000"/>
                </a:solidFill>
                <a:latin typeface="Consolas"/>
              </a:rPr>
              <a:t>setMoney</a:t>
            </a:r>
            <a:r>
              <a:rPr lang="en-US" sz="1400" b="1" dirty="0">
                <a:solidFill>
                  <a:srgbClr val="000000"/>
                </a:solidFill>
                <a:latin typeface="Consolas"/>
              </a:rPr>
              <a:t>(</a:t>
            </a:r>
            <a:r>
              <a:rPr lang="en-US" sz="1400" b="1" dirty="0" err="1">
                <a:solidFill>
                  <a:srgbClr val="7F0055"/>
                </a:solidFill>
                <a:latin typeface="Consolas"/>
              </a:rPr>
              <a:t>int</a:t>
            </a:r>
            <a:r>
              <a:rPr lang="en-US" sz="1400" b="1" dirty="0">
                <a:solidFill>
                  <a:srgbClr val="000000"/>
                </a:solidFill>
                <a:latin typeface="Consolas"/>
              </a:rPr>
              <a:t> mount)</a:t>
            </a:r>
            <a:r>
              <a:rPr lang="en-US" sz="1400" dirty="0">
                <a:solidFill>
                  <a:srgbClr val="000000"/>
                </a:solidFill>
                <a:latin typeface="Consolas"/>
              </a:rPr>
              <a:t>{ </a:t>
            </a:r>
            <a:r>
              <a:rPr lang="en-US" sz="1400" dirty="0">
                <a:solidFill>
                  <a:srgbClr val="0000C0"/>
                </a:solidFill>
                <a:latin typeface="Consolas"/>
              </a:rPr>
              <a:t>money</a:t>
            </a:r>
            <a:r>
              <a:rPr lang="en-US" sz="1400" dirty="0">
                <a:solidFill>
                  <a:srgbClr val="000000"/>
                </a:solidFill>
                <a:latin typeface="Consolas"/>
              </a:rPr>
              <a:t> = mount; }</a:t>
            </a:r>
          </a:p>
          <a:p>
            <a:r>
              <a:rPr lang="en-US" sz="1400" dirty="0">
                <a:solidFill>
                  <a:srgbClr val="000000"/>
                </a:solidFill>
                <a:latin typeface="Consolas"/>
              </a:rPr>
              <a:t>    </a:t>
            </a:r>
            <a:r>
              <a:rPr lang="en-US" sz="1400" b="1" dirty="0">
                <a:solidFill>
                  <a:srgbClr val="7F0055"/>
                </a:solidFill>
                <a:latin typeface="Consolas"/>
              </a:rPr>
              <a:t>public</a:t>
            </a:r>
            <a:r>
              <a:rPr lang="en-US" sz="1400" b="1" dirty="0">
                <a:solidFill>
                  <a:srgbClr val="000000"/>
                </a:solidFill>
                <a:latin typeface="Consolas"/>
              </a:rPr>
              <a:t> </a:t>
            </a:r>
            <a:r>
              <a:rPr lang="en-US" sz="1400" b="1" dirty="0">
                <a:solidFill>
                  <a:srgbClr val="7F0055"/>
                </a:solidFill>
                <a:latin typeface="Consolas"/>
              </a:rPr>
              <a:t>void</a:t>
            </a:r>
            <a:r>
              <a:rPr lang="en-US" sz="1400" b="1" dirty="0">
                <a:solidFill>
                  <a:srgbClr val="000000"/>
                </a:solidFill>
                <a:latin typeface="Consolas"/>
              </a:rPr>
              <a:t> run()</a:t>
            </a:r>
          </a:p>
          <a:p>
            <a:r>
              <a:rPr lang="en-US" sz="1400" dirty="0">
                <a:solidFill>
                  <a:srgbClr val="000000"/>
                </a:solidFill>
                <a:latin typeface="Consolas"/>
              </a:rPr>
              <a:t>    {</a:t>
            </a:r>
          </a:p>
          <a:p>
            <a:pPr lvl="1"/>
            <a:r>
              <a:rPr lang="en-US" sz="1400" dirty="0">
                <a:solidFill>
                  <a:srgbClr val="000000"/>
                </a:solidFill>
                <a:latin typeface="Consolas"/>
              </a:rPr>
              <a:t>    </a:t>
            </a:r>
            <a:r>
              <a:rPr lang="en-US" sz="1400" b="1" dirty="0">
                <a:solidFill>
                  <a:srgbClr val="7F0055"/>
                </a:solidFill>
                <a:latin typeface="Consolas"/>
              </a:rPr>
              <a:t>while</a:t>
            </a:r>
            <a:r>
              <a:rPr lang="en-US" sz="1400" b="1" dirty="0">
                <a:solidFill>
                  <a:srgbClr val="000000"/>
                </a:solidFill>
                <a:latin typeface="Consolas"/>
              </a:rPr>
              <a:t>(</a:t>
            </a:r>
            <a:r>
              <a:rPr lang="en-US" sz="1400" b="1" dirty="0">
                <a:solidFill>
                  <a:srgbClr val="7F0055"/>
                </a:solidFill>
                <a:latin typeface="Consolas"/>
              </a:rPr>
              <a:t>true</a:t>
            </a:r>
            <a:r>
              <a:rPr lang="en-US" sz="1400" b="1" dirty="0">
                <a:solidFill>
                  <a:srgbClr val="000000"/>
                </a:solidFill>
                <a:latin typeface="Consolas"/>
              </a:rPr>
              <a:t>)</a:t>
            </a:r>
          </a:p>
          <a:p>
            <a:pPr lvl="1"/>
            <a:r>
              <a:rPr lang="en-US" sz="1400" b="1" dirty="0">
                <a:solidFill>
                  <a:srgbClr val="000000"/>
                </a:solidFill>
                <a:latin typeface="Consolas"/>
              </a:rPr>
              <a:t>    </a:t>
            </a:r>
            <a:r>
              <a:rPr lang="en-US" sz="1400" dirty="0">
                <a:solidFill>
                  <a:srgbClr val="000000"/>
                </a:solidFill>
                <a:latin typeface="Consolas"/>
              </a:rPr>
              <a:t>{</a:t>
            </a:r>
          </a:p>
          <a:p>
            <a:pPr lvl="1"/>
            <a:r>
              <a:rPr lang="en-US" sz="1400" dirty="0">
                <a:solidFill>
                  <a:srgbClr val="000000"/>
                </a:solidFill>
                <a:latin typeface="Consolas"/>
              </a:rPr>
              <a:t>            </a:t>
            </a:r>
            <a:r>
              <a:rPr lang="en-US" sz="1400" dirty="0">
                <a:solidFill>
                  <a:srgbClr val="0000C0"/>
                </a:solidFill>
                <a:latin typeface="Consolas"/>
              </a:rPr>
              <a:t>money</a:t>
            </a:r>
            <a:r>
              <a:rPr lang="en-US" sz="1400" dirty="0">
                <a:solidFill>
                  <a:srgbClr val="000000"/>
                </a:solidFill>
                <a:latin typeface="Consolas"/>
              </a:rPr>
              <a:t> = </a:t>
            </a:r>
            <a:r>
              <a:rPr lang="en-US" sz="1400" dirty="0">
                <a:solidFill>
                  <a:srgbClr val="0000C0"/>
                </a:solidFill>
                <a:latin typeface="Consolas"/>
              </a:rPr>
              <a:t>money</a:t>
            </a:r>
            <a:r>
              <a:rPr lang="en-US" sz="1400" dirty="0">
                <a:solidFill>
                  <a:srgbClr val="000000"/>
                </a:solidFill>
                <a:latin typeface="Consolas"/>
              </a:rPr>
              <a:t>-10;</a:t>
            </a:r>
          </a:p>
          <a:p>
            <a:pPr lvl="1"/>
            <a:r>
              <a:rPr lang="en-US" sz="1400" dirty="0">
                <a:solidFill>
                  <a:srgbClr val="000000"/>
                </a:solidFill>
                <a:latin typeface="Consolas"/>
              </a:rPr>
              <a:t>            </a:t>
            </a:r>
            <a:r>
              <a:rPr lang="en-US" sz="1400" b="1" dirty="0">
                <a:solidFill>
                  <a:srgbClr val="7F0055"/>
                </a:solidFill>
                <a:latin typeface="Consolas"/>
              </a:rPr>
              <a:t>if</a:t>
            </a:r>
            <a:r>
              <a:rPr lang="en-US" sz="1400" b="1" dirty="0">
                <a:solidFill>
                  <a:srgbClr val="000000"/>
                </a:solidFill>
                <a:latin typeface="Consolas"/>
              </a:rPr>
              <a:t>(</a:t>
            </a:r>
            <a:r>
              <a:rPr lang="en-US" sz="1400" b="1" dirty="0" err="1">
                <a:solidFill>
                  <a:srgbClr val="000000"/>
                </a:solidFill>
                <a:latin typeface="Consolas"/>
              </a:rPr>
              <a:t>Thread.</a:t>
            </a:r>
            <a:r>
              <a:rPr lang="en-US" sz="1400" b="1" i="1" dirty="0" err="1">
                <a:solidFill>
                  <a:srgbClr val="000000"/>
                </a:solidFill>
                <a:latin typeface="Consolas"/>
              </a:rPr>
              <a:t>currentThread</a:t>
            </a:r>
            <a:r>
              <a:rPr lang="en-US" sz="1400" b="1" i="1" dirty="0">
                <a:solidFill>
                  <a:srgbClr val="000000"/>
                </a:solidFill>
                <a:latin typeface="Consolas"/>
              </a:rPr>
              <a:t>().</a:t>
            </a:r>
            <a:r>
              <a:rPr lang="en-US" sz="1400" b="1" i="1" dirty="0" err="1">
                <a:solidFill>
                  <a:srgbClr val="000000"/>
                </a:solidFill>
                <a:latin typeface="Consolas"/>
              </a:rPr>
              <a:t>getName</a:t>
            </a:r>
            <a:r>
              <a:rPr lang="en-US" sz="1400" b="1" i="1" dirty="0">
                <a:solidFill>
                  <a:srgbClr val="000000"/>
                </a:solidFill>
                <a:latin typeface="Consolas"/>
              </a:rPr>
              <a:t>().equals(</a:t>
            </a:r>
            <a:r>
              <a:rPr lang="en-US" sz="1400" b="1" i="1" dirty="0">
                <a:solidFill>
                  <a:srgbClr val="0000C0"/>
                </a:solidFill>
                <a:latin typeface="Consolas"/>
              </a:rPr>
              <a:t>name1</a:t>
            </a:r>
            <a:r>
              <a:rPr lang="en-US" sz="1400" b="1" i="1" dirty="0">
                <a:solidFill>
                  <a:srgbClr val="000000"/>
                </a:solidFill>
                <a:latin typeface="Consolas"/>
              </a:rPr>
              <a:t>))</a:t>
            </a:r>
            <a:r>
              <a:rPr lang="en-US" sz="1400" dirty="0">
                <a:solidFill>
                  <a:srgbClr val="000000"/>
                </a:solidFill>
                <a:latin typeface="Consolas"/>
              </a:rPr>
              <a:t>{</a:t>
            </a:r>
          </a:p>
          <a:p>
            <a:pPr lvl="1"/>
            <a:r>
              <a:rPr lang="en-US" sz="1400" dirty="0">
                <a:solidFill>
                  <a:srgbClr val="000000"/>
                </a:solidFill>
                <a:latin typeface="Consolas"/>
              </a:rPr>
              <a:t>	            </a:t>
            </a:r>
            <a:r>
              <a:rPr lang="en-US" sz="1400" dirty="0" err="1">
                <a:solidFill>
                  <a:srgbClr val="000000"/>
                </a:solidFill>
                <a:latin typeface="Consolas"/>
              </a:rPr>
              <a:t>System.</a:t>
            </a:r>
            <a:r>
              <a:rPr lang="en-US" sz="1400" i="1" dirty="0" err="1">
                <a:solidFill>
                  <a:srgbClr val="0000C0"/>
                </a:solidFill>
                <a:latin typeface="Consolas"/>
              </a:rPr>
              <a:t>out</a:t>
            </a:r>
            <a:r>
              <a:rPr lang="en-US" sz="1400" i="1" dirty="0" err="1">
                <a:solidFill>
                  <a:srgbClr val="000000"/>
                </a:solidFill>
                <a:latin typeface="Consolas"/>
              </a:rPr>
              <a:t>.println</a:t>
            </a:r>
            <a:r>
              <a:rPr lang="en-US" sz="1400" i="1" dirty="0">
                <a:solidFill>
                  <a:srgbClr val="000000"/>
                </a:solidFill>
                <a:latin typeface="Consolas"/>
              </a:rPr>
              <a:t>(</a:t>
            </a:r>
            <a:r>
              <a:rPr lang="en-US" sz="1400" i="1" dirty="0">
                <a:solidFill>
                  <a:srgbClr val="0000C0"/>
                </a:solidFill>
                <a:latin typeface="Consolas"/>
              </a:rPr>
              <a:t>name1</a:t>
            </a:r>
            <a:r>
              <a:rPr lang="en-US" sz="1400" i="1" dirty="0">
                <a:solidFill>
                  <a:srgbClr val="000000"/>
                </a:solidFill>
                <a:latin typeface="Consolas"/>
              </a:rPr>
              <a:t> + </a:t>
            </a:r>
            <a:r>
              <a:rPr lang="en-US" sz="1400" i="1" dirty="0">
                <a:solidFill>
                  <a:srgbClr val="2A00FF"/>
                </a:solidFill>
                <a:latin typeface="Consolas"/>
              </a:rPr>
              <a:t>": "</a:t>
            </a:r>
            <a:r>
              <a:rPr lang="en-US" sz="1400" i="1" dirty="0">
                <a:solidFill>
                  <a:srgbClr val="000000"/>
                </a:solidFill>
                <a:latin typeface="Consolas"/>
              </a:rPr>
              <a:t> + </a:t>
            </a:r>
            <a:r>
              <a:rPr lang="en-US" sz="1400" i="1" dirty="0">
                <a:solidFill>
                  <a:srgbClr val="0000C0"/>
                </a:solidFill>
                <a:latin typeface="Consolas"/>
              </a:rPr>
              <a:t>money</a:t>
            </a:r>
            <a:r>
              <a:rPr lang="en-US" sz="1400" i="1" dirty="0">
                <a:solidFill>
                  <a:srgbClr val="000000"/>
                </a:solidFill>
                <a:latin typeface="Consolas"/>
              </a:rPr>
              <a:t>);</a:t>
            </a:r>
          </a:p>
          <a:p>
            <a:pPr lvl="1"/>
            <a:r>
              <a:rPr lang="en-US" sz="1400" dirty="0">
                <a:solidFill>
                  <a:srgbClr val="000000"/>
                </a:solidFill>
                <a:latin typeface="Consolas"/>
              </a:rPr>
              <a:t>                 </a:t>
            </a:r>
            <a:r>
              <a:rPr lang="en-US" sz="1400" b="1" dirty="0">
                <a:solidFill>
                  <a:srgbClr val="7F0055"/>
                </a:solidFill>
                <a:latin typeface="Consolas"/>
              </a:rPr>
              <a:t>if</a:t>
            </a:r>
            <a:r>
              <a:rPr lang="en-US" sz="1400" b="1" dirty="0">
                <a:solidFill>
                  <a:srgbClr val="000000"/>
                </a:solidFill>
                <a:latin typeface="Consolas"/>
              </a:rPr>
              <a:t>(</a:t>
            </a:r>
            <a:r>
              <a:rPr lang="en-US" sz="1400" b="1" dirty="0">
                <a:solidFill>
                  <a:srgbClr val="0000C0"/>
                </a:solidFill>
                <a:latin typeface="Consolas"/>
              </a:rPr>
              <a:t>money</a:t>
            </a:r>
            <a:r>
              <a:rPr lang="en-US" sz="1400" b="1" dirty="0">
                <a:solidFill>
                  <a:srgbClr val="000000"/>
                </a:solidFill>
                <a:latin typeface="Consolas"/>
              </a:rPr>
              <a:t>&lt;=100)</a:t>
            </a:r>
            <a:r>
              <a:rPr lang="en-US" sz="1400" dirty="0">
                <a:solidFill>
                  <a:srgbClr val="000000"/>
                </a:solidFill>
                <a:latin typeface="Consolas"/>
              </a:rPr>
              <a:t>{</a:t>
            </a:r>
          </a:p>
          <a:p>
            <a:pPr lvl="1"/>
            <a:r>
              <a:rPr lang="en-US" sz="1400" dirty="0">
                <a:solidFill>
                  <a:srgbClr val="000000"/>
                </a:solidFill>
                <a:latin typeface="Consolas"/>
              </a:rPr>
              <a:t>         		</a:t>
            </a:r>
            <a:r>
              <a:rPr lang="en-US" sz="1400" dirty="0" err="1">
                <a:solidFill>
                  <a:srgbClr val="000000"/>
                </a:solidFill>
                <a:latin typeface="Consolas"/>
              </a:rPr>
              <a:t>System.</a:t>
            </a:r>
            <a:r>
              <a:rPr lang="en-US" sz="1400" i="1" dirty="0" err="1">
                <a:solidFill>
                  <a:srgbClr val="0000C0"/>
                </a:solidFill>
                <a:latin typeface="Consolas"/>
              </a:rPr>
              <a:t>out</a:t>
            </a:r>
            <a:r>
              <a:rPr lang="en-US" sz="1400" i="1" dirty="0" err="1">
                <a:solidFill>
                  <a:srgbClr val="000000"/>
                </a:solidFill>
                <a:latin typeface="Consolas"/>
              </a:rPr>
              <a:t>.println</a:t>
            </a:r>
            <a:r>
              <a:rPr lang="en-US" sz="1400" i="1" dirty="0">
                <a:solidFill>
                  <a:srgbClr val="000000"/>
                </a:solidFill>
                <a:latin typeface="Consolas"/>
              </a:rPr>
              <a:t>(</a:t>
            </a:r>
            <a:r>
              <a:rPr lang="en-US" sz="1400" i="1" dirty="0">
                <a:solidFill>
                  <a:srgbClr val="0000C0"/>
                </a:solidFill>
                <a:latin typeface="Consolas"/>
              </a:rPr>
              <a:t>name1</a:t>
            </a:r>
            <a:r>
              <a:rPr lang="en-US" sz="1400" i="1" dirty="0">
                <a:solidFill>
                  <a:srgbClr val="000000"/>
                </a:solidFill>
                <a:latin typeface="Consolas"/>
              </a:rPr>
              <a:t> + </a:t>
            </a:r>
            <a:r>
              <a:rPr lang="en-US" sz="1400" i="1" dirty="0">
                <a:solidFill>
                  <a:srgbClr val="2A00FF"/>
                </a:solidFill>
                <a:latin typeface="Consolas"/>
              </a:rPr>
              <a:t>": Finished"</a:t>
            </a:r>
            <a:r>
              <a:rPr lang="en-US" sz="1400" i="1" dirty="0">
                <a:solidFill>
                  <a:srgbClr val="000000"/>
                </a:solidFill>
                <a:latin typeface="Consolas"/>
              </a:rPr>
              <a:t>);</a:t>
            </a:r>
          </a:p>
          <a:p>
            <a:pPr lvl="1"/>
            <a:r>
              <a:rPr lang="en-US" sz="1400" dirty="0">
                <a:solidFill>
                  <a:srgbClr val="000000"/>
                </a:solidFill>
                <a:latin typeface="Consolas"/>
              </a:rPr>
              <a:t>		         </a:t>
            </a:r>
            <a:r>
              <a:rPr lang="en-US" sz="1400" b="1" dirty="0">
                <a:solidFill>
                  <a:srgbClr val="7F0055"/>
                </a:solidFill>
                <a:latin typeface="Consolas"/>
              </a:rPr>
              <a:t>return</a:t>
            </a:r>
            <a:r>
              <a:rPr lang="en-US" sz="1400" b="1" dirty="0">
                <a:solidFill>
                  <a:srgbClr val="000000"/>
                </a:solidFill>
                <a:latin typeface="Consolas"/>
              </a:rPr>
              <a:t>; </a:t>
            </a:r>
          </a:p>
          <a:p>
            <a:pPr lvl="1"/>
            <a:r>
              <a:rPr lang="en-US" sz="1400" dirty="0">
                <a:solidFill>
                  <a:srgbClr val="000000"/>
                </a:solidFill>
                <a:latin typeface="Consolas"/>
              </a:rPr>
              <a:t>	            }</a:t>
            </a:r>
          </a:p>
          <a:p>
            <a:pPr lvl="1"/>
            <a:r>
              <a:rPr lang="en-US" sz="1400" dirty="0">
                <a:solidFill>
                  <a:srgbClr val="000000"/>
                </a:solidFill>
                <a:latin typeface="Consolas"/>
              </a:rPr>
              <a:t>            }</a:t>
            </a:r>
          </a:p>
          <a:p>
            <a:pPr lvl="1"/>
            <a:r>
              <a:rPr lang="en-US" sz="1400" dirty="0">
                <a:solidFill>
                  <a:srgbClr val="000000"/>
                </a:solidFill>
                <a:latin typeface="Consolas"/>
              </a:rPr>
              <a:t>            </a:t>
            </a:r>
            <a:r>
              <a:rPr lang="en-US" sz="1400" b="1" dirty="0">
                <a:solidFill>
                  <a:srgbClr val="7F0055"/>
                </a:solidFill>
                <a:latin typeface="Consolas"/>
              </a:rPr>
              <a:t>else</a:t>
            </a:r>
          </a:p>
          <a:p>
            <a:pPr lvl="1"/>
            <a:r>
              <a:rPr lang="en-US" sz="1400" dirty="0">
                <a:solidFill>
                  <a:srgbClr val="000000"/>
                </a:solidFill>
                <a:latin typeface="Consolas"/>
              </a:rPr>
              <a:t>            	</a:t>
            </a:r>
            <a:r>
              <a:rPr lang="en-US" sz="1400" b="1" dirty="0">
                <a:solidFill>
                  <a:srgbClr val="7F0055"/>
                </a:solidFill>
                <a:latin typeface="Consolas"/>
              </a:rPr>
              <a:t>if</a:t>
            </a:r>
            <a:r>
              <a:rPr lang="en-US" sz="1400" b="1" dirty="0">
                <a:solidFill>
                  <a:srgbClr val="000000"/>
                </a:solidFill>
                <a:latin typeface="Consolas"/>
              </a:rPr>
              <a:t>(</a:t>
            </a:r>
            <a:r>
              <a:rPr lang="en-US" sz="1400" b="1" dirty="0" err="1">
                <a:solidFill>
                  <a:srgbClr val="000000"/>
                </a:solidFill>
                <a:latin typeface="Consolas"/>
              </a:rPr>
              <a:t>Thread.</a:t>
            </a:r>
            <a:r>
              <a:rPr lang="en-US" sz="1400" b="1" i="1" dirty="0" err="1">
                <a:solidFill>
                  <a:srgbClr val="000000"/>
                </a:solidFill>
                <a:latin typeface="Consolas"/>
              </a:rPr>
              <a:t>currentThread</a:t>
            </a:r>
            <a:r>
              <a:rPr lang="en-US" sz="1400" b="1" i="1" dirty="0">
                <a:solidFill>
                  <a:srgbClr val="000000"/>
                </a:solidFill>
                <a:latin typeface="Consolas"/>
              </a:rPr>
              <a:t>().</a:t>
            </a:r>
            <a:r>
              <a:rPr lang="en-US" sz="1400" b="1" i="1" dirty="0" err="1">
                <a:solidFill>
                  <a:srgbClr val="000000"/>
                </a:solidFill>
                <a:latin typeface="Consolas"/>
              </a:rPr>
              <a:t>getName</a:t>
            </a:r>
            <a:r>
              <a:rPr lang="en-US" sz="1400" b="1" i="1" dirty="0">
                <a:solidFill>
                  <a:srgbClr val="000000"/>
                </a:solidFill>
                <a:latin typeface="Consolas"/>
              </a:rPr>
              <a:t>().equals(</a:t>
            </a:r>
            <a:r>
              <a:rPr lang="en-US" sz="1400" b="1" i="1" dirty="0">
                <a:solidFill>
                  <a:srgbClr val="0000C0"/>
                </a:solidFill>
                <a:latin typeface="Consolas"/>
              </a:rPr>
              <a:t>name2</a:t>
            </a:r>
            <a:r>
              <a:rPr lang="en-US" sz="1400" b="1" i="1" dirty="0">
                <a:solidFill>
                  <a:srgbClr val="000000"/>
                </a:solidFill>
                <a:latin typeface="Consolas"/>
              </a:rPr>
              <a:t>))</a:t>
            </a:r>
            <a:r>
              <a:rPr lang="en-US" sz="1400" dirty="0">
                <a:solidFill>
                  <a:srgbClr val="000000"/>
                </a:solidFill>
                <a:latin typeface="Consolas"/>
              </a:rPr>
              <a:t>{</a:t>
            </a:r>
          </a:p>
          <a:p>
            <a:pPr lvl="1"/>
            <a:r>
              <a:rPr lang="en-US" sz="1400" dirty="0">
                <a:solidFill>
                  <a:srgbClr val="000000"/>
                </a:solidFill>
                <a:latin typeface="Consolas"/>
              </a:rPr>
              <a:t>	            	</a:t>
            </a:r>
            <a:r>
              <a:rPr lang="en-US" sz="1400" dirty="0" err="1">
                <a:solidFill>
                  <a:srgbClr val="000000"/>
                </a:solidFill>
                <a:latin typeface="Consolas"/>
              </a:rPr>
              <a:t>System.</a:t>
            </a:r>
            <a:r>
              <a:rPr lang="en-US" sz="1400" i="1" dirty="0" err="1">
                <a:solidFill>
                  <a:srgbClr val="0000C0"/>
                </a:solidFill>
                <a:latin typeface="Consolas"/>
              </a:rPr>
              <a:t>out</a:t>
            </a:r>
            <a:r>
              <a:rPr lang="en-US" sz="1400" i="1" dirty="0" err="1">
                <a:solidFill>
                  <a:srgbClr val="000000"/>
                </a:solidFill>
                <a:latin typeface="Consolas"/>
              </a:rPr>
              <a:t>.println</a:t>
            </a:r>
            <a:r>
              <a:rPr lang="en-US" sz="1400" i="1" dirty="0">
                <a:solidFill>
                  <a:srgbClr val="000000"/>
                </a:solidFill>
                <a:latin typeface="Consolas"/>
              </a:rPr>
              <a:t>(</a:t>
            </a:r>
            <a:r>
              <a:rPr lang="en-US" sz="1400" i="1" dirty="0">
                <a:solidFill>
                  <a:srgbClr val="0000C0"/>
                </a:solidFill>
                <a:latin typeface="Consolas"/>
              </a:rPr>
              <a:t>name2</a:t>
            </a:r>
            <a:r>
              <a:rPr lang="en-US" sz="1400" i="1" dirty="0">
                <a:solidFill>
                  <a:srgbClr val="000000"/>
                </a:solidFill>
                <a:latin typeface="Consolas"/>
              </a:rPr>
              <a:t> + </a:t>
            </a:r>
            <a:r>
              <a:rPr lang="en-US" sz="1400" i="1" dirty="0">
                <a:solidFill>
                  <a:srgbClr val="2A00FF"/>
                </a:solidFill>
                <a:latin typeface="Consolas"/>
              </a:rPr>
              <a:t>": "</a:t>
            </a:r>
            <a:r>
              <a:rPr lang="en-US" sz="1400" i="1" dirty="0">
                <a:solidFill>
                  <a:srgbClr val="000000"/>
                </a:solidFill>
                <a:latin typeface="Consolas"/>
              </a:rPr>
              <a:t> + </a:t>
            </a:r>
            <a:r>
              <a:rPr lang="en-US" sz="1400" i="1" dirty="0">
                <a:solidFill>
                  <a:srgbClr val="0000C0"/>
                </a:solidFill>
                <a:latin typeface="Consolas"/>
              </a:rPr>
              <a:t>money</a:t>
            </a:r>
            <a:r>
              <a:rPr lang="en-US" sz="1400" i="1" dirty="0">
                <a:solidFill>
                  <a:srgbClr val="000000"/>
                </a:solidFill>
                <a:latin typeface="Consolas"/>
              </a:rPr>
              <a:t>);</a:t>
            </a:r>
          </a:p>
          <a:p>
            <a:pPr lvl="1"/>
            <a:r>
              <a:rPr lang="en-US" sz="1400" dirty="0">
                <a:solidFill>
                  <a:srgbClr val="000000"/>
                </a:solidFill>
                <a:latin typeface="Consolas"/>
              </a:rPr>
              <a:t>         		</a:t>
            </a:r>
            <a:r>
              <a:rPr lang="en-US" sz="1400" b="1" dirty="0">
                <a:solidFill>
                  <a:srgbClr val="7F0055"/>
                </a:solidFill>
                <a:latin typeface="Consolas"/>
              </a:rPr>
              <a:t>if</a:t>
            </a:r>
            <a:r>
              <a:rPr lang="en-US" sz="1400" b="1" dirty="0">
                <a:solidFill>
                  <a:srgbClr val="000000"/>
                </a:solidFill>
                <a:latin typeface="Consolas"/>
              </a:rPr>
              <a:t>(</a:t>
            </a:r>
            <a:r>
              <a:rPr lang="en-US" sz="1400" b="1" dirty="0">
                <a:solidFill>
                  <a:srgbClr val="0000C0"/>
                </a:solidFill>
                <a:latin typeface="Consolas"/>
              </a:rPr>
              <a:t>money</a:t>
            </a:r>
            <a:r>
              <a:rPr lang="en-US" sz="1400" b="1" dirty="0">
                <a:solidFill>
                  <a:srgbClr val="000000"/>
                </a:solidFill>
                <a:latin typeface="Consolas"/>
              </a:rPr>
              <a:t>&lt;=60)</a:t>
            </a:r>
            <a:r>
              <a:rPr lang="en-US" sz="1400" dirty="0">
                <a:solidFill>
                  <a:srgbClr val="000000"/>
                </a:solidFill>
                <a:latin typeface="Consolas"/>
              </a:rPr>
              <a:t>{</a:t>
            </a:r>
          </a:p>
          <a:p>
            <a:pPr lvl="1"/>
            <a:r>
              <a:rPr lang="en-US" sz="1400" dirty="0">
                <a:solidFill>
                  <a:srgbClr val="000000"/>
                </a:solidFill>
                <a:latin typeface="Consolas"/>
              </a:rPr>
              <a:t>         		       </a:t>
            </a:r>
            <a:r>
              <a:rPr lang="en-US" sz="1400" dirty="0" err="1">
                <a:solidFill>
                  <a:srgbClr val="000000"/>
                </a:solidFill>
                <a:latin typeface="Consolas"/>
              </a:rPr>
              <a:t>System.</a:t>
            </a:r>
            <a:r>
              <a:rPr lang="en-US" sz="1400" i="1" dirty="0" err="1">
                <a:solidFill>
                  <a:srgbClr val="0000C0"/>
                </a:solidFill>
                <a:latin typeface="Consolas"/>
              </a:rPr>
              <a:t>out</a:t>
            </a:r>
            <a:r>
              <a:rPr lang="en-US" sz="1400" i="1" dirty="0" err="1">
                <a:solidFill>
                  <a:srgbClr val="000000"/>
                </a:solidFill>
                <a:latin typeface="Consolas"/>
              </a:rPr>
              <a:t>.println</a:t>
            </a:r>
            <a:r>
              <a:rPr lang="en-US" sz="1400" i="1" dirty="0">
                <a:solidFill>
                  <a:srgbClr val="000000"/>
                </a:solidFill>
                <a:latin typeface="Consolas"/>
              </a:rPr>
              <a:t>(</a:t>
            </a:r>
            <a:r>
              <a:rPr lang="en-US" sz="1400" i="1" dirty="0">
                <a:solidFill>
                  <a:srgbClr val="0000C0"/>
                </a:solidFill>
                <a:latin typeface="Consolas"/>
              </a:rPr>
              <a:t>name2</a:t>
            </a:r>
            <a:r>
              <a:rPr lang="en-US" sz="1400" i="1" dirty="0">
                <a:solidFill>
                  <a:srgbClr val="000000"/>
                </a:solidFill>
                <a:latin typeface="Consolas"/>
              </a:rPr>
              <a:t> + </a:t>
            </a:r>
            <a:r>
              <a:rPr lang="en-US" sz="1400" i="1" dirty="0">
                <a:solidFill>
                  <a:srgbClr val="2A00FF"/>
                </a:solidFill>
                <a:latin typeface="Consolas"/>
              </a:rPr>
              <a:t>": Finished"</a:t>
            </a:r>
            <a:r>
              <a:rPr lang="en-US" sz="1400" i="1" dirty="0">
                <a:solidFill>
                  <a:srgbClr val="000000"/>
                </a:solidFill>
                <a:latin typeface="Consolas"/>
              </a:rPr>
              <a:t>);</a:t>
            </a:r>
          </a:p>
          <a:p>
            <a:pPr lvl="1"/>
            <a:r>
              <a:rPr lang="en-US" sz="1400" dirty="0">
                <a:solidFill>
                  <a:srgbClr val="000000"/>
                </a:solidFill>
                <a:latin typeface="Consolas"/>
              </a:rPr>
              <a:t>		                </a:t>
            </a:r>
            <a:r>
              <a:rPr lang="en-US" sz="1400" b="1" dirty="0">
                <a:solidFill>
                  <a:srgbClr val="7F0055"/>
                </a:solidFill>
                <a:latin typeface="Consolas"/>
              </a:rPr>
              <a:t>return</a:t>
            </a:r>
            <a:r>
              <a:rPr lang="en-US" sz="1400" b="1" dirty="0">
                <a:solidFill>
                  <a:srgbClr val="000000"/>
                </a:solidFill>
                <a:latin typeface="Consolas"/>
              </a:rPr>
              <a:t>; </a:t>
            </a:r>
          </a:p>
          <a:p>
            <a:pPr lvl="1"/>
            <a:r>
              <a:rPr lang="en-US" sz="1400" dirty="0">
                <a:solidFill>
                  <a:srgbClr val="000000"/>
                </a:solidFill>
                <a:latin typeface="Consolas"/>
              </a:rPr>
              <a:t>	                   }</a:t>
            </a:r>
          </a:p>
          <a:p>
            <a:pPr lvl="1"/>
            <a:r>
              <a:rPr lang="en-US" sz="1400" dirty="0">
                <a:solidFill>
                  <a:srgbClr val="000000"/>
                </a:solidFill>
                <a:latin typeface="Consolas"/>
              </a:rPr>
              <a:t>         	}</a:t>
            </a:r>
          </a:p>
          <a:p>
            <a:pPr lvl="1"/>
            <a:r>
              <a:rPr lang="en-US" sz="1400" dirty="0">
                <a:solidFill>
                  <a:srgbClr val="000000"/>
                </a:solidFill>
                <a:latin typeface="Consolas"/>
              </a:rPr>
              <a:t>            </a:t>
            </a:r>
            <a:r>
              <a:rPr lang="en-US" sz="1400" b="1" dirty="0">
                <a:solidFill>
                  <a:srgbClr val="7F0055"/>
                </a:solidFill>
                <a:latin typeface="Consolas"/>
              </a:rPr>
              <a:t>try</a:t>
            </a:r>
            <a:r>
              <a:rPr lang="en-US" sz="1400" dirty="0">
                <a:solidFill>
                  <a:srgbClr val="000000"/>
                </a:solidFill>
                <a:latin typeface="Consolas"/>
              </a:rPr>
              <a:t>{ </a:t>
            </a:r>
            <a:r>
              <a:rPr lang="en-US" sz="1400" dirty="0" err="1">
                <a:solidFill>
                  <a:srgbClr val="000000"/>
                </a:solidFill>
                <a:latin typeface="Consolas"/>
              </a:rPr>
              <a:t>Thread.</a:t>
            </a:r>
            <a:r>
              <a:rPr lang="en-US" sz="1400" i="1" dirty="0" err="1">
                <a:solidFill>
                  <a:srgbClr val="000000"/>
                </a:solidFill>
                <a:latin typeface="Consolas"/>
              </a:rPr>
              <a:t>sleep</a:t>
            </a:r>
            <a:r>
              <a:rPr lang="en-US" sz="1400" i="1" dirty="0">
                <a:solidFill>
                  <a:srgbClr val="000000"/>
                </a:solidFill>
                <a:latin typeface="Consolas"/>
              </a:rPr>
              <a:t>(800); </a:t>
            </a:r>
            <a:r>
              <a:rPr lang="en-US" sz="1400" dirty="0">
                <a:solidFill>
                  <a:srgbClr val="000000"/>
                </a:solidFill>
                <a:latin typeface="Consolas"/>
              </a:rPr>
              <a:t>}</a:t>
            </a:r>
          </a:p>
          <a:p>
            <a:pPr lvl="1"/>
            <a:r>
              <a:rPr lang="en-US" sz="1400" dirty="0">
                <a:solidFill>
                  <a:srgbClr val="000000"/>
                </a:solidFill>
                <a:latin typeface="Consolas"/>
              </a:rPr>
              <a:t>            </a:t>
            </a:r>
            <a:r>
              <a:rPr lang="en-US" sz="1400" b="1" dirty="0">
                <a:solidFill>
                  <a:srgbClr val="7F0055"/>
                </a:solidFill>
                <a:latin typeface="Consolas"/>
              </a:rPr>
              <a:t>catch</a:t>
            </a:r>
            <a:r>
              <a:rPr lang="en-US" sz="1400" b="1" dirty="0">
                <a:solidFill>
                  <a:srgbClr val="000000"/>
                </a:solidFill>
                <a:latin typeface="Consolas"/>
              </a:rPr>
              <a:t>(</a:t>
            </a:r>
            <a:r>
              <a:rPr lang="en-US" sz="1400" b="1" dirty="0" err="1">
                <a:solidFill>
                  <a:srgbClr val="000000"/>
                </a:solidFill>
                <a:latin typeface="Consolas"/>
              </a:rPr>
              <a:t>InterruptedException</a:t>
            </a:r>
            <a:r>
              <a:rPr lang="en-US" sz="1400" b="1" dirty="0">
                <a:solidFill>
                  <a:srgbClr val="000000"/>
                </a:solidFill>
                <a:latin typeface="Consolas"/>
              </a:rPr>
              <a:t> e) {}</a:t>
            </a:r>
          </a:p>
          <a:p>
            <a:pPr lvl="1"/>
            <a:r>
              <a:rPr lang="en-US" sz="1400" dirty="0">
                <a:solidFill>
                  <a:srgbClr val="000000"/>
                </a:solidFill>
                <a:latin typeface="Consolas"/>
              </a:rPr>
              <a:t>        }</a:t>
            </a:r>
          </a:p>
          <a:p>
            <a:pPr lvl="1"/>
            <a:r>
              <a:rPr lang="en-US" sz="1400" dirty="0">
                <a:solidFill>
                  <a:srgbClr val="000000"/>
                </a:solidFill>
                <a:latin typeface="Consolas"/>
              </a:rPr>
              <a:t>    }</a:t>
            </a:r>
          </a:p>
          <a:p>
            <a:r>
              <a:rPr lang="en-US" sz="1400" dirty="0">
                <a:solidFill>
                  <a:srgbClr val="000000"/>
                </a:solidFill>
                <a:latin typeface="Consolas"/>
              </a:rPr>
              <a:t>}</a:t>
            </a:r>
            <a:endParaRPr lang="zh-CN" altLang="en-US" sz="1400" b="1" dirty="0">
              <a:latin typeface="Consolas"/>
            </a:endParaRPr>
          </a:p>
        </p:txBody>
      </p:sp>
      <p:sp>
        <p:nvSpPr>
          <p:cNvPr id="6" name="Rectangle 5"/>
          <p:cNvSpPr/>
          <p:nvPr/>
        </p:nvSpPr>
        <p:spPr>
          <a:xfrm>
            <a:off x="7380312" y="3974"/>
            <a:ext cx="1659429" cy="369332"/>
          </a:xfrm>
          <a:prstGeom prst="rect">
            <a:avLst/>
          </a:prstGeom>
        </p:spPr>
        <p:txBody>
          <a:bodyPr wrap="none">
            <a:spAutoFit/>
          </a:bodyPr>
          <a:lstStyle/>
          <a:p>
            <a:r>
              <a:rPr lang="en-US" altLang="zh-CN" dirty="0"/>
              <a:t>【</a:t>
            </a:r>
            <a:r>
              <a:rPr lang="zh-CN" altLang="en-US" dirty="0"/>
              <a:t>例子</a:t>
            </a:r>
            <a:r>
              <a:rPr lang="en-US" altLang="zh-CN" dirty="0"/>
              <a:t>4, 1/2】</a:t>
            </a:r>
            <a:endParaRPr lang="zh-CN" alt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26</a:t>
            </a:fld>
            <a:endParaRPr lang="en-US"/>
          </a:p>
        </p:txBody>
      </p:sp>
    </p:spTree>
    <p:extLst>
      <p:ext uri="{BB962C8B-B14F-4D97-AF65-F5344CB8AC3E}">
        <p14:creationId xmlns:p14="http://schemas.microsoft.com/office/powerpoint/2010/main" val="32033826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8.5 Runnable</a:t>
            </a:r>
            <a:r>
              <a:rPr lang="zh-CN" altLang="en-US" sz="3200" dirty="0"/>
              <a:t>接口</a:t>
            </a:r>
          </a:p>
        </p:txBody>
      </p:sp>
      <p:sp>
        <p:nvSpPr>
          <p:cNvPr id="5" name="矩形 3"/>
          <p:cNvSpPr/>
          <p:nvPr/>
        </p:nvSpPr>
        <p:spPr>
          <a:xfrm>
            <a:off x="1152128" y="1124744"/>
            <a:ext cx="5004048" cy="4185761"/>
          </a:xfrm>
          <a:prstGeom prst="rect">
            <a:avLst/>
          </a:prstGeom>
          <a:solidFill>
            <a:srgbClr val="CCFFFF"/>
          </a:solidFill>
        </p:spPr>
        <p:txBody>
          <a:bodyPr wrap="square">
            <a:spAutoFit/>
          </a:bodyPr>
          <a:lstStyle/>
          <a:p>
            <a:r>
              <a:rPr lang="en-US" sz="1400" b="1" dirty="0">
                <a:solidFill>
                  <a:srgbClr val="7F0055"/>
                </a:solidFill>
                <a:latin typeface="Consolas"/>
              </a:rPr>
              <a:t>public</a:t>
            </a:r>
            <a:r>
              <a:rPr lang="en-US" sz="1400" b="1" dirty="0">
                <a:solidFill>
                  <a:srgbClr val="000000"/>
                </a:solidFill>
                <a:latin typeface="Consolas"/>
              </a:rPr>
              <a:t> </a:t>
            </a:r>
            <a:r>
              <a:rPr lang="en-US" sz="1400" b="1" dirty="0">
                <a:solidFill>
                  <a:srgbClr val="7F0055"/>
                </a:solidFill>
                <a:latin typeface="Consolas"/>
              </a:rPr>
              <a:t>class</a:t>
            </a:r>
            <a:r>
              <a:rPr lang="en-US" sz="1400" b="1" dirty="0">
                <a:solidFill>
                  <a:srgbClr val="000000"/>
                </a:solidFill>
                <a:latin typeface="Consolas"/>
              </a:rPr>
              <a:t> Example8_4</a:t>
            </a:r>
          </a:p>
          <a:p>
            <a:r>
              <a:rPr lang="en-US" sz="1400" dirty="0">
                <a:solidFill>
                  <a:srgbClr val="000000"/>
                </a:solidFill>
                <a:latin typeface="Consolas"/>
              </a:rPr>
              <a:t>{</a:t>
            </a:r>
          </a:p>
          <a:p>
            <a:r>
              <a:rPr lang="en-US" sz="1400" dirty="0">
                <a:solidFill>
                  <a:srgbClr val="000000"/>
                </a:solidFill>
                <a:latin typeface="Consolas"/>
              </a:rPr>
              <a:t>    </a:t>
            </a:r>
            <a:r>
              <a:rPr lang="en-US" sz="1400" b="1" dirty="0">
                <a:solidFill>
                  <a:srgbClr val="7F0055"/>
                </a:solidFill>
                <a:latin typeface="Consolas"/>
              </a:rPr>
              <a:t>public</a:t>
            </a:r>
            <a:r>
              <a:rPr lang="en-US" sz="1400" b="1" dirty="0">
                <a:solidFill>
                  <a:srgbClr val="000000"/>
                </a:solidFill>
                <a:latin typeface="Consolas"/>
              </a:rPr>
              <a:t> </a:t>
            </a:r>
            <a:r>
              <a:rPr lang="en-US" sz="1400" b="1" dirty="0">
                <a:solidFill>
                  <a:srgbClr val="7F0055"/>
                </a:solidFill>
                <a:latin typeface="Consolas"/>
              </a:rPr>
              <a:t>static</a:t>
            </a:r>
            <a:r>
              <a:rPr lang="en-US" sz="1400" b="1" dirty="0">
                <a:solidFill>
                  <a:srgbClr val="000000"/>
                </a:solidFill>
                <a:latin typeface="Consolas"/>
              </a:rPr>
              <a:t> </a:t>
            </a:r>
            <a:r>
              <a:rPr lang="en-US" sz="1400" b="1" dirty="0">
                <a:solidFill>
                  <a:srgbClr val="7F0055"/>
                </a:solidFill>
                <a:latin typeface="Consolas"/>
              </a:rPr>
              <a:t>void</a:t>
            </a:r>
            <a:r>
              <a:rPr lang="en-US" sz="1400" b="1" dirty="0">
                <a:solidFill>
                  <a:srgbClr val="000000"/>
                </a:solidFill>
                <a:latin typeface="Consolas"/>
              </a:rPr>
              <a:t> main(String </a:t>
            </a:r>
            <a:r>
              <a:rPr lang="en-US" sz="1400" b="1" dirty="0" err="1">
                <a:solidFill>
                  <a:srgbClr val="000000"/>
                </a:solidFill>
                <a:latin typeface="Consolas"/>
              </a:rPr>
              <a:t>args</a:t>
            </a:r>
            <a:r>
              <a:rPr lang="en-US" sz="1400" b="1" dirty="0">
                <a:solidFill>
                  <a:srgbClr val="000000"/>
                </a:solidFill>
                <a:latin typeface="Consolas"/>
              </a:rPr>
              <a:t>[])</a:t>
            </a:r>
          </a:p>
          <a:p>
            <a:r>
              <a:rPr lang="en-US" sz="1400" dirty="0">
                <a:solidFill>
                  <a:srgbClr val="000000"/>
                </a:solidFill>
                <a:latin typeface="Consolas"/>
              </a:rPr>
              <a:t>    {</a:t>
            </a:r>
          </a:p>
          <a:p>
            <a:r>
              <a:rPr lang="en-US" sz="1400" dirty="0">
                <a:solidFill>
                  <a:srgbClr val="000000"/>
                </a:solidFill>
                <a:latin typeface="Consolas"/>
              </a:rPr>
              <a:t>        String s1=</a:t>
            </a:r>
            <a:r>
              <a:rPr lang="en-US" sz="1400" dirty="0">
                <a:solidFill>
                  <a:srgbClr val="2A00FF"/>
                </a:solidFill>
                <a:latin typeface="Consolas"/>
              </a:rPr>
              <a:t>"treasurer"</a:t>
            </a:r>
            <a:r>
              <a:rPr lang="en-US" sz="1400" dirty="0">
                <a:solidFill>
                  <a:srgbClr val="000000"/>
                </a:solidFill>
                <a:latin typeface="Consolas"/>
              </a:rPr>
              <a:t>; </a:t>
            </a:r>
            <a:r>
              <a:rPr lang="en-US" sz="1400" dirty="0">
                <a:solidFill>
                  <a:srgbClr val="3F7F5F"/>
                </a:solidFill>
                <a:latin typeface="Consolas"/>
              </a:rPr>
              <a:t>// </a:t>
            </a:r>
            <a:r>
              <a:rPr lang="zh-CN" altLang="en-US" sz="1400" dirty="0">
                <a:solidFill>
                  <a:srgbClr val="3F7F5F"/>
                </a:solidFill>
                <a:latin typeface="Consolas"/>
              </a:rPr>
              <a:t>会计</a:t>
            </a:r>
          </a:p>
          <a:p>
            <a:r>
              <a:rPr lang="en-US" sz="1400" dirty="0">
                <a:solidFill>
                  <a:srgbClr val="000000"/>
                </a:solidFill>
                <a:latin typeface="Consolas"/>
              </a:rPr>
              <a:t>        String s2=</a:t>
            </a:r>
            <a:r>
              <a:rPr lang="en-US" sz="1400" dirty="0">
                <a:solidFill>
                  <a:srgbClr val="2A00FF"/>
                </a:solidFill>
                <a:latin typeface="Consolas"/>
              </a:rPr>
              <a:t>"cashier"</a:t>
            </a:r>
            <a:r>
              <a:rPr lang="en-US" sz="1400" dirty="0">
                <a:solidFill>
                  <a:srgbClr val="000000"/>
                </a:solidFill>
                <a:latin typeface="Consolas"/>
              </a:rPr>
              <a:t>; </a:t>
            </a:r>
            <a:r>
              <a:rPr lang="en-US" sz="1400" dirty="0">
                <a:solidFill>
                  <a:srgbClr val="3F7F5F"/>
                </a:solidFill>
                <a:latin typeface="Consolas"/>
              </a:rPr>
              <a:t>// </a:t>
            </a:r>
            <a:r>
              <a:rPr lang="zh-CN" altLang="en-US" sz="1400" dirty="0">
                <a:solidFill>
                  <a:srgbClr val="3F7F5F"/>
                </a:solidFill>
                <a:latin typeface="Consolas"/>
              </a:rPr>
              <a:t>出纳</a:t>
            </a:r>
          </a:p>
          <a:p>
            <a:r>
              <a:rPr lang="en-US" sz="1400" dirty="0">
                <a:solidFill>
                  <a:srgbClr val="000000"/>
                </a:solidFill>
                <a:latin typeface="Consolas"/>
              </a:rPr>
              <a:t>        Bank </a:t>
            </a:r>
            <a:r>
              <a:rPr lang="en-US" sz="1400" dirty="0" err="1">
                <a:solidFill>
                  <a:srgbClr val="000000"/>
                </a:solidFill>
                <a:latin typeface="Consolas"/>
              </a:rPr>
              <a:t>bank</a:t>
            </a:r>
            <a:r>
              <a:rPr lang="en-US" sz="1400" dirty="0">
                <a:solidFill>
                  <a:srgbClr val="000000"/>
                </a:solidFill>
                <a:latin typeface="Consolas"/>
              </a:rPr>
              <a:t> = </a:t>
            </a:r>
            <a:r>
              <a:rPr lang="en-US" sz="1400" b="1" dirty="0">
                <a:solidFill>
                  <a:srgbClr val="7F0055"/>
                </a:solidFill>
                <a:latin typeface="Consolas"/>
              </a:rPr>
              <a:t>new</a:t>
            </a:r>
            <a:r>
              <a:rPr lang="en-US" sz="1400" b="1" dirty="0">
                <a:solidFill>
                  <a:srgbClr val="000000"/>
                </a:solidFill>
                <a:latin typeface="Consolas"/>
              </a:rPr>
              <a:t> Bank(s1,s2);</a:t>
            </a:r>
          </a:p>
          <a:p>
            <a:r>
              <a:rPr lang="en-US" altLang="zh-CN" sz="1400" dirty="0">
                <a:solidFill>
                  <a:srgbClr val="000000"/>
                </a:solidFill>
                <a:latin typeface="Consolas"/>
              </a:rPr>
              <a:t>        </a:t>
            </a:r>
            <a:r>
              <a:rPr lang="en-US" altLang="zh-CN" sz="1400" dirty="0" err="1">
                <a:solidFill>
                  <a:srgbClr val="000000"/>
                </a:solidFill>
                <a:latin typeface="Consolas"/>
              </a:rPr>
              <a:t>bank.setMoney</a:t>
            </a:r>
            <a:r>
              <a:rPr lang="en-US" altLang="zh-CN" sz="1400" dirty="0">
                <a:solidFill>
                  <a:srgbClr val="000000"/>
                </a:solidFill>
                <a:latin typeface="Consolas"/>
              </a:rPr>
              <a:t>(120);</a:t>
            </a:r>
          </a:p>
          <a:p>
            <a:endParaRPr lang="en-US" sz="1400" b="1" dirty="0">
              <a:solidFill>
                <a:srgbClr val="000000"/>
              </a:solidFill>
              <a:latin typeface="Consolas"/>
            </a:endParaRPr>
          </a:p>
          <a:p>
            <a:r>
              <a:rPr lang="en-US" sz="1400" dirty="0">
                <a:solidFill>
                  <a:srgbClr val="000000"/>
                </a:solidFill>
                <a:latin typeface="Consolas"/>
              </a:rPr>
              <a:t>        Thread </a:t>
            </a:r>
            <a:r>
              <a:rPr lang="en-US" sz="1400" dirty="0" err="1">
                <a:solidFill>
                  <a:srgbClr val="000000"/>
                </a:solidFill>
                <a:latin typeface="Consolas"/>
              </a:rPr>
              <a:t>zhang</a:t>
            </a:r>
            <a:r>
              <a:rPr lang="en-US" sz="1400" dirty="0">
                <a:solidFill>
                  <a:srgbClr val="000000"/>
                </a:solidFill>
                <a:latin typeface="Consolas"/>
              </a:rPr>
              <a:t>;</a:t>
            </a:r>
          </a:p>
          <a:p>
            <a:r>
              <a:rPr lang="en-US" sz="1400" dirty="0">
                <a:solidFill>
                  <a:srgbClr val="000000"/>
                </a:solidFill>
                <a:latin typeface="Consolas"/>
              </a:rPr>
              <a:t>        Thread </a:t>
            </a:r>
            <a:r>
              <a:rPr lang="en-US" sz="1400" dirty="0" err="1">
                <a:solidFill>
                  <a:srgbClr val="000000"/>
                </a:solidFill>
                <a:latin typeface="Consolas"/>
              </a:rPr>
              <a:t>cheng</a:t>
            </a:r>
            <a:r>
              <a:rPr lang="en-US" sz="1400" dirty="0">
                <a:solidFill>
                  <a:srgbClr val="000000"/>
                </a:solidFill>
                <a:latin typeface="Consolas"/>
              </a:rPr>
              <a:t>;</a:t>
            </a:r>
          </a:p>
          <a:p>
            <a:r>
              <a:rPr lang="en-US" sz="1400" dirty="0">
                <a:solidFill>
                  <a:srgbClr val="000000"/>
                </a:solidFill>
                <a:latin typeface="Consolas"/>
              </a:rPr>
              <a:t>        </a:t>
            </a:r>
            <a:r>
              <a:rPr lang="en-US" sz="1400" dirty="0" err="1">
                <a:solidFill>
                  <a:srgbClr val="000000"/>
                </a:solidFill>
                <a:latin typeface="Consolas"/>
              </a:rPr>
              <a:t>zhang</a:t>
            </a:r>
            <a:r>
              <a:rPr lang="en-US" sz="1400" dirty="0">
                <a:solidFill>
                  <a:srgbClr val="000000"/>
                </a:solidFill>
                <a:latin typeface="Consolas"/>
              </a:rPr>
              <a:t> = </a:t>
            </a:r>
            <a:r>
              <a:rPr lang="en-US" sz="1400" b="1" dirty="0">
                <a:solidFill>
                  <a:srgbClr val="7F0055"/>
                </a:solidFill>
                <a:latin typeface="Consolas"/>
              </a:rPr>
              <a:t>new</a:t>
            </a:r>
            <a:r>
              <a:rPr lang="en-US" sz="1400" b="1" dirty="0">
                <a:solidFill>
                  <a:srgbClr val="000000"/>
                </a:solidFill>
                <a:latin typeface="Consolas"/>
              </a:rPr>
              <a:t> Thread(bank); </a:t>
            </a:r>
            <a:r>
              <a:rPr lang="en-US" sz="1400" b="1" dirty="0">
                <a:solidFill>
                  <a:srgbClr val="3F7F5F"/>
                </a:solidFill>
                <a:latin typeface="Consolas"/>
              </a:rPr>
              <a:t>// </a:t>
            </a:r>
            <a:r>
              <a:rPr lang="zh-CN" altLang="en-US" sz="1400" b="1" dirty="0">
                <a:solidFill>
                  <a:srgbClr val="3F7F5F"/>
                </a:solidFill>
                <a:latin typeface="Consolas"/>
              </a:rPr>
              <a:t>目标对象</a:t>
            </a:r>
            <a:r>
              <a:rPr lang="en-US" altLang="zh-CN" sz="1400" b="1" dirty="0">
                <a:solidFill>
                  <a:srgbClr val="3F7F5F"/>
                </a:solidFill>
                <a:latin typeface="Consolas"/>
              </a:rPr>
              <a:t>bank</a:t>
            </a:r>
            <a:endParaRPr lang="zh-CN" altLang="en-US" sz="1400" b="1" dirty="0">
              <a:solidFill>
                <a:srgbClr val="3F7F5F"/>
              </a:solidFill>
              <a:latin typeface="Consolas"/>
            </a:endParaRPr>
          </a:p>
          <a:p>
            <a:r>
              <a:rPr lang="en-US" sz="1400" dirty="0">
                <a:solidFill>
                  <a:srgbClr val="000000"/>
                </a:solidFill>
                <a:latin typeface="Consolas"/>
              </a:rPr>
              <a:t>        </a:t>
            </a:r>
            <a:r>
              <a:rPr lang="en-US" sz="1400" dirty="0" err="1">
                <a:solidFill>
                  <a:srgbClr val="000000"/>
                </a:solidFill>
                <a:latin typeface="Consolas"/>
              </a:rPr>
              <a:t>cheng</a:t>
            </a:r>
            <a:r>
              <a:rPr lang="en-US" sz="1400" dirty="0">
                <a:solidFill>
                  <a:srgbClr val="000000"/>
                </a:solidFill>
                <a:latin typeface="Consolas"/>
              </a:rPr>
              <a:t> = </a:t>
            </a:r>
            <a:r>
              <a:rPr lang="en-US" sz="1400" b="1" dirty="0">
                <a:solidFill>
                  <a:srgbClr val="7F0055"/>
                </a:solidFill>
                <a:latin typeface="Consolas"/>
              </a:rPr>
              <a:t>new</a:t>
            </a:r>
            <a:r>
              <a:rPr lang="en-US" sz="1400" b="1" dirty="0">
                <a:solidFill>
                  <a:srgbClr val="000000"/>
                </a:solidFill>
                <a:latin typeface="Consolas"/>
              </a:rPr>
              <a:t> Thread(bank); </a:t>
            </a:r>
            <a:r>
              <a:rPr lang="en-US" sz="1400" b="1" dirty="0">
                <a:solidFill>
                  <a:srgbClr val="3F7F5F"/>
                </a:solidFill>
                <a:latin typeface="Consolas"/>
              </a:rPr>
              <a:t>// </a:t>
            </a:r>
            <a:r>
              <a:rPr lang="zh-CN" altLang="en-US" sz="1400" b="1" dirty="0">
                <a:solidFill>
                  <a:srgbClr val="3F7F5F"/>
                </a:solidFill>
                <a:latin typeface="Consolas"/>
              </a:rPr>
              <a:t>目标对象</a:t>
            </a:r>
            <a:r>
              <a:rPr lang="en-US" altLang="zh-CN" sz="1400" b="1" dirty="0">
                <a:solidFill>
                  <a:srgbClr val="3F7F5F"/>
                </a:solidFill>
                <a:latin typeface="Consolas"/>
              </a:rPr>
              <a:t>bank</a:t>
            </a:r>
            <a:r>
              <a:rPr lang="zh-CN" altLang="en-US" sz="1400" b="1" dirty="0">
                <a:solidFill>
                  <a:srgbClr val="3F7F5F"/>
                </a:solidFill>
                <a:latin typeface="Consolas"/>
              </a:rPr>
              <a:t> </a:t>
            </a:r>
          </a:p>
          <a:p>
            <a:r>
              <a:rPr lang="en-US" sz="1400" dirty="0">
                <a:solidFill>
                  <a:srgbClr val="000000"/>
                </a:solidFill>
                <a:latin typeface="Consolas"/>
              </a:rPr>
              <a:t>        </a:t>
            </a:r>
            <a:r>
              <a:rPr lang="en-US" sz="1400" dirty="0" err="1">
                <a:solidFill>
                  <a:srgbClr val="000000"/>
                </a:solidFill>
                <a:latin typeface="Consolas"/>
              </a:rPr>
              <a:t>zhang.setName</a:t>
            </a:r>
            <a:r>
              <a:rPr lang="en-US" sz="1400" dirty="0">
                <a:solidFill>
                  <a:srgbClr val="000000"/>
                </a:solidFill>
                <a:latin typeface="Consolas"/>
              </a:rPr>
              <a:t>(s1);</a:t>
            </a:r>
          </a:p>
          <a:p>
            <a:r>
              <a:rPr lang="en-US" sz="1400" dirty="0">
                <a:solidFill>
                  <a:srgbClr val="000000"/>
                </a:solidFill>
                <a:latin typeface="Consolas"/>
              </a:rPr>
              <a:t>        </a:t>
            </a:r>
            <a:r>
              <a:rPr lang="en-US" sz="1400" dirty="0" err="1">
                <a:solidFill>
                  <a:srgbClr val="000000"/>
                </a:solidFill>
                <a:latin typeface="Consolas"/>
              </a:rPr>
              <a:t>cheng.setName</a:t>
            </a:r>
            <a:r>
              <a:rPr lang="en-US" sz="1400" dirty="0">
                <a:solidFill>
                  <a:srgbClr val="000000"/>
                </a:solidFill>
                <a:latin typeface="Consolas"/>
              </a:rPr>
              <a:t>(s2);        </a:t>
            </a:r>
          </a:p>
          <a:p>
            <a:r>
              <a:rPr lang="en-US" sz="1400" dirty="0">
                <a:solidFill>
                  <a:srgbClr val="000000"/>
                </a:solidFill>
                <a:latin typeface="Consolas"/>
              </a:rPr>
              <a:t>        </a:t>
            </a:r>
            <a:r>
              <a:rPr lang="en-US" sz="1400" dirty="0" err="1">
                <a:solidFill>
                  <a:srgbClr val="000000"/>
                </a:solidFill>
                <a:latin typeface="Consolas"/>
              </a:rPr>
              <a:t>zhang.start</a:t>
            </a:r>
            <a:r>
              <a:rPr lang="en-US" sz="1400" dirty="0">
                <a:solidFill>
                  <a:srgbClr val="000000"/>
                </a:solidFill>
                <a:latin typeface="Consolas"/>
              </a:rPr>
              <a:t>();</a:t>
            </a:r>
          </a:p>
          <a:p>
            <a:r>
              <a:rPr lang="en-US" sz="1400" dirty="0">
                <a:solidFill>
                  <a:srgbClr val="000000"/>
                </a:solidFill>
                <a:latin typeface="Consolas"/>
              </a:rPr>
              <a:t>        </a:t>
            </a:r>
            <a:r>
              <a:rPr lang="en-US" sz="1400" dirty="0" err="1">
                <a:solidFill>
                  <a:srgbClr val="000000"/>
                </a:solidFill>
                <a:latin typeface="Consolas"/>
              </a:rPr>
              <a:t>cheng.start</a:t>
            </a:r>
            <a:r>
              <a:rPr lang="en-US" sz="1400" dirty="0">
                <a:solidFill>
                  <a:srgbClr val="000000"/>
                </a:solidFill>
                <a:latin typeface="Consolas"/>
              </a:rPr>
              <a:t>();</a:t>
            </a:r>
          </a:p>
          <a:p>
            <a:r>
              <a:rPr lang="en-US" sz="1400" dirty="0">
                <a:solidFill>
                  <a:srgbClr val="000000"/>
                </a:solidFill>
                <a:latin typeface="Consolas"/>
              </a:rPr>
              <a:t>    }</a:t>
            </a:r>
          </a:p>
          <a:p>
            <a:r>
              <a:rPr lang="en-US" sz="1400" dirty="0">
                <a:solidFill>
                  <a:srgbClr val="000000"/>
                </a:solidFill>
                <a:latin typeface="Consolas"/>
              </a:rPr>
              <a:t>}</a:t>
            </a:r>
            <a:endParaRPr lang="zh-CN" altLang="en-US" sz="1400" b="1" dirty="0">
              <a:latin typeface="Consolas"/>
            </a:endParaRPr>
          </a:p>
        </p:txBody>
      </p:sp>
      <p:sp>
        <p:nvSpPr>
          <p:cNvPr id="6" name="Rectangle 5"/>
          <p:cNvSpPr/>
          <p:nvPr/>
        </p:nvSpPr>
        <p:spPr>
          <a:xfrm>
            <a:off x="7380312" y="3974"/>
            <a:ext cx="1659429" cy="369332"/>
          </a:xfrm>
          <a:prstGeom prst="rect">
            <a:avLst/>
          </a:prstGeom>
        </p:spPr>
        <p:txBody>
          <a:bodyPr wrap="none">
            <a:spAutoFit/>
          </a:bodyPr>
          <a:lstStyle/>
          <a:p>
            <a:r>
              <a:rPr lang="en-US" altLang="zh-CN" dirty="0"/>
              <a:t>【</a:t>
            </a:r>
            <a:r>
              <a:rPr lang="zh-CN" altLang="en-US" dirty="0"/>
              <a:t>例子</a:t>
            </a:r>
            <a:r>
              <a:rPr lang="en-US" altLang="zh-CN" dirty="0"/>
              <a:t>4, 2/2】</a:t>
            </a:r>
            <a:endParaRPr lang="zh-CN" altLang="en-US" dirty="0"/>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12160" y="4437112"/>
            <a:ext cx="1757033" cy="15278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Slide Number Placeholder 2"/>
          <p:cNvSpPr>
            <a:spLocks noGrp="1"/>
          </p:cNvSpPr>
          <p:nvPr>
            <p:ph type="sldNum" sz="quarter" idx="12"/>
          </p:nvPr>
        </p:nvSpPr>
        <p:spPr/>
        <p:txBody>
          <a:bodyPr/>
          <a:lstStyle/>
          <a:p>
            <a:fld id="{B6F15528-21DE-4FAA-801E-634DDDAF4B2B}" type="slidenum">
              <a:rPr lang="en-US" smtClean="0"/>
              <a:pPr/>
              <a:t>27</a:t>
            </a:fld>
            <a:endParaRPr lang="en-US"/>
          </a:p>
        </p:txBody>
      </p:sp>
    </p:spTree>
    <p:extLst>
      <p:ext uri="{BB962C8B-B14F-4D97-AF65-F5344CB8AC3E}">
        <p14:creationId xmlns:p14="http://schemas.microsoft.com/office/powerpoint/2010/main" val="11957330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8.5 Runnable</a:t>
            </a:r>
            <a:r>
              <a:rPr lang="zh-CN" altLang="en-US" sz="3200" dirty="0"/>
              <a:t>接口</a:t>
            </a:r>
          </a:p>
        </p:txBody>
      </p:sp>
      <p:sp>
        <p:nvSpPr>
          <p:cNvPr id="3" name="内容占位符 2"/>
          <p:cNvSpPr>
            <a:spLocks noGrp="1"/>
          </p:cNvSpPr>
          <p:nvPr>
            <p:ph idx="1"/>
          </p:nvPr>
        </p:nvSpPr>
        <p:spPr/>
        <p:txBody>
          <a:bodyPr>
            <a:normAutofit/>
          </a:bodyPr>
          <a:lstStyle/>
          <a:p>
            <a:r>
              <a:rPr lang="zh-CN" altLang="en-US" sz="2000" dirty="0"/>
              <a:t>下面的例子</a:t>
            </a:r>
            <a:r>
              <a:rPr lang="en-US" altLang="zh-CN" sz="2000" dirty="0"/>
              <a:t>5</a:t>
            </a:r>
            <a:r>
              <a:rPr lang="zh-CN" altLang="en-US" sz="2000" dirty="0"/>
              <a:t>中共有</a:t>
            </a:r>
            <a:r>
              <a:rPr lang="en-US" altLang="zh-CN" sz="2000" dirty="0"/>
              <a:t>4</a:t>
            </a:r>
            <a:r>
              <a:rPr lang="zh-CN" altLang="en-US" sz="2000" dirty="0"/>
              <a:t>个线程：</a:t>
            </a:r>
            <a:r>
              <a:rPr lang="en-US" altLang="zh-CN" sz="2000" dirty="0" err="1"/>
              <a:t>threadA</a:t>
            </a:r>
            <a:r>
              <a:rPr lang="zh-CN" altLang="en-US" sz="2000" dirty="0"/>
              <a:t>、</a:t>
            </a:r>
            <a:r>
              <a:rPr lang="en-US" altLang="zh-CN" sz="2000" dirty="0" err="1"/>
              <a:t>threadB</a:t>
            </a:r>
            <a:r>
              <a:rPr lang="zh-CN" altLang="en-US" sz="2000" dirty="0"/>
              <a:t>、</a:t>
            </a:r>
            <a:r>
              <a:rPr lang="en-US" altLang="zh-CN" sz="2000" dirty="0" err="1"/>
              <a:t>threadC</a:t>
            </a:r>
            <a:r>
              <a:rPr lang="zh-CN" altLang="en-US" sz="2000" dirty="0"/>
              <a:t>和</a:t>
            </a:r>
            <a:r>
              <a:rPr lang="en-US" altLang="zh-CN" sz="2000" dirty="0" err="1"/>
              <a:t>threadD</a:t>
            </a:r>
            <a:endParaRPr lang="en-US" altLang="zh-CN" sz="2000" dirty="0"/>
          </a:p>
          <a:p>
            <a:pPr lvl="1"/>
            <a:r>
              <a:rPr lang="en-US" altLang="zh-CN" sz="2000" dirty="0" err="1"/>
              <a:t>threadA</a:t>
            </a:r>
            <a:r>
              <a:rPr lang="zh-CN" altLang="en-US" sz="2000" dirty="0"/>
              <a:t>和</a:t>
            </a:r>
            <a:r>
              <a:rPr lang="en-US" altLang="zh-CN" sz="2000" dirty="0" err="1"/>
              <a:t>threadB</a:t>
            </a:r>
            <a:r>
              <a:rPr lang="zh-CN" altLang="en-US" sz="2000" dirty="0"/>
              <a:t>的目标对象</a:t>
            </a:r>
            <a:r>
              <a:rPr lang="en-US" altLang="zh-CN" sz="2000" dirty="0"/>
              <a:t>a1</a:t>
            </a:r>
          </a:p>
          <a:p>
            <a:pPr lvl="1"/>
            <a:r>
              <a:rPr lang="en-US" altLang="zh-CN" sz="2000" dirty="0" err="1"/>
              <a:t>threadA</a:t>
            </a:r>
            <a:r>
              <a:rPr lang="zh-CN" altLang="en-US" sz="2000" dirty="0"/>
              <a:t>和</a:t>
            </a:r>
            <a:r>
              <a:rPr lang="en-US" altLang="zh-CN" sz="2000" dirty="0" err="1"/>
              <a:t>threadB</a:t>
            </a:r>
            <a:r>
              <a:rPr lang="zh-CN" altLang="en-US" sz="2000" b="1" dirty="0">
                <a:solidFill>
                  <a:srgbClr val="FF0000"/>
                </a:solidFill>
              </a:rPr>
              <a:t>共享</a:t>
            </a:r>
            <a:r>
              <a:rPr lang="en-US" altLang="zh-CN" sz="2000" dirty="0"/>
              <a:t>a1</a:t>
            </a:r>
            <a:r>
              <a:rPr lang="zh-CN" altLang="en-US" sz="2000" dirty="0"/>
              <a:t>的成员</a:t>
            </a:r>
            <a:r>
              <a:rPr lang="en-US" altLang="zh-CN" sz="2000" dirty="0"/>
              <a:t>number</a:t>
            </a:r>
          </a:p>
          <a:p>
            <a:pPr lvl="1"/>
            <a:endParaRPr lang="en-US" altLang="zh-CN" sz="2000" dirty="0"/>
          </a:p>
          <a:p>
            <a:pPr lvl="1"/>
            <a:r>
              <a:rPr lang="en-US" altLang="zh-CN" sz="2000" dirty="0" err="1"/>
              <a:t>threadC</a:t>
            </a:r>
            <a:r>
              <a:rPr lang="zh-CN" altLang="en-US" sz="2000" dirty="0"/>
              <a:t>和</a:t>
            </a:r>
            <a:r>
              <a:rPr lang="en-US" altLang="zh-CN" sz="2000" dirty="0" err="1"/>
              <a:t>threadD</a:t>
            </a:r>
            <a:r>
              <a:rPr lang="zh-CN" altLang="en-US" sz="2000" dirty="0"/>
              <a:t>的目标对象是</a:t>
            </a:r>
            <a:r>
              <a:rPr lang="en-US" altLang="zh-CN" sz="2000" dirty="0"/>
              <a:t>a2</a:t>
            </a:r>
          </a:p>
          <a:p>
            <a:pPr lvl="1"/>
            <a:r>
              <a:rPr lang="en-US" altLang="zh-CN" sz="2000" dirty="0" err="1"/>
              <a:t>threadC</a:t>
            </a:r>
            <a:r>
              <a:rPr lang="zh-CN" altLang="en-US" sz="2000" dirty="0"/>
              <a:t>和</a:t>
            </a:r>
            <a:r>
              <a:rPr lang="en-US" altLang="zh-CN" sz="2000" dirty="0" err="1"/>
              <a:t>threadD</a:t>
            </a:r>
            <a:r>
              <a:rPr lang="zh-CN" altLang="en-US" sz="2000" b="1" dirty="0">
                <a:solidFill>
                  <a:srgbClr val="FF0000"/>
                </a:solidFill>
              </a:rPr>
              <a:t>共享</a:t>
            </a:r>
            <a:r>
              <a:rPr lang="en-US" altLang="zh-CN" sz="2000" dirty="0"/>
              <a:t>a2</a:t>
            </a:r>
            <a:r>
              <a:rPr lang="zh-CN" altLang="en-US" sz="2000" dirty="0"/>
              <a:t>的成员</a:t>
            </a:r>
            <a:r>
              <a:rPr lang="en-US" altLang="zh-CN" sz="2000" dirty="0"/>
              <a:t>number</a:t>
            </a:r>
            <a:endParaRPr lang="zh-CN" altLang="en-US" sz="20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28</a:t>
            </a:fld>
            <a:endParaRPr lang="en-US"/>
          </a:p>
        </p:txBody>
      </p:sp>
    </p:spTree>
    <p:extLst>
      <p:ext uri="{BB962C8B-B14F-4D97-AF65-F5344CB8AC3E}">
        <p14:creationId xmlns:p14="http://schemas.microsoft.com/office/powerpoint/2010/main" val="33009883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8.5 Runnable</a:t>
            </a:r>
            <a:r>
              <a:rPr lang="zh-CN" altLang="en-US" sz="3200" dirty="0"/>
              <a:t>接口</a:t>
            </a:r>
          </a:p>
        </p:txBody>
      </p:sp>
      <p:sp>
        <p:nvSpPr>
          <p:cNvPr id="5" name="矩形 3"/>
          <p:cNvSpPr/>
          <p:nvPr/>
        </p:nvSpPr>
        <p:spPr>
          <a:xfrm>
            <a:off x="382144" y="175275"/>
            <a:ext cx="7718248" cy="6494085"/>
          </a:xfrm>
          <a:prstGeom prst="rect">
            <a:avLst/>
          </a:prstGeom>
          <a:solidFill>
            <a:srgbClr val="CCFFFF"/>
          </a:solidFill>
        </p:spPr>
        <p:txBody>
          <a:bodyPr wrap="square">
            <a:spAutoFit/>
          </a:bodyPr>
          <a:lstStyle/>
          <a:p>
            <a:r>
              <a:rPr lang="en-US" sz="1600" b="1" dirty="0">
                <a:solidFill>
                  <a:srgbClr val="7F0055"/>
                </a:solidFill>
                <a:latin typeface="Consolas"/>
              </a:rPr>
              <a:t>class</a:t>
            </a:r>
            <a:r>
              <a:rPr lang="en-US" sz="1600" b="1" dirty="0">
                <a:solidFill>
                  <a:srgbClr val="000000"/>
                </a:solidFill>
                <a:latin typeface="Consolas"/>
              </a:rPr>
              <a:t> </a:t>
            </a:r>
            <a:r>
              <a:rPr lang="en-US" sz="1600" b="1" dirty="0" err="1">
                <a:solidFill>
                  <a:srgbClr val="000000"/>
                </a:solidFill>
                <a:latin typeface="Consolas"/>
              </a:rPr>
              <a:t>TargetObject</a:t>
            </a:r>
            <a:r>
              <a:rPr lang="en-US" sz="1600" b="1" dirty="0">
                <a:solidFill>
                  <a:srgbClr val="000000"/>
                </a:solidFill>
                <a:latin typeface="Consolas"/>
              </a:rPr>
              <a:t> </a:t>
            </a:r>
            <a:r>
              <a:rPr lang="en-US" sz="1600" b="1" dirty="0">
                <a:solidFill>
                  <a:srgbClr val="7F0055"/>
                </a:solidFill>
                <a:latin typeface="Consolas"/>
              </a:rPr>
              <a:t>implements</a:t>
            </a:r>
            <a:r>
              <a:rPr lang="en-US" sz="1600" b="1" dirty="0">
                <a:solidFill>
                  <a:srgbClr val="000000"/>
                </a:solidFill>
                <a:latin typeface="Consolas"/>
              </a:rPr>
              <a:t> Runnable</a:t>
            </a:r>
          </a:p>
          <a:p>
            <a:r>
              <a:rPr lang="en-US" sz="1600" dirty="0">
                <a:solidFill>
                  <a:srgbClr val="000000"/>
                </a:solidFill>
                <a:latin typeface="Consolas"/>
              </a:rPr>
              <a:t>{</a:t>
            </a:r>
          </a:p>
          <a:p>
            <a:r>
              <a:rPr lang="en-US" sz="1600" b="1" dirty="0">
                <a:solidFill>
                  <a:srgbClr val="7F0055"/>
                </a:solidFill>
                <a:latin typeface="Consolas"/>
              </a:rPr>
              <a:t>    private</a:t>
            </a:r>
            <a:r>
              <a:rPr lang="en-US" sz="1600" b="1" dirty="0">
                <a:solidFill>
                  <a:srgbClr val="000000"/>
                </a:solidFill>
                <a:latin typeface="Consolas"/>
              </a:rPr>
              <a:t> </a:t>
            </a:r>
            <a:r>
              <a:rPr lang="en-US" sz="1600" b="1" dirty="0" err="1">
                <a:solidFill>
                  <a:srgbClr val="7F0055"/>
                </a:solidFill>
                <a:latin typeface="Consolas"/>
              </a:rPr>
              <a:t>int</a:t>
            </a:r>
            <a:r>
              <a:rPr lang="en-US" sz="1600" b="1" dirty="0">
                <a:solidFill>
                  <a:srgbClr val="000000"/>
                </a:solidFill>
                <a:latin typeface="Consolas"/>
              </a:rPr>
              <a:t> </a:t>
            </a:r>
            <a:r>
              <a:rPr lang="en-US" sz="1600" b="1" dirty="0">
                <a:solidFill>
                  <a:srgbClr val="0000C0"/>
                </a:solidFill>
                <a:latin typeface="Consolas"/>
              </a:rPr>
              <a:t>number</a:t>
            </a:r>
            <a:r>
              <a:rPr lang="en-US" sz="1600" b="1" dirty="0">
                <a:solidFill>
                  <a:srgbClr val="000000"/>
                </a:solidFill>
                <a:latin typeface="Consolas"/>
              </a:rPr>
              <a:t> = 0;</a:t>
            </a:r>
          </a:p>
          <a:p>
            <a:r>
              <a:rPr lang="en-US" sz="1600" dirty="0">
                <a:solidFill>
                  <a:srgbClr val="000000"/>
                </a:solidFill>
                <a:latin typeface="Consolas"/>
              </a:rPr>
              <a:t>    </a:t>
            </a:r>
            <a:r>
              <a:rPr lang="en-US" sz="1600" b="1" dirty="0">
                <a:solidFill>
                  <a:srgbClr val="7F0055"/>
                </a:solidFill>
                <a:latin typeface="Consolas"/>
              </a:rPr>
              <a:t>public</a:t>
            </a:r>
            <a:r>
              <a:rPr lang="en-US" sz="1600" b="1" dirty="0">
                <a:solidFill>
                  <a:srgbClr val="000000"/>
                </a:solidFill>
                <a:latin typeface="Consolas"/>
              </a:rPr>
              <a:t> </a:t>
            </a:r>
            <a:r>
              <a:rPr lang="en-US" sz="1600" b="1" dirty="0">
                <a:solidFill>
                  <a:srgbClr val="7F0055"/>
                </a:solidFill>
                <a:latin typeface="Consolas"/>
              </a:rPr>
              <a:t>void</a:t>
            </a:r>
            <a:r>
              <a:rPr lang="en-US" sz="1600" b="1" dirty="0">
                <a:solidFill>
                  <a:srgbClr val="000000"/>
                </a:solidFill>
                <a:latin typeface="Consolas"/>
              </a:rPr>
              <a:t> </a:t>
            </a:r>
            <a:r>
              <a:rPr lang="en-US" sz="1600" b="1" dirty="0" err="1">
                <a:solidFill>
                  <a:srgbClr val="000000"/>
                </a:solidFill>
                <a:latin typeface="Consolas"/>
              </a:rPr>
              <a:t>setNumber</a:t>
            </a:r>
            <a:r>
              <a:rPr lang="en-US" sz="1600" b="1" dirty="0">
                <a:solidFill>
                  <a:srgbClr val="000000"/>
                </a:solidFill>
                <a:latin typeface="Consolas"/>
              </a:rPr>
              <a:t>(</a:t>
            </a:r>
            <a:r>
              <a:rPr lang="en-US" sz="1600" b="1" dirty="0" err="1">
                <a:solidFill>
                  <a:srgbClr val="7F0055"/>
                </a:solidFill>
                <a:latin typeface="Consolas"/>
              </a:rPr>
              <a:t>int</a:t>
            </a:r>
            <a:r>
              <a:rPr lang="en-US" sz="1600" b="1" dirty="0">
                <a:solidFill>
                  <a:srgbClr val="000000"/>
                </a:solidFill>
                <a:latin typeface="Consolas"/>
              </a:rPr>
              <a:t> n)</a:t>
            </a:r>
          </a:p>
          <a:p>
            <a:r>
              <a:rPr lang="en-US" sz="1600" dirty="0">
                <a:solidFill>
                  <a:srgbClr val="000000"/>
                </a:solidFill>
                <a:latin typeface="Consolas"/>
              </a:rPr>
              <a:t>    {</a:t>
            </a:r>
          </a:p>
          <a:p>
            <a:r>
              <a:rPr lang="en-US" sz="1600" dirty="0">
                <a:solidFill>
                  <a:srgbClr val="000000"/>
                </a:solidFill>
                <a:latin typeface="Consolas"/>
              </a:rPr>
              <a:t>        </a:t>
            </a:r>
            <a:r>
              <a:rPr lang="en-US" sz="1600" dirty="0">
                <a:solidFill>
                  <a:srgbClr val="0000C0"/>
                </a:solidFill>
                <a:latin typeface="Consolas"/>
              </a:rPr>
              <a:t>number</a:t>
            </a:r>
            <a:r>
              <a:rPr lang="en-US" sz="1600" dirty="0">
                <a:solidFill>
                  <a:srgbClr val="000000"/>
                </a:solidFill>
                <a:latin typeface="Consolas"/>
              </a:rPr>
              <a:t> = n;</a:t>
            </a:r>
          </a:p>
          <a:p>
            <a:r>
              <a:rPr lang="en-US" sz="1600" dirty="0">
                <a:solidFill>
                  <a:srgbClr val="000000"/>
                </a:solidFill>
                <a:latin typeface="Consolas"/>
              </a:rPr>
              <a:t>    }</a:t>
            </a:r>
          </a:p>
          <a:p>
            <a:r>
              <a:rPr lang="en-US" sz="1600" dirty="0">
                <a:solidFill>
                  <a:srgbClr val="000000"/>
                </a:solidFill>
                <a:latin typeface="Consolas"/>
              </a:rPr>
              <a:t>    </a:t>
            </a:r>
            <a:r>
              <a:rPr lang="en-US" sz="1600" b="1" dirty="0">
                <a:solidFill>
                  <a:srgbClr val="7F0055"/>
                </a:solidFill>
                <a:latin typeface="Consolas"/>
              </a:rPr>
              <a:t>public</a:t>
            </a:r>
            <a:r>
              <a:rPr lang="en-US" sz="1600" b="1" dirty="0">
                <a:solidFill>
                  <a:srgbClr val="000000"/>
                </a:solidFill>
                <a:latin typeface="Consolas"/>
              </a:rPr>
              <a:t> </a:t>
            </a:r>
            <a:r>
              <a:rPr lang="en-US" sz="1600" b="1" dirty="0">
                <a:solidFill>
                  <a:srgbClr val="7F0055"/>
                </a:solidFill>
                <a:latin typeface="Consolas"/>
              </a:rPr>
              <a:t>void</a:t>
            </a:r>
            <a:r>
              <a:rPr lang="en-US" sz="1600" b="1" dirty="0">
                <a:solidFill>
                  <a:srgbClr val="000000"/>
                </a:solidFill>
                <a:latin typeface="Consolas"/>
              </a:rPr>
              <a:t> run()</a:t>
            </a:r>
          </a:p>
          <a:p>
            <a:r>
              <a:rPr lang="en-US" sz="1600" dirty="0">
                <a:solidFill>
                  <a:srgbClr val="000000"/>
                </a:solidFill>
                <a:latin typeface="Consolas"/>
              </a:rPr>
              <a:t>    {</a:t>
            </a:r>
          </a:p>
          <a:p>
            <a:r>
              <a:rPr lang="en-US" sz="1600" dirty="0">
                <a:solidFill>
                  <a:srgbClr val="000000"/>
                </a:solidFill>
                <a:latin typeface="Consolas"/>
              </a:rPr>
              <a:t>        </a:t>
            </a:r>
            <a:r>
              <a:rPr lang="en-US" sz="1600" b="1" dirty="0">
                <a:solidFill>
                  <a:srgbClr val="7F0055"/>
                </a:solidFill>
                <a:latin typeface="Consolas"/>
              </a:rPr>
              <a:t>while</a:t>
            </a:r>
            <a:r>
              <a:rPr lang="en-US" sz="1600" b="1" dirty="0">
                <a:solidFill>
                  <a:srgbClr val="000000"/>
                </a:solidFill>
                <a:latin typeface="Consolas"/>
              </a:rPr>
              <a:t>(</a:t>
            </a:r>
            <a:r>
              <a:rPr lang="en-US" sz="1600" b="1" dirty="0">
                <a:solidFill>
                  <a:srgbClr val="7F0055"/>
                </a:solidFill>
                <a:latin typeface="Consolas"/>
              </a:rPr>
              <a:t>true</a:t>
            </a:r>
            <a:r>
              <a:rPr lang="en-US" sz="1600" b="1" dirty="0">
                <a:solidFill>
                  <a:srgbClr val="000000"/>
                </a:solidFill>
                <a:latin typeface="Consolas"/>
              </a:rPr>
              <a:t>)</a:t>
            </a:r>
          </a:p>
          <a:p>
            <a:r>
              <a:rPr lang="en-US" sz="1600" dirty="0">
                <a:solidFill>
                  <a:srgbClr val="000000"/>
                </a:solidFill>
                <a:latin typeface="Consolas"/>
              </a:rPr>
              <a:t>        {</a:t>
            </a:r>
          </a:p>
          <a:p>
            <a:r>
              <a:rPr lang="en-US" sz="1600" b="1" dirty="0">
                <a:solidFill>
                  <a:srgbClr val="7F0055"/>
                </a:solidFill>
                <a:latin typeface="Consolas"/>
              </a:rPr>
              <a:t>            if</a:t>
            </a:r>
            <a:r>
              <a:rPr lang="en-US" sz="1600" b="1" dirty="0">
                <a:solidFill>
                  <a:srgbClr val="000000"/>
                </a:solidFill>
                <a:latin typeface="Consolas"/>
              </a:rPr>
              <a:t>(</a:t>
            </a:r>
            <a:r>
              <a:rPr lang="en-US" sz="1600" b="1" dirty="0" err="1">
                <a:solidFill>
                  <a:srgbClr val="000000"/>
                </a:solidFill>
                <a:latin typeface="Consolas"/>
              </a:rPr>
              <a:t>Thread.</a:t>
            </a:r>
            <a:r>
              <a:rPr lang="en-US" sz="1600" b="1" i="1" dirty="0" err="1">
                <a:solidFill>
                  <a:srgbClr val="000000"/>
                </a:solidFill>
                <a:latin typeface="Consolas"/>
              </a:rPr>
              <a:t>currentThread</a:t>
            </a:r>
            <a:r>
              <a:rPr lang="en-US" sz="1600" b="1" i="1" dirty="0">
                <a:solidFill>
                  <a:srgbClr val="000000"/>
                </a:solidFill>
                <a:latin typeface="Consolas"/>
              </a:rPr>
              <a:t>().</a:t>
            </a:r>
            <a:r>
              <a:rPr lang="en-US" sz="1600" b="1" i="1" dirty="0" err="1">
                <a:solidFill>
                  <a:srgbClr val="000000"/>
                </a:solidFill>
                <a:latin typeface="Consolas"/>
              </a:rPr>
              <a:t>getName</a:t>
            </a:r>
            <a:r>
              <a:rPr lang="en-US" sz="1600" b="1" i="1" dirty="0">
                <a:solidFill>
                  <a:srgbClr val="000000"/>
                </a:solidFill>
                <a:latin typeface="Consolas"/>
              </a:rPr>
              <a:t>().equals(</a:t>
            </a:r>
            <a:r>
              <a:rPr lang="en-US" sz="1600" b="1" i="1" dirty="0">
                <a:solidFill>
                  <a:srgbClr val="2A00FF"/>
                </a:solidFill>
                <a:latin typeface="Consolas"/>
              </a:rPr>
              <a:t>"add"</a:t>
            </a:r>
            <a:r>
              <a:rPr lang="en-US" sz="1600" b="1" i="1" dirty="0">
                <a:solidFill>
                  <a:srgbClr val="000000"/>
                </a:solidFill>
                <a:latin typeface="Consolas"/>
              </a:rPr>
              <a:t>))</a:t>
            </a:r>
          </a:p>
          <a:p>
            <a:r>
              <a:rPr lang="en-US" sz="1600" dirty="0">
                <a:solidFill>
                  <a:srgbClr val="000000"/>
                </a:solidFill>
                <a:latin typeface="Consolas"/>
              </a:rPr>
              <a:t>            {</a:t>
            </a:r>
          </a:p>
          <a:p>
            <a:r>
              <a:rPr lang="en-US" sz="1600" dirty="0">
                <a:solidFill>
                  <a:srgbClr val="000000"/>
                </a:solidFill>
                <a:latin typeface="Consolas"/>
              </a:rPr>
              <a:t>                </a:t>
            </a:r>
            <a:r>
              <a:rPr lang="en-US" sz="1600" dirty="0">
                <a:solidFill>
                  <a:srgbClr val="0000C0"/>
                </a:solidFill>
                <a:latin typeface="Consolas"/>
              </a:rPr>
              <a:t>number</a:t>
            </a:r>
            <a:r>
              <a:rPr lang="en-US" sz="1600" dirty="0">
                <a:solidFill>
                  <a:srgbClr val="000000"/>
                </a:solidFill>
                <a:latin typeface="Consolas"/>
              </a:rPr>
              <a:t>++;</a:t>
            </a:r>
          </a:p>
          <a:p>
            <a:r>
              <a:rPr lang="en-US" sz="1600" dirty="0">
                <a:solidFill>
                  <a:srgbClr val="000000"/>
                </a:solidFill>
                <a:latin typeface="Consolas"/>
              </a:rPr>
              <a:t>                </a:t>
            </a:r>
            <a:r>
              <a:rPr lang="en-US" sz="1600" dirty="0" err="1">
                <a:solidFill>
                  <a:srgbClr val="000000"/>
                </a:solidFill>
                <a:latin typeface="Consolas"/>
              </a:rPr>
              <a:t>System.</a:t>
            </a:r>
            <a:r>
              <a:rPr lang="en-US" sz="1600" i="1" dirty="0" err="1">
                <a:solidFill>
                  <a:srgbClr val="0000C0"/>
                </a:solidFill>
                <a:latin typeface="Consolas"/>
              </a:rPr>
              <a:t>out</a:t>
            </a:r>
            <a:r>
              <a:rPr lang="en-US" sz="1600" i="1" dirty="0" err="1">
                <a:solidFill>
                  <a:srgbClr val="000000"/>
                </a:solidFill>
                <a:latin typeface="Consolas"/>
              </a:rPr>
              <a:t>.printf</a:t>
            </a:r>
            <a:r>
              <a:rPr lang="en-US" sz="1600" i="1" dirty="0">
                <a:solidFill>
                  <a:srgbClr val="000000"/>
                </a:solidFill>
                <a:latin typeface="Consolas"/>
              </a:rPr>
              <a:t>(</a:t>
            </a:r>
            <a:r>
              <a:rPr lang="en-US" sz="1600" i="1" dirty="0">
                <a:solidFill>
                  <a:srgbClr val="2A00FF"/>
                </a:solidFill>
                <a:latin typeface="Consolas"/>
              </a:rPr>
              <a:t>"%d\</a:t>
            </a:r>
            <a:r>
              <a:rPr lang="en-US" sz="1600" i="1" dirty="0" err="1">
                <a:solidFill>
                  <a:srgbClr val="2A00FF"/>
                </a:solidFill>
                <a:latin typeface="Consolas"/>
              </a:rPr>
              <a:t>n"</a:t>
            </a:r>
            <a:r>
              <a:rPr lang="en-US" sz="1600" i="1" dirty="0" err="1">
                <a:solidFill>
                  <a:srgbClr val="000000"/>
                </a:solidFill>
                <a:latin typeface="Consolas"/>
              </a:rPr>
              <a:t>,</a:t>
            </a:r>
            <a:r>
              <a:rPr lang="en-US" sz="1600" i="1" dirty="0" err="1">
                <a:solidFill>
                  <a:srgbClr val="0000C0"/>
                </a:solidFill>
                <a:latin typeface="Consolas"/>
              </a:rPr>
              <a:t>number</a:t>
            </a:r>
            <a:r>
              <a:rPr lang="en-US" sz="1600" i="1" dirty="0">
                <a:solidFill>
                  <a:srgbClr val="000000"/>
                </a:solidFill>
                <a:latin typeface="Consolas"/>
              </a:rPr>
              <a:t>);</a:t>
            </a:r>
          </a:p>
          <a:p>
            <a:r>
              <a:rPr lang="en-US" sz="1600" dirty="0">
                <a:solidFill>
                  <a:srgbClr val="000000"/>
                </a:solidFill>
                <a:latin typeface="Consolas"/>
              </a:rPr>
              <a:t>            }</a:t>
            </a:r>
          </a:p>
          <a:p>
            <a:r>
              <a:rPr lang="en-US" sz="1600" dirty="0">
                <a:solidFill>
                  <a:srgbClr val="000000"/>
                </a:solidFill>
                <a:latin typeface="Consolas"/>
              </a:rPr>
              <a:t>            </a:t>
            </a:r>
            <a:r>
              <a:rPr lang="en-US" sz="1600" b="1" dirty="0">
                <a:solidFill>
                  <a:srgbClr val="7F0055"/>
                </a:solidFill>
                <a:latin typeface="Consolas"/>
              </a:rPr>
              <a:t>if</a:t>
            </a:r>
            <a:r>
              <a:rPr lang="en-US" sz="1600" b="1" dirty="0">
                <a:solidFill>
                  <a:srgbClr val="000000"/>
                </a:solidFill>
                <a:latin typeface="Consolas"/>
              </a:rPr>
              <a:t>(</a:t>
            </a:r>
            <a:r>
              <a:rPr lang="en-US" sz="1600" b="1" dirty="0" err="1">
                <a:solidFill>
                  <a:srgbClr val="000000"/>
                </a:solidFill>
                <a:latin typeface="Consolas"/>
              </a:rPr>
              <a:t>Thread.</a:t>
            </a:r>
            <a:r>
              <a:rPr lang="en-US" sz="1600" b="1" i="1" dirty="0" err="1">
                <a:solidFill>
                  <a:srgbClr val="000000"/>
                </a:solidFill>
                <a:latin typeface="Consolas"/>
              </a:rPr>
              <a:t>currentThread</a:t>
            </a:r>
            <a:r>
              <a:rPr lang="en-US" sz="1600" b="1" i="1" dirty="0">
                <a:solidFill>
                  <a:srgbClr val="000000"/>
                </a:solidFill>
                <a:latin typeface="Consolas"/>
              </a:rPr>
              <a:t>().</a:t>
            </a:r>
            <a:r>
              <a:rPr lang="en-US" sz="1600" b="1" i="1" dirty="0" err="1">
                <a:solidFill>
                  <a:srgbClr val="000000"/>
                </a:solidFill>
                <a:latin typeface="Consolas"/>
              </a:rPr>
              <a:t>getName</a:t>
            </a:r>
            <a:r>
              <a:rPr lang="en-US" sz="1600" b="1" i="1" dirty="0">
                <a:solidFill>
                  <a:srgbClr val="000000"/>
                </a:solidFill>
                <a:latin typeface="Consolas"/>
              </a:rPr>
              <a:t>().equals(</a:t>
            </a:r>
            <a:r>
              <a:rPr lang="en-US" sz="1600" b="1" i="1" dirty="0">
                <a:solidFill>
                  <a:srgbClr val="2A00FF"/>
                </a:solidFill>
                <a:latin typeface="Consolas"/>
              </a:rPr>
              <a:t>"sub"</a:t>
            </a:r>
            <a:r>
              <a:rPr lang="en-US" sz="1600" b="1" i="1" dirty="0">
                <a:solidFill>
                  <a:srgbClr val="000000"/>
                </a:solidFill>
                <a:latin typeface="Consolas"/>
              </a:rPr>
              <a:t>))</a:t>
            </a:r>
          </a:p>
          <a:p>
            <a:r>
              <a:rPr lang="en-US" sz="1600" dirty="0">
                <a:solidFill>
                  <a:srgbClr val="000000"/>
                </a:solidFill>
                <a:latin typeface="Consolas"/>
              </a:rPr>
              <a:t>            {</a:t>
            </a:r>
          </a:p>
          <a:p>
            <a:r>
              <a:rPr lang="en-US" sz="1600" dirty="0">
                <a:solidFill>
                  <a:srgbClr val="000000"/>
                </a:solidFill>
                <a:latin typeface="Consolas"/>
              </a:rPr>
              <a:t>                </a:t>
            </a:r>
            <a:r>
              <a:rPr lang="en-US" sz="1600" dirty="0">
                <a:solidFill>
                  <a:srgbClr val="0000C0"/>
                </a:solidFill>
                <a:latin typeface="Consolas"/>
              </a:rPr>
              <a:t>number</a:t>
            </a:r>
            <a:r>
              <a:rPr lang="en-US" sz="1600" dirty="0">
                <a:solidFill>
                  <a:srgbClr val="000000"/>
                </a:solidFill>
                <a:latin typeface="Consolas"/>
              </a:rPr>
              <a:t>--;</a:t>
            </a:r>
          </a:p>
          <a:p>
            <a:r>
              <a:rPr lang="en-US" sz="1600" dirty="0">
                <a:solidFill>
                  <a:srgbClr val="000000"/>
                </a:solidFill>
                <a:latin typeface="Consolas"/>
              </a:rPr>
              <a:t>                </a:t>
            </a:r>
            <a:r>
              <a:rPr lang="en-US" sz="1600" dirty="0" err="1">
                <a:solidFill>
                  <a:srgbClr val="000000"/>
                </a:solidFill>
                <a:latin typeface="Consolas"/>
              </a:rPr>
              <a:t>System.</a:t>
            </a:r>
            <a:r>
              <a:rPr lang="en-US" sz="1600" i="1" dirty="0" err="1">
                <a:solidFill>
                  <a:srgbClr val="0000C0"/>
                </a:solidFill>
                <a:latin typeface="Consolas"/>
              </a:rPr>
              <a:t>out</a:t>
            </a:r>
            <a:r>
              <a:rPr lang="en-US" sz="1600" i="1" dirty="0" err="1">
                <a:solidFill>
                  <a:srgbClr val="000000"/>
                </a:solidFill>
                <a:latin typeface="Consolas"/>
              </a:rPr>
              <a:t>.printf</a:t>
            </a:r>
            <a:r>
              <a:rPr lang="en-US" sz="1600" i="1" dirty="0">
                <a:solidFill>
                  <a:srgbClr val="000000"/>
                </a:solidFill>
                <a:latin typeface="Consolas"/>
              </a:rPr>
              <a:t>(</a:t>
            </a:r>
            <a:r>
              <a:rPr lang="en-US" sz="1600" i="1" dirty="0">
                <a:solidFill>
                  <a:srgbClr val="2A00FF"/>
                </a:solidFill>
                <a:latin typeface="Consolas"/>
              </a:rPr>
              <a:t>"%12d\</a:t>
            </a:r>
            <a:r>
              <a:rPr lang="en-US" sz="1600" i="1" dirty="0" err="1">
                <a:solidFill>
                  <a:srgbClr val="2A00FF"/>
                </a:solidFill>
                <a:latin typeface="Consolas"/>
              </a:rPr>
              <a:t>n"</a:t>
            </a:r>
            <a:r>
              <a:rPr lang="en-US" sz="1600" i="1" dirty="0" err="1">
                <a:solidFill>
                  <a:srgbClr val="000000"/>
                </a:solidFill>
                <a:latin typeface="Consolas"/>
              </a:rPr>
              <a:t>,</a:t>
            </a:r>
            <a:r>
              <a:rPr lang="en-US" sz="1600" i="1" dirty="0" err="1">
                <a:solidFill>
                  <a:srgbClr val="0000C0"/>
                </a:solidFill>
                <a:latin typeface="Consolas"/>
              </a:rPr>
              <a:t>number</a:t>
            </a:r>
            <a:r>
              <a:rPr lang="en-US" sz="1600" i="1" dirty="0">
                <a:solidFill>
                  <a:srgbClr val="000000"/>
                </a:solidFill>
                <a:latin typeface="Consolas"/>
              </a:rPr>
              <a:t>);</a:t>
            </a:r>
          </a:p>
          <a:p>
            <a:r>
              <a:rPr lang="en-US" sz="1600" dirty="0">
                <a:solidFill>
                  <a:srgbClr val="000000"/>
                </a:solidFill>
                <a:latin typeface="Consolas"/>
              </a:rPr>
              <a:t>            }</a:t>
            </a:r>
          </a:p>
          <a:p>
            <a:r>
              <a:rPr lang="en-US" sz="1600" dirty="0">
                <a:solidFill>
                  <a:srgbClr val="000000"/>
                </a:solidFill>
                <a:latin typeface="Consolas"/>
              </a:rPr>
              <a:t>            </a:t>
            </a:r>
            <a:r>
              <a:rPr lang="en-US" sz="1600" b="1" dirty="0">
                <a:solidFill>
                  <a:srgbClr val="7F0055"/>
                </a:solidFill>
                <a:latin typeface="Consolas"/>
              </a:rPr>
              <a:t>try</a:t>
            </a:r>
            <a:r>
              <a:rPr lang="en-US" sz="1600" b="1" dirty="0">
                <a:solidFill>
                  <a:srgbClr val="000000"/>
                </a:solidFill>
                <a:latin typeface="Consolas"/>
              </a:rPr>
              <a:t>{ </a:t>
            </a:r>
            <a:r>
              <a:rPr lang="en-US" sz="1600" b="1" dirty="0" err="1">
                <a:solidFill>
                  <a:srgbClr val="000000"/>
                </a:solidFill>
                <a:latin typeface="Consolas"/>
              </a:rPr>
              <a:t>Thread.</a:t>
            </a:r>
            <a:r>
              <a:rPr lang="en-US" sz="1600" b="1" i="1" dirty="0" err="1">
                <a:solidFill>
                  <a:srgbClr val="000000"/>
                </a:solidFill>
                <a:latin typeface="Consolas"/>
              </a:rPr>
              <a:t>sleep</a:t>
            </a:r>
            <a:r>
              <a:rPr lang="en-US" sz="1600" b="1" i="1" dirty="0">
                <a:solidFill>
                  <a:srgbClr val="000000"/>
                </a:solidFill>
                <a:latin typeface="Consolas"/>
              </a:rPr>
              <a:t>(1000); }</a:t>
            </a:r>
          </a:p>
          <a:p>
            <a:r>
              <a:rPr lang="en-US" sz="1600" dirty="0">
                <a:solidFill>
                  <a:srgbClr val="000000"/>
                </a:solidFill>
                <a:latin typeface="Consolas"/>
              </a:rPr>
              <a:t>            </a:t>
            </a:r>
            <a:r>
              <a:rPr lang="en-US" sz="1600" b="1" dirty="0">
                <a:solidFill>
                  <a:srgbClr val="7F0055"/>
                </a:solidFill>
                <a:latin typeface="Consolas"/>
              </a:rPr>
              <a:t>catch</a:t>
            </a:r>
            <a:r>
              <a:rPr lang="en-US" sz="1600" b="1" dirty="0">
                <a:solidFill>
                  <a:srgbClr val="000000"/>
                </a:solidFill>
                <a:latin typeface="Consolas"/>
              </a:rPr>
              <a:t>(</a:t>
            </a:r>
            <a:r>
              <a:rPr lang="en-US" sz="1600" b="1" dirty="0" err="1">
                <a:solidFill>
                  <a:srgbClr val="000000"/>
                </a:solidFill>
                <a:latin typeface="Consolas"/>
              </a:rPr>
              <a:t>InterruptedException</a:t>
            </a:r>
            <a:r>
              <a:rPr lang="en-US" sz="1600" b="1" dirty="0">
                <a:solidFill>
                  <a:srgbClr val="000000"/>
                </a:solidFill>
                <a:latin typeface="Consolas"/>
              </a:rPr>
              <a:t> e) {}</a:t>
            </a:r>
          </a:p>
          <a:p>
            <a:r>
              <a:rPr lang="en-US" sz="1600" dirty="0">
                <a:solidFill>
                  <a:srgbClr val="000000"/>
                </a:solidFill>
                <a:latin typeface="Consolas"/>
              </a:rPr>
              <a:t>        }</a:t>
            </a:r>
          </a:p>
          <a:p>
            <a:r>
              <a:rPr lang="en-US" sz="1600" dirty="0">
                <a:solidFill>
                  <a:srgbClr val="000000"/>
                </a:solidFill>
                <a:latin typeface="Consolas"/>
              </a:rPr>
              <a:t>    }</a:t>
            </a:r>
          </a:p>
          <a:p>
            <a:r>
              <a:rPr lang="en-US" sz="1600" dirty="0">
                <a:solidFill>
                  <a:srgbClr val="000000"/>
                </a:solidFill>
                <a:latin typeface="Consolas"/>
              </a:rPr>
              <a:t>}</a:t>
            </a:r>
            <a:endParaRPr lang="zh-CN" altLang="en-US" sz="1600" b="1" dirty="0">
              <a:latin typeface="Consolas"/>
            </a:endParaRPr>
          </a:p>
        </p:txBody>
      </p:sp>
      <p:sp>
        <p:nvSpPr>
          <p:cNvPr id="6" name="Rectangle 5"/>
          <p:cNvSpPr/>
          <p:nvPr/>
        </p:nvSpPr>
        <p:spPr>
          <a:xfrm>
            <a:off x="7020272" y="116632"/>
            <a:ext cx="1659429" cy="369332"/>
          </a:xfrm>
          <a:prstGeom prst="rect">
            <a:avLst/>
          </a:prstGeom>
        </p:spPr>
        <p:txBody>
          <a:bodyPr wrap="none">
            <a:spAutoFit/>
          </a:bodyPr>
          <a:lstStyle/>
          <a:p>
            <a:r>
              <a:rPr lang="en-US" altLang="zh-CN" dirty="0"/>
              <a:t>【</a:t>
            </a:r>
            <a:r>
              <a:rPr lang="zh-CN" altLang="en-US" dirty="0"/>
              <a:t>例子</a:t>
            </a:r>
            <a:r>
              <a:rPr lang="en-US" altLang="zh-CN" dirty="0"/>
              <a:t>5, 1/2】</a:t>
            </a:r>
            <a:endParaRPr lang="zh-CN" alt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29</a:t>
            </a:fld>
            <a:endParaRPr lang="en-US"/>
          </a:p>
        </p:txBody>
      </p:sp>
      <p:cxnSp>
        <p:nvCxnSpPr>
          <p:cNvPr id="7" name="直接箭头连接符 6"/>
          <p:cNvCxnSpPr/>
          <p:nvPr/>
        </p:nvCxnSpPr>
        <p:spPr>
          <a:xfrm flipH="1">
            <a:off x="3521188" y="836712"/>
            <a:ext cx="1122820"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文本框 8"/>
          <p:cNvSpPr txBox="1"/>
          <p:nvPr/>
        </p:nvSpPr>
        <p:spPr>
          <a:xfrm>
            <a:off x="4716016" y="652046"/>
            <a:ext cx="2880320" cy="646331"/>
          </a:xfrm>
          <a:prstGeom prst="rect">
            <a:avLst/>
          </a:prstGeom>
          <a:noFill/>
        </p:spPr>
        <p:txBody>
          <a:bodyPr wrap="square" rtlCol="0">
            <a:spAutoFit/>
          </a:bodyPr>
          <a:lstStyle/>
          <a:p>
            <a:r>
              <a:rPr lang="zh-CN" altLang="en-US" b="1" dirty="0">
                <a:solidFill>
                  <a:srgbClr val="FF0000"/>
                </a:solidFill>
              </a:rPr>
              <a:t>全局变量（在同一目标对象的不同线程之间共享）</a:t>
            </a:r>
          </a:p>
        </p:txBody>
      </p:sp>
    </p:spTree>
    <p:extLst>
      <p:ext uri="{BB962C8B-B14F-4D97-AF65-F5344CB8AC3E}">
        <p14:creationId xmlns:p14="http://schemas.microsoft.com/office/powerpoint/2010/main" val="42095847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8.1 Java</a:t>
            </a:r>
            <a:r>
              <a:rPr lang="zh-CN" altLang="en-US" sz="3200" dirty="0"/>
              <a:t>中的线程</a:t>
            </a:r>
          </a:p>
        </p:txBody>
      </p:sp>
      <p:sp>
        <p:nvSpPr>
          <p:cNvPr id="3" name="内容占位符 2"/>
          <p:cNvSpPr>
            <a:spLocks noGrp="1"/>
          </p:cNvSpPr>
          <p:nvPr>
            <p:ph idx="1"/>
          </p:nvPr>
        </p:nvSpPr>
        <p:spPr/>
        <p:txBody>
          <a:bodyPr>
            <a:normAutofit/>
          </a:bodyPr>
          <a:lstStyle/>
          <a:p>
            <a:r>
              <a:rPr lang="zh-CN" altLang="en-US" sz="2000" b="1" dirty="0">
                <a:solidFill>
                  <a:srgbClr val="FF0000"/>
                </a:solidFill>
              </a:rPr>
              <a:t>程序</a:t>
            </a:r>
            <a:r>
              <a:rPr lang="zh-CN" altLang="en-US" sz="2000" dirty="0"/>
              <a:t>是一段</a:t>
            </a:r>
            <a:r>
              <a:rPr lang="zh-CN" altLang="en-US" sz="2000" b="1" dirty="0">
                <a:solidFill>
                  <a:srgbClr val="0000FF"/>
                </a:solidFill>
              </a:rPr>
              <a:t>静态</a:t>
            </a:r>
            <a:r>
              <a:rPr lang="zh-CN" altLang="en-US" sz="2000" dirty="0"/>
              <a:t>的代码，它是应用软件执行的蓝本。</a:t>
            </a:r>
            <a:endParaRPr lang="en-US" altLang="zh-CN" sz="2000" dirty="0"/>
          </a:p>
          <a:p>
            <a:endParaRPr lang="en-US" altLang="zh-CN" sz="2000" dirty="0"/>
          </a:p>
          <a:p>
            <a:r>
              <a:rPr lang="zh-CN" altLang="en-US" sz="2000" b="1" dirty="0">
                <a:solidFill>
                  <a:srgbClr val="FF0000"/>
                </a:solidFill>
              </a:rPr>
              <a:t>进程</a:t>
            </a:r>
            <a:r>
              <a:rPr lang="zh-CN" altLang="en-US" sz="2000" dirty="0"/>
              <a:t>是程序的一次</a:t>
            </a:r>
            <a:r>
              <a:rPr lang="zh-CN" altLang="en-US" sz="2000" b="1" dirty="0">
                <a:solidFill>
                  <a:srgbClr val="0000FF"/>
                </a:solidFill>
              </a:rPr>
              <a:t>动态</a:t>
            </a:r>
            <a:r>
              <a:rPr lang="zh-CN" altLang="en-US" sz="2000" dirty="0"/>
              <a:t>执行过程，它对应了从代码加载、执行至执行完毕的一个完整过程，这个过程也是进程本身从产生、发展至消亡（完成）的过程。</a:t>
            </a:r>
            <a:endParaRPr lang="en-US" altLang="zh-CN" sz="2000" dirty="0"/>
          </a:p>
          <a:p>
            <a:endParaRPr lang="en-US" altLang="zh-CN" sz="2000" dirty="0"/>
          </a:p>
          <a:p>
            <a:r>
              <a:rPr lang="zh-CN" altLang="en-US" sz="2000" b="1" dirty="0">
                <a:solidFill>
                  <a:srgbClr val="FF0000"/>
                </a:solidFill>
              </a:rPr>
              <a:t>线程</a:t>
            </a:r>
            <a:r>
              <a:rPr lang="zh-CN" altLang="en-US" sz="2000" dirty="0"/>
              <a:t>是比进程</a:t>
            </a:r>
            <a:r>
              <a:rPr lang="zh-CN" altLang="en-US" sz="2000" b="1" dirty="0">
                <a:solidFill>
                  <a:srgbClr val="0000FF"/>
                </a:solidFill>
              </a:rPr>
              <a:t>更小</a:t>
            </a:r>
            <a:r>
              <a:rPr lang="zh-CN" altLang="en-US" sz="2000" dirty="0"/>
              <a:t>的执行单位。一个进程在其执行过程中，可以产生多个线程，形成多条执行线索，每条线索（即每个线程）也有它自身的产生、存在和消亡的过程，也是一个</a:t>
            </a:r>
            <a:r>
              <a:rPr lang="zh-CN" altLang="en-US" sz="2000" b="1" dirty="0">
                <a:solidFill>
                  <a:srgbClr val="0000FF"/>
                </a:solidFill>
              </a:rPr>
              <a:t>动态</a:t>
            </a:r>
            <a:r>
              <a:rPr lang="zh-CN" altLang="en-US" sz="2000" dirty="0"/>
              <a:t>的概念。</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32505524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8.5 Runnable</a:t>
            </a:r>
            <a:r>
              <a:rPr lang="zh-CN" altLang="en-US" sz="3200" dirty="0"/>
              <a:t>接口</a:t>
            </a:r>
          </a:p>
        </p:txBody>
      </p:sp>
      <p:sp>
        <p:nvSpPr>
          <p:cNvPr id="5" name="矩形 3"/>
          <p:cNvSpPr/>
          <p:nvPr/>
        </p:nvSpPr>
        <p:spPr>
          <a:xfrm>
            <a:off x="539552" y="73199"/>
            <a:ext cx="6048672" cy="6001643"/>
          </a:xfrm>
          <a:prstGeom prst="rect">
            <a:avLst/>
          </a:prstGeom>
          <a:solidFill>
            <a:srgbClr val="CCFFFF"/>
          </a:solidFill>
        </p:spPr>
        <p:txBody>
          <a:bodyPr wrap="square">
            <a:spAutoFit/>
          </a:bodyPr>
          <a:lstStyle/>
          <a:p>
            <a:r>
              <a:rPr lang="en-US" sz="1600" b="1" dirty="0">
                <a:solidFill>
                  <a:srgbClr val="7F0055"/>
                </a:solidFill>
                <a:latin typeface="Consolas"/>
              </a:rPr>
              <a:t>public</a:t>
            </a:r>
            <a:r>
              <a:rPr lang="en-US" sz="1600" b="1" dirty="0">
                <a:solidFill>
                  <a:srgbClr val="000000"/>
                </a:solidFill>
                <a:latin typeface="Consolas"/>
              </a:rPr>
              <a:t> </a:t>
            </a:r>
            <a:r>
              <a:rPr lang="en-US" sz="1600" b="1" dirty="0">
                <a:solidFill>
                  <a:srgbClr val="7F0055"/>
                </a:solidFill>
                <a:latin typeface="Consolas"/>
              </a:rPr>
              <a:t>class</a:t>
            </a:r>
            <a:r>
              <a:rPr lang="en-US" sz="1600" b="1" dirty="0">
                <a:solidFill>
                  <a:srgbClr val="000000"/>
                </a:solidFill>
                <a:latin typeface="Consolas"/>
              </a:rPr>
              <a:t> Example8_5</a:t>
            </a:r>
          </a:p>
          <a:p>
            <a:r>
              <a:rPr lang="en-US" sz="1600" dirty="0">
                <a:solidFill>
                  <a:srgbClr val="000000"/>
                </a:solidFill>
                <a:latin typeface="Consolas"/>
              </a:rPr>
              <a:t>{</a:t>
            </a:r>
          </a:p>
          <a:p>
            <a:r>
              <a:rPr lang="en-US" sz="1600" dirty="0">
                <a:solidFill>
                  <a:srgbClr val="000000"/>
                </a:solidFill>
                <a:latin typeface="Consolas"/>
              </a:rPr>
              <a:t>    </a:t>
            </a:r>
            <a:r>
              <a:rPr lang="en-US" sz="1600" b="1" dirty="0">
                <a:solidFill>
                  <a:srgbClr val="7F0055"/>
                </a:solidFill>
                <a:latin typeface="Consolas"/>
              </a:rPr>
              <a:t>public</a:t>
            </a:r>
            <a:r>
              <a:rPr lang="en-US" sz="1600" b="1" dirty="0">
                <a:solidFill>
                  <a:srgbClr val="000000"/>
                </a:solidFill>
                <a:latin typeface="Consolas"/>
              </a:rPr>
              <a:t> </a:t>
            </a:r>
            <a:r>
              <a:rPr lang="en-US" sz="1600" b="1" dirty="0">
                <a:solidFill>
                  <a:srgbClr val="7F0055"/>
                </a:solidFill>
                <a:latin typeface="Consolas"/>
              </a:rPr>
              <a:t>static</a:t>
            </a:r>
            <a:r>
              <a:rPr lang="en-US" sz="1600" b="1" dirty="0">
                <a:solidFill>
                  <a:srgbClr val="000000"/>
                </a:solidFill>
                <a:latin typeface="Consolas"/>
              </a:rPr>
              <a:t> </a:t>
            </a:r>
            <a:r>
              <a:rPr lang="en-US" sz="1600" b="1" dirty="0">
                <a:solidFill>
                  <a:srgbClr val="7F0055"/>
                </a:solidFill>
                <a:latin typeface="Consolas"/>
              </a:rPr>
              <a:t>void</a:t>
            </a:r>
            <a:r>
              <a:rPr lang="en-US" sz="1600" b="1" dirty="0">
                <a:solidFill>
                  <a:srgbClr val="000000"/>
                </a:solidFill>
                <a:latin typeface="Consolas"/>
              </a:rPr>
              <a:t> main(String </a:t>
            </a:r>
            <a:r>
              <a:rPr lang="en-US" sz="1600" b="1" dirty="0" err="1">
                <a:solidFill>
                  <a:srgbClr val="000000"/>
                </a:solidFill>
                <a:latin typeface="Consolas"/>
              </a:rPr>
              <a:t>args</a:t>
            </a:r>
            <a:r>
              <a:rPr lang="en-US" sz="1600" b="1" dirty="0">
                <a:solidFill>
                  <a:srgbClr val="000000"/>
                </a:solidFill>
                <a:latin typeface="Consolas"/>
              </a:rPr>
              <a:t>[])</a:t>
            </a:r>
          </a:p>
          <a:p>
            <a:r>
              <a:rPr lang="en-US" sz="1600" dirty="0">
                <a:solidFill>
                  <a:srgbClr val="000000"/>
                </a:solidFill>
                <a:latin typeface="Consolas"/>
              </a:rPr>
              <a:t>    {</a:t>
            </a:r>
          </a:p>
          <a:p>
            <a:r>
              <a:rPr lang="en-US" sz="1600" dirty="0">
                <a:solidFill>
                  <a:srgbClr val="000000"/>
                </a:solidFill>
                <a:latin typeface="Consolas"/>
              </a:rPr>
              <a:t>        </a:t>
            </a:r>
            <a:r>
              <a:rPr lang="en-US" sz="1600" dirty="0" err="1">
                <a:solidFill>
                  <a:srgbClr val="000000"/>
                </a:solidFill>
                <a:latin typeface="Consolas"/>
              </a:rPr>
              <a:t>TargetObject</a:t>
            </a:r>
            <a:r>
              <a:rPr lang="en-US" sz="1600" dirty="0">
                <a:solidFill>
                  <a:srgbClr val="000000"/>
                </a:solidFill>
                <a:latin typeface="Consolas"/>
              </a:rPr>
              <a:t> a1 = </a:t>
            </a:r>
            <a:r>
              <a:rPr lang="en-US" sz="1600" b="1" dirty="0">
                <a:solidFill>
                  <a:srgbClr val="7F0055"/>
                </a:solidFill>
                <a:latin typeface="Consolas"/>
              </a:rPr>
              <a:t>new</a:t>
            </a:r>
            <a:r>
              <a:rPr lang="en-US" sz="1600" b="1" dirty="0">
                <a:solidFill>
                  <a:srgbClr val="000000"/>
                </a:solidFill>
                <a:latin typeface="Consolas"/>
              </a:rPr>
              <a:t> </a:t>
            </a:r>
            <a:r>
              <a:rPr lang="en-US" sz="1600" b="1" dirty="0" err="1">
                <a:solidFill>
                  <a:srgbClr val="000000"/>
                </a:solidFill>
                <a:latin typeface="Consolas"/>
              </a:rPr>
              <a:t>TargetObject</a:t>
            </a:r>
            <a:r>
              <a:rPr lang="en-US" sz="1600" b="1" dirty="0">
                <a:solidFill>
                  <a:srgbClr val="000000"/>
                </a:solidFill>
                <a:latin typeface="Consolas"/>
              </a:rPr>
              <a:t>();</a:t>
            </a:r>
          </a:p>
          <a:p>
            <a:r>
              <a:rPr lang="en-US" sz="1600" dirty="0">
                <a:solidFill>
                  <a:srgbClr val="000000"/>
                </a:solidFill>
                <a:latin typeface="Consolas"/>
              </a:rPr>
              <a:t> 	</a:t>
            </a:r>
            <a:r>
              <a:rPr lang="en-US" altLang="zh-CN" sz="1600" dirty="0">
                <a:solidFill>
                  <a:srgbClr val="000000"/>
                </a:solidFill>
                <a:latin typeface="Consolas"/>
              </a:rPr>
              <a:t>a1.setNumber(10);</a:t>
            </a:r>
            <a:endParaRPr lang="en-US" sz="1600" dirty="0">
              <a:solidFill>
                <a:srgbClr val="000000"/>
              </a:solidFill>
              <a:latin typeface="Consolas"/>
            </a:endParaRPr>
          </a:p>
          <a:p>
            <a:r>
              <a:rPr lang="en-US" sz="1600" dirty="0">
                <a:solidFill>
                  <a:srgbClr val="000000"/>
                </a:solidFill>
                <a:latin typeface="Consolas"/>
              </a:rPr>
              <a:t>	</a:t>
            </a:r>
            <a:r>
              <a:rPr lang="en-US" sz="1600" dirty="0" err="1">
                <a:solidFill>
                  <a:srgbClr val="000000"/>
                </a:solidFill>
                <a:latin typeface="Consolas"/>
              </a:rPr>
              <a:t>TargetObject</a:t>
            </a:r>
            <a:r>
              <a:rPr lang="en-US" sz="1600" dirty="0">
                <a:solidFill>
                  <a:srgbClr val="000000"/>
                </a:solidFill>
                <a:latin typeface="Consolas"/>
              </a:rPr>
              <a:t> a2 = </a:t>
            </a:r>
            <a:r>
              <a:rPr lang="en-US" sz="1600" b="1" dirty="0">
                <a:solidFill>
                  <a:srgbClr val="7F0055"/>
                </a:solidFill>
                <a:latin typeface="Consolas"/>
              </a:rPr>
              <a:t>new</a:t>
            </a:r>
            <a:r>
              <a:rPr lang="en-US" sz="1600" b="1" dirty="0">
                <a:solidFill>
                  <a:srgbClr val="000000"/>
                </a:solidFill>
                <a:latin typeface="Consolas"/>
              </a:rPr>
              <a:t> </a:t>
            </a:r>
            <a:r>
              <a:rPr lang="en-US" sz="1600" b="1" dirty="0" err="1">
                <a:solidFill>
                  <a:srgbClr val="000000"/>
                </a:solidFill>
                <a:latin typeface="Consolas"/>
              </a:rPr>
              <a:t>TargetObject</a:t>
            </a:r>
            <a:r>
              <a:rPr lang="en-US" sz="1600" b="1" dirty="0">
                <a:solidFill>
                  <a:srgbClr val="000000"/>
                </a:solidFill>
                <a:latin typeface="Consolas"/>
              </a:rPr>
              <a:t>();</a:t>
            </a:r>
          </a:p>
          <a:p>
            <a:r>
              <a:rPr lang="en-US" altLang="zh-CN" sz="1600" dirty="0">
                <a:solidFill>
                  <a:srgbClr val="000000"/>
                </a:solidFill>
                <a:latin typeface="Consolas"/>
              </a:rPr>
              <a:t>	a2.setNumber(-10);</a:t>
            </a:r>
          </a:p>
          <a:p>
            <a:endParaRPr lang="en-US" sz="1600" b="1" dirty="0">
              <a:solidFill>
                <a:srgbClr val="000000"/>
              </a:solidFill>
              <a:latin typeface="Consolas"/>
            </a:endParaRPr>
          </a:p>
          <a:p>
            <a:r>
              <a:rPr lang="en-US" altLang="zh-CN" sz="1600" dirty="0">
                <a:solidFill>
                  <a:srgbClr val="000000"/>
                </a:solidFill>
                <a:latin typeface="Consolas"/>
              </a:rPr>
              <a:t>	Thread </a:t>
            </a:r>
            <a:r>
              <a:rPr lang="en-US" altLang="zh-CN" sz="1600" dirty="0" err="1">
                <a:solidFill>
                  <a:srgbClr val="000000"/>
                </a:solidFill>
                <a:latin typeface="Consolas"/>
              </a:rPr>
              <a:t>threadA,threadB,threadC,threadD</a:t>
            </a:r>
            <a:r>
              <a:rPr lang="en-US" altLang="zh-CN" sz="1600" dirty="0">
                <a:solidFill>
                  <a:srgbClr val="000000"/>
                </a:solidFill>
                <a:latin typeface="Consolas"/>
              </a:rPr>
              <a:t>;</a:t>
            </a:r>
            <a:endParaRPr lang="en-US" sz="1600" b="1" dirty="0">
              <a:solidFill>
                <a:srgbClr val="000000"/>
              </a:solidFill>
              <a:latin typeface="Consolas"/>
            </a:endParaRPr>
          </a:p>
          <a:p>
            <a:r>
              <a:rPr lang="en-US" sz="1600" dirty="0">
                <a:solidFill>
                  <a:srgbClr val="000000"/>
                </a:solidFill>
                <a:latin typeface="Consolas"/>
              </a:rPr>
              <a:t>        </a:t>
            </a:r>
            <a:r>
              <a:rPr lang="en-US" sz="1600" dirty="0" err="1">
                <a:solidFill>
                  <a:srgbClr val="000000"/>
                </a:solidFill>
                <a:latin typeface="Consolas"/>
              </a:rPr>
              <a:t>threadA</a:t>
            </a:r>
            <a:r>
              <a:rPr lang="en-US" sz="1600" dirty="0">
                <a:solidFill>
                  <a:srgbClr val="000000"/>
                </a:solidFill>
                <a:latin typeface="Consolas"/>
              </a:rPr>
              <a:t> = </a:t>
            </a:r>
            <a:r>
              <a:rPr lang="en-US" sz="1600" b="1" dirty="0">
                <a:solidFill>
                  <a:srgbClr val="7F0055"/>
                </a:solidFill>
                <a:latin typeface="Consolas"/>
              </a:rPr>
              <a:t>new</a:t>
            </a:r>
            <a:r>
              <a:rPr lang="en-US" sz="1600" b="1" dirty="0">
                <a:solidFill>
                  <a:srgbClr val="000000"/>
                </a:solidFill>
                <a:latin typeface="Consolas"/>
              </a:rPr>
              <a:t> Thread(a1);</a:t>
            </a:r>
            <a:r>
              <a:rPr lang="en-US" altLang="zh-CN" sz="1600" b="1" dirty="0">
                <a:solidFill>
                  <a:srgbClr val="3F7F5F"/>
                </a:solidFill>
                <a:latin typeface="Consolas"/>
              </a:rPr>
              <a:t> // </a:t>
            </a:r>
            <a:r>
              <a:rPr lang="zh-CN" altLang="en-US" sz="1600" b="1" dirty="0">
                <a:solidFill>
                  <a:srgbClr val="3F7F5F"/>
                </a:solidFill>
                <a:latin typeface="Consolas"/>
              </a:rPr>
              <a:t>目标对象</a:t>
            </a:r>
            <a:r>
              <a:rPr lang="en-US" altLang="zh-CN" sz="1600" b="1" dirty="0">
                <a:solidFill>
                  <a:srgbClr val="3F7F5F"/>
                </a:solidFill>
                <a:latin typeface="Consolas"/>
              </a:rPr>
              <a:t>a1</a:t>
            </a:r>
            <a:endParaRPr lang="en-US" sz="1600" b="1" dirty="0">
              <a:solidFill>
                <a:srgbClr val="000000"/>
              </a:solidFill>
              <a:latin typeface="Consolas"/>
            </a:endParaRPr>
          </a:p>
          <a:p>
            <a:r>
              <a:rPr lang="en-US" sz="1600" dirty="0">
                <a:solidFill>
                  <a:srgbClr val="000000"/>
                </a:solidFill>
                <a:latin typeface="Consolas"/>
              </a:rPr>
              <a:t>        </a:t>
            </a:r>
            <a:r>
              <a:rPr lang="en-US" sz="1600" dirty="0" err="1">
                <a:solidFill>
                  <a:srgbClr val="000000"/>
                </a:solidFill>
                <a:latin typeface="Consolas"/>
              </a:rPr>
              <a:t>threadB</a:t>
            </a:r>
            <a:r>
              <a:rPr lang="en-US" sz="1600" dirty="0">
                <a:solidFill>
                  <a:srgbClr val="000000"/>
                </a:solidFill>
                <a:latin typeface="Consolas"/>
              </a:rPr>
              <a:t> = </a:t>
            </a:r>
            <a:r>
              <a:rPr lang="en-US" sz="1600" b="1" dirty="0">
                <a:solidFill>
                  <a:srgbClr val="7F0055"/>
                </a:solidFill>
                <a:latin typeface="Consolas"/>
              </a:rPr>
              <a:t>new</a:t>
            </a:r>
            <a:r>
              <a:rPr lang="en-US" sz="1600" b="1" dirty="0">
                <a:solidFill>
                  <a:srgbClr val="000000"/>
                </a:solidFill>
                <a:latin typeface="Consolas"/>
              </a:rPr>
              <a:t> Thread(a1);</a:t>
            </a:r>
            <a:r>
              <a:rPr lang="en-US" altLang="zh-CN" sz="1600" b="1" dirty="0">
                <a:solidFill>
                  <a:srgbClr val="3F7F5F"/>
                </a:solidFill>
                <a:latin typeface="Consolas"/>
              </a:rPr>
              <a:t> // </a:t>
            </a:r>
            <a:r>
              <a:rPr lang="zh-CN" altLang="en-US" sz="1600" b="1" dirty="0">
                <a:solidFill>
                  <a:srgbClr val="3F7F5F"/>
                </a:solidFill>
                <a:latin typeface="Consolas"/>
              </a:rPr>
              <a:t>目标对象</a:t>
            </a:r>
            <a:r>
              <a:rPr lang="en-US" altLang="zh-CN" sz="1600" b="1" dirty="0">
                <a:solidFill>
                  <a:srgbClr val="3F7F5F"/>
                </a:solidFill>
                <a:latin typeface="Consolas"/>
              </a:rPr>
              <a:t>a1</a:t>
            </a:r>
            <a:r>
              <a:rPr lang="en-US" sz="1600" dirty="0">
                <a:solidFill>
                  <a:srgbClr val="000000"/>
                </a:solidFill>
                <a:latin typeface="Consolas"/>
              </a:rPr>
              <a:t>        </a:t>
            </a:r>
          </a:p>
          <a:p>
            <a:r>
              <a:rPr lang="en-US" sz="1600" dirty="0">
                <a:solidFill>
                  <a:srgbClr val="000000"/>
                </a:solidFill>
                <a:latin typeface="Consolas"/>
              </a:rPr>
              <a:t>        </a:t>
            </a:r>
            <a:r>
              <a:rPr lang="en-US" sz="1600" dirty="0" err="1">
                <a:solidFill>
                  <a:srgbClr val="000000"/>
                </a:solidFill>
                <a:latin typeface="Consolas"/>
              </a:rPr>
              <a:t>threadA.setName</a:t>
            </a:r>
            <a:r>
              <a:rPr lang="en-US" sz="1600" dirty="0">
                <a:solidFill>
                  <a:srgbClr val="000000"/>
                </a:solidFill>
                <a:latin typeface="Consolas"/>
              </a:rPr>
              <a:t>(</a:t>
            </a:r>
            <a:r>
              <a:rPr lang="en-US" sz="1600" dirty="0">
                <a:solidFill>
                  <a:srgbClr val="2A00FF"/>
                </a:solidFill>
                <a:latin typeface="Consolas"/>
              </a:rPr>
              <a:t>"add"</a:t>
            </a:r>
            <a:r>
              <a:rPr lang="en-US" sz="1600" dirty="0">
                <a:solidFill>
                  <a:srgbClr val="000000"/>
                </a:solidFill>
                <a:latin typeface="Consolas"/>
              </a:rPr>
              <a:t>);</a:t>
            </a:r>
          </a:p>
          <a:p>
            <a:r>
              <a:rPr lang="en-US" sz="1600" dirty="0">
                <a:solidFill>
                  <a:srgbClr val="000000"/>
                </a:solidFill>
                <a:latin typeface="Consolas"/>
              </a:rPr>
              <a:t>        </a:t>
            </a:r>
            <a:r>
              <a:rPr lang="en-US" sz="1600" dirty="0" err="1">
                <a:solidFill>
                  <a:srgbClr val="000000"/>
                </a:solidFill>
                <a:latin typeface="Consolas"/>
              </a:rPr>
              <a:t>threadB.setName</a:t>
            </a:r>
            <a:r>
              <a:rPr lang="en-US" sz="1600" dirty="0">
                <a:solidFill>
                  <a:srgbClr val="000000"/>
                </a:solidFill>
                <a:latin typeface="Consolas"/>
              </a:rPr>
              <a:t>(</a:t>
            </a:r>
            <a:r>
              <a:rPr lang="en-US" sz="1600" dirty="0">
                <a:solidFill>
                  <a:srgbClr val="2A00FF"/>
                </a:solidFill>
                <a:latin typeface="Consolas"/>
              </a:rPr>
              <a:t>"add"</a:t>
            </a:r>
            <a:r>
              <a:rPr lang="en-US" sz="1600" dirty="0">
                <a:solidFill>
                  <a:srgbClr val="000000"/>
                </a:solidFill>
                <a:latin typeface="Consolas"/>
              </a:rPr>
              <a:t>);        </a:t>
            </a:r>
          </a:p>
          <a:p>
            <a:r>
              <a:rPr lang="en-US" sz="1600" dirty="0">
                <a:solidFill>
                  <a:srgbClr val="000000"/>
                </a:solidFill>
                <a:latin typeface="Consolas"/>
              </a:rPr>
              <a:t>        </a:t>
            </a:r>
            <a:r>
              <a:rPr lang="en-US" sz="1600" dirty="0" err="1">
                <a:solidFill>
                  <a:srgbClr val="000000"/>
                </a:solidFill>
                <a:latin typeface="Consolas"/>
              </a:rPr>
              <a:t>threadC</a:t>
            </a:r>
            <a:r>
              <a:rPr lang="en-US" sz="1600" dirty="0">
                <a:solidFill>
                  <a:srgbClr val="000000"/>
                </a:solidFill>
                <a:latin typeface="Consolas"/>
              </a:rPr>
              <a:t> = </a:t>
            </a:r>
            <a:r>
              <a:rPr lang="en-US" sz="1600" b="1" dirty="0">
                <a:solidFill>
                  <a:srgbClr val="7F0055"/>
                </a:solidFill>
                <a:latin typeface="Consolas"/>
              </a:rPr>
              <a:t>new</a:t>
            </a:r>
            <a:r>
              <a:rPr lang="en-US" sz="1600" b="1" dirty="0">
                <a:solidFill>
                  <a:srgbClr val="000000"/>
                </a:solidFill>
                <a:latin typeface="Consolas"/>
              </a:rPr>
              <a:t> Thread(a2);</a:t>
            </a:r>
            <a:r>
              <a:rPr lang="en-US" altLang="zh-CN" sz="1600" b="1" dirty="0">
                <a:solidFill>
                  <a:srgbClr val="3F7F5F"/>
                </a:solidFill>
                <a:latin typeface="Consolas"/>
              </a:rPr>
              <a:t> // </a:t>
            </a:r>
            <a:r>
              <a:rPr lang="zh-CN" altLang="en-US" sz="1600" b="1" dirty="0">
                <a:solidFill>
                  <a:srgbClr val="3F7F5F"/>
                </a:solidFill>
                <a:latin typeface="Consolas"/>
              </a:rPr>
              <a:t>目标对象</a:t>
            </a:r>
            <a:r>
              <a:rPr lang="en-US" altLang="zh-CN" sz="1600" b="1" dirty="0">
                <a:solidFill>
                  <a:srgbClr val="3F7F5F"/>
                </a:solidFill>
                <a:latin typeface="Consolas"/>
              </a:rPr>
              <a:t>a2</a:t>
            </a:r>
            <a:endParaRPr lang="en-US" sz="1600" b="1" dirty="0">
              <a:solidFill>
                <a:srgbClr val="000000"/>
              </a:solidFill>
              <a:latin typeface="Consolas"/>
            </a:endParaRPr>
          </a:p>
          <a:p>
            <a:r>
              <a:rPr lang="en-US" sz="1600" dirty="0">
                <a:solidFill>
                  <a:srgbClr val="000000"/>
                </a:solidFill>
                <a:latin typeface="Consolas"/>
              </a:rPr>
              <a:t>        </a:t>
            </a:r>
            <a:r>
              <a:rPr lang="en-US" sz="1600" dirty="0" err="1">
                <a:solidFill>
                  <a:srgbClr val="000000"/>
                </a:solidFill>
                <a:latin typeface="Consolas"/>
              </a:rPr>
              <a:t>threadD</a:t>
            </a:r>
            <a:r>
              <a:rPr lang="en-US" sz="1600" dirty="0">
                <a:solidFill>
                  <a:srgbClr val="000000"/>
                </a:solidFill>
                <a:latin typeface="Consolas"/>
              </a:rPr>
              <a:t> = </a:t>
            </a:r>
            <a:r>
              <a:rPr lang="en-US" sz="1600" b="1" dirty="0">
                <a:solidFill>
                  <a:srgbClr val="7F0055"/>
                </a:solidFill>
                <a:latin typeface="Consolas"/>
              </a:rPr>
              <a:t>new</a:t>
            </a:r>
            <a:r>
              <a:rPr lang="en-US" sz="1600" b="1" dirty="0">
                <a:solidFill>
                  <a:srgbClr val="000000"/>
                </a:solidFill>
                <a:latin typeface="Consolas"/>
              </a:rPr>
              <a:t> Thread(a2);</a:t>
            </a:r>
            <a:r>
              <a:rPr lang="en-US" altLang="zh-CN" sz="1600" b="1" dirty="0">
                <a:solidFill>
                  <a:srgbClr val="3F7F5F"/>
                </a:solidFill>
                <a:latin typeface="Consolas"/>
              </a:rPr>
              <a:t> // </a:t>
            </a:r>
            <a:r>
              <a:rPr lang="zh-CN" altLang="en-US" sz="1600" b="1" dirty="0">
                <a:solidFill>
                  <a:srgbClr val="3F7F5F"/>
                </a:solidFill>
                <a:latin typeface="Consolas"/>
              </a:rPr>
              <a:t>目标对象</a:t>
            </a:r>
            <a:r>
              <a:rPr lang="en-US" altLang="zh-CN" sz="1600" b="1" dirty="0">
                <a:solidFill>
                  <a:srgbClr val="3F7F5F"/>
                </a:solidFill>
                <a:latin typeface="Consolas"/>
              </a:rPr>
              <a:t>a2</a:t>
            </a:r>
            <a:r>
              <a:rPr lang="en-US" sz="1600" dirty="0">
                <a:solidFill>
                  <a:srgbClr val="000000"/>
                </a:solidFill>
                <a:latin typeface="Consolas"/>
              </a:rPr>
              <a:t>        </a:t>
            </a:r>
          </a:p>
          <a:p>
            <a:r>
              <a:rPr lang="en-US" sz="1600" dirty="0">
                <a:solidFill>
                  <a:srgbClr val="000000"/>
                </a:solidFill>
                <a:latin typeface="Consolas"/>
              </a:rPr>
              <a:t>        </a:t>
            </a:r>
            <a:r>
              <a:rPr lang="en-US" sz="1600" dirty="0" err="1">
                <a:solidFill>
                  <a:srgbClr val="000000"/>
                </a:solidFill>
                <a:latin typeface="Consolas"/>
              </a:rPr>
              <a:t>threadC.setName</a:t>
            </a:r>
            <a:r>
              <a:rPr lang="en-US" sz="1600" dirty="0">
                <a:solidFill>
                  <a:srgbClr val="000000"/>
                </a:solidFill>
                <a:latin typeface="Consolas"/>
              </a:rPr>
              <a:t>(</a:t>
            </a:r>
            <a:r>
              <a:rPr lang="en-US" sz="1600" dirty="0">
                <a:solidFill>
                  <a:srgbClr val="2A00FF"/>
                </a:solidFill>
                <a:latin typeface="Consolas"/>
              </a:rPr>
              <a:t>"sub"</a:t>
            </a:r>
            <a:r>
              <a:rPr lang="en-US" sz="1600" dirty="0">
                <a:solidFill>
                  <a:srgbClr val="000000"/>
                </a:solidFill>
                <a:latin typeface="Consolas"/>
              </a:rPr>
              <a:t>);</a:t>
            </a:r>
          </a:p>
          <a:p>
            <a:r>
              <a:rPr lang="en-US" sz="1600" dirty="0">
                <a:solidFill>
                  <a:srgbClr val="000000"/>
                </a:solidFill>
                <a:latin typeface="Consolas"/>
              </a:rPr>
              <a:t>        </a:t>
            </a:r>
            <a:r>
              <a:rPr lang="en-US" sz="1600" dirty="0" err="1">
                <a:solidFill>
                  <a:srgbClr val="000000"/>
                </a:solidFill>
                <a:latin typeface="Consolas"/>
              </a:rPr>
              <a:t>threadD.setName</a:t>
            </a:r>
            <a:r>
              <a:rPr lang="en-US" sz="1600" dirty="0">
                <a:solidFill>
                  <a:srgbClr val="000000"/>
                </a:solidFill>
                <a:latin typeface="Consolas"/>
              </a:rPr>
              <a:t>(</a:t>
            </a:r>
            <a:r>
              <a:rPr lang="en-US" sz="1600" dirty="0">
                <a:solidFill>
                  <a:srgbClr val="2A00FF"/>
                </a:solidFill>
                <a:latin typeface="Consolas"/>
              </a:rPr>
              <a:t>"sub"</a:t>
            </a:r>
            <a:r>
              <a:rPr lang="en-US" sz="1600" dirty="0">
                <a:solidFill>
                  <a:srgbClr val="000000"/>
                </a:solidFill>
                <a:latin typeface="Consolas"/>
              </a:rPr>
              <a:t>);</a:t>
            </a:r>
          </a:p>
          <a:p>
            <a:r>
              <a:rPr lang="en-US" sz="1600" dirty="0">
                <a:solidFill>
                  <a:srgbClr val="000000"/>
                </a:solidFill>
                <a:latin typeface="Consolas"/>
              </a:rPr>
              <a:t>        </a:t>
            </a:r>
            <a:r>
              <a:rPr lang="en-US" sz="1600" dirty="0" err="1">
                <a:solidFill>
                  <a:srgbClr val="000000"/>
                </a:solidFill>
                <a:latin typeface="Consolas"/>
              </a:rPr>
              <a:t>threadA.start</a:t>
            </a:r>
            <a:r>
              <a:rPr lang="en-US" sz="1600" dirty="0">
                <a:solidFill>
                  <a:srgbClr val="000000"/>
                </a:solidFill>
                <a:latin typeface="Consolas"/>
              </a:rPr>
              <a:t>();</a:t>
            </a:r>
          </a:p>
          <a:p>
            <a:r>
              <a:rPr lang="en-US" sz="1600" dirty="0">
                <a:solidFill>
                  <a:srgbClr val="000000"/>
                </a:solidFill>
                <a:latin typeface="Consolas"/>
              </a:rPr>
              <a:t>        </a:t>
            </a:r>
            <a:r>
              <a:rPr lang="en-US" sz="1600" dirty="0" err="1">
                <a:solidFill>
                  <a:srgbClr val="000000"/>
                </a:solidFill>
                <a:latin typeface="Consolas"/>
              </a:rPr>
              <a:t>threadB.start</a:t>
            </a:r>
            <a:r>
              <a:rPr lang="en-US" sz="1600" dirty="0">
                <a:solidFill>
                  <a:srgbClr val="000000"/>
                </a:solidFill>
                <a:latin typeface="Consolas"/>
              </a:rPr>
              <a:t>();</a:t>
            </a:r>
          </a:p>
          <a:p>
            <a:r>
              <a:rPr lang="en-US" sz="1600" dirty="0">
                <a:solidFill>
                  <a:srgbClr val="000000"/>
                </a:solidFill>
                <a:latin typeface="Consolas"/>
              </a:rPr>
              <a:t>        </a:t>
            </a:r>
            <a:r>
              <a:rPr lang="en-US" sz="1600" dirty="0" err="1">
                <a:solidFill>
                  <a:srgbClr val="000000"/>
                </a:solidFill>
                <a:latin typeface="Consolas"/>
              </a:rPr>
              <a:t>threadC.start</a:t>
            </a:r>
            <a:r>
              <a:rPr lang="en-US" sz="1600" dirty="0">
                <a:solidFill>
                  <a:srgbClr val="000000"/>
                </a:solidFill>
                <a:latin typeface="Consolas"/>
              </a:rPr>
              <a:t>();</a:t>
            </a:r>
          </a:p>
          <a:p>
            <a:r>
              <a:rPr lang="en-US" sz="1600" dirty="0">
                <a:solidFill>
                  <a:srgbClr val="000000"/>
                </a:solidFill>
                <a:latin typeface="Consolas"/>
              </a:rPr>
              <a:t>        </a:t>
            </a:r>
            <a:r>
              <a:rPr lang="en-US" sz="1600" dirty="0" err="1">
                <a:solidFill>
                  <a:srgbClr val="000000"/>
                </a:solidFill>
                <a:latin typeface="Consolas"/>
              </a:rPr>
              <a:t>threadD.start</a:t>
            </a:r>
            <a:r>
              <a:rPr lang="en-US" sz="1600" dirty="0">
                <a:solidFill>
                  <a:srgbClr val="000000"/>
                </a:solidFill>
                <a:latin typeface="Consolas"/>
              </a:rPr>
              <a:t>();</a:t>
            </a:r>
          </a:p>
          <a:p>
            <a:r>
              <a:rPr lang="en-US" sz="1600" dirty="0">
                <a:solidFill>
                  <a:srgbClr val="000000"/>
                </a:solidFill>
                <a:latin typeface="Consolas"/>
              </a:rPr>
              <a:t>    }</a:t>
            </a:r>
          </a:p>
          <a:p>
            <a:r>
              <a:rPr lang="en-US" sz="1600" dirty="0">
                <a:solidFill>
                  <a:srgbClr val="000000"/>
                </a:solidFill>
                <a:latin typeface="Consolas"/>
              </a:rPr>
              <a:t>}</a:t>
            </a:r>
          </a:p>
        </p:txBody>
      </p:sp>
      <p:sp>
        <p:nvSpPr>
          <p:cNvPr id="6" name="Rectangle 5"/>
          <p:cNvSpPr/>
          <p:nvPr/>
        </p:nvSpPr>
        <p:spPr>
          <a:xfrm>
            <a:off x="7020272" y="116632"/>
            <a:ext cx="1659429" cy="369332"/>
          </a:xfrm>
          <a:prstGeom prst="rect">
            <a:avLst/>
          </a:prstGeom>
        </p:spPr>
        <p:txBody>
          <a:bodyPr wrap="none">
            <a:spAutoFit/>
          </a:bodyPr>
          <a:lstStyle/>
          <a:p>
            <a:r>
              <a:rPr lang="en-US" altLang="zh-CN" dirty="0"/>
              <a:t>【</a:t>
            </a:r>
            <a:r>
              <a:rPr lang="zh-CN" altLang="en-US" dirty="0"/>
              <a:t>例子</a:t>
            </a:r>
            <a:r>
              <a:rPr lang="en-US" altLang="zh-CN" dirty="0"/>
              <a:t>5, 2/2】</a:t>
            </a:r>
            <a:endParaRPr lang="zh-CN" altLang="en-US"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7560" y="4509120"/>
            <a:ext cx="1150498" cy="1719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Slide Number Placeholder 2"/>
          <p:cNvSpPr>
            <a:spLocks noGrp="1"/>
          </p:cNvSpPr>
          <p:nvPr>
            <p:ph type="sldNum" sz="quarter" idx="12"/>
          </p:nvPr>
        </p:nvSpPr>
        <p:spPr/>
        <p:txBody>
          <a:bodyPr/>
          <a:lstStyle/>
          <a:p>
            <a:fld id="{B6F15528-21DE-4FAA-801E-634DDDAF4B2B}" type="slidenum">
              <a:rPr lang="en-US" smtClean="0"/>
              <a:pPr/>
              <a:t>30</a:t>
            </a:fld>
            <a:endParaRPr lang="en-US"/>
          </a:p>
        </p:txBody>
      </p:sp>
      <p:sp>
        <p:nvSpPr>
          <p:cNvPr id="4" name="椭圆 3">
            <a:extLst>
              <a:ext uri="{FF2B5EF4-FFF2-40B4-BE49-F238E27FC236}">
                <a16:creationId xmlns:a16="http://schemas.microsoft.com/office/drawing/2014/main" id="{B5B6FDF7-160D-43CA-9E8D-184416BEA1FD}"/>
              </a:ext>
            </a:extLst>
          </p:cNvPr>
          <p:cNvSpPr/>
          <p:nvPr/>
        </p:nvSpPr>
        <p:spPr>
          <a:xfrm>
            <a:off x="6732240" y="4662661"/>
            <a:ext cx="648072" cy="432048"/>
          </a:xfrm>
          <a:prstGeom prst="ellipse">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29362329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8.5 Runnable</a:t>
            </a:r>
            <a:r>
              <a:rPr lang="zh-CN" altLang="en-US" sz="3200" dirty="0"/>
              <a:t>接口</a:t>
            </a:r>
          </a:p>
        </p:txBody>
      </p:sp>
      <p:sp>
        <p:nvSpPr>
          <p:cNvPr id="3" name="内容占位符 2"/>
          <p:cNvSpPr>
            <a:spLocks noGrp="1"/>
          </p:cNvSpPr>
          <p:nvPr>
            <p:ph idx="1"/>
          </p:nvPr>
        </p:nvSpPr>
        <p:spPr/>
        <p:txBody>
          <a:bodyPr>
            <a:normAutofit/>
          </a:bodyPr>
          <a:lstStyle/>
          <a:p>
            <a:r>
              <a:rPr lang="en-US" altLang="zh-CN" sz="2000" dirty="0"/>
              <a:t>2.</a:t>
            </a:r>
            <a:r>
              <a:rPr lang="zh-CN" altLang="en-US" sz="2000" dirty="0"/>
              <a:t>关于</a:t>
            </a:r>
            <a:r>
              <a:rPr lang="en-US" altLang="zh-CN" sz="2000" dirty="0"/>
              <a:t>run()</a:t>
            </a:r>
            <a:r>
              <a:rPr lang="zh-CN" altLang="en-US" sz="2000" dirty="0"/>
              <a:t>方法中的局部变量</a:t>
            </a:r>
          </a:p>
          <a:p>
            <a:r>
              <a:rPr lang="zh-CN" altLang="en-US" sz="2000" dirty="0"/>
              <a:t>对于具有相同</a:t>
            </a:r>
            <a:r>
              <a:rPr lang="zh-CN" altLang="en-US" sz="2000" b="1" dirty="0">
                <a:solidFill>
                  <a:srgbClr val="FF0000"/>
                </a:solidFill>
              </a:rPr>
              <a:t>目标对象</a:t>
            </a:r>
            <a:r>
              <a:rPr lang="zh-CN" altLang="en-US" sz="2000" dirty="0"/>
              <a:t>的线程，当其中一个线程享用</a:t>
            </a:r>
            <a:r>
              <a:rPr lang="en-US" altLang="zh-CN" sz="2000" dirty="0"/>
              <a:t>CPU</a:t>
            </a:r>
            <a:r>
              <a:rPr lang="zh-CN" altLang="en-US" sz="2000" dirty="0"/>
              <a:t>资源时，目标对象自动调用接口中的</a:t>
            </a:r>
            <a:r>
              <a:rPr lang="en-US" altLang="zh-CN" sz="2000" dirty="0"/>
              <a:t>run()</a:t>
            </a:r>
            <a:r>
              <a:rPr lang="zh-CN" altLang="en-US" sz="2000" dirty="0"/>
              <a:t>方法，当轮到另一个线程享用</a:t>
            </a:r>
            <a:r>
              <a:rPr lang="en-US" altLang="zh-CN" sz="2000" dirty="0"/>
              <a:t>CPU</a:t>
            </a:r>
            <a:r>
              <a:rPr lang="zh-CN" altLang="en-US" sz="2000" dirty="0"/>
              <a:t>资源时，目标对象会再次调用接口中的</a:t>
            </a:r>
            <a:r>
              <a:rPr lang="en-US" altLang="zh-CN" sz="2000" dirty="0"/>
              <a:t>run()</a:t>
            </a:r>
            <a:r>
              <a:rPr lang="zh-CN" altLang="en-US" sz="2000" dirty="0"/>
              <a:t>方法。</a:t>
            </a:r>
            <a:r>
              <a:rPr lang="zh-CN" altLang="en-US" sz="2000" b="1" dirty="0">
                <a:solidFill>
                  <a:srgbClr val="0000FF"/>
                </a:solidFill>
              </a:rPr>
              <a:t>不同线程的</a:t>
            </a:r>
            <a:r>
              <a:rPr lang="en-US" altLang="zh-CN" sz="2000" b="1" dirty="0">
                <a:solidFill>
                  <a:srgbClr val="0000FF"/>
                </a:solidFill>
              </a:rPr>
              <a:t>run()</a:t>
            </a:r>
            <a:r>
              <a:rPr lang="zh-CN" altLang="en-US" sz="2000" b="1" dirty="0">
                <a:solidFill>
                  <a:srgbClr val="0000FF"/>
                </a:solidFill>
              </a:rPr>
              <a:t>方法中的</a:t>
            </a:r>
            <a:r>
              <a:rPr lang="zh-CN" altLang="en-US" sz="2000" b="1" u="sng" dirty="0">
                <a:solidFill>
                  <a:srgbClr val="FF0000"/>
                </a:solidFill>
              </a:rPr>
              <a:t>局部变量</a:t>
            </a:r>
            <a:r>
              <a:rPr lang="zh-CN" altLang="en-US" sz="2000" b="1" dirty="0">
                <a:solidFill>
                  <a:srgbClr val="0000FF"/>
                </a:solidFill>
              </a:rPr>
              <a:t>互不干扰</a:t>
            </a:r>
            <a:r>
              <a:rPr lang="zh-CN" altLang="en-US" sz="2000" dirty="0"/>
              <a:t>，一个线程改变了自己的</a:t>
            </a:r>
            <a:r>
              <a:rPr lang="en-US" altLang="zh-CN" sz="2000" dirty="0"/>
              <a:t>run()</a:t>
            </a:r>
            <a:r>
              <a:rPr lang="zh-CN" altLang="en-US" sz="2000" dirty="0"/>
              <a:t>方法中的局部变量的值不会影响其他线程的</a:t>
            </a:r>
            <a:r>
              <a:rPr lang="en-US" altLang="zh-CN" sz="2000" dirty="0"/>
              <a:t>run()</a:t>
            </a:r>
            <a:r>
              <a:rPr lang="zh-CN" altLang="en-US" sz="2000" dirty="0"/>
              <a:t>方法中的局部变量。</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31</a:t>
            </a:fld>
            <a:endParaRPr lang="en-US"/>
          </a:p>
        </p:txBody>
      </p:sp>
      <p:sp>
        <p:nvSpPr>
          <p:cNvPr id="5" name="椭圆 4"/>
          <p:cNvSpPr/>
          <p:nvPr/>
        </p:nvSpPr>
        <p:spPr>
          <a:xfrm>
            <a:off x="7092280" y="2492896"/>
            <a:ext cx="1522512" cy="576064"/>
          </a:xfrm>
          <a:prstGeom prst="ellipse">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8428219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8.5 Runnable</a:t>
            </a:r>
            <a:r>
              <a:rPr lang="zh-CN" altLang="en-US" sz="3200" dirty="0"/>
              <a:t>接口</a:t>
            </a:r>
          </a:p>
        </p:txBody>
      </p:sp>
      <p:sp>
        <p:nvSpPr>
          <p:cNvPr id="3" name="内容占位符 2"/>
          <p:cNvSpPr>
            <a:spLocks noGrp="1"/>
          </p:cNvSpPr>
          <p:nvPr>
            <p:ph idx="1"/>
          </p:nvPr>
        </p:nvSpPr>
        <p:spPr/>
        <p:txBody>
          <a:bodyPr>
            <a:normAutofit/>
          </a:bodyPr>
          <a:lstStyle/>
          <a:p>
            <a:r>
              <a:rPr lang="en-US" altLang="zh-CN" sz="2000" dirty="0"/>
              <a:t>【</a:t>
            </a:r>
            <a:r>
              <a:rPr lang="zh-CN" altLang="en-US" sz="2000" dirty="0"/>
              <a:t>例子</a:t>
            </a:r>
            <a:r>
              <a:rPr lang="en-US" altLang="zh-CN" sz="2000" dirty="0"/>
              <a:t>6】</a:t>
            </a:r>
            <a:endParaRPr lang="zh-CN" altLang="en-US" sz="2000" dirty="0"/>
          </a:p>
        </p:txBody>
      </p:sp>
      <p:sp>
        <p:nvSpPr>
          <p:cNvPr id="4" name="矩形 3"/>
          <p:cNvSpPr/>
          <p:nvPr/>
        </p:nvSpPr>
        <p:spPr>
          <a:xfrm>
            <a:off x="539552" y="595709"/>
            <a:ext cx="6696744" cy="6124754"/>
          </a:xfrm>
          <a:prstGeom prst="rect">
            <a:avLst/>
          </a:prstGeom>
          <a:solidFill>
            <a:srgbClr val="CCFFFF"/>
          </a:solidFill>
        </p:spPr>
        <p:txBody>
          <a:bodyPr wrap="square">
            <a:spAutoFit/>
          </a:bodyPr>
          <a:lstStyle/>
          <a:p>
            <a:r>
              <a:rPr lang="en-US" sz="1400" b="1" dirty="0">
                <a:solidFill>
                  <a:srgbClr val="7F0055"/>
                </a:solidFill>
                <a:latin typeface="Consolas"/>
              </a:rPr>
              <a:t>class</a:t>
            </a:r>
            <a:r>
              <a:rPr lang="en-US" sz="1400" b="1" dirty="0">
                <a:solidFill>
                  <a:srgbClr val="000000"/>
                </a:solidFill>
                <a:latin typeface="Consolas"/>
              </a:rPr>
              <a:t> Move </a:t>
            </a:r>
            <a:r>
              <a:rPr lang="en-US" sz="1400" b="1" dirty="0">
                <a:solidFill>
                  <a:srgbClr val="7F0055"/>
                </a:solidFill>
                <a:latin typeface="Consolas"/>
              </a:rPr>
              <a:t>implements</a:t>
            </a:r>
            <a:r>
              <a:rPr lang="en-US" sz="1400" b="1" dirty="0">
                <a:solidFill>
                  <a:srgbClr val="000000"/>
                </a:solidFill>
                <a:latin typeface="Consolas"/>
              </a:rPr>
              <a:t> Runnable</a:t>
            </a:r>
          </a:p>
          <a:p>
            <a:r>
              <a:rPr lang="en-US" sz="1400" dirty="0">
                <a:solidFill>
                  <a:srgbClr val="000000"/>
                </a:solidFill>
                <a:latin typeface="Consolas"/>
              </a:rPr>
              <a:t>{</a:t>
            </a:r>
          </a:p>
          <a:p>
            <a:r>
              <a:rPr lang="en-US" sz="1400" dirty="0">
                <a:solidFill>
                  <a:srgbClr val="000000"/>
                </a:solidFill>
                <a:latin typeface="Consolas"/>
              </a:rPr>
              <a:t>    String </a:t>
            </a:r>
            <a:r>
              <a:rPr lang="en-US" sz="1400" dirty="0">
                <a:solidFill>
                  <a:srgbClr val="0000C0"/>
                </a:solidFill>
                <a:latin typeface="Consolas"/>
              </a:rPr>
              <a:t>s1</a:t>
            </a:r>
            <a:r>
              <a:rPr lang="en-US" sz="1400" dirty="0">
                <a:solidFill>
                  <a:srgbClr val="000000"/>
                </a:solidFill>
                <a:latin typeface="Consolas"/>
              </a:rPr>
              <a:t>,</a:t>
            </a:r>
            <a:r>
              <a:rPr lang="en-US" sz="1400" dirty="0">
                <a:solidFill>
                  <a:srgbClr val="0000C0"/>
                </a:solidFill>
                <a:latin typeface="Consolas"/>
              </a:rPr>
              <a:t>s2</a:t>
            </a:r>
            <a:r>
              <a:rPr lang="en-US" sz="1400" dirty="0">
                <a:solidFill>
                  <a:srgbClr val="000000"/>
                </a:solidFill>
                <a:latin typeface="Consolas"/>
              </a:rPr>
              <a:t>;</a:t>
            </a:r>
          </a:p>
          <a:p>
            <a:r>
              <a:rPr lang="en-US" sz="1400" dirty="0">
                <a:solidFill>
                  <a:srgbClr val="000000"/>
                </a:solidFill>
                <a:latin typeface="Consolas"/>
              </a:rPr>
              <a:t>    Move(String s1,String s2){</a:t>
            </a:r>
            <a:r>
              <a:rPr lang="en-US" sz="1400" b="1" dirty="0">
                <a:solidFill>
                  <a:srgbClr val="7F0055"/>
                </a:solidFill>
                <a:latin typeface="Consolas"/>
              </a:rPr>
              <a:t>this</a:t>
            </a:r>
            <a:r>
              <a:rPr lang="en-US" sz="1400" b="1" dirty="0">
                <a:solidFill>
                  <a:srgbClr val="000000"/>
                </a:solidFill>
                <a:latin typeface="Consolas"/>
              </a:rPr>
              <a:t>.</a:t>
            </a:r>
            <a:r>
              <a:rPr lang="en-US" sz="1400" b="1" dirty="0">
                <a:solidFill>
                  <a:srgbClr val="0000C0"/>
                </a:solidFill>
                <a:latin typeface="Consolas"/>
              </a:rPr>
              <a:t>s1</a:t>
            </a:r>
            <a:r>
              <a:rPr lang="en-US" sz="1400" b="1" dirty="0">
                <a:solidFill>
                  <a:srgbClr val="000000"/>
                </a:solidFill>
                <a:latin typeface="Consolas"/>
              </a:rPr>
              <a:t>=s1; </a:t>
            </a:r>
            <a:r>
              <a:rPr lang="en-US" sz="1400" b="1" dirty="0">
                <a:solidFill>
                  <a:srgbClr val="7F0055"/>
                </a:solidFill>
                <a:latin typeface="Consolas"/>
              </a:rPr>
              <a:t>this</a:t>
            </a:r>
            <a:r>
              <a:rPr lang="en-US" sz="1400" b="1" dirty="0">
                <a:solidFill>
                  <a:srgbClr val="000000"/>
                </a:solidFill>
                <a:latin typeface="Consolas"/>
              </a:rPr>
              <a:t>.</a:t>
            </a:r>
            <a:r>
              <a:rPr lang="en-US" sz="1400" b="1" dirty="0">
                <a:solidFill>
                  <a:srgbClr val="0000C0"/>
                </a:solidFill>
                <a:latin typeface="Consolas"/>
              </a:rPr>
              <a:t>s2</a:t>
            </a:r>
            <a:r>
              <a:rPr lang="en-US" sz="1400" b="1" dirty="0">
                <a:solidFill>
                  <a:srgbClr val="000000"/>
                </a:solidFill>
                <a:latin typeface="Consolas"/>
              </a:rPr>
              <a:t>=s2;</a:t>
            </a:r>
            <a:r>
              <a:rPr lang="en-US" sz="1400" dirty="0">
                <a:solidFill>
                  <a:srgbClr val="000000"/>
                </a:solidFill>
                <a:latin typeface="Consolas"/>
              </a:rPr>
              <a:t>} </a:t>
            </a:r>
          </a:p>
          <a:p>
            <a:r>
              <a:rPr lang="en-US" sz="1400" dirty="0">
                <a:solidFill>
                  <a:srgbClr val="000000"/>
                </a:solidFill>
                <a:latin typeface="Consolas"/>
              </a:rPr>
              <a:t>    </a:t>
            </a:r>
            <a:r>
              <a:rPr lang="en-US" sz="1400" b="1" dirty="0">
                <a:solidFill>
                  <a:srgbClr val="7F0055"/>
                </a:solidFill>
                <a:latin typeface="Consolas"/>
              </a:rPr>
              <a:t>public</a:t>
            </a:r>
            <a:r>
              <a:rPr lang="en-US" sz="1400" b="1" dirty="0">
                <a:solidFill>
                  <a:srgbClr val="000000"/>
                </a:solidFill>
                <a:latin typeface="Consolas"/>
              </a:rPr>
              <a:t> </a:t>
            </a:r>
            <a:r>
              <a:rPr lang="en-US" sz="1400" b="1" dirty="0">
                <a:solidFill>
                  <a:srgbClr val="7F0055"/>
                </a:solidFill>
                <a:latin typeface="Consolas"/>
              </a:rPr>
              <a:t>void</a:t>
            </a:r>
            <a:r>
              <a:rPr lang="en-US" sz="1400" b="1" dirty="0">
                <a:solidFill>
                  <a:srgbClr val="000000"/>
                </a:solidFill>
                <a:latin typeface="Consolas"/>
              </a:rPr>
              <a:t> run()</a:t>
            </a:r>
            <a:r>
              <a:rPr lang="en-US" sz="1400" dirty="0">
                <a:solidFill>
                  <a:srgbClr val="000000"/>
                </a:solidFill>
                <a:latin typeface="Consolas"/>
              </a:rPr>
              <a:t>{</a:t>
            </a:r>
          </a:p>
          <a:p>
            <a:r>
              <a:rPr lang="en-US" sz="1400" dirty="0">
                <a:solidFill>
                  <a:srgbClr val="000000"/>
                </a:solidFill>
                <a:latin typeface="Consolas"/>
              </a:rPr>
              <a:t>        </a:t>
            </a:r>
            <a:r>
              <a:rPr lang="en-US" sz="1400" b="1" dirty="0" err="1">
                <a:solidFill>
                  <a:srgbClr val="7F0055"/>
                </a:solidFill>
                <a:latin typeface="Consolas"/>
              </a:rPr>
              <a:t>int</a:t>
            </a:r>
            <a:r>
              <a:rPr lang="en-US" sz="1400" b="1" dirty="0">
                <a:solidFill>
                  <a:srgbClr val="000000"/>
                </a:solidFill>
                <a:latin typeface="Consolas"/>
              </a:rPr>
              <a:t> </a:t>
            </a:r>
            <a:r>
              <a:rPr lang="en-US" sz="1400" b="1" dirty="0" err="1">
                <a:solidFill>
                  <a:srgbClr val="000000"/>
                </a:solidFill>
                <a:latin typeface="Consolas"/>
              </a:rPr>
              <a:t>i</a:t>
            </a:r>
            <a:r>
              <a:rPr lang="en-US" sz="1400" b="1" dirty="0">
                <a:solidFill>
                  <a:srgbClr val="000000"/>
                </a:solidFill>
                <a:latin typeface="Consolas"/>
              </a:rPr>
              <a:t>=0;</a:t>
            </a:r>
          </a:p>
          <a:p>
            <a:r>
              <a:rPr lang="en-US" sz="1400" dirty="0">
                <a:solidFill>
                  <a:srgbClr val="000000"/>
                </a:solidFill>
                <a:latin typeface="Consolas"/>
              </a:rPr>
              <a:t>        </a:t>
            </a:r>
            <a:r>
              <a:rPr lang="en-US" sz="1400" b="1" dirty="0">
                <a:solidFill>
                  <a:srgbClr val="7F0055"/>
                </a:solidFill>
                <a:latin typeface="Consolas"/>
              </a:rPr>
              <a:t>while</a:t>
            </a:r>
            <a:r>
              <a:rPr lang="en-US" sz="1400" b="1" dirty="0">
                <a:solidFill>
                  <a:srgbClr val="000000"/>
                </a:solidFill>
                <a:latin typeface="Consolas"/>
              </a:rPr>
              <a:t>(</a:t>
            </a:r>
            <a:r>
              <a:rPr lang="en-US" sz="1400" b="1" dirty="0">
                <a:solidFill>
                  <a:srgbClr val="7F0055"/>
                </a:solidFill>
                <a:latin typeface="Consolas"/>
              </a:rPr>
              <a:t>true</a:t>
            </a:r>
            <a:r>
              <a:rPr lang="en-US" sz="1400" b="1" dirty="0">
                <a:solidFill>
                  <a:srgbClr val="000000"/>
                </a:solidFill>
                <a:latin typeface="Consolas"/>
              </a:rPr>
              <a:t>)</a:t>
            </a:r>
            <a:r>
              <a:rPr lang="en-US" sz="1400" dirty="0">
                <a:solidFill>
                  <a:srgbClr val="000000"/>
                </a:solidFill>
                <a:latin typeface="Consolas"/>
              </a:rPr>
              <a:t>{</a:t>
            </a:r>
          </a:p>
          <a:p>
            <a:r>
              <a:rPr lang="en-US" sz="1400" dirty="0">
                <a:solidFill>
                  <a:srgbClr val="000000"/>
                </a:solidFill>
                <a:latin typeface="Consolas"/>
              </a:rPr>
              <a:t>           </a:t>
            </a:r>
            <a:r>
              <a:rPr lang="en-US" sz="1400" b="1" dirty="0">
                <a:solidFill>
                  <a:srgbClr val="7F0055"/>
                </a:solidFill>
                <a:latin typeface="Consolas"/>
              </a:rPr>
              <a:t>if</a:t>
            </a:r>
            <a:r>
              <a:rPr lang="en-US" sz="1400" b="1" dirty="0">
                <a:solidFill>
                  <a:srgbClr val="000000"/>
                </a:solidFill>
                <a:latin typeface="Consolas"/>
              </a:rPr>
              <a:t>(</a:t>
            </a:r>
            <a:r>
              <a:rPr lang="en-US" sz="1400" b="1" dirty="0" err="1">
                <a:solidFill>
                  <a:srgbClr val="000000"/>
                </a:solidFill>
                <a:latin typeface="Consolas"/>
              </a:rPr>
              <a:t>Thread.</a:t>
            </a:r>
            <a:r>
              <a:rPr lang="en-US" sz="1400" b="1" i="1" dirty="0" err="1">
                <a:solidFill>
                  <a:srgbClr val="000000"/>
                </a:solidFill>
                <a:latin typeface="Consolas"/>
              </a:rPr>
              <a:t>currentThread</a:t>
            </a:r>
            <a:r>
              <a:rPr lang="en-US" sz="1400" b="1" i="1" dirty="0">
                <a:solidFill>
                  <a:srgbClr val="000000"/>
                </a:solidFill>
                <a:latin typeface="Consolas"/>
              </a:rPr>
              <a:t>().</a:t>
            </a:r>
            <a:r>
              <a:rPr lang="en-US" sz="1400" b="1" i="1" dirty="0" err="1">
                <a:solidFill>
                  <a:srgbClr val="000000"/>
                </a:solidFill>
                <a:latin typeface="Consolas"/>
              </a:rPr>
              <a:t>getName</a:t>
            </a:r>
            <a:r>
              <a:rPr lang="en-US" sz="1400" b="1" i="1" dirty="0">
                <a:solidFill>
                  <a:srgbClr val="000000"/>
                </a:solidFill>
                <a:latin typeface="Consolas"/>
              </a:rPr>
              <a:t>().equals(</a:t>
            </a:r>
            <a:r>
              <a:rPr lang="en-US" sz="1400" b="1" i="1" dirty="0">
                <a:solidFill>
                  <a:srgbClr val="0000C0"/>
                </a:solidFill>
                <a:latin typeface="Consolas"/>
              </a:rPr>
              <a:t>s1</a:t>
            </a:r>
            <a:r>
              <a:rPr lang="en-US" sz="1400" b="1" i="1" dirty="0">
                <a:solidFill>
                  <a:srgbClr val="000000"/>
                </a:solidFill>
                <a:latin typeface="Consolas"/>
              </a:rPr>
              <a:t>))</a:t>
            </a:r>
            <a:r>
              <a:rPr lang="en-US" sz="1400" dirty="0">
                <a:solidFill>
                  <a:srgbClr val="000000"/>
                </a:solidFill>
                <a:latin typeface="Consolas"/>
              </a:rPr>
              <a:t>{</a:t>
            </a:r>
          </a:p>
          <a:p>
            <a:r>
              <a:rPr lang="en-US" sz="1400" dirty="0">
                <a:solidFill>
                  <a:srgbClr val="000000"/>
                </a:solidFill>
                <a:latin typeface="Consolas"/>
              </a:rPr>
              <a:t>	      </a:t>
            </a:r>
            <a:r>
              <a:rPr lang="en-US" sz="1400" dirty="0" err="1">
                <a:solidFill>
                  <a:srgbClr val="000000"/>
                </a:solidFill>
                <a:latin typeface="Consolas"/>
              </a:rPr>
              <a:t>i</a:t>
            </a:r>
            <a:r>
              <a:rPr lang="en-US" sz="1400" dirty="0">
                <a:solidFill>
                  <a:srgbClr val="000000"/>
                </a:solidFill>
                <a:latin typeface="Consolas"/>
              </a:rPr>
              <a:t>=i+1;</a:t>
            </a:r>
          </a:p>
          <a:p>
            <a:r>
              <a:rPr lang="en-US" sz="1400" dirty="0">
                <a:solidFill>
                  <a:srgbClr val="000000"/>
                </a:solidFill>
                <a:latin typeface="Consolas"/>
              </a:rPr>
              <a:t>               </a:t>
            </a:r>
            <a:r>
              <a:rPr lang="en-US" sz="1400" dirty="0" err="1">
                <a:solidFill>
                  <a:srgbClr val="000000"/>
                </a:solidFill>
                <a:latin typeface="Consolas"/>
              </a:rPr>
              <a:t>System.</a:t>
            </a:r>
            <a:r>
              <a:rPr lang="en-US" sz="1400" i="1" dirty="0" err="1">
                <a:solidFill>
                  <a:srgbClr val="0000C0"/>
                </a:solidFill>
                <a:latin typeface="Consolas"/>
              </a:rPr>
              <a:t>out</a:t>
            </a:r>
            <a:r>
              <a:rPr lang="en-US" sz="1400" i="1" dirty="0" err="1">
                <a:solidFill>
                  <a:srgbClr val="000000"/>
                </a:solidFill>
                <a:latin typeface="Consolas"/>
              </a:rPr>
              <a:t>.println</a:t>
            </a:r>
            <a:r>
              <a:rPr lang="en-US" sz="1400" i="1" dirty="0">
                <a:solidFill>
                  <a:srgbClr val="000000"/>
                </a:solidFill>
                <a:latin typeface="Consolas"/>
              </a:rPr>
              <a:t>(</a:t>
            </a:r>
            <a:r>
              <a:rPr lang="en-US" sz="1400" i="1" dirty="0">
                <a:solidFill>
                  <a:srgbClr val="0000C0"/>
                </a:solidFill>
                <a:latin typeface="Consolas"/>
              </a:rPr>
              <a:t>s1</a:t>
            </a:r>
            <a:r>
              <a:rPr lang="en-US" sz="1400" i="1" dirty="0">
                <a:solidFill>
                  <a:srgbClr val="000000"/>
                </a:solidFill>
                <a:latin typeface="Consolas"/>
              </a:rPr>
              <a:t> + </a:t>
            </a:r>
            <a:r>
              <a:rPr lang="en-US" sz="1400" i="1" dirty="0">
                <a:solidFill>
                  <a:srgbClr val="2A00FF"/>
                </a:solidFill>
                <a:latin typeface="Consolas"/>
              </a:rPr>
              <a:t>":"</a:t>
            </a:r>
            <a:r>
              <a:rPr lang="en-US" sz="1400" i="1" dirty="0">
                <a:solidFill>
                  <a:srgbClr val="000000"/>
                </a:solidFill>
                <a:latin typeface="Consolas"/>
              </a:rPr>
              <a:t> + </a:t>
            </a:r>
            <a:r>
              <a:rPr lang="en-US" sz="1400" i="1" dirty="0" err="1">
                <a:solidFill>
                  <a:srgbClr val="000000"/>
                </a:solidFill>
                <a:latin typeface="Consolas"/>
              </a:rPr>
              <a:t>i</a:t>
            </a:r>
            <a:r>
              <a:rPr lang="en-US" sz="1400" i="1" dirty="0">
                <a:solidFill>
                  <a:srgbClr val="000000"/>
                </a:solidFill>
                <a:latin typeface="Consolas"/>
              </a:rPr>
              <a:t>);</a:t>
            </a:r>
          </a:p>
          <a:p>
            <a:r>
              <a:rPr lang="en-US" sz="1400" dirty="0">
                <a:solidFill>
                  <a:srgbClr val="000000"/>
                </a:solidFill>
                <a:latin typeface="Consolas"/>
              </a:rPr>
              <a:t>               </a:t>
            </a:r>
            <a:r>
              <a:rPr lang="en-US" sz="1400" b="1" dirty="0">
                <a:solidFill>
                  <a:srgbClr val="7F0055"/>
                </a:solidFill>
                <a:latin typeface="Consolas"/>
              </a:rPr>
              <a:t>if</a:t>
            </a:r>
            <a:r>
              <a:rPr lang="en-US" sz="1400" b="1" dirty="0">
                <a:solidFill>
                  <a:srgbClr val="000000"/>
                </a:solidFill>
                <a:latin typeface="Consolas"/>
              </a:rPr>
              <a:t>(</a:t>
            </a:r>
            <a:r>
              <a:rPr lang="en-US" sz="1400" b="1" dirty="0" err="1">
                <a:solidFill>
                  <a:srgbClr val="000000"/>
                </a:solidFill>
                <a:latin typeface="Consolas"/>
              </a:rPr>
              <a:t>i</a:t>
            </a:r>
            <a:r>
              <a:rPr lang="en-US" sz="1400" b="1" dirty="0">
                <a:solidFill>
                  <a:srgbClr val="000000"/>
                </a:solidFill>
                <a:latin typeface="Consolas"/>
              </a:rPr>
              <a:t>&gt;=4)</a:t>
            </a:r>
            <a:r>
              <a:rPr lang="en-US" sz="1400" dirty="0">
                <a:solidFill>
                  <a:srgbClr val="000000"/>
                </a:solidFill>
                <a:latin typeface="Consolas"/>
              </a:rPr>
              <a:t>{</a:t>
            </a:r>
          </a:p>
          <a:p>
            <a:r>
              <a:rPr lang="en-US" sz="1400" dirty="0">
                <a:solidFill>
                  <a:srgbClr val="000000"/>
                </a:solidFill>
                <a:latin typeface="Consolas"/>
              </a:rPr>
              <a:t>	           </a:t>
            </a:r>
            <a:r>
              <a:rPr lang="en-US" sz="1400" dirty="0" err="1">
                <a:solidFill>
                  <a:srgbClr val="000000"/>
                </a:solidFill>
                <a:latin typeface="Consolas"/>
              </a:rPr>
              <a:t>System.</a:t>
            </a:r>
            <a:r>
              <a:rPr lang="en-US" sz="1400" i="1" dirty="0" err="1">
                <a:solidFill>
                  <a:srgbClr val="0000C0"/>
                </a:solidFill>
                <a:latin typeface="Consolas"/>
              </a:rPr>
              <a:t>out</a:t>
            </a:r>
            <a:r>
              <a:rPr lang="en-US" sz="1400" i="1" dirty="0" err="1">
                <a:solidFill>
                  <a:srgbClr val="000000"/>
                </a:solidFill>
                <a:latin typeface="Consolas"/>
              </a:rPr>
              <a:t>.println</a:t>
            </a:r>
            <a:r>
              <a:rPr lang="en-US" sz="1400" i="1" dirty="0">
                <a:solidFill>
                  <a:srgbClr val="000000"/>
                </a:solidFill>
                <a:latin typeface="Consolas"/>
              </a:rPr>
              <a:t>(</a:t>
            </a:r>
            <a:r>
              <a:rPr lang="en-US" sz="1400" i="1" dirty="0">
                <a:solidFill>
                  <a:srgbClr val="0000C0"/>
                </a:solidFill>
                <a:latin typeface="Consolas"/>
              </a:rPr>
              <a:t>s1</a:t>
            </a:r>
            <a:r>
              <a:rPr lang="en-US" sz="1400" i="1" dirty="0">
                <a:solidFill>
                  <a:srgbClr val="000000"/>
                </a:solidFill>
                <a:latin typeface="Consolas"/>
              </a:rPr>
              <a:t> + </a:t>
            </a:r>
            <a:r>
              <a:rPr lang="en-US" sz="1400" i="1" dirty="0">
                <a:solidFill>
                  <a:srgbClr val="2A00FF"/>
                </a:solidFill>
                <a:latin typeface="Consolas"/>
              </a:rPr>
              <a:t>"Finished"</a:t>
            </a:r>
            <a:r>
              <a:rPr lang="en-US" sz="1400" i="1" dirty="0">
                <a:solidFill>
                  <a:srgbClr val="000000"/>
                </a:solidFill>
                <a:latin typeface="Consolas"/>
              </a:rPr>
              <a:t>);</a:t>
            </a:r>
          </a:p>
          <a:p>
            <a:r>
              <a:rPr lang="en-US" sz="1400" dirty="0">
                <a:solidFill>
                  <a:srgbClr val="000000"/>
                </a:solidFill>
                <a:latin typeface="Consolas"/>
              </a:rPr>
              <a:t>         		  </a:t>
            </a:r>
            <a:r>
              <a:rPr lang="en-US" sz="1400" b="1" dirty="0">
                <a:solidFill>
                  <a:srgbClr val="7F0055"/>
                </a:solidFill>
                <a:latin typeface="Consolas"/>
              </a:rPr>
              <a:t>return</a:t>
            </a:r>
            <a:r>
              <a:rPr lang="en-US" sz="1400" b="1" dirty="0">
                <a:solidFill>
                  <a:srgbClr val="000000"/>
                </a:solidFill>
                <a:latin typeface="Consolas"/>
              </a:rPr>
              <a:t>;</a:t>
            </a:r>
          </a:p>
          <a:p>
            <a:r>
              <a:rPr lang="en-US" sz="1400" dirty="0">
                <a:solidFill>
                  <a:srgbClr val="000000"/>
                </a:solidFill>
                <a:latin typeface="Consolas"/>
              </a:rPr>
              <a:t>               }</a:t>
            </a:r>
          </a:p>
          <a:p>
            <a:r>
              <a:rPr lang="en-US" sz="1400" dirty="0">
                <a:solidFill>
                  <a:srgbClr val="000000"/>
                </a:solidFill>
                <a:latin typeface="Consolas"/>
              </a:rPr>
              <a:t>           }</a:t>
            </a:r>
          </a:p>
          <a:p>
            <a:r>
              <a:rPr lang="en-US" sz="1400" dirty="0">
                <a:solidFill>
                  <a:srgbClr val="000000"/>
                </a:solidFill>
                <a:latin typeface="Consolas"/>
              </a:rPr>
              <a:t>           </a:t>
            </a:r>
            <a:r>
              <a:rPr lang="en-US" sz="1400" b="1" dirty="0">
                <a:solidFill>
                  <a:srgbClr val="7F0055"/>
                </a:solidFill>
                <a:latin typeface="Consolas"/>
              </a:rPr>
              <a:t>else</a:t>
            </a:r>
            <a:r>
              <a:rPr lang="en-US" sz="1400" b="1" dirty="0">
                <a:solidFill>
                  <a:srgbClr val="000000"/>
                </a:solidFill>
                <a:latin typeface="Consolas"/>
              </a:rPr>
              <a:t> </a:t>
            </a:r>
            <a:r>
              <a:rPr lang="en-US" sz="1400" b="1" dirty="0">
                <a:solidFill>
                  <a:srgbClr val="7F0055"/>
                </a:solidFill>
                <a:latin typeface="Consolas"/>
              </a:rPr>
              <a:t>if</a:t>
            </a:r>
            <a:r>
              <a:rPr lang="en-US" sz="1400" b="1" dirty="0">
                <a:solidFill>
                  <a:srgbClr val="000000"/>
                </a:solidFill>
                <a:latin typeface="Consolas"/>
              </a:rPr>
              <a:t>(</a:t>
            </a:r>
            <a:r>
              <a:rPr lang="en-US" sz="1400" b="1" dirty="0" err="1">
                <a:solidFill>
                  <a:srgbClr val="000000"/>
                </a:solidFill>
                <a:latin typeface="Consolas"/>
              </a:rPr>
              <a:t>Thread.</a:t>
            </a:r>
            <a:r>
              <a:rPr lang="en-US" sz="1400" b="1" i="1" dirty="0" err="1">
                <a:solidFill>
                  <a:srgbClr val="000000"/>
                </a:solidFill>
                <a:latin typeface="Consolas"/>
              </a:rPr>
              <a:t>currentThread</a:t>
            </a:r>
            <a:r>
              <a:rPr lang="en-US" sz="1400" b="1" i="1" dirty="0">
                <a:solidFill>
                  <a:srgbClr val="000000"/>
                </a:solidFill>
                <a:latin typeface="Consolas"/>
              </a:rPr>
              <a:t>().</a:t>
            </a:r>
            <a:r>
              <a:rPr lang="en-US" sz="1400" b="1" i="1" dirty="0" err="1">
                <a:solidFill>
                  <a:srgbClr val="000000"/>
                </a:solidFill>
                <a:latin typeface="Consolas"/>
              </a:rPr>
              <a:t>getName</a:t>
            </a:r>
            <a:r>
              <a:rPr lang="en-US" sz="1400" b="1" i="1" dirty="0">
                <a:solidFill>
                  <a:srgbClr val="000000"/>
                </a:solidFill>
                <a:latin typeface="Consolas"/>
              </a:rPr>
              <a:t>().equals(</a:t>
            </a:r>
            <a:r>
              <a:rPr lang="en-US" sz="1400" b="1" i="1" dirty="0">
                <a:solidFill>
                  <a:srgbClr val="0000C0"/>
                </a:solidFill>
                <a:latin typeface="Consolas"/>
              </a:rPr>
              <a:t>s2</a:t>
            </a:r>
            <a:r>
              <a:rPr lang="en-US" sz="1400" b="1" i="1" dirty="0">
                <a:solidFill>
                  <a:srgbClr val="000000"/>
                </a:solidFill>
                <a:latin typeface="Consolas"/>
              </a:rPr>
              <a:t>))</a:t>
            </a:r>
            <a:r>
              <a:rPr lang="en-US" sz="1400" dirty="0">
                <a:solidFill>
                  <a:srgbClr val="000000"/>
                </a:solidFill>
                <a:latin typeface="Consolas"/>
              </a:rPr>
              <a:t>{</a:t>
            </a:r>
          </a:p>
          <a:p>
            <a:r>
              <a:rPr lang="en-US" sz="1400" dirty="0">
                <a:solidFill>
                  <a:srgbClr val="000000"/>
                </a:solidFill>
                <a:latin typeface="Consolas"/>
              </a:rPr>
              <a:t>               </a:t>
            </a:r>
            <a:r>
              <a:rPr lang="en-US" sz="1400" dirty="0" err="1">
                <a:solidFill>
                  <a:srgbClr val="000000"/>
                </a:solidFill>
                <a:latin typeface="Consolas"/>
              </a:rPr>
              <a:t>i</a:t>
            </a:r>
            <a:r>
              <a:rPr lang="en-US" sz="1400" dirty="0">
                <a:solidFill>
                  <a:srgbClr val="000000"/>
                </a:solidFill>
                <a:latin typeface="Consolas"/>
              </a:rPr>
              <a:t>=i-1;</a:t>
            </a:r>
          </a:p>
          <a:p>
            <a:r>
              <a:rPr lang="en-US" sz="1400" dirty="0">
                <a:solidFill>
                  <a:srgbClr val="000000"/>
                </a:solidFill>
                <a:latin typeface="Consolas"/>
              </a:rPr>
              <a:t>               </a:t>
            </a:r>
            <a:r>
              <a:rPr lang="en-US" sz="1400" dirty="0" err="1">
                <a:solidFill>
                  <a:srgbClr val="000000"/>
                </a:solidFill>
                <a:latin typeface="Consolas"/>
              </a:rPr>
              <a:t>System.</a:t>
            </a:r>
            <a:r>
              <a:rPr lang="en-US" sz="1400" i="1" dirty="0" err="1">
                <a:solidFill>
                  <a:srgbClr val="0000C0"/>
                </a:solidFill>
                <a:latin typeface="Consolas"/>
              </a:rPr>
              <a:t>out</a:t>
            </a:r>
            <a:r>
              <a:rPr lang="en-US" sz="1400" i="1" dirty="0" err="1">
                <a:solidFill>
                  <a:srgbClr val="000000"/>
                </a:solidFill>
                <a:latin typeface="Consolas"/>
              </a:rPr>
              <a:t>.println</a:t>
            </a:r>
            <a:r>
              <a:rPr lang="en-US" sz="1400" i="1" dirty="0">
                <a:solidFill>
                  <a:srgbClr val="000000"/>
                </a:solidFill>
                <a:latin typeface="Consolas"/>
              </a:rPr>
              <a:t>(</a:t>
            </a:r>
            <a:r>
              <a:rPr lang="en-US" sz="1400" i="1" dirty="0">
                <a:solidFill>
                  <a:srgbClr val="0000C0"/>
                </a:solidFill>
                <a:latin typeface="Consolas"/>
              </a:rPr>
              <a:t>s2</a:t>
            </a:r>
            <a:r>
              <a:rPr lang="en-US" sz="1400" i="1" dirty="0">
                <a:solidFill>
                  <a:srgbClr val="000000"/>
                </a:solidFill>
                <a:latin typeface="Consolas"/>
              </a:rPr>
              <a:t> + </a:t>
            </a:r>
            <a:r>
              <a:rPr lang="en-US" sz="1400" i="1" dirty="0">
                <a:solidFill>
                  <a:srgbClr val="2A00FF"/>
                </a:solidFill>
                <a:latin typeface="Consolas"/>
              </a:rPr>
              <a:t>":"</a:t>
            </a:r>
            <a:r>
              <a:rPr lang="en-US" sz="1400" i="1" dirty="0">
                <a:solidFill>
                  <a:srgbClr val="000000"/>
                </a:solidFill>
                <a:latin typeface="Consolas"/>
              </a:rPr>
              <a:t> + </a:t>
            </a:r>
            <a:r>
              <a:rPr lang="en-US" sz="1400" i="1" dirty="0" err="1">
                <a:solidFill>
                  <a:srgbClr val="000000"/>
                </a:solidFill>
                <a:latin typeface="Consolas"/>
              </a:rPr>
              <a:t>i</a:t>
            </a:r>
            <a:r>
              <a:rPr lang="en-US" sz="1400" i="1" dirty="0">
                <a:solidFill>
                  <a:srgbClr val="000000"/>
                </a:solidFill>
                <a:latin typeface="Consolas"/>
              </a:rPr>
              <a:t>);</a:t>
            </a:r>
          </a:p>
          <a:p>
            <a:r>
              <a:rPr lang="en-US" sz="1400" dirty="0">
                <a:solidFill>
                  <a:srgbClr val="000000"/>
                </a:solidFill>
                <a:latin typeface="Consolas"/>
              </a:rPr>
              <a:t>               </a:t>
            </a:r>
            <a:r>
              <a:rPr lang="en-US" sz="1400" b="1" dirty="0">
                <a:solidFill>
                  <a:srgbClr val="7F0055"/>
                </a:solidFill>
                <a:latin typeface="Consolas"/>
              </a:rPr>
              <a:t>if</a:t>
            </a:r>
            <a:r>
              <a:rPr lang="en-US" sz="1400" b="1" dirty="0">
                <a:solidFill>
                  <a:srgbClr val="000000"/>
                </a:solidFill>
                <a:latin typeface="Consolas"/>
              </a:rPr>
              <a:t>(</a:t>
            </a:r>
            <a:r>
              <a:rPr lang="en-US" sz="1400" b="1" dirty="0" err="1">
                <a:solidFill>
                  <a:srgbClr val="000000"/>
                </a:solidFill>
                <a:latin typeface="Consolas"/>
              </a:rPr>
              <a:t>i</a:t>
            </a:r>
            <a:r>
              <a:rPr lang="en-US" sz="1400" b="1" dirty="0">
                <a:solidFill>
                  <a:srgbClr val="000000"/>
                </a:solidFill>
                <a:latin typeface="Consolas"/>
              </a:rPr>
              <a:t>&lt;=-4)</a:t>
            </a:r>
            <a:r>
              <a:rPr lang="en-US" sz="1400" dirty="0">
                <a:solidFill>
                  <a:srgbClr val="000000"/>
                </a:solidFill>
                <a:latin typeface="Consolas"/>
              </a:rPr>
              <a:t>{</a:t>
            </a:r>
          </a:p>
          <a:p>
            <a:r>
              <a:rPr lang="en-US" sz="1400" dirty="0">
                <a:solidFill>
                  <a:srgbClr val="000000"/>
                </a:solidFill>
                <a:latin typeface="Consolas"/>
              </a:rPr>
              <a:t>               	</a:t>
            </a:r>
            <a:r>
              <a:rPr lang="en-US" sz="1400" dirty="0" err="1">
                <a:solidFill>
                  <a:srgbClr val="000000"/>
                </a:solidFill>
                <a:latin typeface="Consolas"/>
              </a:rPr>
              <a:t>System.</a:t>
            </a:r>
            <a:r>
              <a:rPr lang="en-US" sz="1400" i="1" dirty="0" err="1">
                <a:solidFill>
                  <a:srgbClr val="0000C0"/>
                </a:solidFill>
                <a:latin typeface="Consolas"/>
              </a:rPr>
              <a:t>out</a:t>
            </a:r>
            <a:r>
              <a:rPr lang="en-US" sz="1400" i="1" dirty="0" err="1">
                <a:solidFill>
                  <a:srgbClr val="000000"/>
                </a:solidFill>
                <a:latin typeface="Consolas"/>
              </a:rPr>
              <a:t>.println</a:t>
            </a:r>
            <a:r>
              <a:rPr lang="en-US" sz="1400" i="1" dirty="0">
                <a:solidFill>
                  <a:srgbClr val="000000"/>
                </a:solidFill>
                <a:latin typeface="Consolas"/>
              </a:rPr>
              <a:t>(</a:t>
            </a:r>
            <a:r>
              <a:rPr lang="en-US" sz="1400" i="1" dirty="0">
                <a:solidFill>
                  <a:srgbClr val="0000C0"/>
                </a:solidFill>
                <a:latin typeface="Consolas"/>
              </a:rPr>
              <a:t>s2</a:t>
            </a:r>
            <a:r>
              <a:rPr lang="en-US" sz="1400" i="1" dirty="0">
                <a:solidFill>
                  <a:srgbClr val="000000"/>
                </a:solidFill>
                <a:latin typeface="Consolas"/>
              </a:rPr>
              <a:t> + </a:t>
            </a:r>
            <a:r>
              <a:rPr lang="en-US" sz="1400" i="1" dirty="0">
                <a:solidFill>
                  <a:srgbClr val="2A00FF"/>
                </a:solidFill>
                <a:latin typeface="Consolas"/>
              </a:rPr>
              <a:t>"Finished"</a:t>
            </a:r>
            <a:r>
              <a:rPr lang="en-US" sz="1400" i="1" dirty="0">
                <a:solidFill>
                  <a:srgbClr val="000000"/>
                </a:solidFill>
                <a:latin typeface="Consolas"/>
              </a:rPr>
              <a:t>);</a:t>
            </a:r>
          </a:p>
          <a:p>
            <a:r>
              <a:rPr lang="en-US" sz="1400" dirty="0">
                <a:solidFill>
                  <a:srgbClr val="000000"/>
                </a:solidFill>
                <a:latin typeface="Consolas"/>
              </a:rPr>
              <a:t>               	</a:t>
            </a:r>
            <a:r>
              <a:rPr lang="en-US" sz="1400" b="1" dirty="0">
                <a:solidFill>
                  <a:srgbClr val="7F0055"/>
                </a:solidFill>
                <a:latin typeface="Consolas"/>
              </a:rPr>
              <a:t>return</a:t>
            </a:r>
            <a:r>
              <a:rPr lang="en-US" sz="1400" b="1" dirty="0">
                <a:solidFill>
                  <a:srgbClr val="000000"/>
                </a:solidFill>
                <a:latin typeface="Consolas"/>
              </a:rPr>
              <a:t>;</a:t>
            </a:r>
          </a:p>
          <a:p>
            <a:r>
              <a:rPr lang="en-US" sz="1400" dirty="0">
                <a:solidFill>
                  <a:srgbClr val="000000"/>
                </a:solidFill>
                <a:latin typeface="Consolas"/>
              </a:rPr>
              <a:t>               }</a:t>
            </a:r>
          </a:p>
          <a:p>
            <a:r>
              <a:rPr lang="en-US" sz="1400" dirty="0">
                <a:solidFill>
                  <a:srgbClr val="000000"/>
                </a:solidFill>
                <a:latin typeface="Consolas"/>
              </a:rPr>
              <a:t>            }</a:t>
            </a:r>
          </a:p>
          <a:p>
            <a:r>
              <a:rPr lang="en-US" sz="1400" dirty="0">
                <a:solidFill>
                  <a:srgbClr val="000000"/>
                </a:solidFill>
                <a:latin typeface="Consolas"/>
              </a:rPr>
              <a:t>            </a:t>
            </a:r>
            <a:r>
              <a:rPr lang="en-US" sz="1400" b="1" dirty="0">
                <a:solidFill>
                  <a:srgbClr val="7F0055"/>
                </a:solidFill>
                <a:latin typeface="Consolas"/>
              </a:rPr>
              <a:t>try</a:t>
            </a:r>
            <a:r>
              <a:rPr lang="en-US" sz="1400" b="1" dirty="0">
                <a:solidFill>
                  <a:srgbClr val="000000"/>
                </a:solidFill>
                <a:latin typeface="Consolas"/>
              </a:rPr>
              <a:t>{ </a:t>
            </a:r>
            <a:r>
              <a:rPr lang="en-US" sz="1400" b="1" dirty="0" err="1">
                <a:solidFill>
                  <a:srgbClr val="000000"/>
                </a:solidFill>
                <a:latin typeface="Consolas"/>
              </a:rPr>
              <a:t>Thread.</a:t>
            </a:r>
            <a:r>
              <a:rPr lang="en-US" sz="1400" b="1" i="1" dirty="0" err="1">
                <a:solidFill>
                  <a:srgbClr val="000000"/>
                </a:solidFill>
                <a:latin typeface="Consolas"/>
              </a:rPr>
              <a:t>sleep</a:t>
            </a:r>
            <a:r>
              <a:rPr lang="en-US" sz="1400" b="1" i="1" dirty="0">
                <a:solidFill>
                  <a:srgbClr val="000000"/>
                </a:solidFill>
                <a:latin typeface="Consolas"/>
              </a:rPr>
              <a:t>(800); }</a:t>
            </a:r>
          </a:p>
          <a:p>
            <a:r>
              <a:rPr lang="en-US" sz="1400" dirty="0">
                <a:solidFill>
                  <a:srgbClr val="000000"/>
                </a:solidFill>
                <a:latin typeface="Consolas"/>
              </a:rPr>
              <a:t>            </a:t>
            </a:r>
            <a:r>
              <a:rPr lang="en-US" sz="1400" b="1" dirty="0">
                <a:solidFill>
                  <a:srgbClr val="7F0055"/>
                </a:solidFill>
                <a:latin typeface="Consolas"/>
              </a:rPr>
              <a:t>catch</a:t>
            </a:r>
            <a:r>
              <a:rPr lang="en-US" sz="1400" b="1" dirty="0">
                <a:solidFill>
                  <a:srgbClr val="000000"/>
                </a:solidFill>
                <a:latin typeface="Consolas"/>
              </a:rPr>
              <a:t>(</a:t>
            </a:r>
            <a:r>
              <a:rPr lang="en-US" sz="1400" b="1" dirty="0" err="1">
                <a:solidFill>
                  <a:srgbClr val="000000"/>
                </a:solidFill>
                <a:latin typeface="Consolas"/>
              </a:rPr>
              <a:t>InterruptedException</a:t>
            </a:r>
            <a:r>
              <a:rPr lang="en-US" sz="1400" b="1" dirty="0">
                <a:solidFill>
                  <a:srgbClr val="000000"/>
                </a:solidFill>
                <a:latin typeface="Consolas"/>
              </a:rPr>
              <a:t> e) {}</a:t>
            </a:r>
          </a:p>
          <a:p>
            <a:r>
              <a:rPr lang="en-US" sz="1400" dirty="0">
                <a:solidFill>
                  <a:srgbClr val="000000"/>
                </a:solidFill>
                <a:latin typeface="Consolas"/>
              </a:rPr>
              <a:t>        }</a:t>
            </a:r>
          </a:p>
          <a:p>
            <a:r>
              <a:rPr lang="en-US" sz="1400" dirty="0">
                <a:solidFill>
                  <a:srgbClr val="000000"/>
                </a:solidFill>
                <a:latin typeface="Consolas"/>
              </a:rPr>
              <a:t>    }</a:t>
            </a:r>
          </a:p>
          <a:p>
            <a:r>
              <a:rPr lang="en-US" sz="1400" dirty="0">
                <a:solidFill>
                  <a:srgbClr val="000000"/>
                </a:solidFill>
                <a:latin typeface="Consolas"/>
              </a:rPr>
              <a:t>}</a:t>
            </a:r>
          </a:p>
        </p:txBody>
      </p:sp>
      <p:sp>
        <p:nvSpPr>
          <p:cNvPr id="5" name="Rectangle 4"/>
          <p:cNvSpPr/>
          <p:nvPr/>
        </p:nvSpPr>
        <p:spPr>
          <a:xfrm>
            <a:off x="7236296" y="226377"/>
            <a:ext cx="1659429" cy="369332"/>
          </a:xfrm>
          <a:prstGeom prst="rect">
            <a:avLst/>
          </a:prstGeom>
        </p:spPr>
        <p:txBody>
          <a:bodyPr wrap="none">
            <a:spAutoFit/>
          </a:bodyPr>
          <a:lstStyle/>
          <a:p>
            <a:r>
              <a:rPr lang="en-US" altLang="zh-CN" dirty="0"/>
              <a:t>【</a:t>
            </a:r>
            <a:r>
              <a:rPr lang="zh-CN" altLang="en-US" dirty="0"/>
              <a:t>例子</a:t>
            </a:r>
            <a:r>
              <a:rPr lang="en-US" altLang="zh-CN" dirty="0"/>
              <a:t>6, 1/2】</a:t>
            </a:r>
            <a:endParaRPr lang="zh-CN" altLang="en-US" dirty="0"/>
          </a:p>
        </p:txBody>
      </p:sp>
      <p:cxnSp>
        <p:nvCxnSpPr>
          <p:cNvPr id="7" name="直接箭头连接符 6"/>
          <p:cNvCxnSpPr/>
          <p:nvPr/>
        </p:nvCxnSpPr>
        <p:spPr>
          <a:xfrm flipV="1">
            <a:off x="971600" y="2492896"/>
            <a:ext cx="1080120" cy="576064"/>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a:off x="971600" y="3717032"/>
            <a:ext cx="1080120" cy="50405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07504" y="3188593"/>
            <a:ext cx="1107996" cy="369332"/>
          </a:xfrm>
          <a:prstGeom prst="rect">
            <a:avLst/>
          </a:prstGeom>
          <a:noFill/>
        </p:spPr>
        <p:txBody>
          <a:bodyPr wrap="none" rtlCol="0">
            <a:spAutoFit/>
          </a:bodyPr>
          <a:lstStyle/>
          <a:p>
            <a:r>
              <a:rPr lang="zh-CN" altLang="en-US" b="1" dirty="0">
                <a:solidFill>
                  <a:srgbClr val="FF0000"/>
                </a:solidFill>
              </a:rPr>
              <a:t>局部变量</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32</a:t>
            </a:fld>
            <a:endParaRPr lang="en-US"/>
          </a:p>
        </p:txBody>
      </p:sp>
      <p:cxnSp>
        <p:nvCxnSpPr>
          <p:cNvPr id="10" name="直接箭头连接符 9"/>
          <p:cNvCxnSpPr/>
          <p:nvPr/>
        </p:nvCxnSpPr>
        <p:spPr>
          <a:xfrm flipV="1">
            <a:off x="559351" y="1898596"/>
            <a:ext cx="844297" cy="105981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33928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8.5 Runnable</a:t>
            </a:r>
            <a:r>
              <a:rPr lang="zh-CN" altLang="en-US" sz="3200" dirty="0"/>
              <a:t>接口</a:t>
            </a:r>
          </a:p>
        </p:txBody>
      </p:sp>
      <p:sp>
        <p:nvSpPr>
          <p:cNvPr id="4" name="矩形 3"/>
          <p:cNvSpPr/>
          <p:nvPr/>
        </p:nvSpPr>
        <p:spPr>
          <a:xfrm>
            <a:off x="1030216" y="1700808"/>
            <a:ext cx="5990056" cy="4278094"/>
          </a:xfrm>
          <a:prstGeom prst="rect">
            <a:avLst/>
          </a:prstGeom>
          <a:solidFill>
            <a:srgbClr val="CCFFFF"/>
          </a:solidFill>
        </p:spPr>
        <p:txBody>
          <a:bodyPr wrap="square">
            <a:spAutoFit/>
          </a:bodyPr>
          <a:lstStyle/>
          <a:p>
            <a:r>
              <a:rPr lang="en-US" sz="1600" b="1" dirty="0">
                <a:solidFill>
                  <a:srgbClr val="7F0055"/>
                </a:solidFill>
                <a:latin typeface="Consolas"/>
              </a:rPr>
              <a:t>public</a:t>
            </a:r>
            <a:r>
              <a:rPr lang="en-US" sz="1600" b="1" dirty="0">
                <a:solidFill>
                  <a:srgbClr val="000000"/>
                </a:solidFill>
                <a:latin typeface="Consolas"/>
              </a:rPr>
              <a:t> </a:t>
            </a:r>
            <a:r>
              <a:rPr lang="en-US" sz="1600" b="1" dirty="0">
                <a:solidFill>
                  <a:srgbClr val="7F0055"/>
                </a:solidFill>
                <a:latin typeface="Consolas"/>
              </a:rPr>
              <a:t>class</a:t>
            </a:r>
            <a:r>
              <a:rPr lang="en-US" sz="1600" b="1" dirty="0">
                <a:solidFill>
                  <a:srgbClr val="000000"/>
                </a:solidFill>
                <a:latin typeface="Consolas"/>
              </a:rPr>
              <a:t> Example8_6</a:t>
            </a:r>
          </a:p>
          <a:p>
            <a:r>
              <a:rPr lang="en-US" sz="1600" dirty="0">
                <a:solidFill>
                  <a:srgbClr val="000000"/>
                </a:solidFill>
                <a:latin typeface="Consolas"/>
              </a:rPr>
              <a:t>{</a:t>
            </a:r>
          </a:p>
          <a:p>
            <a:r>
              <a:rPr lang="en-US" sz="1600" dirty="0">
                <a:solidFill>
                  <a:srgbClr val="000000"/>
                </a:solidFill>
                <a:latin typeface="Consolas"/>
              </a:rPr>
              <a:t>    </a:t>
            </a:r>
            <a:r>
              <a:rPr lang="en-US" sz="1600" b="1" dirty="0">
                <a:solidFill>
                  <a:srgbClr val="7F0055"/>
                </a:solidFill>
                <a:latin typeface="Consolas"/>
              </a:rPr>
              <a:t>public</a:t>
            </a:r>
            <a:r>
              <a:rPr lang="en-US" sz="1600" b="1" dirty="0">
                <a:solidFill>
                  <a:srgbClr val="000000"/>
                </a:solidFill>
                <a:latin typeface="Consolas"/>
              </a:rPr>
              <a:t> </a:t>
            </a:r>
            <a:r>
              <a:rPr lang="en-US" sz="1600" b="1" dirty="0">
                <a:solidFill>
                  <a:srgbClr val="7F0055"/>
                </a:solidFill>
                <a:latin typeface="Consolas"/>
              </a:rPr>
              <a:t>static</a:t>
            </a:r>
            <a:r>
              <a:rPr lang="en-US" sz="1600" b="1" dirty="0">
                <a:solidFill>
                  <a:srgbClr val="000000"/>
                </a:solidFill>
                <a:latin typeface="Consolas"/>
              </a:rPr>
              <a:t> </a:t>
            </a:r>
            <a:r>
              <a:rPr lang="en-US" sz="1600" b="1" dirty="0">
                <a:solidFill>
                  <a:srgbClr val="7F0055"/>
                </a:solidFill>
                <a:latin typeface="Consolas"/>
              </a:rPr>
              <a:t>void</a:t>
            </a:r>
            <a:r>
              <a:rPr lang="en-US" sz="1600" b="1" dirty="0">
                <a:solidFill>
                  <a:srgbClr val="000000"/>
                </a:solidFill>
                <a:latin typeface="Consolas"/>
              </a:rPr>
              <a:t> main(String </a:t>
            </a:r>
            <a:r>
              <a:rPr lang="en-US" sz="1600" b="1" dirty="0" err="1">
                <a:solidFill>
                  <a:srgbClr val="000000"/>
                </a:solidFill>
                <a:latin typeface="Consolas"/>
              </a:rPr>
              <a:t>args</a:t>
            </a:r>
            <a:r>
              <a:rPr lang="en-US" sz="1600" b="1" dirty="0">
                <a:solidFill>
                  <a:srgbClr val="000000"/>
                </a:solidFill>
                <a:latin typeface="Consolas"/>
              </a:rPr>
              <a:t>[])</a:t>
            </a:r>
          </a:p>
          <a:p>
            <a:r>
              <a:rPr lang="en-US" sz="1600" dirty="0">
                <a:solidFill>
                  <a:srgbClr val="000000"/>
                </a:solidFill>
                <a:latin typeface="Consolas"/>
              </a:rPr>
              <a:t>    {</a:t>
            </a:r>
          </a:p>
          <a:p>
            <a:pPr lvl="1"/>
            <a:r>
              <a:rPr lang="en-US" sz="1600" dirty="0">
                <a:solidFill>
                  <a:srgbClr val="000000"/>
                </a:solidFill>
                <a:latin typeface="Consolas"/>
              </a:rPr>
              <a:t>    String s1 = </a:t>
            </a:r>
            <a:r>
              <a:rPr lang="en-US" sz="1600" dirty="0">
                <a:solidFill>
                  <a:srgbClr val="2A00FF"/>
                </a:solidFill>
                <a:latin typeface="Consolas"/>
              </a:rPr>
              <a:t>"ZHANG San"</a:t>
            </a:r>
            <a:r>
              <a:rPr lang="en-US" sz="1600" dirty="0">
                <a:solidFill>
                  <a:srgbClr val="000000"/>
                </a:solidFill>
                <a:latin typeface="Consolas"/>
              </a:rPr>
              <a:t>;</a:t>
            </a:r>
          </a:p>
          <a:p>
            <a:pPr lvl="1"/>
            <a:r>
              <a:rPr lang="en-US" sz="1600" dirty="0">
                <a:solidFill>
                  <a:srgbClr val="000000"/>
                </a:solidFill>
                <a:latin typeface="Consolas"/>
              </a:rPr>
              <a:t>    String s2 = </a:t>
            </a:r>
            <a:r>
              <a:rPr lang="en-US" sz="1600" dirty="0">
                <a:solidFill>
                  <a:srgbClr val="2A00FF"/>
                </a:solidFill>
                <a:latin typeface="Consolas"/>
              </a:rPr>
              <a:t>"LI Si"</a:t>
            </a:r>
            <a:r>
              <a:rPr lang="en-US" sz="1600" dirty="0">
                <a:solidFill>
                  <a:srgbClr val="000000"/>
                </a:solidFill>
                <a:latin typeface="Consolas"/>
              </a:rPr>
              <a:t>;</a:t>
            </a:r>
          </a:p>
          <a:p>
            <a:pPr lvl="1"/>
            <a:r>
              <a:rPr lang="en-US" sz="1600" dirty="0">
                <a:solidFill>
                  <a:srgbClr val="000000"/>
                </a:solidFill>
                <a:latin typeface="Consolas"/>
              </a:rPr>
              <a:t>    Move </a:t>
            </a:r>
            <a:r>
              <a:rPr lang="en-US" sz="1600" dirty="0" err="1">
                <a:solidFill>
                  <a:srgbClr val="000000"/>
                </a:solidFill>
                <a:latin typeface="Consolas"/>
              </a:rPr>
              <a:t>move</a:t>
            </a:r>
            <a:r>
              <a:rPr lang="en-US" sz="1600" dirty="0">
                <a:solidFill>
                  <a:srgbClr val="000000"/>
                </a:solidFill>
                <a:latin typeface="Consolas"/>
              </a:rPr>
              <a:t> = </a:t>
            </a:r>
            <a:r>
              <a:rPr lang="en-US" sz="1600" b="1" dirty="0">
                <a:solidFill>
                  <a:srgbClr val="7F0055"/>
                </a:solidFill>
                <a:latin typeface="Consolas"/>
              </a:rPr>
              <a:t>new</a:t>
            </a:r>
            <a:r>
              <a:rPr lang="en-US" sz="1600" b="1" dirty="0">
                <a:solidFill>
                  <a:srgbClr val="000000"/>
                </a:solidFill>
                <a:latin typeface="Consolas"/>
              </a:rPr>
              <a:t> Move(s1,s2);</a:t>
            </a:r>
          </a:p>
          <a:p>
            <a:r>
              <a:rPr lang="en-US" sz="1600" dirty="0">
                <a:solidFill>
                  <a:srgbClr val="000000"/>
                </a:solidFill>
                <a:latin typeface="Consolas"/>
              </a:rPr>
              <a:t>        </a:t>
            </a:r>
          </a:p>
          <a:p>
            <a:r>
              <a:rPr lang="en-US" sz="1600" dirty="0">
                <a:solidFill>
                  <a:srgbClr val="000000"/>
                </a:solidFill>
                <a:latin typeface="Consolas"/>
              </a:rPr>
              <a:t>	Thread </a:t>
            </a:r>
            <a:r>
              <a:rPr lang="en-US" sz="1600" dirty="0" err="1">
                <a:solidFill>
                  <a:srgbClr val="000000"/>
                </a:solidFill>
                <a:latin typeface="Consolas"/>
              </a:rPr>
              <a:t>zhang</a:t>
            </a:r>
            <a:r>
              <a:rPr lang="en-US" sz="1600" dirty="0">
                <a:solidFill>
                  <a:srgbClr val="000000"/>
                </a:solidFill>
                <a:latin typeface="Consolas"/>
              </a:rPr>
              <a:t>, li;</a:t>
            </a:r>
          </a:p>
          <a:p>
            <a:r>
              <a:rPr lang="en-US" sz="1600" dirty="0">
                <a:solidFill>
                  <a:srgbClr val="000000"/>
                </a:solidFill>
                <a:latin typeface="Consolas"/>
              </a:rPr>
              <a:t>        </a:t>
            </a:r>
            <a:r>
              <a:rPr lang="en-US" sz="1600" dirty="0" err="1">
                <a:solidFill>
                  <a:srgbClr val="000000"/>
                </a:solidFill>
                <a:latin typeface="Consolas"/>
              </a:rPr>
              <a:t>zhang</a:t>
            </a:r>
            <a:r>
              <a:rPr lang="en-US" sz="1600" dirty="0">
                <a:solidFill>
                  <a:srgbClr val="000000"/>
                </a:solidFill>
                <a:latin typeface="Consolas"/>
              </a:rPr>
              <a:t> = </a:t>
            </a:r>
            <a:r>
              <a:rPr lang="en-US" sz="1600" b="1" dirty="0">
                <a:solidFill>
                  <a:srgbClr val="7F0055"/>
                </a:solidFill>
                <a:latin typeface="Consolas"/>
              </a:rPr>
              <a:t>new</a:t>
            </a:r>
            <a:r>
              <a:rPr lang="en-US" sz="1600" b="1" dirty="0">
                <a:solidFill>
                  <a:srgbClr val="000000"/>
                </a:solidFill>
                <a:latin typeface="Consolas"/>
              </a:rPr>
              <a:t> Thread(move);</a:t>
            </a:r>
            <a:r>
              <a:rPr lang="en-US" altLang="zh-CN" sz="1600" b="1" dirty="0">
                <a:solidFill>
                  <a:srgbClr val="3F7F5F"/>
                </a:solidFill>
                <a:latin typeface="Consolas"/>
              </a:rPr>
              <a:t> // </a:t>
            </a:r>
            <a:r>
              <a:rPr lang="zh-CN" altLang="en-US" sz="1600" b="1" dirty="0">
                <a:solidFill>
                  <a:srgbClr val="3F7F5F"/>
                </a:solidFill>
                <a:latin typeface="Consolas"/>
              </a:rPr>
              <a:t>目标对象</a:t>
            </a:r>
            <a:r>
              <a:rPr lang="en-US" altLang="zh-CN" sz="1600" b="1" dirty="0">
                <a:solidFill>
                  <a:srgbClr val="3F7F5F"/>
                </a:solidFill>
                <a:latin typeface="Consolas"/>
              </a:rPr>
              <a:t>move</a:t>
            </a:r>
            <a:endParaRPr lang="en-US" sz="1600" b="1" dirty="0">
              <a:solidFill>
                <a:srgbClr val="000000"/>
              </a:solidFill>
              <a:latin typeface="Consolas"/>
            </a:endParaRPr>
          </a:p>
          <a:p>
            <a:r>
              <a:rPr lang="en-US" sz="1600" dirty="0">
                <a:solidFill>
                  <a:srgbClr val="000000"/>
                </a:solidFill>
                <a:latin typeface="Consolas"/>
              </a:rPr>
              <a:t>        li = </a:t>
            </a:r>
            <a:r>
              <a:rPr lang="en-US" sz="1600" b="1" dirty="0">
                <a:solidFill>
                  <a:srgbClr val="7F0055"/>
                </a:solidFill>
                <a:latin typeface="Consolas"/>
              </a:rPr>
              <a:t>new</a:t>
            </a:r>
            <a:r>
              <a:rPr lang="en-US" sz="1600" b="1" dirty="0">
                <a:solidFill>
                  <a:srgbClr val="000000"/>
                </a:solidFill>
                <a:latin typeface="Consolas"/>
              </a:rPr>
              <a:t> Thread(move);</a:t>
            </a:r>
            <a:r>
              <a:rPr lang="en-US" altLang="zh-CN" sz="1600" b="1" dirty="0">
                <a:solidFill>
                  <a:srgbClr val="3F7F5F"/>
                </a:solidFill>
                <a:latin typeface="Consolas"/>
              </a:rPr>
              <a:t> // </a:t>
            </a:r>
            <a:r>
              <a:rPr lang="zh-CN" altLang="en-US" sz="1600" b="1" dirty="0">
                <a:solidFill>
                  <a:srgbClr val="3F7F5F"/>
                </a:solidFill>
                <a:latin typeface="Consolas"/>
              </a:rPr>
              <a:t>目标对象</a:t>
            </a:r>
            <a:r>
              <a:rPr lang="en-US" altLang="zh-CN" sz="1600" b="1" dirty="0">
                <a:solidFill>
                  <a:srgbClr val="3F7F5F"/>
                </a:solidFill>
                <a:latin typeface="Consolas"/>
              </a:rPr>
              <a:t>move</a:t>
            </a:r>
            <a:endParaRPr lang="en-US" sz="1600" b="1" dirty="0">
              <a:solidFill>
                <a:srgbClr val="000000"/>
              </a:solidFill>
              <a:latin typeface="Consolas"/>
            </a:endParaRPr>
          </a:p>
          <a:p>
            <a:r>
              <a:rPr lang="en-US" sz="1600" dirty="0">
                <a:solidFill>
                  <a:srgbClr val="000000"/>
                </a:solidFill>
                <a:latin typeface="Consolas"/>
              </a:rPr>
              <a:t>        </a:t>
            </a:r>
            <a:r>
              <a:rPr lang="en-US" sz="1600" dirty="0" err="1">
                <a:solidFill>
                  <a:srgbClr val="000000"/>
                </a:solidFill>
                <a:latin typeface="Consolas"/>
              </a:rPr>
              <a:t>zhang.setName</a:t>
            </a:r>
            <a:r>
              <a:rPr lang="en-US" sz="1600" dirty="0">
                <a:solidFill>
                  <a:srgbClr val="000000"/>
                </a:solidFill>
                <a:latin typeface="Consolas"/>
              </a:rPr>
              <a:t>(s1);</a:t>
            </a:r>
          </a:p>
          <a:p>
            <a:r>
              <a:rPr lang="en-US" sz="1600" dirty="0">
                <a:solidFill>
                  <a:srgbClr val="000000"/>
                </a:solidFill>
                <a:latin typeface="Consolas"/>
              </a:rPr>
              <a:t>        </a:t>
            </a:r>
            <a:r>
              <a:rPr lang="en-US" sz="1600" dirty="0" err="1">
                <a:solidFill>
                  <a:srgbClr val="000000"/>
                </a:solidFill>
                <a:latin typeface="Consolas"/>
              </a:rPr>
              <a:t>li.setName</a:t>
            </a:r>
            <a:r>
              <a:rPr lang="en-US" sz="1600" dirty="0">
                <a:solidFill>
                  <a:srgbClr val="000000"/>
                </a:solidFill>
                <a:latin typeface="Consolas"/>
              </a:rPr>
              <a:t>(s2);</a:t>
            </a:r>
          </a:p>
          <a:p>
            <a:r>
              <a:rPr lang="en-US" sz="1600" dirty="0">
                <a:solidFill>
                  <a:srgbClr val="000000"/>
                </a:solidFill>
                <a:latin typeface="Consolas"/>
              </a:rPr>
              <a:t>        </a:t>
            </a:r>
            <a:r>
              <a:rPr lang="en-US" sz="1600" dirty="0" err="1">
                <a:solidFill>
                  <a:srgbClr val="000000"/>
                </a:solidFill>
                <a:latin typeface="Consolas"/>
              </a:rPr>
              <a:t>zhang.start</a:t>
            </a:r>
            <a:r>
              <a:rPr lang="en-US" sz="1600" dirty="0">
                <a:solidFill>
                  <a:srgbClr val="000000"/>
                </a:solidFill>
                <a:latin typeface="Consolas"/>
              </a:rPr>
              <a:t>();</a:t>
            </a:r>
          </a:p>
          <a:p>
            <a:r>
              <a:rPr lang="en-US" sz="1600" dirty="0">
                <a:solidFill>
                  <a:srgbClr val="000000"/>
                </a:solidFill>
                <a:latin typeface="Consolas"/>
              </a:rPr>
              <a:t>        </a:t>
            </a:r>
            <a:r>
              <a:rPr lang="en-US" sz="1600" dirty="0" err="1">
                <a:solidFill>
                  <a:srgbClr val="000000"/>
                </a:solidFill>
                <a:latin typeface="Consolas"/>
              </a:rPr>
              <a:t>li.start</a:t>
            </a:r>
            <a:r>
              <a:rPr lang="en-US" sz="1600" dirty="0">
                <a:solidFill>
                  <a:srgbClr val="000000"/>
                </a:solidFill>
                <a:latin typeface="Consolas"/>
              </a:rPr>
              <a:t>();</a:t>
            </a:r>
          </a:p>
          <a:p>
            <a:r>
              <a:rPr lang="en-US" sz="1600" dirty="0">
                <a:solidFill>
                  <a:srgbClr val="000000"/>
                </a:solidFill>
                <a:latin typeface="Consolas"/>
              </a:rPr>
              <a:t>    }</a:t>
            </a:r>
          </a:p>
          <a:p>
            <a:r>
              <a:rPr lang="en-US" sz="1600" dirty="0">
                <a:solidFill>
                  <a:srgbClr val="000000"/>
                </a:solidFill>
                <a:latin typeface="Consolas"/>
              </a:rPr>
              <a:t>}</a:t>
            </a:r>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01024" y="4465915"/>
            <a:ext cx="1459408" cy="17512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6"/>
          <p:cNvSpPr/>
          <p:nvPr/>
        </p:nvSpPr>
        <p:spPr>
          <a:xfrm>
            <a:off x="7236296" y="226377"/>
            <a:ext cx="1659429" cy="369332"/>
          </a:xfrm>
          <a:prstGeom prst="rect">
            <a:avLst/>
          </a:prstGeom>
        </p:spPr>
        <p:txBody>
          <a:bodyPr wrap="none">
            <a:spAutoFit/>
          </a:bodyPr>
          <a:lstStyle/>
          <a:p>
            <a:r>
              <a:rPr lang="en-US" altLang="zh-CN" dirty="0"/>
              <a:t>【</a:t>
            </a:r>
            <a:r>
              <a:rPr lang="zh-CN" altLang="en-US" dirty="0"/>
              <a:t>例子</a:t>
            </a:r>
            <a:r>
              <a:rPr lang="en-US" altLang="zh-CN" dirty="0"/>
              <a:t>6, 2/2】</a:t>
            </a:r>
            <a:endParaRPr lang="zh-CN" alt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33</a:t>
            </a:fld>
            <a:endParaRPr lang="en-US"/>
          </a:p>
        </p:txBody>
      </p:sp>
    </p:spTree>
    <p:extLst>
      <p:ext uri="{BB962C8B-B14F-4D97-AF65-F5344CB8AC3E}">
        <p14:creationId xmlns:p14="http://schemas.microsoft.com/office/powerpoint/2010/main" val="17744030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Outline</a:t>
            </a:r>
            <a:endParaRPr lang="zh-CN" altLang="en-US" sz="3200" dirty="0"/>
          </a:p>
        </p:txBody>
      </p:sp>
      <p:sp>
        <p:nvSpPr>
          <p:cNvPr id="3" name="内容占位符 2"/>
          <p:cNvSpPr>
            <a:spLocks noGrp="1"/>
          </p:cNvSpPr>
          <p:nvPr>
            <p:ph idx="1"/>
          </p:nvPr>
        </p:nvSpPr>
        <p:spPr/>
        <p:txBody>
          <a:bodyPr>
            <a:normAutofit/>
          </a:bodyPr>
          <a:lstStyle/>
          <a:p>
            <a:r>
              <a:rPr lang="en-US" altLang="zh-CN" sz="2000" dirty="0"/>
              <a:t>8.1 Java</a:t>
            </a:r>
            <a:r>
              <a:rPr lang="zh-CN" altLang="en-US" sz="2000" dirty="0"/>
              <a:t>中的线程</a:t>
            </a:r>
            <a:endParaRPr lang="en-US" altLang="zh-CN" sz="2000" dirty="0"/>
          </a:p>
          <a:p>
            <a:r>
              <a:rPr lang="en-US" altLang="zh-CN" sz="2000" dirty="0"/>
              <a:t>8.2 </a:t>
            </a:r>
            <a:r>
              <a:rPr lang="zh-CN" altLang="en-US" sz="2000" dirty="0"/>
              <a:t>线程的生命周期</a:t>
            </a:r>
            <a:endParaRPr lang="en-US" altLang="zh-CN" sz="2000" dirty="0"/>
          </a:p>
          <a:p>
            <a:r>
              <a:rPr lang="en-US" altLang="zh-CN" sz="2000" dirty="0"/>
              <a:t>8.3 </a:t>
            </a:r>
            <a:r>
              <a:rPr lang="zh-CN" altLang="en-US" sz="2000" dirty="0"/>
              <a:t>线程的优先级与调度管理</a:t>
            </a:r>
            <a:endParaRPr lang="en-US" altLang="zh-CN" sz="2000" dirty="0"/>
          </a:p>
          <a:p>
            <a:r>
              <a:rPr lang="en-US" altLang="zh-CN" sz="2000" dirty="0"/>
              <a:t>8.4 Thread</a:t>
            </a:r>
            <a:r>
              <a:rPr lang="zh-CN" altLang="en-US" sz="2000" dirty="0"/>
              <a:t>的子类创建线程</a:t>
            </a:r>
            <a:endParaRPr lang="en-US" altLang="zh-CN" sz="2000" dirty="0"/>
          </a:p>
          <a:p>
            <a:r>
              <a:rPr lang="en-US" altLang="zh-CN" sz="2000" dirty="0"/>
              <a:t>8.5 Runnable</a:t>
            </a:r>
            <a:r>
              <a:rPr lang="zh-CN" altLang="en-US" sz="2000" dirty="0"/>
              <a:t>接口</a:t>
            </a:r>
            <a:endParaRPr lang="en-US" altLang="zh-CN" sz="2000" dirty="0"/>
          </a:p>
          <a:p>
            <a:r>
              <a:rPr lang="en-US" altLang="zh-CN" sz="2000" dirty="0">
                <a:solidFill>
                  <a:srgbClr val="FF0000"/>
                </a:solidFill>
              </a:rPr>
              <a:t>8.6 </a:t>
            </a:r>
            <a:r>
              <a:rPr lang="zh-CN" altLang="en-US" sz="2000" dirty="0">
                <a:solidFill>
                  <a:srgbClr val="FF0000"/>
                </a:solidFill>
              </a:rPr>
              <a:t>线程的常用方法</a:t>
            </a:r>
            <a:endParaRPr lang="en-US" altLang="zh-CN" sz="2000" dirty="0">
              <a:solidFill>
                <a:srgbClr val="FF0000"/>
              </a:solidFill>
            </a:endParaRPr>
          </a:p>
          <a:p>
            <a:r>
              <a:rPr lang="en-US" altLang="zh-CN" sz="2000" dirty="0"/>
              <a:t>8.7 </a:t>
            </a:r>
            <a:r>
              <a:rPr lang="zh-CN" altLang="en-US" sz="2000" dirty="0"/>
              <a:t>线程同步</a:t>
            </a:r>
            <a:endParaRPr lang="en-US" altLang="zh-CN" sz="2000" dirty="0"/>
          </a:p>
          <a:p>
            <a:r>
              <a:rPr lang="en-US" altLang="zh-CN" sz="2000" dirty="0"/>
              <a:t>8.8 </a:t>
            </a:r>
            <a:r>
              <a:rPr lang="zh-CN" altLang="en-US" sz="2000" dirty="0"/>
              <a:t>使用</a:t>
            </a:r>
            <a:r>
              <a:rPr lang="en-US" altLang="zh-CN" sz="2000" dirty="0"/>
              <a:t>wait(),notify(),</a:t>
            </a:r>
            <a:r>
              <a:rPr lang="en-US" altLang="zh-CN" sz="2000" dirty="0" err="1"/>
              <a:t>notifyAll</a:t>
            </a:r>
            <a:r>
              <a:rPr lang="en-US" altLang="zh-CN" sz="2000" dirty="0"/>
              <a:t>()</a:t>
            </a:r>
            <a:r>
              <a:rPr lang="zh-CN" altLang="en-US" sz="2000" dirty="0"/>
              <a:t>协调同步线程</a:t>
            </a:r>
            <a:endParaRPr lang="en-US" altLang="zh-CN" sz="2000" dirty="0"/>
          </a:p>
          <a:p>
            <a:r>
              <a:rPr lang="en-US" altLang="zh-CN" sz="2000" dirty="0"/>
              <a:t>8.9 </a:t>
            </a:r>
            <a:r>
              <a:rPr lang="zh-CN" altLang="en-US" sz="2000" dirty="0"/>
              <a:t>挂起、恢复和终止线程</a:t>
            </a:r>
            <a:endParaRPr lang="en-US" altLang="zh-CN" sz="2000" dirty="0"/>
          </a:p>
          <a:p>
            <a:r>
              <a:rPr lang="en-US" altLang="zh-CN" sz="2000" dirty="0"/>
              <a:t>8.10 </a:t>
            </a:r>
            <a:r>
              <a:rPr lang="zh-CN" altLang="en-US" sz="2000" dirty="0"/>
              <a:t>线程联合</a:t>
            </a:r>
            <a:endParaRPr lang="en-US" altLang="zh-CN" sz="2000" dirty="0"/>
          </a:p>
          <a:p>
            <a:r>
              <a:rPr lang="en-US" altLang="zh-CN" sz="2000" dirty="0"/>
              <a:t>8.11 </a:t>
            </a:r>
            <a:r>
              <a:rPr lang="zh-CN" altLang="en-US" sz="2000" dirty="0"/>
              <a:t>守护线程</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34</a:t>
            </a:fld>
            <a:endParaRPr lang="en-US"/>
          </a:p>
        </p:txBody>
      </p:sp>
    </p:spTree>
    <p:extLst>
      <p:ext uri="{BB962C8B-B14F-4D97-AF65-F5344CB8AC3E}">
        <p14:creationId xmlns:p14="http://schemas.microsoft.com/office/powerpoint/2010/main" val="10237637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8.6 </a:t>
            </a:r>
            <a:r>
              <a:rPr lang="zh-CN" altLang="en-US" sz="3200" dirty="0"/>
              <a:t>线程的常用方法</a:t>
            </a:r>
          </a:p>
        </p:txBody>
      </p:sp>
      <p:sp>
        <p:nvSpPr>
          <p:cNvPr id="3" name="内容占位符 2"/>
          <p:cNvSpPr>
            <a:spLocks noGrp="1"/>
          </p:cNvSpPr>
          <p:nvPr>
            <p:ph idx="1"/>
          </p:nvPr>
        </p:nvSpPr>
        <p:spPr/>
        <p:txBody>
          <a:bodyPr>
            <a:noAutofit/>
          </a:bodyPr>
          <a:lstStyle/>
          <a:p>
            <a:r>
              <a:rPr lang="en-US" altLang="zh-CN" sz="2000" dirty="0"/>
              <a:t>1.start() </a:t>
            </a:r>
          </a:p>
          <a:p>
            <a:r>
              <a:rPr lang="zh-CN" altLang="en-US" sz="2000" dirty="0"/>
              <a:t>线程调用该方法将启动线程，使之从新建状态进入就绪队列排队，一旦轮到它来享用</a:t>
            </a:r>
            <a:r>
              <a:rPr lang="en-US" altLang="zh-CN" sz="2000" dirty="0"/>
              <a:t>CPU</a:t>
            </a:r>
            <a:r>
              <a:rPr lang="zh-CN" altLang="en-US" sz="2000" dirty="0"/>
              <a:t>资源时，就可以脱离创建它的主线程独立开始自己的生命周期了。</a:t>
            </a:r>
            <a:endParaRPr lang="en-US" altLang="zh-CN" sz="2000" dirty="0"/>
          </a:p>
          <a:p>
            <a:endParaRPr lang="zh-CN" altLang="en-US" sz="2000" dirty="0"/>
          </a:p>
          <a:p>
            <a:r>
              <a:rPr lang="en-US" altLang="zh-CN" sz="2000" dirty="0"/>
              <a:t>2.run() </a:t>
            </a:r>
          </a:p>
          <a:p>
            <a:r>
              <a:rPr lang="en-US" altLang="zh-CN" sz="2000" dirty="0"/>
              <a:t>Thread</a:t>
            </a:r>
            <a:r>
              <a:rPr lang="zh-CN" altLang="en-US" sz="2000" dirty="0"/>
              <a:t>类的</a:t>
            </a:r>
            <a:r>
              <a:rPr lang="en-US" altLang="zh-CN" sz="2000" dirty="0"/>
              <a:t>run()</a:t>
            </a:r>
            <a:r>
              <a:rPr lang="zh-CN" altLang="en-US" sz="2000" dirty="0"/>
              <a:t>方法与</a:t>
            </a:r>
            <a:r>
              <a:rPr lang="en-US" altLang="zh-CN" sz="2000" dirty="0"/>
              <a:t>Runnable</a:t>
            </a:r>
            <a:r>
              <a:rPr lang="zh-CN" altLang="en-US" sz="2000" dirty="0"/>
              <a:t>接口中的</a:t>
            </a:r>
            <a:r>
              <a:rPr lang="en-US" altLang="zh-CN" sz="2000" dirty="0"/>
              <a:t>run()</a:t>
            </a:r>
            <a:r>
              <a:rPr lang="zh-CN" altLang="en-US" sz="2000" dirty="0"/>
              <a:t>方法的功能和作用相同，都用来定义线程对象被调度之后所执行的操作，都是</a:t>
            </a:r>
            <a:r>
              <a:rPr lang="zh-CN" altLang="en-US" sz="2000" b="1" dirty="0">
                <a:solidFill>
                  <a:srgbClr val="FF0000"/>
                </a:solidFill>
              </a:rPr>
              <a:t>系统自动调用而用户程序不得调用</a:t>
            </a:r>
            <a:r>
              <a:rPr lang="zh-CN" altLang="en-US" sz="2000" dirty="0"/>
              <a:t>的方法。</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35</a:t>
            </a:fld>
            <a:endParaRPr lang="en-US"/>
          </a:p>
        </p:txBody>
      </p:sp>
    </p:spTree>
    <p:extLst>
      <p:ext uri="{BB962C8B-B14F-4D97-AF65-F5344CB8AC3E}">
        <p14:creationId xmlns:p14="http://schemas.microsoft.com/office/powerpoint/2010/main" val="29147316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8.6 </a:t>
            </a:r>
            <a:r>
              <a:rPr lang="zh-CN" altLang="en-US" sz="3200" dirty="0"/>
              <a:t>线程的常用方法</a:t>
            </a:r>
          </a:p>
        </p:txBody>
      </p:sp>
      <p:sp>
        <p:nvSpPr>
          <p:cNvPr id="3" name="内容占位符 2"/>
          <p:cNvSpPr>
            <a:spLocks noGrp="1"/>
          </p:cNvSpPr>
          <p:nvPr>
            <p:ph idx="1"/>
          </p:nvPr>
        </p:nvSpPr>
        <p:spPr/>
        <p:txBody>
          <a:bodyPr>
            <a:normAutofit/>
          </a:bodyPr>
          <a:lstStyle/>
          <a:p>
            <a:r>
              <a:rPr lang="en-US" altLang="zh-CN" sz="2000" dirty="0"/>
              <a:t>3.sleep(</a:t>
            </a:r>
            <a:r>
              <a:rPr lang="en-US" altLang="zh-CN" sz="2000" dirty="0" err="1"/>
              <a:t>int</a:t>
            </a:r>
            <a:r>
              <a:rPr lang="en-US" altLang="zh-CN" sz="2000" dirty="0"/>
              <a:t> </a:t>
            </a:r>
            <a:r>
              <a:rPr lang="en-US" altLang="zh-CN" sz="2000" dirty="0" err="1"/>
              <a:t>millsecond</a:t>
            </a:r>
            <a:r>
              <a:rPr lang="en-US" altLang="zh-CN" sz="2000" dirty="0"/>
              <a:t>)  </a:t>
            </a:r>
          </a:p>
          <a:p>
            <a:r>
              <a:rPr lang="zh-CN" altLang="en-US" sz="2000" dirty="0"/>
              <a:t>优先级高的线程可以在它的</a:t>
            </a:r>
            <a:r>
              <a:rPr lang="en-US" altLang="zh-CN" sz="2000" dirty="0"/>
              <a:t>run()</a:t>
            </a:r>
            <a:r>
              <a:rPr lang="zh-CN" altLang="en-US" sz="2000" dirty="0"/>
              <a:t>方法中调用</a:t>
            </a:r>
            <a:r>
              <a:rPr lang="en-US" altLang="zh-CN" sz="2000" dirty="0"/>
              <a:t>sleep()</a:t>
            </a:r>
            <a:r>
              <a:rPr lang="zh-CN" altLang="en-US" sz="2000" dirty="0"/>
              <a:t>方法来使自己放弃</a:t>
            </a:r>
            <a:r>
              <a:rPr lang="en-US" altLang="zh-CN" sz="2000" dirty="0"/>
              <a:t>CPU</a:t>
            </a:r>
            <a:r>
              <a:rPr lang="zh-CN" altLang="en-US" sz="2000" dirty="0"/>
              <a:t>资源，休眠一段时间。</a:t>
            </a:r>
            <a:endParaRPr lang="en-US" altLang="zh-CN" sz="2000" dirty="0"/>
          </a:p>
          <a:p>
            <a:endParaRPr lang="en-US" altLang="zh-CN" sz="2000" dirty="0"/>
          </a:p>
          <a:p>
            <a:r>
              <a:rPr lang="en-US" altLang="zh-CN" sz="2000" dirty="0"/>
              <a:t>4.isAlive()</a:t>
            </a:r>
          </a:p>
          <a:p>
            <a:r>
              <a:rPr lang="zh-CN" altLang="en-US" sz="2000" dirty="0"/>
              <a:t>在线程的</a:t>
            </a:r>
            <a:r>
              <a:rPr lang="en-US" altLang="zh-CN" sz="2000" dirty="0"/>
              <a:t>run()</a:t>
            </a:r>
            <a:r>
              <a:rPr lang="zh-CN" altLang="en-US" sz="2000" dirty="0"/>
              <a:t>方法结束之前，即没有进入死亡状态之前，线程调用</a:t>
            </a:r>
            <a:r>
              <a:rPr lang="en-US" altLang="zh-CN" sz="2000" dirty="0" err="1"/>
              <a:t>isAlive</a:t>
            </a:r>
            <a:r>
              <a:rPr lang="en-US" altLang="zh-CN" sz="2000" dirty="0"/>
              <a:t>()</a:t>
            </a:r>
            <a:r>
              <a:rPr lang="zh-CN" altLang="en-US" sz="2000" dirty="0"/>
              <a:t>方法返回</a:t>
            </a:r>
            <a:r>
              <a:rPr lang="en-US" altLang="zh-CN" sz="2000" b="1" dirty="0">
                <a:solidFill>
                  <a:srgbClr val="FF0000"/>
                </a:solidFill>
              </a:rPr>
              <a:t>true</a:t>
            </a:r>
            <a:r>
              <a:rPr lang="zh-CN" altLang="en-US" sz="2000" dirty="0"/>
              <a:t>。当线程进入死亡状态后（实体内存被释放），线程仍可以调用方法</a:t>
            </a:r>
            <a:r>
              <a:rPr lang="en-US" altLang="zh-CN" sz="2000" dirty="0" err="1"/>
              <a:t>isAlive</a:t>
            </a:r>
            <a:r>
              <a:rPr lang="en-US" altLang="zh-CN" sz="2000" dirty="0"/>
              <a:t>()</a:t>
            </a:r>
            <a:r>
              <a:rPr lang="zh-CN" altLang="en-US" sz="2000" dirty="0"/>
              <a:t>，这时返回的值是</a:t>
            </a:r>
            <a:r>
              <a:rPr lang="en-US" altLang="zh-CN" sz="2000" b="1" dirty="0">
                <a:solidFill>
                  <a:srgbClr val="FF0000"/>
                </a:solidFill>
              </a:rPr>
              <a:t>false</a:t>
            </a:r>
            <a:r>
              <a:rPr lang="zh-CN" altLang="en-US" sz="2000" dirty="0"/>
              <a:t>。线程未调用</a:t>
            </a:r>
            <a:r>
              <a:rPr lang="en-US" altLang="zh-CN" sz="2000" dirty="0"/>
              <a:t>start()</a:t>
            </a:r>
            <a:r>
              <a:rPr lang="zh-CN" altLang="en-US" sz="2000" dirty="0"/>
              <a:t>方法之前，调用</a:t>
            </a:r>
            <a:r>
              <a:rPr lang="en-US" altLang="zh-CN" sz="2000" dirty="0" err="1"/>
              <a:t>isAlive</a:t>
            </a:r>
            <a:r>
              <a:rPr lang="en-US" altLang="zh-CN" sz="2000" dirty="0"/>
              <a:t>()</a:t>
            </a:r>
            <a:r>
              <a:rPr lang="zh-CN" altLang="en-US" sz="2000" dirty="0"/>
              <a:t>方法返回</a:t>
            </a:r>
            <a:r>
              <a:rPr lang="en-US" altLang="zh-CN" sz="2000" b="1" dirty="0">
                <a:solidFill>
                  <a:srgbClr val="FF0000"/>
                </a:solidFill>
              </a:rPr>
              <a:t>false</a:t>
            </a:r>
            <a:r>
              <a:rPr lang="zh-CN" altLang="en-US" sz="2000" dirty="0"/>
              <a:t>。</a:t>
            </a:r>
            <a:endParaRPr lang="en-US" altLang="zh-CN" sz="2000" dirty="0"/>
          </a:p>
          <a:p>
            <a:endParaRPr lang="en-US" altLang="zh-CN" sz="2000" dirty="0"/>
          </a:p>
          <a:p>
            <a:r>
              <a:rPr lang="zh-CN" altLang="en-US" sz="2000" dirty="0"/>
              <a:t>需要注意的是，</a:t>
            </a:r>
            <a:r>
              <a:rPr lang="zh-CN" altLang="en-US" sz="2000" b="1" dirty="0">
                <a:solidFill>
                  <a:srgbClr val="FF0000"/>
                </a:solidFill>
              </a:rPr>
              <a:t>一个已经运行的线程在没有进入死亡状态前，不要再给线程分配实体</a:t>
            </a:r>
            <a:r>
              <a:rPr lang="zh-CN" altLang="en-US" sz="2000" dirty="0"/>
              <a:t>，由于线程只能引用最后分配的实体，先前的实体就会成为“垃圾”，并且不会被垃圾收集机制收集（请看例子</a:t>
            </a:r>
            <a:r>
              <a:rPr lang="en-US" altLang="zh-CN" sz="2000" dirty="0"/>
              <a:t>7</a:t>
            </a:r>
            <a:r>
              <a:rPr lang="zh-CN" altLang="en-US" sz="2000" dirty="0"/>
              <a:t>）。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36</a:t>
            </a:fld>
            <a:endParaRPr lang="en-US"/>
          </a:p>
        </p:txBody>
      </p:sp>
    </p:spTree>
    <p:extLst>
      <p:ext uri="{BB962C8B-B14F-4D97-AF65-F5344CB8AC3E}">
        <p14:creationId xmlns:p14="http://schemas.microsoft.com/office/powerpoint/2010/main" val="7417364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8.6 </a:t>
            </a:r>
            <a:r>
              <a:rPr lang="zh-CN" altLang="en-US" sz="3200" dirty="0"/>
              <a:t>线程的常用方法</a:t>
            </a:r>
          </a:p>
        </p:txBody>
      </p:sp>
      <p:sp>
        <p:nvSpPr>
          <p:cNvPr id="3" name="内容占位符 2"/>
          <p:cNvSpPr>
            <a:spLocks noGrp="1"/>
          </p:cNvSpPr>
          <p:nvPr>
            <p:ph idx="1"/>
          </p:nvPr>
        </p:nvSpPr>
        <p:spPr/>
        <p:txBody>
          <a:bodyPr>
            <a:normAutofit/>
          </a:bodyPr>
          <a:lstStyle/>
          <a:p>
            <a:r>
              <a:rPr lang="zh-CN" altLang="en-US" sz="2000" dirty="0"/>
              <a:t>现在让我们看一个例子（例子</a:t>
            </a:r>
            <a:r>
              <a:rPr lang="en-US" altLang="zh-CN" sz="2000" dirty="0"/>
              <a:t>7</a:t>
            </a:r>
            <a:r>
              <a:rPr lang="zh-CN" altLang="en-US" sz="2000" dirty="0"/>
              <a:t>），一个线程每隔</a:t>
            </a:r>
            <a:r>
              <a:rPr lang="en-US" altLang="zh-CN" sz="2000" dirty="0"/>
              <a:t>1</a:t>
            </a:r>
            <a:r>
              <a:rPr lang="zh-CN" altLang="en-US" sz="2000" dirty="0"/>
              <a:t>秒钟在命令行窗口输出机器的当前时间，</a:t>
            </a:r>
            <a:r>
              <a:rPr lang="zh-CN" altLang="en-US" sz="2000" b="1" dirty="0">
                <a:solidFill>
                  <a:srgbClr val="FF0000"/>
                </a:solidFill>
              </a:rPr>
              <a:t>在输出</a:t>
            </a:r>
            <a:r>
              <a:rPr lang="en-US" altLang="zh-CN" sz="2000" b="1" dirty="0">
                <a:solidFill>
                  <a:srgbClr val="FF0000"/>
                </a:solidFill>
              </a:rPr>
              <a:t>3</a:t>
            </a:r>
            <a:r>
              <a:rPr lang="zh-CN" altLang="en-US" sz="2000" b="1" dirty="0">
                <a:solidFill>
                  <a:srgbClr val="FF0000"/>
                </a:solidFill>
              </a:rPr>
              <a:t>秒之后，该线程又被分配了实体</a:t>
            </a:r>
            <a:r>
              <a:rPr lang="zh-CN" altLang="en-US" sz="2000" dirty="0"/>
              <a:t>，新实体又开始运行。这时，我们在命令行每秒钟能看见两行当前时间，</a:t>
            </a:r>
            <a:r>
              <a:rPr lang="zh-CN" altLang="en-US" sz="2000" b="1" dirty="0">
                <a:solidFill>
                  <a:srgbClr val="0000FF"/>
                </a:solidFill>
              </a:rPr>
              <a:t>因为垃圾实体仍然在工作 </a:t>
            </a:r>
            <a:r>
              <a:rPr lang="zh-CN" altLang="en-US" sz="2000" dirty="0"/>
              <a:t>。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37</a:t>
            </a:fld>
            <a:endParaRPr lang="en-US"/>
          </a:p>
        </p:txBody>
      </p:sp>
    </p:spTree>
    <p:extLst>
      <p:ext uri="{BB962C8B-B14F-4D97-AF65-F5344CB8AC3E}">
        <p14:creationId xmlns:p14="http://schemas.microsoft.com/office/powerpoint/2010/main" val="1574384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8.6 </a:t>
            </a:r>
            <a:r>
              <a:rPr lang="zh-CN" altLang="en-US" sz="3200" dirty="0"/>
              <a:t>线程的常用方法</a:t>
            </a:r>
          </a:p>
        </p:txBody>
      </p:sp>
      <p:sp>
        <p:nvSpPr>
          <p:cNvPr id="3" name="内容占位符 2"/>
          <p:cNvSpPr>
            <a:spLocks noGrp="1"/>
          </p:cNvSpPr>
          <p:nvPr>
            <p:ph idx="1"/>
          </p:nvPr>
        </p:nvSpPr>
        <p:spPr/>
        <p:txBody>
          <a:bodyPr>
            <a:normAutofit/>
          </a:bodyPr>
          <a:lstStyle/>
          <a:p>
            <a:r>
              <a:rPr lang="en-US" altLang="zh-CN" sz="2000" dirty="0"/>
              <a:t>【</a:t>
            </a:r>
            <a:r>
              <a:rPr lang="zh-CN" altLang="en-US" sz="2000" dirty="0"/>
              <a:t>例子</a:t>
            </a:r>
            <a:r>
              <a:rPr lang="en-US" altLang="zh-CN" sz="2000" dirty="0"/>
              <a:t>7, 1/2】</a:t>
            </a:r>
            <a:endParaRPr lang="zh-CN" altLang="en-US" sz="2000" dirty="0"/>
          </a:p>
        </p:txBody>
      </p:sp>
      <p:sp>
        <p:nvSpPr>
          <p:cNvPr id="4" name="矩形 3"/>
          <p:cNvSpPr/>
          <p:nvPr/>
        </p:nvSpPr>
        <p:spPr>
          <a:xfrm>
            <a:off x="2614392" y="1262365"/>
            <a:ext cx="6422104" cy="5262979"/>
          </a:xfrm>
          <a:prstGeom prst="rect">
            <a:avLst/>
          </a:prstGeom>
          <a:solidFill>
            <a:srgbClr val="CCFFFF"/>
          </a:solidFill>
        </p:spPr>
        <p:txBody>
          <a:bodyPr wrap="square">
            <a:spAutoFit/>
          </a:bodyPr>
          <a:lstStyle/>
          <a:p>
            <a:r>
              <a:rPr lang="en-US" sz="1600" b="1" dirty="0">
                <a:solidFill>
                  <a:srgbClr val="7F0055"/>
                </a:solidFill>
                <a:latin typeface="Consolas"/>
              </a:rPr>
              <a:t>class</a:t>
            </a:r>
            <a:r>
              <a:rPr lang="en-US" sz="1600" b="1" dirty="0">
                <a:solidFill>
                  <a:srgbClr val="000000"/>
                </a:solidFill>
                <a:latin typeface="Consolas"/>
              </a:rPr>
              <a:t> A </a:t>
            </a:r>
            <a:r>
              <a:rPr lang="en-US" sz="1600" b="1" dirty="0">
                <a:solidFill>
                  <a:srgbClr val="7F0055"/>
                </a:solidFill>
                <a:latin typeface="Consolas"/>
              </a:rPr>
              <a:t>implements</a:t>
            </a:r>
            <a:r>
              <a:rPr lang="en-US" sz="1600" b="1" dirty="0">
                <a:solidFill>
                  <a:srgbClr val="000000"/>
                </a:solidFill>
                <a:latin typeface="Consolas"/>
              </a:rPr>
              <a:t> Runnable</a:t>
            </a:r>
          </a:p>
          <a:p>
            <a:r>
              <a:rPr lang="en-US" sz="1600" dirty="0">
                <a:solidFill>
                  <a:srgbClr val="000000"/>
                </a:solidFill>
                <a:latin typeface="Consolas"/>
              </a:rPr>
              <a:t>{</a:t>
            </a:r>
          </a:p>
          <a:p>
            <a:r>
              <a:rPr lang="en-US" sz="1600" dirty="0">
                <a:solidFill>
                  <a:srgbClr val="000000"/>
                </a:solidFill>
                <a:latin typeface="Consolas"/>
              </a:rPr>
              <a:t>    Thread </a:t>
            </a:r>
            <a:r>
              <a:rPr lang="en-US" sz="1600" dirty="0" err="1">
                <a:solidFill>
                  <a:srgbClr val="0000C0"/>
                </a:solidFill>
                <a:latin typeface="Consolas"/>
              </a:rPr>
              <a:t>thread</a:t>
            </a:r>
            <a:r>
              <a:rPr lang="en-US" sz="1600" dirty="0">
                <a:solidFill>
                  <a:srgbClr val="000000"/>
                </a:solidFill>
                <a:latin typeface="Consolas"/>
              </a:rPr>
              <a:t>;</a:t>
            </a:r>
          </a:p>
          <a:p>
            <a:r>
              <a:rPr lang="en-US" sz="1600" dirty="0">
                <a:solidFill>
                  <a:srgbClr val="000000"/>
                </a:solidFill>
                <a:latin typeface="Consolas"/>
              </a:rPr>
              <a:t>    </a:t>
            </a:r>
            <a:r>
              <a:rPr lang="en-US" sz="1600" b="1" dirty="0" err="1">
                <a:solidFill>
                  <a:srgbClr val="7F0055"/>
                </a:solidFill>
                <a:latin typeface="Consolas"/>
              </a:rPr>
              <a:t>int</a:t>
            </a:r>
            <a:r>
              <a:rPr lang="en-US" sz="1600" b="1" dirty="0">
                <a:solidFill>
                  <a:srgbClr val="000000"/>
                </a:solidFill>
                <a:latin typeface="Consolas"/>
              </a:rPr>
              <a:t> </a:t>
            </a:r>
            <a:r>
              <a:rPr lang="en-US" sz="1600" b="1" dirty="0">
                <a:solidFill>
                  <a:srgbClr val="0000C0"/>
                </a:solidFill>
                <a:latin typeface="Consolas"/>
              </a:rPr>
              <a:t>n</a:t>
            </a:r>
            <a:r>
              <a:rPr lang="en-US" sz="1600" b="1" dirty="0">
                <a:solidFill>
                  <a:srgbClr val="000000"/>
                </a:solidFill>
                <a:latin typeface="Consolas"/>
              </a:rPr>
              <a:t>=0;</a:t>
            </a:r>
          </a:p>
          <a:p>
            <a:r>
              <a:rPr lang="en-US" sz="1600" dirty="0">
                <a:solidFill>
                  <a:srgbClr val="000000"/>
                </a:solidFill>
                <a:latin typeface="Consolas"/>
              </a:rPr>
              <a:t>    A(){ </a:t>
            </a:r>
            <a:r>
              <a:rPr lang="en-US" sz="1600" dirty="0">
                <a:solidFill>
                  <a:srgbClr val="0000C0"/>
                </a:solidFill>
                <a:latin typeface="Consolas"/>
              </a:rPr>
              <a:t>thread</a:t>
            </a:r>
            <a:r>
              <a:rPr lang="en-US" sz="1600" dirty="0">
                <a:solidFill>
                  <a:srgbClr val="000000"/>
                </a:solidFill>
                <a:latin typeface="Consolas"/>
              </a:rPr>
              <a:t>=</a:t>
            </a:r>
            <a:r>
              <a:rPr lang="en-US" sz="1600" b="1" dirty="0">
                <a:solidFill>
                  <a:srgbClr val="7F0055"/>
                </a:solidFill>
                <a:latin typeface="Consolas"/>
              </a:rPr>
              <a:t>new</a:t>
            </a:r>
            <a:r>
              <a:rPr lang="en-US" sz="1600" b="1" dirty="0">
                <a:solidFill>
                  <a:srgbClr val="000000"/>
                </a:solidFill>
                <a:latin typeface="Consolas"/>
              </a:rPr>
              <a:t> Thread(</a:t>
            </a:r>
            <a:r>
              <a:rPr lang="en-US" sz="1600" b="1" dirty="0">
                <a:solidFill>
                  <a:srgbClr val="7F0055"/>
                </a:solidFill>
                <a:latin typeface="Consolas"/>
              </a:rPr>
              <a:t>this</a:t>
            </a:r>
            <a:r>
              <a:rPr lang="en-US" sz="1600" b="1" dirty="0">
                <a:solidFill>
                  <a:srgbClr val="000000"/>
                </a:solidFill>
                <a:latin typeface="Consolas"/>
              </a:rPr>
              <a:t>); } </a:t>
            </a:r>
          </a:p>
          <a:p>
            <a:r>
              <a:rPr lang="en-US" sz="1600" dirty="0">
                <a:solidFill>
                  <a:srgbClr val="000000"/>
                </a:solidFill>
                <a:latin typeface="Consolas"/>
              </a:rPr>
              <a:t>    </a:t>
            </a:r>
            <a:r>
              <a:rPr lang="en-US" sz="1600" b="1" dirty="0">
                <a:solidFill>
                  <a:srgbClr val="7F0055"/>
                </a:solidFill>
                <a:latin typeface="Consolas"/>
              </a:rPr>
              <a:t>public</a:t>
            </a:r>
            <a:r>
              <a:rPr lang="en-US" sz="1600" b="1" dirty="0">
                <a:solidFill>
                  <a:srgbClr val="000000"/>
                </a:solidFill>
                <a:latin typeface="Consolas"/>
              </a:rPr>
              <a:t> </a:t>
            </a:r>
            <a:r>
              <a:rPr lang="en-US" sz="1600" b="1" dirty="0">
                <a:solidFill>
                  <a:srgbClr val="7F0055"/>
                </a:solidFill>
                <a:latin typeface="Consolas"/>
              </a:rPr>
              <a:t>void</a:t>
            </a:r>
            <a:r>
              <a:rPr lang="en-US" sz="1600" b="1" dirty="0">
                <a:solidFill>
                  <a:srgbClr val="000000"/>
                </a:solidFill>
                <a:latin typeface="Consolas"/>
              </a:rPr>
              <a:t> run()</a:t>
            </a:r>
          </a:p>
          <a:p>
            <a:r>
              <a:rPr lang="en-US" sz="1600" dirty="0">
                <a:solidFill>
                  <a:srgbClr val="000000"/>
                </a:solidFill>
                <a:latin typeface="Consolas"/>
              </a:rPr>
              <a:t>    {</a:t>
            </a:r>
          </a:p>
          <a:p>
            <a:r>
              <a:rPr lang="en-US" sz="1600" dirty="0">
                <a:solidFill>
                  <a:srgbClr val="000000"/>
                </a:solidFill>
                <a:latin typeface="Consolas"/>
              </a:rPr>
              <a:t>        </a:t>
            </a:r>
            <a:r>
              <a:rPr lang="en-US" sz="1600" b="1" dirty="0">
                <a:solidFill>
                  <a:srgbClr val="7F0055"/>
                </a:solidFill>
                <a:latin typeface="Consolas"/>
              </a:rPr>
              <a:t>while</a:t>
            </a:r>
            <a:r>
              <a:rPr lang="en-US" sz="1600" b="1" dirty="0">
                <a:solidFill>
                  <a:srgbClr val="000000"/>
                </a:solidFill>
                <a:latin typeface="Consolas"/>
              </a:rPr>
              <a:t>(</a:t>
            </a:r>
            <a:r>
              <a:rPr lang="en-US" sz="1600" b="1" dirty="0">
                <a:solidFill>
                  <a:srgbClr val="7F0055"/>
                </a:solidFill>
                <a:latin typeface="Consolas"/>
              </a:rPr>
              <a:t>true</a:t>
            </a:r>
            <a:r>
              <a:rPr lang="en-US" sz="1600" b="1" dirty="0">
                <a:solidFill>
                  <a:srgbClr val="000000"/>
                </a:solidFill>
                <a:latin typeface="Consolas"/>
              </a:rPr>
              <a:t>)</a:t>
            </a:r>
          </a:p>
          <a:p>
            <a:r>
              <a:rPr lang="en-US" sz="1600" dirty="0">
                <a:solidFill>
                  <a:srgbClr val="000000"/>
                </a:solidFill>
                <a:latin typeface="Consolas"/>
              </a:rPr>
              <a:t>        {</a:t>
            </a:r>
          </a:p>
          <a:p>
            <a:r>
              <a:rPr lang="en-US" sz="1600" dirty="0">
                <a:solidFill>
                  <a:srgbClr val="000000"/>
                </a:solidFill>
                <a:latin typeface="Consolas"/>
              </a:rPr>
              <a:t>            </a:t>
            </a:r>
            <a:r>
              <a:rPr lang="en-US" sz="1600" dirty="0">
                <a:solidFill>
                  <a:srgbClr val="0000C0"/>
                </a:solidFill>
                <a:latin typeface="Consolas"/>
              </a:rPr>
              <a:t>n</a:t>
            </a:r>
            <a:r>
              <a:rPr lang="en-US" sz="1600" dirty="0">
                <a:solidFill>
                  <a:srgbClr val="000000"/>
                </a:solidFill>
                <a:latin typeface="Consolas"/>
              </a:rPr>
              <a:t>++;</a:t>
            </a:r>
          </a:p>
          <a:p>
            <a:r>
              <a:rPr lang="en-US" sz="1600" dirty="0">
                <a:solidFill>
                  <a:srgbClr val="000000"/>
                </a:solidFill>
                <a:latin typeface="Consolas"/>
              </a:rPr>
              <a:t>            </a:t>
            </a:r>
            <a:r>
              <a:rPr lang="en-US" sz="1600" dirty="0" err="1">
                <a:solidFill>
                  <a:srgbClr val="000000"/>
                </a:solidFill>
                <a:latin typeface="Consolas"/>
              </a:rPr>
              <a:t>System.</a:t>
            </a:r>
            <a:r>
              <a:rPr lang="en-US" sz="1600" i="1" dirty="0" err="1">
                <a:solidFill>
                  <a:srgbClr val="0000C0"/>
                </a:solidFill>
                <a:latin typeface="Consolas"/>
              </a:rPr>
              <a:t>out</a:t>
            </a:r>
            <a:r>
              <a:rPr lang="en-US" sz="1600" i="1" dirty="0" err="1">
                <a:solidFill>
                  <a:srgbClr val="000000"/>
                </a:solidFill>
                <a:latin typeface="Consolas"/>
              </a:rPr>
              <a:t>.println</a:t>
            </a:r>
            <a:r>
              <a:rPr lang="en-US" sz="1600" i="1" dirty="0">
                <a:solidFill>
                  <a:srgbClr val="000000"/>
                </a:solidFill>
                <a:latin typeface="Consolas"/>
              </a:rPr>
              <a:t>(</a:t>
            </a:r>
            <a:r>
              <a:rPr lang="en-US" sz="1600" b="1" i="1" dirty="0">
                <a:solidFill>
                  <a:srgbClr val="7F0055"/>
                </a:solidFill>
                <a:latin typeface="Consolas"/>
              </a:rPr>
              <a:t>new</a:t>
            </a:r>
            <a:r>
              <a:rPr lang="en-US" sz="1600" b="1" i="1" dirty="0">
                <a:solidFill>
                  <a:srgbClr val="000000"/>
                </a:solidFill>
                <a:latin typeface="Consolas"/>
              </a:rPr>
              <a:t> </a:t>
            </a:r>
            <a:r>
              <a:rPr lang="en-US" sz="1600" b="1" i="1" dirty="0" err="1">
                <a:solidFill>
                  <a:srgbClr val="000000"/>
                </a:solidFill>
                <a:latin typeface="Consolas"/>
              </a:rPr>
              <a:t>java.util.Date</a:t>
            </a:r>
            <a:r>
              <a:rPr lang="en-US" sz="1600" b="1" i="1" dirty="0">
                <a:solidFill>
                  <a:srgbClr val="000000"/>
                </a:solidFill>
                <a:latin typeface="Consolas"/>
              </a:rPr>
              <a:t>());</a:t>
            </a:r>
          </a:p>
          <a:p>
            <a:r>
              <a:rPr lang="en-US" sz="1600" dirty="0">
                <a:solidFill>
                  <a:srgbClr val="000000"/>
                </a:solidFill>
                <a:latin typeface="Consolas"/>
              </a:rPr>
              <a:t>            </a:t>
            </a:r>
            <a:r>
              <a:rPr lang="en-US" sz="1600" b="1" dirty="0">
                <a:solidFill>
                  <a:srgbClr val="7F0055"/>
                </a:solidFill>
                <a:latin typeface="Consolas"/>
              </a:rPr>
              <a:t>try</a:t>
            </a:r>
            <a:r>
              <a:rPr lang="en-US" sz="1600" b="1" dirty="0">
                <a:solidFill>
                  <a:srgbClr val="000000"/>
                </a:solidFill>
                <a:latin typeface="Consolas"/>
              </a:rPr>
              <a:t>{ </a:t>
            </a:r>
            <a:r>
              <a:rPr lang="en-US" sz="1600" b="1" dirty="0" err="1">
                <a:solidFill>
                  <a:srgbClr val="000000"/>
                </a:solidFill>
                <a:latin typeface="Consolas"/>
              </a:rPr>
              <a:t>Thread.</a:t>
            </a:r>
            <a:r>
              <a:rPr lang="en-US" sz="1600" b="1" i="1" dirty="0" err="1">
                <a:solidFill>
                  <a:srgbClr val="000000"/>
                </a:solidFill>
                <a:latin typeface="Consolas"/>
              </a:rPr>
              <a:t>sleep</a:t>
            </a:r>
            <a:r>
              <a:rPr lang="en-US" sz="1600" b="1" i="1" dirty="0">
                <a:solidFill>
                  <a:srgbClr val="000000"/>
                </a:solidFill>
                <a:latin typeface="Consolas"/>
              </a:rPr>
              <a:t>(1000); }</a:t>
            </a:r>
          </a:p>
          <a:p>
            <a:r>
              <a:rPr lang="en-US" sz="1600" dirty="0">
                <a:solidFill>
                  <a:srgbClr val="000000"/>
                </a:solidFill>
                <a:latin typeface="Consolas"/>
              </a:rPr>
              <a:t>            </a:t>
            </a:r>
            <a:r>
              <a:rPr lang="en-US" sz="1600" b="1" dirty="0">
                <a:solidFill>
                  <a:srgbClr val="7F0055"/>
                </a:solidFill>
                <a:latin typeface="Consolas"/>
              </a:rPr>
              <a:t>catch</a:t>
            </a:r>
            <a:r>
              <a:rPr lang="en-US" sz="1600" b="1" dirty="0">
                <a:solidFill>
                  <a:srgbClr val="000000"/>
                </a:solidFill>
                <a:latin typeface="Consolas"/>
              </a:rPr>
              <a:t>(</a:t>
            </a:r>
            <a:r>
              <a:rPr lang="en-US" sz="1600" b="1" dirty="0" err="1">
                <a:solidFill>
                  <a:srgbClr val="000000"/>
                </a:solidFill>
                <a:latin typeface="Consolas"/>
              </a:rPr>
              <a:t>InterruptedException</a:t>
            </a:r>
            <a:r>
              <a:rPr lang="en-US" sz="1600" b="1" dirty="0">
                <a:solidFill>
                  <a:srgbClr val="000000"/>
                </a:solidFill>
                <a:latin typeface="Consolas"/>
              </a:rPr>
              <a:t> e) {}</a:t>
            </a:r>
          </a:p>
          <a:p>
            <a:r>
              <a:rPr lang="en-US" sz="1600" dirty="0">
                <a:solidFill>
                  <a:srgbClr val="000000"/>
                </a:solidFill>
                <a:latin typeface="Consolas"/>
              </a:rPr>
              <a:t>            </a:t>
            </a:r>
            <a:r>
              <a:rPr lang="en-US" sz="1600" b="1" dirty="0">
                <a:solidFill>
                  <a:srgbClr val="7F0055"/>
                </a:solidFill>
                <a:latin typeface="Consolas"/>
              </a:rPr>
              <a:t>if</a:t>
            </a:r>
            <a:r>
              <a:rPr lang="en-US" sz="1600" b="1" dirty="0">
                <a:solidFill>
                  <a:srgbClr val="000000"/>
                </a:solidFill>
                <a:latin typeface="Consolas"/>
              </a:rPr>
              <a:t>(</a:t>
            </a:r>
            <a:r>
              <a:rPr lang="en-US" sz="1600" b="1" dirty="0">
                <a:solidFill>
                  <a:srgbClr val="0000C0"/>
                </a:solidFill>
                <a:latin typeface="Consolas"/>
              </a:rPr>
              <a:t>n</a:t>
            </a:r>
            <a:r>
              <a:rPr lang="en-US" sz="1600" b="1" dirty="0">
                <a:solidFill>
                  <a:srgbClr val="000000"/>
                </a:solidFill>
                <a:latin typeface="Consolas"/>
              </a:rPr>
              <a:t>==3)</a:t>
            </a:r>
          </a:p>
          <a:p>
            <a:r>
              <a:rPr lang="en-US" sz="1600" dirty="0">
                <a:solidFill>
                  <a:srgbClr val="000000"/>
                </a:solidFill>
                <a:latin typeface="Consolas"/>
              </a:rPr>
              <a:t>            {</a:t>
            </a:r>
          </a:p>
          <a:p>
            <a:r>
              <a:rPr lang="en-US" sz="1600" dirty="0">
                <a:solidFill>
                  <a:srgbClr val="000000"/>
                </a:solidFill>
                <a:latin typeface="Consolas"/>
              </a:rPr>
              <a:t>                </a:t>
            </a:r>
            <a:r>
              <a:rPr lang="en-US" sz="1600" dirty="0">
                <a:solidFill>
                  <a:srgbClr val="0000C0"/>
                </a:solidFill>
                <a:latin typeface="Consolas"/>
              </a:rPr>
              <a:t>thread</a:t>
            </a:r>
            <a:r>
              <a:rPr lang="en-US" sz="1600" dirty="0">
                <a:solidFill>
                  <a:srgbClr val="000000"/>
                </a:solidFill>
                <a:latin typeface="Consolas"/>
              </a:rPr>
              <a:t> = </a:t>
            </a:r>
            <a:r>
              <a:rPr lang="en-US" sz="1600" b="1" dirty="0">
                <a:solidFill>
                  <a:srgbClr val="7F0055"/>
                </a:solidFill>
                <a:latin typeface="Consolas"/>
              </a:rPr>
              <a:t>new</a:t>
            </a:r>
            <a:r>
              <a:rPr lang="en-US" sz="1600" b="1" dirty="0">
                <a:solidFill>
                  <a:srgbClr val="000000"/>
                </a:solidFill>
                <a:latin typeface="Consolas"/>
              </a:rPr>
              <a:t> Thread(</a:t>
            </a:r>
            <a:r>
              <a:rPr lang="en-US" sz="1600" b="1" dirty="0">
                <a:solidFill>
                  <a:srgbClr val="7F0055"/>
                </a:solidFill>
                <a:latin typeface="Consolas"/>
              </a:rPr>
              <a:t>this</a:t>
            </a:r>
            <a:r>
              <a:rPr lang="en-US" sz="1600" b="1" dirty="0">
                <a:solidFill>
                  <a:srgbClr val="000000"/>
                </a:solidFill>
                <a:latin typeface="Consolas"/>
              </a:rPr>
              <a:t>);</a:t>
            </a:r>
          </a:p>
          <a:p>
            <a:r>
              <a:rPr lang="en-US" sz="1600" dirty="0">
                <a:solidFill>
                  <a:srgbClr val="000000"/>
                </a:solidFill>
                <a:latin typeface="Consolas"/>
              </a:rPr>
              <a:t>                </a:t>
            </a:r>
            <a:r>
              <a:rPr lang="en-US" sz="1600" dirty="0" err="1">
                <a:solidFill>
                  <a:srgbClr val="0000C0"/>
                </a:solidFill>
                <a:latin typeface="Consolas"/>
              </a:rPr>
              <a:t>thread</a:t>
            </a:r>
            <a:r>
              <a:rPr lang="en-US" sz="1600" dirty="0" err="1">
                <a:solidFill>
                  <a:srgbClr val="000000"/>
                </a:solidFill>
                <a:latin typeface="Consolas"/>
              </a:rPr>
              <a:t>.start</a:t>
            </a:r>
            <a:r>
              <a:rPr lang="en-US" sz="1600" dirty="0">
                <a:solidFill>
                  <a:srgbClr val="000000"/>
                </a:solidFill>
                <a:latin typeface="Consolas"/>
              </a:rPr>
              <a:t>();</a:t>
            </a:r>
          </a:p>
          <a:p>
            <a:r>
              <a:rPr lang="en-US" sz="1600" dirty="0">
                <a:solidFill>
                  <a:srgbClr val="000000"/>
                </a:solidFill>
                <a:latin typeface="Consolas"/>
              </a:rPr>
              <a:t>            }</a:t>
            </a:r>
          </a:p>
          <a:p>
            <a:r>
              <a:rPr lang="en-US" sz="1600" dirty="0">
                <a:solidFill>
                  <a:srgbClr val="000000"/>
                </a:solidFill>
                <a:latin typeface="Consolas"/>
              </a:rPr>
              <a:t>        }</a:t>
            </a:r>
          </a:p>
          <a:p>
            <a:r>
              <a:rPr lang="en-US" sz="1600" dirty="0">
                <a:solidFill>
                  <a:srgbClr val="000000"/>
                </a:solidFill>
                <a:latin typeface="Consolas"/>
              </a:rPr>
              <a:t>    }</a:t>
            </a:r>
          </a:p>
          <a:p>
            <a:r>
              <a:rPr lang="en-US" sz="1600" dirty="0">
                <a:solidFill>
                  <a:srgbClr val="000000"/>
                </a:solidFill>
                <a:latin typeface="Consolas"/>
              </a:rPr>
              <a:t>}</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38</a:t>
            </a:fld>
            <a:endParaRPr lang="en-US"/>
          </a:p>
        </p:txBody>
      </p:sp>
      <p:sp>
        <p:nvSpPr>
          <p:cNvPr id="6" name="左大括号 5"/>
          <p:cNvSpPr/>
          <p:nvPr/>
        </p:nvSpPr>
        <p:spPr>
          <a:xfrm>
            <a:off x="3707904" y="4753719"/>
            <a:ext cx="216024" cy="936104"/>
          </a:xfrm>
          <a:prstGeom prst="leftBrace">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15044310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8.6 </a:t>
            </a:r>
            <a:r>
              <a:rPr lang="zh-CN" altLang="en-US" sz="3200" dirty="0"/>
              <a:t>线程的常用方法</a:t>
            </a:r>
          </a:p>
        </p:txBody>
      </p:sp>
      <p:sp>
        <p:nvSpPr>
          <p:cNvPr id="3" name="内容占位符 2"/>
          <p:cNvSpPr>
            <a:spLocks noGrp="1"/>
          </p:cNvSpPr>
          <p:nvPr>
            <p:ph idx="1"/>
          </p:nvPr>
        </p:nvSpPr>
        <p:spPr/>
        <p:txBody>
          <a:bodyPr>
            <a:normAutofit/>
          </a:bodyPr>
          <a:lstStyle/>
          <a:p>
            <a:r>
              <a:rPr lang="en-US" altLang="zh-CN" sz="2000" dirty="0"/>
              <a:t>【</a:t>
            </a:r>
            <a:r>
              <a:rPr lang="zh-CN" altLang="en-US" sz="2000" dirty="0"/>
              <a:t>例子</a:t>
            </a:r>
            <a:r>
              <a:rPr lang="en-US" altLang="zh-CN" sz="2000" dirty="0"/>
              <a:t>7, 2/2】</a:t>
            </a:r>
            <a:endParaRPr lang="zh-CN" altLang="en-US" sz="2000" dirty="0"/>
          </a:p>
        </p:txBody>
      </p:sp>
      <p:sp>
        <p:nvSpPr>
          <p:cNvPr id="4" name="矩形 3"/>
          <p:cNvSpPr/>
          <p:nvPr/>
        </p:nvSpPr>
        <p:spPr>
          <a:xfrm>
            <a:off x="971600" y="2204864"/>
            <a:ext cx="5125960" cy="2062103"/>
          </a:xfrm>
          <a:prstGeom prst="rect">
            <a:avLst/>
          </a:prstGeom>
          <a:solidFill>
            <a:srgbClr val="CCFFFF"/>
          </a:solidFill>
        </p:spPr>
        <p:txBody>
          <a:bodyPr wrap="square">
            <a:spAutoFit/>
          </a:bodyPr>
          <a:lstStyle/>
          <a:p>
            <a:r>
              <a:rPr lang="en-US" sz="1600" b="1" dirty="0">
                <a:solidFill>
                  <a:srgbClr val="7F0055"/>
                </a:solidFill>
                <a:latin typeface="Consolas"/>
              </a:rPr>
              <a:t>public</a:t>
            </a:r>
            <a:r>
              <a:rPr lang="en-US" sz="1600" b="1" dirty="0">
                <a:solidFill>
                  <a:srgbClr val="000000"/>
                </a:solidFill>
                <a:latin typeface="Consolas"/>
              </a:rPr>
              <a:t> </a:t>
            </a:r>
            <a:r>
              <a:rPr lang="en-US" sz="1600" b="1" dirty="0">
                <a:solidFill>
                  <a:srgbClr val="7F0055"/>
                </a:solidFill>
                <a:latin typeface="Consolas"/>
              </a:rPr>
              <a:t>class</a:t>
            </a:r>
            <a:r>
              <a:rPr lang="en-US" sz="1600" b="1" dirty="0">
                <a:solidFill>
                  <a:srgbClr val="000000"/>
                </a:solidFill>
                <a:latin typeface="Consolas"/>
              </a:rPr>
              <a:t> Example8_7</a:t>
            </a:r>
          </a:p>
          <a:p>
            <a:r>
              <a:rPr lang="en-US" sz="1600" dirty="0">
                <a:solidFill>
                  <a:srgbClr val="000000"/>
                </a:solidFill>
                <a:latin typeface="Consolas"/>
              </a:rPr>
              <a:t>{</a:t>
            </a:r>
          </a:p>
          <a:p>
            <a:r>
              <a:rPr lang="en-US" sz="1600" b="1" dirty="0">
                <a:solidFill>
                  <a:srgbClr val="7F0055"/>
                </a:solidFill>
                <a:latin typeface="Consolas"/>
              </a:rPr>
              <a:t>    public</a:t>
            </a:r>
            <a:r>
              <a:rPr lang="en-US" sz="1600" b="1" dirty="0">
                <a:solidFill>
                  <a:srgbClr val="000000"/>
                </a:solidFill>
                <a:latin typeface="Consolas"/>
              </a:rPr>
              <a:t> </a:t>
            </a:r>
            <a:r>
              <a:rPr lang="en-US" sz="1600" b="1" dirty="0">
                <a:solidFill>
                  <a:srgbClr val="7F0055"/>
                </a:solidFill>
                <a:latin typeface="Consolas"/>
              </a:rPr>
              <a:t>static</a:t>
            </a:r>
            <a:r>
              <a:rPr lang="en-US" sz="1600" b="1" dirty="0">
                <a:solidFill>
                  <a:srgbClr val="000000"/>
                </a:solidFill>
                <a:latin typeface="Consolas"/>
              </a:rPr>
              <a:t> </a:t>
            </a:r>
            <a:r>
              <a:rPr lang="en-US" sz="1600" b="1" dirty="0">
                <a:solidFill>
                  <a:srgbClr val="7F0055"/>
                </a:solidFill>
                <a:latin typeface="Consolas"/>
              </a:rPr>
              <a:t>void</a:t>
            </a:r>
            <a:r>
              <a:rPr lang="en-US" sz="1600" b="1" dirty="0">
                <a:solidFill>
                  <a:srgbClr val="000000"/>
                </a:solidFill>
                <a:latin typeface="Consolas"/>
              </a:rPr>
              <a:t> main(String </a:t>
            </a:r>
            <a:r>
              <a:rPr lang="en-US" sz="1600" b="1" dirty="0" err="1">
                <a:solidFill>
                  <a:srgbClr val="000000"/>
                </a:solidFill>
                <a:latin typeface="Consolas"/>
              </a:rPr>
              <a:t>args</a:t>
            </a:r>
            <a:r>
              <a:rPr lang="en-US" sz="1600" b="1" dirty="0">
                <a:solidFill>
                  <a:srgbClr val="000000"/>
                </a:solidFill>
                <a:latin typeface="Consolas"/>
              </a:rPr>
              <a:t>[])</a:t>
            </a:r>
          </a:p>
          <a:p>
            <a:r>
              <a:rPr lang="en-US" sz="1600" dirty="0">
                <a:solidFill>
                  <a:srgbClr val="000000"/>
                </a:solidFill>
                <a:latin typeface="Consolas"/>
              </a:rPr>
              <a:t>    {</a:t>
            </a:r>
          </a:p>
          <a:p>
            <a:r>
              <a:rPr lang="en-US" sz="1600" dirty="0">
                <a:solidFill>
                  <a:srgbClr val="000000"/>
                </a:solidFill>
                <a:latin typeface="Consolas"/>
              </a:rPr>
              <a:t>        A </a:t>
            </a:r>
            <a:r>
              <a:rPr lang="en-US" sz="1600" dirty="0" err="1">
                <a:solidFill>
                  <a:srgbClr val="000000"/>
                </a:solidFill>
                <a:latin typeface="Consolas"/>
              </a:rPr>
              <a:t>a</a:t>
            </a:r>
            <a:r>
              <a:rPr lang="en-US" sz="1600" dirty="0">
                <a:solidFill>
                  <a:srgbClr val="000000"/>
                </a:solidFill>
                <a:latin typeface="Consolas"/>
              </a:rPr>
              <a:t> = </a:t>
            </a:r>
            <a:r>
              <a:rPr lang="en-US" sz="1600" b="1" dirty="0">
                <a:solidFill>
                  <a:srgbClr val="7F0055"/>
                </a:solidFill>
                <a:latin typeface="Consolas"/>
              </a:rPr>
              <a:t>new</a:t>
            </a:r>
            <a:r>
              <a:rPr lang="en-US" sz="1600" b="1" dirty="0">
                <a:solidFill>
                  <a:srgbClr val="000000"/>
                </a:solidFill>
                <a:latin typeface="Consolas"/>
              </a:rPr>
              <a:t> A();</a:t>
            </a:r>
          </a:p>
          <a:p>
            <a:r>
              <a:rPr lang="en-US" sz="1600" dirty="0">
                <a:solidFill>
                  <a:srgbClr val="000000"/>
                </a:solidFill>
                <a:latin typeface="Consolas"/>
              </a:rPr>
              <a:t>        </a:t>
            </a:r>
            <a:r>
              <a:rPr lang="en-US" sz="1600" dirty="0" err="1">
                <a:solidFill>
                  <a:srgbClr val="000000"/>
                </a:solidFill>
                <a:latin typeface="Consolas"/>
              </a:rPr>
              <a:t>a.</a:t>
            </a:r>
            <a:r>
              <a:rPr lang="en-US" sz="1600" dirty="0" err="1">
                <a:solidFill>
                  <a:srgbClr val="0000C0"/>
                </a:solidFill>
                <a:latin typeface="Consolas"/>
              </a:rPr>
              <a:t>thread</a:t>
            </a:r>
            <a:r>
              <a:rPr lang="en-US" sz="1600" dirty="0" err="1">
                <a:solidFill>
                  <a:srgbClr val="000000"/>
                </a:solidFill>
                <a:latin typeface="Consolas"/>
              </a:rPr>
              <a:t>.start</a:t>
            </a:r>
            <a:r>
              <a:rPr lang="en-US" sz="1600" dirty="0">
                <a:solidFill>
                  <a:srgbClr val="000000"/>
                </a:solidFill>
                <a:latin typeface="Consolas"/>
              </a:rPr>
              <a:t>();</a:t>
            </a:r>
          </a:p>
          <a:p>
            <a:r>
              <a:rPr lang="en-US" sz="1600" dirty="0">
                <a:solidFill>
                  <a:srgbClr val="000000"/>
                </a:solidFill>
                <a:latin typeface="Consolas"/>
              </a:rPr>
              <a:t>    }</a:t>
            </a:r>
          </a:p>
          <a:p>
            <a:r>
              <a:rPr lang="en-US" sz="1600" dirty="0">
                <a:solidFill>
                  <a:srgbClr val="000000"/>
                </a:solidFill>
                <a:latin typeface="Consolas"/>
              </a:rPr>
              <a:t>}</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39</a:t>
            </a:fld>
            <a:endParaRPr lang="en-US"/>
          </a:p>
        </p:txBody>
      </p:sp>
    </p:spTree>
    <p:extLst>
      <p:ext uri="{BB962C8B-B14F-4D97-AF65-F5344CB8AC3E}">
        <p14:creationId xmlns:p14="http://schemas.microsoft.com/office/powerpoint/2010/main" val="945995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8.1 Java</a:t>
            </a:r>
            <a:r>
              <a:rPr lang="zh-CN" altLang="en-US" sz="3200" dirty="0"/>
              <a:t>中的线程</a:t>
            </a:r>
          </a:p>
        </p:txBody>
      </p:sp>
      <p:sp>
        <p:nvSpPr>
          <p:cNvPr id="3" name="内容占位符 2"/>
          <p:cNvSpPr>
            <a:spLocks noGrp="1"/>
          </p:cNvSpPr>
          <p:nvPr>
            <p:ph idx="1"/>
          </p:nvPr>
        </p:nvSpPr>
        <p:spPr/>
        <p:txBody>
          <a:bodyPr>
            <a:normAutofit/>
          </a:bodyPr>
          <a:lstStyle/>
          <a:p>
            <a:r>
              <a:rPr lang="en-US" altLang="zh-CN" sz="2000" dirty="0"/>
              <a:t>Java</a:t>
            </a:r>
            <a:r>
              <a:rPr lang="zh-CN" altLang="en-US" sz="2000" dirty="0"/>
              <a:t>应用程序总是从</a:t>
            </a:r>
            <a:r>
              <a:rPr lang="zh-CN" altLang="en-US" sz="2000" b="1" dirty="0">
                <a:solidFill>
                  <a:srgbClr val="0000FF"/>
                </a:solidFill>
              </a:rPr>
              <a:t>主类</a:t>
            </a:r>
            <a:r>
              <a:rPr lang="zh-CN" altLang="en-US" sz="2000" dirty="0"/>
              <a:t>（</a:t>
            </a:r>
            <a:r>
              <a:rPr lang="en-US" altLang="zh-CN" sz="2000" dirty="0"/>
              <a:t>main class</a:t>
            </a:r>
            <a:r>
              <a:rPr lang="zh-CN" altLang="en-US" sz="2000" dirty="0"/>
              <a:t>）的</a:t>
            </a:r>
            <a:r>
              <a:rPr lang="en-US" altLang="zh-CN" sz="2000" dirty="0"/>
              <a:t>main()</a:t>
            </a:r>
            <a:r>
              <a:rPr lang="zh-CN" altLang="en-US" sz="2000" dirty="0"/>
              <a:t>方法开始执行。</a:t>
            </a:r>
            <a:endParaRPr lang="en-US" altLang="zh-CN" sz="2000" dirty="0"/>
          </a:p>
          <a:p>
            <a:endParaRPr lang="en-US" altLang="zh-CN" sz="2000" dirty="0"/>
          </a:p>
          <a:p>
            <a:r>
              <a:rPr lang="zh-CN" altLang="en-US" sz="2000" dirty="0"/>
              <a:t>当</a:t>
            </a:r>
            <a:r>
              <a:rPr lang="en-US" altLang="zh-CN" sz="2000" dirty="0"/>
              <a:t>JVM</a:t>
            </a:r>
            <a:r>
              <a:rPr lang="zh-CN" altLang="en-US" sz="2000" dirty="0"/>
              <a:t>加载代码，发现</a:t>
            </a:r>
            <a:r>
              <a:rPr lang="en-US" altLang="zh-CN" sz="2000" dirty="0"/>
              <a:t>main()</a:t>
            </a:r>
            <a:r>
              <a:rPr lang="zh-CN" altLang="en-US" sz="2000" dirty="0"/>
              <a:t>方法之后，就会启动一个线程，这个线程称作“</a:t>
            </a:r>
            <a:r>
              <a:rPr lang="zh-CN" altLang="en-US" sz="2000" b="1" dirty="0">
                <a:solidFill>
                  <a:srgbClr val="0000FF"/>
                </a:solidFill>
              </a:rPr>
              <a:t>主线程</a:t>
            </a:r>
            <a:r>
              <a:rPr lang="zh-CN" altLang="en-US" sz="2000" dirty="0"/>
              <a:t>”，该线程负责执行</a:t>
            </a:r>
            <a:r>
              <a:rPr lang="en-US" altLang="zh-CN" sz="2000" dirty="0"/>
              <a:t>main()</a:t>
            </a:r>
            <a:r>
              <a:rPr lang="zh-CN" altLang="en-US" sz="2000" dirty="0"/>
              <a:t>方法。</a:t>
            </a:r>
            <a:endParaRPr lang="en-US" altLang="zh-CN" sz="2000" dirty="0"/>
          </a:p>
          <a:p>
            <a:r>
              <a:rPr lang="zh-CN" altLang="en-US" sz="2000" dirty="0"/>
              <a:t>那么，在</a:t>
            </a:r>
            <a:r>
              <a:rPr lang="en-US" altLang="zh-CN" sz="2000" dirty="0"/>
              <a:t>main()</a:t>
            </a:r>
            <a:r>
              <a:rPr lang="zh-CN" altLang="en-US" sz="2000" dirty="0"/>
              <a:t>方法中再创建的线程，就称为</a:t>
            </a:r>
            <a:r>
              <a:rPr lang="zh-CN" altLang="en-US" sz="2000" b="1" dirty="0">
                <a:solidFill>
                  <a:srgbClr val="0000FF"/>
                </a:solidFill>
              </a:rPr>
              <a:t>主线程中的线程</a:t>
            </a:r>
            <a:r>
              <a:rPr lang="zh-CN" altLang="en-US" sz="2000" dirty="0"/>
              <a:t>。</a:t>
            </a:r>
            <a:endParaRPr lang="en-US" altLang="zh-CN" sz="2000" dirty="0"/>
          </a:p>
          <a:p>
            <a:endParaRPr lang="en-US" altLang="zh-CN" sz="2000" dirty="0"/>
          </a:p>
          <a:p>
            <a:r>
              <a:rPr lang="zh-CN" altLang="en-US" sz="2000" dirty="0"/>
              <a:t>如果</a:t>
            </a:r>
            <a:r>
              <a:rPr lang="en-US" altLang="zh-CN" sz="2000" dirty="0"/>
              <a:t>main()</a:t>
            </a:r>
            <a:r>
              <a:rPr lang="zh-CN" altLang="en-US" sz="2000" dirty="0"/>
              <a:t>方法中没有创建其他线程，那么当</a:t>
            </a:r>
            <a:r>
              <a:rPr lang="en-US" altLang="zh-CN" sz="2000" dirty="0"/>
              <a:t>main()</a:t>
            </a:r>
            <a:r>
              <a:rPr lang="zh-CN" altLang="en-US" sz="2000" dirty="0"/>
              <a:t>方法执行完最后一条语句，即</a:t>
            </a:r>
            <a:r>
              <a:rPr lang="en-US" altLang="zh-CN" sz="2000" dirty="0"/>
              <a:t>main()</a:t>
            </a:r>
            <a:r>
              <a:rPr lang="zh-CN" altLang="en-US" sz="2000" dirty="0"/>
              <a:t>方法返回时，</a:t>
            </a:r>
            <a:r>
              <a:rPr lang="en-US" altLang="zh-CN" sz="2000" dirty="0"/>
              <a:t>JVM</a:t>
            </a:r>
            <a:r>
              <a:rPr lang="zh-CN" altLang="en-US" sz="2000" dirty="0"/>
              <a:t>就会结束我们的</a:t>
            </a:r>
            <a:r>
              <a:rPr lang="en-US" altLang="zh-CN" sz="2000" dirty="0"/>
              <a:t>Java</a:t>
            </a:r>
            <a:r>
              <a:rPr lang="zh-CN" altLang="en-US" sz="2000" dirty="0"/>
              <a:t>应用程序。</a:t>
            </a:r>
            <a:endParaRPr lang="en-US" altLang="zh-CN" sz="2000" dirty="0"/>
          </a:p>
          <a:p>
            <a:r>
              <a:rPr lang="zh-CN" altLang="en-US" sz="2000" dirty="0"/>
              <a:t>如果</a:t>
            </a:r>
            <a:r>
              <a:rPr lang="en-US" altLang="zh-CN" sz="2000" dirty="0"/>
              <a:t>main()</a:t>
            </a:r>
            <a:r>
              <a:rPr lang="zh-CN" altLang="en-US" sz="2000" dirty="0"/>
              <a:t>方法中又创建了其他线程，那么</a:t>
            </a:r>
            <a:r>
              <a:rPr lang="en-US" altLang="zh-CN" sz="2000" b="1" dirty="0">
                <a:solidFill>
                  <a:srgbClr val="FF0000"/>
                </a:solidFill>
              </a:rPr>
              <a:t>JVM</a:t>
            </a:r>
            <a:r>
              <a:rPr lang="zh-CN" altLang="en-US" sz="2000" b="1" dirty="0">
                <a:solidFill>
                  <a:srgbClr val="FF0000"/>
                </a:solidFill>
              </a:rPr>
              <a:t>就要在主线程和其他线程之间轮流切换，保证每个线程都有机会使用</a:t>
            </a:r>
            <a:r>
              <a:rPr lang="en-US" altLang="zh-CN" sz="2000" b="1" dirty="0">
                <a:solidFill>
                  <a:srgbClr val="FF0000"/>
                </a:solidFill>
              </a:rPr>
              <a:t>CPU</a:t>
            </a:r>
            <a:r>
              <a:rPr lang="zh-CN" altLang="en-US" sz="2000" b="1" dirty="0">
                <a:solidFill>
                  <a:srgbClr val="FF0000"/>
                </a:solidFill>
              </a:rPr>
              <a:t>资源</a:t>
            </a:r>
            <a:r>
              <a:rPr lang="zh-CN" altLang="en-US" sz="2000" dirty="0"/>
              <a:t>，</a:t>
            </a:r>
            <a:r>
              <a:rPr lang="en-US" altLang="zh-CN" sz="2000" dirty="0"/>
              <a:t>main()</a:t>
            </a:r>
            <a:r>
              <a:rPr lang="zh-CN" altLang="en-US" sz="2000" dirty="0"/>
              <a:t>方法即使执行完最后的语句，</a:t>
            </a:r>
            <a:r>
              <a:rPr lang="en-US" altLang="zh-CN" sz="2000" dirty="0"/>
              <a:t>JVM</a:t>
            </a:r>
            <a:r>
              <a:rPr lang="zh-CN" altLang="en-US" sz="2000" dirty="0"/>
              <a:t>也不会结束我们的程序，</a:t>
            </a:r>
            <a:r>
              <a:rPr lang="en-US" altLang="zh-CN" sz="2000" dirty="0"/>
              <a:t>JVM</a:t>
            </a:r>
            <a:r>
              <a:rPr lang="zh-CN" altLang="en-US" sz="2000" dirty="0"/>
              <a:t>一直要等到主线程中的所有线程都结束之后，才结束我们的</a:t>
            </a:r>
            <a:r>
              <a:rPr lang="en-US" altLang="zh-CN" sz="2000" dirty="0"/>
              <a:t>Java</a:t>
            </a:r>
            <a:r>
              <a:rPr lang="zh-CN" altLang="en-US" sz="2000" dirty="0"/>
              <a:t>应用程序。</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4645298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8.6 </a:t>
            </a:r>
            <a:r>
              <a:rPr lang="zh-CN" altLang="en-US" sz="3200" dirty="0"/>
              <a:t>线程的常用方法</a:t>
            </a:r>
          </a:p>
        </p:txBody>
      </p:sp>
      <p:sp>
        <p:nvSpPr>
          <p:cNvPr id="3" name="内容占位符 2"/>
          <p:cNvSpPr>
            <a:spLocks noGrp="1"/>
          </p:cNvSpPr>
          <p:nvPr>
            <p:ph idx="1"/>
          </p:nvPr>
        </p:nvSpPr>
        <p:spPr/>
        <p:txBody>
          <a:bodyPr>
            <a:normAutofit/>
          </a:bodyPr>
          <a:lstStyle/>
          <a:p>
            <a:r>
              <a:rPr lang="en-US" altLang="zh-CN" sz="2000" dirty="0"/>
              <a:t>5.currentThread() </a:t>
            </a:r>
          </a:p>
          <a:p>
            <a:r>
              <a:rPr lang="en-US" altLang="zh-CN" sz="2000" dirty="0" err="1"/>
              <a:t>currentThread</a:t>
            </a:r>
            <a:r>
              <a:rPr lang="en-US" altLang="zh-CN" sz="2000" dirty="0"/>
              <a:t>()</a:t>
            </a:r>
            <a:r>
              <a:rPr lang="zh-CN" altLang="en-US" sz="2000" dirty="0"/>
              <a:t>方法是</a:t>
            </a:r>
            <a:r>
              <a:rPr lang="en-US" altLang="zh-CN" sz="2000" dirty="0"/>
              <a:t>Thread</a:t>
            </a:r>
            <a:r>
              <a:rPr lang="zh-CN" altLang="en-US" sz="2000" dirty="0"/>
              <a:t>类中的</a:t>
            </a:r>
            <a:r>
              <a:rPr lang="zh-CN" altLang="en-US" sz="2000" b="1" dirty="0">
                <a:solidFill>
                  <a:srgbClr val="0000FF"/>
                </a:solidFill>
              </a:rPr>
              <a:t>静态方法</a:t>
            </a:r>
            <a:r>
              <a:rPr lang="zh-CN" altLang="en-US" sz="2000" dirty="0"/>
              <a:t>，可以用类名调用，该方法返回当前正在使用</a:t>
            </a:r>
            <a:r>
              <a:rPr lang="en-US" altLang="zh-CN" sz="2000" dirty="0"/>
              <a:t>CPU</a:t>
            </a:r>
            <a:r>
              <a:rPr lang="zh-CN" altLang="en-US" sz="2000" dirty="0"/>
              <a:t>资源的线程。</a:t>
            </a:r>
          </a:p>
          <a:p>
            <a:endParaRPr lang="en-US" altLang="zh-CN" sz="2000" dirty="0"/>
          </a:p>
          <a:p>
            <a:r>
              <a:rPr lang="en-US" altLang="zh-CN" sz="2000" dirty="0"/>
              <a:t>6.interrupt()</a:t>
            </a:r>
          </a:p>
          <a:p>
            <a:r>
              <a:rPr lang="en-US" altLang="zh-CN" sz="2000" dirty="0"/>
              <a:t>interrupt()</a:t>
            </a:r>
            <a:r>
              <a:rPr lang="zh-CN" altLang="en-US" sz="2000" dirty="0"/>
              <a:t>方法经常用来“吵醒”休眠的线程。当一些线程调用</a:t>
            </a:r>
            <a:r>
              <a:rPr lang="en-US" altLang="zh-CN" sz="2000" dirty="0"/>
              <a:t>sleep()</a:t>
            </a:r>
            <a:r>
              <a:rPr lang="zh-CN" altLang="en-US" sz="2000" dirty="0"/>
              <a:t>方法处于休眠状态时，一个使用</a:t>
            </a:r>
            <a:r>
              <a:rPr lang="en-US" altLang="zh-CN" sz="2000" dirty="0"/>
              <a:t>CPU</a:t>
            </a:r>
            <a:r>
              <a:rPr lang="zh-CN" altLang="en-US" sz="2000" dirty="0"/>
              <a:t>资源的其它线程在执行过程中，可以</a:t>
            </a:r>
            <a:r>
              <a:rPr lang="zh-CN" altLang="en-US" sz="2000" b="1" dirty="0">
                <a:solidFill>
                  <a:srgbClr val="FF0000"/>
                </a:solidFill>
              </a:rPr>
              <a:t>让休眠的线程分别调用</a:t>
            </a:r>
            <a:r>
              <a:rPr lang="en-US" altLang="zh-CN" sz="2000" b="1" dirty="0">
                <a:solidFill>
                  <a:srgbClr val="FF0000"/>
                </a:solidFill>
              </a:rPr>
              <a:t>interrupt()</a:t>
            </a:r>
            <a:r>
              <a:rPr lang="zh-CN" altLang="en-US" sz="2000" b="1" dirty="0">
                <a:solidFill>
                  <a:srgbClr val="FF0000"/>
                </a:solidFill>
              </a:rPr>
              <a:t>方法“吵醒”自己</a:t>
            </a:r>
            <a:r>
              <a:rPr lang="zh-CN" altLang="en-US" sz="2000" dirty="0"/>
              <a:t>，即导致休眠的线程发生</a:t>
            </a:r>
            <a:r>
              <a:rPr lang="en-US" altLang="zh-CN" sz="2000" dirty="0" err="1"/>
              <a:t>InterruptedException</a:t>
            </a:r>
            <a:r>
              <a:rPr lang="zh-CN" altLang="en-US" sz="2000" dirty="0"/>
              <a:t>异常，从而结束休眠，重新排队等待</a:t>
            </a:r>
            <a:r>
              <a:rPr lang="en-US" altLang="zh-CN" sz="2000" dirty="0"/>
              <a:t>CPU</a:t>
            </a:r>
            <a:r>
              <a:rPr lang="zh-CN" altLang="en-US" sz="2000" dirty="0"/>
              <a:t>资源。</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40</a:t>
            </a:fld>
            <a:endParaRPr lang="en-US"/>
          </a:p>
        </p:txBody>
      </p:sp>
    </p:spTree>
    <p:extLst>
      <p:ext uri="{BB962C8B-B14F-4D97-AF65-F5344CB8AC3E}">
        <p14:creationId xmlns:p14="http://schemas.microsoft.com/office/powerpoint/2010/main" val="42216288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8.6 </a:t>
            </a:r>
            <a:r>
              <a:rPr lang="zh-CN" altLang="en-US" sz="3200" dirty="0"/>
              <a:t>线程的常用方法</a:t>
            </a:r>
          </a:p>
        </p:txBody>
      </p:sp>
      <p:sp>
        <p:nvSpPr>
          <p:cNvPr id="3" name="内容占位符 2"/>
          <p:cNvSpPr>
            <a:spLocks noGrp="1"/>
          </p:cNvSpPr>
          <p:nvPr>
            <p:ph idx="1"/>
          </p:nvPr>
        </p:nvSpPr>
        <p:spPr/>
        <p:txBody>
          <a:bodyPr>
            <a:normAutofit/>
          </a:bodyPr>
          <a:lstStyle/>
          <a:p>
            <a:r>
              <a:rPr lang="zh-CN" altLang="en-US" sz="2000" dirty="0"/>
              <a:t>在下面的例子</a:t>
            </a:r>
            <a:r>
              <a:rPr lang="en-US" altLang="zh-CN" sz="2000" dirty="0"/>
              <a:t>8</a:t>
            </a:r>
            <a:r>
              <a:rPr lang="zh-CN" altLang="en-US" sz="2000" dirty="0"/>
              <a:t>中，有</a:t>
            </a:r>
            <a:r>
              <a:rPr lang="en-US" altLang="zh-CN" sz="2000" dirty="0"/>
              <a:t>3</a:t>
            </a:r>
            <a:r>
              <a:rPr lang="zh-CN" altLang="en-US" sz="2000" dirty="0"/>
              <a:t>个线程：</a:t>
            </a:r>
            <a:r>
              <a:rPr lang="en-US" altLang="zh-CN" sz="2000" dirty="0" err="1"/>
              <a:t>zhang</a:t>
            </a:r>
            <a:r>
              <a:rPr lang="zh-CN" altLang="en-US" sz="2000" dirty="0"/>
              <a:t>、</a:t>
            </a:r>
            <a:r>
              <a:rPr lang="en-US" altLang="zh-CN" sz="2000" dirty="0"/>
              <a:t>li</a:t>
            </a:r>
            <a:r>
              <a:rPr lang="zh-CN" altLang="en-US" sz="2000" dirty="0"/>
              <a:t>和</a:t>
            </a:r>
            <a:r>
              <a:rPr lang="en-US" altLang="zh-CN" sz="2000" dirty="0"/>
              <a:t>teacher</a:t>
            </a:r>
          </a:p>
          <a:p>
            <a:pPr lvl="1"/>
            <a:r>
              <a:rPr lang="en-US" altLang="zh-CN" sz="2000" dirty="0" err="1"/>
              <a:t>zhang</a:t>
            </a:r>
            <a:r>
              <a:rPr lang="zh-CN" altLang="en-US" sz="2000" dirty="0"/>
              <a:t>和</a:t>
            </a:r>
            <a:r>
              <a:rPr lang="en-US" altLang="zh-CN" sz="2000" dirty="0"/>
              <a:t>li</a:t>
            </a:r>
            <a:r>
              <a:rPr lang="zh-CN" altLang="en-US" sz="2000" dirty="0"/>
              <a:t>准备休眠</a:t>
            </a:r>
            <a:r>
              <a:rPr lang="en-US" altLang="zh-CN" sz="2000" dirty="0"/>
              <a:t>10</a:t>
            </a:r>
            <a:r>
              <a:rPr lang="zh-CN" altLang="en-US" sz="2000" dirty="0"/>
              <a:t>秒钟后，再输出“</a:t>
            </a:r>
            <a:r>
              <a:rPr lang="en-US" altLang="zh-CN" sz="2000" dirty="0"/>
              <a:t>Good morning</a:t>
            </a:r>
            <a:r>
              <a:rPr lang="zh-CN" altLang="en-US" sz="2000" dirty="0"/>
              <a:t>”</a:t>
            </a:r>
            <a:endParaRPr lang="en-US" altLang="zh-CN" sz="2000" dirty="0"/>
          </a:p>
          <a:p>
            <a:pPr lvl="1"/>
            <a:r>
              <a:rPr lang="en-US" altLang="zh-CN" sz="2000" dirty="0"/>
              <a:t>teacher</a:t>
            </a:r>
            <a:r>
              <a:rPr lang="zh-CN" altLang="en-US" sz="2000" dirty="0"/>
              <a:t>线程在输出</a:t>
            </a:r>
            <a:r>
              <a:rPr lang="en-US" altLang="zh-CN" sz="2000" dirty="0"/>
              <a:t>3</a:t>
            </a:r>
            <a:r>
              <a:rPr lang="zh-CN" altLang="en-US" sz="2000" dirty="0"/>
              <a:t>句“</a:t>
            </a:r>
            <a:r>
              <a:rPr lang="en-US" altLang="zh-CN" sz="2000" dirty="0"/>
              <a:t>Let’s start…</a:t>
            </a:r>
            <a:r>
              <a:rPr lang="zh-CN" altLang="en-US" sz="2000" dirty="0"/>
              <a:t>”后，“吵醒”休眠的线程</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41</a:t>
            </a:fld>
            <a:endParaRPr lang="en-US"/>
          </a:p>
        </p:txBody>
      </p:sp>
    </p:spTree>
    <p:extLst>
      <p:ext uri="{BB962C8B-B14F-4D97-AF65-F5344CB8AC3E}">
        <p14:creationId xmlns:p14="http://schemas.microsoft.com/office/powerpoint/2010/main" val="90984006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8.6 </a:t>
            </a:r>
            <a:r>
              <a:rPr lang="zh-CN" altLang="en-US" sz="3200" dirty="0"/>
              <a:t>线程的常用方法</a:t>
            </a:r>
          </a:p>
        </p:txBody>
      </p:sp>
      <p:sp>
        <p:nvSpPr>
          <p:cNvPr id="4" name="矩形 3"/>
          <p:cNvSpPr/>
          <p:nvPr/>
        </p:nvSpPr>
        <p:spPr>
          <a:xfrm>
            <a:off x="283840" y="1081410"/>
            <a:ext cx="8595940" cy="5693866"/>
          </a:xfrm>
          <a:prstGeom prst="rect">
            <a:avLst/>
          </a:prstGeom>
          <a:solidFill>
            <a:srgbClr val="CCFFFF"/>
          </a:solidFill>
        </p:spPr>
        <p:txBody>
          <a:bodyPr wrap="square">
            <a:spAutoFit/>
          </a:bodyPr>
          <a:lstStyle/>
          <a:p>
            <a:r>
              <a:rPr lang="en-US" sz="1400" b="1" dirty="0">
                <a:solidFill>
                  <a:srgbClr val="7F0055"/>
                </a:solidFill>
                <a:latin typeface="Consolas"/>
              </a:rPr>
              <a:t>class</a:t>
            </a:r>
            <a:r>
              <a:rPr lang="en-US" sz="1400" b="1" dirty="0">
                <a:solidFill>
                  <a:srgbClr val="000000"/>
                </a:solidFill>
                <a:latin typeface="Consolas"/>
              </a:rPr>
              <a:t> </a:t>
            </a:r>
            <a:r>
              <a:rPr lang="en-US" sz="1400" b="1" dirty="0" err="1">
                <a:solidFill>
                  <a:srgbClr val="000000"/>
                </a:solidFill>
                <a:latin typeface="Consolas"/>
              </a:rPr>
              <a:t>ClassRoom</a:t>
            </a:r>
            <a:r>
              <a:rPr lang="en-US" sz="1400" b="1" dirty="0">
                <a:solidFill>
                  <a:srgbClr val="000000"/>
                </a:solidFill>
                <a:latin typeface="Consolas"/>
              </a:rPr>
              <a:t> </a:t>
            </a:r>
            <a:r>
              <a:rPr lang="en-US" sz="1400" b="1" dirty="0">
                <a:solidFill>
                  <a:srgbClr val="7F0055"/>
                </a:solidFill>
                <a:latin typeface="Consolas"/>
              </a:rPr>
              <a:t>implements</a:t>
            </a:r>
            <a:r>
              <a:rPr lang="en-US" sz="1400" b="1" dirty="0">
                <a:solidFill>
                  <a:srgbClr val="000000"/>
                </a:solidFill>
                <a:latin typeface="Consolas"/>
              </a:rPr>
              <a:t> Runnable{</a:t>
            </a:r>
          </a:p>
          <a:p>
            <a:r>
              <a:rPr lang="en-US" sz="1400" dirty="0">
                <a:solidFill>
                  <a:srgbClr val="000000"/>
                </a:solidFill>
                <a:latin typeface="Consolas"/>
              </a:rPr>
              <a:t>    Thread </a:t>
            </a:r>
            <a:r>
              <a:rPr lang="en-US" sz="1400" dirty="0">
                <a:solidFill>
                  <a:srgbClr val="0000C0"/>
                </a:solidFill>
                <a:latin typeface="Consolas"/>
              </a:rPr>
              <a:t>teacher</a:t>
            </a:r>
            <a:r>
              <a:rPr lang="en-US" sz="1400" dirty="0">
                <a:solidFill>
                  <a:srgbClr val="000000"/>
                </a:solidFill>
                <a:latin typeface="Consolas"/>
              </a:rPr>
              <a:t>, </a:t>
            </a:r>
            <a:r>
              <a:rPr lang="en-US" sz="1400" dirty="0" err="1">
                <a:solidFill>
                  <a:srgbClr val="0000C0"/>
                </a:solidFill>
                <a:latin typeface="Consolas"/>
              </a:rPr>
              <a:t>zhang</a:t>
            </a:r>
            <a:r>
              <a:rPr lang="en-US" sz="1400" dirty="0">
                <a:solidFill>
                  <a:srgbClr val="000000"/>
                </a:solidFill>
                <a:latin typeface="Consolas"/>
              </a:rPr>
              <a:t>, </a:t>
            </a:r>
            <a:r>
              <a:rPr lang="en-US" sz="1400" dirty="0">
                <a:solidFill>
                  <a:srgbClr val="0000C0"/>
                </a:solidFill>
                <a:latin typeface="Consolas"/>
              </a:rPr>
              <a:t>li</a:t>
            </a:r>
            <a:r>
              <a:rPr lang="en-US" sz="1400" dirty="0">
                <a:solidFill>
                  <a:srgbClr val="000000"/>
                </a:solidFill>
                <a:latin typeface="Consolas"/>
              </a:rPr>
              <a:t>;</a:t>
            </a:r>
          </a:p>
          <a:p>
            <a:r>
              <a:rPr lang="en-US" sz="1400" dirty="0">
                <a:solidFill>
                  <a:srgbClr val="000000"/>
                </a:solidFill>
                <a:latin typeface="Consolas"/>
              </a:rPr>
              <a:t>    </a:t>
            </a:r>
            <a:r>
              <a:rPr lang="en-US" sz="1400" dirty="0" err="1">
                <a:solidFill>
                  <a:srgbClr val="000000"/>
                </a:solidFill>
                <a:latin typeface="Consolas"/>
              </a:rPr>
              <a:t>ClassRoom</a:t>
            </a:r>
            <a:r>
              <a:rPr lang="en-US" sz="1400" dirty="0">
                <a:solidFill>
                  <a:srgbClr val="000000"/>
                </a:solidFill>
                <a:latin typeface="Consolas"/>
              </a:rPr>
              <a:t>(){</a:t>
            </a:r>
          </a:p>
          <a:p>
            <a:r>
              <a:rPr lang="en-US" sz="1400" dirty="0">
                <a:solidFill>
                  <a:srgbClr val="000000"/>
                </a:solidFill>
                <a:latin typeface="Consolas"/>
              </a:rPr>
              <a:t>       </a:t>
            </a:r>
            <a:r>
              <a:rPr lang="en-US" sz="1400" dirty="0">
                <a:solidFill>
                  <a:srgbClr val="0000C0"/>
                </a:solidFill>
                <a:latin typeface="Consolas"/>
              </a:rPr>
              <a:t>teacher</a:t>
            </a:r>
            <a:r>
              <a:rPr lang="en-US" sz="1400" dirty="0">
                <a:solidFill>
                  <a:srgbClr val="000000"/>
                </a:solidFill>
                <a:latin typeface="Consolas"/>
              </a:rPr>
              <a:t> = </a:t>
            </a:r>
            <a:r>
              <a:rPr lang="en-US" sz="1400" b="1" dirty="0">
                <a:solidFill>
                  <a:srgbClr val="7F0055"/>
                </a:solidFill>
                <a:latin typeface="Consolas"/>
              </a:rPr>
              <a:t>new</a:t>
            </a:r>
            <a:r>
              <a:rPr lang="en-US" sz="1400" b="1" dirty="0">
                <a:solidFill>
                  <a:srgbClr val="000000"/>
                </a:solidFill>
                <a:latin typeface="Consolas"/>
              </a:rPr>
              <a:t> Thread(</a:t>
            </a:r>
            <a:r>
              <a:rPr lang="en-US" sz="1400" b="1" dirty="0">
                <a:solidFill>
                  <a:srgbClr val="7F0055"/>
                </a:solidFill>
                <a:latin typeface="Consolas"/>
              </a:rPr>
              <a:t>this</a:t>
            </a:r>
            <a:r>
              <a:rPr lang="en-US" sz="1400" b="1" dirty="0">
                <a:solidFill>
                  <a:srgbClr val="000000"/>
                </a:solidFill>
                <a:latin typeface="Consolas"/>
              </a:rPr>
              <a:t>); </a:t>
            </a:r>
            <a:r>
              <a:rPr lang="en-US" sz="1400" b="1" dirty="0" err="1">
                <a:solidFill>
                  <a:srgbClr val="0000C0"/>
                </a:solidFill>
                <a:latin typeface="Consolas"/>
              </a:rPr>
              <a:t>zhang</a:t>
            </a:r>
            <a:r>
              <a:rPr lang="en-US" sz="1400" b="1" dirty="0">
                <a:solidFill>
                  <a:srgbClr val="000000"/>
                </a:solidFill>
                <a:latin typeface="Consolas"/>
              </a:rPr>
              <a:t> = </a:t>
            </a:r>
            <a:r>
              <a:rPr lang="en-US" sz="1400" b="1" dirty="0">
                <a:solidFill>
                  <a:srgbClr val="7F0055"/>
                </a:solidFill>
                <a:latin typeface="Consolas"/>
              </a:rPr>
              <a:t>new</a:t>
            </a:r>
            <a:r>
              <a:rPr lang="en-US" sz="1400" b="1" dirty="0">
                <a:solidFill>
                  <a:srgbClr val="000000"/>
                </a:solidFill>
                <a:latin typeface="Consolas"/>
              </a:rPr>
              <a:t> Thread(</a:t>
            </a:r>
            <a:r>
              <a:rPr lang="en-US" sz="1400" b="1" dirty="0">
                <a:solidFill>
                  <a:srgbClr val="7F0055"/>
                </a:solidFill>
                <a:latin typeface="Consolas"/>
              </a:rPr>
              <a:t>this</a:t>
            </a:r>
            <a:r>
              <a:rPr lang="en-US" sz="1400" b="1" dirty="0">
                <a:solidFill>
                  <a:srgbClr val="000000"/>
                </a:solidFill>
                <a:latin typeface="Consolas"/>
              </a:rPr>
              <a:t>); </a:t>
            </a:r>
            <a:r>
              <a:rPr lang="en-US" sz="1400" b="1" dirty="0">
                <a:solidFill>
                  <a:srgbClr val="0000C0"/>
                </a:solidFill>
                <a:latin typeface="Consolas"/>
              </a:rPr>
              <a:t>li</a:t>
            </a:r>
            <a:r>
              <a:rPr lang="en-US" sz="1400" b="1" dirty="0">
                <a:solidFill>
                  <a:srgbClr val="000000"/>
                </a:solidFill>
                <a:latin typeface="Consolas"/>
              </a:rPr>
              <a:t> = </a:t>
            </a:r>
            <a:r>
              <a:rPr lang="en-US" sz="1400" b="1" dirty="0">
                <a:solidFill>
                  <a:srgbClr val="7F0055"/>
                </a:solidFill>
                <a:latin typeface="Consolas"/>
              </a:rPr>
              <a:t>new</a:t>
            </a:r>
            <a:r>
              <a:rPr lang="en-US" sz="1400" b="1" dirty="0">
                <a:solidFill>
                  <a:srgbClr val="000000"/>
                </a:solidFill>
                <a:latin typeface="Consolas"/>
              </a:rPr>
              <a:t> Thread(</a:t>
            </a:r>
            <a:r>
              <a:rPr lang="en-US" sz="1400" b="1" dirty="0">
                <a:solidFill>
                  <a:srgbClr val="7F0055"/>
                </a:solidFill>
                <a:latin typeface="Consolas"/>
              </a:rPr>
              <a:t>this</a:t>
            </a:r>
            <a:r>
              <a:rPr lang="en-US" sz="1400" b="1" dirty="0">
                <a:solidFill>
                  <a:srgbClr val="000000"/>
                </a:solidFill>
                <a:latin typeface="Consolas"/>
              </a:rPr>
              <a:t>); </a:t>
            </a:r>
          </a:p>
          <a:p>
            <a:r>
              <a:rPr lang="en-US" sz="1400" dirty="0">
                <a:solidFill>
                  <a:srgbClr val="000000"/>
                </a:solidFill>
                <a:latin typeface="Consolas"/>
              </a:rPr>
              <a:t>       </a:t>
            </a:r>
            <a:r>
              <a:rPr lang="en-US" sz="1400" dirty="0" err="1">
                <a:solidFill>
                  <a:srgbClr val="0000C0"/>
                </a:solidFill>
                <a:latin typeface="Consolas"/>
              </a:rPr>
              <a:t>zhang</a:t>
            </a:r>
            <a:r>
              <a:rPr lang="en-US" sz="1400" dirty="0" err="1">
                <a:solidFill>
                  <a:srgbClr val="000000"/>
                </a:solidFill>
                <a:latin typeface="Consolas"/>
              </a:rPr>
              <a:t>.setName</a:t>
            </a:r>
            <a:r>
              <a:rPr lang="en-US" sz="1400" dirty="0">
                <a:solidFill>
                  <a:srgbClr val="000000"/>
                </a:solidFill>
                <a:latin typeface="Consolas"/>
              </a:rPr>
              <a:t>(</a:t>
            </a:r>
            <a:r>
              <a:rPr lang="en-US" sz="1400" dirty="0">
                <a:solidFill>
                  <a:srgbClr val="2A00FF"/>
                </a:solidFill>
                <a:latin typeface="Consolas"/>
              </a:rPr>
              <a:t>"Zhang"</a:t>
            </a:r>
            <a:r>
              <a:rPr lang="en-US" sz="1400" dirty="0">
                <a:solidFill>
                  <a:srgbClr val="000000"/>
                </a:solidFill>
                <a:latin typeface="Consolas"/>
              </a:rPr>
              <a:t>); </a:t>
            </a:r>
            <a:r>
              <a:rPr lang="en-US" sz="1400" dirty="0" err="1">
                <a:solidFill>
                  <a:srgbClr val="0000C0"/>
                </a:solidFill>
                <a:latin typeface="Consolas"/>
              </a:rPr>
              <a:t>li</a:t>
            </a:r>
            <a:r>
              <a:rPr lang="en-US" sz="1400" dirty="0" err="1">
                <a:solidFill>
                  <a:srgbClr val="000000"/>
                </a:solidFill>
                <a:latin typeface="Consolas"/>
              </a:rPr>
              <a:t>.setName</a:t>
            </a:r>
            <a:r>
              <a:rPr lang="en-US" sz="1400" dirty="0">
                <a:solidFill>
                  <a:srgbClr val="000000"/>
                </a:solidFill>
                <a:latin typeface="Consolas"/>
              </a:rPr>
              <a:t>(</a:t>
            </a:r>
            <a:r>
              <a:rPr lang="en-US" sz="1400" dirty="0">
                <a:solidFill>
                  <a:srgbClr val="2A00FF"/>
                </a:solidFill>
                <a:latin typeface="Consolas"/>
              </a:rPr>
              <a:t>"Li"</a:t>
            </a:r>
            <a:r>
              <a:rPr lang="en-US" sz="1400" dirty="0">
                <a:solidFill>
                  <a:srgbClr val="000000"/>
                </a:solidFill>
                <a:latin typeface="Consolas"/>
              </a:rPr>
              <a:t>); </a:t>
            </a:r>
            <a:r>
              <a:rPr lang="en-US" sz="1400" dirty="0" err="1">
                <a:solidFill>
                  <a:srgbClr val="0000C0"/>
                </a:solidFill>
                <a:latin typeface="Consolas"/>
              </a:rPr>
              <a:t>teacher</a:t>
            </a:r>
            <a:r>
              <a:rPr lang="en-US" sz="1400" dirty="0" err="1">
                <a:solidFill>
                  <a:srgbClr val="000000"/>
                </a:solidFill>
                <a:latin typeface="Consolas"/>
              </a:rPr>
              <a:t>.setName</a:t>
            </a:r>
            <a:r>
              <a:rPr lang="en-US" sz="1400" dirty="0">
                <a:solidFill>
                  <a:srgbClr val="000000"/>
                </a:solidFill>
                <a:latin typeface="Consolas"/>
              </a:rPr>
              <a:t>(</a:t>
            </a:r>
            <a:r>
              <a:rPr lang="en-US" sz="1400" dirty="0">
                <a:solidFill>
                  <a:srgbClr val="2A00FF"/>
                </a:solidFill>
                <a:latin typeface="Consolas"/>
              </a:rPr>
              <a:t>"Pan"</a:t>
            </a:r>
            <a:r>
              <a:rPr lang="en-US" sz="1400" dirty="0">
                <a:solidFill>
                  <a:srgbClr val="000000"/>
                </a:solidFill>
                <a:latin typeface="Consolas"/>
              </a:rPr>
              <a:t>); }</a:t>
            </a:r>
          </a:p>
          <a:p>
            <a:r>
              <a:rPr lang="en-US" sz="1400" dirty="0">
                <a:solidFill>
                  <a:srgbClr val="000000"/>
                </a:solidFill>
                <a:latin typeface="Consolas"/>
              </a:rPr>
              <a:t>    </a:t>
            </a:r>
          </a:p>
          <a:p>
            <a:r>
              <a:rPr lang="en-US" sz="1400" dirty="0">
                <a:solidFill>
                  <a:srgbClr val="000000"/>
                </a:solidFill>
                <a:latin typeface="Consolas"/>
              </a:rPr>
              <a:t>    </a:t>
            </a:r>
            <a:r>
              <a:rPr lang="en-US" sz="1400" b="1" dirty="0">
                <a:solidFill>
                  <a:srgbClr val="7F0055"/>
                </a:solidFill>
                <a:latin typeface="Consolas"/>
              </a:rPr>
              <a:t>public</a:t>
            </a:r>
            <a:r>
              <a:rPr lang="en-US" sz="1400" b="1" dirty="0">
                <a:solidFill>
                  <a:srgbClr val="000000"/>
                </a:solidFill>
                <a:latin typeface="Consolas"/>
              </a:rPr>
              <a:t> </a:t>
            </a:r>
            <a:r>
              <a:rPr lang="en-US" sz="1400" b="1" dirty="0">
                <a:solidFill>
                  <a:srgbClr val="7F0055"/>
                </a:solidFill>
                <a:latin typeface="Consolas"/>
              </a:rPr>
              <a:t>void</a:t>
            </a:r>
            <a:r>
              <a:rPr lang="en-US" sz="1400" b="1" dirty="0">
                <a:solidFill>
                  <a:srgbClr val="000000"/>
                </a:solidFill>
                <a:latin typeface="Consolas"/>
              </a:rPr>
              <a:t> run(){</a:t>
            </a:r>
          </a:p>
          <a:p>
            <a:r>
              <a:rPr lang="en-US" sz="1400" dirty="0">
                <a:solidFill>
                  <a:srgbClr val="000000"/>
                </a:solidFill>
                <a:latin typeface="Consolas"/>
              </a:rPr>
              <a:t>       Thread </a:t>
            </a:r>
            <a:r>
              <a:rPr lang="en-US" sz="1400" dirty="0" err="1">
                <a:solidFill>
                  <a:srgbClr val="000000"/>
                </a:solidFill>
                <a:latin typeface="Consolas"/>
              </a:rPr>
              <a:t>thread</a:t>
            </a:r>
            <a:r>
              <a:rPr lang="en-US" sz="1400" dirty="0">
                <a:solidFill>
                  <a:srgbClr val="000000"/>
                </a:solidFill>
                <a:latin typeface="Consolas"/>
              </a:rPr>
              <a:t> = </a:t>
            </a:r>
            <a:r>
              <a:rPr lang="en-US" sz="1400" dirty="0" err="1">
                <a:solidFill>
                  <a:srgbClr val="000000"/>
                </a:solidFill>
                <a:latin typeface="Consolas"/>
              </a:rPr>
              <a:t>Thread.</a:t>
            </a:r>
            <a:r>
              <a:rPr lang="en-US" sz="1400" i="1" dirty="0" err="1">
                <a:solidFill>
                  <a:srgbClr val="000000"/>
                </a:solidFill>
                <a:latin typeface="Consolas"/>
              </a:rPr>
              <a:t>currentThread</a:t>
            </a:r>
            <a:r>
              <a:rPr lang="en-US" sz="1400" i="1" dirty="0">
                <a:solidFill>
                  <a:srgbClr val="000000"/>
                </a:solidFill>
                <a:latin typeface="Consolas"/>
              </a:rPr>
              <a:t>(); </a:t>
            </a:r>
          </a:p>
          <a:p>
            <a:r>
              <a:rPr lang="en-US" sz="1400" dirty="0">
                <a:solidFill>
                  <a:srgbClr val="000000"/>
                </a:solidFill>
                <a:latin typeface="Consolas"/>
              </a:rPr>
              <a:t>       </a:t>
            </a:r>
            <a:r>
              <a:rPr lang="en-US" sz="1400" b="1" dirty="0">
                <a:solidFill>
                  <a:srgbClr val="7F0055"/>
                </a:solidFill>
                <a:latin typeface="Consolas"/>
              </a:rPr>
              <a:t>if</a:t>
            </a:r>
            <a:r>
              <a:rPr lang="en-US" sz="1400" b="1" dirty="0">
                <a:solidFill>
                  <a:srgbClr val="000000"/>
                </a:solidFill>
                <a:latin typeface="Consolas"/>
              </a:rPr>
              <a:t>(thread==</a:t>
            </a:r>
            <a:r>
              <a:rPr lang="en-US" sz="1400" b="1" dirty="0" err="1">
                <a:solidFill>
                  <a:srgbClr val="0000C0"/>
                </a:solidFill>
                <a:latin typeface="Consolas"/>
              </a:rPr>
              <a:t>zhang</a:t>
            </a:r>
            <a:r>
              <a:rPr lang="en-US" sz="1400" b="1" dirty="0">
                <a:solidFill>
                  <a:srgbClr val="000000"/>
                </a:solidFill>
                <a:latin typeface="Consolas"/>
              </a:rPr>
              <a:t> || thread==</a:t>
            </a:r>
            <a:r>
              <a:rPr lang="en-US" sz="1400" b="1" dirty="0">
                <a:solidFill>
                  <a:srgbClr val="0000C0"/>
                </a:solidFill>
                <a:latin typeface="Consolas"/>
              </a:rPr>
              <a:t>li</a:t>
            </a:r>
            <a:r>
              <a:rPr lang="en-US" sz="1400" b="1" dirty="0">
                <a:solidFill>
                  <a:srgbClr val="000000"/>
                </a:solidFill>
                <a:latin typeface="Consolas"/>
              </a:rPr>
              <a:t>){</a:t>
            </a:r>
          </a:p>
          <a:p>
            <a:r>
              <a:rPr lang="en-US" sz="1400" dirty="0">
                <a:solidFill>
                  <a:srgbClr val="000000"/>
                </a:solidFill>
                <a:latin typeface="Consolas"/>
              </a:rPr>
              <a:t>           </a:t>
            </a:r>
            <a:r>
              <a:rPr lang="en-US" sz="1400" b="1" dirty="0">
                <a:solidFill>
                  <a:srgbClr val="7F0055"/>
                </a:solidFill>
                <a:latin typeface="Consolas"/>
              </a:rPr>
              <a:t>try</a:t>
            </a:r>
            <a:r>
              <a:rPr lang="en-US" sz="1400" b="1" dirty="0">
                <a:solidFill>
                  <a:srgbClr val="000000"/>
                </a:solidFill>
                <a:latin typeface="Consolas"/>
              </a:rPr>
              <a:t>{  </a:t>
            </a:r>
            <a:r>
              <a:rPr lang="en-US" sz="1400" b="1" dirty="0" err="1">
                <a:solidFill>
                  <a:srgbClr val="000000"/>
                </a:solidFill>
                <a:latin typeface="Consolas"/>
              </a:rPr>
              <a:t>System.</a:t>
            </a:r>
            <a:r>
              <a:rPr lang="en-US" sz="1400" b="1" i="1" dirty="0" err="1">
                <a:solidFill>
                  <a:srgbClr val="0000C0"/>
                </a:solidFill>
                <a:latin typeface="Consolas"/>
              </a:rPr>
              <a:t>out</a:t>
            </a:r>
            <a:r>
              <a:rPr lang="en-US" sz="1400" b="1" i="1" dirty="0" err="1">
                <a:solidFill>
                  <a:srgbClr val="000000"/>
                </a:solidFill>
                <a:latin typeface="Consolas"/>
              </a:rPr>
              <a:t>.println</a:t>
            </a:r>
            <a:r>
              <a:rPr lang="en-US" sz="1400" b="1" i="1" dirty="0">
                <a:solidFill>
                  <a:srgbClr val="000000"/>
                </a:solidFill>
                <a:latin typeface="Consolas"/>
              </a:rPr>
              <a:t>(</a:t>
            </a:r>
            <a:r>
              <a:rPr lang="en-US" sz="1400" b="1" i="1" dirty="0" err="1">
                <a:solidFill>
                  <a:srgbClr val="000000"/>
                </a:solidFill>
                <a:latin typeface="Consolas"/>
              </a:rPr>
              <a:t>thread.getName</a:t>
            </a:r>
            <a:r>
              <a:rPr lang="en-US" sz="1400" b="1" i="1" dirty="0">
                <a:solidFill>
                  <a:srgbClr val="000000"/>
                </a:solidFill>
                <a:latin typeface="Consolas"/>
              </a:rPr>
              <a:t>() + </a:t>
            </a:r>
            <a:r>
              <a:rPr lang="en-US" sz="1400" b="1" i="1" dirty="0">
                <a:solidFill>
                  <a:srgbClr val="2A00FF"/>
                </a:solidFill>
                <a:latin typeface="Consolas"/>
              </a:rPr>
              <a:t>": Sleep for 10s"</a:t>
            </a:r>
            <a:r>
              <a:rPr lang="en-US" sz="1400" b="1" i="1" dirty="0">
                <a:solidFill>
                  <a:srgbClr val="000000"/>
                </a:solidFill>
                <a:latin typeface="Consolas"/>
              </a:rPr>
              <a:t>);</a:t>
            </a:r>
          </a:p>
          <a:p>
            <a:r>
              <a:rPr lang="en-US" sz="1400" dirty="0">
                <a:solidFill>
                  <a:srgbClr val="000000"/>
                </a:solidFill>
                <a:latin typeface="Consolas"/>
              </a:rPr>
              <a:t>                 </a:t>
            </a:r>
            <a:r>
              <a:rPr lang="en-US" sz="1400" dirty="0" err="1">
                <a:solidFill>
                  <a:srgbClr val="000000"/>
                </a:solidFill>
                <a:latin typeface="Consolas"/>
              </a:rPr>
              <a:t>Thread.</a:t>
            </a:r>
            <a:r>
              <a:rPr lang="en-US" sz="1400" i="1" dirty="0" err="1">
                <a:solidFill>
                  <a:srgbClr val="000000"/>
                </a:solidFill>
                <a:latin typeface="Consolas"/>
              </a:rPr>
              <a:t>sleep</a:t>
            </a:r>
            <a:r>
              <a:rPr lang="en-US" sz="1400" i="1" dirty="0">
                <a:solidFill>
                  <a:srgbClr val="000000"/>
                </a:solidFill>
                <a:latin typeface="Consolas"/>
              </a:rPr>
              <a:t>(10000); }</a:t>
            </a:r>
          </a:p>
          <a:p>
            <a:r>
              <a:rPr lang="en-US" sz="1400" dirty="0">
                <a:solidFill>
                  <a:srgbClr val="000000"/>
                </a:solidFill>
                <a:latin typeface="Consolas"/>
              </a:rPr>
              <a:t>           </a:t>
            </a:r>
            <a:r>
              <a:rPr lang="en-US" sz="1400" b="1" dirty="0">
                <a:solidFill>
                  <a:srgbClr val="7F0055"/>
                </a:solidFill>
                <a:latin typeface="Consolas"/>
              </a:rPr>
              <a:t>catch</a:t>
            </a:r>
            <a:r>
              <a:rPr lang="en-US" sz="1400" b="1" dirty="0">
                <a:solidFill>
                  <a:srgbClr val="000000"/>
                </a:solidFill>
                <a:latin typeface="Consolas"/>
              </a:rPr>
              <a:t>(</a:t>
            </a:r>
            <a:r>
              <a:rPr lang="en-US" sz="1400" b="1" dirty="0" err="1">
                <a:solidFill>
                  <a:srgbClr val="000000"/>
                </a:solidFill>
                <a:latin typeface="Consolas"/>
              </a:rPr>
              <a:t>InterruptedException</a:t>
            </a:r>
            <a:r>
              <a:rPr lang="en-US" sz="1400" b="1" dirty="0">
                <a:solidFill>
                  <a:srgbClr val="000000"/>
                </a:solidFill>
                <a:latin typeface="Consolas"/>
              </a:rPr>
              <a:t> e){ </a:t>
            </a:r>
          </a:p>
          <a:p>
            <a:r>
              <a:rPr lang="en-US" sz="1400" b="1" dirty="0">
                <a:solidFill>
                  <a:srgbClr val="000000"/>
                </a:solidFill>
                <a:latin typeface="Consolas"/>
              </a:rPr>
              <a:t>		</a:t>
            </a:r>
            <a:r>
              <a:rPr lang="en-US" sz="1400" b="1" dirty="0" err="1">
                <a:solidFill>
                  <a:srgbClr val="000000"/>
                </a:solidFill>
                <a:latin typeface="Consolas"/>
              </a:rPr>
              <a:t>System.</a:t>
            </a:r>
            <a:r>
              <a:rPr lang="en-US" sz="1400" b="1" i="1" dirty="0" err="1">
                <a:solidFill>
                  <a:srgbClr val="0000C0"/>
                </a:solidFill>
                <a:latin typeface="Consolas"/>
              </a:rPr>
              <a:t>out</a:t>
            </a:r>
            <a:r>
              <a:rPr lang="en-US" sz="1400" b="1" i="1" dirty="0" err="1">
                <a:solidFill>
                  <a:srgbClr val="000000"/>
                </a:solidFill>
                <a:latin typeface="Consolas"/>
              </a:rPr>
              <a:t>.println</a:t>
            </a:r>
            <a:r>
              <a:rPr lang="en-US" sz="1400" b="1" i="1" dirty="0">
                <a:solidFill>
                  <a:srgbClr val="000000"/>
                </a:solidFill>
                <a:latin typeface="Consolas"/>
              </a:rPr>
              <a:t>(</a:t>
            </a:r>
            <a:r>
              <a:rPr lang="en-US" sz="1400" b="1" i="1" dirty="0" err="1">
                <a:solidFill>
                  <a:srgbClr val="000000"/>
                </a:solidFill>
                <a:latin typeface="Consolas"/>
              </a:rPr>
              <a:t>thread.getName</a:t>
            </a:r>
            <a:r>
              <a:rPr lang="en-US" sz="1400" b="1" i="1" dirty="0">
                <a:solidFill>
                  <a:srgbClr val="000000"/>
                </a:solidFill>
                <a:latin typeface="Consolas"/>
              </a:rPr>
              <a:t>() + </a:t>
            </a:r>
            <a:r>
              <a:rPr lang="en-US" sz="1400" b="1" i="1" dirty="0">
                <a:solidFill>
                  <a:srgbClr val="2A00FF"/>
                </a:solidFill>
                <a:latin typeface="Consolas"/>
              </a:rPr>
              <a:t>": been wake up"</a:t>
            </a:r>
            <a:r>
              <a:rPr lang="en-US" sz="1400" b="1" i="1" dirty="0">
                <a:solidFill>
                  <a:srgbClr val="000000"/>
                </a:solidFill>
                <a:latin typeface="Consolas"/>
              </a:rPr>
              <a:t>); }</a:t>
            </a:r>
          </a:p>
          <a:p>
            <a:r>
              <a:rPr lang="en-US" sz="1400" dirty="0">
                <a:solidFill>
                  <a:srgbClr val="000000"/>
                </a:solidFill>
                <a:latin typeface="Consolas"/>
              </a:rPr>
              <a:t>           </a:t>
            </a:r>
            <a:r>
              <a:rPr lang="en-US" sz="1400" dirty="0" err="1">
                <a:solidFill>
                  <a:srgbClr val="000000"/>
                </a:solidFill>
                <a:latin typeface="Consolas"/>
              </a:rPr>
              <a:t>System.</a:t>
            </a:r>
            <a:r>
              <a:rPr lang="en-US" sz="1400" i="1" dirty="0" err="1">
                <a:solidFill>
                  <a:srgbClr val="0000C0"/>
                </a:solidFill>
                <a:latin typeface="Consolas"/>
              </a:rPr>
              <a:t>out</a:t>
            </a:r>
            <a:r>
              <a:rPr lang="en-US" sz="1400" i="1" dirty="0" err="1">
                <a:solidFill>
                  <a:srgbClr val="000000"/>
                </a:solidFill>
                <a:latin typeface="Consolas"/>
              </a:rPr>
              <a:t>.println</a:t>
            </a:r>
            <a:r>
              <a:rPr lang="en-US" sz="1400" i="1" dirty="0">
                <a:solidFill>
                  <a:srgbClr val="000000"/>
                </a:solidFill>
                <a:latin typeface="Consolas"/>
              </a:rPr>
              <a:t>(</a:t>
            </a:r>
            <a:r>
              <a:rPr lang="en-US" sz="1400" i="1" dirty="0" err="1">
                <a:solidFill>
                  <a:srgbClr val="000000"/>
                </a:solidFill>
                <a:latin typeface="Consolas"/>
              </a:rPr>
              <a:t>thread.getName</a:t>
            </a:r>
            <a:r>
              <a:rPr lang="en-US" sz="1400" i="1" dirty="0">
                <a:solidFill>
                  <a:srgbClr val="000000"/>
                </a:solidFill>
                <a:latin typeface="Consolas"/>
              </a:rPr>
              <a:t>() + </a:t>
            </a:r>
            <a:r>
              <a:rPr lang="en-US" sz="1400" i="1" dirty="0">
                <a:solidFill>
                  <a:srgbClr val="2A00FF"/>
                </a:solidFill>
                <a:latin typeface="Consolas"/>
              </a:rPr>
              <a:t>": Good morning"</a:t>
            </a:r>
            <a:r>
              <a:rPr lang="en-US" sz="1400" i="1" dirty="0">
                <a:solidFill>
                  <a:srgbClr val="000000"/>
                </a:solidFill>
                <a:latin typeface="Consolas"/>
              </a:rPr>
              <a:t>); </a:t>
            </a:r>
          </a:p>
          <a:p>
            <a:r>
              <a:rPr lang="en-US" sz="1400" dirty="0">
                <a:solidFill>
                  <a:srgbClr val="000000"/>
                </a:solidFill>
                <a:latin typeface="Consolas"/>
              </a:rPr>
              <a:t>       }</a:t>
            </a:r>
          </a:p>
          <a:p>
            <a:r>
              <a:rPr lang="en-US" sz="1400" dirty="0">
                <a:solidFill>
                  <a:srgbClr val="000000"/>
                </a:solidFill>
                <a:latin typeface="Consolas"/>
              </a:rPr>
              <a:t>       </a:t>
            </a:r>
            <a:r>
              <a:rPr lang="en-US" sz="1400" b="1" dirty="0">
                <a:solidFill>
                  <a:srgbClr val="7F0055"/>
                </a:solidFill>
                <a:latin typeface="Consolas"/>
              </a:rPr>
              <a:t>else</a:t>
            </a:r>
            <a:r>
              <a:rPr lang="en-US" sz="1400" b="1" dirty="0">
                <a:solidFill>
                  <a:srgbClr val="000000"/>
                </a:solidFill>
                <a:latin typeface="Consolas"/>
              </a:rPr>
              <a:t> </a:t>
            </a:r>
            <a:r>
              <a:rPr lang="en-US" sz="1400" b="1" dirty="0">
                <a:solidFill>
                  <a:srgbClr val="7F0055"/>
                </a:solidFill>
                <a:latin typeface="Consolas"/>
              </a:rPr>
              <a:t>if</a:t>
            </a:r>
            <a:r>
              <a:rPr lang="en-US" sz="1400" b="1" dirty="0">
                <a:solidFill>
                  <a:srgbClr val="000000"/>
                </a:solidFill>
                <a:latin typeface="Consolas"/>
              </a:rPr>
              <a:t>(thread==</a:t>
            </a:r>
            <a:r>
              <a:rPr lang="en-US" sz="1400" b="1" dirty="0">
                <a:solidFill>
                  <a:srgbClr val="0000C0"/>
                </a:solidFill>
                <a:latin typeface="Consolas"/>
              </a:rPr>
              <a:t>teacher</a:t>
            </a:r>
            <a:r>
              <a:rPr lang="en-US" sz="1400" b="1" dirty="0">
                <a:solidFill>
                  <a:srgbClr val="000000"/>
                </a:solidFill>
                <a:latin typeface="Consolas"/>
              </a:rPr>
              <a:t>){</a:t>
            </a:r>
          </a:p>
          <a:p>
            <a:r>
              <a:rPr lang="en-US" sz="1400" dirty="0">
                <a:solidFill>
                  <a:srgbClr val="000000"/>
                </a:solidFill>
                <a:latin typeface="Consolas"/>
              </a:rPr>
              <a:t>           </a:t>
            </a:r>
            <a:r>
              <a:rPr lang="en-US" sz="1400" b="1" dirty="0">
                <a:solidFill>
                  <a:srgbClr val="7F0055"/>
                </a:solidFill>
                <a:latin typeface="Consolas"/>
              </a:rPr>
              <a:t>for</a:t>
            </a:r>
            <a:r>
              <a:rPr lang="en-US" sz="1400" b="1" dirty="0">
                <a:solidFill>
                  <a:srgbClr val="000000"/>
                </a:solidFill>
                <a:latin typeface="Consolas"/>
              </a:rPr>
              <a:t>(</a:t>
            </a:r>
            <a:r>
              <a:rPr lang="en-US" sz="1400" b="1" dirty="0" err="1">
                <a:solidFill>
                  <a:srgbClr val="7F0055"/>
                </a:solidFill>
                <a:latin typeface="Consolas"/>
              </a:rPr>
              <a:t>int</a:t>
            </a:r>
            <a:r>
              <a:rPr lang="en-US" sz="1400" b="1" dirty="0">
                <a:solidFill>
                  <a:srgbClr val="000000"/>
                </a:solidFill>
                <a:latin typeface="Consolas"/>
              </a:rPr>
              <a:t> </a:t>
            </a:r>
            <a:r>
              <a:rPr lang="en-US" sz="1400" b="1" dirty="0" err="1">
                <a:solidFill>
                  <a:srgbClr val="000000"/>
                </a:solidFill>
                <a:latin typeface="Consolas"/>
              </a:rPr>
              <a:t>i</a:t>
            </a:r>
            <a:r>
              <a:rPr lang="en-US" sz="1400" b="1" dirty="0">
                <a:solidFill>
                  <a:srgbClr val="000000"/>
                </a:solidFill>
                <a:latin typeface="Consolas"/>
              </a:rPr>
              <a:t>=1;i&lt;=3;i++){</a:t>
            </a:r>
          </a:p>
          <a:p>
            <a:r>
              <a:rPr lang="en-US" sz="1400" dirty="0">
                <a:solidFill>
                  <a:srgbClr val="000000"/>
                </a:solidFill>
                <a:latin typeface="Consolas"/>
              </a:rPr>
              <a:t>              </a:t>
            </a:r>
            <a:r>
              <a:rPr lang="en-US" sz="1400" dirty="0" err="1">
                <a:solidFill>
                  <a:srgbClr val="000000"/>
                </a:solidFill>
                <a:latin typeface="Consolas"/>
              </a:rPr>
              <a:t>System.</a:t>
            </a:r>
            <a:r>
              <a:rPr lang="en-US" sz="1400" i="1" dirty="0" err="1">
                <a:solidFill>
                  <a:srgbClr val="0000C0"/>
                </a:solidFill>
                <a:latin typeface="Consolas"/>
              </a:rPr>
              <a:t>out</a:t>
            </a:r>
            <a:r>
              <a:rPr lang="en-US" sz="1400" i="1" dirty="0" err="1">
                <a:solidFill>
                  <a:srgbClr val="000000"/>
                </a:solidFill>
                <a:latin typeface="Consolas"/>
              </a:rPr>
              <a:t>.println</a:t>
            </a:r>
            <a:r>
              <a:rPr lang="en-US" sz="1400" i="1" dirty="0">
                <a:solidFill>
                  <a:srgbClr val="000000"/>
                </a:solidFill>
                <a:latin typeface="Consolas"/>
              </a:rPr>
              <a:t>(</a:t>
            </a:r>
            <a:r>
              <a:rPr lang="en-US" sz="1400" i="1" dirty="0" err="1">
                <a:solidFill>
                  <a:srgbClr val="000000"/>
                </a:solidFill>
                <a:latin typeface="Consolas"/>
              </a:rPr>
              <a:t>thread.getName</a:t>
            </a:r>
            <a:r>
              <a:rPr lang="en-US" sz="1400" i="1" dirty="0">
                <a:solidFill>
                  <a:srgbClr val="000000"/>
                </a:solidFill>
                <a:latin typeface="Consolas"/>
              </a:rPr>
              <a:t>() + </a:t>
            </a:r>
            <a:r>
              <a:rPr lang="en-US" sz="1400" i="1" dirty="0">
                <a:solidFill>
                  <a:srgbClr val="2A00FF"/>
                </a:solidFill>
                <a:latin typeface="Consolas"/>
              </a:rPr>
              <a:t>": Let's start ..."</a:t>
            </a:r>
            <a:r>
              <a:rPr lang="en-US" sz="1400" i="1" dirty="0">
                <a:solidFill>
                  <a:srgbClr val="000000"/>
                </a:solidFill>
                <a:latin typeface="Consolas"/>
              </a:rPr>
              <a:t>);</a:t>
            </a:r>
          </a:p>
          <a:p>
            <a:r>
              <a:rPr lang="en-US" sz="1400" dirty="0">
                <a:solidFill>
                  <a:srgbClr val="000000"/>
                </a:solidFill>
                <a:latin typeface="Consolas"/>
              </a:rPr>
              <a:t>              </a:t>
            </a:r>
            <a:r>
              <a:rPr lang="en-US" sz="1400" b="1" dirty="0">
                <a:solidFill>
                  <a:srgbClr val="7F0055"/>
                </a:solidFill>
                <a:latin typeface="Consolas"/>
              </a:rPr>
              <a:t>try</a:t>
            </a:r>
            <a:r>
              <a:rPr lang="en-US" sz="1400" b="1" dirty="0">
                <a:solidFill>
                  <a:srgbClr val="000000"/>
                </a:solidFill>
                <a:latin typeface="Consolas"/>
              </a:rPr>
              <a:t>{  </a:t>
            </a:r>
            <a:r>
              <a:rPr lang="en-US" sz="1400" b="1" dirty="0" err="1">
                <a:solidFill>
                  <a:srgbClr val="000000"/>
                </a:solidFill>
                <a:latin typeface="Consolas"/>
              </a:rPr>
              <a:t>Thread.</a:t>
            </a:r>
            <a:r>
              <a:rPr lang="en-US" sz="1400" b="1" i="1" dirty="0" err="1">
                <a:solidFill>
                  <a:srgbClr val="000000"/>
                </a:solidFill>
                <a:latin typeface="Consolas"/>
              </a:rPr>
              <a:t>sleep</a:t>
            </a:r>
            <a:r>
              <a:rPr lang="en-US" sz="1400" b="1" i="1" dirty="0">
                <a:solidFill>
                  <a:srgbClr val="000000"/>
                </a:solidFill>
                <a:latin typeface="Consolas"/>
              </a:rPr>
              <a:t>(500); }</a:t>
            </a:r>
          </a:p>
          <a:p>
            <a:r>
              <a:rPr lang="en-US" sz="1400" dirty="0">
                <a:solidFill>
                  <a:srgbClr val="000000"/>
                </a:solidFill>
                <a:latin typeface="Consolas"/>
              </a:rPr>
              <a:t>              </a:t>
            </a:r>
            <a:r>
              <a:rPr lang="en-US" sz="1400" b="1" dirty="0">
                <a:solidFill>
                  <a:srgbClr val="7F0055"/>
                </a:solidFill>
                <a:latin typeface="Consolas"/>
              </a:rPr>
              <a:t>catch</a:t>
            </a:r>
            <a:r>
              <a:rPr lang="en-US" sz="1400" b="1" dirty="0">
                <a:solidFill>
                  <a:srgbClr val="000000"/>
                </a:solidFill>
                <a:latin typeface="Consolas"/>
              </a:rPr>
              <a:t>(</a:t>
            </a:r>
            <a:r>
              <a:rPr lang="en-US" sz="1400" b="1" dirty="0" err="1">
                <a:solidFill>
                  <a:srgbClr val="000000"/>
                </a:solidFill>
                <a:latin typeface="Consolas"/>
              </a:rPr>
              <a:t>InterruptedException</a:t>
            </a:r>
            <a:r>
              <a:rPr lang="en-US" sz="1400" b="1" dirty="0">
                <a:solidFill>
                  <a:srgbClr val="000000"/>
                </a:solidFill>
                <a:latin typeface="Consolas"/>
              </a:rPr>
              <a:t> e) {} </a:t>
            </a:r>
          </a:p>
          <a:p>
            <a:r>
              <a:rPr lang="en-US" sz="1400" dirty="0">
                <a:solidFill>
                  <a:srgbClr val="000000"/>
                </a:solidFill>
                <a:latin typeface="Consolas"/>
              </a:rPr>
              <a:t>           }</a:t>
            </a:r>
          </a:p>
          <a:p>
            <a:r>
              <a:rPr lang="en-US" sz="1400" dirty="0">
                <a:solidFill>
                  <a:srgbClr val="000000"/>
                </a:solidFill>
                <a:latin typeface="Consolas"/>
              </a:rPr>
              <a:t>           </a:t>
            </a:r>
            <a:r>
              <a:rPr lang="en-US" sz="1400" dirty="0" err="1">
                <a:solidFill>
                  <a:srgbClr val="0000C0"/>
                </a:solidFill>
                <a:latin typeface="Consolas"/>
              </a:rPr>
              <a:t>zhang</a:t>
            </a:r>
            <a:r>
              <a:rPr lang="en-US" sz="1400" dirty="0" err="1">
                <a:solidFill>
                  <a:srgbClr val="000000"/>
                </a:solidFill>
                <a:latin typeface="Consolas"/>
              </a:rPr>
              <a:t>.interrupt</a:t>
            </a:r>
            <a:r>
              <a:rPr lang="en-US" sz="1400" dirty="0">
                <a:solidFill>
                  <a:srgbClr val="000000"/>
                </a:solidFill>
                <a:latin typeface="Consolas"/>
              </a:rPr>
              <a:t>();</a:t>
            </a:r>
          </a:p>
          <a:p>
            <a:r>
              <a:rPr lang="en-US" sz="1400" dirty="0">
                <a:solidFill>
                  <a:srgbClr val="000000"/>
                </a:solidFill>
                <a:latin typeface="Consolas"/>
              </a:rPr>
              <a:t>           </a:t>
            </a:r>
            <a:r>
              <a:rPr lang="en-US" sz="1400" dirty="0" err="1">
                <a:solidFill>
                  <a:srgbClr val="0000C0"/>
                </a:solidFill>
                <a:latin typeface="Consolas"/>
              </a:rPr>
              <a:t>li</a:t>
            </a:r>
            <a:r>
              <a:rPr lang="en-US" sz="1400" dirty="0" err="1">
                <a:solidFill>
                  <a:srgbClr val="000000"/>
                </a:solidFill>
                <a:latin typeface="Consolas"/>
              </a:rPr>
              <a:t>.interrupt</a:t>
            </a:r>
            <a:r>
              <a:rPr lang="en-US" sz="1400" dirty="0">
                <a:solidFill>
                  <a:srgbClr val="000000"/>
                </a:solidFill>
                <a:latin typeface="Consolas"/>
              </a:rPr>
              <a:t>();</a:t>
            </a:r>
          </a:p>
          <a:p>
            <a:r>
              <a:rPr lang="en-US" sz="1400" dirty="0">
                <a:solidFill>
                  <a:srgbClr val="000000"/>
                </a:solidFill>
                <a:latin typeface="Consolas"/>
              </a:rPr>
              <a:t>        }</a:t>
            </a:r>
          </a:p>
          <a:p>
            <a:r>
              <a:rPr lang="en-US" sz="1400" dirty="0">
                <a:solidFill>
                  <a:srgbClr val="000000"/>
                </a:solidFill>
                <a:latin typeface="Consolas"/>
              </a:rPr>
              <a:t>    }</a:t>
            </a:r>
          </a:p>
          <a:p>
            <a:r>
              <a:rPr lang="en-US" sz="1400" dirty="0">
                <a:solidFill>
                  <a:srgbClr val="000000"/>
                </a:solidFill>
                <a:latin typeface="Consolas"/>
              </a:rPr>
              <a:t>}</a:t>
            </a:r>
          </a:p>
        </p:txBody>
      </p:sp>
      <p:sp>
        <p:nvSpPr>
          <p:cNvPr id="5" name="Rectangle 4"/>
          <p:cNvSpPr/>
          <p:nvPr/>
        </p:nvSpPr>
        <p:spPr>
          <a:xfrm>
            <a:off x="7328850" y="116632"/>
            <a:ext cx="1779654" cy="369332"/>
          </a:xfrm>
          <a:prstGeom prst="rect">
            <a:avLst/>
          </a:prstGeom>
        </p:spPr>
        <p:txBody>
          <a:bodyPr wrap="none">
            <a:spAutoFit/>
          </a:bodyPr>
          <a:lstStyle/>
          <a:p>
            <a:r>
              <a:rPr lang="en-US" altLang="zh-CN" dirty="0"/>
              <a:t>【</a:t>
            </a:r>
            <a:r>
              <a:rPr lang="zh-CN" altLang="en-US" dirty="0"/>
              <a:t>例子</a:t>
            </a:r>
            <a:r>
              <a:rPr lang="en-US" altLang="zh-CN" dirty="0"/>
              <a:t>8</a:t>
            </a:r>
            <a:r>
              <a:rPr lang="zh-CN" altLang="en-US" dirty="0"/>
              <a:t>，</a:t>
            </a:r>
            <a:r>
              <a:rPr lang="en-US" altLang="zh-CN" dirty="0"/>
              <a:t>1/2】</a:t>
            </a:r>
            <a:endParaRPr lang="zh-CN" alt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42</a:t>
            </a:fld>
            <a:endParaRPr lang="en-US"/>
          </a:p>
        </p:txBody>
      </p:sp>
      <p:cxnSp>
        <p:nvCxnSpPr>
          <p:cNvPr id="7" name="直接箭头连接符 6"/>
          <p:cNvCxnSpPr/>
          <p:nvPr/>
        </p:nvCxnSpPr>
        <p:spPr>
          <a:xfrm>
            <a:off x="611560" y="5733256"/>
            <a:ext cx="648072"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a:off x="611560" y="5949280"/>
            <a:ext cx="648072"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300760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8.6 </a:t>
            </a:r>
            <a:r>
              <a:rPr lang="zh-CN" altLang="en-US" sz="3200" dirty="0"/>
              <a:t>线程的常用方法</a:t>
            </a:r>
          </a:p>
        </p:txBody>
      </p:sp>
      <p:sp>
        <p:nvSpPr>
          <p:cNvPr id="4" name="矩形 3"/>
          <p:cNvSpPr/>
          <p:nvPr/>
        </p:nvSpPr>
        <p:spPr>
          <a:xfrm>
            <a:off x="899592" y="1974319"/>
            <a:ext cx="4896544" cy="2616101"/>
          </a:xfrm>
          <a:prstGeom prst="rect">
            <a:avLst/>
          </a:prstGeom>
          <a:solidFill>
            <a:srgbClr val="CCFFFF"/>
          </a:solidFill>
        </p:spPr>
        <p:txBody>
          <a:bodyPr wrap="square">
            <a:spAutoFit/>
          </a:bodyPr>
          <a:lstStyle/>
          <a:p>
            <a:r>
              <a:rPr lang="en-US" sz="1600" b="1" dirty="0">
                <a:solidFill>
                  <a:srgbClr val="7F0055"/>
                </a:solidFill>
                <a:latin typeface="Consolas"/>
              </a:rPr>
              <a:t>public</a:t>
            </a:r>
            <a:r>
              <a:rPr lang="en-US" sz="1600" b="1" dirty="0">
                <a:solidFill>
                  <a:srgbClr val="000000"/>
                </a:solidFill>
                <a:latin typeface="Consolas"/>
              </a:rPr>
              <a:t> </a:t>
            </a:r>
            <a:r>
              <a:rPr lang="en-US" sz="1600" b="1" dirty="0">
                <a:solidFill>
                  <a:srgbClr val="7F0055"/>
                </a:solidFill>
                <a:latin typeface="Consolas"/>
              </a:rPr>
              <a:t>class</a:t>
            </a:r>
            <a:r>
              <a:rPr lang="en-US" sz="1600" b="1" dirty="0">
                <a:solidFill>
                  <a:srgbClr val="000000"/>
                </a:solidFill>
                <a:latin typeface="Consolas"/>
              </a:rPr>
              <a:t> Example8_8</a:t>
            </a:r>
          </a:p>
          <a:p>
            <a:r>
              <a:rPr lang="en-US" sz="1600" dirty="0">
                <a:solidFill>
                  <a:srgbClr val="000000"/>
                </a:solidFill>
                <a:latin typeface="Consolas"/>
              </a:rPr>
              <a:t>{</a:t>
            </a:r>
          </a:p>
          <a:p>
            <a:r>
              <a:rPr lang="en-US" sz="1600" dirty="0">
                <a:solidFill>
                  <a:srgbClr val="000000"/>
                </a:solidFill>
                <a:latin typeface="Consolas"/>
              </a:rPr>
              <a:t>    </a:t>
            </a:r>
            <a:r>
              <a:rPr lang="en-US" sz="1600" b="1" dirty="0">
                <a:solidFill>
                  <a:srgbClr val="7F0055"/>
                </a:solidFill>
                <a:latin typeface="Consolas"/>
              </a:rPr>
              <a:t>public</a:t>
            </a:r>
            <a:r>
              <a:rPr lang="en-US" sz="1600" b="1" dirty="0">
                <a:solidFill>
                  <a:srgbClr val="000000"/>
                </a:solidFill>
                <a:latin typeface="Consolas"/>
              </a:rPr>
              <a:t> </a:t>
            </a:r>
            <a:r>
              <a:rPr lang="en-US" sz="1600" b="1" dirty="0">
                <a:solidFill>
                  <a:srgbClr val="7F0055"/>
                </a:solidFill>
                <a:latin typeface="Consolas"/>
              </a:rPr>
              <a:t>static</a:t>
            </a:r>
            <a:r>
              <a:rPr lang="en-US" sz="1600" b="1" dirty="0">
                <a:solidFill>
                  <a:srgbClr val="000000"/>
                </a:solidFill>
                <a:latin typeface="Consolas"/>
              </a:rPr>
              <a:t> </a:t>
            </a:r>
            <a:r>
              <a:rPr lang="en-US" sz="1600" b="1" dirty="0">
                <a:solidFill>
                  <a:srgbClr val="7F0055"/>
                </a:solidFill>
                <a:latin typeface="Consolas"/>
              </a:rPr>
              <a:t>void</a:t>
            </a:r>
            <a:r>
              <a:rPr lang="en-US" sz="1600" b="1" dirty="0">
                <a:solidFill>
                  <a:srgbClr val="000000"/>
                </a:solidFill>
                <a:latin typeface="Consolas"/>
              </a:rPr>
              <a:t> main(String </a:t>
            </a:r>
            <a:r>
              <a:rPr lang="en-US" sz="1600" b="1" dirty="0" err="1">
                <a:solidFill>
                  <a:srgbClr val="000000"/>
                </a:solidFill>
                <a:latin typeface="Consolas"/>
              </a:rPr>
              <a:t>args</a:t>
            </a:r>
            <a:r>
              <a:rPr lang="en-US" sz="1600" b="1" dirty="0">
                <a:solidFill>
                  <a:srgbClr val="000000"/>
                </a:solidFill>
                <a:latin typeface="Consolas"/>
              </a:rPr>
              <a:t>[])</a:t>
            </a:r>
          </a:p>
          <a:p>
            <a:r>
              <a:rPr lang="en-US" sz="1600" dirty="0">
                <a:solidFill>
                  <a:srgbClr val="000000"/>
                </a:solidFill>
                <a:latin typeface="Consolas"/>
              </a:rPr>
              <a:t>    {</a:t>
            </a:r>
          </a:p>
          <a:p>
            <a:r>
              <a:rPr lang="en-US" sz="1600" dirty="0">
                <a:solidFill>
                  <a:srgbClr val="000000"/>
                </a:solidFill>
                <a:latin typeface="Consolas"/>
              </a:rPr>
              <a:t>        </a:t>
            </a:r>
            <a:r>
              <a:rPr lang="en-US" sz="1600" dirty="0" err="1">
                <a:solidFill>
                  <a:srgbClr val="000000"/>
                </a:solidFill>
                <a:latin typeface="Consolas"/>
              </a:rPr>
              <a:t>ClassRoom</a:t>
            </a:r>
            <a:r>
              <a:rPr lang="en-US" sz="1600" dirty="0">
                <a:solidFill>
                  <a:srgbClr val="000000"/>
                </a:solidFill>
                <a:latin typeface="Consolas"/>
              </a:rPr>
              <a:t> room = </a:t>
            </a:r>
            <a:r>
              <a:rPr lang="en-US" sz="1600" b="1" dirty="0">
                <a:solidFill>
                  <a:srgbClr val="7F0055"/>
                </a:solidFill>
                <a:latin typeface="Consolas"/>
              </a:rPr>
              <a:t>new</a:t>
            </a:r>
            <a:r>
              <a:rPr lang="en-US" sz="1600" b="1" dirty="0">
                <a:solidFill>
                  <a:srgbClr val="000000"/>
                </a:solidFill>
                <a:latin typeface="Consolas"/>
              </a:rPr>
              <a:t> </a:t>
            </a:r>
            <a:r>
              <a:rPr lang="en-US" sz="1600" b="1" dirty="0" err="1">
                <a:solidFill>
                  <a:srgbClr val="000000"/>
                </a:solidFill>
                <a:latin typeface="Consolas"/>
              </a:rPr>
              <a:t>ClassRoom</a:t>
            </a:r>
            <a:r>
              <a:rPr lang="en-US" sz="1600" b="1" dirty="0">
                <a:solidFill>
                  <a:srgbClr val="000000"/>
                </a:solidFill>
                <a:latin typeface="Consolas"/>
              </a:rPr>
              <a:t>();</a:t>
            </a:r>
          </a:p>
          <a:p>
            <a:r>
              <a:rPr lang="en-US" sz="1600" dirty="0">
                <a:solidFill>
                  <a:srgbClr val="000000"/>
                </a:solidFill>
                <a:latin typeface="Consolas"/>
              </a:rPr>
              <a:t>        </a:t>
            </a:r>
            <a:r>
              <a:rPr lang="en-US" sz="1600" dirty="0" err="1">
                <a:solidFill>
                  <a:srgbClr val="000000"/>
                </a:solidFill>
                <a:latin typeface="Consolas"/>
              </a:rPr>
              <a:t>room.</a:t>
            </a:r>
            <a:r>
              <a:rPr lang="en-US" sz="1600" dirty="0" err="1">
                <a:solidFill>
                  <a:srgbClr val="0000C0"/>
                </a:solidFill>
                <a:latin typeface="Consolas"/>
              </a:rPr>
              <a:t>zhang</a:t>
            </a:r>
            <a:r>
              <a:rPr lang="en-US" sz="1600" dirty="0" err="1">
                <a:solidFill>
                  <a:srgbClr val="000000"/>
                </a:solidFill>
                <a:latin typeface="Consolas"/>
              </a:rPr>
              <a:t>.start</a:t>
            </a:r>
            <a:r>
              <a:rPr lang="en-US" sz="1600" dirty="0">
                <a:solidFill>
                  <a:srgbClr val="000000"/>
                </a:solidFill>
                <a:latin typeface="Consolas"/>
              </a:rPr>
              <a:t>();</a:t>
            </a:r>
          </a:p>
          <a:p>
            <a:r>
              <a:rPr lang="en-US" sz="1600" dirty="0">
                <a:solidFill>
                  <a:srgbClr val="000000"/>
                </a:solidFill>
                <a:latin typeface="Consolas"/>
              </a:rPr>
              <a:t>        </a:t>
            </a:r>
            <a:r>
              <a:rPr lang="en-US" sz="1600" dirty="0" err="1">
                <a:solidFill>
                  <a:srgbClr val="000000"/>
                </a:solidFill>
                <a:latin typeface="Consolas"/>
              </a:rPr>
              <a:t>room.</a:t>
            </a:r>
            <a:r>
              <a:rPr lang="en-US" sz="1600" dirty="0" err="1">
                <a:solidFill>
                  <a:srgbClr val="0000C0"/>
                </a:solidFill>
                <a:latin typeface="Consolas"/>
              </a:rPr>
              <a:t>li</a:t>
            </a:r>
            <a:r>
              <a:rPr lang="en-US" sz="1600" dirty="0" err="1">
                <a:solidFill>
                  <a:srgbClr val="000000"/>
                </a:solidFill>
                <a:latin typeface="Consolas"/>
              </a:rPr>
              <a:t>.start</a:t>
            </a:r>
            <a:r>
              <a:rPr lang="en-US" sz="1600" dirty="0">
                <a:solidFill>
                  <a:srgbClr val="000000"/>
                </a:solidFill>
                <a:latin typeface="Consolas"/>
              </a:rPr>
              <a:t>();</a:t>
            </a:r>
          </a:p>
          <a:p>
            <a:r>
              <a:rPr lang="en-US" sz="1600" dirty="0">
                <a:solidFill>
                  <a:srgbClr val="000000"/>
                </a:solidFill>
                <a:latin typeface="Consolas"/>
              </a:rPr>
              <a:t>        </a:t>
            </a:r>
            <a:r>
              <a:rPr lang="en-US" sz="1600" dirty="0" err="1">
                <a:solidFill>
                  <a:srgbClr val="000000"/>
                </a:solidFill>
                <a:latin typeface="Consolas"/>
              </a:rPr>
              <a:t>room.</a:t>
            </a:r>
            <a:r>
              <a:rPr lang="en-US" sz="1600" dirty="0" err="1">
                <a:solidFill>
                  <a:srgbClr val="0000C0"/>
                </a:solidFill>
                <a:latin typeface="Consolas"/>
              </a:rPr>
              <a:t>teacher</a:t>
            </a:r>
            <a:r>
              <a:rPr lang="en-US" sz="1600" dirty="0" err="1">
                <a:solidFill>
                  <a:srgbClr val="000000"/>
                </a:solidFill>
                <a:latin typeface="Consolas"/>
              </a:rPr>
              <a:t>.start</a:t>
            </a:r>
            <a:r>
              <a:rPr lang="en-US" sz="1600" dirty="0">
                <a:solidFill>
                  <a:srgbClr val="000000"/>
                </a:solidFill>
                <a:latin typeface="Consolas"/>
              </a:rPr>
              <a:t>();</a:t>
            </a:r>
          </a:p>
          <a:p>
            <a:r>
              <a:rPr lang="en-US" sz="1600" dirty="0">
                <a:solidFill>
                  <a:srgbClr val="000000"/>
                </a:solidFill>
                <a:latin typeface="Consolas"/>
              </a:rPr>
              <a:t>    }</a:t>
            </a:r>
          </a:p>
          <a:p>
            <a:r>
              <a:rPr lang="en-US" sz="1600" dirty="0">
                <a:solidFill>
                  <a:srgbClr val="000000"/>
                </a:solidFill>
                <a:latin typeface="Consolas"/>
              </a:rPr>
              <a:t>}</a:t>
            </a:r>
          </a:p>
        </p:txBody>
      </p:sp>
      <p:sp>
        <p:nvSpPr>
          <p:cNvPr id="5" name="Rectangle 4"/>
          <p:cNvSpPr/>
          <p:nvPr/>
        </p:nvSpPr>
        <p:spPr>
          <a:xfrm>
            <a:off x="7328850" y="116632"/>
            <a:ext cx="1779654" cy="369332"/>
          </a:xfrm>
          <a:prstGeom prst="rect">
            <a:avLst/>
          </a:prstGeom>
        </p:spPr>
        <p:txBody>
          <a:bodyPr wrap="none">
            <a:spAutoFit/>
          </a:bodyPr>
          <a:lstStyle/>
          <a:p>
            <a:r>
              <a:rPr lang="en-US" altLang="zh-CN" dirty="0"/>
              <a:t>【</a:t>
            </a:r>
            <a:r>
              <a:rPr lang="zh-CN" altLang="en-US" dirty="0"/>
              <a:t>例子</a:t>
            </a:r>
            <a:r>
              <a:rPr lang="en-US" altLang="zh-CN" dirty="0"/>
              <a:t>8</a:t>
            </a:r>
            <a:r>
              <a:rPr lang="zh-CN" altLang="en-US" dirty="0"/>
              <a:t>，</a:t>
            </a:r>
            <a:r>
              <a:rPr lang="en-US" altLang="zh-CN" dirty="0"/>
              <a:t>2/2】</a:t>
            </a:r>
            <a:endParaRPr lang="zh-CN" altLang="en-US" dirty="0"/>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96136" y="2909913"/>
            <a:ext cx="1780207" cy="16712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Slide Number Placeholder 2"/>
          <p:cNvSpPr>
            <a:spLocks noGrp="1"/>
          </p:cNvSpPr>
          <p:nvPr>
            <p:ph type="sldNum" sz="quarter" idx="12"/>
          </p:nvPr>
        </p:nvSpPr>
        <p:spPr/>
        <p:txBody>
          <a:bodyPr/>
          <a:lstStyle/>
          <a:p>
            <a:fld id="{B6F15528-21DE-4FAA-801E-634DDDAF4B2B}" type="slidenum">
              <a:rPr lang="en-US" smtClean="0"/>
              <a:pPr/>
              <a:t>43</a:t>
            </a:fld>
            <a:endParaRPr lang="en-US"/>
          </a:p>
        </p:txBody>
      </p:sp>
    </p:spTree>
    <p:extLst>
      <p:ext uri="{BB962C8B-B14F-4D97-AF65-F5344CB8AC3E}">
        <p14:creationId xmlns:p14="http://schemas.microsoft.com/office/powerpoint/2010/main" val="149059248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Outline</a:t>
            </a:r>
            <a:endParaRPr lang="zh-CN" altLang="en-US" sz="3200" dirty="0"/>
          </a:p>
        </p:txBody>
      </p:sp>
      <p:sp>
        <p:nvSpPr>
          <p:cNvPr id="3" name="内容占位符 2"/>
          <p:cNvSpPr>
            <a:spLocks noGrp="1"/>
          </p:cNvSpPr>
          <p:nvPr>
            <p:ph idx="1"/>
          </p:nvPr>
        </p:nvSpPr>
        <p:spPr/>
        <p:txBody>
          <a:bodyPr>
            <a:normAutofit/>
          </a:bodyPr>
          <a:lstStyle/>
          <a:p>
            <a:r>
              <a:rPr lang="en-US" altLang="zh-CN" sz="2000" dirty="0"/>
              <a:t>8.1 Java</a:t>
            </a:r>
            <a:r>
              <a:rPr lang="zh-CN" altLang="en-US" sz="2000" dirty="0"/>
              <a:t>中的线程</a:t>
            </a:r>
            <a:endParaRPr lang="en-US" altLang="zh-CN" sz="2000" dirty="0"/>
          </a:p>
          <a:p>
            <a:r>
              <a:rPr lang="en-US" altLang="zh-CN" sz="2000" dirty="0"/>
              <a:t>8.2 </a:t>
            </a:r>
            <a:r>
              <a:rPr lang="zh-CN" altLang="en-US" sz="2000" dirty="0"/>
              <a:t>线程的生命周期</a:t>
            </a:r>
            <a:endParaRPr lang="en-US" altLang="zh-CN" sz="2000" dirty="0"/>
          </a:p>
          <a:p>
            <a:r>
              <a:rPr lang="en-US" altLang="zh-CN" sz="2000" dirty="0"/>
              <a:t>8.3 </a:t>
            </a:r>
            <a:r>
              <a:rPr lang="zh-CN" altLang="en-US" sz="2000" dirty="0"/>
              <a:t>线程的优先级与调度管理</a:t>
            </a:r>
            <a:endParaRPr lang="en-US" altLang="zh-CN" sz="2000" dirty="0"/>
          </a:p>
          <a:p>
            <a:r>
              <a:rPr lang="en-US" altLang="zh-CN" sz="2000" dirty="0"/>
              <a:t>8.4 Thread</a:t>
            </a:r>
            <a:r>
              <a:rPr lang="zh-CN" altLang="en-US" sz="2000" dirty="0"/>
              <a:t>的子类创建线程</a:t>
            </a:r>
            <a:endParaRPr lang="en-US" altLang="zh-CN" sz="2000" dirty="0"/>
          </a:p>
          <a:p>
            <a:r>
              <a:rPr lang="en-US" altLang="zh-CN" sz="2000" dirty="0"/>
              <a:t>8.5 Runnable</a:t>
            </a:r>
            <a:r>
              <a:rPr lang="zh-CN" altLang="en-US" sz="2000" dirty="0"/>
              <a:t>接口</a:t>
            </a:r>
            <a:endParaRPr lang="en-US" altLang="zh-CN" sz="2000" dirty="0"/>
          </a:p>
          <a:p>
            <a:r>
              <a:rPr lang="en-US" altLang="zh-CN" sz="2000" dirty="0"/>
              <a:t>8.6 </a:t>
            </a:r>
            <a:r>
              <a:rPr lang="zh-CN" altLang="en-US" sz="2000" dirty="0"/>
              <a:t>线程的常用方法</a:t>
            </a:r>
            <a:endParaRPr lang="en-US" altLang="zh-CN" sz="2000" dirty="0"/>
          </a:p>
          <a:p>
            <a:r>
              <a:rPr lang="en-US" altLang="zh-CN" sz="2000" dirty="0">
                <a:solidFill>
                  <a:srgbClr val="FF0000"/>
                </a:solidFill>
              </a:rPr>
              <a:t>8.7 </a:t>
            </a:r>
            <a:r>
              <a:rPr lang="zh-CN" altLang="en-US" sz="2000" dirty="0">
                <a:solidFill>
                  <a:srgbClr val="FF0000"/>
                </a:solidFill>
              </a:rPr>
              <a:t>线程同步</a:t>
            </a:r>
            <a:endParaRPr lang="en-US" altLang="zh-CN" sz="2000" dirty="0">
              <a:solidFill>
                <a:srgbClr val="FF0000"/>
              </a:solidFill>
            </a:endParaRPr>
          </a:p>
          <a:p>
            <a:r>
              <a:rPr lang="en-US" altLang="zh-CN" sz="2000" dirty="0"/>
              <a:t>8.8 </a:t>
            </a:r>
            <a:r>
              <a:rPr lang="zh-CN" altLang="en-US" sz="2000" dirty="0"/>
              <a:t>使用</a:t>
            </a:r>
            <a:r>
              <a:rPr lang="en-US" altLang="zh-CN" sz="2000" dirty="0"/>
              <a:t>wait(),notify(),</a:t>
            </a:r>
            <a:r>
              <a:rPr lang="en-US" altLang="zh-CN" sz="2000" dirty="0" err="1"/>
              <a:t>notifyAll</a:t>
            </a:r>
            <a:r>
              <a:rPr lang="en-US" altLang="zh-CN" sz="2000" dirty="0"/>
              <a:t>()</a:t>
            </a:r>
            <a:r>
              <a:rPr lang="zh-CN" altLang="en-US" sz="2000" dirty="0"/>
              <a:t>协调同步线程</a:t>
            </a:r>
            <a:endParaRPr lang="en-US" altLang="zh-CN" sz="2000" dirty="0"/>
          </a:p>
          <a:p>
            <a:r>
              <a:rPr lang="en-US" altLang="zh-CN" sz="2000" dirty="0"/>
              <a:t>8.9 </a:t>
            </a:r>
            <a:r>
              <a:rPr lang="zh-CN" altLang="en-US" sz="2000" dirty="0"/>
              <a:t>挂起、恢复和终止线程</a:t>
            </a:r>
            <a:endParaRPr lang="en-US" altLang="zh-CN" sz="2000" dirty="0"/>
          </a:p>
          <a:p>
            <a:r>
              <a:rPr lang="en-US" altLang="zh-CN" sz="2000" dirty="0"/>
              <a:t>8.10 </a:t>
            </a:r>
            <a:r>
              <a:rPr lang="zh-CN" altLang="en-US" sz="2000" dirty="0"/>
              <a:t>线程联合</a:t>
            </a:r>
            <a:endParaRPr lang="en-US" altLang="zh-CN" sz="2000" dirty="0"/>
          </a:p>
          <a:p>
            <a:r>
              <a:rPr lang="en-US" altLang="zh-CN" sz="2000" dirty="0"/>
              <a:t>8.11 </a:t>
            </a:r>
            <a:r>
              <a:rPr lang="zh-CN" altLang="en-US" sz="2000" dirty="0"/>
              <a:t>守护线程</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44</a:t>
            </a:fld>
            <a:endParaRPr lang="en-US"/>
          </a:p>
        </p:txBody>
      </p:sp>
    </p:spTree>
    <p:extLst>
      <p:ext uri="{BB962C8B-B14F-4D97-AF65-F5344CB8AC3E}">
        <p14:creationId xmlns:p14="http://schemas.microsoft.com/office/powerpoint/2010/main" val="139612501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8.7 </a:t>
            </a:r>
            <a:r>
              <a:rPr lang="zh-CN" altLang="en-US" sz="3200" dirty="0"/>
              <a:t>线程同步</a:t>
            </a:r>
          </a:p>
        </p:txBody>
      </p:sp>
      <p:sp>
        <p:nvSpPr>
          <p:cNvPr id="3" name="内容占位符 2"/>
          <p:cNvSpPr>
            <a:spLocks noGrp="1"/>
          </p:cNvSpPr>
          <p:nvPr>
            <p:ph idx="1"/>
          </p:nvPr>
        </p:nvSpPr>
        <p:spPr/>
        <p:txBody>
          <a:bodyPr>
            <a:normAutofit/>
          </a:bodyPr>
          <a:lstStyle/>
          <a:p>
            <a:r>
              <a:rPr lang="zh-CN" altLang="en-US" sz="2000" dirty="0"/>
              <a:t>线程同步是指多个线程要执行一个</a:t>
            </a:r>
            <a:r>
              <a:rPr lang="en-US" altLang="zh-CN" sz="2000" b="1" dirty="0">
                <a:solidFill>
                  <a:srgbClr val="FF0000"/>
                </a:solidFill>
              </a:rPr>
              <a:t>synchronized</a:t>
            </a:r>
            <a:r>
              <a:rPr lang="zh-CN" altLang="en-US" sz="2000" b="1" dirty="0">
                <a:solidFill>
                  <a:srgbClr val="FF0000"/>
                </a:solidFill>
              </a:rPr>
              <a:t>修饰的方法</a:t>
            </a:r>
            <a:r>
              <a:rPr lang="zh-CN" altLang="en-US" sz="2000" dirty="0"/>
              <a:t>，如果一个线程</a:t>
            </a:r>
            <a:r>
              <a:rPr lang="en-US" altLang="zh-CN" sz="2000" dirty="0"/>
              <a:t>A</a:t>
            </a:r>
            <a:r>
              <a:rPr lang="zh-CN" altLang="en-US" sz="2000" dirty="0"/>
              <a:t>在占有</a:t>
            </a:r>
            <a:r>
              <a:rPr lang="en-US" altLang="zh-CN" sz="2000" dirty="0"/>
              <a:t>CPU</a:t>
            </a:r>
            <a:r>
              <a:rPr lang="zh-CN" altLang="en-US" sz="2000" dirty="0"/>
              <a:t>资源期间，使得</a:t>
            </a:r>
            <a:r>
              <a:rPr lang="en-US" altLang="zh-CN" sz="2000" dirty="0"/>
              <a:t>synchronized</a:t>
            </a:r>
            <a:r>
              <a:rPr lang="zh-CN" altLang="en-US" sz="2000" dirty="0"/>
              <a:t>方法被调用执行，那么在该</a:t>
            </a:r>
            <a:r>
              <a:rPr lang="en-US" altLang="zh-CN" sz="2000" dirty="0"/>
              <a:t>synchronized</a:t>
            </a:r>
            <a:r>
              <a:rPr lang="zh-CN" altLang="en-US" sz="2000" dirty="0"/>
              <a:t>方法返回之前（即</a:t>
            </a:r>
            <a:r>
              <a:rPr lang="en-US" altLang="zh-CN" sz="2000" dirty="0"/>
              <a:t>synchronized</a:t>
            </a:r>
            <a:r>
              <a:rPr lang="zh-CN" altLang="en-US" sz="2000" dirty="0"/>
              <a:t>方法调用执行完毕之前），</a:t>
            </a:r>
            <a:r>
              <a:rPr lang="zh-CN" altLang="en-US" sz="2000" b="1" dirty="0">
                <a:solidFill>
                  <a:srgbClr val="0000FF"/>
                </a:solidFill>
              </a:rPr>
              <a:t>其他占有</a:t>
            </a:r>
            <a:r>
              <a:rPr lang="en-US" altLang="zh-CN" sz="2000" b="1" dirty="0">
                <a:solidFill>
                  <a:srgbClr val="0000FF"/>
                </a:solidFill>
              </a:rPr>
              <a:t>CPU</a:t>
            </a:r>
            <a:r>
              <a:rPr lang="zh-CN" altLang="en-US" sz="2000" b="1" dirty="0">
                <a:solidFill>
                  <a:srgbClr val="0000FF"/>
                </a:solidFill>
              </a:rPr>
              <a:t>资源的线程一旦调用这个</a:t>
            </a:r>
            <a:r>
              <a:rPr lang="en-US" altLang="zh-CN" sz="2000" b="1" dirty="0">
                <a:solidFill>
                  <a:srgbClr val="0000FF"/>
                </a:solidFill>
              </a:rPr>
              <a:t>synchronized</a:t>
            </a:r>
            <a:r>
              <a:rPr lang="zh-CN" altLang="en-US" sz="2000" b="1" dirty="0">
                <a:solidFill>
                  <a:srgbClr val="0000FF"/>
                </a:solidFill>
              </a:rPr>
              <a:t>方法就会引起堵塞，堵塞的线程一直要等到堵塞的原因消除（ 即</a:t>
            </a:r>
            <a:r>
              <a:rPr lang="en-US" altLang="zh-CN" sz="2000" b="1" dirty="0">
                <a:solidFill>
                  <a:srgbClr val="0000FF"/>
                </a:solidFill>
              </a:rPr>
              <a:t>synchronized</a:t>
            </a:r>
            <a:r>
              <a:rPr lang="zh-CN" altLang="en-US" sz="2000" b="1" dirty="0">
                <a:solidFill>
                  <a:srgbClr val="0000FF"/>
                </a:solidFill>
              </a:rPr>
              <a:t>方法返回）</a:t>
            </a:r>
            <a:r>
              <a:rPr lang="zh-CN" altLang="en-US" sz="2000" dirty="0"/>
              <a:t>，再排队等待</a:t>
            </a:r>
            <a:r>
              <a:rPr lang="en-US" altLang="zh-CN" sz="2000" dirty="0"/>
              <a:t>CPU</a:t>
            </a:r>
            <a:r>
              <a:rPr lang="zh-CN" altLang="en-US" sz="2000" dirty="0"/>
              <a:t>资源，以便使用这个同步方法。</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45</a:t>
            </a:fld>
            <a:endParaRPr lang="en-US"/>
          </a:p>
        </p:txBody>
      </p:sp>
    </p:spTree>
    <p:extLst>
      <p:ext uri="{BB962C8B-B14F-4D97-AF65-F5344CB8AC3E}">
        <p14:creationId xmlns:p14="http://schemas.microsoft.com/office/powerpoint/2010/main" val="35433893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8.7 </a:t>
            </a:r>
            <a:r>
              <a:rPr lang="zh-CN" altLang="en-US" sz="3200" dirty="0"/>
              <a:t>线程同步</a:t>
            </a:r>
          </a:p>
        </p:txBody>
      </p:sp>
      <p:sp>
        <p:nvSpPr>
          <p:cNvPr id="3" name="内容占位符 2"/>
          <p:cNvSpPr>
            <a:spLocks noGrp="1"/>
          </p:cNvSpPr>
          <p:nvPr>
            <p:ph idx="1"/>
          </p:nvPr>
        </p:nvSpPr>
        <p:spPr/>
        <p:txBody>
          <a:bodyPr>
            <a:normAutofit/>
          </a:bodyPr>
          <a:lstStyle/>
          <a:p>
            <a:r>
              <a:rPr lang="zh-CN" altLang="en-US" sz="2000" dirty="0"/>
              <a:t>在下面的例子</a:t>
            </a:r>
            <a:r>
              <a:rPr lang="en-US" altLang="zh-CN" sz="2000" dirty="0"/>
              <a:t>9</a:t>
            </a:r>
            <a:r>
              <a:rPr lang="zh-CN" altLang="en-US" sz="2000" dirty="0"/>
              <a:t>中有两个线程：</a:t>
            </a:r>
            <a:r>
              <a:rPr lang="en-US" altLang="zh-CN" sz="2000" dirty="0"/>
              <a:t> treasurer</a:t>
            </a:r>
            <a:r>
              <a:rPr lang="zh-CN" altLang="en-US" sz="2000" dirty="0"/>
              <a:t>和</a:t>
            </a:r>
            <a:r>
              <a:rPr lang="en-US" altLang="zh-CN" sz="2000" dirty="0"/>
              <a:t>cashier</a:t>
            </a:r>
            <a:r>
              <a:rPr lang="zh-CN" altLang="en-US" sz="2000" dirty="0"/>
              <a:t>，他们共同拥有一个帐本。他们都可以使用</a:t>
            </a:r>
            <a:r>
              <a:rPr lang="en-US" altLang="zh-CN" sz="2000" dirty="0" err="1"/>
              <a:t>saveOrTake</a:t>
            </a:r>
            <a:r>
              <a:rPr lang="en-US" altLang="zh-CN" sz="2000" dirty="0"/>
              <a:t>(</a:t>
            </a:r>
            <a:r>
              <a:rPr lang="en-US" altLang="zh-CN" sz="2000" dirty="0" err="1"/>
              <a:t>int</a:t>
            </a:r>
            <a:r>
              <a:rPr lang="en-US" altLang="zh-CN" sz="2000" dirty="0"/>
              <a:t> number)</a:t>
            </a:r>
            <a:r>
              <a:rPr lang="zh-CN" altLang="en-US" sz="2000" dirty="0"/>
              <a:t>对帐本进行访问，</a:t>
            </a:r>
            <a:r>
              <a:rPr lang="en-US" altLang="zh-CN" sz="2000" dirty="0"/>
              <a:t> treasurer</a:t>
            </a:r>
            <a:r>
              <a:rPr lang="zh-CN" altLang="en-US" sz="2000" dirty="0"/>
              <a:t>使用</a:t>
            </a:r>
            <a:r>
              <a:rPr lang="en-US" altLang="zh-CN" sz="2000" dirty="0" err="1"/>
              <a:t>saveOrTake</a:t>
            </a:r>
            <a:r>
              <a:rPr lang="zh-CN" altLang="en-US" sz="2000" dirty="0"/>
              <a:t>方法时，向帐本写入存钱记录；</a:t>
            </a:r>
            <a:r>
              <a:rPr lang="en-US" altLang="zh-CN" sz="2000" dirty="0"/>
              <a:t> cashier</a:t>
            </a:r>
            <a:r>
              <a:rPr lang="zh-CN" altLang="en-US" sz="2000" dirty="0"/>
              <a:t>使用</a:t>
            </a:r>
            <a:r>
              <a:rPr lang="en-US" altLang="zh-CN" sz="2000" dirty="0" err="1"/>
              <a:t>saveOrTake</a:t>
            </a:r>
            <a:r>
              <a:rPr lang="zh-CN" altLang="en-US" sz="2000" dirty="0"/>
              <a:t>方法时，向帐本写入取钱记录。因此，</a:t>
            </a:r>
            <a:r>
              <a:rPr lang="zh-CN" altLang="en-US" sz="2000" dirty="0">
                <a:solidFill>
                  <a:srgbClr val="0000FF"/>
                </a:solidFill>
              </a:rPr>
              <a:t>当</a:t>
            </a:r>
            <a:r>
              <a:rPr lang="en-US" altLang="zh-CN" sz="2000" dirty="0">
                <a:solidFill>
                  <a:srgbClr val="0000FF"/>
                </a:solidFill>
              </a:rPr>
              <a:t>treasurer</a:t>
            </a:r>
            <a:r>
              <a:rPr lang="zh-CN" altLang="en-US" sz="2000" dirty="0">
                <a:solidFill>
                  <a:srgbClr val="0000FF"/>
                </a:solidFill>
              </a:rPr>
              <a:t>正在使用</a:t>
            </a:r>
            <a:r>
              <a:rPr lang="en-US" altLang="zh-CN" sz="2000" dirty="0" err="1">
                <a:solidFill>
                  <a:srgbClr val="0000FF"/>
                </a:solidFill>
              </a:rPr>
              <a:t>saveOrTake</a:t>
            </a:r>
            <a:r>
              <a:rPr lang="zh-CN" altLang="en-US" sz="2000" dirty="0">
                <a:solidFill>
                  <a:srgbClr val="0000FF"/>
                </a:solidFill>
              </a:rPr>
              <a:t>方法时，</a:t>
            </a:r>
            <a:r>
              <a:rPr lang="en-US" altLang="zh-CN" sz="2000" dirty="0">
                <a:solidFill>
                  <a:srgbClr val="0000FF"/>
                </a:solidFill>
              </a:rPr>
              <a:t>cashier</a:t>
            </a:r>
            <a:r>
              <a:rPr lang="zh-CN" altLang="en-US" sz="2000" dirty="0">
                <a:solidFill>
                  <a:srgbClr val="0000FF"/>
                </a:solidFill>
              </a:rPr>
              <a:t>被禁止使用，反之也是这样</a:t>
            </a:r>
            <a:r>
              <a:rPr lang="zh-CN" altLang="en-US" sz="2000" dirty="0"/>
              <a:t>。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46</a:t>
            </a:fld>
            <a:endParaRPr lang="en-US"/>
          </a:p>
        </p:txBody>
      </p:sp>
    </p:spTree>
    <p:extLst>
      <p:ext uri="{BB962C8B-B14F-4D97-AF65-F5344CB8AC3E}">
        <p14:creationId xmlns:p14="http://schemas.microsoft.com/office/powerpoint/2010/main" val="6542808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8.7 </a:t>
            </a:r>
            <a:r>
              <a:rPr lang="zh-CN" altLang="en-US" sz="3200" dirty="0"/>
              <a:t>线程同步</a:t>
            </a:r>
          </a:p>
        </p:txBody>
      </p:sp>
      <p:sp>
        <p:nvSpPr>
          <p:cNvPr id="4" name="矩形 3"/>
          <p:cNvSpPr/>
          <p:nvPr/>
        </p:nvSpPr>
        <p:spPr>
          <a:xfrm>
            <a:off x="323528" y="620688"/>
            <a:ext cx="8496944" cy="6001643"/>
          </a:xfrm>
          <a:prstGeom prst="rect">
            <a:avLst/>
          </a:prstGeom>
          <a:solidFill>
            <a:srgbClr val="CCFFFF"/>
          </a:solidFill>
        </p:spPr>
        <p:txBody>
          <a:bodyPr wrap="square">
            <a:spAutoFit/>
          </a:bodyPr>
          <a:lstStyle/>
          <a:p>
            <a:r>
              <a:rPr lang="en-US" sz="1600" b="1" dirty="0">
                <a:solidFill>
                  <a:srgbClr val="7F0055"/>
                </a:solidFill>
                <a:latin typeface="Consolas"/>
              </a:rPr>
              <a:t>class</a:t>
            </a:r>
            <a:r>
              <a:rPr lang="en-US" sz="1600" b="1" dirty="0">
                <a:solidFill>
                  <a:srgbClr val="000000"/>
                </a:solidFill>
                <a:latin typeface="Consolas"/>
              </a:rPr>
              <a:t> Bank </a:t>
            </a:r>
            <a:r>
              <a:rPr lang="en-US" sz="1600" b="1" dirty="0">
                <a:solidFill>
                  <a:srgbClr val="7F0055"/>
                </a:solidFill>
                <a:latin typeface="Consolas"/>
              </a:rPr>
              <a:t>implements</a:t>
            </a:r>
            <a:r>
              <a:rPr lang="en-US" sz="1600" b="1" dirty="0">
                <a:solidFill>
                  <a:srgbClr val="000000"/>
                </a:solidFill>
                <a:latin typeface="Consolas"/>
              </a:rPr>
              <a:t> Runnable{</a:t>
            </a:r>
          </a:p>
          <a:p>
            <a:r>
              <a:rPr lang="en-US" sz="1600" dirty="0">
                <a:solidFill>
                  <a:srgbClr val="000000"/>
                </a:solidFill>
                <a:latin typeface="Consolas"/>
              </a:rPr>
              <a:t>    </a:t>
            </a:r>
            <a:r>
              <a:rPr lang="en-US" sz="1600" b="1" dirty="0" err="1">
                <a:solidFill>
                  <a:srgbClr val="7F0055"/>
                </a:solidFill>
                <a:latin typeface="Consolas"/>
              </a:rPr>
              <a:t>int</a:t>
            </a:r>
            <a:r>
              <a:rPr lang="en-US" sz="1600" b="1" dirty="0">
                <a:solidFill>
                  <a:srgbClr val="000000"/>
                </a:solidFill>
                <a:latin typeface="Consolas"/>
              </a:rPr>
              <a:t> </a:t>
            </a:r>
            <a:r>
              <a:rPr lang="en-US" sz="1600" b="1" dirty="0">
                <a:solidFill>
                  <a:srgbClr val="0000C0"/>
                </a:solidFill>
                <a:latin typeface="Consolas"/>
              </a:rPr>
              <a:t>money</a:t>
            </a:r>
            <a:r>
              <a:rPr lang="en-US" sz="1600" b="1" dirty="0">
                <a:solidFill>
                  <a:srgbClr val="000000"/>
                </a:solidFill>
                <a:latin typeface="Consolas"/>
              </a:rPr>
              <a:t> = 300;</a:t>
            </a:r>
          </a:p>
          <a:p>
            <a:r>
              <a:rPr lang="en-US" sz="1600" dirty="0">
                <a:solidFill>
                  <a:srgbClr val="000000"/>
                </a:solidFill>
                <a:latin typeface="Consolas"/>
              </a:rPr>
              <a:t>    String </a:t>
            </a:r>
            <a:r>
              <a:rPr lang="en-US" sz="1600" dirty="0" err="1">
                <a:solidFill>
                  <a:srgbClr val="0000C0"/>
                </a:solidFill>
                <a:latin typeface="Consolas"/>
              </a:rPr>
              <a:t>treasurerName</a:t>
            </a:r>
            <a:r>
              <a:rPr lang="en-US" sz="1600" dirty="0">
                <a:solidFill>
                  <a:srgbClr val="000000"/>
                </a:solidFill>
                <a:latin typeface="Consolas"/>
              </a:rPr>
              <a:t>, </a:t>
            </a:r>
            <a:r>
              <a:rPr lang="en-US" sz="1600" dirty="0" err="1">
                <a:solidFill>
                  <a:srgbClr val="0000C0"/>
                </a:solidFill>
                <a:latin typeface="Consolas"/>
              </a:rPr>
              <a:t>cashierName</a:t>
            </a:r>
            <a:r>
              <a:rPr lang="en-US" sz="1600" dirty="0">
                <a:solidFill>
                  <a:srgbClr val="000000"/>
                </a:solidFill>
                <a:latin typeface="Consolas"/>
              </a:rPr>
              <a:t>;</a:t>
            </a:r>
          </a:p>
          <a:p>
            <a:r>
              <a:rPr lang="en-US" sz="1600" dirty="0">
                <a:solidFill>
                  <a:srgbClr val="000000"/>
                </a:solidFill>
                <a:latin typeface="Consolas"/>
              </a:rPr>
              <a:t>    </a:t>
            </a:r>
            <a:r>
              <a:rPr lang="en-US" sz="1600" b="1" dirty="0">
                <a:solidFill>
                  <a:srgbClr val="7F0055"/>
                </a:solidFill>
                <a:latin typeface="Consolas"/>
              </a:rPr>
              <a:t>public</a:t>
            </a:r>
            <a:r>
              <a:rPr lang="en-US" sz="1600" b="1" dirty="0">
                <a:solidFill>
                  <a:srgbClr val="000000"/>
                </a:solidFill>
                <a:latin typeface="Consolas"/>
              </a:rPr>
              <a:t> Bank(String s1,String s2){ </a:t>
            </a:r>
            <a:r>
              <a:rPr lang="en-US" sz="1600" b="1" dirty="0" err="1">
                <a:solidFill>
                  <a:srgbClr val="0000C0"/>
                </a:solidFill>
                <a:latin typeface="Consolas"/>
              </a:rPr>
              <a:t>treasurerName</a:t>
            </a:r>
            <a:r>
              <a:rPr lang="en-US" sz="1600" b="1" dirty="0">
                <a:solidFill>
                  <a:srgbClr val="000000"/>
                </a:solidFill>
                <a:latin typeface="Consolas"/>
              </a:rPr>
              <a:t>=s1; </a:t>
            </a:r>
            <a:r>
              <a:rPr lang="en-US" sz="1600" b="1" dirty="0" err="1">
                <a:solidFill>
                  <a:srgbClr val="0000C0"/>
                </a:solidFill>
                <a:latin typeface="Consolas"/>
              </a:rPr>
              <a:t>cashierName</a:t>
            </a:r>
            <a:r>
              <a:rPr lang="en-US" sz="1600" b="1" dirty="0">
                <a:solidFill>
                  <a:srgbClr val="000000"/>
                </a:solidFill>
                <a:latin typeface="Consolas"/>
              </a:rPr>
              <a:t>=s2; }</a:t>
            </a:r>
          </a:p>
          <a:p>
            <a:r>
              <a:rPr lang="en-US" sz="1600" dirty="0">
                <a:solidFill>
                  <a:srgbClr val="000000"/>
                </a:solidFill>
                <a:latin typeface="Consolas"/>
              </a:rPr>
              <a:t>    </a:t>
            </a:r>
            <a:r>
              <a:rPr lang="en-US" sz="1600" b="1" dirty="0">
                <a:solidFill>
                  <a:srgbClr val="7F0055"/>
                </a:solidFill>
                <a:latin typeface="Consolas"/>
              </a:rPr>
              <a:t>public</a:t>
            </a:r>
            <a:r>
              <a:rPr lang="en-US" sz="1600" b="1" dirty="0">
                <a:solidFill>
                  <a:srgbClr val="000000"/>
                </a:solidFill>
                <a:latin typeface="Consolas"/>
              </a:rPr>
              <a:t> </a:t>
            </a:r>
            <a:r>
              <a:rPr lang="en-US" sz="1600" b="1" dirty="0">
                <a:solidFill>
                  <a:srgbClr val="7F0055"/>
                </a:solidFill>
                <a:latin typeface="Consolas"/>
              </a:rPr>
              <a:t>void</a:t>
            </a:r>
            <a:r>
              <a:rPr lang="en-US" sz="1600" b="1" dirty="0">
                <a:solidFill>
                  <a:srgbClr val="000000"/>
                </a:solidFill>
                <a:latin typeface="Consolas"/>
              </a:rPr>
              <a:t> run(){ </a:t>
            </a:r>
            <a:r>
              <a:rPr lang="en-US" sz="1600" b="1" dirty="0" err="1">
                <a:solidFill>
                  <a:srgbClr val="000000"/>
                </a:solidFill>
                <a:latin typeface="Consolas"/>
              </a:rPr>
              <a:t>saveOrTake</a:t>
            </a:r>
            <a:r>
              <a:rPr lang="en-US" sz="1600" b="1" dirty="0">
                <a:solidFill>
                  <a:srgbClr val="000000"/>
                </a:solidFill>
                <a:latin typeface="Consolas"/>
              </a:rPr>
              <a:t>(30); }</a:t>
            </a:r>
          </a:p>
          <a:p>
            <a:r>
              <a:rPr lang="en-US" sz="1600" dirty="0">
                <a:solidFill>
                  <a:srgbClr val="000000"/>
                </a:solidFill>
                <a:latin typeface="Consolas"/>
              </a:rPr>
              <a:t>    </a:t>
            </a:r>
            <a:r>
              <a:rPr lang="en-US" sz="1600" b="1" dirty="0">
                <a:solidFill>
                  <a:srgbClr val="7F0055"/>
                </a:solidFill>
                <a:latin typeface="Consolas"/>
              </a:rPr>
              <a:t>public</a:t>
            </a:r>
            <a:r>
              <a:rPr lang="en-US" sz="1600" b="1" dirty="0">
                <a:solidFill>
                  <a:srgbClr val="000000"/>
                </a:solidFill>
                <a:latin typeface="Consolas"/>
              </a:rPr>
              <a:t> </a:t>
            </a:r>
            <a:r>
              <a:rPr lang="en-US" sz="1600" b="1" dirty="0">
                <a:solidFill>
                  <a:srgbClr val="7F0055"/>
                </a:solidFill>
                <a:latin typeface="Consolas"/>
              </a:rPr>
              <a:t>synchronized</a:t>
            </a:r>
            <a:r>
              <a:rPr lang="en-US" sz="1600" b="1" dirty="0">
                <a:solidFill>
                  <a:srgbClr val="000000"/>
                </a:solidFill>
                <a:latin typeface="Consolas"/>
              </a:rPr>
              <a:t> </a:t>
            </a:r>
            <a:r>
              <a:rPr lang="en-US" sz="1600" b="1" dirty="0">
                <a:solidFill>
                  <a:srgbClr val="7F0055"/>
                </a:solidFill>
                <a:latin typeface="Consolas"/>
              </a:rPr>
              <a:t>void</a:t>
            </a:r>
            <a:r>
              <a:rPr lang="en-US" sz="1600" b="1" dirty="0">
                <a:solidFill>
                  <a:srgbClr val="000000"/>
                </a:solidFill>
                <a:latin typeface="Consolas"/>
              </a:rPr>
              <a:t> </a:t>
            </a:r>
            <a:r>
              <a:rPr lang="en-US" sz="1600" b="1" dirty="0" err="1">
                <a:solidFill>
                  <a:srgbClr val="000000"/>
                </a:solidFill>
                <a:latin typeface="Consolas"/>
              </a:rPr>
              <a:t>saveOrTake</a:t>
            </a:r>
            <a:r>
              <a:rPr lang="en-US" sz="1600" b="1" dirty="0">
                <a:solidFill>
                  <a:srgbClr val="000000"/>
                </a:solidFill>
                <a:latin typeface="Consolas"/>
              </a:rPr>
              <a:t>(</a:t>
            </a:r>
            <a:r>
              <a:rPr lang="en-US" sz="1600" b="1" dirty="0" err="1">
                <a:solidFill>
                  <a:srgbClr val="7F0055"/>
                </a:solidFill>
                <a:latin typeface="Consolas"/>
              </a:rPr>
              <a:t>int</a:t>
            </a:r>
            <a:r>
              <a:rPr lang="en-US" sz="1600" b="1" dirty="0">
                <a:solidFill>
                  <a:srgbClr val="000000"/>
                </a:solidFill>
                <a:latin typeface="Consolas"/>
              </a:rPr>
              <a:t> number){</a:t>
            </a:r>
          </a:p>
          <a:p>
            <a:pPr lvl="1"/>
            <a:r>
              <a:rPr lang="en-US" sz="1600" dirty="0">
                <a:solidFill>
                  <a:srgbClr val="000000"/>
                </a:solidFill>
                <a:latin typeface="Consolas"/>
              </a:rPr>
              <a:t>    </a:t>
            </a:r>
            <a:r>
              <a:rPr lang="en-US" sz="1600" b="1" dirty="0">
                <a:solidFill>
                  <a:srgbClr val="7F0055"/>
                </a:solidFill>
                <a:latin typeface="Consolas"/>
              </a:rPr>
              <a:t>if</a:t>
            </a:r>
            <a:r>
              <a:rPr lang="en-US" sz="1600" b="1" dirty="0">
                <a:solidFill>
                  <a:srgbClr val="000000"/>
                </a:solidFill>
                <a:latin typeface="Consolas"/>
              </a:rPr>
              <a:t>(</a:t>
            </a:r>
            <a:r>
              <a:rPr lang="en-US" sz="1600" b="1" dirty="0" err="1">
                <a:solidFill>
                  <a:srgbClr val="000000"/>
                </a:solidFill>
                <a:latin typeface="Consolas"/>
              </a:rPr>
              <a:t>Thread.</a:t>
            </a:r>
            <a:r>
              <a:rPr lang="en-US" sz="1600" b="1" i="1" dirty="0" err="1">
                <a:solidFill>
                  <a:srgbClr val="000000"/>
                </a:solidFill>
                <a:latin typeface="Consolas"/>
              </a:rPr>
              <a:t>currentThread</a:t>
            </a:r>
            <a:r>
              <a:rPr lang="en-US" sz="1600" b="1" i="1" dirty="0">
                <a:solidFill>
                  <a:srgbClr val="000000"/>
                </a:solidFill>
                <a:latin typeface="Consolas"/>
              </a:rPr>
              <a:t>().</a:t>
            </a:r>
            <a:r>
              <a:rPr lang="en-US" sz="1600" b="1" i="1" dirty="0" err="1">
                <a:solidFill>
                  <a:srgbClr val="000000"/>
                </a:solidFill>
                <a:latin typeface="Consolas"/>
              </a:rPr>
              <a:t>getName</a:t>
            </a:r>
            <a:r>
              <a:rPr lang="en-US" sz="1600" b="1" i="1" dirty="0">
                <a:solidFill>
                  <a:srgbClr val="000000"/>
                </a:solidFill>
                <a:latin typeface="Consolas"/>
              </a:rPr>
              <a:t>().equals(</a:t>
            </a:r>
            <a:r>
              <a:rPr lang="en-US" sz="1600" b="1" i="1" dirty="0" err="1">
                <a:solidFill>
                  <a:srgbClr val="0000C0"/>
                </a:solidFill>
                <a:latin typeface="Consolas"/>
              </a:rPr>
              <a:t>treasurerName</a:t>
            </a:r>
            <a:r>
              <a:rPr lang="en-US" sz="1600" b="1" i="1" dirty="0">
                <a:solidFill>
                  <a:srgbClr val="000000"/>
                </a:solidFill>
                <a:latin typeface="Consolas"/>
              </a:rPr>
              <a:t>)){</a:t>
            </a:r>
          </a:p>
          <a:p>
            <a:pPr lvl="1"/>
            <a:r>
              <a:rPr lang="en-US" sz="1600" dirty="0">
                <a:solidFill>
                  <a:srgbClr val="000000"/>
                </a:solidFill>
                <a:latin typeface="Consolas"/>
              </a:rPr>
              <a:t>	    </a:t>
            </a:r>
            <a:r>
              <a:rPr lang="en-US" sz="1600" b="1" dirty="0">
                <a:solidFill>
                  <a:srgbClr val="7F0055"/>
                </a:solidFill>
                <a:latin typeface="Consolas"/>
              </a:rPr>
              <a:t>for</a:t>
            </a:r>
            <a:r>
              <a:rPr lang="en-US" sz="1600" b="1" dirty="0">
                <a:solidFill>
                  <a:srgbClr val="000000"/>
                </a:solidFill>
                <a:latin typeface="Consolas"/>
              </a:rPr>
              <a:t>(</a:t>
            </a:r>
            <a:r>
              <a:rPr lang="en-US" sz="1600" b="1" dirty="0">
                <a:solidFill>
                  <a:srgbClr val="7F0055"/>
                </a:solidFill>
                <a:latin typeface="Consolas"/>
              </a:rPr>
              <a:t>int</a:t>
            </a:r>
            <a:r>
              <a:rPr lang="en-US" sz="1600" b="1" dirty="0">
                <a:solidFill>
                  <a:srgbClr val="000000"/>
                </a:solidFill>
                <a:latin typeface="Consolas"/>
              </a:rPr>
              <a:t> </a:t>
            </a:r>
            <a:r>
              <a:rPr lang="en-US" sz="1600" b="1" dirty="0" err="1">
                <a:solidFill>
                  <a:srgbClr val="000000"/>
                </a:solidFill>
                <a:latin typeface="Consolas"/>
              </a:rPr>
              <a:t>i</a:t>
            </a:r>
            <a:r>
              <a:rPr lang="en-US" sz="1600" b="1" dirty="0">
                <a:solidFill>
                  <a:srgbClr val="000000"/>
                </a:solidFill>
                <a:latin typeface="Consolas"/>
              </a:rPr>
              <a:t>=1;i&lt;=3;i++){</a:t>
            </a:r>
          </a:p>
          <a:p>
            <a:pPr lvl="1"/>
            <a:r>
              <a:rPr lang="en-US" sz="1600" dirty="0">
                <a:solidFill>
                  <a:srgbClr val="000000"/>
                </a:solidFill>
                <a:latin typeface="Consolas"/>
              </a:rPr>
              <a:t>    	        </a:t>
            </a:r>
            <a:r>
              <a:rPr lang="en-US" sz="1600" dirty="0">
                <a:solidFill>
                  <a:srgbClr val="0000C0"/>
                </a:solidFill>
                <a:latin typeface="Consolas"/>
              </a:rPr>
              <a:t>money</a:t>
            </a:r>
            <a:r>
              <a:rPr lang="en-US" sz="1600" dirty="0">
                <a:solidFill>
                  <a:srgbClr val="000000"/>
                </a:solidFill>
                <a:latin typeface="Consolas"/>
              </a:rPr>
              <a:t> = </a:t>
            </a:r>
            <a:r>
              <a:rPr lang="en-US" sz="1600" dirty="0">
                <a:solidFill>
                  <a:srgbClr val="0000C0"/>
                </a:solidFill>
                <a:latin typeface="Consolas"/>
              </a:rPr>
              <a:t>money</a:t>
            </a:r>
            <a:r>
              <a:rPr lang="en-US" sz="1600" dirty="0">
                <a:solidFill>
                  <a:srgbClr val="000000"/>
                </a:solidFill>
                <a:latin typeface="Consolas"/>
              </a:rPr>
              <a:t> + number;  </a:t>
            </a:r>
          </a:p>
          <a:p>
            <a:pPr lvl="1"/>
            <a:r>
              <a:rPr lang="en-US" sz="1600" dirty="0">
                <a:solidFill>
                  <a:srgbClr val="000000"/>
                </a:solidFill>
                <a:latin typeface="Consolas"/>
              </a:rPr>
              <a:t>            </a:t>
            </a:r>
            <a:r>
              <a:rPr lang="en-US" sz="1600" b="1" dirty="0">
                <a:solidFill>
                  <a:srgbClr val="7F0055"/>
                </a:solidFill>
                <a:latin typeface="Consolas"/>
              </a:rPr>
              <a:t>try</a:t>
            </a:r>
            <a:r>
              <a:rPr lang="en-US" sz="1600" b="1" dirty="0">
                <a:solidFill>
                  <a:srgbClr val="000000"/>
                </a:solidFill>
                <a:latin typeface="Consolas"/>
              </a:rPr>
              <a:t> { </a:t>
            </a:r>
            <a:r>
              <a:rPr lang="en-US" sz="1600" b="1" dirty="0" err="1">
                <a:solidFill>
                  <a:srgbClr val="000000"/>
                </a:solidFill>
                <a:latin typeface="Consolas"/>
              </a:rPr>
              <a:t>Thread.</a:t>
            </a:r>
            <a:r>
              <a:rPr lang="en-US" sz="1600" b="1" i="1" dirty="0" err="1">
                <a:solidFill>
                  <a:srgbClr val="000000"/>
                </a:solidFill>
                <a:latin typeface="Consolas"/>
              </a:rPr>
              <a:t>sleep</a:t>
            </a:r>
            <a:r>
              <a:rPr lang="en-US" sz="1600" b="1" i="1" dirty="0">
                <a:solidFill>
                  <a:srgbClr val="000000"/>
                </a:solidFill>
                <a:latin typeface="Consolas"/>
              </a:rPr>
              <a:t>(1000); }             </a:t>
            </a:r>
          </a:p>
          <a:p>
            <a:pPr lvl="1"/>
            <a:r>
              <a:rPr lang="en-US" sz="1600" dirty="0">
                <a:solidFill>
                  <a:srgbClr val="000000"/>
                </a:solidFill>
                <a:latin typeface="Consolas"/>
              </a:rPr>
              <a:t>            </a:t>
            </a:r>
            <a:r>
              <a:rPr lang="en-US" sz="1600" b="1" dirty="0">
                <a:solidFill>
                  <a:srgbClr val="7F0055"/>
                </a:solidFill>
                <a:latin typeface="Consolas"/>
              </a:rPr>
              <a:t>catch</a:t>
            </a:r>
            <a:r>
              <a:rPr lang="en-US" sz="1600" b="1" dirty="0">
                <a:solidFill>
                  <a:srgbClr val="000000"/>
                </a:solidFill>
                <a:latin typeface="Consolas"/>
              </a:rPr>
              <a:t>(</a:t>
            </a:r>
            <a:r>
              <a:rPr lang="en-US" sz="1600" b="1" dirty="0" err="1">
                <a:solidFill>
                  <a:srgbClr val="000000"/>
                </a:solidFill>
                <a:latin typeface="Consolas"/>
              </a:rPr>
              <a:t>InterruptedException</a:t>
            </a:r>
            <a:r>
              <a:rPr lang="en-US" sz="1600" b="1" dirty="0">
                <a:solidFill>
                  <a:srgbClr val="000000"/>
                </a:solidFill>
                <a:latin typeface="Consolas"/>
              </a:rPr>
              <a:t> e) {}</a:t>
            </a:r>
          </a:p>
          <a:p>
            <a:pPr lvl="1"/>
            <a:r>
              <a:rPr lang="en-US" sz="1600" dirty="0">
                <a:solidFill>
                  <a:srgbClr val="000000"/>
                </a:solidFill>
                <a:latin typeface="Consolas"/>
              </a:rPr>
              <a:t>            </a:t>
            </a:r>
            <a:r>
              <a:rPr lang="en-US" sz="1600" dirty="0" err="1">
                <a:solidFill>
                  <a:srgbClr val="000000"/>
                </a:solidFill>
                <a:latin typeface="Consolas"/>
              </a:rPr>
              <a:t>System.</a:t>
            </a:r>
            <a:r>
              <a:rPr lang="en-US" sz="1600" i="1" dirty="0" err="1">
                <a:solidFill>
                  <a:srgbClr val="0000C0"/>
                </a:solidFill>
                <a:latin typeface="Consolas"/>
              </a:rPr>
              <a:t>out</a:t>
            </a:r>
            <a:r>
              <a:rPr lang="en-US" sz="1600" i="1" dirty="0" err="1">
                <a:solidFill>
                  <a:srgbClr val="000000"/>
                </a:solidFill>
                <a:latin typeface="Consolas"/>
              </a:rPr>
              <a:t>.println</a:t>
            </a:r>
            <a:r>
              <a:rPr lang="en-US" sz="1600" i="1" dirty="0">
                <a:solidFill>
                  <a:srgbClr val="000000"/>
                </a:solidFill>
                <a:latin typeface="Consolas"/>
              </a:rPr>
              <a:t>(</a:t>
            </a:r>
            <a:r>
              <a:rPr lang="en-US" sz="1600" i="1" dirty="0" err="1">
                <a:solidFill>
                  <a:srgbClr val="0000C0"/>
                </a:solidFill>
                <a:latin typeface="Consolas"/>
              </a:rPr>
              <a:t>treasurerName</a:t>
            </a:r>
            <a:r>
              <a:rPr lang="en-US" sz="1600" i="1" dirty="0">
                <a:solidFill>
                  <a:srgbClr val="000000"/>
                </a:solidFill>
                <a:latin typeface="Consolas"/>
              </a:rPr>
              <a:t> + </a:t>
            </a:r>
            <a:r>
              <a:rPr lang="en-US" sz="1600" i="1" dirty="0">
                <a:solidFill>
                  <a:srgbClr val="2A00FF"/>
                </a:solidFill>
                <a:latin typeface="Consolas"/>
              </a:rPr>
              <a:t>" : "</a:t>
            </a:r>
            <a:r>
              <a:rPr lang="en-US" sz="1600" i="1" dirty="0">
                <a:solidFill>
                  <a:srgbClr val="000000"/>
                </a:solidFill>
                <a:latin typeface="Consolas"/>
              </a:rPr>
              <a:t> + </a:t>
            </a:r>
            <a:r>
              <a:rPr lang="en-US" sz="1600" i="1" dirty="0">
                <a:solidFill>
                  <a:srgbClr val="0000C0"/>
                </a:solidFill>
                <a:latin typeface="Consolas"/>
              </a:rPr>
              <a:t>money</a:t>
            </a:r>
            <a:r>
              <a:rPr lang="en-US" sz="1600" i="1" dirty="0">
                <a:solidFill>
                  <a:srgbClr val="000000"/>
                </a:solidFill>
                <a:latin typeface="Consolas"/>
              </a:rPr>
              <a:t>);</a:t>
            </a:r>
          </a:p>
          <a:p>
            <a:pPr lvl="1"/>
            <a:r>
              <a:rPr lang="en-US" sz="1600" dirty="0">
                <a:solidFill>
                  <a:srgbClr val="000000"/>
                </a:solidFill>
                <a:latin typeface="Consolas"/>
              </a:rPr>
              <a:t>    	    }</a:t>
            </a:r>
          </a:p>
          <a:p>
            <a:pPr lvl="1"/>
            <a:r>
              <a:rPr lang="en-US" sz="1600" dirty="0">
                <a:solidFill>
                  <a:srgbClr val="000000"/>
                </a:solidFill>
                <a:latin typeface="Consolas"/>
              </a:rPr>
              <a:t>    }</a:t>
            </a:r>
          </a:p>
          <a:p>
            <a:pPr lvl="1"/>
            <a:r>
              <a:rPr lang="en-US" sz="1600" dirty="0">
                <a:solidFill>
                  <a:srgbClr val="000000"/>
                </a:solidFill>
                <a:latin typeface="Consolas"/>
              </a:rPr>
              <a:t>    </a:t>
            </a:r>
            <a:r>
              <a:rPr lang="en-US" sz="1600" b="1" dirty="0">
                <a:solidFill>
                  <a:srgbClr val="7F0055"/>
                </a:solidFill>
                <a:latin typeface="Consolas"/>
              </a:rPr>
              <a:t>else</a:t>
            </a:r>
            <a:r>
              <a:rPr lang="en-US" sz="1600" b="1" dirty="0">
                <a:solidFill>
                  <a:srgbClr val="000000"/>
                </a:solidFill>
                <a:latin typeface="Consolas"/>
              </a:rPr>
              <a:t> </a:t>
            </a:r>
            <a:r>
              <a:rPr lang="en-US" sz="1600" b="1" dirty="0">
                <a:solidFill>
                  <a:srgbClr val="7F0055"/>
                </a:solidFill>
                <a:latin typeface="Consolas"/>
              </a:rPr>
              <a:t>if</a:t>
            </a:r>
            <a:r>
              <a:rPr lang="en-US" sz="1600" b="1" dirty="0">
                <a:solidFill>
                  <a:srgbClr val="000000"/>
                </a:solidFill>
                <a:latin typeface="Consolas"/>
              </a:rPr>
              <a:t>(</a:t>
            </a:r>
            <a:r>
              <a:rPr lang="en-US" sz="1600" b="1" dirty="0" err="1">
                <a:solidFill>
                  <a:srgbClr val="000000"/>
                </a:solidFill>
                <a:latin typeface="Consolas"/>
              </a:rPr>
              <a:t>Thread.</a:t>
            </a:r>
            <a:r>
              <a:rPr lang="en-US" sz="1600" b="1" i="1" dirty="0" err="1">
                <a:solidFill>
                  <a:srgbClr val="000000"/>
                </a:solidFill>
                <a:latin typeface="Consolas"/>
              </a:rPr>
              <a:t>currentThread</a:t>
            </a:r>
            <a:r>
              <a:rPr lang="en-US" sz="1600" b="1" i="1" dirty="0">
                <a:solidFill>
                  <a:srgbClr val="000000"/>
                </a:solidFill>
                <a:latin typeface="Consolas"/>
              </a:rPr>
              <a:t>().</a:t>
            </a:r>
            <a:r>
              <a:rPr lang="en-US" sz="1600" b="1" i="1" dirty="0" err="1">
                <a:solidFill>
                  <a:srgbClr val="000000"/>
                </a:solidFill>
                <a:latin typeface="Consolas"/>
              </a:rPr>
              <a:t>getName</a:t>
            </a:r>
            <a:r>
              <a:rPr lang="en-US" sz="1600" b="1" i="1" dirty="0">
                <a:solidFill>
                  <a:srgbClr val="000000"/>
                </a:solidFill>
                <a:latin typeface="Consolas"/>
              </a:rPr>
              <a:t>().equals(</a:t>
            </a:r>
            <a:r>
              <a:rPr lang="en-US" sz="1600" b="1" i="1" dirty="0" err="1">
                <a:solidFill>
                  <a:srgbClr val="0000C0"/>
                </a:solidFill>
                <a:latin typeface="Consolas"/>
              </a:rPr>
              <a:t>cashierName</a:t>
            </a:r>
            <a:r>
              <a:rPr lang="en-US" sz="1600" b="1" i="1" dirty="0">
                <a:solidFill>
                  <a:srgbClr val="000000"/>
                </a:solidFill>
                <a:latin typeface="Consolas"/>
              </a:rPr>
              <a:t>)){</a:t>
            </a:r>
          </a:p>
          <a:p>
            <a:pPr lvl="1"/>
            <a:r>
              <a:rPr lang="en-US" sz="1600" dirty="0">
                <a:solidFill>
                  <a:srgbClr val="000000"/>
                </a:solidFill>
                <a:latin typeface="Consolas"/>
              </a:rPr>
              <a:t>        </a:t>
            </a:r>
            <a:r>
              <a:rPr lang="en-US" sz="1600" b="1" dirty="0">
                <a:solidFill>
                  <a:srgbClr val="7F0055"/>
                </a:solidFill>
                <a:latin typeface="Consolas"/>
              </a:rPr>
              <a:t>for</a:t>
            </a:r>
            <a:r>
              <a:rPr lang="en-US" sz="1600" b="1" dirty="0">
                <a:solidFill>
                  <a:srgbClr val="000000"/>
                </a:solidFill>
                <a:latin typeface="Consolas"/>
              </a:rPr>
              <a:t>(</a:t>
            </a:r>
            <a:r>
              <a:rPr lang="en-US" sz="1600" b="1" dirty="0">
                <a:solidFill>
                  <a:srgbClr val="7F0055"/>
                </a:solidFill>
                <a:latin typeface="Consolas"/>
              </a:rPr>
              <a:t>int</a:t>
            </a:r>
            <a:r>
              <a:rPr lang="en-US" sz="1600" b="1" dirty="0">
                <a:solidFill>
                  <a:srgbClr val="000000"/>
                </a:solidFill>
                <a:latin typeface="Consolas"/>
              </a:rPr>
              <a:t> </a:t>
            </a:r>
            <a:r>
              <a:rPr lang="en-US" sz="1600" b="1" dirty="0" err="1">
                <a:solidFill>
                  <a:srgbClr val="000000"/>
                </a:solidFill>
                <a:latin typeface="Consolas"/>
              </a:rPr>
              <a:t>i</a:t>
            </a:r>
            <a:r>
              <a:rPr lang="en-US" sz="1600" b="1" dirty="0">
                <a:solidFill>
                  <a:srgbClr val="000000"/>
                </a:solidFill>
                <a:latin typeface="Consolas"/>
              </a:rPr>
              <a:t>=1;i&lt;=2;i++){</a:t>
            </a:r>
          </a:p>
          <a:p>
            <a:pPr lvl="1"/>
            <a:r>
              <a:rPr lang="en-US" sz="1600" dirty="0">
                <a:solidFill>
                  <a:srgbClr val="000000"/>
                </a:solidFill>
                <a:latin typeface="Consolas"/>
              </a:rPr>
              <a:t>            </a:t>
            </a:r>
            <a:r>
              <a:rPr lang="en-US" sz="1600" dirty="0">
                <a:solidFill>
                  <a:srgbClr val="0000C0"/>
                </a:solidFill>
                <a:latin typeface="Consolas"/>
              </a:rPr>
              <a:t>money</a:t>
            </a:r>
            <a:r>
              <a:rPr lang="en-US" sz="1600" dirty="0">
                <a:solidFill>
                  <a:srgbClr val="000000"/>
                </a:solidFill>
                <a:latin typeface="Consolas"/>
              </a:rPr>
              <a:t> = </a:t>
            </a:r>
            <a:r>
              <a:rPr lang="en-US" sz="1600" dirty="0">
                <a:solidFill>
                  <a:srgbClr val="0000C0"/>
                </a:solidFill>
                <a:latin typeface="Consolas"/>
              </a:rPr>
              <a:t>money</a:t>
            </a:r>
            <a:r>
              <a:rPr lang="en-US" sz="1600" dirty="0">
                <a:solidFill>
                  <a:srgbClr val="000000"/>
                </a:solidFill>
                <a:latin typeface="Consolas"/>
              </a:rPr>
              <a:t>-number/2;  </a:t>
            </a:r>
          </a:p>
          <a:p>
            <a:pPr lvl="1"/>
            <a:r>
              <a:rPr lang="en-US" sz="1600" dirty="0">
                <a:solidFill>
                  <a:srgbClr val="000000"/>
                </a:solidFill>
                <a:latin typeface="Consolas"/>
              </a:rPr>
              <a:t>            </a:t>
            </a:r>
            <a:r>
              <a:rPr lang="en-US" sz="1600" b="1" dirty="0">
                <a:solidFill>
                  <a:srgbClr val="7F0055"/>
                </a:solidFill>
                <a:latin typeface="Consolas"/>
              </a:rPr>
              <a:t>try</a:t>
            </a:r>
            <a:r>
              <a:rPr lang="en-US" sz="1600" b="1" dirty="0">
                <a:solidFill>
                  <a:srgbClr val="000000"/>
                </a:solidFill>
                <a:latin typeface="Consolas"/>
              </a:rPr>
              <a:t>{ </a:t>
            </a:r>
            <a:r>
              <a:rPr lang="en-US" sz="1600" b="1" dirty="0" err="1">
                <a:solidFill>
                  <a:srgbClr val="000000"/>
                </a:solidFill>
                <a:latin typeface="Consolas"/>
              </a:rPr>
              <a:t>Thread.</a:t>
            </a:r>
            <a:r>
              <a:rPr lang="en-US" sz="1600" b="1" i="1" dirty="0" err="1">
                <a:solidFill>
                  <a:srgbClr val="000000"/>
                </a:solidFill>
                <a:latin typeface="Consolas"/>
              </a:rPr>
              <a:t>sleep</a:t>
            </a:r>
            <a:r>
              <a:rPr lang="en-US" sz="1600" b="1" i="1">
                <a:solidFill>
                  <a:srgbClr val="000000"/>
                </a:solidFill>
                <a:latin typeface="Consolas"/>
              </a:rPr>
              <a:t>(1000</a:t>
            </a:r>
            <a:r>
              <a:rPr lang="en-US" sz="1600" b="1" i="1" dirty="0">
                <a:solidFill>
                  <a:srgbClr val="000000"/>
                </a:solidFill>
                <a:latin typeface="Consolas"/>
              </a:rPr>
              <a:t>);}</a:t>
            </a:r>
          </a:p>
          <a:p>
            <a:pPr lvl="1"/>
            <a:r>
              <a:rPr lang="en-US" sz="1600" dirty="0">
                <a:solidFill>
                  <a:srgbClr val="000000"/>
                </a:solidFill>
                <a:latin typeface="Consolas"/>
              </a:rPr>
              <a:t>            </a:t>
            </a:r>
            <a:r>
              <a:rPr lang="en-US" sz="1600" b="1" dirty="0">
                <a:solidFill>
                  <a:srgbClr val="7F0055"/>
                </a:solidFill>
                <a:latin typeface="Consolas"/>
              </a:rPr>
              <a:t>catch</a:t>
            </a:r>
            <a:r>
              <a:rPr lang="en-US" sz="1600" b="1" dirty="0">
                <a:solidFill>
                  <a:srgbClr val="000000"/>
                </a:solidFill>
                <a:latin typeface="Consolas"/>
              </a:rPr>
              <a:t>(</a:t>
            </a:r>
            <a:r>
              <a:rPr lang="en-US" sz="1600" b="1" dirty="0" err="1">
                <a:solidFill>
                  <a:srgbClr val="000000"/>
                </a:solidFill>
                <a:latin typeface="Consolas"/>
              </a:rPr>
              <a:t>InterruptedException</a:t>
            </a:r>
            <a:r>
              <a:rPr lang="en-US" sz="1600" b="1" dirty="0">
                <a:solidFill>
                  <a:srgbClr val="000000"/>
                </a:solidFill>
                <a:latin typeface="Consolas"/>
              </a:rPr>
              <a:t> e){}</a:t>
            </a:r>
          </a:p>
          <a:p>
            <a:pPr lvl="1"/>
            <a:r>
              <a:rPr lang="en-US" sz="1600" dirty="0">
                <a:solidFill>
                  <a:srgbClr val="000000"/>
                </a:solidFill>
                <a:latin typeface="Consolas"/>
              </a:rPr>
              <a:t>            </a:t>
            </a:r>
            <a:r>
              <a:rPr lang="en-US" sz="1600" dirty="0" err="1">
                <a:solidFill>
                  <a:srgbClr val="000000"/>
                </a:solidFill>
                <a:latin typeface="Consolas"/>
              </a:rPr>
              <a:t>System.</a:t>
            </a:r>
            <a:r>
              <a:rPr lang="en-US" sz="1600" i="1" dirty="0" err="1">
                <a:solidFill>
                  <a:srgbClr val="0000C0"/>
                </a:solidFill>
                <a:latin typeface="Consolas"/>
              </a:rPr>
              <a:t>out</a:t>
            </a:r>
            <a:r>
              <a:rPr lang="en-US" sz="1600" i="1" dirty="0" err="1">
                <a:solidFill>
                  <a:srgbClr val="000000"/>
                </a:solidFill>
                <a:latin typeface="Consolas"/>
              </a:rPr>
              <a:t>.println</a:t>
            </a:r>
            <a:r>
              <a:rPr lang="en-US" sz="1600" i="1" dirty="0">
                <a:solidFill>
                  <a:srgbClr val="000000"/>
                </a:solidFill>
                <a:latin typeface="Consolas"/>
              </a:rPr>
              <a:t>(</a:t>
            </a:r>
            <a:r>
              <a:rPr lang="en-US" sz="1600" i="1" dirty="0" err="1">
                <a:solidFill>
                  <a:srgbClr val="0000C0"/>
                </a:solidFill>
                <a:latin typeface="Consolas"/>
              </a:rPr>
              <a:t>cashierName</a:t>
            </a:r>
            <a:r>
              <a:rPr lang="en-US" sz="1600" i="1" dirty="0">
                <a:solidFill>
                  <a:srgbClr val="000000"/>
                </a:solidFill>
                <a:latin typeface="Consolas"/>
              </a:rPr>
              <a:t> + </a:t>
            </a:r>
            <a:r>
              <a:rPr lang="en-US" sz="1600" i="1" dirty="0">
                <a:solidFill>
                  <a:srgbClr val="2A00FF"/>
                </a:solidFill>
                <a:latin typeface="Consolas"/>
              </a:rPr>
              <a:t>" : "</a:t>
            </a:r>
            <a:r>
              <a:rPr lang="en-US" sz="1600" i="1" dirty="0">
                <a:solidFill>
                  <a:srgbClr val="000000"/>
                </a:solidFill>
                <a:latin typeface="Consolas"/>
              </a:rPr>
              <a:t> + </a:t>
            </a:r>
            <a:r>
              <a:rPr lang="en-US" sz="1600" i="1" dirty="0">
                <a:solidFill>
                  <a:srgbClr val="0000C0"/>
                </a:solidFill>
                <a:latin typeface="Consolas"/>
              </a:rPr>
              <a:t>money</a:t>
            </a:r>
            <a:r>
              <a:rPr lang="en-US" sz="1600" i="1" dirty="0">
                <a:solidFill>
                  <a:srgbClr val="000000"/>
                </a:solidFill>
                <a:latin typeface="Consolas"/>
              </a:rPr>
              <a:t>);</a:t>
            </a:r>
          </a:p>
          <a:p>
            <a:pPr lvl="1"/>
            <a:r>
              <a:rPr lang="en-US" sz="1600" dirty="0">
                <a:solidFill>
                  <a:srgbClr val="000000"/>
                </a:solidFill>
                <a:latin typeface="Consolas"/>
              </a:rPr>
              <a:t>        }</a:t>
            </a:r>
          </a:p>
          <a:p>
            <a:pPr lvl="1"/>
            <a:r>
              <a:rPr lang="en-US" sz="1600" dirty="0">
                <a:solidFill>
                  <a:srgbClr val="000000"/>
                </a:solidFill>
                <a:latin typeface="Consolas"/>
              </a:rPr>
              <a:t>    }</a:t>
            </a:r>
          </a:p>
          <a:p>
            <a:r>
              <a:rPr lang="en-US" sz="1600" dirty="0">
                <a:solidFill>
                  <a:srgbClr val="000000"/>
                </a:solidFill>
                <a:latin typeface="Consolas"/>
              </a:rPr>
              <a:t>    }</a:t>
            </a:r>
          </a:p>
          <a:p>
            <a:r>
              <a:rPr lang="en-US" sz="1600" dirty="0">
                <a:solidFill>
                  <a:srgbClr val="000000"/>
                </a:solidFill>
                <a:latin typeface="Consolas"/>
              </a:rPr>
              <a:t>}</a:t>
            </a:r>
          </a:p>
        </p:txBody>
      </p:sp>
      <p:sp>
        <p:nvSpPr>
          <p:cNvPr id="5" name="Rectangle 4"/>
          <p:cNvSpPr/>
          <p:nvPr/>
        </p:nvSpPr>
        <p:spPr>
          <a:xfrm>
            <a:off x="7308304" y="19566"/>
            <a:ext cx="1779654" cy="369332"/>
          </a:xfrm>
          <a:prstGeom prst="rect">
            <a:avLst/>
          </a:prstGeom>
        </p:spPr>
        <p:txBody>
          <a:bodyPr wrap="none">
            <a:spAutoFit/>
          </a:bodyPr>
          <a:lstStyle/>
          <a:p>
            <a:r>
              <a:rPr lang="en-US" altLang="zh-CN" dirty="0"/>
              <a:t>【</a:t>
            </a:r>
            <a:r>
              <a:rPr lang="zh-CN" altLang="en-US" dirty="0"/>
              <a:t>例子</a:t>
            </a:r>
            <a:r>
              <a:rPr lang="en-US" altLang="zh-CN" dirty="0"/>
              <a:t>9</a:t>
            </a:r>
            <a:r>
              <a:rPr lang="zh-CN" altLang="en-US" dirty="0"/>
              <a:t>，</a:t>
            </a:r>
            <a:r>
              <a:rPr lang="en-US" altLang="zh-CN" dirty="0"/>
              <a:t>1/2】</a:t>
            </a:r>
            <a:endParaRPr lang="zh-CN" altLang="en-US" dirty="0"/>
          </a:p>
        </p:txBody>
      </p:sp>
      <p:cxnSp>
        <p:nvCxnSpPr>
          <p:cNvPr id="6" name="直接箭头连接符 5"/>
          <p:cNvCxnSpPr/>
          <p:nvPr/>
        </p:nvCxnSpPr>
        <p:spPr>
          <a:xfrm flipV="1">
            <a:off x="107504" y="2132856"/>
            <a:ext cx="1512168" cy="79208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2"/>
          </p:nvPr>
        </p:nvSpPr>
        <p:spPr/>
        <p:txBody>
          <a:bodyPr/>
          <a:lstStyle/>
          <a:p>
            <a:fld id="{B6F15528-21DE-4FAA-801E-634DDDAF4B2B}" type="slidenum">
              <a:rPr lang="en-US" smtClean="0"/>
              <a:pPr/>
              <a:t>47</a:t>
            </a:fld>
            <a:endParaRPr lang="en-US"/>
          </a:p>
        </p:txBody>
      </p:sp>
      <p:sp>
        <p:nvSpPr>
          <p:cNvPr id="7" name="椭圆 6"/>
          <p:cNvSpPr/>
          <p:nvPr/>
        </p:nvSpPr>
        <p:spPr>
          <a:xfrm>
            <a:off x="1528614" y="1825774"/>
            <a:ext cx="1584176" cy="360040"/>
          </a:xfrm>
          <a:prstGeom prst="ellipse">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290064730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8.7 </a:t>
            </a:r>
            <a:r>
              <a:rPr lang="zh-CN" altLang="en-US" sz="3200" dirty="0"/>
              <a:t>线程同步</a:t>
            </a:r>
          </a:p>
        </p:txBody>
      </p:sp>
      <p:sp>
        <p:nvSpPr>
          <p:cNvPr id="4" name="矩形 3"/>
          <p:cNvSpPr/>
          <p:nvPr/>
        </p:nvSpPr>
        <p:spPr>
          <a:xfrm>
            <a:off x="971600" y="2040518"/>
            <a:ext cx="7776864" cy="4031873"/>
          </a:xfrm>
          <a:prstGeom prst="rect">
            <a:avLst/>
          </a:prstGeom>
          <a:solidFill>
            <a:srgbClr val="CCFFFF"/>
          </a:solidFill>
        </p:spPr>
        <p:txBody>
          <a:bodyPr wrap="square">
            <a:spAutoFit/>
          </a:bodyPr>
          <a:lstStyle/>
          <a:p>
            <a:r>
              <a:rPr lang="en-US" sz="1600" b="1" dirty="0">
                <a:solidFill>
                  <a:srgbClr val="7F0055"/>
                </a:solidFill>
                <a:latin typeface="Consolas"/>
              </a:rPr>
              <a:t>public</a:t>
            </a:r>
            <a:r>
              <a:rPr lang="en-US" sz="1600" b="1" dirty="0">
                <a:solidFill>
                  <a:srgbClr val="000000"/>
                </a:solidFill>
                <a:latin typeface="Consolas"/>
              </a:rPr>
              <a:t> </a:t>
            </a:r>
            <a:r>
              <a:rPr lang="en-US" sz="1600" b="1" dirty="0">
                <a:solidFill>
                  <a:srgbClr val="7F0055"/>
                </a:solidFill>
                <a:latin typeface="Consolas"/>
              </a:rPr>
              <a:t>class</a:t>
            </a:r>
            <a:r>
              <a:rPr lang="en-US" sz="1600" b="1" dirty="0">
                <a:solidFill>
                  <a:srgbClr val="000000"/>
                </a:solidFill>
                <a:latin typeface="Consolas"/>
              </a:rPr>
              <a:t> Example8_9</a:t>
            </a:r>
          </a:p>
          <a:p>
            <a:r>
              <a:rPr lang="en-US" sz="1600" dirty="0">
                <a:solidFill>
                  <a:srgbClr val="000000"/>
                </a:solidFill>
                <a:latin typeface="Consolas"/>
              </a:rPr>
              <a:t>{</a:t>
            </a:r>
          </a:p>
          <a:p>
            <a:r>
              <a:rPr lang="en-US" sz="1600" dirty="0">
                <a:solidFill>
                  <a:srgbClr val="000000"/>
                </a:solidFill>
                <a:latin typeface="Consolas"/>
              </a:rPr>
              <a:t>    </a:t>
            </a:r>
            <a:r>
              <a:rPr lang="en-US" sz="1600" b="1" dirty="0">
                <a:solidFill>
                  <a:srgbClr val="7F0055"/>
                </a:solidFill>
                <a:latin typeface="Consolas"/>
              </a:rPr>
              <a:t>public</a:t>
            </a:r>
            <a:r>
              <a:rPr lang="en-US" sz="1600" b="1" dirty="0">
                <a:solidFill>
                  <a:srgbClr val="000000"/>
                </a:solidFill>
                <a:latin typeface="Consolas"/>
              </a:rPr>
              <a:t> </a:t>
            </a:r>
            <a:r>
              <a:rPr lang="en-US" sz="1600" b="1" dirty="0">
                <a:solidFill>
                  <a:srgbClr val="7F0055"/>
                </a:solidFill>
                <a:latin typeface="Consolas"/>
              </a:rPr>
              <a:t>static</a:t>
            </a:r>
            <a:r>
              <a:rPr lang="en-US" sz="1600" b="1" dirty="0">
                <a:solidFill>
                  <a:srgbClr val="000000"/>
                </a:solidFill>
                <a:latin typeface="Consolas"/>
              </a:rPr>
              <a:t> </a:t>
            </a:r>
            <a:r>
              <a:rPr lang="en-US" sz="1600" b="1" dirty="0">
                <a:solidFill>
                  <a:srgbClr val="7F0055"/>
                </a:solidFill>
                <a:latin typeface="Consolas"/>
              </a:rPr>
              <a:t>void</a:t>
            </a:r>
            <a:r>
              <a:rPr lang="en-US" sz="1600" b="1" dirty="0">
                <a:solidFill>
                  <a:srgbClr val="000000"/>
                </a:solidFill>
                <a:latin typeface="Consolas"/>
              </a:rPr>
              <a:t> main(String </a:t>
            </a:r>
            <a:r>
              <a:rPr lang="en-US" sz="1600" b="1" dirty="0" err="1">
                <a:solidFill>
                  <a:srgbClr val="000000"/>
                </a:solidFill>
                <a:latin typeface="Consolas"/>
              </a:rPr>
              <a:t>args</a:t>
            </a:r>
            <a:r>
              <a:rPr lang="en-US" sz="1600" b="1" dirty="0">
                <a:solidFill>
                  <a:srgbClr val="000000"/>
                </a:solidFill>
                <a:latin typeface="Consolas"/>
              </a:rPr>
              <a:t>[])</a:t>
            </a:r>
          </a:p>
          <a:p>
            <a:r>
              <a:rPr lang="en-US" sz="1600" dirty="0">
                <a:solidFill>
                  <a:srgbClr val="000000"/>
                </a:solidFill>
                <a:latin typeface="Consolas"/>
              </a:rPr>
              <a:t>    {</a:t>
            </a:r>
          </a:p>
          <a:p>
            <a:r>
              <a:rPr lang="en-US" sz="1600" dirty="0">
                <a:solidFill>
                  <a:srgbClr val="000000"/>
                </a:solidFill>
                <a:latin typeface="Consolas"/>
              </a:rPr>
              <a:t>        String </a:t>
            </a:r>
            <a:r>
              <a:rPr lang="en-US" sz="1600" dirty="0" err="1">
                <a:solidFill>
                  <a:srgbClr val="000000"/>
                </a:solidFill>
                <a:latin typeface="Consolas"/>
              </a:rPr>
              <a:t>treasurerName</a:t>
            </a:r>
            <a:r>
              <a:rPr lang="en-US" sz="1600" dirty="0">
                <a:solidFill>
                  <a:srgbClr val="000000"/>
                </a:solidFill>
                <a:latin typeface="Consolas"/>
              </a:rPr>
              <a:t> = </a:t>
            </a:r>
            <a:r>
              <a:rPr lang="en-US" sz="1600" dirty="0">
                <a:solidFill>
                  <a:srgbClr val="2A00FF"/>
                </a:solidFill>
                <a:latin typeface="Consolas"/>
              </a:rPr>
              <a:t>"</a:t>
            </a:r>
            <a:r>
              <a:rPr lang="en-US" sz="1600" dirty="0" err="1">
                <a:solidFill>
                  <a:srgbClr val="2A00FF"/>
                </a:solidFill>
                <a:latin typeface="Consolas"/>
              </a:rPr>
              <a:t>Treaurer</a:t>
            </a:r>
            <a:r>
              <a:rPr lang="en-US" sz="1600" dirty="0">
                <a:solidFill>
                  <a:srgbClr val="2A00FF"/>
                </a:solidFill>
                <a:latin typeface="Consolas"/>
              </a:rPr>
              <a:t>"</a:t>
            </a:r>
            <a:r>
              <a:rPr lang="en-US" sz="1600" dirty="0">
                <a:solidFill>
                  <a:srgbClr val="000000"/>
                </a:solidFill>
                <a:latin typeface="Consolas"/>
              </a:rPr>
              <a:t>, </a:t>
            </a:r>
            <a:r>
              <a:rPr lang="en-US" sz="1600" dirty="0" err="1">
                <a:solidFill>
                  <a:srgbClr val="000000"/>
                </a:solidFill>
                <a:latin typeface="Consolas"/>
              </a:rPr>
              <a:t>cashierName</a:t>
            </a:r>
            <a:r>
              <a:rPr lang="en-US" sz="1600" dirty="0">
                <a:solidFill>
                  <a:srgbClr val="000000"/>
                </a:solidFill>
                <a:latin typeface="Consolas"/>
              </a:rPr>
              <a:t> = </a:t>
            </a:r>
            <a:r>
              <a:rPr lang="en-US" sz="1600" dirty="0">
                <a:solidFill>
                  <a:srgbClr val="2A00FF"/>
                </a:solidFill>
                <a:latin typeface="Consolas"/>
              </a:rPr>
              <a:t>"Cashier"</a:t>
            </a:r>
            <a:r>
              <a:rPr lang="en-US" sz="1600" dirty="0">
                <a:solidFill>
                  <a:srgbClr val="000000"/>
                </a:solidFill>
                <a:latin typeface="Consolas"/>
              </a:rPr>
              <a:t>;</a:t>
            </a:r>
          </a:p>
          <a:p>
            <a:r>
              <a:rPr lang="en-US" sz="1600" dirty="0">
                <a:solidFill>
                  <a:srgbClr val="000000"/>
                </a:solidFill>
                <a:latin typeface="Consolas"/>
              </a:rPr>
              <a:t>        Bank </a:t>
            </a:r>
            <a:r>
              <a:rPr lang="en-US" sz="1600" dirty="0" err="1">
                <a:solidFill>
                  <a:srgbClr val="000000"/>
                </a:solidFill>
                <a:latin typeface="Consolas"/>
              </a:rPr>
              <a:t>bank</a:t>
            </a:r>
            <a:r>
              <a:rPr lang="en-US" sz="1600" dirty="0">
                <a:solidFill>
                  <a:srgbClr val="000000"/>
                </a:solidFill>
                <a:latin typeface="Consolas"/>
              </a:rPr>
              <a:t> = </a:t>
            </a:r>
            <a:r>
              <a:rPr lang="en-US" sz="1600" b="1" dirty="0">
                <a:solidFill>
                  <a:srgbClr val="7F0055"/>
                </a:solidFill>
                <a:latin typeface="Consolas"/>
              </a:rPr>
              <a:t>new</a:t>
            </a:r>
            <a:r>
              <a:rPr lang="en-US" sz="1600" b="1" dirty="0">
                <a:solidFill>
                  <a:srgbClr val="000000"/>
                </a:solidFill>
                <a:latin typeface="Consolas"/>
              </a:rPr>
              <a:t> Bank(</a:t>
            </a:r>
            <a:r>
              <a:rPr lang="en-US" sz="1600" b="1" dirty="0" err="1">
                <a:solidFill>
                  <a:srgbClr val="000000"/>
                </a:solidFill>
                <a:latin typeface="Consolas"/>
              </a:rPr>
              <a:t>treasurerName,cashierName</a:t>
            </a:r>
            <a:r>
              <a:rPr lang="en-US" sz="1600" b="1" dirty="0">
                <a:solidFill>
                  <a:srgbClr val="000000"/>
                </a:solidFill>
                <a:latin typeface="Consolas"/>
              </a:rPr>
              <a:t>);</a:t>
            </a:r>
          </a:p>
          <a:p>
            <a:r>
              <a:rPr lang="en-US" sz="1600" dirty="0">
                <a:solidFill>
                  <a:srgbClr val="000000"/>
                </a:solidFill>
                <a:latin typeface="Consolas"/>
              </a:rPr>
              <a:t>        </a:t>
            </a:r>
          </a:p>
          <a:p>
            <a:r>
              <a:rPr lang="en-US" sz="1600" dirty="0">
                <a:solidFill>
                  <a:srgbClr val="000000"/>
                </a:solidFill>
                <a:latin typeface="Consolas"/>
              </a:rPr>
              <a:t>	Thread treasurer, cashier;</a:t>
            </a:r>
          </a:p>
          <a:p>
            <a:r>
              <a:rPr lang="en-US" sz="1600" dirty="0">
                <a:solidFill>
                  <a:srgbClr val="000000"/>
                </a:solidFill>
                <a:latin typeface="Consolas"/>
              </a:rPr>
              <a:t>        treasurer = </a:t>
            </a:r>
            <a:r>
              <a:rPr lang="en-US" sz="1600" b="1" dirty="0">
                <a:solidFill>
                  <a:srgbClr val="7F0055"/>
                </a:solidFill>
                <a:latin typeface="Consolas"/>
              </a:rPr>
              <a:t>new</a:t>
            </a:r>
            <a:r>
              <a:rPr lang="en-US" sz="1600" b="1" dirty="0">
                <a:solidFill>
                  <a:srgbClr val="000000"/>
                </a:solidFill>
                <a:latin typeface="Consolas"/>
              </a:rPr>
              <a:t> Thread(bank);</a:t>
            </a:r>
            <a:r>
              <a:rPr lang="en-US" altLang="zh-CN" sz="1600" b="1" dirty="0">
                <a:solidFill>
                  <a:srgbClr val="3F7F5F"/>
                </a:solidFill>
                <a:latin typeface="Consolas"/>
              </a:rPr>
              <a:t> // </a:t>
            </a:r>
            <a:r>
              <a:rPr lang="zh-CN" altLang="en-US" sz="1600" b="1" dirty="0">
                <a:solidFill>
                  <a:srgbClr val="3F7F5F"/>
                </a:solidFill>
                <a:latin typeface="Consolas"/>
              </a:rPr>
              <a:t>目标对象</a:t>
            </a:r>
            <a:r>
              <a:rPr lang="en-US" altLang="zh-CN" sz="1600" b="1" dirty="0">
                <a:solidFill>
                  <a:srgbClr val="3F7F5F"/>
                </a:solidFill>
                <a:latin typeface="Consolas"/>
              </a:rPr>
              <a:t>bank</a:t>
            </a:r>
            <a:endParaRPr lang="en-US" sz="1600" b="1" dirty="0">
              <a:solidFill>
                <a:srgbClr val="000000"/>
              </a:solidFill>
              <a:latin typeface="Consolas"/>
            </a:endParaRPr>
          </a:p>
          <a:p>
            <a:r>
              <a:rPr lang="en-US" sz="1600" dirty="0">
                <a:solidFill>
                  <a:srgbClr val="000000"/>
                </a:solidFill>
                <a:latin typeface="Consolas"/>
              </a:rPr>
              <a:t>        cashier = </a:t>
            </a:r>
            <a:r>
              <a:rPr lang="en-US" sz="1600" b="1" dirty="0">
                <a:solidFill>
                  <a:srgbClr val="7F0055"/>
                </a:solidFill>
                <a:latin typeface="Consolas"/>
              </a:rPr>
              <a:t>new</a:t>
            </a:r>
            <a:r>
              <a:rPr lang="en-US" sz="1600" b="1" dirty="0">
                <a:solidFill>
                  <a:srgbClr val="000000"/>
                </a:solidFill>
                <a:latin typeface="Consolas"/>
              </a:rPr>
              <a:t> Thread(bank);</a:t>
            </a:r>
            <a:r>
              <a:rPr lang="en-US" altLang="zh-CN" sz="1600" b="1" dirty="0">
                <a:solidFill>
                  <a:srgbClr val="3F7F5F"/>
                </a:solidFill>
                <a:latin typeface="Consolas"/>
              </a:rPr>
              <a:t> // </a:t>
            </a:r>
            <a:r>
              <a:rPr lang="zh-CN" altLang="en-US" sz="1600" b="1" dirty="0">
                <a:solidFill>
                  <a:srgbClr val="3F7F5F"/>
                </a:solidFill>
                <a:latin typeface="Consolas"/>
              </a:rPr>
              <a:t>目标对象</a:t>
            </a:r>
            <a:r>
              <a:rPr lang="en-US" altLang="zh-CN" sz="1600" b="1" dirty="0">
                <a:solidFill>
                  <a:srgbClr val="3F7F5F"/>
                </a:solidFill>
                <a:latin typeface="Consolas"/>
              </a:rPr>
              <a:t>bank</a:t>
            </a:r>
            <a:endParaRPr lang="en-US" sz="1600" b="1" dirty="0">
              <a:solidFill>
                <a:srgbClr val="000000"/>
              </a:solidFill>
              <a:latin typeface="Consolas"/>
            </a:endParaRPr>
          </a:p>
          <a:p>
            <a:r>
              <a:rPr lang="en-US" sz="1600" dirty="0">
                <a:solidFill>
                  <a:srgbClr val="000000"/>
                </a:solidFill>
                <a:latin typeface="Consolas"/>
              </a:rPr>
              <a:t>        </a:t>
            </a:r>
            <a:r>
              <a:rPr lang="en-US" sz="1600" dirty="0" err="1">
                <a:solidFill>
                  <a:srgbClr val="000000"/>
                </a:solidFill>
                <a:latin typeface="Consolas"/>
              </a:rPr>
              <a:t>treasurer.setName</a:t>
            </a:r>
            <a:r>
              <a:rPr lang="en-US" sz="1600" dirty="0">
                <a:solidFill>
                  <a:srgbClr val="000000"/>
                </a:solidFill>
                <a:latin typeface="Consolas"/>
              </a:rPr>
              <a:t>(</a:t>
            </a:r>
            <a:r>
              <a:rPr lang="en-US" sz="1600" dirty="0" err="1">
                <a:solidFill>
                  <a:srgbClr val="000000"/>
                </a:solidFill>
                <a:latin typeface="Consolas"/>
              </a:rPr>
              <a:t>treasurerName</a:t>
            </a:r>
            <a:r>
              <a:rPr lang="en-US" sz="1600" dirty="0">
                <a:solidFill>
                  <a:srgbClr val="000000"/>
                </a:solidFill>
                <a:latin typeface="Consolas"/>
              </a:rPr>
              <a:t>);</a:t>
            </a:r>
          </a:p>
          <a:p>
            <a:r>
              <a:rPr lang="en-US" sz="1600" dirty="0">
                <a:solidFill>
                  <a:srgbClr val="000000"/>
                </a:solidFill>
                <a:latin typeface="Consolas"/>
              </a:rPr>
              <a:t>        </a:t>
            </a:r>
            <a:r>
              <a:rPr lang="en-US" sz="1600" dirty="0" err="1">
                <a:solidFill>
                  <a:srgbClr val="000000"/>
                </a:solidFill>
                <a:latin typeface="Consolas"/>
              </a:rPr>
              <a:t>cashier.setName</a:t>
            </a:r>
            <a:r>
              <a:rPr lang="en-US" sz="1600" dirty="0">
                <a:solidFill>
                  <a:srgbClr val="000000"/>
                </a:solidFill>
                <a:latin typeface="Consolas"/>
              </a:rPr>
              <a:t>(</a:t>
            </a:r>
            <a:r>
              <a:rPr lang="en-US" sz="1600" dirty="0" err="1">
                <a:solidFill>
                  <a:srgbClr val="000000"/>
                </a:solidFill>
                <a:latin typeface="Consolas"/>
              </a:rPr>
              <a:t>cashierName</a:t>
            </a:r>
            <a:r>
              <a:rPr lang="en-US" sz="1600" dirty="0">
                <a:solidFill>
                  <a:srgbClr val="000000"/>
                </a:solidFill>
                <a:latin typeface="Consolas"/>
              </a:rPr>
              <a:t>);         </a:t>
            </a:r>
          </a:p>
          <a:p>
            <a:r>
              <a:rPr lang="en-US" sz="1600" dirty="0">
                <a:solidFill>
                  <a:srgbClr val="000000"/>
                </a:solidFill>
                <a:latin typeface="Consolas"/>
              </a:rPr>
              <a:t>	</a:t>
            </a:r>
            <a:r>
              <a:rPr lang="en-US" sz="1600" dirty="0" err="1">
                <a:solidFill>
                  <a:srgbClr val="000000"/>
                </a:solidFill>
                <a:latin typeface="Consolas"/>
              </a:rPr>
              <a:t>treasurer.start</a:t>
            </a:r>
            <a:r>
              <a:rPr lang="en-US" sz="1600" dirty="0">
                <a:solidFill>
                  <a:srgbClr val="000000"/>
                </a:solidFill>
                <a:latin typeface="Consolas"/>
              </a:rPr>
              <a:t>();</a:t>
            </a:r>
          </a:p>
          <a:p>
            <a:r>
              <a:rPr lang="en-US" sz="1600" dirty="0">
                <a:solidFill>
                  <a:srgbClr val="000000"/>
                </a:solidFill>
                <a:latin typeface="Consolas"/>
              </a:rPr>
              <a:t>        </a:t>
            </a:r>
            <a:r>
              <a:rPr lang="en-US" sz="1600" dirty="0" err="1">
                <a:solidFill>
                  <a:srgbClr val="000000"/>
                </a:solidFill>
                <a:latin typeface="Consolas"/>
              </a:rPr>
              <a:t>cashier.start</a:t>
            </a:r>
            <a:r>
              <a:rPr lang="en-US" sz="1600" dirty="0">
                <a:solidFill>
                  <a:srgbClr val="000000"/>
                </a:solidFill>
                <a:latin typeface="Consolas"/>
              </a:rPr>
              <a:t>();</a:t>
            </a:r>
          </a:p>
          <a:p>
            <a:r>
              <a:rPr lang="en-US" sz="1600" dirty="0">
                <a:solidFill>
                  <a:srgbClr val="000000"/>
                </a:solidFill>
                <a:latin typeface="Consolas"/>
              </a:rPr>
              <a:t>    }</a:t>
            </a:r>
          </a:p>
          <a:p>
            <a:r>
              <a:rPr lang="en-US" sz="1600" dirty="0">
                <a:solidFill>
                  <a:srgbClr val="000000"/>
                </a:solidFill>
                <a:latin typeface="Consolas"/>
              </a:rPr>
              <a:t>}</a:t>
            </a:r>
          </a:p>
        </p:txBody>
      </p:sp>
      <p:sp>
        <p:nvSpPr>
          <p:cNvPr id="5" name="Rectangle 4"/>
          <p:cNvSpPr/>
          <p:nvPr/>
        </p:nvSpPr>
        <p:spPr>
          <a:xfrm>
            <a:off x="7308304" y="19566"/>
            <a:ext cx="1779654" cy="369332"/>
          </a:xfrm>
          <a:prstGeom prst="rect">
            <a:avLst/>
          </a:prstGeom>
        </p:spPr>
        <p:txBody>
          <a:bodyPr wrap="none">
            <a:spAutoFit/>
          </a:bodyPr>
          <a:lstStyle/>
          <a:p>
            <a:r>
              <a:rPr lang="en-US" altLang="zh-CN" dirty="0"/>
              <a:t>【</a:t>
            </a:r>
            <a:r>
              <a:rPr lang="zh-CN" altLang="en-US" dirty="0"/>
              <a:t>例子</a:t>
            </a:r>
            <a:r>
              <a:rPr lang="en-US" altLang="zh-CN" dirty="0"/>
              <a:t>9</a:t>
            </a:r>
            <a:r>
              <a:rPr lang="zh-CN" altLang="en-US" dirty="0"/>
              <a:t>，</a:t>
            </a:r>
            <a:r>
              <a:rPr lang="en-US" altLang="zh-CN" dirty="0"/>
              <a:t>2/2】</a:t>
            </a:r>
            <a:endParaRPr lang="zh-CN" alt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48</a:t>
            </a:fld>
            <a:endParaRPr lang="en-US"/>
          </a:p>
        </p:txBody>
      </p:sp>
      <p:pic>
        <p:nvPicPr>
          <p:cNvPr id="7" name="图片 6">
            <a:extLst>
              <a:ext uri="{FF2B5EF4-FFF2-40B4-BE49-F238E27FC236}">
                <a16:creationId xmlns:a16="http://schemas.microsoft.com/office/drawing/2014/main" id="{92152B17-4C14-48C6-A941-2212A42532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4" y="4509120"/>
            <a:ext cx="1086002" cy="800212"/>
          </a:xfrm>
          <a:prstGeom prst="rect">
            <a:avLst/>
          </a:prstGeom>
        </p:spPr>
      </p:pic>
    </p:spTree>
    <p:extLst>
      <p:ext uri="{BB962C8B-B14F-4D97-AF65-F5344CB8AC3E}">
        <p14:creationId xmlns:p14="http://schemas.microsoft.com/office/powerpoint/2010/main" val="195685699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Outline</a:t>
            </a:r>
            <a:endParaRPr lang="zh-CN" altLang="en-US" sz="3200" dirty="0"/>
          </a:p>
        </p:txBody>
      </p:sp>
      <p:sp>
        <p:nvSpPr>
          <p:cNvPr id="3" name="内容占位符 2"/>
          <p:cNvSpPr>
            <a:spLocks noGrp="1"/>
          </p:cNvSpPr>
          <p:nvPr>
            <p:ph idx="1"/>
          </p:nvPr>
        </p:nvSpPr>
        <p:spPr/>
        <p:txBody>
          <a:bodyPr>
            <a:normAutofit/>
          </a:bodyPr>
          <a:lstStyle/>
          <a:p>
            <a:r>
              <a:rPr lang="en-US" altLang="zh-CN" sz="2000" dirty="0"/>
              <a:t>8.1 Java</a:t>
            </a:r>
            <a:r>
              <a:rPr lang="zh-CN" altLang="en-US" sz="2000" dirty="0"/>
              <a:t>中的线程</a:t>
            </a:r>
            <a:endParaRPr lang="en-US" altLang="zh-CN" sz="2000" dirty="0"/>
          </a:p>
          <a:p>
            <a:r>
              <a:rPr lang="en-US" altLang="zh-CN" sz="2000" dirty="0"/>
              <a:t>8.2 </a:t>
            </a:r>
            <a:r>
              <a:rPr lang="zh-CN" altLang="en-US" sz="2000" dirty="0"/>
              <a:t>线程的生命周期</a:t>
            </a:r>
            <a:endParaRPr lang="en-US" altLang="zh-CN" sz="2000" dirty="0"/>
          </a:p>
          <a:p>
            <a:r>
              <a:rPr lang="en-US" altLang="zh-CN" sz="2000" dirty="0"/>
              <a:t>8.3 </a:t>
            </a:r>
            <a:r>
              <a:rPr lang="zh-CN" altLang="en-US" sz="2000" dirty="0"/>
              <a:t>线程的优先级与调度管理</a:t>
            </a:r>
            <a:endParaRPr lang="en-US" altLang="zh-CN" sz="2000" dirty="0"/>
          </a:p>
          <a:p>
            <a:r>
              <a:rPr lang="en-US" altLang="zh-CN" sz="2000" dirty="0"/>
              <a:t>8.4 Thread</a:t>
            </a:r>
            <a:r>
              <a:rPr lang="zh-CN" altLang="en-US" sz="2000" dirty="0"/>
              <a:t>的子类创建线程</a:t>
            </a:r>
            <a:endParaRPr lang="en-US" altLang="zh-CN" sz="2000" dirty="0"/>
          </a:p>
          <a:p>
            <a:r>
              <a:rPr lang="en-US" altLang="zh-CN" sz="2000" dirty="0"/>
              <a:t>8.5 Runnable</a:t>
            </a:r>
            <a:r>
              <a:rPr lang="zh-CN" altLang="en-US" sz="2000" dirty="0"/>
              <a:t>接口</a:t>
            </a:r>
            <a:endParaRPr lang="en-US" altLang="zh-CN" sz="2000" dirty="0"/>
          </a:p>
          <a:p>
            <a:r>
              <a:rPr lang="en-US" altLang="zh-CN" sz="2000" dirty="0"/>
              <a:t>8.6 </a:t>
            </a:r>
            <a:r>
              <a:rPr lang="zh-CN" altLang="en-US" sz="2000" dirty="0"/>
              <a:t>线程的常用方法</a:t>
            </a:r>
            <a:endParaRPr lang="en-US" altLang="zh-CN" sz="2000" dirty="0"/>
          </a:p>
          <a:p>
            <a:r>
              <a:rPr lang="en-US" altLang="zh-CN" sz="2000" dirty="0"/>
              <a:t>8.7 </a:t>
            </a:r>
            <a:r>
              <a:rPr lang="zh-CN" altLang="en-US" sz="2000" dirty="0"/>
              <a:t>线程同步</a:t>
            </a:r>
            <a:endParaRPr lang="en-US" altLang="zh-CN" sz="2000" dirty="0"/>
          </a:p>
          <a:p>
            <a:r>
              <a:rPr lang="en-US" altLang="zh-CN" sz="2000" dirty="0">
                <a:solidFill>
                  <a:srgbClr val="FF0000"/>
                </a:solidFill>
              </a:rPr>
              <a:t>8.8 </a:t>
            </a:r>
            <a:r>
              <a:rPr lang="zh-CN" altLang="en-US" sz="2000" dirty="0">
                <a:solidFill>
                  <a:srgbClr val="FF0000"/>
                </a:solidFill>
              </a:rPr>
              <a:t>使用</a:t>
            </a:r>
            <a:r>
              <a:rPr lang="en-US" altLang="zh-CN" sz="2000" dirty="0">
                <a:solidFill>
                  <a:srgbClr val="FF0000"/>
                </a:solidFill>
              </a:rPr>
              <a:t>wait(),notify(),</a:t>
            </a:r>
            <a:r>
              <a:rPr lang="en-US" altLang="zh-CN" sz="2000" dirty="0" err="1">
                <a:solidFill>
                  <a:srgbClr val="FF0000"/>
                </a:solidFill>
              </a:rPr>
              <a:t>notifyAll</a:t>
            </a:r>
            <a:r>
              <a:rPr lang="en-US" altLang="zh-CN" sz="2000" dirty="0">
                <a:solidFill>
                  <a:srgbClr val="FF0000"/>
                </a:solidFill>
              </a:rPr>
              <a:t>()</a:t>
            </a:r>
            <a:r>
              <a:rPr lang="zh-CN" altLang="en-US" sz="2000" dirty="0">
                <a:solidFill>
                  <a:srgbClr val="FF0000"/>
                </a:solidFill>
              </a:rPr>
              <a:t>协调同步线程</a:t>
            </a:r>
            <a:endParaRPr lang="en-US" altLang="zh-CN" sz="2000" dirty="0">
              <a:solidFill>
                <a:srgbClr val="FF0000"/>
              </a:solidFill>
            </a:endParaRPr>
          </a:p>
          <a:p>
            <a:r>
              <a:rPr lang="en-US" altLang="zh-CN" sz="2000" dirty="0"/>
              <a:t>8.9 </a:t>
            </a:r>
            <a:r>
              <a:rPr lang="zh-CN" altLang="en-US" sz="2000" dirty="0"/>
              <a:t>挂起、恢复和终止线程</a:t>
            </a:r>
            <a:endParaRPr lang="en-US" altLang="zh-CN" sz="2000" dirty="0"/>
          </a:p>
          <a:p>
            <a:r>
              <a:rPr lang="en-US" altLang="zh-CN" sz="2000" dirty="0"/>
              <a:t>8.10 </a:t>
            </a:r>
            <a:r>
              <a:rPr lang="zh-CN" altLang="en-US" sz="2000" dirty="0"/>
              <a:t>线程联合</a:t>
            </a:r>
            <a:endParaRPr lang="en-US" altLang="zh-CN" sz="2000" dirty="0"/>
          </a:p>
          <a:p>
            <a:r>
              <a:rPr lang="en-US" altLang="zh-CN" sz="2000" dirty="0"/>
              <a:t>8.11 </a:t>
            </a:r>
            <a:r>
              <a:rPr lang="zh-CN" altLang="en-US" sz="2000" dirty="0"/>
              <a:t>守护线程</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49</a:t>
            </a:fld>
            <a:endParaRPr lang="en-US"/>
          </a:p>
        </p:txBody>
      </p:sp>
    </p:spTree>
    <p:extLst>
      <p:ext uri="{BB962C8B-B14F-4D97-AF65-F5344CB8AC3E}">
        <p14:creationId xmlns:p14="http://schemas.microsoft.com/office/powerpoint/2010/main" val="30481785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Outline</a:t>
            </a:r>
            <a:endParaRPr lang="zh-CN" altLang="en-US" sz="3200" dirty="0"/>
          </a:p>
        </p:txBody>
      </p:sp>
      <p:sp>
        <p:nvSpPr>
          <p:cNvPr id="3" name="内容占位符 2"/>
          <p:cNvSpPr>
            <a:spLocks noGrp="1"/>
          </p:cNvSpPr>
          <p:nvPr>
            <p:ph idx="1"/>
          </p:nvPr>
        </p:nvSpPr>
        <p:spPr/>
        <p:txBody>
          <a:bodyPr>
            <a:normAutofit/>
          </a:bodyPr>
          <a:lstStyle/>
          <a:p>
            <a:r>
              <a:rPr lang="en-US" altLang="zh-CN" sz="2000" dirty="0"/>
              <a:t>8.1 Java</a:t>
            </a:r>
            <a:r>
              <a:rPr lang="zh-CN" altLang="en-US" sz="2000" dirty="0"/>
              <a:t>中的线程</a:t>
            </a:r>
            <a:endParaRPr lang="en-US" altLang="zh-CN" sz="2000" dirty="0"/>
          </a:p>
          <a:p>
            <a:r>
              <a:rPr lang="en-US" altLang="zh-CN" sz="2000" dirty="0">
                <a:solidFill>
                  <a:srgbClr val="FF0000"/>
                </a:solidFill>
              </a:rPr>
              <a:t>8.2 </a:t>
            </a:r>
            <a:r>
              <a:rPr lang="zh-CN" altLang="en-US" sz="2000" dirty="0">
                <a:solidFill>
                  <a:srgbClr val="FF0000"/>
                </a:solidFill>
              </a:rPr>
              <a:t>线程的生命周期</a:t>
            </a:r>
            <a:endParaRPr lang="en-US" altLang="zh-CN" sz="2000" dirty="0">
              <a:solidFill>
                <a:srgbClr val="FF0000"/>
              </a:solidFill>
            </a:endParaRPr>
          </a:p>
          <a:p>
            <a:r>
              <a:rPr lang="en-US" altLang="zh-CN" sz="2000" dirty="0"/>
              <a:t>8.3 </a:t>
            </a:r>
            <a:r>
              <a:rPr lang="zh-CN" altLang="en-US" sz="2000" dirty="0"/>
              <a:t>线程的优先级与调度管理</a:t>
            </a:r>
            <a:endParaRPr lang="en-US" altLang="zh-CN" sz="2000" dirty="0"/>
          </a:p>
          <a:p>
            <a:r>
              <a:rPr lang="en-US" altLang="zh-CN" sz="2000" dirty="0"/>
              <a:t>8.4 Thread</a:t>
            </a:r>
            <a:r>
              <a:rPr lang="zh-CN" altLang="en-US" sz="2000" dirty="0"/>
              <a:t>的子类创建线程</a:t>
            </a:r>
            <a:endParaRPr lang="en-US" altLang="zh-CN" sz="2000" dirty="0"/>
          </a:p>
          <a:p>
            <a:r>
              <a:rPr lang="en-US" altLang="zh-CN" sz="2000" dirty="0"/>
              <a:t>8.5 Runnable</a:t>
            </a:r>
            <a:r>
              <a:rPr lang="zh-CN" altLang="en-US" sz="2000" dirty="0"/>
              <a:t>接口</a:t>
            </a:r>
            <a:endParaRPr lang="en-US" altLang="zh-CN" sz="2000" dirty="0"/>
          </a:p>
          <a:p>
            <a:r>
              <a:rPr lang="en-US" altLang="zh-CN" sz="2000" dirty="0"/>
              <a:t>8.6 </a:t>
            </a:r>
            <a:r>
              <a:rPr lang="zh-CN" altLang="en-US" sz="2000" dirty="0"/>
              <a:t>线程的常用方法</a:t>
            </a:r>
            <a:endParaRPr lang="en-US" altLang="zh-CN" sz="2000" dirty="0"/>
          </a:p>
          <a:p>
            <a:r>
              <a:rPr lang="en-US" altLang="zh-CN" sz="2000" dirty="0"/>
              <a:t>8.7 </a:t>
            </a:r>
            <a:r>
              <a:rPr lang="zh-CN" altLang="en-US" sz="2000" dirty="0"/>
              <a:t>线程同步</a:t>
            </a:r>
            <a:endParaRPr lang="en-US" altLang="zh-CN" sz="2000" dirty="0"/>
          </a:p>
          <a:p>
            <a:r>
              <a:rPr lang="en-US" altLang="zh-CN" sz="2000" dirty="0"/>
              <a:t>8.8 </a:t>
            </a:r>
            <a:r>
              <a:rPr lang="zh-CN" altLang="en-US" sz="2000" dirty="0"/>
              <a:t>使用</a:t>
            </a:r>
            <a:r>
              <a:rPr lang="en-US" altLang="zh-CN" sz="2000" dirty="0"/>
              <a:t>wait(),notify(),</a:t>
            </a:r>
            <a:r>
              <a:rPr lang="en-US" altLang="zh-CN" sz="2000" dirty="0" err="1"/>
              <a:t>notifyAll</a:t>
            </a:r>
            <a:r>
              <a:rPr lang="en-US" altLang="zh-CN" sz="2000" dirty="0"/>
              <a:t>()</a:t>
            </a:r>
            <a:r>
              <a:rPr lang="zh-CN" altLang="en-US" sz="2000" dirty="0"/>
              <a:t>协调同步线程</a:t>
            </a:r>
            <a:endParaRPr lang="en-US" altLang="zh-CN" sz="2000" dirty="0"/>
          </a:p>
          <a:p>
            <a:r>
              <a:rPr lang="en-US" altLang="zh-CN" sz="2000" dirty="0"/>
              <a:t>8.9 </a:t>
            </a:r>
            <a:r>
              <a:rPr lang="zh-CN" altLang="en-US" sz="2000" dirty="0"/>
              <a:t>挂起、恢复和终止线程</a:t>
            </a:r>
            <a:endParaRPr lang="en-US" altLang="zh-CN" sz="2000" dirty="0"/>
          </a:p>
          <a:p>
            <a:r>
              <a:rPr lang="en-US" altLang="zh-CN" sz="2000" dirty="0"/>
              <a:t>8.10 </a:t>
            </a:r>
            <a:r>
              <a:rPr lang="zh-CN" altLang="en-US" sz="2000" dirty="0"/>
              <a:t>线程联合</a:t>
            </a:r>
            <a:endParaRPr lang="en-US" altLang="zh-CN" sz="2000" dirty="0"/>
          </a:p>
          <a:p>
            <a:r>
              <a:rPr lang="en-US" altLang="zh-CN" sz="2000" dirty="0"/>
              <a:t>8.11 </a:t>
            </a:r>
            <a:r>
              <a:rPr lang="zh-CN" altLang="en-US" sz="2000" dirty="0"/>
              <a:t>守护线程</a:t>
            </a:r>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147185750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algn="l"/>
            <a:r>
              <a:rPr lang="en-US" altLang="zh-CN" sz="3200" dirty="0"/>
              <a:t>8.8 </a:t>
            </a:r>
            <a:r>
              <a:rPr lang="zh-CN" altLang="en-US" sz="3200" dirty="0"/>
              <a:t>使用</a:t>
            </a:r>
            <a:r>
              <a:rPr lang="en-US" altLang="zh-CN" sz="3200" dirty="0"/>
              <a:t>wait(),notify(),</a:t>
            </a:r>
            <a:r>
              <a:rPr lang="en-US" altLang="zh-CN" sz="3200" dirty="0" err="1"/>
              <a:t>notifyAll</a:t>
            </a:r>
            <a:r>
              <a:rPr lang="en-US" altLang="zh-CN" sz="3200" dirty="0"/>
              <a:t>()</a:t>
            </a:r>
            <a:r>
              <a:rPr lang="zh-CN" altLang="en-US" sz="3200" dirty="0"/>
              <a:t>协调同步线程</a:t>
            </a:r>
          </a:p>
        </p:txBody>
      </p:sp>
      <p:sp>
        <p:nvSpPr>
          <p:cNvPr id="3" name="内容占位符 2"/>
          <p:cNvSpPr>
            <a:spLocks noGrp="1"/>
          </p:cNvSpPr>
          <p:nvPr>
            <p:ph idx="1"/>
          </p:nvPr>
        </p:nvSpPr>
        <p:spPr/>
        <p:txBody>
          <a:bodyPr>
            <a:normAutofit/>
          </a:bodyPr>
          <a:lstStyle/>
          <a:p>
            <a:r>
              <a:rPr lang="en-US" altLang="zh-CN" sz="2000" dirty="0"/>
              <a:t>wait(), notify()</a:t>
            </a:r>
            <a:r>
              <a:rPr lang="zh-CN" altLang="en-US" sz="2000" dirty="0"/>
              <a:t>和</a:t>
            </a:r>
            <a:r>
              <a:rPr lang="en-US" altLang="zh-CN" sz="2000" dirty="0" err="1"/>
              <a:t>notifyAll</a:t>
            </a:r>
            <a:r>
              <a:rPr lang="en-US" altLang="zh-CN" sz="2000" dirty="0"/>
              <a:t>()</a:t>
            </a:r>
            <a:r>
              <a:rPr lang="zh-CN" altLang="en-US" sz="2000" dirty="0"/>
              <a:t>都是</a:t>
            </a:r>
            <a:r>
              <a:rPr lang="en-US" altLang="zh-CN" sz="2000" dirty="0"/>
              <a:t>Object</a:t>
            </a:r>
            <a:r>
              <a:rPr lang="zh-CN" altLang="en-US" sz="2000" dirty="0"/>
              <a:t>类中的</a:t>
            </a:r>
            <a:r>
              <a:rPr lang="en-US" altLang="zh-CN" sz="2000" dirty="0"/>
              <a:t>final</a:t>
            </a:r>
            <a:r>
              <a:rPr lang="zh-CN" altLang="en-US" sz="2000" dirty="0"/>
              <a:t>方法，是</a:t>
            </a:r>
            <a:r>
              <a:rPr lang="zh-CN" altLang="en-US" sz="2000" b="1" u="sng" dirty="0"/>
              <a:t>被所有的类继承</a:t>
            </a:r>
            <a:r>
              <a:rPr lang="zh-CN" altLang="en-US" sz="2000" dirty="0"/>
              <a:t>、且不允许重写的方法。</a:t>
            </a:r>
            <a:endParaRPr lang="en-US" altLang="zh-CN" sz="2000" dirty="0"/>
          </a:p>
          <a:p>
            <a:endParaRPr lang="zh-CN" altLang="en-US" sz="2000" dirty="0"/>
          </a:p>
          <a:p>
            <a:r>
              <a:rPr lang="zh-CN" altLang="en-US" sz="2000" dirty="0"/>
              <a:t>当一个线程使用</a:t>
            </a:r>
            <a:r>
              <a:rPr lang="zh-CN" altLang="en-US" sz="2000" b="1" dirty="0">
                <a:solidFill>
                  <a:srgbClr val="FF0000"/>
                </a:solidFill>
              </a:rPr>
              <a:t>同步方法</a:t>
            </a:r>
            <a:r>
              <a:rPr lang="zh-CN" altLang="en-US" sz="2000" dirty="0"/>
              <a:t>中的某个变量，而此变量又需要其它线程修改后才能符合本线程的需要，那么可以在同步方法中使用</a:t>
            </a:r>
            <a:r>
              <a:rPr lang="en-US" altLang="zh-CN" sz="2000" dirty="0"/>
              <a:t>wait()</a:t>
            </a:r>
            <a:r>
              <a:rPr lang="zh-CN" altLang="en-US" sz="2000" dirty="0"/>
              <a:t>方法。</a:t>
            </a:r>
            <a:r>
              <a:rPr lang="zh-CN" altLang="en-US" sz="2000" b="1" dirty="0">
                <a:solidFill>
                  <a:srgbClr val="FF0000"/>
                </a:solidFill>
              </a:rPr>
              <a:t>使用</a:t>
            </a:r>
            <a:r>
              <a:rPr lang="en-US" altLang="zh-CN" sz="2000" b="1" dirty="0">
                <a:solidFill>
                  <a:srgbClr val="FF0000"/>
                </a:solidFill>
              </a:rPr>
              <a:t>wait()</a:t>
            </a:r>
            <a:r>
              <a:rPr lang="zh-CN" altLang="en-US" sz="2000" b="1" dirty="0">
                <a:solidFill>
                  <a:srgbClr val="FF0000"/>
                </a:solidFill>
              </a:rPr>
              <a:t>方法可以中断方法的执行，使本线程等待</a:t>
            </a:r>
            <a:r>
              <a:rPr lang="zh-CN" altLang="en-US" sz="2000" dirty="0"/>
              <a:t>，暂时让出</a:t>
            </a:r>
            <a:r>
              <a:rPr lang="en-US" altLang="zh-CN" sz="2000" dirty="0"/>
              <a:t>CPU</a:t>
            </a:r>
            <a:r>
              <a:rPr lang="zh-CN" altLang="en-US" sz="2000" dirty="0"/>
              <a:t>的使用权，并允许其它线程使用这个同步方法。其它线程如果在使用这个同步方法时不需要等待，那么它</a:t>
            </a:r>
            <a:r>
              <a:rPr lang="zh-CN" altLang="en-US" sz="2000" b="1" dirty="0">
                <a:solidFill>
                  <a:srgbClr val="0000FF"/>
                </a:solidFill>
              </a:rPr>
              <a:t>使用完这个同步方法的同时，应当用</a:t>
            </a:r>
            <a:r>
              <a:rPr lang="en-US" altLang="zh-CN" sz="2000" b="1" dirty="0" err="1">
                <a:solidFill>
                  <a:srgbClr val="FF0000"/>
                </a:solidFill>
              </a:rPr>
              <a:t>notifyAll</a:t>
            </a:r>
            <a:r>
              <a:rPr lang="en-US" altLang="zh-CN" sz="2000" b="1" dirty="0">
                <a:solidFill>
                  <a:srgbClr val="FF0000"/>
                </a:solidFill>
              </a:rPr>
              <a:t>()</a:t>
            </a:r>
            <a:r>
              <a:rPr lang="zh-CN" altLang="en-US" sz="2000" b="1" dirty="0">
                <a:solidFill>
                  <a:srgbClr val="0000FF"/>
                </a:solidFill>
              </a:rPr>
              <a:t>方法通知所有由于使用这个同步方法而处于等待的线程结束等待</a:t>
            </a:r>
            <a:r>
              <a:rPr lang="zh-CN" altLang="en-US" sz="2000" dirty="0"/>
              <a:t>。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50</a:t>
            </a:fld>
            <a:endParaRPr lang="en-US"/>
          </a:p>
        </p:txBody>
      </p:sp>
      <p:sp>
        <p:nvSpPr>
          <p:cNvPr id="5" name="椭圆 4"/>
          <p:cNvSpPr/>
          <p:nvPr/>
        </p:nvSpPr>
        <p:spPr>
          <a:xfrm>
            <a:off x="755576" y="3933056"/>
            <a:ext cx="1728192" cy="720080"/>
          </a:xfrm>
          <a:prstGeom prst="ellipse">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232531943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algn="l"/>
            <a:r>
              <a:rPr lang="en-US" altLang="zh-CN" sz="3200" dirty="0"/>
              <a:t>8.8 </a:t>
            </a:r>
            <a:r>
              <a:rPr lang="zh-CN" altLang="en-US" sz="3200" dirty="0"/>
              <a:t>使用</a:t>
            </a:r>
            <a:r>
              <a:rPr lang="en-US" altLang="zh-CN" sz="3200" dirty="0"/>
              <a:t>wait(),notify(),</a:t>
            </a:r>
            <a:r>
              <a:rPr lang="en-US" altLang="zh-CN" sz="3200" dirty="0" err="1"/>
              <a:t>notifyAll</a:t>
            </a:r>
            <a:r>
              <a:rPr lang="en-US" altLang="zh-CN" sz="3200" dirty="0"/>
              <a:t>()</a:t>
            </a:r>
            <a:r>
              <a:rPr lang="zh-CN" altLang="en-US" sz="3200" dirty="0"/>
              <a:t>协调同步线程</a:t>
            </a:r>
          </a:p>
        </p:txBody>
      </p:sp>
      <p:sp>
        <p:nvSpPr>
          <p:cNvPr id="3" name="内容占位符 2"/>
          <p:cNvSpPr>
            <a:spLocks noGrp="1"/>
          </p:cNvSpPr>
          <p:nvPr>
            <p:ph idx="1"/>
          </p:nvPr>
        </p:nvSpPr>
        <p:spPr/>
        <p:txBody>
          <a:bodyPr>
            <a:normAutofit/>
          </a:bodyPr>
          <a:lstStyle/>
          <a:p>
            <a:r>
              <a:rPr lang="zh-CN" altLang="en-US" sz="2000" dirty="0"/>
              <a:t>在下面的例子</a:t>
            </a:r>
            <a:r>
              <a:rPr lang="en-US" altLang="zh-CN" sz="2000" dirty="0"/>
              <a:t>10</a:t>
            </a:r>
            <a:r>
              <a:rPr lang="zh-CN" altLang="en-US" sz="2000" dirty="0"/>
              <a:t>中，模拟</a:t>
            </a:r>
            <a:r>
              <a:rPr lang="en-US" altLang="zh-CN" sz="2000" dirty="0"/>
              <a:t>3</a:t>
            </a:r>
            <a:r>
              <a:rPr lang="zh-CN" altLang="en-US" sz="2000" dirty="0"/>
              <a:t>个人排队买票，每人买</a:t>
            </a:r>
            <a:r>
              <a:rPr lang="en-US" altLang="zh-CN" sz="2000" dirty="0"/>
              <a:t>1</a:t>
            </a:r>
            <a:r>
              <a:rPr lang="zh-CN" altLang="en-US" sz="2000" dirty="0"/>
              <a:t>张票。售票员只有</a:t>
            </a:r>
            <a:r>
              <a:rPr lang="en-US" altLang="zh-CN" sz="2000" dirty="0"/>
              <a:t>1</a:t>
            </a:r>
            <a:r>
              <a:rPr lang="zh-CN" altLang="en-US" sz="2000" dirty="0"/>
              <a:t>张五元的钱，电影票五元钱一张。</a:t>
            </a:r>
            <a:endParaRPr lang="en-US" altLang="zh-CN" sz="2000" dirty="0"/>
          </a:p>
          <a:p>
            <a:r>
              <a:rPr lang="en-US" altLang="zh-CN" sz="2000" dirty="0"/>
              <a:t>Zhang</a:t>
            </a:r>
            <a:r>
              <a:rPr lang="zh-CN" altLang="en-US" sz="2000" dirty="0"/>
              <a:t>拿</a:t>
            </a:r>
            <a:r>
              <a:rPr lang="en-US" altLang="zh-CN" sz="2000" dirty="0"/>
              <a:t>1</a:t>
            </a:r>
            <a:r>
              <a:rPr lang="zh-CN" altLang="en-US" sz="2000" dirty="0"/>
              <a:t>张</a:t>
            </a:r>
            <a:r>
              <a:rPr lang="zh-CN" altLang="en-US" sz="2000" b="1" dirty="0">
                <a:solidFill>
                  <a:srgbClr val="FF0000"/>
                </a:solidFill>
              </a:rPr>
              <a:t>二十元</a:t>
            </a:r>
            <a:r>
              <a:rPr lang="zh-CN" altLang="en-US" sz="2000" dirty="0"/>
              <a:t>的人民币排在</a:t>
            </a:r>
            <a:r>
              <a:rPr lang="en-US" altLang="zh-CN" sz="2000" dirty="0"/>
              <a:t>Sun</a:t>
            </a:r>
            <a:r>
              <a:rPr lang="zh-CN" altLang="en-US" sz="2000" dirty="0"/>
              <a:t>前面买票，</a:t>
            </a:r>
            <a:r>
              <a:rPr lang="en-US" altLang="zh-CN" sz="2000" dirty="0"/>
              <a:t>Sun</a:t>
            </a:r>
            <a:r>
              <a:rPr lang="zh-CN" altLang="en-US" sz="2000" dirty="0"/>
              <a:t>拿</a:t>
            </a:r>
            <a:r>
              <a:rPr lang="en-US" altLang="zh-CN" sz="2000" dirty="0"/>
              <a:t>1</a:t>
            </a:r>
            <a:r>
              <a:rPr lang="zh-CN" altLang="en-US" sz="2000" dirty="0"/>
              <a:t>张</a:t>
            </a:r>
            <a:r>
              <a:rPr lang="zh-CN" altLang="en-US" sz="2000" b="1" dirty="0">
                <a:solidFill>
                  <a:srgbClr val="FF0000"/>
                </a:solidFill>
              </a:rPr>
              <a:t>十元</a:t>
            </a:r>
            <a:r>
              <a:rPr lang="zh-CN" altLang="en-US" sz="2000" dirty="0"/>
              <a:t>的人民币排在</a:t>
            </a:r>
            <a:r>
              <a:rPr lang="en-US" altLang="zh-CN" sz="2000" dirty="0"/>
              <a:t>Zhao</a:t>
            </a:r>
            <a:r>
              <a:rPr lang="zh-CN" altLang="en-US" sz="2000" dirty="0"/>
              <a:t>的前面买票，</a:t>
            </a:r>
            <a:r>
              <a:rPr lang="en-US" altLang="zh-CN" sz="2000" dirty="0"/>
              <a:t>Zhao</a:t>
            </a:r>
            <a:r>
              <a:rPr lang="zh-CN" altLang="en-US" sz="2000" dirty="0"/>
              <a:t>拿</a:t>
            </a:r>
            <a:r>
              <a:rPr lang="en-US" altLang="zh-CN" sz="2000" dirty="0"/>
              <a:t>1</a:t>
            </a:r>
            <a:r>
              <a:rPr lang="zh-CN" altLang="en-US" sz="2000" dirty="0"/>
              <a:t>张</a:t>
            </a:r>
            <a:r>
              <a:rPr lang="zh-CN" altLang="en-US" sz="2000" b="1" dirty="0">
                <a:solidFill>
                  <a:srgbClr val="FF0000"/>
                </a:solidFill>
              </a:rPr>
              <a:t>五元</a:t>
            </a:r>
            <a:r>
              <a:rPr lang="zh-CN" altLang="en-US" sz="2000" dirty="0"/>
              <a:t>的人民币排在最后。那么，最终的卖票次序应当是</a:t>
            </a:r>
            <a:r>
              <a:rPr lang="en-US" altLang="zh-CN" sz="2000" dirty="0"/>
              <a:t>Sun</a:t>
            </a:r>
            <a:r>
              <a:rPr lang="zh-CN" altLang="en-US" sz="2000" dirty="0"/>
              <a:t>、</a:t>
            </a:r>
            <a:r>
              <a:rPr lang="en-US" altLang="zh-CN" sz="2000" dirty="0"/>
              <a:t>Zhao</a:t>
            </a:r>
            <a:r>
              <a:rPr lang="zh-CN" altLang="en-US" sz="2000" dirty="0"/>
              <a:t>、</a:t>
            </a:r>
            <a:r>
              <a:rPr lang="en-US" altLang="zh-CN" sz="2000" dirty="0"/>
              <a:t>Zhang</a:t>
            </a:r>
            <a:r>
              <a:rPr lang="zh-CN" altLang="en-US" sz="2000" dirty="0"/>
              <a:t> 。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51</a:t>
            </a:fld>
            <a:endParaRPr lang="en-US"/>
          </a:p>
        </p:txBody>
      </p:sp>
    </p:spTree>
    <p:extLst>
      <p:ext uri="{BB962C8B-B14F-4D97-AF65-F5344CB8AC3E}">
        <p14:creationId xmlns:p14="http://schemas.microsoft.com/office/powerpoint/2010/main" val="409036540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algn="l"/>
            <a:r>
              <a:rPr lang="en-US" altLang="zh-CN" sz="3200" dirty="0"/>
              <a:t>8.8 </a:t>
            </a:r>
            <a:r>
              <a:rPr lang="zh-CN" altLang="en-US" sz="3200" dirty="0"/>
              <a:t>使用</a:t>
            </a:r>
            <a:r>
              <a:rPr lang="en-US" altLang="zh-CN" sz="3200" dirty="0"/>
              <a:t>wait(),notify(),</a:t>
            </a:r>
            <a:r>
              <a:rPr lang="en-US" altLang="zh-CN" sz="3200" dirty="0" err="1"/>
              <a:t>notifyAll</a:t>
            </a:r>
            <a:r>
              <a:rPr lang="en-US" altLang="zh-CN" sz="3200" dirty="0"/>
              <a:t>()</a:t>
            </a:r>
            <a:r>
              <a:rPr lang="zh-CN" altLang="en-US" sz="3200" dirty="0"/>
              <a:t>协调同步线程</a:t>
            </a:r>
          </a:p>
        </p:txBody>
      </p:sp>
      <p:sp>
        <p:nvSpPr>
          <p:cNvPr id="4" name="矩形 3"/>
          <p:cNvSpPr/>
          <p:nvPr/>
        </p:nvSpPr>
        <p:spPr>
          <a:xfrm>
            <a:off x="539552" y="116632"/>
            <a:ext cx="7920880" cy="6401753"/>
          </a:xfrm>
          <a:prstGeom prst="rect">
            <a:avLst/>
          </a:prstGeom>
          <a:solidFill>
            <a:srgbClr val="CCFFFF"/>
          </a:solidFill>
        </p:spPr>
        <p:txBody>
          <a:bodyPr wrap="square">
            <a:spAutoFit/>
          </a:bodyPr>
          <a:lstStyle/>
          <a:p>
            <a:r>
              <a:rPr lang="en-US" sz="1000" b="1" dirty="0">
                <a:solidFill>
                  <a:srgbClr val="7F0055"/>
                </a:solidFill>
                <a:latin typeface="Consolas"/>
              </a:rPr>
              <a:t>class</a:t>
            </a:r>
            <a:r>
              <a:rPr lang="en-US" sz="1000" b="1" dirty="0">
                <a:solidFill>
                  <a:srgbClr val="000000"/>
                </a:solidFill>
                <a:latin typeface="Consolas"/>
              </a:rPr>
              <a:t> </a:t>
            </a:r>
            <a:r>
              <a:rPr lang="en-US" sz="1000" b="1" dirty="0" err="1">
                <a:solidFill>
                  <a:srgbClr val="000000"/>
                </a:solidFill>
                <a:latin typeface="Consolas"/>
              </a:rPr>
              <a:t>TicketSeller</a:t>
            </a:r>
            <a:endParaRPr lang="en-US" sz="1000" b="1" dirty="0">
              <a:solidFill>
                <a:srgbClr val="000000"/>
              </a:solidFill>
              <a:latin typeface="Consolas"/>
            </a:endParaRPr>
          </a:p>
          <a:p>
            <a:r>
              <a:rPr lang="en-US" sz="1000" dirty="0">
                <a:solidFill>
                  <a:srgbClr val="000000"/>
                </a:solidFill>
                <a:latin typeface="Consolas"/>
              </a:rPr>
              <a:t>{</a:t>
            </a:r>
          </a:p>
          <a:p>
            <a:r>
              <a:rPr lang="en-US" sz="1000" dirty="0">
                <a:solidFill>
                  <a:srgbClr val="000000"/>
                </a:solidFill>
                <a:latin typeface="Consolas"/>
              </a:rPr>
              <a:t>    </a:t>
            </a:r>
            <a:r>
              <a:rPr lang="en-US" sz="1000" b="1" dirty="0" err="1">
                <a:solidFill>
                  <a:srgbClr val="7F0055"/>
                </a:solidFill>
                <a:latin typeface="Consolas"/>
              </a:rPr>
              <a:t>int</a:t>
            </a:r>
            <a:r>
              <a:rPr lang="en-US" sz="1000" b="1" dirty="0">
                <a:solidFill>
                  <a:srgbClr val="000000"/>
                </a:solidFill>
                <a:latin typeface="Consolas"/>
              </a:rPr>
              <a:t> </a:t>
            </a:r>
            <a:r>
              <a:rPr lang="en-US" sz="1000" b="1" dirty="0" err="1">
                <a:solidFill>
                  <a:srgbClr val="0000C0"/>
                </a:solidFill>
                <a:latin typeface="Consolas"/>
              </a:rPr>
              <a:t>fiveNumber</a:t>
            </a:r>
            <a:r>
              <a:rPr lang="en-US" sz="1000" b="1" dirty="0">
                <a:solidFill>
                  <a:srgbClr val="000000"/>
                </a:solidFill>
                <a:latin typeface="Consolas"/>
              </a:rPr>
              <a:t>=1, </a:t>
            </a:r>
            <a:r>
              <a:rPr lang="en-US" sz="1000" b="1" dirty="0" err="1">
                <a:solidFill>
                  <a:srgbClr val="0000C0"/>
                </a:solidFill>
                <a:latin typeface="Consolas"/>
              </a:rPr>
              <a:t>tenNumber</a:t>
            </a:r>
            <a:r>
              <a:rPr lang="en-US" sz="1000" b="1" dirty="0">
                <a:solidFill>
                  <a:srgbClr val="000000"/>
                </a:solidFill>
                <a:latin typeface="Consolas"/>
              </a:rPr>
              <a:t>=0, </a:t>
            </a:r>
            <a:r>
              <a:rPr lang="en-US" sz="1000" b="1" dirty="0" err="1">
                <a:solidFill>
                  <a:srgbClr val="0000C0"/>
                </a:solidFill>
                <a:latin typeface="Consolas"/>
              </a:rPr>
              <a:t>twentyNumber</a:t>
            </a:r>
            <a:r>
              <a:rPr lang="en-US" sz="1000" b="1" dirty="0">
                <a:solidFill>
                  <a:srgbClr val="000000"/>
                </a:solidFill>
                <a:latin typeface="Consolas"/>
              </a:rPr>
              <a:t>=0; </a:t>
            </a:r>
          </a:p>
          <a:p>
            <a:r>
              <a:rPr lang="en-US" sz="1000" dirty="0">
                <a:solidFill>
                  <a:srgbClr val="000000"/>
                </a:solidFill>
                <a:latin typeface="Consolas"/>
              </a:rPr>
              <a:t>    </a:t>
            </a:r>
            <a:r>
              <a:rPr lang="en-US" sz="1000" b="1" dirty="0">
                <a:solidFill>
                  <a:srgbClr val="7F0055"/>
                </a:solidFill>
                <a:latin typeface="Consolas"/>
              </a:rPr>
              <a:t>public</a:t>
            </a:r>
            <a:r>
              <a:rPr lang="en-US" sz="1000" b="1" dirty="0">
                <a:solidFill>
                  <a:srgbClr val="000000"/>
                </a:solidFill>
                <a:latin typeface="Consolas"/>
              </a:rPr>
              <a:t> </a:t>
            </a:r>
            <a:r>
              <a:rPr lang="en-US" sz="1000" b="1" dirty="0">
                <a:solidFill>
                  <a:srgbClr val="7F0055"/>
                </a:solidFill>
                <a:latin typeface="Consolas"/>
              </a:rPr>
              <a:t>synchronized</a:t>
            </a:r>
            <a:r>
              <a:rPr lang="en-US" sz="1000" b="1" dirty="0">
                <a:solidFill>
                  <a:srgbClr val="000000"/>
                </a:solidFill>
                <a:latin typeface="Consolas"/>
              </a:rPr>
              <a:t> </a:t>
            </a:r>
            <a:r>
              <a:rPr lang="en-US" sz="1000" b="1" dirty="0">
                <a:solidFill>
                  <a:srgbClr val="7F0055"/>
                </a:solidFill>
                <a:latin typeface="Consolas"/>
              </a:rPr>
              <a:t>void</a:t>
            </a:r>
            <a:r>
              <a:rPr lang="en-US" sz="1000" b="1" dirty="0">
                <a:solidFill>
                  <a:srgbClr val="000000"/>
                </a:solidFill>
                <a:latin typeface="Consolas"/>
              </a:rPr>
              <a:t> </a:t>
            </a:r>
            <a:r>
              <a:rPr lang="en-US" sz="1000" b="1" dirty="0" err="1">
                <a:solidFill>
                  <a:srgbClr val="000000"/>
                </a:solidFill>
                <a:latin typeface="Consolas"/>
              </a:rPr>
              <a:t>sellTicket</a:t>
            </a:r>
            <a:r>
              <a:rPr lang="en-US" sz="1000" b="1" dirty="0">
                <a:solidFill>
                  <a:srgbClr val="000000"/>
                </a:solidFill>
                <a:latin typeface="Consolas"/>
              </a:rPr>
              <a:t>(</a:t>
            </a:r>
            <a:r>
              <a:rPr lang="en-US" sz="1000" b="1" dirty="0" err="1">
                <a:solidFill>
                  <a:srgbClr val="7F0055"/>
                </a:solidFill>
                <a:latin typeface="Consolas"/>
              </a:rPr>
              <a:t>int</a:t>
            </a:r>
            <a:r>
              <a:rPr lang="en-US" sz="1000" b="1" dirty="0">
                <a:solidFill>
                  <a:srgbClr val="000000"/>
                </a:solidFill>
                <a:latin typeface="Consolas"/>
              </a:rPr>
              <a:t> </a:t>
            </a:r>
            <a:r>
              <a:rPr lang="en-US" sz="1000" b="1" dirty="0" err="1">
                <a:solidFill>
                  <a:srgbClr val="000000"/>
                </a:solidFill>
                <a:latin typeface="Consolas"/>
              </a:rPr>
              <a:t>receiveMoney</a:t>
            </a:r>
            <a:r>
              <a:rPr lang="en-US" sz="1000" b="1" dirty="0">
                <a:solidFill>
                  <a:srgbClr val="000000"/>
                </a:solidFill>
                <a:latin typeface="Consolas"/>
              </a:rPr>
              <a:t>)</a:t>
            </a:r>
          </a:p>
          <a:p>
            <a:r>
              <a:rPr lang="en-US" sz="1000" dirty="0">
                <a:solidFill>
                  <a:srgbClr val="000000"/>
                </a:solidFill>
                <a:latin typeface="Consolas"/>
              </a:rPr>
              <a:t>    {</a:t>
            </a:r>
          </a:p>
          <a:p>
            <a:r>
              <a:rPr lang="en-US" sz="1000" dirty="0">
                <a:solidFill>
                  <a:srgbClr val="000000"/>
                </a:solidFill>
                <a:latin typeface="Consolas"/>
              </a:rPr>
              <a:t>        String s=</a:t>
            </a:r>
            <a:r>
              <a:rPr lang="en-US" sz="1000" dirty="0" err="1">
                <a:solidFill>
                  <a:srgbClr val="000000"/>
                </a:solidFill>
                <a:latin typeface="Consolas"/>
              </a:rPr>
              <a:t>Thread.</a:t>
            </a:r>
            <a:r>
              <a:rPr lang="en-US" sz="1000" i="1" dirty="0" err="1">
                <a:solidFill>
                  <a:srgbClr val="000000"/>
                </a:solidFill>
                <a:latin typeface="Consolas"/>
              </a:rPr>
              <a:t>currentThread</a:t>
            </a:r>
            <a:r>
              <a:rPr lang="en-US" sz="1000" i="1" dirty="0">
                <a:solidFill>
                  <a:srgbClr val="000000"/>
                </a:solidFill>
                <a:latin typeface="Consolas"/>
              </a:rPr>
              <a:t>().</a:t>
            </a:r>
            <a:r>
              <a:rPr lang="en-US" sz="1000" i="1" dirty="0" err="1">
                <a:solidFill>
                  <a:srgbClr val="000000"/>
                </a:solidFill>
                <a:latin typeface="Consolas"/>
              </a:rPr>
              <a:t>getName</a:t>
            </a:r>
            <a:r>
              <a:rPr lang="en-US" sz="1000" i="1" dirty="0">
                <a:solidFill>
                  <a:srgbClr val="000000"/>
                </a:solidFill>
                <a:latin typeface="Consolas"/>
              </a:rPr>
              <a:t>();</a:t>
            </a:r>
          </a:p>
          <a:p>
            <a:r>
              <a:rPr lang="en-US" sz="1000" dirty="0">
                <a:solidFill>
                  <a:srgbClr val="000000"/>
                </a:solidFill>
                <a:latin typeface="Consolas"/>
              </a:rPr>
              <a:t>        </a:t>
            </a:r>
            <a:r>
              <a:rPr lang="en-US" sz="1000" b="1" dirty="0">
                <a:solidFill>
                  <a:srgbClr val="7F0055"/>
                </a:solidFill>
                <a:latin typeface="Consolas"/>
              </a:rPr>
              <a:t>if</a:t>
            </a:r>
            <a:r>
              <a:rPr lang="en-US" sz="1000" b="1" dirty="0">
                <a:solidFill>
                  <a:srgbClr val="000000"/>
                </a:solidFill>
                <a:latin typeface="Consolas"/>
              </a:rPr>
              <a:t>(</a:t>
            </a:r>
            <a:r>
              <a:rPr lang="en-US" sz="1000" b="1" dirty="0" err="1">
                <a:solidFill>
                  <a:srgbClr val="000000"/>
                </a:solidFill>
                <a:latin typeface="Consolas"/>
              </a:rPr>
              <a:t>receiveMoney</a:t>
            </a:r>
            <a:r>
              <a:rPr lang="en-US" sz="1000" b="1" dirty="0">
                <a:solidFill>
                  <a:srgbClr val="000000"/>
                </a:solidFill>
                <a:latin typeface="Consolas"/>
              </a:rPr>
              <a:t>==5)</a:t>
            </a:r>
          </a:p>
          <a:p>
            <a:r>
              <a:rPr lang="en-US" sz="1000" dirty="0">
                <a:solidFill>
                  <a:srgbClr val="000000"/>
                </a:solidFill>
                <a:latin typeface="Consolas"/>
              </a:rPr>
              <a:t>        {</a:t>
            </a:r>
          </a:p>
          <a:p>
            <a:r>
              <a:rPr lang="en-US" sz="1000" dirty="0">
                <a:solidFill>
                  <a:srgbClr val="000000"/>
                </a:solidFill>
                <a:latin typeface="Consolas"/>
              </a:rPr>
              <a:t>           </a:t>
            </a:r>
            <a:r>
              <a:rPr lang="en-US" sz="1000" dirty="0" err="1">
                <a:solidFill>
                  <a:srgbClr val="0000C0"/>
                </a:solidFill>
                <a:latin typeface="Consolas"/>
              </a:rPr>
              <a:t>fiveNumber</a:t>
            </a:r>
            <a:r>
              <a:rPr lang="en-US" sz="1000" dirty="0">
                <a:solidFill>
                  <a:srgbClr val="000000"/>
                </a:solidFill>
                <a:latin typeface="Consolas"/>
              </a:rPr>
              <a:t> = </a:t>
            </a:r>
            <a:r>
              <a:rPr lang="en-US" sz="1000" dirty="0">
                <a:solidFill>
                  <a:srgbClr val="0000C0"/>
                </a:solidFill>
                <a:latin typeface="Consolas"/>
              </a:rPr>
              <a:t>fiveNumber</a:t>
            </a:r>
            <a:r>
              <a:rPr lang="en-US" sz="1000" dirty="0">
                <a:solidFill>
                  <a:srgbClr val="000000"/>
                </a:solidFill>
                <a:latin typeface="Consolas"/>
              </a:rPr>
              <a:t>+1;</a:t>
            </a:r>
          </a:p>
          <a:p>
            <a:r>
              <a:rPr lang="en-US" sz="1000" dirty="0">
                <a:solidFill>
                  <a:srgbClr val="000000"/>
                </a:solidFill>
                <a:latin typeface="Consolas"/>
              </a:rPr>
              <a:t>           </a:t>
            </a:r>
            <a:r>
              <a:rPr lang="en-US" sz="1000" dirty="0" err="1">
                <a:solidFill>
                  <a:srgbClr val="000000"/>
                </a:solidFill>
                <a:latin typeface="Consolas"/>
              </a:rPr>
              <a:t>System.</a:t>
            </a:r>
            <a:r>
              <a:rPr lang="en-US" sz="1000" i="1" dirty="0" err="1">
                <a:solidFill>
                  <a:srgbClr val="0000C0"/>
                </a:solidFill>
                <a:latin typeface="Consolas"/>
              </a:rPr>
              <a:t>out</a:t>
            </a:r>
            <a:r>
              <a:rPr lang="en-US" sz="1000" i="1" dirty="0" err="1">
                <a:solidFill>
                  <a:srgbClr val="000000"/>
                </a:solidFill>
                <a:latin typeface="Consolas"/>
              </a:rPr>
              <a:t>.println</a:t>
            </a:r>
            <a:r>
              <a:rPr lang="en-US" sz="1000" i="1" dirty="0">
                <a:solidFill>
                  <a:srgbClr val="000000"/>
                </a:solidFill>
                <a:latin typeface="Consolas"/>
              </a:rPr>
              <a:t>(s + </a:t>
            </a:r>
            <a:r>
              <a:rPr lang="en-US" sz="1000" i="1" dirty="0">
                <a:solidFill>
                  <a:srgbClr val="2A00FF"/>
                </a:solidFill>
                <a:latin typeface="Consolas"/>
              </a:rPr>
              <a:t>" gives $5 to seller, seller gives "</a:t>
            </a:r>
            <a:r>
              <a:rPr lang="en-US" sz="1000" i="1" dirty="0">
                <a:solidFill>
                  <a:srgbClr val="000000"/>
                </a:solidFill>
                <a:latin typeface="Consolas"/>
              </a:rPr>
              <a:t> + s + </a:t>
            </a:r>
            <a:r>
              <a:rPr lang="en-US" sz="1000" i="1" dirty="0">
                <a:solidFill>
                  <a:srgbClr val="2A00FF"/>
                </a:solidFill>
                <a:latin typeface="Consolas"/>
              </a:rPr>
              <a:t>" a ticket"</a:t>
            </a:r>
            <a:r>
              <a:rPr lang="en-US" sz="1000" i="1" dirty="0">
                <a:solidFill>
                  <a:srgbClr val="000000"/>
                </a:solidFill>
                <a:latin typeface="Consolas"/>
              </a:rPr>
              <a:t>);</a:t>
            </a:r>
          </a:p>
          <a:p>
            <a:r>
              <a:rPr lang="en-US" sz="1000" dirty="0">
                <a:solidFill>
                  <a:srgbClr val="000000"/>
                </a:solidFill>
                <a:latin typeface="Consolas"/>
              </a:rPr>
              <a:t>        }</a:t>
            </a:r>
          </a:p>
          <a:p>
            <a:r>
              <a:rPr lang="en-US" sz="1000" dirty="0">
                <a:solidFill>
                  <a:srgbClr val="000000"/>
                </a:solidFill>
                <a:latin typeface="Consolas"/>
              </a:rPr>
              <a:t>        </a:t>
            </a:r>
            <a:r>
              <a:rPr lang="en-US" sz="1000" b="1" dirty="0">
                <a:solidFill>
                  <a:srgbClr val="7F0055"/>
                </a:solidFill>
                <a:latin typeface="Consolas"/>
              </a:rPr>
              <a:t>else</a:t>
            </a:r>
            <a:r>
              <a:rPr lang="en-US" sz="1000" b="1" dirty="0">
                <a:solidFill>
                  <a:srgbClr val="000000"/>
                </a:solidFill>
                <a:latin typeface="Consolas"/>
              </a:rPr>
              <a:t> </a:t>
            </a:r>
            <a:r>
              <a:rPr lang="en-US" sz="1000" b="1" dirty="0">
                <a:solidFill>
                  <a:srgbClr val="7F0055"/>
                </a:solidFill>
                <a:latin typeface="Consolas"/>
              </a:rPr>
              <a:t>if</a:t>
            </a:r>
            <a:r>
              <a:rPr lang="en-US" sz="1000" b="1" dirty="0">
                <a:solidFill>
                  <a:srgbClr val="000000"/>
                </a:solidFill>
                <a:latin typeface="Consolas"/>
              </a:rPr>
              <a:t>(</a:t>
            </a:r>
            <a:r>
              <a:rPr lang="en-US" sz="1000" b="1" dirty="0" err="1">
                <a:solidFill>
                  <a:srgbClr val="000000"/>
                </a:solidFill>
                <a:latin typeface="Consolas"/>
              </a:rPr>
              <a:t>receiveMoney</a:t>
            </a:r>
            <a:r>
              <a:rPr lang="en-US" sz="1000" b="1" dirty="0">
                <a:solidFill>
                  <a:srgbClr val="000000"/>
                </a:solidFill>
                <a:latin typeface="Consolas"/>
              </a:rPr>
              <a:t>==10){</a:t>
            </a:r>
          </a:p>
          <a:p>
            <a:r>
              <a:rPr lang="en-US" sz="1000" dirty="0">
                <a:solidFill>
                  <a:srgbClr val="000000"/>
                </a:solidFill>
                <a:latin typeface="Consolas"/>
              </a:rPr>
              <a:t>           </a:t>
            </a:r>
            <a:r>
              <a:rPr lang="en-US" sz="1000" b="1" dirty="0">
                <a:solidFill>
                  <a:srgbClr val="7F0055"/>
                </a:solidFill>
                <a:latin typeface="Consolas"/>
              </a:rPr>
              <a:t>while</a:t>
            </a:r>
            <a:r>
              <a:rPr lang="en-US" sz="1000" b="1" dirty="0">
                <a:solidFill>
                  <a:srgbClr val="000000"/>
                </a:solidFill>
                <a:latin typeface="Consolas"/>
              </a:rPr>
              <a:t>(</a:t>
            </a:r>
            <a:r>
              <a:rPr lang="en-US" sz="1000" b="1" dirty="0" err="1">
                <a:solidFill>
                  <a:srgbClr val="0000C0"/>
                </a:solidFill>
                <a:latin typeface="Consolas"/>
              </a:rPr>
              <a:t>fiveNumber</a:t>
            </a:r>
            <a:r>
              <a:rPr lang="en-US" sz="1000" b="1" dirty="0">
                <a:solidFill>
                  <a:srgbClr val="000000"/>
                </a:solidFill>
                <a:latin typeface="Consolas"/>
              </a:rPr>
              <a:t>&lt;1){</a:t>
            </a:r>
          </a:p>
          <a:p>
            <a:r>
              <a:rPr lang="en-US" sz="1000" dirty="0">
                <a:solidFill>
                  <a:srgbClr val="000000"/>
                </a:solidFill>
                <a:latin typeface="Consolas"/>
              </a:rPr>
              <a:t>               </a:t>
            </a:r>
            <a:r>
              <a:rPr lang="en-US" sz="1000" b="1" dirty="0">
                <a:solidFill>
                  <a:srgbClr val="7F0055"/>
                </a:solidFill>
                <a:latin typeface="Consolas"/>
              </a:rPr>
              <a:t>try</a:t>
            </a:r>
            <a:r>
              <a:rPr lang="en-US" sz="1000" b="1" dirty="0">
                <a:solidFill>
                  <a:srgbClr val="000000"/>
                </a:solidFill>
                <a:latin typeface="Consolas"/>
              </a:rPr>
              <a:t>{  </a:t>
            </a:r>
            <a:r>
              <a:rPr lang="en-US" sz="1000" b="1" dirty="0" err="1">
                <a:solidFill>
                  <a:srgbClr val="000000"/>
                </a:solidFill>
                <a:latin typeface="Consolas"/>
              </a:rPr>
              <a:t>System.</a:t>
            </a:r>
            <a:r>
              <a:rPr lang="en-US" sz="1000" b="1" i="1" dirty="0" err="1">
                <a:solidFill>
                  <a:srgbClr val="0000C0"/>
                </a:solidFill>
                <a:latin typeface="Consolas"/>
              </a:rPr>
              <a:t>out</a:t>
            </a:r>
            <a:r>
              <a:rPr lang="en-US" sz="1000" b="1" i="1" dirty="0" err="1">
                <a:solidFill>
                  <a:srgbClr val="000000"/>
                </a:solidFill>
                <a:latin typeface="Consolas"/>
              </a:rPr>
              <a:t>.println</a:t>
            </a:r>
            <a:r>
              <a:rPr lang="en-US" sz="1000" b="1" i="1" dirty="0">
                <a:solidFill>
                  <a:srgbClr val="000000"/>
                </a:solidFill>
                <a:latin typeface="Consolas"/>
              </a:rPr>
              <a:t>(s + </a:t>
            </a:r>
            <a:r>
              <a:rPr lang="en-US" sz="1000" b="1" i="1" dirty="0">
                <a:solidFill>
                  <a:srgbClr val="2A00FF"/>
                </a:solidFill>
                <a:latin typeface="Consolas"/>
              </a:rPr>
              <a:t>" gives $10 to seller"</a:t>
            </a:r>
            <a:r>
              <a:rPr lang="en-US" sz="1000" b="1" i="1" dirty="0">
                <a:solidFill>
                  <a:srgbClr val="000000"/>
                </a:solidFill>
                <a:latin typeface="Consolas"/>
              </a:rPr>
              <a:t>);</a:t>
            </a:r>
          </a:p>
          <a:p>
            <a:r>
              <a:rPr lang="en-US" sz="1000" dirty="0">
                <a:solidFill>
                  <a:srgbClr val="000000"/>
                </a:solidFill>
                <a:latin typeface="Consolas"/>
              </a:rPr>
              <a:t>                    </a:t>
            </a:r>
            <a:r>
              <a:rPr lang="en-US" sz="1000" dirty="0" err="1">
                <a:solidFill>
                  <a:srgbClr val="000000"/>
                </a:solidFill>
                <a:latin typeface="Consolas"/>
              </a:rPr>
              <a:t>System.</a:t>
            </a:r>
            <a:r>
              <a:rPr lang="en-US" sz="1000" i="1" dirty="0" err="1">
                <a:solidFill>
                  <a:srgbClr val="0000C0"/>
                </a:solidFill>
                <a:latin typeface="Consolas"/>
              </a:rPr>
              <a:t>out</a:t>
            </a:r>
            <a:r>
              <a:rPr lang="en-US" sz="1000" i="1" dirty="0" err="1">
                <a:solidFill>
                  <a:srgbClr val="000000"/>
                </a:solidFill>
                <a:latin typeface="Consolas"/>
              </a:rPr>
              <a:t>.println</a:t>
            </a:r>
            <a:r>
              <a:rPr lang="en-US" sz="1000" i="1" dirty="0">
                <a:solidFill>
                  <a:srgbClr val="000000"/>
                </a:solidFill>
                <a:latin typeface="Consolas"/>
              </a:rPr>
              <a:t>(</a:t>
            </a:r>
            <a:r>
              <a:rPr lang="en-US" sz="1000" i="1" dirty="0">
                <a:solidFill>
                  <a:srgbClr val="2A00FF"/>
                </a:solidFill>
                <a:latin typeface="Consolas"/>
              </a:rPr>
              <a:t>"seller asks "</a:t>
            </a:r>
            <a:r>
              <a:rPr lang="en-US" sz="1000" i="1" dirty="0">
                <a:solidFill>
                  <a:srgbClr val="000000"/>
                </a:solidFill>
                <a:latin typeface="Consolas"/>
              </a:rPr>
              <a:t> + s + </a:t>
            </a:r>
            <a:r>
              <a:rPr lang="en-US" sz="1000" i="1" dirty="0">
                <a:solidFill>
                  <a:srgbClr val="2A00FF"/>
                </a:solidFill>
                <a:latin typeface="Consolas"/>
              </a:rPr>
              <a:t>" to wait"</a:t>
            </a:r>
            <a:r>
              <a:rPr lang="en-US" sz="1000" i="1" dirty="0">
                <a:solidFill>
                  <a:srgbClr val="000000"/>
                </a:solidFill>
                <a:latin typeface="Consolas"/>
              </a:rPr>
              <a:t>);</a:t>
            </a:r>
          </a:p>
          <a:p>
            <a:r>
              <a:rPr lang="en-US" sz="1000" dirty="0">
                <a:solidFill>
                  <a:srgbClr val="000000"/>
                </a:solidFill>
                <a:latin typeface="Consolas"/>
              </a:rPr>
              <a:t>                    wait();</a:t>
            </a:r>
          </a:p>
          <a:p>
            <a:r>
              <a:rPr lang="en-US" sz="1000" dirty="0">
                <a:solidFill>
                  <a:srgbClr val="000000"/>
                </a:solidFill>
                <a:latin typeface="Consolas"/>
              </a:rPr>
              <a:t>                    </a:t>
            </a:r>
            <a:r>
              <a:rPr lang="en-US" sz="1000" dirty="0" err="1">
                <a:solidFill>
                  <a:srgbClr val="000000"/>
                </a:solidFill>
                <a:latin typeface="Consolas"/>
              </a:rPr>
              <a:t>System.</a:t>
            </a:r>
            <a:r>
              <a:rPr lang="en-US" sz="1000" i="1" dirty="0" err="1">
                <a:solidFill>
                  <a:srgbClr val="0000C0"/>
                </a:solidFill>
                <a:latin typeface="Consolas"/>
              </a:rPr>
              <a:t>out</a:t>
            </a:r>
            <a:r>
              <a:rPr lang="en-US" sz="1000" i="1" dirty="0" err="1">
                <a:solidFill>
                  <a:srgbClr val="000000"/>
                </a:solidFill>
                <a:latin typeface="Consolas"/>
              </a:rPr>
              <a:t>.println</a:t>
            </a:r>
            <a:r>
              <a:rPr lang="en-US" sz="1000" i="1" dirty="0">
                <a:solidFill>
                  <a:srgbClr val="000000"/>
                </a:solidFill>
                <a:latin typeface="Consolas"/>
              </a:rPr>
              <a:t>(s + </a:t>
            </a:r>
            <a:r>
              <a:rPr lang="en-US" sz="1000" i="1" dirty="0">
                <a:solidFill>
                  <a:srgbClr val="2A00FF"/>
                </a:solidFill>
                <a:latin typeface="Consolas"/>
              </a:rPr>
              <a:t>" stops waiting and starts to buy..."</a:t>
            </a:r>
            <a:r>
              <a:rPr lang="en-US" sz="1000" i="1" dirty="0">
                <a:solidFill>
                  <a:srgbClr val="000000"/>
                </a:solidFill>
                <a:latin typeface="Consolas"/>
              </a:rPr>
              <a:t>);</a:t>
            </a:r>
          </a:p>
          <a:p>
            <a:r>
              <a:rPr lang="en-US" sz="1000" dirty="0">
                <a:solidFill>
                  <a:srgbClr val="000000"/>
                </a:solidFill>
                <a:latin typeface="Consolas"/>
              </a:rPr>
              <a:t>               }</a:t>
            </a:r>
          </a:p>
          <a:p>
            <a:r>
              <a:rPr lang="en-US" sz="1000" dirty="0">
                <a:solidFill>
                  <a:srgbClr val="000000"/>
                </a:solidFill>
                <a:latin typeface="Consolas"/>
              </a:rPr>
              <a:t>               </a:t>
            </a:r>
            <a:r>
              <a:rPr lang="en-US" sz="1000" b="1" dirty="0">
                <a:solidFill>
                  <a:srgbClr val="7F0055"/>
                </a:solidFill>
                <a:latin typeface="Consolas"/>
              </a:rPr>
              <a:t>catch</a:t>
            </a:r>
            <a:r>
              <a:rPr lang="en-US" sz="1000" b="1" dirty="0">
                <a:solidFill>
                  <a:srgbClr val="000000"/>
                </a:solidFill>
                <a:latin typeface="Consolas"/>
              </a:rPr>
              <a:t>(</a:t>
            </a:r>
            <a:r>
              <a:rPr lang="en-US" sz="1000" b="1" dirty="0" err="1">
                <a:solidFill>
                  <a:srgbClr val="000000"/>
                </a:solidFill>
                <a:latin typeface="Consolas"/>
              </a:rPr>
              <a:t>InterruptedException</a:t>
            </a:r>
            <a:r>
              <a:rPr lang="en-US" sz="1000" b="1" dirty="0">
                <a:solidFill>
                  <a:srgbClr val="000000"/>
                </a:solidFill>
                <a:latin typeface="Consolas"/>
              </a:rPr>
              <a:t> e){}</a:t>
            </a:r>
          </a:p>
          <a:p>
            <a:r>
              <a:rPr lang="en-US" sz="1000" dirty="0">
                <a:solidFill>
                  <a:srgbClr val="000000"/>
                </a:solidFill>
                <a:latin typeface="Consolas"/>
              </a:rPr>
              <a:t>           }</a:t>
            </a:r>
          </a:p>
          <a:p>
            <a:r>
              <a:rPr lang="en-US" sz="1000" dirty="0">
                <a:solidFill>
                  <a:srgbClr val="000000"/>
                </a:solidFill>
                <a:latin typeface="Consolas"/>
              </a:rPr>
              <a:t>           </a:t>
            </a:r>
            <a:r>
              <a:rPr lang="en-US" sz="1000" dirty="0" err="1">
                <a:solidFill>
                  <a:srgbClr val="0000C0"/>
                </a:solidFill>
                <a:latin typeface="Consolas"/>
              </a:rPr>
              <a:t>fiveNumber</a:t>
            </a:r>
            <a:r>
              <a:rPr lang="en-US" sz="1000" dirty="0">
                <a:solidFill>
                  <a:srgbClr val="000000"/>
                </a:solidFill>
                <a:latin typeface="Consolas"/>
              </a:rPr>
              <a:t>=</a:t>
            </a:r>
            <a:r>
              <a:rPr lang="en-US" sz="1000" dirty="0">
                <a:solidFill>
                  <a:srgbClr val="0000C0"/>
                </a:solidFill>
                <a:latin typeface="Consolas"/>
              </a:rPr>
              <a:t>fiveNumber</a:t>
            </a:r>
            <a:r>
              <a:rPr lang="en-US" sz="1000" dirty="0">
                <a:solidFill>
                  <a:srgbClr val="000000"/>
                </a:solidFill>
                <a:latin typeface="Consolas"/>
              </a:rPr>
              <a:t>-1;</a:t>
            </a:r>
          </a:p>
          <a:p>
            <a:r>
              <a:rPr lang="en-US" sz="1000" dirty="0">
                <a:solidFill>
                  <a:srgbClr val="000000"/>
                </a:solidFill>
                <a:latin typeface="Consolas"/>
              </a:rPr>
              <a:t>           </a:t>
            </a:r>
            <a:r>
              <a:rPr lang="en-US" sz="1000" dirty="0" err="1">
                <a:solidFill>
                  <a:srgbClr val="0000C0"/>
                </a:solidFill>
                <a:latin typeface="Consolas"/>
              </a:rPr>
              <a:t>tenNumber</a:t>
            </a:r>
            <a:r>
              <a:rPr lang="en-US" sz="1000" dirty="0">
                <a:solidFill>
                  <a:srgbClr val="000000"/>
                </a:solidFill>
                <a:latin typeface="Consolas"/>
              </a:rPr>
              <a:t>=</a:t>
            </a:r>
            <a:r>
              <a:rPr lang="en-US" sz="1000" dirty="0">
                <a:solidFill>
                  <a:srgbClr val="0000C0"/>
                </a:solidFill>
                <a:latin typeface="Consolas"/>
              </a:rPr>
              <a:t>tenNumber</a:t>
            </a:r>
            <a:r>
              <a:rPr lang="en-US" sz="1000" dirty="0">
                <a:solidFill>
                  <a:srgbClr val="000000"/>
                </a:solidFill>
                <a:latin typeface="Consolas"/>
              </a:rPr>
              <a:t>+1;</a:t>
            </a:r>
          </a:p>
          <a:p>
            <a:r>
              <a:rPr lang="en-US" sz="1000" dirty="0">
                <a:solidFill>
                  <a:srgbClr val="000000"/>
                </a:solidFill>
                <a:latin typeface="Consolas"/>
              </a:rPr>
              <a:t>           </a:t>
            </a:r>
            <a:r>
              <a:rPr lang="en-US" sz="1000" dirty="0" err="1">
                <a:solidFill>
                  <a:srgbClr val="000000"/>
                </a:solidFill>
                <a:latin typeface="Consolas"/>
              </a:rPr>
              <a:t>System.</a:t>
            </a:r>
            <a:r>
              <a:rPr lang="en-US" sz="1000" i="1" dirty="0" err="1">
                <a:solidFill>
                  <a:srgbClr val="0000C0"/>
                </a:solidFill>
                <a:latin typeface="Consolas"/>
              </a:rPr>
              <a:t>out</a:t>
            </a:r>
            <a:r>
              <a:rPr lang="en-US" sz="1000" i="1" dirty="0" err="1">
                <a:solidFill>
                  <a:srgbClr val="000000"/>
                </a:solidFill>
                <a:latin typeface="Consolas"/>
              </a:rPr>
              <a:t>.println</a:t>
            </a:r>
            <a:r>
              <a:rPr lang="en-US" sz="1000" i="1" dirty="0">
                <a:solidFill>
                  <a:srgbClr val="000000"/>
                </a:solidFill>
                <a:latin typeface="Consolas"/>
              </a:rPr>
              <a:t>(s + </a:t>
            </a:r>
            <a:r>
              <a:rPr lang="en-US" sz="1000" i="1" dirty="0">
                <a:solidFill>
                  <a:srgbClr val="2A00FF"/>
                </a:solidFill>
                <a:latin typeface="Consolas"/>
              </a:rPr>
              <a:t>" gives $10 to seller, seller gives "</a:t>
            </a:r>
            <a:r>
              <a:rPr lang="en-US" sz="1000" i="1" dirty="0">
                <a:solidFill>
                  <a:srgbClr val="000000"/>
                </a:solidFill>
                <a:latin typeface="Consolas"/>
              </a:rPr>
              <a:t> + s + </a:t>
            </a:r>
            <a:r>
              <a:rPr lang="en-US" sz="1000" i="1" dirty="0">
                <a:solidFill>
                  <a:srgbClr val="2A00FF"/>
                </a:solidFill>
                <a:latin typeface="Consolas"/>
              </a:rPr>
              <a:t>" a ticket and $5"</a:t>
            </a:r>
            <a:r>
              <a:rPr lang="en-US" sz="1000" i="1" dirty="0">
                <a:solidFill>
                  <a:srgbClr val="000000"/>
                </a:solidFill>
                <a:latin typeface="Consolas"/>
              </a:rPr>
              <a:t>);</a:t>
            </a:r>
          </a:p>
          <a:p>
            <a:r>
              <a:rPr lang="en-US" sz="1000" dirty="0">
                <a:solidFill>
                  <a:srgbClr val="000000"/>
                </a:solidFill>
                <a:latin typeface="Consolas"/>
              </a:rPr>
              <a:t>        }</a:t>
            </a:r>
          </a:p>
          <a:p>
            <a:r>
              <a:rPr lang="en-US" sz="1000" dirty="0">
                <a:solidFill>
                  <a:srgbClr val="000000"/>
                </a:solidFill>
                <a:latin typeface="Consolas"/>
              </a:rPr>
              <a:t>        </a:t>
            </a:r>
            <a:r>
              <a:rPr lang="en-US" sz="1000" b="1" dirty="0">
                <a:solidFill>
                  <a:srgbClr val="7F0055"/>
                </a:solidFill>
                <a:latin typeface="Consolas"/>
              </a:rPr>
              <a:t>else</a:t>
            </a:r>
            <a:r>
              <a:rPr lang="en-US" sz="1000" b="1" dirty="0">
                <a:solidFill>
                  <a:srgbClr val="000000"/>
                </a:solidFill>
                <a:latin typeface="Consolas"/>
              </a:rPr>
              <a:t> </a:t>
            </a:r>
            <a:r>
              <a:rPr lang="en-US" sz="1000" b="1" dirty="0">
                <a:solidFill>
                  <a:srgbClr val="7F0055"/>
                </a:solidFill>
                <a:latin typeface="Consolas"/>
              </a:rPr>
              <a:t>if</a:t>
            </a:r>
            <a:r>
              <a:rPr lang="en-US" sz="1000" b="1" dirty="0">
                <a:solidFill>
                  <a:srgbClr val="000000"/>
                </a:solidFill>
                <a:latin typeface="Consolas"/>
              </a:rPr>
              <a:t>(</a:t>
            </a:r>
            <a:r>
              <a:rPr lang="en-US" sz="1000" b="1" dirty="0" err="1">
                <a:solidFill>
                  <a:srgbClr val="000000"/>
                </a:solidFill>
                <a:latin typeface="Consolas"/>
              </a:rPr>
              <a:t>receiveMoney</a:t>
            </a:r>
            <a:r>
              <a:rPr lang="en-US" sz="1000" b="1" dirty="0">
                <a:solidFill>
                  <a:srgbClr val="000000"/>
                </a:solidFill>
                <a:latin typeface="Consolas"/>
              </a:rPr>
              <a:t>==20){</a:t>
            </a:r>
          </a:p>
          <a:p>
            <a:r>
              <a:rPr lang="en-US" sz="1000" dirty="0">
                <a:solidFill>
                  <a:srgbClr val="000000"/>
                </a:solidFill>
                <a:latin typeface="Consolas"/>
              </a:rPr>
              <a:t>           </a:t>
            </a:r>
            <a:r>
              <a:rPr lang="en-US" sz="1000" b="1" dirty="0">
                <a:solidFill>
                  <a:srgbClr val="7F0055"/>
                </a:solidFill>
                <a:latin typeface="Consolas"/>
              </a:rPr>
              <a:t>while</a:t>
            </a:r>
            <a:r>
              <a:rPr lang="en-US" sz="1000" b="1" dirty="0">
                <a:solidFill>
                  <a:srgbClr val="000000"/>
                </a:solidFill>
                <a:latin typeface="Consolas"/>
              </a:rPr>
              <a:t>(</a:t>
            </a:r>
            <a:r>
              <a:rPr lang="en-US" sz="1000" b="1" dirty="0" err="1">
                <a:solidFill>
                  <a:srgbClr val="0000C0"/>
                </a:solidFill>
                <a:latin typeface="Consolas"/>
              </a:rPr>
              <a:t>fiveNumber</a:t>
            </a:r>
            <a:r>
              <a:rPr lang="en-US" sz="1000" b="1" dirty="0">
                <a:solidFill>
                  <a:srgbClr val="000000"/>
                </a:solidFill>
                <a:latin typeface="Consolas"/>
              </a:rPr>
              <a:t>&lt;1||</a:t>
            </a:r>
            <a:r>
              <a:rPr lang="en-US" sz="1000" b="1" dirty="0" err="1">
                <a:solidFill>
                  <a:srgbClr val="0000C0"/>
                </a:solidFill>
                <a:latin typeface="Consolas"/>
              </a:rPr>
              <a:t>tenNumber</a:t>
            </a:r>
            <a:r>
              <a:rPr lang="en-US" sz="1000" b="1" dirty="0">
                <a:solidFill>
                  <a:srgbClr val="000000"/>
                </a:solidFill>
                <a:latin typeface="Consolas"/>
              </a:rPr>
              <a:t>&lt;1){</a:t>
            </a:r>
          </a:p>
          <a:p>
            <a:r>
              <a:rPr lang="en-US" sz="1000" dirty="0">
                <a:solidFill>
                  <a:srgbClr val="000000"/>
                </a:solidFill>
                <a:latin typeface="Consolas"/>
              </a:rPr>
              <a:t>               </a:t>
            </a:r>
            <a:r>
              <a:rPr lang="en-US" sz="1000" b="1" dirty="0">
                <a:solidFill>
                  <a:srgbClr val="7F0055"/>
                </a:solidFill>
                <a:latin typeface="Consolas"/>
              </a:rPr>
              <a:t>try</a:t>
            </a:r>
            <a:r>
              <a:rPr lang="en-US" sz="1000" b="1" dirty="0">
                <a:solidFill>
                  <a:srgbClr val="000000"/>
                </a:solidFill>
                <a:latin typeface="Consolas"/>
              </a:rPr>
              <a:t>{  </a:t>
            </a:r>
            <a:r>
              <a:rPr lang="en-US" sz="1000" b="1" dirty="0" err="1">
                <a:solidFill>
                  <a:srgbClr val="000000"/>
                </a:solidFill>
                <a:latin typeface="Consolas"/>
              </a:rPr>
              <a:t>System.</a:t>
            </a:r>
            <a:r>
              <a:rPr lang="en-US" sz="1000" b="1" i="1" dirty="0" err="1">
                <a:solidFill>
                  <a:srgbClr val="0000C0"/>
                </a:solidFill>
                <a:latin typeface="Consolas"/>
              </a:rPr>
              <a:t>out</a:t>
            </a:r>
            <a:r>
              <a:rPr lang="en-US" sz="1000" b="1" i="1" dirty="0" err="1">
                <a:solidFill>
                  <a:srgbClr val="000000"/>
                </a:solidFill>
                <a:latin typeface="Consolas"/>
              </a:rPr>
              <a:t>.println</a:t>
            </a:r>
            <a:r>
              <a:rPr lang="en-US" sz="1000" b="1" i="1" dirty="0">
                <a:solidFill>
                  <a:srgbClr val="000000"/>
                </a:solidFill>
                <a:latin typeface="Consolas"/>
              </a:rPr>
              <a:t>(s + </a:t>
            </a:r>
            <a:r>
              <a:rPr lang="en-US" sz="1000" b="1" i="1" dirty="0">
                <a:solidFill>
                  <a:srgbClr val="2A00FF"/>
                </a:solidFill>
                <a:latin typeface="Consolas"/>
              </a:rPr>
              <a:t>" gives $20 to seller"</a:t>
            </a:r>
            <a:r>
              <a:rPr lang="en-US" sz="1000" b="1" i="1" dirty="0">
                <a:solidFill>
                  <a:srgbClr val="000000"/>
                </a:solidFill>
                <a:latin typeface="Consolas"/>
              </a:rPr>
              <a:t>);</a:t>
            </a:r>
          </a:p>
          <a:p>
            <a:r>
              <a:rPr lang="en-US" sz="1000" dirty="0">
                <a:solidFill>
                  <a:srgbClr val="000000"/>
                </a:solidFill>
                <a:latin typeface="Consolas"/>
              </a:rPr>
              <a:t>                    </a:t>
            </a:r>
            <a:r>
              <a:rPr lang="en-US" sz="1000" dirty="0" err="1">
                <a:solidFill>
                  <a:srgbClr val="000000"/>
                </a:solidFill>
                <a:latin typeface="Consolas"/>
              </a:rPr>
              <a:t>System.</a:t>
            </a:r>
            <a:r>
              <a:rPr lang="en-US" sz="1000" i="1" dirty="0" err="1">
                <a:solidFill>
                  <a:srgbClr val="0000C0"/>
                </a:solidFill>
                <a:latin typeface="Consolas"/>
              </a:rPr>
              <a:t>out</a:t>
            </a:r>
            <a:r>
              <a:rPr lang="en-US" sz="1000" i="1" dirty="0" err="1">
                <a:solidFill>
                  <a:srgbClr val="000000"/>
                </a:solidFill>
                <a:latin typeface="Consolas"/>
              </a:rPr>
              <a:t>.println</a:t>
            </a:r>
            <a:r>
              <a:rPr lang="en-US" sz="1000" i="1" dirty="0">
                <a:solidFill>
                  <a:srgbClr val="000000"/>
                </a:solidFill>
                <a:latin typeface="Consolas"/>
              </a:rPr>
              <a:t>(</a:t>
            </a:r>
            <a:r>
              <a:rPr lang="en-US" sz="1000" i="1" dirty="0">
                <a:solidFill>
                  <a:srgbClr val="2A00FF"/>
                </a:solidFill>
                <a:latin typeface="Consolas"/>
              </a:rPr>
              <a:t>"seller asks "</a:t>
            </a:r>
            <a:r>
              <a:rPr lang="en-US" sz="1000" i="1" dirty="0">
                <a:solidFill>
                  <a:srgbClr val="000000"/>
                </a:solidFill>
                <a:latin typeface="Consolas"/>
              </a:rPr>
              <a:t> + s + </a:t>
            </a:r>
            <a:r>
              <a:rPr lang="en-US" sz="1000" i="1" dirty="0">
                <a:solidFill>
                  <a:srgbClr val="2A00FF"/>
                </a:solidFill>
                <a:latin typeface="Consolas"/>
              </a:rPr>
              <a:t>" to wait"</a:t>
            </a:r>
            <a:r>
              <a:rPr lang="en-US" sz="1000" i="1" dirty="0">
                <a:solidFill>
                  <a:srgbClr val="000000"/>
                </a:solidFill>
                <a:latin typeface="Consolas"/>
              </a:rPr>
              <a:t>);</a:t>
            </a:r>
          </a:p>
          <a:p>
            <a:r>
              <a:rPr lang="zh-CN" altLang="en-US" sz="1000" dirty="0">
                <a:solidFill>
                  <a:srgbClr val="000000"/>
                </a:solidFill>
                <a:latin typeface="Consolas"/>
              </a:rPr>
              <a:t>                    </a:t>
            </a:r>
            <a:r>
              <a:rPr lang="en-US" altLang="zh-CN" sz="1000" dirty="0">
                <a:solidFill>
                  <a:srgbClr val="000000"/>
                </a:solidFill>
                <a:latin typeface="Consolas"/>
              </a:rPr>
              <a:t>wait(); </a:t>
            </a:r>
            <a:endParaRPr lang="zh-CN" altLang="en-US" sz="1000" dirty="0">
              <a:solidFill>
                <a:srgbClr val="3F7F5F"/>
              </a:solidFill>
              <a:latin typeface="Consolas"/>
            </a:endParaRPr>
          </a:p>
          <a:p>
            <a:r>
              <a:rPr lang="en-US" sz="1000" dirty="0">
                <a:solidFill>
                  <a:srgbClr val="000000"/>
                </a:solidFill>
                <a:latin typeface="Consolas"/>
              </a:rPr>
              <a:t>                    </a:t>
            </a:r>
            <a:r>
              <a:rPr lang="en-US" sz="1000" dirty="0" err="1">
                <a:solidFill>
                  <a:srgbClr val="000000"/>
                </a:solidFill>
                <a:latin typeface="Consolas"/>
              </a:rPr>
              <a:t>System.</a:t>
            </a:r>
            <a:r>
              <a:rPr lang="en-US" sz="1000" i="1" dirty="0" err="1">
                <a:solidFill>
                  <a:srgbClr val="0000C0"/>
                </a:solidFill>
                <a:latin typeface="Consolas"/>
              </a:rPr>
              <a:t>out</a:t>
            </a:r>
            <a:r>
              <a:rPr lang="en-US" sz="1000" i="1" dirty="0" err="1">
                <a:solidFill>
                  <a:srgbClr val="000000"/>
                </a:solidFill>
                <a:latin typeface="Consolas"/>
              </a:rPr>
              <a:t>.println</a:t>
            </a:r>
            <a:r>
              <a:rPr lang="en-US" sz="1000" i="1" dirty="0">
                <a:solidFill>
                  <a:srgbClr val="000000"/>
                </a:solidFill>
                <a:latin typeface="Consolas"/>
              </a:rPr>
              <a:t>(s+</a:t>
            </a:r>
            <a:r>
              <a:rPr lang="en-US" sz="1000" i="1" dirty="0">
                <a:solidFill>
                  <a:srgbClr val="2A00FF"/>
                </a:solidFill>
                <a:latin typeface="Consolas"/>
              </a:rPr>
              <a:t>" stops waiting and starts to buy ..."</a:t>
            </a:r>
            <a:r>
              <a:rPr lang="en-US" sz="1000" i="1" dirty="0">
                <a:solidFill>
                  <a:srgbClr val="000000"/>
                </a:solidFill>
                <a:latin typeface="Consolas"/>
              </a:rPr>
              <a:t>);</a:t>
            </a:r>
          </a:p>
          <a:p>
            <a:r>
              <a:rPr lang="en-US" sz="1000" dirty="0">
                <a:solidFill>
                  <a:srgbClr val="000000"/>
                </a:solidFill>
                <a:latin typeface="Consolas"/>
              </a:rPr>
              <a:t>               }</a:t>
            </a:r>
          </a:p>
          <a:p>
            <a:r>
              <a:rPr lang="en-US" sz="1000" dirty="0">
                <a:solidFill>
                  <a:srgbClr val="000000"/>
                </a:solidFill>
                <a:latin typeface="Consolas"/>
              </a:rPr>
              <a:t>               </a:t>
            </a:r>
            <a:r>
              <a:rPr lang="en-US" sz="1000" b="1" dirty="0">
                <a:solidFill>
                  <a:srgbClr val="7F0055"/>
                </a:solidFill>
                <a:latin typeface="Consolas"/>
              </a:rPr>
              <a:t>catch</a:t>
            </a:r>
            <a:r>
              <a:rPr lang="en-US" sz="1000" b="1" dirty="0">
                <a:solidFill>
                  <a:srgbClr val="000000"/>
                </a:solidFill>
                <a:latin typeface="Consolas"/>
              </a:rPr>
              <a:t>(</a:t>
            </a:r>
            <a:r>
              <a:rPr lang="en-US" sz="1000" b="1" dirty="0" err="1">
                <a:solidFill>
                  <a:srgbClr val="000000"/>
                </a:solidFill>
                <a:latin typeface="Consolas"/>
              </a:rPr>
              <a:t>InterruptedException</a:t>
            </a:r>
            <a:r>
              <a:rPr lang="en-US" sz="1000" b="1" dirty="0">
                <a:solidFill>
                  <a:srgbClr val="000000"/>
                </a:solidFill>
                <a:latin typeface="Consolas"/>
              </a:rPr>
              <a:t> e){}</a:t>
            </a:r>
          </a:p>
          <a:p>
            <a:r>
              <a:rPr lang="en-US" sz="1000" dirty="0">
                <a:solidFill>
                  <a:srgbClr val="000000"/>
                </a:solidFill>
                <a:latin typeface="Consolas"/>
              </a:rPr>
              <a:t>           }</a:t>
            </a:r>
          </a:p>
          <a:p>
            <a:r>
              <a:rPr lang="en-US" sz="1000" dirty="0">
                <a:solidFill>
                  <a:srgbClr val="000000"/>
                </a:solidFill>
                <a:latin typeface="Consolas"/>
              </a:rPr>
              <a:t>           </a:t>
            </a:r>
            <a:r>
              <a:rPr lang="en-US" sz="1000" dirty="0" err="1">
                <a:solidFill>
                  <a:srgbClr val="0000C0"/>
                </a:solidFill>
                <a:latin typeface="Consolas"/>
              </a:rPr>
              <a:t>fiveNumber</a:t>
            </a:r>
            <a:r>
              <a:rPr lang="en-US" sz="1000" dirty="0">
                <a:solidFill>
                  <a:srgbClr val="000000"/>
                </a:solidFill>
                <a:latin typeface="Consolas"/>
              </a:rPr>
              <a:t> = </a:t>
            </a:r>
            <a:r>
              <a:rPr lang="en-US" sz="1000" dirty="0">
                <a:solidFill>
                  <a:srgbClr val="0000C0"/>
                </a:solidFill>
                <a:latin typeface="Consolas"/>
              </a:rPr>
              <a:t>fiveNumber</a:t>
            </a:r>
            <a:r>
              <a:rPr lang="en-US" sz="1000" dirty="0">
                <a:solidFill>
                  <a:srgbClr val="000000"/>
                </a:solidFill>
                <a:latin typeface="Consolas"/>
              </a:rPr>
              <a:t>-1;</a:t>
            </a:r>
          </a:p>
          <a:p>
            <a:r>
              <a:rPr lang="en-US" sz="1000" dirty="0">
                <a:solidFill>
                  <a:srgbClr val="000000"/>
                </a:solidFill>
                <a:latin typeface="Consolas"/>
              </a:rPr>
              <a:t>           </a:t>
            </a:r>
            <a:r>
              <a:rPr lang="en-US" sz="1000" dirty="0" err="1">
                <a:solidFill>
                  <a:srgbClr val="0000C0"/>
                </a:solidFill>
                <a:latin typeface="Consolas"/>
              </a:rPr>
              <a:t>tenNumber</a:t>
            </a:r>
            <a:r>
              <a:rPr lang="en-US" sz="1000" dirty="0">
                <a:solidFill>
                  <a:srgbClr val="000000"/>
                </a:solidFill>
                <a:latin typeface="Consolas"/>
              </a:rPr>
              <a:t> = </a:t>
            </a:r>
            <a:r>
              <a:rPr lang="en-US" sz="1000" dirty="0">
                <a:solidFill>
                  <a:srgbClr val="0000C0"/>
                </a:solidFill>
                <a:latin typeface="Consolas"/>
              </a:rPr>
              <a:t>tenNumber</a:t>
            </a:r>
            <a:r>
              <a:rPr lang="en-US" sz="1000" dirty="0">
                <a:solidFill>
                  <a:srgbClr val="000000"/>
                </a:solidFill>
                <a:latin typeface="Consolas"/>
              </a:rPr>
              <a:t>-1;</a:t>
            </a:r>
          </a:p>
          <a:p>
            <a:r>
              <a:rPr lang="en-US" sz="1000" dirty="0">
                <a:solidFill>
                  <a:srgbClr val="000000"/>
                </a:solidFill>
                <a:latin typeface="Consolas"/>
              </a:rPr>
              <a:t>           </a:t>
            </a:r>
            <a:r>
              <a:rPr lang="en-US" sz="1000" dirty="0" err="1">
                <a:solidFill>
                  <a:srgbClr val="0000C0"/>
                </a:solidFill>
                <a:latin typeface="Consolas"/>
              </a:rPr>
              <a:t>twentyNumber</a:t>
            </a:r>
            <a:r>
              <a:rPr lang="en-US" sz="1000" dirty="0">
                <a:solidFill>
                  <a:srgbClr val="000000"/>
                </a:solidFill>
                <a:latin typeface="Consolas"/>
              </a:rPr>
              <a:t> = </a:t>
            </a:r>
            <a:r>
              <a:rPr lang="en-US" sz="1000" dirty="0">
                <a:solidFill>
                  <a:srgbClr val="0000C0"/>
                </a:solidFill>
                <a:latin typeface="Consolas"/>
              </a:rPr>
              <a:t>twentyNumber</a:t>
            </a:r>
            <a:r>
              <a:rPr lang="en-US" sz="1000" dirty="0">
                <a:solidFill>
                  <a:srgbClr val="000000"/>
                </a:solidFill>
                <a:latin typeface="Consolas"/>
              </a:rPr>
              <a:t>+1;</a:t>
            </a:r>
          </a:p>
          <a:p>
            <a:r>
              <a:rPr lang="en-US" sz="1000" dirty="0">
                <a:solidFill>
                  <a:srgbClr val="000000"/>
                </a:solidFill>
                <a:latin typeface="Consolas"/>
              </a:rPr>
              <a:t>           </a:t>
            </a:r>
            <a:r>
              <a:rPr lang="en-US" sz="1000" dirty="0" err="1">
                <a:solidFill>
                  <a:srgbClr val="000000"/>
                </a:solidFill>
                <a:latin typeface="Consolas"/>
              </a:rPr>
              <a:t>System.</a:t>
            </a:r>
            <a:r>
              <a:rPr lang="en-US" sz="1000" i="1" dirty="0" err="1">
                <a:solidFill>
                  <a:srgbClr val="0000C0"/>
                </a:solidFill>
                <a:latin typeface="Consolas"/>
              </a:rPr>
              <a:t>out</a:t>
            </a:r>
            <a:r>
              <a:rPr lang="en-US" sz="1000" i="1" dirty="0" err="1">
                <a:solidFill>
                  <a:srgbClr val="000000"/>
                </a:solidFill>
                <a:latin typeface="Consolas"/>
              </a:rPr>
              <a:t>.println</a:t>
            </a:r>
            <a:r>
              <a:rPr lang="en-US" sz="1000" i="1" dirty="0">
                <a:solidFill>
                  <a:srgbClr val="000000"/>
                </a:solidFill>
                <a:latin typeface="Consolas"/>
              </a:rPr>
              <a:t>(s + </a:t>
            </a:r>
            <a:r>
              <a:rPr lang="en-US" sz="1000" i="1" dirty="0">
                <a:solidFill>
                  <a:srgbClr val="2A00FF"/>
                </a:solidFill>
                <a:latin typeface="Consolas"/>
              </a:rPr>
              <a:t>" gives $20 to seller, seller gives "</a:t>
            </a:r>
            <a:r>
              <a:rPr lang="en-US" sz="1000" i="1" dirty="0">
                <a:solidFill>
                  <a:srgbClr val="000000"/>
                </a:solidFill>
                <a:latin typeface="Consolas"/>
              </a:rPr>
              <a:t> + s + </a:t>
            </a:r>
            <a:r>
              <a:rPr lang="en-US" sz="1000" i="1" dirty="0">
                <a:solidFill>
                  <a:srgbClr val="2A00FF"/>
                </a:solidFill>
                <a:latin typeface="Consolas"/>
              </a:rPr>
              <a:t>" a ticket and $15"</a:t>
            </a:r>
            <a:r>
              <a:rPr lang="en-US" sz="1000" i="1" dirty="0">
                <a:solidFill>
                  <a:srgbClr val="000000"/>
                </a:solidFill>
                <a:latin typeface="Consolas"/>
              </a:rPr>
              <a:t>);</a:t>
            </a:r>
          </a:p>
          <a:p>
            <a:r>
              <a:rPr lang="en-US" sz="1000" dirty="0">
                <a:solidFill>
                  <a:srgbClr val="000000"/>
                </a:solidFill>
                <a:latin typeface="Consolas"/>
              </a:rPr>
              <a:t>        }</a:t>
            </a:r>
          </a:p>
          <a:p>
            <a:r>
              <a:rPr lang="en-US" sz="1000" dirty="0">
                <a:solidFill>
                  <a:srgbClr val="000000"/>
                </a:solidFill>
                <a:latin typeface="Consolas"/>
              </a:rPr>
              <a:t>        </a:t>
            </a:r>
            <a:r>
              <a:rPr lang="en-US" sz="1000" dirty="0" err="1">
                <a:solidFill>
                  <a:srgbClr val="000000"/>
                </a:solidFill>
                <a:latin typeface="Consolas"/>
              </a:rPr>
              <a:t>notifyAll</a:t>
            </a:r>
            <a:r>
              <a:rPr lang="en-US" sz="1000" dirty="0">
                <a:solidFill>
                  <a:srgbClr val="000000"/>
                </a:solidFill>
                <a:latin typeface="Consolas"/>
              </a:rPr>
              <a:t>();</a:t>
            </a:r>
          </a:p>
          <a:p>
            <a:r>
              <a:rPr lang="en-US" sz="1000" dirty="0">
                <a:solidFill>
                  <a:srgbClr val="000000"/>
                </a:solidFill>
                <a:latin typeface="Consolas"/>
              </a:rPr>
              <a:t>    }</a:t>
            </a:r>
          </a:p>
          <a:p>
            <a:r>
              <a:rPr lang="en-US" sz="1000" dirty="0">
                <a:solidFill>
                  <a:srgbClr val="000000"/>
                </a:solidFill>
                <a:latin typeface="Consolas"/>
              </a:rPr>
              <a:t>}</a:t>
            </a:r>
          </a:p>
        </p:txBody>
      </p:sp>
      <p:sp>
        <p:nvSpPr>
          <p:cNvPr id="5" name="Rectangle 4"/>
          <p:cNvSpPr/>
          <p:nvPr/>
        </p:nvSpPr>
        <p:spPr>
          <a:xfrm>
            <a:off x="7211831" y="126078"/>
            <a:ext cx="1896673" cy="369332"/>
          </a:xfrm>
          <a:prstGeom prst="rect">
            <a:avLst/>
          </a:prstGeom>
        </p:spPr>
        <p:txBody>
          <a:bodyPr wrap="none">
            <a:spAutoFit/>
          </a:bodyPr>
          <a:lstStyle/>
          <a:p>
            <a:r>
              <a:rPr lang="en-US" altLang="zh-CN" dirty="0"/>
              <a:t>【</a:t>
            </a:r>
            <a:r>
              <a:rPr lang="zh-CN" altLang="en-US" dirty="0"/>
              <a:t>例子</a:t>
            </a:r>
            <a:r>
              <a:rPr lang="en-US" altLang="zh-CN" dirty="0"/>
              <a:t>10</a:t>
            </a:r>
            <a:r>
              <a:rPr lang="zh-CN" altLang="en-US" dirty="0"/>
              <a:t>，</a:t>
            </a:r>
            <a:r>
              <a:rPr lang="en-US" altLang="zh-CN" dirty="0"/>
              <a:t>1/3】</a:t>
            </a:r>
            <a:endParaRPr lang="en-US" dirty="0"/>
          </a:p>
        </p:txBody>
      </p:sp>
      <p:cxnSp>
        <p:nvCxnSpPr>
          <p:cNvPr id="6" name="直接箭头连接符 5"/>
          <p:cNvCxnSpPr/>
          <p:nvPr/>
        </p:nvCxnSpPr>
        <p:spPr>
          <a:xfrm flipV="1">
            <a:off x="107504" y="764704"/>
            <a:ext cx="1512168" cy="79208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a:off x="107504" y="5157192"/>
            <a:ext cx="1368152" cy="79208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2"/>
          </p:nvPr>
        </p:nvSpPr>
        <p:spPr/>
        <p:txBody>
          <a:bodyPr/>
          <a:lstStyle/>
          <a:p>
            <a:fld id="{B6F15528-21DE-4FAA-801E-634DDDAF4B2B}" type="slidenum">
              <a:rPr lang="en-US" smtClean="0"/>
              <a:pPr/>
              <a:t>52</a:t>
            </a:fld>
            <a:endParaRPr lang="en-US"/>
          </a:p>
        </p:txBody>
      </p:sp>
      <p:sp>
        <p:nvSpPr>
          <p:cNvPr id="8" name="椭圆 7"/>
          <p:cNvSpPr/>
          <p:nvPr/>
        </p:nvSpPr>
        <p:spPr>
          <a:xfrm>
            <a:off x="1331640" y="561614"/>
            <a:ext cx="1008112" cy="275098"/>
          </a:xfrm>
          <a:prstGeom prst="ellipse">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269868447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algn="l"/>
            <a:r>
              <a:rPr lang="en-US" altLang="zh-CN" sz="3200" dirty="0"/>
              <a:t>8.8 </a:t>
            </a:r>
            <a:r>
              <a:rPr lang="zh-CN" altLang="en-US" sz="3200" dirty="0"/>
              <a:t>使用</a:t>
            </a:r>
            <a:r>
              <a:rPr lang="en-US" altLang="zh-CN" sz="3200" dirty="0"/>
              <a:t>wait(),notify(),</a:t>
            </a:r>
            <a:r>
              <a:rPr lang="en-US" altLang="zh-CN" sz="3200" dirty="0" err="1"/>
              <a:t>notifyAll</a:t>
            </a:r>
            <a:r>
              <a:rPr lang="en-US" altLang="zh-CN" sz="3200" dirty="0"/>
              <a:t>()</a:t>
            </a:r>
            <a:r>
              <a:rPr lang="zh-CN" altLang="en-US" sz="3200" dirty="0"/>
              <a:t>协调同步线程</a:t>
            </a:r>
          </a:p>
        </p:txBody>
      </p:sp>
      <p:sp>
        <p:nvSpPr>
          <p:cNvPr id="4" name="矩形 3"/>
          <p:cNvSpPr/>
          <p:nvPr/>
        </p:nvSpPr>
        <p:spPr>
          <a:xfrm>
            <a:off x="539552" y="94749"/>
            <a:ext cx="7920880" cy="6740307"/>
          </a:xfrm>
          <a:prstGeom prst="rect">
            <a:avLst/>
          </a:prstGeom>
          <a:solidFill>
            <a:srgbClr val="CCFFFF"/>
          </a:solidFill>
        </p:spPr>
        <p:txBody>
          <a:bodyPr wrap="square">
            <a:spAutoFit/>
          </a:bodyPr>
          <a:lstStyle/>
          <a:p>
            <a:r>
              <a:rPr lang="en-US" sz="1600" b="1" dirty="0">
                <a:solidFill>
                  <a:srgbClr val="7F0055"/>
                </a:solidFill>
                <a:latin typeface="Consolas"/>
              </a:rPr>
              <a:t>class</a:t>
            </a:r>
            <a:r>
              <a:rPr lang="en-US" sz="1600" b="1" dirty="0">
                <a:solidFill>
                  <a:srgbClr val="000000"/>
                </a:solidFill>
                <a:latin typeface="Consolas"/>
              </a:rPr>
              <a:t> Cinema </a:t>
            </a:r>
            <a:r>
              <a:rPr lang="en-US" sz="1600" b="1" dirty="0">
                <a:solidFill>
                  <a:srgbClr val="7F0055"/>
                </a:solidFill>
                <a:latin typeface="Consolas"/>
              </a:rPr>
              <a:t>implements</a:t>
            </a:r>
            <a:r>
              <a:rPr lang="en-US" sz="1600" b="1" dirty="0">
                <a:solidFill>
                  <a:srgbClr val="000000"/>
                </a:solidFill>
                <a:latin typeface="Consolas"/>
              </a:rPr>
              <a:t> Runnable</a:t>
            </a:r>
          </a:p>
          <a:p>
            <a:r>
              <a:rPr lang="en-US" sz="1600" dirty="0">
                <a:solidFill>
                  <a:srgbClr val="000000"/>
                </a:solidFill>
                <a:latin typeface="Consolas"/>
              </a:rPr>
              <a:t>{</a:t>
            </a:r>
          </a:p>
          <a:p>
            <a:r>
              <a:rPr lang="en-US" sz="1600" dirty="0">
                <a:solidFill>
                  <a:srgbClr val="000000"/>
                </a:solidFill>
                <a:latin typeface="Consolas"/>
              </a:rPr>
              <a:t>    </a:t>
            </a:r>
            <a:r>
              <a:rPr lang="en-US" sz="1600" dirty="0" err="1">
                <a:solidFill>
                  <a:srgbClr val="000000"/>
                </a:solidFill>
                <a:latin typeface="Consolas"/>
              </a:rPr>
              <a:t>TicketSeller</a:t>
            </a:r>
            <a:r>
              <a:rPr lang="en-US" sz="1600" dirty="0">
                <a:solidFill>
                  <a:srgbClr val="000000"/>
                </a:solidFill>
                <a:latin typeface="Consolas"/>
              </a:rPr>
              <a:t> </a:t>
            </a:r>
            <a:r>
              <a:rPr lang="en-US" sz="1600" dirty="0">
                <a:solidFill>
                  <a:srgbClr val="0000C0"/>
                </a:solidFill>
                <a:latin typeface="Consolas"/>
              </a:rPr>
              <a:t>seller</a:t>
            </a:r>
            <a:r>
              <a:rPr lang="en-US" sz="1600" dirty="0">
                <a:solidFill>
                  <a:srgbClr val="000000"/>
                </a:solidFill>
                <a:latin typeface="Consolas"/>
              </a:rPr>
              <a:t>;</a:t>
            </a:r>
          </a:p>
          <a:p>
            <a:r>
              <a:rPr lang="en-US" sz="1600" dirty="0">
                <a:solidFill>
                  <a:srgbClr val="000000"/>
                </a:solidFill>
                <a:latin typeface="Consolas"/>
              </a:rPr>
              <a:t>    String </a:t>
            </a:r>
            <a:r>
              <a:rPr lang="en-US" sz="1600" dirty="0">
                <a:solidFill>
                  <a:srgbClr val="0000C0"/>
                </a:solidFill>
                <a:latin typeface="Consolas"/>
              </a:rPr>
              <a:t>name1</a:t>
            </a:r>
            <a:r>
              <a:rPr lang="en-US" sz="1600" dirty="0">
                <a:solidFill>
                  <a:srgbClr val="000000"/>
                </a:solidFill>
                <a:latin typeface="Consolas"/>
              </a:rPr>
              <a:t>, </a:t>
            </a:r>
            <a:r>
              <a:rPr lang="en-US" sz="1600" dirty="0">
                <a:solidFill>
                  <a:srgbClr val="0000C0"/>
                </a:solidFill>
                <a:latin typeface="Consolas"/>
              </a:rPr>
              <a:t>name2</a:t>
            </a:r>
            <a:r>
              <a:rPr lang="en-US" sz="1600" dirty="0">
                <a:solidFill>
                  <a:srgbClr val="000000"/>
                </a:solidFill>
                <a:latin typeface="Consolas"/>
              </a:rPr>
              <a:t>, </a:t>
            </a:r>
            <a:r>
              <a:rPr lang="en-US" sz="1600" dirty="0">
                <a:solidFill>
                  <a:srgbClr val="0000C0"/>
                </a:solidFill>
                <a:latin typeface="Consolas"/>
              </a:rPr>
              <a:t>name3</a:t>
            </a:r>
            <a:r>
              <a:rPr lang="en-US" sz="1600" dirty="0">
                <a:solidFill>
                  <a:srgbClr val="000000"/>
                </a:solidFill>
                <a:latin typeface="Consolas"/>
              </a:rPr>
              <a:t>;</a:t>
            </a:r>
          </a:p>
          <a:p>
            <a:r>
              <a:rPr lang="en-US" sz="1600" dirty="0">
                <a:solidFill>
                  <a:srgbClr val="000000"/>
                </a:solidFill>
                <a:latin typeface="Consolas"/>
              </a:rPr>
              <a:t>    Cinema(String s1,String s2,String s3)</a:t>
            </a:r>
          </a:p>
          <a:p>
            <a:r>
              <a:rPr lang="en-US" sz="1600" dirty="0">
                <a:solidFill>
                  <a:srgbClr val="000000"/>
                </a:solidFill>
                <a:latin typeface="Consolas"/>
              </a:rPr>
              <a:t>    {</a:t>
            </a:r>
          </a:p>
          <a:p>
            <a:r>
              <a:rPr lang="en-US" sz="1600" dirty="0">
                <a:solidFill>
                  <a:srgbClr val="000000"/>
                </a:solidFill>
                <a:latin typeface="Consolas"/>
              </a:rPr>
              <a:t>       </a:t>
            </a:r>
            <a:r>
              <a:rPr lang="en-US" sz="1600" dirty="0">
                <a:solidFill>
                  <a:srgbClr val="0000C0"/>
                </a:solidFill>
                <a:latin typeface="Consolas"/>
              </a:rPr>
              <a:t>seller</a:t>
            </a:r>
            <a:r>
              <a:rPr lang="en-US" sz="1600" dirty="0">
                <a:solidFill>
                  <a:srgbClr val="000000"/>
                </a:solidFill>
                <a:latin typeface="Consolas"/>
              </a:rPr>
              <a:t> = </a:t>
            </a:r>
            <a:r>
              <a:rPr lang="en-US" sz="1600" b="1" dirty="0">
                <a:solidFill>
                  <a:srgbClr val="7F0055"/>
                </a:solidFill>
                <a:latin typeface="Consolas"/>
              </a:rPr>
              <a:t>new</a:t>
            </a:r>
            <a:r>
              <a:rPr lang="en-US" sz="1600" b="1" dirty="0">
                <a:solidFill>
                  <a:srgbClr val="000000"/>
                </a:solidFill>
                <a:latin typeface="Consolas"/>
              </a:rPr>
              <a:t> </a:t>
            </a:r>
            <a:r>
              <a:rPr lang="en-US" sz="1600" b="1" dirty="0" err="1">
                <a:solidFill>
                  <a:srgbClr val="000000"/>
                </a:solidFill>
                <a:latin typeface="Consolas"/>
              </a:rPr>
              <a:t>TicketSeller</a:t>
            </a:r>
            <a:r>
              <a:rPr lang="en-US" sz="1600" b="1" dirty="0">
                <a:solidFill>
                  <a:srgbClr val="000000"/>
                </a:solidFill>
                <a:latin typeface="Consolas"/>
              </a:rPr>
              <a:t>();</a:t>
            </a:r>
          </a:p>
          <a:p>
            <a:r>
              <a:rPr lang="en-US" sz="1600" dirty="0">
                <a:solidFill>
                  <a:srgbClr val="000000"/>
                </a:solidFill>
                <a:latin typeface="Consolas"/>
              </a:rPr>
              <a:t>       </a:t>
            </a:r>
            <a:r>
              <a:rPr lang="en-US" sz="1600" dirty="0">
                <a:solidFill>
                  <a:srgbClr val="0000C0"/>
                </a:solidFill>
                <a:latin typeface="Consolas"/>
              </a:rPr>
              <a:t>name1</a:t>
            </a:r>
            <a:r>
              <a:rPr lang="en-US" sz="1600" dirty="0">
                <a:solidFill>
                  <a:srgbClr val="000000"/>
                </a:solidFill>
                <a:latin typeface="Consolas"/>
              </a:rPr>
              <a:t> = s1;</a:t>
            </a:r>
          </a:p>
          <a:p>
            <a:r>
              <a:rPr lang="en-US" sz="1600" dirty="0">
                <a:solidFill>
                  <a:srgbClr val="000000"/>
                </a:solidFill>
                <a:latin typeface="Consolas"/>
              </a:rPr>
              <a:t>       </a:t>
            </a:r>
            <a:r>
              <a:rPr lang="en-US" sz="1600" dirty="0">
                <a:solidFill>
                  <a:srgbClr val="0000C0"/>
                </a:solidFill>
                <a:latin typeface="Consolas"/>
              </a:rPr>
              <a:t>name2</a:t>
            </a:r>
            <a:r>
              <a:rPr lang="en-US" sz="1600" dirty="0">
                <a:solidFill>
                  <a:srgbClr val="000000"/>
                </a:solidFill>
                <a:latin typeface="Consolas"/>
              </a:rPr>
              <a:t> = s2;</a:t>
            </a:r>
          </a:p>
          <a:p>
            <a:r>
              <a:rPr lang="en-US" sz="1600" dirty="0">
                <a:solidFill>
                  <a:srgbClr val="000000"/>
                </a:solidFill>
                <a:latin typeface="Consolas"/>
              </a:rPr>
              <a:t>       </a:t>
            </a:r>
            <a:r>
              <a:rPr lang="en-US" sz="1600" dirty="0">
                <a:solidFill>
                  <a:srgbClr val="0000C0"/>
                </a:solidFill>
                <a:latin typeface="Consolas"/>
              </a:rPr>
              <a:t>name3</a:t>
            </a:r>
            <a:r>
              <a:rPr lang="en-US" sz="1600" dirty="0">
                <a:solidFill>
                  <a:srgbClr val="000000"/>
                </a:solidFill>
                <a:latin typeface="Consolas"/>
              </a:rPr>
              <a:t> = s3; </a:t>
            </a:r>
          </a:p>
          <a:p>
            <a:r>
              <a:rPr lang="en-US" sz="1600" dirty="0">
                <a:solidFill>
                  <a:srgbClr val="000000"/>
                </a:solidFill>
                <a:latin typeface="Consolas"/>
              </a:rPr>
              <a:t>    } </a:t>
            </a:r>
          </a:p>
          <a:p>
            <a:r>
              <a:rPr lang="en-US" sz="1600" dirty="0">
                <a:solidFill>
                  <a:srgbClr val="000000"/>
                </a:solidFill>
                <a:latin typeface="Consolas"/>
              </a:rPr>
              <a:t>    </a:t>
            </a:r>
            <a:r>
              <a:rPr lang="en-US" sz="1600" b="1" dirty="0">
                <a:solidFill>
                  <a:srgbClr val="7F0055"/>
                </a:solidFill>
                <a:latin typeface="Consolas"/>
              </a:rPr>
              <a:t>public</a:t>
            </a:r>
            <a:r>
              <a:rPr lang="en-US" sz="1600" b="1" dirty="0">
                <a:solidFill>
                  <a:srgbClr val="000000"/>
                </a:solidFill>
                <a:latin typeface="Consolas"/>
              </a:rPr>
              <a:t> </a:t>
            </a:r>
            <a:r>
              <a:rPr lang="en-US" sz="1600" b="1" dirty="0">
                <a:solidFill>
                  <a:srgbClr val="7F0055"/>
                </a:solidFill>
                <a:latin typeface="Consolas"/>
              </a:rPr>
              <a:t>void</a:t>
            </a:r>
            <a:r>
              <a:rPr lang="en-US" sz="1600" b="1" dirty="0">
                <a:solidFill>
                  <a:srgbClr val="000000"/>
                </a:solidFill>
                <a:latin typeface="Consolas"/>
              </a:rPr>
              <a:t> run()</a:t>
            </a:r>
          </a:p>
          <a:p>
            <a:r>
              <a:rPr lang="en-US" sz="1600" dirty="0">
                <a:solidFill>
                  <a:srgbClr val="000000"/>
                </a:solidFill>
                <a:latin typeface="Consolas"/>
              </a:rPr>
              <a:t>    {</a:t>
            </a:r>
          </a:p>
          <a:p>
            <a:r>
              <a:rPr lang="en-US" sz="1600" dirty="0">
                <a:solidFill>
                  <a:srgbClr val="000000"/>
                </a:solidFill>
                <a:latin typeface="Consolas"/>
              </a:rPr>
              <a:t>       </a:t>
            </a:r>
            <a:r>
              <a:rPr lang="en-US" sz="1600" b="1" dirty="0">
                <a:solidFill>
                  <a:srgbClr val="7F0055"/>
                </a:solidFill>
                <a:latin typeface="Consolas"/>
              </a:rPr>
              <a:t>if</a:t>
            </a:r>
            <a:r>
              <a:rPr lang="en-US" sz="1600" b="1" dirty="0">
                <a:solidFill>
                  <a:srgbClr val="000000"/>
                </a:solidFill>
                <a:latin typeface="Consolas"/>
              </a:rPr>
              <a:t>(</a:t>
            </a:r>
            <a:r>
              <a:rPr lang="en-US" sz="1600" b="1" dirty="0" err="1">
                <a:solidFill>
                  <a:srgbClr val="000000"/>
                </a:solidFill>
                <a:latin typeface="Consolas"/>
              </a:rPr>
              <a:t>Thread.</a:t>
            </a:r>
            <a:r>
              <a:rPr lang="en-US" sz="1600" b="1" i="1" dirty="0" err="1">
                <a:solidFill>
                  <a:srgbClr val="000000"/>
                </a:solidFill>
                <a:latin typeface="Consolas"/>
              </a:rPr>
              <a:t>currentThread</a:t>
            </a:r>
            <a:r>
              <a:rPr lang="en-US" sz="1600" b="1" i="1" dirty="0">
                <a:solidFill>
                  <a:srgbClr val="000000"/>
                </a:solidFill>
                <a:latin typeface="Consolas"/>
              </a:rPr>
              <a:t>().</a:t>
            </a:r>
            <a:r>
              <a:rPr lang="en-US" sz="1600" b="1" i="1" dirty="0" err="1">
                <a:solidFill>
                  <a:srgbClr val="000000"/>
                </a:solidFill>
                <a:latin typeface="Consolas"/>
              </a:rPr>
              <a:t>getName</a:t>
            </a:r>
            <a:r>
              <a:rPr lang="en-US" sz="1600" b="1" i="1" dirty="0">
                <a:solidFill>
                  <a:srgbClr val="000000"/>
                </a:solidFill>
                <a:latin typeface="Consolas"/>
              </a:rPr>
              <a:t>().equals(</a:t>
            </a:r>
            <a:r>
              <a:rPr lang="en-US" sz="1600" b="1" i="1" dirty="0">
                <a:solidFill>
                  <a:srgbClr val="0000C0"/>
                </a:solidFill>
                <a:latin typeface="Consolas"/>
              </a:rPr>
              <a:t>name1</a:t>
            </a:r>
            <a:r>
              <a:rPr lang="en-US" sz="1600" b="1" i="1" dirty="0">
                <a:solidFill>
                  <a:srgbClr val="000000"/>
                </a:solidFill>
                <a:latin typeface="Consolas"/>
              </a:rPr>
              <a:t>))</a:t>
            </a:r>
          </a:p>
          <a:p>
            <a:r>
              <a:rPr lang="en-US" sz="1600" dirty="0">
                <a:solidFill>
                  <a:srgbClr val="000000"/>
                </a:solidFill>
                <a:latin typeface="Consolas"/>
              </a:rPr>
              <a:t>       {</a:t>
            </a:r>
          </a:p>
          <a:p>
            <a:r>
              <a:rPr lang="en-US" sz="1600" dirty="0">
                <a:solidFill>
                  <a:srgbClr val="000000"/>
                </a:solidFill>
                <a:latin typeface="Consolas"/>
              </a:rPr>
              <a:t>          </a:t>
            </a:r>
            <a:r>
              <a:rPr lang="en-US" sz="1600" dirty="0" err="1">
                <a:solidFill>
                  <a:srgbClr val="0000C0"/>
                </a:solidFill>
                <a:latin typeface="Consolas"/>
              </a:rPr>
              <a:t>seller</a:t>
            </a:r>
            <a:r>
              <a:rPr lang="en-US" sz="1600" dirty="0" err="1">
                <a:solidFill>
                  <a:srgbClr val="000000"/>
                </a:solidFill>
                <a:latin typeface="Consolas"/>
              </a:rPr>
              <a:t>.sellTicket</a:t>
            </a:r>
            <a:r>
              <a:rPr lang="en-US" sz="1600" dirty="0">
                <a:solidFill>
                  <a:srgbClr val="000000"/>
                </a:solidFill>
                <a:latin typeface="Consolas"/>
              </a:rPr>
              <a:t>(20);</a:t>
            </a:r>
          </a:p>
          <a:p>
            <a:r>
              <a:rPr lang="en-US" sz="1600" dirty="0">
                <a:solidFill>
                  <a:srgbClr val="000000"/>
                </a:solidFill>
                <a:latin typeface="Consolas"/>
              </a:rPr>
              <a:t>       }</a:t>
            </a:r>
          </a:p>
          <a:p>
            <a:r>
              <a:rPr lang="en-US" sz="1600" dirty="0">
                <a:solidFill>
                  <a:srgbClr val="000000"/>
                </a:solidFill>
                <a:latin typeface="Consolas"/>
              </a:rPr>
              <a:t>       </a:t>
            </a:r>
            <a:r>
              <a:rPr lang="en-US" sz="1600" b="1" dirty="0">
                <a:solidFill>
                  <a:srgbClr val="7F0055"/>
                </a:solidFill>
                <a:latin typeface="Consolas"/>
              </a:rPr>
              <a:t>else</a:t>
            </a:r>
            <a:r>
              <a:rPr lang="en-US" sz="1600" b="1" dirty="0">
                <a:solidFill>
                  <a:srgbClr val="000000"/>
                </a:solidFill>
                <a:latin typeface="Consolas"/>
              </a:rPr>
              <a:t> </a:t>
            </a:r>
            <a:r>
              <a:rPr lang="en-US" sz="1600" b="1" dirty="0">
                <a:solidFill>
                  <a:srgbClr val="7F0055"/>
                </a:solidFill>
                <a:latin typeface="Consolas"/>
              </a:rPr>
              <a:t>if</a:t>
            </a:r>
            <a:r>
              <a:rPr lang="en-US" sz="1600" b="1" dirty="0">
                <a:solidFill>
                  <a:srgbClr val="000000"/>
                </a:solidFill>
                <a:latin typeface="Consolas"/>
              </a:rPr>
              <a:t>(</a:t>
            </a:r>
            <a:r>
              <a:rPr lang="en-US" sz="1600" b="1" dirty="0" err="1">
                <a:solidFill>
                  <a:srgbClr val="000000"/>
                </a:solidFill>
                <a:latin typeface="Consolas"/>
              </a:rPr>
              <a:t>Thread.</a:t>
            </a:r>
            <a:r>
              <a:rPr lang="en-US" sz="1600" b="1" i="1" dirty="0" err="1">
                <a:solidFill>
                  <a:srgbClr val="000000"/>
                </a:solidFill>
                <a:latin typeface="Consolas"/>
              </a:rPr>
              <a:t>currentThread</a:t>
            </a:r>
            <a:r>
              <a:rPr lang="en-US" sz="1600" b="1" i="1" dirty="0">
                <a:solidFill>
                  <a:srgbClr val="000000"/>
                </a:solidFill>
                <a:latin typeface="Consolas"/>
              </a:rPr>
              <a:t>().</a:t>
            </a:r>
            <a:r>
              <a:rPr lang="en-US" sz="1600" b="1" i="1" dirty="0" err="1">
                <a:solidFill>
                  <a:srgbClr val="000000"/>
                </a:solidFill>
                <a:latin typeface="Consolas"/>
              </a:rPr>
              <a:t>getName</a:t>
            </a:r>
            <a:r>
              <a:rPr lang="en-US" sz="1600" b="1" i="1" dirty="0">
                <a:solidFill>
                  <a:srgbClr val="000000"/>
                </a:solidFill>
                <a:latin typeface="Consolas"/>
              </a:rPr>
              <a:t>().equals(</a:t>
            </a:r>
            <a:r>
              <a:rPr lang="en-US" sz="1600" b="1" i="1" dirty="0">
                <a:solidFill>
                  <a:srgbClr val="0000C0"/>
                </a:solidFill>
                <a:latin typeface="Consolas"/>
              </a:rPr>
              <a:t>name2</a:t>
            </a:r>
            <a:r>
              <a:rPr lang="en-US" sz="1600" b="1" i="1" dirty="0">
                <a:solidFill>
                  <a:srgbClr val="000000"/>
                </a:solidFill>
                <a:latin typeface="Consolas"/>
              </a:rPr>
              <a:t>))</a:t>
            </a:r>
          </a:p>
          <a:p>
            <a:r>
              <a:rPr lang="en-US" sz="1600" dirty="0">
                <a:solidFill>
                  <a:srgbClr val="000000"/>
                </a:solidFill>
                <a:latin typeface="Consolas"/>
              </a:rPr>
              <a:t>       {</a:t>
            </a:r>
          </a:p>
          <a:p>
            <a:r>
              <a:rPr lang="en-US" sz="1600" dirty="0">
                <a:solidFill>
                  <a:srgbClr val="000000"/>
                </a:solidFill>
                <a:latin typeface="Consolas"/>
              </a:rPr>
              <a:t>          </a:t>
            </a:r>
            <a:r>
              <a:rPr lang="en-US" sz="1600" dirty="0" err="1">
                <a:solidFill>
                  <a:srgbClr val="0000C0"/>
                </a:solidFill>
                <a:latin typeface="Consolas"/>
              </a:rPr>
              <a:t>seller</a:t>
            </a:r>
            <a:r>
              <a:rPr lang="en-US" sz="1600" dirty="0" err="1">
                <a:solidFill>
                  <a:srgbClr val="000000"/>
                </a:solidFill>
                <a:latin typeface="Consolas"/>
              </a:rPr>
              <a:t>.sellTicket</a:t>
            </a:r>
            <a:r>
              <a:rPr lang="en-US" sz="1600" dirty="0">
                <a:solidFill>
                  <a:srgbClr val="000000"/>
                </a:solidFill>
                <a:latin typeface="Consolas"/>
              </a:rPr>
              <a:t>(10);</a:t>
            </a:r>
          </a:p>
          <a:p>
            <a:r>
              <a:rPr lang="en-US" sz="1600" dirty="0">
                <a:solidFill>
                  <a:srgbClr val="000000"/>
                </a:solidFill>
                <a:latin typeface="Consolas"/>
              </a:rPr>
              <a:t>       }</a:t>
            </a:r>
          </a:p>
          <a:p>
            <a:r>
              <a:rPr lang="en-US" sz="1600" dirty="0">
                <a:solidFill>
                  <a:srgbClr val="000000"/>
                </a:solidFill>
                <a:latin typeface="Consolas"/>
              </a:rPr>
              <a:t>       </a:t>
            </a:r>
            <a:r>
              <a:rPr lang="en-US" sz="1600" b="1" dirty="0">
                <a:solidFill>
                  <a:srgbClr val="7F0055"/>
                </a:solidFill>
                <a:latin typeface="Consolas"/>
              </a:rPr>
              <a:t>else</a:t>
            </a:r>
            <a:r>
              <a:rPr lang="en-US" sz="1600" b="1" dirty="0">
                <a:solidFill>
                  <a:srgbClr val="000000"/>
                </a:solidFill>
                <a:latin typeface="Consolas"/>
              </a:rPr>
              <a:t> </a:t>
            </a:r>
            <a:r>
              <a:rPr lang="en-US" sz="1600" b="1" dirty="0">
                <a:solidFill>
                  <a:srgbClr val="7F0055"/>
                </a:solidFill>
                <a:latin typeface="Consolas"/>
              </a:rPr>
              <a:t>if</a:t>
            </a:r>
            <a:r>
              <a:rPr lang="en-US" sz="1600" b="1" dirty="0">
                <a:solidFill>
                  <a:srgbClr val="000000"/>
                </a:solidFill>
                <a:latin typeface="Consolas"/>
              </a:rPr>
              <a:t>(</a:t>
            </a:r>
            <a:r>
              <a:rPr lang="en-US" sz="1600" b="1" dirty="0" err="1">
                <a:solidFill>
                  <a:srgbClr val="000000"/>
                </a:solidFill>
                <a:latin typeface="Consolas"/>
              </a:rPr>
              <a:t>Thread.</a:t>
            </a:r>
            <a:r>
              <a:rPr lang="en-US" sz="1600" b="1" i="1" dirty="0" err="1">
                <a:solidFill>
                  <a:srgbClr val="000000"/>
                </a:solidFill>
                <a:latin typeface="Consolas"/>
              </a:rPr>
              <a:t>currentThread</a:t>
            </a:r>
            <a:r>
              <a:rPr lang="en-US" sz="1600" b="1" i="1" dirty="0">
                <a:solidFill>
                  <a:srgbClr val="000000"/>
                </a:solidFill>
                <a:latin typeface="Consolas"/>
              </a:rPr>
              <a:t>().</a:t>
            </a:r>
            <a:r>
              <a:rPr lang="en-US" sz="1600" b="1" i="1" dirty="0" err="1">
                <a:solidFill>
                  <a:srgbClr val="000000"/>
                </a:solidFill>
                <a:latin typeface="Consolas"/>
              </a:rPr>
              <a:t>getName</a:t>
            </a:r>
            <a:r>
              <a:rPr lang="en-US" sz="1600" b="1" i="1" dirty="0">
                <a:solidFill>
                  <a:srgbClr val="000000"/>
                </a:solidFill>
                <a:latin typeface="Consolas"/>
              </a:rPr>
              <a:t>().equals(</a:t>
            </a:r>
            <a:r>
              <a:rPr lang="en-US" sz="1600" b="1" i="1" dirty="0">
                <a:solidFill>
                  <a:srgbClr val="0000C0"/>
                </a:solidFill>
                <a:latin typeface="Consolas"/>
              </a:rPr>
              <a:t>name3</a:t>
            </a:r>
            <a:r>
              <a:rPr lang="en-US" sz="1600" b="1" i="1" dirty="0">
                <a:solidFill>
                  <a:srgbClr val="000000"/>
                </a:solidFill>
                <a:latin typeface="Consolas"/>
              </a:rPr>
              <a:t>))</a:t>
            </a:r>
          </a:p>
          <a:p>
            <a:r>
              <a:rPr lang="en-US" sz="1600" dirty="0">
                <a:solidFill>
                  <a:srgbClr val="000000"/>
                </a:solidFill>
                <a:latin typeface="Consolas"/>
              </a:rPr>
              <a:t>       {</a:t>
            </a:r>
          </a:p>
          <a:p>
            <a:r>
              <a:rPr lang="en-US" sz="1600" dirty="0">
                <a:solidFill>
                  <a:srgbClr val="000000"/>
                </a:solidFill>
                <a:latin typeface="Consolas"/>
              </a:rPr>
              <a:t>          </a:t>
            </a:r>
            <a:r>
              <a:rPr lang="en-US" sz="1600" dirty="0" err="1">
                <a:solidFill>
                  <a:srgbClr val="0000C0"/>
                </a:solidFill>
                <a:latin typeface="Consolas"/>
              </a:rPr>
              <a:t>seller</a:t>
            </a:r>
            <a:r>
              <a:rPr lang="en-US" sz="1600" dirty="0" err="1">
                <a:solidFill>
                  <a:srgbClr val="000000"/>
                </a:solidFill>
                <a:latin typeface="Consolas"/>
              </a:rPr>
              <a:t>.sellTicket</a:t>
            </a:r>
            <a:r>
              <a:rPr lang="en-US" sz="1600" dirty="0">
                <a:solidFill>
                  <a:srgbClr val="000000"/>
                </a:solidFill>
                <a:latin typeface="Consolas"/>
              </a:rPr>
              <a:t>(5);</a:t>
            </a:r>
          </a:p>
          <a:p>
            <a:r>
              <a:rPr lang="en-US" sz="1600" dirty="0">
                <a:solidFill>
                  <a:srgbClr val="000000"/>
                </a:solidFill>
                <a:latin typeface="Consolas"/>
              </a:rPr>
              <a:t>       }</a:t>
            </a:r>
          </a:p>
          <a:p>
            <a:r>
              <a:rPr lang="en-US" sz="1600" dirty="0">
                <a:solidFill>
                  <a:srgbClr val="000000"/>
                </a:solidFill>
                <a:latin typeface="Consolas"/>
              </a:rPr>
              <a:t>    }</a:t>
            </a:r>
          </a:p>
          <a:p>
            <a:r>
              <a:rPr lang="en-US" sz="1600" dirty="0">
                <a:solidFill>
                  <a:srgbClr val="000000"/>
                </a:solidFill>
                <a:latin typeface="Consolas"/>
              </a:rPr>
              <a:t>}</a:t>
            </a:r>
          </a:p>
        </p:txBody>
      </p:sp>
      <p:sp>
        <p:nvSpPr>
          <p:cNvPr id="6" name="Rectangle 5"/>
          <p:cNvSpPr/>
          <p:nvPr/>
        </p:nvSpPr>
        <p:spPr>
          <a:xfrm>
            <a:off x="7211831" y="126078"/>
            <a:ext cx="1896673" cy="369332"/>
          </a:xfrm>
          <a:prstGeom prst="rect">
            <a:avLst/>
          </a:prstGeom>
        </p:spPr>
        <p:txBody>
          <a:bodyPr wrap="none">
            <a:spAutoFit/>
          </a:bodyPr>
          <a:lstStyle/>
          <a:p>
            <a:r>
              <a:rPr lang="en-US" altLang="zh-CN" dirty="0"/>
              <a:t>【</a:t>
            </a:r>
            <a:r>
              <a:rPr lang="zh-CN" altLang="en-US" dirty="0"/>
              <a:t>例子</a:t>
            </a:r>
            <a:r>
              <a:rPr lang="en-US" altLang="zh-CN" dirty="0"/>
              <a:t>10</a:t>
            </a:r>
            <a:r>
              <a:rPr lang="zh-CN" altLang="en-US" dirty="0"/>
              <a:t>，</a:t>
            </a:r>
            <a:r>
              <a:rPr lang="en-US" altLang="zh-CN" dirty="0"/>
              <a:t>2/3】</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53</a:t>
            </a:fld>
            <a:endParaRPr lang="en-US"/>
          </a:p>
        </p:txBody>
      </p:sp>
    </p:spTree>
    <p:extLst>
      <p:ext uri="{BB962C8B-B14F-4D97-AF65-F5344CB8AC3E}">
        <p14:creationId xmlns:p14="http://schemas.microsoft.com/office/powerpoint/2010/main" val="110732007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algn="l"/>
            <a:r>
              <a:rPr lang="en-US" altLang="zh-CN" sz="3200" dirty="0"/>
              <a:t>8.8 </a:t>
            </a:r>
            <a:r>
              <a:rPr lang="zh-CN" altLang="en-US" sz="3200" dirty="0"/>
              <a:t>使用</a:t>
            </a:r>
            <a:r>
              <a:rPr lang="en-US" altLang="zh-CN" sz="3200" dirty="0"/>
              <a:t>wait(),notify(),</a:t>
            </a:r>
            <a:r>
              <a:rPr lang="en-US" altLang="zh-CN" sz="3200" dirty="0" err="1"/>
              <a:t>notifyAll</a:t>
            </a:r>
            <a:r>
              <a:rPr lang="en-US" altLang="zh-CN" sz="3200" dirty="0"/>
              <a:t>()</a:t>
            </a:r>
            <a:r>
              <a:rPr lang="zh-CN" altLang="en-US" sz="3200" dirty="0"/>
              <a:t>协调同步线程</a:t>
            </a:r>
          </a:p>
        </p:txBody>
      </p:sp>
      <p:sp>
        <p:nvSpPr>
          <p:cNvPr id="4" name="矩形 3"/>
          <p:cNvSpPr/>
          <p:nvPr/>
        </p:nvSpPr>
        <p:spPr>
          <a:xfrm>
            <a:off x="755576" y="1412776"/>
            <a:ext cx="6696744" cy="4770537"/>
          </a:xfrm>
          <a:prstGeom prst="rect">
            <a:avLst/>
          </a:prstGeom>
          <a:solidFill>
            <a:srgbClr val="CCFFFF"/>
          </a:solidFill>
        </p:spPr>
        <p:txBody>
          <a:bodyPr wrap="square">
            <a:spAutoFit/>
          </a:bodyPr>
          <a:lstStyle/>
          <a:p>
            <a:r>
              <a:rPr lang="en-US" sz="1600" b="1" dirty="0">
                <a:solidFill>
                  <a:srgbClr val="7F0055"/>
                </a:solidFill>
                <a:latin typeface="Consolas"/>
              </a:rPr>
              <a:t>public</a:t>
            </a:r>
            <a:r>
              <a:rPr lang="en-US" sz="1600" b="1" dirty="0">
                <a:solidFill>
                  <a:srgbClr val="000000"/>
                </a:solidFill>
                <a:latin typeface="Consolas"/>
              </a:rPr>
              <a:t> </a:t>
            </a:r>
            <a:r>
              <a:rPr lang="en-US" sz="1600" b="1" dirty="0">
                <a:solidFill>
                  <a:srgbClr val="7F0055"/>
                </a:solidFill>
                <a:latin typeface="Consolas"/>
              </a:rPr>
              <a:t>class</a:t>
            </a:r>
            <a:r>
              <a:rPr lang="en-US" sz="1600" b="1" dirty="0">
                <a:solidFill>
                  <a:srgbClr val="000000"/>
                </a:solidFill>
                <a:latin typeface="Consolas"/>
              </a:rPr>
              <a:t> Example8_10</a:t>
            </a:r>
          </a:p>
          <a:p>
            <a:r>
              <a:rPr lang="en-US" sz="1600" dirty="0">
                <a:solidFill>
                  <a:srgbClr val="000000"/>
                </a:solidFill>
                <a:latin typeface="Consolas"/>
              </a:rPr>
              <a:t>{</a:t>
            </a:r>
          </a:p>
          <a:p>
            <a:r>
              <a:rPr lang="en-US" sz="1600" dirty="0">
                <a:solidFill>
                  <a:srgbClr val="000000"/>
                </a:solidFill>
                <a:latin typeface="Consolas"/>
              </a:rPr>
              <a:t>    </a:t>
            </a:r>
            <a:r>
              <a:rPr lang="en-US" sz="1600" b="1" dirty="0">
                <a:solidFill>
                  <a:srgbClr val="7F0055"/>
                </a:solidFill>
                <a:latin typeface="Consolas"/>
              </a:rPr>
              <a:t>public</a:t>
            </a:r>
            <a:r>
              <a:rPr lang="en-US" sz="1600" b="1" dirty="0">
                <a:solidFill>
                  <a:srgbClr val="000000"/>
                </a:solidFill>
                <a:latin typeface="Consolas"/>
              </a:rPr>
              <a:t> </a:t>
            </a:r>
            <a:r>
              <a:rPr lang="en-US" sz="1600" b="1" dirty="0">
                <a:solidFill>
                  <a:srgbClr val="7F0055"/>
                </a:solidFill>
                <a:latin typeface="Consolas"/>
              </a:rPr>
              <a:t>static</a:t>
            </a:r>
            <a:r>
              <a:rPr lang="en-US" sz="1600" b="1" dirty="0">
                <a:solidFill>
                  <a:srgbClr val="000000"/>
                </a:solidFill>
                <a:latin typeface="Consolas"/>
              </a:rPr>
              <a:t> </a:t>
            </a:r>
            <a:r>
              <a:rPr lang="en-US" sz="1600" b="1" dirty="0">
                <a:solidFill>
                  <a:srgbClr val="7F0055"/>
                </a:solidFill>
                <a:latin typeface="Consolas"/>
              </a:rPr>
              <a:t>void</a:t>
            </a:r>
            <a:r>
              <a:rPr lang="en-US" sz="1600" b="1" dirty="0">
                <a:solidFill>
                  <a:srgbClr val="000000"/>
                </a:solidFill>
                <a:latin typeface="Consolas"/>
              </a:rPr>
              <a:t> main(String </a:t>
            </a:r>
            <a:r>
              <a:rPr lang="en-US" sz="1600" b="1" dirty="0" err="1">
                <a:solidFill>
                  <a:srgbClr val="000000"/>
                </a:solidFill>
                <a:latin typeface="Consolas"/>
              </a:rPr>
              <a:t>args</a:t>
            </a:r>
            <a:r>
              <a:rPr lang="en-US" sz="1600" b="1" dirty="0">
                <a:solidFill>
                  <a:srgbClr val="000000"/>
                </a:solidFill>
                <a:latin typeface="Consolas"/>
              </a:rPr>
              <a:t>[])</a:t>
            </a:r>
          </a:p>
          <a:p>
            <a:r>
              <a:rPr lang="en-US" sz="1600" dirty="0">
                <a:solidFill>
                  <a:srgbClr val="000000"/>
                </a:solidFill>
                <a:latin typeface="Consolas"/>
              </a:rPr>
              <a:t>    {</a:t>
            </a:r>
          </a:p>
          <a:p>
            <a:r>
              <a:rPr lang="en-US" sz="1600" dirty="0">
                <a:solidFill>
                  <a:srgbClr val="000000"/>
                </a:solidFill>
                <a:latin typeface="Consolas"/>
              </a:rPr>
              <a:t>        String s1=</a:t>
            </a:r>
            <a:r>
              <a:rPr lang="en-US" sz="1600" dirty="0">
                <a:solidFill>
                  <a:srgbClr val="2A00FF"/>
                </a:solidFill>
                <a:latin typeface="Consolas"/>
              </a:rPr>
              <a:t>"Zhang"</a:t>
            </a:r>
            <a:r>
              <a:rPr lang="en-US" sz="1600" dirty="0">
                <a:solidFill>
                  <a:srgbClr val="000000"/>
                </a:solidFill>
                <a:latin typeface="Consolas"/>
              </a:rPr>
              <a:t>, s2=</a:t>
            </a:r>
            <a:r>
              <a:rPr lang="en-US" sz="1600" dirty="0">
                <a:solidFill>
                  <a:srgbClr val="2A00FF"/>
                </a:solidFill>
                <a:latin typeface="Consolas"/>
              </a:rPr>
              <a:t>"Sun"</a:t>
            </a:r>
            <a:r>
              <a:rPr lang="en-US" sz="1600" dirty="0">
                <a:solidFill>
                  <a:srgbClr val="000000"/>
                </a:solidFill>
                <a:latin typeface="Consolas"/>
              </a:rPr>
              <a:t>, s3=</a:t>
            </a:r>
            <a:r>
              <a:rPr lang="en-US" sz="1600" dirty="0">
                <a:solidFill>
                  <a:srgbClr val="2A00FF"/>
                </a:solidFill>
                <a:latin typeface="Consolas"/>
              </a:rPr>
              <a:t>"Zhao"</a:t>
            </a:r>
            <a:r>
              <a:rPr lang="en-US" sz="1600" dirty="0">
                <a:solidFill>
                  <a:srgbClr val="000000"/>
                </a:solidFill>
                <a:latin typeface="Consolas"/>
              </a:rPr>
              <a:t>;</a:t>
            </a:r>
          </a:p>
          <a:p>
            <a:r>
              <a:rPr lang="en-US" sz="1600" dirty="0">
                <a:solidFill>
                  <a:srgbClr val="000000"/>
                </a:solidFill>
                <a:latin typeface="Consolas"/>
              </a:rPr>
              <a:t>        Cinema </a:t>
            </a:r>
            <a:r>
              <a:rPr lang="en-US" sz="1600" dirty="0" err="1">
                <a:solidFill>
                  <a:srgbClr val="000000"/>
                </a:solidFill>
                <a:latin typeface="Consolas"/>
              </a:rPr>
              <a:t>cinema</a:t>
            </a:r>
            <a:r>
              <a:rPr lang="en-US" sz="1600" dirty="0">
                <a:solidFill>
                  <a:srgbClr val="000000"/>
                </a:solidFill>
                <a:latin typeface="Consolas"/>
              </a:rPr>
              <a:t> = </a:t>
            </a:r>
            <a:r>
              <a:rPr lang="en-US" sz="1600" b="1" dirty="0">
                <a:solidFill>
                  <a:srgbClr val="7F0055"/>
                </a:solidFill>
                <a:latin typeface="Consolas"/>
              </a:rPr>
              <a:t>new</a:t>
            </a:r>
            <a:r>
              <a:rPr lang="en-US" sz="1600" b="1" dirty="0">
                <a:solidFill>
                  <a:srgbClr val="000000"/>
                </a:solidFill>
                <a:latin typeface="Consolas"/>
              </a:rPr>
              <a:t> Cinema(s1,s2,s3);</a:t>
            </a:r>
          </a:p>
          <a:p>
            <a:endParaRPr lang="en-US" sz="1600" b="1" dirty="0">
              <a:solidFill>
                <a:srgbClr val="000000"/>
              </a:solidFill>
              <a:latin typeface="Consolas"/>
            </a:endParaRPr>
          </a:p>
          <a:p>
            <a:r>
              <a:rPr lang="en-US" sz="1600" dirty="0">
                <a:solidFill>
                  <a:srgbClr val="000000"/>
                </a:solidFill>
                <a:latin typeface="Consolas"/>
              </a:rPr>
              <a:t>        Thread </a:t>
            </a:r>
            <a:r>
              <a:rPr lang="en-US" sz="1600" dirty="0" err="1">
                <a:solidFill>
                  <a:srgbClr val="000000"/>
                </a:solidFill>
                <a:latin typeface="Consolas"/>
              </a:rPr>
              <a:t>zhang</a:t>
            </a:r>
            <a:r>
              <a:rPr lang="en-US" sz="1600" dirty="0">
                <a:solidFill>
                  <a:srgbClr val="000000"/>
                </a:solidFill>
                <a:latin typeface="Consolas"/>
              </a:rPr>
              <a:t>, sun, </a:t>
            </a:r>
            <a:r>
              <a:rPr lang="en-US" sz="1600" dirty="0" err="1">
                <a:solidFill>
                  <a:srgbClr val="000000"/>
                </a:solidFill>
                <a:latin typeface="Consolas"/>
              </a:rPr>
              <a:t>zhao</a:t>
            </a:r>
            <a:r>
              <a:rPr lang="en-US" sz="1600" dirty="0">
                <a:solidFill>
                  <a:srgbClr val="000000"/>
                </a:solidFill>
                <a:latin typeface="Consolas"/>
              </a:rPr>
              <a:t>;</a:t>
            </a:r>
          </a:p>
          <a:p>
            <a:r>
              <a:rPr lang="en-US" sz="1600" dirty="0">
                <a:solidFill>
                  <a:srgbClr val="000000"/>
                </a:solidFill>
                <a:latin typeface="Consolas"/>
              </a:rPr>
              <a:t>        </a:t>
            </a:r>
            <a:r>
              <a:rPr lang="en-US" sz="1600" dirty="0" err="1">
                <a:solidFill>
                  <a:srgbClr val="000000"/>
                </a:solidFill>
                <a:latin typeface="Consolas"/>
              </a:rPr>
              <a:t>zhang</a:t>
            </a:r>
            <a:r>
              <a:rPr lang="en-US" sz="1600" dirty="0">
                <a:solidFill>
                  <a:srgbClr val="000000"/>
                </a:solidFill>
                <a:latin typeface="Consolas"/>
              </a:rPr>
              <a:t> = </a:t>
            </a:r>
            <a:r>
              <a:rPr lang="en-US" sz="1600" b="1" dirty="0">
                <a:solidFill>
                  <a:srgbClr val="7F0055"/>
                </a:solidFill>
                <a:latin typeface="Consolas"/>
              </a:rPr>
              <a:t>new</a:t>
            </a:r>
            <a:r>
              <a:rPr lang="en-US" sz="1600" b="1" dirty="0">
                <a:solidFill>
                  <a:srgbClr val="000000"/>
                </a:solidFill>
                <a:latin typeface="Consolas"/>
              </a:rPr>
              <a:t> Thread(cinema);</a:t>
            </a:r>
            <a:r>
              <a:rPr lang="en-US" altLang="zh-CN" sz="1600" b="1" dirty="0">
                <a:solidFill>
                  <a:srgbClr val="3F7F5F"/>
                </a:solidFill>
                <a:latin typeface="Consolas"/>
              </a:rPr>
              <a:t> // </a:t>
            </a:r>
            <a:r>
              <a:rPr lang="zh-CN" altLang="en-US" sz="1600" b="1" dirty="0">
                <a:solidFill>
                  <a:srgbClr val="3F7F5F"/>
                </a:solidFill>
                <a:latin typeface="Consolas"/>
              </a:rPr>
              <a:t>目标对象</a:t>
            </a:r>
            <a:r>
              <a:rPr lang="en-US" altLang="zh-CN" sz="1600" b="1" dirty="0">
                <a:solidFill>
                  <a:srgbClr val="3F7F5F"/>
                </a:solidFill>
                <a:latin typeface="Consolas"/>
              </a:rPr>
              <a:t>cinema</a:t>
            </a:r>
            <a:endParaRPr lang="en-US" sz="1600" b="1" dirty="0">
              <a:solidFill>
                <a:srgbClr val="000000"/>
              </a:solidFill>
              <a:latin typeface="Consolas"/>
            </a:endParaRPr>
          </a:p>
          <a:p>
            <a:r>
              <a:rPr lang="en-US" sz="1600" dirty="0">
                <a:solidFill>
                  <a:srgbClr val="000000"/>
                </a:solidFill>
                <a:latin typeface="Consolas"/>
              </a:rPr>
              <a:t>        sun = </a:t>
            </a:r>
            <a:r>
              <a:rPr lang="en-US" sz="1600" b="1" dirty="0">
                <a:solidFill>
                  <a:srgbClr val="7F0055"/>
                </a:solidFill>
                <a:latin typeface="Consolas"/>
              </a:rPr>
              <a:t>new</a:t>
            </a:r>
            <a:r>
              <a:rPr lang="en-US" sz="1600" b="1" dirty="0">
                <a:solidFill>
                  <a:srgbClr val="000000"/>
                </a:solidFill>
                <a:latin typeface="Consolas"/>
              </a:rPr>
              <a:t> Thread(cinema);</a:t>
            </a:r>
            <a:r>
              <a:rPr lang="en-US" altLang="zh-CN" sz="1600" b="1" dirty="0">
                <a:solidFill>
                  <a:srgbClr val="3F7F5F"/>
                </a:solidFill>
                <a:latin typeface="Consolas"/>
              </a:rPr>
              <a:t> // </a:t>
            </a:r>
            <a:r>
              <a:rPr lang="zh-CN" altLang="en-US" sz="1600" b="1" dirty="0">
                <a:solidFill>
                  <a:srgbClr val="3F7F5F"/>
                </a:solidFill>
                <a:latin typeface="Consolas"/>
              </a:rPr>
              <a:t>目标对象</a:t>
            </a:r>
            <a:r>
              <a:rPr lang="en-US" altLang="zh-CN" sz="1600" b="1" dirty="0">
                <a:solidFill>
                  <a:srgbClr val="3F7F5F"/>
                </a:solidFill>
                <a:latin typeface="Consolas"/>
              </a:rPr>
              <a:t>cinema</a:t>
            </a:r>
            <a:endParaRPr lang="en-US" sz="1600" b="1" dirty="0">
              <a:solidFill>
                <a:srgbClr val="000000"/>
              </a:solidFill>
              <a:latin typeface="Consolas"/>
            </a:endParaRPr>
          </a:p>
          <a:p>
            <a:r>
              <a:rPr lang="en-US" sz="1600" dirty="0">
                <a:solidFill>
                  <a:srgbClr val="000000"/>
                </a:solidFill>
                <a:latin typeface="Consolas"/>
              </a:rPr>
              <a:t>        </a:t>
            </a:r>
            <a:r>
              <a:rPr lang="en-US" sz="1600" dirty="0" err="1">
                <a:solidFill>
                  <a:srgbClr val="000000"/>
                </a:solidFill>
                <a:latin typeface="Consolas"/>
              </a:rPr>
              <a:t>zhao</a:t>
            </a:r>
            <a:r>
              <a:rPr lang="en-US" sz="1600" dirty="0">
                <a:solidFill>
                  <a:srgbClr val="000000"/>
                </a:solidFill>
                <a:latin typeface="Consolas"/>
              </a:rPr>
              <a:t> = </a:t>
            </a:r>
            <a:r>
              <a:rPr lang="en-US" sz="1600" b="1" dirty="0">
                <a:solidFill>
                  <a:srgbClr val="7F0055"/>
                </a:solidFill>
                <a:latin typeface="Consolas"/>
              </a:rPr>
              <a:t>new</a:t>
            </a:r>
            <a:r>
              <a:rPr lang="en-US" sz="1600" b="1" dirty="0">
                <a:solidFill>
                  <a:srgbClr val="000000"/>
                </a:solidFill>
                <a:latin typeface="Consolas"/>
              </a:rPr>
              <a:t> Thread(cinema);</a:t>
            </a:r>
            <a:r>
              <a:rPr lang="en-US" altLang="zh-CN" sz="1600" b="1" dirty="0">
                <a:solidFill>
                  <a:srgbClr val="3F7F5F"/>
                </a:solidFill>
                <a:latin typeface="Consolas"/>
              </a:rPr>
              <a:t> // </a:t>
            </a:r>
            <a:r>
              <a:rPr lang="zh-CN" altLang="en-US" sz="1600" b="1" dirty="0">
                <a:solidFill>
                  <a:srgbClr val="3F7F5F"/>
                </a:solidFill>
                <a:latin typeface="Consolas"/>
              </a:rPr>
              <a:t>目标对象</a:t>
            </a:r>
            <a:r>
              <a:rPr lang="en-US" altLang="zh-CN" sz="1600" b="1" dirty="0">
                <a:solidFill>
                  <a:srgbClr val="3F7F5F"/>
                </a:solidFill>
                <a:latin typeface="Consolas"/>
              </a:rPr>
              <a:t>cinema</a:t>
            </a:r>
            <a:endParaRPr lang="en-US" sz="1600" b="1" dirty="0">
              <a:solidFill>
                <a:srgbClr val="000000"/>
              </a:solidFill>
              <a:latin typeface="Consolas"/>
            </a:endParaRPr>
          </a:p>
          <a:p>
            <a:r>
              <a:rPr lang="en-US" sz="1600" dirty="0">
                <a:solidFill>
                  <a:srgbClr val="000000"/>
                </a:solidFill>
                <a:latin typeface="Consolas"/>
              </a:rPr>
              <a:t>        </a:t>
            </a:r>
            <a:r>
              <a:rPr lang="en-US" sz="1600" dirty="0" err="1">
                <a:solidFill>
                  <a:srgbClr val="000000"/>
                </a:solidFill>
                <a:latin typeface="Consolas"/>
              </a:rPr>
              <a:t>zhang.setName</a:t>
            </a:r>
            <a:r>
              <a:rPr lang="en-US" sz="1600" dirty="0">
                <a:solidFill>
                  <a:srgbClr val="000000"/>
                </a:solidFill>
                <a:latin typeface="Consolas"/>
              </a:rPr>
              <a:t>(s1);</a:t>
            </a:r>
          </a:p>
          <a:p>
            <a:r>
              <a:rPr lang="en-US" sz="1600" dirty="0">
                <a:solidFill>
                  <a:srgbClr val="000000"/>
                </a:solidFill>
                <a:latin typeface="Consolas"/>
              </a:rPr>
              <a:t>        </a:t>
            </a:r>
            <a:r>
              <a:rPr lang="en-US" sz="1600" dirty="0" err="1">
                <a:solidFill>
                  <a:srgbClr val="000000"/>
                </a:solidFill>
                <a:latin typeface="Consolas"/>
              </a:rPr>
              <a:t>sun.setName</a:t>
            </a:r>
            <a:r>
              <a:rPr lang="en-US" sz="1600" dirty="0">
                <a:solidFill>
                  <a:srgbClr val="000000"/>
                </a:solidFill>
                <a:latin typeface="Consolas"/>
              </a:rPr>
              <a:t>(s2);</a:t>
            </a:r>
          </a:p>
          <a:p>
            <a:r>
              <a:rPr lang="en-US" sz="1600" dirty="0">
                <a:solidFill>
                  <a:srgbClr val="000000"/>
                </a:solidFill>
                <a:latin typeface="Consolas"/>
              </a:rPr>
              <a:t>        </a:t>
            </a:r>
            <a:r>
              <a:rPr lang="en-US" sz="1600" dirty="0" err="1">
                <a:solidFill>
                  <a:srgbClr val="000000"/>
                </a:solidFill>
                <a:latin typeface="Consolas"/>
              </a:rPr>
              <a:t>zhao.setName</a:t>
            </a:r>
            <a:r>
              <a:rPr lang="en-US" sz="1600" dirty="0">
                <a:solidFill>
                  <a:srgbClr val="000000"/>
                </a:solidFill>
                <a:latin typeface="Consolas"/>
              </a:rPr>
              <a:t>(s3);</a:t>
            </a:r>
          </a:p>
          <a:p>
            <a:r>
              <a:rPr lang="en-US" sz="1600" dirty="0">
                <a:solidFill>
                  <a:srgbClr val="000000"/>
                </a:solidFill>
                <a:latin typeface="Consolas"/>
              </a:rPr>
              <a:t>        </a:t>
            </a:r>
            <a:r>
              <a:rPr lang="en-US" sz="1600" dirty="0" err="1">
                <a:solidFill>
                  <a:srgbClr val="000000"/>
                </a:solidFill>
                <a:latin typeface="Consolas"/>
              </a:rPr>
              <a:t>zhang.start</a:t>
            </a:r>
            <a:r>
              <a:rPr lang="en-US" sz="1600" dirty="0">
                <a:solidFill>
                  <a:srgbClr val="000000"/>
                </a:solidFill>
                <a:latin typeface="Consolas"/>
              </a:rPr>
              <a:t>();</a:t>
            </a:r>
          </a:p>
          <a:p>
            <a:r>
              <a:rPr lang="en-US" sz="1600" dirty="0">
                <a:solidFill>
                  <a:srgbClr val="000000"/>
                </a:solidFill>
                <a:latin typeface="Consolas"/>
              </a:rPr>
              <a:t>        </a:t>
            </a:r>
            <a:r>
              <a:rPr lang="en-US" sz="1600" dirty="0" err="1">
                <a:solidFill>
                  <a:srgbClr val="000000"/>
                </a:solidFill>
                <a:latin typeface="Consolas"/>
              </a:rPr>
              <a:t>sun.start</a:t>
            </a:r>
            <a:r>
              <a:rPr lang="en-US" sz="1600" dirty="0">
                <a:solidFill>
                  <a:srgbClr val="000000"/>
                </a:solidFill>
                <a:latin typeface="Consolas"/>
              </a:rPr>
              <a:t>();</a:t>
            </a:r>
          </a:p>
          <a:p>
            <a:r>
              <a:rPr lang="en-US" sz="1600" dirty="0">
                <a:solidFill>
                  <a:srgbClr val="000000"/>
                </a:solidFill>
                <a:latin typeface="Consolas"/>
              </a:rPr>
              <a:t>        </a:t>
            </a:r>
            <a:r>
              <a:rPr lang="en-US" sz="1600" dirty="0" err="1">
                <a:solidFill>
                  <a:srgbClr val="000000"/>
                </a:solidFill>
                <a:latin typeface="Consolas"/>
              </a:rPr>
              <a:t>zhao.start</a:t>
            </a:r>
            <a:r>
              <a:rPr lang="en-US" sz="1600" dirty="0">
                <a:solidFill>
                  <a:srgbClr val="000000"/>
                </a:solidFill>
                <a:latin typeface="Consolas"/>
              </a:rPr>
              <a:t>();</a:t>
            </a:r>
          </a:p>
          <a:p>
            <a:r>
              <a:rPr lang="en-US" sz="1600" dirty="0">
                <a:solidFill>
                  <a:srgbClr val="000000"/>
                </a:solidFill>
                <a:latin typeface="Consolas"/>
              </a:rPr>
              <a:t>    }</a:t>
            </a:r>
          </a:p>
          <a:p>
            <a:r>
              <a:rPr lang="en-US" sz="1600" dirty="0">
                <a:solidFill>
                  <a:srgbClr val="000000"/>
                </a:solidFill>
                <a:latin typeface="Consolas"/>
              </a:rPr>
              <a:t>}</a:t>
            </a:r>
          </a:p>
        </p:txBody>
      </p:sp>
      <p:sp>
        <p:nvSpPr>
          <p:cNvPr id="5" name="Rectangle 4"/>
          <p:cNvSpPr/>
          <p:nvPr/>
        </p:nvSpPr>
        <p:spPr>
          <a:xfrm>
            <a:off x="7211831" y="126078"/>
            <a:ext cx="1896673" cy="369332"/>
          </a:xfrm>
          <a:prstGeom prst="rect">
            <a:avLst/>
          </a:prstGeom>
        </p:spPr>
        <p:txBody>
          <a:bodyPr wrap="none">
            <a:spAutoFit/>
          </a:bodyPr>
          <a:lstStyle/>
          <a:p>
            <a:r>
              <a:rPr lang="en-US" altLang="zh-CN" dirty="0"/>
              <a:t>【</a:t>
            </a:r>
            <a:r>
              <a:rPr lang="zh-CN" altLang="en-US" dirty="0"/>
              <a:t>例子</a:t>
            </a:r>
            <a:r>
              <a:rPr lang="en-US" altLang="zh-CN" dirty="0"/>
              <a:t>10</a:t>
            </a:r>
            <a:r>
              <a:rPr lang="zh-CN" altLang="en-US" dirty="0"/>
              <a:t>，</a:t>
            </a:r>
            <a:r>
              <a:rPr lang="en-US" altLang="zh-CN" dirty="0"/>
              <a:t>3/3】</a:t>
            </a:r>
            <a:endParaRPr lang="en-US" dirty="0"/>
          </a:p>
        </p:txBody>
      </p:sp>
      <p:pic>
        <p:nvPicPr>
          <p:cNvPr id="512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67921" y="4835252"/>
            <a:ext cx="5196567" cy="15871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Slide Number Placeholder 2"/>
          <p:cNvSpPr>
            <a:spLocks noGrp="1"/>
          </p:cNvSpPr>
          <p:nvPr>
            <p:ph type="sldNum" sz="quarter" idx="12"/>
          </p:nvPr>
        </p:nvSpPr>
        <p:spPr/>
        <p:txBody>
          <a:bodyPr/>
          <a:lstStyle/>
          <a:p>
            <a:fld id="{B6F15528-21DE-4FAA-801E-634DDDAF4B2B}" type="slidenum">
              <a:rPr lang="en-US" smtClean="0"/>
              <a:pPr/>
              <a:t>54</a:t>
            </a:fld>
            <a:endParaRPr lang="en-US"/>
          </a:p>
        </p:txBody>
      </p:sp>
    </p:spTree>
    <p:extLst>
      <p:ext uri="{BB962C8B-B14F-4D97-AF65-F5344CB8AC3E}">
        <p14:creationId xmlns:p14="http://schemas.microsoft.com/office/powerpoint/2010/main" val="398914707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Outline</a:t>
            </a:r>
            <a:endParaRPr lang="zh-CN" altLang="en-US" sz="3200" dirty="0"/>
          </a:p>
        </p:txBody>
      </p:sp>
      <p:sp>
        <p:nvSpPr>
          <p:cNvPr id="3" name="内容占位符 2"/>
          <p:cNvSpPr>
            <a:spLocks noGrp="1"/>
          </p:cNvSpPr>
          <p:nvPr>
            <p:ph idx="1"/>
          </p:nvPr>
        </p:nvSpPr>
        <p:spPr/>
        <p:txBody>
          <a:bodyPr>
            <a:normAutofit/>
          </a:bodyPr>
          <a:lstStyle/>
          <a:p>
            <a:r>
              <a:rPr lang="en-US" altLang="zh-CN" sz="2000" dirty="0"/>
              <a:t>8.1 Java</a:t>
            </a:r>
            <a:r>
              <a:rPr lang="zh-CN" altLang="en-US" sz="2000" dirty="0"/>
              <a:t>中的线程</a:t>
            </a:r>
            <a:endParaRPr lang="en-US" altLang="zh-CN" sz="2000" dirty="0"/>
          </a:p>
          <a:p>
            <a:r>
              <a:rPr lang="en-US" altLang="zh-CN" sz="2000" dirty="0"/>
              <a:t>8.2 </a:t>
            </a:r>
            <a:r>
              <a:rPr lang="zh-CN" altLang="en-US" sz="2000" dirty="0"/>
              <a:t>线程的生命周期</a:t>
            </a:r>
            <a:endParaRPr lang="en-US" altLang="zh-CN" sz="2000" dirty="0"/>
          </a:p>
          <a:p>
            <a:r>
              <a:rPr lang="en-US" altLang="zh-CN" sz="2000" dirty="0"/>
              <a:t>8.3 </a:t>
            </a:r>
            <a:r>
              <a:rPr lang="zh-CN" altLang="en-US" sz="2000" dirty="0"/>
              <a:t>线程的优先级与调度管理</a:t>
            </a:r>
            <a:endParaRPr lang="en-US" altLang="zh-CN" sz="2000" dirty="0"/>
          </a:p>
          <a:p>
            <a:r>
              <a:rPr lang="en-US" altLang="zh-CN" sz="2000" dirty="0"/>
              <a:t>8.4 Thread</a:t>
            </a:r>
            <a:r>
              <a:rPr lang="zh-CN" altLang="en-US" sz="2000" dirty="0"/>
              <a:t>的子类创建线程</a:t>
            </a:r>
            <a:endParaRPr lang="en-US" altLang="zh-CN" sz="2000" dirty="0"/>
          </a:p>
          <a:p>
            <a:r>
              <a:rPr lang="en-US" altLang="zh-CN" sz="2000" dirty="0"/>
              <a:t>8.5 Runnable</a:t>
            </a:r>
            <a:r>
              <a:rPr lang="zh-CN" altLang="en-US" sz="2000" dirty="0"/>
              <a:t>接口</a:t>
            </a:r>
            <a:endParaRPr lang="en-US" altLang="zh-CN" sz="2000" dirty="0"/>
          </a:p>
          <a:p>
            <a:r>
              <a:rPr lang="en-US" altLang="zh-CN" sz="2000" dirty="0"/>
              <a:t>8.6 </a:t>
            </a:r>
            <a:r>
              <a:rPr lang="zh-CN" altLang="en-US" sz="2000" dirty="0"/>
              <a:t>线程的常用方法</a:t>
            </a:r>
            <a:endParaRPr lang="en-US" altLang="zh-CN" sz="2000" dirty="0"/>
          </a:p>
          <a:p>
            <a:r>
              <a:rPr lang="en-US" altLang="zh-CN" sz="2000" dirty="0"/>
              <a:t>8.7 </a:t>
            </a:r>
            <a:r>
              <a:rPr lang="zh-CN" altLang="en-US" sz="2000" dirty="0"/>
              <a:t>线程同步</a:t>
            </a:r>
            <a:endParaRPr lang="en-US" altLang="zh-CN" sz="2000" dirty="0"/>
          </a:p>
          <a:p>
            <a:r>
              <a:rPr lang="en-US" altLang="zh-CN" sz="2000" dirty="0"/>
              <a:t>8.8 </a:t>
            </a:r>
            <a:r>
              <a:rPr lang="zh-CN" altLang="en-US" sz="2000" dirty="0"/>
              <a:t>使用</a:t>
            </a:r>
            <a:r>
              <a:rPr lang="en-US" altLang="zh-CN" sz="2000" dirty="0"/>
              <a:t>wait(),notify(),</a:t>
            </a:r>
            <a:r>
              <a:rPr lang="en-US" altLang="zh-CN" sz="2000" dirty="0" err="1"/>
              <a:t>notifyAll</a:t>
            </a:r>
            <a:r>
              <a:rPr lang="en-US" altLang="zh-CN" sz="2000" dirty="0"/>
              <a:t>()</a:t>
            </a:r>
            <a:r>
              <a:rPr lang="zh-CN" altLang="en-US" sz="2000" dirty="0"/>
              <a:t>协调同步线程</a:t>
            </a:r>
            <a:endParaRPr lang="en-US" altLang="zh-CN" sz="2000" dirty="0"/>
          </a:p>
          <a:p>
            <a:r>
              <a:rPr lang="en-US" altLang="zh-CN" sz="2000" dirty="0">
                <a:solidFill>
                  <a:srgbClr val="FF0000"/>
                </a:solidFill>
              </a:rPr>
              <a:t>8.9 </a:t>
            </a:r>
            <a:r>
              <a:rPr lang="zh-CN" altLang="en-US" sz="2000" dirty="0">
                <a:solidFill>
                  <a:srgbClr val="FF0000"/>
                </a:solidFill>
              </a:rPr>
              <a:t>挂起、恢复和终止线程</a:t>
            </a:r>
            <a:endParaRPr lang="en-US" altLang="zh-CN" sz="2000" dirty="0">
              <a:solidFill>
                <a:srgbClr val="FF0000"/>
              </a:solidFill>
            </a:endParaRPr>
          </a:p>
          <a:p>
            <a:r>
              <a:rPr lang="en-US" altLang="zh-CN" sz="2000" dirty="0"/>
              <a:t>8.10 </a:t>
            </a:r>
            <a:r>
              <a:rPr lang="zh-CN" altLang="en-US" sz="2000" dirty="0"/>
              <a:t>线程联合</a:t>
            </a:r>
            <a:endParaRPr lang="en-US" altLang="zh-CN" sz="2000" dirty="0"/>
          </a:p>
          <a:p>
            <a:r>
              <a:rPr lang="en-US" altLang="zh-CN" sz="2000" dirty="0"/>
              <a:t>8.11 </a:t>
            </a:r>
            <a:r>
              <a:rPr lang="zh-CN" altLang="en-US" sz="2000" dirty="0"/>
              <a:t>守护线程</a:t>
            </a:r>
          </a:p>
        </p:txBody>
      </p:sp>
      <p:sp>
        <p:nvSpPr>
          <p:cNvPr id="4" name="Slide Number Placeholder 3"/>
          <p:cNvSpPr>
            <a:spLocks noGrp="1"/>
          </p:cNvSpPr>
          <p:nvPr>
            <p:ph type="sldNum" sz="quarter" idx="12"/>
          </p:nvPr>
        </p:nvSpPr>
        <p:spPr/>
        <p:txBody>
          <a:bodyPr/>
          <a:lstStyle/>
          <a:p>
            <a:fld id="{B6F15528-21DE-4FAA-801E-634DDDAF4B2B}" type="slidenum">
              <a:rPr lang="en-US" smtClean="0"/>
              <a:pPr/>
              <a:t>55</a:t>
            </a:fld>
            <a:endParaRPr lang="en-US"/>
          </a:p>
        </p:txBody>
      </p:sp>
    </p:spTree>
    <p:extLst>
      <p:ext uri="{BB962C8B-B14F-4D97-AF65-F5344CB8AC3E}">
        <p14:creationId xmlns:p14="http://schemas.microsoft.com/office/powerpoint/2010/main" val="145996969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8.9 </a:t>
            </a:r>
            <a:r>
              <a:rPr lang="zh-CN" altLang="en-US" sz="3200" dirty="0"/>
              <a:t>挂起、恢复和终止线程</a:t>
            </a:r>
          </a:p>
        </p:txBody>
      </p:sp>
      <p:sp>
        <p:nvSpPr>
          <p:cNvPr id="3" name="内容占位符 2"/>
          <p:cNvSpPr>
            <a:spLocks noGrp="1"/>
          </p:cNvSpPr>
          <p:nvPr>
            <p:ph idx="1"/>
          </p:nvPr>
        </p:nvSpPr>
        <p:spPr/>
        <p:txBody>
          <a:bodyPr>
            <a:normAutofit/>
          </a:bodyPr>
          <a:lstStyle/>
          <a:p>
            <a:r>
              <a:rPr lang="zh-CN" altLang="en-US" sz="2000" dirty="0"/>
              <a:t>在下面的例子</a:t>
            </a:r>
            <a:r>
              <a:rPr lang="en-US" altLang="zh-CN" sz="2000" dirty="0"/>
              <a:t>11</a:t>
            </a:r>
            <a:r>
              <a:rPr lang="zh-CN" altLang="en-US" sz="2000" dirty="0"/>
              <a:t>中，线程</a:t>
            </a:r>
            <a:r>
              <a:rPr lang="en-US" altLang="zh-CN" sz="2000" dirty="0"/>
              <a:t>thread</a:t>
            </a:r>
            <a:r>
              <a:rPr lang="zh-CN" altLang="en-US" sz="2000" dirty="0"/>
              <a:t>每隔一秒钟输出一个整数，输出</a:t>
            </a:r>
            <a:r>
              <a:rPr lang="en-US" altLang="zh-CN" sz="2000" dirty="0"/>
              <a:t>3</a:t>
            </a:r>
            <a:r>
              <a:rPr lang="zh-CN" altLang="en-US" sz="2000" dirty="0"/>
              <a:t>个整数后，该线程</a:t>
            </a:r>
            <a:r>
              <a:rPr lang="zh-CN" altLang="en-US" sz="2000" b="1" dirty="0">
                <a:solidFill>
                  <a:srgbClr val="FF0000"/>
                </a:solidFill>
              </a:rPr>
              <a:t>挂起</a:t>
            </a:r>
            <a:r>
              <a:rPr lang="zh-CN" altLang="en-US" sz="2000" dirty="0"/>
              <a:t>；主线程负责</a:t>
            </a:r>
            <a:r>
              <a:rPr lang="zh-CN" altLang="en-US" sz="2000" b="1" dirty="0">
                <a:solidFill>
                  <a:srgbClr val="0000FF"/>
                </a:solidFill>
              </a:rPr>
              <a:t>恢复</a:t>
            </a:r>
            <a:r>
              <a:rPr lang="en-US" altLang="zh-CN" sz="2000" dirty="0"/>
              <a:t>thread</a:t>
            </a:r>
            <a:r>
              <a:rPr lang="zh-CN" altLang="en-US" sz="2000" dirty="0"/>
              <a:t>线程继续执行。</a:t>
            </a:r>
          </a:p>
          <a:p>
            <a:endParaRPr lang="zh-CN" altLang="en-US" sz="20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56</a:t>
            </a:fld>
            <a:endParaRPr lang="en-US"/>
          </a:p>
        </p:txBody>
      </p:sp>
    </p:spTree>
    <p:extLst>
      <p:ext uri="{BB962C8B-B14F-4D97-AF65-F5344CB8AC3E}">
        <p14:creationId xmlns:p14="http://schemas.microsoft.com/office/powerpoint/2010/main" val="232713588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8.9 </a:t>
            </a:r>
            <a:r>
              <a:rPr lang="zh-CN" altLang="en-US" sz="3200" dirty="0"/>
              <a:t>挂起、恢复和终止线程</a:t>
            </a:r>
          </a:p>
        </p:txBody>
      </p:sp>
      <p:sp>
        <p:nvSpPr>
          <p:cNvPr id="3" name="内容占位符 2"/>
          <p:cNvSpPr>
            <a:spLocks noGrp="1"/>
          </p:cNvSpPr>
          <p:nvPr>
            <p:ph idx="1"/>
          </p:nvPr>
        </p:nvSpPr>
        <p:spPr/>
        <p:txBody>
          <a:bodyPr>
            <a:normAutofit/>
          </a:bodyPr>
          <a:lstStyle/>
          <a:p>
            <a:r>
              <a:rPr lang="en-US" altLang="zh-CN" sz="2000" dirty="0"/>
              <a:t>【</a:t>
            </a:r>
            <a:r>
              <a:rPr lang="zh-CN" altLang="en-US" sz="2000" dirty="0"/>
              <a:t>例子</a:t>
            </a:r>
            <a:r>
              <a:rPr lang="en-US" altLang="zh-CN" sz="2000" dirty="0"/>
              <a:t>11</a:t>
            </a:r>
            <a:r>
              <a:rPr lang="zh-CN" altLang="en-US" sz="2000" dirty="0"/>
              <a:t>，</a:t>
            </a:r>
            <a:r>
              <a:rPr lang="en-US" altLang="zh-CN" sz="2000" dirty="0"/>
              <a:t>1/2】</a:t>
            </a:r>
            <a:endParaRPr lang="zh-CN" altLang="en-US" sz="2000" dirty="0"/>
          </a:p>
        </p:txBody>
      </p:sp>
      <p:sp>
        <p:nvSpPr>
          <p:cNvPr id="4" name="矩形 3"/>
          <p:cNvSpPr/>
          <p:nvPr/>
        </p:nvSpPr>
        <p:spPr>
          <a:xfrm>
            <a:off x="755576" y="2041678"/>
            <a:ext cx="7920880" cy="4339650"/>
          </a:xfrm>
          <a:prstGeom prst="rect">
            <a:avLst/>
          </a:prstGeom>
          <a:solidFill>
            <a:srgbClr val="CCFFFF"/>
          </a:solidFill>
        </p:spPr>
        <p:txBody>
          <a:bodyPr wrap="square">
            <a:spAutoFit/>
          </a:bodyPr>
          <a:lstStyle/>
          <a:p>
            <a:r>
              <a:rPr lang="en-US" sz="1200" b="1" dirty="0">
                <a:solidFill>
                  <a:srgbClr val="7F0055"/>
                </a:solidFill>
                <a:latin typeface="Consolas"/>
              </a:rPr>
              <a:t>class</a:t>
            </a:r>
            <a:r>
              <a:rPr lang="en-US" sz="1200" b="1" dirty="0">
                <a:solidFill>
                  <a:srgbClr val="000000"/>
                </a:solidFill>
                <a:latin typeface="Consolas"/>
              </a:rPr>
              <a:t> A </a:t>
            </a:r>
            <a:r>
              <a:rPr lang="en-US" sz="1200" b="1" dirty="0">
                <a:solidFill>
                  <a:srgbClr val="7F0055"/>
                </a:solidFill>
                <a:latin typeface="Consolas"/>
              </a:rPr>
              <a:t>implements</a:t>
            </a:r>
            <a:r>
              <a:rPr lang="en-US" sz="1200" b="1" dirty="0">
                <a:solidFill>
                  <a:srgbClr val="000000"/>
                </a:solidFill>
                <a:latin typeface="Consolas"/>
              </a:rPr>
              <a:t> Runnable{</a:t>
            </a:r>
          </a:p>
          <a:p>
            <a:r>
              <a:rPr lang="en-US" sz="1200" dirty="0">
                <a:solidFill>
                  <a:srgbClr val="000000"/>
                </a:solidFill>
                <a:latin typeface="Consolas"/>
              </a:rPr>
              <a:t>    </a:t>
            </a:r>
            <a:r>
              <a:rPr lang="en-US" sz="1200" b="1" dirty="0" err="1">
                <a:solidFill>
                  <a:srgbClr val="7F0055"/>
                </a:solidFill>
                <a:latin typeface="Consolas"/>
              </a:rPr>
              <a:t>int</a:t>
            </a:r>
            <a:r>
              <a:rPr lang="en-US" sz="1200" b="1" dirty="0">
                <a:solidFill>
                  <a:srgbClr val="000000"/>
                </a:solidFill>
                <a:latin typeface="Consolas"/>
              </a:rPr>
              <a:t> </a:t>
            </a:r>
            <a:r>
              <a:rPr lang="en-US" sz="1200" b="1" dirty="0">
                <a:solidFill>
                  <a:srgbClr val="0000C0"/>
                </a:solidFill>
                <a:latin typeface="Consolas"/>
              </a:rPr>
              <a:t>number</a:t>
            </a:r>
            <a:r>
              <a:rPr lang="en-US" sz="1200" b="1" dirty="0">
                <a:solidFill>
                  <a:srgbClr val="000000"/>
                </a:solidFill>
                <a:latin typeface="Consolas"/>
              </a:rPr>
              <a:t> = 0;</a:t>
            </a:r>
          </a:p>
          <a:p>
            <a:r>
              <a:rPr lang="en-US" sz="1200" dirty="0">
                <a:solidFill>
                  <a:srgbClr val="000000"/>
                </a:solidFill>
                <a:latin typeface="Consolas"/>
              </a:rPr>
              <a:t>    </a:t>
            </a:r>
            <a:r>
              <a:rPr lang="en-US" sz="1200" b="1" dirty="0" err="1">
                <a:solidFill>
                  <a:srgbClr val="7F0055"/>
                </a:solidFill>
                <a:latin typeface="Consolas"/>
              </a:rPr>
              <a:t>boolean</a:t>
            </a:r>
            <a:r>
              <a:rPr lang="en-US" sz="1200" b="1" dirty="0">
                <a:solidFill>
                  <a:srgbClr val="000000"/>
                </a:solidFill>
                <a:latin typeface="Consolas"/>
              </a:rPr>
              <a:t> </a:t>
            </a:r>
            <a:r>
              <a:rPr lang="en-US" sz="1200" b="1" dirty="0">
                <a:solidFill>
                  <a:srgbClr val="0000C0"/>
                </a:solidFill>
                <a:latin typeface="Consolas"/>
              </a:rPr>
              <a:t>stop</a:t>
            </a:r>
            <a:r>
              <a:rPr lang="en-US" sz="1200" b="1" dirty="0">
                <a:solidFill>
                  <a:srgbClr val="000000"/>
                </a:solidFill>
                <a:latin typeface="Consolas"/>
              </a:rPr>
              <a:t> = </a:t>
            </a:r>
            <a:r>
              <a:rPr lang="en-US" sz="1200" b="1" dirty="0">
                <a:solidFill>
                  <a:srgbClr val="7F0055"/>
                </a:solidFill>
                <a:latin typeface="Consolas"/>
              </a:rPr>
              <a:t>false</a:t>
            </a:r>
            <a:r>
              <a:rPr lang="en-US" sz="1200" b="1" dirty="0">
                <a:solidFill>
                  <a:srgbClr val="000000"/>
                </a:solidFill>
                <a:latin typeface="Consolas"/>
              </a:rPr>
              <a:t>;</a:t>
            </a:r>
          </a:p>
          <a:p>
            <a:r>
              <a:rPr lang="en-US" sz="1200" dirty="0">
                <a:solidFill>
                  <a:srgbClr val="000000"/>
                </a:solidFill>
                <a:latin typeface="Consolas"/>
              </a:rPr>
              <a:t>    </a:t>
            </a:r>
            <a:r>
              <a:rPr lang="en-US" sz="1200" b="1" dirty="0" err="1">
                <a:solidFill>
                  <a:srgbClr val="7F0055"/>
                </a:solidFill>
                <a:latin typeface="Consolas"/>
              </a:rPr>
              <a:t>boolean</a:t>
            </a:r>
            <a:r>
              <a:rPr lang="en-US" sz="1200" b="1" dirty="0">
                <a:solidFill>
                  <a:srgbClr val="000000"/>
                </a:solidFill>
                <a:latin typeface="Consolas"/>
              </a:rPr>
              <a:t> </a:t>
            </a:r>
            <a:r>
              <a:rPr lang="en-US" sz="1200" b="1" dirty="0" err="1">
                <a:solidFill>
                  <a:srgbClr val="000000"/>
                </a:solidFill>
                <a:latin typeface="Consolas"/>
              </a:rPr>
              <a:t>getStop</a:t>
            </a:r>
            <a:r>
              <a:rPr lang="en-US" sz="1200" b="1" dirty="0">
                <a:solidFill>
                  <a:srgbClr val="000000"/>
                </a:solidFill>
                <a:latin typeface="Consolas"/>
              </a:rPr>
              <a:t>(){ </a:t>
            </a:r>
            <a:r>
              <a:rPr lang="en-US" sz="1200" b="1" dirty="0">
                <a:solidFill>
                  <a:srgbClr val="7F0055"/>
                </a:solidFill>
                <a:latin typeface="Consolas"/>
              </a:rPr>
              <a:t>return</a:t>
            </a:r>
            <a:r>
              <a:rPr lang="en-US" sz="1200" b="1" dirty="0">
                <a:solidFill>
                  <a:srgbClr val="000000"/>
                </a:solidFill>
                <a:latin typeface="Consolas"/>
              </a:rPr>
              <a:t> </a:t>
            </a:r>
            <a:r>
              <a:rPr lang="en-US" sz="1200" b="1" dirty="0">
                <a:solidFill>
                  <a:srgbClr val="0000C0"/>
                </a:solidFill>
                <a:latin typeface="Consolas"/>
              </a:rPr>
              <a:t>stop</a:t>
            </a:r>
            <a:r>
              <a:rPr lang="en-US" sz="1200" b="1" dirty="0">
                <a:solidFill>
                  <a:srgbClr val="000000"/>
                </a:solidFill>
                <a:latin typeface="Consolas"/>
              </a:rPr>
              <a:t>; }</a:t>
            </a:r>
          </a:p>
          <a:p>
            <a:r>
              <a:rPr lang="en-US" sz="1200" dirty="0">
                <a:solidFill>
                  <a:srgbClr val="000000"/>
                </a:solidFill>
                <a:latin typeface="Consolas"/>
              </a:rPr>
              <a:t>    </a:t>
            </a:r>
            <a:r>
              <a:rPr lang="en-US" sz="1200" b="1" dirty="0">
                <a:solidFill>
                  <a:srgbClr val="7F0055"/>
                </a:solidFill>
                <a:latin typeface="Consolas"/>
              </a:rPr>
              <a:t>public</a:t>
            </a:r>
            <a:r>
              <a:rPr lang="en-US" sz="1200" b="1" dirty="0">
                <a:solidFill>
                  <a:srgbClr val="000000"/>
                </a:solidFill>
                <a:latin typeface="Consolas"/>
              </a:rPr>
              <a:t> </a:t>
            </a:r>
            <a:r>
              <a:rPr lang="en-US" sz="1200" b="1" dirty="0">
                <a:solidFill>
                  <a:srgbClr val="7F0055"/>
                </a:solidFill>
                <a:latin typeface="Consolas"/>
              </a:rPr>
              <a:t>void</a:t>
            </a:r>
            <a:r>
              <a:rPr lang="en-US" sz="1200" b="1" dirty="0">
                <a:solidFill>
                  <a:srgbClr val="000000"/>
                </a:solidFill>
                <a:latin typeface="Consolas"/>
              </a:rPr>
              <a:t> run(){</a:t>
            </a:r>
          </a:p>
          <a:p>
            <a:r>
              <a:rPr lang="en-US" sz="1200" dirty="0">
                <a:solidFill>
                  <a:srgbClr val="000000"/>
                </a:solidFill>
                <a:latin typeface="Consolas"/>
              </a:rPr>
              <a:t>        </a:t>
            </a:r>
            <a:r>
              <a:rPr lang="en-US" sz="1200" b="1" dirty="0">
                <a:solidFill>
                  <a:srgbClr val="7F0055"/>
                </a:solidFill>
                <a:latin typeface="Consolas"/>
              </a:rPr>
              <a:t>while</a:t>
            </a:r>
            <a:r>
              <a:rPr lang="en-US" sz="1200" b="1" dirty="0">
                <a:solidFill>
                  <a:srgbClr val="000000"/>
                </a:solidFill>
                <a:latin typeface="Consolas"/>
              </a:rPr>
              <a:t>(</a:t>
            </a:r>
            <a:r>
              <a:rPr lang="en-US" sz="1200" b="1" dirty="0">
                <a:solidFill>
                  <a:srgbClr val="7F0055"/>
                </a:solidFill>
                <a:latin typeface="Consolas"/>
              </a:rPr>
              <a:t>true</a:t>
            </a:r>
            <a:r>
              <a:rPr lang="en-US" sz="1200" b="1" dirty="0">
                <a:solidFill>
                  <a:srgbClr val="000000"/>
                </a:solidFill>
                <a:latin typeface="Consolas"/>
              </a:rPr>
              <a:t>){</a:t>
            </a:r>
          </a:p>
          <a:p>
            <a:r>
              <a:rPr lang="en-US" sz="1200" dirty="0">
                <a:solidFill>
                  <a:srgbClr val="000000"/>
                </a:solidFill>
                <a:latin typeface="Consolas"/>
              </a:rPr>
              <a:t>            </a:t>
            </a:r>
            <a:r>
              <a:rPr lang="en-US" sz="1200" dirty="0">
                <a:solidFill>
                  <a:srgbClr val="0000C0"/>
                </a:solidFill>
                <a:latin typeface="Consolas"/>
              </a:rPr>
              <a:t>number</a:t>
            </a:r>
            <a:r>
              <a:rPr lang="en-US" sz="1200" dirty="0">
                <a:solidFill>
                  <a:srgbClr val="000000"/>
                </a:solidFill>
                <a:latin typeface="Consolas"/>
              </a:rPr>
              <a:t>++;</a:t>
            </a:r>
          </a:p>
          <a:p>
            <a:r>
              <a:rPr lang="en-US" sz="1200" dirty="0">
                <a:solidFill>
                  <a:srgbClr val="000000"/>
                </a:solidFill>
                <a:latin typeface="Consolas"/>
              </a:rPr>
              <a:t>            </a:t>
            </a:r>
            <a:r>
              <a:rPr lang="en-US" sz="1200" dirty="0" err="1">
                <a:solidFill>
                  <a:srgbClr val="000000"/>
                </a:solidFill>
                <a:latin typeface="Consolas"/>
              </a:rPr>
              <a:t>System.</a:t>
            </a:r>
            <a:r>
              <a:rPr lang="en-US" sz="1200" i="1" dirty="0" err="1">
                <a:solidFill>
                  <a:srgbClr val="0000C0"/>
                </a:solidFill>
                <a:latin typeface="Consolas"/>
              </a:rPr>
              <a:t>out</a:t>
            </a:r>
            <a:r>
              <a:rPr lang="en-US" sz="1200" i="1" dirty="0" err="1">
                <a:solidFill>
                  <a:srgbClr val="000000"/>
                </a:solidFill>
                <a:latin typeface="Consolas"/>
              </a:rPr>
              <a:t>.println</a:t>
            </a:r>
            <a:r>
              <a:rPr lang="en-US" sz="1200" i="1" dirty="0">
                <a:solidFill>
                  <a:srgbClr val="000000"/>
                </a:solidFill>
                <a:latin typeface="Consolas"/>
              </a:rPr>
              <a:t>(</a:t>
            </a:r>
            <a:r>
              <a:rPr lang="en-US" sz="1200" i="1" dirty="0" err="1">
                <a:solidFill>
                  <a:srgbClr val="000000"/>
                </a:solidFill>
                <a:latin typeface="Consolas"/>
              </a:rPr>
              <a:t>Thread.currentThread</a:t>
            </a:r>
            <a:r>
              <a:rPr lang="en-US" sz="1200" i="1" dirty="0">
                <a:solidFill>
                  <a:srgbClr val="000000"/>
                </a:solidFill>
                <a:latin typeface="Consolas"/>
              </a:rPr>
              <a:t>().</a:t>
            </a:r>
            <a:r>
              <a:rPr lang="en-US" sz="1200" i="1" dirty="0" err="1">
                <a:solidFill>
                  <a:srgbClr val="000000"/>
                </a:solidFill>
                <a:latin typeface="Consolas"/>
              </a:rPr>
              <a:t>getName</a:t>
            </a:r>
            <a:r>
              <a:rPr lang="en-US" sz="1200" i="1" dirty="0">
                <a:solidFill>
                  <a:srgbClr val="000000"/>
                </a:solidFill>
                <a:latin typeface="Consolas"/>
              </a:rPr>
              <a:t>() + </a:t>
            </a:r>
            <a:r>
              <a:rPr lang="en-US" sz="1200" i="1" dirty="0">
                <a:solidFill>
                  <a:srgbClr val="2A00FF"/>
                </a:solidFill>
                <a:latin typeface="Consolas"/>
              </a:rPr>
              <a:t>" : "</a:t>
            </a:r>
            <a:r>
              <a:rPr lang="en-US" sz="1200" i="1" dirty="0">
                <a:solidFill>
                  <a:srgbClr val="000000"/>
                </a:solidFill>
                <a:latin typeface="Consolas"/>
              </a:rPr>
              <a:t> + </a:t>
            </a:r>
            <a:r>
              <a:rPr lang="en-US" sz="1200" i="1" dirty="0">
                <a:solidFill>
                  <a:srgbClr val="0000C0"/>
                </a:solidFill>
                <a:latin typeface="Consolas"/>
              </a:rPr>
              <a:t>number</a:t>
            </a:r>
            <a:r>
              <a:rPr lang="en-US" sz="1200" i="1" dirty="0">
                <a:solidFill>
                  <a:srgbClr val="000000"/>
                </a:solidFill>
                <a:latin typeface="Consolas"/>
              </a:rPr>
              <a:t>);</a:t>
            </a:r>
          </a:p>
          <a:p>
            <a:r>
              <a:rPr lang="en-US" sz="1200" dirty="0">
                <a:solidFill>
                  <a:srgbClr val="000000"/>
                </a:solidFill>
                <a:latin typeface="Consolas"/>
              </a:rPr>
              <a:t>            </a:t>
            </a:r>
            <a:r>
              <a:rPr lang="en-US" sz="1200" b="1" dirty="0">
                <a:solidFill>
                  <a:srgbClr val="7F0055"/>
                </a:solidFill>
                <a:latin typeface="Consolas"/>
              </a:rPr>
              <a:t>if</a:t>
            </a:r>
            <a:r>
              <a:rPr lang="en-US" sz="1200" b="1" dirty="0">
                <a:solidFill>
                  <a:srgbClr val="000000"/>
                </a:solidFill>
                <a:latin typeface="Consolas"/>
              </a:rPr>
              <a:t>(</a:t>
            </a:r>
            <a:r>
              <a:rPr lang="en-US" sz="1200" b="1" dirty="0">
                <a:solidFill>
                  <a:srgbClr val="0000C0"/>
                </a:solidFill>
                <a:latin typeface="Consolas"/>
              </a:rPr>
              <a:t>number</a:t>
            </a:r>
            <a:r>
              <a:rPr lang="en-US" sz="1200" b="1" dirty="0">
                <a:solidFill>
                  <a:srgbClr val="000000"/>
                </a:solidFill>
                <a:latin typeface="Consolas"/>
              </a:rPr>
              <a:t>==3){</a:t>
            </a:r>
          </a:p>
          <a:p>
            <a:r>
              <a:rPr lang="en-US" sz="1200" dirty="0">
                <a:solidFill>
                  <a:srgbClr val="000000"/>
                </a:solidFill>
                <a:latin typeface="Consolas"/>
              </a:rPr>
              <a:t>                </a:t>
            </a:r>
            <a:r>
              <a:rPr lang="en-US" sz="1200" b="1" dirty="0">
                <a:solidFill>
                  <a:srgbClr val="7F0055"/>
                </a:solidFill>
                <a:latin typeface="Consolas"/>
              </a:rPr>
              <a:t>try</a:t>
            </a:r>
            <a:r>
              <a:rPr lang="en-US" sz="1200" b="1" dirty="0">
                <a:solidFill>
                  <a:srgbClr val="000000"/>
                </a:solidFill>
                <a:latin typeface="Consolas"/>
              </a:rPr>
              <a:t>{  </a:t>
            </a:r>
            <a:r>
              <a:rPr lang="en-US" sz="1200" b="1" dirty="0" err="1">
                <a:solidFill>
                  <a:srgbClr val="000000"/>
                </a:solidFill>
                <a:latin typeface="Consolas"/>
              </a:rPr>
              <a:t>System.</a:t>
            </a:r>
            <a:r>
              <a:rPr lang="en-US" sz="1200" b="1" i="1" dirty="0" err="1">
                <a:solidFill>
                  <a:srgbClr val="0000C0"/>
                </a:solidFill>
                <a:latin typeface="Consolas"/>
              </a:rPr>
              <a:t>out</a:t>
            </a:r>
            <a:r>
              <a:rPr lang="en-US" sz="1200" b="1" i="1" dirty="0" err="1">
                <a:solidFill>
                  <a:srgbClr val="000000"/>
                </a:solidFill>
                <a:latin typeface="Consolas"/>
              </a:rPr>
              <a:t>.println</a:t>
            </a:r>
            <a:r>
              <a:rPr lang="en-US" sz="1200" b="1" i="1" dirty="0">
                <a:solidFill>
                  <a:srgbClr val="000000"/>
                </a:solidFill>
                <a:latin typeface="Consolas"/>
              </a:rPr>
              <a:t>(</a:t>
            </a:r>
            <a:r>
              <a:rPr lang="en-US" sz="1200" b="1" i="1" dirty="0" err="1">
                <a:solidFill>
                  <a:srgbClr val="000000"/>
                </a:solidFill>
                <a:latin typeface="Consolas"/>
              </a:rPr>
              <a:t>Thread.currentThread</a:t>
            </a:r>
            <a:r>
              <a:rPr lang="en-US" sz="1200" b="1" i="1" dirty="0">
                <a:solidFill>
                  <a:srgbClr val="000000"/>
                </a:solidFill>
                <a:latin typeface="Consolas"/>
              </a:rPr>
              <a:t>().</a:t>
            </a:r>
            <a:r>
              <a:rPr lang="en-US" sz="1200" b="1" i="1" dirty="0" err="1">
                <a:solidFill>
                  <a:srgbClr val="000000"/>
                </a:solidFill>
                <a:latin typeface="Consolas"/>
              </a:rPr>
              <a:t>getName</a:t>
            </a:r>
            <a:r>
              <a:rPr lang="en-US" sz="1200" b="1" i="1" dirty="0">
                <a:solidFill>
                  <a:srgbClr val="000000"/>
                </a:solidFill>
                <a:latin typeface="Consolas"/>
              </a:rPr>
              <a:t>() + </a:t>
            </a:r>
            <a:r>
              <a:rPr lang="en-US" sz="1200" b="1" i="1" dirty="0">
                <a:solidFill>
                  <a:srgbClr val="2A00FF"/>
                </a:solidFill>
                <a:latin typeface="Consolas"/>
              </a:rPr>
              <a:t>" : hang up"</a:t>
            </a:r>
            <a:r>
              <a:rPr lang="en-US" sz="1200" b="1" i="1" dirty="0">
                <a:solidFill>
                  <a:srgbClr val="000000"/>
                </a:solidFill>
                <a:latin typeface="Consolas"/>
              </a:rPr>
              <a:t>);</a:t>
            </a:r>
          </a:p>
          <a:p>
            <a:r>
              <a:rPr lang="en-US" sz="1200" dirty="0">
                <a:solidFill>
                  <a:srgbClr val="000000"/>
                </a:solidFill>
                <a:latin typeface="Consolas"/>
              </a:rPr>
              <a:t>                </a:t>
            </a:r>
            <a:r>
              <a:rPr lang="en-US" sz="1200" dirty="0">
                <a:solidFill>
                  <a:srgbClr val="0000C0"/>
                </a:solidFill>
                <a:latin typeface="Consolas"/>
              </a:rPr>
              <a:t>stop</a:t>
            </a:r>
            <a:r>
              <a:rPr lang="en-US" sz="1200" dirty="0">
                <a:solidFill>
                  <a:srgbClr val="000000"/>
                </a:solidFill>
                <a:latin typeface="Consolas"/>
              </a:rPr>
              <a:t> = </a:t>
            </a:r>
            <a:r>
              <a:rPr lang="en-US" sz="1200" b="1" dirty="0">
                <a:solidFill>
                  <a:srgbClr val="7F0055"/>
                </a:solidFill>
                <a:latin typeface="Consolas"/>
              </a:rPr>
              <a:t>true</a:t>
            </a:r>
            <a:r>
              <a:rPr lang="en-US" sz="1200" b="1" dirty="0">
                <a:solidFill>
                  <a:srgbClr val="000000"/>
                </a:solidFill>
                <a:latin typeface="Consolas"/>
              </a:rPr>
              <a:t>;</a:t>
            </a:r>
          </a:p>
          <a:p>
            <a:r>
              <a:rPr lang="en-US" sz="1200" dirty="0">
                <a:solidFill>
                  <a:srgbClr val="000000"/>
                </a:solidFill>
                <a:latin typeface="Consolas"/>
              </a:rPr>
              <a:t>                </a:t>
            </a:r>
            <a:r>
              <a:rPr lang="en-US" sz="1200" dirty="0" err="1">
                <a:solidFill>
                  <a:srgbClr val="000000"/>
                </a:solidFill>
                <a:latin typeface="Consolas"/>
              </a:rPr>
              <a:t>hangUP</a:t>
            </a:r>
            <a:r>
              <a:rPr lang="en-US" sz="1200" dirty="0">
                <a:solidFill>
                  <a:srgbClr val="000000"/>
                </a:solidFill>
                <a:latin typeface="Consolas"/>
              </a:rPr>
              <a:t>();</a:t>
            </a:r>
          </a:p>
          <a:p>
            <a:r>
              <a:rPr lang="en-US" sz="1200" dirty="0">
                <a:solidFill>
                  <a:srgbClr val="000000"/>
                </a:solidFill>
                <a:latin typeface="Consolas"/>
              </a:rPr>
              <a:t>                </a:t>
            </a:r>
            <a:r>
              <a:rPr lang="en-US" sz="1200" dirty="0" err="1">
                <a:solidFill>
                  <a:srgbClr val="000000"/>
                </a:solidFill>
                <a:latin typeface="Consolas"/>
              </a:rPr>
              <a:t>System.</a:t>
            </a:r>
            <a:r>
              <a:rPr lang="en-US" sz="1200" i="1" dirty="0" err="1">
                <a:solidFill>
                  <a:srgbClr val="0000C0"/>
                </a:solidFill>
                <a:latin typeface="Consolas"/>
              </a:rPr>
              <a:t>out</a:t>
            </a:r>
            <a:r>
              <a:rPr lang="en-US" sz="1200" i="1" dirty="0" err="1">
                <a:solidFill>
                  <a:srgbClr val="000000"/>
                </a:solidFill>
                <a:latin typeface="Consolas"/>
              </a:rPr>
              <a:t>.println</a:t>
            </a:r>
            <a:r>
              <a:rPr lang="en-US" sz="1200" i="1" dirty="0">
                <a:solidFill>
                  <a:srgbClr val="000000"/>
                </a:solidFill>
                <a:latin typeface="Consolas"/>
              </a:rPr>
              <a:t>(</a:t>
            </a:r>
            <a:r>
              <a:rPr lang="en-US" sz="1200" i="1" dirty="0" err="1">
                <a:solidFill>
                  <a:srgbClr val="000000"/>
                </a:solidFill>
                <a:latin typeface="Consolas"/>
              </a:rPr>
              <a:t>Thread.currentThread</a:t>
            </a:r>
            <a:r>
              <a:rPr lang="en-US" sz="1200" i="1" dirty="0">
                <a:solidFill>
                  <a:srgbClr val="000000"/>
                </a:solidFill>
                <a:latin typeface="Consolas"/>
              </a:rPr>
              <a:t>().</a:t>
            </a:r>
            <a:r>
              <a:rPr lang="en-US" sz="1200" i="1" dirty="0" err="1">
                <a:solidFill>
                  <a:srgbClr val="000000"/>
                </a:solidFill>
                <a:latin typeface="Consolas"/>
              </a:rPr>
              <a:t>getName</a:t>
            </a:r>
            <a:r>
              <a:rPr lang="en-US" sz="1200" i="1" dirty="0">
                <a:solidFill>
                  <a:srgbClr val="000000"/>
                </a:solidFill>
                <a:latin typeface="Consolas"/>
              </a:rPr>
              <a:t>() + </a:t>
            </a:r>
            <a:r>
              <a:rPr lang="en-US" sz="1200" i="1" dirty="0">
                <a:solidFill>
                  <a:srgbClr val="2A00FF"/>
                </a:solidFill>
                <a:latin typeface="Consolas"/>
              </a:rPr>
              <a:t>" : resumed"</a:t>
            </a:r>
            <a:r>
              <a:rPr lang="en-US" sz="1200" i="1" dirty="0">
                <a:solidFill>
                  <a:srgbClr val="000000"/>
                </a:solidFill>
                <a:latin typeface="Consolas"/>
              </a:rPr>
              <a:t>);</a:t>
            </a:r>
          </a:p>
          <a:p>
            <a:r>
              <a:rPr lang="en-US" sz="1200" dirty="0">
                <a:solidFill>
                  <a:srgbClr val="000000"/>
                </a:solidFill>
                <a:latin typeface="Consolas"/>
              </a:rPr>
              <a:t>                } </a:t>
            </a:r>
          </a:p>
          <a:p>
            <a:r>
              <a:rPr lang="en-US" sz="1200" dirty="0">
                <a:solidFill>
                  <a:srgbClr val="000000"/>
                </a:solidFill>
                <a:latin typeface="Consolas"/>
              </a:rPr>
              <a:t>                </a:t>
            </a:r>
            <a:r>
              <a:rPr lang="en-US" sz="1200" b="1" dirty="0">
                <a:solidFill>
                  <a:srgbClr val="7F0055"/>
                </a:solidFill>
                <a:latin typeface="Consolas"/>
              </a:rPr>
              <a:t>catch</a:t>
            </a:r>
            <a:r>
              <a:rPr lang="en-US" sz="1200" b="1" dirty="0">
                <a:solidFill>
                  <a:srgbClr val="000000"/>
                </a:solidFill>
                <a:latin typeface="Consolas"/>
              </a:rPr>
              <a:t>(Exception e){}  </a:t>
            </a:r>
          </a:p>
          <a:p>
            <a:r>
              <a:rPr lang="en-US" sz="1200" dirty="0">
                <a:solidFill>
                  <a:srgbClr val="000000"/>
                </a:solidFill>
                <a:latin typeface="Consolas"/>
              </a:rPr>
              <a:t>            }</a:t>
            </a:r>
          </a:p>
          <a:p>
            <a:r>
              <a:rPr lang="en-US" sz="1200" dirty="0">
                <a:solidFill>
                  <a:srgbClr val="000000"/>
                </a:solidFill>
                <a:latin typeface="Consolas"/>
              </a:rPr>
              <a:t>            </a:t>
            </a:r>
            <a:r>
              <a:rPr lang="en-US" sz="1200" b="1" dirty="0">
                <a:solidFill>
                  <a:srgbClr val="7F0055"/>
                </a:solidFill>
                <a:latin typeface="Consolas"/>
              </a:rPr>
              <a:t>try</a:t>
            </a:r>
            <a:r>
              <a:rPr lang="en-US" sz="1200" b="1" dirty="0">
                <a:solidFill>
                  <a:srgbClr val="000000"/>
                </a:solidFill>
                <a:latin typeface="Consolas"/>
              </a:rPr>
              <a:t>{ </a:t>
            </a:r>
            <a:r>
              <a:rPr lang="en-US" sz="1200" b="1" dirty="0" err="1">
                <a:solidFill>
                  <a:srgbClr val="000000"/>
                </a:solidFill>
                <a:latin typeface="Consolas"/>
              </a:rPr>
              <a:t>Thread.</a:t>
            </a:r>
            <a:r>
              <a:rPr lang="en-US" sz="1200" b="1" i="1" dirty="0" err="1">
                <a:solidFill>
                  <a:srgbClr val="000000"/>
                </a:solidFill>
                <a:latin typeface="Consolas"/>
              </a:rPr>
              <a:t>sleep</a:t>
            </a:r>
            <a:r>
              <a:rPr lang="en-US" sz="1200" b="1" i="1" dirty="0">
                <a:solidFill>
                  <a:srgbClr val="000000"/>
                </a:solidFill>
                <a:latin typeface="Consolas"/>
              </a:rPr>
              <a:t>(1000); } </a:t>
            </a:r>
          </a:p>
          <a:p>
            <a:r>
              <a:rPr lang="en-US" sz="1200" dirty="0">
                <a:solidFill>
                  <a:srgbClr val="000000"/>
                </a:solidFill>
                <a:latin typeface="Consolas"/>
              </a:rPr>
              <a:t>            </a:t>
            </a:r>
            <a:r>
              <a:rPr lang="en-US" sz="1200" b="1" dirty="0">
                <a:solidFill>
                  <a:srgbClr val="7F0055"/>
                </a:solidFill>
                <a:latin typeface="Consolas"/>
              </a:rPr>
              <a:t>catch</a:t>
            </a:r>
            <a:r>
              <a:rPr lang="en-US" sz="1200" b="1" dirty="0">
                <a:solidFill>
                  <a:srgbClr val="000000"/>
                </a:solidFill>
                <a:latin typeface="Consolas"/>
              </a:rPr>
              <a:t>(Exception e){}</a:t>
            </a:r>
          </a:p>
          <a:p>
            <a:r>
              <a:rPr lang="en-US" sz="1200" dirty="0">
                <a:solidFill>
                  <a:srgbClr val="000000"/>
                </a:solidFill>
                <a:latin typeface="Consolas"/>
              </a:rPr>
              <a:t>        }</a:t>
            </a:r>
          </a:p>
          <a:p>
            <a:r>
              <a:rPr lang="en-US" sz="1200" dirty="0">
                <a:solidFill>
                  <a:srgbClr val="000000"/>
                </a:solidFill>
                <a:latin typeface="Consolas"/>
              </a:rPr>
              <a:t>    }</a:t>
            </a:r>
          </a:p>
          <a:p>
            <a:r>
              <a:rPr lang="en-US" sz="1200" dirty="0">
                <a:solidFill>
                  <a:srgbClr val="000000"/>
                </a:solidFill>
                <a:latin typeface="Consolas"/>
              </a:rPr>
              <a:t>    </a:t>
            </a:r>
            <a:r>
              <a:rPr lang="en-US" sz="1200" b="1" dirty="0">
                <a:solidFill>
                  <a:srgbClr val="7F0055"/>
                </a:solidFill>
                <a:latin typeface="Consolas"/>
              </a:rPr>
              <a:t>public</a:t>
            </a:r>
            <a:r>
              <a:rPr lang="en-US" sz="1200" b="1" dirty="0">
                <a:solidFill>
                  <a:srgbClr val="000000"/>
                </a:solidFill>
                <a:latin typeface="Consolas"/>
              </a:rPr>
              <a:t> </a:t>
            </a:r>
            <a:r>
              <a:rPr lang="en-US" sz="1200" b="1" dirty="0">
                <a:solidFill>
                  <a:srgbClr val="7F0055"/>
                </a:solidFill>
                <a:latin typeface="Consolas"/>
              </a:rPr>
              <a:t>synchronized</a:t>
            </a:r>
            <a:r>
              <a:rPr lang="en-US" sz="1200" b="1" dirty="0">
                <a:solidFill>
                  <a:srgbClr val="000000"/>
                </a:solidFill>
                <a:latin typeface="Consolas"/>
              </a:rPr>
              <a:t> </a:t>
            </a:r>
            <a:r>
              <a:rPr lang="en-US" sz="1200" b="1" dirty="0">
                <a:solidFill>
                  <a:srgbClr val="7F0055"/>
                </a:solidFill>
                <a:latin typeface="Consolas"/>
              </a:rPr>
              <a:t>void</a:t>
            </a:r>
            <a:r>
              <a:rPr lang="en-US" sz="1200" b="1" dirty="0">
                <a:solidFill>
                  <a:srgbClr val="000000"/>
                </a:solidFill>
                <a:latin typeface="Consolas"/>
              </a:rPr>
              <a:t> </a:t>
            </a:r>
            <a:r>
              <a:rPr lang="en-US" sz="1200" b="1" dirty="0" err="1">
                <a:solidFill>
                  <a:srgbClr val="000000"/>
                </a:solidFill>
                <a:latin typeface="Consolas"/>
              </a:rPr>
              <a:t>hangUP</a:t>
            </a:r>
            <a:r>
              <a:rPr lang="en-US" sz="1200" b="1" dirty="0">
                <a:solidFill>
                  <a:srgbClr val="000000"/>
                </a:solidFill>
                <a:latin typeface="Consolas"/>
              </a:rPr>
              <a:t>() </a:t>
            </a:r>
            <a:r>
              <a:rPr lang="en-US" sz="1200" b="1" dirty="0">
                <a:solidFill>
                  <a:srgbClr val="7F0055"/>
                </a:solidFill>
                <a:latin typeface="Consolas"/>
              </a:rPr>
              <a:t>throws</a:t>
            </a:r>
            <a:r>
              <a:rPr lang="en-US" sz="1200" b="1" dirty="0">
                <a:solidFill>
                  <a:srgbClr val="000000"/>
                </a:solidFill>
                <a:latin typeface="Consolas"/>
              </a:rPr>
              <a:t> </a:t>
            </a:r>
            <a:r>
              <a:rPr lang="en-US" sz="1200" b="1" dirty="0" err="1">
                <a:solidFill>
                  <a:srgbClr val="000000"/>
                </a:solidFill>
                <a:latin typeface="Consolas"/>
              </a:rPr>
              <a:t>InterruptedException</a:t>
            </a:r>
            <a:r>
              <a:rPr lang="en-US" sz="1200" b="1" dirty="0">
                <a:solidFill>
                  <a:srgbClr val="000000"/>
                </a:solidFill>
                <a:latin typeface="Consolas"/>
              </a:rPr>
              <a:t>{ wait(); }</a:t>
            </a:r>
          </a:p>
          <a:p>
            <a:r>
              <a:rPr lang="en-US" sz="1200" dirty="0">
                <a:solidFill>
                  <a:srgbClr val="000000"/>
                </a:solidFill>
                <a:latin typeface="Consolas"/>
              </a:rPr>
              <a:t>    </a:t>
            </a:r>
            <a:r>
              <a:rPr lang="en-US" sz="1200" b="1" dirty="0">
                <a:solidFill>
                  <a:srgbClr val="7F0055"/>
                </a:solidFill>
                <a:latin typeface="Consolas"/>
              </a:rPr>
              <a:t>public</a:t>
            </a:r>
            <a:r>
              <a:rPr lang="en-US" sz="1200" b="1" dirty="0">
                <a:solidFill>
                  <a:srgbClr val="000000"/>
                </a:solidFill>
                <a:latin typeface="Consolas"/>
              </a:rPr>
              <a:t> </a:t>
            </a:r>
            <a:r>
              <a:rPr lang="en-US" sz="1200" b="1" dirty="0">
                <a:solidFill>
                  <a:srgbClr val="7F0055"/>
                </a:solidFill>
                <a:latin typeface="Consolas"/>
              </a:rPr>
              <a:t>synchronized</a:t>
            </a:r>
            <a:r>
              <a:rPr lang="en-US" sz="1200" b="1" dirty="0">
                <a:solidFill>
                  <a:srgbClr val="000000"/>
                </a:solidFill>
                <a:latin typeface="Consolas"/>
              </a:rPr>
              <a:t> </a:t>
            </a:r>
            <a:r>
              <a:rPr lang="en-US" sz="1200" b="1" dirty="0">
                <a:solidFill>
                  <a:srgbClr val="7F0055"/>
                </a:solidFill>
                <a:latin typeface="Consolas"/>
              </a:rPr>
              <a:t>void</a:t>
            </a:r>
            <a:r>
              <a:rPr lang="en-US" sz="1200" b="1" dirty="0">
                <a:solidFill>
                  <a:srgbClr val="000000"/>
                </a:solidFill>
                <a:latin typeface="Consolas"/>
              </a:rPr>
              <a:t> restart(){ </a:t>
            </a:r>
            <a:r>
              <a:rPr lang="en-US" sz="1200" b="1" dirty="0" err="1">
                <a:solidFill>
                  <a:srgbClr val="000000"/>
                </a:solidFill>
                <a:latin typeface="Consolas"/>
              </a:rPr>
              <a:t>notifyAll</a:t>
            </a:r>
            <a:r>
              <a:rPr lang="en-US" sz="1200" b="1" dirty="0">
                <a:solidFill>
                  <a:srgbClr val="000000"/>
                </a:solidFill>
                <a:latin typeface="Consolas"/>
              </a:rPr>
              <a:t>(); }</a:t>
            </a:r>
          </a:p>
          <a:p>
            <a:r>
              <a:rPr lang="en-US" sz="1200" dirty="0">
                <a:solidFill>
                  <a:srgbClr val="000000"/>
                </a:solidFill>
                <a:latin typeface="Consolas"/>
              </a:rPr>
              <a:t>}</a:t>
            </a:r>
          </a:p>
        </p:txBody>
      </p:sp>
      <p:sp>
        <p:nvSpPr>
          <p:cNvPr id="5" name="Slide Number Placeholder 4"/>
          <p:cNvSpPr>
            <a:spLocks noGrp="1"/>
          </p:cNvSpPr>
          <p:nvPr>
            <p:ph type="sldNum" sz="quarter" idx="12"/>
          </p:nvPr>
        </p:nvSpPr>
        <p:spPr/>
        <p:txBody>
          <a:bodyPr/>
          <a:lstStyle/>
          <a:p>
            <a:fld id="{B6F15528-21DE-4FAA-801E-634DDDAF4B2B}" type="slidenum">
              <a:rPr lang="en-US" smtClean="0"/>
              <a:pPr/>
              <a:t>57</a:t>
            </a:fld>
            <a:endParaRPr lang="en-US"/>
          </a:p>
        </p:txBody>
      </p:sp>
      <p:cxnSp>
        <p:nvCxnSpPr>
          <p:cNvPr id="6" name="直接箭头连接符 5"/>
          <p:cNvCxnSpPr/>
          <p:nvPr/>
        </p:nvCxnSpPr>
        <p:spPr>
          <a:xfrm flipV="1">
            <a:off x="1331640" y="4221088"/>
            <a:ext cx="792088" cy="43204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椭圆 6"/>
          <p:cNvSpPr/>
          <p:nvPr/>
        </p:nvSpPr>
        <p:spPr>
          <a:xfrm>
            <a:off x="1475656" y="1988840"/>
            <a:ext cx="1800200" cy="360040"/>
          </a:xfrm>
          <a:prstGeom prst="ellipse">
            <a:avLst/>
          </a:prstGeom>
          <a:noFill/>
          <a:ln w="3810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cxnSp>
        <p:nvCxnSpPr>
          <p:cNvPr id="8" name="直接箭头连接符 7"/>
          <p:cNvCxnSpPr/>
          <p:nvPr/>
        </p:nvCxnSpPr>
        <p:spPr>
          <a:xfrm flipH="1">
            <a:off x="6732240" y="5400675"/>
            <a:ext cx="563910" cy="35411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flipH="1" flipV="1">
            <a:off x="4679404" y="6121871"/>
            <a:ext cx="493043" cy="359911"/>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627757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8.9 </a:t>
            </a:r>
            <a:r>
              <a:rPr lang="zh-CN" altLang="en-US" sz="3200" dirty="0"/>
              <a:t>挂起、恢复和终止线程</a:t>
            </a:r>
          </a:p>
        </p:txBody>
      </p:sp>
      <p:sp>
        <p:nvSpPr>
          <p:cNvPr id="3" name="内容占位符 2"/>
          <p:cNvSpPr>
            <a:spLocks noGrp="1"/>
          </p:cNvSpPr>
          <p:nvPr>
            <p:ph idx="1"/>
          </p:nvPr>
        </p:nvSpPr>
        <p:spPr/>
        <p:txBody>
          <a:bodyPr>
            <a:normAutofit/>
          </a:bodyPr>
          <a:lstStyle/>
          <a:p>
            <a:r>
              <a:rPr lang="en-US" altLang="zh-CN" sz="2000" dirty="0"/>
              <a:t>【</a:t>
            </a:r>
            <a:r>
              <a:rPr lang="zh-CN" altLang="en-US" sz="2000" dirty="0"/>
              <a:t>例子</a:t>
            </a:r>
            <a:r>
              <a:rPr lang="en-US" altLang="zh-CN" sz="2000" dirty="0"/>
              <a:t>11</a:t>
            </a:r>
            <a:r>
              <a:rPr lang="zh-CN" altLang="en-US" sz="2000" dirty="0"/>
              <a:t>，</a:t>
            </a:r>
            <a:r>
              <a:rPr lang="en-US" altLang="zh-CN" sz="2000" dirty="0"/>
              <a:t>2/2】</a:t>
            </a:r>
            <a:endParaRPr lang="zh-CN" altLang="en-US" sz="2000" dirty="0"/>
          </a:p>
        </p:txBody>
      </p:sp>
      <p:sp>
        <p:nvSpPr>
          <p:cNvPr id="4" name="矩形 3"/>
          <p:cNvSpPr/>
          <p:nvPr/>
        </p:nvSpPr>
        <p:spPr>
          <a:xfrm>
            <a:off x="755576" y="2152015"/>
            <a:ext cx="5544616" cy="3785652"/>
          </a:xfrm>
          <a:prstGeom prst="rect">
            <a:avLst/>
          </a:prstGeom>
          <a:solidFill>
            <a:srgbClr val="CCFFFF"/>
          </a:solidFill>
        </p:spPr>
        <p:txBody>
          <a:bodyPr wrap="square">
            <a:spAutoFit/>
          </a:bodyPr>
          <a:lstStyle/>
          <a:p>
            <a:r>
              <a:rPr lang="en-US" sz="1600" b="1" dirty="0">
                <a:solidFill>
                  <a:srgbClr val="7F0055"/>
                </a:solidFill>
                <a:latin typeface="Consolas"/>
              </a:rPr>
              <a:t>public</a:t>
            </a:r>
            <a:r>
              <a:rPr lang="en-US" sz="1600" b="1" dirty="0">
                <a:solidFill>
                  <a:srgbClr val="000000"/>
                </a:solidFill>
                <a:latin typeface="Consolas"/>
              </a:rPr>
              <a:t> </a:t>
            </a:r>
            <a:r>
              <a:rPr lang="en-US" sz="1600" b="1" dirty="0">
                <a:solidFill>
                  <a:srgbClr val="7F0055"/>
                </a:solidFill>
                <a:latin typeface="Consolas"/>
              </a:rPr>
              <a:t>class</a:t>
            </a:r>
            <a:r>
              <a:rPr lang="en-US" sz="1600" b="1" dirty="0">
                <a:solidFill>
                  <a:srgbClr val="000000"/>
                </a:solidFill>
                <a:latin typeface="Consolas"/>
              </a:rPr>
              <a:t> Example8_11</a:t>
            </a:r>
          </a:p>
          <a:p>
            <a:r>
              <a:rPr lang="en-US" sz="1600" dirty="0">
                <a:solidFill>
                  <a:srgbClr val="000000"/>
                </a:solidFill>
                <a:latin typeface="Consolas"/>
              </a:rPr>
              <a:t>{</a:t>
            </a:r>
          </a:p>
          <a:p>
            <a:r>
              <a:rPr lang="en-US" sz="1600" dirty="0">
                <a:solidFill>
                  <a:srgbClr val="000000"/>
                </a:solidFill>
                <a:latin typeface="Consolas"/>
              </a:rPr>
              <a:t>    </a:t>
            </a:r>
            <a:r>
              <a:rPr lang="en-US" sz="1600" b="1" dirty="0">
                <a:solidFill>
                  <a:srgbClr val="7F0055"/>
                </a:solidFill>
                <a:latin typeface="Consolas"/>
              </a:rPr>
              <a:t>public</a:t>
            </a:r>
            <a:r>
              <a:rPr lang="en-US" sz="1600" b="1" dirty="0">
                <a:solidFill>
                  <a:srgbClr val="000000"/>
                </a:solidFill>
                <a:latin typeface="Consolas"/>
              </a:rPr>
              <a:t> </a:t>
            </a:r>
            <a:r>
              <a:rPr lang="en-US" sz="1600" b="1" dirty="0">
                <a:solidFill>
                  <a:srgbClr val="7F0055"/>
                </a:solidFill>
                <a:latin typeface="Consolas"/>
              </a:rPr>
              <a:t>static</a:t>
            </a:r>
            <a:r>
              <a:rPr lang="en-US" sz="1600" b="1" dirty="0">
                <a:solidFill>
                  <a:srgbClr val="000000"/>
                </a:solidFill>
                <a:latin typeface="Consolas"/>
              </a:rPr>
              <a:t> </a:t>
            </a:r>
            <a:r>
              <a:rPr lang="en-US" sz="1600" b="1" dirty="0">
                <a:solidFill>
                  <a:srgbClr val="7F0055"/>
                </a:solidFill>
                <a:latin typeface="Consolas"/>
              </a:rPr>
              <a:t>void</a:t>
            </a:r>
            <a:r>
              <a:rPr lang="en-US" sz="1600" b="1" dirty="0">
                <a:solidFill>
                  <a:srgbClr val="000000"/>
                </a:solidFill>
                <a:latin typeface="Consolas"/>
              </a:rPr>
              <a:t> main(String </a:t>
            </a:r>
            <a:r>
              <a:rPr lang="en-US" sz="1600" b="1" dirty="0" err="1">
                <a:solidFill>
                  <a:srgbClr val="000000"/>
                </a:solidFill>
                <a:latin typeface="Consolas"/>
              </a:rPr>
              <a:t>args</a:t>
            </a:r>
            <a:r>
              <a:rPr lang="en-US" sz="1600" b="1" dirty="0">
                <a:solidFill>
                  <a:srgbClr val="000000"/>
                </a:solidFill>
                <a:latin typeface="Consolas"/>
              </a:rPr>
              <a:t>[])</a:t>
            </a:r>
          </a:p>
          <a:p>
            <a:r>
              <a:rPr lang="en-US" sz="1600" dirty="0">
                <a:solidFill>
                  <a:srgbClr val="000000"/>
                </a:solidFill>
                <a:latin typeface="Consolas"/>
              </a:rPr>
              <a:t>    {</a:t>
            </a:r>
          </a:p>
          <a:p>
            <a:r>
              <a:rPr lang="en-US" sz="1600" dirty="0">
                <a:solidFill>
                  <a:srgbClr val="000000"/>
                </a:solidFill>
                <a:latin typeface="Consolas"/>
              </a:rPr>
              <a:t>        A target = </a:t>
            </a:r>
            <a:r>
              <a:rPr lang="en-US" sz="1600" b="1" dirty="0">
                <a:solidFill>
                  <a:srgbClr val="7F0055"/>
                </a:solidFill>
                <a:latin typeface="Consolas"/>
              </a:rPr>
              <a:t>new</a:t>
            </a:r>
            <a:r>
              <a:rPr lang="en-US" sz="1600" b="1" dirty="0">
                <a:solidFill>
                  <a:srgbClr val="000000"/>
                </a:solidFill>
                <a:latin typeface="Consolas"/>
              </a:rPr>
              <a:t> A(); </a:t>
            </a:r>
          </a:p>
          <a:p>
            <a:r>
              <a:rPr lang="en-US" sz="1600" dirty="0">
                <a:solidFill>
                  <a:srgbClr val="000000"/>
                </a:solidFill>
                <a:latin typeface="Consolas"/>
              </a:rPr>
              <a:t>        Thread </a:t>
            </a:r>
            <a:r>
              <a:rPr lang="en-US" sz="1600" dirty="0" err="1">
                <a:solidFill>
                  <a:srgbClr val="000000"/>
                </a:solidFill>
                <a:latin typeface="Consolas"/>
              </a:rPr>
              <a:t>thread</a:t>
            </a:r>
            <a:r>
              <a:rPr lang="en-US" sz="1600" dirty="0">
                <a:solidFill>
                  <a:srgbClr val="000000"/>
                </a:solidFill>
                <a:latin typeface="Consolas"/>
              </a:rPr>
              <a:t> = </a:t>
            </a:r>
            <a:r>
              <a:rPr lang="en-US" sz="1600" b="1" dirty="0">
                <a:solidFill>
                  <a:srgbClr val="7F0055"/>
                </a:solidFill>
                <a:latin typeface="Consolas"/>
              </a:rPr>
              <a:t>new</a:t>
            </a:r>
            <a:r>
              <a:rPr lang="en-US" sz="1600" b="1" dirty="0">
                <a:solidFill>
                  <a:srgbClr val="000000"/>
                </a:solidFill>
                <a:latin typeface="Consolas"/>
              </a:rPr>
              <a:t> Thread(target);</a:t>
            </a:r>
          </a:p>
          <a:p>
            <a:r>
              <a:rPr lang="en-US" sz="1600" dirty="0">
                <a:solidFill>
                  <a:srgbClr val="000000"/>
                </a:solidFill>
                <a:latin typeface="Consolas"/>
              </a:rPr>
              <a:t>        </a:t>
            </a:r>
            <a:r>
              <a:rPr lang="en-US" sz="1600" dirty="0" err="1">
                <a:solidFill>
                  <a:srgbClr val="000000"/>
                </a:solidFill>
                <a:latin typeface="Consolas"/>
              </a:rPr>
              <a:t>thread.setName</a:t>
            </a:r>
            <a:r>
              <a:rPr lang="en-US" sz="1600" dirty="0">
                <a:solidFill>
                  <a:srgbClr val="000000"/>
                </a:solidFill>
                <a:latin typeface="Consolas"/>
              </a:rPr>
              <a:t>(</a:t>
            </a:r>
            <a:r>
              <a:rPr lang="en-US" sz="1600" dirty="0">
                <a:solidFill>
                  <a:srgbClr val="2A00FF"/>
                </a:solidFill>
                <a:latin typeface="Consolas"/>
              </a:rPr>
              <a:t>"Zhang San"</a:t>
            </a:r>
            <a:r>
              <a:rPr lang="en-US" sz="1600" dirty="0">
                <a:solidFill>
                  <a:srgbClr val="000000"/>
                </a:solidFill>
                <a:latin typeface="Consolas"/>
              </a:rPr>
              <a:t>);</a:t>
            </a:r>
          </a:p>
          <a:p>
            <a:r>
              <a:rPr lang="en-US" sz="1600" dirty="0">
                <a:solidFill>
                  <a:srgbClr val="000000"/>
                </a:solidFill>
                <a:latin typeface="Consolas"/>
              </a:rPr>
              <a:t>        </a:t>
            </a:r>
            <a:r>
              <a:rPr lang="en-US" sz="1600" dirty="0" err="1">
                <a:solidFill>
                  <a:srgbClr val="000000"/>
                </a:solidFill>
                <a:latin typeface="Consolas"/>
              </a:rPr>
              <a:t>thread.start</a:t>
            </a:r>
            <a:r>
              <a:rPr lang="en-US" sz="1600" dirty="0">
                <a:solidFill>
                  <a:srgbClr val="000000"/>
                </a:solidFill>
                <a:latin typeface="Consolas"/>
              </a:rPr>
              <a:t>();</a:t>
            </a:r>
          </a:p>
          <a:p>
            <a:r>
              <a:rPr lang="en-US" sz="1600" dirty="0">
                <a:solidFill>
                  <a:srgbClr val="000000"/>
                </a:solidFill>
                <a:latin typeface="Consolas"/>
              </a:rPr>
              <a:t>        </a:t>
            </a:r>
          </a:p>
          <a:p>
            <a:r>
              <a:rPr lang="en-US" sz="1600" b="1" dirty="0">
                <a:solidFill>
                  <a:srgbClr val="7F0055"/>
                </a:solidFill>
                <a:latin typeface="Consolas"/>
              </a:rPr>
              <a:t>	while</a:t>
            </a:r>
            <a:r>
              <a:rPr lang="en-US" sz="1600" b="1" dirty="0">
                <a:solidFill>
                  <a:srgbClr val="000000"/>
                </a:solidFill>
                <a:latin typeface="Consolas"/>
              </a:rPr>
              <a:t>(</a:t>
            </a:r>
            <a:r>
              <a:rPr lang="en-US" sz="1600" b="1" dirty="0" err="1">
                <a:solidFill>
                  <a:srgbClr val="000000"/>
                </a:solidFill>
                <a:latin typeface="Consolas"/>
              </a:rPr>
              <a:t>target.getStop</a:t>
            </a:r>
            <a:r>
              <a:rPr lang="en-US" sz="1600" b="1" dirty="0">
                <a:solidFill>
                  <a:srgbClr val="000000"/>
                </a:solidFill>
                <a:latin typeface="Consolas"/>
              </a:rPr>
              <a:t>()==</a:t>
            </a:r>
            <a:r>
              <a:rPr lang="en-US" sz="1600" b="1" dirty="0">
                <a:solidFill>
                  <a:srgbClr val="7F0055"/>
                </a:solidFill>
                <a:latin typeface="Consolas"/>
              </a:rPr>
              <a:t>false</a:t>
            </a:r>
            <a:r>
              <a:rPr lang="en-US" sz="1600" b="1" dirty="0">
                <a:solidFill>
                  <a:srgbClr val="000000"/>
                </a:solidFill>
                <a:latin typeface="Consolas"/>
              </a:rPr>
              <a:t>){}</a:t>
            </a:r>
          </a:p>
          <a:p>
            <a:r>
              <a:rPr lang="en-US" sz="1600" dirty="0">
                <a:solidFill>
                  <a:srgbClr val="000000"/>
                </a:solidFill>
                <a:latin typeface="Consolas"/>
              </a:rPr>
              <a:t>        </a:t>
            </a:r>
          </a:p>
          <a:p>
            <a:r>
              <a:rPr lang="en-US" sz="1600" dirty="0">
                <a:solidFill>
                  <a:srgbClr val="000000"/>
                </a:solidFill>
                <a:latin typeface="Consolas"/>
              </a:rPr>
              <a:t>	</a:t>
            </a:r>
            <a:r>
              <a:rPr lang="en-US" sz="1600" dirty="0" err="1">
                <a:solidFill>
                  <a:srgbClr val="000000"/>
                </a:solidFill>
                <a:latin typeface="Consolas"/>
              </a:rPr>
              <a:t>System.</a:t>
            </a:r>
            <a:r>
              <a:rPr lang="en-US" sz="1600" i="1" dirty="0" err="1">
                <a:solidFill>
                  <a:srgbClr val="0000C0"/>
                </a:solidFill>
                <a:latin typeface="Consolas"/>
              </a:rPr>
              <a:t>out</a:t>
            </a:r>
            <a:r>
              <a:rPr lang="en-US" sz="1600" i="1" dirty="0" err="1">
                <a:solidFill>
                  <a:srgbClr val="000000"/>
                </a:solidFill>
                <a:latin typeface="Consolas"/>
              </a:rPr>
              <a:t>.println</a:t>
            </a:r>
            <a:r>
              <a:rPr lang="en-US" sz="1600" i="1" dirty="0">
                <a:solidFill>
                  <a:srgbClr val="000000"/>
                </a:solidFill>
                <a:latin typeface="Consolas"/>
              </a:rPr>
              <a:t>(</a:t>
            </a:r>
            <a:r>
              <a:rPr lang="en-US" sz="1600" i="1" dirty="0">
                <a:solidFill>
                  <a:srgbClr val="2A00FF"/>
                </a:solidFill>
                <a:latin typeface="Consolas"/>
              </a:rPr>
              <a:t>"Main Thread"</a:t>
            </a:r>
            <a:r>
              <a:rPr lang="en-US" sz="1600" i="1" dirty="0">
                <a:solidFill>
                  <a:srgbClr val="000000"/>
                </a:solidFill>
                <a:latin typeface="Consolas"/>
              </a:rPr>
              <a:t>); </a:t>
            </a:r>
          </a:p>
          <a:p>
            <a:r>
              <a:rPr lang="en-US" sz="1600" dirty="0">
                <a:solidFill>
                  <a:srgbClr val="000000"/>
                </a:solidFill>
                <a:latin typeface="Consolas"/>
              </a:rPr>
              <a:t>        </a:t>
            </a:r>
            <a:r>
              <a:rPr lang="en-US" sz="1600" dirty="0" err="1">
                <a:solidFill>
                  <a:srgbClr val="000000"/>
                </a:solidFill>
                <a:latin typeface="Consolas"/>
              </a:rPr>
              <a:t>target.restart</a:t>
            </a:r>
            <a:r>
              <a:rPr lang="en-US" sz="1600" dirty="0">
                <a:solidFill>
                  <a:srgbClr val="000000"/>
                </a:solidFill>
                <a:latin typeface="Consolas"/>
              </a:rPr>
              <a:t>();</a:t>
            </a:r>
          </a:p>
          <a:p>
            <a:r>
              <a:rPr lang="en-US" sz="1600" dirty="0">
                <a:solidFill>
                  <a:srgbClr val="000000"/>
                </a:solidFill>
                <a:latin typeface="Consolas"/>
              </a:rPr>
              <a:t>    }</a:t>
            </a:r>
          </a:p>
          <a:p>
            <a:r>
              <a:rPr lang="en-US" sz="1600" dirty="0">
                <a:solidFill>
                  <a:srgbClr val="000000"/>
                </a:solidFill>
                <a:latin typeface="Consolas"/>
              </a:rPr>
              <a:t>}</a:t>
            </a:r>
          </a:p>
        </p:txBody>
      </p:sp>
      <p:sp>
        <p:nvSpPr>
          <p:cNvPr id="5" name="Slide Number Placeholder 4"/>
          <p:cNvSpPr>
            <a:spLocks noGrp="1"/>
          </p:cNvSpPr>
          <p:nvPr>
            <p:ph type="sldNum" sz="quarter" idx="12"/>
          </p:nvPr>
        </p:nvSpPr>
        <p:spPr/>
        <p:txBody>
          <a:bodyPr/>
          <a:lstStyle/>
          <a:p>
            <a:fld id="{B6F15528-21DE-4FAA-801E-634DDDAF4B2B}" type="slidenum">
              <a:rPr lang="en-US" smtClean="0"/>
              <a:pPr/>
              <a:t>58</a:t>
            </a:fld>
            <a:endParaRPr lang="en-US"/>
          </a:p>
        </p:txBody>
      </p:sp>
      <p:cxnSp>
        <p:nvCxnSpPr>
          <p:cNvPr id="6" name="直接箭头连接符 5"/>
          <p:cNvCxnSpPr/>
          <p:nvPr/>
        </p:nvCxnSpPr>
        <p:spPr>
          <a:xfrm>
            <a:off x="827584" y="5272633"/>
            <a:ext cx="864096"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685093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8.9 </a:t>
            </a:r>
            <a:r>
              <a:rPr lang="zh-CN" altLang="en-US" sz="3200" dirty="0"/>
              <a:t>挂起、恢复和终止线程</a:t>
            </a:r>
          </a:p>
        </p:txBody>
      </p:sp>
      <p:sp>
        <p:nvSpPr>
          <p:cNvPr id="3" name="内容占位符 2"/>
          <p:cNvSpPr>
            <a:spLocks noGrp="1"/>
          </p:cNvSpPr>
          <p:nvPr>
            <p:ph idx="1"/>
          </p:nvPr>
        </p:nvSpPr>
        <p:spPr/>
        <p:txBody>
          <a:bodyPr>
            <a:normAutofit/>
          </a:bodyPr>
          <a:lstStyle/>
          <a:p>
            <a:r>
              <a:rPr lang="zh-CN" altLang="en-US" sz="2000" dirty="0"/>
              <a:t>在下面的例子</a:t>
            </a:r>
            <a:r>
              <a:rPr lang="en-US" altLang="zh-CN" sz="2000" dirty="0"/>
              <a:t>12</a:t>
            </a:r>
            <a:r>
              <a:rPr lang="zh-CN" altLang="en-US" sz="2000" dirty="0"/>
              <a:t>中，</a:t>
            </a:r>
            <a:r>
              <a:rPr lang="en-US" altLang="zh-CN" sz="2000" dirty="0"/>
              <a:t>thread</a:t>
            </a:r>
            <a:r>
              <a:rPr lang="zh-CN" altLang="en-US" sz="2000" dirty="0"/>
              <a:t>是用</a:t>
            </a:r>
            <a:r>
              <a:rPr lang="en-US" altLang="zh-CN" sz="2000" dirty="0"/>
              <a:t>Thread</a:t>
            </a:r>
            <a:r>
              <a:rPr lang="zh-CN" altLang="en-US" sz="2000" dirty="0"/>
              <a:t>的子类创建的对象，每隔一秒钟输出一个整数，输出</a:t>
            </a:r>
            <a:r>
              <a:rPr lang="en-US" altLang="zh-CN" sz="2000" dirty="0"/>
              <a:t>3</a:t>
            </a:r>
            <a:r>
              <a:rPr lang="zh-CN" altLang="en-US" sz="2000" dirty="0"/>
              <a:t>个整数后，该线程</a:t>
            </a:r>
            <a:r>
              <a:rPr lang="zh-CN" altLang="en-US" sz="2000" b="1" dirty="0">
                <a:solidFill>
                  <a:srgbClr val="FF0000"/>
                </a:solidFill>
              </a:rPr>
              <a:t>挂起</a:t>
            </a:r>
            <a:r>
              <a:rPr lang="zh-CN" altLang="en-US" sz="2000" dirty="0"/>
              <a:t>。主线程负责</a:t>
            </a:r>
            <a:r>
              <a:rPr lang="zh-CN" altLang="en-US" sz="2000" b="1" dirty="0">
                <a:solidFill>
                  <a:srgbClr val="0000FF"/>
                </a:solidFill>
              </a:rPr>
              <a:t>恢复</a:t>
            </a:r>
            <a:r>
              <a:rPr lang="en-US" altLang="zh-CN" sz="2000" dirty="0"/>
              <a:t>thread</a:t>
            </a:r>
            <a:r>
              <a:rPr lang="zh-CN" altLang="en-US" sz="2000" dirty="0"/>
              <a:t>线程继续执行。 </a:t>
            </a:r>
          </a:p>
          <a:p>
            <a:endParaRPr lang="en-US" altLang="zh-CN" sz="2000" dirty="0"/>
          </a:p>
          <a:p>
            <a:endParaRPr lang="zh-CN" altLang="en-US" sz="20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59</a:t>
            </a:fld>
            <a:endParaRPr lang="en-US"/>
          </a:p>
        </p:txBody>
      </p:sp>
    </p:spTree>
    <p:extLst>
      <p:ext uri="{BB962C8B-B14F-4D97-AF65-F5344CB8AC3E}">
        <p14:creationId xmlns:p14="http://schemas.microsoft.com/office/powerpoint/2010/main" val="15325880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8.2 </a:t>
            </a:r>
            <a:r>
              <a:rPr lang="zh-CN" altLang="en-US" sz="3200" dirty="0"/>
              <a:t>线程的生命周期</a:t>
            </a:r>
          </a:p>
        </p:txBody>
      </p:sp>
      <p:sp>
        <p:nvSpPr>
          <p:cNvPr id="3" name="内容占位符 2"/>
          <p:cNvSpPr>
            <a:spLocks noGrp="1"/>
          </p:cNvSpPr>
          <p:nvPr>
            <p:ph idx="1"/>
          </p:nvPr>
        </p:nvSpPr>
        <p:spPr/>
        <p:txBody>
          <a:bodyPr>
            <a:noAutofit/>
          </a:bodyPr>
          <a:lstStyle/>
          <a:p>
            <a:r>
              <a:rPr lang="en-US" altLang="zh-CN" sz="2000" dirty="0"/>
              <a:t>1.</a:t>
            </a:r>
            <a:r>
              <a:rPr lang="zh-CN" altLang="en-US" sz="2000" dirty="0"/>
              <a:t>线程的</a:t>
            </a:r>
            <a:r>
              <a:rPr lang="en-US" altLang="zh-CN" sz="2000" dirty="0"/>
              <a:t>4</a:t>
            </a:r>
            <a:r>
              <a:rPr lang="zh-CN" altLang="en-US" sz="2000" dirty="0"/>
              <a:t>种状态</a:t>
            </a:r>
          </a:p>
          <a:p>
            <a:r>
              <a:rPr lang="zh-CN" altLang="en-US" sz="2000" dirty="0"/>
              <a:t>在</a:t>
            </a:r>
            <a:r>
              <a:rPr lang="en-US" altLang="zh-CN" sz="2000" dirty="0"/>
              <a:t>Java</a:t>
            </a:r>
            <a:r>
              <a:rPr lang="zh-CN" altLang="en-US" sz="2000" dirty="0"/>
              <a:t>语言中，</a:t>
            </a:r>
            <a:r>
              <a:rPr lang="en-US" altLang="zh-CN" sz="2000" b="1" dirty="0">
                <a:solidFill>
                  <a:srgbClr val="FF0000"/>
                </a:solidFill>
              </a:rPr>
              <a:t>Thread</a:t>
            </a:r>
            <a:r>
              <a:rPr lang="zh-CN" altLang="en-US" sz="2000" b="1" dirty="0">
                <a:solidFill>
                  <a:srgbClr val="FF0000"/>
                </a:solidFill>
              </a:rPr>
              <a:t>类</a:t>
            </a:r>
            <a:r>
              <a:rPr lang="zh-CN" altLang="en-US" sz="2000" b="1" dirty="0">
                <a:solidFill>
                  <a:srgbClr val="0000FF"/>
                </a:solidFill>
              </a:rPr>
              <a:t>或其子类</a:t>
            </a:r>
            <a:r>
              <a:rPr lang="zh-CN" altLang="en-US" sz="2000" dirty="0"/>
              <a:t>创建的</a:t>
            </a:r>
            <a:r>
              <a:rPr lang="zh-CN" altLang="en-US" sz="2000" b="1" u="sng" dirty="0"/>
              <a:t>对象</a:t>
            </a:r>
            <a:r>
              <a:rPr lang="zh-CN" altLang="en-US" sz="2000" dirty="0"/>
              <a:t>称作线程，新建的线程在它的一个完整的生命周期中通常要经历</a:t>
            </a:r>
            <a:r>
              <a:rPr lang="en-US" altLang="zh-CN" sz="2000" dirty="0"/>
              <a:t>4</a:t>
            </a:r>
            <a:r>
              <a:rPr lang="zh-CN" altLang="en-US" sz="2000" dirty="0"/>
              <a:t>种状态。</a:t>
            </a:r>
          </a:p>
          <a:p>
            <a:endParaRPr lang="en-US" altLang="zh-CN" sz="2000" dirty="0"/>
          </a:p>
          <a:p>
            <a:r>
              <a:rPr lang="zh-CN" altLang="en-US" sz="2000" dirty="0"/>
              <a:t>（</a:t>
            </a:r>
            <a:r>
              <a:rPr lang="en-US" altLang="zh-CN" sz="2000" dirty="0"/>
              <a:t>1</a:t>
            </a:r>
            <a:r>
              <a:rPr lang="zh-CN" altLang="en-US" sz="2000" dirty="0"/>
              <a:t>）新建</a:t>
            </a:r>
          </a:p>
          <a:p>
            <a:r>
              <a:rPr lang="zh-CN" altLang="en-US" sz="2000" dirty="0"/>
              <a:t>当一个</a:t>
            </a:r>
            <a:r>
              <a:rPr lang="en-US" altLang="zh-CN" sz="2000" dirty="0"/>
              <a:t>Thread</a:t>
            </a:r>
            <a:r>
              <a:rPr lang="zh-CN" altLang="en-US" sz="2000" dirty="0"/>
              <a:t>类或其子类的对象被声明并创建时，新生的线程对象处于新建状态。此时，</a:t>
            </a:r>
            <a:r>
              <a:rPr lang="zh-CN" altLang="en-US" sz="2000" dirty="0">
                <a:solidFill>
                  <a:srgbClr val="FF0000"/>
                </a:solidFill>
              </a:rPr>
              <a:t>已经有了相应的内存空间和其他资源</a:t>
            </a:r>
            <a:r>
              <a:rPr lang="zh-CN" altLang="en-US" sz="2000" dirty="0"/>
              <a:t>。</a:t>
            </a:r>
            <a:endParaRPr lang="en-US" altLang="zh-CN" sz="2000" dirty="0"/>
          </a:p>
          <a:p>
            <a:endParaRPr lang="en-US" altLang="zh-CN" sz="20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27012508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8.9 </a:t>
            </a:r>
            <a:r>
              <a:rPr lang="zh-CN" altLang="en-US" sz="3200" dirty="0"/>
              <a:t>挂起、恢复和终止线程</a:t>
            </a:r>
          </a:p>
        </p:txBody>
      </p:sp>
      <p:sp>
        <p:nvSpPr>
          <p:cNvPr id="3" name="内容占位符 2"/>
          <p:cNvSpPr>
            <a:spLocks noGrp="1"/>
          </p:cNvSpPr>
          <p:nvPr>
            <p:ph idx="1"/>
          </p:nvPr>
        </p:nvSpPr>
        <p:spPr/>
        <p:txBody>
          <a:bodyPr>
            <a:normAutofit/>
          </a:bodyPr>
          <a:lstStyle/>
          <a:p>
            <a:r>
              <a:rPr lang="en-US" altLang="zh-CN" sz="2000" dirty="0"/>
              <a:t>【</a:t>
            </a:r>
            <a:r>
              <a:rPr lang="zh-CN" altLang="en-US" sz="2000" dirty="0"/>
              <a:t>例子</a:t>
            </a:r>
            <a:r>
              <a:rPr lang="en-US" altLang="zh-CN" sz="2000" dirty="0"/>
              <a:t>12</a:t>
            </a:r>
            <a:r>
              <a:rPr lang="zh-CN" altLang="en-US" sz="2000" dirty="0"/>
              <a:t>，</a:t>
            </a:r>
            <a:r>
              <a:rPr lang="en-US" altLang="zh-CN" sz="2000" dirty="0"/>
              <a:t>1/2】</a:t>
            </a:r>
            <a:endParaRPr lang="zh-CN" altLang="en-US" sz="2000" dirty="0"/>
          </a:p>
        </p:txBody>
      </p:sp>
      <p:sp>
        <p:nvSpPr>
          <p:cNvPr id="4" name="矩形 3"/>
          <p:cNvSpPr/>
          <p:nvPr/>
        </p:nvSpPr>
        <p:spPr>
          <a:xfrm>
            <a:off x="755576" y="2041678"/>
            <a:ext cx="8208912" cy="4524315"/>
          </a:xfrm>
          <a:prstGeom prst="rect">
            <a:avLst/>
          </a:prstGeom>
          <a:solidFill>
            <a:srgbClr val="CCFFFF"/>
          </a:solidFill>
        </p:spPr>
        <p:txBody>
          <a:bodyPr wrap="square">
            <a:spAutoFit/>
          </a:bodyPr>
          <a:lstStyle/>
          <a:p>
            <a:r>
              <a:rPr lang="en-US" sz="1200" b="1" dirty="0">
                <a:solidFill>
                  <a:srgbClr val="7F0055"/>
                </a:solidFill>
                <a:latin typeface="Consolas"/>
              </a:rPr>
              <a:t>class</a:t>
            </a:r>
            <a:r>
              <a:rPr lang="en-US" sz="1200" b="1" dirty="0">
                <a:solidFill>
                  <a:srgbClr val="000000"/>
                </a:solidFill>
                <a:latin typeface="Consolas"/>
              </a:rPr>
              <a:t> </a:t>
            </a:r>
            <a:r>
              <a:rPr lang="en-US" sz="1200" b="1" dirty="0" err="1">
                <a:solidFill>
                  <a:srgbClr val="000000"/>
                </a:solidFill>
                <a:latin typeface="Consolas"/>
              </a:rPr>
              <a:t>MyThread</a:t>
            </a:r>
            <a:r>
              <a:rPr lang="en-US" sz="1200" b="1" dirty="0">
                <a:solidFill>
                  <a:srgbClr val="000000"/>
                </a:solidFill>
                <a:latin typeface="Consolas"/>
              </a:rPr>
              <a:t> </a:t>
            </a:r>
            <a:r>
              <a:rPr lang="en-US" sz="1200" b="1" dirty="0">
                <a:solidFill>
                  <a:srgbClr val="7F0055"/>
                </a:solidFill>
                <a:latin typeface="Consolas"/>
              </a:rPr>
              <a:t>extends</a:t>
            </a:r>
            <a:r>
              <a:rPr lang="en-US" sz="1200" b="1" dirty="0">
                <a:solidFill>
                  <a:srgbClr val="000000"/>
                </a:solidFill>
                <a:latin typeface="Consolas"/>
              </a:rPr>
              <a:t> Thread{</a:t>
            </a:r>
          </a:p>
          <a:p>
            <a:r>
              <a:rPr lang="en-US" sz="1200" dirty="0">
                <a:solidFill>
                  <a:srgbClr val="000000"/>
                </a:solidFill>
                <a:latin typeface="Consolas"/>
              </a:rPr>
              <a:t>    </a:t>
            </a:r>
            <a:r>
              <a:rPr lang="en-US" sz="1200" b="1" dirty="0" err="1">
                <a:solidFill>
                  <a:srgbClr val="7F0055"/>
                </a:solidFill>
                <a:latin typeface="Consolas"/>
              </a:rPr>
              <a:t>int</a:t>
            </a:r>
            <a:r>
              <a:rPr lang="en-US" sz="1200" b="1" dirty="0">
                <a:solidFill>
                  <a:srgbClr val="000000"/>
                </a:solidFill>
                <a:latin typeface="Consolas"/>
              </a:rPr>
              <a:t> </a:t>
            </a:r>
            <a:r>
              <a:rPr lang="en-US" sz="1200" b="1" dirty="0">
                <a:solidFill>
                  <a:srgbClr val="0000C0"/>
                </a:solidFill>
                <a:latin typeface="Consolas"/>
              </a:rPr>
              <a:t>number</a:t>
            </a:r>
            <a:r>
              <a:rPr lang="en-US" sz="1200" b="1" dirty="0">
                <a:solidFill>
                  <a:srgbClr val="000000"/>
                </a:solidFill>
                <a:latin typeface="Consolas"/>
              </a:rPr>
              <a:t> = 0;</a:t>
            </a:r>
          </a:p>
          <a:p>
            <a:r>
              <a:rPr lang="en-US" sz="1200" dirty="0">
                <a:solidFill>
                  <a:srgbClr val="000000"/>
                </a:solidFill>
                <a:latin typeface="Consolas"/>
              </a:rPr>
              <a:t>    </a:t>
            </a:r>
            <a:r>
              <a:rPr lang="en-US" sz="1200" b="1" dirty="0" err="1">
                <a:solidFill>
                  <a:srgbClr val="7F0055"/>
                </a:solidFill>
                <a:latin typeface="Consolas"/>
              </a:rPr>
              <a:t>boolean</a:t>
            </a:r>
            <a:r>
              <a:rPr lang="en-US" sz="1200" b="1" dirty="0">
                <a:solidFill>
                  <a:srgbClr val="000000"/>
                </a:solidFill>
                <a:latin typeface="Consolas"/>
              </a:rPr>
              <a:t> </a:t>
            </a:r>
            <a:r>
              <a:rPr lang="en-US" sz="1200" b="1" dirty="0">
                <a:solidFill>
                  <a:srgbClr val="0000C0"/>
                </a:solidFill>
                <a:latin typeface="Consolas"/>
              </a:rPr>
              <a:t>stop</a:t>
            </a:r>
            <a:r>
              <a:rPr lang="en-US" sz="1200" b="1" dirty="0">
                <a:solidFill>
                  <a:srgbClr val="000000"/>
                </a:solidFill>
                <a:latin typeface="Consolas"/>
              </a:rPr>
              <a:t> = </a:t>
            </a:r>
            <a:r>
              <a:rPr lang="en-US" sz="1200" b="1" dirty="0">
                <a:solidFill>
                  <a:srgbClr val="7F0055"/>
                </a:solidFill>
                <a:latin typeface="Consolas"/>
              </a:rPr>
              <a:t>false</a:t>
            </a:r>
            <a:r>
              <a:rPr lang="en-US" sz="1200" b="1" dirty="0">
                <a:solidFill>
                  <a:srgbClr val="000000"/>
                </a:solidFill>
                <a:latin typeface="Consolas"/>
              </a:rPr>
              <a:t>;</a:t>
            </a:r>
          </a:p>
          <a:p>
            <a:r>
              <a:rPr lang="en-US" sz="1200" dirty="0">
                <a:solidFill>
                  <a:srgbClr val="000000"/>
                </a:solidFill>
                <a:latin typeface="Consolas"/>
              </a:rPr>
              <a:t>    </a:t>
            </a:r>
            <a:r>
              <a:rPr lang="en-US" sz="1200" b="1" dirty="0" err="1">
                <a:solidFill>
                  <a:srgbClr val="7F0055"/>
                </a:solidFill>
                <a:latin typeface="Consolas"/>
              </a:rPr>
              <a:t>boolean</a:t>
            </a:r>
            <a:r>
              <a:rPr lang="en-US" sz="1200" b="1" dirty="0">
                <a:solidFill>
                  <a:srgbClr val="000000"/>
                </a:solidFill>
                <a:latin typeface="Consolas"/>
              </a:rPr>
              <a:t> </a:t>
            </a:r>
            <a:r>
              <a:rPr lang="en-US" sz="1200" b="1" dirty="0" err="1">
                <a:solidFill>
                  <a:srgbClr val="000000"/>
                </a:solidFill>
                <a:latin typeface="Consolas"/>
              </a:rPr>
              <a:t>getStop</a:t>
            </a:r>
            <a:r>
              <a:rPr lang="en-US" sz="1200" b="1" dirty="0">
                <a:solidFill>
                  <a:srgbClr val="000000"/>
                </a:solidFill>
                <a:latin typeface="Consolas"/>
              </a:rPr>
              <a:t>(){ </a:t>
            </a:r>
            <a:r>
              <a:rPr lang="en-US" sz="1200" b="1" dirty="0">
                <a:solidFill>
                  <a:srgbClr val="7F0055"/>
                </a:solidFill>
                <a:latin typeface="Consolas"/>
              </a:rPr>
              <a:t>return</a:t>
            </a:r>
            <a:r>
              <a:rPr lang="en-US" sz="1200" b="1" dirty="0">
                <a:solidFill>
                  <a:srgbClr val="000000"/>
                </a:solidFill>
                <a:latin typeface="Consolas"/>
              </a:rPr>
              <a:t> </a:t>
            </a:r>
            <a:r>
              <a:rPr lang="en-US" sz="1200" b="1" dirty="0">
                <a:solidFill>
                  <a:srgbClr val="0000C0"/>
                </a:solidFill>
                <a:latin typeface="Consolas"/>
              </a:rPr>
              <a:t>stop</a:t>
            </a:r>
            <a:r>
              <a:rPr lang="en-US" sz="1200" b="1" dirty="0">
                <a:solidFill>
                  <a:srgbClr val="000000"/>
                </a:solidFill>
                <a:latin typeface="Consolas"/>
              </a:rPr>
              <a:t>; }</a:t>
            </a:r>
          </a:p>
          <a:p>
            <a:r>
              <a:rPr lang="en-US" sz="1200" dirty="0">
                <a:solidFill>
                  <a:srgbClr val="000000"/>
                </a:solidFill>
                <a:latin typeface="Consolas"/>
              </a:rPr>
              <a:t>    </a:t>
            </a:r>
            <a:r>
              <a:rPr lang="en-US" sz="1200" b="1" dirty="0">
                <a:solidFill>
                  <a:srgbClr val="7F0055"/>
                </a:solidFill>
                <a:latin typeface="Consolas"/>
              </a:rPr>
              <a:t>public</a:t>
            </a:r>
            <a:r>
              <a:rPr lang="en-US" sz="1200" b="1" dirty="0">
                <a:solidFill>
                  <a:srgbClr val="000000"/>
                </a:solidFill>
                <a:latin typeface="Consolas"/>
              </a:rPr>
              <a:t> </a:t>
            </a:r>
            <a:r>
              <a:rPr lang="en-US" sz="1200" b="1" dirty="0">
                <a:solidFill>
                  <a:srgbClr val="7F0055"/>
                </a:solidFill>
                <a:latin typeface="Consolas"/>
              </a:rPr>
              <a:t>void</a:t>
            </a:r>
            <a:r>
              <a:rPr lang="en-US" sz="1200" b="1" dirty="0">
                <a:solidFill>
                  <a:srgbClr val="000000"/>
                </a:solidFill>
                <a:latin typeface="Consolas"/>
              </a:rPr>
              <a:t> run(){</a:t>
            </a:r>
          </a:p>
          <a:p>
            <a:r>
              <a:rPr lang="en-US" sz="1200" dirty="0">
                <a:solidFill>
                  <a:srgbClr val="000000"/>
                </a:solidFill>
                <a:latin typeface="Consolas"/>
              </a:rPr>
              <a:t>        </a:t>
            </a:r>
            <a:r>
              <a:rPr lang="en-US" sz="1200" b="1" dirty="0">
                <a:solidFill>
                  <a:srgbClr val="7F0055"/>
                </a:solidFill>
                <a:latin typeface="Consolas"/>
              </a:rPr>
              <a:t>while</a:t>
            </a:r>
            <a:r>
              <a:rPr lang="en-US" sz="1200" b="1" dirty="0">
                <a:solidFill>
                  <a:srgbClr val="000000"/>
                </a:solidFill>
                <a:latin typeface="Consolas"/>
              </a:rPr>
              <a:t>(</a:t>
            </a:r>
            <a:r>
              <a:rPr lang="en-US" sz="1200" b="1" dirty="0">
                <a:solidFill>
                  <a:srgbClr val="7F0055"/>
                </a:solidFill>
                <a:latin typeface="Consolas"/>
              </a:rPr>
              <a:t>true</a:t>
            </a:r>
            <a:r>
              <a:rPr lang="en-US" sz="1200" b="1" dirty="0">
                <a:solidFill>
                  <a:srgbClr val="000000"/>
                </a:solidFill>
                <a:latin typeface="Consolas"/>
              </a:rPr>
              <a:t>){</a:t>
            </a:r>
          </a:p>
          <a:p>
            <a:pPr lvl="1"/>
            <a:r>
              <a:rPr lang="en-US" sz="1200" dirty="0">
                <a:solidFill>
                  <a:srgbClr val="000000"/>
                </a:solidFill>
                <a:latin typeface="Consolas"/>
              </a:rPr>
              <a:t>         </a:t>
            </a:r>
            <a:r>
              <a:rPr lang="en-US" sz="1200" dirty="0">
                <a:solidFill>
                  <a:srgbClr val="0000C0"/>
                </a:solidFill>
                <a:latin typeface="Consolas"/>
              </a:rPr>
              <a:t>number</a:t>
            </a:r>
            <a:r>
              <a:rPr lang="en-US" sz="1200" dirty="0">
                <a:solidFill>
                  <a:srgbClr val="000000"/>
                </a:solidFill>
                <a:latin typeface="Consolas"/>
              </a:rPr>
              <a:t>++;</a:t>
            </a:r>
          </a:p>
          <a:p>
            <a:pPr lvl="2"/>
            <a:r>
              <a:rPr lang="en-US" sz="1200" dirty="0">
                <a:solidFill>
                  <a:srgbClr val="000000"/>
                </a:solidFill>
                <a:latin typeface="Consolas"/>
              </a:rPr>
              <a:t>    </a:t>
            </a:r>
            <a:r>
              <a:rPr lang="en-US" sz="1200" dirty="0" err="1">
                <a:solidFill>
                  <a:srgbClr val="000000"/>
                </a:solidFill>
                <a:latin typeface="Consolas"/>
              </a:rPr>
              <a:t>System.</a:t>
            </a:r>
            <a:r>
              <a:rPr lang="en-US" sz="1200" i="1" dirty="0" err="1">
                <a:solidFill>
                  <a:srgbClr val="0000C0"/>
                </a:solidFill>
                <a:latin typeface="Consolas"/>
              </a:rPr>
              <a:t>out</a:t>
            </a:r>
            <a:r>
              <a:rPr lang="en-US" sz="1200" i="1" dirty="0" err="1">
                <a:solidFill>
                  <a:srgbClr val="000000"/>
                </a:solidFill>
                <a:latin typeface="Consolas"/>
              </a:rPr>
              <a:t>.println</a:t>
            </a:r>
            <a:r>
              <a:rPr lang="en-US" sz="1200" i="1" dirty="0">
                <a:solidFill>
                  <a:srgbClr val="000000"/>
                </a:solidFill>
                <a:latin typeface="Consolas"/>
              </a:rPr>
              <a:t>(</a:t>
            </a:r>
            <a:r>
              <a:rPr lang="en-US" sz="1200" i="1" dirty="0" err="1">
                <a:solidFill>
                  <a:srgbClr val="000000"/>
                </a:solidFill>
                <a:latin typeface="Consolas"/>
              </a:rPr>
              <a:t>Thread.currentThread</a:t>
            </a:r>
            <a:r>
              <a:rPr lang="en-US" sz="1200" i="1" dirty="0">
                <a:solidFill>
                  <a:srgbClr val="000000"/>
                </a:solidFill>
                <a:latin typeface="Consolas"/>
              </a:rPr>
              <a:t>().</a:t>
            </a:r>
            <a:r>
              <a:rPr lang="en-US" sz="1200" i="1" dirty="0" err="1">
                <a:solidFill>
                  <a:srgbClr val="000000"/>
                </a:solidFill>
                <a:latin typeface="Consolas"/>
              </a:rPr>
              <a:t>getName</a:t>
            </a:r>
            <a:r>
              <a:rPr lang="en-US" sz="1200" i="1" dirty="0">
                <a:solidFill>
                  <a:srgbClr val="000000"/>
                </a:solidFill>
                <a:latin typeface="Consolas"/>
              </a:rPr>
              <a:t>() + </a:t>
            </a:r>
            <a:r>
              <a:rPr lang="en-US" sz="1200" i="1" dirty="0">
                <a:solidFill>
                  <a:srgbClr val="2A00FF"/>
                </a:solidFill>
                <a:latin typeface="Consolas"/>
              </a:rPr>
              <a:t>" : "</a:t>
            </a:r>
            <a:r>
              <a:rPr lang="en-US" sz="1200" i="1" dirty="0">
                <a:solidFill>
                  <a:srgbClr val="000000"/>
                </a:solidFill>
                <a:latin typeface="Consolas"/>
              </a:rPr>
              <a:t> + </a:t>
            </a:r>
            <a:r>
              <a:rPr lang="en-US" sz="1200" i="1" dirty="0">
                <a:solidFill>
                  <a:srgbClr val="0000C0"/>
                </a:solidFill>
                <a:latin typeface="Consolas"/>
              </a:rPr>
              <a:t>number</a:t>
            </a:r>
            <a:r>
              <a:rPr lang="en-US" sz="1200" i="1" dirty="0">
                <a:solidFill>
                  <a:srgbClr val="000000"/>
                </a:solidFill>
                <a:latin typeface="Consolas"/>
              </a:rPr>
              <a:t>);</a:t>
            </a:r>
          </a:p>
          <a:p>
            <a:pPr lvl="2"/>
            <a:r>
              <a:rPr lang="en-US" sz="1200" dirty="0">
                <a:solidFill>
                  <a:srgbClr val="000000"/>
                </a:solidFill>
                <a:latin typeface="Consolas"/>
              </a:rPr>
              <a:t>    </a:t>
            </a:r>
            <a:r>
              <a:rPr lang="en-US" sz="1200" b="1" dirty="0">
                <a:solidFill>
                  <a:srgbClr val="7F0055"/>
                </a:solidFill>
                <a:latin typeface="Consolas"/>
              </a:rPr>
              <a:t>if</a:t>
            </a:r>
            <a:r>
              <a:rPr lang="en-US" sz="1200" b="1" dirty="0">
                <a:solidFill>
                  <a:srgbClr val="000000"/>
                </a:solidFill>
                <a:latin typeface="Consolas"/>
              </a:rPr>
              <a:t>(</a:t>
            </a:r>
            <a:r>
              <a:rPr lang="en-US" sz="1200" b="1" dirty="0">
                <a:solidFill>
                  <a:srgbClr val="0000C0"/>
                </a:solidFill>
                <a:latin typeface="Consolas"/>
              </a:rPr>
              <a:t>number</a:t>
            </a:r>
            <a:r>
              <a:rPr lang="en-US" sz="1200" b="1" dirty="0">
                <a:solidFill>
                  <a:srgbClr val="000000"/>
                </a:solidFill>
                <a:latin typeface="Consolas"/>
              </a:rPr>
              <a:t>==3){</a:t>
            </a:r>
          </a:p>
          <a:p>
            <a:pPr lvl="2"/>
            <a:r>
              <a:rPr lang="en-US" sz="1200" dirty="0">
                <a:solidFill>
                  <a:srgbClr val="000000"/>
                </a:solidFill>
                <a:latin typeface="Consolas"/>
              </a:rPr>
              <a:t>        </a:t>
            </a:r>
            <a:r>
              <a:rPr lang="en-US" sz="1200" b="1" dirty="0">
                <a:solidFill>
                  <a:srgbClr val="7F0055"/>
                </a:solidFill>
                <a:latin typeface="Consolas"/>
              </a:rPr>
              <a:t>try</a:t>
            </a:r>
            <a:r>
              <a:rPr lang="en-US" sz="1200" b="1" dirty="0">
                <a:solidFill>
                  <a:srgbClr val="000000"/>
                </a:solidFill>
                <a:latin typeface="Consolas"/>
              </a:rPr>
              <a:t>{  </a:t>
            </a:r>
          </a:p>
          <a:p>
            <a:pPr lvl="2"/>
            <a:r>
              <a:rPr lang="en-US" sz="1200" b="1" dirty="0">
                <a:solidFill>
                  <a:srgbClr val="000000"/>
                </a:solidFill>
                <a:latin typeface="Consolas"/>
              </a:rPr>
              <a:t>             </a:t>
            </a:r>
            <a:r>
              <a:rPr lang="en-US" sz="1200" b="1" dirty="0" err="1">
                <a:solidFill>
                  <a:srgbClr val="000000"/>
                </a:solidFill>
                <a:latin typeface="Consolas"/>
              </a:rPr>
              <a:t>System.</a:t>
            </a:r>
            <a:r>
              <a:rPr lang="en-US" sz="1200" b="1" i="1" dirty="0" err="1">
                <a:solidFill>
                  <a:srgbClr val="0000C0"/>
                </a:solidFill>
                <a:latin typeface="Consolas"/>
              </a:rPr>
              <a:t>out</a:t>
            </a:r>
            <a:r>
              <a:rPr lang="en-US" sz="1200" b="1" i="1" dirty="0" err="1">
                <a:solidFill>
                  <a:srgbClr val="000000"/>
                </a:solidFill>
                <a:latin typeface="Consolas"/>
              </a:rPr>
              <a:t>.println</a:t>
            </a:r>
            <a:r>
              <a:rPr lang="en-US" sz="1200" b="1" i="1" dirty="0">
                <a:solidFill>
                  <a:srgbClr val="000000"/>
                </a:solidFill>
                <a:latin typeface="Consolas"/>
              </a:rPr>
              <a:t>(</a:t>
            </a:r>
            <a:r>
              <a:rPr lang="en-US" sz="1200" b="1" i="1" dirty="0" err="1">
                <a:solidFill>
                  <a:srgbClr val="000000"/>
                </a:solidFill>
                <a:latin typeface="Consolas"/>
              </a:rPr>
              <a:t>Thread.currentThread</a:t>
            </a:r>
            <a:r>
              <a:rPr lang="en-US" sz="1200" b="1" i="1" dirty="0">
                <a:solidFill>
                  <a:srgbClr val="000000"/>
                </a:solidFill>
                <a:latin typeface="Consolas"/>
              </a:rPr>
              <a:t>().</a:t>
            </a:r>
            <a:r>
              <a:rPr lang="en-US" sz="1200" b="1" i="1" dirty="0" err="1">
                <a:solidFill>
                  <a:srgbClr val="000000"/>
                </a:solidFill>
                <a:latin typeface="Consolas"/>
              </a:rPr>
              <a:t>getName</a:t>
            </a:r>
            <a:r>
              <a:rPr lang="en-US" sz="1200" b="1" i="1" dirty="0">
                <a:solidFill>
                  <a:srgbClr val="000000"/>
                </a:solidFill>
                <a:latin typeface="Consolas"/>
              </a:rPr>
              <a:t>() + </a:t>
            </a:r>
            <a:r>
              <a:rPr lang="en-US" sz="1200" b="1" i="1" dirty="0">
                <a:solidFill>
                  <a:srgbClr val="2A00FF"/>
                </a:solidFill>
                <a:latin typeface="Consolas"/>
              </a:rPr>
              <a:t>" : hang up"</a:t>
            </a:r>
            <a:r>
              <a:rPr lang="en-US" sz="1200" b="1" i="1" dirty="0">
                <a:solidFill>
                  <a:srgbClr val="000000"/>
                </a:solidFill>
                <a:latin typeface="Consolas"/>
              </a:rPr>
              <a:t>);</a:t>
            </a:r>
          </a:p>
          <a:p>
            <a:pPr lvl="2"/>
            <a:r>
              <a:rPr lang="en-US" sz="1200" dirty="0">
                <a:solidFill>
                  <a:srgbClr val="000000"/>
                </a:solidFill>
                <a:latin typeface="Consolas"/>
              </a:rPr>
              <a:t>             </a:t>
            </a:r>
            <a:r>
              <a:rPr lang="en-US" sz="1200" dirty="0">
                <a:solidFill>
                  <a:srgbClr val="0000C0"/>
                </a:solidFill>
                <a:latin typeface="Consolas"/>
              </a:rPr>
              <a:t>stop</a:t>
            </a:r>
            <a:r>
              <a:rPr lang="en-US" sz="1200" dirty="0">
                <a:solidFill>
                  <a:srgbClr val="000000"/>
                </a:solidFill>
                <a:latin typeface="Consolas"/>
              </a:rPr>
              <a:t> = </a:t>
            </a:r>
            <a:r>
              <a:rPr lang="en-US" sz="1200" b="1" dirty="0">
                <a:solidFill>
                  <a:srgbClr val="7F0055"/>
                </a:solidFill>
                <a:latin typeface="Consolas"/>
              </a:rPr>
              <a:t>true</a:t>
            </a:r>
            <a:r>
              <a:rPr lang="en-US" sz="1200" b="1" dirty="0">
                <a:solidFill>
                  <a:srgbClr val="000000"/>
                </a:solidFill>
                <a:latin typeface="Consolas"/>
              </a:rPr>
              <a:t>;</a:t>
            </a:r>
          </a:p>
          <a:p>
            <a:pPr lvl="2"/>
            <a:r>
              <a:rPr lang="en-US" sz="1200" dirty="0">
                <a:solidFill>
                  <a:srgbClr val="000000"/>
                </a:solidFill>
                <a:latin typeface="Consolas"/>
              </a:rPr>
              <a:t>             </a:t>
            </a:r>
            <a:r>
              <a:rPr lang="en-US" sz="1200" dirty="0" err="1">
                <a:solidFill>
                  <a:srgbClr val="000000"/>
                </a:solidFill>
                <a:latin typeface="Consolas"/>
              </a:rPr>
              <a:t>hangUP</a:t>
            </a:r>
            <a:r>
              <a:rPr lang="en-US" sz="1200" dirty="0">
                <a:solidFill>
                  <a:srgbClr val="000000"/>
                </a:solidFill>
                <a:latin typeface="Consolas"/>
              </a:rPr>
              <a:t>();</a:t>
            </a:r>
          </a:p>
          <a:p>
            <a:pPr lvl="2"/>
            <a:r>
              <a:rPr lang="en-US" sz="1200" dirty="0">
                <a:solidFill>
                  <a:srgbClr val="000000"/>
                </a:solidFill>
                <a:latin typeface="Consolas"/>
              </a:rPr>
              <a:t>             </a:t>
            </a:r>
            <a:r>
              <a:rPr lang="en-US" sz="1200" dirty="0" err="1">
                <a:solidFill>
                  <a:srgbClr val="000000"/>
                </a:solidFill>
                <a:latin typeface="Consolas"/>
              </a:rPr>
              <a:t>System.</a:t>
            </a:r>
            <a:r>
              <a:rPr lang="en-US" sz="1200" i="1" dirty="0" err="1">
                <a:solidFill>
                  <a:srgbClr val="0000C0"/>
                </a:solidFill>
                <a:latin typeface="Consolas"/>
              </a:rPr>
              <a:t>out</a:t>
            </a:r>
            <a:r>
              <a:rPr lang="en-US" sz="1200" i="1" dirty="0" err="1">
                <a:solidFill>
                  <a:srgbClr val="000000"/>
                </a:solidFill>
                <a:latin typeface="Consolas"/>
              </a:rPr>
              <a:t>.println</a:t>
            </a:r>
            <a:r>
              <a:rPr lang="en-US" sz="1200" i="1" dirty="0">
                <a:solidFill>
                  <a:srgbClr val="000000"/>
                </a:solidFill>
                <a:latin typeface="Consolas"/>
              </a:rPr>
              <a:t>(</a:t>
            </a:r>
            <a:r>
              <a:rPr lang="en-US" sz="1200" i="1" dirty="0" err="1">
                <a:solidFill>
                  <a:srgbClr val="000000"/>
                </a:solidFill>
                <a:latin typeface="Consolas"/>
              </a:rPr>
              <a:t>Thread.currentThread</a:t>
            </a:r>
            <a:r>
              <a:rPr lang="en-US" sz="1200" i="1" dirty="0">
                <a:solidFill>
                  <a:srgbClr val="000000"/>
                </a:solidFill>
                <a:latin typeface="Consolas"/>
              </a:rPr>
              <a:t>().</a:t>
            </a:r>
            <a:r>
              <a:rPr lang="en-US" sz="1200" i="1" dirty="0" err="1">
                <a:solidFill>
                  <a:srgbClr val="000000"/>
                </a:solidFill>
                <a:latin typeface="Consolas"/>
              </a:rPr>
              <a:t>getName</a:t>
            </a:r>
            <a:r>
              <a:rPr lang="en-US" sz="1200" i="1" dirty="0">
                <a:solidFill>
                  <a:srgbClr val="000000"/>
                </a:solidFill>
                <a:latin typeface="Consolas"/>
              </a:rPr>
              <a:t>() + </a:t>
            </a:r>
            <a:r>
              <a:rPr lang="en-US" sz="1200" i="1" dirty="0">
                <a:solidFill>
                  <a:srgbClr val="2A00FF"/>
                </a:solidFill>
                <a:latin typeface="Consolas"/>
              </a:rPr>
              <a:t>" : resumed"</a:t>
            </a:r>
            <a:r>
              <a:rPr lang="en-US" sz="1200" i="1" dirty="0">
                <a:solidFill>
                  <a:srgbClr val="000000"/>
                </a:solidFill>
                <a:latin typeface="Consolas"/>
              </a:rPr>
              <a:t>);</a:t>
            </a:r>
          </a:p>
          <a:p>
            <a:pPr lvl="1"/>
            <a:r>
              <a:rPr lang="en-US" sz="1200" dirty="0">
                <a:solidFill>
                  <a:srgbClr val="000000"/>
                </a:solidFill>
                <a:latin typeface="Consolas"/>
              </a:rPr>
              <a:t>             }</a:t>
            </a:r>
          </a:p>
          <a:p>
            <a:pPr lvl="1"/>
            <a:r>
              <a:rPr lang="en-US" sz="1200" dirty="0">
                <a:solidFill>
                  <a:srgbClr val="000000"/>
                </a:solidFill>
                <a:latin typeface="Consolas"/>
              </a:rPr>
              <a:t>             </a:t>
            </a:r>
            <a:r>
              <a:rPr lang="en-US" sz="1200" b="1" dirty="0">
                <a:solidFill>
                  <a:srgbClr val="7F0055"/>
                </a:solidFill>
                <a:latin typeface="Consolas"/>
              </a:rPr>
              <a:t>catch</a:t>
            </a:r>
            <a:r>
              <a:rPr lang="en-US" sz="1200" b="1" dirty="0">
                <a:solidFill>
                  <a:srgbClr val="000000"/>
                </a:solidFill>
                <a:latin typeface="Consolas"/>
              </a:rPr>
              <a:t>(Exception e){}  </a:t>
            </a:r>
          </a:p>
          <a:p>
            <a:r>
              <a:rPr lang="en-US" sz="1200" dirty="0">
                <a:solidFill>
                  <a:srgbClr val="000000"/>
                </a:solidFill>
                <a:latin typeface="Consolas"/>
              </a:rPr>
              <a:t>              }</a:t>
            </a:r>
          </a:p>
          <a:p>
            <a:r>
              <a:rPr lang="en-US" sz="1200" dirty="0">
                <a:solidFill>
                  <a:srgbClr val="000000"/>
                </a:solidFill>
                <a:latin typeface="Consolas"/>
              </a:rPr>
              <a:t>              </a:t>
            </a:r>
            <a:r>
              <a:rPr lang="en-US" sz="1200" b="1" dirty="0">
                <a:solidFill>
                  <a:srgbClr val="7F0055"/>
                </a:solidFill>
                <a:latin typeface="Consolas"/>
              </a:rPr>
              <a:t>try</a:t>
            </a:r>
            <a:r>
              <a:rPr lang="en-US" sz="1200" b="1" dirty="0">
                <a:solidFill>
                  <a:srgbClr val="000000"/>
                </a:solidFill>
                <a:latin typeface="Consolas"/>
              </a:rPr>
              <a:t>{ </a:t>
            </a:r>
            <a:r>
              <a:rPr lang="en-US" sz="1200" b="1" dirty="0" err="1">
                <a:solidFill>
                  <a:srgbClr val="000000"/>
                </a:solidFill>
                <a:latin typeface="Consolas"/>
              </a:rPr>
              <a:t>Thread.</a:t>
            </a:r>
            <a:r>
              <a:rPr lang="en-US" sz="1200" b="1" i="1" dirty="0" err="1">
                <a:solidFill>
                  <a:srgbClr val="000000"/>
                </a:solidFill>
                <a:latin typeface="Consolas"/>
              </a:rPr>
              <a:t>sleep</a:t>
            </a:r>
            <a:r>
              <a:rPr lang="en-US" sz="1200" b="1" i="1" dirty="0">
                <a:solidFill>
                  <a:srgbClr val="000000"/>
                </a:solidFill>
                <a:latin typeface="Consolas"/>
              </a:rPr>
              <a:t>(1000); } </a:t>
            </a:r>
          </a:p>
          <a:p>
            <a:r>
              <a:rPr lang="en-US" sz="1200" dirty="0">
                <a:solidFill>
                  <a:srgbClr val="000000"/>
                </a:solidFill>
                <a:latin typeface="Consolas"/>
              </a:rPr>
              <a:t>              </a:t>
            </a:r>
            <a:r>
              <a:rPr lang="en-US" sz="1200" b="1" dirty="0">
                <a:solidFill>
                  <a:srgbClr val="7F0055"/>
                </a:solidFill>
                <a:latin typeface="Consolas"/>
              </a:rPr>
              <a:t>catch</a:t>
            </a:r>
            <a:r>
              <a:rPr lang="en-US" sz="1200" b="1" dirty="0">
                <a:solidFill>
                  <a:srgbClr val="000000"/>
                </a:solidFill>
                <a:latin typeface="Consolas"/>
              </a:rPr>
              <a:t>(Exception e){}</a:t>
            </a:r>
          </a:p>
          <a:p>
            <a:r>
              <a:rPr lang="en-US" sz="1200" dirty="0">
                <a:solidFill>
                  <a:srgbClr val="000000"/>
                </a:solidFill>
                <a:latin typeface="Consolas"/>
              </a:rPr>
              <a:t>        }</a:t>
            </a:r>
          </a:p>
          <a:p>
            <a:r>
              <a:rPr lang="en-US" sz="1200" dirty="0">
                <a:solidFill>
                  <a:srgbClr val="000000"/>
                </a:solidFill>
                <a:latin typeface="Consolas"/>
              </a:rPr>
              <a:t>    }</a:t>
            </a:r>
          </a:p>
          <a:p>
            <a:r>
              <a:rPr lang="en-US" sz="1200" dirty="0">
                <a:solidFill>
                  <a:srgbClr val="000000"/>
                </a:solidFill>
                <a:latin typeface="Consolas"/>
              </a:rPr>
              <a:t>    </a:t>
            </a:r>
            <a:r>
              <a:rPr lang="en-US" sz="1200" b="1" dirty="0">
                <a:solidFill>
                  <a:srgbClr val="7F0055"/>
                </a:solidFill>
                <a:latin typeface="Consolas"/>
              </a:rPr>
              <a:t>public</a:t>
            </a:r>
            <a:r>
              <a:rPr lang="en-US" sz="1200" b="1" dirty="0">
                <a:solidFill>
                  <a:srgbClr val="000000"/>
                </a:solidFill>
                <a:latin typeface="Consolas"/>
              </a:rPr>
              <a:t> </a:t>
            </a:r>
            <a:r>
              <a:rPr lang="en-US" sz="1200" b="1" dirty="0">
                <a:solidFill>
                  <a:srgbClr val="7F0055"/>
                </a:solidFill>
                <a:latin typeface="Consolas"/>
              </a:rPr>
              <a:t>synchronized</a:t>
            </a:r>
            <a:r>
              <a:rPr lang="en-US" sz="1200" b="1" dirty="0">
                <a:solidFill>
                  <a:srgbClr val="000000"/>
                </a:solidFill>
                <a:latin typeface="Consolas"/>
              </a:rPr>
              <a:t> </a:t>
            </a:r>
            <a:r>
              <a:rPr lang="en-US" sz="1200" b="1" dirty="0">
                <a:solidFill>
                  <a:srgbClr val="7F0055"/>
                </a:solidFill>
                <a:latin typeface="Consolas"/>
              </a:rPr>
              <a:t>void</a:t>
            </a:r>
            <a:r>
              <a:rPr lang="en-US" sz="1200" b="1" dirty="0">
                <a:solidFill>
                  <a:srgbClr val="000000"/>
                </a:solidFill>
                <a:latin typeface="Consolas"/>
              </a:rPr>
              <a:t> </a:t>
            </a:r>
            <a:r>
              <a:rPr lang="en-US" sz="1200" b="1" dirty="0" err="1">
                <a:solidFill>
                  <a:srgbClr val="000000"/>
                </a:solidFill>
                <a:latin typeface="Consolas"/>
              </a:rPr>
              <a:t>hangUP</a:t>
            </a:r>
            <a:r>
              <a:rPr lang="en-US" sz="1200" b="1" dirty="0">
                <a:solidFill>
                  <a:srgbClr val="000000"/>
                </a:solidFill>
                <a:latin typeface="Consolas"/>
              </a:rPr>
              <a:t>() </a:t>
            </a:r>
            <a:r>
              <a:rPr lang="en-US" sz="1200" b="1" dirty="0">
                <a:solidFill>
                  <a:srgbClr val="7F0055"/>
                </a:solidFill>
                <a:latin typeface="Consolas"/>
              </a:rPr>
              <a:t>throws</a:t>
            </a:r>
            <a:r>
              <a:rPr lang="en-US" sz="1200" b="1" dirty="0">
                <a:solidFill>
                  <a:srgbClr val="000000"/>
                </a:solidFill>
                <a:latin typeface="Consolas"/>
              </a:rPr>
              <a:t> </a:t>
            </a:r>
            <a:r>
              <a:rPr lang="en-US" sz="1200" b="1" dirty="0" err="1">
                <a:solidFill>
                  <a:srgbClr val="000000"/>
                </a:solidFill>
                <a:latin typeface="Consolas"/>
              </a:rPr>
              <a:t>InterruptedException</a:t>
            </a:r>
            <a:r>
              <a:rPr lang="en-US" sz="1200" b="1" dirty="0">
                <a:solidFill>
                  <a:srgbClr val="000000"/>
                </a:solidFill>
                <a:latin typeface="Consolas"/>
              </a:rPr>
              <a:t>{ wait(); }</a:t>
            </a:r>
          </a:p>
          <a:p>
            <a:r>
              <a:rPr lang="en-US" sz="1200" dirty="0">
                <a:solidFill>
                  <a:srgbClr val="000000"/>
                </a:solidFill>
                <a:latin typeface="Consolas"/>
              </a:rPr>
              <a:t>    </a:t>
            </a:r>
            <a:r>
              <a:rPr lang="en-US" sz="1200" b="1" dirty="0">
                <a:solidFill>
                  <a:srgbClr val="7F0055"/>
                </a:solidFill>
                <a:latin typeface="Consolas"/>
              </a:rPr>
              <a:t>public</a:t>
            </a:r>
            <a:r>
              <a:rPr lang="en-US" sz="1200" b="1" dirty="0">
                <a:solidFill>
                  <a:srgbClr val="000000"/>
                </a:solidFill>
                <a:latin typeface="Consolas"/>
              </a:rPr>
              <a:t> </a:t>
            </a:r>
            <a:r>
              <a:rPr lang="en-US" sz="1200" b="1" dirty="0">
                <a:solidFill>
                  <a:srgbClr val="7F0055"/>
                </a:solidFill>
                <a:latin typeface="Consolas"/>
              </a:rPr>
              <a:t>synchronized</a:t>
            </a:r>
            <a:r>
              <a:rPr lang="en-US" sz="1200" b="1" dirty="0">
                <a:solidFill>
                  <a:srgbClr val="000000"/>
                </a:solidFill>
                <a:latin typeface="Consolas"/>
              </a:rPr>
              <a:t> </a:t>
            </a:r>
            <a:r>
              <a:rPr lang="en-US" sz="1200" b="1" dirty="0">
                <a:solidFill>
                  <a:srgbClr val="7F0055"/>
                </a:solidFill>
                <a:latin typeface="Consolas"/>
              </a:rPr>
              <a:t>void</a:t>
            </a:r>
            <a:r>
              <a:rPr lang="en-US" sz="1200" b="1" dirty="0">
                <a:solidFill>
                  <a:srgbClr val="000000"/>
                </a:solidFill>
                <a:latin typeface="Consolas"/>
              </a:rPr>
              <a:t> restart(){ </a:t>
            </a:r>
            <a:r>
              <a:rPr lang="en-US" sz="1200" b="1" dirty="0" err="1">
                <a:solidFill>
                  <a:srgbClr val="000000"/>
                </a:solidFill>
                <a:latin typeface="Consolas"/>
              </a:rPr>
              <a:t>notifyAll</a:t>
            </a:r>
            <a:r>
              <a:rPr lang="en-US" sz="1200" b="1" dirty="0">
                <a:solidFill>
                  <a:srgbClr val="000000"/>
                </a:solidFill>
                <a:latin typeface="Consolas"/>
              </a:rPr>
              <a:t>(); }</a:t>
            </a:r>
          </a:p>
          <a:p>
            <a:r>
              <a:rPr lang="en-US" sz="1200" dirty="0">
                <a:solidFill>
                  <a:srgbClr val="000000"/>
                </a:solidFill>
                <a:latin typeface="Consolas"/>
              </a:rPr>
              <a:t>}</a:t>
            </a:r>
          </a:p>
        </p:txBody>
      </p:sp>
      <p:sp>
        <p:nvSpPr>
          <p:cNvPr id="5" name="Slide Number Placeholder 4"/>
          <p:cNvSpPr>
            <a:spLocks noGrp="1"/>
          </p:cNvSpPr>
          <p:nvPr>
            <p:ph type="sldNum" sz="quarter" idx="12"/>
          </p:nvPr>
        </p:nvSpPr>
        <p:spPr/>
        <p:txBody>
          <a:bodyPr/>
          <a:lstStyle/>
          <a:p>
            <a:fld id="{B6F15528-21DE-4FAA-801E-634DDDAF4B2B}" type="slidenum">
              <a:rPr lang="en-US" smtClean="0"/>
              <a:pPr/>
              <a:t>60</a:t>
            </a:fld>
            <a:endParaRPr lang="en-US"/>
          </a:p>
        </p:txBody>
      </p:sp>
      <p:sp>
        <p:nvSpPr>
          <p:cNvPr id="7" name="椭圆 6"/>
          <p:cNvSpPr/>
          <p:nvPr/>
        </p:nvSpPr>
        <p:spPr>
          <a:xfrm>
            <a:off x="2051720" y="1988840"/>
            <a:ext cx="1440160" cy="360040"/>
          </a:xfrm>
          <a:prstGeom prst="ellipse">
            <a:avLst/>
          </a:prstGeom>
          <a:noFill/>
          <a:ln w="3810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cxnSp>
        <p:nvCxnSpPr>
          <p:cNvPr id="10" name="直接箭头连接符 9"/>
          <p:cNvCxnSpPr/>
          <p:nvPr/>
        </p:nvCxnSpPr>
        <p:spPr>
          <a:xfrm flipV="1">
            <a:off x="1979712" y="4408666"/>
            <a:ext cx="792088" cy="43204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flipH="1">
            <a:off x="6732240" y="5595166"/>
            <a:ext cx="563910" cy="35411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flipH="1" flipV="1">
            <a:off x="4932040" y="6309320"/>
            <a:ext cx="493043" cy="359911"/>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290568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8.9 </a:t>
            </a:r>
            <a:r>
              <a:rPr lang="zh-CN" altLang="en-US" sz="3200" dirty="0"/>
              <a:t>挂起、恢复和终止线程</a:t>
            </a:r>
          </a:p>
        </p:txBody>
      </p:sp>
      <p:sp>
        <p:nvSpPr>
          <p:cNvPr id="3" name="内容占位符 2"/>
          <p:cNvSpPr>
            <a:spLocks noGrp="1"/>
          </p:cNvSpPr>
          <p:nvPr>
            <p:ph idx="1"/>
          </p:nvPr>
        </p:nvSpPr>
        <p:spPr/>
        <p:txBody>
          <a:bodyPr>
            <a:normAutofit/>
          </a:bodyPr>
          <a:lstStyle/>
          <a:p>
            <a:r>
              <a:rPr lang="en-US" altLang="zh-CN" sz="2000" dirty="0"/>
              <a:t>【</a:t>
            </a:r>
            <a:r>
              <a:rPr lang="zh-CN" altLang="en-US" sz="2000" dirty="0"/>
              <a:t>例子</a:t>
            </a:r>
            <a:r>
              <a:rPr lang="en-US" altLang="zh-CN" sz="2000" dirty="0"/>
              <a:t>12</a:t>
            </a:r>
            <a:r>
              <a:rPr lang="zh-CN" altLang="en-US" sz="2000" dirty="0"/>
              <a:t>，</a:t>
            </a:r>
            <a:r>
              <a:rPr lang="en-US" altLang="zh-CN" sz="2000" dirty="0"/>
              <a:t>2/2】</a:t>
            </a:r>
            <a:endParaRPr lang="zh-CN" altLang="en-US" sz="2000" dirty="0"/>
          </a:p>
        </p:txBody>
      </p:sp>
      <p:sp>
        <p:nvSpPr>
          <p:cNvPr id="4" name="矩形 3"/>
          <p:cNvSpPr/>
          <p:nvPr/>
        </p:nvSpPr>
        <p:spPr>
          <a:xfrm>
            <a:off x="755576" y="2152015"/>
            <a:ext cx="5544616" cy="3046988"/>
          </a:xfrm>
          <a:prstGeom prst="rect">
            <a:avLst/>
          </a:prstGeom>
          <a:solidFill>
            <a:srgbClr val="CCFFFF"/>
          </a:solidFill>
        </p:spPr>
        <p:txBody>
          <a:bodyPr wrap="square">
            <a:spAutoFit/>
          </a:bodyPr>
          <a:lstStyle/>
          <a:p>
            <a:r>
              <a:rPr lang="en-US" sz="1600" b="1" dirty="0">
                <a:solidFill>
                  <a:srgbClr val="7F0055"/>
                </a:solidFill>
                <a:latin typeface="Consolas"/>
              </a:rPr>
              <a:t>public</a:t>
            </a:r>
            <a:r>
              <a:rPr lang="en-US" sz="1600" b="1" dirty="0">
                <a:solidFill>
                  <a:srgbClr val="000000"/>
                </a:solidFill>
                <a:latin typeface="Consolas"/>
              </a:rPr>
              <a:t> </a:t>
            </a:r>
            <a:r>
              <a:rPr lang="en-US" sz="1600" b="1" dirty="0">
                <a:solidFill>
                  <a:srgbClr val="7F0055"/>
                </a:solidFill>
                <a:latin typeface="Consolas"/>
              </a:rPr>
              <a:t>class</a:t>
            </a:r>
            <a:r>
              <a:rPr lang="en-US" sz="1600" b="1" dirty="0">
                <a:solidFill>
                  <a:srgbClr val="000000"/>
                </a:solidFill>
                <a:latin typeface="Consolas"/>
              </a:rPr>
              <a:t> Example8_12</a:t>
            </a:r>
          </a:p>
          <a:p>
            <a:r>
              <a:rPr lang="en-US" sz="1600" dirty="0">
                <a:solidFill>
                  <a:srgbClr val="000000"/>
                </a:solidFill>
                <a:latin typeface="Consolas"/>
              </a:rPr>
              <a:t>{</a:t>
            </a:r>
          </a:p>
          <a:p>
            <a:r>
              <a:rPr lang="en-US" sz="1600" dirty="0">
                <a:solidFill>
                  <a:srgbClr val="000000"/>
                </a:solidFill>
                <a:latin typeface="Consolas"/>
              </a:rPr>
              <a:t>    </a:t>
            </a:r>
            <a:r>
              <a:rPr lang="en-US" sz="1600" b="1" dirty="0">
                <a:solidFill>
                  <a:srgbClr val="7F0055"/>
                </a:solidFill>
                <a:latin typeface="Consolas"/>
              </a:rPr>
              <a:t>public</a:t>
            </a:r>
            <a:r>
              <a:rPr lang="en-US" sz="1600" b="1" dirty="0">
                <a:solidFill>
                  <a:srgbClr val="000000"/>
                </a:solidFill>
                <a:latin typeface="Consolas"/>
              </a:rPr>
              <a:t> </a:t>
            </a:r>
            <a:r>
              <a:rPr lang="en-US" sz="1600" b="1" dirty="0">
                <a:solidFill>
                  <a:srgbClr val="7F0055"/>
                </a:solidFill>
                <a:latin typeface="Consolas"/>
              </a:rPr>
              <a:t>static</a:t>
            </a:r>
            <a:r>
              <a:rPr lang="en-US" sz="1600" b="1" dirty="0">
                <a:solidFill>
                  <a:srgbClr val="000000"/>
                </a:solidFill>
                <a:latin typeface="Consolas"/>
              </a:rPr>
              <a:t> </a:t>
            </a:r>
            <a:r>
              <a:rPr lang="en-US" sz="1600" b="1" dirty="0">
                <a:solidFill>
                  <a:srgbClr val="7F0055"/>
                </a:solidFill>
                <a:latin typeface="Consolas"/>
              </a:rPr>
              <a:t>void</a:t>
            </a:r>
            <a:r>
              <a:rPr lang="en-US" sz="1600" b="1" dirty="0">
                <a:solidFill>
                  <a:srgbClr val="000000"/>
                </a:solidFill>
                <a:latin typeface="Consolas"/>
              </a:rPr>
              <a:t> main(String </a:t>
            </a:r>
            <a:r>
              <a:rPr lang="en-US" sz="1600" b="1" dirty="0" err="1">
                <a:solidFill>
                  <a:srgbClr val="000000"/>
                </a:solidFill>
                <a:latin typeface="Consolas"/>
              </a:rPr>
              <a:t>args</a:t>
            </a:r>
            <a:r>
              <a:rPr lang="en-US" sz="1600" b="1" dirty="0">
                <a:solidFill>
                  <a:srgbClr val="000000"/>
                </a:solidFill>
                <a:latin typeface="Consolas"/>
              </a:rPr>
              <a:t>[])</a:t>
            </a:r>
          </a:p>
          <a:p>
            <a:r>
              <a:rPr lang="en-US" sz="1600" dirty="0">
                <a:solidFill>
                  <a:srgbClr val="000000"/>
                </a:solidFill>
                <a:latin typeface="Consolas"/>
              </a:rPr>
              <a:t>    {</a:t>
            </a:r>
          </a:p>
          <a:p>
            <a:r>
              <a:rPr lang="en-US" sz="1600" dirty="0">
                <a:solidFill>
                  <a:srgbClr val="000000"/>
                </a:solidFill>
                <a:latin typeface="Consolas"/>
              </a:rPr>
              <a:t>        </a:t>
            </a:r>
            <a:r>
              <a:rPr lang="en-US" sz="1600" dirty="0" err="1">
                <a:solidFill>
                  <a:srgbClr val="000000"/>
                </a:solidFill>
                <a:latin typeface="Consolas"/>
              </a:rPr>
              <a:t>MyThread</a:t>
            </a:r>
            <a:r>
              <a:rPr lang="en-US" sz="1600" dirty="0">
                <a:solidFill>
                  <a:srgbClr val="000000"/>
                </a:solidFill>
                <a:latin typeface="Consolas"/>
              </a:rPr>
              <a:t> thread = </a:t>
            </a:r>
            <a:r>
              <a:rPr lang="en-US" sz="1600" b="1" dirty="0">
                <a:solidFill>
                  <a:srgbClr val="7F0055"/>
                </a:solidFill>
                <a:latin typeface="Consolas"/>
              </a:rPr>
              <a:t>new</a:t>
            </a:r>
            <a:r>
              <a:rPr lang="en-US" sz="1600" b="1" dirty="0">
                <a:solidFill>
                  <a:srgbClr val="000000"/>
                </a:solidFill>
                <a:latin typeface="Consolas"/>
              </a:rPr>
              <a:t> </a:t>
            </a:r>
            <a:r>
              <a:rPr lang="en-US" sz="1600" b="1" dirty="0" err="1">
                <a:solidFill>
                  <a:srgbClr val="000000"/>
                </a:solidFill>
                <a:latin typeface="Consolas"/>
              </a:rPr>
              <a:t>MyThread</a:t>
            </a:r>
            <a:r>
              <a:rPr lang="en-US" sz="1600" b="1" dirty="0">
                <a:solidFill>
                  <a:srgbClr val="000000"/>
                </a:solidFill>
                <a:latin typeface="Consolas"/>
              </a:rPr>
              <a:t>();</a:t>
            </a:r>
          </a:p>
          <a:p>
            <a:r>
              <a:rPr lang="en-US" sz="1600" dirty="0">
                <a:solidFill>
                  <a:srgbClr val="000000"/>
                </a:solidFill>
                <a:latin typeface="Consolas"/>
              </a:rPr>
              <a:t>        </a:t>
            </a:r>
            <a:r>
              <a:rPr lang="en-US" sz="1600" dirty="0" err="1">
                <a:solidFill>
                  <a:srgbClr val="000000"/>
                </a:solidFill>
                <a:latin typeface="Consolas"/>
              </a:rPr>
              <a:t>thread.setName</a:t>
            </a:r>
            <a:r>
              <a:rPr lang="en-US" sz="1600" dirty="0">
                <a:solidFill>
                  <a:srgbClr val="000000"/>
                </a:solidFill>
                <a:latin typeface="Consolas"/>
              </a:rPr>
              <a:t>(</a:t>
            </a:r>
            <a:r>
              <a:rPr lang="en-US" sz="1600" dirty="0">
                <a:solidFill>
                  <a:srgbClr val="2A00FF"/>
                </a:solidFill>
                <a:latin typeface="Consolas"/>
              </a:rPr>
              <a:t>"Zhang San"</a:t>
            </a:r>
            <a:r>
              <a:rPr lang="en-US" sz="1600" dirty="0">
                <a:solidFill>
                  <a:srgbClr val="000000"/>
                </a:solidFill>
                <a:latin typeface="Consolas"/>
              </a:rPr>
              <a:t>);</a:t>
            </a:r>
          </a:p>
          <a:p>
            <a:r>
              <a:rPr lang="en-US" sz="1600" dirty="0">
                <a:solidFill>
                  <a:srgbClr val="000000"/>
                </a:solidFill>
                <a:latin typeface="Consolas"/>
              </a:rPr>
              <a:t>        </a:t>
            </a:r>
            <a:r>
              <a:rPr lang="en-US" sz="1600" dirty="0" err="1">
                <a:solidFill>
                  <a:srgbClr val="000000"/>
                </a:solidFill>
                <a:latin typeface="Consolas"/>
              </a:rPr>
              <a:t>thread.start</a:t>
            </a:r>
            <a:r>
              <a:rPr lang="en-US" sz="1600" dirty="0">
                <a:solidFill>
                  <a:srgbClr val="000000"/>
                </a:solidFill>
                <a:latin typeface="Consolas"/>
              </a:rPr>
              <a:t>();</a:t>
            </a:r>
          </a:p>
          <a:p>
            <a:r>
              <a:rPr lang="en-US" sz="1600" dirty="0">
                <a:solidFill>
                  <a:srgbClr val="000000"/>
                </a:solidFill>
                <a:latin typeface="Consolas"/>
              </a:rPr>
              <a:t>        </a:t>
            </a:r>
            <a:r>
              <a:rPr lang="en-US" sz="1600" b="1" dirty="0">
                <a:solidFill>
                  <a:srgbClr val="7F0055"/>
                </a:solidFill>
                <a:latin typeface="Consolas"/>
              </a:rPr>
              <a:t>while</a:t>
            </a:r>
            <a:r>
              <a:rPr lang="en-US" sz="1600" b="1" dirty="0">
                <a:solidFill>
                  <a:srgbClr val="000000"/>
                </a:solidFill>
                <a:latin typeface="Consolas"/>
              </a:rPr>
              <a:t>(</a:t>
            </a:r>
            <a:r>
              <a:rPr lang="en-US" sz="1600" b="1" dirty="0" err="1">
                <a:solidFill>
                  <a:srgbClr val="000000"/>
                </a:solidFill>
                <a:latin typeface="Consolas"/>
              </a:rPr>
              <a:t>thread.getStop</a:t>
            </a:r>
            <a:r>
              <a:rPr lang="en-US" sz="1600" b="1" dirty="0">
                <a:solidFill>
                  <a:srgbClr val="000000"/>
                </a:solidFill>
                <a:latin typeface="Consolas"/>
              </a:rPr>
              <a:t>()==</a:t>
            </a:r>
            <a:r>
              <a:rPr lang="en-US" sz="1600" b="1" dirty="0">
                <a:solidFill>
                  <a:srgbClr val="7F0055"/>
                </a:solidFill>
                <a:latin typeface="Consolas"/>
              </a:rPr>
              <a:t>false</a:t>
            </a:r>
            <a:r>
              <a:rPr lang="en-US" sz="1600" b="1" dirty="0">
                <a:solidFill>
                  <a:srgbClr val="000000"/>
                </a:solidFill>
                <a:latin typeface="Consolas"/>
              </a:rPr>
              <a:t>) {}</a:t>
            </a:r>
          </a:p>
          <a:p>
            <a:r>
              <a:rPr lang="en-US" sz="1600" dirty="0">
                <a:solidFill>
                  <a:srgbClr val="000000"/>
                </a:solidFill>
                <a:latin typeface="Consolas"/>
              </a:rPr>
              <a:t>        </a:t>
            </a:r>
            <a:r>
              <a:rPr lang="en-US" sz="1600" dirty="0" err="1">
                <a:solidFill>
                  <a:srgbClr val="000000"/>
                </a:solidFill>
                <a:latin typeface="Consolas"/>
              </a:rPr>
              <a:t>System.</a:t>
            </a:r>
            <a:r>
              <a:rPr lang="en-US" sz="1600" i="1" dirty="0" err="1">
                <a:solidFill>
                  <a:srgbClr val="0000C0"/>
                </a:solidFill>
                <a:latin typeface="Consolas"/>
              </a:rPr>
              <a:t>out</a:t>
            </a:r>
            <a:r>
              <a:rPr lang="en-US" sz="1600" i="1" dirty="0" err="1">
                <a:solidFill>
                  <a:srgbClr val="000000"/>
                </a:solidFill>
                <a:latin typeface="Consolas"/>
              </a:rPr>
              <a:t>.println</a:t>
            </a:r>
            <a:r>
              <a:rPr lang="en-US" sz="1600" i="1" dirty="0">
                <a:solidFill>
                  <a:srgbClr val="000000"/>
                </a:solidFill>
                <a:latin typeface="Consolas"/>
              </a:rPr>
              <a:t>(</a:t>
            </a:r>
            <a:r>
              <a:rPr lang="en-US" sz="1600" i="1" dirty="0">
                <a:solidFill>
                  <a:srgbClr val="2A00FF"/>
                </a:solidFill>
                <a:latin typeface="Consolas"/>
              </a:rPr>
              <a:t>"Main </a:t>
            </a:r>
            <a:r>
              <a:rPr lang="en-US" altLang="zh-CN" sz="1600" i="1" dirty="0">
                <a:solidFill>
                  <a:srgbClr val="2A00FF"/>
                </a:solidFill>
                <a:latin typeface="Consolas"/>
              </a:rPr>
              <a:t>T</a:t>
            </a:r>
            <a:r>
              <a:rPr lang="en-US" sz="1600" i="1" dirty="0">
                <a:solidFill>
                  <a:srgbClr val="2A00FF"/>
                </a:solidFill>
                <a:latin typeface="Consolas"/>
              </a:rPr>
              <a:t>hread"</a:t>
            </a:r>
            <a:r>
              <a:rPr lang="en-US" sz="1600" i="1" dirty="0">
                <a:solidFill>
                  <a:srgbClr val="000000"/>
                </a:solidFill>
                <a:latin typeface="Consolas"/>
              </a:rPr>
              <a:t>); </a:t>
            </a:r>
          </a:p>
          <a:p>
            <a:r>
              <a:rPr lang="en-US" sz="1600" dirty="0">
                <a:solidFill>
                  <a:srgbClr val="000000"/>
                </a:solidFill>
                <a:latin typeface="Consolas"/>
              </a:rPr>
              <a:t>        </a:t>
            </a:r>
            <a:r>
              <a:rPr lang="en-US" sz="1600" dirty="0" err="1">
                <a:solidFill>
                  <a:srgbClr val="000000"/>
                </a:solidFill>
                <a:latin typeface="Consolas"/>
              </a:rPr>
              <a:t>thread.restart</a:t>
            </a:r>
            <a:r>
              <a:rPr lang="en-US" sz="1600" dirty="0">
                <a:solidFill>
                  <a:srgbClr val="000000"/>
                </a:solidFill>
                <a:latin typeface="Consolas"/>
              </a:rPr>
              <a:t>();</a:t>
            </a:r>
          </a:p>
          <a:p>
            <a:r>
              <a:rPr lang="en-US" sz="1600" dirty="0">
                <a:solidFill>
                  <a:srgbClr val="000000"/>
                </a:solidFill>
                <a:latin typeface="Consolas"/>
              </a:rPr>
              <a:t>    }</a:t>
            </a:r>
          </a:p>
          <a:p>
            <a:r>
              <a:rPr lang="en-US" sz="1600" dirty="0">
                <a:solidFill>
                  <a:srgbClr val="000000"/>
                </a:solidFill>
                <a:latin typeface="Consolas"/>
              </a:rPr>
              <a:t>}</a:t>
            </a:r>
          </a:p>
        </p:txBody>
      </p:sp>
      <p:sp>
        <p:nvSpPr>
          <p:cNvPr id="6" name="Slide Number Placeholder 5"/>
          <p:cNvSpPr>
            <a:spLocks noGrp="1"/>
          </p:cNvSpPr>
          <p:nvPr>
            <p:ph type="sldNum" sz="quarter" idx="12"/>
          </p:nvPr>
        </p:nvSpPr>
        <p:spPr/>
        <p:txBody>
          <a:bodyPr/>
          <a:lstStyle/>
          <a:p>
            <a:fld id="{B6F15528-21DE-4FAA-801E-634DDDAF4B2B}" type="slidenum">
              <a:rPr lang="en-US" smtClean="0"/>
              <a:pPr/>
              <a:t>61</a:t>
            </a:fld>
            <a:endParaRPr lang="en-US"/>
          </a:p>
        </p:txBody>
      </p:sp>
      <p:cxnSp>
        <p:nvCxnSpPr>
          <p:cNvPr id="7" name="直接箭头连接符 6"/>
          <p:cNvCxnSpPr/>
          <p:nvPr/>
        </p:nvCxnSpPr>
        <p:spPr>
          <a:xfrm>
            <a:off x="899592" y="4542171"/>
            <a:ext cx="792088"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514587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Outline</a:t>
            </a:r>
            <a:endParaRPr lang="zh-CN" altLang="en-US" sz="3200" dirty="0"/>
          </a:p>
        </p:txBody>
      </p:sp>
      <p:sp>
        <p:nvSpPr>
          <p:cNvPr id="3" name="内容占位符 2"/>
          <p:cNvSpPr>
            <a:spLocks noGrp="1"/>
          </p:cNvSpPr>
          <p:nvPr>
            <p:ph idx="1"/>
          </p:nvPr>
        </p:nvSpPr>
        <p:spPr/>
        <p:txBody>
          <a:bodyPr>
            <a:normAutofit/>
          </a:bodyPr>
          <a:lstStyle/>
          <a:p>
            <a:r>
              <a:rPr lang="en-US" altLang="zh-CN" sz="2000" dirty="0"/>
              <a:t>8.1 Java</a:t>
            </a:r>
            <a:r>
              <a:rPr lang="zh-CN" altLang="en-US" sz="2000" dirty="0"/>
              <a:t>中的线程</a:t>
            </a:r>
            <a:endParaRPr lang="en-US" altLang="zh-CN" sz="2000" dirty="0"/>
          </a:p>
          <a:p>
            <a:r>
              <a:rPr lang="en-US" altLang="zh-CN" sz="2000" dirty="0"/>
              <a:t>8.2 </a:t>
            </a:r>
            <a:r>
              <a:rPr lang="zh-CN" altLang="en-US" sz="2000" dirty="0"/>
              <a:t>线程的生命周期</a:t>
            </a:r>
            <a:endParaRPr lang="en-US" altLang="zh-CN" sz="2000" dirty="0"/>
          </a:p>
          <a:p>
            <a:r>
              <a:rPr lang="en-US" altLang="zh-CN" sz="2000" dirty="0"/>
              <a:t>8.3 </a:t>
            </a:r>
            <a:r>
              <a:rPr lang="zh-CN" altLang="en-US" sz="2000" dirty="0"/>
              <a:t>线程的优先级与调度管理</a:t>
            </a:r>
            <a:endParaRPr lang="en-US" altLang="zh-CN" sz="2000" dirty="0"/>
          </a:p>
          <a:p>
            <a:r>
              <a:rPr lang="en-US" altLang="zh-CN" sz="2000" dirty="0"/>
              <a:t>8.4 Thread</a:t>
            </a:r>
            <a:r>
              <a:rPr lang="zh-CN" altLang="en-US" sz="2000" dirty="0"/>
              <a:t>的子类创建线程</a:t>
            </a:r>
            <a:endParaRPr lang="en-US" altLang="zh-CN" sz="2000" dirty="0"/>
          </a:p>
          <a:p>
            <a:r>
              <a:rPr lang="en-US" altLang="zh-CN" sz="2000" dirty="0"/>
              <a:t>8.5 Runnable</a:t>
            </a:r>
            <a:r>
              <a:rPr lang="zh-CN" altLang="en-US" sz="2000" dirty="0"/>
              <a:t>接口</a:t>
            </a:r>
            <a:endParaRPr lang="en-US" altLang="zh-CN" sz="2000" dirty="0"/>
          </a:p>
          <a:p>
            <a:r>
              <a:rPr lang="en-US" altLang="zh-CN" sz="2000" dirty="0"/>
              <a:t>8.6 </a:t>
            </a:r>
            <a:r>
              <a:rPr lang="zh-CN" altLang="en-US" sz="2000" dirty="0"/>
              <a:t>线程的常用方法</a:t>
            </a:r>
            <a:endParaRPr lang="en-US" altLang="zh-CN" sz="2000" dirty="0"/>
          </a:p>
          <a:p>
            <a:r>
              <a:rPr lang="en-US" altLang="zh-CN" sz="2000" dirty="0"/>
              <a:t>8.7 </a:t>
            </a:r>
            <a:r>
              <a:rPr lang="zh-CN" altLang="en-US" sz="2000" dirty="0"/>
              <a:t>线程同步</a:t>
            </a:r>
            <a:endParaRPr lang="en-US" altLang="zh-CN" sz="2000" dirty="0"/>
          </a:p>
          <a:p>
            <a:r>
              <a:rPr lang="en-US" altLang="zh-CN" sz="2000" dirty="0"/>
              <a:t>8.8 </a:t>
            </a:r>
            <a:r>
              <a:rPr lang="zh-CN" altLang="en-US" sz="2000" dirty="0"/>
              <a:t>使用</a:t>
            </a:r>
            <a:r>
              <a:rPr lang="en-US" altLang="zh-CN" sz="2000" dirty="0"/>
              <a:t>wait(),notify(),</a:t>
            </a:r>
            <a:r>
              <a:rPr lang="en-US" altLang="zh-CN" sz="2000" dirty="0" err="1"/>
              <a:t>notifyAll</a:t>
            </a:r>
            <a:r>
              <a:rPr lang="en-US" altLang="zh-CN" sz="2000" dirty="0"/>
              <a:t>()</a:t>
            </a:r>
            <a:r>
              <a:rPr lang="zh-CN" altLang="en-US" sz="2000" dirty="0"/>
              <a:t>协调同步线程</a:t>
            </a:r>
            <a:endParaRPr lang="en-US" altLang="zh-CN" sz="2000" dirty="0"/>
          </a:p>
          <a:p>
            <a:r>
              <a:rPr lang="en-US" altLang="zh-CN" sz="2000" dirty="0"/>
              <a:t>8.9 </a:t>
            </a:r>
            <a:r>
              <a:rPr lang="zh-CN" altLang="en-US" sz="2000" dirty="0"/>
              <a:t>挂起、恢复和终止线程</a:t>
            </a:r>
            <a:endParaRPr lang="en-US" altLang="zh-CN" sz="2000" dirty="0"/>
          </a:p>
          <a:p>
            <a:r>
              <a:rPr lang="en-US" altLang="zh-CN" sz="2000" dirty="0">
                <a:solidFill>
                  <a:srgbClr val="FF0000"/>
                </a:solidFill>
              </a:rPr>
              <a:t>8.10 </a:t>
            </a:r>
            <a:r>
              <a:rPr lang="zh-CN" altLang="en-US" sz="2000" dirty="0">
                <a:solidFill>
                  <a:srgbClr val="FF0000"/>
                </a:solidFill>
              </a:rPr>
              <a:t>线程联合</a:t>
            </a:r>
            <a:endParaRPr lang="en-US" altLang="zh-CN" sz="2000" dirty="0">
              <a:solidFill>
                <a:srgbClr val="FF0000"/>
              </a:solidFill>
            </a:endParaRPr>
          </a:p>
          <a:p>
            <a:r>
              <a:rPr lang="en-US" altLang="zh-CN" sz="2000" dirty="0"/>
              <a:t>8.11 </a:t>
            </a:r>
            <a:r>
              <a:rPr lang="zh-CN" altLang="en-US" sz="2000" dirty="0"/>
              <a:t>守护线程</a:t>
            </a:r>
          </a:p>
        </p:txBody>
      </p:sp>
      <p:sp>
        <p:nvSpPr>
          <p:cNvPr id="4" name="Slide Number Placeholder 3"/>
          <p:cNvSpPr>
            <a:spLocks noGrp="1"/>
          </p:cNvSpPr>
          <p:nvPr>
            <p:ph type="sldNum" sz="quarter" idx="12"/>
          </p:nvPr>
        </p:nvSpPr>
        <p:spPr/>
        <p:txBody>
          <a:bodyPr/>
          <a:lstStyle/>
          <a:p>
            <a:fld id="{B6F15528-21DE-4FAA-801E-634DDDAF4B2B}" type="slidenum">
              <a:rPr lang="en-US" smtClean="0"/>
              <a:pPr/>
              <a:t>62</a:t>
            </a:fld>
            <a:endParaRPr lang="en-US"/>
          </a:p>
        </p:txBody>
      </p:sp>
    </p:spTree>
    <p:extLst>
      <p:ext uri="{BB962C8B-B14F-4D97-AF65-F5344CB8AC3E}">
        <p14:creationId xmlns:p14="http://schemas.microsoft.com/office/powerpoint/2010/main" val="90699071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8.10 </a:t>
            </a:r>
            <a:r>
              <a:rPr lang="zh-CN" altLang="en-US" sz="3200" dirty="0"/>
              <a:t>线程联合</a:t>
            </a:r>
          </a:p>
        </p:txBody>
      </p:sp>
      <p:sp>
        <p:nvSpPr>
          <p:cNvPr id="3" name="内容占位符 2"/>
          <p:cNvSpPr>
            <a:spLocks noGrp="1"/>
          </p:cNvSpPr>
          <p:nvPr>
            <p:ph idx="1"/>
          </p:nvPr>
        </p:nvSpPr>
        <p:spPr/>
        <p:txBody>
          <a:bodyPr>
            <a:normAutofit/>
          </a:bodyPr>
          <a:lstStyle/>
          <a:p>
            <a:r>
              <a:rPr lang="zh-CN" altLang="en-US" sz="2000" dirty="0"/>
              <a:t>一个线程</a:t>
            </a:r>
            <a:r>
              <a:rPr lang="en-US" altLang="zh-CN" sz="2000" dirty="0"/>
              <a:t>A</a:t>
            </a:r>
            <a:r>
              <a:rPr lang="zh-CN" altLang="en-US" sz="2000" dirty="0"/>
              <a:t>在占有</a:t>
            </a:r>
            <a:r>
              <a:rPr lang="en-US" altLang="zh-CN" sz="2000" dirty="0"/>
              <a:t>CPU</a:t>
            </a:r>
            <a:r>
              <a:rPr lang="zh-CN" altLang="en-US" sz="2000" dirty="0"/>
              <a:t>资源期间，可以让线程</a:t>
            </a:r>
            <a:r>
              <a:rPr lang="en-US" altLang="zh-CN" sz="2000" dirty="0"/>
              <a:t>B</a:t>
            </a:r>
            <a:r>
              <a:rPr lang="zh-CN" altLang="en-US" sz="2000" dirty="0"/>
              <a:t>调用</a:t>
            </a:r>
            <a:r>
              <a:rPr lang="en-US" altLang="zh-CN" sz="2000" dirty="0"/>
              <a:t>join()</a:t>
            </a:r>
            <a:r>
              <a:rPr lang="zh-CN" altLang="en-US" sz="2000" dirty="0"/>
              <a:t>方法和本线程联合，如：</a:t>
            </a:r>
            <a:r>
              <a:rPr lang="en-US" altLang="zh-CN" sz="2000" dirty="0" err="1"/>
              <a:t>B.join</a:t>
            </a:r>
            <a:r>
              <a:rPr lang="en-US" altLang="zh-CN" sz="2000" dirty="0"/>
              <a:t>(); </a:t>
            </a:r>
            <a:r>
              <a:rPr lang="zh-CN" altLang="en-US" sz="2000" dirty="0"/>
              <a:t>我们称</a:t>
            </a:r>
            <a:r>
              <a:rPr lang="en-US" altLang="zh-CN" sz="2000" b="1" dirty="0">
                <a:solidFill>
                  <a:srgbClr val="FF0000"/>
                </a:solidFill>
              </a:rPr>
              <a:t>A</a:t>
            </a:r>
            <a:r>
              <a:rPr lang="zh-CN" altLang="en-US" sz="2000" b="1" dirty="0">
                <a:solidFill>
                  <a:srgbClr val="FF0000"/>
                </a:solidFill>
              </a:rPr>
              <a:t>在运行期间联合了</a:t>
            </a:r>
            <a:r>
              <a:rPr lang="en-US" altLang="zh-CN" sz="2000" b="1" dirty="0">
                <a:solidFill>
                  <a:srgbClr val="FF0000"/>
                </a:solidFill>
              </a:rPr>
              <a:t>B</a:t>
            </a:r>
            <a:r>
              <a:rPr lang="zh-CN" altLang="en-US" sz="2000" dirty="0"/>
              <a:t>。</a:t>
            </a:r>
            <a:endParaRPr lang="en-US" altLang="zh-CN" sz="2000" dirty="0"/>
          </a:p>
          <a:p>
            <a:endParaRPr lang="en-US" altLang="zh-CN" sz="2000" dirty="0"/>
          </a:p>
          <a:p>
            <a:r>
              <a:rPr lang="zh-CN" altLang="en-US" sz="2000" dirty="0"/>
              <a:t>如果线程</a:t>
            </a:r>
            <a:r>
              <a:rPr lang="en-US" altLang="zh-CN" sz="2000" dirty="0"/>
              <a:t>A</a:t>
            </a:r>
            <a:r>
              <a:rPr lang="zh-CN" altLang="en-US" sz="2000" dirty="0"/>
              <a:t>在占有</a:t>
            </a:r>
            <a:r>
              <a:rPr lang="en-US" altLang="zh-CN" sz="2000" dirty="0"/>
              <a:t>CPU</a:t>
            </a:r>
            <a:r>
              <a:rPr lang="zh-CN" altLang="en-US" sz="2000" dirty="0"/>
              <a:t>资源期间一旦联合</a:t>
            </a:r>
            <a:r>
              <a:rPr lang="en-US" altLang="zh-CN" sz="2000" dirty="0"/>
              <a:t>B</a:t>
            </a:r>
            <a:r>
              <a:rPr lang="zh-CN" altLang="en-US" sz="2000" dirty="0"/>
              <a:t>线程，那么</a:t>
            </a:r>
            <a:r>
              <a:rPr lang="en-US" altLang="zh-CN" sz="2000" dirty="0"/>
              <a:t>A</a:t>
            </a:r>
            <a:r>
              <a:rPr lang="zh-CN" altLang="en-US" sz="2000" dirty="0"/>
              <a:t>线程将</a:t>
            </a:r>
            <a:r>
              <a:rPr lang="zh-CN" altLang="en-US" sz="2000" b="1" dirty="0">
                <a:solidFill>
                  <a:srgbClr val="FF0000"/>
                </a:solidFill>
              </a:rPr>
              <a:t>立刻中断执行</a:t>
            </a:r>
            <a:r>
              <a:rPr lang="zh-CN" altLang="en-US" sz="2000" dirty="0"/>
              <a:t>，一直等到它联合的线程</a:t>
            </a:r>
            <a:r>
              <a:rPr lang="en-US" altLang="zh-CN" sz="2000" dirty="0"/>
              <a:t>B</a:t>
            </a:r>
            <a:r>
              <a:rPr lang="zh-CN" altLang="en-US" sz="2000" dirty="0"/>
              <a:t>执行完毕，</a:t>
            </a:r>
            <a:r>
              <a:rPr lang="en-US" altLang="zh-CN" sz="2000" dirty="0"/>
              <a:t>A</a:t>
            </a:r>
            <a:r>
              <a:rPr lang="zh-CN" altLang="en-US" sz="2000" dirty="0"/>
              <a:t>线程再重新排队等待</a:t>
            </a:r>
            <a:r>
              <a:rPr lang="en-US" altLang="zh-CN" sz="2000" dirty="0"/>
              <a:t>CPU</a:t>
            </a:r>
            <a:r>
              <a:rPr lang="zh-CN" altLang="en-US" sz="2000" dirty="0"/>
              <a:t>资源，以便恢复执行。如果</a:t>
            </a:r>
            <a:r>
              <a:rPr lang="en-US" altLang="zh-CN" sz="2000" dirty="0"/>
              <a:t>A</a:t>
            </a:r>
            <a:r>
              <a:rPr lang="zh-CN" altLang="en-US" sz="2000" dirty="0"/>
              <a:t>线程准备联合的</a:t>
            </a:r>
            <a:r>
              <a:rPr lang="en-US" altLang="zh-CN" sz="2000" dirty="0"/>
              <a:t>B</a:t>
            </a:r>
            <a:r>
              <a:rPr lang="zh-CN" altLang="en-US" sz="2000" dirty="0"/>
              <a:t>线程已经结束，那么</a:t>
            </a:r>
            <a:r>
              <a:rPr lang="en-US" altLang="zh-CN" sz="2000" dirty="0" err="1"/>
              <a:t>B.join</a:t>
            </a:r>
            <a:r>
              <a:rPr lang="en-US" altLang="zh-CN" sz="2000" dirty="0"/>
              <a:t>()</a:t>
            </a:r>
            <a:r>
              <a:rPr lang="zh-CN" altLang="en-US" sz="2000" dirty="0"/>
              <a:t>不会产生任何效果。</a:t>
            </a:r>
          </a:p>
          <a:p>
            <a:r>
              <a:rPr lang="zh-CN" altLang="en-US" sz="2000" dirty="0"/>
              <a:t>在下面的例子</a:t>
            </a:r>
            <a:r>
              <a:rPr lang="en-US" altLang="zh-CN" sz="2000" dirty="0"/>
              <a:t>13</a:t>
            </a:r>
            <a:r>
              <a:rPr lang="zh-CN" altLang="en-US" sz="2000" dirty="0"/>
              <a:t>中，一个线程在运行期间联合了另外一个线程。</a:t>
            </a:r>
          </a:p>
        </p:txBody>
      </p:sp>
      <p:sp>
        <p:nvSpPr>
          <p:cNvPr id="4" name="Slide Number Placeholder 3"/>
          <p:cNvSpPr>
            <a:spLocks noGrp="1"/>
          </p:cNvSpPr>
          <p:nvPr>
            <p:ph type="sldNum" sz="quarter" idx="12"/>
          </p:nvPr>
        </p:nvSpPr>
        <p:spPr/>
        <p:txBody>
          <a:bodyPr/>
          <a:lstStyle/>
          <a:p>
            <a:fld id="{B6F15528-21DE-4FAA-801E-634DDDAF4B2B}" type="slidenum">
              <a:rPr lang="en-US" smtClean="0"/>
              <a:pPr/>
              <a:t>63</a:t>
            </a:fld>
            <a:endParaRPr lang="en-US"/>
          </a:p>
        </p:txBody>
      </p:sp>
    </p:spTree>
    <p:extLst>
      <p:ext uri="{BB962C8B-B14F-4D97-AF65-F5344CB8AC3E}">
        <p14:creationId xmlns:p14="http://schemas.microsoft.com/office/powerpoint/2010/main" val="262994638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8.10 </a:t>
            </a:r>
            <a:r>
              <a:rPr lang="zh-CN" altLang="en-US" sz="3200" dirty="0"/>
              <a:t>线程联合</a:t>
            </a:r>
          </a:p>
        </p:txBody>
      </p:sp>
      <p:sp>
        <p:nvSpPr>
          <p:cNvPr id="4" name="矩形 3"/>
          <p:cNvSpPr/>
          <p:nvPr/>
        </p:nvSpPr>
        <p:spPr>
          <a:xfrm>
            <a:off x="467544" y="332656"/>
            <a:ext cx="7416824" cy="6001643"/>
          </a:xfrm>
          <a:prstGeom prst="rect">
            <a:avLst/>
          </a:prstGeom>
          <a:solidFill>
            <a:srgbClr val="CCFFFF"/>
          </a:solidFill>
        </p:spPr>
        <p:txBody>
          <a:bodyPr wrap="square">
            <a:spAutoFit/>
          </a:bodyPr>
          <a:lstStyle/>
          <a:p>
            <a:r>
              <a:rPr lang="en-US" sz="1200" b="1" dirty="0">
                <a:solidFill>
                  <a:srgbClr val="7F0055"/>
                </a:solidFill>
                <a:latin typeface="Consolas"/>
              </a:rPr>
              <a:t>class</a:t>
            </a:r>
            <a:r>
              <a:rPr lang="en-US" sz="1200" b="1" dirty="0">
                <a:solidFill>
                  <a:srgbClr val="000000"/>
                </a:solidFill>
                <a:latin typeface="Consolas"/>
              </a:rPr>
              <a:t> </a:t>
            </a:r>
            <a:r>
              <a:rPr lang="en-US" sz="1200" b="1" dirty="0" err="1">
                <a:solidFill>
                  <a:srgbClr val="000000"/>
                </a:solidFill>
                <a:latin typeface="Consolas"/>
              </a:rPr>
              <a:t>JoinThread</a:t>
            </a:r>
            <a:r>
              <a:rPr lang="en-US" sz="1200" b="1" dirty="0">
                <a:solidFill>
                  <a:srgbClr val="000000"/>
                </a:solidFill>
                <a:latin typeface="Consolas"/>
              </a:rPr>
              <a:t> </a:t>
            </a:r>
            <a:r>
              <a:rPr lang="en-US" sz="1200" b="1" dirty="0">
                <a:solidFill>
                  <a:srgbClr val="7F0055"/>
                </a:solidFill>
                <a:latin typeface="Consolas"/>
              </a:rPr>
              <a:t>implements</a:t>
            </a:r>
            <a:r>
              <a:rPr lang="en-US" sz="1200" b="1" dirty="0">
                <a:solidFill>
                  <a:srgbClr val="000000"/>
                </a:solidFill>
                <a:latin typeface="Consolas"/>
              </a:rPr>
              <a:t> Runnable</a:t>
            </a:r>
          </a:p>
          <a:p>
            <a:r>
              <a:rPr lang="en-US" sz="1200" dirty="0">
                <a:solidFill>
                  <a:srgbClr val="000000"/>
                </a:solidFill>
                <a:latin typeface="Consolas"/>
              </a:rPr>
              <a:t>{</a:t>
            </a:r>
          </a:p>
          <a:p>
            <a:r>
              <a:rPr lang="en-US" sz="1200" dirty="0">
                <a:solidFill>
                  <a:srgbClr val="000000"/>
                </a:solidFill>
                <a:latin typeface="Consolas"/>
              </a:rPr>
              <a:t>    Thread </a:t>
            </a:r>
            <a:r>
              <a:rPr lang="en-US" sz="1200" dirty="0" err="1">
                <a:solidFill>
                  <a:srgbClr val="0000C0"/>
                </a:solidFill>
                <a:latin typeface="Consolas"/>
              </a:rPr>
              <a:t>threadA</a:t>
            </a:r>
            <a:r>
              <a:rPr lang="en-US" sz="1200" dirty="0">
                <a:solidFill>
                  <a:srgbClr val="000000"/>
                </a:solidFill>
                <a:latin typeface="Consolas"/>
              </a:rPr>
              <a:t>, </a:t>
            </a:r>
            <a:r>
              <a:rPr lang="en-US" sz="1200" dirty="0" err="1">
                <a:solidFill>
                  <a:srgbClr val="0000C0"/>
                </a:solidFill>
                <a:latin typeface="Consolas"/>
              </a:rPr>
              <a:t>threadB</a:t>
            </a:r>
            <a:r>
              <a:rPr lang="en-US" sz="1200" dirty="0">
                <a:solidFill>
                  <a:srgbClr val="000000"/>
                </a:solidFill>
                <a:latin typeface="Consolas"/>
              </a:rPr>
              <a:t>;</a:t>
            </a:r>
          </a:p>
          <a:p>
            <a:r>
              <a:rPr lang="en-US" sz="1200" dirty="0">
                <a:solidFill>
                  <a:srgbClr val="000000"/>
                </a:solidFill>
                <a:latin typeface="Consolas"/>
              </a:rPr>
              <a:t>    String </a:t>
            </a:r>
            <a:r>
              <a:rPr lang="en-US" sz="1200" dirty="0">
                <a:solidFill>
                  <a:srgbClr val="0000C0"/>
                </a:solidFill>
                <a:latin typeface="Consolas"/>
              </a:rPr>
              <a:t>content</a:t>
            </a:r>
            <a:r>
              <a:rPr lang="en-US" sz="1200" dirty="0">
                <a:solidFill>
                  <a:srgbClr val="000000"/>
                </a:solidFill>
                <a:latin typeface="Consolas"/>
              </a:rPr>
              <a:t>[] = {</a:t>
            </a:r>
            <a:r>
              <a:rPr lang="en-US" sz="1200" dirty="0">
                <a:solidFill>
                  <a:srgbClr val="2A00FF"/>
                </a:solidFill>
                <a:latin typeface="Consolas"/>
              </a:rPr>
              <a:t>"</a:t>
            </a:r>
            <a:r>
              <a:rPr lang="zh-CN" altLang="en-US" sz="1200" dirty="0">
                <a:solidFill>
                  <a:srgbClr val="2A00FF"/>
                </a:solidFill>
                <a:latin typeface="Consolas"/>
              </a:rPr>
              <a:t>今天晚上</a:t>
            </a:r>
            <a:r>
              <a:rPr lang="en-US" altLang="zh-CN" sz="1200" dirty="0">
                <a:solidFill>
                  <a:srgbClr val="2A00FF"/>
                </a:solidFill>
                <a:latin typeface="Consolas"/>
              </a:rPr>
              <a:t>,"</a:t>
            </a:r>
            <a:r>
              <a:rPr lang="en-US" altLang="zh-CN" sz="1200" dirty="0">
                <a:solidFill>
                  <a:srgbClr val="000000"/>
                </a:solidFill>
                <a:latin typeface="Consolas"/>
              </a:rPr>
              <a:t>, </a:t>
            </a:r>
            <a:r>
              <a:rPr lang="en-US" altLang="zh-CN" sz="1200" dirty="0">
                <a:solidFill>
                  <a:srgbClr val="2A00FF"/>
                </a:solidFill>
                <a:latin typeface="Consolas"/>
              </a:rPr>
              <a:t>"</a:t>
            </a:r>
            <a:r>
              <a:rPr lang="zh-CN" altLang="en-US" sz="1200" dirty="0">
                <a:solidFill>
                  <a:srgbClr val="2A00FF"/>
                </a:solidFill>
                <a:latin typeface="Consolas"/>
              </a:rPr>
              <a:t>大家不要</a:t>
            </a:r>
            <a:r>
              <a:rPr lang="en-US" altLang="zh-CN" sz="1200" dirty="0">
                <a:solidFill>
                  <a:srgbClr val="2A00FF"/>
                </a:solidFill>
                <a:latin typeface="Consolas"/>
              </a:rPr>
              <a:t>"</a:t>
            </a:r>
            <a:r>
              <a:rPr lang="en-US" altLang="zh-CN" sz="1200" dirty="0">
                <a:solidFill>
                  <a:srgbClr val="000000"/>
                </a:solidFill>
                <a:latin typeface="Consolas"/>
              </a:rPr>
              <a:t>, </a:t>
            </a:r>
            <a:r>
              <a:rPr lang="en-US" altLang="zh-CN" sz="1200" dirty="0">
                <a:solidFill>
                  <a:srgbClr val="2A00FF"/>
                </a:solidFill>
                <a:latin typeface="Consolas"/>
              </a:rPr>
              <a:t>"</a:t>
            </a:r>
            <a:r>
              <a:rPr lang="zh-CN" altLang="en-US" sz="1200" dirty="0">
                <a:solidFill>
                  <a:srgbClr val="2A00FF"/>
                </a:solidFill>
                <a:latin typeface="Consolas"/>
              </a:rPr>
              <a:t>回去的太早</a:t>
            </a:r>
            <a:r>
              <a:rPr lang="en-US" altLang="zh-CN" sz="1200" dirty="0">
                <a:solidFill>
                  <a:srgbClr val="2A00FF"/>
                </a:solidFill>
                <a:latin typeface="Consolas"/>
              </a:rPr>
              <a:t>,"</a:t>
            </a:r>
            <a:r>
              <a:rPr lang="en-US" altLang="zh-CN" sz="1200" dirty="0">
                <a:solidFill>
                  <a:srgbClr val="000000"/>
                </a:solidFill>
                <a:latin typeface="Consolas"/>
              </a:rPr>
              <a:t>, </a:t>
            </a:r>
            <a:r>
              <a:rPr lang="en-US" altLang="zh-CN" sz="1200" dirty="0">
                <a:solidFill>
                  <a:srgbClr val="2A00FF"/>
                </a:solidFill>
                <a:latin typeface="Consolas"/>
              </a:rPr>
              <a:t>"</a:t>
            </a:r>
            <a:r>
              <a:rPr lang="zh-CN" altLang="en-US" sz="1200" dirty="0">
                <a:solidFill>
                  <a:srgbClr val="2A00FF"/>
                </a:solidFill>
                <a:latin typeface="Consolas"/>
              </a:rPr>
              <a:t>还有工作</a:t>
            </a:r>
            <a:r>
              <a:rPr lang="en-US" altLang="zh-CN" sz="1200" dirty="0">
                <a:solidFill>
                  <a:srgbClr val="2A00FF"/>
                </a:solidFill>
                <a:latin typeface="Consolas"/>
              </a:rPr>
              <a:t>"</a:t>
            </a:r>
            <a:r>
              <a:rPr lang="en-US" altLang="zh-CN" sz="1200" dirty="0">
                <a:solidFill>
                  <a:srgbClr val="000000"/>
                </a:solidFill>
                <a:latin typeface="Consolas"/>
              </a:rPr>
              <a:t>, </a:t>
            </a:r>
            <a:r>
              <a:rPr lang="en-US" altLang="zh-CN" sz="1200" dirty="0">
                <a:solidFill>
                  <a:srgbClr val="2A00FF"/>
                </a:solidFill>
                <a:latin typeface="Consolas"/>
              </a:rPr>
              <a:t>"</a:t>
            </a:r>
            <a:r>
              <a:rPr lang="zh-CN" altLang="en-US" sz="1200" dirty="0">
                <a:solidFill>
                  <a:srgbClr val="2A00FF"/>
                </a:solidFill>
                <a:latin typeface="Consolas"/>
              </a:rPr>
              <a:t>需要大家做</a:t>
            </a:r>
            <a:r>
              <a:rPr lang="en-US" altLang="zh-CN" sz="1200" dirty="0">
                <a:solidFill>
                  <a:srgbClr val="2A00FF"/>
                </a:solidFill>
                <a:latin typeface="Consolas"/>
              </a:rPr>
              <a:t>!"</a:t>
            </a:r>
            <a:r>
              <a:rPr lang="en-US" altLang="zh-CN" sz="1200" dirty="0">
                <a:solidFill>
                  <a:srgbClr val="000000"/>
                </a:solidFill>
                <a:latin typeface="Consolas"/>
              </a:rPr>
              <a:t>};</a:t>
            </a:r>
          </a:p>
          <a:p>
            <a:r>
              <a:rPr lang="en-US" sz="1200" dirty="0">
                <a:solidFill>
                  <a:srgbClr val="000000"/>
                </a:solidFill>
                <a:latin typeface="Consolas"/>
              </a:rPr>
              <a:t>    </a:t>
            </a:r>
            <a:r>
              <a:rPr lang="en-US" sz="1200" dirty="0" err="1">
                <a:solidFill>
                  <a:srgbClr val="000000"/>
                </a:solidFill>
                <a:latin typeface="Consolas"/>
              </a:rPr>
              <a:t>JoinThread</a:t>
            </a:r>
            <a:r>
              <a:rPr lang="en-US" sz="1200" dirty="0">
                <a:solidFill>
                  <a:srgbClr val="000000"/>
                </a:solidFill>
                <a:latin typeface="Consolas"/>
              </a:rPr>
              <a:t>()</a:t>
            </a:r>
          </a:p>
          <a:p>
            <a:r>
              <a:rPr lang="en-US" sz="1200" dirty="0">
                <a:solidFill>
                  <a:srgbClr val="000000"/>
                </a:solidFill>
                <a:latin typeface="Consolas"/>
              </a:rPr>
              <a:t>    {</a:t>
            </a:r>
          </a:p>
          <a:p>
            <a:pPr lvl="1"/>
            <a:r>
              <a:rPr lang="en-US" sz="1200" dirty="0">
                <a:solidFill>
                  <a:srgbClr val="000000"/>
                </a:solidFill>
                <a:latin typeface="Consolas"/>
              </a:rPr>
              <a:t>    </a:t>
            </a:r>
            <a:r>
              <a:rPr lang="en-US" sz="1200" dirty="0" err="1">
                <a:solidFill>
                  <a:srgbClr val="0000C0"/>
                </a:solidFill>
                <a:latin typeface="Consolas"/>
              </a:rPr>
              <a:t>threadA</a:t>
            </a:r>
            <a:r>
              <a:rPr lang="en-US" sz="1200" dirty="0">
                <a:solidFill>
                  <a:srgbClr val="000000"/>
                </a:solidFill>
                <a:latin typeface="Consolas"/>
              </a:rPr>
              <a:t>=</a:t>
            </a:r>
            <a:r>
              <a:rPr lang="en-US" sz="1200" b="1" dirty="0">
                <a:solidFill>
                  <a:srgbClr val="7F0055"/>
                </a:solidFill>
                <a:latin typeface="Consolas"/>
              </a:rPr>
              <a:t>new</a:t>
            </a:r>
            <a:r>
              <a:rPr lang="en-US" sz="1200" b="1" dirty="0">
                <a:solidFill>
                  <a:srgbClr val="000000"/>
                </a:solidFill>
                <a:latin typeface="Consolas"/>
              </a:rPr>
              <a:t> Thread(</a:t>
            </a:r>
            <a:r>
              <a:rPr lang="en-US" sz="1200" b="1" dirty="0">
                <a:solidFill>
                  <a:srgbClr val="7F0055"/>
                </a:solidFill>
                <a:latin typeface="Consolas"/>
              </a:rPr>
              <a:t>this</a:t>
            </a:r>
            <a:r>
              <a:rPr lang="en-US" sz="1200" b="1" dirty="0">
                <a:solidFill>
                  <a:srgbClr val="000000"/>
                </a:solidFill>
                <a:latin typeface="Consolas"/>
              </a:rPr>
              <a:t>);</a:t>
            </a:r>
          </a:p>
          <a:p>
            <a:pPr lvl="1"/>
            <a:r>
              <a:rPr lang="en-US" sz="1200" dirty="0">
                <a:solidFill>
                  <a:srgbClr val="000000"/>
                </a:solidFill>
                <a:latin typeface="Consolas"/>
              </a:rPr>
              <a:t>    </a:t>
            </a:r>
            <a:r>
              <a:rPr lang="en-US" sz="1200" dirty="0" err="1">
                <a:solidFill>
                  <a:srgbClr val="0000C0"/>
                </a:solidFill>
                <a:latin typeface="Consolas"/>
              </a:rPr>
              <a:t>threadB</a:t>
            </a:r>
            <a:r>
              <a:rPr lang="en-US" sz="1200" dirty="0">
                <a:solidFill>
                  <a:srgbClr val="000000"/>
                </a:solidFill>
                <a:latin typeface="Consolas"/>
              </a:rPr>
              <a:t>=</a:t>
            </a:r>
            <a:r>
              <a:rPr lang="en-US" sz="1200" b="1" dirty="0">
                <a:solidFill>
                  <a:srgbClr val="7F0055"/>
                </a:solidFill>
                <a:latin typeface="Consolas"/>
              </a:rPr>
              <a:t>new</a:t>
            </a:r>
            <a:r>
              <a:rPr lang="en-US" sz="1200" b="1" dirty="0">
                <a:solidFill>
                  <a:srgbClr val="000000"/>
                </a:solidFill>
                <a:latin typeface="Consolas"/>
              </a:rPr>
              <a:t> Thread(</a:t>
            </a:r>
            <a:r>
              <a:rPr lang="en-US" sz="1200" b="1" dirty="0">
                <a:solidFill>
                  <a:srgbClr val="7F0055"/>
                </a:solidFill>
                <a:latin typeface="Consolas"/>
              </a:rPr>
              <a:t>this</a:t>
            </a:r>
            <a:r>
              <a:rPr lang="en-US" sz="1200" b="1" dirty="0">
                <a:solidFill>
                  <a:srgbClr val="000000"/>
                </a:solidFill>
                <a:latin typeface="Consolas"/>
              </a:rPr>
              <a:t>);</a:t>
            </a:r>
          </a:p>
          <a:p>
            <a:pPr lvl="1"/>
            <a:r>
              <a:rPr lang="en-US" sz="1200" dirty="0">
                <a:solidFill>
                  <a:srgbClr val="000000"/>
                </a:solidFill>
                <a:latin typeface="Consolas"/>
              </a:rPr>
              <a:t>    </a:t>
            </a:r>
            <a:r>
              <a:rPr lang="en-US" sz="1200" dirty="0" err="1">
                <a:solidFill>
                  <a:srgbClr val="0000C0"/>
                </a:solidFill>
                <a:latin typeface="Consolas"/>
              </a:rPr>
              <a:t>threadB</a:t>
            </a:r>
            <a:r>
              <a:rPr lang="en-US" sz="1200" dirty="0" err="1">
                <a:solidFill>
                  <a:srgbClr val="000000"/>
                </a:solidFill>
                <a:latin typeface="Consolas"/>
              </a:rPr>
              <a:t>.setName</a:t>
            </a:r>
            <a:r>
              <a:rPr lang="en-US" sz="1200" dirty="0">
                <a:solidFill>
                  <a:srgbClr val="000000"/>
                </a:solidFill>
                <a:latin typeface="Consolas"/>
              </a:rPr>
              <a:t>(</a:t>
            </a:r>
            <a:r>
              <a:rPr lang="en-US" sz="1200" dirty="0">
                <a:solidFill>
                  <a:srgbClr val="2A00FF"/>
                </a:solidFill>
                <a:latin typeface="Consolas"/>
              </a:rPr>
              <a:t>"</a:t>
            </a:r>
            <a:r>
              <a:rPr lang="zh-CN" altLang="en-US" sz="1200" dirty="0">
                <a:solidFill>
                  <a:srgbClr val="2A00FF"/>
                </a:solidFill>
                <a:latin typeface="Consolas"/>
              </a:rPr>
              <a:t>经理</a:t>
            </a:r>
            <a:r>
              <a:rPr lang="en-US" altLang="zh-CN" sz="1200" dirty="0">
                <a:solidFill>
                  <a:srgbClr val="2A00FF"/>
                </a:solidFill>
                <a:latin typeface="Consolas"/>
              </a:rPr>
              <a:t>"</a:t>
            </a:r>
            <a:r>
              <a:rPr lang="en-US" altLang="zh-CN" sz="1200" dirty="0">
                <a:solidFill>
                  <a:srgbClr val="000000"/>
                </a:solidFill>
                <a:latin typeface="Consolas"/>
              </a:rPr>
              <a:t>);</a:t>
            </a:r>
          </a:p>
          <a:p>
            <a:r>
              <a:rPr lang="en-US" sz="1200" dirty="0">
                <a:solidFill>
                  <a:srgbClr val="000000"/>
                </a:solidFill>
                <a:latin typeface="Consolas"/>
              </a:rPr>
              <a:t>    }</a:t>
            </a:r>
          </a:p>
          <a:p>
            <a:r>
              <a:rPr lang="en-US" sz="1200" dirty="0">
                <a:solidFill>
                  <a:srgbClr val="000000"/>
                </a:solidFill>
                <a:latin typeface="Consolas"/>
              </a:rPr>
              <a:t>    </a:t>
            </a:r>
          </a:p>
          <a:p>
            <a:r>
              <a:rPr lang="en-US" sz="1200" dirty="0">
                <a:solidFill>
                  <a:srgbClr val="000000"/>
                </a:solidFill>
                <a:latin typeface="Consolas"/>
              </a:rPr>
              <a:t>    </a:t>
            </a:r>
            <a:r>
              <a:rPr lang="en-US" sz="1200" b="1" dirty="0">
                <a:solidFill>
                  <a:srgbClr val="7F0055"/>
                </a:solidFill>
                <a:latin typeface="Consolas"/>
              </a:rPr>
              <a:t>public</a:t>
            </a:r>
            <a:r>
              <a:rPr lang="en-US" sz="1200" b="1" dirty="0">
                <a:solidFill>
                  <a:srgbClr val="000000"/>
                </a:solidFill>
                <a:latin typeface="Consolas"/>
              </a:rPr>
              <a:t> </a:t>
            </a:r>
            <a:r>
              <a:rPr lang="en-US" sz="1200" b="1" dirty="0">
                <a:solidFill>
                  <a:srgbClr val="7F0055"/>
                </a:solidFill>
                <a:latin typeface="Consolas"/>
              </a:rPr>
              <a:t>void</a:t>
            </a:r>
            <a:r>
              <a:rPr lang="en-US" sz="1200" b="1" dirty="0">
                <a:solidFill>
                  <a:srgbClr val="000000"/>
                </a:solidFill>
                <a:latin typeface="Consolas"/>
              </a:rPr>
              <a:t> run()</a:t>
            </a:r>
          </a:p>
          <a:p>
            <a:r>
              <a:rPr lang="en-US" sz="1200" dirty="0">
                <a:solidFill>
                  <a:srgbClr val="000000"/>
                </a:solidFill>
                <a:latin typeface="Consolas"/>
              </a:rPr>
              <a:t>    {</a:t>
            </a:r>
          </a:p>
          <a:p>
            <a:pPr lvl="1"/>
            <a:r>
              <a:rPr lang="en-US" sz="1200" dirty="0">
                <a:solidFill>
                  <a:srgbClr val="000000"/>
                </a:solidFill>
                <a:latin typeface="Consolas"/>
              </a:rPr>
              <a:t>    </a:t>
            </a:r>
            <a:r>
              <a:rPr lang="en-US" sz="1200" b="1" dirty="0">
                <a:solidFill>
                  <a:srgbClr val="7F0055"/>
                </a:solidFill>
                <a:latin typeface="Consolas"/>
              </a:rPr>
              <a:t>if</a:t>
            </a:r>
            <a:r>
              <a:rPr lang="en-US" sz="1200" b="1" dirty="0">
                <a:solidFill>
                  <a:srgbClr val="000000"/>
                </a:solidFill>
                <a:latin typeface="Consolas"/>
              </a:rPr>
              <a:t>(</a:t>
            </a:r>
            <a:r>
              <a:rPr lang="en-US" sz="1200" b="1" dirty="0" err="1">
                <a:solidFill>
                  <a:srgbClr val="000000"/>
                </a:solidFill>
                <a:latin typeface="Consolas"/>
              </a:rPr>
              <a:t>Thread.</a:t>
            </a:r>
            <a:r>
              <a:rPr lang="en-US" sz="1200" b="1" i="1" dirty="0" err="1">
                <a:solidFill>
                  <a:srgbClr val="000000"/>
                </a:solidFill>
                <a:latin typeface="Consolas"/>
              </a:rPr>
              <a:t>currentThread</a:t>
            </a:r>
            <a:r>
              <a:rPr lang="en-US" sz="1200" b="1" i="1" dirty="0">
                <a:solidFill>
                  <a:srgbClr val="000000"/>
                </a:solidFill>
                <a:latin typeface="Consolas"/>
              </a:rPr>
              <a:t>()==</a:t>
            </a:r>
            <a:r>
              <a:rPr lang="en-US" sz="1200" b="1" i="1" dirty="0" err="1">
                <a:solidFill>
                  <a:srgbClr val="0000C0"/>
                </a:solidFill>
                <a:latin typeface="Consolas"/>
              </a:rPr>
              <a:t>threadA</a:t>
            </a:r>
            <a:r>
              <a:rPr lang="en-US" sz="1200" b="1" i="1" dirty="0">
                <a:solidFill>
                  <a:srgbClr val="000000"/>
                </a:solidFill>
                <a:latin typeface="Consolas"/>
              </a:rPr>
              <a:t>){</a:t>
            </a:r>
          </a:p>
          <a:p>
            <a:pPr lvl="2"/>
            <a:r>
              <a:rPr lang="en-US" sz="1200" dirty="0">
                <a:solidFill>
                  <a:srgbClr val="000000"/>
                </a:solidFill>
                <a:latin typeface="Consolas"/>
              </a:rPr>
              <a:t>    </a:t>
            </a:r>
            <a:r>
              <a:rPr lang="en-US" sz="1200" dirty="0" err="1">
                <a:solidFill>
                  <a:srgbClr val="000000"/>
                </a:solidFill>
                <a:latin typeface="Consolas"/>
              </a:rPr>
              <a:t>System.</a:t>
            </a:r>
            <a:r>
              <a:rPr lang="en-US" sz="1200" i="1" dirty="0" err="1">
                <a:solidFill>
                  <a:srgbClr val="0000C0"/>
                </a:solidFill>
                <a:latin typeface="Consolas"/>
              </a:rPr>
              <a:t>out</a:t>
            </a:r>
            <a:r>
              <a:rPr lang="en-US" sz="1200" i="1" dirty="0" err="1">
                <a:solidFill>
                  <a:srgbClr val="000000"/>
                </a:solidFill>
                <a:latin typeface="Consolas"/>
              </a:rPr>
              <a:t>.println</a:t>
            </a:r>
            <a:r>
              <a:rPr lang="en-US" sz="1200" i="1" dirty="0">
                <a:solidFill>
                  <a:srgbClr val="000000"/>
                </a:solidFill>
                <a:latin typeface="Consolas"/>
              </a:rPr>
              <a:t>(</a:t>
            </a:r>
            <a:r>
              <a:rPr lang="en-US" sz="1200" i="1" dirty="0">
                <a:solidFill>
                  <a:srgbClr val="2A00FF"/>
                </a:solidFill>
                <a:latin typeface="Consolas"/>
              </a:rPr>
              <a:t>"</a:t>
            </a:r>
            <a:r>
              <a:rPr lang="zh-CN" altLang="en-US" sz="1200" i="1" dirty="0">
                <a:solidFill>
                  <a:srgbClr val="2A00FF"/>
                </a:solidFill>
                <a:latin typeface="Consolas"/>
              </a:rPr>
              <a:t>我等</a:t>
            </a:r>
            <a:r>
              <a:rPr lang="en-US" altLang="zh-CN" sz="1200" i="1" dirty="0">
                <a:solidFill>
                  <a:srgbClr val="2A00FF"/>
                </a:solidFill>
                <a:latin typeface="Consolas"/>
              </a:rPr>
              <a:t>"</a:t>
            </a:r>
            <a:r>
              <a:rPr lang="en-US" altLang="zh-CN" sz="1200" i="1" dirty="0">
                <a:solidFill>
                  <a:srgbClr val="000000"/>
                </a:solidFill>
                <a:latin typeface="Consolas"/>
              </a:rPr>
              <a:t>+</a:t>
            </a:r>
            <a:r>
              <a:rPr lang="en-US" sz="1200" i="1" dirty="0" err="1">
                <a:solidFill>
                  <a:srgbClr val="0000C0"/>
                </a:solidFill>
                <a:latin typeface="Consolas"/>
              </a:rPr>
              <a:t>threadB</a:t>
            </a:r>
            <a:r>
              <a:rPr lang="en-US" sz="1200" i="1" dirty="0" err="1">
                <a:solidFill>
                  <a:srgbClr val="000000"/>
                </a:solidFill>
                <a:latin typeface="Consolas"/>
              </a:rPr>
              <a:t>.getName</a:t>
            </a:r>
            <a:r>
              <a:rPr lang="en-US" sz="1200" i="1" dirty="0">
                <a:solidFill>
                  <a:srgbClr val="000000"/>
                </a:solidFill>
                <a:latin typeface="Consolas"/>
              </a:rPr>
              <a:t>()+</a:t>
            </a:r>
            <a:r>
              <a:rPr lang="en-US" sz="1200" i="1" dirty="0">
                <a:solidFill>
                  <a:srgbClr val="2A00FF"/>
                </a:solidFill>
                <a:latin typeface="Consolas"/>
              </a:rPr>
              <a:t>"</a:t>
            </a:r>
            <a:r>
              <a:rPr lang="zh-CN" altLang="en-US" sz="1200" i="1" dirty="0">
                <a:solidFill>
                  <a:srgbClr val="2A00FF"/>
                </a:solidFill>
                <a:latin typeface="Consolas"/>
              </a:rPr>
              <a:t>说完再说话</a:t>
            </a:r>
            <a:r>
              <a:rPr lang="en-US" altLang="zh-CN" sz="1200" i="1" dirty="0">
                <a:solidFill>
                  <a:srgbClr val="2A00FF"/>
                </a:solidFill>
                <a:latin typeface="Consolas"/>
              </a:rPr>
              <a:t>"</a:t>
            </a:r>
            <a:r>
              <a:rPr lang="en-US" altLang="zh-CN" sz="1200" i="1" dirty="0">
                <a:solidFill>
                  <a:srgbClr val="000000"/>
                </a:solidFill>
                <a:latin typeface="Consolas"/>
              </a:rPr>
              <a:t>);</a:t>
            </a:r>
          </a:p>
          <a:p>
            <a:pPr lvl="2"/>
            <a:r>
              <a:rPr lang="en-US" sz="1200" dirty="0">
                <a:solidFill>
                  <a:srgbClr val="000000"/>
                </a:solidFill>
                <a:latin typeface="Consolas"/>
              </a:rPr>
              <a:t>    </a:t>
            </a:r>
            <a:r>
              <a:rPr lang="en-US" sz="1200" dirty="0" err="1">
                <a:solidFill>
                  <a:srgbClr val="0000C0"/>
                </a:solidFill>
                <a:latin typeface="Consolas"/>
              </a:rPr>
              <a:t>threadB</a:t>
            </a:r>
            <a:r>
              <a:rPr lang="en-US" sz="1200" dirty="0" err="1">
                <a:solidFill>
                  <a:srgbClr val="000000"/>
                </a:solidFill>
                <a:latin typeface="Consolas"/>
              </a:rPr>
              <a:t>.start</a:t>
            </a:r>
            <a:r>
              <a:rPr lang="en-US" sz="1200" dirty="0">
                <a:solidFill>
                  <a:srgbClr val="000000"/>
                </a:solidFill>
                <a:latin typeface="Consolas"/>
              </a:rPr>
              <a:t>();</a:t>
            </a:r>
          </a:p>
          <a:p>
            <a:pPr lvl="2"/>
            <a:r>
              <a:rPr lang="en-US" sz="1200" dirty="0">
                <a:solidFill>
                  <a:srgbClr val="000000"/>
                </a:solidFill>
                <a:latin typeface="Consolas"/>
              </a:rPr>
              <a:t>    </a:t>
            </a:r>
            <a:r>
              <a:rPr lang="en-US" sz="1200" b="1" dirty="0">
                <a:solidFill>
                  <a:srgbClr val="7F0055"/>
                </a:solidFill>
                <a:latin typeface="Consolas"/>
              </a:rPr>
              <a:t>while</a:t>
            </a:r>
            <a:r>
              <a:rPr lang="en-US" sz="1200" b="1" dirty="0">
                <a:solidFill>
                  <a:srgbClr val="000000"/>
                </a:solidFill>
                <a:latin typeface="Consolas"/>
              </a:rPr>
              <a:t>(</a:t>
            </a:r>
            <a:r>
              <a:rPr lang="en-US" sz="1200" b="1" dirty="0" err="1">
                <a:solidFill>
                  <a:srgbClr val="0000C0"/>
                </a:solidFill>
                <a:latin typeface="Consolas"/>
              </a:rPr>
              <a:t>threadB</a:t>
            </a:r>
            <a:r>
              <a:rPr lang="en-US" sz="1200" b="1" dirty="0" err="1">
                <a:solidFill>
                  <a:srgbClr val="000000"/>
                </a:solidFill>
                <a:latin typeface="Consolas"/>
              </a:rPr>
              <a:t>.isAlive</a:t>
            </a:r>
            <a:r>
              <a:rPr lang="en-US" sz="1200" b="1" dirty="0">
                <a:solidFill>
                  <a:srgbClr val="000000"/>
                </a:solidFill>
                <a:latin typeface="Consolas"/>
              </a:rPr>
              <a:t>()==</a:t>
            </a:r>
            <a:r>
              <a:rPr lang="en-US" sz="1200" b="1" dirty="0">
                <a:solidFill>
                  <a:srgbClr val="7F0055"/>
                </a:solidFill>
                <a:latin typeface="Consolas"/>
              </a:rPr>
              <a:t>false</a:t>
            </a:r>
            <a:r>
              <a:rPr lang="en-US" sz="1200" b="1" dirty="0">
                <a:solidFill>
                  <a:srgbClr val="000000"/>
                </a:solidFill>
                <a:latin typeface="Consolas"/>
              </a:rPr>
              <a:t>){} </a:t>
            </a:r>
          </a:p>
          <a:p>
            <a:pPr lvl="2"/>
            <a:endParaRPr lang="en-US" sz="1200" b="1" dirty="0">
              <a:solidFill>
                <a:srgbClr val="000000"/>
              </a:solidFill>
              <a:latin typeface="Consolas"/>
            </a:endParaRPr>
          </a:p>
          <a:p>
            <a:pPr lvl="2"/>
            <a:r>
              <a:rPr lang="en-US" sz="1200" dirty="0">
                <a:solidFill>
                  <a:srgbClr val="000000"/>
                </a:solidFill>
                <a:latin typeface="Consolas"/>
              </a:rPr>
              <a:t>    </a:t>
            </a:r>
            <a:r>
              <a:rPr lang="en-US" sz="1200" b="1" dirty="0">
                <a:solidFill>
                  <a:srgbClr val="7F0055"/>
                </a:solidFill>
                <a:latin typeface="Consolas"/>
              </a:rPr>
              <a:t>try</a:t>
            </a:r>
            <a:r>
              <a:rPr lang="en-US" sz="1200" b="1" dirty="0">
                <a:solidFill>
                  <a:srgbClr val="000000"/>
                </a:solidFill>
                <a:latin typeface="Consolas"/>
              </a:rPr>
              <a:t>{ </a:t>
            </a:r>
            <a:r>
              <a:rPr lang="en-US" sz="1200" b="1" dirty="0" err="1">
                <a:solidFill>
                  <a:srgbClr val="0000C0"/>
                </a:solidFill>
                <a:latin typeface="Consolas"/>
              </a:rPr>
              <a:t>threadB</a:t>
            </a:r>
            <a:r>
              <a:rPr lang="en-US" sz="1200" b="1" dirty="0" err="1">
                <a:solidFill>
                  <a:srgbClr val="000000"/>
                </a:solidFill>
                <a:latin typeface="Consolas"/>
              </a:rPr>
              <a:t>.join</a:t>
            </a:r>
            <a:r>
              <a:rPr lang="en-US" sz="1200" b="1" dirty="0">
                <a:solidFill>
                  <a:srgbClr val="000000"/>
                </a:solidFill>
                <a:latin typeface="Consolas"/>
              </a:rPr>
              <a:t>(); }</a:t>
            </a:r>
          </a:p>
          <a:p>
            <a:pPr lvl="2"/>
            <a:r>
              <a:rPr lang="en-US" sz="1200" b="1" dirty="0">
                <a:solidFill>
                  <a:srgbClr val="7F0055"/>
                </a:solidFill>
                <a:latin typeface="Consolas"/>
              </a:rPr>
              <a:t>    catch</a:t>
            </a:r>
            <a:r>
              <a:rPr lang="en-US" sz="1200" b="1" dirty="0">
                <a:solidFill>
                  <a:srgbClr val="000000"/>
                </a:solidFill>
                <a:latin typeface="Consolas"/>
              </a:rPr>
              <a:t>(</a:t>
            </a:r>
            <a:r>
              <a:rPr lang="en-US" sz="1200" b="1" dirty="0" err="1">
                <a:solidFill>
                  <a:srgbClr val="000000"/>
                </a:solidFill>
                <a:latin typeface="Consolas"/>
              </a:rPr>
              <a:t>InterruptedException</a:t>
            </a:r>
            <a:r>
              <a:rPr lang="en-US" sz="1200" b="1" dirty="0">
                <a:solidFill>
                  <a:srgbClr val="000000"/>
                </a:solidFill>
                <a:latin typeface="Consolas"/>
              </a:rPr>
              <a:t> e){}</a:t>
            </a:r>
          </a:p>
          <a:p>
            <a:pPr lvl="2"/>
            <a:r>
              <a:rPr lang="zh-CN" altLang="en-US" sz="1200" dirty="0">
                <a:solidFill>
                  <a:srgbClr val="000000"/>
                </a:solidFill>
                <a:latin typeface="Consolas"/>
              </a:rPr>
              <a:t>    </a:t>
            </a:r>
            <a:r>
              <a:rPr lang="en-US" altLang="zh-CN" sz="1200" dirty="0" err="1">
                <a:solidFill>
                  <a:srgbClr val="000000"/>
                </a:solidFill>
                <a:latin typeface="Consolas"/>
              </a:rPr>
              <a:t>System.</a:t>
            </a:r>
            <a:r>
              <a:rPr lang="en-US" altLang="zh-CN" sz="1200" i="1" dirty="0" err="1">
                <a:solidFill>
                  <a:srgbClr val="0000C0"/>
                </a:solidFill>
                <a:latin typeface="Consolas"/>
              </a:rPr>
              <a:t>out</a:t>
            </a:r>
            <a:r>
              <a:rPr lang="en-US" altLang="zh-CN" sz="1200" i="1" dirty="0" err="1">
                <a:solidFill>
                  <a:srgbClr val="000000"/>
                </a:solidFill>
                <a:latin typeface="Consolas"/>
              </a:rPr>
              <a:t>.printf</a:t>
            </a:r>
            <a:r>
              <a:rPr lang="en-US" altLang="zh-CN" sz="1200" i="1" dirty="0">
                <a:solidFill>
                  <a:srgbClr val="000000"/>
                </a:solidFill>
                <a:latin typeface="Consolas"/>
              </a:rPr>
              <a:t>(</a:t>
            </a:r>
            <a:r>
              <a:rPr lang="en-US" altLang="zh-CN" sz="1200" i="1" dirty="0">
                <a:solidFill>
                  <a:srgbClr val="2A00FF"/>
                </a:solidFill>
                <a:latin typeface="Consolas"/>
              </a:rPr>
              <a:t>"\n</a:t>
            </a:r>
            <a:r>
              <a:rPr lang="zh-CN" altLang="en-US" sz="1200" i="1" dirty="0">
                <a:solidFill>
                  <a:srgbClr val="2A00FF"/>
                </a:solidFill>
                <a:latin typeface="Consolas"/>
              </a:rPr>
              <a:t>我开始说话</a:t>
            </a:r>
            <a:r>
              <a:rPr lang="en-US" altLang="zh-CN" sz="1200" i="1" dirty="0">
                <a:solidFill>
                  <a:srgbClr val="2A00FF"/>
                </a:solidFill>
                <a:latin typeface="Consolas"/>
              </a:rPr>
              <a:t>:\"</a:t>
            </a:r>
            <a:r>
              <a:rPr lang="zh-CN" altLang="en-US" sz="1200" i="1" dirty="0">
                <a:solidFill>
                  <a:srgbClr val="2A00FF"/>
                </a:solidFill>
                <a:latin typeface="Consolas"/>
              </a:rPr>
              <a:t>我明白你的意思了</a:t>
            </a:r>
            <a:r>
              <a:rPr lang="en-US" altLang="zh-CN" sz="1200" i="1" dirty="0">
                <a:solidFill>
                  <a:srgbClr val="2A00FF"/>
                </a:solidFill>
                <a:latin typeface="Consolas"/>
              </a:rPr>
              <a:t>,</a:t>
            </a:r>
            <a:r>
              <a:rPr lang="zh-CN" altLang="en-US" sz="1200" i="1" dirty="0">
                <a:solidFill>
                  <a:srgbClr val="2A00FF"/>
                </a:solidFill>
                <a:latin typeface="Consolas"/>
              </a:rPr>
              <a:t>谢谢</a:t>
            </a:r>
            <a:r>
              <a:rPr lang="en-US" altLang="zh-CN" sz="1200" i="1" dirty="0">
                <a:solidFill>
                  <a:srgbClr val="2A00FF"/>
                </a:solidFill>
                <a:latin typeface="Consolas"/>
              </a:rPr>
              <a:t>\""</a:t>
            </a:r>
            <a:r>
              <a:rPr lang="en-US" altLang="zh-CN" sz="1200" i="1" dirty="0">
                <a:solidFill>
                  <a:srgbClr val="000000"/>
                </a:solidFill>
                <a:latin typeface="Consolas"/>
              </a:rPr>
              <a:t>);</a:t>
            </a:r>
          </a:p>
          <a:p>
            <a:pPr lvl="1"/>
            <a:r>
              <a:rPr lang="en-US" sz="1200" dirty="0">
                <a:solidFill>
                  <a:srgbClr val="000000"/>
                </a:solidFill>
                <a:latin typeface="Consolas"/>
              </a:rPr>
              <a:t>    }</a:t>
            </a:r>
          </a:p>
          <a:p>
            <a:pPr lvl="1"/>
            <a:r>
              <a:rPr lang="en-US" sz="1200" dirty="0">
                <a:solidFill>
                  <a:srgbClr val="000000"/>
                </a:solidFill>
                <a:latin typeface="Consolas"/>
              </a:rPr>
              <a:t>    </a:t>
            </a:r>
            <a:r>
              <a:rPr lang="en-US" sz="1200" b="1" dirty="0">
                <a:solidFill>
                  <a:srgbClr val="7F0055"/>
                </a:solidFill>
                <a:latin typeface="Consolas"/>
              </a:rPr>
              <a:t>else</a:t>
            </a:r>
            <a:r>
              <a:rPr lang="en-US" sz="1200" b="1" dirty="0">
                <a:solidFill>
                  <a:srgbClr val="000000"/>
                </a:solidFill>
                <a:latin typeface="Consolas"/>
              </a:rPr>
              <a:t> </a:t>
            </a:r>
            <a:r>
              <a:rPr lang="en-US" sz="1200" b="1" dirty="0">
                <a:solidFill>
                  <a:srgbClr val="7F0055"/>
                </a:solidFill>
                <a:latin typeface="Consolas"/>
              </a:rPr>
              <a:t>if</a:t>
            </a:r>
            <a:r>
              <a:rPr lang="en-US" sz="1200" b="1" dirty="0">
                <a:solidFill>
                  <a:srgbClr val="000000"/>
                </a:solidFill>
                <a:latin typeface="Consolas"/>
              </a:rPr>
              <a:t>(</a:t>
            </a:r>
            <a:r>
              <a:rPr lang="en-US" sz="1200" b="1" dirty="0" err="1">
                <a:solidFill>
                  <a:srgbClr val="000000"/>
                </a:solidFill>
                <a:latin typeface="Consolas"/>
              </a:rPr>
              <a:t>Thread.</a:t>
            </a:r>
            <a:r>
              <a:rPr lang="en-US" sz="1200" b="1" i="1" dirty="0" err="1">
                <a:solidFill>
                  <a:srgbClr val="000000"/>
                </a:solidFill>
                <a:latin typeface="Consolas"/>
              </a:rPr>
              <a:t>currentThread</a:t>
            </a:r>
            <a:r>
              <a:rPr lang="en-US" sz="1200" b="1" i="1" dirty="0">
                <a:solidFill>
                  <a:srgbClr val="000000"/>
                </a:solidFill>
                <a:latin typeface="Consolas"/>
              </a:rPr>
              <a:t>()==</a:t>
            </a:r>
            <a:r>
              <a:rPr lang="en-US" sz="1200" b="1" i="1" dirty="0" err="1">
                <a:solidFill>
                  <a:srgbClr val="0000C0"/>
                </a:solidFill>
                <a:latin typeface="Consolas"/>
              </a:rPr>
              <a:t>threadB</a:t>
            </a:r>
            <a:r>
              <a:rPr lang="en-US" sz="1200" b="1" i="1" dirty="0">
                <a:solidFill>
                  <a:srgbClr val="000000"/>
                </a:solidFill>
                <a:latin typeface="Consolas"/>
              </a:rPr>
              <a:t>){</a:t>
            </a:r>
          </a:p>
          <a:p>
            <a:pPr lvl="2"/>
            <a:r>
              <a:rPr lang="en-US" sz="1200" dirty="0">
                <a:solidFill>
                  <a:srgbClr val="000000"/>
                </a:solidFill>
                <a:latin typeface="Consolas"/>
              </a:rPr>
              <a:t>    </a:t>
            </a:r>
            <a:r>
              <a:rPr lang="en-US" sz="1200" dirty="0" err="1">
                <a:solidFill>
                  <a:srgbClr val="000000"/>
                </a:solidFill>
                <a:latin typeface="Consolas"/>
              </a:rPr>
              <a:t>System.</a:t>
            </a:r>
            <a:r>
              <a:rPr lang="en-US" sz="1200" i="1" dirty="0" err="1">
                <a:solidFill>
                  <a:srgbClr val="0000C0"/>
                </a:solidFill>
                <a:latin typeface="Consolas"/>
              </a:rPr>
              <a:t>out</a:t>
            </a:r>
            <a:r>
              <a:rPr lang="en-US" sz="1200" i="1" dirty="0" err="1">
                <a:solidFill>
                  <a:srgbClr val="000000"/>
                </a:solidFill>
                <a:latin typeface="Consolas"/>
              </a:rPr>
              <a:t>.println</a:t>
            </a:r>
            <a:r>
              <a:rPr lang="en-US" sz="1200" i="1" dirty="0">
                <a:solidFill>
                  <a:srgbClr val="000000"/>
                </a:solidFill>
                <a:latin typeface="Consolas"/>
              </a:rPr>
              <a:t>(</a:t>
            </a:r>
            <a:r>
              <a:rPr lang="en-US" sz="1200" i="1" dirty="0" err="1">
                <a:solidFill>
                  <a:srgbClr val="0000C0"/>
                </a:solidFill>
                <a:latin typeface="Consolas"/>
              </a:rPr>
              <a:t>threadB</a:t>
            </a:r>
            <a:r>
              <a:rPr lang="en-US" sz="1200" i="1" dirty="0" err="1">
                <a:solidFill>
                  <a:srgbClr val="000000"/>
                </a:solidFill>
                <a:latin typeface="Consolas"/>
              </a:rPr>
              <a:t>.getName</a:t>
            </a:r>
            <a:r>
              <a:rPr lang="en-US" sz="1200" i="1" dirty="0">
                <a:solidFill>
                  <a:srgbClr val="000000"/>
                </a:solidFill>
                <a:latin typeface="Consolas"/>
              </a:rPr>
              <a:t>()+</a:t>
            </a:r>
            <a:r>
              <a:rPr lang="en-US" sz="1200" i="1" dirty="0">
                <a:solidFill>
                  <a:srgbClr val="2A00FF"/>
                </a:solidFill>
                <a:latin typeface="Consolas"/>
              </a:rPr>
              <a:t>"</a:t>
            </a:r>
            <a:r>
              <a:rPr lang="zh-CN" altLang="en-US" sz="1200" i="1" dirty="0">
                <a:solidFill>
                  <a:srgbClr val="2A00FF"/>
                </a:solidFill>
                <a:latin typeface="Consolas"/>
              </a:rPr>
              <a:t>说</a:t>
            </a:r>
            <a:r>
              <a:rPr lang="en-US" altLang="zh-CN" sz="1200" i="1" dirty="0">
                <a:solidFill>
                  <a:srgbClr val="2A00FF"/>
                </a:solidFill>
                <a:latin typeface="Consolas"/>
              </a:rPr>
              <a:t>:"</a:t>
            </a:r>
            <a:r>
              <a:rPr lang="en-US" altLang="zh-CN" sz="1200" i="1" dirty="0">
                <a:solidFill>
                  <a:srgbClr val="000000"/>
                </a:solidFill>
                <a:latin typeface="Consolas"/>
              </a:rPr>
              <a:t>);</a:t>
            </a:r>
          </a:p>
          <a:p>
            <a:pPr lvl="1"/>
            <a:r>
              <a:rPr lang="en-US" sz="1200" dirty="0">
                <a:solidFill>
                  <a:srgbClr val="000000"/>
                </a:solidFill>
                <a:latin typeface="Consolas"/>
              </a:rPr>
              <a:t>            </a:t>
            </a:r>
            <a:r>
              <a:rPr lang="en-US" sz="1200" b="1" dirty="0">
                <a:solidFill>
                  <a:srgbClr val="7F0055"/>
                </a:solidFill>
                <a:latin typeface="Consolas"/>
              </a:rPr>
              <a:t>for</a:t>
            </a:r>
            <a:r>
              <a:rPr lang="en-US" sz="1200" b="1" dirty="0">
                <a:solidFill>
                  <a:srgbClr val="000000"/>
                </a:solidFill>
                <a:latin typeface="Consolas"/>
              </a:rPr>
              <a:t>(</a:t>
            </a:r>
            <a:r>
              <a:rPr lang="en-US" sz="1200" b="1" dirty="0" err="1">
                <a:solidFill>
                  <a:srgbClr val="7F0055"/>
                </a:solidFill>
                <a:latin typeface="Consolas"/>
              </a:rPr>
              <a:t>int</a:t>
            </a:r>
            <a:r>
              <a:rPr lang="en-US" sz="1200" b="1" dirty="0">
                <a:solidFill>
                  <a:srgbClr val="000000"/>
                </a:solidFill>
                <a:latin typeface="Consolas"/>
              </a:rPr>
              <a:t> </a:t>
            </a:r>
            <a:r>
              <a:rPr lang="en-US" sz="1200" b="1" dirty="0" err="1">
                <a:solidFill>
                  <a:srgbClr val="000000"/>
                </a:solidFill>
                <a:latin typeface="Consolas"/>
              </a:rPr>
              <a:t>i</a:t>
            </a:r>
            <a:r>
              <a:rPr lang="en-US" sz="1200" b="1" dirty="0">
                <a:solidFill>
                  <a:srgbClr val="000000"/>
                </a:solidFill>
                <a:latin typeface="Consolas"/>
              </a:rPr>
              <a:t>=0;i&lt;</a:t>
            </a:r>
            <a:r>
              <a:rPr lang="en-US" sz="1200" b="1" dirty="0" err="1">
                <a:solidFill>
                  <a:srgbClr val="0000C0"/>
                </a:solidFill>
                <a:latin typeface="Consolas"/>
              </a:rPr>
              <a:t>content</a:t>
            </a:r>
            <a:r>
              <a:rPr lang="en-US" sz="1200" b="1" dirty="0" err="1">
                <a:solidFill>
                  <a:srgbClr val="000000"/>
                </a:solidFill>
                <a:latin typeface="Consolas"/>
              </a:rPr>
              <a:t>.</a:t>
            </a:r>
            <a:r>
              <a:rPr lang="en-US" sz="1200" b="1" dirty="0" err="1">
                <a:solidFill>
                  <a:srgbClr val="0000C0"/>
                </a:solidFill>
                <a:latin typeface="Consolas"/>
              </a:rPr>
              <a:t>length</a:t>
            </a:r>
            <a:r>
              <a:rPr lang="en-US" sz="1200" b="1" dirty="0" err="1">
                <a:solidFill>
                  <a:srgbClr val="000000"/>
                </a:solidFill>
                <a:latin typeface="Consolas"/>
              </a:rPr>
              <a:t>;i</a:t>
            </a:r>
            <a:r>
              <a:rPr lang="en-US" sz="1200" b="1" dirty="0">
                <a:solidFill>
                  <a:srgbClr val="000000"/>
                </a:solidFill>
                <a:latin typeface="Consolas"/>
              </a:rPr>
              <a:t>++){</a:t>
            </a:r>
          </a:p>
          <a:p>
            <a:pPr lvl="1"/>
            <a:r>
              <a:rPr lang="en-US" sz="1200" dirty="0">
                <a:solidFill>
                  <a:srgbClr val="000000"/>
                </a:solidFill>
                <a:latin typeface="Consolas"/>
              </a:rPr>
              <a:t>               </a:t>
            </a:r>
            <a:r>
              <a:rPr lang="en-US" sz="1200" dirty="0" err="1">
                <a:solidFill>
                  <a:srgbClr val="000000"/>
                </a:solidFill>
                <a:latin typeface="Consolas"/>
              </a:rPr>
              <a:t>System.</a:t>
            </a:r>
            <a:r>
              <a:rPr lang="en-US" sz="1200" i="1" dirty="0" err="1">
                <a:solidFill>
                  <a:srgbClr val="0000C0"/>
                </a:solidFill>
                <a:latin typeface="Consolas"/>
              </a:rPr>
              <a:t>out</a:t>
            </a:r>
            <a:r>
              <a:rPr lang="en-US" sz="1200" i="1" dirty="0" err="1">
                <a:solidFill>
                  <a:srgbClr val="000000"/>
                </a:solidFill>
                <a:latin typeface="Consolas"/>
              </a:rPr>
              <a:t>.print</a:t>
            </a:r>
            <a:r>
              <a:rPr lang="en-US" sz="1200" i="1" dirty="0">
                <a:solidFill>
                  <a:srgbClr val="000000"/>
                </a:solidFill>
                <a:latin typeface="Consolas"/>
              </a:rPr>
              <a:t>(</a:t>
            </a:r>
            <a:r>
              <a:rPr lang="en-US" sz="1200" i="1" dirty="0">
                <a:solidFill>
                  <a:srgbClr val="0000C0"/>
                </a:solidFill>
                <a:latin typeface="Consolas"/>
              </a:rPr>
              <a:t>content</a:t>
            </a:r>
            <a:r>
              <a:rPr lang="en-US" sz="1200" i="1" dirty="0">
                <a:solidFill>
                  <a:srgbClr val="000000"/>
                </a:solidFill>
                <a:latin typeface="Consolas"/>
              </a:rPr>
              <a:t>[</a:t>
            </a:r>
            <a:r>
              <a:rPr lang="en-US" sz="1200" i="1" dirty="0" err="1">
                <a:solidFill>
                  <a:srgbClr val="000000"/>
                </a:solidFill>
                <a:latin typeface="Consolas"/>
              </a:rPr>
              <a:t>i</a:t>
            </a:r>
            <a:r>
              <a:rPr lang="en-US" sz="1200" i="1" dirty="0">
                <a:solidFill>
                  <a:srgbClr val="000000"/>
                </a:solidFill>
                <a:latin typeface="Consolas"/>
              </a:rPr>
              <a:t>]);</a:t>
            </a:r>
          </a:p>
          <a:p>
            <a:pPr lvl="1"/>
            <a:r>
              <a:rPr lang="en-US" sz="1200" dirty="0">
                <a:solidFill>
                  <a:srgbClr val="000000"/>
                </a:solidFill>
                <a:latin typeface="Consolas"/>
              </a:rPr>
              <a:t>               </a:t>
            </a:r>
            <a:r>
              <a:rPr lang="en-US" sz="1200" b="1" dirty="0">
                <a:solidFill>
                  <a:srgbClr val="7F0055"/>
                </a:solidFill>
                <a:latin typeface="Consolas"/>
              </a:rPr>
              <a:t>try</a:t>
            </a:r>
            <a:r>
              <a:rPr lang="en-US" sz="1200" b="1" dirty="0">
                <a:solidFill>
                  <a:srgbClr val="000000"/>
                </a:solidFill>
                <a:latin typeface="Consolas"/>
              </a:rPr>
              <a:t> { </a:t>
            </a:r>
            <a:r>
              <a:rPr lang="en-US" sz="1200" b="1" dirty="0" err="1">
                <a:solidFill>
                  <a:srgbClr val="0000C0"/>
                </a:solidFill>
                <a:latin typeface="Consolas"/>
              </a:rPr>
              <a:t>threadB</a:t>
            </a:r>
            <a:r>
              <a:rPr lang="en-US" sz="1200" b="1" dirty="0" err="1">
                <a:solidFill>
                  <a:srgbClr val="000000"/>
                </a:solidFill>
                <a:latin typeface="Consolas"/>
              </a:rPr>
              <a:t>.</a:t>
            </a:r>
            <a:r>
              <a:rPr lang="en-US" sz="1200" b="1" i="1" dirty="0" err="1">
                <a:solidFill>
                  <a:srgbClr val="000000"/>
                </a:solidFill>
                <a:latin typeface="Consolas"/>
              </a:rPr>
              <a:t>sleep</a:t>
            </a:r>
            <a:r>
              <a:rPr lang="en-US" sz="1200" b="1" i="1" dirty="0">
                <a:solidFill>
                  <a:srgbClr val="000000"/>
                </a:solidFill>
                <a:latin typeface="Consolas"/>
              </a:rPr>
              <a:t>(1000); }</a:t>
            </a:r>
          </a:p>
          <a:p>
            <a:pPr lvl="1"/>
            <a:r>
              <a:rPr lang="en-US" sz="1200" dirty="0">
                <a:solidFill>
                  <a:srgbClr val="000000"/>
                </a:solidFill>
                <a:latin typeface="Consolas"/>
              </a:rPr>
              <a:t>               </a:t>
            </a:r>
            <a:r>
              <a:rPr lang="en-US" sz="1200" b="1" dirty="0">
                <a:solidFill>
                  <a:srgbClr val="7F0055"/>
                </a:solidFill>
                <a:latin typeface="Consolas"/>
              </a:rPr>
              <a:t>catch</a:t>
            </a:r>
            <a:r>
              <a:rPr lang="en-US" sz="1200" b="1" dirty="0">
                <a:solidFill>
                  <a:srgbClr val="000000"/>
                </a:solidFill>
                <a:latin typeface="Consolas"/>
              </a:rPr>
              <a:t>(</a:t>
            </a:r>
            <a:r>
              <a:rPr lang="en-US" sz="1200" b="1" dirty="0" err="1">
                <a:solidFill>
                  <a:srgbClr val="000000"/>
                </a:solidFill>
                <a:latin typeface="Consolas"/>
              </a:rPr>
              <a:t>InterruptedException</a:t>
            </a:r>
            <a:r>
              <a:rPr lang="en-US" sz="1200" b="1" dirty="0">
                <a:solidFill>
                  <a:srgbClr val="000000"/>
                </a:solidFill>
                <a:latin typeface="Consolas"/>
              </a:rPr>
              <a:t> e){}</a:t>
            </a:r>
          </a:p>
          <a:p>
            <a:pPr lvl="1"/>
            <a:r>
              <a:rPr lang="en-US" sz="1200" dirty="0">
                <a:solidFill>
                  <a:srgbClr val="000000"/>
                </a:solidFill>
                <a:latin typeface="Consolas"/>
              </a:rPr>
              <a:t>            }</a:t>
            </a:r>
          </a:p>
          <a:p>
            <a:pPr lvl="1"/>
            <a:r>
              <a:rPr lang="en-US" sz="1200" dirty="0">
                <a:solidFill>
                  <a:srgbClr val="000000"/>
                </a:solidFill>
                <a:latin typeface="Consolas"/>
              </a:rPr>
              <a:t>    }</a:t>
            </a:r>
          </a:p>
          <a:p>
            <a:r>
              <a:rPr lang="en-US" sz="1200" dirty="0">
                <a:solidFill>
                  <a:srgbClr val="000000"/>
                </a:solidFill>
                <a:latin typeface="Consolas"/>
              </a:rPr>
              <a:t>    }    </a:t>
            </a:r>
          </a:p>
          <a:p>
            <a:r>
              <a:rPr lang="en-US" sz="1200" dirty="0">
                <a:solidFill>
                  <a:srgbClr val="000000"/>
                </a:solidFill>
                <a:latin typeface="Consolas"/>
              </a:rPr>
              <a:t>}</a:t>
            </a:r>
          </a:p>
        </p:txBody>
      </p:sp>
      <p:sp>
        <p:nvSpPr>
          <p:cNvPr id="5" name="Rectangle 4"/>
          <p:cNvSpPr/>
          <p:nvPr/>
        </p:nvSpPr>
        <p:spPr>
          <a:xfrm>
            <a:off x="7211831" y="332656"/>
            <a:ext cx="1896673" cy="369332"/>
          </a:xfrm>
          <a:prstGeom prst="rect">
            <a:avLst/>
          </a:prstGeom>
        </p:spPr>
        <p:txBody>
          <a:bodyPr wrap="none">
            <a:spAutoFit/>
          </a:bodyPr>
          <a:lstStyle/>
          <a:p>
            <a:r>
              <a:rPr lang="en-US" altLang="zh-CN" dirty="0"/>
              <a:t>【</a:t>
            </a:r>
            <a:r>
              <a:rPr lang="zh-CN" altLang="en-US" dirty="0"/>
              <a:t>例子</a:t>
            </a:r>
            <a:r>
              <a:rPr lang="en-US" altLang="zh-CN" dirty="0"/>
              <a:t>13</a:t>
            </a:r>
            <a:r>
              <a:rPr lang="zh-CN" altLang="en-US" dirty="0"/>
              <a:t>，</a:t>
            </a:r>
            <a:r>
              <a:rPr lang="en-US" altLang="zh-CN" dirty="0"/>
              <a:t>1/2】</a:t>
            </a:r>
            <a:endParaRPr lang="zh-CN" altLang="en-US" dirty="0"/>
          </a:p>
        </p:txBody>
      </p:sp>
      <p:cxnSp>
        <p:nvCxnSpPr>
          <p:cNvPr id="6" name="直接箭头连接符 5"/>
          <p:cNvCxnSpPr/>
          <p:nvPr/>
        </p:nvCxnSpPr>
        <p:spPr>
          <a:xfrm flipV="1">
            <a:off x="681229" y="3789040"/>
            <a:ext cx="1080120" cy="28803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2"/>
          </p:nvPr>
        </p:nvSpPr>
        <p:spPr/>
        <p:txBody>
          <a:bodyPr/>
          <a:lstStyle/>
          <a:p>
            <a:fld id="{B6F15528-21DE-4FAA-801E-634DDDAF4B2B}" type="slidenum">
              <a:rPr lang="en-US" smtClean="0"/>
              <a:pPr/>
              <a:t>64</a:t>
            </a:fld>
            <a:endParaRPr lang="en-US"/>
          </a:p>
        </p:txBody>
      </p:sp>
      <p:cxnSp>
        <p:nvCxnSpPr>
          <p:cNvPr id="7" name="直接箭头连接符 6"/>
          <p:cNvCxnSpPr/>
          <p:nvPr/>
        </p:nvCxnSpPr>
        <p:spPr>
          <a:xfrm flipV="1">
            <a:off x="683568" y="3250148"/>
            <a:ext cx="1080120" cy="28803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752879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8.10 </a:t>
            </a:r>
            <a:r>
              <a:rPr lang="zh-CN" altLang="en-US" sz="3200" dirty="0"/>
              <a:t>线程联合</a:t>
            </a:r>
          </a:p>
        </p:txBody>
      </p:sp>
      <p:sp>
        <p:nvSpPr>
          <p:cNvPr id="4" name="矩形 3"/>
          <p:cNvSpPr/>
          <p:nvPr/>
        </p:nvSpPr>
        <p:spPr>
          <a:xfrm>
            <a:off x="467544" y="332656"/>
            <a:ext cx="5544616" cy="2308324"/>
          </a:xfrm>
          <a:prstGeom prst="rect">
            <a:avLst/>
          </a:prstGeom>
          <a:solidFill>
            <a:srgbClr val="CCFFFF"/>
          </a:solidFill>
        </p:spPr>
        <p:txBody>
          <a:bodyPr wrap="square">
            <a:spAutoFit/>
          </a:bodyPr>
          <a:lstStyle/>
          <a:p>
            <a:r>
              <a:rPr lang="en-US" b="1" dirty="0">
                <a:solidFill>
                  <a:srgbClr val="7F0055"/>
                </a:solidFill>
                <a:latin typeface="Consolas"/>
              </a:rPr>
              <a:t>public</a:t>
            </a:r>
            <a:r>
              <a:rPr lang="en-US" b="1" dirty="0">
                <a:solidFill>
                  <a:srgbClr val="000000"/>
                </a:solidFill>
                <a:latin typeface="Consolas"/>
              </a:rPr>
              <a:t> </a:t>
            </a:r>
            <a:r>
              <a:rPr lang="en-US" b="1" dirty="0">
                <a:solidFill>
                  <a:srgbClr val="7F0055"/>
                </a:solidFill>
                <a:latin typeface="Consolas"/>
              </a:rPr>
              <a:t>class</a:t>
            </a:r>
            <a:r>
              <a:rPr lang="en-US" b="1" dirty="0">
                <a:solidFill>
                  <a:srgbClr val="000000"/>
                </a:solidFill>
                <a:latin typeface="Consolas"/>
              </a:rPr>
              <a:t> Example8_13</a:t>
            </a:r>
          </a:p>
          <a:p>
            <a:r>
              <a:rPr lang="en-US" dirty="0">
                <a:solidFill>
                  <a:srgbClr val="000000"/>
                </a:solidFill>
                <a:latin typeface="Consolas"/>
              </a:rPr>
              <a:t>{</a:t>
            </a:r>
          </a:p>
          <a:p>
            <a:r>
              <a:rPr lang="en-US" dirty="0">
                <a:solidFill>
                  <a:srgbClr val="000000"/>
                </a:solidFill>
                <a:latin typeface="Consolas"/>
              </a:rPr>
              <a:t>    </a:t>
            </a:r>
            <a:r>
              <a:rPr lang="en-US" b="1" dirty="0">
                <a:solidFill>
                  <a:srgbClr val="7F0055"/>
                </a:solidFill>
                <a:latin typeface="Consolas"/>
              </a:rPr>
              <a:t>public</a:t>
            </a:r>
            <a:r>
              <a:rPr lang="en-US" b="1" dirty="0">
                <a:solidFill>
                  <a:srgbClr val="000000"/>
                </a:solidFill>
                <a:latin typeface="Consolas"/>
              </a:rPr>
              <a:t> </a:t>
            </a:r>
            <a:r>
              <a:rPr lang="en-US" b="1" dirty="0">
                <a:solidFill>
                  <a:srgbClr val="7F0055"/>
                </a:solidFill>
                <a:latin typeface="Consolas"/>
              </a:rPr>
              <a:t>static</a:t>
            </a:r>
            <a:r>
              <a:rPr lang="en-US" b="1" dirty="0">
                <a:solidFill>
                  <a:srgbClr val="000000"/>
                </a:solidFill>
                <a:latin typeface="Consolas"/>
              </a:rPr>
              <a:t> </a:t>
            </a:r>
            <a:r>
              <a:rPr lang="en-US" b="1" dirty="0">
                <a:solidFill>
                  <a:srgbClr val="7F0055"/>
                </a:solidFill>
                <a:latin typeface="Consolas"/>
              </a:rPr>
              <a:t>void</a:t>
            </a:r>
            <a:r>
              <a:rPr lang="en-US" b="1" dirty="0">
                <a:solidFill>
                  <a:srgbClr val="000000"/>
                </a:solidFill>
                <a:latin typeface="Consolas"/>
              </a:rPr>
              <a:t> main(String </a:t>
            </a:r>
            <a:r>
              <a:rPr lang="en-US" b="1" dirty="0" err="1">
                <a:solidFill>
                  <a:srgbClr val="000000"/>
                </a:solidFill>
                <a:latin typeface="Consolas"/>
              </a:rPr>
              <a:t>args</a:t>
            </a:r>
            <a:r>
              <a:rPr lang="en-US" b="1" dirty="0">
                <a:solidFill>
                  <a:srgbClr val="000000"/>
                </a:solidFill>
                <a:latin typeface="Consolas"/>
              </a:rPr>
              <a:t>[])</a:t>
            </a:r>
          </a:p>
          <a:p>
            <a:r>
              <a:rPr lang="en-US" dirty="0">
                <a:solidFill>
                  <a:srgbClr val="000000"/>
                </a:solidFill>
                <a:latin typeface="Consolas"/>
              </a:rPr>
              <a:t>    {</a:t>
            </a:r>
          </a:p>
          <a:p>
            <a:r>
              <a:rPr lang="en-US" dirty="0">
                <a:solidFill>
                  <a:srgbClr val="000000"/>
                </a:solidFill>
                <a:latin typeface="Consolas"/>
              </a:rPr>
              <a:t>        </a:t>
            </a:r>
            <a:r>
              <a:rPr lang="en-US" dirty="0" err="1">
                <a:solidFill>
                  <a:srgbClr val="000000"/>
                </a:solidFill>
                <a:latin typeface="Consolas"/>
              </a:rPr>
              <a:t>JoinThread</a:t>
            </a:r>
            <a:r>
              <a:rPr lang="en-US" dirty="0">
                <a:solidFill>
                  <a:srgbClr val="000000"/>
                </a:solidFill>
                <a:latin typeface="Consolas"/>
              </a:rPr>
              <a:t> a = </a:t>
            </a:r>
            <a:r>
              <a:rPr lang="en-US" b="1" dirty="0">
                <a:solidFill>
                  <a:srgbClr val="7F0055"/>
                </a:solidFill>
                <a:latin typeface="Consolas"/>
              </a:rPr>
              <a:t>new</a:t>
            </a:r>
            <a:r>
              <a:rPr lang="en-US" b="1" dirty="0">
                <a:solidFill>
                  <a:srgbClr val="000000"/>
                </a:solidFill>
                <a:latin typeface="Consolas"/>
              </a:rPr>
              <a:t> </a:t>
            </a:r>
            <a:r>
              <a:rPr lang="en-US" b="1" dirty="0" err="1">
                <a:solidFill>
                  <a:srgbClr val="000000"/>
                </a:solidFill>
                <a:latin typeface="Consolas"/>
              </a:rPr>
              <a:t>JoinThread</a:t>
            </a:r>
            <a:r>
              <a:rPr lang="en-US" b="1" dirty="0">
                <a:solidFill>
                  <a:srgbClr val="000000"/>
                </a:solidFill>
                <a:latin typeface="Consolas"/>
              </a:rPr>
              <a:t>();</a:t>
            </a:r>
          </a:p>
          <a:p>
            <a:r>
              <a:rPr lang="en-US" dirty="0">
                <a:solidFill>
                  <a:srgbClr val="000000"/>
                </a:solidFill>
                <a:latin typeface="Consolas"/>
              </a:rPr>
              <a:t>        </a:t>
            </a:r>
            <a:r>
              <a:rPr lang="en-US" dirty="0" err="1">
                <a:solidFill>
                  <a:srgbClr val="000000"/>
                </a:solidFill>
                <a:latin typeface="Consolas"/>
              </a:rPr>
              <a:t>a.</a:t>
            </a:r>
            <a:r>
              <a:rPr lang="en-US" dirty="0" err="1">
                <a:solidFill>
                  <a:srgbClr val="0000C0"/>
                </a:solidFill>
                <a:latin typeface="Consolas"/>
              </a:rPr>
              <a:t>threadA</a:t>
            </a:r>
            <a:r>
              <a:rPr lang="en-US" dirty="0" err="1">
                <a:solidFill>
                  <a:srgbClr val="000000"/>
                </a:solidFill>
                <a:latin typeface="Consolas"/>
              </a:rPr>
              <a:t>.start</a:t>
            </a:r>
            <a:r>
              <a:rPr lang="en-US" dirty="0">
                <a:solidFill>
                  <a:srgbClr val="000000"/>
                </a:solidFill>
                <a:latin typeface="Consolas"/>
              </a:rPr>
              <a:t>();</a:t>
            </a:r>
          </a:p>
          <a:p>
            <a:r>
              <a:rPr lang="en-US" dirty="0">
                <a:solidFill>
                  <a:srgbClr val="000000"/>
                </a:solidFill>
                <a:latin typeface="Consolas"/>
              </a:rPr>
              <a:t>    }</a:t>
            </a:r>
          </a:p>
          <a:p>
            <a:r>
              <a:rPr lang="en-US" dirty="0">
                <a:solidFill>
                  <a:srgbClr val="000000"/>
                </a:solidFill>
                <a:latin typeface="Consolas"/>
              </a:rPr>
              <a:t>}</a:t>
            </a:r>
          </a:p>
        </p:txBody>
      </p:sp>
      <p:sp>
        <p:nvSpPr>
          <p:cNvPr id="5" name="Rectangle 4"/>
          <p:cNvSpPr/>
          <p:nvPr/>
        </p:nvSpPr>
        <p:spPr>
          <a:xfrm>
            <a:off x="7211831" y="332656"/>
            <a:ext cx="1896673" cy="369332"/>
          </a:xfrm>
          <a:prstGeom prst="rect">
            <a:avLst/>
          </a:prstGeom>
        </p:spPr>
        <p:txBody>
          <a:bodyPr wrap="none">
            <a:spAutoFit/>
          </a:bodyPr>
          <a:lstStyle/>
          <a:p>
            <a:r>
              <a:rPr lang="en-US" altLang="zh-CN" dirty="0"/>
              <a:t>【</a:t>
            </a:r>
            <a:r>
              <a:rPr lang="zh-CN" altLang="en-US" dirty="0"/>
              <a:t>例子</a:t>
            </a:r>
            <a:r>
              <a:rPr lang="en-US" altLang="zh-CN" dirty="0"/>
              <a:t>13</a:t>
            </a:r>
            <a:r>
              <a:rPr lang="zh-CN" altLang="en-US" dirty="0"/>
              <a:t>，</a:t>
            </a:r>
            <a:r>
              <a:rPr lang="en-US" altLang="zh-CN" dirty="0"/>
              <a:t>2/2】</a:t>
            </a:r>
            <a:endParaRPr lang="zh-CN" altLang="en-US" dirty="0"/>
          </a:p>
        </p:txBody>
      </p:sp>
      <p:pic>
        <p:nvPicPr>
          <p:cNvPr id="717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11115" y="2640980"/>
            <a:ext cx="4249052" cy="12058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Slide Number Placeholder 2"/>
          <p:cNvSpPr>
            <a:spLocks noGrp="1"/>
          </p:cNvSpPr>
          <p:nvPr>
            <p:ph type="sldNum" sz="quarter" idx="12"/>
          </p:nvPr>
        </p:nvSpPr>
        <p:spPr/>
        <p:txBody>
          <a:bodyPr/>
          <a:lstStyle/>
          <a:p>
            <a:fld id="{B6F15528-21DE-4FAA-801E-634DDDAF4B2B}" type="slidenum">
              <a:rPr lang="en-US" smtClean="0"/>
              <a:pPr/>
              <a:t>65</a:t>
            </a:fld>
            <a:endParaRPr lang="en-US"/>
          </a:p>
        </p:txBody>
      </p:sp>
    </p:spTree>
    <p:extLst>
      <p:ext uri="{BB962C8B-B14F-4D97-AF65-F5344CB8AC3E}">
        <p14:creationId xmlns:p14="http://schemas.microsoft.com/office/powerpoint/2010/main" val="173651714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Outline</a:t>
            </a:r>
            <a:endParaRPr lang="zh-CN" altLang="en-US" sz="3200" dirty="0"/>
          </a:p>
        </p:txBody>
      </p:sp>
      <p:sp>
        <p:nvSpPr>
          <p:cNvPr id="3" name="内容占位符 2"/>
          <p:cNvSpPr>
            <a:spLocks noGrp="1"/>
          </p:cNvSpPr>
          <p:nvPr>
            <p:ph idx="1"/>
          </p:nvPr>
        </p:nvSpPr>
        <p:spPr/>
        <p:txBody>
          <a:bodyPr>
            <a:normAutofit/>
          </a:bodyPr>
          <a:lstStyle/>
          <a:p>
            <a:r>
              <a:rPr lang="en-US" altLang="zh-CN" sz="2000" dirty="0"/>
              <a:t>8.1 Java</a:t>
            </a:r>
            <a:r>
              <a:rPr lang="zh-CN" altLang="en-US" sz="2000" dirty="0"/>
              <a:t>中的线程</a:t>
            </a:r>
            <a:endParaRPr lang="en-US" altLang="zh-CN" sz="2000" dirty="0"/>
          </a:p>
          <a:p>
            <a:r>
              <a:rPr lang="en-US" altLang="zh-CN" sz="2000" dirty="0"/>
              <a:t>8.2 </a:t>
            </a:r>
            <a:r>
              <a:rPr lang="zh-CN" altLang="en-US" sz="2000" dirty="0"/>
              <a:t>线程的生命周期</a:t>
            </a:r>
            <a:endParaRPr lang="en-US" altLang="zh-CN" sz="2000" dirty="0"/>
          </a:p>
          <a:p>
            <a:r>
              <a:rPr lang="en-US" altLang="zh-CN" sz="2000" dirty="0"/>
              <a:t>8.3 </a:t>
            </a:r>
            <a:r>
              <a:rPr lang="zh-CN" altLang="en-US" sz="2000" dirty="0"/>
              <a:t>线程的优先级与调度管理</a:t>
            </a:r>
            <a:endParaRPr lang="en-US" altLang="zh-CN" sz="2000" dirty="0"/>
          </a:p>
          <a:p>
            <a:r>
              <a:rPr lang="en-US" altLang="zh-CN" sz="2000" dirty="0"/>
              <a:t>8.4 Thread</a:t>
            </a:r>
            <a:r>
              <a:rPr lang="zh-CN" altLang="en-US" sz="2000" dirty="0"/>
              <a:t>的子类创建线程</a:t>
            </a:r>
            <a:endParaRPr lang="en-US" altLang="zh-CN" sz="2000" dirty="0"/>
          </a:p>
          <a:p>
            <a:r>
              <a:rPr lang="en-US" altLang="zh-CN" sz="2000" dirty="0"/>
              <a:t>8.5 Runnable</a:t>
            </a:r>
            <a:r>
              <a:rPr lang="zh-CN" altLang="en-US" sz="2000" dirty="0"/>
              <a:t>接口</a:t>
            </a:r>
            <a:endParaRPr lang="en-US" altLang="zh-CN" sz="2000" dirty="0"/>
          </a:p>
          <a:p>
            <a:r>
              <a:rPr lang="en-US" altLang="zh-CN" sz="2000" dirty="0"/>
              <a:t>8.6 </a:t>
            </a:r>
            <a:r>
              <a:rPr lang="zh-CN" altLang="en-US" sz="2000" dirty="0"/>
              <a:t>线程的常用方法</a:t>
            </a:r>
            <a:endParaRPr lang="en-US" altLang="zh-CN" sz="2000" dirty="0"/>
          </a:p>
          <a:p>
            <a:r>
              <a:rPr lang="en-US" altLang="zh-CN" sz="2000" dirty="0"/>
              <a:t>8.7 </a:t>
            </a:r>
            <a:r>
              <a:rPr lang="zh-CN" altLang="en-US" sz="2000" dirty="0"/>
              <a:t>线程同步</a:t>
            </a:r>
            <a:endParaRPr lang="en-US" altLang="zh-CN" sz="2000" dirty="0"/>
          </a:p>
          <a:p>
            <a:r>
              <a:rPr lang="en-US" altLang="zh-CN" sz="2000" dirty="0"/>
              <a:t>8.8 </a:t>
            </a:r>
            <a:r>
              <a:rPr lang="zh-CN" altLang="en-US" sz="2000" dirty="0"/>
              <a:t>使用</a:t>
            </a:r>
            <a:r>
              <a:rPr lang="en-US" altLang="zh-CN" sz="2000" dirty="0"/>
              <a:t>wait(),notify(),</a:t>
            </a:r>
            <a:r>
              <a:rPr lang="en-US" altLang="zh-CN" sz="2000" dirty="0" err="1"/>
              <a:t>notifyAll</a:t>
            </a:r>
            <a:r>
              <a:rPr lang="en-US" altLang="zh-CN" sz="2000" dirty="0"/>
              <a:t>()</a:t>
            </a:r>
            <a:r>
              <a:rPr lang="zh-CN" altLang="en-US" sz="2000" dirty="0"/>
              <a:t>协调同步线程</a:t>
            </a:r>
            <a:endParaRPr lang="en-US" altLang="zh-CN" sz="2000" dirty="0"/>
          </a:p>
          <a:p>
            <a:r>
              <a:rPr lang="en-US" altLang="zh-CN" sz="2000" dirty="0"/>
              <a:t>8.9 </a:t>
            </a:r>
            <a:r>
              <a:rPr lang="zh-CN" altLang="en-US" sz="2000" dirty="0"/>
              <a:t>挂起、恢复和终止线程</a:t>
            </a:r>
            <a:endParaRPr lang="en-US" altLang="zh-CN" sz="2000" dirty="0"/>
          </a:p>
          <a:p>
            <a:r>
              <a:rPr lang="en-US" altLang="zh-CN" sz="2000" dirty="0"/>
              <a:t>8.10 </a:t>
            </a:r>
            <a:r>
              <a:rPr lang="zh-CN" altLang="en-US" sz="2000" dirty="0"/>
              <a:t>线程联合</a:t>
            </a:r>
            <a:endParaRPr lang="en-US" altLang="zh-CN" sz="2000" dirty="0"/>
          </a:p>
          <a:p>
            <a:r>
              <a:rPr lang="en-US" altLang="zh-CN" sz="2000" dirty="0">
                <a:solidFill>
                  <a:srgbClr val="FF0000"/>
                </a:solidFill>
              </a:rPr>
              <a:t>8.11 </a:t>
            </a:r>
            <a:r>
              <a:rPr lang="zh-CN" altLang="en-US" sz="2000" dirty="0">
                <a:solidFill>
                  <a:srgbClr val="FF0000"/>
                </a:solidFill>
              </a:rPr>
              <a:t>守护线程</a:t>
            </a:r>
          </a:p>
        </p:txBody>
      </p:sp>
      <p:sp>
        <p:nvSpPr>
          <p:cNvPr id="4" name="Slide Number Placeholder 3"/>
          <p:cNvSpPr>
            <a:spLocks noGrp="1"/>
          </p:cNvSpPr>
          <p:nvPr>
            <p:ph type="sldNum" sz="quarter" idx="12"/>
          </p:nvPr>
        </p:nvSpPr>
        <p:spPr/>
        <p:txBody>
          <a:bodyPr/>
          <a:lstStyle/>
          <a:p>
            <a:fld id="{B6F15528-21DE-4FAA-801E-634DDDAF4B2B}" type="slidenum">
              <a:rPr lang="en-US" smtClean="0"/>
              <a:pPr/>
              <a:t>66</a:t>
            </a:fld>
            <a:endParaRPr lang="en-US"/>
          </a:p>
        </p:txBody>
      </p:sp>
    </p:spTree>
    <p:extLst>
      <p:ext uri="{BB962C8B-B14F-4D97-AF65-F5344CB8AC3E}">
        <p14:creationId xmlns:p14="http://schemas.microsoft.com/office/powerpoint/2010/main" val="384124346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8.11 </a:t>
            </a:r>
            <a:r>
              <a:rPr lang="zh-CN" altLang="en-US" sz="3200" dirty="0"/>
              <a:t>守护线程</a:t>
            </a:r>
          </a:p>
        </p:txBody>
      </p:sp>
      <p:sp>
        <p:nvSpPr>
          <p:cNvPr id="3" name="内容占位符 2"/>
          <p:cNvSpPr>
            <a:spLocks noGrp="1"/>
          </p:cNvSpPr>
          <p:nvPr>
            <p:ph idx="1"/>
          </p:nvPr>
        </p:nvSpPr>
        <p:spPr/>
        <p:txBody>
          <a:bodyPr>
            <a:noAutofit/>
          </a:bodyPr>
          <a:lstStyle/>
          <a:p>
            <a:r>
              <a:rPr lang="zh-CN" altLang="en-US" sz="2000" dirty="0"/>
              <a:t>一个线程调用</a:t>
            </a:r>
            <a:r>
              <a:rPr lang="en-US" altLang="zh-CN" sz="2000" dirty="0"/>
              <a:t>void </a:t>
            </a:r>
            <a:r>
              <a:rPr lang="en-US" altLang="zh-CN" sz="2000" dirty="0" err="1"/>
              <a:t>setDaemon</a:t>
            </a:r>
            <a:r>
              <a:rPr lang="en-US" altLang="zh-CN" sz="2000" dirty="0"/>
              <a:t>(</a:t>
            </a:r>
            <a:r>
              <a:rPr lang="en-US" altLang="zh-CN" sz="2000" dirty="0" err="1"/>
              <a:t>boolean</a:t>
            </a:r>
            <a:r>
              <a:rPr lang="en-US" altLang="zh-CN" sz="2000" dirty="0"/>
              <a:t> on)</a:t>
            </a:r>
            <a:r>
              <a:rPr lang="zh-CN" altLang="en-US" sz="2000" dirty="0"/>
              <a:t>方法可以将自己设置成一个守护（</a:t>
            </a:r>
            <a:r>
              <a:rPr lang="en-US" altLang="zh-CN" sz="2000" dirty="0"/>
              <a:t>daemon</a:t>
            </a:r>
            <a:r>
              <a:rPr lang="zh-CN" altLang="en-US" sz="2000" dirty="0"/>
              <a:t>）线程，例如：</a:t>
            </a:r>
            <a:r>
              <a:rPr lang="en-US" altLang="zh-CN" sz="2000" dirty="0" err="1"/>
              <a:t>thread.setDaemon</a:t>
            </a:r>
            <a:r>
              <a:rPr lang="en-US" altLang="zh-CN" sz="2000" dirty="0"/>
              <a:t>(true);</a:t>
            </a:r>
          </a:p>
          <a:p>
            <a:endParaRPr lang="zh-CN" altLang="en-US" sz="2000" dirty="0"/>
          </a:p>
          <a:p>
            <a:r>
              <a:rPr lang="zh-CN" altLang="en-US" sz="2000" dirty="0"/>
              <a:t>线程默认是非守护线程，非守护线程也称作用户（</a:t>
            </a:r>
            <a:r>
              <a:rPr lang="en-US" altLang="zh-CN" sz="2000" dirty="0"/>
              <a:t>user</a:t>
            </a:r>
            <a:r>
              <a:rPr lang="zh-CN" altLang="en-US" sz="2000" dirty="0"/>
              <a:t>）线程。</a:t>
            </a:r>
          </a:p>
          <a:p>
            <a:endParaRPr lang="en-US" altLang="zh-CN" sz="2000" dirty="0"/>
          </a:p>
          <a:p>
            <a:r>
              <a:rPr lang="zh-CN" altLang="en-US" sz="2000" dirty="0"/>
              <a:t>当程序中的所有用户线程都已结束运行时，即使守护线程的</a:t>
            </a:r>
            <a:r>
              <a:rPr lang="en-US" altLang="zh-CN" sz="2000" dirty="0"/>
              <a:t>run()</a:t>
            </a:r>
            <a:r>
              <a:rPr lang="zh-CN" altLang="en-US" sz="2000" dirty="0"/>
              <a:t>方法中还有需要执行的语句，守护线程也立刻结束运行。一般地，用守护线程做一些不是很严格的工作，线程的随时结束不会产生什么不良的后果。一个线程必须在运行之前设置自己是否是守护线程。</a:t>
            </a:r>
          </a:p>
        </p:txBody>
      </p:sp>
      <p:sp>
        <p:nvSpPr>
          <p:cNvPr id="4" name="Slide Number Placeholder 3"/>
          <p:cNvSpPr>
            <a:spLocks noGrp="1"/>
          </p:cNvSpPr>
          <p:nvPr>
            <p:ph type="sldNum" sz="quarter" idx="12"/>
          </p:nvPr>
        </p:nvSpPr>
        <p:spPr/>
        <p:txBody>
          <a:bodyPr/>
          <a:lstStyle/>
          <a:p>
            <a:fld id="{B6F15528-21DE-4FAA-801E-634DDDAF4B2B}" type="slidenum">
              <a:rPr lang="en-US" smtClean="0"/>
              <a:pPr/>
              <a:t>67</a:t>
            </a:fld>
            <a:endParaRPr lang="en-US"/>
          </a:p>
        </p:txBody>
      </p:sp>
    </p:spTree>
    <p:extLst>
      <p:ext uri="{BB962C8B-B14F-4D97-AF65-F5344CB8AC3E}">
        <p14:creationId xmlns:p14="http://schemas.microsoft.com/office/powerpoint/2010/main" val="187244614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8.11 </a:t>
            </a:r>
            <a:r>
              <a:rPr lang="zh-CN" altLang="en-US" sz="3200" dirty="0"/>
              <a:t>守护线程</a:t>
            </a:r>
          </a:p>
        </p:txBody>
      </p:sp>
      <p:sp>
        <p:nvSpPr>
          <p:cNvPr id="4" name="矩形 3"/>
          <p:cNvSpPr/>
          <p:nvPr/>
        </p:nvSpPr>
        <p:spPr>
          <a:xfrm>
            <a:off x="539552" y="620688"/>
            <a:ext cx="6192688" cy="5755422"/>
          </a:xfrm>
          <a:prstGeom prst="rect">
            <a:avLst/>
          </a:prstGeom>
          <a:solidFill>
            <a:srgbClr val="CCFFFF"/>
          </a:solidFill>
        </p:spPr>
        <p:txBody>
          <a:bodyPr wrap="square">
            <a:spAutoFit/>
          </a:bodyPr>
          <a:lstStyle/>
          <a:p>
            <a:r>
              <a:rPr lang="en-US" sz="1600" b="1" dirty="0">
                <a:solidFill>
                  <a:srgbClr val="7F0055"/>
                </a:solidFill>
                <a:latin typeface="Consolas"/>
              </a:rPr>
              <a:t>class</a:t>
            </a:r>
            <a:r>
              <a:rPr lang="en-US" sz="1600" b="1" dirty="0">
                <a:solidFill>
                  <a:srgbClr val="000000"/>
                </a:solidFill>
                <a:latin typeface="Consolas"/>
              </a:rPr>
              <a:t> Daemon </a:t>
            </a:r>
            <a:r>
              <a:rPr lang="en-US" sz="1600" b="1" dirty="0">
                <a:solidFill>
                  <a:srgbClr val="7F0055"/>
                </a:solidFill>
                <a:latin typeface="Consolas"/>
              </a:rPr>
              <a:t>implements</a:t>
            </a:r>
            <a:r>
              <a:rPr lang="en-US" sz="1600" b="1" dirty="0">
                <a:solidFill>
                  <a:srgbClr val="000000"/>
                </a:solidFill>
                <a:latin typeface="Consolas"/>
              </a:rPr>
              <a:t> Runnable{</a:t>
            </a:r>
          </a:p>
          <a:p>
            <a:r>
              <a:rPr lang="en-US" sz="1600" dirty="0">
                <a:solidFill>
                  <a:srgbClr val="000000"/>
                </a:solidFill>
                <a:latin typeface="Consolas"/>
              </a:rPr>
              <a:t>    Thread </a:t>
            </a:r>
            <a:r>
              <a:rPr lang="en-US" sz="1600" dirty="0">
                <a:solidFill>
                  <a:srgbClr val="0000C0"/>
                </a:solidFill>
                <a:latin typeface="Consolas"/>
              </a:rPr>
              <a:t>A</a:t>
            </a:r>
            <a:r>
              <a:rPr lang="en-US" sz="1600" dirty="0">
                <a:solidFill>
                  <a:srgbClr val="000000"/>
                </a:solidFill>
                <a:latin typeface="Consolas"/>
              </a:rPr>
              <a:t>,</a:t>
            </a:r>
            <a:r>
              <a:rPr lang="en-US" sz="1600" dirty="0">
                <a:solidFill>
                  <a:srgbClr val="0000C0"/>
                </a:solidFill>
                <a:latin typeface="Consolas"/>
              </a:rPr>
              <a:t>B</a:t>
            </a:r>
            <a:r>
              <a:rPr lang="en-US" sz="1600" dirty="0">
                <a:solidFill>
                  <a:srgbClr val="000000"/>
                </a:solidFill>
                <a:latin typeface="Consolas"/>
              </a:rPr>
              <a:t>;</a:t>
            </a:r>
          </a:p>
          <a:p>
            <a:r>
              <a:rPr lang="en-US" sz="1600" dirty="0">
                <a:solidFill>
                  <a:srgbClr val="000000"/>
                </a:solidFill>
                <a:latin typeface="Consolas"/>
              </a:rPr>
              <a:t>    Daemon(){</a:t>
            </a:r>
          </a:p>
          <a:p>
            <a:r>
              <a:rPr lang="en-US" sz="1600" dirty="0">
                <a:solidFill>
                  <a:srgbClr val="000000"/>
                </a:solidFill>
                <a:latin typeface="Consolas"/>
              </a:rPr>
              <a:t>        </a:t>
            </a:r>
            <a:r>
              <a:rPr lang="en-US" sz="1600" dirty="0">
                <a:solidFill>
                  <a:srgbClr val="0000C0"/>
                </a:solidFill>
                <a:latin typeface="Consolas"/>
              </a:rPr>
              <a:t>A </a:t>
            </a:r>
            <a:r>
              <a:rPr lang="en-US" sz="1600" dirty="0">
                <a:solidFill>
                  <a:srgbClr val="000000"/>
                </a:solidFill>
                <a:latin typeface="Consolas"/>
              </a:rPr>
              <a:t>= </a:t>
            </a:r>
            <a:r>
              <a:rPr lang="en-US" sz="1600" b="1" dirty="0">
                <a:solidFill>
                  <a:srgbClr val="7F0055"/>
                </a:solidFill>
                <a:latin typeface="Consolas"/>
              </a:rPr>
              <a:t>new</a:t>
            </a:r>
            <a:r>
              <a:rPr lang="en-US" sz="1600" b="1" dirty="0">
                <a:solidFill>
                  <a:srgbClr val="000000"/>
                </a:solidFill>
                <a:latin typeface="Consolas"/>
              </a:rPr>
              <a:t> Thread(</a:t>
            </a:r>
            <a:r>
              <a:rPr lang="en-US" sz="1600" b="1" dirty="0">
                <a:solidFill>
                  <a:srgbClr val="7F0055"/>
                </a:solidFill>
                <a:latin typeface="Consolas"/>
              </a:rPr>
              <a:t>this</a:t>
            </a:r>
            <a:r>
              <a:rPr lang="en-US" sz="1600" b="1" dirty="0">
                <a:solidFill>
                  <a:srgbClr val="000000"/>
                </a:solidFill>
                <a:latin typeface="Consolas"/>
              </a:rPr>
              <a:t>);</a:t>
            </a:r>
          </a:p>
          <a:p>
            <a:r>
              <a:rPr lang="en-US" sz="1600" dirty="0">
                <a:solidFill>
                  <a:srgbClr val="000000"/>
                </a:solidFill>
                <a:latin typeface="Consolas"/>
              </a:rPr>
              <a:t>        </a:t>
            </a:r>
            <a:r>
              <a:rPr lang="en-US" sz="1600" dirty="0">
                <a:solidFill>
                  <a:srgbClr val="0000C0"/>
                </a:solidFill>
                <a:latin typeface="Consolas"/>
              </a:rPr>
              <a:t>B </a:t>
            </a:r>
            <a:r>
              <a:rPr lang="en-US" sz="1600" dirty="0">
                <a:solidFill>
                  <a:srgbClr val="000000"/>
                </a:solidFill>
                <a:latin typeface="Consolas"/>
              </a:rPr>
              <a:t>= </a:t>
            </a:r>
            <a:r>
              <a:rPr lang="en-US" sz="1600" b="1" dirty="0">
                <a:solidFill>
                  <a:srgbClr val="7F0055"/>
                </a:solidFill>
                <a:latin typeface="Consolas"/>
              </a:rPr>
              <a:t>new</a:t>
            </a:r>
            <a:r>
              <a:rPr lang="en-US" sz="1600" b="1" dirty="0">
                <a:solidFill>
                  <a:srgbClr val="000000"/>
                </a:solidFill>
                <a:latin typeface="Consolas"/>
              </a:rPr>
              <a:t> Thread(</a:t>
            </a:r>
            <a:r>
              <a:rPr lang="en-US" sz="1600" b="1" dirty="0">
                <a:solidFill>
                  <a:srgbClr val="7F0055"/>
                </a:solidFill>
                <a:latin typeface="Consolas"/>
              </a:rPr>
              <a:t>this</a:t>
            </a:r>
            <a:r>
              <a:rPr lang="en-US" sz="1600" b="1" dirty="0">
                <a:solidFill>
                  <a:srgbClr val="000000"/>
                </a:solidFill>
                <a:latin typeface="Consolas"/>
              </a:rPr>
              <a:t>);</a:t>
            </a:r>
          </a:p>
          <a:p>
            <a:r>
              <a:rPr lang="en-US" sz="1600" dirty="0">
                <a:solidFill>
                  <a:srgbClr val="000000"/>
                </a:solidFill>
                <a:latin typeface="Consolas"/>
              </a:rPr>
              <a:t>    }</a:t>
            </a:r>
          </a:p>
          <a:p>
            <a:r>
              <a:rPr lang="en-US" sz="1600" dirty="0">
                <a:solidFill>
                  <a:srgbClr val="000000"/>
                </a:solidFill>
                <a:latin typeface="Consolas"/>
              </a:rPr>
              <a:t>    </a:t>
            </a:r>
            <a:r>
              <a:rPr lang="en-US" sz="1600" b="1" dirty="0">
                <a:solidFill>
                  <a:srgbClr val="7F0055"/>
                </a:solidFill>
                <a:latin typeface="Consolas"/>
              </a:rPr>
              <a:t>public</a:t>
            </a:r>
            <a:r>
              <a:rPr lang="en-US" sz="1600" b="1" dirty="0">
                <a:solidFill>
                  <a:srgbClr val="000000"/>
                </a:solidFill>
                <a:latin typeface="Consolas"/>
              </a:rPr>
              <a:t> </a:t>
            </a:r>
            <a:r>
              <a:rPr lang="en-US" sz="1600" b="1" dirty="0">
                <a:solidFill>
                  <a:srgbClr val="7F0055"/>
                </a:solidFill>
                <a:latin typeface="Consolas"/>
              </a:rPr>
              <a:t>void</a:t>
            </a:r>
            <a:r>
              <a:rPr lang="en-US" sz="1600" b="1" dirty="0">
                <a:solidFill>
                  <a:srgbClr val="000000"/>
                </a:solidFill>
                <a:latin typeface="Consolas"/>
              </a:rPr>
              <a:t> run(){</a:t>
            </a:r>
          </a:p>
          <a:p>
            <a:r>
              <a:rPr lang="en-US" sz="1600" dirty="0">
                <a:solidFill>
                  <a:srgbClr val="000000"/>
                </a:solidFill>
                <a:latin typeface="Consolas"/>
              </a:rPr>
              <a:t>        </a:t>
            </a:r>
            <a:r>
              <a:rPr lang="en-US" sz="1600" b="1" dirty="0">
                <a:solidFill>
                  <a:srgbClr val="7F0055"/>
                </a:solidFill>
                <a:latin typeface="Consolas"/>
              </a:rPr>
              <a:t>if</a:t>
            </a:r>
            <a:r>
              <a:rPr lang="en-US" sz="1600" b="1" dirty="0">
                <a:solidFill>
                  <a:srgbClr val="000000"/>
                </a:solidFill>
                <a:latin typeface="Consolas"/>
              </a:rPr>
              <a:t>(</a:t>
            </a:r>
            <a:r>
              <a:rPr lang="en-US" sz="1600" b="1" dirty="0" err="1">
                <a:solidFill>
                  <a:srgbClr val="000000"/>
                </a:solidFill>
                <a:latin typeface="Consolas"/>
              </a:rPr>
              <a:t>Thread.</a:t>
            </a:r>
            <a:r>
              <a:rPr lang="en-US" sz="1600" b="1" i="1" dirty="0" err="1">
                <a:solidFill>
                  <a:srgbClr val="000000"/>
                </a:solidFill>
                <a:latin typeface="Consolas"/>
              </a:rPr>
              <a:t>currentThread</a:t>
            </a:r>
            <a:r>
              <a:rPr lang="en-US" sz="1600" b="1" i="1" dirty="0">
                <a:solidFill>
                  <a:srgbClr val="000000"/>
                </a:solidFill>
                <a:latin typeface="Consolas"/>
              </a:rPr>
              <a:t>()==</a:t>
            </a:r>
            <a:r>
              <a:rPr lang="en-US" sz="1600" b="1" i="1" dirty="0">
                <a:solidFill>
                  <a:srgbClr val="0000C0"/>
                </a:solidFill>
                <a:latin typeface="Consolas"/>
              </a:rPr>
              <a:t>A</a:t>
            </a:r>
            <a:r>
              <a:rPr lang="en-US" sz="1600" b="1" i="1" dirty="0">
                <a:solidFill>
                  <a:srgbClr val="000000"/>
                </a:solidFill>
                <a:latin typeface="Consolas"/>
              </a:rPr>
              <a:t>){</a:t>
            </a:r>
          </a:p>
          <a:p>
            <a:r>
              <a:rPr lang="en-US" sz="1600" dirty="0">
                <a:solidFill>
                  <a:srgbClr val="000000"/>
                </a:solidFill>
                <a:latin typeface="Consolas"/>
              </a:rPr>
              <a:t>            </a:t>
            </a:r>
            <a:r>
              <a:rPr lang="en-US" sz="1600" b="1" dirty="0">
                <a:solidFill>
                  <a:srgbClr val="7F0055"/>
                </a:solidFill>
                <a:latin typeface="Consolas"/>
              </a:rPr>
              <a:t>for</a:t>
            </a:r>
            <a:r>
              <a:rPr lang="en-US" sz="1600" b="1" dirty="0">
                <a:solidFill>
                  <a:srgbClr val="000000"/>
                </a:solidFill>
                <a:latin typeface="Consolas"/>
              </a:rPr>
              <a:t>(</a:t>
            </a:r>
            <a:r>
              <a:rPr lang="en-US" sz="1600" b="1" dirty="0" err="1">
                <a:solidFill>
                  <a:srgbClr val="7F0055"/>
                </a:solidFill>
                <a:latin typeface="Consolas"/>
              </a:rPr>
              <a:t>int</a:t>
            </a:r>
            <a:r>
              <a:rPr lang="en-US" sz="1600" b="1" dirty="0">
                <a:solidFill>
                  <a:srgbClr val="000000"/>
                </a:solidFill>
                <a:latin typeface="Consolas"/>
              </a:rPr>
              <a:t> </a:t>
            </a:r>
            <a:r>
              <a:rPr lang="en-US" sz="1600" b="1" dirty="0" err="1">
                <a:solidFill>
                  <a:srgbClr val="000000"/>
                </a:solidFill>
                <a:latin typeface="Consolas"/>
              </a:rPr>
              <a:t>i</a:t>
            </a:r>
            <a:r>
              <a:rPr lang="en-US" sz="1600" b="1" dirty="0">
                <a:solidFill>
                  <a:srgbClr val="000000"/>
                </a:solidFill>
                <a:latin typeface="Consolas"/>
              </a:rPr>
              <a:t>=0;i&lt;3;i++){</a:t>
            </a:r>
          </a:p>
          <a:p>
            <a:r>
              <a:rPr lang="en-US" sz="1600" dirty="0">
                <a:solidFill>
                  <a:srgbClr val="000000"/>
                </a:solidFill>
                <a:latin typeface="Consolas"/>
              </a:rPr>
              <a:t>               </a:t>
            </a:r>
            <a:r>
              <a:rPr lang="en-US" sz="1600" dirty="0" err="1">
                <a:solidFill>
                  <a:srgbClr val="000000"/>
                </a:solidFill>
                <a:latin typeface="Consolas"/>
              </a:rPr>
              <a:t>System.</a:t>
            </a:r>
            <a:r>
              <a:rPr lang="en-US" sz="1600" i="1" dirty="0" err="1">
                <a:solidFill>
                  <a:srgbClr val="0000C0"/>
                </a:solidFill>
                <a:latin typeface="Consolas"/>
              </a:rPr>
              <a:t>out</a:t>
            </a:r>
            <a:r>
              <a:rPr lang="en-US" sz="1600" i="1" dirty="0" err="1">
                <a:solidFill>
                  <a:srgbClr val="000000"/>
                </a:solidFill>
                <a:latin typeface="Consolas"/>
              </a:rPr>
              <a:t>.println</a:t>
            </a:r>
            <a:r>
              <a:rPr lang="en-US" sz="1600" i="1" dirty="0">
                <a:solidFill>
                  <a:srgbClr val="000000"/>
                </a:solidFill>
                <a:latin typeface="Consolas"/>
              </a:rPr>
              <a:t>(</a:t>
            </a:r>
            <a:r>
              <a:rPr lang="en-US" sz="1600" i="1" dirty="0">
                <a:solidFill>
                  <a:srgbClr val="2A00FF"/>
                </a:solidFill>
                <a:latin typeface="Consolas"/>
              </a:rPr>
              <a:t>"</a:t>
            </a:r>
            <a:r>
              <a:rPr lang="en-US" sz="1600" i="1" dirty="0" err="1">
                <a:solidFill>
                  <a:srgbClr val="2A00FF"/>
                </a:solidFill>
                <a:latin typeface="Consolas"/>
              </a:rPr>
              <a:t>i</a:t>
            </a:r>
            <a:r>
              <a:rPr lang="en-US" sz="1600" i="1" dirty="0">
                <a:solidFill>
                  <a:srgbClr val="2A00FF"/>
                </a:solidFill>
                <a:latin typeface="Consolas"/>
              </a:rPr>
              <a:t>="</a:t>
            </a:r>
            <a:r>
              <a:rPr lang="en-US" sz="1600" i="1" dirty="0">
                <a:solidFill>
                  <a:srgbClr val="000000"/>
                </a:solidFill>
                <a:latin typeface="Consolas"/>
              </a:rPr>
              <a:t>+</a:t>
            </a:r>
            <a:r>
              <a:rPr lang="en-US" sz="1600" i="1" dirty="0" err="1">
                <a:solidFill>
                  <a:srgbClr val="000000"/>
                </a:solidFill>
                <a:latin typeface="Consolas"/>
              </a:rPr>
              <a:t>i</a:t>
            </a:r>
            <a:r>
              <a:rPr lang="en-US" sz="1600" i="1" dirty="0">
                <a:solidFill>
                  <a:srgbClr val="000000"/>
                </a:solidFill>
                <a:latin typeface="Consolas"/>
              </a:rPr>
              <a:t>) ;</a:t>
            </a:r>
          </a:p>
          <a:p>
            <a:r>
              <a:rPr lang="en-US" sz="1600" dirty="0">
                <a:solidFill>
                  <a:srgbClr val="000000"/>
                </a:solidFill>
                <a:latin typeface="Consolas"/>
              </a:rPr>
              <a:t>               </a:t>
            </a:r>
            <a:r>
              <a:rPr lang="en-US" sz="1600" b="1" dirty="0">
                <a:solidFill>
                  <a:srgbClr val="7F0055"/>
                </a:solidFill>
                <a:latin typeface="Consolas"/>
              </a:rPr>
              <a:t>try</a:t>
            </a:r>
            <a:r>
              <a:rPr lang="en-US" sz="1600" b="1" dirty="0">
                <a:solidFill>
                  <a:srgbClr val="000000"/>
                </a:solidFill>
                <a:latin typeface="Consolas"/>
              </a:rPr>
              <a:t> { </a:t>
            </a:r>
            <a:r>
              <a:rPr lang="en-US" sz="1600" b="1" dirty="0" err="1">
                <a:solidFill>
                  <a:srgbClr val="000000"/>
                </a:solidFill>
                <a:latin typeface="Consolas"/>
              </a:rPr>
              <a:t>Thread.</a:t>
            </a:r>
            <a:r>
              <a:rPr lang="en-US" sz="1600" b="1" i="1" dirty="0" err="1">
                <a:solidFill>
                  <a:srgbClr val="000000"/>
                </a:solidFill>
                <a:latin typeface="Consolas"/>
              </a:rPr>
              <a:t>sleep</a:t>
            </a:r>
            <a:r>
              <a:rPr lang="en-US" sz="1600" b="1" i="1" dirty="0">
                <a:solidFill>
                  <a:srgbClr val="000000"/>
                </a:solidFill>
                <a:latin typeface="Consolas"/>
              </a:rPr>
              <a:t>(1000); }</a:t>
            </a:r>
          </a:p>
          <a:p>
            <a:r>
              <a:rPr lang="en-US" sz="1600" dirty="0">
                <a:solidFill>
                  <a:srgbClr val="000000"/>
                </a:solidFill>
                <a:latin typeface="Consolas"/>
              </a:rPr>
              <a:t>               </a:t>
            </a:r>
            <a:r>
              <a:rPr lang="en-US" sz="1600" b="1" dirty="0">
                <a:solidFill>
                  <a:srgbClr val="7F0055"/>
                </a:solidFill>
                <a:latin typeface="Consolas"/>
              </a:rPr>
              <a:t>catch</a:t>
            </a:r>
            <a:r>
              <a:rPr lang="en-US" sz="1600" b="1" dirty="0">
                <a:solidFill>
                  <a:srgbClr val="000000"/>
                </a:solidFill>
                <a:latin typeface="Consolas"/>
              </a:rPr>
              <a:t>(</a:t>
            </a:r>
            <a:r>
              <a:rPr lang="en-US" sz="1600" b="1" dirty="0" err="1">
                <a:solidFill>
                  <a:srgbClr val="000000"/>
                </a:solidFill>
                <a:latin typeface="Consolas"/>
              </a:rPr>
              <a:t>InterruptedException</a:t>
            </a:r>
            <a:r>
              <a:rPr lang="en-US" sz="1600" b="1" dirty="0">
                <a:solidFill>
                  <a:srgbClr val="000000"/>
                </a:solidFill>
                <a:latin typeface="Consolas"/>
              </a:rPr>
              <a:t> e){}</a:t>
            </a:r>
          </a:p>
          <a:p>
            <a:r>
              <a:rPr lang="en-US" sz="1600" dirty="0">
                <a:solidFill>
                  <a:srgbClr val="000000"/>
                </a:solidFill>
                <a:latin typeface="Consolas"/>
              </a:rPr>
              <a:t>            }</a:t>
            </a:r>
          </a:p>
          <a:p>
            <a:r>
              <a:rPr lang="en-US" sz="1600" dirty="0">
                <a:solidFill>
                  <a:srgbClr val="000000"/>
                </a:solidFill>
                <a:latin typeface="Consolas"/>
              </a:rPr>
              <a:t>        }</a:t>
            </a:r>
          </a:p>
          <a:p>
            <a:r>
              <a:rPr lang="en-US" sz="1600" dirty="0">
                <a:solidFill>
                  <a:srgbClr val="000000"/>
                </a:solidFill>
                <a:latin typeface="Consolas"/>
              </a:rPr>
              <a:t>        </a:t>
            </a:r>
            <a:r>
              <a:rPr lang="en-US" sz="1600" b="1" dirty="0">
                <a:solidFill>
                  <a:srgbClr val="7F0055"/>
                </a:solidFill>
                <a:latin typeface="Consolas"/>
              </a:rPr>
              <a:t>else</a:t>
            </a:r>
            <a:r>
              <a:rPr lang="en-US" sz="1600" b="1" dirty="0">
                <a:solidFill>
                  <a:srgbClr val="000000"/>
                </a:solidFill>
                <a:latin typeface="Consolas"/>
              </a:rPr>
              <a:t> </a:t>
            </a:r>
            <a:r>
              <a:rPr lang="en-US" sz="1600" b="1" dirty="0">
                <a:solidFill>
                  <a:srgbClr val="7F0055"/>
                </a:solidFill>
                <a:latin typeface="Consolas"/>
              </a:rPr>
              <a:t>if</a:t>
            </a:r>
            <a:r>
              <a:rPr lang="en-US" sz="1600" b="1" dirty="0">
                <a:solidFill>
                  <a:srgbClr val="000000"/>
                </a:solidFill>
                <a:latin typeface="Consolas"/>
              </a:rPr>
              <a:t>(</a:t>
            </a:r>
            <a:r>
              <a:rPr lang="en-US" sz="1600" b="1" dirty="0" err="1">
                <a:solidFill>
                  <a:srgbClr val="000000"/>
                </a:solidFill>
                <a:latin typeface="Consolas"/>
              </a:rPr>
              <a:t>Thread.</a:t>
            </a:r>
            <a:r>
              <a:rPr lang="en-US" sz="1600" b="1" i="1" dirty="0" err="1">
                <a:solidFill>
                  <a:srgbClr val="000000"/>
                </a:solidFill>
                <a:latin typeface="Consolas"/>
              </a:rPr>
              <a:t>currentThread</a:t>
            </a:r>
            <a:r>
              <a:rPr lang="en-US" sz="1600" b="1" i="1" dirty="0">
                <a:solidFill>
                  <a:srgbClr val="000000"/>
                </a:solidFill>
                <a:latin typeface="Consolas"/>
              </a:rPr>
              <a:t>()==</a:t>
            </a:r>
            <a:r>
              <a:rPr lang="en-US" sz="1600" b="1" i="1" dirty="0">
                <a:solidFill>
                  <a:srgbClr val="0000C0"/>
                </a:solidFill>
                <a:latin typeface="Consolas"/>
              </a:rPr>
              <a:t>B</a:t>
            </a:r>
            <a:r>
              <a:rPr lang="en-US" sz="1600" b="1" i="1" dirty="0">
                <a:solidFill>
                  <a:srgbClr val="000000"/>
                </a:solidFill>
                <a:latin typeface="Consolas"/>
              </a:rPr>
              <a:t>){</a:t>
            </a:r>
          </a:p>
          <a:p>
            <a:r>
              <a:rPr lang="en-US" sz="1600" dirty="0">
                <a:solidFill>
                  <a:srgbClr val="000000"/>
                </a:solidFill>
                <a:latin typeface="Consolas"/>
              </a:rPr>
              <a:t>            </a:t>
            </a:r>
            <a:r>
              <a:rPr lang="en-US" sz="1600" b="1" dirty="0">
                <a:solidFill>
                  <a:srgbClr val="7F0055"/>
                </a:solidFill>
                <a:latin typeface="Consolas"/>
              </a:rPr>
              <a:t>while</a:t>
            </a:r>
            <a:r>
              <a:rPr lang="en-US" sz="1600" b="1" dirty="0">
                <a:solidFill>
                  <a:srgbClr val="000000"/>
                </a:solidFill>
                <a:latin typeface="Consolas"/>
              </a:rPr>
              <a:t>(</a:t>
            </a:r>
            <a:r>
              <a:rPr lang="en-US" sz="1600" b="1" dirty="0">
                <a:solidFill>
                  <a:srgbClr val="7F0055"/>
                </a:solidFill>
                <a:latin typeface="Consolas"/>
              </a:rPr>
              <a:t>true</a:t>
            </a:r>
            <a:r>
              <a:rPr lang="en-US" sz="1600" b="1" dirty="0">
                <a:solidFill>
                  <a:srgbClr val="000000"/>
                </a:solidFill>
                <a:latin typeface="Consolas"/>
              </a:rPr>
              <a:t>){</a:t>
            </a:r>
          </a:p>
          <a:p>
            <a:r>
              <a:rPr lang="en-US" sz="1600" dirty="0">
                <a:solidFill>
                  <a:srgbClr val="000000"/>
                </a:solidFill>
                <a:latin typeface="Consolas"/>
              </a:rPr>
              <a:t>               </a:t>
            </a:r>
            <a:r>
              <a:rPr lang="en-US" sz="1600" dirty="0" err="1">
                <a:solidFill>
                  <a:srgbClr val="000000"/>
                </a:solidFill>
                <a:latin typeface="Consolas"/>
              </a:rPr>
              <a:t>System.</a:t>
            </a:r>
            <a:r>
              <a:rPr lang="en-US" sz="1600" i="1" dirty="0" err="1">
                <a:solidFill>
                  <a:srgbClr val="0000C0"/>
                </a:solidFill>
                <a:latin typeface="Consolas"/>
              </a:rPr>
              <a:t>out</a:t>
            </a:r>
            <a:r>
              <a:rPr lang="en-US" sz="1600" i="1" dirty="0" err="1">
                <a:solidFill>
                  <a:srgbClr val="000000"/>
                </a:solidFill>
                <a:latin typeface="Consolas"/>
              </a:rPr>
              <a:t>.println</a:t>
            </a:r>
            <a:r>
              <a:rPr lang="en-US" sz="1600" i="1" dirty="0">
                <a:solidFill>
                  <a:srgbClr val="000000"/>
                </a:solidFill>
                <a:latin typeface="Consolas"/>
              </a:rPr>
              <a:t>(</a:t>
            </a:r>
            <a:r>
              <a:rPr lang="en-US" sz="1600" i="1" dirty="0">
                <a:solidFill>
                  <a:srgbClr val="2A00FF"/>
                </a:solidFill>
                <a:latin typeface="Consolas"/>
              </a:rPr>
              <a:t>"</a:t>
            </a:r>
            <a:r>
              <a:rPr lang="zh-CN" altLang="en-US" sz="1600" i="1" dirty="0">
                <a:solidFill>
                  <a:srgbClr val="2A00FF"/>
                </a:solidFill>
                <a:latin typeface="Consolas"/>
              </a:rPr>
              <a:t>线程</a:t>
            </a:r>
            <a:r>
              <a:rPr lang="en-US" sz="1600" i="1" dirty="0">
                <a:solidFill>
                  <a:srgbClr val="2A00FF"/>
                </a:solidFill>
                <a:latin typeface="Consolas"/>
              </a:rPr>
              <a:t>B</a:t>
            </a:r>
            <a:r>
              <a:rPr lang="zh-CN" altLang="en-US" sz="1600" i="1" dirty="0">
                <a:solidFill>
                  <a:srgbClr val="2A00FF"/>
                </a:solidFill>
                <a:latin typeface="Consolas"/>
              </a:rPr>
              <a:t>是守护线程 </a:t>
            </a:r>
            <a:r>
              <a:rPr lang="en-US" altLang="zh-CN" sz="1600" i="1" dirty="0">
                <a:solidFill>
                  <a:srgbClr val="2A00FF"/>
                </a:solidFill>
                <a:latin typeface="Consolas"/>
              </a:rPr>
              <a:t>"</a:t>
            </a:r>
            <a:r>
              <a:rPr lang="en-US" altLang="zh-CN" sz="1600" i="1" dirty="0">
                <a:solidFill>
                  <a:srgbClr val="000000"/>
                </a:solidFill>
                <a:latin typeface="Consolas"/>
              </a:rPr>
              <a:t>); </a:t>
            </a:r>
          </a:p>
          <a:p>
            <a:r>
              <a:rPr lang="en-US" sz="1600" dirty="0">
                <a:solidFill>
                  <a:srgbClr val="000000"/>
                </a:solidFill>
                <a:latin typeface="Consolas"/>
              </a:rPr>
              <a:t>               </a:t>
            </a:r>
            <a:r>
              <a:rPr lang="en-US" sz="1600" b="1" dirty="0">
                <a:solidFill>
                  <a:srgbClr val="7F0055"/>
                </a:solidFill>
                <a:latin typeface="Consolas"/>
              </a:rPr>
              <a:t>try</a:t>
            </a:r>
            <a:r>
              <a:rPr lang="en-US" sz="1600" b="1" dirty="0">
                <a:solidFill>
                  <a:srgbClr val="000000"/>
                </a:solidFill>
                <a:latin typeface="Consolas"/>
              </a:rPr>
              <a:t>{ </a:t>
            </a:r>
            <a:r>
              <a:rPr lang="en-US" sz="1600" b="1" dirty="0" err="1">
                <a:solidFill>
                  <a:srgbClr val="000000"/>
                </a:solidFill>
                <a:latin typeface="Consolas"/>
              </a:rPr>
              <a:t>Thread.</a:t>
            </a:r>
            <a:r>
              <a:rPr lang="en-US" sz="1600" b="1" i="1" dirty="0" err="1">
                <a:solidFill>
                  <a:srgbClr val="000000"/>
                </a:solidFill>
                <a:latin typeface="Consolas"/>
              </a:rPr>
              <a:t>sleep</a:t>
            </a:r>
            <a:r>
              <a:rPr lang="en-US" sz="1600" b="1" i="1" dirty="0">
                <a:solidFill>
                  <a:srgbClr val="000000"/>
                </a:solidFill>
                <a:latin typeface="Consolas"/>
              </a:rPr>
              <a:t>(1000); }</a:t>
            </a:r>
          </a:p>
          <a:p>
            <a:r>
              <a:rPr lang="en-US" sz="1600" dirty="0">
                <a:solidFill>
                  <a:srgbClr val="000000"/>
                </a:solidFill>
                <a:latin typeface="Consolas"/>
              </a:rPr>
              <a:t>               </a:t>
            </a:r>
            <a:r>
              <a:rPr lang="en-US" sz="1600" b="1" dirty="0">
                <a:solidFill>
                  <a:srgbClr val="7F0055"/>
                </a:solidFill>
                <a:latin typeface="Consolas"/>
              </a:rPr>
              <a:t>catch</a:t>
            </a:r>
            <a:r>
              <a:rPr lang="en-US" sz="1600" b="1" dirty="0">
                <a:solidFill>
                  <a:srgbClr val="000000"/>
                </a:solidFill>
                <a:latin typeface="Consolas"/>
              </a:rPr>
              <a:t>(</a:t>
            </a:r>
            <a:r>
              <a:rPr lang="en-US" sz="1600" b="1" dirty="0" err="1">
                <a:solidFill>
                  <a:srgbClr val="000000"/>
                </a:solidFill>
                <a:latin typeface="Consolas"/>
              </a:rPr>
              <a:t>InterruptedException</a:t>
            </a:r>
            <a:r>
              <a:rPr lang="en-US" sz="1600" b="1" dirty="0">
                <a:solidFill>
                  <a:srgbClr val="000000"/>
                </a:solidFill>
                <a:latin typeface="Consolas"/>
              </a:rPr>
              <a:t> e){}</a:t>
            </a:r>
          </a:p>
          <a:p>
            <a:r>
              <a:rPr lang="en-US" sz="1600" dirty="0">
                <a:solidFill>
                  <a:srgbClr val="000000"/>
                </a:solidFill>
                <a:latin typeface="Consolas"/>
              </a:rPr>
              <a:t>            }</a:t>
            </a:r>
          </a:p>
          <a:p>
            <a:r>
              <a:rPr lang="en-US" sz="1600" dirty="0">
                <a:solidFill>
                  <a:srgbClr val="000000"/>
                </a:solidFill>
                <a:latin typeface="Consolas"/>
              </a:rPr>
              <a:t>        }</a:t>
            </a:r>
          </a:p>
          <a:p>
            <a:r>
              <a:rPr lang="en-US" sz="1600" dirty="0">
                <a:solidFill>
                  <a:srgbClr val="000000"/>
                </a:solidFill>
                <a:latin typeface="Consolas"/>
              </a:rPr>
              <a:t>    }</a:t>
            </a:r>
          </a:p>
          <a:p>
            <a:r>
              <a:rPr lang="en-US" sz="1600" dirty="0">
                <a:solidFill>
                  <a:srgbClr val="000000"/>
                </a:solidFill>
                <a:latin typeface="Consolas"/>
              </a:rPr>
              <a:t>}</a:t>
            </a:r>
          </a:p>
        </p:txBody>
      </p:sp>
      <p:sp>
        <p:nvSpPr>
          <p:cNvPr id="5" name="Rectangle 4"/>
          <p:cNvSpPr/>
          <p:nvPr/>
        </p:nvSpPr>
        <p:spPr>
          <a:xfrm>
            <a:off x="7020272" y="260648"/>
            <a:ext cx="1896673" cy="369332"/>
          </a:xfrm>
          <a:prstGeom prst="rect">
            <a:avLst/>
          </a:prstGeom>
        </p:spPr>
        <p:txBody>
          <a:bodyPr wrap="none">
            <a:spAutoFit/>
          </a:bodyPr>
          <a:lstStyle/>
          <a:p>
            <a:r>
              <a:rPr lang="en-US" altLang="zh-CN" dirty="0"/>
              <a:t>【</a:t>
            </a:r>
            <a:r>
              <a:rPr lang="zh-CN" altLang="en-US" dirty="0"/>
              <a:t>例子</a:t>
            </a:r>
            <a:r>
              <a:rPr lang="en-US" altLang="zh-CN" dirty="0"/>
              <a:t>14</a:t>
            </a:r>
            <a:r>
              <a:rPr lang="zh-CN" altLang="en-US" dirty="0"/>
              <a:t>，</a:t>
            </a:r>
            <a:r>
              <a:rPr lang="en-US" altLang="zh-CN" dirty="0"/>
              <a:t>1/2】</a:t>
            </a:r>
            <a:endParaRPr lang="zh-CN" alt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68</a:t>
            </a:fld>
            <a:endParaRPr lang="en-US"/>
          </a:p>
        </p:txBody>
      </p:sp>
    </p:spTree>
    <p:extLst>
      <p:ext uri="{BB962C8B-B14F-4D97-AF65-F5344CB8AC3E}">
        <p14:creationId xmlns:p14="http://schemas.microsoft.com/office/powerpoint/2010/main" val="45476786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8.11 </a:t>
            </a:r>
            <a:r>
              <a:rPr lang="zh-CN" altLang="en-US" sz="3200" dirty="0"/>
              <a:t>守护线程</a:t>
            </a:r>
          </a:p>
        </p:txBody>
      </p:sp>
      <p:sp>
        <p:nvSpPr>
          <p:cNvPr id="4" name="矩形 3"/>
          <p:cNvSpPr/>
          <p:nvPr/>
        </p:nvSpPr>
        <p:spPr>
          <a:xfrm>
            <a:off x="539552" y="620688"/>
            <a:ext cx="5040560" cy="3046988"/>
          </a:xfrm>
          <a:prstGeom prst="rect">
            <a:avLst/>
          </a:prstGeom>
          <a:solidFill>
            <a:srgbClr val="CCFFFF"/>
          </a:solidFill>
        </p:spPr>
        <p:txBody>
          <a:bodyPr wrap="square">
            <a:spAutoFit/>
          </a:bodyPr>
          <a:lstStyle/>
          <a:p>
            <a:r>
              <a:rPr lang="en-US" sz="1600" b="1" dirty="0">
                <a:solidFill>
                  <a:srgbClr val="7F0055"/>
                </a:solidFill>
                <a:latin typeface="Consolas"/>
              </a:rPr>
              <a:t>public</a:t>
            </a:r>
            <a:r>
              <a:rPr lang="en-US" sz="1600" b="1" dirty="0">
                <a:solidFill>
                  <a:srgbClr val="000000"/>
                </a:solidFill>
                <a:latin typeface="Consolas"/>
              </a:rPr>
              <a:t> </a:t>
            </a:r>
            <a:r>
              <a:rPr lang="en-US" sz="1600" b="1" dirty="0">
                <a:solidFill>
                  <a:srgbClr val="7F0055"/>
                </a:solidFill>
                <a:latin typeface="Consolas"/>
              </a:rPr>
              <a:t>class</a:t>
            </a:r>
            <a:r>
              <a:rPr lang="en-US" sz="1600" b="1" dirty="0">
                <a:solidFill>
                  <a:srgbClr val="000000"/>
                </a:solidFill>
                <a:latin typeface="Consolas"/>
              </a:rPr>
              <a:t> Example8_14</a:t>
            </a:r>
          </a:p>
          <a:p>
            <a:r>
              <a:rPr lang="en-US" sz="1600" dirty="0">
                <a:solidFill>
                  <a:srgbClr val="000000"/>
                </a:solidFill>
                <a:latin typeface="Consolas"/>
              </a:rPr>
              <a:t>{</a:t>
            </a:r>
          </a:p>
          <a:p>
            <a:r>
              <a:rPr lang="en-US" sz="1600" dirty="0">
                <a:solidFill>
                  <a:srgbClr val="000000"/>
                </a:solidFill>
                <a:latin typeface="Consolas"/>
              </a:rPr>
              <a:t>    </a:t>
            </a:r>
            <a:r>
              <a:rPr lang="en-US" sz="1600" b="1" dirty="0">
                <a:solidFill>
                  <a:srgbClr val="7F0055"/>
                </a:solidFill>
                <a:latin typeface="Consolas"/>
              </a:rPr>
              <a:t>public</a:t>
            </a:r>
            <a:r>
              <a:rPr lang="en-US" sz="1600" b="1" dirty="0">
                <a:solidFill>
                  <a:srgbClr val="000000"/>
                </a:solidFill>
                <a:latin typeface="Consolas"/>
              </a:rPr>
              <a:t> </a:t>
            </a:r>
            <a:r>
              <a:rPr lang="en-US" sz="1600" b="1" dirty="0">
                <a:solidFill>
                  <a:srgbClr val="7F0055"/>
                </a:solidFill>
                <a:latin typeface="Consolas"/>
              </a:rPr>
              <a:t>static</a:t>
            </a:r>
            <a:r>
              <a:rPr lang="en-US" sz="1600" b="1" dirty="0">
                <a:solidFill>
                  <a:srgbClr val="000000"/>
                </a:solidFill>
                <a:latin typeface="Consolas"/>
              </a:rPr>
              <a:t> </a:t>
            </a:r>
            <a:r>
              <a:rPr lang="en-US" sz="1600" b="1" dirty="0">
                <a:solidFill>
                  <a:srgbClr val="7F0055"/>
                </a:solidFill>
                <a:latin typeface="Consolas"/>
              </a:rPr>
              <a:t>void</a:t>
            </a:r>
            <a:r>
              <a:rPr lang="en-US" sz="1600" b="1" dirty="0">
                <a:solidFill>
                  <a:srgbClr val="000000"/>
                </a:solidFill>
                <a:latin typeface="Consolas"/>
              </a:rPr>
              <a:t> main(String </a:t>
            </a:r>
            <a:r>
              <a:rPr lang="en-US" sz="1600" b="1" dirty="0" err="1">
                <a:solidFill>
                  <a:srgbClr val="000000"/>
                </a:solidFill>
                <a:latin typeface="Consolas"/>
              </a:rPr>
              <a:t>args</a:t>
            </a:r>
            <a:r>
              <a:rPr lang="en-US" sz="1600" b="1" dirty="0">
                <a:solidFill>
                  <a:srgbClr val="000000"/>
                </a:solidFill>
                <a:latin typeface="Consolas"/>
              </a:rPr>
              <a:t>[])</a:t>
            </a:r>
          </a:p>
          <a:p>
            <a:r>
              <a:rPr lang="en-US" sz="1600" dirty="0">
                <a:solidFill>
                  <a:srgbClr val="000000"/>
                </a:solidFill>
                <a:latin typeface="Consolas"/>
              </a:rPr>
              <a:t>    {</a:t>
            </a:r>
          </a:p>
          <a:p>
            <a:r>
              <a:rPr lang="en-US" sz="1600" dirty="0">
                <a:solidFill>
                  <a:srgbClr val="000000"/>
                </a:solidFill>
                <a:latin typeface="Consolas"/>
              </a:rPr>
              <a:t>        Daemon a=</a:t>
            </a:r>
            <a:r>
              <a:rPr lang="en-US" sz="1600" b="1" dirty="0">
                <a:solidFill>
                  <a:srgbClr val="7F0055"/>
                </a:solidFill>
                <a:latin typeface="Consolas"/>
              </a:rPr>
              <a:t>new</a:t>
            </a:r>
            <a:r>
              <a:rPr lang="en-US" sz="1600" b="1" dirty="0">
                <a:solidFill>
                  <a:srgbClr val="000000"/>
                </a:solidFill>
                <a:latin typeface="Consolas"/>
              </a:rPr>
              <a:t> Daemon ();</a:t>
            </a:r>
          </a:p>
          <a:p>
            <a:r>
              <a:rPr lang="en-US" sz="1600" dirty="0">
                <a:solidFill>
                  <a:srgbClr val="000000"/>
                </a:solidFill>
                <a:latin typeface="Consolas"/>
              </a:rPr>
              <a:t>        </a:t>
            </a:r>
          </a:p>
          <a:p>
            <a:r>
              <a:rPr lang="en-US" sz="1600">
                <a:solidFill>
                  <a:srgbClr val="000000"/>
                </a:solidFill>
                <a:latin typeface="Consolas"/>
              </a:rPr>
              <a:t>	a.</a:t>
            </a:r>
            <a:r>
              <a:rPr lang="en-US" sz="1600">
                <a:solidFill>
                  <a:srgbClr val="0000C0"/>
                </a:solidFill>
                <a:latin typeface="Consolas"/>
              </a:rPr>
              <a:t>A</a:t>
            </a:r>
            <a:r>
              <a:rPr lang="en-US" sz="1600">
                <a:solidFill>
                  <a:srgbClr val="000000"/>
                </a:solidFill>
                <a:latin typeface="Consolas"/>
              </a:rPr>
              <a:t>.start</a:t>
            </a:r>
            <a:r>
              <a:rPr lang="en-US" sz="1600" dirty="0">
                <a:solidFill>
                  <a:srgbClr val="000000"/>
                </a:solidFill>
                <a:latin typeface="Consolas"/>
              </a:rPr>
              <a:t>();</a:t>
            </a:r>
          </a:p>
          <a:p>
            <a:endParaRPr lang="en-US" sz="1600" dirty="0">
              <a:solidFill>
                <a:srgbClr val="000000"/>
              </a:solidFill>
              <a:latin typeface="Consolas"/>
            </a:endParaRPr>
          </a:p>
          <a:p>
            <a:r>
              <a:rPr lang="en-US" sz="1600" dirty="0">
                <a:solidFill>
                  <a:srgbClr val="000000"/>
                </a:solidFill>
                <a:latin typeface="Consolas"/>
              </a:rPr>
              <a:t>        </a:t>
            </a:r>
            <a:r>
              <a:rPr lang="en-US" sz="1600" dirty="0" err="1">
                <a:solidFill>
                  <a:srgbClr val="000000"/>
                </a:solidFill>
                <a:latin typeface="Consolas"/>
              </a:rPr>
              <a:t>a.</a:t>
            </a:r>
            <a:r>
              <a:rPr lang="en-US" sz="1600" dirty="0" err="1">
                <a:solidFill>
                  <a:srgbClr val="0000C0"/>
                </a:solidFill>
                <a:latin typeface="Consolas"/>
              </a:rPr>
              <a:t>B</a:t>
            </a:r>
            <a:r>
              <a:rPr lang="en-US" sz="1600" dirty="0" err="1">
                <a:solidFill>
                  <a:srgbClr val="000000"/>
                </a:solidFill>
                <a:latin typeface="Consolas"/>
              </a:rPr>
              <a:t>.setDaemon</a:t>
            </a:r>
            <a:r>
              <a:rPr lang="en-US" sz="1600" dirty="0">
                <a:solidFill>
                  <a:srgbClr val="000000"/>
                </a:solidFill>
                <a:latin typeface="Consolas"/>
              </a:rPr>
              <a:t>(</a:t>
            </a:r>
            <a:r>
              <a:rPr lang="en-US" sz="1600" b="1" dirty="0">
                <a:solidFill>
                  <a:srgbClr val="7F0055"/>
                </a:solidFill>
                <a:latin typeface="Consolas"/>
              </a:rPr>
              <a:t>true</a:t>
            </a:r>
            <a:r>
              <a:rPr lang="en-US" sz="1600" b="1" dirty="0">
                <a:solidFill>
                  <a:srgbClr val="000000"/>
                </a:solidFill>
                <a:latin typeface="Consolas"/>
              </a:rPr>
              <a:t>);</a:t>
            </a:r>
          </a:p>
          <a:p>
            <a:r>
              <a:rPr lang="en-US" sz="1600" dirty="0">
                <a:solidFill>
                  <a:srgbClr val="000000"/>
                </a:solidFill>
                <a:latin typeface="Consolas"/>
              </a:rPr>
              <a:t>        </a:t>
            </a:r>
            <a:r>
              <a:rPr lang="en-US" sz="1600" dirty="0" err="1">
                <a:solidFill>
                  <a:srgbClr val="000000"/>
                </a:solidFill>
                <a:latin typeface="Consolas"/>
              </a:rPr>
              <a:t>a.</a:t>
            </a:r>
            <a:r>
              <a:rPr lang="en-US" sz="1600" dirty="0" err="1">
                <a:solidFill>
                  <a:srgbClr val="0000C0"/>
                </a:solidFill>
                <a:latin typeface="Consolas"/>
              </a:rPr>
              <a:t>B</a:t>
            </a:r>
            <a:r>
              <a:rPr lang="en-US" sz="1600" dirty="0" err="1">
                <a:solidFill>
                  <a:srgbClr val="000000"/>
                </a:solidFill>
                <a:latin typeface="Consolas"/>
              </a:rPr>
              <a:t>.start</a:t>
            </a:r>
            <a:r>
              <a:rPr lang="en-US" sz="1600" dirty="0">
                <a:solidFill>
                  <a:srgbClr val="000000"/>
                </a:solidFill>
                <a:latin typeface="Consolas"/>
              </a:rPr>
              <a:t>();</a:t>
            </a:r>
          </a:p>
          <a:p>
            <a:r>
              <a:rPr lang="en-US" sz="1600" dirty="0">
                <a:solidFill>
                  <a:srgbClr val="000000"/>
                </a:solidFill>
                <a:latin typeface="Consolas"/>
              </a:rPr>
              <a:t>    }</a:t>
            </a:r>
          </a:p>
          <a:p>
            <a:r>
              <a:rPr lang="en-US" sz="1600" dirty="0">
                <a:solidFill>
                  <a:srgbClr val="000000"/>
                </a:solidFill>
                <a:latin typeface="Consolas"/>
              </a:rPr>
              <a:t>}</a:t>
            </a:r>
          </a:p>
        </p:txBody>
      </p:sp>
      <p:sp>
        <p:nvSpPr>
          <p:cNvPr id="5" name="Rectangle 4"/>
          <p:cNvSpPr/>
          <p:nvPr/>
        </p:nvSpPr>
        <p:spPr>
          <a:xfrm>
            <a:off x="7020272" y="260648"/>
            <a:ext cx="1896673" cy="369332"/>
          </a:xfrm>
          <a:prstGeom prst="rect">
            <a:avLst/>
          </a:prstGeom>
        </p:spPr>
        <p:txBody>
          <a:bodyPr wrap="none">
            <a:spAutoFit/>
          </a:bodyPr>
          <a:lstStyle/>
          <a:p>
            <a:r>
              <a:rPr lang="en-US" altLang="zh-CN" dirty="0"/>
              <a:t>【</a:t>
            </a:r>
            <a:r>
              <a:rPr lang="zh-CN" altLang="en-US" dirty="0"/>
              <a:t>例子</a:t>
            </a:r>
            <a:r>
              <a:rPr lang="en-US" altLang="zh-CN" dirty="0"/>
              <a:t>14</a:t>
            </a:r>
            <a:r>
              <a:rPr lang="zh-CN" altLang="en-US" dirty="0"/>
              <a:t>，</a:t>
            </a:r>
            <a:r>
              <a:rPr lang="en-US" altLang="zh-CN" dirty="0"/>
              <a:t>2/2】</a:t>
            </a:r>
            <a:endParaRPr lang="zh-CN" altLang="en-US" dirty="0"/>
          </a:p>
        </p:txBody>
      </p:sp>
      <p:pic>
        <p:nvPicPr>
          <p:cNvPr id="3" name="图片 2"/>
          <p:cNvPicPr>
            <a:picLocks noChangeAspect="1"/>
          </p:cNvPicPr>
          <p:nvPr/>
        </p:nvPicPr>
        <p:blipFill>
          <a:blip r:embed="rId2" cstate="print"/>
          <a:stretch>
            <a:fillRect/>
          </a:stretch>
        </p:blipFill>
        <p:spPr>
          <a:xfrm>
            <a:off x="5660125" y="2376230"/>
            <a:ext cx="928099" cy="1268794"/>
          </a:xfrm>
          <a:prstGeom prst="rect">
            <a:avLst/>
          </a:prstGeom>
        </p:spPr>
      </p:pic>
      <p:sp>
        <p:nvSpPr>
          <p:cNvPr id="6" name="Slide Number Placeholder 5"/>
          <p:cNvSpPr>
            <a:spLocks noGrp="1"/>
          </p:cNvSpPr>
          <p:nvPr>
            <p:ph type="sldNum" sz="quarter" idx="12"/>
          </p:nvPr>
        </p:nvSpPr>
        <p:spPr/>
        <p:txBody>
          <a:bodyPr/>
          <a:lstStyle/>
          <a:p>
            <a:fld id="{B6F15528-21DE-4FAA-801E-634DDDAF4B2B}" type="slidenum">
              <a:rPr lang="en-US" smtClean="0"/>
              <a:pPr/>
              <a:t>69</a:t>
            </a:fld>
            <a:endParaRPr lang="en-US"/>
          </a:p>
        </p:txBody>
      </p:sp>
    </p:spTree>
    <p:extLst>
      <p:ext uri="{BB962C8B-B14F-4D97-AF65-F5344CB8AC3E}">
        <p14:creationId xmlns:p14="http://schemas.microsoft.com/office/powerpoint/2010/main" val="2382501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8.2 </a:t>
            </a:r>
            <a:r>
              <a:rPr lang="zh-CN" altLang="en-US" sz="3200" dirty="0"/>
              <a:t>线程的生命周期</a:t>
            </a:r>
          </a:p>
        </p:txBody>
      </p:sp>
      <p:sp>
        <p:nvSpPr>
          <p:cNvPr id="3" name="内容占位符 2"/>
          <p:cNvSpPr>
            <a:spLocks noGrp="1"/>
          </p:cNvSpPr>
          <p:nvPr>
            <p:ph idx="1"/>
          </p:nvPr>
        </p:nvSpPr>
        <p:spPr/>
        <p:txBody>
          <a:bodyPr>
            <a:normAutofit/>
          </a:bodyPr>
          <a:lstStyle/>
          <a:p>
            <a:r>
              <a:rPr lang="zh-CN" altLang="en-US" sz="2000" dirty="0"/>
              <a:t>（</a:t>
            </a:r>
            <a:r>
              <a:rPr lang="en-US" altLang="zh-CN" sz="2000" dirty="0"/>
              <a:t>2</a:t>
            </a:r>
            <a:r>
              <a:rPr lang="zh-CN" altLang="en-US" sz="2000" dirty="0"/>
              <a:t>）运行</a:t>
            </a:r>
          </a:p>
          <a:p>
            <a:r>
              <a:rPr lang="zh-CN" altLang="en-US" sz="2000" dirty="0"/>
              <a:t>线程创建后仅仅是占有了内存资源，在</a:t>
            </a:r>
            <a:r>
              <a:rPr lang="en-US" altLang="zh-CN" sz="2000" dirty="0"/>
              <a:t>JVM</a:t>
            </a:r>
            <a:r>
              <a:rPr lang="zh-CN" altLang="en-US" sz="2000" dirty="0"/>
              <a:t>管理的线程中还没有这个线程，此线程必须调用</a:t>
            </a:r>
            <a:r>
              <a:rPr lang="en-US" altLang="zh-CN" sz="2000" b="1" dirty="0">
                <a:solidFill>
                  <a:srgbClr val="0000FF"/>
                </a:solidFill>
              </a:rPr>
              <a:t>start()</a:t>
            </a:r>
            <a:r>
              <a:rPr lang="zh-CN" altLang="en-US" sz="2000" dirty="0"/>
              <a:t>方法（是一个从父类</a:t>
            </a:r>
            <a:r>
              <a:rPr lang="zh-CN" altLang="en-US" sz="2000" b="1" dirty="0">
                <a:solidFill>
                  <a:srgbClr val="FF0000"/>
                </a:solidFill>
              </a:rPr>
              <a:t>继承</a:t>
            </a:r>
            <a:r>
              <a:rPr lang="zh-CN" altLang="en-US" sz="2000" dirty="0"/>
              <a:t>的方法）通知</a:t>
            </a:r>
            <a:r>
              <a:rPr lang="en-US" altLang="zh-CN" sz="2000" dirty="0"/>
              <a:t>JVM</a:t>
            </a:r>
            <a:r>
              <a:rPr lang="zh-CN" altLang="en-US" sz="2000" dirty="0"/>
              <a:t>，这样</a:t>
            </a:r>
            <a:r>
              <a:rPr lang="en-US" altLang="zh-CN" sz="2000" dirty="0"/>
              <a:t>JVM</a:t>
            </a:r>
            <a:r>
              <a:rPr lang="zh-CN" altLang="en-US" sz="2000" dirty="0"/>
              <a:t>就知道又有一个新的线程排队</a:t>
            </a:r>
            <a:r>
              <a:rPr lang="zh-CN" altLang="en-US" sz="2000" b="1" dirty="0">
                <a:solidFill>
                  <a:srgbClr val="0000FF"/>
                </a:solidFill>
              </a:rPr>
              <a:t>等候</a:t>
            </a:r>
            <a:r>
              <a:rPr lang="zh-CN" altLang="en-US" sz="2000" dirty="0"/>
              <a:t>切换了。</a:t>
            </a:r>
          </a:p>
          <a:p>
            <a:endParaRPr lang="en-US" altLang="zh-CN" sz="2000" dirty="0"/>
          </a:p>
          <a:p>
            <a:r>
              <a:rPr lang="zh-CN" altLang="en-US" sz="2000" dirty="0"/>
              <a:t>当</a:t>
            </a:r>
            <a:r>
              <a:rPr lang="en-US" altLang="zh-CN" sz="2000" dirty="0"/>
              <a:t>JVM</a:t>
            </a:r>
            <a:r>
              <a:rPr lang="zh-CN" altLang="en-US" sz="2000" dirty="0"/>
              <a:t>将</a:t>
            </a:r>
            <a:r>
              <a:rPr lang="en-US" altLang="zh-CN" sz="2000" dirty="0"/>
              <a:t>CPU</a:t>
            </a:r>
            <a:r>
              <a:rPr lang="zh-CN" altLang="en-US" sz="2000" dirty="0"/>
              <a:t>使用权切换给线程时，如果线程是</a:t>
            </a:r>
            <a:r>
              <a:rPr lang="en-US" altLang="zh-CN" sz="2000" dirty="0"/>
              <a:t>Thread</a:t>
            </a:r>
            <a:r>
              <a:rPr lang="zh-CN" altLang="en-US" sz="2000" dirty="0"/>
              <a:t>类的子类创建的，该类中的</a:t>
            </a:r>
            <a:r>
              <a:rPr lang="en-US" altLang="zh-CN" sz="2000" b="1" dirty="0">
                <a:solidFill>
                  <a:srgbClr val="0000FF"/>
                </a:solidFill>
              </a:rPr>
              <a:t>run()</a:t>
            </a:r>
            <a:r>
              <a:rPr lang="zh-CN" altLang="en-US" sz="2000" dirty="0"/>
              <a:t>方法就立刻执行。所以我们必须</a:t>
            </a:r>
            <a:r>
              <a:rPr lang="zh-CN" altLang="en-US" sz="2000" b="1" dirty="0">
                <a:solidFill>
                  <a:srgbClr val="FF0000"/>
                </a:solidFill>
              </a:rPr>
              <a:t>在子类中重写（</a:t>
            </a:r>
            <a:r>
              <a:rPr lang="en-US" altLang="zh-CN" sz="2000" b="1" dirty="0">
                <a:solidFill>
                  <a:srgbClr val="FF0000"/>
                </a:solidFill>
              </a:rPr>
              <a:t>override</a:t>
            </a:r>
            <a:r>
              <a:rPr lang="zh-CN" altLang="en-US" sz="2000" b="1" dirty="0">
                <a:solidFill>
                  <a:srgbClr val="FF0000"/>
                </a:solidFill>
              </a:rPr>
              <a:t>）父类的</a:t>
            </a:r>
            <a:r>
              <a:rPr lang="en-US" altLang="zh-CN" sz="2000" b="1" dirty="0">
                <a:solidFill>
                  <a:srgbClr val="FF0000"/>
                </a:solidFill>
              </a:rPr>
              <a:t>run()</a:t>
            </a:r>
            <a:r>
              <a:rPr lang="zh-CN" altLang="en-US" sz="2000" b="1" dirty="0">
                <a:solidFill>
                  <a:srgbClr val="FF0000"/>
                </a:solidFill>
              </a:rPr>
              <a:t>方法</a:t>
            </a:r>
            <a:r>
              <a:rPr lang="zh-CN" altLang="en-US" sz="2000" dirty="0"/>
              <a:t>。</a:t>
            </a:r>
            <a:r>
              <a:rPr lang="en-US" altLang="zh-CN" sz="2000" dirty="0"/>
              <a:t>Thread</a:t>
            </a:r>
            <a:r>
              <a:rPr lang="zh-CN" altLang="en-US" sz="2000" dirty="0"/>
              <a:t>类中的</a:t>
            </a:r>
            <a:r>
              <a:rPr lang="en-US" altLang="zh-CN" sz="2000" dirty="0"/>
              <a:t>run()</a:t>
            </a:r>
            <a:r>
              <a:rPr lang="zh-CN" altLang="en-US" sz="2000" dirty="0"/>
              <a:t>方法没有具体内容，程序要在</a:t>
            </a:r>
            <a:r>
              <a:rPr lang="en-US" altLang="zh-CN" sz="2000" dirty="0"/>
              <a:t>Thread</a:t>
            </a:r>
            <a:r>
              <a:rPr lang="zh-CN" altLang="en-US" sz="2000" dirty="0"/>
              <a:t>类的子类中</a:t>
            </a:r>
            <a:r>
              <a:rPr lang="zh-CN" altLang="en-US" sz="2000" b="1" dirty="0">
                <a:solidFill>
                  <a:srgbClr val="FF0000"/>
                </a:solidFill>
              </a:rPr>
              <a:t>重写</a:t>
            </a:r>
            <a:r>
              <a:rPr lang="en-US" altLang="zh-CN" sz="2000" dirty="0"/>
              <a:t>run()</a:t>
            </a:r>
            <a:r>
              <a:rPr lang="zh-CN" altLang="en-US" sz="2000" dirty="0"/>
              <a:t>方法来覆盖父类的</a:t>
            </a:r>
            <a:r>
              <a:rPr lang="en-US" altLang="zh-CN" sz="2000" dirty="0"/>
              <a:t>run()</a:t>
            </a:r>
            <a:r>
              <a:rPr lang="zh-CN" altLang="en-US" sz="2000" dirty="0"/>
              <a:t>方法。</a:t>
            </a:r>
            <a:r>
              <a:rPr lang="en-US" altLang="zh-CN" sz="2000" dirty="0"/>
              <a:t>run()</a:t>
            </a:r>
            <a:r>
              <a:rPr lang="zh-CN" altLang="en-US" sz="2000" dirty="0"/>
              <a:t>方法规定了该线程的具体使命。</a:t>
            </a:r>
            <a:endParaRPr lang="en-US" altLang="zh-CN" sz="2000" dirty="0"/>
          </a:p>
          <a:p>
            <a:endParaRPr lang="zh-CN" altLang="en-US" sz="2000" dirty="0"/>
          </a:p>
          <a:p>
            <a:r>
              <a:rPr lang="zh-CN" altLang="en-US" sz="2000" b="1" dirty="0"/>
              <a:t>在线程没有结束</a:t>
            </a:r>
            <a:r>
              <a:rPr lang="en-US" altLang="zh-CN" sz="2000" b="1" dirty="0"/>
              <a:t>run()</a:t>
            </a:r>
            <a:r>
              <a:rPr lang="zh-CN" altLang="en-US" sz="2000" b="1" dirty="0"/>
              <a:t>方法之前，不要让线程再调用</a:t>
            </a:r>
            <a:r>
              <a:rPr lang="en-US" altLang="zh-CN" sz="2000" b="1" dirty="0"/>
              <a:t>start()</a:t>
            </a:r>
            <a:r>
              <a:rPr lang="zh-CN" altLang="en-US" sz="2000" b="1" dirty="0"/>
              <a:t>方法，否则将发生</a:t>
            </a:r>
            <a:r>
              <a:rPr lang="en-US" altLang="zh-CN" sz="2000" b="1" dirty="0" err="1"/>
              <a:t>ILLegalThread</a:t>
            </a:r>
            <a:r>
              <a:rPr lang="en-US" altLang="zh-CN" sz="2000" b="1" dirty="0" err="1">
                <a:solidFill>
                  <a:srgbClr val="FF0000"/>
                </a:solidFill>
              </a:rPr>
              <a:t>State</a:t>
            </a:r>
            <a:r>
              <a:rPr lang="en-US" altLang="zh-CN" sz="2000" b="1" dirty="0" err="1"/>
              <a:t>Exception</a:t>
            </a:r>
            <a:r>
              <a:rPr lang="zh-CN" altLang="en-US" sz="2000" b="1" dirty="0"/>
              <a:t>异常。</a:t>
            </a:r>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265088323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Outline</a:t>
            </a:r>
            <a:endParaRPr lang="zh-CN" altLang="en-US" sz="3200" dirty="0"/>
          </a:p>
        </p:txBody>
      </p:sp>
      <p:sp>
        <p:nvSpPr>
          <p:cNvPr id="3" name="内容占位符 2"/>
          <p:cNvSpPr>
            <a:spLocks noGrp="1"/>
          </p:cNvSpPr>
          <p:nvPr>
            <p:ph idx="1"/>
          </p:nvPr>
        </p:nvSpPr>
        <p:spPr/>
        <p:txBody>
          <a:bodyPr>
            <a:normAutofit/>
          </a:bodyPr>
          <a:lstStyle/>
          <a:p>
            <a:r>
              <a:rPr lang="en-US" altLang="zh-CN" sz="2000" dirty="0"/>
              <a:t>8.1 Java</a:t>
            </a:r>
            <a:r>
              <a:rPr lang="zh-CN" altLang="en-US" sz="2000" dirty="0"/>
              <a:t>中的线程</a:t>
            </a:r>
            <a:endParaRPr lang="en-US" altLang="zh-CN" sz="2000" dirty="0"/>
          </a:p>
          <a:p>
            <a:r>
              <a:rPr lang="en-US" altLang="zh-CN" sz="2000" dirty="0"/>
              <a:t>8.2 </a:t>
            </a:r>
            <a:r>
              <a:rPr lang="zh-CN" altLang="en-US" sz="2000" dirty="0"/>
              <a:t>线程的生命周期</a:t>
            </a:r>
            <a:endParaRPr lang="en-US" altLang="zh-CN" sz="2000" dirty="0"/>
          </a:p>
          <a:p>
            <a:r>
              <a:rPr lang="en-US" altLang="zh-CN" sz="2000" dirty="0"/>
              <a:t>8.3 </a:t>
            </a:r>
            <a:r>
              <a:rPr lang="zh-CN" altLang="en-US" sz="2000" dirty="0"/>
              <a:t>线程的优先级与调度管理</a:t>
            </a:r>
            <a:endParaRPr lang="en-US" altLang="zh-CN" sz="2000" dirty="0"/>
          </a:p>
          <a:p>
            <a:r>
              <a:rPr lang="en-US" altLang="zh-CN" sz="2000" dirty="0"/>
              <a:t>8.4 Thread</a:t>
            </a:r>
            <a:r>
              <a:rPr lang="zh-CN" altLang="en-US" sz="2000" dirty="0"/>
              <a:t>的子类创建线程</a:t>
            </a:r>
            <a:endParaRPr lang="en-US" altLang="zh-CN" sz="2000" dirty="0"/>
          </a:p>
          <a:p>
            <a:r>
              <a:rPr lang="en-US" altLang="zh-CN" sz="2000" dirty="0">
                <a:solidFill>
                  <a:srgbClr val="FF0000"/>
                </a:solidFill>
              </a:rPr>
              <a:t>8.5 Runnable</a:t>
            </a:r>
            <a:r>
              <a:rPr lang="zh-CN" altLang="en-US" sz="2000" dirty="0">
                <a:solidFill>
                  <a:srgbClr val="FF0000"/>
                </a:solidFill>
              </a:rPr>
              <a:t>接口</a:t>
            </a:r>
            <a:endParaRPr lang="en-US" altLang="zh-CN" sz="2000" dirty="0">
              <a:solidFill>
                <a:srgbClr val="FF0000"/>
              </a:solidFill>
            </a:endParaRPr>
          </a:p>
          <a:p>
            <a:r>
              <a:rPr lang="en-US" altLang="zh-CN" sz="2000" dirty="0"/>
              <a:t>8.6 </a:t>
            </a:r>
            <a:r>
              <a:rPr lang="zh-CN" altLang="en-US" sz="2000" dirty="0"/>
              <a:t>线程的常用方法</a:t>
            </a:r>
            <a:endParaRPr lang="en-US" altLang="zh-CN" sz="2000" dirty="0"/>
          </a:p>
          <a:p>
            <a:r>
              <a:rPr lang="en-US" altLang="zh-CN" sz="2000" dirty="0">
                <a:solidFill>
                  <a:srgbClr val="FF0000"/>
                </a:solidFill>
              </a:rPr>
              <a:t>8.7 </a:t>
            </a:r>
            <a:r>
              <a:rPr lang="zh-CN" altLang="en-US" sz="2000" dirty="0">
                <a:solidFill>
                  <a:srgbClr val="FF0000"/>
                </a:solidFill>
              </a:rPr>
              <a:t>线程同步</a:t>
            </a:r>
            <a:endParaRPr lang="en-US" altLang="zh-CN" sz="2000" dirty="0">
              <a:solidFill>
                <a:srgbClr val="FF0000"/>
              </a:solidFill>
            </a:endParaRPr>
          </a:p>
          <a:p>
            <a:r>
              <a:rPr lang="en-US" altLang="zh-CN" sz="2000" dirty="0">
                <a:solidFill>
                  <a:srgbClr val="FF0000"/>
                </a:solidFill>
              </a:rPr>
              <a:t>8.8 </a:t>
            </a:r>
            <a:r>
              <a:rPr lang="zh-CN" altLang="en-US" sz="2000" dirty="0">
                <a:solidFill>
                  <a:srgbClr val="FF0000"/>
                </a:solidFill>
              </a:rPr>
              <a:t>使用</a:t>
            </a:r>
            <a:r>
              <a:rPr lang="en-US" altLang="zh-CN" sz="2000" dirty="0">
                <a:solidFill>
                  <a:srgbClr val="FF0000"/>
                </a:solidFill>
              </a:rPr>
              <a:t>wait(),notify(),</a:t>
            </a:r>
            <a:r>
              <a:rPr lang="en-US" altLang="zh-CN" sz="2000" dirty="0" err="1">
                <a:solidFill>
                  <a:srgbClr val="FF0000"/>
                </a:solidFill>
              </a:rPr>
              <a:t>notifyAll</a:t>
            </a:r>
            <a:r>
              <a:rPr lang="en-US" altLang="zh-CN" sz="2000" dirty="0">
                <a:solidFill>
                  <a:srgbClr val="FF0000"/>
                </a:solidFill>
              </a:rPr>
              <a:t>()</a:t>
            </a:r>
            <a:r>
              <a:rPr lang="zh-CN" altLang="en-US" sz="2000" dirty="0">
                <a:solidFill>
                  <a:srgbClr val="FF0000"/>
                </a:solidFill>
              </a:rPr>
              <a:t>协调同步线程</a:t>
            </a:r>
            <a:endParaRPr lang="en-US" altLang="zh-CN" sz="2000" dirty="0">
              <a:solidFill>
                <a:srgbClr val="FF0000"/>
              </a:solidFill>
            </a:endParaRPr>
          </a:p>
          <a:p>
            <a:r>
              <a:rPr lang="en-US" altLang="zh-CN" sz="2000" dirty="0"/>
              <a:t>8.9 </a:t>
            </a:r>
            <a:r>
              <a:rPr lang="zh-CN" altLang="en-US" sz="2000" dirty="0"/>
              <a:t>挂起、恢复和终止线程</a:t>
            </a:r>
            <a:endParaRPr lang="en-US" altLang="zh-CN" sz="2000" dirty="0"/>
          </a:p>
          <a:p>
            <a:r>
              <a:rPr lang="en-US" altLang="zh-CN" sz="2000" dirty="0">
                <a:solidFill>
                  <a:srgbClr val="FF0000"/>
                </a:solidFill>
              </a:rPr>
              <a:t>8.10 </a:t>
            </a:r>
            <a:r>
              <a:rPr lang="zh-CN" altLang="en-US" sz="2000" dirty="0">
                <a:solidFill>
                  <a:srgbClr val="FF0000"/>
                </a:solidFill>
              </a:rPr>
              <a:t>线程联合</a:t>
            </a:r>
            <a:endParaRPr lang="en-US" altLang="zh-CN" sz="2000" dirty="0">
              <a:solidFill>
                <a:srgbClr val="FF0000"/>
              </a:solidFill>
            </a:endParaRPr>
          </a:p>
          <a:p>
            <a:r>
              <a:rPr lang="en-US" altLang="zh-CN" sz="2000" dirty="0"/>
              <a:t>8.11 </a:t>
            </a:r>
            <a:r>
              <a:rPr lang="zh-CN" altLang="en-US" sz="2000" dirty="0"/>
              <a:t>守护线程</a:t>
            </a:r>
          </a:p>
        </p:txBody>
      </p:sp>
      <p:sp>
        <p:nvSpPr>
          <p:cNvPr id="4" name="Slide Number Placeholder 3"/>
          <p:cNvSpPr>
            <a:spLocks noGrp="1"/>
          </p:cNvSpPr>
          <p:nvPr>
            <p:ph type="sldNum" sz="quarter" idx="12"/>
          </p:nvPr>
        </p:nvSpPr>
        <p:spPr/>
        <p:txBody>
          <a:bodyPr/>
          <a:lstStyle/>
          <a:p>
            <a:fld id="{B6F15528-21DE-4FAA-801E-634DDDAF4B2B}" type="slidenum">
              <a:rPr lang="en-US" smtClean="0"/>
              <a:pPr/>
              <a:t>70</a:t>
            </a:fld>
            <a:endParaRPr lang="en-US"/>
          </a:p>
        </p:txBody>
      </p:sp>
    </p:spTree>
    <p:extLst>
      <p:ext uri="{BB962C8B-B14F-4D97-AF65-F5344CB8AC3E}">
        <p14:creationId xmlns:p14="http://schemas.microsoft.com/office/powerpoint/2010/main" val="30023452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3200" dirty="0"/>
              <a:t>习题</a:t>
            </a:r>
          </a:p>
        </p:txBody>
      </p:sp>
      <p:sp>
        <p:nvSpPr>
          <p:cNvPr id="3" name="内容占位符 2"/>
          <p:cNvSpPr>
            <a:spLocks noGrp="1"/>
          </p:cNvSpPr>
          <p:nvPr>
            <p:ph idx="1"/>
          </p:nvPr>
        </p:nvSpPr>
        <p:spPr/>
        <p:txBody>
          <a:bodyPr>
            <a:normAutofit fontScale="62500" lnSpcReduction="20000"/>
          </a:bodyPr>
          <a:lstStyle/>
          <a:p>
            <a:r>
              <a:rPr lang="en-US" altLang="zh-CN" dirty="0">
                <a:solidFill>
                  <a:srgbClr val="FF0000"/>
                </a:solidFill>
              </a:rPr>
              <a:t>1</a:t>
            </a:r>
            <a:r>
              <a:rPr lang="zh-CN" altLang="en-US" dirty="0">
                <a:solidFill>
                  <a:srgbClr val="FF0000"/>
                </a:solidFill>
              </a:rPr>
              <a:t>、</a:t>
            </a:r>
            <a:r>
              <a:rPr lang="zh-CN" altLang="en-US" dirty="0"/>
              <a:t>什么是线程？什么是多线程？应用程序中的多线程有什么作用？</a:t>
            </a:r>
          </a:p>
          <a:p>
            <a:r>
              <a:rPr lang="en-US" altLang="zh-CN" dirty="0">
                <a:solidFill>
                  <a:srgbClr val="FF0000"/>
                </a:solidFill>
              </a:rPr>
              <a:t>2</a:t>
            </a:r>
            <a:r>
              <a:rPr lang="zh-CN" altLang="en-US" dirty="0">
                <a:solidFill>
                  <a:srgbClr val="FF0000"/>
                </a:solidFill>
              </a:rPr>
              <a:t>、</a:t>
            </a:r>
            <a:r>
              <a:rPr lang="en-US" altLang="zh-CN" dirty="0"/>
              <a:t>Java</a:t>
            </a:r>
            <a:r>
              <a:rPr lang="zh-CN" altLang="en-US" dirty="0"/>
              <a:t>为线程机制提供了什么类与接口？</a:t>
            </a:r>
          </a:p>
          <a:p>
            <a:r>
              <a:rPr lang="en-US" altLang="zh-CN" dirty="0"/>
              <a:t>3</a:t>
            </a:r>
            <a:r>
              <a:rPr lang="zh-CN" altLang="en-US" dirty="0"/>
              <a:t>、编写一个</a:t>
            </a:r>
            <a:r>
              <a:rPr lang="zh-CN" altLang="en-US" dirty="0">
                <a:solidFill>
                  <a:srgbClr val="0000FF"/>
                </a:solidFill>
              </a:rPr>
              <a:t>线程</a:t>
            </a:r>
            <a:r>
              <a:rPr lang="zh-CN" altLang="en-US" dirty="0"/>
              <a:t>，其</a:t>
            </a:r>
            <a:r>
              <a:rPr lang="zh-CN" altLang="en-US" dirty="0">
                <a:solidFill>
                  <a:srgbClr val="0000FF"/>
                </a:solidFill>
              </a:rPr>
              <a:t>任务</a:t>
            </a:r>
            <a:r>
              <a:rPr lang="zh-CN" altLang="en-US" dirty="0"/>
              <a:t>是让一个字符串从屏幕左端向右移动，当所有的字符都消失后，字符串重新从左边出现并继续向右移动。</a:t>
            </a:r>
          </a:p>
          <a:p>
            <a:r>
              <a:rPr lang="en-US" altLang="zh-CN" dirty="0">
                <a:solidFill>
                  <a:srgbClr val="FF0000"/>
                </a:solidFill>
              </a:rPr>
              <a:t>4</a:t>
            </a:r>
            <a:r>
              <a:rPr lang="zh-CN" altLang="en-US" dirty="0">
                <a:solidFill>
                  <a:srgbClr val="FF0000"/>
                </a:solidFill>
              </a:rPr>
              <a:t>、</a:t>
            </a:r>
            <a:r>
              <a:rPr lang="zh-CN" altLang="en-US" dirty="0"/>
              <a:t>线程有哪</a:t>
            </a:r>
            <a:r>
              <a:rPr lang="en-US" altLang="zh-CN" dirty="0"/>
              <a:t>5</a:t>
            </a:r>
            <a:r>
              <a:rPr lang="zh-CN" altLang="en-US" dirty="0"/>
              <a:t>种基本状态？它们之间是如何转化的？</a:t>
            </a:r>
          </a:p>
          <a:p>
            <a:r>
              <a:rPr lang="en-US" altLang="zh-CN" dirty="0">
                <a:solidFill>
                  <a:srgbClr val="FF0000"/>
                </a:solidFill>
              </a:rPr>
              <a:t>5</a:t>
            </a:r>
            <a:r>
              <a:rPr lang="zh-CN" altLang="en-US" dirty="0">
                <a:solidFill>
                  <a:srgbClr val="FF0000"/>
                </a:solidFill>
              </a:rPr>
              <a:t>、</a:t>
            </a:r>
            <a:r>
              <a:rPr lang="zh-CN" altLang="en-US" dirty="0"/>
              <a:t>线程的方法</a:t>
            </a:r>
            <a:r>
              <a:rPr lang="en-US" altLang="zh-CN" dirty="0"/>
              <a:t>sleep()</a:t>
            </a:r>
            <a:r>
              <a:rPr lang="zh-CN" altLang="en-US" dirty="0"/>
              <a:t>与</a:t>
            </a:r>
            <a:r>
              <a:rPr lang="en-US" altLang="zh-CN" dirty="0"/>
              <a:t>wait()</a:t>
            </a:r>
            <a:r>
              <a:rPr lang="zh-CN" altLang="en-US" dirty="0"/>
              <a:t>有什么区别？</a:t>
            </a:r>
          </a:p>
          <a:p>
            <a:r>
              <a:rPr lang="en-US" altLang="zh-CN" dirty="0">
                <a:solidFill>
                  <a:srgbClr val="FF0000"/>
                </a:solidFill>
              </a:rPr>
              <a:t>6</a:t>
            </a:r>
            <a:r>
              <a:rPr lang="zh-CN" altLang="en-US" dirty="0">
                <a:solidFill>
                  <a:srgbClr val="FF0000"/>
                </a:solidFill>
              </a:rPr>
              <a:t>、</a:t>
            </a:r>
            <a:r>
              <a:rPr lang="zh-CN" altLang="en-US" dirty="0"/>
              <a:t>什么是线程调度？</a:t>
            </a:r>
            <a:r>
              <a:rPr lang="en-US" altLang="zh-CN" dirty="0"/>
              <a:t>Java</a:t>
            </a:r>
            <a:r>
              <a:rPr lang="zh-CN" altLang="en-US" dirty="0"/>
              <a:t>的线程调度采用什么策略？</a:t>
            </a:r>
          </a:p>
          <a:p>
            <a:r>
              <a:rPr lang="en-US" altLang="zh-CN" dirty="0"/>
              <a:t>7</a:t>
            </a:r>
            <a:r>
              <a:rPr lang="zh-CN" altLang="en-US" dirty="0"/>
              <a:t>、编写程序实现如下功能：第一个线程生成一个随机数，第二个线程每隔一段时间读取第一个线程生成的随机数，并判断它是否是素数。</a:t>
            </a:r>
          </a:p>
          <a:p>
            <a:r>
              <a:rPr lang="en-US" altLang="zh-CN" dirty="0"/>
              <a:t>8</a:t>
            </a:r>
            <a:r>
              <a:rPr lang="zh-CN" altLang="en-US" dirty="0"/>
              <a:t>、请编写程序模拟龟兔赛跑。要求用一个线程控制龟的运动，用另一个线程控制兔的运动。龟兔均在同一个运动场上赛跑，要求可以设置龟兔完成一圈所需要的时间，而且要求设置兔比龟跑得快。在赛跑最开始，龟兔在同一个起点出发。</a:t>
            </a:r>
          </a:p>
          <a:p>
            <a:endParaRPr lang="zh-CN" altLang="en-US" dirty="0"/>
          </a:p>
        </p:txBody>
      </p:sp>
      <p:sp>
        <p:nvSpPr>
          <p:cNvPr id="4" name="灯片编号占位符 3"/>
          <p:cNvSpPr>
            <a:spLocks noGrp="1"/>
          </p:cNvSpPr>
          <p:nvPr>
            <p:ph type="sldNum" sz="quarter" idx="12"/>
          </p:nvPr>
        </p:nvSpPr>
        <p:spPr/>
        <p:txBody>
          <a:bodyPr/>
          <a:lstStyle/>
          <a:p>
            <a:fld id="{B6F15528-21DE-4FAA-801E-634DDDAF4B2B}" type="slidenum">
              <a:rPr lang="en-US" smtClean="0"/>
              <a:pPr/>
              <a:t>71</a:t>
            </a:fld>
            <a:endParaRPr lang="en-US"/>
          </a:p>
        </p:txBody>
      </p:sp>
    </p:spTree>
    <p:extLst>
      <p:ext uri="{BB962C8B-B14F-4D97-AF65-F5344CB8AC3E}">
        <p14:creationId xmlns:p14="http://schemas.microsoft.com/office/powerpoint/2010/main" val="221681515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3200" dirty="0"/>
              <a:t>补充知识</a:t>
            </a:r>
            <a:r>
              <a:rPr lang="en-US" altLang="zh-CN" sz="3200" dirty="0"/>
              <a:t>: Thread Pools (1/2)</a:t>
            </a:r>
            <a:endParaRPr lang="zh-CN" altLang="en-US" sz="32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72</a:t>
            </a:fld>
            <a:endParaRPr lang="en-US"/>
          </a:p>
        </p:txBody>
      </p:sp>
      <p:pic>
        <p:nvPicPr>
          <p:cNvPr id="1027" name="Picture 3" descr="C:\Users\panweike\AppData\Roaming\Tencent\Users\1926768129\QQ\WinTemp\RichOle\~[C63JZW%{XUJHK7Y@1L~R2.png"/>
          <p:cNvPicPr>
            <a:picLocks noChangeAspect="1" noChangeArrowheads="1"/>
          </p:cNvPicPr>
          <p:nvPr/>
        </p:nvPicPr>
        <p:blipFill>
          <a:blip r:embed="rId2" cstate="print"/>
          <a:srcRect/>
          <a:stretch>
            <a:fillRect/>
          </a:stretch>
        </p:blipFill>
        <p:spPr bwMode="auto">
          <a:xfrm>
            <a:off x="630340" y="1268760"/>
            <a:ext cx="3077564" cy="2443663"/>
          </a:xfrm>
          <a:prstGeom prst="rect">
            <a:avLst/>
          </a:prstGeom>
          <a:noFill/>
        </p:spPr>
      </p:pic>
      <p:pic>
        <p:nvPicPr>
          <p:cNvPr id="1028" name="Picture 4" descr="C:\Users\panweike\AppData\Roaming\Tencent\Users\1926768129\QQ\WinTemp\RichOle\_@[D~MWFEFC]P(KX1$ZP~EH.png"/>
          <p:cNvPicPr>
            <a:picLocks noChangeAspect="1" noChangeArrowheads="1"/>
          </p:cNvPicPr>
          <p:nvPr/>
        </p:nvPicPr>
        <p:blipFill>
          <a:blip r:embed="rId3" cstate="print"/>
          <a:srcRect/>
          <a:stretch>
            <a:fillRect/>
          </a:stretch>
        </p:blipFill>
        <p:spPr bwMode="auto">
          <a:xfrm>
            <a:off x="4355976" y="1196752"/>
            <a:ext cx="4263104" cy="3024336"/>
          </a:xfrm>
          <a:prstGeom prst="rect">
            <a:avLst/>
          </a:prstGeom>
          <a:noFill/>
        </p:spPr>
      </p:pic>
      <p:pic>
        <p:nvPicPr>
          <p:cNvPr id="1029" name="Picture 5" descr="C:\Users\panweike\AppData\Roaming\Tencent\Users\1926768129\QQ\WinTemp\RichOle\{2L`7D7X5LRWB81%NDX%4HF.png"/>
          <p:cNvPicPr>
            <a:picLocks noChangeAspect="1" noChangeArrowheads="1"/>
          </p:cNvPicPr>
          <p:nvPr/>
        </p:nvPicPr>
        <p:blipFill>
          <a:blip r:embed="rId4" cstate="print"/>
          <a:srcRect/>
          <a:stretch>
            <a:fillRect/>
          </a:stretch>
        </p:blipFill>
        <p:spPr bwMode="auto">
          <a:xfrm>
            <a:off x="4355976" y="4365104"/>
            <a:ext cx="4277620" cy="2216233"/>
          </a:xfrm>
          <a:prstGeom prst="rect">
            <a:avLst/>
          </a:prstGeom>
          <a:noFill/>
        </p:spPr>
      </p:pic>
      <p:sp>
        <p:nvSpPr>
          <p:cNvPr id="9" name="TextBox 8"/>
          <p:cNvSpPr txBox="1"/>
          <p:nvPr/>
        </p:nvSpPr>
        <p:spPr>
          <a:xfrm>
            <a:off x="323528" y="4005064"/>
            <a:ext cx="3816424" cy="2031325"/>
          </a:xfrm>
          <a:prstGeom prst="rect">
            <a:avLst/>
          </a:prstGeom>
          <a:noFill/>
        </p:spPr>
        <p:txBody>
          <a:bodyPr wrap="square" rtlCol="0">
            <a:spAutoFit/>
          </a:bodyPr>
          <a:lstStyle/>
          <a:p>
            <a:r>
              <a:rPr lang="en-US" altLang="zh-CN" dirty="0"/>
              <a:t>This approach is convenient for a single task execution, but </a:t>
            </a:r>
            <a:r>
              <a:rPr lang="en-US" altLang="zh-CN" dirty="0">
                <a:solidFill>
                  <a:srgbClr val="FF0000"/>
                </a:solidFill>
              </a:rPr>
              <a:t>it is not efficient for a large number of tasks </a:t>
            </a:r>
            <a:r>
              <a:rPr lang="en-US" altLang="zh-CN" dirty="0"/>
              <a:t>because you have to create a thread for each task. Starting a new thread for each task could limit</a:t>
            </a:r>
            <a:r>
              <a:rPr lang="en-US" altLang="zh-CN" dirty="0">
                <a:solidFill>
                  <a:srgbClr val="0000FF"/>
                </a:solidFill>
              </a:rPr>
              <a:t> throughput </a:t>
            </a:r>
            <a:r>
              <a:rPr lang="en-US" altLang="zh-CN" dirty="0"/>
              <a:t>and cause poor performance.</a:t>
            </a:r>
            <a:endParaRPr lang="zh-CN" altLang="en-US" dirty="0"/>
          </a:p>
        </p:txBody>
      </p:sp>
      <p:cxnSp>
        <p:nvCxnSpPr>
          <p:cNvPr id="10" name="直接箭头连接符 9"/>
          <p:cNvCxnSpPr/>
          <p:nvPr/>
        </p:nvCxnSpPr>
        <p:spPr>
          <a:xfrm flipH="1">
            <a:off x="5868144" y="793279"/>
            <a:ext cx="432048" cy="576064"/>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H="1">
            <a:off x="5724128" y="3966964"/>
            <a:ext cx="432048" cy="576064"/>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6372200" y="620688"/>
            <a:ext cx="772071" cy="369332"/>
          </a:xfrm>
          <a:prstGeom prst="rect">
            <a:avLst/>
          </a:prstGeom>
          <a:noFill/>
        </p:spPr>
        <p:txBody>
          <a:bodyPr wrap="none" rtlCol="0">
            <a:spAutoFit/>
          </a:bodyPr>
          <a:lstStyle/>
          <a:p>
            <a:r>
              <a:rPr lang="en-US" altLang="zh-CN" dirty="0">
                <a:solidFill>
                  <a:srgbClr val="FF0000"/>
                </a:solidFill>
              </a:rPr>
              <a:t>Step 1</a:t>
            </a:r>
            <a:endParaRPr lang="zh-CN" altLang="en-US" dirty="0">
              <a:solidFill>
                <a:srgbClr val="FF0000"/>
              </a:solidFill>
            </a:endParaRPr>
          </a:p>
        </p:txBody>
      </p:sp>
      <p:sp>
        <p:nvSpPr>
          <p:cNvPr id="27" name="TextBox 26"/>
          <p:cNvSpPr txBox="1"/>
          <p:nvPr/>
        </p:nvSpPr>
        <p:spPr>
          <a:xfrm>
            <a:off x="3664471" y="1700808"/>
            <a:ext cx="772071" cy="369332"/>
          </a:xfrm>
          <a:prstGeom prst="rect">
            <a:avLst/>
          </a:prstGeom>
          <a:noFill/>
        </p:spPr>
        <p:txBody>
          <a:bodyPr wrap="none" rtlCol="0">
            <a:spAutoFit/>
          </a:bodyPr>
          <a:lstStyle/>
          <a:p>
            <a:r>
              <a:rPr lang="en-US" altLang="zh-CN" dirty="0">
                <a:solidFill>
                  <a:srgbClr val="FF0000"/>
                </a:solidFill>
              </a:rPr>
              <a:t>Step 2</a:t>
            </a:r>
            <a:endParaRPr lang="zh-CN" altLang="en-US" dirty="0">
              <a:solidFill>
                <a:srgbClr val="FF0000"/>
              </a:solidFill>
            </a:endParaRPr>
          </a:p>
        </p:txBody>
      </p:sp>
      <p:sp>
        <p:nvSpPr>
          <p:cNvPr id="28" name="TextBox 27"/>
          <p:cNvSpPr txBox="1"/>
          <p:nvPr/>
        </p:nvSpPr>
        <p:spPr>
          <a:xfrm>
            <a:off x="3385964" y="2358405"/>
            <a:ext cx="772071" cy="369332"/>
          </a:xfrm>
          <a:prstGeom prst="rect">
            <a:avLst/>
          </a:prstGeom>
          <a:noFill/>
        </p:spPr>
        <p:txBody>
          <a:bodyPr wrap="none" rtlCol="0">
            <a:spAutoFit/>
          </a:bodyPr>
          <a:lstStyle/>
          <a:p>
            <a:r>
              <a:rPr lang="en-US" altLang="zh-CN" dirty="0">
                <a:solidFill>
                  <a:srgbClr val="FF0000"/>
                </a:solidFill>
              </a:rPr>
              <a:t>Step 3</a:t>
            </a:r>
            <a:endParaRPr lang="zh-CN" altLang="en-US" dirty="0">
              <a:solidFill>
                <a:srgbClr val="FF0000"/>
              </a:solidFill>
            </a:endParaRPr>
          </a:p>
        </p:txBody>
      </p:sp>
      <p:sp>
        <p:nvSpPr>
          <p:cNvPr id="29" name="TextBox 28"/>
          <p:cNvSpPr txBox="1"/>
          <p:nvPr/>
        </p:nvSpPr>
        <p:spPr>
          <a:xfrm>
            <a:off x="2051720" y="3025527"/>
            <a:ext cx="772071" cy="369332"/>
          </a:xfrm>
          <a:prstGeom prst="rect">
            <a:avLst/>
          </a:prstGeom>
          <a:noFill/>
        </p:spPr>
        <p:txBody>
          <a:bodyPr wrap="none" rtlCol="0">
            <a:spAutoFit/>
          </a:bodyPr>
          <a:lstStyle/>
          <a:p>
            <a:r>
              <a:rPr lang="en-US" altLang="zh-CN" dirty="0">
                <a:solidFill>
                  <a:srgbClr val="FF0000"/>
                </a:solidFill>
              </a:rPr>
              <a:t>Step 4</a:t>
            </a:r>
            <a:endParaRPr lang="zh-CN" altLang="en-US" dirty="0">
              <a:solidFill>
                <a:srgbClr val="FF0000"/>
              </a:solidFill>
            </a:endParaRPr>
          </a:p>
        </p:txBody>
      </p:sp>
      <p:sp>
        <p:nvSpPr>
          <p:cNvPr id="1030" name="AutoShape 6" descr="C:\Users\panweike\AppData\Roaming\Tencent\Users\1926768129\QQ\WinTemp\RichOle\6G0]Z}@NW%DF$NP57ODP.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187244614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3200" dirty="0"/>
              <a:t>补充知识</a:t>
            </a:r>
            <a:r>
              <a:rPr lang="en-US" altLang="zh-CN" sz="3200" dirty="0"/>
              <a:t>: Thread Pools (2/2)</a:t>
            </a:r>
            <a:endParaRPr lang="zh-CN" altLang="en-US" sz="3200" dirty="0"/>
          </a:p>
        </p:txBody>
      </p:sp>
      <p:sp>
        <p:nvSpPr>
          <p:cNvPr id="3" name="内容占位符 2"/>
          <p:cNvSpPr>
            <a:spLocks noGrp="1"/>
          </p:cNvSpPr>
          <p:nvPr>
            <p:ph idx="1"/>
          </p:nvPr>
        </p:nvSpPr>
        <p:spPr/>
        <p:txBody>
          <a:bodyPr>
            <a:noAutofit/>
          </a:bodyPr>
          <a:lstStyle/>
          <a:p>
            <a:r>
              <a:rPr lang="en-US" altLang="zh-CN" sz="2000" dirty="0"/>
              <a:t>Using a </a:t>
            </a:r>
            <a:r>
              <a:rPr lang="en-US" altLang="zh-CN" sz="2000" i="1" dirty="0">
                <a:solidFill>
                  <a:srgbClr val="FF0000"/>
                </a:solidFill>
              </a:rPr>
              <a:t>thread pool </a:t>
            </a:r>
            <a:r>
              <a:rPr lang="en-US" altLang="zh-CN" sz="2000" dirty="0"/>
              <a:t>is an ideal way to </a:t>
            </a:r>
            <a:r>
              <a:rPr lang="en-US" altLang="zh-CN" sz="2000" dirty="0">
                <a:solidFill>
                  <a:srgbClr val="0000FF"/>
                </a:solidFill>
              </a:rPr>
              <a:t>manage</a:t>
            </a:r>
            <a:r>
              <a:rPr lang="en-US" altLang="zh-CN" sz="2000" dirty="0"/>
              <a:t> the number of tasks executing concurrently.</a:t>
            </a:r>
          </a:p>
          <a:p>
            <a:r>
              <a:rPr lang="en-US" altLang="zh-CN" sz="2000" dirty="0"/>
              <a:t>Java provides the </a:t>
            </a:r>
            <a:r>
              <a:rPr lang="en-US" altLang="zh-CN" sz="2000" b="1" dirty="0">
                <a:solidFill>
                  <a:srgbClr val="FF0000"/>
                </a:solidFill>
              </a:rPr>
              <a:t>Executor</a:t>
            </a:r>
            <a:r>
              <a:rPr lang="en-US" altLang="zh-CN" sz="2000" b="1" dirty="0"/>
              <a:t> </a:t>
            </a:r>
            <a:r>
              <a:rPr lang="en-US" altLang="zh-CN" sz="2000" dirty="0"/>
              <a:t>interface for executing tasks in a thread pool and the </a:t>
            </a:r>
            <a:r>
              <a:rPr lang="en-US" altLang="zh-CN" sz="2000" b="1" dirty="0" err="1">
                <a:solidFill>
                  <a:srgbClr val="FF0000"/>
                </a:solidFill>
              </a:rPr>
              <a:t>ExecutorService</a:t>
            </a:r>
            <a:r>
              <a:rPr lang="en-US" altLang="zh-CN" sz="2000" dirty="0"/>
              <a:t> interface for managing and controlling tasks. </a:t>
            </a:r>
            <a:r>
              <a:rPr lang="en-US" altLang="zh-CN" sz="2000" dirty="0" err="1"/>
              <a:t>ExecutorService</a:t>
            </a:r>
            <a:r>
              <a:rPr lang="en-US" altLang="zh-CN" sz="2000" dirty="0"/>
              <a:t> is a </a:t>
            </a:r>
            <a:r>
              <a:rPr lang="en-US" altLang="zh-CN" sz="2000" dirty="0" err="1"/>
              <a:t>subinterface</a:t>
            </a:r>
            <a:r>
              <a:rPr lang="en-US" altLang="zh-CN" sz="2000" dirty="0"/>
              <a:t> of Executor.</a:t>
            </a:r>
            <a:br>
              <a:rPr lang="en-US" altLang="zh-CN" sz="2000" dirty="0"/>
            </a:br>
            <a:endParaRPr lang="zh-CN" altLang="en-US" sz="20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73</a:t>
            </a:fld>
            <a:endParaRPr lang="en-US"/>
          </a:p>
        </p:txBody>
      </p:sp>
      <p:sp>
        <p:nvSpPr>
          <p:cNvPr id="89089" name="AutoShape 1" descr="C:\Users\panweike\AppData\Roaming\Tencent\Users\1926768129\QQ\WinTemp\RichOle\6G0]Z}@NW%DF$NP57ODP.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89090" name="AutoShape 2" descr="C:\Users\panweike\AppData\Roaming\Tencent\Users\1926768129\QQ\WinTemp\RichOle\6G0]Z}@NW%DF$NP57ODP.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89091" name="AutoShape 3" descr="C:\Users\panweike\AppData\Roaming\Tencent\Users\1926768129\QQ\WinTemp\RichOle\6G0]Z}@NW%DF$NP57ODP.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89092" name="AutoShape 4" descr="C:\Users\panweike\AppData\Roaming\Tencent\Users\1926768129\QQ\WinTemp\RichOle\6G0]Z}@NW%DF$NP57ODP.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89094" name="AutoShape 6" descr="C:\Users\panweike\AppData\Roaming\Tencent\Users\1926768129\QQ\WinTemp\RichOle\6G0]Z}@NW%DF$NP57ODP.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89095" name="AutoShape 7" descr="C:\Users\panweike\AppData\Roaming\Tencent\Users\1926768129\QQ\WinTemp\RichOle\6G0]Z}@NW%DF$NP57ODP.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grpSp>
        <p:nvGrpSpPr>
          <p:cNvPr id="15" name="组合 14"/>
          <p:cNvGrpSpPr/>
          <p:nvPr/>
        </p:nvGrpSpPr>
        <p:grpSpPr>
          <a:xfrm>
            <a:off x="827584" y="3429000"/>
            <a:ext cx="3600400" cy="2376264"/>
            <a:chOff x="1403648" y="5112221"/>
            <a:chExt cx="8267700" cy="4433317"/>
          </a:xfrm>
        </p:grpSpPr>
        <p:pic>
          <p:nvPicPr>
            <p:cNvPr id="16" name="Picture 5" descr="C:\Users\panweike\AppData\Roaming\Tencent\Users\1926768129\QQ\WinTemp\RichOle\%@_${H9}7RQSV`66}MA6YGE.png"/>
            <p:cNvPicPr>
              <a:picLocks noChangeAspect="1" noChangeArrowheads="1"/>
            </p:cNvPicPr>
            <p:nvPr/>
          </p:nvPicPr>
          <p:blipFill>
            <a:blip r:embed="rId2" cstate="print"/>
            <a:srcRect/>
            <a:stretch>
              <a:fillRect/>
            </a:stretch>
          </p:blipFill>
          <p:spPr bwMode="auto">
            <a:xfrm>
              <a:off x="1403648" y="6021288"/>
              <a:ext cx="8267700" cy="3524250"/>
            </a:xfrm>
            <a:prstGeom prst="rect">
              <a:avLst/>
            </a:prstGeom>
            <a:noFill/>
          </p:spPr>
        </p:pic>
        <p:pic>
          <p:nvPicPr>
            <p:cNvPr id="17" name="Picture 8" descr="C:\Users\panweike\AppData\Roaming\Tencent\Users\1926768129\QQ\WinTemp\RichOle\G_EJ]RAQDF)NPK`5Z`3F%0S.png"/>
            <p:cNvPicPr>
              <a:picLocks noChangeAspect="1" noChangeArrowheads="1"/>
            </p:cNvPicPr>
            <p:nvPr/>
          </p:nvPicPr>
          <p:blipFill>
            <a:blip r:embed="rId3" cstate="print"/>
            <a:srcRect/>
            <a:stretch>
              <a:fillRect/>
            </a:stretch>
          </p:blipFill>
          <p:spPr bwMode="auto">
            <a:xfrm>
              <a:off x="1403648" y="5112221"/>
              <a:ext cx="4295775" cy="981075"/>
            </a:xfrm>
            <a:prstGeom prst="rect">
              <a:avLst/>
            </a:prstGeom>
            <a:noFill/>
          </p:spPr>
        </p:pic>
      </p:grpSp>
      <p:cxnSp>
        <p:nvCxnSpPr>
          <p:cNvPr id="20" name="直接箭头连接符 19"/>
          <p:cNvCxnSpPr/>
          <p:nvPr/>
        </p:nvCxnSpPr>
        <p:spPr>
          <a:xfrm flipH="1">
            <a:off x="4499992" y="4293096"/>
            <a:ext cx="504056"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flipH="1">
            <a:off x="3563888" y="4869160"/>
            <a:ext cx="504056"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3203848" y="5157192"/>
            <a:ext cx="3456384" cy="584775"/>
          </a:xfrm>
          <a:prstGeom prst="rect">
            <a:avLst/>
          </a:prstGeom>
        </p:spPr>
        <p:txBody>
          <a:bodyPr wrap="square">
            <a:spAutoFit/>
          </a:bodyPr>
          <a:lstStyle/>
          <a:p>
            <a:r>
              <a:rPr lang="en-US" altLang="zh-CN" sz="1600" dirty="0">
                <a:solidFill>
                  <a:srgbClr val="FF0000"/>
                </a:solidFill>
              </a:rPr>
              <a:t>No new tasks </a:t>
            </a:r>
            <a:r>
              <a:rPr lang="en-US" altLang="zh-CN" sz="1600" dirty="0"/>
              <a:t>can be accepted, but any </a:t>
            </a:r>
            <a:r>
              <a:rPr lang="en-US" altLang="zh-CN" sz="1600" dirty="0">
                <a:solidFill>
                  <a:srgbClr val="FF0000"/>
                </a:solidFill>
              </a:rPr>
              <a:t>existing tasks will continue to finish</a:t>
            </a:r>
            <a:r>
              <a:rPr lang="en-US" altLang="zh-CN" sz="1600" dirty="0"/>
              <a:t>.</a:t>
            </a:r>
            <a:endParaRPr lang="zh-CN" altLang="en-US" sz="1600" dirty="0"/>
          </a:p>
        </p:txBody>
      </p:sp>
      <p:cxnSp>
        <p:nvCxnSpPr>
          <p:cNvPr id="24" name="直接箭头连接符 23"/>
          <p:cNvCxnSpPr/>
          <p:nvPr/>
        </p:nvCxnSpPr>
        <p:spPr>
          <a:xfrm flipH="1">
            <a:off x="2339752" y="5445224"/>
            <a:ext cx="432048"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矩形 24"/>
          <p:cNvSpPr/>
          <p:nvPr/>
        </p:nvSpPr>
        <p:spPr>
          <a:xfrm>
            <a:off x="5109964" y="3894147"/>
            <a:ext cx="3779912" cy="830997"/>
          </a:xfrm>
          <a:prstGeom prst="rect">
            <a:avLst/>
          </a:prstGeom>
        </p:spPr>
        <p:txBody>
          <a:bodyPr wrap="square">
            <a:spAutoFit/>
          </a:bodyPr>
          <a:lstStyle/>
          <a:p>
            <a:pPr>
              <a:buFont typeface="Arial" pitchFamily="34" charset="0"/>
              <a:buChar char="•"/>
            </a:pPr>
            <a:r>
              <a:rPr lang="zh-CN" altLang="en-US" sz="1600" b="1" dirty="0">
                <a:solidFill>
                  <a:srgbClr val="FF0000"/>
                </a:solidFill>
              </a:rPr>
              <a:t>如果设为</a:t>
            </a:r>
            <a:r>
              <a:rPr lang="en-US" altLang="zh-CN" sz="1600" b="1" dirty="0">
                <a:solidFill>
                  <a:srgbClr val="FF0000"/>
                </a:solidFill>
              </a:rPr>
              <a:t>1</a:t>
            </a:r>
            <a:r>
              <a:rPr lang="en-US" altLang="zh-CN" sz="1600" dirty="0"/>
              <a:t>: </a:t>
            </a:r>
            <a:r>
              <a:rPr lang="zh-CN" altLang="en-US" sz="1600" dirty="0"/>
              <a:t>三个</a:t>
            </a:r>
            <a:r>
              <a:rPr lang="en-US" altLang="zh-CN" sz="1600" dirty="0"/>
              <a:t>task</a:t>
            </a:r>
            <a:r>
              <a:rPr lang="zh-CN" altLang="en-US" sz="1600" dirty="0"/>
              <a:t>顺序执行</a:t>
            </a:r>
            <a:endParaRPr lang="en-US" altLang="zh-CN" sz="1600" dirty="0"/>
          </a:p>
          <a:p>
            <a:pPr>
              <a:buFont typeface="Arial" pitchFamily="34" charset="0"/>
              <a:buChar char="•"/>
            </a:pPr>
            <a:r>
              <a:rPr lang="zh-CN" altLang="en-US" sz="1600" b="1" dirty="0">
                <a:solidFill>
                  <a:srgbClr val="FF0000"/>
                </a:solidFill>
              </a:rPr>
              <a:t>如果</a:t>
            </a:r>
            <a:r>
              <a:rPr lang="en-US" altLang="zh-CN" sz="1600" b="1" dirty="0" err="1">
                <a:solidFill>
                  <a:srgbClr val="FF0000"/>
                </a:solidFill>
              </a:rPr>
              <a:t>Executors.newCachedThreadPool</a:t>
            </a:r>
            <a:r>
              <a:rPr lang="en-US" altLang="zh-CN" sz="1600" b="1" dirty="0">
                <a:solidFill>
                  <a:srgbClr val="FF0000"/>
                </a:solidFill>
              </a:rPr>
              <a:t>();</a:t>
            </a:r>
            <a:r>
              <a:rPr lang="en-US" altLang="zh-CN" sz="1600" dirty="0"/>
              <a:t>:</a:t>
            </a:r>
            <a:r>
              <a:rPr lang="zh-CN" altLang="en-US" sz="1600" dirty="0"/>
              <a:t>三个</a:t>
            </a:r>
            <a:r>
              <a:rPr lang="en-US" altLang="zh-CN" sz="1600" dirty="0"/>
              <a:t>task</a:t>
            </a:r>
            <a:r>
              <a:rPr lang="zh-CN" altLang="en-US" sz="1600" dirty="0"/>
              <a:t>并行执行</a:t>
            </a:r>
          </a:p>
        </p:txBody>
      </p:sp>
      <p:sp>
        <p:nvSpPr>
          <p:cNvPr id="35" name="矩形 34"/>
          <p:cNvSpPr/>
          <p:nvPr/>
        </p:nvSpPr>
        <p:spPr>
          <a:xfrm>
            <a:off x="683568" y="5951021"/>
            <a:ext cx="7632848" cy="646331"/>
          </a:xfrm>
          <a:prstGeom prst="rect">
            <a:avLst/>
          </a:prstGeom>
        </p:spPr>
        <p:txBody>
          <a:bodyPr wrap="square">
            <a:spAutoFit/>
          </a:bodyPr>
          <a:lstStyle/>
          <a:p>
            <a:r>
              <a:rPr lang="en-US" altLang="zh-CN" b="1" u="sng" dirty="0">
                <a:solidFill>
                  <a:srgbClr val="FF0000"/>
                </a:solidFill>
              </a:rPr>
              <a:t>Tips: </a:t>
            </a:r>
            <a:r>
              <a:rPr lang="en-US" altLang="zh-CN" dirty="0"/>
              <a:t>If you need to create a thread for just one task, use the </a:t>
            </a:r>
            <a:r>
              <a:rPr lang="en-US" altLang="zh-CN" dirty="0">
                <a:solidFill>
                  <a:srgbClr val="FF0000"/>
                </a:solidFill>
              </a:rPr>
              <a:t>Thread</a:t>
            </a:r>
            <a:r>
              <a:rPr lang="en-US" altLang="zh-CN" dirty="0"/>
              <a:t> class. If you need to create threads for </a:t>
            </a:r>
            <a:r>
              <a:rPr lang="en-US" altLang="zh-CN" b="1" dirty="0">
                <a:solidFill>
                  <a:srgbClr val="0000FF"/>
                </a:solidFill>
              </a:rPr>
              <a:t>multiple tasks, it is better to use a thread pool</a:t>
            </a:r>
            <a:r>
              <a:rPr lang="en-US" altLang="zh-CN" dirty="0"/>
              <a:t>.</a:t>
            </a:r>
            <a:endParaRPr lang="zh-CN" altLang="en-US" dirty="0"/>
          </a:p>
        </p:txBody>
      </p:sp>
      <p:cxnSp>
        <p:nvCxnSpPr>
          <p:cNvPr id="36" name="直接箭头连接符 35"/>
          <p:cNvCxnSpPr/>
          <p:nvPr/>
        </p:nvCxnSpPr>
        <p:spPr>
          <a:xfrm flipH="1">
            <a:off x="2636749" y="3537156"/>
            <a:ext cx="423083"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244614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3200" dirty="0"/>
              <a:t>补充知识</a:t>
            </a:r>
            <a:r>
              <a:rPr lang="en-US" altLang="zh-CN" sz="3200" dirty="0"/>
              <a:t>: Synchronization Using Locks (1/2)</a:t>
            </a:r>
            <a:endParaRPr lang="zh-CN" altLang="en-US" sz="32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74</a:t>
            </a:fld>
            <a:endParaRPr lang="en-US"/>
          </a:p>
        </p:txBody>
      </p:sp>
      <p:sp>
        <p:nvSpPr>
          <p:cNvPr id="89089" name="AutoShape 1" descr="C:\Users\panweike\AppData\Roaming\Tencent\Users\1926768129\QQ\WinTemp\RichOle\6G0]Z}@NW%DF$NP57ODP.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89090" name="AutoShape 2" descr="C:\Users\panweike\AppData\Roaming\Tencent\Users\1926768129\QQ\WinTemp\RichOle\6G0]Z}@NW%DF$NP57ODP.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89091" name="AutoShape 3" descr="C:\Users\panweike\AppData\Roaming\Tencent\Users\1926768129\QQ\WinTemp\RichOle\6G0]Z}@NW%DF$NP57ODP.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89092" name="AutoShape 4" descr="C:\Users\panweike\AppData\Roaming\Tencent\Users\1926768129\QQ\WinTemp\RichOle\6G0]Z}@NW%DF$NP57ODP.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89094" name="AutoShape 6" descr="C:\Users\panweike\AppData\Roaming\Tencent\Users\1926768129\QQ\WinTemp\RichOle\6G0]Z}@NW%DF$NP57ODP.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89095" name="AutoShape 7" descr="C:\Users\panweike\AppData\Roaming\Tencent\Users\1926768129\QQ\WinTemp\RichOle\6G0]Z}@NW%DF$NP57ODP.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pic>
        <p:nvPicPr>
          <p:cNvPr id="91138" name="Picture 2"/>
          <p:cNvPicPr>
            <a:picLocks noChangeAspect="1" noChangeArrowheads="1"/>
          </p:cNvPicPr>
          <p:nvPr/>
        </p:nvPicPr>
        <p:blipFill>
          <a:blip r:embed="rId2" cstate="print"/>
          <a:srcRect/>
          <a:stretch>
            <a:fillRect/>
          </a:stretch>
        </p:blipFill>
        <p:spPr bwMode="auto">
          <a:xfrm>
            <a:off x="161479" y="1256364"/>
            <a:ext cx="4410521" cy="3972836"/>
          </a:xfrm>
          <a:prstGeom prst="rect">
            <a:avLst/>
          </a:prstGeom>
          <a:noFill/>
          <a:ln w="9525">
            <a:noFill/>
            <a:miter lim="800000"/>
            <a:headEnd/>
            <a:tailEnd/>
          </a:ln>
        </p:spPr>
      </p:pic>
      <p:pic>
        <p:nvPicPr>
          <p:cNvPr id="91139" name="Picture 3"/>
          <p:cNvPicPr>
            <a:picLocks noChangeAspect="1" noChangeArrowheads="1"/>
          </p:cNvPicPr>
          <p:nvPr/>
        </p:nvPicPr>
        <p:blipFill>
          <a:blip r:embed="rId3" cstate="print"/>
          <a:srcRect/>
          <a:stretch>
            <a:fillRect/>
          </a:stretch>
        </p:blipFill>
        <p:spPr bwMode="auto">
          <a:xfrm>
            <a:off x="4427984" y="2375763"/>
            <a:ext cx="4545195" cy="3933557"/>
          </a:xfrm>
          <a:prstGeom prst="rect">
            <a:avLst/>
          </a:prstGeom>
          <a:noFill/>
          <a:ln w="9525">
            <a:noFill/>
            <a:miter lim="800000"/>
            <a:headEnd/>
            <a:tailEnd/>
          </a:ln>
        </p:spPr>
      </p:pic>
      <p:cxnSp>
        <p:nvCxnSpPr>
          <p:cNvPr id="14" name="直接箭头连接符 13"/>
          <p:cNvCxnSpPr/>
          <p:nvPr/>
        </p:nvCxnSpPr>
        <p:spPr>
          <a:xfrm flipH="1">
            <a:off x="7038490" y="3789040"/>
            <a:ext cx="720080"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flipH="1">
            <a:off x="7308304" y="5688143"/>
            <a:ext cx="720080"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flipH="1">
            <a:off x="2627784" y="1457889"/>
            <a:ext cx="720080"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4572000" y="2375774"/>
            <a:ext cx="4392488" cy="3789529"/>
          </a:xfrm>
          <a:prstGeom prst="rect">
            <a:avLst/>
          </a:prstGeom>
          <a:ln w="19050">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8" name="矩形 17"/>
          <p:cNvSpPr/>
          <p:nvPr/>
        </p:nvSpPr>
        <p:spPr>
          <a:xfrm>
            <a:off x="4499704" y="1429842"/>
            <a:ext cx="4464496" cy="830997"/>
          </a:xfrm>
          <a:prstGeom prst="rect">
            <a:avLst/>
          </a:prstGeom>
        </p:spPr>
        <p:txBody>
          <a:bodyPr wrap="square">
            <a:spAutoFit/>
          </a:bodyPr>
          <a:lstStyle/>
          <a:p>
            <a:r>
              <a:rPr lang="zh-CN" altLang="en-US" sz="1600" b="1" dirty="0">
                <a:solidFill>
                  <a:srgbClr val="0000FF"/>
                </a:solidFill>
              </a:rPr>
              <a:t>静态内部类</a:t>
            </a:r>
            <a:r>
              <a:rPr lang="zh-CN" altLang="en-US" sz="1600" dirty="0"/>
              <a:t>使用场景：一般是当外部类需要使用内部类，而内部类无需外部类资源，并且内部类可以单独创建的时候。</a:t>
            </a:r>
          </a:p>
        </p:txBody>
      </p:sp>
      <p:cxnSp>
        <p:nvCxnSpPr>
          <p:cNvPr id="19" name="直接箭头连接符 18"/>
          <p:cNvCxnSpPr/>
          <p:nvPr/>
        </p:nvCxnSpPr>
        <p:spPr>
          <a:xfrm flipH="1">
            <a:off x="6516216" y="1988840"/>
            <a:ext cx="504056" cy="432048"/>
          </a:xfrm>
          <a:prstGeom prst="straightConnector1">
            <a:avLst/>
          </a:prstGeom>
          <a:ln w="1905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flipH="1">
            <a:off x="2852773" y="2376063"/>
            <a:ext cx="1368152" cy="0"/>
          </a:xfrm>
          <a:prstGeom prst="straightConnector1">
            <a:avLst/>
          </a:prstGeom>
          <a:ln w="1905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flipH="1" flipV="1">
            <a:off x="7380312" y="2852936"/>
            <a:ext cx="576064" cy="216024"/>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244614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3200" dirty="0"/>
              <a:t>补充知识</a:t>
            </a:r>
            <a:r>
              <a:rPr lang="en-US" altLang="zh-CN" sz="3200" dirty="0"/>
              <a:t>: Synchronization Using Locks (2/2)</a:t>
            </a:r>
            <a:endParaRPr lang="zh-CN" altLang="en-US" sz="3200" dirty="0"/>
          </a:p>
        </p:txBody>
      </p:sp>
      <p:sp>
        <p:nvSpPr>
          <p:cNvPr id="3" name="内容占位符 2"/>
          <p:cNvSpPr>
            <a:spLocks noGrp="1"/>
          </p:cNvSpPr>
          <p:nvPr>
            <p:ph idx="1"/>
          </p:nvPr>
        </p:nvSpPr>
        <p:spPr/>
        <p:txBody>
          <a:bodyPr>
            <a:noAutofit/>
          </a:bodyPr>
          <a:lstStyle/>
          <a:p>
            <a:r>
              <a:rPr lang="en-US" altLang="zh-CN" sz="2000" dirty="0"/>
              <a:t>A </a:t>
            </a:r>
            <a:r>
              <a:rPr lang="en-US" altLang="zh-CN" sz="2000" b="1" i="1" dirty="0">
                <a:solidFill>
                  <a:srgbClr val="FF0000"/>
                </a:solidFill>
              </a:rPr>
              <a:t>synchronized</a:t>
            </a:r>
            <a:r>
              <a:rPr lang="en-US" altLang="zh-CN" sz="2000" dirty="0"/>
              <a:t> instance method </a:t>
            </a:r>
            <a:r>
              <a:rPr lang="en-US" altLang="zh-CN" sz="2000" b="1" u="sng" dirty="0">
                <a:solidFill>
                  <a:srgbClr val="FF0000"/>
                </a:solidFill>
              </a:rPr>
              <a:t>implicitly</a:t>
            </a:r>
            <a:r>
              <a:rPr lang="en-US" altLang="zh-CN" sz="2000" dirty="0">
                <a:solidFill>
                  <a:srgbClr val="FF0000"/>
                </a:solidFill>
              </a:rPr>
              <a:t> acquires a lock </a:t>
            </a:r>
            <a:r>
              <a:rPr lang="en-US" altLang="zh-CN" sz="2000" dirty="0"/>
              <a:t>on the instance before it executes the method.</a:t>
            </a:r>
          </a:p>
          <a:p>
            <a:endParaRPr lang="en-US" altLang="zh-CN" sz="2000" dirty="0"/>
          </a:p>
          <a:p>
            <a:r>
              <a:rPr lang="en-US" altLang="zh-CN" sz="2000" dirty="0"/>
              <a:t>Java enables you to </a:t>
            </a:r>
            <a:r>
              <a:rPr lang="en-US" altLang="zh-CN" sz="2000" b="1" dirty="0">
                <a:solidFill>
                  <a:srgbClr val="0000FF"/>
                </a:solidFill>
              </a:rPr>
              <a:t>acquire locks </a:t>
            </a:r>
            <a:r>
              <a:rPr lang="en-US" altLang="zh-CN" sz="2000" b="1" u="sng" dirty="0">
                <a:solidFill>
                  <a:srgbClr val="0000FF"/>
                </a:solidFill>
              </a:rPr>
              <a:t>explicitly</a:t>
            </a:r>
            <a:r>
              <a:rPr lang="en-US" altLang="zh-CN" sz="2000" dirty="0"/>
              <a:t>, which give you more control for coordinating threads. A lock is an instance of the </a:t>
            </a:r>
            <a:r>
              <a:rPr lang="en-US" altLang="zh-CN" sz="2000" b="1" dirty="0">
                <a:solidFill>
                  <a:srgbClr val="0000FF"/>
                </a:solidFill>
              </a:rPr>
              <a:t>Lock</a:t>
            </a:r>
            <a:r>
              <a:rPr lang="en-US" altLang="zh-CN" sz="2000" dirty="0"/>
              <a:t> interface, which defines the methods for acquiring and releasing locks.</a:t>
            </a:r>
          </a:p>
          <a:p>
            <a:r>
              <a:rPr lang="en-US" altLang="zh-CN" sz="2000" b="1" dirty="0" err="1">
                <a:solidFill>
                  <a:srgbClr val="0000FF"/>
                </a:solidFill>
              </a:rPr>
              <a:t>ReentrantLock</a:t>
            </a:r>
            <a:r>
              <a:rPr lang="en-US" altLang="zh-CN" sz="2000" dirty="0"/>
              <a:t> is a concrete implementation of </a:t>
            </a:r>
            <a:r>
              <a:rPr lang="en-US" altLang="zh-CN" sz="2000" b="1" dirty="0">
                <a:solidFill>
                  <a:srgbClr val="0000FF"/>
                </a:solidFill>
              </a:rPr>
              <a:t>Lock</a:t>
            </a:r>
            <a:r>
              <a:rPr lang="en-US" altLang="zh-CN" sz="2000" dirty="0"/>
              <a:t> for creating mutually exclusive locks. </a:t>
            </a:r>
          </a:p>
          <a:p>
            <a:endParaRPr lang="en-US" altLang="zh-CN" sz="2000" dirty="0"/>
          </a:p>
          <a:p>
            <a:r>
              <a:rPr lang="en-US" altLang="zh-CN" sz="2000" dirty="0"/>
              <a:t>In general, using </a:t>
            </a:r>
            <a:r>
              <a:rPr lang="en-US" altLang="zh-CN" sz="2000" b="1" dirty="0">
                <a:solidFill>
                  <a:srgbClr val="FF0000"/>
                </a:solidFill>
              </a:rPr>
              <a:t>synchronized</a:t>
            </a:r>
            <a:r>
              <a:rPr lang="en-US" altLang="zh-CN" sz="2000" b="1" dirty="0"/>
              <a:t> </a:t>
            </a:r>
            <a:r>
              <a:rPr lang="en-US" altLang="zh-CN" sz="2000" dirty="0"/>
              <a:t>methods or statements is </a:t>
            </a:r>
            <a:r>
              <a:rPr lang="en-US" altLang="zh-CN" sz="2000" b="1" dirty="0">
                <a:solidFill>
                  <a:srgbClr val="FF0000"/>
                </a:solidFill>
              </a:rPr>
              <a:t>simpler</a:t>
            </a:r>
            <a:r>
              <a:rPr lang="en-US" altLang="zh-CN" sz="2000" dirty="0"/>
              <a:t> than using explicit locks for mutual exclusion. However, </a:t>
            </a:r>
            <a:r>
              <a:rPr lang="en-US" altLang="zh-CN" sz="2000" b="1" dirty="0">
                <a:solidFill>
                  <a:srgbClr val="0000FF"/>
                </a:solidFill>
              </a:rPr>
              <a:t>using explicit locks is more intuitive and flexible </a:t>
            </a:r>
            <a:r>
              <a:rPr lang="en-US" altLang="zh-CN" sz="2000" dirty="0"/>
              <a:t>to synchronize threads with conditions. </a:t>
            </a:r>
            <a:br>
              <a:rPr lang="en-US" altLang="zh-CN" sz="2000" dirty="0"/>
            </a:br>
            <a:br>
              <a:rPr lang="en-US" altLang="zh-CN" sz="2000" dirty="0"/>
            </a:br>
            <a:endParaRPr lang="zh-CN" altLang="en-US" sz="20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75</a:t>
            </a:fld>
            <a:endParaRPr lang="en-US"/>
          </a:p>
        </p:txBody>
      </p:sp>
      <p:sp>
        <p:nvSpPr>
          <p:cNvPr id="89089" name="AutoShape 1" descr="C:\Users\panweike\AppData\Roaming\Tencent\Users\1926768129\QQ\WinTemp\RichOle\6G0]Z}@NW%DF$NP57ODP.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89090" name="AutoShape 2" descr="C:\Users\panweike\AppData\Roaming\Tencent\Users\1926768129\QQ\WinTemp\RichOle\6G0]Z}@NW%DF$NP57ODP.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89091" name="AutoShape 3" descr="C:\Users\panweike\AppData\Roaming\Tencent\Users\1926768129\QQ\WinTemp\RichOle\6G0]Z}@NW%DF$NP57ODP.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89092" name="AutoShape 4" descr="C:\Users\panweike\AppData\Roaming\Tencent\Users\1926768129\QQ\WinTemp\RichOle\6G0]Z}@NW%DF$NP57ODP.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89094" name="AutoShape 6" descr="C:\Users\panweike\AppData\Roaming\Tencent\Users\1926768129\QQ\WinTemp\RichOle\6G0]Z}@NW%DF$NP57ODP.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89095" name="AutoShape 7" descr="C:\Users\panweike\AppData\Roaming\Tencent\Users\1926768129\QQ\WinTemp\RichOle\6G0]Z}@NW%DF$NP57ODP.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187244614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3200" dirty="0"/>
              <a:t>补充知识</a:t>
            </a:r>
            <a:r>
              <a:rPr lang="en-US" altLang="zh-CN" sz="3200" dirty="0"/>
              <a:t>: Cooperation among Threads (1/3)</a:t>
            </a:r>
            <a:endParaRPr lang="zh-CN" altLang="en-US" sz="3200" dirty="0"/>
          </a:p>
        </p:txBody>
      </p:sp>
      <p:sp>
        <p:nvSpPr>
          <p:cNvPr id="3" name="内容占位符 2"/>
          <p:cNvSpPr>
            <a:spLocks noGrp="1"/>
          </p:cNvSpPr>
          <p:nvPr>
            <p:ph idx="1"/>
          </p:nvPr>
        </p:nvSpPr>
        <p:spPr>
          <a:xfrm>
            <a:off x="467544" y="1628800"/>
            <a:ext cx="8229600" cy="4525963"/>
          </a:xfrm>
        </p:spPr>
        <p:txBody>
          <a:bodyPr>
            <a:noAutofit/>
          </a:bodyPr>
          <a:lstStyle/>
          <a:p>
            <a:r>
              <a:rPr lang="en-US" altLang="zh-CN" sz="2000" dirty="0"/>
              <a:t>Thread synchronization suffices to avoid race conditions by ensuring the mutual exclusion of multiple threads in the critical region, but </a:t>
            </a:r>
            <a:r>
              <a:rPr lang="en-US" altLang="zh-CN" sz="2000" dirty="0">
                <a:solidFill>
                  <a:srgbClr val="FF0000"/>
                </a:solidFill>
              </a:rPr>
              <a:t>sometimes you also need a way for threads to </a:t>
            </a:r>
            <a:r>
              <a:rPr lang="en-US" altLang="zh-CN" sz="2000" b="1" dirty="0">
                <a:solidFill>
                  <a:srgbClr val="FF0000"/>
                </a:solidFill>
              </a:rPr>
              <a:t>cooperate</a:t>
            </a:r>
            <a:r>
              <a:rPr lang="en-US" altLang="zh-CN" sz="2000" dirty="0"/>
              <a:t>. </a:t>
            </a:r>
          </a:p>
          <a:p>
            <a:endParaRPr lang="en-US" altLang="zh-CN" sz="2000" dirty="0">
              <a:solidFill>
                <a:srgbClr val="FF0000"/>
              </a:solidFill>
            </a:endParaRPr>
          </a:p>
          <a:p>
            <a:r>
              <a:rPr lang="en-US" altLang="zh-CN" sz="2000" dirty="0">
                <a:solidFill>
                  <a:srgbClr val="FF0000"/>
                </a:solidFill>
              </a:rPr>
              <a:t>Conditions</a:t>
            </a:r>
            <a:r>
              <a:rPr lang="en-US" altLang="zh-CN" sz="2000" dirty="0"/>
              <a:t> can be used to facilitate communications among threads. A thread can specify what to do under a certain condition. </a:t>
            </a:r>
          </a:p>
          <a:p>
            <a:r>
              <a:rPr lang="en-US" altLang="zh-CN" sz="2000" dirty="0"/>
              <a:t>Conditions are objects (</a:t>
            </a:r>
            <a:r>
              <a:rPr lang="zh-CN" altLang="en-US" sz="2000" dirty="0"/>
              <a:t>对象</a:t>
            </a:r>
            <a:r>
              <a:rPr lang="en-US" altLang="zh-CN" sz="2000" dirty="0"/>
              <a:t>) created by invoking the </a:t>
            </a:r>
            <a:r>
              <a:rPr lang="en-US" altLang="zh-CN" sz="2000" b="1" dirty="0" err="1">
                <a:solidFill>
                  <a:srgbClr val="FF0000"/>
                </a:solidFill>
              </a:rPr>
              <a:t>newCondition</a:t>
            </a:r>
            <a:r>
              <a:rPr lang="en-US" altLang="zh-CN" sz="2000" b="1" dirty="0">
                <a:solidFill>
                  <a:srgbClr val="FF0000"/>
                </a:solidFill>
              </a:rPr>
              <a:t>()</a:t>
            </a:r>
            <a:r>
              <a:rPr lang="en-US" altLang="zh-CN" sz="2000" dirty="0"/>
              <a:t> method on a </a:t>
            </a:r>
            <a:r>
              <a:rPr lang="en-US" altLang="zh-CN" sz="2000" b="1" dirty="0">
                <a:solidFill>
                  <a:srgbClr val="FF0000"/>
                </a:solidFill>
              </a:rPr>
              <a:t>Lock</a:t>
            </a:r>
            <a:r>
              <a:rPr lang="en-US" altLang="zh-CN" sz="2000" dirty="0"/>
              <a:t> object. </a:t>
            </a:r>
          </a:p>
          <a:p>
            <a:r>
              <a:rPr lang="en-US" altLang="zh-CN" sz="2000" dirty="0"/>
              <a:t>Once a condition is created, you can use its </a:t>
            </a:r>
            <a:r>
              <a:rPr lang="en-US" altLang="zh-CN" sz="2000" dirty="0">
                <a:solidFill>
                  <a:srgbClr val="FF0000"/>
                </a:solidFill>
              </a:rPr>
              <a:t>await()</a:t>
            </a:r>
            <a:r>
              <a:rPr lang="en-US" altLang="zh-CN" sz="2000" dirty="0"/>
              <a:t>, </a:t>
            </a:r>
            <a:r>
              <a:rPr lang="en-US" altLang="zh-CN" sz="2000" dirty="0">
                <a:solidFill>
                  <a:srgbClr val="FF0000"/>
                </a:solidFill>
              </a:rPr>
              <a:t>signal()</a:t>
            </a:r>
            <a:r>
              <a:rPr lang="en-US" altLang="zh-CN" sz="2000" dirty="0"/>
              <a:t>, and </a:t>
            </a:r>
            <a:r>
              <a:rPr lang="en-US" altLang="zh-CN" sz="2000" dirty="0" err="1">
                <a:solidFill>
                  <a:srgbClr val="FF0000"/>
                </a:solidFill>
              </a:rPr>
              <a:t>signalAll</a:t>
            </a:r>
            <a:r>
              <a:rPr lang="en-US" altLang="zh-CN" sz="2000" dirty="0">
                <a:solidFill>
                  <a:srgbClr val="FF0000"/>
                </a:solidFill>
              </a:rPr>
              <a:t>()</a:t>
            </a:r>
            <a:r>
              <a:rPr lang="en-US" altLang="zh-CN" sz="2000" dirty="0"/>
              <a:t> methods for thread communications</a:t>
            </a:r>
            <a:br>
              <a:rPr lang="en-US" altLang="zh-CN" sz="2000" dirty="0"/>
            </a:br>
            <a:br>
              <a:rPr lang="en-US" altLang="zh-CN" sz="2000" dirty="0"/>
            </a:br>
            <a:r>
              <a:rPr lang="en-US" altLang="zh-CN" sz="2000" dirty="0"/>
              <a:t> </a:t>
            </a:r>
            <a:br>
              <a:rPr lang="en-US" altLang="zh-CN" sz="2000" dirty="0"/>
            </a:br>
            <a:br>
              <a:rPr lang="en-US" altLang="zh-CN" sz="2000" dirty="0"/>
            </a:br>
            <a:endParaRPr lang="zh-CN" altLang="en-US" sz="20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76</a:t>
            </a:fld>
            <a:endParaRPr lang="en-US"/>
          </a:p>
        </p:txBody>
      </p:sp>
      <p:sp>
        <p:nvSpPr>
          <p:cNvPr id="89089" name="AutoShape 1" descr="C:\Users\panweike\AppData\Roaming\Tencent\Users\1926768129\QQ\WinTemp\RichOle\6G0]Z}@NW%DF$NP57ODP.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89090" name="AutoShape 2" descr="C:\Users\panweike\AppData\Roaming\Tencent\Users\1926768129\QQ\WinTemp\RichOle\6G0]Z}@NW%DF$NP57ODP.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89091" name="AutoShape 3" descr="C:\Users\panweike\AppData\Roaming\Tencent\Users\1926768129\QQ\WinTemp\RichOle\6G0]Z}@NW%DF$NP57ODP.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89092" name="AutoShape 4" descr="C:\Users\panweike\AppData\Roaming\Tencent\Users\1926768129\QQ\WinTemp\RichOle\6G0]Z}@NW%DF$NP57ODP.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89094" name="AutoShape 6" descr="C:\Users\panweike\AppData\Roaming\Tencent\Users\1926768129\QQ\WinTemp\RichOle\6G0]Z}@NW%DF$NP57ODP.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89095" name="AutoShape 7" descr="C:\Users\panweike\AppData\Roaming\Tencent\Users\1926768129\QQ\WinTemp\RichOle\6G0]Z}@NW%DF$NP57ODP.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pic>
        <p:nvPicPr>
          <p:cNvPr id="92162" name="Picture 2"/>
          <p:cNvPicPr>
            <a:picLocks noChangeAspect="1" noChangeArrowheads="1"/>
          </p:cNvPicPr>
          <p:nvPr/>
        </p:nvPicPr>
        <p:blipFill>
          <a:blip r:embed="rId2" cstate="print"/>
          <a:srcRect/>
          <a:stretch>
            <a:fillRect/>
          </a:stretch>
        </p:blipFill>
        <p:spPr bwMode="auto">
          <a:xfrm>
            <a:off x="1259344" y="4983356"/>
            <a:ext cx="6696744" cy="1406937"/>
          </a:xfrm>
          <a:prstGeom prst="rect">
            <a:avLst/>
          </a:prstGeom>
          <a:noFill/>
          <a:ln w="9525">
            <a:noFill/>
            <a:miter lim="800000"/>
            <a:headEnd/>
            <a:tailEnd/>
          </a:ln>
        </p:spPr>
      </p:pic>
    </p:spTree>
    <p:extLst>
      <p:ext uri="{BB962C8B-B14F-4D97-AF65-F5344CB8AC3E}">
        <p14:creationId xmlns:p14="http://schemas.microsoft.com/office/powerpoint/2010/main" val="187244614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3200" dirty="0"/>
              <a:t>补充知识</a:t>
            </a:r>
            <a:r>
              <a:rPr lang="en-US" altLang="zh-CN" sz="3200" dirty="0"/>
              <a:t>: Cooperation among Threads (2/3)</a:t>
            </a:r>
            <a:endParaRPr lang="zh-CN" altLang="en-US" sz="3200" dirty="0"/>
          </a:p>
        </p:txBody>
      </p:sp>
      <p:sp>
        <p:nvSpPr>
          <p:cNvPr id="3" name="内容占位符 2"/>
          <p:cNvSpPr>
            <a:spLocks noGrp="1"/>
          </p:cNvSpPr>
          <p:nvPr>
            <p:ph idx="1"/>
          </p:nvPr>
        </p:nvSpPr>
        <p:spPr/>
        <p:txBody>
          <a:bodyPr>
            <a:noAutofit/>
          </a:bodyPr>
          <a:lstStyle/>
          <a:p>
            <a:r>
              <a:rPr lang="zh-CN" altLang="en-US" sz="2000" dirty="0"/>
              <a:t>例</a:t>
            </a:r>
            <a:r>
              <a:rPr lang="en-US" altLang="zh-CN" sz="2000" dirty="0"/>
              <a:t>: </a:t>
            </a:r>
            <a:r>
              <a:rPr lang="zh-CN" altLang="en-US" sz="2000" dirty="0"/>
              <a:t>取款</a:t>
            </a:r>
            <a:r>
              <a:rPr lang="en-US" altLang="zh-CN" sz="2000" dirty="0"/>
              <a:t>(withdraw)</a:t>
            </a:r>
            <a:r>
              <a:rPr lang="zh-CN" altLang="en-US" sz="2000" dirty="0"/>
              <a:t>和存款</a:t>
            </a:r>
            <a:r>
              <a:rPr lang="en-US" altLang="zh-CN" sz="2000" dirty="0"/>
              <a:t>(deposit)</a:t>
            </a:r>
            <a:br>
              <a:rPr lang="en-US" altLang="zh-CN" sz="2000" dirty="0"/>
            </a:br>
            <a:br>
              <a:rPr lang="en-US" altLang="zh-CN" sz="2000" dirty="0"/>
            </a:br>
            <a:r>
              <a:rPr lang="en-US" altLang="zh-CN" sz="2000" dirty="0"/>
              <a:t> </a:t>
            </a:r>
            <a:br>
              <a:rPr lang="en-US" altLang="zh-CN" sz="2000" dirty="0"/>
            </a:br>
            <a:br>
              <a:rPr lang="en-US" altLang="zh-CN" sz="2000" dirty="0"/>
            </a:br>
            <a:endParaRPr lang="zh-CN" altLang="en-US" sz="20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77</a:t>
            </a:fld>
            <a:endParaRPr lang="en-US"/>
          </a:p>
        </p:txBody>
      </p:sp>
      <p:sp>
        <p:nvSpPr>
          <p:cNvPr id="89089" name="AutoShape 1" descr="C:\Users\panweike\AppData\Roaming\Tencent\Users\1926768129\QQ\WinTemp\RichOle\6G0]Z}@NW%DF$NP57ODP.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89090" name="AutoShape 2" descr="C:\Users\panweike\AppData\Roaming\Tencent\Users\1926768129\QQ\WinTemp\RichOle\6G0]Z}@NW%DF$NP57ODP.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89091" name="AutoShape 3" descr="C:\Users\panweike\AppData\Roaming\Tencent\Users\1926768129\QQ\WinTemp\RichOle\6G0]Z}@NW%DF$NP57ODP.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89092" name="AutoShape 4" descr="C:\Users\panweike\AppData\Roaming\Tencent\Users\1926768129\QQ\WinTemp\RichOle\6G0]Z}@NW%DF$NP57ODP.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89094" name="AutoShape 6" descr="C:\Users\panweike\AppData\Roaming\Tencent\Users\1926768129\QQ\WinTemp\RichOle\6G0]Z}@NW%DF$NP57ODP.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89095" name="AutoShape 7" descr="C:\Users\panweike\AppData\Roaming\Tencent\Users\1926768129\QQ\WinTemp\RichOle\6G0]Z}@NW%DF$NP57ODP.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pic>
        <p:nvPicPr>
          <p:cNvPr id="93186" name="Picture 2"/>
          <p:cNvPicPr>
            <a:picLocks noChangeAspect="1" noChangeArrowheads="1"/>
          </p:cNvPicPr>
          <p:nvPr/>
        </p:nvPicPr>
        <p:blipFill>
          <a:blip r:embed="rId2" cstate="print"/>
          <a:srcRect/>
          <a:stretch>
            <a:fillRect/>
          </a:stretch>
        </p:blipFill>
        <p:spPr bwMode="auto">
          <a:xfrm>
            <a:off x="1079468" y="2348880"/>
            <a:ext cx="6840760" cy="2598600"/>
          </a:xfrm>
          <a:prstGeom prst="rect">
            <a:avLst/>
          </a:prstGeom>
          <a:noFill/>
          <a:ln w="9525">
            <a:noFill/>
            <a:miter lim="800000"/>
            <a:headEnd/>
            <a:tailEnd/>
          </a:ln>
        </p:spPr>
      </p:pic>
      <p:cxnSp>
        <p:nvCxnSpPr>
          <p:cNvPr id="14" name="直接箭头连接符 13"/>
          <p:cNvCxnSpPr/>
          <p:nvPr/>
        </p:nvCxnSpPr>
        <p:spPr>
          <a:xfrm flipH="1">
            <a:off x="7668344" y="4149080"/>
            <a:ext cx="720080"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a:off x="593054" y="3780075"/>
            <a:ext cx="729045" cy="0"/>
          </a:xfrm>
          <a:prstGeom prst="straightConnector1">
            <a:avLst/>
          </a:prstGeom>
          <a:ln w="19050">
            <a:solidFill>
              <a:srgbClr val="0000FF"/>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244614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3200" dirty="0"/>
              <a:t>补充知识</a:t>
            </a:r>
            <a:r>
              <a:rPr lang="en-US" altLang="zh-CN" sz="3200" dirty="0"/>
              <a:t>: Cooperation among Threads (3/3)</a:t>
            </a:r>
            <a:endParaRPr lang="zh-CN" altLang="en-US" sz="32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78</a:t>
            </a:fld>
            <a:endParaRPr lang="en-US"/>
          </a:p>
        </p:txBody>
      </p:sp>
      <p:sp>
        <p:nvSpPr>
          <p:cNvPr id="89089" name="AutoShape 1" descr="C:\Users\panweike\AppData\Roaming\Tencent\Users\1926768129\QQ\WinTemp\RichOle\6G0]Z}@NW%DF$NP57ODP.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89090" name="AutoShape 2" descr="C:\Users\panweike\AppData\Roaming\Tencent\Users\1926768129\QQ\WinTemp\RichOle\6G0]Z}@NW%DF$NP57ODP.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89091" name="AutoShape 3" descr="C:\Users\panweike\AppData\Roaming\Tencent\Users\1926768129\QQ\WinTemp\RichOle\6G0]Z}@NW%DF$NP57ODP.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89092" name="AutoShape 4" descr="C:\Users\panweike\AppData\Roaming\Tencent\Users\1926768129\QQ\WinTemp\RichOle\6G0]Z}@NW%DF$NP57ODP.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89094" name="AutoShape 6" descr="C:\Users\panweike\AppData\Roaming\Tencent\Users\1926768129\QQ\WinTemp\RichOle\6G0]Z}@NW%DF$NP57ODP.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89095" name="AutoShape 7" descr="C:\Users\panweike\AppData\Roaming\Tencent\Users\1926768129\QQ\WinTemp\RichOle\6G0]Z}@NW%DF$NP57ODP.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pic>
        <p:nvPicPr>
          <p:cNvPr id="94210" name="Picture 2"/>
          <p:cNvPicPr>
            <a:picLocks noChangeAspect="1" noChangeArrowheads="1"/>
          </p:cNvPicPr>
          <p:nvPr/>
        </p:nvPicPr>
        <p:blipFill>
          <a:blip r:embed="rId2" cstate="print"/>
          <a:srcRect/>
          <a:stretch>
            <a:fillRect/>
          </a:stretch>
        </p:blipFill>
        <p:spPr bwMode="auto">
          <a:xfrm>
            <a:off x="457200" y="1400175"/>
            <a:ext cx="3494450" cy="1722958"/>
          </a:xfrm>
          <a:prstGeom prst="rect">
            <a:avLst/>
          </a:prstGeom>
          <a:noFill/>
          <a:ln w="9525">
            <a:noFill/>
            <a:miter lim="800000"/>
            <a:headEnd/>
            <a:tailEnd/>
          </a:ln>
        </p:spPr>
      </p:pic>
      <p:pic>
        <p:nvPicPr>
          <p:cNvPr id="94211" name="Picture 3"/>
          <p:cNvPicPr>
            <a:picLocks noChangeAspect="1" noChangeArrowheads="1"/>
          </p:cNvPicPr>
          <p:nvPr/>
        </p:nvPicPr>
        <p:blipFill>
          <a:blip r:embed="rId3" cstate="print"/>
          <a:srcRect/>
          <a:stretch>
            <a:fillRect/>
          </a:stretch>
        </p:blipFill>
        <p:spPr bwMode="auto">
          <a:xfrm>
            <a:off x="539552" y="3185793"/>
            <a:ext cx="3672408" cy="1617801"/>
          </a:xfrm>
          <a:prstGeom prst="rect">
            <a:avLst/>
          </a:prstGeom>
          <a:noFill/>
          <a:ln w="9525">
            <a:noFill/>
            <a:miter lim="800000"/>
            <a:headEnd/>
            <a:tailEnd/>
          </a:ln>
        </p:spPr>
      </p:pic>
      <p:pic>
        <p:nvPicPr>
          <p:cNvPr id="94212" name="Picture 4"/>
          <p:cNvPicPr>
            <a:picLocks noChangeAspect="1" noChangeArrowheads="1"/>
          </p:cNvPicPr>
          <p:nvPr/>
        </p:nvPicPr>
        <p:blipFill>
          <a:blip r:embed="rId4" cstate="print"/>
          <a:srcRect/>
          <a:stretch>
            <a:fillRect/>
          </a:stretch>
        </p:blipFill>
        <p:spPr bwMode="auto">
          <a:xfrm>
            <a:off x="527256" y="4878125"/>
            <a:ext cx="3243691" cy="958547"/>
          </a:xfrm>
          <a:prstGeom prst="rect">
            <a:avLst/>
          </a:prstGeom>
          <a:noFill/>
          <a:ln w="9525">
            <a:noFill/>
            <a:miter lim="800000"/>
            <a:headEnd/>
            <a:tailEnd/>
          </a:ln>
        </p:spPr>
      </p:pic>
      <p:pic>
        <p:nvPicPr>
          <p:cNvPr id="94214" name="Picture 6"/>
          <p:cNvPicPr>
            <a:picLocks noChangeAspect="1" noChangeArrowheads="1"/>
          </p:cNvPicPr>
          <p:nvPr/>
        </p:nvPicPr>
        <p:blipFill>
          <a:blip r:embed="rId5" cstate="print"/>
          <a:srcRect/>
          <a:stretch>
            <a:fillRect/>
          </a:stretch>
        </p:blipFill>
        <p:spPr bwMode="auto">
          <a:xfrm>
            <a:off x="4743199" y="3140968"/>
            <a:ext cx="2968665" cy="1743181"/>
          </a:xfrm>
          <a:prstGeom prst="rect">
            <a:avLst/>
          </a:prstGeom>
          <a:noFill/>
          <a:ln w="9525">
            <a:noFill/>
            <a:miter lim="800000"/>
            <a:headEnd/>
            <a:tailEnd/>
          </a:ln>
        </p:spPr>
      </p:pic>
      <p:pic>
        <p:nvPicPr>
          <p:cNvPr id="94213" name="Picture 5"/>
          <p:cNvPicPr>
            <a:picLocks noChangeAspect="1" noChangeArrowheads="1"/>
          </p:cNvPicPr>
          <p:nvPr/>
        </p:nvPicPr>
        <p:blipFill>
          <a:blip r:embed="rId6" cstate="print"/>
          <a:srcRect/>
          <a:stretch>
            <a:fillRect/>
          </a:stretch>
        </p:blipFill>
        <p:spPr bwMode="auto">
          <a:xfrm>
            <a:off x="4644008" y="1124744"/>
            <a:ext cx="3344804" cy="2066741"/>
          </a:xfrm>
          <a:prstGeom prst="rect">
            <a:avLst/>
          </a:prstGeom>
          <a:noFill/>
          <a:ln w="9525">
            <a:noFill/>
            <a:miter lim="800000"/>
            <a:headEnd/>
            <a:tailEnd/>
          </a:ln>
        </p:spPr>
      </p:pic>
      <p:pic>
        <p:nvPicPr>
          <p:cNvPr id="94215" name="Picture 7"/>
          <p:cNvPicPr>
            <a:picLocks noChangeAspect="1" noChangeArrowheads="1"/>
          </p:cNvPicPr>
          <p:nvPr/>
        </p:nvPicPr>
        <p:blipFill>
          <a:blip r:embed="rId7" cstate="print"/>
          <a:srcRect/>
          <a:stretch>
            <a:fillRect/>
          </a:stretch>
        </p:blipFill>
        <p:spPr bwMode="auto">
          <a:xfrm>
            <a:off x="4497375" y="4945356"/>
            <a:ext cx="2810929" cy="1832160"/>
          </a:xfrm>
          <a:prstGeom prst="rect">
            <a:avLst/>
          </a:prstGeom>
          <a:noFill/>
          <a:ln w="9525">
            <a:noFill/>
            <a:miter lim="800000"/>
            <a:headEnd/>
            <a:tailEnd/>
          </a:ln>
        </p:spPr>
      </p:pic>
      <p:cxnSp>
        <p:nvCxnSpPr>
          <p:cNvPr id="19" name="直接箭头连接符 18"/>
          <p:cNvCxnSpPr/>
          <p:nvPr/>
        </p:nvCxnSpPr>
        <p:spPr>
          <a:xfrm flipH="1">
            <a:off x="7812360" y="1412776"/>
            <a:ext cx="648072" cy="36004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flipH="1">
            <a:off x="6696956" y="2888796"/>
            <a:ext cx="720080" cy="0"/>
          </a:xfrm>
          <a:prstGeom prst="straightConnector1">
            <a:avLst/>
          </a:prstGeom>
          <a:ln w="1905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flipH="1">
            <a:off x="6210542" y="3348027"/>
            <a:ext cx="720080" cy="0"/>
          </a:xfrm>
          <a:prstGeom prst="straightConnector1">
            <a:avLst/>
          </a:prstGeom>
          <a:ln w="1905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flipH="1">
            <a:off x="6930334" y="4590381"/>
            <a:ext cx="720080" cy="0"/>
          </a:xfrm>
          <a:prstGeom prst="straightConnector1">
            <a:avLst/>
          </a:prstGeom>
          <a:ln w="1905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flipH="1">
            <a:off x="6867291" y="5121044"/>
            <a:ext cx="720080"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flipH="1">
            <a:off x="6409500" y="5913420"/>
            <a:ext cx="720080"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flipH="1">
            <a:off x="6948552" y="6246565"/>
            <a:ext cx="720080"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4643720" y="1070666"/>
            <a:ext cx="4113709" cy="5616624"/>
          </a:xfrm>
          <a:prstGeom prst="rect">
            <a:avLst/>
          </a:prstGeom>
          <a:ln w="19050">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18724461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8.2 </a:t>
            </a:r>
            <a:r>
              <a:rPr lang="zh-CN" altLang="en-US" sz="3200" dirty="0"/>
              <a:t>线程的生命周期</a:t>
            </a:r>
          </a:p>
        </p:txBody>
      </p:sp>
      <p:sp>
        <p:nvSpPr>
          <p:cNvPr id="3" name="内容占位符 2"/>
          <p:cNvSpPr>
            <a:spLocks noGrp="1"/>
          </p:cNvSpPr>
          <p:nvPr>
            <p:ph idx="1"/>
          </p:nvPr>
        </p:nvSpPr>
        <p:spPr/>
        <p:txBody>
          <a:bodyPr>
            <a:normAutofit/>
          </a:bodyPr>
          <a:lstStyle/>
          <a:p>
            <a:r>
              <a:rPr lang="zh-CN" altLang="en-US" sz="2000" dirty="0"/>
              <a:t>（</a:t>
            </a:r>
            <a:r>
              <a:rPr lang="en-US" altLang="zh-CN" sz="2000" dirty="0"/>
              <a:t>3</a:t>
            </a:r>
            <a:r>
              <a:rPr lang="zh-CN" altLang="en-US" sz="2000" dirty="0"/>
              <a:t>）中断</a:t>
            </a:r>
          </a:p>
          <a:p>
            <a:r>
              <a:rPr lang="zh-CN" altLang="en-US" sz="2000" dirty="0"/>
              <a:t>有</a:t>
            </a:r>
            <a:r>
              <a:rPr lang="en-US" altLang="zh-CN" sz="2000" dirty="0"/>
              <a:t>4</a:t>
            </a:r>
            <a:r>
              <a:rPr lang="zh-CN" altLang="en-US" sz="2000" dirty="0"/>
              <a:t>种原因的中断：</a:t>
            </a:r>
          </a:p>
          <a:p>
            <a:r>
              <a:rPr lang="en-US" altLang="zh-CN" sz="2000" dirty="0"/>
              <a:t>(a) </a:t>
            </a:r>
            <a:r>
              <a:rPr lang="en-US" altLang="zh-CN" sz="2000" b="1" dirty="0">
                <a:solidFill>
                  <a:srgbClr val="FF0000"/>
                </a:solidFill>
              </a:rPr>
              <a:t>JVM</a:t>
            </a:r>
            <a:r>
              <a:rPr lang="zh-CN" altLang="en-US" sz="2000" dirty="0"/>
              <a:t>将</a:t>
            </a:r>
            <a:r>
              <a:rPr lang="en-US" altLang="zh-CN" sz="2000" dirty="0"/>
              <a:t>CPU</a:t>
            </a:r>
            <a:r>
              <a:rPr lang="zh-CN" altLang="en-US" sz="2000" dirty="0"/>
              <a:t>资源从当前线程切换给其他线程，使本线程让出</a:t>
            </a:r>
            <a:r>
              <a:rPr lang="en-US" altLang="zh-CN" sz="2000" dirty="0"/>
              <a:t>CPU</a:t>
            </a:r>
            <a:r>
              <a:rPr lang="zh-CN" altLang="en-US" sz="2000" dirty="0"/>
              <a:t>的使用权，进而处于中断状态。</a:t>
            </a:r>
          </a:p>
          <a:p>
            <a:endParaRPr lang="en-US" altLang="zh-CN" sz="2000" dirty="0"/>
          </a:p>
          <a:p>
            <a:r>
              <a:rPr lang="en-US" altLang="zh-CN" sz="2000" dirty="0"/>
              <a:t>(b) </a:t>
            </a:r>
            <a:r>
              <a:rPr lang="zh-CN" altLang="en-US" sz="2000" dirty="0"/>
              <a:t>线程使用</a:t>
            </a:r>
            <a:r>
              <a:rPr lang="en-US" altLang="zh-CN" sz="2000" dirty="0"/>
              <a:t>CPU</a:t>
            </a:r>
            <a:r>
              <a:rPr lang="zh-CN" altLang="en-US" sz="2000" dirty="0"/>
              <a:t>资源期间，执行了</a:t>
            </a:r>
            <a:r>
              <a:rPr lang="en-US" altLang="zh-CN" sz="2000" b="1" dirty="0">
                <a:solidFill>
                  <a:srgbClr val="FF0000"/>
                </a:solidFill>
              </a:rPr>
              <a:t>sleep(</a:t>
            </a:r>
            <a:r>
              <a:rPr lang="en-US" altLang="zh-CN" sz="2000" b="1" dirty="0" err="1">
                <a:solidFill>
                  <a:srgbClr val="FF0000"/>
                </a:solidFill>
              </a:rPr>
              <a:t>int</a:t>
            </a:r>
            <a:r>
              <a:rPr lang="en-US" altLang="zh-CN" sz="2000" b="1" dirty="0">
                <a:solidFill>
                  <a:srgbClr val="FF0000"/>
                </a:solidFill>
              </a:rPr>
              <a:t> </a:t>
            </a:r>
            <a:r>
              <a:rPr lang="en-US" altLang="zh-CN" sz="2000" b="1" dirty="0" err="1">
                <a:solidFill>
                  <a:srgbClr val="FF0000"/>
                </a:solidFill>
              </a:rPr>
              <a:t>millsecond</a:t>
            </a:r>
            <a:r>
              <a:rPr lang="en-US" altLang="zh-CN" sz="2000" b="1" dirty="0">
                <a:solidFill>
                  <a:srgbClr val="FF0000"/>
                </a:solidFill>
              </a:rPr>
              <a:t>)</a:t>
            </a:r>
            <a:r>
              <a:rPr lang="zh-CN" altLang="en-US" sz="2000" dirty="0"/>
              <a:t>方法，使当前线程进入休眠状态。</a:t>
            </a:r>
            <a:endParaRPr lang="en-US" altLang="zh-CN" sz="2000" dirty="0"/>
          </a:p>
          <a:p>
            <a:pPr lvl="1"/>
            <a:r>
              <a:rPr lang="en-US" altLang="zh-CN" sz="2000" dirty="0"/>
              <a:t>sleep(</a:t>
            </a:r>
            <a:r>
              <a:rPr lang="en-US" altLang="zh-CN" sz="2000" dirty="0" err="1"/>
              <a:t>int</a:t>
            </a:r>
            <a:r>
              <a:rPr lang="en-US" altLang="zh-CN" sz="2000" dirty="0"/>
              <a:t> </a:t>
            </a:r>
            <a:r>
              <a:rPr lang="en-US" altLang="zh-CN" sz="2000" dirty="0" err="1"/>
              <a:t>millsecond</a:t>
            </a:r>
            <a:r>
              <a:rPr lang="en-US" altLang="zh-CN" sz="2000" dirty="0"/>
              <a:t>)</a:t>
            </a:r>
            <a:r>
              <a:rPr lang="zh-CN" altLang="en-US" sz="2000" dirty="0"/>
              <a:t>方法是</a:t>
            </a:r>
            <a:r>
              <a:rPr lang="en-US" altLang="zh-CN" sz="2000" dirty="0"/>
              <a:t>Thread</a:t>
            </a:r>
            <a:r>
              <a:rPr lang="zh-CN" altLang="en-US" sz="2000" dirty="0"/>
              <a:t>类中的一个</a:t>
            </a:r>
            <a:r>
              <a:rPr lang="zh-CN" altLang="en-US" sz="2000" b="1" dirty="0">
                <a:solidFill>
                  <a:srgbClr val="FF0000"/>
                </a:solidFill>
              </a:rPr>
              <a:t>类方法</a:t>
            </a:r>
            <a:r>
              <a:rPr lang="en-US" altLang="zh-CN" sz="2000" b="1" dirty="0">
                <a:solidFill>
                  <a:srgbClr val="FF0000"/>
                </a:solidFill>
              </a:rPr>
              <a:t>/</a:t>
            </a:r>
            <a:r>
              <a:rPr lang="zh-CN" altLang="en-US" sz="2000" b="1" dirty="0">
                <a:solidFill>
                  <a:srgbClr val="FF0000"/>
                </a:solidFill>
              </a:rPr>
              <a:t>静态方法（</a:t>
            </a:r>
            <a:r>
              <a:rPr lang="en-US" altLang="zh-CN" sz="2000" b="1" dirty="0">
                <a:solidFill>
                  <a:srgbClr val="FF0000"/>
                </a:solidFill>
              </a:rPr>
              <a:t>static method</a:t>
            </a:r>
            <a:r>
              <a:rPr lang="zh-CN" altLang="en-US" sz="2000" b="1" dirty="0">
                <a:solidFill>
                  <a:srgbClr val="FF0000"/>
                </a:solidFill>
              </a:rPr>
              <a:t>）</a:t>
            </a:r>
            <a:r>
              <a:rPr lang="zh-CN" altLang="en-US" sz="2000" dirty="0"/>
              <a:t>，线程一旦执行了</a:t>
            </a:r>
            <a:r>
              <a:rPr lang="en-US" altLang="zh-CN" sz="2000" dirty="0"/>
              <a:t>sleep(</a:t>
            </a:r>
            <a:r>
              <a:rPr lang="en-US" altLang="zh-CN" sz="2000" dirty="0" err="1"/>
              <a:t>int</a:t>
            </a:r>
            <a:r>
              <a:rPr lang="en-US" altLang="zh-CN" sz="2000" dirty="0"/>
              <a:t> </a:t>
            </a:r>
            <a:r>
              <a:rPr lang="en-US" altLang="zh-CN" sz="2000" dirty="0" err="1"/>
              <a:t>millsecond</a:t>
            </a:r>
            <a:r>
              <a:rPr lang="en-US" altLang="zh-CN" sz="2000" dirty="0"/>
              <a:t>)</a:t>
            </a:r>
            <a:r>
              <a:rPr lang="zh-CN" altLang="en-US" sz="2000" dirty="0"/>
              <a:t>方法，就立刻让出</a:t>
            </a:r>
            <a:r>
              <a:rPr lang="en-US" altLang="zh-CN" sz="2000" dirty="0"/>
              <a:t>CPU</a:t>
            </a:r>
            <a:r>
              <a:rPr lang="zh-CN" altLang="en-US" sz="2000" dirty="0"/>
              <a:t>的使用权，使当前线程处于中断状态。经过参数</a:t>
            </a:r>
            <a:r>
              <a:rPr lang="en-US" altLang="zh-CN" sz="2000" dirty="0" err="1"/>
              <a:t>millsecond</a:t>
            </a:r>
            <a:r>
              <a:rPr lang="zh-CN" altLang="en-US" sz="2000" dirty="0"/>
              <a:t>指定的毫秒之后，该线程就</a:t>
            </a:r>
            <a:r>
              <a:rPr lang="zh-CN" altLang="en-US" sz="2000" dirty="0">
                <a:solidFill>
                  <a:srgbClr val="0000FF"/>
                </a:solidFill>
              </a:rPr>
              <a:t>重新进到线程队列中排队等待</a:t>
            </a:r>
            <a:r>
              <a:rPr lang="en-US" altLang="zh-CN" sz="2000" dirty="0">
                <a:solidFill>
                  <a:srgbClr val="0000FF"/>
                </a:solidFill>
              </a:rPr>
              <a:t>CPU</a:t>
            </a:r>
            <a:r>
              <a:rPr lang="zh-CN" altLang="en-US" sz="2000" dirty="0">
                <a:solidFill>
                  <a:srgbClr val="0000FF"/>
                </a:solidFill>
              </a:rPr>
              <a:t>资源</a:t>
            </a:r>
            <a:r>
              <a:rPr lang="zh-CN" altLang="en-US" sz="2000" dirty="0"/>
              <a:t>，以便从中断处继续运行。 </a:t>
            </a:r>
          </a:p>
          <a:p>
            <a:endParaRPr lang="zh-CN" altLang="en-US" sz="20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2694889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8.2 </a:t>
            </a:r>
            <a:r>
              <a:rPr lang="zh-CN" altLang="en-US" sz="3200" dirty="0"/>
              <a:t>线程的生命周期</a:t>
            </a:r>
          </a:p>
        </p:txBody>
      </p:sp>
      <p:sp>
        <p:nvSpPr>
          <p:cNvPr id="3" name="内容占位符 2"/>
          <p:cNvSpPr>
            <a:spLocks noGrp="1"/>
          </p:cNvSpPr>
          <p:nvPr>
            <p:ph idx="1"/>
          </p:nvPr>
        </p:nvSpPr>
        <p:spPr/>
        <p:txBody>
          <a:bodyPr>
            <a:noAutofit/>
          </a:bodyPr>
          <a:lstStyle/>
          <a:p>
            <a:r>
              <a:rPr lang="en-US" altLang="zh-CN" sz="2000" dirty="0"/>
              <a:t>(c) </a:t>
            </a:r>
            <a:r>
              <a:rPr lang="zh-CN" altLang="en-US" sz="2000" dirty="0"/>
              <a:t>线程使用</a:t>
            </a:r>
            <a:r>
              <a:rPr lang="en-US" altLang="zh-CN" sz="2000" dirty="0"/>
              <a:t>CPU</a:t>
            </a:r>
            <a:r>
              <a:rPr lang="zh-CN" altLang="en-US" sz="2000" dirty="0"/>
              <a:t>资源期间，执行了</a:t>
            </a:r>
            <a:r>
              <a:rPr lang="en-US" altLang="zh-CN" sz="2000" b="1" dirty="0">
                <a:solidFill>
                  <a:srgbClr val="FF0000"/>
                </a:solidFill>
              </a:rPr>
              <a:t>wait()</a:t>
            </a:r>
            <a:r>
              <a:rPr lang="zh-CN" altLang="en-US" sz="2000" dirty="0"/>
              <a:t>方法，使得当前线程进入</a:t>
            </a:r>
            <a:r>
              <a:rPr lang="zh-CN" altLang="en-US" sz="2000" b="1" dirty="0">
                <a:solidFill>
                  <a:srgbClr val="0000FF"/>
                </a:solidFill>
              </a:rPr>
              <a:t>中断（等待）</a:t>
            </a:r>
            <a:r>
              <a:rPr lang="zh-CN" altLang="en-US" sz="2000" dirty="0"/>
              <a:t>状态。等待状态的线程</a:t>
            </a:r>
            <a:r>
              <a:rPr lang="zh-CN" altLang="en-US" sz="2000" b="1" dirty="0">
                <a:solidFill>
                  <a:srgbClr val="0000FF"/>
                </a:solidFill>
              </a:rPr>
              <a:t>不会主动</a:t>
            </a:r>
            <a:r>
              <a:rPr lang="zh-CN" altLang="en-US" sz="2000" dirty="0">
                <a:solidFill>
                  <a:srgbClr val="0000FF"/>
                </a:solidFill>
              </a:rPr>
              <a:t>进到线程队列中排队等待</a:t>
            </a:r>
            <a:r>
              <a:rPr lang="en-US" altLang="zh-CN" sz="2000" dirty="0">
                <a:solidFill>
                  <a:srgbClr val="0000FF"/>
                </a:solidFill>
              </a:rPr>
              <a:t>CPU</a:t>
            </a:r>
            <a:r>
              <a:rPr lang="zh-CN" altLang="en-US" sz="2000" dirty="0">
                <a:solidFill>
                  <a:srgbClr val="0000FF"/>
                </a:solidFill>
              </a:rPr>
              <a:t>资源</a:t>
            </a:r>
            <a:r>
              <a:rPr lang="zh-CN" altLang="en-US" sz="2000" dirty="0"/>
              <a:t>，必须由其他线程调用</a:t>
            </a:r>
            <a:r>
              <a:rPr lang="en-US" altLang="zh-CN" sz="2000" b="1" dirty="0">
                <a:solidFill>
                  <a:srgbClr val="FF0000"/>
                </a:solidFill>
              </a:rPr>
              <a:t>notify()</a:t>
            </a:r>
            <a:r>
              <a:rPr lang="zh-CN" altLang="en-US" sz="2000" dirty="0"/>
              <a:t>方法通知它，使得它重新进到线程队列中排队等待</a:t>
            </a:r>
            <a:r>
              <a:rPr lang="en-US" altLang="zh-CN" sz="2000" dirty="0"/>
              <a:t>CPU</a:t>
            </a:r>
            <a:r>
              <a:rPr lang="zh-CN" altLang="en-US" sz="2000" dirty="0"/>
              <a:t>资源，以便从中断处继续运行。有关</a:t>
            </a:r>
            <a:r>
              <a:rPr lang="en-US" altLang="zh-CN" sz="2000" dirty="0"/>
              <a:t>wait(), notify()</a:t>
            </a:r>
            <a:r>
              <a:rPr lang="zh-CN" altLang="en-US" sz="2000" dirty="0"/>
              <a:t>和</a:t>
            </a:r>
            <a:r>
              <a:rPr lang="en-US" altLang="zh-CN" sz="2000" dirty="0" err="1"/>
              <a:t>notifyAll</a:t>
            </a:r>
            <a:r>
              <a:rPr lang="en-US" altLang="zh-CN" sz="2000" dirty="0"/>
              <a:t>()</a:t>
            </a:r>
            <a:r>
              <a:rPr lang="zh-CN" altLang="en-US" sz="2000" dirty="0"/>
              <a:t>方法将在第</a:t>
            </a:r>
            <a:r>
              <a:rPr lang="en-US" altLang="zh-CN" sz="2000" dirty="0"/>
              <a:t>8</a:t>
            </a:r>
            <a:r>
              <a:rPr lang="zh-CN" altLang="en-US" sz="2000" dirty="0"/>
              <a:t>节详细讨论。</a:t>
            </a:r>
          </a:p>
          <a:p>
            <a:endParaRPr lang="en-US" altLang="zh-CN" sz="2000" dirty="0"/>
          </a:p>
          <a:p>
            <a:r>
              <a:rPr lang="en-US" altLang="zh-CN" sz="2000" dirty="0"/>
              <a:t>(d) </a:t>
            </a:r>
            <a:r>
              <a:rPr lang="zh-CN" altLang="en-US" sz="2000" dirty="0"/>
              <a:t>线程使用</a:t>
            </a:r>
            <a:r>
              <a:rPr lang="en-US" altLang="zh-CN" sz="2000" dirty="0"/>
              <a:t>CPU</a:t>
            </a:r>
            <a:r>
              <a:rPr lang="zh-CN" altLang="en-US" sz="2000" dirty="0"/>
              <a:t>资源期间，执行某个操作</a:t>
            </a:r>
            <a:r>
              <a:rPr lang="zh-CN" altLang="en-US" sz="2000" b="1" dirty="0">
                <a:solidFill>
                  <a:srgbClr val="FF0000"/>
                </a:solidFill>
              </a:rPr>
              <a:t>进入中断（阻塞）状态</a:t>
            </a:r>
            <a:r>
              <a:rPr lang="zh-CN" altLang="en-US" sz="2000" dirty="0"/>
              <a:t>，比如执行读</a:t>
            </a:r>
            <a:r>
              <a:rPr lang="en-US" altLang="zh-CN" sz="2000" dirty="0"/>
              <a:t>/</a:t>
            </a:r>
            <a:r>
              <a:rPr lang="zh-CN" altLang="en-US" sz="2000" dirty="0"/>
              <a:t>写操作引起阻塞。进入阻塞状态时线程不能进入排队队列，只有当引起阻塞的原因消除时，线程才重新进到线程队列中排队</a:t>
            </a:r>
            <a:r>
              <a:rPr lang="zh-CN" altLang="en-US" sz="2000" b="1" dirty="0">
                <a:solidFill>
                  <a:srgbClr val="0000FF"/>
                </a:solidFill>
              </a:rPr>
              <a:t>等待</a:t>
            </a:r>
            <a:r>
              <a:rPr lang="en-US" altLang="zh-CN" sz="2000" b="1" dirty="0">
                <a:solidFill>
                  <a:srgbClr val="0000FF"/>
                </a:solidFill>
              </a:rPr>
              <a:t>CPU</a:t>
            </a:r>
            <a:r>
              <a:rPr lang="zh-CN" altLang="en-US" sz="2000" b="1" dirty="0">
                <a:solidFill>
                  <a:srgbClr val="0000FF"/>
                </a:solidFill>
              </a:rPr>
              <a:t>资源</a:t>
            </a:r>
            <a:r>
              <a:rPr lang="zh-CN" altLang="en-US" sz="2000" dirty="0"/>
              <a:t>，以便从原来中断处开始继续运行。</a:t>
            </a:r>
          </a:p>
          <a:p>
            <a:pPr>
              <a:buNone/>
            </a:pPr>
            <a:endParaRPr lang="zh-CN" altLang="en-US" sz="2000" dirty="0"/>
          </a:p>
          <a:p>
            <a:endParaRPr lang="zh-CN" altLang="en-US" sz="20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36593611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3996</TotalTime>
  <Words>8682</Words>
  <Application>Microsoft Office PowerPoint</Application>
  <PresentationFormat>全屏显示(4:3)</PresentationFormat>
  <Paragraphs>1059</Paragraphs>
  <Slides>78</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78</vt:i4>
      </vt:variant>
    </vt:vector>
  </HeadingPairs>
  <TitlesOfParts>
    <vt:vector size="83" baseType="lpstr">
      <vt:lpstr>仿宋</vt:lpstr>
      <vt:lpstr>Arial</vt:lpstr>
      <vt:lpstr>Calibri</vt:lpstr>
      <vt:lpstr>Consolas</vt:lpstr>
      <vt:lpstr>Office Theme</vt:lpstr>
      <vt:lpstr>JAVA程序设计</vt:lpstr>
      <vt:lpstr>Outline</vt:lpstr>
      <vt:lpstr>8.1 Java中的线程</vt:lpstr>
      <vt:lpstr>8.1 Java中的线程</vt:lpstr>
      <vt:lpstr>Outline</vt:lpstr>
      <vt:lpstr>8.2 线程的生命周期</vt:lpstr>
      <vt:lpstr>8.2 线程的生命周期</vt:lpstr>
      <vt:lpstr>8.2 线程的生命周期</vt:lpstr>
      <vt:lpstr>8.2 线程的生命周期</vt:lpstr>
      <vt:lpstr>8.2 线程的生命周期</vt:lpstr>
      <vt:lpstr>8.2 线程的生命周期</vt:lpstr>
      <vt:lpstr>8.2 线程的生命周期</vt:lpstr>
      <vt:lpstr>8.2 线程的生命周期</vt:lpstr>
      <vt:lpstr>8.2 线程的生命周期</vt:lpstr>
      <vt:lpstr>Outline</vt:lpstr>
      <vt:lpstr>8.3 线程的优先级与调度管理</vt:lpstr>
      <vt:lpstr>8.3 线程的优先级与调度管理</vt:lpstr>
      <vt:lpstr>Outline</vt:lpstr>
      <vt:lpstr>8.4 Thread的子类创建线程</vt:lpstr>
      <vt:lpstr>8.4 Thread的子类创建线程</vt:lpstr>
      <vt:lpstr>8.4 Thread的子类创建线程</vt:lpstr>
      <vt:lpstr>Outline</vt:lpstr>
      <vt:lpstr>8.5 Runnable接口</vt:lpstr>
      <vt:lpstr>8.5 Runnable接口</vt:lpstr>
      <vt:lpstr>8.5 Runnable接口</vt:lpstr>
      <vt:lpstr>8.5 Runnable接口</vt:lpstr>
      <vt:lpstr>8.5 Runnable接口</vt:lpstr>
      <vt:lpstr>8.5 Runnable接口</vt:lpstr>
      <vt:lpstr>8.5 Runnable接口</vt:lpstr>
      <vt:lpstr>8.5 Runnable接口</vt:lpstr>
      <vt:lpstr>8.5 Runnable接口</vt:lpstr>
      <vt:lpstr>8.5 Runnable接口</vt:lpstr>
      <vt:lpstr>8.5 Runnable接口</vt:lpstr>
      <vt:lpstr>Outline</vt:lpstr>
      <vt:lpstr>8.6 线程的常用方法</vt:lpstr>
      <vt:lpstr>8.6 线程的常用方法</vt:lpstr>
      <vt:lpstr>8.6 线程的常用方法</vt:lpstr>
      <vt:lpstr>8.6 线程的常用方法</vt:lpstr>
      <vt:lpstr>8.6 线程的常用方法</vt:lpstr>
      <vt:lpstr>8.6 线程的常用方法</vt:lpstr>
      <vt:lpstr>8.6 线程的常用方法</vt:lpstr>
      <vt:lpstr>8.6 线程的常用方法</vt:lpstr>
      <vt:lpstr>8.6 线程的常用方法</vt:lpstr>
      <vt:lpstr>Outline</vt:lpstr>
      <vt:lpstr>8.7 线程同步</vt:lpstr>
      <vt:lpstr>8.7 线程同步</vt:lpstr>
      <vt:lpstr>8.7 线程同步</vt:lpstr>
      <vt:lpstr>8.7 线程同步</vt:lpstr>
      <vt:lpstr>Outline</vt:lpstr>
      <vt:lpstr>8.8 使用wait(),notify(),notifyAll()协调同步线程</vt:lpstr>
      <vt:lpstr>8.8 使用wait(),notify(),notifyAll()协调同步线程</vt:lpstr>
      <vt:lpstr>8.8 使用wait(),notify(),notifyAll()协调同步线程</vt:lpstr>
      <vt:lpstr>8.8 使用wait(),notify(),notifyAll()协调同步线程</vt:lpstr>
      <vt:lpstr>8.8 使用wait(),notify(),notifyAll()协调同步线程</vt:lpstr>
      <vt:lpstr>Outline</vt:lpstr>
      <vt:lpstr>8.9 挂起、恢复和终止线程</vt:lpstr>
      <vt:lpstr>8.9 挂起、恢复和终止线程</vt:lpstr>
      <vt:lpstr>8.9 挂起、恢复和终止线程</vt:lpstr>
      <vt:lpstr>8.9 挂起、恢复和终止线程</vt:lpstr>
      <vt:lpstr>8.9 挂起、恢复和终止线程</vt:lpstr>
      <vt:lpstr>8.9 挂起、恢复和终止线程</vt:lpstr>
      <vt:lpstr>Outline</vt:lpstr>
      <vt:lpstr>8.10 线程联合</vt:lpstr>
      <vt:lpstr>8.10 线程联合</vt:lpstr>
      <vt:lpstr>8.10 线程联合</vt:lpstr>
      <vt:lpstr>Outline</vt:lpstr>
      <vt:lpstr>8.11 守护线程</vt:lpstr>
      <vt:lpstr>8.11 守护线程</vt:lpstr>
      <vt:lpstr>8.11 守护线程</vt:lpstr>
      <vt:lpstr>Outline</vt:lpstr>
      <vt:lpstr>习题</vt:lpstr>
      <vt:lpstr>补充知识: Thread Pools (1/2)</vt:lpstr>
      <vt:lpstr>补充知识: Thread Pools (2/2)</vt:lpstr>
      <vt:lpstr>补充知识: Synchronization Using Locks (1/2)</vt:lpstr>
      <vt:lpstr>补充知识: Synchronization Using Locks (2/2)</vt:lpstr>
      <vt:lpstr>补充知识: Cooperation among Threads (1/3)</vt:lpstr>
      <vt:lpstr>补充知识: Cooperation among Threads (2/3)</vt:lpstr>
      <vt:lpstr>补充知识: Cooperation among Threads (3/3)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Weike Pan</dc:creator>
  <cp:lastModifiedBy>weikepan</cp:lastModifiedBy>
  <cp:revision>837</cp:revision>
  <dcterms:created xsi:type="dcterms:W3CDTF">2006-08-16T00:00:00Z</dcterms:created>
  <dcterms:modified xsi:type="dcterms:W3CDTF">2021-11-12T00:29:19Z</dcterms:modified>
</cp:coreProperties>
</file>