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&#20316;&#19994;\&#31639;&#27861;\&#24037;&#20316;&#31807;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&#20316;&#19994;\&#31639;&#27861;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快速排序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[工作簿1.xlsx]Sheet1!$A$23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[工作簿1.xlsx]Sheet1!$B$22:$F$22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[工作簿1.xlsx]Sheet1!$B$23:$F$23</c:f>
              <c:numCache>
                <c:formatCode>General</c:formatCode>
                <c:ptCount val="5"/>
                <c:pt idx="0">
                  <c:v>6576.8</c:v>
                </c:pt>
                <c:pt idx="1">
                  <c:v>26909</c:v>
                </c:pt>
                <c:pt idx="2">
                  <c:v>60533.45</c:v>
                </c:pt>
                <c:pt idx="3">
                  <c:v>107614.55</c:v>
                </c:pt>
                <c:pt idx="4">
                  <c:v>168494.55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[工作簿1.xlsx]Sheet1!$A$24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[工作簿1.xlsx]Sheet1!$B$22:$F$22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[工作簿1.xlsx]Sheet1!$B$24:$F$24</c:f>
              <c:numCache>
                <c:formatCode>General</c:formatCode>
                <c:ptCount val="5"/>
                <c:pt idx="0">
                  <c:v>6576.8</c:v>
                </c:pt>
                <c:pt idx="1">
                  <c:v>26307.2</c:v>
                </c:pt>
                <c:pt idx="2">
                  <c:v>59191.2</c:v>
                </c:pt>
                <c:pt idx="3">
                  <c:v>105228.8</c:v>
                </c:pt>
                <c:pt idx="4">
                  <c:v>164420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458838"/>
        <c:axId val="164451888"/>
      </c:scatterChart>
      <c:valAx>
        <c:axId val="55045883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n/10^5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4451888"/>
        <c:crosses val="autoZero"/>
        <c:crossBetween val="midCat"/>
      </c:valAx>
      <c:valAx>
        <c:axId val="1644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（</a:t>
                </a:r>
                <a:r>
                  <a:rPr lang="en-US" altLang="zh-CN"/>
                  <a:t>ms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045883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[工作簿1.xlsx]Sheet1!$P$52</c:f>
              <c:strCache>
                <c:ptCount val="1"/>
                <c:pt idx="0">
                  <c:v>合并排序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[工作簿1.xlsx]Sheet1!$Q$51:$U$51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[工作簿1.xlsx]Sheet1!$Q$52:$U$52</c:f>
              <c:numCache>
                <c:formatCode>General</c:formatCode>
                <c:ptCount val="5"/>
                <c:pt idx="0">
                  <c:v>158.3</c:v>
                </c:pt>
                <c:pt idx="1">
                  <c:v>330.45</c:v>
                </c:pt>
                <c:pt idx="2">
                  <c:v>503.85</c:v>
                </c:pt>
                <c:pt idx="3">
                  <c:v>677</c:v>
                </c:pt>
                <c:pt idx="4">
                  <c:v>860.7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[工作簿1.xlsx]Sheet1!$P$53</c:f>
              <c:strCache>
                <c:ptCount val="1"/>
                <c:pt idx="0">
                  <c:v>快速排序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[工作簿1.xlsx]Sheet1!$Q$51:$U$51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[工作簿1.xlsx]Sheet1!$Q$53:$U$53</c:f>
              <c:numCache>
                <c:formatCode>General</c:formatCode>
                <c:ptCount val="5"/>
                <c:pt idx="0">
                  <c:v>110.1</c:v>
                </c:pt>
                <c:pt idx="1">
                  <c:v>231.247800840868</c:v>
                </c:pt>
                <c:pt idx="2">
                  <c:v>356.565525072317</c:v>
                </c:pt>
                <c:pt idx="3">
                  <c:v>484.591203363472</c:v>
                </c:pt>
                <c:pt idx="4">
                  <c:v>614.63049789783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31309"/>
        <c:axId val="635704459"/>
      </c:scatterChart>
      <c:valAx>
        <c:axId val="20583130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n/10^6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5704459"/>
        <c:crosses val="autoZero"/>
        <c:crossBetween val="midCat"/>
      </c:valAx>
      <c:valAx>
        <c:axId val="6357044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平均运行时间</a:t>
                </a:r>
                <a:r>
                  <a:rPr lang="en-US" altLang="zh-CN"/>
                  <a:t>/ms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83130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[工作簿1.xlsx]Sheet1!$U$99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[工作簿1.xlsx]Sheet1!$V$98:$Z$98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xVal>
          <c:yVal>
            <c:numRef>
              <c:f>[工作簿1.xlsx]Sheet1!$V$99:$Z$99</c:f>
              <c:numCache>
                <c:formatCode>General</c:formatCode>
                <c:ptCount val="5"/>
                <c:pt idx="0">
                  <c:v>103.15</c:v>
                </c:pt>
                <c:pt idx="1">
                  <c:v>120.25</c:v>
                </c:pt>
                <c:pt idx="2">
                  <c:v>137.5</c:v>
                </c:pt>
                <c:pt idx="3">
                  <c:v>154.9</c:v>
                </c:pt>
                <c:pt idx="4">
                  <c:v>171.35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[工作簿1.xlsx]Sheet1!$U$100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[工作簿1.xlsx]Sheet1!$V$98:$Z$98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xVal>
          <c:yVal>
            <c:numRef>
              <c:f>[工作簿1.xlsx]Sheet1!$V$100:$Z$100</c:f>
              <c:numCache>
                <c:formatCode>General</c:formatCode>
                <c:ptCount val="5"/>
                <c:pt idx="0">
                  <c:v>103.15</c:v>
                </c:pt>
                <c:pt idx="1">
                  <c:v>120.341666666667</c:v>
                </c:pt>
                <c:pt idx="2">
                  <c:v>137.533333333333</c:v>
                </c:pt>
                <c:pt idx="3">
                  <c:v>154.725</c:v>
                </c:pt>
                <c:pt idx="4">
                  <c:v>171.916666666667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9454787"/>
        <c:axId val="112721678"/>
      </c:scatterChart>
      <c:valAx>
        <c:axId val="609454787"/>
        <c:scaling>
          <c:orientation val="minMax"/>
          <c:max val="1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n/10^7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721678"/>
        <c:crosses val="autoZero"/>
        <c:crossBetween val="midCat"/>
      </c:valAx>
      <c:valAx>
        <c:axId val="112721678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运行时间</a:t>
                </a:r>
                <a:r>
                  <a:rPr lang="en-US" altLang="zh-CN"/>
                  <a:t>/ms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94547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冒泡排序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[工作簿1.xlsx]Sheet1!$G$23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[工作簿1.xlsx]Sheet1!$H$22:$L$22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[工作簿1.xlsx]Sheet1!$H$23:$L$23</c:f>
              <c:numCache>
                <c:formatCode>General</c:formatCode>
                <c:ptCount val="5"/>
                <c:pt idx="0">
                  <c:v>30039.35</c:v>
                </c:pt>
                <c:pt idx="1">
                  <c:v>120859.1</c:v>
                </c:pt>
                <c:pt idx="2">
                  <c:v>272404.1</c:v>
                </c:pt>
                <c:pt idx="3">
                  <c:v>480932.25</c:v>
                </c:pt>
                <c:pt idx="4">
                  <c:v>761401.2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[工作簿1.xlsx]Sheet1!$G$24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[工作簿1.xlsx]Sheet1!$H$22:$L$22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[工作簿1.xlsx]Sheet1!$H$24:$L$24</c:f>
              <c:numCache>
                <c:formatCode>General</c:formatCode>
                <c:ptCount val="5"/>
                <c:pt idx="0">
                  <c:v>30039.35</c:v>
                </c:pt>
                <c:pt idx="1">
                  <c:v>120157.4</c:v>
                </c:pt>
                <c:pt idx="2">
                  <c:v>270354.15</c:v>
                </c:pt>
                <c:pt idx="3">
                  <c:v>480629.6</c:v>
                </c:pt>
                <c:pt idx="4">
                  <c:v>750983.75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022717"/>
        <c:axId val="178143219"/>
      </c:scatterChart>
      <c:valAx>
        <c:axId val="55702271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n/10^5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458985339506173"/>
              <c:y val="0.9376996718466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143219"/>
        <c:crosses val="autoZero"/>
        <c:crossBetween val="midCat"/>
      </c:valAx>
      <c:valAx>
        <c:axId val="1781432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(ms)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702271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合并排序（十万）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[工作簿1.xlsx]Sheet1!$M$23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[工作簿1.xlsx]Sheet1!$N$22:$R$22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[工作簿1.xlsx]Sheet1!$N$23:$R$23</c:f>
              <c:numCache>
                <c:formatCode>General</c:formatCode>
                <c:ptCount val="5"/>
                <c:pt idx="0">
                  <c:v>14.5</c:v>
                </c:pt>
                <c:pt idx="1">
                  <c:v>29.65</c:v>
                </c:pt>
                <c:pt idx="2">
                  <c:v>47.25</c:v>
                </c:pt>
                <c:pt idx="3">
                  <c:v>63.05</c:v>
                </c:pt>
                <c:pt idx="4">
                  <c:v>77.3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[工作簿1.xlsx]Sheet1!$M$24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[工作簿1.xlsx]Sheet1!$N$22:$R$22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[工作簿1.xlsx]Sheet1!$N$24:$R$24</c:f>
              <c:numCache>
                <c:formatCode>General</c:formatCode>
                <c:ptCount val="5"/>
                <c:pt idx="0">
                  <c:v>14.5</c:v>
                </c:pt>
                <c:pt idx="1">
                  <c:v>30.7459739748511</c:v>
                </c:pt>
                <c:pt idx="2">
                  <c:v>47.6509549160611</c:v>
                </c:pt>
                <c:pt idx="3">
                  <c:v>64.9838958994044</c:v>
                </c:pt>
                <c:pt idx="4">
                  <c:v>82.6350650628723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7613395"/>
        <c:axId val="453057853"/>
      </c:scatterChart>
      <c:valAx>
        <c:axId val="7676133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n/10^5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3057853"/>
        <c:crosses val="autoZero"/>
        <c:crossBetween val="midCat"/>
      </c:valAx>
      <c:valAx>
        <c:axId val="4530578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76133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合并排序（百万）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[工作簿1.xlsx]Sheet1!$Y$23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[工作簿1.xlsx]Sheet1!$Z$22:$AD$22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[工作簿1.xlsx]Sheet1!$Z$23:$AD$23</c:f>
              <c:numCache>
                <c:formatCode>General</c:formatCode>
                <c:ptCount val="5"/>
                <c:pt idx="0">
                  <c:v>158.3</c:v>
                </c:pt>
                <c:pt idx="1">
                  <c:v>330.45</c:v>
                </c:pt>
                <c:pt idx="2">
                  <c:v>503.85</c:v>
                </c:pt>
                <c:pt idx="3">
                  <c:v>677</c:v>
                </c:pt>
                <c:pt idx="4">
                  <c:v>860.7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[工作簿1.xlsx]Sheet1!$Y$24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[工作簿1.xlsx]Sheet1!$Z$22:$AD$22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[工作簿1.xlsx]Sheet1!$Z$24:$AD$24</c:f>
              <c:numCache>
                <c:formatCode>General</c:formatCode>
                <c:ptCount val="5"/>
                <c:pt idx="0">
                  <c:v>158.3</c:v>
                </c:pt>
                <c:pt idx="1">
                  <c:v>332.484349437869</c:v>
                </c:pt>
                <c:pt idx="2">
                  <c:v>512.664147311061</c:v>
                </c:pt>
                <c:pt idx="3">
                  <c:v>696.737397751478</c:v>
                </c:pt>
                <c:pt idx="4">
                  <c:v>883.705793071993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568624"/>
        <c:axId val="763744383"/>
      </c:scatterChart>
      <c:valAx>
        <c:axId val="31456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n/10^6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3744383"/>
        <c:crosses val="autoZero"/>
        <c:crossBetween val="midCat"/>
      </c:valAx>
      <c:valAx>
        <c:axId val="76374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4568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快速排序（十万）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[工作簿1.xlsx]Sheet1!$S$23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[工作簿1.xlsx]Sheet1!$T$22:$X$22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[工作簿1.xlsx]Sheet1!$T$23:$X$23</c:f>
              <c:numCache>
                <c:formatCode>General</c:formatCode>
                <c:ptCount val="5"/>
                <c:pt idx="0">
                  <c:v>9.35</c:v>
                </c:pt>
                <c:pt idx="1">
                  <c:v>19.15</c:v>
                </c:pt>
                <c:pt idx="2">
                  <c:v>30.45</c:v>
                </c:pt>
                <c:pt idx="3">
                  <c:v>41.55</c:v>
                </c:pt>
                <c:pt idx="4">
                  <c:v>53.85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[工作簿1.xlsx]Sheet1!$S$24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[工作簿1.xlsx]Sheet1!$T$22:$X$22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[工作簿1.xlsx]Sheet1!$T$24:$X$24</c:f>
              <c:numCache>
                <c:formatCode>General</c:formatCode>
                <c:ptCount val="5"/>
                <c:pt idx="0">
                  <c:v>9.35</c:v>
                </c:pt>
                <c:pt idx="1">
                  <c:v>19.8258521837833</c:v>
                </c:pt>
                <c:pt idx="2">
                  <c:v>30.7266502389773</c:v>
                </c:pt>
                <c:pt idx="3">
                  <c:v>41.9034087351332</c:v>
                </c:pt>
                <c:pt idx="4">
                  <c:v>53.2853695405418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204372"/>
        <c:axId val="722210125"/>
      </c:scatterChart>
      <c:valAx>
        <c:axId val="9242043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2210125"/>
        <c:crosses val="autoZero"/>
        <c:crossBetween val="midCat"/>
      </c:valAx>
      <c:valAx>
        <c:axId val="72221012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42043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快速排序（百万）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[工作簿1.xlsx]Sheet1!$AE$23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[工作簿1.xlsx]Sheet1!$AF$22:$AJ$22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[工作簿1.xlsx]Sheet1!$AF$23:$AJ$23</c:f>
              <c:numCache>
                <c:formatCode>General</c:formatCode>
                <c:ptCount val="5"/>
                <c:pt idx="0">
                  <c:v>110.1</c:v>
                </c:pt>
                <c:pt idx="1">
                  <c:v>227.95</c:v>
                </c:pt>
                <c:pt idx="2">
                  <c:v>349.7</c:v>
                </c:pt>
                <c:pt idx="3">
                  <c:v>471.65</c:v>
                </c:pt>
                <c:pt idx="4">
                  <c:v>595.6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[工作簿1.xlsx]Sheet1!$AE$24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[工作簿1.xlsx]Sheet1!$AF$22:$AJ$22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[工作簿1.xlsx]Sheet1!$AF$24:$AJ$24</c:f>
              <c:numCache>
                <c:formatCode>General</c:formatCode>
                <c:ptCount val="5"/>
                <c:pt idx="0">
                  <c:v>110.1</c:v>
                </c:pt>
                <c:pt idx="1">
                  <c:v>231.247800840868</c:v>
                </c:pt>
                <c:pt idx="2">
                  <c:v>356.565525072317</c:v>
                </c:pt>
                <c:pt idx="3">
                  <c:v>484.591203363472</c:v>
                </c:pt>
                <c:pt idx="4">
                  <c:v>614.63049789783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516296"/>
        <c:axId val="994934419"/>
      </c:scatterChart>
      <c:valAx>
        <c:axId val="711516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934419"/>
        <c:crosses val="autoZero"/>
        <c:crossBetween val="midCat"/>
      </c:valAx>
      <c:valAx>
        <c:axId val="9949344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1516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插入排序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[工作簿1.xlsx]Sheet1!$AK$23</c:f>
              <c:strCache>
                <c:ptCount val="1"/>
                <c:pt idx="0">
                  <c:v>实测效率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[工作簿1.xlsx]Sheet1!$AL$22:$AP$22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[工作簿1.xlsx]Sheet1!$AL$23:$AP$23</c:f>
              <c:numCache>
                <c:formatCode>General</c:formatCode>
                <c:ptCount val="5"/>
                <c:pt idx="0">
                  <c:v>4992.55</c:v>
                </c:pt>
                <c:pt idx="1">
                  <c:v>19909.95</c:v>
                </c:pt>
                <c:pt idx="2">
                  <c:v>44744.65</c:v>
                </c:pt>
                <c:pt idx="3">
                  <c:v>79752.05</c:v>
                </c:pt>
                <c:pt idx="4">
                  <c:v>124499.8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[工作簿1.xlsx]Sheet1!$AK$24</c:f>
              <c:strCache>
                <c:ptCount val="1"/>
                <c:pt idx="0">
                  <c:v>理论效率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[工作簿1.xlsx]Sheet1!$AL$22:$AP$22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[工作簿1.xlsx]Sheet1!$AL$24:$AP$24</c:f>
              <c:numCache>
                <c:formatCode>General</c:formatCode>
                <c:ptCount val="5"/>
                <c:pt idx="0">
                  <c:v>4992.55</c:v>
                </c:pt>
                <c:pt idx="1">
                  <c:v>19970.2</c:v>
                </c:pt>
                <c:pt idx="2">
                  <c:v>44932.95</c:v>
                </c:pt>
                <c:pt idx="3">
                  <c:v>79880.8</c:v>
                </c:pt>
                <c:pt idx="4">
                  <c:v>124813.75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779611"/>
        <c:axId val="336759907"/>
      </c:scatterChart>
      <c:valAx>
        <c:axId val="7017796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6759907"/>
        <c:crosses val="autoZero"/>
        <c:crossBetween val="midCat"/>
      </c:valAx>
      <c:valAx>
        <c:axId val="3367599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17796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[工作簿1.xlsx]Sheet1!$A$51</c:f>
              <c:strCache>
                <c:ptCount val="1"/>
                <c:pt idx="0">
                  <c:v>选择排序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[工作簿1.xlsx]Sheet1!$B$50:$F$50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[工作簿1.xlsx]Sheet1!$B$51:$F$51</c:f>
              <c:numCache>
                <c:formatCode>General</c:formatCode>
                <c:ptCount val="5"/>
                <c:pt idx="0">
                  <c:v>0.065768</c:v>
                </c:pt>
                <c:pt idx="1">
                  <c:v>0.26909</c:v>
                </c:pt>
                <c:pt idx="2">
                  <c:v>0.6053345</c:v>
                </c:pt>
                <c:pt idx="3">
                  <c:v>1.0761455</c:v>
                </c:pt>
                <c:pt idx="4">
                  <c:v>1.6849455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[工作簿1.xlsx]Sheet1!$A$52</c:f>
              <c:strCache>
                <c:ptCount val="1"/>
                <c:pt idx="0">
                  <c:v>冒泡排序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[工作簿1.xlsx]Sheet1!$B$50:$F$50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[工作簿1.xlsx]Sheet1!$B$52:$F$52</c:f>
              <c:numCache>
                <c:formatCode>General</c:formatCode>
                <c:ptCount val="5"/>
                <c:pt idx="0">
                  <c:v>0.3003935</c:v>
                </c:pt>
                <c:pt idx="1">
                  <c:v>1.208591</c:v>
                </c:pt>
                <c:pt idx="2">
                  <c:v>2.724041</c:v>
                </c:pt>
                <c:pt idx="3">
                  <c:v>4.8093225</c:v>
                </c:pt>
                <c:pt idx="4">
                  <c:v>7.614012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[工作簿1.xlsx]Sheet1!$A$53</c:f>
              <c:strCache>
                <c:ptCount val="1"/>
                <c:pt idx="0">
                  <c:v>合并排序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[工作簿1.xlsx]Sheet1!$B$50:$F$50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[工作簿1.xlsx]Sheet1!$B$53:$F$53</c:f>
              <c:numCache>
                <c:formatCode>General</c:formatCode>
                <c:ptCount val="5"/>
                <c:pt idx="0">
                  <c:v>0.000145</c:v>
                </c:pt>
                <c:pt idx="1">
                  <c:v>0.0002965</c:v>
                </c:pt>
                <c:pt idx="2">
                  <c:v>0.0004725</c:v>
                </c:pt>
                <c:pt idx="3">
                  <c:v>0.0006305</c:v>
                </c:pt>
                <c:pt idx="4">
                  <c:v>0.000773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[工作簿1.xlsx]Sheet1!$A$54</c:f>
              <c:strCache>
                <c:ptCount val="1"/>
                <c:pt idx="0">
                  <c:v>快速排序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[工作簿1.xlsx]Sheet1!$B$50:$F$50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[工作簿1.xlsx]Sheet1!$B$54:$F$54</c:f>
              <c:numCache>
                <c:formatCode>General</c:formatCode>
                <c:ptCount val="5"/>
                <c:pt idx="0">
                  <c:v>9.35e-5</c:v>
                </c:pt>
                <c:pt idx="1">
                  <c:v>0.0001915</c:v>
                </c:pt>
                <c:pt idx="2">
                  <c:v>0.0003045</c:v>
                </c:pt>
                <c:pt idx="3">
                  <c:v>0.0004155</c:v>
                </c:pt>
                <c:pt idx="4">
                  <c:v>0.0005385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[工作簿1.xlsx]Sheet1!$A$55</c:f>
              <c:strCache>
                <c:ptCount val="1"/>
                <c:pt idx="0">
                  <c:v>插入排序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[工作簿1.xlsx]Sheet1!$B$50:$F$50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[工作簿1.xlsx]Sheet1!$B$55:$F$55</c:f>
              <c:numCache>
                <c:formatCode>General</c:formatCode>
                <c:ptCount val="5"/>
                <c:pt idx="0">
                  <c:v>0.0499255</c:v>
                </c:pt>
                <c:pt idx="1">
                  <c:v>0.1990995</c:v>
                </c:pt>
                <c:pt idx="2">
                  <c:v>0.4474465</c:v>
                </c:pt>
                <c:pt idx="3">
                  <c:v>0.7975205</c:v>
                </c:pt>
                <c:pt idx="4">
                  <c:v>1.244998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512004"/>
        <c:axId val="514657046"/>
      </c:scatterChart>
      <c:valAx>
        <c:axId val="8915120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n/10^5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4657046"/>
        <c:crosses val="autoZero"/>
        <c:crossBetween val="midCat"/>
      </c:valAx>
      <c:valAx>
        <c:axId val="5146570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/>
                  <a:t>平均运行时间</a:t>
                </a:r>
                <a:r>
                  <a:rPr lang="en-US" altLang="zh-CN"/>
                  <a:t>/10^5  ms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15120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[工作簿1.xlsx]Sheet1!$A$71</c:f>
              <c:strCache>
                <c:ptCount val="1"/>
                <c:pt idx="0">
                  <c:v>合并排序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[工作簿1.xlsx]Sheet1!$B$70:$F$70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[工作簿1.xlsx]Sheet1!$B$71:$F$71</c:f>
              <c:numCache>
                <c:formatCode>General</c:formatCode>
                <c:ptCount val="5"/>
                <c:pt idx="0">
                  <c:v>0.000145</c:v>
                </c:pt>
                <c:pt idx="1">
                  <c:v>0.0002965</c:v>
                </c:pt>
                <c:pt idx="2">
                  <c:v>0.0004725</c:v>
                </c:pt>
                <c:pt idx="3">
                  <c:v>0.0006305</c:v>
                </c:pt>
                <c:pt idx="4">
                  <c:v>0.000773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[工作簿1.xlsx]Sheet1!$A$72</c:f>
              <c:strCache>
                <c:ptCount val="1"/>
                <c:pt idx="0">
                  <c:v>快速排序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[工作簿1.xlsx]Sheet1!$B$70:$F$70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[工作簿1.xlsx]Sheet1!$B$72:$F$72</c:f>
              <c:numCache>
                <c:formatCode>General</c:formatCode>
                <c:ptCount val="5"/>
                <c:pt idx="0">
                  <c:v>9.35e-5</c:v>
                </c:pt>
                <c:pt idx="1">
                  <c:v>0.0001915</c:v>
                </c:pt>
                <c:pt idx="2">
                  <c:v>0.0003045</c:v>
                </c:pt>
                <c:pt idx="3">
                  <c:v>0.0004155</c:v>
                </c:pt>
                <c:pt idx="4">
                  <c:v>0.0005385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787355"/>
        <c:axId val="153928972"/>
      </c:scatterChart>
      <c:valAx>
        <c:axId val="4327873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3928972"/>
        <c:crosses val="autoZero"/>
        <c:crossBetween val="midCat"/>
      </c:valAx>
      <c:valAx>
        <c:axId val="1539289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27873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.png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670" y="2952750"/>
            <a:ext cx="6296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实验一：算法性能分析</a:t>
            </a:r>
            <a:endParaRPr lang="zh-CN" altLang="en-US" sz="2800"/>
          </a:p>
          <a:p>
            <a:r>
              <a:rPr lang="zh-CN" altLang="en-US" sz="2800"/>
              <a:t>谢弘烨</a:t>
            </a:r>
            <a:r>
              <a:rPr lang="en-US" altLang="zh-CN" sz="2800"/>
              <a:t> 2020151036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01590" y="1313815"/>
            <a:ext cx="7100570" cy="3707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313815"/>
            <a:ext cx="44932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先用初始十个数据建立小顶堆，剩下数据依次和堆顶比较，如果堆顶数据更小则更换。直到最后堆中十个数据即为</a:t>
            </a:r>
            <a:r>
              <a:rPr lang="zh-CN" altLang="en-US"/>
              <a:t>最大。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性能分析：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设堆的大小为</a:t>
            </a:r>
            <a:r>
              <a:rPr lang="en-US" altLang="zh-CN"/>
              <a:t>k</a:t>
            </a:r>
            <a:r>
              <a:rPr lang="zh-CN" altLang="en-US"/>
              <a:t>，数据规模为</a:t>
            </a:r>
            <a:r>
              <a:rPr lang="en-US" altLang="zh-CN"/>
              <a:t>n</a:t>
            </a:r>
            <a:r>
              <a:rPr lang="zh-CN" altLang="en-US"/>
              <a:t>。维护堆的时间复杂度为</a:t>
            </a:r>
            <a:r>
              <a:rPr lang="en-US" altLang="zh-CN"/>
              <a:t>O(logk)</a:t>
            </a:r>
            <a:r>
              <a:rPr lang="zh-CN" altLang="en-US"/>
              <a:t>，最差情况时需要进行</a:t>
            </a:r>
            <a:r>
              <a:rPr lang="en-US" altLang="zh-CN"/>
              <a:t>n-k</a:t>
            </a:r>
            <a:r>
              <a:rPr lang="zh-CN" altLang="en-US"/>
              <a:t>次维护。故总时间复杂度可近似为</a:t>
            </a:r>
            <a:r>
              <a:rPr lang="en-US" altLang="zh-CN"/>
              <a:t>O(nlogk)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编写程序实现</a:t>
            </a:r>
            <a:r>
              <a:rPr lang="en-US" altLang="zh-CN"/>
              <a:t>50</a:t>
            </a:r>
            <a:r>
              <a:rPr lang="zh-CN" altLang="en-US"/>
              <a:t>个元素中找出最大的</a:t>
            </a:r>
            <a:r>
              <a:rPr lang="en-US" altLang="zh-CN"/>
              <a:t>10</a:t>
            </a:r>
            <a:r>
              <a:rPr lang="zh-CN" altLang="en-US"/>
              <a:t>个，结果如右图所示，可见算法</a:t>
            </a:r>
            <a:r>
              <a:rPr lang="zh-CN" altLang="en-US"/>
              <a:t>可行。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706120" y="1271905"/>
          <a:ext cx="6417945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80580" y="1287780"/>
            <a:ext cx="463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当数据规模到达</a:t>
            </a:r>
            <a:r>
              <a:rPr lang="en-US" altLang="zh-CN"/>
              <a:t>6*10^7</a:t>
            </a:r>
            <a:r>
              <a:rPr lang="zh-CN" altLang="en-US"/>
              <a:t>至</a:t>
            </a:r>
            <a:r>
              <a:rPr lang="en-US" altLang="zh-CN"/>
              <a:t>1*10^8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zh-CN" altLang="en-US"/>
              <a:t>可见由于</a:t>
            </a:r>
            <a:r>
              <a:rPr lang="en-US" altLang="zh-CN"/>
              <a:t>k</a:t>
            </a:r>
            <a:r>
              <a:rPr lang="zh-CN" altLang="en-US"/>
              <a:t>值较小，运行效率近乎直线且实测效率与理论效率贴合较好。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180580" y="3089910"/>
          <a:ext cx="5011420" cy="8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5"/>
                <a:gridCol w="692150"/>
                <a:gridCol w="920115"/>
                <a:gridCol w="920750"/>
                <a:gridCol w="922020"/>
                <a:gridCol w="920750"/>
              </a:tblGrid>
              <a:tr h="27686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6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实测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103.15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120.25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137.5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154.9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171.35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6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理论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103.15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120.3416667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137.5333333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154.725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171.9166667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3290" y="385445"/>
            <a:ext cx="341376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一、选择排序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二、冒泡排序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三、合并排序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四、快速排序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五、插入排序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六、综合比较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七、思考题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选择</a:t>
            </a:r>
            <a:r>
              <a:rPr lang="zh-CN" altLang="en-US"/>
              <a:t>排序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8013" y="1426845"/>
          <a:ext cx="7579995" cy="490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04835" y="1364615"/>
            <a:ext cx="39363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基本思想：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趟在后面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n+1 -i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个待排记录中选取关键字最小的记录作为有序序列中的第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个记录。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性能分析：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不稳定的排序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平均效率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O(n</a:t>
            </a:r>
            <a:r>
              <a:rPr lang="en-US" altLang="zh-CN" sz="24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</a:t>
            </a:r>
            <a:r>
              <a:rPr lang="zh-CN" altLang="en-US"/>
              <a:t>排序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8330" y="1313815"/>
          <a:ext cx="7715250" cy="5203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15325" y="1334135"/>
            <a:ext cx="38461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基本思想：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两两比较待排序记录的关键码，如果发生逆序（即排列顺序与排序后的次序正好相反），则交换之，直到所有记录都排好序为止。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性能分析：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稳定的排序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 平均效率O(n</a:t>
            </a:r>
            <a:r>
              <a:rPr lang="en-US" altLang="zh-CN" sz="24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)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合并</a:t>
            </a:r>
            <a:r>
              <a:rPr lang="zh-CN" altLang="en-US"/>
              <a:t>排序</a:t>
            </a:r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08330" y="1313815"/>
          <a:ext cx="5062855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5671185" y="1313815"/>
          <a:ext cx="5189855" cy="346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7535" y="4812665"/>
            <a:ext cx="102850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基本思想：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将两个或两个以上的有序表合并成一个新的有序表的操作过程。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性能分析：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稳定的排序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平均效率O(n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logn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</a:t>
            </a:r>
            <a:r>
              <a:rPr lang="zh-CN" altLang="en-US"/>
              <a:t>排序</a:t>
            </a:r>
            <a:endParaRPr lang="zh-CN" altLang="en-US"/>
          </a:p>
        </p:txBody>
      </p:sp>
      <p:graphicFrame>
        <p:nvGraphicFramePr>
          <p:cNvPr id="12" name="图表 11"/>
          <p:cNvGraphicFramePr/>
          <p:nvPr/>
        </p:nvGraphicFramePr>
        <p:xfrm>
          <a:off x="608330" y="1313815"/>
          <a:ext cx="5079365" cy="351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8330" y="4827270"/>
            <a:ext cx="10447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基本思想：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通过一趟排序将待排序列分割成两部分，其中一部分记录的关键字均比另一部分记录的关键字小。之后分别对这两部分记录继续进行排序，以达到整个序列有序的目的。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性能分析：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不稳定的排序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平均效率O(nlogn)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最差时可达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O(n</a:t>
            </a:r>
            <a:r>
              <a:rPr lang="en-US" altLang="zh-CN" sz="20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5687695" y="1313815"/>
          <a:ext cx="5514340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插入排序</a:t>
            </a:r>
            <a:endParaRPr lang="zh-CN" altLang="en-US"/>
          </a:p>
        </p:txBody>
      </p:sp>
      <p:graphicFrame>
        <p:nvGraphicFramePr>
          <p:cNvPr id="15" name="图表 14"/>
          <p:cNvGraphicFramePr/>
          <p:nvPr/>
        </p:nvGraphicFramePr>
        <p:xfrm>
          <a:off x="608330" y="1313815"/>
          <a:ext cx="7740015" cy="510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77555" y="1313180"/>
            <a:ext cx="3670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基本思想：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每步将一个待排序的对象, 按其关键字大小,  插入到前面已经排好序的有序表的适当位置上, 直到对象全部插入为止。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性能分析：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稳定的排序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平均效率O(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</a:t>
            </a:r>
            <a:r>
              <a:rPr lang="en-US" altLang="zh-CN" sz="24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综合比较</a:t>
            </a:r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608330" y="1245870"/>
          <a:ext cx="10861040" cy="53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685800" y="1348105"/>
          <a:ext cx="532320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6009005" y="1348105"/>
          <a:ext cx="5607685" cy="324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PLACING_PICTURE_USER_VIEWPORT" val="{&quot;height&quot;:7656,&quot;width&quot;:14664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TABLE_BEAUTIFY" val="smartTable{d30bc346-a94f-4887-92e7-f5bd10840d84}"/>
  <p:tag name="TABLE_ENDDRAG_ORIGIN_RECT" val="394*65"/>
  <p:tag name="TABLE_ENDDRAG_RECT" val="565*243*394*6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105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选择排序</vt:lpstr>
      <vt:lpstr>冒泡排序</vt:lpstr>
      <vt:lpstr>合并排序</vt:lpstr>
      <vt:lpstr>快速排序</vt:lpstr>
      <vt:lpstr>插入排序</vt:lpstr>
      <vt:lpstr>综合比较</vt:lpstr>
      <vt:lpstr>PowerPoint 演示文稿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10097</cp:lastModifiedBy>
  <cp:revision>182</cp:revision>
  <dcterms:created xsi:type="dcterms:W3CDTF">2019-06-19T02:08:00Z</dcterms:created>
  <dcterms:modified xsi:type="dcterms:W3CDTF">2022-03-18T14:45:23Z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421FB5565A22448CA1AD18833C50465F</vt:lpwstr>
  </property>
</Properties>
</file>