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552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0097\OneDrive%20-%20email.szu.edu.cn\&#20316;&#19994;\&#31639;&#27861;\&#23454;&#39564;&#20108;\&#26032;&#24314;%20XLSX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0097\OneDrive%20-%20email.szu.edu.cn\&#20316;&#19994;\&#31639;&#27861;\&#23454;&#39564;&#20108;\&#26032;&#24314;%20XLSX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0097\OneDrive%20-%20email.szu.edu.cn\&#20316;&#19994;\&#31639;&#27861;\&#23454;&#39564;&#20108;\&#26032;&#24314;%20XLSX%20&#24037;&#20316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0097\OneDrive%20-%20email.szu.edu.cn\&#20316;&#19994;\&#31639;&#27861;\&#23454;&#39564;&#20108;\&#26032;&#24314;%20XLSX%20&#24037;&#20316;&#3492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Sheet1!$A$23</c:f>
              <c:strCache>
                <c:ptCount val="1"/>
                <c:pt idx="0">
                  <c:v>实测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Sheet1!$B$22:$F$22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Sheet1!$B$23:$F$23</c:f>
              <c:numCache>
                <c:formatCode>0.00_ </c:formatCode>
                <c:ptCount val="5"/>
                <c:pt idx="0">
                  <c:v>4404.45</c:v>
                </c:pt>
                <c:pt idx="1">
                  <c:v>17670.900000000001</c:v>
                </c:pt>
                <c:pt idx="2">
                  <c:v>39658.35</c:v>
                </c:pt>
                <c:pt idx="3">
                  <c:v>70525</c:v>
                </c:pt>
                <c:pt idx="4">
                  <c:v>109978.7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7D8-434C-B7EC-697ABF9D70E3}"/>
            </c:ext>
          </c:extLst>
        </c:ser>
        <c:ser>
          <c:idx val="1"/>
          <c:order val="1"/>
          <c:tx>
            <c:strRef>
              <c:f>Sheet1!$A$24</c:f>
              <c:strCache>
                <c:ptCount val="1"/>
                <c:pt idx="0">
                  <c:v>理论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Sheet1!$B$22:$F$22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Sheet1!$B$24:$F$24</c:f>
              <c:numCache>
                <c:formatCode>0.00_ </c:formatCode>
                <c:ptCount val="5"/>
                <c:pt idx="0">
                  <c:v>4404.45</c:v>
                </c:pt>
                <c:pt idx="1">
                  <c:v>17617.8</c:v>
                </c:pt>
                <c:pt idx="2">
                  <c:v>39640.050000000003</c:v>
                </c:pt>
                <c:pt idx="3">
                  <c:v>70471.199999999997</c:v>
                </c:pt>
                <c:pt idx="4">
                  <c:v>110111.25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7D8-434C-B7EC-697ABF9D70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141692"/>
        <c:axId val="919629296"/>
      </c:scatterChart>
      <c:valAx>
        <c:axId val="8831416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数据规模</a:t>
                </a:r>
                <a:r>
                  <a:rPr lang="en-US" altLang="zh-CN"/>
                  <a:t>/10^4</a:t>
                </a:r>
              </a:p>
            </c:rich>
          </c:tx>
          <c:layout>
            <c:manualLayout>
              <c:xMode val="edge"/>
              <c:yMode val="edge"/>
              <c:x val="0.70232407902610017"/>
              <c:y val="0.857371574117608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9629296"/>
        <c:crosses val="autoZero"/>
        <c:crossBetween val="midCat"/>
      </c:valAx>
      <c:valAx>
        <c:axId val="91962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运行时间</a:t>
                </a:r>
                <a:r>
                  <a:rPr lang="en-US" altLang="zh-CN"/>
                  <a:t>/ms</a:t>
                </a:r>
              </a:p>
            </c:rich>
          </c:tx>
          <c:layout>
            <c:manualLayout>
              <c:xMode val="edge"/>
              <c:yMode val="edge"/>
              <c:x val="2.2416498542927595E-2"/>
              <c:y val="2.952037361912600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31416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Sheet1!$L$23</c:f>
              <c:strCache>
                <c:ptCount val="1"/>
                <c:pt idx="0">
                  <c:v>实测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Sheet1!$M$22:$Q$22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Sheet1!$M$23:$Q$23</c:f>
              <c:numCache>
                <c:formatCode>0.00_ </c:formatCode>
                <c:ptCount val="5"/>
                <c:pt idx="0">
                  <c:v>4.9000000000000004</c:v>
                </c:pt>
                <c:pt idx="1">
                  <c:v>9.9</c:v>
                </c:pt>
                <c:pt idx="2">
                  <c:v>15.55</c:v>
                </c:pt>
                <c:pt idx="3">
                  <c:v>20.399999999999999</c:v>
                </c:pt>
                <c:pt idx="4">
                  <c:v>24.8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FB7-4110-B202-541F3D25D1E6}"/>
            </c:ext>
          </c:extLst>
        </c:ser>
        <c:ser>
          <c:idx val="1"/>
          <c:order val="1"/>
          <c:tx>
            <c:strRef>
              <c:f>Sheet1!$L$24</c:f>
              <c:strCache>
                <c:ptCount val="1"/>
                <c:pt idx="0">
                  <c:v>理论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Sheet1!$M$22:$Q$22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Sheet1!$M$24:$Q$24</c:f>
              <c:numCache>
                <c:formatCode>0.00_ </c:formatCode>
                <c:ptCount val="5"/>
                <c:pt idx="0">
                  <c:v>3.5941509556386317</c:v>
                </c:pt>
                <c:pt idx="1">
                  <c:v>8.3109614797376192</c:v>
                </c:pt>
                <c:pt idx="2">
                  <c:v>13.508132097244889</c:v>
                </c:pt>
                <c:pt idx="3">
                  <c:v>19.030091383871014</c:v>
                </c:pt>
                <c:pt idx="4">
                  <c:v>24.8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1-1FB7-4110-B202-541F3D25D1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815384"/>
        <c:axId val="787901277"/>
        <c:extLst/>
      </c:scatterChart>
      <c:valAx>
        <c:axId val="25815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数据规模</a:t>
                </a:r>
                <a:r>
                  <a:rPr lang="en-US" altLang="zh-CN" dirty="0"/>
                  <a:t>/</a:t>
                </a:r>
                <a:r>
                  <a:rPr lang="en-US" altLang="zh-CN" sz="1000" b="0" i="0" u="none" strike="noStrike" baseline="0" dirty="0">
                    <a:effectLst/>
                  </a:rPr>
                  <a:t>10</a:t>
                </a:r>
                <a:r>
                  <a:rPr lang="en-US" altLang="zh-CN" sz="1000" b="0" i="0" u="none" strike="noStrike" baseline="30000" dirty="0">
                    <a:effectLst/>
                  </a:rPr>
                  <a:t>4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0.77708899957846933"/>
              <c:y val="0.787964642829906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7901277"/>
        <c:crosses val="autoZero"/>
        <c:crossBetween val="midCat"/>
      </c:valAx>
      <c:valAx>
        <c:axId val="787901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运行时间</a:t>
                </a:r>
                <a:r>
                  <a:rPr lang="en-US" altLang="zh-CN" dirty="0"/>
                  <a:t>/</a:t>
                </a:r>
                <a:r>
                  <a:rPr lang="en-US" altLang="zh-CN" dirty="0" err="1"/>
                  <a:t>ms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2.7666343892654585E-2"/>
              <c:y val="3.772480340216311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8153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Sheet1!$U$23</c:f>
              <c:strCache>
                <c:ptCount val="1"/>
                <c:pt idx="0">
                  <c:v>实测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Sheet1!$V$22:$AE$22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Sheet1!$V$23:$AE$23</c:f>
              <c:numCache>
                <c:formatCode>0.00_ </c:formatCode>
                <c:ptCount val="10"/>
                <c:pt idx="0">
                  <c:v>51.2</c:v>
                </c:pt>
                <c:pt idx="1">
                  <c:v>107.05</c:v>
                </c:pt>
                <c:pt idx="2">
                  <c:v>170.2</c:v>
                </c:pt>
                <c:pt idx="3">
                  <c:v>217.2</c:v>
                </c:pt>
                <c:pt idx="4">
                  <c:v>290.45</c:v>
                </c:pt>
                <c:pt idx="5">
                  <c:v>347.15</c:v>
                </c:pt>
                <c:pt idx="6">
                  <c:v>396.4</c:v>
                </c:pt>
                <c:pt idx="7">
                  <c:v>453.2</c:v>
                </c:pt>
                <c:pt idx="8">
                  <c:v>525.5</c:v>
                </c:pt>
                <c:pt idx="9">
                  <c:v>600.15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DEA-49A2-B172-DAD51D91285C}"/>
            </c:ext>
          </c:extLst>
        </c:ser>
        <c:ser>
          <c:idx val="1"/>
          <c:order val="1"/>
          <c:tx>
            <c:strRef>
              <c:f>Sheet1!$U$24</c:f>
              <c:strCache>
                <c:ptCount val="1"/>
                <c:pt idx="0">
                  <c:v>理论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Sheet1!$V$22:$AE$22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Sheet1!$V$24:$AE$24</c:f>
              <c:numCache>
                <c:formatCode>0.00_ </c:formatCode>
                <c:ptCount val="10"/>
                <c:pt idx="0">
                  <c:v>41.677083333333336</c:v>
                </c:pt>
                <c:pt idx="1">
                  <c:v>93.693147482276686</c:v>
                </c:pt>
                <c:pt idx="2">
                  <c:v>150.03178476605805</c:v>
                </c:pt>
                <c:pt idx="3">
                  <c:v>209.27281276982711</c:v>
                </c:pt>
                <c:pt idx="4">
                  <c:v>270.71982229249386</c:v>
                </c:pt>
                <c:pt idx="5">
                  <c:v>333.95378630278134</c:v>
                </c:pt>
                <c:pt idx="6">
                  <c:v>398.69331121844999</c:v>
                </c:pt>
                <c:pt idx="7">
                  <c:v>464.73577349830902</c:v>
                </c:pt>
                <c:pt idx="8">
                  <c:v>531.92800668269422</c:v>
                </c:pt>
                <c:pt idx="9">
                  <c:v>600.15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1-DDEA-49A2-B172-DAD51D9128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4290147"/>
        <c:axId val="352780774"/>
        <c:extLst/>
      </c:scatterChart>
      <c:valAx>
        <c:axId val="8542901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zh-CN" sz="1000" b="0" i="0" baseline="0" dirty="0">
                    <a:effectLst/>
                  </a:rPr>
                  <a:t>数据规模</a:t>
                </a:r>
                <a:r>
                  <a:rPr lang="en-US" altLang="zh-CN" sz="1000" b="0" i="0" baseline="0" dirty="0">
                    <a:effectLst/>
                  </a:rPr>
                  <a:t>/10</a:t>
                </a:r>
                <a:r>
                  <a:rPr lang="en-US" altLang="zh-CN" sz="1000" b="0" i="0" baseline="30000" dirty="0">
                    <a:effectLst/>
                  </a:rPr>
                  <a:t>5</a:t>
                </a:r>
                <a:endParaRPr lang="zh-CN" altLang="zh-CN" sz="10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76893788470105628"/>
              <c:y val="0.79679134072977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2780774"/>
        <c:crosses val="autoZero"/>
        <c:crossBetween val="midCat"/>
      </c:valAx>
      <c:valAx>
        <c:axId val="35278077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zh-CN" sz="1000" b="0" i="0" baseline="0" dirty="0">
                    <a:effectLst/>
                  </a:rPr>
                  <a:t>运行时间</a:t>
                </a:r>
                <a:r>
                  <a:rPr lang="en-US" altLang="zh-CN" sz="1000" b="0" i="0" baseline="0" dirty="0">
                    <a:effectLst/>
                  </a:rPr>
                  <a:t>/</a:t>
                </a:r>
                <a:r>
                  <a:rPr lang="en-US" altLang="zh-CN" sz="1000" b="0" i="0" baseline="0" dirty="0" err="1">
                    <a:effectLst/>
                  </a:rPr>
                  <a:t>ms</a:t>
                </a:r>
                <a:endParaRPr lang="zh-CN" altLang="zh-CN" sz="10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2.4899709503389128E-2"/>
              <c:y val="1.939230358065067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542901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分治法与蛮力法的效率比较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Sheet1!$A$43</c:f>
              <c:strCache>
                <c:ptCount val="1"/>
                <c:pt idx="0">
                  <c:v>蛮力法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Sheet1!$B$42:$F$42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Sheet1!$B$43:$F$43</c:f>
              <c:numCache>
                <c:formatCode>0.00_ </c:formatCode>
                <c:ptCount val="5"/>
                <c:pt idx="0">
                  <c:v>4404.45</c:v>
                </c:pt>
                <c:pt idx="1">
                  <c:v>17670.900000000001</c:v>
                </c:pt>
                <c:pt idx="2">
                  <c:v>39658.35</c:v>
                </c:pt>
                <c:pt idx="3">
                  <c:v>70525</c:v>
                </c:pt>
                <c:pt idx="4">
                  <c:v>109978.7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3B0-470E-B195-F88AB6CD90D4}"/>
            </c:ext>
          </c:extLst>
        </c:ser>
        <c:ser>
          <c:idx val="1"/>
          <c:order val="1"/>
          <c:tx>
            <c:strRef>
              <c:f>Sheet1!$A$44</c:f>
              <c:strCache>
                <c:ptCount val="1"/>
                <c:pt idx="0">
                  <c:v>分治法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Sheet1!$B$42:$F$42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Sheet1!$B$44:$F$44</c:f>
              <c:numCache>
                <c:formatCode>0.00_ </c:formatCode>
                <c:ptCount val="5"/>
                <c:pt idx="0">
                  <c:v>4.9000000000000004</c:v>
                </c:pt>
                <c:pt idx="1">
                  <c:v>9.9</c:v>
                </c:pt>
                <c:pt idx="2">
                  <c:v>15.55</c:v>
                </c:pt>
                <c:pt idx="3">
                  <c:v>20.399999999999999</c:v>
                </c:pt>
                <c:pt idx="4">
                  <c:v>24.8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3B0-470E-B195-F88AB6CD90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877707"/>
        <c:axId val="547589584"/>
      </c:scatterChart>
      <c:valAx>
        <c:axId val="548777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数据规模</a:t>
                </a:r>
                <a:r>
                  <a:rPr lang="en-US" altLang="zh-CN" dirty="0"/>
                  <a:t>/10</a:t>
                </a:r>
                <a:r>
                  <a:rPr lang="en-US" altLang="zh-CN" baseline="30000" dirty="0"/>
                  <a:t>4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7589584"/>
        <c:crosses val="autoZero"/>
        <c:crossBetween val="midCat"/>
      </c:valAx>
      <c:valAx>
        <c:axId val="54758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运行时间</a:t>
                </a:r>
                <a:r>
                  <a:rPr lang="en-US" altLang="zh-CN" dirty="0"/>
                  <a:t>/</a:t>
                </a:r>
                <a:r>
                  <a:rPr lang="en-US" altLang="zh-CN" dirty="0" err="1"/>
                  <a:t>ms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8777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2022/4/3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/>
              <a:t>最近点对问题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谢弘烨</a:t>
            </a:r>
            <a:r>
              <a:rPr lang="en-US" altLang="zh-CN"/>
              <a:t> 2020151036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求出平面上随机分布的</a:t>
            </a:r>
            <a:r>
              <a:rPr lang="en-US" altLang="zh-CN" sz="2000"/>
              <a:t>N</a:t>
            </a:r>
            <a:r>
              <a:rPr lang="zh-CN" altLang="en-US" sz="2000"/>
              <a:t>个点中距离最近的两个点，并输出这个最短距离</a:t>
            </a:r>
            <a:endParaRPr lang="zh-CN" altLang="en-US"/>
          </a:p>
          <a:p>
            <a:r>
              <a:rPr lang="zh-CN" altLang="en-US" sz="2000"/>
              <a:t>主要思路：</a:t>
            </a:r>
          </a:p>
          <a:p>
            <a:pPr marL="800100" lvl="1" indent="-342900">
              <a:buAutoNum type="arabicPeriod"/>
            </a:pPr>
            <a:r>
              <a:rPr lang="zh-CN" altLang="en-US" sz="2000"/>
              <a:t>蛮力法</a:t>
            </a:r>
          </a:p>
          <a:p>
            <a:pPr marL="800100" lvl="1" indent="-342900">
              <a:buAutoNum type="arabicPeriod"/>
            </a:pPr>
            <a:r>
              <a:rPr lang="zh-CN" altLang="en-US" sz="2000"/>
              <a:t>分治法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蛮力法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直接求出每个点与其他各点之间的距离，保留最小值并输出</a:t>
            </a:r>
          </a:p>
          <a:p>
            <a:r>
              <a:rPr lang="zh-CN" altLang="en-US"/>
              <a:t>效率较差，时间复杂度为</a:t>
            </a:r>
            <a:r>
              <a:rPr lang="en-US" altLang="zh-CN"/>
              <a:t>O(n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</a:p>
          <a:p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8501642"/>
              </p:ext>
            </p:extLst>
          </p:nvPr>
        </p:nvGraphicFramePr>
        <p:xfrm>
          <a:off x="3259455" y="2449195"/>
          <a:ext cx="5665470" cy="99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4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实测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4404.45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17670.90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39658.35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70525.00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109978.70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理论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4404.45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17617.80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39640.05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70471.20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110111.25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786096"/>
              </p:ext>
            </p:extLst>
          </p:nvPr>
        </p:nvGraphicFramePr>
        <p:xfrm>
          <a:off x="3259455" y="3614403"/>
          <a:ext cx="5665470" cy="2635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分治法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分治法的主要思想即将一个难解的问题不断拆分，直至子问题易解，求解后不断合并最终求出原问题的解</a:t>
            </a:r>
          </a:p>
          <a:p>
            <a:r>
              <a:rPr lang="zh-CN" altLang="en-US"/>
              <a:t>对于点对问题，易解的子问题有以下三种：</a:t>
            </a:r>
          </a:p>
          <a:p>
            <a:pPr marL="800100" lvl="1" indent="-342900">
              <a:buAutoNum type="arabicPeriod"/>
            </a:pPr>
            <a:r>
              <a:rPr lang="zh-CN" altLang="en-US"/>
              <a:t>只有一个点，这时最短距离为无穷大</a:t>
            </a:r>
          </a:p>
          <a:p>
            <a:pPr marL="800100" lvl="1" indent="-342900">
              <a:buAutoNum type="arabicPeriod"/>
            </a:pPr>
            <a:r>
              <a:rPr lang="zh-CN" altLang="en-US"/>
              <a:t>有两个点，最短距离即为该两点间距</a:t>
            </a:r>
          </a:p>
          <a:p>
            <a:pPr marL="800100" lvl="1" indent="-342900">
              <a:buAutoNum type="arabicPeriod"/>
            </a:pPr>
            <a:r>
              <a:rPr lang="zh-CN" altLang="en-US"/>
              <a:t>有三个点，同样可以两两求出间距后比较得出最小值</a:t>
            </a:r>
          </a:p>
          <a:p>
            <a:pPr lvl="0"/>
            <a:r>
              <a:rPr lang="zh-CN" altLang="en-US"/>
              <a:t>分解问题：</a:t>
            </a:r>
          </a:p>
          <a:p>
            <a:pPr marL="800100" lvl="1" indent="-342900">
              <a:buAutoNum type="arabicPeriod"/>
            </a:pPr>
            <a:r>
              <a:rPr lang="zh-CN" altLang="en-US"/>
              <a:t>首先要对点集进行预处理，将点集中的点进行排序</a:t>
            </a:r>
          </a:p>
          <a:p>
            <a:pPr marL="800100" lvl="1" indent="-342900">
              <a:buAutoNum type="arabicPeriod"/>
            </a:pPr>
            <a:r>
              <a:rPr lang="zh-CN" altLang="en-US"/>
              <a:t>对于有序的点集可以轻松找到中间点并以该点为界将点集一分为二，分别求出两边的最短距离</a:t>
            </a:r>
            <a:r>
              <a:rPr lang="en-US" altLang="zh-CN"/>
              <a:t>d_left</a:t>
            </a:r>
            <a:r>
              <a:rPr lang="zh-CN" altLang="en-US"/>
              <a:t>、</a:t>
            </a:r>
            <a:r>
              <a:rPr lang="en-US" altLang="zh-CN"/>
              <a:t>d_right</a:t>
            </a:r>
            <a:r>
              <a:rPr lang="zh-CN" altLang="en-US"/>
              <a:t>，后比较得出两者中的最短距离</a:t>
            </a:r>
            <a:r>
              <a:rPr lang="en-US" altLang="zh-CN"/>
              <a:t>d</a:t>
            </a:r>
          </a:p>
        </p:txBody>
      </p:sp>
      <p:pic>
        <p:nvPicPr>
          <p:cNvPr id="30" name="图片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680835" y="2168525"/>
            <a:ext cx="4896485" cy="1754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图片 3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584440" y="5232400"/>
            <a:ext cx="30892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622300"/>
            <a:ext cx="10968990" cy="5627370"/>
          </a:xfrm>
        </p:spPr>
        <p:txBody>
          <a:bodyPr/>
          <a:lstStyle/>
          <a:p>
            <a:r>
              <a:rPr lang="zh-CN" altLang="en-US"/>
              <a:t>解的合并：</a:t>
            </a:r>
          </a:p>
          <a:p>
            <a:pPr lvl="1"/>
            <a:r>
              <a:rPr lang="zh-CN" altLang="en-US"/>
              <a:t>合并的时候容易发现最短距离还存在第三种情况：两点分别在中线两侧。该距离无法在分解问题的过程中得到</a:t>
            </a:r>
          </a:p>
          <a:p>
            <a:pPr lvl="1"/>
            <a:r>
              <a:rPr lang="zh-CN" altLang="en-US"/>
              <a:t>对于这种情况的处理方法：</a:t>
            </a:r>
          </a:p>
          <a:p>
            <a:pPr marL="1257300" lvl="2" indent="-342900">
              <a:buAutoNum type="arabicPeriod"/>
            </a:pPr>
            <a:r>
              <a:rPr lang="zh-CN" altLang="en-US"/>
              <a:t>划分出一条以中线为轴，左右宽度为</a:t>
            </a:r>
            <a:r>
              <a:rPr lang="en-US" altLang="zh-CN"/>
              <a:t>d</a:t>
            </a:r>
            <a:r>
              <a:rPr lang="zh-CN" altLang="en-US"/>
              <a:t>的矩形带。如果存在符合第三种情况的点对，则其一定落在该矩形带内</a:t>
            </a:r>
          </a:p>
          <a:p>
            <a:pPr marL="1257300" lvl="2" indent="-342900">
              <a:buAutoNum type="arabicPeriod"/>
            </a:pPr>
            <a:endParaRPr lang="zh-CN" altLang="en-US"/>
          </a:p>
          <a:p>
            <a:pPr marL="1257300" lvl="2" indent="-342900">
              <a:buAutoNum type="arabicPeriod"/>
            </a:pPr>
            <a:endParaRPr lang="zh-CN" altLang="en-US"/>
          </a:p>
          <a:p>
            <a:pPr marL="1257300" lvl="2" indent="-342900">
              <a:buAutoNum type="arabicPeriod"/>
            </a:pPr>
            <a:endParaRPr lang="zh-CN" altLang="en-US"/>
          </a:p>
          <a:p>
            <a:pPr marL="1257300" lvl="2" indent="-342900">
              <a:buAutoNum type="arabicPeriod"/>
            </a:pPr>
            <a:endParaRPr lang="zh-CN" altLang="en-US"/>
          </a:p>
          <a:p>
            <a:pPr marL="1257300" lvl="2" indent="-342900">
              <a:buAutoNum type="arabicPeriod"/>
            </a:pPr>
            <a:endParaRPr lang="zh-CN" altLang="en-US"/>
          </a:p>
          <a:p>
            <a:pPr marL="1257300" lvl="2" indent="-342900">
              <a:buAutoNum type="arabicPeriod"/>
            </a:pPr>
            <a:r>
              <a:rPr lang="zh-CN" altLang="en-US"/>
              <a:t>由于该点对一左一右，那么对于左边的每一个点都遍历求出到右边各点的距离，取得最小值即可解决该问题。然而该过程的复杂度为</a:t>
            </a:r>
            <a:r>
              <a:rPr lang="en-US" altLang="zh-CN"/>
              <a:t>O(n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endParaRPr lang="zh-CN" altLang="en-US"/>
          </a:p>
          <a:p>
            <a:pPr marL="1257300" lvl="2" indent="-342900">
              <a:buAutoNum type="arabicPeriod"/>
            </a:pPr>
            <a:endParaRPr lang="zh-CN" altLang="en-US"/>
          </a:p>
        </p:txBody>
      </p:sp>
      <p:pic>
        <p:nvPicPr>
          <p:cNvPr id="4" name="图片 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546918" y="2889250"/>
            <a:ext cx="3090545" cy="169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569595"/>
            <a:ext cx="10968990" cy="5680075"/>
          </a:xfrm>
        </p:spPr>
        <p:txBody>
          <a:bodyPr>
            <a:normAutofit lnSpcReduction="10000"/>
          </a:bodyPr>
          <a:lstStyle/>
          <a:p>
            <a:pPr lvl="1"/>
            <a:r>
              <a:rPr lang="zh-CN" altLang="en-US" dirty="0"/>
              <a:t>上述问题的优化解法：</a:t>
            </a:r>
          </a:p>
          <a:p>
            <a:pPr marL="914400" lvl="2" indent="0">
              <a:buNone/>
            </a:pPr>
            <a:r>
              <a:rPr lang="zh-CN" altLang="en-US" dirty="0"/>
              <a:t>对于左侧的点无需遍历右侧所有的点，至多仅需</a:t>
            </a:r>
            <a:r>
              <a:rPr lang="en-US" altLang="zh-CN" dirty="0"/>
              <a:t>6</a:t>
            </a:r>
            <a:r>
              <a:rPr lang="zh-CN" altLang="en-US" dirty="0"/>
              <a:t>个即可得知是否有最小距离。如此优化后复杂度为</a:t>
            </a:r>
            <a:r>
              <a:rPr lang="en-US" altLang="zh-CN" dirty="0"/>
              <a:t>O(n)</a:t>
            </a:r>
          </a:p>
          <a:p>
            <a:pPr lvl="2"/>
            <a:r>
              <a:rPr lang="zh-CN" altLang="en-US" dirty="0"/>
              <a:t>证明：</a:t>
            </a:r>
          </a:p>
          <a:p>
            <a:pPr marL="1371600" lvl="3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如图，对于左侧任一点</a:t>
            </a:r>
            <a:r>
              <a:rPr lang="en-US" altLang="zh-CN" dirty="0"/>
              <a:t>P</a:t>
            </a:r>
            <a:r>
              <a:rPr lang="zh-CN" altLang="en-US" dirty="0"/>
              <a:t>，可能存在的满足情况的点必定落在</a:t>
            </a:r>
          </a:p>
          <a:p>
            <a:pPr marL="1371600" lvl="3" indent="0">
              <a:buNone/>
            </a:pPr>
            <a:r>
              <a:rPr lang="zh-CN" altLang="en-US" dirty="0"/>
              <a:t>这个</a:t>
            </a:r>
            <a:r>
              <a:rPr lang="en-US" altLang="zh-CN" dirty="0"/>
              <a:t>d*2d</a:t>
            </a:r>
            <a:r>
              <a:rPr lang="zh-CN" altLang="en-US" dirty="0"/>
              <a:t>的矩形框中</a:t>
            </a:r>
          </a:p>
          <a:p>
            <a:pPr marL="1371600" lvl="3" indent="0">
              <a:buNone/>
            </a:pPr>
            <a:endParaRPr lang="zh-CN" altLang="en-US" dirty="0"/>
          </a:p>
          <a:p>
            <a:pPr marL="1371600" lvl="3" indent="0">
              <a:buNone/>
            </a:pPr>
            <a:endParaRPr lang="zh-CN" altLang="en-US" dirty="0"/>
          </a:p>
          <a:p>
            <a:pPr marL="1371600" lvl="3" indent="0">
              <a:buNone/>
            </a:pPr>
            <a:endParaRPr lang="zh-CN" altLang="en-US" dirty="0"/>
          </a:p>
          <a:p>
            <a:pPr marL="1371600" lvl="3" indent="0">
              <a:buNone/>
            </a:pPr>
            <a:endParaRPr lang="zh-CN" altLang="en-US" dirty="0"/>
          </a:p>
          <a:p>
            <a:pPr marL="1371600" lvl="3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把这个大矩形切割成</a:t>
            </a:r>
            <a:r>
              <a:rPr lang="en-US" altLang="zh-CN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d/2*2d/3</a:t>
            </a:r>
            <a:r>
              <a:rPr lang="zh-CN" altLang="en-US" dirty="0"/>
              <a:t>的小矩形，易得每个小矩形中</a:t>
            </a:r>
          </a:p>
          <a:p>
            <a:pPr marL="1371600" lvl="3" indent="0">
              <a:buNone/>
            </a:pPr>
            <a:r>
              <a:rPr lang="zh-CN" altLang="en-US" dirty="0"/>
              <a:t>最长的距离，即对角线长度为</a:t>
            </a:r>
            <a:r>
              <a:rPr lang="en-US" altLang="zh-CN" dirty="0"/>
              <a:t>5d/6</a:t>
            </a:r>
            <a:r>
              <a:rPr lang="zh-CN" altLang="en-US" dirty="0"/>
              <a:t>。</a:t>
            </a:r>
          </a:p>
          <a:p>
            <a:pPr marL="1371600" lvl="3" indent="0">
              <a:buNone/>
            </a:pPr>
            <a:endParaRPr lang="zh-CN" altLang="en-US" dirty="0"/>
          </a:p>
          <a:p>
            <a:pPr marL="1371600" lvl="3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根据鸽笼原理，每个小矩形内有且仅有一个可能点，否则就会出</a:t>
            </a:r>
          </a:p>
          <a:p>
            <a:pPr marL="1371600" lvl="3" indent="0">
              <a:buNone/>
            </a:pPr>
            <a:r>
              <a:rPr lang="zh-CN" altLang="en-US" dirty="0"/>
              <a:t>现一个小矩形内存在两个点的情况，且这两个点间距必定小于</a:t>
            </a:r>
            <a:r>
              <a:rPr lang="en-US" altLang="zh-CN" dirty="0"/>
              <a:t>d</a:t>
            </a:r>
          </a:p>
          <a:p>
            <a:pPr lvl="1"/>
            <a:r>
              <a:rPr lang="zh-CN" altLang="en-US" dirty="0"/>
              <a:t>总的时间复杂度应为</a:t>
            </a:r>
            <a:r>
              <a:rPr lang="en-US" altLang="zh-CN" dirty="0"/>
              <a:t>T(n)=2T(n/2)+n,</a:t>
            </a:r>
            <a:r>
              <a:rPr lang="zh-CN" altLang="en-US" dirty="0"/>
              <a:t>即为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r>
              <a:rPr lang="zh-CN" altLang="zh-CN" dirty="0"/>
              <a:t>实则在合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dirty="0"/>
              <a:t>并过程中需要对小矩形带中各点进行排序，实际时间复杂度为</a:t>
            </a:r>
            <a:r>
              <a:rPr lang="en-US" altLang="zh-CN" dirty="0"/>
              <a:t>T(n)=</a:t>
            </a:r>
          </a:p>
          <a:p>
            <a:pPr marL="457200" lvl="1" indent="0">
              <a:buNone/>
            </a:pPr>
            <a:r>
              <a:rPr lang="en-US" altLang="zh-CN" dirty="0"/>
              <a:t>2*T(n/2)+</a:t>
            </a:r>
            <a:r>
              <a:rPr lang="en-US" altLang="zh-CN" dirty="0" err="1"/>
              <a:t>nlong</a:t>
            </a:r>
            <a:r>
              <a:rPr lang="zh-CN" altLang="zh-CN" dirty="0"/>
              <a:t>，即</a:t>
            </a:r>
            <a:r>
              <a:rPr lang="en-US" altLang="zh-CN" dirty="0"/>
              <a:t>O(</a:t>
            </a:r>
            <a:r>
              <a:rPr lang="en-US" altLang="zh-CN" dirty="0" err="1"/>
              <a:t>nlognlogn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pPr lvl="1"/>
            <a:endParaRPr lang="en-US" altLang="zh-CN" dirty="0"/>
          </a:p>
        </p:txBody>
      </p:sp>
      <p:pic>
        <p:nvPicPr>
          <p:cNvPr id="33" name="图片 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751445" y="1431925"/>
            <a:ext cx="1645920" cy="223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285" y="3668395"/>
            <a:ext cx="1656080" cy="21697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561975"/>
            <a:ext cx="10968990" cy="5687695"/>
          </a:xfrm>
        </p:spPr>
        <p:txBody>
          <a:bodyPr/>
          <a:lstStyle/>
          <a:p>
            <a:r>
              <a:rPr lang="zh-CN" altLang="en-US"/>
              <a:t>根据前面的思路设计出算法，当</a:t>
            </a:r>
            <a:r>
              <a:rPr lang="en-US" altLang="zh-CN"/>
              <a:t>N=10000</a:t>
            </a:r>
            <a:r>
              <a:rPr lang="zh-CN" altLang="en-US"/>
              <a:t>时测试</a:t>
            </a:r>
            <a:r>
              <a:rPr lang="en-US" altLang="zh-CN"/>
              <a:t>20</a:t>
            </a:r>
            <a:r>
              <a:rPr lang="zh-CN" altLang="en-US"/>
              <a:t>组数据，两种方法得到的结果相同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345" y="1528445"/>
            <a:ext cx="7179310" cy="37541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524510"/>
            <a:ext cx="10968990" cy="5725160"/>
          </a:xfrm>
        </p:spPr>
        <p:txBody>
          <a:bodyPr/>
          <a:lstStyle/>
          <a:p>
            <a:r>
              <a:rPr lang="zh-CN" altLang="en-US"/>
              <a:t>当</a:t>
            </a:r>
            <a:r>
              <a:rPr lang="en-US" altLang="zh-CN"/>
              <a:t>N</a:t>
            </a:r>
            <a:r>
              <a:rPr lang="zh-CN" altLang="en-US"/>
              <a:t>数量级为</a:t>
            </a:r>
            <a:r>
              <a:rPr lang="en-US" altLang="zh-CN"/>
              <a:t>10</a:t>
            </a:r>
            <a:r>
              <a:rPr lang="en-US" altLang="zh-CN" baseline="30000"/>
              <a:t>4</a:t>
            </a:r>
            <a:r>
              <a:rPr lang="zh-CN" altLang="en-US"/>
              <a:t>时：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当</a:t>
            </a:r>
            <a:r>
              <a:rPr lang="en-US" altLang="zh-CN"/>
              <a:t>N</a:t>
            </a:r>
            <a:r>
              <a:rPr lang="zh-CN" altLang="en-US"/>
              <a:t>数量级为</a:t>
            </a:r>
            <a:r>
              <a:rPr lang="en-US" altLang="zh-CN"/>
              <a:t>10</a:t>
            </a:r>
            <a:r>
              <a:rPr lang="en-US" altLang="zh-CN" baseline="30000"/>
              <a:t>5</a:t>
            </a:r>
            <a:r>
              <a:rPr lang="zh-CN" altLang="en-US"/>
              <a:t>时：</a:t>
            </a: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9659114"/>
              </p:ext>
            </p:extLst>
          </p:nvPr>
        </p:nvGraphicFramePr>
        <p:xfrm>
          <a:off x="914400" y="965835"/>
          <a:ext cx="4401820" cy="1052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实测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4.90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9.90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15.55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20.40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24.80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理论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8.31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13.51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19.03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24.80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16517990"/>
              </p:ext>
            </p:extLst>
          </p:nvPr>
        </p:nvGraphicFramePr>
        <p:xfrm>
          <a:off x="912495" y="3888740"/>
          <a:ext cx="6111875" cy="960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3210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实测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51.20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107.05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170.20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217.20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290.45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347.15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396.40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453.20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525.50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600.15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理论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41.68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93.69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150.03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209.27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270.72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333.95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398.69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464.74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531.93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600.15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3233145"/>
              </p:ext>
            </p:extLst>
          </p:nvPr>
        </p:nvGraphicFramePr>
        <p:xfrm>
          <a:off x="7024370" y="338007"/>
          <a:ext cx="4590415" cy="312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1092194"/>
              </p:ext>
            </p:extLst>
          </p:nvPr>
        </p:nvGraphicFramePr>
        <p:xfrm>
          <a:off x="7024370" y="3458845"/>
          <a:ext cx="4590415" cy="3318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464185"/>
            <a:ext cx="10968990" cy="5777865"/>
          </a:xfrm>
        </p:spPr>
        <p:txBody>
          <a:bodyPr/>
          <a:lstStyle/>
          <a:p>
            <a:r>
              <a:rPr lang="zh-CN" altLang="en-US"/>
              <a:t>当</a:t>
            </a:r>
            <a:r>
              <a:rPr lang="en-US" altLang="zh-CN"/>
              <a:t>N</a:t>
            </a:r>
            <a:r>
              <a:rPr lang="zh-CN" altLang="en-US"/>
              <a:t>同为</a:t>
            </a:r>
            <a:r>
              <a:rPr lang="en-US" altLang="zh-CN"/>
              <a:t>10</a:t>
            </a:r>
            <a:r>
              <a:rPr lang="en-US" altLang="zh-CN" baseline="30000"/>
              <a:t>4</a:t>
            </a:r>
            <a:r>
              <a:rPr lang="zh-CN" altLang="en-US"/>
              <a:t>时：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4849921"/>
              </p:ext>
            </p:extLst>
          </p:nvPr>
        </p:nvGraphicFramePr>
        <p:xfrm>
          <a:off x="3568065" y="978535"/>
          <a:ext cx="505587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蛮力法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4404.45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17670.90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39658.35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70525.00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109978.70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分治法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4.90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9.90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15.55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20.40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24.80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4798867"/>
              </p:ext>
            </p:extLst>
          </p:nvPr>
        </p:nvGraphicFramePr>
        <p:xfrm>
          <a:off x="2922942" y="2230624"/>
          <a:ext cx="6346115" cy="3902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d5c1490-804c-4b1f-bf9f-73e69ea916a8}"/>
  <p:tag name="TABLE_ENDDRAG_ORIGIN_RECT" val="446*78"/>
  <p:tag name="TABLE_ENDDRAG_RECT" val="47*195*446*7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baf08ed-6d19-4211-97ce-d2c066d72008}"/>
  <p:tag name="TABLE_ENDDRAG_ORIGIN_RECT" val="346*78"/>
  <p:tag name="TABLE_ENDDRAG_RECT" val="47*90*346*7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6274ad5-ebd7-485d-a06f-c79f35aff35c}"/>
  <p:tag name="TABLE_ENDDRAG_ORIGIN_RECT" val="481*67"/>
  <p:tag name="TABLE_ENDDRAG_RECT" val="144*248*481*6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21797a3-e4e3-48b7-88bc-de45a1c7adfc}"/>
  <p:tag name="TABLE_ENDDRAG_ORIGIN_RECT" val="398*90"/>
  <p:tag name="TABLE_ENDDRAG_RECT" val="144*225*398*9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723</Words>
  <Application>Microsoft Office PowerPoint</Application>
  <PresentationFormat>宽屏</PresentationFormat>
  <Paragraphs>147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Wingdings</vt:lpstr>
      <vt:lpstr>Office 主题​​</vt:lpstr>
      <vt:lpstr>最近点对问题</vt:lpstr>
      <vt:lpstr>问题描述</vt:lpstr>
      <vt:lpstr>蛮力法</vt:lpstr>
      <vt:lpstr>分治法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最近点对问题</dc:title>
  <dc:creator/>
  <cp:lastModifiedBy>谢弘烨</cp:lastModifiedBy>
  <cp:revision>181</cp:revision>
  <dcterms:created xsi:type="dcterms:W3CDTF">2019-06-19T02:08:00Z</dcterms:created>
  <dcterms:modified xsi:type="dcterms:W3CDTF">2022-04-03T11:21:54Z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FC5167157B374DDAB6DC733CE1A970C8</vt:lpwstr>
  </property>
</Properties>
</file>