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52" r:id="rId3"/>
    <p:sldMasterId id="2147483654" r:id="rId4"/>
    <p:sldMasterId id="2147483655" r:id="rId5"/>
    <p:sldMasterId id="2147483656" r:id="rId6"/>
    <p:sldMasterId id="2147483657" r:id="rId7"/>
  </p:sldMasterIdLst>
  <p:notesMasterIdLst>
    <p:notesMasterId r:id="rId27"/>
  </p:notesMasterIdLst>
  <p:sldIdLst>
    <p:sldId id="276" r:id="rId8"/>
    <p:sldId id="328" r:id="rId9"/>
    <p:sldId id="260" r:id="rId10"/>
    <p:sldId id="277" r:id="rId11"/>
    <p:sldId id="282" r:id="rId12"/>
    <p:sldId id="257" r:id="rId13"/>
    <p:sldId id="262" r:id="rId14"/>
    <p:sldId id="330" r:id="rId15"/>
    <p:sldId id="331" r:id="rId16"/>
    <p:sldId id="332" r:id="rId17"/>
    <p:sldId id="333" r:id="rId18"/>
    <p:sldId id="267" r:id="rId19"/>
    <p:sldId id="295" r:id="rId20"/>
    <p:sldId id="334" r:id="rId21"/>
    <p:sldId id="335" r:id="rId22"/>
    <p:sldId id="266" r:id="rId23"/>
    <p:sldId id="301" r:id="rId24"/>
    <p:sldId id="290" r:id="rId25"/>
    <p:sldId id="296" r:id="rId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 Y.J.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0000"/>
    <a:srgbClr val="0099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6" autoAdjust="0"/>
    <p:restoredTop sz="84489" autoAdjust="0"/>
  </p:normalViewPr>
  <p:slideViewPr>
    <p:cSldViewPr>
      <p:cViewPr varScale="1">
        <p:scale>
          <a:sx n="96" d="100"/>
          <a:sy n="96" d="100"/>
        </p:scale>
        <p:origin x="147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wmf"/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658586D-7913-4645-B3B0-7649A2A270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F6728EC-5DA8-4513-A59D-922DAC55FA6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A34D1F96-96F6-455E-97DF-9BDCF61E5E2A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5B6990AC-B4BD-4003-8DE0-9BA15ED177A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352CBF83-37FD-4AF3-A0DC-D738EFEC3C9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CE8458B3-A803-4769-BD42-3872667E8F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DD6A4E8-8976-462E-8010-BEBC7EA9D02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E6C6D188-B571-431A-A2D3-11EADF1736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2AE15E-84DC-4387-8999-EDFED945F8C9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C0865FE-5100-40A3-8CD8-F935662D3D0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6D389AA-4E0A-4B08-AFCD-4ADE229D12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各位同学，欢迎来到物理实验室！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225E8129-3FDB-4B99-953C-0E61106301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7E9B2F-1089-4FA1-A3E5-CA8D209264A9}" type="slidenum">
              <a:rPr lang="en-US" altLang="zh-CN" sz="1200"/>
              <a:pPr/>
              <a:t>16</a:t>
            </a:fld>
            <a:endParaRPr lang="en-US" altLang="zh-CN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20CD4165-FBD2-4E61-BCBB-BCD9738266B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2E3C55A-74A5-432E-A668-88B1CD33E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46F19D36-5D00-44CB-8808-51BB3784D9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C87159-8A90-4AB2-A5A3-5AF5DFBE3352}" type="slidenum">
              <a:rPr lang="en-US" altLang="zh-CN" sz="1200"/>
              <a:pPr/>
              <a:t>17</a:t>
            </a:fld>
            <a:endParaRPr lang="en-US" altLang="zh-CN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B0738D72-15F9-45C8-9F41-C83452D7E8F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2270ECF8-3486-4A9B-8DD6-B34A8F783E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3D664DED-D261-402C-9F75-32E19FEC0D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7A64257-BD19-4BB3-999E-67E93794E18F}" type="slidenum">
              <a:rPr lang="en-US" altLang="zh-CN" sz="1200"/>
              <a:pPr/>
              <a:t>18</a:t>
            </a:fld>
            <a:endParaRPr lang="en-US" altLang="zh-CN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0725F63B-5728-4892-A325-7A3384709C1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FF5D5AD0-EE46-4618-8D0C-E106EC1EA8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C6314AA6-7448-42A8-92B4-39B747AC07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7522A2E-27EC-4621-AAD2-2EA0B54BB746}" type="slidenum">
              <a:rPr lang="en-US" altLang="zh-CN" sz="1200"/>
              <a:pPr/>
              <a:t>19</a:t>
            </a:fld>
            <a:endParaRPr lang="en-US" altLang="zh-CN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12FBE3CB-0526-45F8-B0C6-81F320F2D60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9E2AEA5C-FE27-4BBD-B22A-8E946BB483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FD50C19B-08C5-4CE2-A97D-F2EFC17E97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88279EF-E036-4CA4-9924-73A72C398E87}" type="slidenum">
              <a:rPr lang="en-US" altLang="zh-CN" sz="1200"/>
              <a:pPr/>
              <a:t>2</a:t>
            </a:fld>
            <a:endParaRPr lang="en-US" altLang="zh-CN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FCAC3AD3-8FFB-4058-A217-673DCB1D513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28F79225-0F43-4B17-AEA3-C447B53FC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9B1FF7FD-5E47-4A67-87C1-1EB719BDD7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13BF410-9677-4A40-904C-D26BAC7611A8}" type="slidenum">
              <a:rPr lang="en-US" altLang="zh-CN" sz="1200"/>
              <a:pPr/>
              <a:t>3</a:t>
            </a:fld>
            <a:endParaRPr lang="en-US" altLang="zh-CN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F5171A59-8A29-40E6-87EC-2B9C11B50DB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0A5C457-E7A9-4D46-B604-DED2FA9DEC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38BA0B8C-E1D9-4713-9518-ECA877B8C2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D82565-2011-43DF-AC01-638FA9A21CA3}" type="slidenum">
              <a:rPr lang="en-US" altLang="zh-CN" sz="1200"/>
              <a:pPr/>
              <a:t>4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4822B3E7-B536-460A-B2F8-326FF175E79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53A1B28F-D116-4450-AC21-BC6B1820B1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当今现代文明世界，我们理所当然地享用电脑，电视等冠以电子仪器的设备带给我们的种种便利。我们对物质由分子、原子，原子由电子和质子构成这类概念亦熟视无睹。但是，仅仅在过去的</a:t>
            </a:r>
            <a:r>
              <a:rPr lang="en-US" altLang="zh-CN"/>
              <a:t>100</a:t>
            </a:r>
            <a:r>
              <a:rPr lang="zh-CN" altLang="en-US"/>
              <a:t>多年前，人们对电子的了解还处于原始状态。虽然受到辐射现象挑战，但一般仍旧认为是不可见的。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FA4C845D-7902-452A-8B5D-C3821EC0A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C3E7F21-1A57-401C-A1C7-F1A5209DEAD0}" type="slidenum">
              <a:rPr lang="en-US" altLang="zh-CN" sz="1200"/>
              <a:pPr/>
              <a:t>5</a:t>
            </a:fld>
            <a:endParaRPr lang="en-US" altLang="zh-CN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7B322645-6C62-42E2-AA8D-262594D48F6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F3399A15-1F30-4AC8-8CE7-716041D43F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318C77D5-1968-4683-B22B-80D6C48A1A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A227F4C-0FFF-4D73-B3F9-C92DB7DD43DC}" type="slidenum">
              <a:rPr lang="en-US" altLang="zh-CN" sz="1200"/>
              <a:pPr/>
              <a:t>6</a:t>
            </a:fld>
            <a:endParaRPr lang="en-US" altLang="zh-CN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5280832-571D-434A-8725-A32C6AB03B0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0D3F0B3B-954D-465A-8984-276B01B855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D3459F28-27DF-4B24-9D66-5CE93A5CC6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241D7EB-A055-4DE5-9856-A02707942DA9}" type="slidenum">
              <a:rPr lang="en-US" altLang="zh-CN" sz="1200"/>
              <a:pPr/>
              <a:t>7</a:t>
            </a:fld>
            <a:endParaRPr lang="en-US" altLang="zh-CN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5426CADC-8473-4845-AEFD-135FCFAE3F9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6B1203A-F270-4244-B1CD-A3BD81D57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57417043-8AFE-436A-A4C8-0E1F435497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65E443E-7A5A-4588-9C97-B36D46EBEBE2}" type="slidenum">
              <a:rPr lang="en-US" altLang="zh-CN" sz="1200"/>
              <a:pPr/>
              <a:t>12</a:t>
            </a:fld>
            <a:endParaRPr lang="en-US" altLang="zh-CN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4F7FE0EE-66E7-4547-9FC4-69CA320EC9F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DC016AC5-41CD-43EA-8363-675D5DECF8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A53907AD-4BAF-49C0-82EE-CA37A3DAA1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1D53B8-ABA4-4D5D-A9BB-74D594207BE4}" type="slidenum">
              <a:rPr lang="en-US" altLang="zh-CN" sz="1200"/>
              <a:pPr/>
              <a:t>13</a:t>
            </a:fld>
            <a:endParaRPr lang="en-US" altLang="zh-CN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AD573C05-3EED-42E0-A579-AF35BC3F833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E60ED4A1-F713-4B56-BB5A-26C614E25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8BC6797-256A-4623-A5BA-4DBB500F2796}"/>
              </a:ext>
            </a:extLst>
          </p:cNvPr>
          <p:cNvGrpSpPr>
            <a:grpSpLocks/>
          </p:cNvGrpSpPr>
          <p:nvPr/>
        </p:nvGrpSpPr>
        <p:grpSpPr bwMode="auto">
          <a:xfrm>
            <a:off x="0" y="1828800"/>
            <a:ext cx="9144000" cy="3198813"/>
            <a:chOff x="0" y="1152"/>
            <a:chExt cx="6048" cy="2015"/>
          </a:xfrm>
        </p:grpSpPr>
        <p:sp>
          <p:nvSpPr>
            <p:cNvPr id="5" name="Rectangle 3" descr="Dark vertical">
              <a:extLst>
                <a:ext uri="{FF2B5EF4-FFF2-40B4-BE49-F238E27FC236}">
                  <a16:creationId xmlns:a16="http://schemas.microsoft.com/office/drawing/2014/main" id="{6C2104B7-F551-41B6-A638-62C11D157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52"/>
              <a:ext cx="6048" cy="2015"/>
            </a:xfrm>
            <a:prstGeom prst="rect">
              <a:avLst/>
            </a:prstGeom>
            <a:pattFill prst="dkVert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5388D5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736" tIns="45368" rIns="90736" bIns="45368" anchor="ctr"/>
            <a:lstStyle>
              <a:lvl1pPr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4025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08050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60488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14513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17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289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61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33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en-US" alt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F52F87C7-67E4-4C20-B592-B067C911D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52"/>
              <a:ext cx="2015" cy="20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5388D5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736" tIns="45368" rIns="90736" bIns="45368" anchor="ctr"/>
            <a:lstStyle>
              <a:lvl1pPr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4025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08050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60488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14513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17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289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61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33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en-US" altLang="en-US"/>
            </a:p>
          </p:txBody>
        </p:sp>
      </p:grpSp>
      <p:pic>
        <p:nvPicPr>
          <p:cNvPr id="7" name="LogoMainW" descr="mar_w" hidden="1">
            <a:extLst>
              <a:ext uri="{FF2B5EF4-FFF2-40B4-BE49-F238E27FC236}">
                <a16:creationId xmlns:a16="http://schemas.microsoft.com/office/drawing/2014/main" id="{20734C2E-FB46-4F3D-944D-CDC8516C0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304800"/>
            <a:ext cx="1454150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LogoEndorsementW" descr="mmc_end_w" hidden="1">
            <a:extLst>
              <a:ext uri="{FF2B5EF4-FFF2-40B4-BE49-F238E27FC236}">
                <a16:creationId xmlns:a16="http://schemas.microsoft.com/office/drawing/2014/main" id="{99F0C452-0329-4550-A9D2-F3816B5C1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5943600"/>
            <a:ext cx="23796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5" name="Date">
            <a:extLst>
              <a:ext uri="{FF2B5EF4-FFF2-40B4-BE49-F238E27FC236}">
                <a16:creationId xmlns:a16="http://schemas.microsoft.com/office/drawing/2014/main" id="{2CCF158C-6E3E-4BA9-921B-3F3876AB781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69950" y="2209800"/>
            <a:ext cx="3178175" cy="41433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GB" altLang="en-US" noProof="0"/>
              <a:t>Click to add date</a:t>
            </a:r>
          </a:p>
        </p:txBody>
      </p:sp>
      <p:sp>
        <p:nvSpPr>
          <p:cNvPr id="5126" name="PresentationTitle">
            <a:extLst>
              <a:ext uri="{FF2B5EF4-FFF2-40B4-BE49-F238E27FC236}">
                <a16:creationId xmlns:a16="http://schemas.microsoft.com/office/drawing/2014/main" id="{EB7D7B6D-70F7-4ABB-8E31-EF27DFB808A8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869950" y="2693988"/>
            <a:ext cx="7964488" cy="1420812"/>
          </a:xfrm>
        </p:spPr>
        <p:txBody>
          <a:bodyPr tIns="42351" rIns="84705" bIns="42351"/>
          <a:lstStyle>
            <a:lvl1pPr>
              <a:defRPr sz="4000"/>
            </a:lvl1pPr>
          </a:lstStyle>
          <a:p>
            <a:pPr lvl="0"/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2361913994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CAAAF-3329-435F-97A6-8F027569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8C0E7A-0ACE-4641-B719-1E8D3E5E4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mpanyName">
            <a:extLst>
              <a:ext uri="{FF2B5EF4-FFF2-40B4-BE49-F238E27FC236}">
                <a16:creationId xmlns:a16="http://schemas.microsoft.com/office/drawing/2014/main" id="{96B71899-9D9A-4B95-948D-EBB8A8D917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070185165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3CC4BA-BBFF-4145-A933-A0D6723A6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99263" y="304800"/>
            <a:ext cx="1976437" cy="58435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C1BD66-B846-4B33-9AD6-02FD6F263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69950" y="304800"/>
            <a:ext cx="5776913" cy="58435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mpanyName">
            <a:extLst>
              <a:ext uri="{FF2B5EF4-FFF2-40B4-BE49-F238E27FC236}">
                <a16:creationId xmlns:a16="http://schemas.microsoft.com/office/drawing/2014/main" id="{8113E882-4AF9-491A-8EDF-1B481E94D0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94712263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5002E-0C79-4B1B-86DF-589468147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EF4EB8-DA64-491D-A78E-28D820330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C208F08-BF0F-431F-9D6C-8A2228A6F7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A41BC1-DF8F-45D9-8FA3-454AFAA18A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7EAA68-E49D-47EA-843A-516E240B5C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E94296-3446-4568-884A-0A43B3BBFE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3527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0E0CB-A636-48DE-A516-162E23D2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8969D9-39FA-4CF4-9182-10894CF2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BDD014-1194-454A-AA3D-A0CEE766BE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BF8F00-CA5D-427E-9EB9-CD46BFD50D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78D47A5-211C-4348-8E76-66B16F9914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69C592-48C1-42D8-8EC0-2DB3887571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6784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3BE62-6E64-4B45-B87F-2F6C7B00F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7C3D28-E526-4E3E-BB69-CB140016F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BE2F0B-ECED-42DA-8DD4-DB5F9458F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C7A3C4-054A-45AD-953F-0C32D083E9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84331E-BD1B-4AA1-A1DC-119EF0F0E0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5C52ED-CF53-4DF9-A90A-E6B8EE18B2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443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77E76-B55A-4F81-9190-17BB1BD9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D36769-C7AA-46F6-BC79-76BB274FA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9AC6F4-B436-4909-9D23-778E7ABE5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6BFD7B-F93C-4CEF-9EDC-DA8DF48A12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86D7E-FF38-467A-895D-297A3CABC7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D80EB3-E509-4932-AB25-B250F6050A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5132D3-E9CA-4ADD-88EF-E450BF0D44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9444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FBCBF-2391-4A87-8B5E-D31140313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3094BE-108A-4EE2-A0BF-22AC15DF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5B3B38-24B4-4D43-9532-5CF95B3EB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62C41C-28DF-4A83-980A-F46AA5953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552825-2ED0-49BA-9BC6-0BEDF7C53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2691998-CA58-4716-BDAE-B593EDCF33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2482FA4-7EE8-40F9-BDAE-63DB70E285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985228B-F639-4DA1-8ABB-BE9450DA07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C80D78-463F-452E-80F7-68A299D64B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5973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F6DC7-8484-480A-A74F-09BDAE73C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55485BF-268E-4161-962D-92D6ADC592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4007F68-1C6D-4CCF-A640-E916988DE6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D3622B2-6E4A-44BE-9EB8-BF2278A6D7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31AB22-341B-48AC-98BC-0C7388D3C4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7647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C512BB3-ABE4-4ED3-8406-9EE7D31A95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618865F-6A7E-47ED-BB16-427E758F18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2AB42F0-9D79-4B3A-ADDB-E1E4383981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F4C35-C793-4710-80BF-4B184D8AB6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8322A-BCDA-4249-96B6-9406424A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A02BA6-BD3D-4626-9155-07EF0E228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E599F8-4B82-4676-8222-0CB32AC38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4CD789-BB44-484D-A91C-9A28CF468B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48FC38-4984-4796-ABF8-862E782A29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D55D00-55F0-4E82-BFB6-5BD6D64985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B60D7-D819-4AEB-A166-B87398E9C7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893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6FC92-066D-4240-BF8E-56DDC43D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585C3-5BBD-4037-A5FD-80314A616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mpanyName">
            <a:extLst>
              <a:ext uri="{FF2B5EF4-FFF2-40B4-BE49-F238E27FC236}">
                <a16:creationId xmlns:a16="http://schemas.microsoft.com/office/drawing/2014/main" id="{38D28803-A49C-4B84-95FF-56B2F94E73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10429527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79A0B-F8CF-4C04-94E0-4DF98B81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52007C-4E83-4692-BBDB-2B02A813F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E6958D-694D-437B-8B28-701CC5CBF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1E70B6-9980-4560-965E-50DFAD6135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D113D-1E7F-4C8F-8B4E-C96081AACE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62AC7-0607-4BB3-ACC4-E4B7417D62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48E1E5-C76A-462B-AC50-9397B9B0C4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6612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2244B-C55D-44A1-840D-30D5E2D4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96A7FF-5F54-4CC7-8CA7-32145A011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CE6210-57E8-4BE4-B818-57EEAC35F5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04F7C9-7C03-417D-8851-17D0D60F7C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A62E06-1D85-4A85-8C36-D23E80BE58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7396EB-2964-48D3-8B21-29ED57E45D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1544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B4AE57-1692-4209-B79F-8A40D6AF7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15113" y="260350"/>
            <a:ext cx="2071687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C805CA-CC6A-4B41-A866-F108B0725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95288" y="260350"/>
            <a:ext cx="6067425" cy="58658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6596CFF-41A4-48AB-9F2C-6D1AF31F94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51E0AE-0624-4FA5-867B-BF0A8DCEB9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DC8F52-9526-43F9-87D2-914DAF081A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D40E02-C363-49A4-8EEB-71A8F161CD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005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FE6D814-B7CD-40C7-9437-1AD9C0D6AC56}"/>
              </a:ext>
            </a:extLst>
          </p:cNvPr>
          <p:cNvGrpSpPr>
            <a:grpSpLocks/>
          </p:cNvGrpSpPr>
          <p:nvPr/>
        </p:nvGrpSpPr>
        <p:grpSpPr bwMode="auto">
          <a:xfrm>
            <a:off x="0" y="1828800"/>
            <a:ext cx="9144000" cy="3198813"/>
            <a:chOff x="0" y="1152"/>
            <a:chExt cx="6048" cy="2015"/>
          </a:xfrm>
        </p:grpSpPr>
        <p:sp>
          <p:nvSpPr>
            <p:cNvPr id="5" name="Rectangle 3" descr="Dark vertical">
              <a:extLst>
                <a:ext uri="{FF2B5EF4-FFF2-40B4-BE49-F238E27FC236}">
                  <a16:creationId xmlns:a16="http://schemas.microsoft.com/office/drawing/2014/main" id="{12DBA14D-0A23-4D83-A55D-9563350AA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52"/>
              <a:ext cx="6048" cy="2015"/>
            </a:xfrm>
            <a:prstGeom prst="rect">
              <a:avLst/>
            </a:prstGeom>
            <a:pattFill prst="dkVert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5388D5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736" tIns="45368" rIns="90736" bIns="45368" anchor="ctr"/>
            <a:lstStyle>
              <a:lvl1pPr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4025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08050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60488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14513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17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289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61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33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en-US" alt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C3627AC9-13B3-4664-A32F-559E5136F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52"/>
              <a:ext cx="2015" cy="20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5388D5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736" tIns="45368" rIns="90736" bIns="45368" anchor="ctr"/>
            <a:lstStyle>
              <a:lvl1pPr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4025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08050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60488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14513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17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289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61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33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en-US" altLang="en-US"/>
            </a:p>
          </p:txBody>
        </p:sp>
      </p:grpSp>
      <p:pic>
        <p:nvPicPr>
          <p:cNvPr id="7" name="LogoMainW" descr="mar_w" hidden="1">
            <a:extLst>
              <a:ext uri="{FF2B5EF4-FFF2-40B4-BE49-F238E27FC236}">
                <a16:creationId xmlns:a16="http://schemas.microsoft.com/office/drawing/2014/main" id="{3F5E6A50-D934-4975-B439-E3B8F2325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304800"/>
            <a:ext cx="1454150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LogoEndorsementW" descr="mmc_end_w" hidden="1">
            <a:extLst>
              <a:ext uri="{FF2B5EF4-FFF2-40B4-BE49-F238E27FC236}">
                <a16:creationId xmlns:a16="http://schemas.microsoft.com/office/drawing/2014/main" id="{12409A20-2C26-4227-BA70-E2FA9D4CF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5943600"/>
            <a:ext cx="23796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245" name="Date">
            <a:extLst>
              <a:ext uri="{FF2B5EF4-FFF2-40B4-BE49-F238E27FC236}">
                <a16:creationId xmlns:a16="http://schemas.microsoft.com/office/drawing/2014/main" id="{D07FC947-FE25-45A2-94E1-B1D998279FA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69950" y="2209800"/>
            <a:ext cx="3178175" cy="41433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GB" altLang="en-US" noProof="0"/>
              <a:t>Click to add date</a:t>
            </a:r>
          </a:p>
        </p:txBody>
      </p:sp>
      <p:sp>
        <p:nvSpPr>
          <p:cNvPr id="138246" name="PresentationTitle">
            <a:extLst>
              <a:ext uri="{FF2B5EF4-FFF2-40B4-BE49-F238E27FC236}">
                <a16:creationId xmlns:a16="http://schemas.microsoft.com/office/drawing/2014/main" id="{36C1AA8A-F4A3-4877-9457-5CF2332DDF7E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869950" y="2693988"/>
            <a:ext cx="7964488" cy="1420812"/>
          </a:xfrm>
        </p:spPr>
        <p:txBody>
          <a:bodyPr tIns="42351" rIns="84705" bIns="42351"/>
          <a:lstStyle>
            <a:lvl1pPr>
              <a:defRPr sz="4000"/>
            </a:lvl1pPr>
          </a:lstStyle>
          <a:p>
            <a:pPr lvl="0"/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1386245351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02ECB-3D30-4945-9891-950273D0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AB006-1CD7-4695-8801-B92F2393A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mpanyName">
            <a:extLst>
              <a:ext uri="{FF2B5EF4-FFF2-40B4-BE49-F238E27FC236}">
                <a16:creationId xmlns:a16="http://schemas.microsoft.com/office/drawing/2014/main" id="{CB9FAFAA-EC44-4E97-BC5A-4CA6EA7F8F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80573087"/>
      </p:ext>
    </p:extLst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4008C-70E7-479C-A466-D1CE9B0B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FC8AEB-15EE-4747-9357-90801C56F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mpanyName">
            <a:extLst>
              <a:ext uri="{FF2B5EF4-FFF2-40B4-BE49-F238E27FC236}">
                <a16:creationId xmlns:a16="http://schemas.microsoft.com/office/drawing/2014/main" id="{A7A29DC0-123F-44D7-9DFD-7E2C254104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22215676"/>
      </p:ext>
    </p:extLst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E472D-1B71-47CB-B990-8DA0508A5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F5382A-7D31-4659-A08D-4B8949E1A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9950" y="1535113"/>
            <a:ext cx="3830638" cy="46132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943D0C-A882-46F3-A222-CF1F4C5EB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52988" y="1535113"/>
            <a:ext cx="3830637" cy="46132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CompanyName">
            <a:extLst>
              <a:ext uri="{FF2B5EF4-FFF2-40B4-BE49-F238E27FC236}">
                <a16:creationId xmlns:a16="http://schemas.microsoft.com/office/drawing/2014/main" id="{68DF9F65-8563-455B-BF3E-3CABCDFCC9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49798702"/>
      </p:ext>
    </p:extLst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CA7FE-135E-4BB6-B3A2-683A4081A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F3CCF2-6C3D-4FB8-9CFE-637725201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A77AD-D6B5-46C6-B153-CE620F7C8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F2001C-F553-4AF5-AE61-610D1E946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EC0AA4-0A3A-41E8-9F23-7C96E0E32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CompanyName">
            <a:extLst>
              <a:ext uri="{FF2B5EF4-FFF2-40B4-BE49-F238E27FC236}">
                <a16:creationId xmlns:a16="http://schemas.microsoft.com/office/drawing/2014/main" id="{B2210DA6-7955-4BEC-8FCB-F25B0A46F1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927703"/>
      </p:ext>
    </p:extLst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2F353-C713-4445-B0AC-8B4BE3B2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mpanyName">
            <a:extLst>
              <a:ext uri="{FF2B5EF4-FFF2-40B4-BE49-F238E27FC236}">
                <a16:creationId xmlns:a16="http://schemas.microsoft.com/office/drawing/2014/main" id="{745A50EF-7856-4C21-A022-ED41F61099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517359651"/>
      </p:ext>
    </p:extLst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mpanyName">
            <a:extLst>
              <a:ext uri="{FF2B5EF4-FFF2-40B4-BE49-F238E27FC236}">
                <a16:creationId xmlns:a16="http://schemas.microsoft.com/office/drawing/2014/main" id="{33DBE1AE-C950-41B4-B1B4-BB23A17410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1154942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86E95-7BA1-47D6-8A27-EC508B326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682CC6-8D80-4E5F-A0A1-552651AC9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mpanyName">
            <a:extLst>
              <a:ext uri="{FF2B5EF4-FFF2-40B4-BE49-F238E27FC236}">
                <a16:creationId xmlns:a16="http://schemas.microsoft.com/office/drawing/2014/main" id="{205CE21A-97D5-41CD-BD7C-69F8925B15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41266459"/>
      </p:ext>
    </p:extLst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9C8EA-8354-475D-B8C5-23126FE0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BD8FB-B64E-4424-AF67-9BB94C0E6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E4FB4E-331E-479F-9086-0E3F8631F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CompanyName">
            <a:extLst>
              <a:ext uri="{FF2B5EF4-FFF2-40B4-BE49-F238E27FC236}">
                <a16:creationId xmlns:a16="http://schemas.microsoft.com/office/drawing/2014/main" id="{82D9D53B-FF47-4C13-84BC-FC08938EA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11633289"/>
      </p:ext>
    </p:extLst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4BCF1-A365-4EF1-9551-06F4CE6B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E7F593-6E5E-4FE1-8FC3-CA8D7F409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FFC338-07D3-4D5C-A676-465889CD0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CompanyName">
            <a:extLst>
              <a:ext uri="{FF2B5EF4-FFF2-40B4-BE49-F238E27FC236}">
                <a16:creationId xmlns:a16="http://schemas.microsoft.com/office/drawing/2014/main" id="{6608E5B9-1219-4D86-8FE5-3368E8AF9A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563313558"/>
      </p:ext>
    </p:extLst>
  </p:cSld>
  <p:clrMapOvr>
    <a:masterClrMapping/>
  </p:clrMapOvr>
  <p:transition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0D8B5-E242-41F0-94B2-846591DC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C3114E-64A3-40CA-8D31-55C98CE93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mpanyName">
            <a:extLst>
              <a:ext uri="{FF2B5EF4-FFF2-40B4-BE49-F238E27FC236}">
                <a16:creationId xmlns:a16="http://schemas.microsoft.com/office/drawing/2014/main" id="{747C1FE9-934A-4054-ADCF-813A3D9A4B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70908243"/>
      </p:ext>
    </p:extLst>
  </p:cSld>
  <p:clrMapOvr>
    <a:masterClrMapping/>
  </p:clrMapOvr>
  <p:transition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F0A311-28D8-4973-A59E-E7D8C40E5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99263" y="304800"/>
            <a:ext cx="1976437" cy="58435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F8E22F-C044-4BE1-9EB3-C9382AA6E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69950" y="304800"/>
            <a:ext cx="5776913" cy="58435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mpanyName">
            <a:extLst>
              <a:ext uri="{FF2B5EF4-FFF2-40B4-BE49-F238E27FC236}">
                <a16:creationId xmlns:a16="http://schemas.microsoft.com/office/drawing/2014/main" id="{3EE96815-3A52-4A6B-83D5-2CF408077C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01785887"/>
      </p:ext>
    </p:extLst>
  </p:cSld>
  <p:clrMapOvr>
    <a:masterClrMapping/>
  </p:clrMapOvr>
  <p:transition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2C1C3-9D7B-4269-91A4-B3CFAFFC6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950" y="304800"/>
            <a:ext cx="790575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5B25D-CBEE-4AF4-B30D-223BD21E4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9950" y="1535113"/>
            <a:ext cx="3830638" cy="46132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BC9C8E-379B-43C6-81CD-E7D11F0B9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52988" y="1535113"/>
            <a:ext cx="3830637" cy="46132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CompanyName">
            <a:extLst>
              <a:ext uri="{FF2B5EF4-FFF2-40B4-BE49-F238E27FC236}">
                <a16:creationId xmlns:a16="http://schemas.microsoft.com/office/drawing/2014/main" id="{F803A869-30F9-4F40-A846-A39325708A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64569246"/>
      </p:ext>
    </p:extLst>
  </p:cSld>
  <p:clrMapOvr>
    <a:masterClrMapping/>
  </p:clrMapOvr>
  <p:transition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308DF-1A1A-4BA2-8819-A60A68446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950" y="304800"/>
            <a:ext cx="790575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E02DE1-1A05-4776-8B73-BCFE708C442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69950" y="1535113"/>
            <a:ext cx="3830638" cy="46132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4E80A0-F279-4877-80A7-78E889CF8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52988" y="1535113"/>
            <a:ext cx="3830637" cy="46132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CompanyName">
            <a:extLst>
              <a:ext uri="{FF2B5EF4-FFF2-40B4-BE49-F238E27FC236}">
                <a16:creationId xmlns:a16="http://schemas.microsoft.com/office/drawing/2014/main" id="{A7B7070B-35BD-46CF-9A11-E62089D195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54472414"/>
      </p:ext>
    </p:extLst>
  </p:cSld>
  <p:clrMapOvr>
    <a:masterClrMapping/>
  </p:clrMapOvr>
  <p:transition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标题，两项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9F2E6-1209-43F2-A42A-801A70240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950" y="304800"/>
            <a:ext cx="790575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50AD70-6293-443E-9727-2ADE5184A94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69950" y="1535113"/>
            <a:ext cx="3830638" cy="2230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C10F81-DDEC-4D12-9718-D1E161E65F94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869950" y="3917950"/>
            <a:ext cx="3830638" cy="22304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3B1B34-7612-4F4E-BDA9-19A52F1C98EA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4852988" y="1535113"/>
            <a:ext cx="3830637" cy="46132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CompanyName">
            <a:extLst>
              <a:ext uri="{FF2B5EF4-FFF2-40B4-BE49-F238E27FC236}">
                <a16:creationId xmlns:a16="http://schemas.microsoft.com/office/drawing/2014/main" id="{D4AA1036-7DB8-49BF-8596-E56D3CE99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98164056"/>
      </p:ext>
    </p:extLst>
  </p:cSld>
  <p:clrMapOvr>
    <a:masterClrMapping/>
  </p:clrMapOvr>
  <p:transition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57428-8F21-4FCA-BA41-6BE9A3EE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950" y="304800"/>
            <a:ext cx="790575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D0B593-4608-4621-920B-B76028EA830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69950" y="1535113"/>
            <a:ext cx="3830638" cy="46132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FC4E4B-AFAB-43F4-ABF1-EC86466985B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852988" y="1535113"/>
            <a:ext cx="3830637" cy="2230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A2576CB-55FD-4A3C-BEB7-418FEDEECA9F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852988" y="3917950"/>
            <a:ext cx="3830637" cy="22304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CompanyName">
            <a:extLst>
              <a:ext uri="{FF2B5EF4-FFF2-40B4-BE49-F238E27FC236}">
                <a16:creationId xmlns:a16="http://schemas.microsoft.com/office/drawing/2014/main" id="{5D14992E-64D6-45DF-B202-CB307AD4D1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36221774"/>
      </p:ext>
    </p:extLst>
  </p:cSld>
  <p:clrMapOvr>
    <a:masterClrMapping/>
  </p:clrMapOvr>
  <p:transition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A82D7-631D-493B-BA53-AB1FDFAEE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950" y="304800"/>
            <a:ext cx="790575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4B0F0-5D72-4D44-AB10-C481A645E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9950" y="1535113"/>
            <a:ext cx="3830638" cy="46132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8FA925-981A-48EB-988B-FC017E42C7E7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852988" y="1535113"/>
            <a:ext cx="3830637" cy="2230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B1749BB-1DEF-4EAE-A00A-E3BCA2839FEA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852988" y="3917950"/>
            <a:ext cx="3830637" cy="22304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CompanyName">
            <a:extLst>
              <a:ext uri="{FF2B5EF4-FFF2-40B4-BE49-F238E27FC236}">
                <a16:creationId xmlns:a16="http://schemas.microsoft.com/office/drawing/2014/main" id="{5AC6A9C9-8699-4A2B-A2C7-069F54F2A4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640509224"/>
      </p:ext>
    </p:extLst>
  </p:cSld>
  <p:clrMapOvr>
    <a:masterClrMapping/>
  </p:clrMapOvr>
  <p:transition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29C93-E5E2-4865-B771-AECB0C40D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55AF2D-8C54-4683-A950-4924C3C13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461C023-4704-4812-A428-FAD2D4B1B6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46ED7B8-56DA-4366-A277-B35408209D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3E3E8BB-D1AF-4403-A039-82B6F02EAB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DEE9D-6AE6-4A02-A400-A9E39B7036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79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A3D62-FCA6-47BC-AD1E-0F0D29D5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6E7B7E-60B0-43C9-B2AD-6B7E626FB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9950" y="1535113"/>
            <a:ext cx="3830638" cy="46132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855594-2648-48B0-ABA7-838602567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52988" y="1535113"/>
            <a:ext cx="3830637" cy="46132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CompanyName">
            <a:extLst>
              <a:ext uri="{FF2B5EF4-FFF2-40B4-BE49-F238E27FC236}">
                <a16:creationId xmlns:a16="http://schemas.microsoft.com/office/drawing/2014/main" id="{23220E8E-E165-4527-A95F-26B02D904C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77113964"/>
      </p:ext>
    </p:extLst>
  </p:cSld>
  <p:clrMapOvr>
    <a:masterClrMapping/>
  </p:clrMapOvr>
  <p:transition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A3338-D158-44A2-8B5F-2D988FDF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B1890-AFA6-45D5-AAA3-D45D36D2D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043543-BEAC-4940-AD18-DF6388AA2F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6EA8CC-7E81-46A2-B749-ABCCFACBA3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3FA74B-CAC2-4C91-B5BB-3EB49B5F10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9EEA79-E12C-4C83-AD6B-6B4BCB573F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14015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DE1F1-F8AB-4490-96EF-183656E1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F356C0-7C0F-4C0E-B49B-979B34DD5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03BA38-443A-495A-94BF-7908EA70E0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39B8E93-DEF3-4415-8B8B-4C54BA4DCE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54F050-6B19-4AFE-85D2-B52F0D7D6F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81A1C5-0A9D-416B-9E7B-98521679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56105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DBDAF-BD0D-441E-9551-04A8DCB3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1D47B-8486-4295-8AF4-BDA7AC95F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6FEF1B-076C-4794-9906-F4C5815AE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15D1F-895D-4A3F-805E-996F204D43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2BE820-BCB2-4601-8121-99FA0136BD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592F28-D9C3-49CB-970C-16028871AC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4E4553-06AE-4F20-9268-46071A7B7E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94868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2061F-9628-413C-ADC5-D6A2FBA7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021A89-06DD-42A8-AB7E-904AE8FC3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FF8395-45F7-4B8A-861F-C7C4D8ED6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729A40-18A0-49EC-BBB4-F45CDEB6C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C0C29A-7323-496B-9BE5-C58341DB7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A38EAC5-4039-4CB0-98C2-5932FAE358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14228C5-5FC5-40EA-9C09-EA4CE250FD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B7AF7F2-599F-47A1-9016-9E1EFE0757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8AF32C-7E2B-4BB4-A889-5963561F2E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32377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E4B1F-2FCF-4FBD-AA3F-2BEF1B78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B2D4E04-8945-4A38-8D97-430A8F69F0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8E7BBA8-E963-4C72-AA95-6A00C9CAAE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C37EF25-3A4D-48A6-B0D4-2F5460D0D1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196988-99C1-436C-B94C-3DE91A4373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66326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4186A4E-0AEF-462E-93C7-5B3F5889F5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B46C6D1-4067-44F1-A40C-582025B148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AC5E3EE-2BF1-47AA-99CD-E2B0A0D073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0F8C54-0724-49BE-9BD1-3E787AAB78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05146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4CD61-317D-4CC2-9814-D045C88F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68CB3F-3542-4296-910D-263EE252D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26D3D5-4241-44F4-92CD-37B05CB8A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10F63-0516-40E4-96A9-E29B3C2F1D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15720B-CE06-47A7-9613-49BBCA8B50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E0711D-9081-44E6-B951-B845626199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D9776D-AB31-4EB4-892F-FD64B6ADA5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41928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2C6A0-0290-48D6-9449-02160182B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20F5FD-34FF-4B6F-BB89-2989D8281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726A8F-CB2F-4E7E-8BE4-E225AE18D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33F1BB-C829-4010-88AC-E980154640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2AA373-6D9A-4484-AF03-488E393436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1E2E5-BB49-4877-869C-84B695A067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B28936-3C76-4395-B23C-D03E0A8FDC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80621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E7A68-8856-4185-B5BB-9E949615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29AC92-1E9C-43BE-A61C-4A559B922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2DC790-D791-4765-8BF9-BE341965F2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DCE761-EF09-4AA2-94C4-167A9F645F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B5D240-F4CE-4B57-9B00-700D0AF990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D0C60E-C34C-40F7-B968-4966430C49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64209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0B32C5-061B-4988-8AB4-9A101689E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15113" y="260350"/>
            <a:ext cx="2071687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7A7182-12B6-4BBE-8F91-57B53BDD4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95288" y="260350"/>
            <a:ext cx="6067425" cy="58658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695CAF-1699-4397-8983-E218DF2716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D5C003-2F0E-47B1-8099-2A4B27676B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93781A-2484-4D7C-BFE8-15C7B9C7F9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043D8-AC0F-493E-AC56-2254350939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714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B14B7-F1AE-4C38-B6FE-11DA8D992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E2AAB5-C640-404C-9C16-D4DADAF32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6E7A7E-C632-4814-AB10-BCE49F6A2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880039-7C70-43CC-AFBD-0D3EADA5B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0C2248-5631-487B-99E7-70DBA8D26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CompanyName">
            <a:extLst>
              <a:ext uri="{FF2B5EF4-FFF2-40B4-BE49-F238E27FC236}">
                <a16:creationId xmlns:a16="http://schemas.microsoft.com/office/drawing/2014/main" id="{60728BCF-87BD-4BA9-AB85-8CAB0AA5AB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29554528"/>
      </p:ext>
    </p:extLst>
  </p:cSld>
  <p:clrMapOvr>
    <a:masterClrMapping/>
  </p:clrMapOvr>
  <p:transition>
    <p:wipe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7B595-8D9E-44E1-8506-36F7E0A4F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764BDB-A26F-4B84-93ED-463B447E0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3934BC7-2E63-4494-850B-10FA441C02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587E778-A77E-40C4-A9A5-B33FCD1933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DC4841-93A0-4795-8089-FDF8E273F3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4F8CBF-4A83-4C8B-BF36-7321A4D343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362518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0F102-1931-40B0-93F9-93DC3676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4E195-35B6-446C-BDA3-E545C9560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EA419F-A9A4-46F6-9033-D7D3D8560D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176E90-B17D-4364-9573-E1F8DE9D7A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E9A4F3-BD7C-4229-A8BD-294D53DF54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32B956-5A7C-4BFE-8153-9FC52A0499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26458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F942C-6819-43A4-96C1-27CD4814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16102D-9C45-4C50-B6BA-2EE792A8E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85CCBC-E6C1-4846-940B-E0FEAB344F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089E8C-7201-422F-9C7B-6268F060CE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937EA4-6042-48AA-9076-75FC4F9755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7EA31D-7FFC-4BDA-A6D7-F81E2E62DD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13440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A4C05-E4FF-47C6-8D60-3BDDF471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881AFF-917D-4D8A-AFFB-0DD45E716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83C8EA-1C7D-4393-9A14-7219E0C9F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241994-9BAD-4947-83D9-3339983286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340A5C-8630-4021-97F8-6F0EBC4DD3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5D3310-D2D5-4DF0-8344-486BD04A3A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B874E1-2604-49B8-A67E-557B6118E1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71195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C76A6-AD7C-48AC-95B5-3A1C2552F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46FFE8-734C-4670-96AD-DE2A564BA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D3AB50-E773-4A14-93D5-322CC7554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99FD3D-D23B-49CE-B130-704184993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D393DF-4341-40F5-8F09-BCA0C865F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54E9AC5-AF37-4FFD-A50A-C52C3B2049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1B8416D-FBCC-49E2-B1FD-A685C8188B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6D4B94A-F7D4-494D-A6C1-C26E0943E4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DF23C5-5264-4205-A618-553CB8237F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448953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2F2A8-9ECE-436F-A65E-8BC791B3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547A34-1653-4181-ADA6-70745E42E4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4855D6-B63B-4B14-B665-9F6339D95C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B58219E-A9D6-47D3-9FDC-F47291FF8F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2719B-9159-4573-A6C8-2D33A0A42F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77753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E98A1A9-264E-4B6F-8F26-48115F5E5B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469C4E0-C366-4A93-98F6-9BEC133AEA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E4187C7-ACAE-487D-9BBE-8BFA044233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5D47B3-132E-4A1A-912A-70DE170689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234549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E1274-46A3-495C-81BA-9FD6CD59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6657E0-3BC2-40FF-A3A5-1346DFE2A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8EED25-EF74-43A5-B4EA-8D1FBD8A5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8E5985-D3BA-44B0-B8CB-366E0B048D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DE2833-AB74-4E15-9F8D-9CD8A0BA7A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957C14-5E4A-46B0-BB12-D6E5EF6269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FDC186-9580-4428-B1D1-89EEB94F84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054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34712-D532-41A6-B3F2-95C1C834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B54EEB-9345-45B0-8CEF-E1DD26DA5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16F463-3C54-4BF5-B6E7-61E86D20C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71E8EC-557B-4AED-8091-E7DD0B8AFE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70C195-EA96-4308-9DC9-FE9D32D98C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326444-72A6-4809-825A-4D07F0A0EF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F1E273-46CE-4AB4-8862-E6D5CCD92C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8255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2660E-CABB-46B6-A157-F63FF8B1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9600FA-C094-4A20-84F4-19C5A57D7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7F6811-0D72-4C3B-B626-E3E554B9C7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EF65E8-E29B-44BF-9E90-3AD89803BC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C32D59-15C0-40D6-81EB-9390C5FFCC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E4394B-AEAC-46E8-A854-3534342A92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12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BEB7D-AD70-4D35-8EB2-6FCB4D43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mpanyName">
            <a:extLst>
              <a:ext uri="{FF2B5EF4-FFF2-40B4-BE49-F238E27FC236}">
                <a16:creationId xmlns:a16="http://schemas.microsoft.com/office/drawing/2014/main" id="{890CDEA4-D9A7-4B0F-9923-3A8905A89E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80393178"/>
      </p:ext>
    </p:extLst>
  </p:cSld>
  <p:clrMapOvr>
    <a:masterClrMapping/>
  </p:clrMapOvr>
  <p:transition>
    <p:wipe dir="r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0B3E8C-C196-4C2C-A2E6-3406C1551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15113" y="260350"/>
            <a:ext cx="2071687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ED07DD-83FF-40AA-9A40-63B9B080F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95288" y="260350"/>
            <a:ext cx="6067425" cy="58658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211BE3-97AD-4EFC-B0D7-3FC8D15C46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73D134-B59D-4675-BC4E-FF6C14B152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132A1A6-1F83-467E-9D7F-CE0C3B0DCC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CD2F01-6133-4CBE-9D27-12FDB66375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85445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8BD2D-1A97-44EF-BCE4-A1FBB3145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213E46-C7FD-48DE-AE87-1A19D2B01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4E3DAF-E411-435A-932C-418448EF45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D4B1A4-CF2F-43AF-A271-7163B565F8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553DBB-76BC-4DD6-84AA-E87B62DE6B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86623-8455-4CF2-BFCA-70A9416867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22119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EBB70-7B32-43BB-B549-0B1BD6D5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D7F2C7-5924-4829-9456-3351FD8A1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081DBE-D037-48EE-A645-E9F6DC4217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EBA26D-E7BB-4745-9CDC-F9FDA5948B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C4C15F-058D-4BDD-A151-4AD348C2F7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2C55BD-ED5E-44A2-8B4C-871D2BD856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782641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00644-1B96-4ED3-BD4D-A871C5F8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57EEA8-7AA2-4EAF-978F-1F4F2C3C7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BBC8968-FEE9-40F1-B845-B87E433C4E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C4A58E-3B46-43FE-8F2D-BCA5E45DCF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86D5ED-4773-4551-B0B4-35434A2BD4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49E260-D8B6-4537-8F33-931CA1B5BA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415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826CE-2ACF-46FC-A3AB-B4EB14C0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8E021-092E-43A1-A05F-B34125333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75D595-72A3-4EBD-8201-7912CB5E0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98972B-A599-44BA-9AFE-AB1AB777B7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E127F5-472F-4471-8E80-037A837533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39C061-9F29-406C-952A-D0A704CBB5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D29C98-4B79-47AD-AEAF-D20916465D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087233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378ED-E4BC-46A6-A4C5-EB7FD46C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2E1723-3FCB-4DAE-956A-745825769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5C8AFC-3E60-4CFE-B4ED-2EB50B57C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AD7536-18BD-4FB6-B525-DB94E1EC5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608ACE-5C2B-4287-81F9-06C83542C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E273810-6717-425F-9333-FF43C0988C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649A83B-AB94-479E-82A0-306FD6A1A2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20CAEE6-50A5-4C7E-83F6-297E6C4D78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CA80D7-73A6-465D-8675-3B256F391F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519407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6C4FF-AA05-416A-91F2-CD55EE70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0C83ADD-10E5-4134-9CCE-BCDC4592EE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9074B01-F054-4661-B062-49EDA03797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92831D2-2002-4F2A-AE36-410945967E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07C65-11A0-4ECB-8836-DBBA95C831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80717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91F0159-1A56-40CA-A8F0-8A65F97241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94C7FA5-5877-4FCB-8D2A-7608536FCE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606EFD5-9BCD-4162-AB64-44334357C0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894EE2-14A7-4DDA-90ED-A2A662822A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434687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875DC-D342-4723-BC30-EB6D161ED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54250E-EE4E-47BE-B6BD-39782F69F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A10526-A669-4A0F-8BC7-EB7027731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8CEE7C-0687-4CD2-AE60-06CC679092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FD9263-49D3-4761-B278-74B6E8EF03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90B91D-4693-4441-BDD9-1865113696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CD1BC5-26AD-446E-885D-7F2F696B0D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553723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873E5-5F22-458D-9E1B-558E8D27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1E94D7-32E1-47D8-B8DF-D8ADF4D8C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D7E0EC-DEF3-454B-B667-CD54DA0D6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EF6D94-C048-4074-BFDB-28B30DF363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DD29EA-B870-4A44-A125-F5BEEBD4BF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C0C104-AC9E-4413-947F-3BC0D145E6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25B0AC-8020-49E4-8C56-2EEF629B3F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872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mpanyName">
            <a:extLst>
              <a:ext uri="{FF2B5EF4-FFF2-40B4-BE49-F238E27FC236}">
                <a16:creationId xmlns:a16="http://schemas.microsoft.com/office/drawing/2014/main" id="{209DA9BD-CCBF-4C8B-821A-22BA3B4BB7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676255282"/>
      </p:ext>
    </p:extLst>
  </p:cSld>
  <p:clrMapOvr>
    <a:masterClrMapping/>
  </p:clrMapOvr>
  <p:transition>
    <p:wipe dir="r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BA9E6-CDF2-4BEC-9F09-7C262651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9EF56D-8287-4739-A96B-F32E0BDFC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01D7E7-021B-4D97-BED2-8756FB7962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887B06-1F3E-4068-B51F-C4B18389EA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515C42-2112-4132-AC1B-70C3F4CAB3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4C81D5-9976-4930-8AC7-A142682BF2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06820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97F53B-B638-4CB9-BF28-C3BFB0D01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15113" y="260350"/>
            <a:ext cx="2071687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65EC80-5B6D-4160-A4BD-F46015C62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95288" y="260350"/>
            <a:ext cx="6067425" cy="58658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0680D0-3973-4538-9C57-FAAD872C9B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4F1500-9AE6-49DD-9970-4E4B182449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799B073-7B3D-4738-8C12-CAC70EEAE2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94E5A-668A-45D6-8F38-4D10D7DF15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281449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7466D-1290-4945-9D0C-38726DF7D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EC5B59-F8D2-4786-832F-D94E60E70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BB20DC-F61A-45FA-A593-1DCAD3B7D4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B0FFBE-2B68-4DA8-9368-A4C2E7CAE1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4F285E-0C45-44F0-8791-3898715F06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5558B-2E3F-40C9-99DE-13AB7397C8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942888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05FAD-F67F-4F5A-A4D7-26352BC6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9FB97B-115A-442F-8C4A-8CF04837E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5BF0C1-CCEB-43E9-A132-4C879F7630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337F41-28E2-499F-9DB6-0CAF8EF479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070EC3-A1DD-42E1-AF91-45C8D94C3A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855B46-4832-4161-A718-1596331B22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251698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583B9-4A65-46E2-8B06-AD1C9658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AFFB5F-9EFA-4C85-995B-20109FB97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BFEDCC-C1F1-470A-AE47-9968FAC242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BF2E06-5C94-45B0-BE66-3F26AC8366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6EA2BC-CA67-46CF-AA83-8C128BDCE8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40AF3B-B46D-4474-B322-8FD214140F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267237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FF20D-C8C3-4BB6-9946-6F696F25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4A3A8-8897-43A6-82E5-5A084E39E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ADF027-6E7F-4B45-AF95-589E6F66E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E497EE-2A27-42A0-AE56-FFB55F3F2A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617AC1-4FAF-4D80-9FA6-C47C4C1BDE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AF608D-DB8E-4396-BA51-E5CED50FC4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E97D70-2D9D-4AFE-A224-87DE009105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163728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7BA66-5C6A-47C1-8F20-F652FA17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8E4E5F-798A-4A6E-8A42-52277759C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41FC1F-06A6-425D-94EF-A194E3D7D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0C4415-708B-4354-A29E-928F7E64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62CE9F-5EEE-4456-A71E-B05BA0F8C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0BB192D-2278-421B-A865-D222C9534F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07543E-EF18-41E4-A2E0-09D9338039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844114C-04BC-4EDA-9D0D-05F8116883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5EA37A-9204-4D46-ADFB-D378049826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922320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2B371-2E49-4108-8D0A-D7C1CB8F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1C762B6-F202-472B-B7CA-DDD0F2050E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E948446-F2CA-4290-9342-E1E499964D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8D806DD-305A-4419-92FB-F3ADACA05C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813C5-F3D4-4770-B1B0-DAE8F83127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101156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9BAEECE-2BB4-44ED-BD10-A3B09178CD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9F1B5D6-9AAF-4421-99D3-351C4BBB7F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5EF2C53-132A-48C7-9851-18F850B3F1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56FDB1-0E8B-4721-80C5-8A77770545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407841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B6D28-1021-4134-82B1-952B98CD0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79458-C534-4D2A-9D9B-58188782B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0C60BE-A735-41EF-9124-363B8C2AF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73E017-2157-4B36-9625-EC29B11369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29D4A5-E17A-4EFF-8E14-40D2895694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D24095-6B9F-4B0E-8D91-F46105ED9A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BC6BE5-CE8E-4E59-8ABE-A2B9B5DB69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008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E2052-3725-4C66-8A74-F4A625C1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A1680A-3B09-4FBB-BD11-4CBCB6D9F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663EFE-E93E-4588-897A-03CC41CA6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CompanyName">
            <a:extLst>
              <a:ext uri="{FF2B5EF4-FFF2-40B4-BE49-F238E27FC236}">
                <a16:creationId xmlns:a16="http://schemas.microsoft.com/office/drawing/2014/main" id="{E6F269F8-338D-441D-81F8-47E60FA3F6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1241386"/>
      </p:ext>
    </p:extLst>
  </p:cSld>
  <p:clrMapOvr>
    <a:masterClrMapping/>
  </p:clrMapOvr>
  <p:transition>
    <p:wipe dir="r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16DBA-A648-4154-A02C-B651F118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139416-376B-44D7-8172-46A5B43DE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E5B847-09E4-4E2F-A300-9E426ECF4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04371F-EEED-4CB3-A04C-05C54ECA09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ACA19B-5158-472B-ABF6-205861E065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285D3B-E9B9-424B-AADE-8EEAF0F386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DAF96C-B117-421F-A407-27A9C5A424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537477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BF4B2-35D2-4E6A-B8DE-C7A08BE05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2BB170-980A-48E8-810D-4BBF3E32D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4E1FD6-63C5-4DB8-9332-3CF6108ED9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FC3B45-754D-40F8-AD52-AFDF463BE6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7F6382-63EA-4F8C-9917-04FF2D1BFC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4F4508-81F5-4B6E-8B6E-4A7D418B14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13146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21EA10-5492-4011-AF1B-BD7214044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15113" y="260350"/>
            <a:ext cx="2071687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FB2F2C-BDE2-4B78-99B5-2C096D755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95288" y="260350"/>
            <a:ext cx="6067425" cy="58658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94EA8DB-1B7D-4AB2-BC14-FB9D516A77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6D2DE4-D65E-429E-9694-82670E5870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448A92-E4B7-4015-83D6-7BFE503318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99576-A521-4ADA-BF2D-4C48BEAB4A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230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C3666-00C9-4467-916E-B1919339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C1D16C-CB11-4DB7-9398-BB4DEAC33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5772A0-DAE3-4DFD-9AEF-AAAC10B6F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CompanyName">
            <a:extLst>
              <a:ext uri="{FF2B5EF4-FFF2-40B4-BE49-F238E27FC236}">
                <a16:creationId xmlns:a16="http://schemas.microsoft.com/office/drawing/2014/main" id="{13CBD7B0-0397-4AAE-BB96-578E0BCE35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4237422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042F03F-46D5-4A1F-A61C-2ADEC8040FD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2406650" cy="1262063"/>
            <a:chOff x="0" y="0"/>
            <a:chExt cx="1592" cy="795"/>
          </a:xfrm>
        </p:grpSpPr>
        <p:sp>
          <p:nvSpPr>
            <p:cNvPr id="1032" name="Rectangle 3" descr="Dark vertical">
              <a:extLst>
                <a:ext uri="{FF2B5EF4-FFF2-40B4-BE49-F238E27FC236}">
                  <a16:creationId xmlns:a16="http://schemas.microsoft.com/office/drawing/2014/main" id="{C58AEFF4-A0F8-450A-983E-CB1D39F20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" y="0"/>
              <a:ext cx="1575" cy="795"/>
            </a:xfrm>
            <a:prstGeom prst="rect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033" name="Rectangle 4">
              <a:extLst>
                <a:ext uri="{FF2B5EF4-FFF2-40B4-BE49-F238E27FC236}">
                  <a16:creationId xmlns:a16="http://schemas.microsoft.com/office/drawing/2014/main" id="{DA47AF3D-DABF-4563-9AEB-808C99B7F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95" cy="7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101" name="CompanyName">
            <a:extLst>
              <a:ext uri="{FF2B5EF4-FFF2-40B4-BE49-F238E27FC236}">
                <a16:creationId xmlns:a16="http://schemas.microsoft.com/office/drawing/2014/main" id="{7312A26F-6386-4BC6-8481-87F64C1F144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69950" y="6315075"/>
            <a:ext cx="75803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7045" rIns="94090" bIns="47045" numCol="1" anchor="t" anchorCtr="0" compatLnSpc="1">
            <a:prstTxWarp prst="textNoShape">
              <a:avLst/>
            </a:prstTxWarp>
          </a:bodyPr>
          <a:lstStyle>
            <a:lvl1pPr defTabSz="939800">
              <a:defRPr sz="1200"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28" name="Title">
            <a:extLst>
              <a:ext uri="{FF2B5EF4-FFF2-40B4-BE49-F238E27FC236}">
                <a16:creationId xmlns:a16="http://schemas.microsoft.com/office/drawing/2014/main" id="{3EF27B2F-7C81-47DE-B984-B3A1FA0D1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69950" y="304800"/>
            <a:ext cx="7905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4103" name="PageRef">
            <a:extLst>
              <a:ext uri="{FF2B5EF4-FFF2-40B4-BE49-F238E27FC236}">
                <a16:creationId xmlns:a16="http://schemas.microsoft.com/office/drawing/2014/main" id="{224E8BF8-196D-4184-BC3A-4C5EE87AC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291263"/>
            <a:ext cx="427038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defTabSz="8477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477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477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477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477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A515FF29-AE21-49B9-A77E-1B2A5C839D2A}" type="slidenum">
              <a:rPr lang="en-GB" altLang="en-US" sz="1200"/>
              <a:pPr algn="r"/>
              <a:t>‹#›</a:t>
            </a:fld>
            <a:endParaRPr lang="en-GB" altLang="en-US" sz="1200"/>
          </a:p>
        </p:txBody>
      </p:sp>
      <p:sp>
        <p:nvSpPr>
          <p:cNvPr id="1030" name="BodyText">
            <a:extLst>
              <a:ext uri="{FF2B5EF4-FFF2-40B4-BE49-F238E27FC236}">
                <a16:creationId xmlns:a16="http://schemas.microsoft.com/office/drawing/2014/main" id="{92839C16-E2BA-4613-84E4-9881C06C90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0" y="1535113"/>
            <a:ext cx="7813675" cy="461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First level bullet</a:t>
            </a:r>
          </a:p>
          <a:p>
            <a:pPr lvl="1"/>
            <a:r>
              <a:rPr lang="en-GB" altLang="en-US"/>
              <a:t>Second level bullet</a:t>
            </a:r>
          </a:p>
          <a:p>
            <a:pPr lvl="2"/>
            <a:r>
              <a:rPr lang="en-GB" altLang="en-US"/>
              <a:t>Third level bullet</a:t>
            </a:r>
          </a:p>
          <a:p>
            <a:pPr lvl="3"/>
            <a:r>
              <a:rPr lang="en-GB" altLang="en-US"/>
              <a:t>Fourth level bullet</a:t>
            </a:r>
          </a:p>
        </p:txBody>
      </p:sp>
      <p:sp>
        <p:nvSpPr>
          <p:cNvPr id="4105" name="FileRef">
            <a:extLst>
              <a:ext uri="{FF2B5EF4-FFF2-40B4-BE49-F238E27FC236}">
                <a16:creationId xmlns:a16="http://schemas.microsoft.com/office/drawing/2014/main" id="{8DCB0AB7-B224-4395-A6B7-734FC8A2A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538" y="6386513"/>
            <a:ext cx="34020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405" tIns="42702" rIns="85405" bIns="42702">
            <a:spAutoFit/>
          </a:bodyPr>
          <a:lstStyle>
            <a:lvl1pPr defTabSz="8540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27038" defTabSz="8540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4075" defTabSz="8540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113" defTabSz="8540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708150" defTabSz="8540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65350" defTabSz="854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22550" defTabSz="854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79750" defTabSz="854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36950" defTabSz="854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defRPr/>
            </a:pPr>
            <a:endParaRPr lang="en-US" altLang="zh-CN" sz="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transition>
    <p:wipe dir="r"/>
  </p:transition>
  <p:txStyles>
    <p:titleStyle>
      <a:lvl1pPr algn="l" defTabSz="939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939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algn="l" defTabSz="939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algn="l" defTabSz="939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algn="l" defTabSz="939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5pPr>
      <a:lvl6pPr marL="457200" algn="l" defTabSz="939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l" defTabSz="939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l" defTabSz="939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l" defTabSz="939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282575" indent="-282575" algn="l" defTabSz="939800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63525" algn="l" defTabSz="939800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SzPct val="9000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indent="-255588" algn="l" defTabSz="939800" rtl="0" eaLnBrk="0" fontAlgn="base" hangingPunct="0">
        <a:spcBef>
          <a:spcPct val="25000"/>
        </a:spcBef>
        <a:spcAft>
          <a:spcPct val="0"/>
        </a:spcAft>
        <a:buSzPct val="40000"/>
        <a:buFont typeface="Wingdings" panose="05000000000000000000" pitchFamily="2" charset="2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5888" indent="-258763" algn="l" defTabSz="939800" rtl="0" eaLnBrk="0" fontAlgn="base" hangingPunct="0">
        <a:spcBef>
          <a:spcPct val="25000"/>
        </a:spcBef>
        <a:spcAft>
          <a:spcPct val="0"/>
        </a:spcAft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16113" indent="-304800" algn="l" defTabSz="939800" rtl="0" eaLnBrk="0" fontAlgn="base" hangingPunct="0">
        <a:spcBef>
          <a:spcPct val="25000"/>
        </a:spcBef>
        <a:spcAft>
          <a:spcPct val="0"/>
        </a:spcAft>
        <a:buSzPct val="90000"/>
        <a:buChar char="¯"/>
        <a:defRPr sz="19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72E4779-636B-4F85-B121-DB24F50AAF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60350"/>
            <a:ext cx="82296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887F7E7-5AB3-4DFD-B1D0-B5B545BE56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B2ACF7AC-D7F8-4383-B074-CF18C6C1C9E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53119269-C195-43A1-806E-909AC4BF69A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42BE476-ED5A-42AD-9B66-D755B4A1140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0692D82D-23D5-4CFF-875D-E92F1C3D21E7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2055" name="Group 7">
            <a:extLst>
              <a:ext uri="{FF2B5EF4-FFF2-40B4-BE49-F238E27FC236}">
                <a16:creationId xmlns:a16="http://schemas.microsoft.com/office/drawing/2014/main" id="{D661894A-78AE-4EC0-B92F-FADBB9E8A205}"/>
              </a:ext>
            </a:extLst>
          </p:cNvPr>
          <p:cNvGrpSpPr>
            <a:grpSpLocks/>
          </p:cNvGrpSpPr>
          <p:nvPr/>
        </p:nvGrpSpPr>
        <p:grpSpPr bwMode="auto">
          <a:xfrm>
            <a:off x="0" y="981075"/>
            <a:ext cx="9144000" cy="87313"/>
            <a:chOff x="0" y="1152"/>
            <a:chExt cx="6048" cy="2015"/>
          </a:xfrm>
        </p:grpSpPr>
        <p:sp>
          <p:nvSpPr>
            <p:cNvPr id="6152" name="Rectangle 8" descr="Dark vertical">
              <a:extLst>
                <a:ext uri="{FF2B5EF4-FFF2-40B4-BE49-F238E27FC236}">
                  <a16:creationId xmlns:a16="http://schemas.microsoft.com/office/drawing/2014/main" id="{5CF81F30-23E1-4732-8CBA-19D2B9F6B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52"/>
              <a:ext cx="6048" cy="2015"/>
            </a:xfrm>
            <a:prstGeom prst="rect">
              <a:avLst/>
            </a:prstGeom>
            <a:pattFill prst="dkVert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5388D5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736" tIns="45368" rIns="90736" bIns="45368" anchor="ctr"/>
            <a:lstStyle>
              <a:lvl1pPr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4025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08050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60488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14513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17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289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61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33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en-US" altLang="en-US"/>
            </a:p>
          </p:txBody>
        </p:sp>
        <p:sp>
          <p:nvSpPr>
            <p:cNvPr id="6153" name="Rectangle 9">
              <a:extLst>
                <a:ext uri="{FF2B5EF4-FFF2-40B4-BE49-F238E27FC236}">
                  <a16:creationId xmlns:a16="http://schemas.microsoft.com/office/drawing/2014/main" id="{5C2CBABA-69FE-4076-8D20-7EFC07A3D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52"/>
              <a:ext cx="2015" cy="20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5388D5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736" tIns="45368" rIns="90736" bIns="45368" anchor="ctr"/>
            <a:lstStyle>
              <a:lvl1pPr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4025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08050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60488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14513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17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289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61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33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en-US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>
            <a:extLst>
              <a:ext uri="{FF2B5EF4-FFF2-40B4-BE49-F238E27FC236}">
                <a16:creationId xmlns:a16="http://schemas.microsoft.com/office/drawing/2014/main" id="{2B81BB12-565F-4323-9C80-9B41799AC94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2406650" cy="1262063"/>
            <a:chOff x="0" y="0"/>
            <a:chExt cx="1592" cy="795"/>
          </a:xfrm>
        </p:grpSpPr>
        <p:sp>
          <p:nvSpPr>
            <p:cNvPr id="3080" name="Rectangle 3" descr="Dark vertical">
              <a:extLst>
                <a:ext uri="{FF2B5EF4-FFF2-40B4-BE49-F238E27FC236}">
                  <a16:creationId xmlns:a16="http://schemas.microsoft.com/office/drawing/2014/main" id="{38639A08-2862-419D-8B8E-C8EABC8AE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" y="0"/>
              <a:ext cx="1575" cy="795"/>
            </a:xfrm>
            <a:prstGeom prst="rect">
              <a:avLst/>
            </a:prstGeom>
            <a:blipFill dpi="0" rotWithShape="0">
              <a:blip r:embed="rId18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3081" name="Rectangle 4">
              <a:extLst>
                <a:ext uri="{FF2B5EF4-FFF2-40B4-BE49-F238E27FC236}">
                  <a16:creationId xmlns:a16="http://schemas.microsoft.com/office/drawing/2014/main" id="{23E8FF68-3679-4B70-A715-0FDB6B3A4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95" cy="7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37221" name="CompanyName">
            <a:extLst>
              <a:ext uri="{FF2B5EF4-FFF2-40B4-BE49-F238E27FC236}">
                <a16:creationId xmlns:a16="http://schemas.microsoft.com/office/drawing/2014/main" id="{C3703E70-4FC2-4CBC-9165-CE54527F7FB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69950" y="6315075"/>
            <a:ext cx="75803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7045" rIns="94090" bIns="47045" numCol="1" anchor="t" anchorCtr="0" compatLnSpc="1">
            <a:prstTxWarp prst="textNoShape">
              <a:avLst/>
            </a:prstTxWarp>
          </a:bodyPr>
          <a:lstStyle>
            <a:lvl1pPr defTabSz="939800">
              <a:defRPr sz="1200"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076" name="Title">
            <a:extLst>
              <a:ext uri="{FF2B5EF4-FFF2-40B4-BE49-F238E27FC236}">
                <a16:creationId xmlns:a16="http://schemas.microsoft.com/office/drawing/2014/main" id="{2FAF4882-F4C4-452A-8821-765645FB34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69950" y="304800"/>
            <a:ext cx="7905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37223" name="PageRef">
            <a:extLst>
              <a:ext uri="{FF2B5EF4-FFF2-40B4-BE49-F238E27FC236}">
                <a16:creationId xmlns:a16="http://schemas.microsoft.com/office/drawing/2014/main" id="{BCA218AC-4D7A-4FB3-810F-565EA2C86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291263"/>
            <a:ext cx="427038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defTabSz="8477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477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477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477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477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7E1A8B74-D1A9-48C9-9213-BFFA50D47EFB}" type="slidenum">
              <a:rPr lang="en-GB" altLang="en-US" sz="1200"/>
              <a:pPr algn="r"/>
              <a:t>‹#›</a:t>
            </a:fld>
            <a:endParaRPr lang="en-GB" altLang="en-US" sz="1200"/>
          </a:p>
        </p:txBody>
      </p:sp>
      <p:sp>
        <p:nvSpPr>
          <p:cNvPr id="3078" name="BodyText">
            <a:extLst>
              <a:ext uri="{FF2B5EF4-FFF2-40B4-BE49-F238E27FC236}">
                <a16:creationId xmlns:a16="http://schemas.microsoft.com/office/drawing/2014/main" id="{087CC896-682A-4724-98F9-A444A8075E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0" y="1535113"/>
            <a:ext cx="7813675" cy="461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First level bullet</a:t>
            </a:r>
          </a:p>
          <a:p>
            <a:pPr lvl="1"/>
            <a:r>
              <a:rPr lang="en-GB" altLang="en-US"/>
              <a:t>Second level bullet</a:t>
            </a:r>
          </a:p>
          <a:p>
            <a:pPr lvl="2"/>
            <a:r>
              <a:rPr lang="en-GB" altLang="en-US"/>
              <a:t>Third level bullet</a:t>
            </a:r>
          </a:p>
          <a:p>
            <a:pPr lvl="3"/>
            <a:r>
              <a:rPr lang="en-GB" altLang="en-US"/>
              <a:t>Fourth level bullet</a:t>
            </a:r>
          </a:p>
        </p:txBody>
      </p:sp>
      <p:sp>
        <p:nvSpPr>
          <p:cNvPr id="137225" name="FileRef">
            <a:extLst>
              <a:ext uri="{FF2B5EF4-FFF2-40B4-BE49-F238E27FC236}">
                <a16:creationId xmlns:a16="http://schemas.microsoft.com/office/drawing/2014/main" id="{8E28CC24-D347-4A70-BA4F-9BB417886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538" y="6386513"/>
            <a:ext cx="34020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405" tIns="42702" rIns="85405" bIns="42702">
            <a:spAutoFit/>
          </a:bodyPr>
          <a:lstStyle>
            <a:lvl1pPr defTabSz="8540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27038" defTabSz="8540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4075" defTabSz="8540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113" defTabSz="8540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708150" defTabSz="8540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65350" defTabSz="854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22550" defTabSz="854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79750" defTabSz="854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36950" defTabSz="854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defRPr/>
            </a:pPr>
            <a:endParaRPr lang="en-US" altLang="zh-CN" sz="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  <p:sldLayoutId id="2147484107" r:id="rId12"/>
    <p:sldLayoutId id="2147484108" r:id="rId13"/>
    <p:sldLayoutId id="2147484109" r:id="rId14"/>
    <p:sldLayoutId id="2147484110" r:id="rId15"/>
    <p:sldLayoutId id="2147484111" r:id="rId16"/>
  </p:sldLayoutIdLst>
  <p:transition>
    <p:wipe dir="r"/>
  </p:transition>
  <p:txStyles>
    <p:titleStyle>
      <a:lvl1pPr algn="l" defTabSz="939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939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algn="l" defTabSz="939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algn="l" defTabSz="939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algn="l" defTabSz="939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5pPr>
      <a:lvl6pPr marL="457200" algn="l" defTabSz="939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l" defTabSz="939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l" defTabSz="939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l" defTabSz="939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282575" indent="-282575" algn="l" defTabSz="939800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63525" algn="l" defTabSz="939800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SzPct val="9000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indent="-255588" algn="l" defTabSz="939800" rtl="0" eaLnBrk="0" fontAlgn="base" hangingPunct="0">
        <a:spcBef>
          <a:spcPct val="25000"/>
        </a:spcBef>
        <a:spcAft>
          <a:spcPct val="0"/>
        </a:spcAft>
        <a:buSzPct val="40000"/>
        <a:buFont typeface="Wingdings" panose="05000000000000000000" pitchFamily="2" charset="2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5888" indent="-258763" algn="l" defTabSz="939800" rtl="0" eaLnBrk="0" fontAlgn="base" hangingPunct="0">
        <a:spcBef>
          <a:spcPct val="25000"/>
        </a:spcBef>
        <a:spcAft>
          <a:spcPct val="0"/>
        </a:spcAft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16113" indent="-304800" algn="l" defTabSz="939800" rtl="0" eaLnBrk="0" fontAlgn="base" hangingPunct="0">
        <a:spcBef>
          <a:spcPct val="25000"/>
        </a:spcBef>
        <a:spcAft>
          <a:spcPct val="0"/>
        </a:spcAft>
        <a:buSzPct val="90000"/>
        <a:buChar char="¯"/>
        <a:defRPr sz="19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6D6EE2A-C1B4-428D-8E51-CD1D723F6F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60350"/>
            <a:ext cx="82296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6BA03FA-13BF-4AF4-96EA-CA3C48B9F1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9268" name="Rectangle 4">
            <a:extLst>
              <a:ext uri="{FF2B5EF4-FFF2-40B4-BE49-F238E27FC236}">
                <a16:creationId xmlns:a16="http://schemas.microsoft.com/office/drawing/2014/main" id="{1E7EAD25-6B49-4824-B519-783B5AFB424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9269" name="Rectangle 5">
            <a:extLst>
              <a:ext uri="{FF2B5EF4-FFF2-40B4-BE49-F238E27FC236}">
                <a16:creationId xmlns:a16="http://schemas.microsoft.com/office/drawing/2014/main" id="{394D84E9-D724-4258-863A-DB72FF808D3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9270" name="Rectangle 6">
            <a:extLst>
              <a:ext uri="{FF2B5EF4-FFF2-40B4-BE49-F238E27FC236}">
                <a16:creationId xmlns:a16="http://schemas.microsoft.com/office/drawing/2014/main" id="{8EF8505D-C37E-4A2F-9A08-0796FA48B7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C173A11-2DD9-4FFF-85D8-2EF7647809B1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4103" name="Group 7">
            <a:extLst>
              <a:ext uri="{FF2B5EF4-FFF2-40B4-BE49-F238E27FC236}">
                <a16:creationId xmlns:a16="http://schemas.microsoft.com/office/drawing/2014/main" id="{80B68BE8-2C54-4B20-8A16-71CAECD5099C}"/>
              </a:ext>
            </a:extLst>
          </p:cNvPr>
          <p:cNvGrpSpPr>
            <a:grpSpLocks/>
          </p:cNvGrpSpPr>
          <p:nvPr/>
        </p:nvGrpSpPr>
        <p:grpSpPr bwMode="auto">
          <a:xfrm>
            <a:off x="0" y="981075"/>
            <a:ext cx="9144000" cy="87313"/>
            <a:chOff x="0" y="1152"/>
            <a:chExt cx="6048" cy="2015"/>
          </a:xfrm>
        </p:grpSpPr>
        <p:sp>
          <p:nvSpPr>
            <p:cNvPr id="139272" name="Rectangle 8" descr="Dark vertical">
              <a:extLst>
                <a:ext uri="{FF2B5EF4-FFF2-40B4-BE49-F238E27FC236}">
                  <a16:creationId xmlns:a16="http://schemas.microsoft.com/office/drawing/2014/main" id="{E38E8675-CFA2-418C-A5F5-682EDDDE7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52"/>
              <a:ext cx="6048" cy="2015"/>
            </a:xfrm>
            <a:prstGeom prst="rect">
              <a:avLst/>
            </a:prstGeom>
            <a:pattFill prst="dkVert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5388D5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736" tIns="45368" rIns="90736" bIns="45368" anchor="ctr"/>
            <a:lstStyle>
              <a:lvl1pPr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4025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08050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60488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14513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17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289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61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33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en-US" altLang="en-US"/>
            </a:p>
          </p:txBody>
        </p:sp>
        <p:sp>
          <p:nvSpPr>
            <p:cNvPr id="139273" name="Rectangle 9">
              <a:extLst>
                <a:ext uri="{FF2B5EF4-FFF2-40B4-BE49-F238E27FC236}">
                  <a16:creationId xmlns:a16="http://schemas.microsoft.com/office/drawing/2014/main" id="{A323F47D-7B6C-4A70-884E-503C7D0FB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52"/>
              <a:ext cx="2015" cy="20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5388D5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736" tIns="45368" rIns="90736" bIns="45368" anchor="ctr"/>
            <a:lstStyle>
              <a:lvl1pPr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4025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08050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60488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14513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17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289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61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33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en-US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776B481-FB79-4ABE-828B-E6D9F4BFE4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60350"/>
            <a:ext cx="82296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8D93D1E-93D5-4A29-BEE9-A0827E3EB3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2340" name="Rectangle 4">
            <a:extLst>
              <a:ext uri="{FF2B5EF4-FFF2-40B4-BE49-F238E27FC236}">
                <a16:creationId xmlns:a16="http://schemas.microsoft.com/office/drawing/2014/main" id="{972786B5-3B39-4D8B-B0D6-9A0C8054F11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1" name="Rectangle 5">
            <a:extLst>
              <a:ext uri="{FF2B5EF4-FFF2-40B4-BE49-F238E27FC236}">
                <a16:creationId xmlns:a16="http://schemas.microsoft.com/office/drawing/2014/main" id="{A4C2670A-950F-48C3-9444-2633FAC3D06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2" name="Rectangle 6">
            <a:extLst>
              <a:ext uri="{FF2B5EF4-FFF2-40B4-BE49-F238E27FC236}">
                <a16:creationId xmlns:a16="http://schemas.microsoft.com/office/drawing/2014/main" id="{7632D91D-C21F-4605-A0CB-38E8B9967B1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0CCF249-428E-484D-A762-8E7612ED47DC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5127" name="Group 7">
            <a:extLst>
              <a:ext uri="{FF2B5EF4-FFF2-40B4-BE49-F238E27FC236}">
                <a16:creationId xmlns:a16="http://schemas.microsoft.com/office/drawing/2014/main" id="{C00C8274-7E5F-41E2-8877-8653FCD1951F}"/>
              </a:ext>
            </a:extLst>
          </p:cNvPr>
          <p:cNvGrpSpPr>
            <a:grpSpLocks/>
          </p:cNvGrpSpPr>
          <p:nvPr/>
        </p:nvGrpSpPr>
        <p:grpSpPr bwMode="auto">
          <a:xfrm>
            <a:off x="0" y="981075"/>
            <a:ext cx="9144000" cy="87313"/>
            <a:chOff x="0" y="1152"/>
            <a:chExt cx="6048" cy="2015"/>
          </a:xfrm>
        </p:grpSpPr>
        <p:sp>
          <p:nvSpPr>
            <p:cNvPr id="142344" name="Rectangle 8" descr="Dark vertical">
              <a:extLst>
                <a:ext uri="{FF2B5EF4-FFF2-40B4-BE49-F238E27FC236}">
                  <a16:creationId xmlns:a16="http://schemas.microsoft.com/office/drawing/2014/main" id="{F9B5C785-484F-4858-9769-9C16A0F80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52"/>
              <a:ext cx="6048" cy="2015"/>
            </a:xfrm>
            <a:prstGeom prst="rect">
              <a:avLst/>
            </a:prstGeom>
            <a:pattFill prst="dkVert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5388D5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736" tIns="45368" rIns="90736" bIns="45368" anchor="ctr"/>
            <a:lstStyle>
              <a:lvl1pPr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4025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08050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60488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14513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17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289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61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33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en-US" altLang="en-US"/>
            </a:p>
          </p:txBody>
        </p:sp>
        <p:sp>
          <p:nvSpPr>
            <p:cNvPr id="142345" name="Rectangle 9">
              <a:extLst>
                <a:ext uri="{FF2B5EF4-FFF2-40B4-BE49-F238E27FC236}">
                  <a16:creationId xmlns:a16="http://schemas.microsoft.com/office/drawing/2014/main" id="{F07ED3F9-037F-40ED-A122-7A20F1F10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52"/>
              <a:ext cx="2015" cy="20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5388D5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736" tIns="45368" rIns="90736" bIns="45368" anchor="ctr"/>
            <a:lstStyle>
              <a:lvl1pPr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4025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08050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60488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14513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17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289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61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33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en-US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F1D2195-CCF2-45E6-A4DF-64CE4171FB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60350"/>
            <a:ext cx="82296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6E58E92-BCA7-4B50-974A-C694E9119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6436" name="Rectangle 4">
            <a:extLst>
              <a:ext uri="{FF2B5EF4-FFF2-40B4-BE49-F238E27FC236}">
                <a16:creationId xmlns:a16="http://schemas.microsoft.com/office/drawing/2014/main" id="{6BC33B89-5663-47E0-9FE3-7405AD6DA6E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6437" name="Rectangle 5">
            <a:extLst>
              <a:ext uri="{FF2B5EF4-FFF2-40B4-BE49-F238E27FC236}">
                <a16:creationId xmlns:a16="http://schemas.microsoft.com/office/drawing/2014/main" id="{68CF92FD-2B04-4412-BF5B-09BADABFF4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6438" name="Rectangle 6">
            <a:extLst>
              <a:ext uri="{FF2B5EF4-FFF2-40B4-BE49-F238E27FC236}">
                <a16:creationId xmlns:a16="http://schemas.microsoft.com/office/drawing/2014/main" id="{7BB28995-2191-4337-8BC2-03BD5B46570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1DE6FE9-25C2-4007-AB05-E29E3A67C845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6151" name="Group 7">
            <a:extLst>
              <a:ext uri="{FF2B5EF4-FFF2-40B4-BE49-F238E27FC236}">
                <a16:creationId xmlns:a16="http://schemas.microsoft.com/office/drawing/2014/main" id="{D4DB8DEC-5C2E-4734-8BA2-516C5BDF189A}"/>
              </a:ext>
            </a:extLst>
          </p:cNvPr>
          <p:cNvGrpSpPr>
            <a:grpSpLocks/>
          </p:cNvGrpSpPr>
          <p:nvPr/>
        </p:nvGrpSpPr>
        <p:grpSpPr bwMode="auto">
          <a:xfrm>
            <a:off x="0" y="981075"/>
            <a:ext cx="9144000" cy="87313"/>
            <a:chOff x="0" y="1152"/>
            <a:chExt cx="6048" cy="2015"/>
          </a:xfrm>
        </p:grpSpPr>
        <p:sp>
          <p:nvSpPr>
            <p:cNvPr id="146440" name="Rectangle 8" descr="Dark vertical">
              <a:extLst>
                <a:ext uri="{FF2B5EF4-FFF2-40B4-BE49-F238E27FC236}">
                  <a16:creationId xmlns:a16="http://schemas.microsoft.com/office/drawing/2014/main" id="{3846A9F8-EA9A-4449-B8E4-5A7DCDEDC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52"/>
              <a:ext cx="6048" cy="2015"/>
            </a:xfrm>
            <a:prstGeom prst="rect">
              <a:avLst/>
            </a:prstGeom>
            <a:pattFill prst="dkVert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5388D5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736" tIns="45368" rIns="90736" bIns="45368" anchor="ctr"/>
            <a:lstStyle>
              <a:lvl1pPr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4025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08050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60488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14513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17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289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61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33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en-US" altLang="en-US"/>
            </a:p>
          </p:txBody>
        </p:sp>
        <p:sp>
          <p:nvSpPr>
            <p:cNvPr id="146441" name="Rectangle 9">
              <a:extLst>
                <a:ext uri="{FF2B5EF4-FFF2-40B4-BE49-F238E27FC236}">
                  <a16:creationId xmlns:a16="http://schemas.microsoft.com/office/drawing/2014/main" id="{4F817DAF-372F-49D4-8949-FA517A9FC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52"/>
              <a:ext cx="2015" cy="20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5388D5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736" tIns="45368" rIns="90736" bIns="45368" anchor="ctr"/>
            <a:lstStyle>
              <a:lvl1pPr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4025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08050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60488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14513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17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289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61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33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en-US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FBA408D-734F-4124-B695-5AA0D5FC7B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60350"/>
            <a:ext cx="82296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07DC5D2-01D7-4B97-96F0-19A377DA5C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9508" name="Rectangle 4">
            <a:extLst>
              <a:ext uri="{FF2B5EF4-FFF2-40B4-BE49-F238E27FC236}">
                <a16:creationId xmlns:a16="http://schemas.microsoft.com/office/drawing/2014/main" id="{BA9F336E-4B39-46A6-9D72-04B34BFD846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9" name="Rectangle 5">
            <a:extLst>
              <a:ext uri="{FF2B5EF4-FFF2-40B4-BE49-F238E27FC236}">
                <a16:creationId xmlns:a16="http://schemas.microsoft.com/office/drawing/2014/main" id="{BD631DCB-7C9C-4F61-B934-F5BE22977EF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0" name="Rectangle 6">
            <a:extLst>
              <a:ext uri="{FF2B5EF4-FFF2-40B4-BE49-F238E27FC236}">
                <a16:creationId xmlns:a16="http://schemas.microsoft.com/office/drawing/2014/main" id="{F47B8BB3-ED16-4839-81BB-E6408FBEB0B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7198BB95-BC98-4672-96E5-8AB8788509ED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7175" name="Group 7">
            <a:extLst>
              <a:ext uri="{FF2B5EF4-FFF2-40B4-BE49-F238E27FC236}">
                <a16:creationId xmlns:a16="http://schemas.microsoft.com/office/drawing/2014/main" id="{8266B183-5952-492D-962C-09B208853896}"/>
              </a:ext>
            </a:extLst>
          </p:cNvPr>
          <p:cNvGrpSpPr>
            <a:grpSpLocks/>
          </p:cNvGrpSpPr>
          <p:nvPr/>
        </p:nvGrpSpPr>
        <p:grpSpPr bwMode="auto">
          <a:xfrm>
            <a:off x="0" y="981075"/>
            <a:ext cx="9144000" cy="87313"/>
            <a:chOff x="0" y="1152"/>
            <a:chExt cx="6048" cy="2015"/>
          </a:xfrm>
        </p:grpSpPr>
        <p:sp>
          <p:nvSpPr>
            <p:cNvPr id="149512" name="Rectangle 8" descr="Dark vertical">
              <a:extLst>
                <a:ext uri="{FF2B5EF4-FFF2-40B4-BE49-F238E27FC236}">
                  <a16:creationId xmlns:a16="http://schemas.microsoft.com/office/drawing/2014/main" id="{E791B1B0-55E3-4146-9B2B-BB04D518A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52"/>
              <a:ext cx="6048" cy="2015"/>
            </a:xfrm>
            <a:prstGeom prst="rect">
              <a:avLst/>
            </a:prstGeom>
            <a:pattFill prst="dkVert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5388D5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736" tIns="45368" rIns="90736" bIns="45368" anchor="ctr"/>
            <a:lstStyle>
              <a:lvl1pPr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4025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08050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60488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14513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17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289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61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33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en-US" altLang="en-US"/>
            </a:p>
          </p:txBody>
        </p:sp>
        <p:sp>
          <p:nvSpPr>
            <p:cNvPr id="149513" name="Rectangle 9">
              <a:extLst>
                <a:ext uri="{FF2B5EF4-FFF2-40B4-BE49-F238E27FC236}">
                  <a16:creationId xmlns:a16="http://schemas.microsoft.com/office/drawing/2014/main" id="{55E334AE-8D7C-4F3A-A850-010A48F36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52"/>
              <a:ext cx="2015" cy="20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5388D5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736" tIns="45368" rIns="90736" bIns="45368" anchor="ctr"/>
            <a:lstStyle>
              <a:lvl1pPr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4025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08050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60488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14513" defTabSz="908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17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289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61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3313" defTabSz="908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en-US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50" r:id="rId6"/>
    <p:sldLayoutId id="2147484151" r:id="rId7"/>
    <p:sldLayoutId id="2147484152" r:id="rId8"/>
    <p:sldLayoutId id="2147484153" r:id="rId9"/>
    <p:sldLayoutId id="2147484154" r:id="rId10"/>
    <p:sldLayoutId id="21474841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1CCFF45-41B5-44B6-9067-35EA7F4ECD6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32138" y="2636838"/>
            <a:ext cx="4176712" cy="1079500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密立根油滴实验</a:t>
            </a: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C3ABC31D-65B4-4276-B77D-D9118B48A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4437063"/>
            <a:ext cx="26654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/>
              <a:t>深圳大学</a:t>
            </a:r>
          </a:p>
          <a:p>
            <a:pPr algn="ctr"/>
            <a:r>
              <a:rPr lang="zh-CN" altLang="en-US" sz="1800"/>
              <a:t>物理教学实验中心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000"/>
    </mc:Choice>
    <mc:Fallback>
      <p:transition advTm="4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74E951F-CEF6-43E0-B8C3-78B4D8D73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3" y="336550"/>
            <a:ext cx="86550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考虑油滴的直径与空气分子的间隙相当，空气已不能看成是连续介质，其粘滞系数应作如下修正 ：</a:t>
            </a:r>
          </a:p>
        </p:txBody>
      </p:sp>
      <p:graphicFrame>
        <p:nvGraphicFramePr>
          <p:cNvPr id="27651" name="Object 4">
            <a:extLst>
              <a:ext uri="{FF2B5EF4-FFF2-40B4-BE49-F238E27FC236}">
                <a16:creationId xmlns:a16="http://schemas.microsoft.com/office/drawing/2014/main" id="{BBF34F63-E21A-4E0F-94CF-7A09BE2165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2175" y="1566863"/>
          <a:ext cx="18034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公式" r:id="rId3" imgW="17973615" imgH="14316203" progId="Equation.3">
                  <p:embed/>
                </p:oleObj>
              </mc:Choice>
              <mc:Fallback>
                <p:oleObj name="公式" r:id="rId3" imgW="17973615" imgH="1431620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1566863"/>
                        <a:ext cx="1803400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Rectangle 6">
            <a:extLst>
              <a:ext uri="{FF2B5EF4-FFF2-40B4-BE49-F238E27FC236}">
                <a16:creationId xmlns:a16="http://schemas.microsoft.com/office/drawing/2014/main" id="{2A23939A-878A-4A4E-968E-8DC4E670E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3062288"/>
            <a:ext cx="3140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修正后的半径是：</a:t>
            </a:r>
          </a:p>
        </p:txBody>
      </p:sp>
      <p:graphicFrame>
        <p:nvGraphicFramePr>
          <p:cNvPr id="27653" name="Object 7">
            <a:extLst>
              <a:ext uri="{FF2B5EF4-FFF2-40B4-BE49-F238E27FC236}">
                <a16:creationId xmlns:a16="http://schemas.microsoft.com/office/drawing/2014/main" id="{1592BAC2-FE58-478E-A953-DFDFF99946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3776663"/>
          <a:ext cx="2592387" cy="149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公式" r:id="rId5" imgW="28032015" imgH="16144832" progId="Equation.3">
                  <p:embed/>
                </p:oleObj>
              </mc:Choice>
              <mc:Fallback>
                <p:oleObj name="公式" r:id="rId5" imgW="28032015" imgH="1614483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776663"/>
                        <a:ext cx="2592387" cy="149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Rectangle 8">
            <a:extLst>
              <a:ext uri="{FF2B5EF4-FFF2-40B4-BE49-F238E27FC236}">
                <a16:creationId xmlns:a16="http://schemas.microsoft.com/office/drawing/2014/main" id="{9DC5FE25-B770-4C1E-AC2A-3A24869FC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5595938"/>
            <a:ext cx="84788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上式根号中还包含油滴的半径</a:t>
            </a:r>
            <a:r>
              <a:rPr lang="en-US" altLang="zh-CN" sz="2400">
                <a:latin typeface="华文细黑" panose="02010600040101010101" pitchFamily="2" charset="-122"/>
                <a:ea typeface="华文细黑" panose="02010600040101010101" pitchFamily="2" charset="-122"/>
              </a:rPr>
              <a:t>a 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，因为它处于修正项中，不须十分精确，故它仍可用修正前的公式计算。 </a:t>
            </a:r>
          </a:p>
        </p:txBody>
      </p:sp>
      <p:sp>
        <p:nvSpPr>
          <p:cNvPr id="27655" name="Text Box 9">
            <a:extLst>
              <a:ext uri="{FF2B5EF4-FFF2-40B4-BE49-F238E27FC236}">
                <a16:creationId xmlns:a16="http://schemas.microsoft.com/office/drawing/2014/main" id="{47F7F45C-387D-446F-83A0-89B5C1E5F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1773238"/>
            <a:ext cx="16875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i="1">
                <a:solidFill>
                  <a:srgbClr val="008000"/>
                </a:solidFill>
              </a:rPr>
              <a:t>b</a:t>
            </a:r>
            <a:r>
              <a:rPr lang="en-US" altLang="zh-CN" sz="2400">
                <a:solidFill>
                  <a:srgbClr val="008000"/>
                </a:solidFill>
              </a:rPr>
              <a:t>-</a:t>
            </a:r>
            <a:r>
              <a:rPr lang="zh-CN" altLang="en-US" sz="2400">
                <a:solidFill>
                  <a:srgbClr val="008000"/>
                </a:solidFill>
              </a:rPr>
              <a:t>常数</a:t>
            </a:r>
          </a:p>
          <a:p>
            <a:r>
              <a:rPr lang="en-US" altLang="zh-CN" sz="2400" i="1">
                <a:solidFill>
                  <a:srgbClr val="008000"/>
                </a:solidFill>
              </a:rPr>
              <a:t>P</a:t>
            </a:r>
            <a:r>
              <a:rPr lang="en-US" altLang="zh-CN" sz="2400">
                <a:solidFill>
                  <a:srgbClr val="008000"/>
                </a:solidFill>
              </a:rPr>
              <a:t>-</a:t>
            </a:r>
            <a:r>
              <a:rPr lang="zh-CN" altLang="en-US" sz="2400">
                <a:solidFill>
                  <a:srgbClr val="008000"/>
                </a:solidFill>
              </a:rPr>
              <a:t>大气压强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>
            <a:extLst>
              <a:ext uri="{FF2B5EF4-FFF2-40B4-BE49-F238E27FC236}">
                <a16:creationId xmlns:a16="http://schemas.microsoft.com/office/drawing/2014/main" id="{98D4ACBD-50BA-412E-8A27-965A2DCB0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441325"/>
            <a:ext cx="413226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latin typeface="华文细黑" panose="02010600040101010101" pitchFamily="2" charset="-122"/>
                <a:ea typeface="华文细黑" panose="02010600040101010101" pitchFamily="2" charset="-122"/>
              </a:rPr>
              <a:t>均匀速度</a:t>
            </a:r>
            <a:r>
              <a:rPr lang="en-US" altLang="zh-CN" sz="3200">
                <a:latin typeface="华文细黑" panose="02010600040101010101" pitchFamily="2" charset="-122"/>
                <a:ea typeface="华文细黑" panose="02010600040101010101" pitchFamily="2" charset="-122"/>
              </a:rPr>
              <a:t>V</a:t>
            </a:r>
            <a:r>
              <a:rPr lang="en-US" altLang="zh-CN" sz="3200" baseline="-25000">
                <a:latin typeface="华文细黑" panose="02010600040101010101" pitchFamily="2" charset="-122"/>
                <a:ea typeface="华文细黑" panose="02010600040101010101" pitchFamily="2" charset="-122"/>
              </a:rPr>
              <a:t>g</a:t>
            </a:r>
            <a:r>
              <a:rPr lang="zh-CN" altLang="en-US" sz="3200">
                <a:latin typeface="华文细黑" panose="02010600040101010101" pitchFamily="2" charset="-122"/>
                <a:ea typeface="华文细黑" panose="02010600040101010101" pitchFamily="2" charset="-122"/>
              </a:rPr>
              <a:t>的测定： </a:t>
            </a:r>
          </a:p>
        </p:txBody>
      </p:sp>
      <p:sp>
        <p:nvSpPr>
          <p:cNvPr id="28675" name="Rectangle 7">
            <a:extLst>
              <a:ext uri="{FF2B5EF4-FFF2-40B4-BE49-F238E27FC236}">
                <a16:creationId xmlns:a16="http://schemas.microsoft.com/office/drawing/2014/main" id="{93AC4BAF-23B7-401F-96B3-09B5B09ED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597025"/>
            <a:ext cx="83518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当电压</a:t>
            </a:r>
            <a:r>
              <a:rPr lang="en-US" altLang="zh-CN" sz="2400">
                <a:latin typeface="华文细黑" panose="02010600040101010101" pitchFamily="2" charset="-122"/>
                <a:ea typeface="华文细黑" panose="02010600040101010101" pitchFamily="2" charset="-122"/>
              </a:rPr>
              <a:t>U=0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时，设油滴在平行极板间做匀速下降的距离为</a:t>
            </a:r>
            <a:r>
              <a:rPr lang="en-US" altLang="zh-CN" sz="2400">
                <a:latin typeface="华文细黑" panose="02010600040101010101" pitchFamily="2" charset="-122"/>
                <a:ea typeface="华文细黑" panose="02010600040101010101" pitchFamily="2" charset="-122"/>
              </a:rPr>
              <a:t>l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，时间为</a:t>
            </a:r>
            <a:r>
              <a:rPr lang="en-US" altLang="zh-CN" sz="2400">
                <a:latin typeface="华文细黑" panose="02010600040101010101" pitchFamily="2" charset="-122"/>
                <a:ea typeface="华文细黑" panose="02010600040101010101" pitchFamily="2" charset="-122"/>
              </a:rPr>
              <a:t>t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，则 </a:t>
            </a:r>
          </a:p>
        </p:txBody>
      </p:sp>
      <p:graphicFrame>
        <p:nvGraphicFramePr>
          <p:cNvPr id="28676" name="Object 9">
            <a:extLst>
              <a:ext uri="{FF2B5EF4-FFF2-40B4-BE49-F238E27FC236}">
                <a16:creationId xmlns:a16="http://schemas.microsoft.com/office/drawing/2014/main" id="{BC5A0218-DE1D-48B4-8900-061FE4B846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940602"/>
              </p:ext>
            </p:extLst>
          </p:nvPr>
        </p:nvGraphicFramePr>
        <p:xfrm>
          <a:off x="874713" y="3621088"/>
          <a:ext cx="4308475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公式" r:id="rId3" imgW="1866600" imgH="1041120" progId="Equation.3">
                  <p:embed/>
                </p:oleObj>
              </mc:Choice>
              <mc:Fallback>
                <p:oleObj name="公式" r:id="rId3" imgW="1866600" imgH="10411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621088"/>
                        <a:ext cx="4308475" cy="21177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AutoShape 10">
            <a:extLst>
              <a:ext uri="{FF2B5EF4-FFF2-40B4-BE49-F238E27FC236}">
                <a16:creationId xmlns:a16="http://schemas.microsoft.com/office/drawing/2014/main" id="{02E3F5C8-CBB3-457F-A0A7-3A2ED523D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621088"/>
            <a:ext cx="2374900" cy="1411287"/>
          </a:xfrm>
          <a:prstGeom prst="wedgeRoundRectCallout">
            <a:avLst>
              <a:gd name="adj1" fmla="val -87921"/>
              <a:gd name="adj2" fmla="val 32366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>
                <a:latin typeface="楷体_GB2312"/>
              </a:rPr>
              <a:t>静态</a:t>
            </a:r>
            <a:r>
              <a:rPr lang="en-US" altLang="zh-CN" sz="2400" b="1">
                <a:latin typeface="楷体_GB2312"/>
              </a:rPr>
              <a:t>(</a:t>
            </a:r>
            <a:r>
              <a:rPr lang="zh-CN" altLang="en-US" sz="2400" b="1">
                <a:latin typeface="楷体_GB2312"/>
              </a:rPr>
              <a:t>平衡</a:t>
            </a:r>
            <a:r>
              <a:rPr lang="en-US" altLang="zh-CN" sz="2400" b="1">
                <a:latin typeface="楷体_GB2312"/>
              </a:rPr>
              <a:t>)</a:t>
            </a:r>
            <a:r>
              <a:rPr lang="zh-CN" altLang="en-US" sz="2400" b="1">
                <a:latin typeface="楷体_GB2312"/>
              </a:rPr>
              <a:t>法测油滴电荷的公式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366471E-746F-42C8-BA06-3DB54EE6E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6024563"/>
            <a:ext cx="79486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只要测出平衡电压</a:t>
            </a:r>
            <a:r>
              <a:rPr lang="en-US" altLang="zh-CN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</a:t>
            </a:r>
            <a:r>
              <a:rPr lang="zh-CN" altLang="en-US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、油滴匀速下降的时间</a:t>
            </a:r>
            <a:r>
              <a:rPr lang="en-US" altLang="zh-CN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t</a:t>
            </a:r>
            <a:r>
              <a:rPr lang="zh-CN" altLang="en-US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和距离</a:t>
            </a:r>
            <a:r>
              <a:rPr lang="en-US" altLang="zh-CN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l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zh-CN" altLang="en-US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即可求得</a:t>
            </a:r>
            <a:r>
              <a:rPr lang="en-US" altLang="zh-CN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</a:t>
            </a:r>
          </a:p>
        </p:txBody>
      </p:sp>
      <p:graphicFrame>
        <p:nvGraphicFramePr>
          <p:cNvPr id="28679" name="Object 8">
            <a:extLst>
              <a:ext uri="{FF2B5EF4-FFF2-40B4-BE49-F238E27FC236}">
                <a16:creationId xmlns:a16="http://schemas.microsoft.com/office/drawing/2014/main" id="{5FEEF3DB-F017-49A2-B46C-E399398EB3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8863" y="2501900"/>
          <a:ext cx="15843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公式" r:id="rId5" imgW="11887200" imgH="5791200" progId="Equation.3">
                  <p:embed/>
                </p:oleObj>
              </mc:Choice>
              <mc:Fallback>
                <p:oleObj name="公式" r:id="rId5" imgW="11887200" imgH="579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863" y="2501900"/>
                        <a:ext cx="158432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>
            <a:extLst>
              <a:ext uri="{FF2B5EF4-FFF2-40B4-BE49-F238E27FC236}">
                <a16:creationId xmlns:a16="http://schemas.microsoft.com/office/drawing/2014/main" id="{7BA76C43-18A1-4BCF-B697-FE757F6F36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400" y="328613"/>
            <a:ext cx="7905750" cy="579437"/>
          </a:xfrm>
        </p:spPr>
        <p:txBody>
          <a:bodyPr/>
          <a:lstStyle/>
          <a:p>
            <a:r>
              <a:rPr lang="zh-CN" altLang="en-US" sz="3200">
                <a:latin typeface="华文行楷" panose="02010800040101010101" pitchFamily="2" charset="-122"/>
                <a:ea typeface="华文行楷" panose="02010800040101010101" pitchFamily="2" charset="-122"/>
              </a:rPr>
              <a:t>四、实验</a:t>
            </a:r>
            <a:endParaRPr lang="en-US" altLang="zh-CN" sz="32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9699" name="Rectangle 7">
            <a:extLst>
              <a:ext uri="{FF2B5EF4-FFF2-40B4-BE49-F238E27FC236}">
                <a16:creationId xmlns:a16="http://schemas.microsoft.com/office/drawing/2014/main" id="{A5092EFB-FA7F-494A-A561-BA97E1403C2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5900" y="1277938"/>
            <a:ext cx="7559675" cy="19875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测量参数（只有两个）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、平衡电压。读取油滴静止时的平衡电压值。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、测量油滴匀速下降一定距离所需的时间。其中距离我们约定采用</a:t>
            </a:r>
            <a:r>
              <a:rPr lang="en-US" altLang="zh-CN">
                <a:latin typeface="华文细黑" panose="02010600040101010101" pitchFamily="2" charset="-122"/>
                <a:ea typeface="华文细黑" panose="02010600040101010101" pitchFamily="2" charset="-122"/>
              </a:rPr>
              <a:t>l=1.50mm</a:t>
            </a:r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，即屏幕上</a:t>
            </a:r>
            <a:r>
              <a:rPr lang="en-US" altLang="zh-CN">
                <a:latin typeface="华文细黑" panose="02010600040101010101" pitchFamily="2" charset="-122"/>
                <a:ea typeface="华文细黑" panose="02010600040101010101" pitchFamily="2" charset="-122"/>
              </a:rPr>
              <a:t>6</a:t>
            </a:r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格的距离</a:t>
            </a:r>
            <a:r>
              <a:rPr lang="en-US" altLang="zh-CN">
                <a:latin typeface="华文细黑" panose="02010600040101010101" pitchFamily="2" charset="-122"/>
                <a:ea typeface="华文细黑" panose="02010600040101010101" pitchFamily="2" charset="-122"/>
              </a:rPr>
              <a:t>(0.25mm×6)</a:t>
            </a:r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</a:p>
        </p:txBody>
      </p:sp>
      <p:grpSp>
        <p:nvGrpSpPr>
          <p:cNvPr id="29700" name="组合 20">
            <a:extLst>
              <a:ext uri="{FF2B5EF4-FFF2-40B4-BE49-F238E27FC236}">
                <a16:creationId xmlns:a16="http://schemas.microsoft.com/office/drawing/2014/main" id="{B5637EE9-71CE-4496-A039-CB51F6561B04}"/>
              </a:ext>
            </a:extLst>
          </p:cNvPr>
          <p:cNvGrpSpPr>
            <a:grpSpLocks/>
          </p:cNvGrpSpPr>
          <p:nvPr/>
        </p:nvGrpSpPr>
        <p:grpSpPr bwMode="auto">
          <a:xfrm>
            <a:off x="3059113" y="3416300"/>
            <a:ext cx="3230562" cy="2979738"/>
            <a:chOff x="1907701" y="-23779"/>
            <a:chExt cx="6767987" cy="6765149"/>
          </a:xfrm>
        </p:grpSpPr>
        <p:pic>
          <p:nvPicPr>
            <p:cNvPr id="29701" name="Picture 10" descr="om994">
              <a:extLst>
                <a:ext uri="{FF2B5EF4-FFF2-40B4-BE49-F238E27FC236}">
                  <a16:creationId xmlns:a16="http://schemas.microsoft.com/office/drawing/2014/main" id="{B963521F-AE15-4066-8DFD-59A916094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29" b="24036"/>
            <a:stretch>
              <a:fillRect/>
            </a:stretch>
          </p:blipFill>
          <p:spPr bwMode="auto">
            <a:xfrm>
              <a:off x="1907701" y="-23779"/>
              <a:ext cx="6767985" cy="6765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29702" name="组合 22">
              <a:extLst>
                <a:ext uri="{FF2B5EF4-FFF2-40B4-BE49-F238E27FC236}">
                  <a16:creationId xmlns:a16="http://schemas.microsoft.com/office/drawing/2014/main" id="{114532ED-06F5-4840-A125-5801B26DFB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919" y="620713"/>
              <a:ext cx="6587769" cy="5006595"/>
              <a:chOff x="2087919" y="620713"/>
              <a:chExt cx="6587769" cy="5006595"/>
            </a:xfrm>
          </p:grpSpPr>
          <p:sp>
            <p:nvSpPr>
              <p:cNvPr id="29703" name="AutoShape 11">
                <a:extLst>
                  <a:ext uri="{FF2B5EF4-FFF2-40B4-BE49-F238E27FC236}">
                    <a16:creationId xmlns:a16="http://schemas.microsoft.com/office/drawing/2014/main" id="{B16940D9-AD4F-4793-BD37-04C7A4E840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790" y="776286"/>
                <a:ext cx="1859610" cy="350654"/>
              </a:xfrm>
              <a:prstGeom prst="borderCallout1">
                <a:avLst>
                  <a:gd name="adj1" fmla="val 36366"/>
                  <a:gd name="adj2" fmla="val 106620"/>
                  <a:gd name="adj3" fmla="val 52019"/>
                  <a:gd name="adj4" fmla="val 187171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zh-CN" altLang="en-US" sz="1200"/>
                  <a:t>电压</a:t>
                </a:r>
              </a:p>
            </p:txBody>
          </p:sp>
          <p:sp>
            <p:nvSpPr>
              <p:cNvPr id="29704" name="AutoShape 12">
                <a:extLst>
                  <a:ext uri="{FF2B5EF4-FFF2-40B4-BE49-F238E27FC236}">
                    <a16:creationId xmlns:a16="http://schemas.microsoft.com/office/drawing/2014/main" id="{1AD98755-8F28-430F-9AFB-3E0F8D2A65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792" y="1928944"/>
                <a:ext cx="1414707" cy="350654"/>
              </a:xfrm>
              <a:prstGeom prst="borderCallout1">
                <a:avLst>
                  <a:gd name="adj1" fmla="val 39778"/>
                  <a:gd name="adj2" fmla="val 109620"/>
                  <a:gd name="adj3" fmla="val 69060"/>
                  <a:gd name="adj4" fmla="val 235671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zh-CN" altLang="en-US" sz="1200"/>
                  <a:t>计时</a:t>
                </a:r>
              </a:p>
            </p:txBody>
          </p:sp>
          <p:sp>
            <p:nvSpPr>
              <p:cNvPr id="29705" name="Oval 13">
                <a:extLst>
                  <a:ext uri="{FF2B5EF4-FFF2-40B4-BE49-F238E27FC236}">
                    <a16:creationId xmlns:a16="http://schemas.microsoft.com/office/drawing/2014/main" id="{98CBCAD9-EC92-4B26-9E25-144C86048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3663" y="620713"/>
                <a:ext cx="2232025" cy="863600"/>
              </a:xfrm>
              <a:prstGeom prst="ellips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706" name="Oval 14">
                <a:extLst>
                  <a:ext uri="{FF2B5EF4-FFF2-40B4-BE49-F238E27FC236}">
                    <a16:creationId xmlns:a16="http://schemas.microsoft.com/office/drawing/2014/main" id="{F5440646-76F0-436E-958E-DFC930BABF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8125" y="1341438"/>
                <a:ext cx="2016125" cy="1008062"/>
              </a:xfrm>
              <a:prstGeom prst="ellips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707" name="Line 15">
                <a:extLst>
                  <a:ext uri="{FF2B5EF4-FFF2-40B4-BE49-F238E27FC236}">
                    <a16:creationId xmlns:a16="http://schemas.microsoft.com/office/drawing/2014/main" id="{5EE2E8C7-DC24-4FBF-BF02-27C8564829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5513" y="1557338"/>
                <a:ext cx="2520950" cy="0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29708" name="Line 19">
                <a:extLst>
                  <a:ext uri="{FF2B5EF4-FFF2-40B4-BE49-F238E27FC236}">
                    <a16:creationId xmlns:a16="http://schemas.microsoft.com/office/drawing/2014/main" id="{E9B75265-1990-46C9-BD30-B197CC1C4B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7919" y="5562639"/>
                <a:ext cx="2520950" cy="0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29709" name="Line 20">
                <a:extLst>
                  <a:ext uri="{FF2B5EF4-FFF2-40B4-BE49-F238E27FC236}">
                    <a16:creationId xmlns:a16="http://schemas.microsoft.com/office/drawing/2014/main" id="{D516FE50-75E2-406A-B1D5-5F0BD21ADB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84438" y="1557341"/>
                <a:ext cx="0" cy="4069967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29710" name="Oval 21">
                <a:extLst>
                  <a:ext uri="{FF2B5EF4-FFF2-40B4-BE49-F238E27FC236}">
                    <a16:creationId xmlns:a16="http://schemas.microsoft.com/office/drawing/2014/main" id="{BA970B2E-FAB1-4860-BE5F-991561F9F2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2771775" y="1484313"/>
                <a:ext cx="144463" cy="14446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63AB61C-BB02-48E9-BC2A-902DBAAF3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577850"/>
            <a:ext cx="7905750" cy="547688"/>
          </a:xfrm>
        </p:spPr>
        <p:txBody>
          <a:bodyPr/>
          <a:lstStyle/>
          <a:p>
            <a:r>
              <a:rPr lang="zh-CN" altLang="en-US" sz="3200"/>
              <a:t>测量步骤</a:t>
            </a:r>
            <a:endParaRPr lang="en-US" altLang="zh-CN" sz="320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C605CCD-561E-40CF-815E-6210C9BC7F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3250" y="1484313"/>
            <a:ext cx="7662863" cy="4608512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、调节仪器水平。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、调节平衡电压到</a:t>
            </a:r>
            <a:r>
              <a:rPr lang="en-US" altLang="zh-CN" dirty="0">
                <a:ea typeface="宋体" panose="02010600030101010101" pitchFamily="2" charset="-122"/>
              </a:rPr>
              <a:t>200-300V</a:t>
            </a:r>
            <a:r>
              <a:rPr lang="zh-CN" altLang="en-US" dirty="0">
                <a:ea typeface="宋体" panose="02010600030101010101" pitchFamily="2" charset="-122"/>
              </a:rPr>
              <a:t>左右。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、使用喷雾器往油雾室喷油。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4</a:t>
            </a:r>
            <a:r>
              <a:rPr lang="zh-CN" altLang="en-US" dirty="0">
                <a:ea typeface="宋体" panose="02010600030101010101" pitchFamily="2" charset="-122"/>
              </a:rPr>
              <a:t>、调节平衡电压，正确选择和控制油滴。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合适的油滴：</a:t>
            </a: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大小：直径在</a:t>
            </a:r>
            <a:r>
              <a:rPr lang="en-US" altLang="zh-CN" dirty="0">
                <a:ea typeface="宋体" panose="02010600030101010101" pitchFamily="2" charset="-122"/>
              </a:rPr>
              <a:t>0.5~1mm</a:t>
            </a:r>
            <a:r>
              <a:rPr lang="zh-CN" altLang="en-US" dirty="0">
                <a:ea typeface="宋体" panose="02010600030101010101" pitchFamily="2" charset="-122"/>
              </a:rPr>
              <a:t>（监视器）左右，撤电压匀速下降</a:t>
            </a:r>
            <a:r>
              <a:rPr lang="en-US" altLang="zh-CN" dirty="0">
                <a:ea typeface="宋体" panose="02010600030101010101" pitchFamily="2" charset="-122"/>
              </a:rPr>
              <a:t>6</a:t>
            </a:r>
            <a:r>
              <a:rPr lang="zh-CN" altLang="en-US" dirty="0">
                <a:ea typeface="宋体" panose="02010600030101010101" pitchFamily="2" charset="-122"/>
              </a:rPr>
              <a:t>格的时间</a:t>
            </a:r>
            <a:r>
              <a:rPr lang="en-US" altLang="zh-CN" dirty="0">
                <a:ea typeface="宋体" panose="02010600030101010101" pitchFamily="2" charset="-122"/>
              </a:rPr>
              <a:t>8~30s</a:t>
            </a:r>
            <a:r>
              <a:rPr lang="zh-CN" altLang="en-US" dirty="0">
                <a:ea typeface="宋体" panose="02010600030101010101" pitchFamily="2" charset="-122"/>
              </a:rPr>
              <a:t>左右。</a:t>
            </a: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电量：加提升电压能上，调平衡电压能静止。一般平衡电压在</a:t>
            </a:r>
            <a:r>
              <a:rPr lang="en-US" altLang="zh-CN" dirty="0">
                <a:ea typeface="宋体" panose="02010600030101010101" pitchFamily="2" charset="-122"/>
              </a:rPr>
              <a:t>200-300</a:t>
            </a:r>
            <a:r>
              <a:rPr lang="zh-CN" altLang="en-US" dirty="0">
                <a:ea typeface="宋体" panose="02010600030101010101" pitchFamily="2" charset="-122"/>
              </a:rPr>
              <a:t>之间。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、用平衡法测量油滴匀速下降</a:t>
            </a:r>
            <a:r>
              <a:rPr lang="en-US" altLang="zh-CN" dirty="0">
                <a:ea typeface="宋体" panose="02010600030101010101" pitchFamily="2" charset="-122"/>
              </a:rPr>
              <a:t>6</a:t>
            </a:r>
            <a:r>
              <a:rPr lang="zh-CN" altLang="en-US" dirty="0">
                <a:ea typeface="宋体" panose="02010600030101010101" pitchFamily="2" charset="-122"/>
              </a:rPr>
              <a:t>格所需要的时间。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每个油滴测量</a:t>
            </a:r>
            <a:r>
              <a:rPr lang="en-US" altLang="zh-CN" dirty="0">
                <a:ea typeface="宋体" panose="02010600030101010101" pitchFamily="2" charset="-122"/>
              </a:rPr>
              <a:t>6</a:t>
            </a:r>
            <a:r>
              <a:rPr lang="zh-CN" altLang="en-US" dirty="0">
                <a:ea typeface="宋体" panose="02010600030101010101" pitchFamily="2" charset="-122"/>
              </a:rPr>
              <a:t>次，选择</a:t>
            </a:r>
            <a:r>
              <a:rPr lang="en-US" altLang="zh-CN" dirty="0">
                <a:ea typeface="宋体" panose="02010600030101010101" pitchFamily="2" charset="-122"/>
              </a:rPr>
              <a:t>5</a:t>
            </a:r>
            <a:r>
              <a:rPr lang="zh-CN" altLang="en-US" dirty="0">
                <a:ea typeface="宋体" panose="02010600030101010101" pitchFamily="2" charset="-122"/>
              </a:rPr>
              <a:t>个油滴进行测量。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13B20A00-107E-461F-904E-10608105F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1252538"/>
            <a:ext cx="7559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282575" indent="-282575" defTabSz="939800">
              <a:spcBef>
                <a:spcPct val="5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82575" indent="-282575" defTabSz="939800">
              <a:spcBef>
                <a:spcPct val="25000"/>
              </a:spcBef>
              <a:buClr>
                <a:schemeClr val="tx1"/>
              </a:buClr>
              <a:buSzPct val="9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6000" indent="-255588" defTabSz="939800">
              <a:spcBef>
                <a:spcPct val="25000"/>
              </a:spcBef>
              <a:buSzPct val="4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85888" indent="-258763" defTabSz="939800">
              <a:spcBef>
                <a:spcPct val="25000"/>
              </a:spcBef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16113" indent="-304800" defTabSz="939800">
              <a:spcBef>
                <a:spcPct val="25000"/>
              </a:spcBef>
              <a:buSzPct val="90000"/>
              <a:buChar char="¯"/>
              <a:defRPr sz="19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373313" indent="-304800" defTabSz="93980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830513" indent="-304800" defTabSz="93980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287713" indent="-304800" defTabSz="93980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744913" indent="-304800" defTabSz="93980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50000"/>
              </a:lnSpc>
              <a:spcBef>
                <a:spcPct val="50000"/>
              </a:spcBef>
              <a:buSzPct val="60000"/>
              <a:buFont typeface="Wingdings" panose="05000000000000000000" pitchFamily="2" charset="2"/>
              <a:buChar char="n"/>
            </a:pPr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记录其它相关物理量值。（实验室给出）</a:t>
            </a:r>
          </a:p>
          <a:p>
            <a:pPr>
              <a:lnSpc>
                <a:spcPct val="150000"/>
              </a:lnSpc>
            </a:pPr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795" name="Rectangle 9">
            <a:extLst>
              <a:ext uri="{FF2B5EF4-FFF2-40B4-BE49-F238E27FC236}">
                <a16:creationId xmlns:a16="http://schemas.microsoft.com/office/drawing/2014/main" id="{1F067EE1-E3A0-47EB-8E78-288E9E5E6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133600"/>
            <a:ext cx="5675313" cy="372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油的密度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(20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℃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)        ρ=981 kg/m</a:t>
            </a:r>
            <a:r>
              <a:rPr lang="en-US" altLang="zh-CN" baseline="30000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重力加速度                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g=9.8 m/s</a:t>
            </a:r>
            <a:r>
              <a:rPr lang="en-US" altLang="zh-CN" baseline="30000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baseline="30000" dirty="0">
              <a:latin typeface="华文细黑" panose="02010600040101010101" pitchFamily="2" charset="-122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空气粘滞系数            </a:t>
            </a:r>
            <a:r>
              <a:rPr lang="el-GR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η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=1.83×10</a:t>
            </a:r>
            <a:r>
              <a:rPr lang="en-US" altLang="zh-CN" baseline="30000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-5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 kg/</a:t>
            </a:r>
            <a:r>
              <a:rPr lang="en-US" altLang="zh-CN" dirty="0" err="1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m∙s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修正常数                    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b=6.17×10</a:t>
            </a:r>
            <a:r>
              <a:rPr lang="en-US" altLang="zh-CN" baseline="30000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-6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 m ∙cm Hg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大气压强                    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P=76.0 cm Hg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平行极板间距离        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d=5.00×10</a:t>
            </a:r>
            <a:r>
              <a:rPr lang="en-US" altLang="zh-CN" baseline="30000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-3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 m 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油滴匀速下降距离     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l=1.50×10</a:t>
            </a:r>
            <a:r>
              <a:rPr lang="en-US" altLang="zh-CN" baseline="30000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-3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 m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8261EF0-83CB-4EE1-88CA-810706CFB538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1628775"/>
          <a:ext cx="8359780" cy="4248148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759980">
                  <a:extLst>
                    <a:ext uri="{9D8B030D-6E8A-4147-A177-3AD203B41FA5}">
                      <a16:colId xmlns:a16="http://schemas.microsoft.com/office/drawing/2014/main" val="3656530732"/>
                    </a:ext>
                  </a:extLst>
                </a:gridCol>
                <a:gridCol w="759980">
                  <a:extLst>
                    <a:ext uri="{9D8B030D-6E8A-4147-A177-3AD203B41FA5}">
                      <a16:colId xmlns:a16="http://schemas.microsoft.com/office/drawing/2014/main" val="2545481655"/>
                    </a:ext>
                  </a:extLst>
                </a:gridCol>
                <a:gridCol w="759980">
                  <a:extLst>
                    <a:ext uri="{9D8B030D-6E8A-4147-A177-3AD203B41FA5}">
                      <a16:colId xmlns:a16="http://schemas.microsoft.com/office/drawing/2014/main" val="1962965657"/>
                    </a:ext>
                  </a:extLst>
                </a:gridCol>
                <a:gridCol w="759980">
                  <a:extLst>
                    <a:ext uri="{9D8B030D-6E8A-4147-A177-3AD203B41FA5}">
                      <a16:colId xmlns:a16="http://schemas.microsoft.com/office/drawing/2014/main" val="3425202907"/>
                    </a:ext>
                  </a:extLst>
                </a:gridCol>
                <a:gridCol w="759980">
                  <a:extLst>
                    <a:ext uri="{9D8B030D-6E8A-4147-A177-3AD203B41FA5}">
                      <a16:colId xmlns:a16="http://schemas.microsoft.com/office/drawing/2014/main" val="1162523383"/>
                    </a:ext>
                  </a:extLst>
                </a:gridCol>
                <a:gridCol w="759980">
                  <a:extLst>
                    <a:ext uri="{9D8B030D-6E8A-4147-A177-3AD203B41FA5}">
                      <a16:colId xmlns:a16="http://schemas.microsoft.com/office/drawing/2014/main" val="3054975065"/>
                    </a:ext>
                  </a:extLst>
                </a:gridCol>
                <a:gridCol w="759980">
                  <a:extLst>
                    <a:ext uri="{9D8B030D-6E8A-4147-A177-3AD203B41FA5}">
                      <a16:colId xmlns:a16="http://schemas.microsoft.com/office/drawing/2014/main" val="1469119880"/>
                    </a:ext>
                  </a:extLst>
                </a:gridCol>
                <a:gridCol w="759980">
                  <a:extLst>
                    <a:ext uri="{9D8B030D-6E8A-4147-A177-3AD203B41FA5}">
                      <a16:colId xmlns:a16="http://schemas.microsoft.com/office/drawing/2014/main" val="162303177"/>
                    </a:ext>
                  </a:extLst>
                </a:gridCol>
                <a:gridCol w="759980">
                  <a:extLst>
                    <a:ext uri="{9D8B030D-6E8A-4147-A177-3AD203B41FA5}">
                      <a16:colId xmlns:a16="http://schemas.microsoft.com/office/drawing/2014/main" val="3354042357"/>
                    </a:ext>
                  </a:extLst>
                </a:gridCol>
                <a:gridCol w="759980">
                  <a:extLst>
                    <a:ext uri="{9D8B030D-6E8A-4147-A177-3AD203B41FA5}">
                      <a16:colId xmlns:a16="http://schemas.microsoft.com/office/drawing/2014/main" val="463384355"/>
                    </a:ext>
                  </a:extLst>
                </a:gridCol>
                <a:gridCol w="759980">
                  <a:extLst>
                    <a:ext uri="{9D8B030D-6E8A-4147-A177-3AD203B41FA5}">
                      <a16:colId xmlns:a16="http://schemas.microsoft.com/office/drawing/2014/main" val="558741720"/>
                    </a:ext>
                  </a:extLst>
                </a:gridCol>
              </a:tblGrid>
              <a:tr h="51501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测次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油滴</a:t>
                      </a:r>
                      <a:r>
                        <a:rPr lang="en-US" sz="1200" kern="0" dirty="0">
                          <a:effectLst/>
                        </a:rPr>
                        <a:t>1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油滴</a:t>
                      </a:r>
                      <a:r>
                        <a:rPr lang="en-US" sz="1200" kern="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油滴</a:t>
                      </a:r>
                      <a:r>
                        <a:rPr lang="en-US" sz="12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油滴</a:t>
                      </a:r>
                      <a:r>
                        <a:rPr lang="en-US" sz="12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油滴</a:t>
                      </a:r>
                      <a:r>
                        <a:rPr lang="en-US" sz="12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622890"/>
                  </a:ext>
                </a:extLst>
              </a:tr>
              <a:tr h="6430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平衡电压</a:t>
                      </a:r>
                      <a:r>
                        <a:rPr lang="en-US" sz="1200" kern="0" dirty="0">
                          <a:effectLst/>
                        </a:rPr>
                        <a:t>U(V)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匀速下落时间</a:t>
                      </a:r>
                      <a:r>
                        <a:rPr lang="en-US" sz="1200" kern="0" dirty="0">
                          <a:effectLst/>
                        </a:rPr>
                        <a:t>t(s)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平衡电压</a:t>
                      </a:r>
                      <a:r>
                        <a:rPr lang="en-US" sz="1200" kern="0" dirty="0">
                          <a:effectLst/>
                        </a:rPr>
                        <a:t>U(V)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匀速下落时间</a:t>
                      </a:r>
                      <a:r>
                        <a:rPr lang="en-US" sz="1200" kern="0">
                          <a:effectLst/>
                        </a:rPr>
                        <a:t>t(s)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平衡电压</a:t>
                      </a:r>
                      <a:r>
                        <a:rPr lang="en-US" sz="1200" kern="0">
                          <a:effectLst/>
                        </a:rPr>
                        <a:t>U(V)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匀速下落时间</a:t>
                      </a:r>
                      <a:r>
                        <a:rPr lang="en-US" sz="1200" kern="0">
                          <a:effectLst/>
                        </a:rPr>
                        <a:t>t(s)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平衡电压</a:t>
                      </a:r>
                      <a:r>
                        <a:rPr lang="en-US" sz="1200" kern="0">
                          <a:effectLst/>
                        </a:rPr>
                        <a:t>U(V)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匀速下落时间</a:t>
                      </a:r>
                      <a:r>
                        <a:rPr lang="en-US" sz="1200" kern="0">
                          <a:effectLst/>
                        </a:rPr>
                        <a:t>t(s)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平衡电压</a:t>
                      </a:r>
                      <a:r>
                        <a:rPr lang="en-US" sz="1200" kern="0">
                          <a:effectLst/>
                        </a:rPr>
                        <a:t>U(V)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匀速下落时间</a:t>
                      </a:r>
                      <a:r>
                        <a:rPr lang="en-US" sz="1200" kern="0">
                          <a:effectLst/>
                        </a:rPr>
                        <a:t>t(s)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2634092499"/>
                  </a:ext>
                </a:extLst>
              </a:tr>
              <a:tr h="5150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　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　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1347317693"/>
                  </a:ext>
                </a:extLst>
              </a:tr>
              <a:tr h="5150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　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　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　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　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1734755754"/>
                  </a:ext>
                </a:extLst>
              </a:tr>
              <a:tr h="5150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　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　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　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　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　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67149870"/>
                  </a:ext>
                </a:extLst>
              </a:tr>
              <a:tr h="5150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4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　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　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　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　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3492123148"/>
                  </a:ext>
                </a:extLst>
              </a:tr>
              <a:tr h="5150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5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　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　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　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　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　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3421390717"/>
                  </a:ext>
                </a:extLst>
              </a:tr>
              <a:tr h="5150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6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　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　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　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　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　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84497979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5770760-89FA-4A1F-93DE-9C9C3639BA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7905750" cy="762000"/>
          </a:xfrm>
        </p:spPr>
        <p:txBody>
          <a:bodyPr/>
          <a:lstStyle/>
          <a:p>
            <a:r>
              <a:rPr lang="zh-CN" altLang="en-US"/>
              <a:t>注意事项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49B2E3E-FE6F-4131-ADD4-53560FA3E1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363" y="1484313"/>
            <a:ext cx="8659812" cy="4613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ea typeface="宋体" panose="02010600030101010101" pitchFamily="2" charset="-122"/>
              </a:rPr>
              <a:t>使用喷雾器往油雾室喷油时，不要连续喷多次，一般喷一下即可。以防堵塞极板上的小孔。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宋体" panose="02010600030101010101" pitchFamily="2" charset="-122"/>
              </a:rPr>
              <a:t>油滴的选取一定要大小合适，一般在直径</a:t>
            </a:r>
            <a:r>
              <a:rPr lang="en-US" altLang="zh-CN">
                <a:ea typeface="宋体" panose="02010600030101010101" pitchFamily="2" charset="-122"/>
              </a:rPr>
              <a:t>0.5mm-1mm</a:t>
            </a:r>
            <a:r>
              <a:rPr lang="zh-CN" altLang="en-US">
                <a:ea typeface="宋体" panose="02010600030101010101" pitchFamily="2" charset="-122"/>
              </a:rPr>
              <a:t>左右（屏幕显示）。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宋体" panose="02010600030101010101" pitchFamily="2" charset="-122"/>
              </a:rPr>
              <a:t>为使平衡电压测值准确，应适当延长观察平衡状态的时间。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宋体" panose="02010600030101010101" pitchFamily="2" charset="-122"/>
              </a:rPr>
              <a:t>在测量过程中，不断校准平衡电压，每一次测量都要记录平衡电压值。若发现平衡电压有明显改变，则应作为一颗新的油滴记录其测量数据。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>
            <a:extLst>
              <a:ext uri="{FF2B5EF4-FFF2-40B4-BE49-F238E27FC236}">
                <a16:creationId xmlns:a16="http://schemas.microsoft.com/office/drawing/2014/main" id="{4B157152-A49D-463D-90A4-DC329D503C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1138" y="1268413"/>
            <a:ext cx="8721725" cy="54006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ea typeface="宋体" panose="02010600030101010101" pitchFamily="2" charset="-122"/>
              </a:rPr>
              <a:t>第一步：计算每个油滴的电量</a:t>
            </a:r>
            <a:r>
              <a:rPr lang="en-US" altLang="zh-CN">
                <a:ea typeface="宋体" panose="02010600030101010101" pitchFamily="2" charset="-122"/>
              </a:rPr>
              <a:t>q</a:t>
            </a:r>
          </a:p>
          <a:p>
            <a:pPr lvl="1">
              <a:lnSpc>
                <a:spcPct val="150000"/>
              </a:lnSpc>
            </a:pPr>
            <a:r>
              <a:rPr lang="zh-CN" altLang="en-US">
                <a:ea typeface="宋体" panose="02010600030101010101" pitchFamily="2" charset="-122"/>
              </a:rPr>
              <a:t>测量了</a:t>
            </a:r>
            <a:r>
              <a:rPr lang="en-US" altLang="zh-CN">
                <a:ea typeface="宋体" panose="02010600030101010101" pitchFamily="2" charset="-122"/>
              </a:rPr>
              <a:t>5</a:t>
            </a:r>
            <a:r>
              <a:rPr lang="zh-CN" altLang="en-US">
                <a:ea typeface="宋体" panose="02010600030101010101" pitchFamily="2" charset="-122"/>
              </a:rPr>
              <a:t>个油滴，每个油滴单独计算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宋体" panose="02010600030101010101" pitchFamily="2" charset="-122"/>
              </a:rPr>
              <a:t>第二步，验证电荷的不连续性和所有电荷都是基本电荷</a:t>
            </a:r>
            <a:r>
              <a:rPr lang="en-US" altLang="zh-CN">
                <a:ea typeface="宋体" panose="02010600030101010101" pitchFamily="2" charset="-122"/>
              </a:rPr>
              <a:t>e</a:t>
            </a:r>
            <a:r>
              <a:rPr lang="zh-CN" altLang="en-US">
                <a:ea typeface="宋体" panose="02010600030101010101" pitchFamily="2" charset="-122"/>
              </a:rPr>
              <a:t>的整数倍，并计算基本电荷</a:t>
            </a:r>
            <a:r>
              <a:rPr lang="en-US" altLang="zh-CN">
                <a:ea typeface="宋体" panose="02010600030101010101" pitchFamily="2" charset="-122"/>
              </a:rPr>
              <a:t>e</a:t>
            </a:r>
            <a:r>
              <a:rPr lang="zh-CN" altLang="en-US">
                <a:ea typeface="宋体" panose="02010600030101010101" pitchFamily="2" charset="-122"/>
              </a:rPr>
              <a:t>的值</a:t>
            </a:r>
          </a:p>
          <a:p>
            <a:pPr lvl="1">
              <a:lnSpc>
                <a:spcPct val="150000"/>
              </a:lnSpc>
            </a:pPr>
            <a:r>
              <a:rPr lang="zh-CN" altLang="en-US">
                <a:ea typeface="宋体" panose="02010600030101010101" pitchFamily="2" charset="-122"/>
              </a:rPr>
              <a:t>求各油滴带电量</a:t>
            </a:r>
            <a:r>
              <a:rPr lang="en-US" altLang="zh-CN">
                <a:ea typeface="宋体" panose="02010600030101010101" pitchFamily="2" charset="-122"/>
              </a:rPr>
              <a:t>q</a:t>
            </a:r>
            <a:r>
              <a:rPr lang="zh-CN" altLang="en-US">
                <a:ea typeface="宋体" panose="02010600030101010101" pitchFamily="2" charset="-122"/>
              </a:rPr>
              <a:t>的最大公约数（由于测量误差，通常难求最大公约数）</a:t>
            </a:r>
          </a:p>
          <a:p>
            <a:pPr lvl="1">
              <a:lnSpc>
                <a:spcPct val="150000"/>
              </a:lnSpc>
            </a:pPr>
            <a:r>
              <a:rPr lang="zh-CN" altLang="en-US">
                <a:ea typeface="宋体" panose="02010600030101010101" pitchFamily="2" charset="-122"/>
              </a:rPr>
              <a:t>作图法（需针对大量测量数据）</a:t>
            </a:r>
          </a:p>
          <a:p>
            <a:pPr lvl="1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我们采用验证的方法（油滴带电量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除以基本电荷的标准值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</a:t>
            </a:r>
            <a:r>
              <a:rPr lang="en-US" altLang="zh-CN" baseline="-250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，并取整，计算油滴带电荷数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。然后用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q/n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，就可以获得基本电荷测量值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。仅作为验证，不科学）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7891" name="Rectangle 6">
            <a:extLst>
              <a:ext uri="{FF2B5EF4-FFF2-40B4-BE49-F238E27FC236}">
                <a16:creationId xmlns:a16="http://schemas.microsoft.com/office/drawing/2014/main" id="{C791407E-B14F-4645-85FB-7E00E692C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" y="328613"/>
            <a:ext cx="7905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939800">
              <a:spcBef>
                <a:spcPct val="5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54050" indent="-263525" defTabSz="939800">
              <a:spcBef>
                <a:spcPct val="25000"/>
              </a:spcBef>
              <a:buClr>
                <a:schemeClr val="tx1"/>
              </a:buClr>
              <a:buSzPct val="9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6000" indent="-255588" defTabSz="939800">
              <a:spcBef>
                <a:spcPct val="25000"/>
              </a:spcBef>
              <a:buSzPct val="4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85888" indent="-258763" defTabSz="939800">
              <a:spcBef>
                <a:spcPct val="25000"/>
              </a:spcBef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16113" indent="-304800" defTabSz="939800">
              <a:spcBef>
                <a:spcPct val="25000"/>
              </a:spcBef>
              <a:buSzPct val="90000"/>
              <a:buChar char="¯"/>
              <a:defRPr sz="19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373313" indent="-304800" defTabSz="93980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830513" indent="-304800" defTabSz="93980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287713" indent="-304800" defTabSz="93980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744913" indent="-304800" defTabSz="93980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五、数据处理</a:t>
            </a:r>
            <a:endParaRPr lang="en-US" altLang="zh-CN" sz="3200" b="1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>
            <a:extLst>
              <a:ext uri="{FF2B5EF4-FFF2-40B4-BE49-F238E27FC236}">
                <a16:creationId xmlns:a16="http://schemas.microsoft.com/office/drawing/2014/main" id="{256C264C-A309-41EF-B453-175BAF253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" y="328613"/>
            <a:ext cx="7905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939800">
              <a:spcBef>
                <a:spcPct val="5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54050" indent="-263525" defTabSz="939800">
              <a:spcBef>
                <a:spcPct val="25000"/>
              </a:spcBef>
              <a:buClr>
                <a:schemeClr val="tx1"/>
              </a:buClr>
              <a:buSzPct val="9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6000" indent="-255588" defTabSz="939800">
              <a:spcBef>
                <a:spcPct val="25000"/>
              </a:spcBef>
              <a:buSzPct val="4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85888" indent="-258763" defTabSz="939800">
              <a:spcBef>
                <a:spcPct val="25000"/>
              </a:spcBef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16113" indent="-304800" defTabSz="939800">
              <a:spcBef>
                <a:spcPct val="25000"/>
              </a:spcBef>
              <a:buSzPct val="90000"/>
              <a:buChar char="¯"/>
              <a:defRPr sz="19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373313" indent="-304800" defTabSz="93980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830513" indent="-304800" defTabSz="93980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287713" indent="-304800" defTabSz="93980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744913" indent="-304800" defTabSz="93980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五、思考题</a:t>
            </a:r>
            <a:endParaRPr lang="en-US" altLang="zh-CN" sz="3200" b="1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B51F64-A114-4D53-AC3B-15F7F706C9BD}"/>
              </a:ext>
            </a:extLst>
          </p:cNvPr>
          <p:cNvSpPr/>
          <p:nvPr/>
        </p:nvSpPr>
        <p:spPr>
          <a:xfrm>
            <a:off x="468313" y="2012950"/>
            <a:ext cx="7632700" cy="14192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zh-CN" b="1" kern="1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如果</a:t>
            </a:r>
            <a:r>
              <a:rPr lang="zh-CN" altLang="en-US" b="1" kern="1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油滴室内容器</a:t>
            </a:r>
            <a:r>
              <a:rPr lang="zh-CN" altLang="zh-CN" b="1" kern="1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上下极板不水平，对测量结果有什么影响？</a:t>
            </a:r>
            <a:endParaRPr lang="en-US" altLang="zh-CN" b="1" kern="100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b="1" kern="1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密立根油滴实验中，平衡法和动态法有何异同点，试分析其优缺点？</a:t>
            </a:r>
            <a:endParaRPr lang="zh-CN" altLang="zh-CN" b="1" kern="100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>
            <a:extLst>
              <a:ext uri="{FF2B5EF4-FFF2-40B4-BE49-F238E27FC236}">
                <a16:creationId xmlns:a16="http://schemas.microsoft.com/office/drawing/2014/main" id="{B22C25B1-D13A-4885-923F-716B4C0BB7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2636838"/>
            <a:ext cx="7813675" cy="885825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谢 谢！</a:t>
            </a:r>
            <a:endParaRPr lang="en-US" altLang="zh-CN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FED8452-6C6F-4AC9-895D-AAA2EF69A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328613"/>
            <a:ext cx="7905750" cy="762000"/>
          </a:xfrm>
        </p:spPr>
        <p:txBody>
          <a:bodyPr/>
          <a:lstStyle/>
          <a:p>
            <a:r>
              <a:rPr lang="zh-CN" altLang="en-US" sz="3200"/>
              <a:t>内容</a:t>
            </a:r>
            <a:endParaRPr lang="en-US" altLang="zh-CN" sz="320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E8F1FDD-7F0E-40F5-8C6B-78FE150DA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9950" y="1535113"/>
            <a:ext cx="7813675" cy="383857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>
                <a:latin typeface="华文细黑" panose="02010600040101010101" pitchFamily="2" charset="-122"/>
                <a:ea typeface="华文细黑" panose="02010600040101010101" pitchFamily="2" charset="-122"/>
              </a:rPr>
              <a:t>一、实验目的</a:t>
            </a:r>
            <a:endParaRPr lang="en-US" altLang="zh-CN" sz="28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>
                <a:latin typeface="华文细黑" panose="02010600040101010101" pitchFamily="2" charset="-122"/>
                <a:ea typeface="华文细黑" panose="02010600040101010101" pitchFamily="2" charset="-122"/>
              </a:rPr>
              <a:t>二、背景知识</a:t>
            </a:r>
            <a:endParaRPr lang="en-US" altLang="zh-CN" sz="28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>
                <a:latin typeface="华文细黑" panose="02010600040101010101" pitchFamily="2" charset="-122"/>
                <a:ea typeface="华文细黑" panose="02010600040101010101" pitchFamily="2" charset="-122"/>
              </a:rPr>
              <a:t>三、实验原理</a:t>
            </a:r>
            <a:endParaRPr lang="en-US" altLang="zh-CN" sz="28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>
                <a:latin typeface="华文细黑" panose="02010600040101010101" pitchFamily="2" charset="-122"/>
                <a:ea typeface="华文细黑" panose="02010600040101010101" pitchFamily="2" charset="-122"/>
              </a:rPr>
              <a:t>四、实验内容步骤</a:t>
            </a:r>
            <a:endParaRPr lang="en-US" altLang="zh-CN" sz="28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>
                <a:latin typeface="华文细黑" panose="02010600040101010101" pitchFamily="2" charset="-122"/>
                <a:ea typeface="华文细黑" panose="02010600040101010101" pitchFamily="2" charset="-122"/>
              </a:rPr>
              <a:t>五、数据分析处理</a:t>
            </a:r>
            <a:endParaRPr lang="en-US" altLang="zh-CN" sz="28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>
                <a:latin typeface="华文细黑" panose="02010600040101010101" pitchFamily="2" charset="-122"/>
                <a:ea typeface="华文细黑" panose="02010600040101010101" pitchFamily="2" charset="-122"/>
              </a:rPr>
              <a:t>六、思考题</a:t>
            </a:r>
            <a:endParaRPr lang="en-US" altLang="zh-CN" sz="28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78250DF-FD8B-4770-859D-309989FA8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63" y="328613"/>
            <a:ext cx="7905750" cy="508000"/>
          </a:xfrm>
        </p:spPr>
        <p:txBody>
          <a:bodyPr/>
          <a:lstStyle/>
          <a:p>
            <a:r>
              <a:rPr lang="zh-CN" altLang="en-US" sz="3200">
                <a:latin typeface="华文行楷" panose="02010800040101010101" pitchFamily="2" charset="-122"/>
                <a:ea typeface="华文行楷" panose="02010800040101010101" pitchFamily="2" charset="-122"/>
              </a:rPr>
              <a:t>一、实验目的</a:t>
            </a:r>
            <a:br>
              <a:rPr lang="en-US" altLang="zh-CN" sz="3200" b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endParaRPr lang="en-US" altLang="zh-CN" sz="3200" b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E222872-A8FD-4C56-BD3C-A83D7D87A4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3763" y="1941513"/>
            <a:ext cx="6151562" cy="29749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学习测量基本电荷的方法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验证电荷不连续性特征</a:t>
            </a:r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测量电子的电荷值</a:t>
            </a:r>
            <a:r>
              <a:rPr lang="en-US" altLang="zh-CN"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体会密立根油滴实验的设计和构思，掌握实验方法和实验技巧</a:t>
            </a:r>
          </a:p>
          <a:p>
            <a:pPr>
              <a:lnSpc>
                <a:spcPct val="150000"/>
              </a:lnSpc>
            </a:pPr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>
            <a:extLst>
              <a:ext uri="{FF2B5EF4-FFF2-40B4-BE49-F238E27FC236}">
                <a16:creationId xmlns:a16="http://schemas.microsoft.com/office/drawing/2014/main" id="{0D56158C-DB4A-4B36-A6D5-D106E4786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652963"/>
            <a:ext cx="7632700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 sz="1600"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40C2850-8E31-4059-B9C9-27D159DEA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328613"/>
            <a:ext cx="790575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939800">
              <a:spcBef>
                <a:spcPct val="5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54050" indent="-263525" defTabSz="939800">
              <a:spcBef>
                <a:spcPct val="25000"/>
              </a:spcBef>
              <a:buClr>
                <a:schemeClr val="tx1"/>
              </a:buClr>
              <a:buSzPct val="9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6000" indent="-255588" defTabSz="939800">
              <a:spcBef>
                <a:spcPct val="25000"/>
              </a:spcBef>
              <a:buSzPct val="4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85888" indent="-258763" defTabSz="939800">
              <a:spcBef>
                <a:spcPct val="25000"/>
              </a:spcBef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16113" indent="-304800" defTabSz="939800">
              <a:spcBef>
                <a:spcPct val="25000"/>
              </a:spcBef>
              <a:buSzPct val="90000"/>
              <a:buChar char="¯"/>
              <a:defRPr sz="19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373313" indent="-304800" defTabSz="93980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830513" indent="-304800" defTabSz="93980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287713" indent="-304800" defTabSz="93980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744913" indent="-304800" defTabSz="93980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二、背景知识</a:t>
            </a:r>
            <a:br>
              <a:rPr lang="en-US" altLang="zh-CN" sz="32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endParaRPr lang="en-US" altLang="zh-CN" sz="320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7412" name="Rectangle 8">
            <a:extLst>
              <a:ext uri="{FF2B5EF4-FFF2-40B4-BE49-F238E27FC236}">
                <a16:creationId xmlns:a16="http://schemas.microsoft.com/office/drawing/2014/main" id="{38BF7348-B74F-4894-BBC6-1549BF3637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8" y="1390650"/>
            <a:ext cx="7905750" cy="508000"/>
          </a:xfrm>
        </p:spPr>
        <p:txBody>
          <a:bodyPr/>
          <a:lstStyle/>
          <a:p>
            <a:r>
              <a:rPr lang="zh-CN" altLang="en-US" sz="3200"/>
              <a:t>电子的发现</a:t>
            </a:r>
            <a:endParaRPr lang="en-US" altLang="zh-CN" sz="3200"/>
          </a:p>
        </p:txBody>
      </p:sp>
      <p:pic>
        <p:nvPicPr>
          <p:cNvPr id="17413" name="Picture 4" descr="thomson">
            <a:extLst>
              <a:ext uri="{FF2B5EF4-FFF2-40B4-BE49-F238E27FC236}">
                <a16:creationId xmlns:a16="http://schemas.microsoft.com/office/drawing/2014/main" id="{B7F1E7A4-FE65-4503-9FB1-83EABEC61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7" b="4921"/>
          <a:stretch>
            <a:fillRect/>
          </a:stretch>
        </p:blipFill>
        <p:spPr bwMode="auto">
          <a:xfrm>
            <a:off x="173038" y="2060575"/>
            <a:ext cx="4679950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>
            <a:extLst>
              <a:ext uri="{FF2B5EF4-FFF2-40B4-BE49-F238E27FC236}">
                <a16:creationId xmlns:a16="http://schemas.microsoft.com/office/drawing/2014/main" id="{C631B858-9AA6-417D-91D8-08FD1CEB47C7}"/>
              </a:ext>
            </a:extLst>
          </p:cNvPr>
          <p:cNvSpPr txBox="1">
            <a:spLocks noChangeArrowheads="1"/>
          </p:cNvSpPr>
          <p:nvPr/>
        </p:nvSpPr>
        <p:spPr>
          <a:xfrm>
            <a:off x="5038725" y="1739900"/>
            <a:ext cx="3892550" cy="1700213"/>
          </a:xfrm>
          <a:prstGeom prst="rect">
            <a:avLst/>
          </a:prstGeom>
        </p:spPr>
        <p:txBody>
          <a:bodyPr/>
          <a:lstStyle>
            <a:lvl1pPr marL="282575" indent="-282575" algn="l" defTabSz="939800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63525" algn="l" defTabSz="939800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6000" indent="-255588" algn="l" defTabSz="939800" rtl="0" eaLnBrk="0" fontAlgn="base" hangingPunct="0">
              <a:spcBef>
                <a:spcPct val="25000"/>
              </a:spcBef>
              <a:spcAft>
                <a:spcPct val="0"/>
              </a:spcAft>
              <a:buSzPct val="40000"/>
              <a:buFont typeface="Wingdings" panose="05000000000000000000" pitchFamily="2" charset="2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5888" indent="-258763" algn="l" defTabSz="939800" rtl="0" eaLnBrk="0" fontAlgn="base" hangingPunct="0">
              <a:spcBef>
                <a:spcPct val="25000"/>
              </a:spcBef>
              <a:spcAft>
                <a:spcPct val="0"/>
              </a:spcAft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6113" indent="-304800" algn="l" defTabSz="939800" rtl="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ClrTx/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1897</a:t>
            </a:r>
            <a:r>
              <a: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年，</a:t>
            </a:r>
            <a:r>
              <a:rPr lang="en-US" altLang="zh-CN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J. J. Thomson, C. T. Wilson</a:t>
            </a:r>
            <a:r>
              <a: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和</a:t>
            </a:r>
            <a:r>
              <a:rPr lang="en-US" altLang="zh-CN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P. Lenard</a:t>
            </a:r>
            <a:r>
              <a: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曾以阴极射线管、气体云室证实电子的存在，并测定了电子的荷质比</a:t>
            </a:r>
            <a:r>
              <a:rPr lang="en-US" altLang="zh-CN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e/m</a:t>
            </a:r>
            <a:r>
              <a: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</a:p>
          <a:p>
            <a:pPr>
              <a:lnSpc>
                <a:spcPct val="150000"/>
              </a:lnSpc>
              <a:defRPr/>
            </a:pPr>
            <a:endParaRPr lang="en-US" altLang="zh-CN" sz="1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7415" name="Picture 3">
            <a:extLst>
              <a:ext uri="{FF2B5EF4-FFF2-40B4-BE49-F238E27FC236}">
                <a16:creationId xmlns:a16="http://schemas.microsoft.com/office/drawing/2014/main" id="{0F561349-2675-4008-98C1-B2759E865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52294" y="2945606"/>
            <a:ext cx="2663825" cy="392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58412B2-5403-43E6-B7C8-0A7DC6BF68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290513"/>
            <a:ext cx="7905750" cy="762000"/>
          </a:xfrm>
        </p:spPr>
        <p:txBody>
          <a:bodyPr/>
          <a:lstStyle/>
          <a:p>
            <a:r>
              <a:rPr lang="zh-CN" altLang="en-GB" sz="3200">
                <a:solidFill>
                  <a:schemeClr val="tx1"/>
                </a:solidFill>
              </a:rPr>
              <a:t>密立根</a:t>
            </a:r>
            <a:br>
              <a:rPr lang="en-GB" altLang="zh-CN" sz="3200">
                <a:solidFill>
                  <a:schemeClr val="tx1"/>
                </a:solidFill>
              </a:rPr>
            </a:br>
            <a:r>
              <a:rPr lang="en-GB" altLang="zh-CN" sz="3200">
                <a:solidFill>
                  <a:schemeClr val="tx1"/>
                </a:solidFill>
              </a:rPr>
              <a:t>Robert Andrews Millikan</a:t>
            </a:r>
            <a:r>
              <a:rPr lang="zh-CN" altLang="en-GB" sz="2000">
                <a:solidFill>
                  <a:schemeClr val="tx1"/>
                </a:solidFill>
              </a:rPr>
              <a:t>（</a:t>
            </a:r>
            <a:r>
              <a:rPr lang="en-US" altLang="zh-CN" sz="2000">
                <a:solidFill>
                  <a:schemeClr val="tx1"/>
                </a:solidFill>
              </a:rPr>
              <a:t>1868-1953</a:t>
            </a:r>
            <a:r>
              <a:rPr lang="zh-CN" altLang="en-US" sz="2000">
                <a:solidFill>
                  <a:schemeClr val="tx1"/>
                </a:solidFill>
              </a:rPr>
              <a:t>）</a:t>
            </a:r>
            <a:br>
              <a:rPr lang="zh-CN" altLang="en-US" sz="2000" b="0">
                <a:solidFill>
                  <a:schemeClr val="tx1"/>
                </a:solidFill>
              </a:rPr>
            </a:b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19459" name="Picture 3" descr="millikan 3">
            <a:extLst>
              <a:ext uri="{FF2B5EF4-FFF2-40B4-BE49-F238E27FC236}">
                <a16:creationId xmlns:a16="http://schemas.microsoft.com/office/drawing/2014/main" id="{4FFEF394-5654-4462-A999-701DDCAE64DC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557338"/>
            <a:ext cx="3738562" cy="4613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0" name="Text Box 5">
            <a:extLst>
              <a:ext uri="{FF2B5EF4-FFF2-40B4-BE49-F238E27FC236}">
                <a16:creationId xmlns:a16="http://schemas.microsoft.com/office/drawing/2014/main" id="{6359DEA0-3901-42E9-860D-8C16682FD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1844675"/>
            <a:ext cx="4392613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华文细黑" panose="02010600040101010101" pitchFamily="2" charset="-122"/>
                <a:ea typeface="华文细黑" panose="02010600040101010101" pitchFamily="2" charset="-122"/>
              </a:rPr>
              <a:t>1891</a:t>
            </a:r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年他从奥伯林学院毕业后，自学获硕士学位。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华文细黑" panose="02010600040101010101" pitchFamily="2" charset="-122"/>
                <a:ea typeface="华文细黑" panose="02010600040101010101" pitchFamily="2" charset="-122"/>
              </a:rPr>
              <a:t>1893</a:t>
            </a:r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年，密立根获奖学金到哥伦比亚大学，以炽热表面发光的偏振性为题获博士学位。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华文细黑" panose="02010600040101010101" pitchFamily="2" charset="-122"/>
                <a:ea typeface="华文细黑" panose="02010600040101010101" pitchFamily="2" charset="-122"/>
              </a:rPr>
              <a:t>1896</a:t>
            </a:r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年接受迈克耳逊邀请到芝加哥大学任教。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华文细黑" panose="02010600040101010101" pitchFamily="2" charset="-122"/>
                <a:ea typeface="华文细黑" panose="02010600040101010101" pitchFamily="2" charset="-122"/>
              </a:rPr>
              <a:t>1909</a:t>
            </a:r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年至</a:t>
            </a:r>
            <a:r>
              <a:rPr lang="en-US" altLang="zh-CN">
                <a:latin typeface="华文细黑" panose="02010600040101010101" pitchFamily="2" charset="-122"/>
                <a:ea typeface="华文细黑" panose="02010600040101010101" pitchFamily="2" charset="-122"/>
              </a:rPr>
              <a:t>1917</a:t>
            </a:r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年期间，测量微小油滴电荷的工作，即油滴实验</a:t>
            </a:r>
            <a:r>
              <a:rPr lang="en-US" altLang="zh-CN"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华文细黑" panose="02010600040101010101" pitchFamily="2" charset="-122"/>
                <a:ea typeface="华文细黑" panose="02010600040101010101" pitchFamily="2" charset="-122"/>
              </a:rPr>
              <a:t>1923</a:t>
            </a:r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年获诺贝尔物理学奖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ED51AFB-F83E-43E5-8AD4-65523A9ED0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328613"/>
            <a:ext cx="7905750" cy="762000"/>
          </a:xfrm>
        </p:spPr>
        <p:txBody>
          <a:bodyPr/>
          <a:lstStyle/>
          <a:p>
            <a:r>
              <a:rPr lang="zh-CN" altLang="en-US" sz="3200"/>
              <a:t>意义和地位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F95D89D-D8B8-48B2-B6B4-2266DDD2EF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9950" y="1535113"/>
            <a:ext cx="7813675" cy="1317625"/>
          </a:xfrm>
        </p:spPr>
        <p:txBody>
          <a:bodyPr/>
          <a:lstStyle/>
          <a:p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物理学史上最重要的实验之一</a:t>
            </a:r>
          </a:p>
          <a:p>
            <a:pPr lvl="1"/>
            <a:r>
              <a:rPr lang="zh-CN" altLang="en-US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验证了电荷的量子性（不连续性）</a:t>
            </a:r>
          </a:p>
          <a:p>
            <a:pPr lvl="1"/>
            <a:r>
              <a:rPr lang="zh-CN" altLang="en-US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测量了基本电荷</a:t>
            </a:r>
            <a:r>
              <a:rPr lang="en-US" altLang="zh-CN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CN" altLang="en-US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D09678C-30CE-4CC3-8C91-E92F9FD68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2852738"/>
            <a:ext cx="80645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282575" indent="-282575" defTabSz="939800">
              <a:spcBef>
                <a:spcPct val="5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54050" indent="-263525" defTabSz="939800">
              <a:spcBef>
                <a:spcPct val="25000"/>
              </a:spcBef>
              <a:buClr>
                <a:schemeClr val="tx1"/>
              </a:buClr>
              <a:buSzPct val="9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6000" indent="-255588" defTabSz="939800">
              <a:spcBef>
                <a:spcPct val="25000"/>
              </a:spcBef>
              <a:buSzPct val="4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85888" indent="-258763" defTabSz="939800">
              <a:spcBef>
                <a:spcPct val="25000"/>
              </a:spcBef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16113" indent="-304800" defTabSz="939800">
              <a:spcBef>
                <a:spcPct val="25000"/>
              </a:spcBef>
              <a:buSzPct val="90000"/>
              <a:buChar char="¯"/>
              <a:defRPr sz="19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373313" indent="-304800" defTabSz="93980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830513" indent="-304800" defTabSz="93980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287713" indent="-304800" defTabSz="93980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744913" indent="-304800" defTabSz="93980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此外，该实验</a:t>
            </a:r>
          </a:p>
          <a:p>
            <a:pPr lvl="1"/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设计技巧，结果准确，具有启发性</a:t>
            </a:r>
          </a:p>
          <a:p>
            <a:pPr lvl="1"/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科学史上最美的科学实验之一</a:t>
            </a:r>
          </a:p>
          <a:p>
            <a:pPr lvl="1">
              <a:buFontTx/>
              <a:buNone/>
            </a:pPr>
            <a:r>
              <a:rPr lang="zh-CN" altLang="en-US" b="1"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en-US" altLang="zh-CN" b="1">
                <a:latin typeface="华文细黑" panose="02010600040101010101" pitchFamily="2" charset="-122"/>
                <a:ea typeface="华文细黑" panose="02010600040101010101" pitchFamily="2" charset="-122"/>
              </a:rPr>
              <a:t>Science’s 10 Most Beautiful Experiments (rank 3)</a:t>
            </a:r>
          </a:p>
          <a:p>
            <a:pPr lvl="4" algn="r">
              <a:buFontTx/>
              <a:buNone/>
            </a:pPr>
            <a:endParaRPr lang="en-US" altLang="zh-CN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4" algn="r">
              <a:buFontTx/>
              <a:buNone/>
            </a:pP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GEORGE JOHNSON</a:t>
            </a:r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3" algn="r">
              <a:buFontTx/>
              <a:buNone/>
            </a:pPr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                      </a:t>
            </a:r>
            <a:r>
              <a:rPr lang="en-US" altLang="zh-CN">
                <a:latin typeface="华文细黑" panose="02010600040101010101" pitchFamily="2" charset="-122"/>
                <a:ea typeface="华文细黑" panose="02010600040101010101" pitchFamily="2" charset="-122"/>
              </a:rPr>
              <a:t>September 24, 2002 The New York Times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0B8E96F-3020-4D37-8F21-1AEBE42FF2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25" y="258763"/>
            <a:ext cx="7905750" cy="566737"/>
          </a:xfrm>
        </p:spPr>
        <p:txBody>
          <a:bodyPr/>
          <a:lstStyle/>
          <a:p>
            <a:r>
              <a:rPr lang="zh-CN" altLang="en-US" sz="3200">
                <a:latin typeface="华文行楷" panose="02010800040101010101" pitchFamily="2" charset="-122"/>
                <a:ea typeface="华文行楷" panose="02010800040101010101" pitchFamily="2" charset="-122"/>
              </a:rPr>
              <a:t>三、实验原理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433AD63-80BD-4A85-B734-CF53E7DF2B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EB0E81DA-5485-46CC-82F9-72114B96C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268413"/>
            <a:ext cx="8858250" cy="558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6">
            <a:extLst>
              <a:ext uri="{FF2B5EF4-FFF2-40B4-BE49-F238E27FC236}">
                <a16:creationId xmlns:a16="http://schemas.microsoft.com/office/drawing/2014/main" id="{B0E1B5D4-2762-4ECA-841B-E561E195A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341438"/>
            <a:ext cx="2735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chemeClr val="tx2"/>
                </a:solidFill>
              </a:rPr>
              <a:t>密立根油滴仪示意图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2401F765-BEE7-435D-A5A3-43BF278F8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3" y="1355725"/>
            <a:ext cx="7915275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质量</a:t>
            </a:r>
            <a:r>
              <a:rPr lang="en-US" altLang="zh-CN" sz="24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m, 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带电量为</a:t>
            </a:r>
            <a:r>
              <a:rPr lang="en-US" altLang="zh-CN" sz="24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的油滴，在两块加有电压</a:t>
            </a:r>
            <a:r>
              <a:rPr lang="en-US" altLang="zh-CN" sz="24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的平行极板之间受两个力的作用（如图）。若调节极板间的电压</a:t>
            </a:r>
            <a:r>
              <a:rPr lang="en-US" altLang="zh-CN" sz="24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 ,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使两力达到平衡，这时：</a:t>
            </a:r>
          </a:p>
        </p:txBody>
      </p:sp>
      <p:pic>
        <p:nvPicPr>
          <p:cNvPr id="25603" name="Picture 5">
            <a:extLst>
              <a:ext uri="{FF2B5EF4-FFF2-40B4-BE49-F238E27FC236}">
                <a16:creationId xmlns:a16="http://schemas.microsoft.com/office/drawing/2014/main" id="{A5A23DFA-BFF2-4845-8304-05789FA6D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797425"/>
            <a:ext cx="4105275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604" name="Object 7">
            <a:extLst>
              <a:ext uri="{FF2B5EF4-FFF2-40B4-BE49-F238E27FC236}">
                <a16:creationId xmlns:a16="http://schemas.microsoft.com/office/drawing/2014/main" id="{C9B47937-8CE6-4317-B9DD-B8ED8A301C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3597275"/>
          <a:ext cx="2879725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公式" r:id="rId4" imgW="1104421" imgH="406224" progId="Equation.3">
                  <p:embed/>
                </p:oleObj>
              </mc:Choice>
              <mc:Fallback>
                <p:oleObj name="公式" r:id="rId4" imgW="1104421" imgH="4062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597275"/>
                        <a:ext cx="2879725" cy="10302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8">
            <a:extLst>
              <a:ext uri="{FF2B5EF4-FFF2-40B4-BE49-F238E27FC236}">
                <a16:creationId xmlns:a16="http://schemas.microsoft.com/office/drawing/2014/main" id="{0E838EFC-9616-4975-916B-907FC0CCF34A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097463" y="3573463"/>
          <a:ext cx="339248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公式" r:id="rId6" imgW="1307532" imgH="406224" progId="Equation.3">
                  <p:embed/>
                </p:oleObj>
              </mc:Choice>
              <mc:Fallback>
                <p:oleObj name="公式" r:id="rId6" imgW="1307532" imgH="406224" progId="Equation.3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463" y="3573463"/>
                        <a:ext cx="3392487" cy="1054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6" name="Picture 14" descr="平衡电压">
            <a:extLst>
              <a:ext uri="{FF2B5EF4-FFF2-40B4-BE49-F238E27FC236}">
                <a16:creationId xmlns:a16="http://schemas.microsoft.com/office/drawing/2014/main" id="{3182C575-5B7C-435C-B767-E12E6A8C1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3429000"/>
            <a:ext cx="971550" cy="298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4">
            <a:extLst>
              <a:ext uri="{FF2B5EF4-FFF2-40B4-BE49-F238E27FC236}">
                <a16:creationId xmlns:a16="http://schemas.microsoft.com/office/drawing/2014/main" id="{CEA4BDAA-96D2-4147-B96E-6B7D9B0C27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1138" y="1065213"/>
          <a:ext cx="1878012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公式" r:id="rId3" imgW="17668815" imgH="9439090" progId="Equation.3">
                  <p:embed/>
                </p:oleObj>
              </mc:Choice>
              <mc:Fallback>
                <p:oleObj name="公式" r:id="rId3" imgW="17668815" imgH="94390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38" y="1065213"/>
                        <a:ext cx="1878012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Rectangle 5">
            <a:extLst>
              <a:ext uri="{FF2B5EF4-FFF2-40B4-BE49-F238E27FC236}">
                <a16:creationId xmlns:a16="http://schemas.microsoft.com/office/drawing/2014/main" id="{580F6FD4-094C-4E6A-AC1C-8D7C5EBD6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488" y="1208088"/>
            <a:ext cx="2800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8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a-</a:t>
            </a:r>
            <a:r>
              <a:rPr lang="zh-CN" altLang="en-US">
                <a:solidFill>
                  <a:srgbClr val="008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油滴半径，约</a:t>
            </a:r>
            <a:r>
              <a:rPr lang="en-US" altLang="zh-CN">
                <a:solidFill>
                  <a:srgbClr val="008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baseline="30000">
                <a:solidFill>
                  <a:srgbClr val="008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-6</a:t>
            </a:r>
            <a:r>
              <a:rPr lang="en-US" altLang="zh-CN">
                <a:solidFill>
                  <a:srgbClr val="008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m </a:t>
            </a:r>
          </a:p>
          <a:p>
            <a:r>
              <a:rPr lang="en-US" altLang="zh-CN">
                <a:solidFill>
                  <a:srgbClr val="008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-</a:t>
            </a:r>
            <a:r>
              <a:rPr lang="zh-CN" altLang="en-US">
                <a:solidFill>
                  <a:srgbClr val="008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油滴密度</a:t>
            </a:r>
          </a:p>
        </p:txBody>
      </p:sp>
      <p:sp>
        <p:nvSpPr>
          <p:cNvPr id="26628" name="Rectangle 6">
            <a:extLst>
              <a:ext uri="{FF2B5EF4-FFF2-40B4-BE49-F238E27FC236}">
                <a16:creationId xmlns:a16="http://schemas.microsoft.com/office/drawing/2014/main" id="{441AE94F-4249-4936-8B35-7860441D8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8" y="2119313"/>
            <a:ext cx="8380412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平行极板不加电压时，油滴受重力作用而加速下降。由于空气阻力的作用，下降一段距离后，油滴以</a:t>
            </a:r>
            <a:r>
              <a:rPr lang="zh-CN" altLang="en-US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均匀速度 </a:t>
            </a:r>
            <a:r>
              <a:rPr lang="en-US" altLang="zh-CN" sz="2400" i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下降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，这时重力与阻力平衡（空气浮力忽略不计），根据</a:t>
            </a:r>
            <a:r>
              <a:rPr lang="zh-CN" altLang="en-US" sz="2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斯托克斯定律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6629" name="Object 8">
            <a:extLst>
              <a:ext uri="{FF2B5EF4-FFF2-40B4-BE49-F238E27FC236}">
                <a16:creationId xmlns:a16="http://schemas.microsoft.com/office/drawing/2014/main" id="{9AEE3A2E-F74C-4ACC-A530-4B645FBC8B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1138" y="3944938"/>
          <a:ext cx="3421062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公式" r:id="rId5" imgW="28041600" imgH="5791200" progId="Equation.3">
                  <p:embed/>
                </p:oleObj>
              </mc:Choice>
              <mc:Fallback>
                <p:oleObj name="公式" r:id="rId5" imgW="28041600" imgH="579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38" y="3944938"/>
                        <a:ext cx="3421062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10">
            <a:extLst>
              <a:ext uri="{FF2B5EF4-FFF2-40B4-BE49-F238E27FC236}">
                <a16:creationId xmlns:a16="http://schemas.microsoft.com/office/drawing/2014/main" id="{B30FC34A-E180-481D-A1FB-86C9BEB07F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4767263"/>
          <a:ext cx="39163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公式" r:id="rId7" imgW="26203215" imgH="11572875" progId="Equation.3">
                  <p:embed/>
                </p:oleObj>
              </mc:Choice>
              <mc:Fallback>
                <p:oleObj name="公式" r:id="rId7" imgW="26203215" imgH="1157287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767263"/>
                        <a:ext cx="391636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Rectangle 11">
            <a:extLst>
              <a:ext uri="{FF2B5EF4-FFF2-40B4-BE49-F238E27FC236}">
                <a16:creationId xmlns:a16="http://schemas.microsoft.com/office/drawing/2014/main" id="{34110969-8BA5-4CF7-BF81-C39106332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8" y="328613"/>
            <a:ext cx="3951287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00009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油滴质量</a:t>
            </a:r>
            <a:r>
              <a:rPr lang="en-US" altLang="zh-CN" sz="3200" b="1">
                <a:solidFill>
                  <a:srgbClr val="00009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</a:t>
            </a:r>
            <a:r>
              <a:rPr lang="zh-CN" altLang="en-US" sz="3200" b="1">
                <a:solidFill>
                  <a:srgbClr val="00009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的测定</a:t>
            </a:r>
            <a:r>
              <a:rPr lang="zh-CN" altLang="en-US" sz="3200" b="1"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</a:p>
        </p:txBody>
      </p:sp>
      <p:sp>
        <p:nvSpPr>
          <p:cNvPr id="26632" name="矩形 13">
            <a:extLst>
              <a:ext uri="{FF2B5EF4-FFF2-40B4-BE49-F238E27FC236}">
                <a16:creationId xmlns:a16="http://schemas.microsoft.com/office/drawing/2014/main" id="{CF9B3DFB-8E63-49B6-83B1-7D15456BF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313" y="4440238"/>
            <a:ext cx="2116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i="1">
                <a:solidFill>
                  <a:srgbClr val="008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</a:t>
            </a:r>
            <a:r>
              <a:rPr lang="zh-CN" altLang="en-US" i="1">
                <a:solidFill>
                  <a:srgbClr val="008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>
                <a:solidFill>
                  <a:srgbClr val="008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- </a:t>
            </a:r>
            <a:r>
              <a:rPr lang="zh-CN" altLang="en-US">
                <a:solidFill>
                  <a:srgbClr val="008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空气粘滞系数</a:t>
            </a:r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33" name="Text Box 13">
            <a:extLst>
              <a:ext uri="{FF2B5EF4-FFF2-40B4-BE49-F238E27FC236}">
                <a16:creationId xmlns:a16="http://schemas.microsoft.com/office/drawing/2014/main" id="{C2CD64E5-2007-4409-8673-26729E4B5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6562725"/>
            <a:ext cx="900112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latin typeface="华文细黑" panose="02010600040101010101" pitchFamily="2" charset="-122"/>
                <a:ea typeface="华文细黑" panose="02010600040101010101" pitchFamily="2" charset="-122"/>
              </a:rPr>
              <a:t>Stokes’ law</a:t>
            </a:r>
            <a:r>
              <a:rPr lang="zh-CN" altLang="en-US" sz="1200">
                <a:latin typeface="华文细黑" panose="02010600040101010101" pitchFamily="2" charset="-122"/>
                <a:ea typeface="华文细黑" panose="02010600040101010101" pitchFamily="2" charset="-122"/>
              </a:rPr>
              <a:t>：球形物体在粘滞层流中克服的阻力：</a:t>
            </a:r>
            <a:r>
              <a:rPr lang="en-US" altLang="zh-CN" sz="1200">
                <a:latin typeface="华文细黑" panose="02010600040101010101" pitchFamily="2" charset="-122"/>
                <a:ea typeface="华文细黑" panose="02010600040101010101" pitchFamily="2" charset="-122"/>
              </a:rPr>
              <a:t>f=6πηυR</a:t>
            </a:r>
            <a:r>
              <a:rPr lang="zh-CN" altLang="en-US" sz="1200">
                <a:latin typeface="华文细黑" panose="02010600040101010101" pitchFamily="2" charset="-122"/>
                <a:ea typeface="华文细黑" panose="02010600040101010101" pitchFamily="2" charset="-122"/>
              </a:rPr>
              <a:t>。式中</a:t>
            </a:r>
            <a:r>
              <a:rPr lang="en-US" altLang="zh-CN" sz="1200">
                <a:latin typeface="华文细黑" panose="02010600040101010101" pitchFamily="2" charset="-122"/>
                <a:ea typeface="华文细黑" panose="02010600040101010101" pitchFamily="2" charset="-122"/>
              </a:rPr>
              <a:t>R</a:t>
            </a:r>
            <a:r>
              <a:rPr lang="zh-CN" altLang="en-US" sz="1200">
                <a:latin typeface="华文细黑" panose="02010600040101010101" pitchFamily="2" charset="-122"/>
                <a:ea typeface="华文细黑" panose="02010600040101010101" pitchFamily="2" charset="-122"/>
              </a:rPr>
              <a:t>是球体的半径，</a:t>
            </a:r>
            <a:r>
              <a:rPr lang="en-US" altLang="zh-CN" sz="1200">
                <a:latin typeface="华文细黑" panose="02010600040101010101" pitchFamily="2" charset="-122"/>
                <a:ea typeface="华文细黑" panose="02010600040101010101" pitchFamily="2" charset="-122"/>
              </a:rPr>
              <a:t>υ</a:t>
            </a:r>
            <a:r>
              <a:rPr lang="zh-CN" altLang="en-US" sz="1200">
                <a:latin typeface="华文细黑" panose="02010600040101010101" pitchFamily="2" charset="-122"/>
                <a:ea typeface="华文细黑" panose="02010600040101010101" pitchFamily="2" charset="-122"/>
              </a:rPr>
              <a:t>是它相对于液体的速度，</a:t>
            </a:r>
            <a:r>
              <a:rPr lang="en-US" altLang="zh-CN" sz="1200">
                <a:latin typeface="华文细黑" panose="02010600040101010101" pitchFamily="2" charset="-122"/>
                <a:ea typeface="华文细黑" panose="02010600040101010101" pitchFamily="2" charset="-122"/>
              </a:rPr>
              <a:t>η</a:t>
            </a:r>
            <a:r>
              <a:rPr lang="zh-CN" altLang="en-US" sz="1200">
                <a:latin typeface="华文细黑" panose="02010600040101010101" pitchFamily="2" charset="-122"/>
                <a:ea typeface="华文细黑" panose="02010600040101010101" pitchFamily="2" charset="-122"/>
              </a:rPr>
              <a:t>是液体的粘滞系数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White Background Medium Fonts">
  <a:themeElements>
    <a:clrScheme name="White Background Medium Fonts 2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C1D1E0"/>
      </a:accent1>
      <a:accent2>
        <a:srgbClr val="194775"/>
      </a:accent2>
      <a:accent3>
        <a:srgbClr val="FFFFFF"/>
      </a:accent3>
      <a:accent4>
        <a:srgbClr val="000000"/>
      </a:accent4>
      <a:accent5>
        <a:srgbClr val="DDE5ED"/>
      </a:accent5>
      <a:accent6>
        <a:srgbClr val="163F69"/>
      </a:accent6>
      <a:hlink>
        <a:srgbClr val="6685A3"/>
      </a:hlink>
      <a:folHlink>
        <a:srgbClr val="003366"/>
      </a:folHlink>
    </a:clrScheme>
    <a:fontScheme name="White Background Medium Fonts">
      <a:majorFont>
        <a:latin typeface="宋体"/>
        <a:ea typeface="宋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White Background Medium Fonts 1">
        <a:dk1>
          <a:srgbClr val="000000"/>
        </a:dk1>
        <a:lt1>
          <a:srgbClr val="FFFFFF"/>
        </a:lt1>
        <a:dk2>
          <a:srgbClr val="000000"/>
        </a:dk2>
        <a:lt2>
          <a:srgbClr val="999999"/>
        </a:lt2>
        <a:accent1>
          <a:srgbClr val="B2D1B2"/>
        </a:accent1>
        <a:accent2>
          <a:srgbClr val="194719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163F16"/>
        </a:accent6>
        <a:hlink>
          <a:srgbClr val="668566"/>
        </a:hlink>
        <a:folHlink>
          <a:srgbClr val="00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Background Medium Fonts 2">
        <a:dk1>
          <a:srgbClr val="000000"/>
        </a:dk1>
        <a:lt1>
          <a:srgbClr val="FFFFFF"/>
        </a:lt1>
        <a:dk2>
          <a:srgbClr val="000000"/>
        </a:dk2>
        <a:lt2>
          <a:srgbClr val="999999"/>
        </a:lt2>
        <a:accent1>
          <a:srgbClr val="C1D1E0"/>
        </a:accent1>
        <a:accent2>
          <a:srgbClr val="194775"/>
        </a:accent2>
        <a:accent3>
          <a:srgbClr val="FFFFFF"/>
        </a:accent3>
        <a:accent4>
          <a:srgbClr val="000000"/>
        </a:accent4>
        <a:accent5>
          <a:srgbClr val="DDE5ED"/>
        </a:accent5>
        <a:accent6>
          <a:srgbClr val="163F69"/>
        </a:accent6>
        <a:hlink>
          <a:srgbClr val="6685A3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Background Medium Fonts 3">
        <a:dk1>
          <a:srgbClr val="999999"/>
        </a:dk1>
        <a:lt1>
          <a:srgbClr val="FFFFFF"/>
        </a:lt1>
        <a:dk2>
          <a:srgbClr val="003300"/>
        </a:dk2>
        <a:lt2>
          <a:srgbClr val="FFFFFF"/>
        </a:lt2>
        <a:accent1>
          <a:srgbClr val="006600"/>
        </a:accent1>
        <a:accent2>
          <a:srgbClr val="194719"/>
        </a:accent2>
        <a:accent3>
          <a:srgbClr val="AAADAA"/>
        </a:accent3>
        <a:accent4>
          <a:srgbClr val="DADADA"/>
        </a:accent4>
        <a:accent5>
          <a:srgbClr val="AAB8AA"/>
        </a:accent5>
        <a:accent6>
          <a:srgbClr val="163F16"/>
        </a:accent6>
        <a:hlink>
          <a:srgbClr val="99AD99"/>
        </a:hlink>
        <a:folHlink>
          <a:srgbClr val="B2D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Background Medium Fonts 4">
        <a:dk1>
          <a:srgbClr val="999999"/>
        </a:dk1>
        <a:lt1>
          <a:srgbClr val="FFFFFF"/>
        </a:lt1>
        <a:dk2>
          <a:srgbClr val="003366"/>
        </a:dk2>
        <a:lt2>
          <a:srgbClr val="FFFFFF"/>
        </a:lt2>
        <a:accent1>
          <a:srgbClr val="336699"/>
        </a:accent1>
        <a:accent2>
          <a:srgbClr val="194775"/>
        </a:accent2>
        <a:accent3>
          <a:srgbClr val="AAADB8"/>
        </a:accent3>
        <a:accent4>
          <a:srgbClr val="DADADA"/>
        </a:accent4>
        <a:accent5>
          <a:srgbClr val="ADB8CA"/>
        </a:accent5>
        <a:accent6>
          <a:srgbClr val="163F69"/>
        </a:accent6>
        <a:hlink>
          <a:srgbClr val="99ADC2"/>
        </a:hlink>
        <a:folHlink>
          <a:srgbClr val="C1D1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Background Medium Fonts 5">
        <a:dk1>
          <a:srgbClr val="000000"/>
        </a:dk1>
        <a:lt1>
          <a:srgbClr val="FFFFFF"/>
        </a:lt1>
        <a:dk2>
          <a:srgbClr val="000000"/>
        </a:dk2>
        <a:lt2>
          <a:srgbClr val="999999"/>
        </a:lt2>
        <a:accent1>
          <a:srgbClr val="D1D1D1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5E5E5"/>
        </a:accent5>
        <a:accent6>
          <a:srgbClr val="2D2D2D"/>
        </a:accent6>
        <a:hlink>
          <a:srgbClr val="7F7F7F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Jia-横线">
  <a:themeElements>
    <a:clrScheme name="Jia-横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Jia-横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Jia-横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a-横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a-横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a-横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a-横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a-横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a-横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a-横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a-横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a-横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a-横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a-横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White Background Medium Fonts">
  <a:themeElements>
    <a:clrScheme name="1_White Background Medium Fonts 2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C1D1E0"/>
      </a:accent1>
      <a:accent2>
        <a:srgbClr val="194775"/>
      </a:accent2>
      <a:accent3>
        <a:srgbClr val="FFFFFF"/>
      </a:accent3>
      <a:accent4>
        <a:srgbClr val="000000"/>
      </a:accent4>
      <a:accent5>
        <a:srgbClr val="DDE5ED"/>
      </a:accent5>
      <a:accent6>
        <a:srgbClr val="163F69"/>
      </a:accent6>
      <a:hlink>
        <a:srgbClr val="6685A3"/>
      </a:hlink>
      <a:folHlink>
        <a:srgbClr val="003366"/>
      </a:folHlink>
    </a:clrScheme>
    <a:fontScheme name="1_White Background Medium Fonts">
      <a:majorFont>
        <a:latin typeface="宋体"/>
        <a:ea typeface="宋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White Background Medium Fonts 1">
        <a:dk1>
          <a:srgbClr val="000000"/>
        </a:dk1>
        <a:lt1>
          <a:srgbClr val="FFFFFF"/>
        </a:lt1>
        <a:dk2>
          <a:srgbClr val="000000"/>
        </a:dk2>
        <a:lt2>
          <a:srgbClr val="999999"/>
        </a:lt2>
        <a:accent1>
          <a:srgbClr val="B2D1B2"/>
        </a:accent1>
        <a:accent2>
          <a:srgbClr val="194719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163F16"/>
        </a:accent6>
        <a:hlink>
          <a:srgbClr val="668566"/>
        </a:hlink>
        <a:folHlink>
          <a:srgbClr val="00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ite Background Medium Fonts 2">
        <a:dk1>
          <a:srgbClr val="000000"/>
        </a:dk1>
        <a:lt1>
          <a:srgbClr val="FFFFFF"/>
        </a:lt1>
        <a:dk2>
          <a:srgbClr val="000000"/>
        </a:dk2>
        <a:lt2>
          <a:srgbClr val="999999"/>
        </a:lt2>
        <a:accent1>
          <a:srgbClr val="C1D1E0"/>
        </a:accent1>
        <a:accent2>
          <a:srgbClr val="194775"/>
        </a:accent2>
        <a:accent3>
          <a:srgbClr val="FFFFFF"/>
        </a:accent3>
        <a:accent4>
          <a:srgbClr val="000000"/>
        </a:accent4>
        <a:accent5>
          <a:srgbClr val="DDE5ED"/>
        </a:accent5>
        <a:accent6>
          <a:srgbClr val="163F69"/>
        </a:accent6>
        <a:hlink>
          <a:srgbClr val="6685A3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ite Background Medium Fonts 3">
        <a:dk1>
          <a:srgbClr val="999999"/>
        </a:dk1>
        <a:lt1>
          <a:srgbClr val="FFFFFF"/>
        </a:lt1>
        <a:dk2>
          <a:srgbClr val="003300"/>
        </a:dk2>
        <a:lt2>
          <a:srgbClr val="FFFFFF"/>
        </a:lt2>
        <a:accent1>
          <a:srgbClr val="006600"/>
        </a:accent1>
        <a:accent2>
          <a:srgbClr val="194719"/>
        </a:accent2>
        <a:accent3>
          <a:srgbClr val="AAADAA"/>
        </a:accent3>
        <a:accent4>
          <a:srgbClr val="DADADA"/>
        </a:accent4>
        <a:accent5>
          <a:srgbClr val="AAB8AA"/>
        </a:accent5>
        <a:accent6>
          <a:srgbClr val="163F16"/>
        </a:accent6>
        <a:hlink>
          <a:srgbClr val="99AD99"/>
        </a:hlink>
        <a:folHlink>
          <a:srgbClr val="B2D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hite Background Medium Fonts 4">
        <a:dk1>
          <a:srgbClr val="999999"/>
        </a:dk1>
        <a:lt1>
          <a:srgbClr val="FFFFFF"/>
        </a:lt1>
        <a:dk2>
          <a:srgbClr val="003366"/>
        </a:dk2>
        <a:lt2>
          <a:srgbClr val="FFFFFF"/>
        </a:lt2>
        <a:accent1>
          <a:srgbClr val="336699"/>
        </a:accent1>
        <a:accent2>
          <a:srgbClr val="194775"/>
        </a:accent2>
        <a:accent3>
          <a:srgbClr val="AAADB8"/>
        </a:accent3>
        <a:accent4>
          <a:srgbClr val="DADADA"/>
        </a:accent4>
        <a:accent5>
          <a:srgbClr val="ADB8CA"/>
        </a:accent5>
        <a:accent6>
          <a:srgbClr val="163F69"/>
        </a:accent6>
        <a:hlink>
          <a:srgbClr val="99ADC2"/>
        </a:hlink>
        <a:folHlink>
          <a:srgbClr val="C1D1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hite Background Medium Fonts 5">
        <a:dk1>
          <a:srgbClr val="000000"/>
        </a:dk1>
        <a:lt1>
          <a:srgbClr val="FFFFFF"/>
        </a:lt1>
        <a:dk2>
          <a:srgbClr val="000000"/>
        </a:dk2>
        <a:lt2>
          <a:srgbClr val="999999"/>
        </a:lt2>
        <a:accent1>
          <a:srgbClr val="D1D1D1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5E5E5"/>
        </a:accent5>
        <a:accent6>
          <a:srgbClr val="2D2D2D"/>
        </a:accent6>
        <a:hlink>
          <a:srgbClr val="7F7F7F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Jia-横线">
  <a:themeElements>
    <a:clrScheme name="1_Jia-横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Jia-横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Jia-横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ia-横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ia-横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ia-横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ia-横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ia-横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ia-横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ia-横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ia-横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ia-横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ia-横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ia-横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Jia-横线">
  <a:themeElements>
    <a:clrScheme name="2_Jia-横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Jia-横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Jia-横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Jia-横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Jia-横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Jia-横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Jia-横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Jia-横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Jia-横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Jia-横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Jia-横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Jia-横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Jia-横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Jia-横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Jia-横线">
  <a:themeElements>
    <a:clrScheme name="3_Jia-横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Jia-横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Jia-横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Jia-横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Jia-横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Jia-横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Jia-横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Jia-横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Jia-横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Jia-横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Jia-横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Jia-横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Jia-横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Jia-横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Jia-横线">
  <a:themeElements>
    <a:clrScheme name="4_Jia-横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Jia-横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Jia-横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Jia-横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Jia-横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Jia-横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Jia-横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Jia-横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Jia-横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Jia-横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Jia-横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Jia-横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Jia-横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Jia-横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生物质气化发电系统的障碍及风险</Template>
  <TotalTime>4358</TotalTime>
  <Words>1356</Words>
  <Application>Microsoft Office PowerPoint</Application>
  <PresentationFormat>全屏显示(4:3)</PresentationFormat>
  <Paragraphs>192</Paragraphs>
  <Slides>19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华文细黑</vt:lpstr>
      <vt:lpstr>华文行楷</vt:lpstr>
      <vt:lpstr>Tahoma</vt:lpstr>
      <vt:lpstr>Times New Roman</vt:lpstr>
      <vt:lpstr>Symbol</vt:lpstr>
      <vt:lpstr>楷体_GB2312</vt:lpstr>
      <vt:lpstr>White Background Medium Fonts</vt:lpstr>
      <vt:lpstr>Jia-横线</vt:lpstr>
      <vt:lpstr>1_White Background Medium Fonts</vt:lpstr>
      <vt:lpstr>1_Jia-横线</vt:lpstr>
      <vt:lpstr>2_Jia-横线</vt:lpstr>
      <vt:lpstr>3_Jia-横线</vt:lpstr>
      <vt:lpstr>4_Jia-横线</vt:lpstr>
      <vt:lpstr>Microsoft 公式 3.0</vt:lpstr>
      <vt:lpstr>公式</vt:lpstr>
      <vt:lpstr>密立根油滴实验</vt:lpstr>
      <vt:lpstr>内容</vt:lpstr>
      <vt:lpstr>一、实验目的 </vt:lpstr>
      <vt:lpstr>电子的发现</vt:lpstr>
      <vt:lpstr>密立根 Robert Andrews Millikan（1868-1953） </vt:lpstr>
      <vt:lpstr>意义和地位</vt:lpstr>
      <vt:lpstr>三、实验原理</vt:lpstr>
      <vt:lpstr>PowerPoint 演示文稿</vt:lpstr>
      <vt:lpstr>PowerPoint 演示文稿</vt:lpstr>
      <vt:lpstr>PowerPoint 演示文稿</vt:lpstr>
      <vt:lpstr>PowerPoint 演示文稿</vt:lpstr>
      <vt:lpstr>四、实验</vt:lpstr>
      <vt:lpstr>测量步骤</vt:lpstr>
      <vt:lpstr>PowerPoint 演示文稿</vt:lpstr>
      <vt:lpstr>PowerPoint 演示文稿</vt:lpstr>
      <vt:lpstr>注意事项</vt:lpstr>
      <vt:lpstr>PowerPoint 演示文稿</vt:lpstr>
      <vt:lpstr>PowerPoint 演示文稿</vt:lpstr>
      <vt:lpstr>PowerPoint 演示文稿</vt:lpstr>
    </vt:vector>
  </TitlesOfParts>
  <Company>KMUST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Jia Y.J.</dc:creator>
  <cp:lastModifiedBy>Wang Fan</cp:lastModifiedBy>
  <cp:revision>321</cp:revision>
  <dcterms:created xsi:type="dcterms:W3CDTF">2005-09-04T07:36:15Z</dcterms:created>
  <dcterms:modified xsi:type="dcterms:W3CDTF">2020-12-03T03:00:43Z</dcterms:modified>
</cp:coreProperties>
</file>