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14"/>
  </p:notesMasterIdLst>
  <p:sldIdLst>
    <p:sldId id="256" r:id="rId2"/>
    <p:sldId id="258" r:id="rId3"/>
    <p:sldId id="281" r:id="rId4"/>
    <p:sldId id="257" r:id="rId5"/>
    <p:sldId id="285" r:id="rId6"/>
    <p:sldId id="266" r:id="rId7"/>
    <p:sldId id="267" r:id="rId8"/>
    <p:sldId id="268" r:id="rId9"/>
    <p:sldId id="283" r:id="rId10"/>
    <p:sldId id="269" r:id="rId11"/>
    <p:sldId id="270" r:id="rId12"/>
    <p:sldId id="284" r:id="rId13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000099"/>
    <a:srgbClr val="CC00CC"/>
    <a:srgbClr val="FF9900"/>
    <a:srgbClr val="CC9900"/>
    <a:srgbClr val="9900CC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81" d="100"/>
          <a:sy n="81" d="100"/>
        </p:scale>
        <p:origin x="1498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302192C2-9AD3-4E0F-80D8-CE39C15B990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4CE0733B-95A3-4FBC-AC8F-3D4EA652C40F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45213ACB-AB0B-4AA7-805C-16DEC0E87476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5" name="Rectangle 5">
            <a:extLst>
              <a:ext uri="{FF2B5EF4-FFF2-40B4-BE49-F238E27FC236}">
                <a16:creationId xmlns:a16="http://schemas.microsoft.com/office/drawing/2014/main" id="{84174923-0739-4B4E-9844-6E9AA7ACC5E4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5366" name="Rectangle 6">
            <a:extLst>
              <a:ext uri="{FF2B5EF4-FFF2-40B4-BE49-F238E27FC236}">
                <a16:creationId xmlns:a16="http://schemas.microsoft.com/office/drawing/2014/main" id="{D7991F71-F039-4C39-9F85-C01C372C375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7" name="Rectangle 7">
            <a:extLst>
              <a:ext uri="{FF2B5EF4-FFF2-40B4-BE49-F238E27FC236}">
                <a16:creationId xmlns:a16="http://schemas.microsoft.com/office/drawing/2014/main" id="{2E236B0B-F794-4B41-A39D-C9E17E0CE05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FFC20D8-77FD-464C-8C8A-284B84E65A0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026">
            <a:extLst>
              <a:ext uri="{FF2B5EF4-FFF2-40B4-BE49-F238E27FC236}">
                <a16:creationId xmlns:a16="http://schemas.microsoft.com/office/drawing/2014/main" id="{B3441861-AAC4-4804-AA6B-7348866CF670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" name="Group 1032">
            <a:extLst>
              <a:ext uri="{FF2B5EF4-FFF2-40B4-BE49-F238E27FC236}">
                <a16:creationId xmlns:a16="http://schemas.microsoft.com/office/drawing/2014/main" id="{96F1E921-6B2F-41ED-988C-D7A03D783B37}"/>
              </a:ext>
            </a:extLst>
          </p:cNvPr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6" name="Oval 1033">
              <a:extLst>
                <a:ext uri="{FF2B5EF4-FFF2-40B4-BE49-F238E27FC236}">
                  <a16:creationId xmlns:a16="http://schemas.microsoft.com/office/drawing/2014/main" id="{5CE5FE34-ED01-4D40-AE10-8F2BE90F60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7" name="Oval 1034">
              <a:extLst>
                <a:ext uri="{FF2B5EF4-FFF2-40B4-BE49-F238E27FC236}">
                  <a16:creationId xmlns:a16="http://schemas.microsoft.com/office/drawing/2014/main" id="{D0DE95DA-6858-4E11-8D83-CC6F256F7D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8" name="Oval 1035">
              <a:extLst>
                <a:ext uri="{FF2B5EF4-FFF2-40B4-BE49-F238E27FC236}">
                  <a16:creationId xmlns:a16="http://schemas.microsoft.com/office/drawing/2014/main" id="{C7F909D9-A7DE-48E6-B793-D3ACA30CFD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9" name="Oval 1036">
              <a:extLst>
                <a:ext uri="{FF2B5EF4-FFF2-40B4-BE49-F238E27FC236}">
                  <a16:creationId xmlns:a16="http://schemas.microsoft.com/office/drawing/2014/main" id="{465086C7-4599-46C3-BED6-30616A2184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" name="Oval 1037">
              <a:extLst>
                <a:ext uri="{FF2B5EF4-FFF2-40B4-BE49-F238E27FC236}">
                  <a16:creationId xmlns:a16="http://schemas.microsoft.com/office/drawing/2014/main" id="{1DBF1F4F-7EE5-47B4-8A5B-DCE6F6616D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1" name="Oval 1038">
              <a:extLst>
                <a:ext uri="{FF2B5EF4-FFF2-40B4-BE49-F238E27FC236}">
                  <a16:creationId xmlns:a16="http://schemas.microsoft.com/office/drawing/2014/main" id="{04E2D3E0-8839-4732-940D-2960F29923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2" name="Oval 1039">
              <a:extLst>
                <a:ext uri="{FF2B5EF4-FFF2-40B4-BE49-F238E27FC236}">
                  <a16:creationId xmlns:a16="http://schemas.microsoft.com/office/drawing/2014/main" id="{657E7DFA-0F6E-4B05-BE9F-2382298DDD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3" name="Oval 1040">
              <a:extLst>
                <a:ext uri="{FF2B5EF4-FFF2-40B4-BE49-F238E27FC236}">
                  <a16:creationId xmlns:a16="http://schemas.microsoft.com/office/drawing/2014/main" id="{0FA1F0A8-1F4D-4A68-9F69-8E33FA0B50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4" name="Oval 1041">
              <a:extLst>
                <a:ext uri="{FF2B5EF4-FFF2-40B4-BE49-F238E27FC236}">
                  <a16:creationId xmlns:a16="http://schemas.microsoft.com/office/drawing/2014/main" id="{5B426661-500C-46B8-83D7-178781A715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5" name="Oval 1042">
              <a:extLst>
                <a:ext uri="{FF2B5EF4-FFF2-40B4-BE49-F238E27FC236}">
                  <a16:creationId xmlns:a16="http://schemas.microsoft.com/office/drawing/2014/main" id="{990BEBA2-50F5-4B33-889D-A451E7ACFC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6" name="Oval 1043">
              <a:extLst>
                <a:ext uri="{FF2B5EF4-FFF2-40B4-BE49-F238E27FC236}">
                  <a16:creationId xmlns:a16="http://schemas.microsoft.com/office/drawing/2014/main" id="{8F3222B9-6D85-4598-B76A-4DC370D239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7" name="Oval 1044">
              <a:extLst>
                <a:ext uri="{FF2B5EF4-FFF2-40B4-BE49-F238E27FC236}">
                  <a16:creationId xmlns:a16="http://schemas.microsoft.com/office/drawing/2014/main" id="{633A2F8D-BE1F-4A2B-878B-DA4F560A60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8" name="Oval 1045">
              <a:extLst>
                <a:ext uri="{FF2B5EF4-FFF2-40B4-BE49-F238E27FC236}">
                  <a16:creationId xmlns:a16="http://schemas.microsoft.com/office/drawing/2014/main" id="{F7778121-41C2-41A0-BFA7-89DCC5464D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9" name="Oval 1046">
              <a:extLst>
                <a:ext uri="{FF2B5EF4-FFF2-40B4-BE49-F238E27FC236}">
                  <a16:creationId xmlns:a16="http://schemas.microsoft.com/office/drawing/2014/main" id="{8DDE5806-09F7-47B1-94BC-64C633ECB8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0" name="Oval 1047">
              <a:extLst>
                <a:ext uri="{FF2B5EF4-FFF2-40B4-BE49-F238E27FC236}">
                  <a16:creationId xmlns:a16="http://schemas.microsoft.com/office/drawing/2014/main" id="{C781B843-8047-43DC-B34D-2C1D8B47D0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1" name="Oval 1048">
              <a:extLst>
                <a:ext uri="{FF2B5EF4-FFF2-40B4-BE49-F238E27FC236}">
                  <a16:creationId xmlns:a16="http://schemas.microsoft.com/office/drawing/2014/main" id="{89B07739-11FD-4293-85F4-1B589129FB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2" name="Oval 1049">
              <a:extLst>
                <a:ext uri="{FF2B5EF4-FFF2-40B4-BE49-F238E27FC236}">
                  <a16:creationId xmlns:a16="http://schemas.microsoft.com/office/drawing/2014/main" id="{01DFDC5B-13DF-45C1-91AA-104135F310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3" name="Oval 1050">
              <a:extLst>
                <a:ext uri="{FF2B5EF4-FFF2-40B4-BE49-F238E27FC236}">
                  <a16:creationId xmlns:a16="http://schemas.microsoft.com/office/drawing/2014/main" id="{CF290818-7C86-4C4A-9EA8-98741E82E6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4" name="Oval 1051">
              <a:extLst>
                <a:ext uri="{FF2B5EF4-FFF2-40B4-BE49-F238E27FC236}">
                  <a16:creationId xmlns:a16="http://schemas.microsoft.com/office/drawing/2014/main" id="{06DF763E-3A35-414D-9B83-386A28ED09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5" name="Oval 1052">
              <a:extLst>
                <a:ext uri="{FF2B5EF4-FFF2-40B4-BE49-F238E27FC236}">
                  <a16:creationId xmlns:a16="http://schemas.microsoft.com/office/drawing/2014/main" id="{608A0C2C-9843-4827-B09E-3B48688F5A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6" name="Oval 1053">
              <a:extLst>
                <a:ext uri="{FF2B5EF4-FFF2-40B4-BE49-F238E27FC236}">
                  <a16:creationId xmlns:a16="http://schemas.microsoft.com/office/drawing/2014/main" id="{30107364-C62E-44E0-B819-CE5D288353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7" name="Oval 1054">
              <a:extLst>
                <a:ext uri="{FF2B5EF4-FFF2-40B4-BE49-F238E27FC236}">
                  <a16:creationId xmlns:a16="http://schemas.microsoft.com/office/drawing/2014/main" id="{E40EC53D-0DE1-4AA1-9628-9939154253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8" name="Oval 1055">
              <a:extLst>
                <a:ext uri="{FF2B5EF4-FFF2-40B4-BE49-F238E27FC236}">
                  <a16:creationId xmlns:a16="http://schemas.microsoft.com/office/drawing/2014/main" id="{4BC85762-2551-4E5A-B98D-41CEFC434F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9" name="Oval 1056">
              <a:extLst>
                <a:ext uri="{FF2B5EF4-FFF2-40B4-BE49-F238E27FC236}">
                  <a16:creationId xmlns:a16="http://schemas.microsoft.com/office/drawing/2014/main" id="{099F77C8-32D7-46A3-883A-24D88D21D9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30" name="Oval 1057">
              <a:extLst>
                <a:ext uri="{FF2B5EF4-FFF2-40B4-BE49-F238E27FC236}">
                  <a16:creationId xmlns:a16="http://schemas.microsoft.com/office/drawing/2014/main" id="{805947D6-562C-42B2-AA90-01491BB536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31" name="Oval 1058">
              <a:extLst>
                <a:ext uri="{FF2B5EF4-FFF2-40B4-BE49-F238E27FC236}">
                  <a16:creationId xmlns:a16="http://schemas.microsoft.com/office/drawing/2014/main" id="{9F0540DB-121B-4514-93A8-0C5F5D59A9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32" name="Oval 1059">
              <a:extLst>
                <a:ext uri="{FF2B5EF4-FFF2-40B4-BE49-F238E27FC236}">
                  <a16:creationId xmlns:a16="http://schemas.microsoft.com/office/drawing/2014/main" id="{457BACDC-ECCB-4803-8CC7-321548ADDC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33" name="Oval 1060">
              <a:extLst>
                <a:ext uri="{FF2B5EF4-FFF2-40B4-BE49-F238E27FC236}">
                  <a16:creationId xmlns:a16="http://schemas.microsoft.com/office/drawing/2014/main" id="{D88D9322-C3D8-44BD-A28B-53A688A81C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34" name="Oval 1061">
              <a:extLst>
                <a:ext uri="{FF2B5EF4-FFF2-40B4-BE49-F238E27FC236}">
                  <a16:creationId xmlns:a16="http://schemas.microsoft.com/office/drawing/2014/main" id="{6DE01023-B807-47DB-B629-A61F6B8738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35" name="Oval 1062">
              <a:extLst>
                <a:ext uri="{FF2B5EF4-FFF2-40B4-BE49-F238E27FC236}">
                  <a16:creationId xmlns:a16="http://schemas.microsoft.com/office/drawing/2014/main" id="{446C2E8C-4233-43D8-8C02-44BA4DA2B8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36" name="Oval 1063">
              <a:extLst>
                <a:ext uri="{FF2B5EF4-FFF2-40B4-BE49-F238E27FC236}">
                  <a16:creationId xmlns:a16="http://schemas.microsoft.com/office/drawing/2014/main" id="{D548D871-386A-40A6-A7AC-F5D7E5AFB6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</p:grpSp>
      <p:sp>
        <p:nvSpPr>
          <p:cNvPr id="37" name="Line 1064">
            <a:extLst>
              <a:ext uri="{FF2B5EF4-FFF2-40B4-BE49-F238E27FC236}">
                <a16:creationId xmlns:a16="http://schemas.microsoft.com/office/drawing/2014/main" id="{B86ABD58-1C0E-47F4-ACFC-B69A3B95C33D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5124" name="Rectangle 1028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38" name="Rectangle 1029">
            <a:extLst>
              <a:ext uri="{FF2B5EF4-FFF2-40B4-BE49-F238E27FC236}">
                <a16:creationId xmlns:a16="http://schemas.microsoft.com/office/drawing/2014/main" id="{C82A68B5-4372-4FD8-88B9-007487B6F72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9" name="Rectangle 1030">
            <a:extLst>
              <a:ext uri="{FF2B5EF4-FFF2-40B4-BE49-F238E27FC236}">
                <a16:creationId xmlns:a16="http://schemas.microsoft.com/office/drawing/2014/main" id="{C6D89DDE-BCBE-48B7-BD82-ECD483F8765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" name="Rectangle 1031">
            <a:extLst>
              <a:ext uri="{FF2B5EF4-FFF2-40B4-BE49-F238E27FC236}">
                <a16:creationId xmlns:a16="http://schemas.microsoft.com/office/drawing/2014/main" id="{472E7437-48EA-490A-9101-FF0876C33BB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ECA0A6-E316-4AD1-8526-4B862A3794F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9096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575C5AB-4EAA-4CA2-8A89-D582470E273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63FF8B6-0E04-4CFF-9779-130D70D7E8A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C5751C3E-C3BD-488E-9015-1DF758B982B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3AF525-84A6-461F-A8F4-85CE3EF50E4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30483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2CDA2029-803C-4D10-B7E8-2E1AEA192FC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4FF555A-4A30-4F0E-9E65-165E893C299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15B3B4F2-068D-4C15-8BB5-B8C49DDC6B9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25F9BC-E417-4EF9-9783-0DE9CD47873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404292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719263"/>
            <a:ext cx="4038600" cy="21288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21304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F0B7FDF-ACDA-47FD-94C7-75E057775E5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85DC14B-5023-4540-A180-3FAD7AB905E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52B1A46-D650-466A-9294-5F700E7F402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27B198-9063-49ED-A6D4-2789F971960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87822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项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719263"/>
            <a:ext cx="4038600" cy="21288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719263"/>
            <a:ext cx="4038600" cy="21288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3"/>
          </p:nvPr>
        </p:nvSpPr>
        <p:spPr>
          <a:xfrm>
            <a:off x="457200" y="4000500"/>
            <a:ext cx="8229600" cy="21304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0DD12C-4456-42E7-B777-DF5B020F5E1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F55D75-7964-4B0B-9E18-05CAC235EB5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946167C-251A-4BDC-A46F-E9DE0A3AC87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3D15B0-A629-4008-85D2-1952A1BD1B3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255111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122238"/>
            <a:ext cx="8229600" cy="60086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C17C3AF9-D34B-44ED-AC7B-5E76545C50B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37B20A86-2307-4468-95B2-EE18E014D5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CDF63538-603D-4C7D-9F85-6E529B8756D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E4D4E5-B86F-499E-8F22-774113D1FF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25119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54A821F-671A-41B2-B1BE-67E83ECA899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176EB6A-70C6-40AA-8697-B9866833B34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5B394A64-CF19-40A6-95DF-C473892C143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CB003B-EBC4-450B-9865-495C024FF65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70435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B76264B-601E-461D-B57E-1A3E755852D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ECAE427-8CE6-4E9A-B44D-AA0AB37F462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5C8C055B-DC9A-476F-8823-CD58F395D2C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9F8D4F-FEB0-440D-8163-F5A9E94560A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1568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5BB29CD-AA57-44EB-A546-BAA7D08CE73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F866E19-BD52-4AB7-8E1A-CE8BE7E5DED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E38A4D6E-E1A0-4BC9-9019-F0D5150FE88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2BB790-7021-4767-A127-AE2EF233EE3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49372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4C531DB3-C14D-447F-84BD-49ED7CE09FF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ADD85B60-44DD-4F51-8CD8-8BC9E7BE3A2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03E6AF20-C519-4234-BFA7-B063FC6497F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62944F-2BC3-4118-8DFD-804F9A26137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22397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1000198C-B93A-4282-B9ED-CFC07F224D3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AF6CE9C-FACD-4281-BD80-6EE69CBCCD1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11081B15-BCC2-4B69-B490-2F1FBA2AE6B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478A5F-B0F4-4647-B1B2-5BCFE5DA9B9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34510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986A6AEB-1390-40D3-B283-0D47E529DAE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659889CB-4AC4-4709-9959-7EAF58B4A99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83E98E6E-EAD6-45B5-AE3F-4C06E7F2C25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8A1F66-1E89-417A-817F-DC1140C048F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54036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7A320FD-F5DF-45EF-BFDE-B2CEC964953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B7530B1-A659-470B-89A4-EC2F60404D8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2019D78F-A6C8-4E18-BAC1-92FEFFC9724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7F99BC-F733-41E1-AED9-2C88D712AF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5976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22D7495-623F-440C-9AD1-B515F6CE0D5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9E1F281-CF96-4782-B058-82630FF14FC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64684B07-566C-4FEB-AAEC-B2E36845FC1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E9F0B9-A510-4521-86A4-A41EC5D84A8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51915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>
            <a:extLst>
              <a:ext uri="{FF2B5EF4-FFF2-40B4-BE49-F238E27FC236}">
                <a16:creationId xmlns:a16="http://schemas.microsoft.com/office/drawing/2014/main" id="{F6D5FF5A-C4EE-4665-ABAC-75E23DFE7311}"/>
              </a:ext>
            </a:extLst>
          </p:cNvPr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4BDD9755-00A4-431F-B6A3-01614C4E36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118554AC-1234-41EE-A00A-AC3F2CD040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378CE045-202B-4599-9009-923F282B5217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2F68660B-88B4-4979-95E4-D6268C38BEA1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C7019071-BEB2-4297-9AB4-A1A2F4AFE37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>
              <a:defRPr/>
            </a:pPr>
            <a:fld id="{30D44D8D-6675-45F9-9142-F1E3A48791C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grpSp>
        <p:nvGrpSpPr>
          <p:cNvPr id="1032" name="Group 8">
            <a:extLst>
              <a:ext uri="{FF2B5EF4-FFF2-40B4-BE49-F238E27FC236}">
                <a16:creationId xmlns:a16="http://schemas.microsoft.com/office/drawing/2014/main" id="{5D229CCF-1597-47A0-AF86-ED12776E813B}"/>
              </a:ext>
            </a:extLst>
          </p:cNvPr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1033" name="Oval 9">
              <a:extLst>
                <a:ext uri="{FF2B5EF4-FFF2-40B4-BE49-F238E27FC236}">
                  <a16:creationId xmlns:a16="http://schemas.microsoft.com/office/drawing/2014/main" id="{BED49796-12AC-4121-BC05-94954203B9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34" name="Oval 10">
              <a:extLst>
                <a:ext uri="{FF2B5EF4-FFF2-40B4-BE49-F238E27FC236}">
                  <a16:creationId xmlns:a16="http://schemas.microsoft.com/office/drawing/2014/main" id="{2F908CF2-9E28-49E8-BDF4-153E4190AD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35" name="Oval 11">
              <a:extLst>
                <a:ext uri="{FF2B5EF4-FFF2-40B4-BE49-F238E27FC236}">
                  <a16:creationId xmlns:a16="http://schemas.microsoft.com/office/drawing/2014/main" id="{C2B3965A-4502-467B-8E92-24ED79BB09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960"/>
              <a:ext cx="77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36" name="Oval 12">
              <a:extLst>
                <a:ext uri="{FF2B5EF4-FFF2-40B4-BE49-F238E27FC236}">
                  <a16:creationId xmlns:a16="http://schemas.microsoft.com/office/drawing/2014/main" id="{53370712-2AF7-46F2-ADE6-FF35B9E339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072"/>
              <a:ext cx="80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37" name="Oval 13">
              <a:extLst>
                <a:ext uri="{FF2B5EF4-FFF2-40B4-BE49-F238E27FC236}">
                  <a16:creationId xmlns:a16="http://schemas.microsoft.com/office/drawing/2014/main" id="{88A2826B-6844-432A-91A2-3DEB6AD219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072"/>
              <a:ext cx="79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38" name="Oval 14">
              <a:extLst>
                <a:ext uri="{FF2B5EF4-FFF2-40B4-BE49-F238E27FC236}">
                  <a16:creationId xmlns:a16="http://schemas.microsoft.com/office/drawing/2014/main" id="{4CF274EA-A144-4F6B-A036-F127B9E035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072"/>
              <a:ext cx="77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39" name="Oval 15">
              <a:extLst>
                <a:ext uri="{FF2B5EF4-FFF2-40B4-BE49-F238E27FC236}">
                  <a16:creationId xmlns:a16="http://schemas.microsoft.com/office/drawing/2014/main" id="{80E184A2-CE90-4D22-9C88-A9AE0C7FBB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072"/>
              <a:ext cx="77" cy="7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40" name="Oval 16">
              <a:extLst>
                <a:ext uri="{FF2B5EF4-FFF2-40B4-BE49-F238E27FC236}">
                  <a16:creationId xmlns:a16="http://schemas.microsoft.com/office/drawing/2014/main" id="{C6DC2620-B4C0-482E-8342-D501C002EC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184"/>
              <a:ext cx="80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41" name="Oval 17">
              <a:extLst>
                <a:ext uri="{FF2B5EF4-FFF2-40B4-BE49-F238E27FC236}">
                  <a16:creationId xmlns:a16="http://schemas.microsoft.com/office/drawing/2014/main" id="{C4E33B87-72C2-4FAD-B1BF-4A88572E3A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184"/>
              <a:ext cx="79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42" name="Oval 18">
              <a:extLst>
                <a:ext uri="{FF2B5EF4-FFF2-40B4-BE49-F238E27FC236}">
                  <a16:creationId xmlns:a16="http://schemas.microsoft.com/office/drawing/2014/main" id="{E3610899-D1B5-4A1A-A2EA-9DB6AA8A7B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184"/>
              <a:ext cx="77" cy="7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43" name="Oval 19">
              <a:extLst>
                <a:ext uri="{FF2B5EF4-FFF2-40B4-BE49-F238E27FC236}">
                  <a16:creationId xmlns:a16="http://schemas.microsoft.com/office/drawing/2014/main" id="{A17BF97F-62A2-45EF-A2A6-A3335BDFFF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184"/>
              <a:ext cx="77" cy="7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44" name="Oval 20">
              <a:extLst>
                <a:ext uri="{FF2B5EF4-FFF2-40B4-BE49-F238E27FC236}">
                  <a16:creationId xmlns:a16="http://schemas.microsoft.com/office/drawing/2014/main" id="{0A513476-811F-4DA5-A697-A124BE9CE9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4" y="1184"/>
              <a:ext cx="80" cy="7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45" name="Oval 21">
              <a:extLst>
                <a:ext uri="{FF2B5EF4-FFF2-40B4-BE49-F238E27FC236}">
                  <a16:creationId xmlns:a16="http://schemas.microsoft.com/office/drawing/2014/main" id="{C2B682A6-6070-4235-94E2-88164874C6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46" name="Oval 22">
              <a:extLst>
                <a:ext uri="{FF2B5EF4-FFF2-40B4-BE49-F238E27FC236}">
                  <a16:creationId xmlns:a16="http://schemas.microsoft.com/office/drawing/2014/main" id="{56FCDCC1-58C5-41E1-85BD-2C5ABF9CDA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47" name="Oval 23">
              <a:extLst>
                <a:ext uri="{FF2B5EF4-FFF2-40B4-BE49-F238E27FC236}">
                  <a16:creationId xmlns:a16="http://schemas.microsoft.com/office/drawing/2014/main" id="{360E236B-1AC2-4577-BD71-1E3EF8AA8F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296"/>
              <a:ext cx="77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48" name="Oval 24">
              <a:extLst>
                <a:ext uri="{FF2B5EF4-FFF2-40B4-BE49-F238E27FC236}">
                  <a16:creationId xmlns:a16="http://schemas.microsoft.com/office/drawing/2014/main" id="{FAE8632F-3698-4E4A-9233-1C3AC03438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296"/>
              <a:ext cx="77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49" name="Oval 25">
              <a:extLst>
                <a:ext uri="{FF2B5EF4-FFF2-40B4-BE49-F238E27FC236}">
                  <a16:creationId xmlns:a16="http://schemas.microsoft.com/office/drawing/2014/main" id="{46773247-0328-4AEF-9951-A9440EE432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50" name="Oval 26">
              <a:extLst>
                <a:ext uri="{FF2B5EF4-FFF2-40B4-BE49-F238E27FC236}">
                  <a16:creationId xmlns:a16="http://schemas.microsoft.com/office/drawing/2014/main" id="{34721BA9-7554-45B2-8A31-5F597ED616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51" name="Oval 27">
              <a:extLst>
                <a:ext uri="{FF2B5EF4-FFF2-40B4-BE49-F238E27FC236}">
                  <a16:creationId xmlns:a16="http://schemas.microsoft.com/office/drawing/2014/main" id="{23DAE42C-0EB4-4341-AD80-95A4B7961F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408"/>
              <a:ext cx="77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52" name="Oval 28">
              <a:extLst>
                <a:ext uri="{FF2B5EF4-FFF2-40B4-BE49-F238E27FC236}">
                  <a16:creationId xmlns:a16="http://schemas.microsoft.com/office/drawing/2014/main" id="{48E9965E-FE34-4A04-A766-9058FB791A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408"/>
              <a:ext cx="77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53" name="Oval 29">
              <a:extLst>
                <a:ext uri="{FF2B5EF4-FFF2-40B4-BE49-F238E27FC236}">
                  <a16:creationId xmlns:a16="http://schemas.microsoft.com/office/drawing/2014/main" id="{E5A93763-C2AB-4E1B-9667-2DD981D000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54" name="Oval 30">
              <a:extLst>
                <a:ext uri="{FF2B5EF4-FFF2-40B4-BE49-F238E27FC236}">
                  <a16:creationId xmlns:a16="http://schemas.microsoft.com/office/drawing/2014/main" id="{6ECAC479-3AF7-4E6A-A486-224A2C9007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55" name="Oval 31">
              <a:extLst>
                <a:ext uri="{FF2B5EF4-FFF2-40B4-BE49-F238E27FC236}">
                  <a16:creationId xmlns:a16="http://schemas.microsoft.com/office/drawing/2014/main" id="{FA3A83BA-0738-47FF-9DF4-2A50230E75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56" name="Oval 32">
              <a:extLst>
                <a:ext uri="{FF2B5EF4-FFF2-40B4-BE49-F238E27FC236}">
                  <a16:creationId xmlns:a16="http://schemas.microsoft.com/office/drawing/2014/main" id="{5DACEFCB-C506-48BF-BFFF-D479B8CC93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520"/>
              <a:ext cx="77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57" name="Oval 33">
              <a:extLst>
                <a:ext uri="{FF2B5EF4-FFF2-40B4-BE49-F238E27FC236}">
                  <a16:creationId xmlns:a16="http://schemas.microsoft.com/office/drawing/2014/main" id="{3D5CB886-72D2-4706-9F72-35303A677C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520"/>
              <a:ext cx="77" cy="7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58" name="Oval 34">
              <a:extLst>
                <a:ext uri="{FF2B5EF4-FFF2-40B4-BE49-F238E27FC236}">
                  <a16:creationId xmlns:a16="http://schemas.microsoft.com/office/drawing/2014/main" id="{B0642E8C-83DE-4B9F-A95A-F3E2919913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632"/>
              <a:ext cx="80" cy="7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59" name="Oval 35">
              <a:extLst>
                <a:ext uri="{FF2B5EF4-FFF2-40B4-BE49-F238E27FC236}">
                  <a16:creationId xmlns:a16="http://schemas.microsoft.com/office/drawing/2014/main" id="{49996C4B-5823-4B5F-9E3E-BCA066B598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632"/>
              <a:ext cx="79" cy="7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60" name="Oval 36">
              <a:extLst>
                <a:ext uri="{FF2B5EF4-FFF2-40B4-BE49-F238E27FC236}">
                  <a16:creationId xmlns:a16="http://schemas.microsoft.com/office/drawing/2014/main" id="{996F08C4-DCCF-44E4-8162-D1D02D968A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632"/>
              <a:ext cx="77" cy="7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61" name="Oval 37">
              <a:extLst>
                <a:ext uri="{FF2B5EF4-FFF2-40B4-BE49-F238E27FC236}">
                  <a16:creationId xmlns:a16="http://schemas.microsoft.com/office/drawing/2014/main" id="{F5F1E653-0051-4D85-AA22-CDB9D9E3AA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632"/>
              <a:ext cx="77" cy="7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62" name="Oval 38">
              <a:extLst>
                <a:ext uri="{FF2B5EF4-FFF2-40B4-BE49-F238E27FC236}">
                  <a16:creationId xmlns:a16="http://schemas.microsoft.com/office/drawing/2014/main" id="{26BA8660-BE89-42EC-8136-2793CFA7D6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63" name="Oval 39">
              <a:extLst>
                <a:ext uri="{FF2B5EF4-FFF2-40B4-BE49-F238E27FC236}">
                  <a16:creationId xmlns:a16="http://schemas.microsoft.com/office/drawing/2014/main" id="{59370C68-60A7-46EC-B516-3CBE119434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744"/>
              <a:ext cx="77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>
          <a:solidFill>
            <a:schemeClr val="tx1"/>
          </a:solidFill>
          <a:latin typeface="+mn-lt"/>
          <a:ea typeface="+mn-ea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3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2.jpeg"/><Relationship Id="rId5" Type="http://schemas.openxmlformats.org/officeDocument/2006/relationships/image" Target="../media/image1.jpeg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PA_矩形 2">
            <a:extLst>
              <a:ext uri="{FF2B5EF4-FFF2-40B4-BE49-F238E27FC236}">
                <a16:creationId xmlns:a16="http://schemas.microsoft.com/office/drawing/2014/main" id="{BA3D85B0-DD31-4497-B9B1-77E43ED9D549}"/>
              </a:ext>
            </a:extLst>
          </p:cNvPr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476250" y="819150"/>
            <a:ext cx="6781800" cy="1439863"/>
          </a:xfrm>
        </p:spPr>
        <p:txBody>
          <a:bodyPr/>
          <a:lstStyle/>
          <a:p>
            <a:pPr algn="ctr" eaLnBrk="1" hangingPunct="1"/>
            <a:r>
              <a:rPr lang="zh-CN" altLang="en-US" sz="4400"/>
              <a:t>拉脱法</a:t>
            </a:r>
            <a:br>
              <a:rPr lang="zh-CN" altLang="en-US" sz="4400"/>
            </a:br>
            <a:r>
              <a:rPr lang="zh-CN" altLang="en-US" sz="4400"/>
              <a:t>测量液体表面张力系数</a:t>
            </a:r>
          </a:p>
        </p:txBody>
      </p:sp>
      <p:grpSp>
        <p:nvGrpSpPr>
          <p:cNvPr id="4099" name="PA_组合 11">
            <a:extLst>
              <a:ext uri="{FF2B5EF4-FFF2-40B4-BE49-F238E27FC236}">
                <a16:creationId xmlns:a16="http://schemas.microsoft.com/office/drawing/2014/main" id="{9542B888-5F69-4180-8E4E-A233C4C3C628}"/>
              </a:ext>
            </a:extLst>
          </p:cNvPr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971550" y="2843213"/>
            <a:ext cx="5616575" cy="3600450"/>
            <a:chOff x="1130" y="210"/>
            <a:chExt cx="4608" cy="4082"/>
          </a:xfrm>
        </p:grpSpPr>
        <p:pic>
          <p:nvPicPr>
            <p:cNvPr id="4101" name="Picture 8" descr="IMAGE0007">
              <a:extLst>
                <a:ext uri="{FF2B5EF4-FFF2-40B4-BE49-F238E27FC236}">
                  <a16:creationId xmlns:a16="http://schemas.microsoft.com/office/drawing/2014/main" id="{1C95D2E2-D09A-4B18-83A9-5AD99865BD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0" y="360"/>
              <a:ext cx="4608" cy="39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02" name="Picture 9" descr="PIC_0012">
              <a:extLst>
                <a:ext uri="{FF2B5EF4-FFF2-40B4-BE49-F238E27FC236}">
                  <a16:creationId xmlns:a16="http://schemas.microsoft.com/office/drawing/2014/main" id="{DD2D22B5-AAC0-4989-A7CD-6425005D9D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0" y="210"/>
              <a:ext cx="1837" cy="1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4100" name="PA_图片 12">
            <a:extLst>
              <a:ext uri="{FF2B5EF4-FFF2-40B4-BE49-F238E27FC236}">
                <a16:creationId xmlns:a16="http://schemas.microsoft.com/office/drawing/2014/main" id="{ECBA968C-716B-4081-A326-729E2B3E74CF}"/>
              </a:ext>
            </a:extLst>
          </p:cNvPr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2825" y="1358900"/>
            <a:ext cx="1635125" cy="1404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7">
            <a:extLst>
              <a:ext uri="{FF2B5EF4-FFF2-40B4-BE49-F238E27FC236}">
                <a16:creationId xmlns:a16="http://schemas.microsoft.com/office/drawing/2014/main" id="{E10D7375-4FEC-4ABA-8807-FC8BF0ACB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EEB10DE-6AE7-4B22-B0FF-077E761B2795}" type="slidenum">
              <a:rPr lang="en-US" altLang="zh-CN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zh-CN" sz="1000"/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471CF7EC-9CB7-4038-BC2C-C5DE9DE0F84F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11188" y="1674813"/>
            <a:ext cx="7310437" cy="541337"/>
          </a:xfrm>
        </p:spPr>
        <p:txBody>
          <a:bodyPr/>
          <a:lstStyle/>
          <a:p>
            <a:pPr algn="ctr" eaLnBrk="1" hangingPunct="1">
              <a:buFont typeface="Wingdings" panose="05000000000000000000" pitchFamily="2" charset="2"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表</a:t>
            </a:r>
            <a:r>
              <a:rPr lang="en-US" altLang="zh-CN" sz="2400" b="1">
                <a:latin typeface="Times New Roman" panose="02020603050405020304" pitchFamily="18" charset="0"/>
              </a:rPr>
              <a:t>1  </a:t>
            </a:r>
            <a:r>
              <a:rPr lang="zh-CN" altLang="en-US" sz="2400" b="1">
                <a:latin typeface="Times New Roman" panose="02020603050405020304" pitchFamily="18" charset="0"/>
              </a:rPr>
              <a:t>力敏传感器定标</a:t>
            </a:r>
          </a:p>
        </p:txBody>
      </p:sp>
      <p:graphicFrame>
        <p:nvGraphicFramePr>
          <p:cNvPr id="33972" name="Group 180">
            <a:extLst>
              <a:ext uri="{FF2B5EF4-FFF2-40B4-BE49-F238E27FC236}">
                <a16:creationId xmlns:a16="http://schemas.microsoft.com/office/drawing/2014/main" id="{569C0501-B7D7-4A01-B74A-C41DAA4AC391}"/>
              </a:ext>
            </a:extLst>
          </p:cNvPr>
          <p:cNvGraphicFramePr>
            <a:graphicFrameLocks noGrp="1"/>
          </p:cNvGraphicFramePr>
          <p:nvPr>
            <p:ph sz="quarter" idx="3"/>
          </p:nvPr>
        </p:nvGraphicFramePr>
        <p:xfrm>
          <a:off x="368300" y="2303463"/>
          <a:ext cx="8578850" cy="2878137"/>
        </p:xfrm>
        <a:graphic>
          <a:graphicData uri="http://schemas.openxmlformats.org/drawingml/2006/table">
            <a:tbl>
              <a:tblPr/>
              <a:tblGrid>
                <a:gridCol w="952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4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40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40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5408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67460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</a:t>
                      </a:r>
                      <a:r>
                        <a:rPr kumimoji="0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/g</a:t>
                      </a:r>
                    </a:p>
                  </a:txBody>
                  <a:tcPr marL="90000" marR="90000" marT="46795" marB="46795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90000" marR="90000" marT="46795" marB="4679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0.5</a:t>
                      </a:r>
                    </a:p>
                  </a:txBody>
                  <a:tcPr marL="90000" marR="90000" marT="46795" marB="4679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1.0</a:t>
                      </a:r>
                    </a:p>
                  </a:txBody>
                  <a:tcPr marL="90000" marR="90000" marT="46795" marB="4679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1.5</a:t>
                      </a:r>
                    </a:p>
                  </a:txBody>
                  <a:tcPr marL="90000" marR="90000" marT="46795" marB="4679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2.0</a:t>
                      </a:r>
                    </a:p>
                  </a:txBody>
                  <a:tcPr marL="90000" marR="90000" marT="46795" marB="4679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2.5</a:t>
                      </a:r>
                    </a:p>
                  </a:txBody>
                  <a:tcPr marL="90000" marR="90000" marT="46795" marB="4679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3.0</a:t>
                      </a:r>
                    </a:p>
                  </a:txBody>
                  <a:tcPr marL="90000" marR="90000" marT="46795" marB="4679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3.5</a:t>
                      </a:r>
                    </a:p>
                  </a:txBody>
                  <a:tcPr marL="90000" marR="90000" marT="46795" marB="4679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8733">
                <a:tc row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U</a:t>
                      </a:r>
                      <a:r>
                        <a:rPr kumimoji="0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/mv</a:t>
                      </a:r>
                    </a:p>
                  </a:txBody>
                  <a:tcPr marL="90000" marR="90000" marT="46795" marB="46795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90000" marR="90000" marT="46795" marB="4679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795" marB="4679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795" marB="4679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795" marB="4679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795" marB="4679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795" marB="4679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795" marB="4679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795" marB="4679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873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90000" marR="90000" marT="46795" marB="4679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795" marB="4679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795" marB="4679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795" marB="4679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795" marB="4679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795" marB="4679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795" marB="4679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795" marB="4679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606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U</a:t>
                      </a:r>
                      <a:r>
                        <a:rPr kumimoji="0" lang="zh-CN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平均</a:t>
                      </a:r>
                      <a:r>
                        <a:rPr kumimoji="0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/mv</a:t>
                      </a:r>
                    </a:p>
                  </a:txBody>
                  <a:tcPr marL="90000" marR="90000" marT="46795" marB="46795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90000" marR="90000" marT="46795" marB="4679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795" marB="4679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795" marB="4679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795" marB="4679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795" marB="4679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795" marB="4679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795" marB="4679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795" marB="4679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365" name="Rectangle 48">
            <a:extLst>
              <a:ext uri="{FF2B5EF4-FFF2-40B4-BE49-F238E27FC236}">
                <a16:creationId xmlns:a16="http://schemas.microsoft.com/office/drawing/2014/main" id="{71925A30-EFBE-467B-B019-FDCD8C3E53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6600" y="488950"/>
            <a:ext cx="4681538" cy="862013"/>
          </a:xfrm>
          <a:prstGeom prst="rect">
            <a:avLst/>
          </a:prstGeom>
          <a:gradFill rotWithShape="0">
            <a:gsLst>
              <a:gs pos="0">
                <a:srgbClr val="A50021"/>
              </a:gs>
              <a:gs pos="50000">
                <a:srgbClr val="FFFF66"/>
              </a:gs>
              <a:gs pos="100000">
                <a:srgbClr val="A50021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 b="1"/>
              <a:t>四、数据记录与处理</a:t>
            </a:r>
          </a:p>
        </p:txBody>
      </p:sp>
      <p:sp>
        <p:nvSpPr>
          <p:cNvPr id="13366" name="Rectangle 49">
            <a:extLst>
              <a:ext uri="{FF2B5EF4-FFF2-40B4-BE49-F238E27FC236}">
                <a16:creationId xmlns:a16="http://schemas.microsoft.com/office/drawing/2014/main" id="{B82C0BE4-3D9F-462A-9C5C-6CF717D3C7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463" y="6091238"/>
            <a:ext cx="58023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2000" b="1">
                <a:solidFill>
                  <a:srgbClr val="0033CC"/>
                </a:solidFill>
              </a:rPr>
              <a:t>注：</a:t>
            </a:r>
            <a:r>
              <a:rPr lang="en-US" altLang="zh-CN" sz="2000" b="1">
                <a:solidFill>
                  <a:srgbClr val="0033CC"/>
                </a:solidFill>
              </a:rPr>
              <a:t>F=mg</a:t>
            </a:r>
            <a:r>
              <a:rPr lang="zh-CN" altLang="en-US" sz="2000" b="1">
                <a:solidFill>
                  <a:srgbClr val="0033CC"/>
                </a:solidFill>
              </a:rPr>
              <a:t>，取重力加速度</a:t>
            </a:r>
            <a:r>
              <a:rPr lang="en-US" altLang="zh-CN" sz="2000" b="1">
                <a:solidFill>
                  <a:srgbClr val="0033CC"/>
                </a:solidFill>
              </a:rPr>
              <a:t>g=9.8m/s</a:t>
            </a:r>
            <a:r>
              <a:rPr lang="en-US" altLang="zh-CN" sz="2000" b="1" baseline="30000">
                <a:solidFill>
                  <a:srgbClr val="0033CC"/>
                </a:solidFill>
              </a:rPr>
              <a:t>2</a:t>
            </a:r>
            <a:r>
              <a:rPr lang="en-US" altLang="zh-CN" sz="2000" b="1">
                <a:solidFill>
                  <a:srgbClr val="0033CC"/>
                </a:solidFill>
              </a:rPr>
              <a:t>.</a:t>
            </a:r>
            <a:endParaRPr lang="en-US" altLang="zh-CN" sz="2000" b="1" baseline="30000">
              <a:solidFill>
                <a:srgbClr val="0033CC"/>
              </a:solidFill>
            </a:endParaRPr>
          </a:p>
        </p:txBody>
      </p:sp>
      <p:sp>
        <p:nvSpPr>
          <p:cNvPr id="13367" name="Rectangle 181">
            <a:extLst>
              <a:ext uri="{FF2B5EF4-FFF2-40B4-BE49-F238E27FC236}">
                <a16:creationId xmlns:a16="http://schemas.microsoft.com/office/drawing/2014/main" id="{363BAB1C-5DB1-4BEF-B7E1-742827E6A1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463" y="5540375"/>
            <a:ext cx="84216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>
                <a:solidFill>
                  <a:srgbClr val="FF0000"/>
                </a:solidFill>
              </a:rPr>
              <a:t>作</a:t>
            </a:r>
            <a:r>
              <a:rPr lang="en-US" altLang="zh-CN" sz="2000" b="1">
                <a:solidFill>
                  <a:srgbClr val="FF0000"/>
                </a:solidFill>
              </a:rPr>
              <a:t>U—F</a:t>
            </a:r>
            <a:r>
              <a:rPr lang="zh-CN" altLang="en-US" sz="2000" b="1">
                <a:solidFill>
                  <a:srgbClr val="FF0000"/>
                </a:solidFill>
              </a:rPr>
              <a:t>图，从线性拟合直线的斜率得出  </a:t>
            </a:r>
            <a:r>
              <a:rPr lang="zh-CN" altLang="en-US" sz="2000" b="1">
                <a:solidFill>
                  <a:srgbClr val="CC00CC"/>
                </a:solidFill>
              </a:rPr>
              <a:t>灵敏度</a:t>
            </a:r>
            <a:r>
              <a:rPr lang="en-US" altLang="zh-CN" sz="2000" b="1" i="1">
                <a:solidFill>
                  <a:srgbClr val="CC00CC"/>
                </a:solidFill>
              </a:rPr>
              <a:t>B</a:t>
            </a:r>
            <a:r>
              <a:rPr lang="en-US" altLang="zh-CN" sz="2000" b="1">
                <a:solidFill>
                  <a:srgbClr val="CC00CC"/>
                </a:solidFill>
              </a:rPr>
              <a:t> = </a:t>
            </a:r>
            <a:r>
              <a:rPr lang="en-US" altLang="zh-CN" sz="2000" b="1" u="sng">
                <a:solidFill>
                  <a:srgbClr val="CC00CC"/>
                </a:solidFill>
              </a:rPr>
              <a:t>                   </a:t>
            </a:r>
            <a:r>
              <a:rPr lang="en-US" altLang="zh-CN" sz="2000" b="1">
                <a:solidFill>
                  <a:srgbClr val="CC00CC"/>
                </a:solidFill>
              </a:rPr>
              <a:t> V/N</a:t>
            </a:r>
            <a:r>
              <a:rPr lang="en-US" altLang="zh-CN" sz="2000">
                <a:solidFill>
                  <a:srgbClr val="CC00CC"/>
                </a:solidFill>
              </a:rPr>
              <a:t> </a:t>
            </a: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D72C5197-8BCB-48EE-A89D-45698C3C8F12}"/>
              </a:ext>
            </a:extLst>
          </p:cNvPr>
          <p:cNvCxnSpPr>
            <a:cxnSpLocks/>
          </p:cNvCxnSpPr>
          <p:nvPr/>
        </p:nvCxnSpPr>
        <p:spPr>
          <a:xfrm>
            <a:off x="2592388" y="3294063"/>
            <a:ext cx="5849937" cy="0"/>
          </a:xfrm>
          <a:prstGeom prst="straightConnector1">
            <a:avLst/>
          </a:prstGeom>
          <a:ln w="47625">
            <a:solidFill>
              <a:srgbClr val="FF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544BDB3A-014B-4C6D-A76B-0B8A7B1372FE}"/>
              </a:ext>
            </a:extLst>
          </p:cNvPr>
          <p:cNvCxnSpPr>
            <a:cxnSpLocks/>
          </p:cNvCxnSpPr>
          <p:nvPr/>
        </p:nvCxnSpPr>
        <p:spPr>
          <a:xfrm flipH="1">
            <a:off x="1916113" y="4014788"/>
            <a:ext cx="5703887" cy="0"/>
          </a:xfrm>
          <a:prstGeom prst="straightConnector1">
            <a:avLst/>
          </a:prstGeom>
          <a:ln w="47625">
            <a:solidFill>
              <a:srgbClr val="FF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split dir="in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4">
            <a:extLst>
              <a:ext uri="{FF2B5EF4-FFF2-40B4-BE49-F238E27FC236}">
                <a16:creationId xmlns:a16="http://schemas.microsoft.com/office/drawing/2014/main" id="{F3EB305F-1C5B-4D0C-9DD9-50FAC70D9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69EA94E-0813-40CB-A2A6-C12232CEEEA1}" type="slidenum">
              <a:rPr lang="en-US" altLang="zh-CN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zh-CN" sz="1000"/>
          </a:p>
        </p:txBody>
      </p:sp>
      <p:sp>
        <p:nvSpPr>
          <p:cNvPr id="14339" name="Rectangle 385">
            <a:extLst>
              <a:ext uri="{FF2B5EF4-FFF2-40B4-BE49-F238E27FC236}">
                <a16:creationId xmlns:a16="http://schemas.microsoft.com/office/drawing/2014/main" id="{36DBB12C-08F1-489A-90CF-B6507C4246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700" y="2062163"/>
            <a:ext cx="7310438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表</a:t>
            </a:r>
            <a:r>
              <a:rPr lang="en-US" altLang="zh-CN" sz="2400" b="1">
                <a:latin typeface="Times New Roman" panose="02020603050405020304" pitchFamily="18" charset="0"/>
              </a:rPr>
              <a:t>2  </a:t>
            </a:r>
            <a:r>
              <a:rPr lang="zh-CN" altLang="en-US" sz="2400" b="1">
                <a:latin typeface="Times New Roman" panose="02020603050405020304" pitchFamily="18" charset="0"/>
              </a:rPr>
              <a:t>水的表面张力系数测定</a:t>
            </a:r>
          </a:p>
        </p:txBody>
      </p:sp>
      <p:sp>
        <p:nvSpPr>
          <p:cNvPr id="14340" name="Rectangle 386">
            <a:extLst>
              <a:ext uri="{FF2B5EF4-FFF2-40B4-BE49-F238E27FC236}">
                <a16:creationId xmlns:a16="http://schemas.microsoft.com/office/drawing/2014/main" id="{B853A740-F597-4E54-B9F1-2BACCC6E82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79388"/>
            <a:ext cx="7694613" cy="168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tabLst>
                <a:tab pos="3987800" algn="l"/>
              </a:tabLst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tabLst>
                <a:tab pos="3987800" algn="l"/>
              </a:tabLst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tabLst>
                <a:tab pos="3987800" algn="l"/>
              </a:tabLst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tabLst>
                <a:tab pos="3987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tabLst>
                <a:tab pos="3987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tabLst>
                <a:tab pos="3987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tabLst>
                <a:tab pos="3987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tabLst>
                <a:tab pos="3987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tabLst>
                <a:tab pos="3987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/>
              <a:t>金属环外径</a:t>
            </a:r>
            <a:r>
              <a:rPr lang="en-US" altLang="zh-CN" sz="2400"/>
              <a:t>D</a:t>
            </a:r>
            <a:r>
              <a:rPr lang="en-US" altLang="zh-CN" sz="2400" b="1" baseline="-25000">
                <a:latin typeface="Times New Roman" panose="02020603050405020304" pitchFamily="18" charset="0"/>
              </a:rPr>
              <a:t>1</a:t>
            </a:r>
            <a:r>
              <a:rPr lang="en-US" altLang="zh-CN" sz="2400"/>
              <a:t>=</a:t>
            </a:r>
            <a:r>
              <a:rPr lang="en-US" altLang="zh-CN" sz="2400" u="sng"/>
              <a:t> 3.496 </a:t>
            </a:r>
            <a:r>
              <a:rPr lang="en-US" altLang="zh-CN" sz="2400"/>
              <a:t>cm</a:t>
            </a:r>
            <a:r>
              <a:rPr lang="zh-CN" altLang="en-US" sz="2400"/>
              <a:t>，内径</a:t>
            </a:r>
            <a:r>
              <a:rPr lang="en-US" altLang="zh-CN" sz="2400"/>
              <a:t>D</a:t>
            </a:r>
            <a:r>
              <a:rPr lang="en-US" altLang="zh-CN" sz="2400" b="1" baseline="-25000">
                <a:latin typeface="Times New Roman" panose="02020603050405020304" pitchFamily="18" charset="0"/>
              </a:rPr>
              <a:t>2</a:t>
            </a:r>
            <a:r>
              <a:rPr lang="en-US" altLang="zh-CN" sz="2400"/>
              <a:t>=</a:t>
            </a:r>
            <a:r>
              <a:rPr lang="en-US" altLang="zh-CN" sz="2400" u="sng"/>
              <a:t> 3.310 </a:t>
            </a:r>
            <a:r>
              <a:rPr lang="en-US" altLang="zh-CN" sz="2400"/>
              <a:t>cm, 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/>
              <a:t>水温</a:t>
            </a:r>
            <a:r>
              <a:rPr lang="en-US" altLang="zh-CN" sz="2400"/>
              <a:t>t= </a:t>
            </a:r>
            <a:r>
              <a:rPr lang="en-US" altLang="zh-CN" sz="2400" u="sng"/>
              <a:t> 20 </a:t>
            </a:r>
            <a:r>
              <a:rPr lang="en-US" altLang="zh-CN" sz="2400"/>
              <a:t>℃</a:t>
            </a:r>
            <a:r>
              <a:rPr lang="zh-CN" altLang="en-US" sz="2400"/>
              <a:t>，</a:t>
            </a:r>
            <a:endParaRPr lang="en-US" altLang="zh-CN" sz="240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/>
              <a:t>水的表面张力系数参考值</a:t>
            </a:r>
            <a:r>
              <a:rPr lang="en-US" altLang="zh-CN" sz="2400" b="1">
                <a:latin typeface="Franklin Gothic Medium" panose="020B0603020102020204" pitchFamily="34" charset="0"/>
                <a:ea typeface="MS Mincho" panose="02020609040205080304" pitchFamily="49" charset="-128"/>
              </a:rPr>
              <a:t>α</a:t>
            </a:r>
            <a:r>
              <a:rPr lang="zh-CN" altLang="en-US" sz="2400" b="1" baseline="-25000">
                <a:latin typeface="Franklin Gothic Medium" panose="020B0603020102020204" pitchFamily="34" charset="0"/>
                <a:ea typeface="MS Mincho" panose="02020609040205080304" pitchFamily="49" charset="-128"/>
              </a:rPr>
              <a:t>参</a:t>
            </a:r>
            <a:r>
              <a:rPr lang="en-US" altLang="zh-CN" sz="2400" b="1">
                <a:latin typeface="Franklin Gothic Medium" panose="020B0603020102020204" pitchFamily="34" charset="0"/>
                <a:ea typeface="MS Mincho" panose="02020609040205080304" pitchFamily="49" charset="-128"/>
              </a:rPr>
              <a:t>= </a:t>
            </a:r>
            <a:r>
              <a:rPr lang="en-US" altLang="zh-CN" sz="2400" b="1" u="sng">
                <a:latin typeface="Franklin Gothic Medium" panose="020B0603020102020204" pitchFamily="34" charset="0"/>
                <a:ea typeface="MS Mincho" panose="02020609040205080304" pitchFamily="49" charset="-128"/>
              </a:rPr>
              <a:t>   0.07275    </a:t>
            </a:r>
            <a:r>
              <a:rPr lang="en-US" altLang="zh-CN" sz="2400" b="1">
                <a:latin typeface="Franklin Gothic Medium" panose="020B0603020102020204" pitchFamily="34" charset="0"/>
                <a:ea typeface="MS Mincho" panose="02020609040205080304" pitchFamily="49" charset="-128"/>
              </a:rPr>
              <a:t>   </a:t>
            </a:r>
            <a:r>
              <a:rPr lang="en-US" altLang="zh-CN" sz="2400" b="1"/>
              <a:t>N·m</a:t>
            </a:r>
            <a:r>
              <a:rPr lang="en-US" altLang="zh-CN" sz="2400" b="1" baseline="30000"/>
              <a:t>-1</a:t>
            </a:r>
            <a:r>
              <a:rPr lang="en-US" altLang="zh-CN" sz="2400"/>
              <a:t>.</a:t>
            </a:r>
          </a:p>
        </p:txBody>
      </p:sp>
      <p:graphicFrame>
        <p:nvGraphicFramePr>
          <p:cNvPr id="37447" name="Group 583">
            <a:extLst>
              <a:ext uri="{FF2B5EF4-FFF2-40B4-BE49-F238E27FC236}">
                <a16:creationId xmlns:a16="http://schemas.microsoft.com/office/drawing/2014/main" id="{F577BB02-75A5-4F7D-B5EB-08B298D88901}"/>
              </a:ext>
            </a:extLst>
          </p:cNvPr>
          <p:cNvGraphicFramePr>
            <a:graphicFrameLocks noGrp="1"/>
          </p:cNvGraphicFramePr>
          <p:nvPr>
            <p:ph/>
          </p:nvPr>
        </p:nvGraphicFramePr>
        <p:xfrm>
          <a:off x="666750" y="2644775"/>
          <a:ext cx="8020050" cy="2073275"/>
        </p:xfrm>
        <a:graphic>
          <a:graphicData uri="http://schemas.openxmlformats.org/drawingml/2006/table">
            <a:tbl>
              <a:tblPr/>
              <a:tblGrid>
                <a:gridCol w="1336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6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6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6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366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6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636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编号</a:t>
                      </a:r>
                    </a:p>
                  </a:txBody>
                  <a:tcPr marL="91443" marR="91443" marT="45734" marB="45734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U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/mv</a:t>
                      </a:r>
                    </a:p>
                  </a:txBody>
                  <a:tcPr marL="91443" marR="91443"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U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/mv</a:t>
                      </a:r>
                    </a:p>
                  </a:txBody>
                  <a:tcPr marL="91443" marR="91443"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ΔU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/mv</a:t>
                      </a:r>
                    </a:p>
                  </a:txBody>
                  <a:tcPr marL="91443" marR="91443"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△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F/N</a:t>
                      </a:r>
                    </a:p>
                  </a:txBody>
                  <a:tcPr marL="91443" marR="91443"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Medium" panose="020B0603020102020204" pitchFamily="34" charset="0"/>
                          <a:ea typeface="MS Mincho" panose="02020609040205080304" pitchFamily="49" charset="-128"/>
                        </a:rPr>
                        <a:t>α/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N·m</a:t>
                      </a:r>
                      <a:r>
                        <a:rPr kumimoji="0" lang="en-US" altLang="zh-CN" sz="20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-1</a:t>
                      </a:r>
                      <a:r>
                        <a:rPr kumimoji="0" lang="en-US" altLang="zh-CN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</a:p>
                  </a:txBody>
                  <a:tcPr marL="91443" marR="91443"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38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91443" marR="91443" marT="45734" marB="45734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43" marR="91443"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43" marR="91443"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43" marR="91443"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43" marR="91443"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43" marR="91443"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38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91443" marR="91443" marT="45734" marB="45734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43" marR="91443"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43" marR="91443"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43" marR="91443"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43" marR="91443"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43" marR="91443"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38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91443" marR="91443" marT="45734" marB="45734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43" marR="91443"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43" marR="91443"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43" marR="91443"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43" marR="91443"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43" marR="91443"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38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91443" marR="91443" marT="45734" marB="45734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43" marR="91443"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43" marR="91443"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43" marR="91443"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43" marR="91443"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43" marR="91443"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38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L="91443" marR="91443" marT="45734" marB="45734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43" marR="91443"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43" marR="91443"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43" marR="91443"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43" marR="91443"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43" marR="91443"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4390" name="Rectangle 569">
            <a:extLst>
              <a:ext uri="{FF2B5EF4-FFF2-40B4-BE49-F238E27FC236}">
                <a16:creationId xmlns:a16="http://schemas.microsoft.com/office/drawing/2014/main" id="{246D0DF1-B1F9-482B-BEE5-57C8F35631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50" y="4932363"/>
            <a:ext cx="7694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tabLst>
                <a:tab pos="3987800" algn="l"/>
              </a:tabLst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tabLst>
                <a:tab pos="3987800" algn="l"/>
              </a:tabLst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tabLst>
                <a:tab pos="3987800" algn="l"/>
              </a:tabLst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tabLst>
                <a:tab pos="3987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tabLst>
                <a:tab pos="3987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tabLst>
                <a:tab pos="3987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tabLst>
                <a:tab pos="3987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tabLst>
                <a:tab pos="3987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tabLst>
                <a:tab pos="3987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/>
              <a:t>平均值：     </a:t>
            </a:r>
            <a:r>
              <a:rPr lang="en-US" altLang="zh-CN" sz="2400"/>
              <a:t>=________N/m.</a:t>
            </a:r>
          </a:p>
        </p:txBody>
      </p:sp>
      <p:graphicFrame>
        <p:nvGraphicFramePr>
          <p:cNvPr id="14391" name="Object 570">
            <a:extLst>
              <a:ext uri="{FF2B5EF4-FFF2-40B4-BE49-F238E27FC236}">
                <a16:creationId xmlns:a16="http://schemas.microsoft.com/office/drawing/2014/main" id="{182CCC6B-24C9-4BD6-BB5E-5BDFF58508B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82800" y="4940300"/>
          <a:ext cx="280988" cy="32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2268" imgH="215713" progId="Equation.DSMT4">
                  <p:embed/>
                </p:oleObj>
              </mc:Choice>
              <mc:Fallback>
                <p:oleObj name="Equation" r:id="rId2" imgW="152268" imgH="215713" progId="Equation.DSMT4">
                  <p:embed/>
                  <p:pic>
                    <p:nvPicPr>
                      <p:cNvPr id="0" name="Object 5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2800" y="4940300"/>
                        <a:ext cx="280988" cy="328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92" name="Rectangle 702">
            <a:extLst>
              <a:ext uri="{FF2B5EF4-FFF2-40B4-BE49-F238E27FC236}">
                <a16:creationId xmlns:a16="http://schemas.microsoft.com/office/drawing/2014/main" id="{DEA3CF25-9854-41B3-ACFF-D5AAE1FE42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825" y="5624513"/>
            <a:ext cx="3917950" cy="63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3200" b="1">
                <a:solidFill>
                  <a:srgbClr val="FF0000"/>
                </a:solidFill>
              </a:rPr>
              <a:t>思考题：第</a:t>
            </a:r>
            <a:r>
              <a:rPr lang="en-US" altLang="zh-CN" sz="3200" b="1">
                <a:solidFill>
                  <a:srgbClr val="FF0000"/>
                </a:solidFill>
              </a:rPr>
              <a:t>1</a:t>
            </a:r>
            <a:r>
              <a:rPr lang="zh-CN" altLang="en-US" sz="3200" b="1">
                <a:solidFill>
                  <a:srgbClr val="FF0000"/>
                </a:solidFill>
              </a:rPr>
              <a:t>、</a:t>
            </a:r>
            <a:r>
              <a:rPr lang="en-US" altLang="zh-CN" sz="3200" b="1">
                <a:solidFill>
                  <a:srgbClr val="FF0000"/>
                </a:solidFill>
              </a:rPr>
              <a:t>2</a:t>
            </a:r>
            <a:r>
              <a:rPr lang="zh-CN" altLang="en-US" sz="3200" b="1">
                <a:solidFill>
                  <a:srgbClr val="FF0000"/>
                </a:solidFill>
              </a:rPr>
              <a:t>题</a:t>
            </a:r>
            <a:endParaRPr lang="zh-CN" altLang="en-US" sz="3200" b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393" name="Rectangle 151">
            <a:extLst>
              <a:ext uri="{FF2B5EF4-FFF2-40B4-BE49-F238E27FC236}">
                <a16:creationId xmlns:a16="http://schemas.microsoft.com/office/drawing/2014/main" id="{546B7F2A-A55D-4E79-ACEB-2D3D37EE66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1063" y="4932363"/>
            <a:ext cx="3995737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rgbClr val="CC00CC"/>
                </a:solidFill>
              </a:rPr>
              <a:t>与参考值对比，求相对误差</a:t>
            </a:r>
          </a:p>
        </p:txBody>
      </p:sp>
    </p:spTree>
  </p:cSld>
  <p:clrMapOvr>
    <a:masterClrMapping/>
  </p:clrMapOvr>
  <p:transition>
    <p:wedg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4">
            <a:extLst>
              <a:ext uri="{FF2B5EF4-FFF2-40B4-BE49-F238E27FC236}">
                <a16:creationId xmlns:a16="http://schemas.microsoft.com/office/drawing/2014/main" id="{2008E484-E1DE-44B3-8833-6D9CF5104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D3AAC6B-7A7D-4621-8494-5D3B5CF9B477}" type="slidenum">
              <a:rPr lang="en-US" altLang="zh-CN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zh-CN" sz="1000"/>
          </a:p>
        </p:txBody>
      </p:sp>
      <p:sp>
        <p:nvSpPr>
          <p:cNvPr id="15363" name="Rectangle 68">
            <a:extLst>
              <a:ext uri="{FF2B5EF4-FFF2-40B4-BE49-F238E27FC236}">
                <a16:creationId xmlns:a16="http://schemas.microsoft.com/office/drawing/2014/main" id="{DEAEE275-0BB3-4A9E-ACCD-F40F3AC93C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1538" y="338138"/>
            <a:ext cx="4860925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附： 水的表面张力系数标准值</a:t>
            </a:r>
          </a:p>
        </p:txBody>
      </p:sp>
      <p:pic>
        <p:nvPicPr>
          <p:cNvPr id="15364" name="图片 4">
            <a:extLst>
              <a:ext uri="{FF2B5EF4-FFF2-40B4-BE49-F238E27FC236}">
                <a16:creationId xmlns:a16="http://schemas.microsoft.com/office/drawing/2014/main" id="{8864C183-A428-4DF9-8A55-FBDC96C679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350" y="879475"/>
            <a:ext cx="5729288" cy="574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5">
            <a:extLst>
              <a:ext uri="{FF2B5EF4-FFF2-40B4-BE49-F238E27FC236}">
                <a16:creationId xmlns:a16="http://schemas.microsoft.com/office/drawing/2014/main" id="{8946A3FE-1AFC-4B2D-9675-55A256C34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4A2B265-39A5-4634-8EFA-EB5BAAFB5188}" type="slidenum">
              <a:rPr lang="en-US" altLang="zh-CN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zh-CN" sz="1000"/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C59908B9-3B38-4698-8744-6DB26EAF97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27150" y="1050925"/>
            <a:ext cx="3529013" cy="733425"/>
          </a:xfrm>
        </p:spPr>
        <p:txBody>
          <a:bodyPr/>
          <a:lstStyle/>
          <a:p>
            <a:pPr eaLnBrk="1" hangingPunct="1"/>
            <a:r>
              <a:rPr lang="zh-CN" altLang="en-US"/>
              <a:t>主要内容</a:t>
            </a:r>
          </a:p>
        </p:txBody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10F0A43A-49EC-4D7B-B4EA-2C5244E9BE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44613" y="2406650"/>
            <a:ext cx="6454775" cy="3060700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b="1"/>
              <a:t>一、实验目的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b="1"/>
              <a:t>二、实验原理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b="1"/>
              <a:t>三、实验内容及步骤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b="1"/>
              <a:t>四、数据记录与处理</a:t>
            </a:r>
          </a:p>
        </p:txBody>
      </p:sp>
    </p:spTree>
  </p:cSld>
  <p:clrMapOvr>
    <a:masterClrMapping/>
  </p:clrMapOvr>
  <p:transition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>
            <a:extLst>
              <a:ext uri="{FF2B5EF4-FFF2-40B4-BE49-F238E27FC236}">
                <a16:creationId xmlns:a16="http://schemas.microsoft.com/office/drawing/2014/main" id="{F38BAE00-C32A-4459-90DC-3C5DAEE9B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490A75D-BE14-49B5-BAF9-4EBF586A2DED}" type="slidenum">
              <a:rPr lang="en-US" altLang="zh-CN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zh-CN" sz="1000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768D62B0-89F3-4623-9803-405C04ADFC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46125" y="2214563"/>
            <a:ext cx="7689850" cy="2835275"/>
          </a:xfrm>
        </p:spPr>
        <p:txBody>
          <a:bodyPr/>
          <a:lstStyle/>
          <a:p>
            <a:pPr algn="ctr" eaLnBrk="1" hangingPunct="1">
              <a:buFont typeface="Wingdings" panose="05000000000000000000" pitchFamily="2" charset="2"/>
              <a:buNone/>
            </a:pPr>
            <a:endParaRPr lang="en-US" altLang="zh-CN" sz="120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/>
              <a:t>1</a:t>
            </a:r>
            <a:r>
              <a:rPr lang="zh-CN" altLang="en-US"/>
              <a:t>．学习力敏传感器的定标方法。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/>
              <a:t>2</a:t>
            </a:r>
            <a:r>
              <a:rPr lang="zh-CN" altLang="en-US"/>
              <a:t>．用拉脱法测量室温下水的表面张力系数。</a:t>
            </a:r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B1D96C83-2D9E-4356-9324-7DAB543459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0925" y="863600"/>
            <a:ext cx="4095750" cy="862013"/>
          </a:xfrm>
          <a:prstGeom prst="rect">
            <a:avLst/>
          </a:prstGeom>
          <a:gradFill rotWithShape="0">
            <a:gsLst>
              <a:gs pos="0">
                <a:srgbClr val="A50021"/>
              </a:gs>
              <a:gs pos="50000">
                <a:srgbClr val="FFFF66"/>
              </a:gs>
              <a:gs pos="100000">
                <a:srgbClr val="A50021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 b="1"/>
              <a:t>一、实验目的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5">
            <a:extLst>
              <a:ext uri="{FF2B5EF4-FFF2-40B4-BE49-F238E27FC236}">
                <a16:creationId xmlns:a16="http://schemas.microsoft.com/office/drawing/2014/main" id="{0609AB37-36F0-428F-917B-9B95CAB45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4BA8F6B-2D21-4270-94B6-A47C7BCF5547}" type="slidenum">
              <a:rPr lang="en-US" altLang="zh-CN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zh-CN" sz="1000"/>
          </a:p>
        </p:txBody>
      </p:sp>
      <p:sp>
        <p:nvSpPr>
          <p:cNvPr id="7171" name="Rectangle 6">
            <a:extLst>
              <a:ext uri="{FF2B5EF4-FFF2-40B4-BE49-F238E27FC236}">
                <a16:creationId xmlns:a16="http://schemas.microsoft.com/office/drawing/2014/main" id="{5EF731E5-8C2B-47B1-856D-5070A9C4B3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500188"/>
            <a:ext cx="7966075" cy="130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rgbClr val="0033CC"/>
                </a:solidFill>
                <a:ea typeface="楷体_GB2312" pitchFamily="49" charset="-122"/>
              </a:rPr>
              <a:t>表面张力（系数）：</a:t>
            </a:r>
            <a:r>
              <a:rPr lang="zh-CN" altLang="en-US" sz="2800" b="1">
                <a:latin typeface="Franklin Gothic Medium" panose="020B0603020102020204" pitchFamily="34" charset="0"/>
              </a:rPr>
              <a:t>液体的表面，由于表面层内分子的作用，存在着一定的张力，称为表面张力。</a:t>
            </a:r>
          </a:p>
        </p:txBody>
      </p:sp>
      <p:sp>
        <p:nvSpPr>
          <p:cNvPr id="7172" name="Rectangle 11">
            <a:extLst>
              <a:ext uri="{FF2B5EF4-FFF2-40B4-BE49-F238E27FC236}">
                <a16:creationId xmlns:a16="http://schemas.microsoft.com/office/drawing/2014/main" id="{9F6D114C-6A4A-4560-BF0D-94728698A4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0925" y="233363"/>
            <a:ext cx="4095750" cy="862012"/>
          </a:xfrm>
          <a:prstGeom prst="rect">
            <a:avLst/>
          </a:prstGeom>
          <a:gradFill rotWithShape="0">
            <a:gsLst>
              <a:gs pos="0">
                <a:srgbClr val="A50021"/>
              </a:gs>
              <a:gs pos="50000">
                <a:srgbClr val="FFFF66"/>
              </a:gs>
              <a:gs pos="100000">
                <a:srgbClr val="A50021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 b="1"/>
              <a:t>二、实验原理</a:t>
            </a:r>
          </a:p>
        </p:txBody>
      </p:sp>
      <p:pic>
        <p:nvPicPr>
          <p:cNvPr id="7173" name="Picture 16">
            <a:extLst>
              <a:ext uri="{FF2B5EF4-FFF2-40B4-BE49-F238E27FC236}">
                <a16:creationId xmlns:a16="http://schemas.microsoft.com/office/drawing/2014/main" id="{4CC0C1BE-DD1A-4588-BC3E-9DF6D5E410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288" y="3400425"/>
            <a:ext cx="2609850" cy="2233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4" name="Rectangle 18">
            <a:extLst>
              <a:ext uri="{FF2B5EF4-FFF2-40B4-BE49-F238E27FC236}">
                <a16:creationId xmlns:a16="http://schemas.microsoft.com/office/drawing/2014/main" id="{8F20FE7E-E6A6-4980-B560-8D46F434C4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3024188"/>
            <a:ext cx="5807075" cy="1128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/>
              <a:t>表面张力</a:t>
            </a:r>
            <a:r>
              <a:rPr lang="en-US" altLang="zh-CN" sz="2400" b="1">
                <a:solidFill>
                  <a:srgbClr val="CC00CC"/>
                </a:solidFill>
              </a:rPr>
              <a:t>f </a:t>
            </a:r>
            <a:r>
              <a:rPr lang="zh-CN" altLang="en-US" sz="2400" b="1"/>
              <a:t>存在于表面层，方向恒与直线垂直，大小与直线的长度 </a:t>
            </a:r>
            <a:r>
              <a:rPr lang="en-US" altLang="zh-CN" sz="2400" b="1">
                <a:solidFill>
                  <a:srgbClr val="CC00CC"/>
                </a:solidFill>
              </a:rPr>
              <a:t>L</a:t>
            </a:r>
            <a:r>
              <a:rPr lang="en-US" altLang="zh-CN" sz="2400" b="1"/>
              <a:t> </a:t>
            </a:r>
            <a:r>
              <a:rPr lang="zh-CN" altLang="en-US" sz="2400" b="1"/>
              <a:t>成正比。</a:t>
            </a:r>
          </a:p>
        </p:txBody>
      </p:sp>
      <p:sp>
        <p:nvSpPr>
          <p:cNvPr id="7175" name="Rectangle 20">
            <a:extLst>
              <a:ext uri="{FF2B5EF4-FFF2-40B4-BE49-F238E27FC236}">
                <a16:creationId xmlns:a16="http://schemas.microsoft.com/office/drawing/2014/main" id="{7C23C22B-E1C7-4577-82B6-DAB782CFF5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588" y="5229225"/>
            <a:ext cx="6702425" cy="1201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b="1">
                <a:solidFill>
                  <a:srgbClr val="0033CC"/>
                </a:solidFill>
                <a:latin typeface="宋体" panose="02010600030101010101" pitchFamily="2" charset="-122"/>
              </a:rPr>
              <a:t>α</a:t>
            </a:r>
            <a:r>
              <a:rPr lang="zh-CN" altLang="en-US" sz="2400" b="1">
                <a:latin typeface="宋体" panose="02010600030101010101" pitchFamily="2" charset="-122"/>
              </a:rPr>
              <a:t>称为</a:t>
            </a:r>
            <a:r>
              <a:rPr lang="zh-CN" altLang="en-US" sz="2400" b="1">
                <a:solidFill>
                  <a:srgbClr val="0033CC"/>
                </a:solidFill>
                <a:latin typeface="宋体" panose="02010600030101010101" pitchFamily="2" charset="-122"/>
              </a:rPr>
              <a:t>表面张力系数</a:t>
            </a:r>
            <a:r>
              <a:rPr lang="zh-CN" altLang="en-US" sz="2400" b="1">
                <a:latin typeface="宋体" panose="02010600030101010101" pitchFamily="2" charset="-122"/>
              </a:rPr>
              <a:t>，单位为</a:t>
            </a:r>
            <a:r>
              <a:rPr lang="en-US" altLang="zh-CN" sz="2400" b="1">
                <a:latin typeface="宋体" panose="02010600030101010101" pitchFamily="2" charset="-122"/>
              </a:rPr>
              <a:t>N·m</a:t>
            </a:r>
            <a:r>
              <a:rPr lang="en-US" altLang="zh-CN" sz="2400" b="1" baseline="30000">
                <a:latin typeface="宋体" panose="02010600030101010101" pitchFamily="2" charset="-122"/>
              </a:rPr>
              <a:t>-1</a:t>
            </a:r>
            <a:endParaRPr lang="en-US" altLang="zh-CN" sz="2400" b="1">
              <a:latin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 b="1">
                <a:latin typeface="宋体" panose="02010600030101010101" pitchFamily="2" charset="-122"/>
              </a:rPr>
              <a:t>与液体的成分、纯度、浓度以及温度有关</a:t>
            </a:r>
            <a:r>
              <a:rPr lang="zh-CN" altLang="en-US" sz="2400" b="1"/>
              <a:t> </a:t>
            </a:r>
          </a:p>
        </p:txBody>
      </p:sp>
      <p:sp>
        <p:nvSpPr>
          <p:cNvPr id="7176" name="Rectangle 22">
            <a:extLst>
              <a:ext uri="{FF2B5EF4-FFF2-40B4-BE49-F238E27FC236}">
                <a16:creationId xmlns:a16="http://schemas.microsoft.com/office/drawing/2014/main" id="{B0F68CC8-6D3C-4AF7-8FA8-6AB802268C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1538" y="4167188"/>
            <a:ext cx="25685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4000" b="1" i="1">
                <a:solidFill>
                  <a:srgbClr val="CC00CC"/>
                </a:solidFill>
                <a:ea typeface="Dotum" panose="020B0600000101010101" pitchFamily="34" charset="-127"/>
              </a:rPr>
              <a:t>f</a:t>
            </a:r>
            <a:r>
              <a:rPr lang="en-US" altLang="zh-CN" sz="4000" b="1">
                <a:solidFill>
                  <a:srgbClr val="CC00CC"/>
                </a:solidFill>
                <a:ea typeface="Dotum" panose="020B0600000101010101" pitchFamily="34" charset="-127"/>
              </a:rPr>
              <a:t> </a:t>
            </a:r>
            <a:r>
              <a:rPr lang="zh-CN" altLang="en-US" sz="4000" b="1">
                <a:solidFill>
                  <a:srgbClr val="CC00CC"/>
                </a:solidFill>
                <a:ea typeface="Dotum" panose="020B0600000101010101" pitchFamily="34" charset="-127"/>
              </a:rPr>
              <a:t>＝</a:t>
            </a:r>
            <a:r>
              <a:rPr lang="en-US" altLang="zh-CN" sz="4000" b="1">
                <a:solidFill>
                  <a:srgbClr val="CC00CC"/>
                </a:solidFill>
                <a:ea typeface="Dotum" panose="020B0600000101010101" pitchFamily="34" charset="-127"/>
              </a:rPr>
              <a:t>α</a:t>
            </a:r>
            <a:r>
              <a:rPr lang="en-US" altLang="zh-CN" sz="4000" b="1" i="1">
                <a:solidFill>
                  <a:srgbClr val="CC00CC"/>
                </a:solidFill>
                <a:ea typeface="Dotum" panose="020B0600000101010101" pitchFamily="34" charset="-127"/>
              </a:rPr>
              <a:t>L</a:t>
            </a:r>
          </a:p>
        </p:txBody>
      </p:sp>
    </p:spTree>
  </p:cSld>
  <p:clrMapOvr>
    <a:masterClrMapping/>
  </p:clrMapOvr>
  <p:transition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5">
            <a:extLst>
              <a:ext uri="{FF2B5EF4-FFF2-40B4-BE49-F238E27FC236}">
                <a16:creationId xmlns:a16="http://schemas.microsoft.com/office/drawing/2014/main" id="{AB2B1BE0-4269-4F02-955C-1F5CC6BC3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1DFA904-4593-4742-B821-2F23183576C4}" type="slidenum">
              <a:rPr lang="en-US" altLang="zh-CN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zh-CN" sz="1000"/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CD281EE6-853A-46CE-B642-480C02718C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0025" y="25336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pic>
        <p:nvPicPr>
          <p:cNvPr id="8196" name="Picture 4" descr="表面张力">
            <a:extLst>
              <a:ext uri="{FF2B5EF4-FFF2-40B4-BE49-F238E27FC236}">
                <a16:creationId xmlns:a16="http://schemas.microsoft.com/office/drawing/2014/main" id="{F2F81571-4EAF-44A2-8084-93357B71CD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43000"/>
            <a:ext cx="7924800" cy="423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7" name="Text Box 5">
            <a:extLst>
              <a:ext uri="{FF2B5EF4-FFF2-40B4-BE49-F238E27FC236}">
                <a16:creationId xmlns:a16="http://schemas.microsoft.com/office/drawing/2014/main" id="{0B809C0D-6C9E-4FF3-B4BD-05E43DEA83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5486400"/>
            <a:ext cx="79248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000" b="1">
                <a:latin typeface="Times New Roman" panose="02020603050405020304" pitchFamily="18" charset="0"/>
                <a:ea typeface="楷体_GB2312" pitchFamily="49" charset="-122"/>
              </a:rPr>
              <a:t>1.</a:t>
            </a:r>
            <a:r>
              <a:rPr kumimoji="1" lang="zh-CN" altLang="en-US" sz="2000" b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调节螺丝</a:t>
            </a:r>
            <a:r>
              <a:rPr kumimoji="1" lang="en-US" altLang="zh-CN" sz="2000" b="1">
                <a:latin typeface="Times New Roman" panose="02020603050405020304" pitchFamily="18" charset="0"/>
                <a:ea typeface="楷体_GB2312" pitchFamily="49" charset="-122"/>
              </a:rPr>
              <a:t>. 2.</a:t>
            </a:r>
            <a:r>
              <a:rPr kumimoji="1" lang="zh-CN" altLang="en-US" sz="2000" b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升降螺丝</a:t>
            </a:r>
            <a:r>
              <a:rPr kumimoji="1" lang="en-US" altLang="zh-CN" sz="2000" b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. </a:t>
            </a:r>
            <a:r>
              <a:rPr kumimoji="1" lang="en-US" altLang="zh-CN" sz="2000" b="1">
                <a:latin typeface="Times New Roman" panose="02020603050405020304" pitchFamily="18" charset="0"/>
                <a:ea typeface="楷体_GB2312" pitchFamily="49" charset="-122"/>
              </a:rPr>
              <a:t> 3.</a:t>
            </a:r>
            <a:r>
              <a:rPr kumimoji="1" lang="zh-CN" altLang="en-US" sz="2000" b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玻璃器皿</a:t>
            </a:r>
            <a:r>
              <a:rPr kumimoji="1" lang="en-US" altLang="zh-CN" sz="2000" b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. </a:t>
            </a:r>
            <a:r>
              <a:rPr kumimoji="1" lang="en-US" altLang="zh-CN" sz="2000" b="1">
                <a:latin typeface="Times New Roman" panose="02020603050405020304" pitchFamily="18" charset="0"/>
                <a:ea typeface="楷体_GB2312" pitchFamily="49" charset="-122"/>
              </a:rPr>
              <a:t> 4.</a:t>
            </a:r>
            <a:r>
              <a:rPr kumimoji="1" lang="zh-CN" altLang="en-US" sz="2000" b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吊环</a:t>
            </a:r>
            <a:r>
              <a:rPr kumimoji="1" lang="en-US" altLang="zh-CN" sz="2000" b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.</a:t>
            </a:r>
            <a:r>
              <a:rPr kumimoji="1" lang="en-US" altLang="zh-CN" sz="2000" b="1">
                <a:latin typeface="Times New Roman" panose="02020603050405020304" pitchFamily="18" charset="0"/>
                <a:ea typeface="楷体_GB2312" pitchFamily="49" charset="-122"/>
              </a:rPr>
              <a:t> 5.</a:t>
            </a:r>
            <a:r>
              <a:rPr kumimoji="1" lang="zh-CN" altLang="en-US" sz="2000" b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力敏传感器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000" b="1">
                <a:latin typeface="Times New Roman" panose="02020603050405020304" pitchFamily="18" charset="0"/>
                <a:ea typeface="楷体_GB2312" pitchFamily="49" charset="-122"/>
              </a:rPr>
              <a:t>6.</a:t>
            </a:r>
            <a:r>
              <a:rPr kumimoji="1" lang="zh-CN" altLang="en-US" sz="2000" b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支架</a:t>
            </a:r>
            <a:r>
              <a:rPr kumimoji="1" lang="en-US" altLang="zh-CN" sz="2000" b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.</a:t>
            </a:r>
            <a:r>
              <a:rPr kumimoji="1" lang="en-US" altLang="zh-CN" sz="2000" b="1">
                <a:latin typeface="Times New Roman" panose="02020603050405020304" pitchFamily="18" charset="0"/>
                <a:ea typeface="楷体_GB2312" pitchFamily="49" charset="-122"/>
              </a:rPr>
              <a:t> 7.</a:t>
            </a:r>
            <a:r>
              <a:rPr kumimoji="1" lang="zh-CN" altLang="en-US" sz="2000" b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固定螺丝</a:t>
            </a:r>
            <a:r>
              <a:rPr kumimoji="1" lang="en-US" altLang="zh-CN" sz="2000" b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. </a:t>
            </a:r>
            <a:r>
              <a:rPr kumimoji="1" lang="en-US" altLang="zh-CN" sz="2000" b="1">
                <a:latin typeface="Times New Roman" panose="02020603050405020304" pitchFamily="18" charset="0"/>
                <a:ea typeface="楷体_GB2312" pitchFamily="49" charset="-122"/>
              </a:rPr>
              <a:t> 8.</a:t>
            </a:r>
            <a:r>
              <a:rPr kumimoji="1" lang="zh-CN" altLang="en-US" sz="2000" b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航空插头</a:t>
            </a:r>
            <a:r>
              <a:rPr kumimoji="1" lang="en-US" altLang="zh-CN" sz="2000" b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. </a:t>
            </a:r>
            <a:r>
              <a:rPr kumimoji="1" lang="en-US" altLang="zh-CN" sz="2000" b="1">
                <a:latin typeface="Times New Roman" panose="02020603050405020304" pitchFamily="18" charset="0"/>
                <a:ea typeface="楷体_GB2312" pitchFamily="49" charset="-122"/>
              </a:rPr>
              <a:t>9 . </a:t>
            </a:r>
            <a:r>
              <a:rPr kumimoji="1" lang="zh-CN" altLang="en-US" sz="2000" b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底座</a:t>
            </a:r>
            <a:r>
              <a:rPr kumimoji="1" lang="en-US" altLang="zh-CN" sz="2000" b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.</a:t>
            </a:r>
            <a:r>
              <a:rPr kumimoji="1" lang="en-US" altLang="zh-CN" sz="2000" b="1">
                <a:latin typeface="Times New Roman" panose="02020603050405020304" pitchFamily="18" charset="0"/>
                <a:ea typeface="楷体_GB2312" pitchFamily="49" charset="-122"/>
              </a:rPr>
              <a:t> 10.</a:t>
            </a:r>
            <a:r>
              <a:rPr kumimoji="1" lang="zh-CN" altLang="en-US" sz="2000" b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数字电压表</a:t>
            </a:r>
            <a:r>
              <a:rPr kumimoji="1" lang="en-US" altLang="zh-CN" sz="2000" b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.</a:t>
            </a:r>
            <a:r>
              <a:rPr kumimoji="1" lang="en-US" altLang="zh-CN" sz="2000" b="1">
                <a:latin typeface="Times New Roman" panose="02020603050405020304" pitchFamily="18" charset="0"/>
                <a:ea typeface="楷体_GB2312" pitchFamily="49" charset="-122"/>
              </a:rPr>
              <a:t> 11.</a:t>
            </a:r>
            <a:r>
              <a:rPr kumimoji="1" lang="zh-CN" altLang="en-US" sz="2000" b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调零旋纽</a:t>
            </a:r>
            <a:r>
              <a:rPr kumimoji="1" lang="zh-CN" altLang="en-US" sz="200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8198" name="Rectangle 2">
            <a:extLst>
              <a:ext uri="{FF2B5EF4-FFF2-40B4-BE49-F238E27FC236}">
                <a16:creationId xmlns:a16="http://schemas.microsoft.com/office/drawing/2014/main" id="{D139CEB5-4A08-42BE-B134-64E2A2F0C8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01900" y="431800"/>
            <a:ext cx="3556000" cy="685800"/>
          </a:xfrm>
        </p:spPr>
        <p:txBody>
          <a:bodyPr/>
          <a:lstStyle/>
          <a:p>
            <a:pPr eaLnBrk="1" hangingPunct="1"/>
            <a:r>
              <a:rPr lang="zh-CN" altLang="en-US" sz="3400" b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实验装置结构图</a:t>
            </a:r>
            <a:endParaRPr lang="zh-CN" altLang="en-US" sz="4300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灯片编号占位符 7">
            <a:extLst>
              <a:ext uri="{FF2B5EF4-FFF2-40B4-BE49-F238E27FC236}">
                <a16:creationId xmlns:a16="http://schemas.microsoft.com/office/drawing/2014/main" id="{E5516FE6-70A6-4686-A119-A732C5C32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88B65A8-3807-4E5F-9A7C-2C087B3A5D65}" type="slidenum">
              <a:rPr lang="en-US" altLang="zh-CN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zh-CN" sz="1000"/>
          </a:p>
        </p:txBody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905F145A-E9D3-4C1C-A0B0-B754DD3F965B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60375" y="561975"/>
            <a:ext cx="5130800" cy="1195388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ct val="30000"/>
              </a:spcBef>
              <a:buFont typeface="Wingdings" panose="05000000000000000000" pitchFamily="2" charset="2"/>
              <a:buChar char="u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使用吊环，在液膜拉破前瞬间</a:t>
            </a:r>
            <a:r>
              <a:rPr lang="en-US" altLang="zh-CN" sz="2400" b="1" dirty="0">
                <a:latin typeface="Times New Roman" panose="02020603050405020304" pitchFamily="18" charset="0"/>
              </a:rPr>
              <a:t>:</a:t>
            </a:r>
          </a:p>
          <a:p>
            <a:pPr marL="0" indent="0" eaLnBrk="1" hangingPunct="1">
              <a:lnSpc>
                <a:spcPct val="150000"/>
              </a:lnSpc>
              <a:spcBef>
                <a:spcPct val="30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b="1" i="1" dirty="0">
                <a:latin typeface="Times New Roman" panose="02020603050405020304" pitchFamily="18" charset="0"/>
              </a:rPr>
              <a:t>   </a:t>
            </a:r>
            <a:r>
              <a:rPr lang="zh-CN" altLang="en-US" sz="2400" b="1" i="1" dirty="0">
                <a:latin typeface="Times New Roman" panose="02020603050405020304" pitchFamily="18" charset="0"/>
              </a:rPr>
              <a:t> </a:t>
            </a:r>
            <a:r>
              <a:rPr lang="en-US" altLang="zh-CN" sz="2400" b="1" i="1" dirty="0">
                <a:solidFill>
                  <a:srgbClr val="0033CC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400" b="1" baseline="-25000" dirty="0">
                <a:solidFill>
                  <a:srgbClr val="0033CC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400" b="1" i="1" dirty="0">
                <a:solidFill>
                  <a:srgbClr val="0033CC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rgbClr val="0033CC"/>
                </a:solidFill>
                <a:latin typeface="Times New Roman" panose="02020603050405020304" pitchFamily="18" charset="0"/>
              </a:rPr>
              <a:t>= </a:t>
            </a:r>
            <a:r>
              <a:rPr lang="en-US" altLang="zh-CN" sz="2400" b="1" i="1" dirty="0">
                <a:solidFill>
                  <a:srgbClr val="0033CC"/>
                </a:solidFill>
                <a:latin typeface="Times New Roman" panose="02020603050405020304" pitchFamily="18" charset="0"/>
              </a:rPr>
              <a:t>mg </a:t>
            </a:r>
            <a:r>
              <a:rPr lang="en-US" altLang="zh-CN" sz="2400" b="1" dirty="0">
                <a:solidFill>
                  <a:srgbClr val="0033CC"/>
                </a:solidFill>
                <a:latin typeface="Times New Roman" panose="02020603050405020304" pitchFamily="18" charset="0"/>
              </a:rPr>
              <a:t>+</a:t>
            </a:r>
            <a:r>
              <a:rPr lang="en-US" altLang="zh-CN" sz="2400" b="1" i="1" dirty="0">
                <a:solidFill>
                  <a:srgbClr val="0033CC"/>
                </a:solidFill>
                <a:latin typeface="Times New Roman" panose="02020603050405020304" pitchFamily="18" charset="0"/>
              </a:rPr>
              <a:t> f</a:t>
            </a:r>
            <a:r>
              <a:rPr lang="en-US" altLang="zh-CN" sz="2400" b="1" baseline="-25000" dirty="0">
                <a:solidFill>
                  <a:srgbClr val="0033CC"/>
                </a:solidFill>
                <a:latin typeface="Times New Roman" panose="02020603050405020304" pitchFamily="18" charset="0"/>
              </a:rPr>
              <a:t>1 </a:t>
            </a:r>
            <a:r>
              <a:rPr lang="en-US" altLang="zh-CN" sz="2400" b="1" dirty="0">
                <a:solidFill>
                  <a:srgbClr val="0033CC"/>
                </a:solidFill>
                <a:latin typeface="Times New Roman" panose="02020603050405020304" pitchFamily="18" charset="0"/>
              </a:rPr>
              <a:t>+ </a:t>
            </a:r>
            <a:r>
              <a:rPr lang="en-US" altLang="zh-CN" sz="2400" b="1" i="1" dirty="0">
                <a:solidFill>
                  <a:srgbClr val="0033CC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400" b="1" baseline="-25000" dirty="0">
                <a:solidFill>
                  <a:srgbClr val="0033CC"/>
                </a:solidFill>
                <a:latin typeface="Times New Roman" panose="02020603050405020304" pitchFamily="18" charset="0"/>
              </a:rPr>
              <a:t>2</a:t>
            </a:r>
            <a:endParaRPr lang="en-US" altLang="zh-CN" sz="2400" b="1" dirty="0">
              <a:latin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" name="Object 10">
            <a:extLst>
              <a:ext uri="{FF2B5EF4-FFF2-40B4-BE49-F238E27FC236}">
                <a16:creationId xmlns:a16="http://schemas.microsoft.com/office/drawing/2014/main" id="{7373E279-B053-4B73-81D2-12FD0C8F8A45}"/>
              </a:ext>
            </a:extLst>
          </p:cNvPr>
          <p:cNvGraphicFramePr>
            <a:graphicFrameLocks noChangeAspect="1"/>
          </p:cNvGraphicFramePr>
          <p:nvPr>
            <p:ph sz="quarter" idx="3"/>
          </p:nvPr>
        </p:nvGraphicFramePr>
        <p:xfrm>
          <a:off x="6188075" y="115888"/>
          <a:ext cx="2917825" cy="2443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2" imgW="4253968" imgH="3695238" progId="Photoshop.Image.7">
                  <p:embed/>
                </p:oleObj>
              </mc:Choice>
              <mc:Fallback>
                <p:oleObj name="Image" r:id="rId2" imgW="4253968" imgH="3695238" progId="Photoshop.Image.7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8075" y="115888"/>
                        <a:ext cx="2917825" cy="2443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1" name="Rectangle 9">
            <a:extLst>
              <a:ext uri="{FF2B5EF4-FFF2-40B4-BE49-F238E27FC236}">
                <a16:creationId xmlns:a16="http://schemas.microsoft.com/office/drawing/2014/main" id="{EE1A0C80-E9FA-43DA-8189-1400A851C7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2690813"/>
            <a:ext cx="2384425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 b="1">
                <a:latin typeface="Times New Roman" panose="02020603050405020304" pitchFamily="18" charset="0"/>
              </a:rPr>
              <a:t>液膜拉破前的受力分析图</a:t>
            </a:r>
            <a:endParaRPr lang="zh-CN" altLang="en-US" sz="1400" b="1">
              <a:latin typeface="楷体_GB2312" pitchFamily="49" charset="-122"/>
            </a:endParaRPr>
          </a:p>
        </p:txBody>
      </p:sp>
      <p:sp>
        <p:nvSpPr>
          <p:cNvPr id="9222" name="Rectangle 21">
            <a:extLst>
              <a:ext uri="{FF2B5EF4-FFF2-40B4-BE49-F238E27FC236}">
                <a16:creationId xmlns:a16="http://schemas.microsoft.com/office/drawing/2014/main" id="{B8774151-B1FD-43DD-929B-735A2E20F5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213" y="2035175"/>
            <a:ext cx="5191125" cy="1195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    </a:t>
            </a:r>
            <a:r>
              <a:rPr lang="zh-CN" altLang="en-US" sz="2400" b="1">
                <a:latin typeface="Times New Roman" panose="02020603050405020304" pitchFamily="18" charset="0"/>
              </a:rPr>
              <a:t>考虑一级近似，液体的表面张力为： </a:t>
            </a:r>
          </a:p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   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  </a:t>
            </a:r>
            <a:r>
              <a:rPr lang="en-US" altLang="zh-CN" sz="2400" b="1" i="1">
                <a:solidFill>
                  <a:srgbClr val="FF0000"/>
                </a:solidFill>
                <a:latin typeface="Times New Roman" panose="02020603050405020304" pitchFamily="18" charset="0"/>
              </a:rPr>
              <a:t>f  = f</a:t>
            </a:r>
            <a:r>
              <a:rPr lang="en-US" altLang="zh-CN" sz="2400" b="1" i="1" baseline="-25000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400" b="1" i="1">
                <a:solidFill>
                  <a:srgbClr val="FF0000"/>
                </a:solidFill>
                <a:latin typeface="Times New Roman" panose="02020603050405020304" pitchFamily="18" charset="0"/>
              </a:rPr>
              <a:t> + f</a:t>
            </a:r>
            <a:r>
              <a:rPr lang="en-US" altLang="zh-CN" sz="2400" b="1" i="1" baseline="-25000">
                <a:solidFill>
                  <a:srgbClr val="FF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400" b="1" i="1">
                <a:solidFill>
                  <a:srgbClr val="FF0000"/>
                </a:solidFill>
                <a:latin typeface="Times New Roman" panose="02020603050405020304" pitchFamily="18" charset="0"/>
              </a:rPr>
              <a:t> = α</a:t>
            </a:r>
            <a:r>
              <a:rPr lang="ru-RU" altLang="zh-CN" sz="2400" b="1" i="1">
                <a:solidFill>
                  <a:srgbClr val="FF0000"/>
                </a:solidFill>
                <a:latin typeface="Times New Roman" panose="02020603050405020304" pitchFamily="18" charset="0"/>
              </a:rPr>
              <a:t>л</a:t>
            </a:r>
            <a:r>
              <a:rPr lang="en-US" altLang="zh-CN" sz="2400" b="1" i="1">
                <a:solidFill>
                  <a:srgbClr val="FF0000"/>
                </a:solidFill>
                <a:latin typeface="Times New Roman" panose="02020603050405020304" pitchFamily="18" charset="0"/>
              </a:rPr>
              <a:t>(D</a:t>
            </a:r>
            <a:r>
              <a:rPr lang="en-US" altLang="zh-CN" sz="2400" b="1" i="1" baseline="-25000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400" b="1" i="1">
                <a:solidFill>
                  <a:srgbClr val="FF0000"/>
                </a:solidFill>
                <a:latin typeface="Times New Roman" panose="02020603050405020304" pitchFamily="18" charset="0"/>
              </a:rPr>
              <a:t>+ D</a:t>
            </a:r>
            <a:r>
              <a:rPr lang="en-US" altLang="zh-CN" sz="2400" b="1" i="1" baseline="-25000">
                <a:solidFill>
                  <a:srgbClr val="FF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400" b="1" i="1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  <a:endParaRPr lang="en-US" altLang="zh-CN" sz="2400" b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92B238DA-6815-4B94-9218-74844C6741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375" y="3960813"/>
            <a:ext cx="4914900" cy="582612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Char char="u"/>
              <a:defRPr/>
            </a:pPr>
            <a:r>
              <a:rPr lang="zh-CN" altLang="en-US" sz="2400" b="1" kern="0" dirty="0">
                <a:latin typeface="Times New Roman" panose="02020603050405020304" pitchFamily="18" charset="0"/>
              </a:rPr>
              <a:t>液膜拉破后有： </a:t>
            </a:r>
            <a:r>
              <a:rPr lang="en-US" altLang="zh-CN" sz="2400" b="1" i="1" kern="0" dirty="0">
                <a:solidFill>
                  <a:srgbClr val="0033CC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400" b="1" kern="0" baseline="-25000" dirty="0">
                <a:solidFill>
                  <a:srgbClr val="0033CC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400" b="1" i="1" kern="0" dirty="0">
                <a:solidFill>
                  <a:srgbClr val="0033CC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 b="1" kern="0" dirty="0">
                <a:solidFill>
                  <a:srgbClr val="0033CC"/>
                </a:solidFill>
                <a:latin typeface="Times New Roman" panose="02020603050405020304" pitchFamily="18" charset="0"/>
              </a:rPr>
              <a:t>= </a:t>
            </a:r>
            <a:r>
              <a:rPr lang="en-US" altLang="zh-CN" sz="2400" b="1" i="1" kern="0" dirty="0">
                <a:solidFill>
                  <a:srgbClr val="0033CC"/>
                </a:solidFill>
                <a:latin typeface="Times New Roman" panose="02020603050405020304" pitchFamily="18" charset="0"/>
              </a:rPr>
              <a:t>mg </a:t>
            </a:r>
            <a:endParaRPr lang="en-US" altLang="zh-CN" sz="2400" b="1" kern="0" baseline="-25000" dirty="0">
              <a:solidFill>
                <a:srgbClr val="0033CC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9224" name="Object 4">
            <a:extLst>
              <a:ext uri="{FF2B5EF4-FFF2-40B4-BE49-F238E27FC236}">
                <a16:creationId xmlns:a16="http://schemas.microsoft.com/office/drawing/2014/main" id="{E4863AEC-907C-40D0-A857-EE3F3D7AA77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80163" y="3695700"/>
          <a:ext cx="2736850" cy="206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4" imgW="4241270" imgH="3580952" progId="Photoshop.Image.7">
                  <p:embed/>
                </p:oleObj>
              </mc:Choice>
              <mc:Fallback>
                <p:oleObj name="Image" r:id="rId4" imgW="4241270" imgH="3580952" progId="Photoshop.Image.7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0163" y="3695700"/>
                        <a:ext cx="2736850" cy="2066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5" name="Rectangle 7">
            <a:extLst>
              <a:ext uri="{FF2B5EF4-FFF2-40B4-BE49-F238E27FC236}">
                <a16:creationId xmlns:a16="http://schemas.microsoft.com/office/drawing/2014/main" id="{8B8F7DBA-AD14-4B2F-802E-029BC2813D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5786438"/>
            <a:ext cx="2384425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 b="1">
                <a:latin typeface="Times New Roman" panose="02020603050405020304" pitchFamily="18" charset="0"/>
              </a:rPr>
              <a:t>液膜拉破后的受力分析图</a:t>
            </a:r>
            <a:endParaRPr lang="zh-CN" altLang="en-US" sz="1400" b="1">
              <a:latin typeface="楷体_GB2312" pitchFamily="49" charset="-122"/>
            </a:endParaRPr>
          </a:p>
        </p:txBody>
      </p:sp>
      <p:sp>
        <p:nvSpPr>
          <p:cNvPr id="9226" name="Rectangle 22">
            <a:extLst>
              <a:ext uri="{FF2B5EF4-FFF2-40B4-BE49-F238E27FC236}">
                <a16:creationId xmlns:a16="http://schemas.microsoft.com/office/drawing/2014/main" id="{B89CB630-AB44-4B5C-9470-A1BA7A6D71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825" y="3289300"/>
            <a:ext cx="5581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5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b="1" i="1">
                <a:solidFill>
                  <a:srgbClr val="CC00CC"/>
                </a:solidFill>
              </a:rPr>
              <a:t>α</a:t>
            </a:r>
            <a:r>
              <a:rPr lang="zh-CN" altLang="en-US" b="1" i="1">
                <a:solidFill>
                  <a:srgbClr val="CC00CC"/>
                </a:solidFill>
              </a:rPr>
              <a:t>为表面张力系数，</a:t>
            </a:r>
            <a:r>
              <a:rPr lang="en-US" altLang="zh-CN" b="1" i="1">
                <a:solidFill>
                  <a:srgbClr val="CC00CC"/>
                </a:solidFill>
              </a:rPr>
              <a:t>D1</a:t>
            </a:r>
            <a:r>
              <a:rPr lang="zh-CN" altLang="en-US" b="1" i="1">
                <a:solidFill>
                  <a:srgbClr val="CC00CC"/>
                </a:solidFill>
              </a:rPr>
              <a:t>、</a:t>
            </a:r>
            <a:r>
              <a:rPr lang="en-US" altLang="zh-CN" b="1" i="1">
                <a:solidFill>
                  <a:srgbClr val="CC00CC"/>
                </a:solidFill>
              </a:rPr>
              <a:t>D2</a:t>
            </a:r>
            <a:r>
              <a:rPr lang="zh-CN" altLang="en-US" b="1" i="1">
                <a:solidFill>
                  <a:srgbClr val="CC00CC"/>
                </a:solidFill>
              </a:rPr>
              <a:t>分别为吊环的外径和内径</a:t>
            </a:r>
          </a:p>
        </p:txBody>
      </p:sp>
      <p:sp>
        <p:nvSpPr>
          <p:cNvPr id="9227" name="Rectangle 11">
            <a:extLst>
              <a:ext uri="{FF2B5EF4-FFF2-40B4-BE49-F238E27FC236}">
                <a16:creationId xmlns:a16="http://schemas.microsoft.com/office/drawing/2014/main" id="{DBC66833-DFE9-4A12-BF8B-EFE3AE9987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0588" y="5567363"/>
            <a:ext cx="48053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en-US" altLang="zh-CN" sz="2400" b="1" i="1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b="1" i="1" baseline="-2500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b="1" i="1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－</a:t>
            </a:r>
            <a:r>
              <a:rPr lang="zh-CN" altLang="en-US" sz="2400" b="1" i="1" baseline="-2500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i="1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b="1" i="1" baseline="-2500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sz="2400" b="1" i="1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b="1" i="1">
                <a:solidFill>
                  <a:srgbClr val="FF00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400" b="1" i="1" baseline="-25000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400" b="1" i="1">
                <a:solidFill>
                  <a:srgbClr val="FF0000"/>
                </a:solidFill>
                <a:latin typeface="Times New Roman" panose="02020603050405020304" pitchFamily="18" charset="0"/>
              </a:rPr>
              <a:t> + f</a:t>
            </a:r>
            <a:r>
              <a:rPr lang="en-US" altLang="zh-CN" sz="2400" b="1" i="1" baseline="-25000">
                <a:solidFill>
                  <a:srgbClr val="FF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400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2400" b="1" i="1">
                <a:solidFill>
                  <a:srgbClr val="FF0000"/>
                </a:solidFill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α</a:t>
            </a:r>
            <a:r>
              <a:rPr lang="ru-RU" altLang="zh-CN" sz="2400" b="1" i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л</a:t>
            </a:r>
            <a:r>
              <a:rPr lang="en-US" altLang="zh-CN" sz="2400" b="1" i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(D</a:t>
            </a:r>
            <a:r>
              <a:rPr lang="en-US" altLang="zh-CN" sz="2400" b="1" i="1" baseline="-2500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400" b="1" i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+</a:t>
            </a:r>
            <a:r>
              <a:rPr lang="en-US" altLang="zh-CN" sz="2400" b="1" i="1" baseline="-2500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i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 sz="2400" b="1" i="1" baseline="-2500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400" b="1" i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8" name="Rectangle 9">
            <a:extLst>
              <a:ext uri="{FF2B5EF4-FFF2-40B4-BE49-F238E27FC236}">
                <a16:creationId xmlns:a16="http://schemas.microsoft.com/office/drawing/2014/main" id="{6629883E-EC31-4F95-9E57-084B271294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113" y="4865688"/>
            <a:ext cx="5448300" cy="70167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Char char="u"/>
              <a:defRPr/>
            </a:pPr>
            <a:r>
              <a:rPr lang="zh-CN" altLang="en-US" sz="2400" b="1" kern="0" dirty="0">
                <a:latin typeface="Times New Roman" panose="02020603050405020304" pitchFamily="18" charset="0"/>
              </a:rPr>
              <a:t>液膜拉破前后拉力差值：</a:t>
            </a:r>
          </a:p>
        </p:txBody>
      </p:sp>
    </p:spTree>
  </p:cSld>
  <p:clrMapOvr>
    <a:masterClrMapping/>
  </p:clrMapOvr>
  <p:transition>
    <p:cover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7">
            <a:extLst>
              <a:ext uri="{FF2B5EF4-FFF2-40B4-BE49-F238E27FC236}">
                <a16:creationId xmlns:a16="http://schemas.microsoft.com/office/drawing/2014/main" id="{E14DA6AD-B21A-47EE-8ED2-A05600721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55D7473-538C-43BB-9A1C-0F8FB5E87B8E}" type="slidenum">
              <a:rPr lang="en-US" altLang="zh-CN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zh-CN" sz="1000"/>
          </a:p>
        </p:txBody>
      </p:sp>
      <p:sp>
        <p:nvSpPr>
          <p:cNvPr id="10243" name="Rectangle 9">
            <a:extLst>
              <a:ext uri="{FF2B5EF4-FFF2-40B4-BE49-F238E27FC236}">
                <a16:creationId xmlns:a16="http://schemas.microsoft.com/office/drawing/2014/main" id="{86163EC7-7E98-4358-A39C-4DE3D2AF01E6}"/>
              </a:ext>
            </a:extLst>
          </p:cNvPr>
          <p:cNvSpPr>
            <a:spLocks noGrp="1" noChangeArrowheads="1"/>
          </p:cNvSpPr>
          <p:nvPr>
            <p:ph type="body" sz="half" idx="3"/>
          </p:nvPr>
        </p:nvSpPr>
        <p:spPr>
          <a:xfrm>
            <a:off x="509588" y="2801938"/>
            <a:ext cx="6843712" cy="563562"/>
          </a:xfrm>
        </p:spPr>
        <p:txBody>
          <a:bodyPr/>
          <a:lstStyle/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Char char="u"/>
            </a:pPr>
            <a:r>
              <a:rPr lang="zh-CN" altLang="en-US" sz="2400" b="1">
                <a:latin typeface="Times New Roman" panose="02020603050405020304" pitchFamily="18" charset="0"/>
              </a:rPr>
              <a:t>液膜拉破前后的拉力用电压表示：</a:t>
            </a:r>
          </a:p>
        </p:txBody>
      </p:sp>
      <p:sp>
        <p:nvSpPr>
          <p:cNvPr id="10244" name="Rectangle 11">
            <a:extLst>
              <a:ext uri="{FF2B5EF4-FFF2-40B4-BE49-F238E27FC236}">
                <a16:creationId xmlns:a16="http://schemas.microsoft.com/office/drawing/2014/main" id="{4CFEF8C6-4EFD-46E7-A3A6-92F17CC66F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0463" y="3429000"/>
            <a:ext cx="56610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en-US" altLang="zh-CN" sz="2400" b="1" i="1">
                <a:solidFill>
                  <a:srgbClr val="0033CC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400" b="1" baseline="-25000">
                <a:solidFill>
                  <a:srgbClr val="0033CC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400" b="1">
                <a:solidFill>
                  <a:srgbClr val="0033CC"/>
                </a:solidFill>
                <a:latin typeface="Times New Roman" panose="02020603050405020304" pitchFamily="18" charset="0"/>
              </a:rPr>
              <a:t>－</a:t>
            </a:r>
            <a:r>
              <a:rPr lang="zh-CN" altLang="en-US" sz="2400" b="1" baseline="-25000">
                <a:solidFill>
                  <a:srgbClr val="0033CC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 b="1" i="1">
                <a:solidFill>
                  <a:srgbClr val="0033CC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400" b="1" baseline="-25000">
                <a:solidFill>
                  <a:srgbClr val="0033CC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400" b="1">
                <a:solidFill>
                  <a:srgbClr val="0033CC"/>
                </a:solidFill>
                <a:latin typeface="Times New Roman" panose="02020603050405020304" pitchFamily="18" charset="0"/>
              </a:rPr>
              <a:t>= 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400" b="1" i="1">
                <a:solidFill>
                  <a:srgbClr val="FF0000"/>
                </a:solidFill>
                <a:latin typeface="Times New Roman" panose="02020603050405020304" pitchFamily="18" charset="0"/>
              </a:rPr>
              <a:t>U</a:t>
            </a:r>
            <a:r>
              <a:rPr lang="en-US" altLang="zh-CN" sz="2400" b="1" baseline="-25000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－</a:t>
            </a:r>
            <a:r>
              <a:rPr lang="zh-CN" altLang="en-US" sz="2400" b="1" baseline="-2500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 b="1" i="1">
                <a:solidFill>
                  <a:srgbClr val="FF0000"/>
                </a:solidFill>
                <a:latin typeface="Times New Roman" panose="02020603050405020304" pitchFamily="18" charset="0"/>
              </a:rPr>
              <a:t>U</a:t>
            </a:r>
            <a:r>
              <a:rPr lang="en-US" altLang="zh-CN" sz="2400" b="1" baseline="-25000">
                <a:solidFill>
                  <a:srgbClr val="FF0000"/>
                </a:solidFill>
                <a:latin typeface="Times New Roman" panose="02020603050405020304" pitchFamily="18" charset="0"/>
              </a:rPr>
              <a:t>2 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</a:rPr>
              <a:t>)/B</a:t>
            </a:r>
            <a:r>
              <a:rPr lang="en-US" altLang="zh-CN" sz="2400" b="1" i="1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 b="1">
                <a:solidFill>
                  <a:srgbClr val="0033CC"/>
                </a:solidFill>
                <a:latin typeface="Times New Roman" panose="02020603050405020304" pitchFamily="18" charset="0"/>
              </a:rPr>
              <a:t>= </a:t>
            </a:r>
            <a:r>
              <a:rPr lang="en-US" altLang="zh-CN" sz="2400" b="1">
                <a:solidFill>
                  <a:srgbClr val="FF3300"/>
                </a:solidFill>
                <a:latin typeface="Franklin Gothic Medium" panose="020B0603020102020204" pitchFamily="34" charset="0"/>
                <a:ea typeface="MS Mincho" panose="02020609040205080304" pitchFamily="49" charset="-128"/>
              </a:rPr>
              <a:t>α</a:t>
            </a:r>
            <a:r>
              <a:rPr lang="ru-RU" altLang="zh-CN" sz="24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л</a:t>
            </a:r>
            <a:r>
              <a:rPr lang="en-US" altLang="zh-CN" sz="24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i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 sz="2400" b="1" baseline="-2500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4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+</a:t>
            </a:r>
            <a:r>
              <a:rPr lang="en-US" altLang="zh-CN" sz="2400" b="1" baseline="-2500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i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 sz="2400" b="1" baseline="-2500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4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0245" name="Rectangle 16">
            <a:extLst>
              <a:ext uri="{FF2B5EF4-FFF2-40B4-BE49-F238E27FC236}">
                <a16:creationId xmlns:a16="http://schemas.microsoft.com/office/drawing/2014/main" id="{F9D10891-EFC4-47E5-8923-E712AE743D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2038" y="5273675"/>
            <a:ext cx="5376862" cy="1179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en-US" altLang="zh-CN" sz="1800" b="1" i="1">
                <a:solidFill>
                  <a:srgbClr val="FF3300"/>
                </a:solidFill>
                <a:latin typeface="Times New Roman" panose="02020603050405020304" pitchFamily="18" charset="0"/>
              </a:rPr>
              <a:t>          U</a:t>
            </a:r>
            <a:r>
              <a:rPr lang="en-US" altLang="zh-CN" sz="1800" b="1" baseline="-25000">
                <a:solidFill>
                  <a:srgbClr val="FF33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1800" b="1">
                <a:latin typeface="Times New Roman" panose="02020603050405020304" pitchFamily="18" charset="0"/>
              </a:rPr>
              <a:t>——</a:t>
            </a:r>
            <a:r>
              <a:rPr lang="zh-CN" altLang="en-US" sz="1800" b="1">
                <a:latin typeface="Times New Roman" panose="02020603050405020304" pitchFamily="18" charset="0"/>
              </a:rPr>
              <a:t>液膜拉断前瞬间电压表的读数</a:t>
            </a:r>
          </a:p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zh-CN" altLang="en-US" sz="1800" b="1" baseline="-25000">
                <a:solidFill>
                  <a:srgbClr val="FF3300"/>
                </a:solidFill>
                <a:latin typeface="Times New Roman" panose="02020603050405020304" pitchFamily="18" charset="0"/>
              </a:rPr>
              <a:t>               </a:t>
            </a:r>
            <a:r>
              <a:rPr lang="en-US" altLang="zh-CN" sz="1800" b="1" i="1">
                <a:solidFill>
                  <a:srgbClr val="FF3300"/>
                </a:solidFill>
                <a:latin typeface="Times New Roman" panose="02020603050405020304" pitchFamily="18" charset="0"/>
              </a:rPr>
              <a:t>U</a:t>
            </a:r>
            <a:r>
              <a:rPr lang="en-US" altLang="zh-CN" sz="1800" b="1" baseline="-25000">
                <a:solidFill>
                  <a:srgbClr val="FF3300"/>
                </a:solidFill>
                <a:latin typeface="Times New Roman" panose="02020603050405020304" pitchFamily="18" charset="0"/>
              </a:rPr>
              <a:t>2 </a:t>
            </a:r>
            <a:r>
              <a:rPr lang="en-US" altLang="zh-CN" sz="1800" b="1">
                <a:latin typeface="Times New Roman" panose="02020603050405020304" pitchFamily="18" charset="0"/>
              </a:rPr>
              <a:t>——</a:t>
            </a:r>
            <a:r>
              <a:rPr lang="zh-CN" altLang="en-US" sz="1800" b="1">
                <a:latin typeface="Times New Roman" panose="02020603050405020304" pitchFamily="18" charset="0"/>
              </a:rPr>
              <a:t>液膜拉断后电压表的读数</a:t>
            </a:r>
          </a:p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zh-CN" altLang="en-US" sz="1800" b="1" i="1">
                <a:solidFill>
                  <a:srgbClr val="FF3300"/>
                </a:solidFill>
                <a:latin typeface="Times New Roman" panose="02020603050405020304" pitchFamily="18" charset="0"/>
              </a:rPr>
              <a:t>           </a:t>
            </a:r>
            <a:r>
              <a:rPr lang="en-US" altLang="zh-CN" sz="1800" i="1">
                <a:solidFill>
                  <a:srgbClr val="FF33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1800" b="1">
                <a:latin typeface="Times New Roman" panose="02020603050405020304" pitchFamily="18" charset="0"/>
              </a:rPr>
              <a:t>——</a:t>
            </a:r>
            <a:r>
              <a:rPr lang="zh-CN" altLang="en-US" sz="1800" b="1">
                <a:latin typeface="Times New Roman" panose="02020603050405020304" pitchFamily="18" charset="0"/>
              </a:rPr>
              <a:t>力敏传感器灵敏度</a:t>
            </a:r>
          </a:p>
        </p:txBody>
      </p:sp>
      <p:graphicFrame>
        <p:nvGraphicFramePr>
          <p:cNvPr id="10246" name="Object 17">
            <a:extLst>
              <a:ext uri="{FF2B5EF4-FFF2-40B4-BE49-F238E27FC236}">
                <a16:creationId xmlns:a16="http://schemas.microsoft.com/office/drawing/2014/main" id="{63F8810B-E460-4417-9818-FCC4A13CDFC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60463" y="4113213"/>
          <a:ext cx="4857750" cy="109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2" imgW="4495238" imgH="1015515" progId="Photoshop.Image.7">
                  <p:embed/>
                </p:oleObj>
              </mc:Choice>
              <mc:Fallback>
                <p:oleObj name="Image" r:id="rId2" imgW="4495238" imgH="1015515" progId="Photoshop.Image.7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0463" y="4113213"/>
                        <a:ext cx="4857750" cy="1098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7" name="Rectangle 18">
            <a:extLst>
              <a:ext uri="{FF2B5EF4-FFF2-40B4-BE49-F238E27FC236}">
                <a16:creationId xmlns:a16="http://schemas.microsoft.com/office/drawing/2014/main" id="{7FCBC5C3-0746-4926-A95C-CAD215A775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950" y="908050"/>
            <a:ext cx="5040313" cy="103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力敏传感器拉力</a:t>
            </a:r>
            <a:r>
              <a:rPr lang="en-US" altLang="zh-CN" sz="2400" b="1" i="1">
                <a:solidFill>
                  <a:srgbClr val="0033CC"/>
                </a:solidFill>
                <a:latin typeface="Times New Roman" panose="02020603050405020304" pitchFamily="18" charset="0"/>
              </a:rPr>
              <a:t>F</a:t>
            </a:r>
            <a:r>
              <a:rPr lang="zh-CN" altLang="en-US" sz="2400" b="1">
                <a:latin typeface="Times New Roman" panose="02020603050405020304" pitchFamily="18" charset="0"/>
              </a:rPr>
              <a:t>和电压</a:t>
            </a:r>
            <a:r>
              <a:rPr lang="en-US" altLang="zh-CN" sz="2400" b="1" i="1">
                <a:solidFill>
                  <a:srgbClr val="0033CC"/>
                </a:solidFill>
                <a:latin typeface="Times New Roman" panose="02020603050405020304" pitchFamily="18" charset="0"/>
              </a:rPr>
              <a:t>U</a:t>
            </a:r>
            <a:r>
              <a:rPr lang="zh-CN" altLang="en-US" sz="2400" b="1">
                <a:latin typeface="Times New Roman" panose="02020603050405020304" pitchFamily="18" charset="0"/>
              </a:rPr>
              <a:t>成正比：</a:t>
            </a:r>
            <a:endParaRPr lang="zh-CN" altLang="ru-RU" sz="2400" b="1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55000"/>
              </a:spcBef>
              <a:buFont typeface="Wingdings" panose="05000000000000000000" pitchFamily="2" charset="2"/>
              <a:buNone/>
            </a:pPr>
            <a:r>
              <a:rPr lang="zh-CN" altLang="en-US" sz="2400" b="1" i="1">
                <a:solidFill>
                  <a:srgbClr val="0033CC"/>
                </a:solidFill>
                <a:latin typeface="Times New Roman" panose="02020603050405020304" pitchFamily="18" charset="0"/>
              </a:rPr>
              <a:t>         </a:t>
            </a:r>
            <a:r>
              <a:rPr lang="en-US" altLang="zh-CN" sz="2400" b="1" i="1">
                <a:solidFill>
                  <a:srgbClr val="0033CC"/>
                </a:solidFill>
                <a:latin typeface="Times New Roman" panose="02020603050405020304" pitchFamily="18" charset="0"/>
              </a:rPr>
              <a:t>U</a:t>
            </a:r>
            <a:r>
              <a:rPr lang="en-US" altLang="zh-CN" sz="2400" b="1" baseline="-25000">
                <a:solidFill>
                  <a:srgbClr val="0033CC"/>
                </a:solidFill>
                <a:latin typeface="Times New Roman" panose="02020603050405020304" pitchFamily="18" charset="0"/>
              </a:rPr>
              <a:t>1 </a:t>
            </a:r>
            <a:r>
              <a:rPr lang="en-US" altLang="zh-CN" sz="2400" b="1">
                <a:solidFill>
                  <a:srgbClr val="0033CC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2400" b="1" baseline="-25000">
                <a:solidFill>
                  <a:srgbClr val="0033CC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 b="1" i="1">
                <a:solidFill>
                  <a:srgbClr val="0033CC"/>
                </a:solidFill>
                <a:latin typeface="Times New Roman" panose="02020603050405020304" pitchFamily="18" charset="0"/>
              </a:rPr>
              <a:t>BF</a:t>
            </a:r>
            <a:r>
              <a:rPr lang="en-US" altLang="zh-CN" sz="2400" b="1" baseline="-25000">
                <a:solidFill>
                  <a:srgbClr val="0033CC"/>
                </a:solidFill>
                <a:latin typeface="Times New Roman" panose="02020603050405020304" pitchFamily="18" charset="0"/>
              </a:rPr>
              <a:t>1                </a:t>
            </a:r>
            <a:r>
              <a:rPr lang="en-US" altLang="zh-CN" sz="2400" b="1" i="1">
                <a:solidFill>
                  <a:srgbClr val="0033CC"/>
                </a:solidFill>
                <a:latin typeface="Times New Roman" panose="02020603050405020304" pitchFamily="18" charset="0"/>
              </a:rPr>
              <a:t>U</a:t>
            </a:r>
            <a:r>
              <a:rPr lang="en-US" altLang="zh-CN" sz="2400" b="1" baseline="-25000">
                <a:solidFill>
                  <a:srgbClr val="0033CC"/>
                </a:solidFill>
                <a:latin typeface="Times New Roman" panose="02020603050405020304" pitchFamily="18" charset="0"/>
              </a:rPr>
              <a:t>2 </a:t>
            </a:r>
            <a:r>
              <a:rPr lang="en-US" altLang="zh-CN" sz="2400" b="1">
                <a:solidFill>
                  <a:srgbClr val="0033CC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2400" b="1" baseline="-25000">
                <a:solidFill>
                  <a:srgbClr val="0033CC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 b="1" i="1">
                <a:solidFill>
                  <a:srgbClr val="0033CC"/>
                </a:solidFill>
                <a:latin typeface="Times New Roman" panose="02020603050405020304" pitchFamily="18" charset="0"/>
              </a:rPr>
              <a:t>BF</a:t>
            </a:r>
            <a:r>
              <a:rPr lang="en-US" altLang="zh-CN" sz="2400" b="1" baseline="-25000">
                <a:solidFill>
                  <a:srgbClr val="0033CC"/>
                </a:solidFill>
                <a:latin typeface="Times New Roman" panose="02020603050405020304" pitchFamily="18" charset="0"/>
              </a:rPr>
              <a:t>2</a:t>
            </a:r>
            <a:endParaRPr lang="en-US" altLang="zh-CN" sz="2400" b="1" i="1">
              <a:solidFill>
                <a:srgbClr val="CC00CC"/>
              </a:solidFill>
            </a:endParaRPr>
          </a:p>
        </p:txBody>
      </p:sp>
      <p:sp>
        <p:nvSpPr>
          <p:cNvPr id="10248" name="Rectangle 18">
            <a:extLst>
              <a:ext uri="{FF2B5EF4-FFF2-40B4-BE49-F238E27FC236}">
                <a16:creationId xmlns:a16="http://schemas.microsoft.com/office/drawing/2014/main" id="{F2A084E5-F957-4803-8F5C-095D98C76D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2400" y="2128838"/>
            <a:ext cx="3598863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5000"/>
              </a:spcBef>
              <a:buFont typeface="Wingdings" panose="05000000000000000000" pitchFamily="2" charset="2"/>
              <a:buNone/>
            </a:pPr>
            <a:r>
              <a:rPr lang="en-US" altLang="zh-CN" sz="1800" b="1" i="1">
                <a:solidFill>
                  <a:srgbClr val="CC00CC"/>
                </a:solidFill>
              </a:rPr>
              <a:t>B</a:t>
            </a:r>
            <a:r>
              <a:rPr lang="zh-CN" altLang="en-US" sz="1800" b="1" i="1">
                <a:solidFill>
                  <a:srgbClr val="CC00CC"/>
                </a:solidFill>
              </a:rPr>
              <a:t>为力敏传感器灵敏度，单位</a:t>
            </a:r>
            <a:r>
              <a:rPr lang="en-US" altLang="zh-CN" sz="1800" b="1" i="1">
                <a:solidFill>
                  <a:srgbClr val="CC00CC"/>
                </a:solidFill>
              </a:rPr>
              <a:t>V/N</a:t>
            </a:r>
          </a:p>
        </p:txBody>
      </p:sp>
    </p:spTree>
  </p:cSld>
  <p:clrMapOvr>
    <a:masterClrMapping/>
  </p:clrMapOvr>
  <p:transition>
    <p:circl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5">
            <a:extLst>
              <a:ext uri="{FF2B5EF4-FFF2-40B4-BE49-F238E27FC236}">
                <a16:creationId xmlns:a16="http://schemas.microsoft.com/office/drawing/2014/main" id="{0D222A9C-2FF8-4F2C-8ACB-A591FE7A2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FA42AA2-E1BA-4695-9D9E-01B7D918CC52}" type="slidenum">
              <a:rPr lang="en-US" altLang="zh-CN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zh-CN" sz="1000"/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01E09ACC-237A-4773-99D0-545DB38FF8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54013" y="1673225"/>
            <a:ext cx="8435975" cy="4635500"/>
          </a:xfrm>
        </p:spPr>
        <p:txBody>
          <a:bodyPr/>
          <a:lstStyle/>
          <a:p>
            <a:pPr marL="571500" indent="-571500" eaLnBrk="1" hangingPunct="1">
              <a:lnSpc>
                <a:spcPct val="150000"/>
              </a:lnSpc>
              <a:spcBef>
                <a:spcPct val="50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solidFill>
                  <a:srgbClr val="0033CC"/>
                </a:solidFill>
                <a:latin typeface="+mn-ea"/>
              </a:rPr>
              <a:t>1. </a:t>
            </a:r>
            <a:r>
              <a:rPr lang="zh-CN" altLang="en-US" sz="2000" b="1" dirty="0">
                <a:latin typeface="+mn-ea"/>
              </a:rPr>
              <a:t>接通数字电压表及直流电源，预热</a:t>
            </a:r>
            <a:r>
              <a:rPr lang="en-US" altLang="zh-CN" sz="2000" b="1" dirty="0">
                <a:latin typeface="+mn-ea"/>
              </a:rPr>
              <a:t>15</a:t>
            </a:r>
            <a:r>
              <a:rPr lang="zh-CN" altLang="en-US" sz="2000" b="1" dirty="0">
                <a:latin typeface="+mn-ea"/>
              </a:rPr>
              <a:t>分钟。保证测力方向和传感器弹簧片的平面垂直。</a:t>
            </a:r>
          </a:p>
          <a:p>
            <a:pPr marL="571500" indent="-571500" eaLnBrk="1" hangingPunct="1">
              <a:lnSpc>
                <a:spcPct val="150000"/>
              </a:lnSpc>
              <a:spcBef>
                <a:spcPct val="30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solidFill>
                  <a:srgbClr val="0033CC"/>
                </a:solidFill>
                <a:latin typeface="+mn-ea"/>
              </a:rPr>
              <a:t>2. </a:t>
            </a:r>
            <a:r>
              <a:rPr lang="zh-CN" altLang="en-US" sz="2000" b="1" dirty="0">
                <a:latin typeface="+mn-ea"/>
              </a:rPr>
              <a:t>传感器定标：</a:t>
            </a:r>
          </a:p>
          <a:p>
            <a:pPr marL="571500" indent="-571500" eaLnBrk="1" hangingPunct="1">
              <a:lnSpc>
                <a:spcPct val="150000"/>
              </a:lnSpc>
              <a:spcBef>
                <a:spcPct val="3000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000" dirty="0">
                <a:latin typeface="+mn-ea"/>
              </a:rPr>
              <a:t>（</a:t>
            </a:r>
            <a:r>
              <a:rPr lang="en-US" altLang="zh-CN" sz="2000" dirty="0">
                <a:latin typeface="+mn-ea"/>
              </a:rPr>
              <a:t>1</a:t>
            </a:r>
            <a:r>
              <a:rPr lang="zh-CN" altLang="en-US" sz="2000" dirty="0">
                <a:latin typeface="+mn-ea"/>
              </a:rPr>
              <a:t>）</a:t>
            </a:r>
            <a:r>
              <a:rPr lang="zh-CN" altLang="en-US" sz="2000" dirty="0">
                <a:solidFill>
                  <a:srgbClr val="FF0000"/>
                </a:solidFill>
                <a:latin typeface="+mn-ea"/>
              </a:rPr>
              <a:t>调零</a:t>
            </a:r>
            <a:r>
              <a:rPr lang="zh-CN" altLang="en-US" sz="2000" dirty="0">
                <a:latin typeface="+mn-ea"/>
              </a:rPr>
              <a:t>：</a:t>
            </a:r>
            <a:r>
              <a:rPr lang="zh-CN" altLang="en-US" sz="2000" dirty="0">
                <a:solidFill>
                  <a:srgbClr val="FF0000"/>
                </a:solidFill>
                <a:latin typeface="+mn-ea"/>
              </a:rPr>
              <a:t>将砝码盘挂在传感器梁端头小钩上</a:t>
            </a:r>
            <a:r>
              <a:rPr lang="zh-CN" altLang="en-US" sz="2000" dirty="0">
                <a:latin typeface="+mn-ea"/>
              </a:rPr>
              <a:t>，调节补偿电压旋钮，使数字电压表显示为零。</a:t>
            </a:r>
          </a:p>
          <a:p>
            <a:pPr marL="571500" indent="-571500" eaLnBrk="1" hangingPunct="1">
              <a:lnSpc>
                <a:spcPct val="150000"/>
              </a:lnSpc>
              <a:spcBef>
                <a:spcPct val="3000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000" dirty="0">
                <a:latin typeface="+mn-ea"/>
              </a:rPr>
              <a:t>（</a:t>
            </a:r>
            <a:r>
              <a:rPr lang="en-US" altLang="zh-CN" sz="2000" dirty="0">
                <a:latin typeface="+mn-ea"/>
              </a:rPr>
              <a:t>2</a:t>
            </a:r>
            <a:r>
              <a:rPr lang="zh-CN" altLang="en-US" sz="2000" dirty="0">
                <a:latin typeface="+mn-ea"/>
              </a:rPr>
              <a:t>）在砝码盘上分别加上</a:t>
            </a:r>
            <a:r>
              <a:rPr lang="en-US" altLang="zh-CN" sz="2000" dirty="0">
                <a:latin typeface="+mn-ea"/>
              </a:rPr>
              <a:t>0.5g</a:t>
            </a:r>
            <a:r>
              <a:rPr lang="zh-CN" altLang="en-US" sz="2000" dirty="0">
                <a:latin typeface="+mn-ea"/>
              </a:rPr>
              <a:t>、</a:t>
            </a:r>
            <a:r>
              <a:rPr lang="en-US" altLang="zh-CN" sz="2000" dirty="0">
                <a:latin typeface="+mn-ea"/>
              </a:rPr>
              <a:t>1.0g</a:t>
            </a:r>
            <a:r>
              <a:rPr lang="zh-CN" altLang="en-US" sz="2000" dirty="0">
                <a:latin typeface="+mn-ea"/>
              </a:rPr>
              <a:t>、</a:t>
            </a:r>
            <a:r>
              <a:rPr lang="en-US" altLang="zh-CN" sz="2000" dirty="0">
                <a:latin typeface="+mn-ea"/>
              </a:rPr>
              <a:t>1.5g</a:t>
            </a:r>
            <a:r>
              <a:rPr lang="zh-CN" altLang="en-US" sz="2000" dirty="0">
                <a:latin typeface="+mn-ea"/>
              </a:rPr>
              <a:t>、</a:t>
            </a:r>
            <a:r>
              <a:rPr lang="en-US" altLang="zh-CN" sz="2000" dirty="0">
                <a:latin typeface="+mn-ea"/>
              </a:rPr>
              <a:t>2.0g</a:t>
            </a:r>
            <a:r>
              <a:rPr lang="zh-CN" altLang="en-US" sz="2000" dirty="0">
                <a:latin typeface="+mn-ea"/>
              </a:rPr>
              <a:t>、</a:t>
            </a:r>
            <a:r>
              <a:rPr lang="en-US" altLang="zh-CN" sz="2000" dirty="0">
                <a:latin typeface="+mn-ea"/>
              </a:rPr>
              <a:t>2.5g</a:t>
            </a:r>
            <a:r>
              <a:rPr lang="zh-CN" altLang="en-US" sz="2000" dirty="0">
                <a:latin typeface="+mn-ea"/>
              </a:rPr>
              <a:t>、</a:t>
            </a:r>
            <a:r>
              <a:rPr lang="en-US" altLang="zh-CN" sz="2000" dirty="0">
                <a:latin typeface="+mn-ea"/>
              </a:rPr>
              <a:t>3.0g</a:t>
            </a:r>
            <a:r>
              <a:rPr lang="zh-CN" altLang="en-US" sz="2000" dirty="0">
                <a:latin typeface="+mn-ea"/>
              </a:rPr>
              <a:t>、</a:t>
            </a:r>
            <a:r>
              <a:rPr lang="en-US" altLang="zh-CN" sz="2000" dirty="0">
                <a:latin typeface="+mn-ea"/>
              </a:rPr>
              <a:t>3.5g </a:t>
            </a:r>
            <a:r>
              <a:rPr lang="zh-CN" altLang="en-US" sz="2000" dirty="0">
                <a:latin typeface="+mn-ea"/>
              </a:rPr>
              <a:t>等质量的砝码，记录这些砝码力</a:t>
            </a:r>
            <a:r>
              <a:rPr lang="en-US" altLang="zh-CN" sz="2000" dirty="0">
                <a:latin typeface="+mn-ea"/>
              </a:rPr>
              <a:t>F</a:t>
            </a:r>
            <a:r>
              <a:rPr lang="zh-CN" altLang="en-US" sz="2000" dirty="0">
                <a:latin typeface="+mn-ea"/>
              </a:rPr>
              <a:t>作用下，数字电压表相应的读数值</a:t>
            </a:r>
            <a:r>
              <a:rPr lang="en-US" altLang="zh-CN" sz="2000" dirty="0">
                <a:latin typeface="+mn-ea"/>
              </a:rPr>
              <a:t>U.</a:t>
            </a:r>
          </a:p>
          <a:p>
            <a:pPr marL="571500" indent="-571500" eaLnBrk="1" hangingPunct="1">
              <a:lnSpc>
                <a:spcPct val="150000"/>
              </a:lnSpc>
              <a:spcBef>
                <a:spcPct val="3000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000" dirty="0">
                <a:latin typeface="+mn-ea"/>
              </a:rPr>
              <a:t>（</a:t>
            </a:r>
            <a:r>
              <a:rPr lang="en-US" altLang="zh-CN" sz="2000" dirty="0">
                <a:latin typeface="+mn-ea"/>
              </a:rPr>
              <a:t>3</a:t>
            </a:r>
            <a:r>
              <a:rPr lang="zh-CN" altLang="en-US" sz="2000" dirty="0">
                <a:latin typeface="+mn-ea"/>
              </a:rPr>
              <a:t>）作</a:t>
            </a:r>
            <a:r>
              <a:rPr lang="en-US" altLang="zh-CN" sz="2000" dirty="0">
                <a:latin typeface="+mn-ea"/>
              </a:rPr>
              <a:t>U-F</a:t>
            </a:r>
            <a:r>
              <a:rPr lang="zh-CN" altLang="en-US" sz="2000" dirty="0">
                <a:latin typeface="+mn-ea"/>
              </a:rPr>
              <a:t>图，直线拟合，求出传感器灵敏度</a:t>
            </a:r>
            <a:r>
              <a:rPr lang="en-US" altLang="zh-CN" sz="2000" i="1" dirty="0">
                <a:solidFill>
                  <a:srgbClr val="0033CC"/>
                </a:solidFill>
                <a:latin typeface="+mn-ea"/>
              </a:rPr>
              <a:t>B </a:t>
            </a:r>
            <a:r>
              <a:rPr lang="zh-CN" altLang="en-US" sz="2000" dirty="0">
                <a:latin typeface="+mn-ea"/>
              </a:rPr>
              <a:t>。</a:t>
            </a:r>
          </a:p>
        </p:txBody>
      </p:sp>
      <p:sp>
        <p:nvSpPr>
          <p:cNvPr id="11268" name="Rectangle 4">
            <a:extLst>
              <a:ext uri="{FF2B5EF4-FFF2-40B4-BE49-F238E27FC236}">
                <a16:creationId xmlns:a16="http://schemas.microsoft.com/office/drawing/2014/main" id="{F9EA6AA5-4E03-43FB-BEA8-84FC5E6130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050" y="233363"/>
            <a:ext cx="4681538" cy="862012"/>
          </a:xfrm>
          <a:prstGeom prst="rect">
            <a:avLst/>
          </a:prstGeom>
          <a:gradFill rotWithShape="0">
            <a:gsLst>
              <a:gs pos="0">
                <a:srgbClr val="A50021"/>
              </a:gs>
              <a:gs pos="50000">
                <a:srgbClr val="FFFF66"/>
              </a:gs>
              <a:gs pos="100000">
                <a:srgbClr val="A50021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 b="1"/>
              <a:t>三、实验内容及步骤</a:t>
            </a:r>
          </a:p>
        </p:txBody>
      </p:sp>
    </p:spTree>
  </p:cSld>
  <p:clrMapOvr>
    <a:masterClrMapping/>
  </p:clrMapOvr>
  <p:transition>
    <p:whee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5">
            <a:extLst>
              <a:ext uri="{FF2B5EF4-FFF2-40B4-BE49-F238E27FC236}">
                <a16:creationId xmlns:a16="http://schemas.microsoft.com/office/drawing/2014/main" id="{41E4157F-AB4D-46BF-A946-66774175A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AE340AF-E08C-4BC8-BEC2-07564D376005}" type="slidenum">
              <a:rPr lang="en-US" altLang="zh-CN" sz="10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zh-CN" sz="1000"/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78AC4C6B-DA48-4429-8105-57F8C4FD93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9238" y="684213"/>
            <a:ext cx="8148637" cy="5894387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ct val="30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solidFill>
                  <a:srgbClr val="0033CC"/>
                </a:solidFill>
                <a:latin typeface="+mn-ea"/>
              </a:rPr>
              <a:t>3. </a:t>
            </a:r>
            <a:r>
              <a:rPr lang="zh-CN" altLang="en-US" sz="2000" b="1" dirty="0">
                <a:latin typeface="+mn-ea"/>
              </a:rPr>
              <a:t>用游标卡尺测量吊环的内外直径</a:t>
            </a:r>
            <a:r>
              <a:rPr lang="en-US" altLang="zh-CN" sz="2000" b="1" dirty="0">
                <a:latin typeface="+mn-ea"/>
              </a:rPr>
              <a:t>(</a:t>
            </a:r>
            <a:r>
              <a:rPr lang="zh-CN" altLang="en-US" sz="2000" b="1" dirty="0">
                <a:solidFill>
                  <a:srgbClr val="CC00CC"/>
                </a:solidFill>
                <a:latin typeface="+mn-ea"/>
              </a:rPr>
              <a:t>已给出，直接记录</a:t>
            </a:r>
            <a:r>
              <a:rPr lang="en-US" altLang="zh-CN" sz="2000" b="1" dirty="0">
                <a:latin typeface="+mn-ea"/>
              </a:rPr>
              <a:t>)</a:t>
            </a:r>
            <a:r>
              <a:rPr lang="zh-CN" altLang="en-US" sz="2000" b="1" dirty="0">
                <a:latin typeface="+mn-ea"/>
              </a:rPr>
              <a:t>。</a:t>
            </a:r>
          </a:p>
          <a:p>
            <a:pPr eaLnBrk="1" hangingPunct="1">
              <a:lnSpc>
                <a:spcPct val="150000"/>
              </a:lnSpc>
              <a:spcBef>
                <a:spcPct val="30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solidFill>
                  <a:srgbClr val="0033CC"/>
                </a:solidFill>
                <a:latin typeface="+mn-ea"/>
              </a:rPr>
              <a:t>4. </a:t>
            </a:r>
            <a:r>
              <a:rPr lang="zh-CN" altLang="en-US" sz="2000" b="1" dirty="0">
                <a:latin typeface="+mn-ea"/>
              </a:rPr>
              <a:t>液体表面张力系数的测定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000" dirty="0">
                <a:latin typeface="+mn-ea"/>
              </a:rPr>
              <a:t>（</a:t>
            </a:r>
            <a:r>
              <a:rPr lang="en-US" altLang="zh-CN" sz="2000" dirty="0">
                <a:latin typeface="+mn-ea"/>
              </a:rPr>
              <a:t>1</a:t>
            </a:r>
            <a:r>
              <a:rPr lang="zh-CN" altLang="en-US" sz="2000" dirty="0">
                <a:latin typeface="+mn-ea"/>
              </a:rPr>
              <a:t>）</a:t>
            </a:r>
            <a:r>
              <a:rPr lang="zh-CN" altLang="en-US" sz="2000" dirty="0">
                <a:solidFill>
                  <a:srgbClr val="FF0000"/>
                </a:solidFill>
                <a:latin typeface="+mn-ea"/>
              </a:rPr>
              <a:t>取下砝码盘</a:t>
            </a:r>
            <a:r>
              <a:rPr lang="zh-CN" altLang="en-US" sz="2000" dirty="0">
                <a:latin typeface="+mn-ea"/>
              </a:rPr>
              <a:t>，将数字电压表调零。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000" dirty="0">
                <a:latin typeface="+mn-ea"/>
              </a:rPr>
              <a:t>（</a:t>
            </a:r>
            <a:r>
              <a:rPr lang="en-US" altLang="zh-CN" sz="2000" dirty="0">
                <a:latin typeface="+mn-ea"/>
              </a:rPr>
              <a:t>2</a:t>
            </a:r>
            <a:r>
              <a:rPr lang="zh-CN" altLang="en-US" sz="2000" dirty="0">
                <a:latin typeface="+mn-ea"/>
              </a:rPr>
              <a:t>）将吊环挂在传感器的小钩上，调节升降台，将液体升至靠近环片的下沿，</a:t>
            </a:r>
            <a:r>
              <a:rPr lang="zh-CN" altLang="en-US" sz="2000" dirty="0">
                <a:solidFill>
                  <a:srgbClr val="FF0000"/>
                </a:solidFill>
                <a:latin typeface="+mn-ea"/>
              </a:rPr>
              <a:t>观察吊环下沿与待测液面是否平行</a:t>
            </a:r>
            <a:r>
              <a:rPr lang="zh-CN" altLang="en-US" sz="2000" dirty="0">
                <a:latin typeface="+mn-ea"/>
              </a:rPr>
              <a:t>，如果不平行，将吊环取下后，调节吊环上的细丝，使其与待测液面平行。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000" dirty="0">
                <a:latin typeface="+mn-ea"/>
              </a:rPr>
              <a:t>（</a:t>
            </a:r>
            <a:r>
              <a:rPr lang="en-US" altLang="zh-CN" sz="2000" dirty="0">
                <a:latin typeface="+mn-ea"/>
              </a:rPr>
              <a:t>3</a:t>
            </a:r>
            <a:r>
              <a:rPr lang="zh-CN" altLang="en-US" sz="2000" dirty="0">
                <a:latin typeface="+mn-ea"/>
              </a:rPr>
              <a:t>）调节容器下的升降台，使其渐渐上升，将吊环的下沿部分全部浸没于待测液体，然后反向调节升降台，使液面逐渐下降，这时，金属环片和液面间形成一环形液膜，继续下降液面，测出环形液膜拉断前一瞬间数字电压表读数值</a:t>
            </a:r>
            <a:r>
              <a:rPr lang="en-US" altLang="zh-CN" sz="2000" dirty="0">
                <a:solidFill>
                  <a:srgbClr val="FF3300"/>
                </a:solidFill>
                <a:latin typeface="+mn-ea"/>
              </a:rPr>
              <a:t>U</a:t>
            </a:r>
            <a:r>
              <a:rPr lang="en-US" altLang="zh-CN" sz="2000" baseline="-25000" dirty="0">
                <a:solidFill>
                  <a:srgbClr val="FF3300"/>
                </a:solidFill>
                <a:latin typeface="+mn-ea"/>
              </a:rPr>
              <a:t>1</a:t>
            </a:r>
            <a:r>
              <a:rPr lang="zh-CN" altLang="en-US" sz="2000" dirty="0">
                <a:latin typeface="+mn-ea"/>
              </a:rPr>
              <a:t>和液膜拉断后数字电压表读数值</a:t>
            </a:r>
            <a:r>
              <a:rPr lang="en-US" altLang="zh-CN" sz="2000" dirty="0">
                <a:solidFill>
                  <a:srgbClr val="FF3300"/>
                </a:solidFill>
                <a:latin typeface="+mn-ea"/>
              </a:rPr>
              <a:t>U</a:t>
            </a:r>
            <a:r>
              <a:rPr lang="en-US" altLang="zh-CN" sz="2000" baseline="-25000" dirty="0">
                <a:solidFill>
                  <a:srgbClr val="FF3300"/>
                </a:solidFill>
                <a:latin typeface="+mn-ea"/>
              </a:rPr>
              <a:t>2</a:t>
            </a:r>
            <a:r>
              <a:rPr lang="zh-CN" altLang="en-US" sz="2000" dirty="0">
                <a:latin typeface="+mn-ea"/>
              </a:rPr>
              <a:t>。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000" b="1" dirty="0">
                <a:latin typeface="+mn-ea"/>
              </a:rPr>
              <a:t>                    </a:t>
            </a:r>
            <a:r>
              <a:rPr lang="zh-CN" altLang="en-US" sz="2000" b="1" dirty="0">
                <a:solidFill>
                  <a:srgbClr val="FF3300"/>
                </a:solidFill>
                <a:latin typeface="+mn-ea"/>
              </a:rPr>
              <a:t>△</a:t>
            </a:r>
            <a:r>
              <a:rPr lang="en-US" altLang="zh-CN" sz="2000" b="1" dirty="0">
                <a:solidFill>
                  <a:srgbClr val="FF3300"/>
                </a:solidFill>
                <a:latin typeface="+mn-ea"/>
              </a:rPr>
              <a:t>U</a:t>
            </a:r>
            <a:r>
              <a:rPr lang="zh-CN" altLang="en-US" sz="2000" b="1" dirty="0">
                <a:solidFill>
                  <a:srgbClr val="FF3300"/>
                </a:solidFill>
                <a:latin typeface="+mn-ea"/>
              </a:rPr>
              <a:t>＝</a:t>
            </a:r>
            <a:r>
              <a:rPr lang="en-US" altLang="zh-CN" sz="2000" b="1" dirty="0">
                <a:solidFill>
                  <a:srgbClr val="FF3300"/>
                </a:solidFill>
                <a:latin typeface="+mn-ea"/>
              </a:rPr>
              <a:t>U</a:t>
            </a:r>
            <a:r>
              <a:rPr lang="en-US" altLang="zh-CN" sz="2000" b="1" baseline="-25000" dirty="0">
                <a:solidFill>
                  <a:srgbClr val="FF3300"/>
                </a:solidFill>
                <a:latin typeface="+mn-ea"/>
              </a:rPr>
              <a:t>1</a:t>
            </a:r>
            <a:r>
              <a:rPr lang="en-US" altLang="zh-CN" sz="2000" b="1" dirty="0">
                <a:solidFill>
                  <a:srgbClr val="FF3300"/>
                </a:solidFill>
                <a:latin typeface="+mn-ea"/>
              </a:rPr>
              <a:t>-U</a:t>
            </a:r>
            <a:r>
              <a:rPr lang="en-US" altLang="zh-CN" sz="2000" b="1" baseline="-25000" dirty="0">
                <a:solidFill>
                  <a:srgbClr val="FF3300"/>
                </a:solidFill>
                <a:latin typeface="+mn-ea"/>
              </a:rPr>
              <a:t>2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1977</TotalTime>
  <Words>830</Words>
  <Application>Microsoft Office PowerPoint</Application>
  <PresentationFormat>全屏显示(4:3)</PresentationFormat>
  <Paragraphs>98</Paragraphs>
  <Slides>12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4" baseType="lpstr">
      <vt:lpstr>Arial</vt:lpstr>
      <vt:lpstr>宋体</vt:lpstr>
      <vt:lpstr>Wingdings</vt:lpstr>
      <vt:lpstr>华文新魏</vt:lpstr>
      <vt:lpstr>楷体_GB2312</vt:lpstr>
      <vt:lpstr>Franklin Gothic Medium</vt:lpstr>
      <vt:lpstr>Dotum</vt:lpstr>
      <vt:lpstr>Times New Roman</vt:lpstr>
      <vt:lpstr>MS Mincho</vt:lpstr>
      <vt:lpstr>Network</vt:lpstr>
      <vt:lpstr>Adobe Photoshop 图像</vt:lpstr>
      <vt:lpstr>MathType 5.0 Equation</vt:lpstr>
      <vt:lpstr>拉脱法 测量液体表面张力系数</vt:lpstr>
      <vt:lpstr>主要内容</vt:lpstr>
      <vt:lpstr>PowerPoint 演示文稿</vt:lpstr>
      <vt:lpstr>PowerPoint 演示文稿</vt:lpstr>
      <vt:lpstr>实验装置结构图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MS User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液体表面张力系数的测量</dc:title>
  <dc:creator>河南大学刘平安</dc:creator>
  <cp:lastModifiedBy>龚 阿公</cp:lastModifiedBy>
  <cp:revision>223</cp:revision>
  <dcterms:created xsi:type="dcterms:W3CDTF">2006-04-01T12:11:32Z</dcterms:created>
  <dcterms:modified xsi:type="dcterms:W3CDTF">2020-12-17T08:05:58Z</dcterms:modified>
</cp:coreProperties>
</file>