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2" r:id="rId5"/>
    <p:sldId id="267" r:id="rId6"/>
    <p:sldId id="284" r:id="rId7"/>
    <p:sldId id="275" r:id="rId8"/>
    <p:sldId id="277" r:id="rId9"/>
    <p:sldId id="282" r:id="rId10"/>
    <p:sldId id="283" r:id="rId11"/>
    <p:sldId id="276" r:id="rId12"/>
    <p:sldId id="263" r:id="rId13"/>
    <p:sldId id="266" r:id="rId14"/>
    <p:sldId id="281" r:id="rId15"/>
    <p:sldId id="268" r:id="rId16"/>
    <p:sldId id="278" r:id="rId17"/>
    <p:sldId id="280" r:id="rId18"/>
    <p:sldId id="265" r:id="rId19"/>
    <p:sldId id="285" r:id="rId20"/>
    <p:sldId id="264" r:id="rId21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4842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5640388" y="96838"/>
            <a:ext cx="639762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doc.: IEEE 802.11-yy/xxxxr0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54050" y="96838"/>
            <a:ext cx="825500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Month Year</a:t>
            </a:r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5357813" y="8985250"/>
            <a:ext cx="922337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John Doe, Some Company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2313" y="8985250"/>
            <a:ext cx="71437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565896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CA5AFF69-4AEE-4693-9CD6-98E2EBC076EC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EA25EADA-8DDC-4EE3-B5F1-3BBBDDDD6BEC}" type="slidenum">
              <a:rPr lang="en-US"/>
              <a:pPr/>
              <a:t>3</a:t>
            </a:fld>
            <a:endParaRPr 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07B9ED38-6DD0-4691-9FC3-0BE6EBBA3E57}" type="slidenum">
              <a:rPr lang="en-US"/>
              <a:pPr/>
              <a:t>12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mtClean="0"/>
              <a:t>doc.: IEEE 802.11-yy/xxxxr0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Month Year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mtClean="0"/>
              <a:t>John Doe, Some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7A7FEEB-9CD2-43FE-843C-C5350BEACB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91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E6AF579C-E269-44CC-A9F4-B7D1E2EA3836}" type="slidenum">
              <a:rPr lang="en-US"/>
              <a:pPr/>
              <a:t>20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 dirty="0" smtClean="0"/>
              <a:t>Josiam, Taori, Tong - Samsung</a:t>
            </a:r>
            <a:endParaRPr lang="en-GB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idx="15"/>
          </p:nvPr>
        </p:nvSpPr>
        <p:spPr bwMode="auto">
          <a:xfrm>
            <a:off x="696912" y="333375"/>
            <a:ext cx="1874823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5643570" y="6475413"/>
            <a:ext cx="2898768" cy="180975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69B99EC4-A1FB-4C79-B9A5-C1FFD5A903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6B5E41C2-EF12-4EF2-8280-F2B4208277C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1513" cy="540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40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Month Year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John Doe, Some Company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9B0D65C8-A0CA-4DDA-83BB-8978662185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96912" y="333375"/>
            <a:ext cx="1874823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 smtClean="0"/>
              <a:t>Month Year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 dirty="0" smtClean="0"/>
              <a:t>Josiam, Taori, Tong - Samsung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4213" y="6475413"/>
            <a:ext cx="714375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3"/>
          <p:cNvSpPr txBox="1">
            <a:spLocks/>
          </p:cNvSpPr>
          <p:nvPr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IEEE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11-13/0996r2</a:t>
            </a: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S Gothic" charset="-128"/>
              <a:cs typeface="Arial Unicode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-winner.org/WINNER2-Deliverables/D1.1.2.z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idx="14"/>
          </p:nvPr>
        </p:nvSpPr>
        <p:spPr>
          <a:xfrm>
            <a:off x="5500694" y="6475413"/>
            <a:ext cx="3041644" cy="180975"/>
          </a:xfrm>
        </p:spPr>
        <p:txBody>
          <a:bodyPr/>
          <a:lstStyle/>
          <a:p>
            <a:r>
              <a:rPr lang="en-GB" dirty="0" smtClean="0"/>
              <a:t>Josiam, Taori, Tong - Samsung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/>
              <a:t>Outdoor Channel Model Candidates for HEW</a:t>
            </a:r>
            <a:endParaRPr lang="en-GB" sz="28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84325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</a:t>
            </a:r>
            <a:r>
              <a:rPr lang="en-GB" sz="2000" b="0" dirty="0" smtClean="0"/>
              <a:t>2013-09-18</a:t>
            </a:r>
            <a:endParaRPr lang="en-GB" sz="2000" b="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1530087"/>
              </p:ext>
            </p:extLst>
          </p:nvPr>
        </p:nvGraphicFramePr>
        <p:xfrm>
          <a:off x="514350" y="2276475"/>
          <a:ext cx="8286750" cy="2571750"/>
        </p:xfrm>
        <a:graphic>
          <a:graphicData uri="http://schemas.openxmlformats.org/presentationml/2006/ole">
            <p:oleObj spid="_x0000_s3133" name="Document" r:id="rId4" imgW="8452971" imgH="2638366" progId="Word.Document.8">
              <p:embed/>
            </p:oleObj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1939925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>
                <a:solidFill>
                  <a:srgbClr val="000000"/>
                </a:solidFill>
              </a:rPr>
              <a:t>Authors: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0813" cy="4113213"/>
          </a:xfrm>
        </p:spPr>
        <p:txBody>
          <a:bodyPr/>
          <a:lstStyle/>
          <a:p>
            <a:pPr marL="0" indent="0"/>
            <a:r>
              <a:rPr lang="en-US" sz="2000" b="0" dirty="0">
                <a:solidFill>
                  <a:schemeClr val="tx1"/>
                </a:solidFill>
              </a:rPr>
              <a:t>Path Loss Model differences are </a:t>
            </a:r>
            <a:r>
              <a:rPr lang="en-GB" sz="2000" b="0" dirty="0">
                <a:solidFill>
                  <a:schemeClr val="tx1"/>
                </a:solidFill>
              </a:rPr>
              <a:t>very small between WINNER II and ITU for Urban Micro (LOS and NLOS conditions) that performance differences are likely to be “minor”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smtClean="0"/>
              <a:t>Josiam, Taori, Tong - Samsung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smtClean="0"/>
              <a:t>Aug 2013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2697811"/>
            <a:ext cx="4953000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64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770813" cy="1065213"/>
          </a:xfrm>
        </p:spPr>
        <p:txBody>
          <a:bodyPr/>
          <a:lstStyle/>
          <a:p>
            <a:r>
              <a:rPr lang="en-GB" dirty="0" smtClean="0"/>
              <a:t>Spatial Channel Impulse Response </a:t>
            </a:r>
            <a:br>
              <a:rPr lang="en-GB" dirty="0" smtClean="0"/>
            </a:br>
            <a:r>
              <a:rPr lang="en-GB" dirty="0" smtClean="0"/>
              <a:t>comparison between the two models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143636" y="6475413"/>
            <a:ext cx="2398702" cy="180975"/>
          </a:xfrm>
        </p:spPr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C83D890-10BB-4905-98E9-EC5FFEC1B9BB}" type="slidenum">
              <a:rPr lang="en-GB"/>
              <a:pPr/>
              <a:t>12</a:t>
            </a:fld>
            <a:endParaRPr lang="en-GB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 smtClean="0"/>
              <a:t>Side-by-side Parameter 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80126"/>
                  </p:ext>
                </p:extLst>
              </p:nvPr>
            </p:nvGraphicFramePr>
            <p:xfrm>
              <a:off x="1543051" y="1752600"/>
              <a:ext cx="6383030" cy="441655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76760"/>
                    <a:gridCol w="935840"/>
                    <a:gridCol w="751069"/>
                    <a:gridCol w="751069"/>
                    <a:gridCol w="674904"/>
                    <a:gridCol w="674904"/>
                    <a:gridCol w="618484"/>
                  </a:tblGrid>
                  <a:tr h="126137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Scenarios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Winner II B1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ITU Urban Micro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26137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O-to-I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Delay Spread (DS)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  <m:t>𝑠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-7.44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-7.12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-7.19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-6.89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-6.62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0.32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AoD spread (ASD)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  <m:t>]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1.41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1.25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0.37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AoA spread (ASA)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Malgun Gothic"/>
                                            <a:cs typeface="Times New Roman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Malgun Gothic"/>
                                        <a:cs typeface="Times New Roman"/>
                                      </a:rPr>
                                      <m:t>]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1.40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1.44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1.75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1.84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1.76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Shadow Fading (SF) dB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K-factor (K) [dB]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347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rowSpan="10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Cross-Correlation*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DS     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 vs DS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 vs 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DS vs 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ASA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DS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SF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76680126"/>
                  </p:ext>
                </p:extLst>
              </p:nvPr>
            </p:nvGraphicFramePr>
            <p:xfrm>
              <a:off x="1543051" y="1752600"/>
              <a:ext cx="6383030" cy="441655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76760"/>
                    <a:gridCol w="935840"/>
                    <a:gridCol w="751069"/>
                    <a:gridCol w="751069"/>
                    <a:gridCol w="674904"/>
                    <a:gridCol w="674904"/>
                    <a:gridCol w="618484"/>
                  </a:tblGrid>
                  <a:tr h="210312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Scenarios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Winner II B1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ITU Urban Micro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10312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NLOS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O-to-I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08696" r="-223457" b="-8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220588" r="-370130" b="-186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-7.44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-7.12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-7.19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-6.89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-6.62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311429" r="-370130" b="-1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0.32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08696" r="-223457" b="-7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423529" r="-370130" b="-16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1.41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1.25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508571" r="-370130" b="-15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0.37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308696" r="-223457" b="-6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626471" r="-370130" b="-14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1.40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1.44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1.75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1.84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1.76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705714" r="-370130" b="-1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Shadow Fading (SF) dB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829412" r="-370130" b="-12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K-factor (K) [dB]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902857" r="-370130" b="-11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390" t="-1032353" r="-370130" b="-105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rowSpan="10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Cross-Correlation*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DS     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 vs DS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 vs 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DS vs 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ASA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DS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-0.7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03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SF vs 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0.5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ectangle 13"/>
          <p:cNvSpPr/>
          <p:nvPr/>
        </p:nvSpPr>
        <p:spPr bwMode="auto">
          <a:xfrm>
            <a:off x="1543050" y="2133600"/>
            <a:ext cx="1981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43050" y="2590800"/>
            <a:ext cx="1981200" cy="4095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543050" y="3000374"/>
            <a:ext cx="1981200" cy="4286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4038600"/>
            <a:ext cx="1981200" cy="2133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 Parameter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5334000" y="6477000"/>
            <a:ext cx="3184520" cy="180975"/>
          </a:xfrm>
        </p:spPr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6191925"/>
              </p:ext>
            </p:extLst>
          </p:nvPr>
        </p:nvGraphicFramePr>
        <p:xfrm>
          <a:off x="1295400" y="1905000"/>
          <a:ext cx="6383030" cy="455676"/>
        </p:xfrm>
        <a:graphic>
          <a:graphicData uri="http://schemas.openxmlformats.org/drawingml/2006/table">
            <a:tbl>
              <a:tblPr firstRow="1" firstCol="1" bandRow="1"/>
              <a:tblGrid>
                <a:gridCol w="2912600"/>
                <a:gridCol w="751069"/>
                <a:gridCol w="751069"/>
                <a:gridCol w="674904"/>
                <a:gridCol w="674904"/>
                <a:gridCol w="618484"/>
              </a:tblGrid>
              <a:tr h="12613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Scenarios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Winner II B1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ITU Urban Micro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LOS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NLOS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LOS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NLOS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Malgun Gothic"/>
                          <a:cs typeface="Times New Roman"/>
                        </a:rPr>
                        <a:t>O-to-I</a:t>
                      </a:r>
                    </a:p>
                  </a:txBody>
                  <a:tcPr marL="39066" marR="39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097364"/>
                  </p:ext>
                </p:extLst>
              </p:nvPr>
            </p:nvGraphicFramePr>
            <p:xfrm>
              <a:off x="1295400" y="2350008"/>
              <a:ext cx="6383030" cy="392582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72377"/>
                    <a:gridCol w="1540223"/>
                    <a:gridCol w="751069"/>
                    <a:gridCol w="751069"/>
                    <a:gridCol w="674904"/>
                    <a:gridCol w="674904"/>
                    <a:gridCol w="618484"/>
                  </a:tblGrid>
                  <a:tr h="252275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Delay Distribution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Uniform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/>
                                  <a:ea typeface="Malgun Gothic"/>
                                  <a:cs typeface="Times New Roman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800ns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AoD</a:t>
                          </a: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 and </a:t>
                          </a:r>
                          <a:r>
                            <a:rPr lang="en-US" sz="1400" dirty="0" err="1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AoA</a:t>
                          </a: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 distribution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Wrapped Gaussian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Wrapped Gaussian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2613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Delay Scaling Parameter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/>
                                      <a:ea typeface="Malgun Gothic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Malgun Gothic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Malgun Gothic"/>
                                      <a:cs typeface="Times New Roman"/>
                                    </a:rPr>
                                    <m:t>𝜏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XPR [dB]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8.0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Malgun Gothic"/>
                                    <a:cs typeface="Times New Roman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j-lt"/>
                            <a:ea typeface="Malgun Gothic"/>
                            <a:cs typeface="Times New Roman"/>
                          </a:endParaRP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Number of Clusters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Number of rays per cluster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Cluster ASD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Cluster ASA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Per cluster shadowing std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/>
                                  <a:ea typeface="Malgun Gothic"/>
                                  <a:cs typeface="Times New Roman"/>
                                </a:rPr>
                                <m:t>𝜁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[dB]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row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Correlation distance [m]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61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051097364"/>
                  </p:ext>
                </p:extLst>
              </p:nvPr>
            </p:nvGraphicFramePr>
            <p:xfrm>
              <a:off x="1295400" y="2350008"/>
              <a:ext cx="6383030" cy="392582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72377"/>
                    <a:gridCol w="1540223"/>
                    <a:gridCol w="751069"/>
                    <a:gridCol w="751069"/>
                    <a:gridCol w="674904"/>
                    <a:gridCol w="674904"/>
                    <a:gridCol w="618484"/>
                  </a:tblGrid>
                  <a:tr h="490728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Delay Distribution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89431" t="-8642" r="-262602" b="-7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Exp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AoD</a:t>
                          </a: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 and </a:t>
                          </a:r>
                          <a:r>
                            <a:rPr lang="en-US" sz="1400" dirty="0" err="1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AoA</a:t>
                          </a: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 distribution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Wrapped Gaussian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Wrapped Gaussian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45364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9" t="-320000" r="-119038" b="-124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-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2.2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XPR [dB]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9328" t="-420000" r="-224901" b="-11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8.0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9328" t="-507317" r="-224901" b="-10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Number of Clusters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16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Number of rays per cluster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Cluster ASD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Cluster ASA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22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9" t="-1025000" r="-119038" b="-5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row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Correlation distance [m]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DS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ASD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11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ASA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9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SF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14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12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13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7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K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10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15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  <a:ea typeface="Malgun Gothic"/>
                              <a:cs typeface="Times New Roman"/>
                            </a:rPr>
                            <a:t>N/A</a:t>
                          </a:r>
                        </a:p>
                      </a:txBody>
                      <a:tcPr marL="39066" marR="3906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 bwMode="auto">
          <a:xfrm>
            <a:off x="1295400" y="5029200"/>
            <a:ext cx="13716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95400" y="3810000"/>
            <a:ext cx="2895600" cy="2762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95400" y="2362200"/>
            <a:ext cx="2895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2000" b="0" dirty="0" smtClean="0"/>
                  <a:t>We use outage capacity as metric of comparison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000" b="0" dirty="0" smtClean="0"/>
                  <a:t>For a channel realization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000" b="0" dirty="0" smtClean="0"/>
                  <a:t>, we compute if the instantaneous capacity (averaged over all sub-carriers) is less than a specified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sz="2000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latin typeface="Cambria Math"/>
                                        </a:rPr>
                                        <m:t>𝐼</m:t>
                                      </m:r>
                                      <m:r>
                                        <a:rPr lang="en-US" sz="2000" b="0" i="1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2000" b="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sz="2000" b="0" i="1">
                                          <a:latin typeface="Cambria Math"/>
                                        </a:rPr>
                                        <m:t>𝐻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&lt;</m:t>
                      </m:r>
                      <m:r>
                        <a:rPr lang="en-US" sz="20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2000" b="0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sz="2000" b="0" dirty="0" smtClean="0"/>
                  <a:t>The metric allows focus on the actual channel realizations as opposed to the individual parameters used to generate the channel.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1800" dirty="0" smtClean="0"/>
                  <a:t>If the complementary CDF of the outage capacity are similar between the two channel models,  then both models generate very similar channels.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 smtClean="0"/>
                  <a:t>The expected performance are likely to be the same with both channel models.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06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smtClean="0"/>
              <a:t>Josiam, Taori, Tong - Samsung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653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CDF of the outage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dirty="0"/>
              <a:t>Josiam, Taori, Tong - Samsung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5800" y="1831032"/>
                <a:ext cx="762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Urban Micro: NLOS conditions.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4x4, 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spacing at AP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0.5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spacing at STA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1032"/>
                <a:ext cx="7620000" cy="83099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2667000"/>
            <a:ext cx="5010913" cy="3758184"/>
          </a:xfrm>
        </p:spPr>
      </p:pic>
      <p:sp>
        <p:nvSpPr>
          <p:cNvPr id="9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591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CDF of the outage Capacity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2662029"/>
            <a:ext cx="5004526" cy="37533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dirty="0"/>
              <a:t>Josiam, Taori, Tong - Samsung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5800" y="1831032"/>
                <a:ext cx="762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Urban Micro: LOS conditions.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4x4, 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spacing at AP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0.5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spacing at STA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1032"/>
                <a:ext cx="7620000" cy="83099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>
            <a:off x="4191000" y="4419600"/>
            <a:ext cx="22860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Line Callout 1 (Border and Accent Bar) 8"/>
              <p:cNvSpPr/>
              <p:nvPr/>
            </p:nvSpPr>
            <p:spPr bwMode="auto">
              <a:xfrm>
                <a:off x="5342614" y="3786809"/>
                <a:ext cx="2971800" cy="685800"/>
              </a:xfrm>
              <a:prstGeom prst="accentBorderCallout1">
                <a:avLst>
                  <a:gd name="adj1" fmla="val 28025"/>
                  <a:gd name="adj2" fmla="val -2714"/>
                  <a:gd name="adj3" fmla="val 82355"/>
                  <a:gd name="adj4" fmla="val -3512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6" charset="0"/>
                    <a:ea typeface="MS Gothic" charset="-128"/>
                  </a:rPr>
                  <a:t>This</a:t>
                </a: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6" charset="0"/>
                    <a:ea typeface="MS Gothic" charset="-128"/>
                  </a:rPr>
                  <a:t> difference can be attributed to the difference in the AOD distribution</a:t>
                </a:r>
              </a:p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Gothic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Gothic" charset="-128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Gothic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Gothic" charset="-128"/>
                                </a:rPr>
                                <m:t>𝐴𝑂𝐷</m:t>
                              </m:r>
                            </m:sub>
                          </m:sSub>
                        </m:e>
                        <m:sub>
                          <m: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Gothic" charset="-128"/>
                            </a:rPr>
                            <m:t>𝑊𝑖𝑛𝑛𝑒𝑟𝐼𝐼</m:t>
                          </m:r>
                        </m:sub>
                      </m:sSub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MS Gothic" charset="-128"/>
                        </a:rPr>
                        <m:t>=0.4;  </m:t>
                      </m:r>
                      <m:sSub>
                        <m:sSubPr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Gothic" charset="-128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Gothic" charset="-128"/>
                            </a:rPr>
                            <m:t>𝜇</m:t>
                          </m:r>
                        </m:e>
                        <m:sub>
                          <m: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Gothic" charset="-128"/>
                            </a:rPr>
                            <m:t>𝐴𝑂</m:t>
                          </m:r>
                          <m:sSub>
                            <m:sSubPr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Gothic" charset="-128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Gothic" charset="-128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Gothic" charset="-128"/>
                                </a:rPr>
                                <m:t>𝐼𝑇𝑈</m:t>
                              </m:r>
                            </m:sub>
                          </m:sSub>
                        </m:sub>
                      </m:sSub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MS Gothic" charset="-128"/>
                        </a:rPr>
                        <m:t>=1.20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6" charset="0"/>
                  <a:ea typeface="MS Gothic" charset="-128"/>
                </a:endParaRPr>
              </a:p>
            </p:txBody>
          </p:sp>
        </mc:Choice>
        <mc:Fallback>
          <p:sp>
            <p:nvSpPr>
              <p:cNvPr id="9" name="Line Callout 1 (Border and Accent Bar)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2614" y="3786809"/>
                <a:ext cx="2971800" cy="685800"/>
              </a:xfrm>
              <a:prstGeom prst="accentBorderCallout1">
                <a:avLst>
                  <a:gd name="adj1" fmla="val 28025"/>
                  <a:gd name="adj2" fmla="val -2714"/>
                  <a:gd name="adj3" fmla="val 82355"/>
                  <a:gd name="adj4" fmla="val -35122"/>
                </a:avLst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129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CDF of the outage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dirty="0"/>
              <a:t>Josiam, Taori, Tong - Samsung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5800" y="1831032"/>
                <a:ext cx="762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Urban Micro: LOS conditions.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4x4, 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spacing at AP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0.5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spacing at STA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1032"/>
                <a:ext cx="7620000" cy="83099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2667000"/>
            <a:ext cx="5001768" cy="3758184"/>
          </a:xfrm>
        </p:spPr>
      </p:pic>
      <p:sp>
        <p:nvSpPr>
          <p:cNvPr id="9" name="TextBox 8"/>
          <p:cNvSpPr txBox="1"/>
          <p:nvPr/>
        </p:nvSpPr>
        <p:spPr>
          <a:xfrm>
            <a:off x="5486400" y="3810000"/>
            <a:ext cx="2819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All other parameters are as in the respective channel models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129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0813" cy="41132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b="0" dirty="0" smtClean="0"/>
              <a:t>The modeling methodology and channel construction between WINNER II and ITU are the same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They use same definitions for parameters and use them in the channel generation the same way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smtClean="0"/>
              <a:t>The values for the parameters are different.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Urban Micro NLOS scenario, there seems to be little</a:t>
            </a:r>
            <a:r>
              <a:rPr lang="en-US" b="0" dirty="0" smtClean="0"/>
              <a:t> quantitative difference in the outage capacity.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Urban Micro LOS, the statistics of the </a:t>
            </a:r>
            <a:r>
              <a:rPr lang="en-US" dirty="0" err="1" smtClean="0"/>
              <a:t>AoD</a:t>
            </a:r>
            <a:r>
              <a:rPr lang="en-US" dirty="0" smtClean="0"/>
              <a:t> distribution are sufficiently different to give different results. 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Since we understand the difference, the difference in results from using either of these models can also be understood</a:t>
            </a:r>
            <a:endParaRPr lang="en-US" b="0" dirty="0" smtClean="0"/>
          </a:p>
          <a:p>
            <a:pPr marL="0" indent="0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692914"/>
            <a:ext cx="670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chemeClr val="tx1"/>
                </a:solidFill>
              </a:rPr>
              <a:t>can use </a:t>
            </a:r>
            <a:r>
              <a:rPr lang="en-US" sz="2000" dirty="0" smtClean="0">
                <a:solidFill>
                  <a:schemeClr val="tx1"/>
                </a:solidFill>
              </a:rPr>
              <a:t>either ITU or Winner II channel models for evaluating outdoor dense “cellular like” Wi-Fi deployments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345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The logic for using </a:t>
            </a:r>
            <a:r>
              <a:rPr lang="en-US" sz="2000" dirty="0" smtClean="0"/>
              <a:t>outdoor </a:t>
            </a:r>
            <a:r>
              <a:rPr lang="en-US" sz="2000" dirty="0"/>
              <a:t>models in simulation should come from evaluation methodology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Should be based </a:t>
            </a:r>
            <a:r>
              <a:rPr lang="en-US" sz="1800" dirty="0"/>
              <a:t>on the scenarios identified in the evaluation </a:t>
            </a:r>
            <a:r>
              <a:rPr lang="en-US" sz="1800" dirty="0" smtClean="0"/>
              <a:t>methodology.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Depending on the evaluation scenarios considered, other outdoor models may have to be considered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Indoor to Outdoor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Outdoor to Indoor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Urban Macro(?)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ITU has good support for Outdoor to Indoor, Urban Macro and has no support for Indoor to outdoor.  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Winner II has a model for Indoor to Outdoor called A2 in the </a:t>
            </a:r>
            <a:r>
              <a:rPr lang="en-US" sz="1800" dirty="0" err="1" smtClean="0"/>
              <a:t>specificaton</a:t>
            </a:r>
            <a:endParaRPr lang="en-US" sz="1800" dirty="0" smtClean="0"/>
          </a:p>
          <a:p>
            <a:pPr marL="0" indent="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smtClean="0"/>
              <a:t>Josiam, Taori, Tong - Samsung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548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5500694" y="6475413"/>
            <a:ext cx="3041644" cy="180975"/>
          </a:xfrm>
        </p:spPr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351F4386-A5E2-41A1-B4D0-BE653C929E06}" type="slidenum">
              <a:rPr lang="en-GB"/>
              <a:pPr/>
              <a:t>2</a:t>
            </a:fld>
            <a:endParaRPr lang="en-GB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Abstract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981200"/>
          </a:xfrm>
          <a:ln/>
        </p:spPr>
        <p:txBody>
          <a:bodyPr/>
          <a:lstStyle/>
          <a:p>
            <a: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 smtClean="0"/>
              <a:t>	</a:t>
            </a:r>
            <a:r>
              <a:rPr lang="en-GB" dirty="0"/>
              <a:t>Evaluation methodology discussions in the HEW SG have </a:t>
            </a:r>
            <a:r>
              <a:rPr lang="en-GB" dirty="0" smtClean="0"/>
              <a:t>centred </a:t>
            </a:r>
            <a:r>
              <a:rPr lang="en-GB" dirty="0"/>
              <a:t>around two outdoor channel models for Urban Micro Environment:</a:t>
            </a:r>
          </a:p>
          <a:p>
            <a:pPr marL="914400" lvl="1" indent="-457200">
              <a:buAutoNum type="arabicPeriod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/>
              <a:t>ITU [1]  (discussed in </a:t>
            </a:r>
            <a:r>
              <a:rPr lang="en-GB" dirty="0" smtClean="0"/>
              <a:t>contributions)</a:t>
            </a:r>
            <a:endParaRPr lang="en-GB" dirty="0"/>
          </a:p>
          <a:p>
            <a:pPr marL="914400" lvl="1" indent="-457200">
              <a:buAutoNum type="arabicPeriod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/>
              <a:t>Winner II [2] (discussed in </a:t>
            </a:r>
            <a:r>
              <a:rPr lang="en-GB" dirty="0" smtClean="0"/>
              <a:t>contributions)</a:t>
            </a:r>
            <a:endParaRPr lang="en-GB" dirty="0"/>
          </a:p>
          <a:p>
            <a:pPr marL="457200" lvl="1" inden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400" b="1" dirty="0"/>
              <a:t>We articulate the differences between the two </a:t>
            </a:r>
            <a:r>
              <a:rPr lang="en-GB" sz="2400" b="1" dirty="0" smtClean="0"/>
              <a:t>models, </a:t>
            </a:r>
            <a:r>
              <a:rPr lang="en-GB" sz="2400" b="1" dirty="0"/>
              <a:t>make some </a:t>
            </a:r>
            <a:r>
              <a:rPr lang="en-GB" sz="2400" b="1" dirty="0" smtClean="0"/>
              <a:t>empirical observations and propose next steps.</a:t>
            </a:r>
            <a:endParaRPr lang="en-GB" sz="2400" b="1" dirty="0"/>
          </a:p>
          <a:p>
            <a: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15074" y="6475413"/>
            <a:ext cx="2327264" cy="180975"/>
          </a:xfrm>
        </p:spPr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531D307C-65C7-4BB3-B44A-1501D36803F7}" type="slidenum">
              <a:rPr lang="en-GB"/>
              <a:pPr/>
              <a:t>20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08463"/>
          </a:xfrm>
          <a:ln/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0" dirty="0" smtClean="0"/>
              <a:t>Report </a:t>
            </a:r>
            <a:r>
              <a:rPr lang="en-GB" b="0" dirty="0"/>
              <a:t>ITU-R  M.2135-1 (12/2009) Guidelines for evaluation of radio interface technologies for IMT </a:t>
            </a:r>
            <a:r>
              <a:rPr lang="en-GB" b="0" dirty="0" smtClean="0"/>
              <a:t>Advanced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 smtClean="0"/>
              <a:t>WINNER </a:t>
            </a:r>
            <a:r>
              <a:rPr lang="en-GB" b="0" dirty="0"/>
              <a:t>II Channel Models, Part I Channel Models</a:t>
            </a:r>
            <a:r>
              <a:rPr lang="en-GB" b="0" dirty="0" smtClean="0"/>
              <a:t>, Deliverable </a:t>
            </a:r>
            <a:r>
              <a:rPr lang="en-GB" b="0" dirty="0"/>
              <a:t>D1.1.2, v 1.1, 2007 (</a:t>
            </a:r>
            <a:r>
              <a:rPr lang="en-GB" b="0" dirty="0">
                <a:hlinkClick r:id="rId3"/>
              </a:rPr>
              <a:t>http://www.ist-winner.org/WINNER2-Deliverables/D1.1.2.zip</a:t>
            </a:r>
            <a:r>
              <a:rPr lang="en-GB" b="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 smtClean="0"/>
              <a:t>TR 25.996 – 3GPP Evaluation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 smtClean="0"/>
              <a:t>11-13-0722-01-0hew-hew-evaluation-methodology.docx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 smtClean="0"/>
              <a:t>11-13-0756-01-0hew-channel-model.docx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/>
              <a:t>Software implementation of IMT.EVAL channel model, doc </a:t>
            </a:r>
            <a:r>
              <a:rPr lang="en-GB" b="0" dirty="0" err="1"/>
              <a:t>num</a:t>
            </a:r>
            <a:r>
              <a:rPr lang="en-GB" b="0" dirty="0"/>
              <a:t>: IST-4-027756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dirty="0" err="1"/>
              <a:t>Matlab</a:t>
            </a:r>
            <a:r>
              <a:rPr lang="en-GB" b="0" dirty="0"/>
              <a:t> SW documentation of WIM2 </a:t>
            </a:r>
            <a:r>
              <a:rPr lang="en-GB" b="0" dirty="0" smtClean="0"/>
              <a:t>model</a:t>
            </a:r>
            <a:endParaRPr lang="en-GB" b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000760" y="6475413"/>
            <a:ext cx="2541578" cy="168297"/>
          </a:xfrm>
        </p:spPr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B3165115-9078-433B-A278-1F5ED971F63A}" type="slidenum">
              <a:rPr lang="en-GB"/>
              <a:pPr/>
              <a:t>3</a:t>
            </a:fld>
            <a:endParaRPr lang="en-GB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Interest in an “Outdoor” Channel Model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0532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 smtClean="0"/>
              <a:t>To cover high density deployments:</a:t>
            </a:r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 smtClean="0"/>
              <a:t>Planned Hotspots </a:t>
            </a:r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 smtClean="0">
                <a:solidFill>
                  <a:schemeClr val="tx1"/>
                </a:solidFill>
              </a:rPr>
              <a:t>Joint Pico-Wi-Fi Base Stations</a:t>
            </a:r>
          </a:p>
          <a:p>
            <a:pPr marL="1141413" lvl="2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Co-located Pico BSs with Wi-Fi APs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0" dirty="0"/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 smtClean="0">
                <a:solidFill>
                  <a:schemeClr val="tx1"/>
                </a:solidFill>
              </a:rPr>
              <a:t>Expected Attributes </a:t>
            </a:r>
            <a:r>
              <a:rPr lang="en-US" b="0" dirty="0" smtClean="0"/>
              <a:t>of such deployments</a:t>
            </a:r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Below Roof top APs</a:t>
            </a:r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Interference Limited Scenarios</a:t>
            </a:r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Heavy Traffic</a:t>
            </a:r>
            <a:endParaRPr lang="en-US" dirty="0" smtClean="0">
              <a:solidFill>
                <a:srgbClr val="FF0000"/>
              </a:solidFill>
            </a:endParaRPr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Outdoor –to-indoor and indoor-to-outdoor scenarios</a:t>
            </a:r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41363" lvl="1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0" dirty="0" smtClean="0"/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4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 smtClean="0"/>
              <a:t>Scenario of Interest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buFont typeface="Times New Roman" pitchFamily="16" charset="0"/>
              <a:buChar char="•"/>
            </a:pPr>
            <a:r>
              <a:rPr lang="en-GB" sz="2000" dirty="0" smtClean="0"/>
              <a:t>For HEW, the Urban Micro-cellular environment defined in [1] </a:t>
            </a:r>
            <a:r>
              <a:rPr lang="en-GB" sz="2000" dirty="0" smtClean="0">
                <a:solidFill>
                  <a:schemeClr val="tx1"/>
                </a:solidFill>
              </a:rPr>
              <a:t>is likely to fit well</a:t>
            </a:r>
            <a:r>
              <a:rPr lang="en-GB" sz="2000" dirty="0" smtClean="0"/>
              <a:t>:</a:t>
            </a:r>
          </a:p>
          <a:p>
            <a:pPr lvl="1" algn="just">
              <a:buFont typeface="Times New Roman" pitchFamily="16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Text from [1]</a:t>
            </a:r>
          </a:p>
          <a:p>
            <a:pPr marL="1200150" lvl="2" indent="-342900" algn="just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“The </a:t>
            </a:r>
            <a:r>
              <a:rPr lang="en-US" sz="1600" dirty="0">
                <a:solidFill>
                  <a:schemeClr val="tx1"/>
                </a:solidFill>
              </a:rPr>
              <a:t>microcellular test environment focuses on small cells and high user densities and traffic loads </a:t>
            </a:r>
            <a:r>
              <a:rPr lang="en-US" sz="1600" dirty="0" smtClean="0">
                <a:solidFill>
                  <a:schemeClr val="tx1"/>
                </a:solidFill>
              </a:rPr>
              <a:t>in  </a:t>
            </a:r>
            <a:r>
              <a:rPr lang="en-US" sz="1600" dirty="0">
                <a:solidFill>
                  <a:schemeClr val="tx1"/>
                </a:solidFill>
              </a:rPr>
              <a:t>city  </a:t>
            </a:r>
            <a:r>
              <a:rPr lang="en-US" sz="1600" dirty="0" smtClean="0">
                <a:solidFill>
                  <a:schemeClr val="tx1"/>
                </a:solidFill>
              </a:rPr>
              <a:t>centers  </a:t>
            </a:r>
            <a:r>
              <a:rPr lang="en-US" sz="1600" dirty="0">
                <a:solidFill>
                  <a:schemeClr val="tx1"/>
                </a:solidFill>
              </a:rPr>
              <a:t>and  dense  urban  areas.  The  key  characteristics  of  this  test  environment  are  high </a:t>
            </a:r>
            <a:r>
              <a:rPr lang="en-US" sz="1600" dirty="0" smtClean="0">
                <a:solidFill>
                  <a:schemeClr val="tx1"/>
                </a:solidFill>
              </a:rPr>
              <a:t>traffic </a:t>
            </a:r>
            <a:r>
              <a:rPr lang="en-US" sz="1600" dirty="0">
                <a:solidFill>
                  <a:schemeClr val="tx1"/>
                </a:solidFill>
              </a:rPr>
              <a:t>loads, outdoor and outdoor-to-indoor coverage. This scenario will therefore be </a:t>
            </a:r>
            <a:r>
              <a:rPr lang="en-US" sz="1600" dirty="0" smtClean="0">
                <a:solidFill>
                  <a:schemeClr val="tx1"/>
                </a:solidFill>
              </a:rPr>
              <a:t>interference-limited</a:t>
            </a:r>
            <a:r>
              <a:rPr lang="en-US" sz="1600" dirty="0">
                <a:solidFill>
                  <a:schemeClr val="tx1"/>
                </a:solidFill>
              </a:rPr>
              <a:t>,  using  micro  cells.  A  continuous  cellular  layout  and  the  associated  interference  shall  be </a:t>
            </a:r>
            <a:r>
              <a:rPr lang="en-US" sz="1600" dirty="0" smtClean="0">
                <a:solidFill>
                  <a:schemeClr val="tx1"/>
                </a:solidFill>
              </a:rPr>
              <a:t>assumed</a:t>
            </a:r>
            <a:r>
              <a:rPr lang="en-US" sz="1600" dirty="0">
                <a:solidFill>
                  <a:schemeClr val="tx1"/>
                </a:solidFill>
              </a:rPr>
              <a:t>. Radio access points shall be below rooftop level</a:t>
            </a:r>
            <a:r>
              <a:rPr lang="en-US" sz="1600" dirty="0" smtClean="0">
                <a:solidFill>
                  <a:schemeClr val="tx1"/>
                </a:solidFill>
              </a:rPr>
              <a:t>.”</a:t>
            </a:r>
          </a:p>
          <a:p>
            <a:pPr marL="4000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Other models could also be considered depending on the evaluation scenario</a:t>
            </a:r>
          </a:p>
          <a:p>
            <a:pPr marL="800100" lvl="1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Indoor to outdoor and Outdoor to Indoor</a:t>
            </a:r>
          </a:p>
          <a:p>
            <a:pPr marL="4000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 now, let’s focus on Urban Micro environment.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Urban Micro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200" b="0" dirty="0" smtClean="0"/>
              <a:t>Starting from the oldest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3GPP/3GPP2 SCM [3]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Winner II [2]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ITU [1]</a:t>
            </a:r>
          </a:p>
          <a:p>
            <a:pPr marL="0" indent="0"/>
            <a:r>
              <a:rPr lang="en-US" sz="2200" b="0" dirty="0" smtClean="0"/>
              <a:t>Different contributions[3], [4] have expressed preference for Winner II and ITU in the evaluation methodology for HEW 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smtClean="0"/>
              <a:t>Does it matter which one we use?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Two part answer to the question 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Outline the differences between </a:t>
            </a:r>
            <a:r>
              <a:rPr lang="en-US" dirty="0" smtClean="0"/>
              <a:t>Winner and ITU Urban Micro Channels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Compute outage capacity to see if they give very different channel realizations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66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Aug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Josiam, Taori, Tong - Samsung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4953000"/>
            <a:ext cx="7990656" cy="138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tx1"/>
                </a:solidFill>
                <a:latin typeface="+mn-lt"/>
                <a:cs typeface="+mn-cs"/>
              </a:rPr>
              <a:t>Comments</a:t>
            </a:r>
          </a:p>
          <a:p>
            <a:pPr marL="741363" lvl="1" indent="-341313">
              <a:spcBef>
                <a:spcPct val="200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n-lt"/>
                <a:cs typeface="+mn-cs"/>
              </a:rPr>
              <a:t>WINNER </a:t>
            </a: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II model contains more sub-types than ITU model</a:t>
            </a:r>
          </a:p>
          <a:p>
            <a:pPr marL="741363" lvl="1" indent="-341313">
              <a:spcBef>
                <a:spcPct val="200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For HEW related scenarios, ITU model is only a sub-set of Winner II model; [6, 7]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685800"/>
            <a:ext cx="7770813" cy="1065213"/>
          </a:xfrm>
          <a:prstGeom prst="rect">
            <a:avLst/>
          </a:prstGeom>
        </p:spPr>
        <p:txBody>
          <a:bodyPr/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kern="0" smtClean="0"/>
              <a:t>Nomenclature in Winner and ITU</a:t>
            </a:r>
            <a:endParaRPr lang="en-US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2971800"/>
            <a:ext cx="34290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lang="en-GB" sz="2200" u="sng" dirty="0" smtClean="0">
                <a:solidFill>
                  <a:schemeClr val="tx1"/>
                </a:solidFill>
                <a:latin typeface="+mn-lt"/>
                <a:cs typeface="+mn-cs"/>
              </a:rPr>
              <a:t>Winner II model</a:t>
            </a:r>
          </a:p>
          <a:p>
            <a:pPr marL="400050" lvl="1" indent="0" defTabSz="914400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Metropolitan (C2)</a:t>
            </a:r>
          </a:p>
          <a:p>
            <a:pPr marL="400050" lvl="1" indent="0" defTabSz="914400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Typical Urban (B1, B4)</a:t>
            </a:r>
          </a:p>
          <a:p>
            <a:pPr marL="400050" lvl="1" indent="0" defTabSz="914400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Indoor to outdoor (A2)</a:t>
            </a:r>
          </a:p>
          <a:p>
            <a:pPr marL="400050" lvl="1" indent="0" defTabSz="914400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Rural macro (D1)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7A3"/>
              </a:buClr>
              <a:buSzPct val="120000"/>
              <a:buFont typeface="Times New Roman" pitchFamily="16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41304" y="2971800"/>
            <a:ext cx="3083496" cy="20882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57A3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           </a:t>
            </a:r>
            <a:r>
              <a:rPr lang="en-US" sz="2200" u="sng" dirty="0" smtClean="0">
                <a:solidFill>
                  <a:schemeClr val="tx1"/>
                </a:solidFill>
                <a:latin typeface="+mn-lt"/>
                <a:cs typeface="+mn-cs"/>
              </a:rPr>
              <a:t>ITU model</a:t>
            </a:r>
          </a:p>
          <a:p>
            <a:pPr marL="400050" marR="0" lvl="1" indent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 smtClean="0">
                <a:solidFill>
                  <a:schemeClr val="tx1"/>
                </a:solidFill>
                <a:latin typeface="+mn-lt"/>
                <a:cs typeface="+mn-cs"/>
              </a:rPr>
              <a:t>Urban macro (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  <a:cs typeface="+mn-cs"/>
              </a:rPr>
              <a:t>UMa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pPr marL="400050" marR="0" lvl="1" indent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 smtClean="0">
                <a:solidFill>
                  <a:schemeClr val="tx1"/>
                </a:solidFill>
                <a:latin typeface="+mn-lt"/>
                <a:cs typeface="+mn-cs"/>
              </a:rPr>
              <a:t>Urban micro (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  <a:cs typeface="+mn-cs"/>
              </a:rPr>
              <a:t>UMi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pPr marL="400050" marR="0" lvl="1" indent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 smtClean="0">
                <a:solidFill>
                  <a:schemeClr val="tx1"/>
                </a:solidFill>
                <a:latin typeface="+mn-lt"/>
                <a:cs typeface="+mn-cs"/>
              </a:rPr>
              <a:t>Indoor (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  <a:cs typeface="+mn-cs"/>
              </a:rPr>
              <a:t>InH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pPr marL="400050" marR="0" lvl="1" indent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High speed (</a:t>
            </a:r>
            <a:r>
              <a:rPr lang="en-GB" sz="2200" dirty="0" err="1" smtClean="0">
                <a:solidFill>
                  <a:schemeClr val="tx1"/>
                </a:solidFill>
                <a:latin typeface="+mn-lt"/>
                <a:cs typeface="+mn-cs"/>
              </a:rPr>
              <a:t>RMa</a:t>
            </a:r>
            <a:r>
              <a:rPr lang="en-GB" sz="2200" dirty="0" smtClean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5800" y="1752600"/>
            <a:ext cx="768585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Since they were developed at different times, the naming for the different scenarios are different.  A one-to-one map between Winner II and ITU names can be identified for many scenarios</a:t>
            </a:r>
          </a:p>
        </p:txBody>
      </p:sp>
      <p:sp>
        <p:nvSpPr>
          <p:cNvPr id="12" name="Left-Right Arrow 11"/>
          <p:cNvSpPr/>
          <p:nvPr/>
        </p:nvSpPr>
        <p:spPr bwMode="auto">
          <a:xfrm>
            <a:off x="4114799" y="3657600"/>
            <a:ext cx="961905" cy="43815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76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770813" cy="1065213"/>
          </a:xfrm>
        </p:spPr>
        <p:txBody>
          <a:bodyPr/>
          <a:lstStyle/>
          <a:p>
            <a:r>
              <a:rPr lang="en-GB" dirty="0" smtClean="0"/>
              <a:t>Path Loss Model comparison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dirty="0"/>
              <a:t>Josiam, Taori, Tong - Samsung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2"/>
              <p:cNvSpPr txBox="1">
                <a:spLocks noChangeArrowheads="1"/>
              </p:cNvSpPr>
              <p:nvPr/>
            </p:nvSpPr>
            <p:spPr bwMode="auto">
              <a:xfrm>
                <a:off x="715617" y="1752600"/>
                <a:ext cx="7772400" cy="20162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2160" tIns="46080" rIns="92160" bIns="46080" numCol="1" anchor="t" anchorCtr="0" compatLnSpc="1">
                <a:prstTxWarp prst="textNoShape">
                  <a:avLst/>
                </a:prstTxWarp>
              </a:bodyPr>
              <a:lstStyle/>
              <a:p>
                <a:pPr marL="341313" marR="0" lvl="1" indent="-341313" defTabSz="449263" eaLnBrk="1" latinLnBrk="0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0057A3"/>
                  </a:buClr>
                  <a:buSzPct val="120000"/>
                  <a:buFont typeface="Times New Roman" pitchFamily="16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generic path loss equation can be writte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as: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0057A3"/>
                  </a:buClr>
                  <a:buSzPct val="120000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𝑃𝐿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𝐴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𝐺𝐻𝑧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  <a:p>
                <a:pPr marR="0" lvl="0" algn="l" defTabSz="449263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617" y="1752600"/>
                <a:ext cx="7772400" cy="201622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20" t="-5152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35496" y="44624"/>
            <a:ext cx="7772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dirty="0" smtClean="0"/>
              <a:t>Equivalence between the two models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Path-Loss Model Differences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7879761"/>
              </p:ext>
            </p:extLst>
          </p:nvPr>
        </p:nvGraphicFramePr>
        <p:xfrm>
          <a:off x="1143000" y="2971800"/>
          <a:ext cx="6766560" cy="3310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56"/>
                <a:gridCol w="894556"/>
                <a:gridCol w="676656"/>
                <a:gridCol w="676656"/>
                <a:gridCol w="676656"/>
                <a:gridCol w="676656"/>
                <a:gridCol w="676656"/>
                <a:gridCol w="676656"/>
                <a:gridCol w="676656"/>
                <a:gridCol w="676656"/>
              </a:tblGrid>
              <a:tr h="30195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WINNER II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ITU IMT.EVAL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13330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σ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σ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</a:tr>
              <a:tr h="45310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Indoor</a:t>
                      </a:r>
                      <a:endParaRPr lang="en-GB" sz="1400" dirty="0"/>
                    </a:p>
                  </a:txBody>
                  <a:tcPr vert="eaVert" anchor="b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LOS</a:t>
                      </a:r>
                      <a:r>
                        <a:rPr lang="en-GB" sz="1400" baseline="30000" dirty="0" smtClean="0"/>
                        <a:t>(1)</a:t>
                      </a:r>
                      <a:endParaRPr lang="en-GB" sz="14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/>
                        <a:t>18.7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/>
                        <a:t>46.8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/>
                        <a:t>20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/>
                        <a:t>3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16.9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46.8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45310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NLOS</a:t>
                      </a:r>
                      <a:r>
                        <a:rPr lang="en-GB" sz="1400" baseline="30000" dirty="0" smtClean="0"/>
                        <a:t>(1)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36.8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43.8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43.3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25.5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</a:tr>
              <a:tr h="45310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Urban</a:t>
                      </a:r>
                      <a:r>
                        <a:rPr lang="en-GB" sz="1400" baseline="0" dirty="0" smtClean="0"/>
                        <a:t> Micro</a:t>
                      </a:r>
                      <a:endParaRPr lang="en-GB" sz="1400" dirty="0"/>
                    </a:p>
                  </a:txBody>
                  <a:tcPr vert="eaVert" anchor="b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LOS</a:t>
                      </a:r>
                      <a:r>
                        <a:rPr lang="en-GB" sz="1400" baseline="30000" dirty="0" smtClean="0"/>
                        <a:t>(2)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22.7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51333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LOS</a:t>
                      </a:r>
                      <a:r>
                        <a:rPr lang="en-GB" sz="1400" baseline="30000" dirty="0" smtClean="0"/>
                        <a:t>(2,3)</a:t>
                      </a:r>
                      <a:r>
                        <a:rPr lang="en-GB" sz="1400" dirty="0" smtClean="0"/>
                        <a:t> (&gt;b)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9.45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9.2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0195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Manh</a:t>
                      </a:r>
                      <a:r>
                        <a:rPr lang="en-GB" sz="1400" dirty="0" smtClean="0"/>
                        <a:t>.</a:t>
                      </a:r>
                      <a:r>
                        <a:rPr lang="en-GB" sz="1400" baseline="30000" dirty="0" smtClean="0"/>
                        <a:t>(4)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</a:tr>
              <a:tr h="301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O-I</a:t>
                      </a:r>
                      <a:endParaRPr lang="en-GB" sz="1200" dirty="0"/>
                    </a:p>
                  </a:txBody>
                  <a:tcPr vert="eaVert" anchor="b"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Manh</a:t>
                      </a:r>
                      <a:r>
                        <a:rPr lang="en-GB" sz="1400" dirty="0" smtClean="0"/>
                        <a:t>.</a:t>
                      </a:r>
                      <a:r>
                        <a:rPr lang="en-GB" sz="1400" baseline="30000" dirty="0" smtClean="0"/>
                        <a:t>(5)</a:t>
                      </a:r>
                      <a:endParaRPr lang="en-GB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GB" sz="1400" dirty="0" smtClean="0"/>
                        <a:t>- Using the same model function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ine Callout 1 (Border and Accent Bar) 2"/>
          <p:cNvSpPr/>
          <p:nvPr/>
        </p:nvSpPr>
        <p:spPr bwMode="auto">
          <a:xfrm>
            <a:off x="7427180" y="1610139"/>
            <a:ext cx="1066800" cy="381000"/>
          </a:xfrm>
          <a:prstGeom prst="accentBorderCallout1">
            <a:avLst>
              <a:gd name="adj1" fmla="val 18750"/>
              <a:gd name="adj2" fmla="val -8333"/>
              <a:gd name="adj3" fmla="val 162587"/>
              <a:gd name="adj4" fmla="val -3758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ea typeface="MS Gothic" charset="-128"/>
              </a:rPr>
              <a:t>Penetration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ea typeface="MS Gothic" charset="-128"/>
              </a:rPr>
              <a:t> Loss (dB)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9" name="Line Callout 1 (Border and Accent Bar) 8"/>
          <p:cNvSpPr/>
          <p:nvPr/>
        </p:nvSpPr>
        <p:spPr bwMode="auto">
          <a:xfrm>
            <a:off x="7807896" y="2742159"/>
            <a:ext cx="1336104" cy="381000"/>
          </a:xfrm>
          <a:prstGeom prst="accentBorderCallout1">
            <a:avLst>
              <a:gd name="adj1" fmla="val 18750"/>
              <a:gd name="adj2" fmla="val -8333"/>
              <a:gd name="adj3" fmla="val 164674"/>
              <a:gd name="adj4" fmla="val -286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ea typeface="MS Gothic" charset="-128"/>
              </a:rPr>
              <a:t>Shadowing factor Standard Deviation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6496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Path-Loss Model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>
                <a:solidFill>
                  <a:schemeClr val="tx1"/>
                </a:solidFill>
              </a:rPr>
              <a:t>1: may be due to different antenna heights</a:t>
            </a:r>
          </a:p>
          <a:p>
            <a:pPr marL="798513" lvl="1" indent="-341313">
              <a:spcBef>
                <a:spcPct val="20000"/>
              </a:spcBef>
              <a:buClr>
                <a:srgbClr val="0057A3"/>
              </a:buClr>
              <a:buSzPct val="120000"/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>
                <a:solidFill>
                  <a:schemeClr val="tx1"/>
                </a:solidFill>
              </a:rPr>
              <a:t>3-6m in ITU model; 1-2.5m in WINNER </a:t>
            </a:r>
            <a:r>
              <a:rPr lang="en-US" sz="2200" dirty="0" smtClean="0">
                <a:solidFill>
                  <a:schemeClr val="tx1"/>
                </a:solidFill>
              </a:rPr>
              <a:t>II </a:t>
            </a:r>
            <a:r>
              <a:rPr lang="en-US" sz="2200" dirty="0">
                <a:solidFill>
                  <a:schemeClr val="tx1"/>
                </a:solidFill>
              </a:rPr>
              <a:t>model</a:t>
            </a:r>
            <a:endParaRPr lang="en-GB" sz="22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>
                <a:solidFill>
                  <a:schemeClr val="tx1"/>
                </a:solidFill>
              </a:rPr>
              <a:t>2: not clear where the difference comes from</a:t>
            </a:r>
          </a:p>
          <a:p>
            <a:pPr marL="798513" lvl="1" indent="-341313">
              <a:spcBef>
                <a:spcPct val="20000"/>
              </a:spcBef>
              <a:buClr>
                <a:srgbClr val="0057A3"/>
              </a:buClr>
              <a:buSzPct val="120000"/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>
                <a:solidFill>
                  <a:schemeClr val="tx1"/>
                </a:solidFill>
              </a:rPr>
              <a:t>Same antenna height and break point distance</a:t>
            </a:r>
          </a:p>
          <a:p>
            <a:pPr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>
                <a:solidFill>
                  <a:schemeClr val="tx1"/>
                </a:solidFill>
              </a:rPr>
              <a:t>3: using different coefficient for antenna height adjustment </a:t>
            </a:r>
          </a:p>
          <a:p>
            <a:pPr marL="798513" lvl="1" indent="-341313">
              <a:spcBef>
                <a:spcPct val="20000"/>
              </a:spcBef>
              <a:buClr>
                <a:srgbClr val="0057A3"/>
              </a:buClr>
              <a:buSzPct val="120000"/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>
                <a:solidFill>
                  <a:schemeClr val="tx1"/>
                </a:solidFill>
              </a:rPr>
              <a:t>17.3 for WINNER </a:t>
            </a:r>
            <a:r>
              <a:rPr lang="en-US" sz="2200" dirty="0" smtClean="0">
                <a:solidFill>
                  <a:schemeClr val="tx1"/>
                </a:solidFill>
              </a:rPr>
              <a:t>II </a:t>
            </a:r>
            <a:r>
              <a:rPr lang="en-US" sz="2200" dirty="0">
                <a:solidFill>
                  <a:schemeClr val="tx1"/>
                </a:solidFill>
              </a:rPr>
              <a:t>model; 18 for ITU model</a:t>
            </a:r>
          </a:p>
          <a:p>
            <a:pPr marL="0" lvl="2" indent="0"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chemeClr val="tx1"/>
                </a:solidFill>
              </a:rPr>
              <a:t>4: same model function for both models</a:t>
            </a:r>
          </a:p>
          <a:p>
            <a:pPr marL="0" lvl="2" indent="0">
              <a:spcBef>
                <a:spcPct val="20000"/>
              </a:spcBef>
              <a:buClr>
                <a:srgbClr val="0057A3"/>
              </a:buClr>
              <a:buSzPct val="12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chemeClr val="tx1"/>
                </a:solidFill>
              </a:rPr>
              <a:t>5: for WINNER </a:t>
            </a:r>
            <a:r>
              <a:rPr lang="en-US" sz="2400" dirty="0" smtClean="0">
                <a:solidFill>
                  <a:schemeClr val="tx1"/>
                </a:solidFill>
              </a:rPr>
              <a:t>II </a:t>
            </a:r>
            <a:r>
              <a:rPr lang="en-US" sz="2400" dirty="0">
                <a:solidFill>
                  <a:schemeClr val="tx1"/>
                </a:solidFill>
              </a:rPr>
              <a:t>model, same model for I-to-O and O-to-I except antenna height; 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smtClean="0"/>
              <a:t>Josiam, Taori, Tong - Samsung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smtClean="0"/>
              <a:t>Aug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15349963"/>
      </p:ext>
    </p:extLst>
  </p:cSld>
  <p:clrMapOvr>
    <a:masterClrMapping/>
  </p:clrMapOvr>
</p:sld>
</file>

<file path=ppt/theme/theme1.xml><?xml version="1.0" encoding="utf-8"?>
<a:theme xmlns:a="http://schemas.openxmlformats.org/drawingml/2006/main" name="802-11-Submissio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1492</Words>
  <Application>Microsoft Office PowerPoint</Application>
  <PresentationFormat>On-screen Show (4:3)</PresentationFormat>
  <Paragraphs>461</Paragraphs>
  <Slides>20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802-11-Submission</vt:lpstr>
      <vt:lpstr>Document</vt:lpstr>
      <vt:lpstr>Outdoor Channel Model Candidates for HEW</vt:lpstr>
      <vt:lpstr>Abstract</vt:lpstr>
      <vt:lpstr>Interest in an “Outdoor” Channel Model</vt:lpstr>
      <vt:lpstr>Scenario of Interest</vt:lpstr>
      <vt:lpstr>Different Urban Micro Models</vt:lpstr>
      <vt:lpstr>Slide 6</vt:lpstr>
      <vt:lpstr>Path Loss Model comparison</vt:lpstr>
      <vt:lpstr>Path-Loss Model Differences</vt:lpstr>
      <vt:lpstr>Path-Loss Model Differences</vt:lpstr>
      <vt:lpstr>Experimental Verification</vt:lpstr>
      <vt:lpstr>Spatial Channel Impulse Response  comparison between the two models</vt:lpstr>
      <vt:lpstr>Side-by-side Parameter Comparison</vt:lpstr>
      <vt:lpstr>Side-by-side Parameter Comparison</vt:lpstr>
      <vt:lpstr>Experimental Comparison</vt:lpstr>
      <vt:lpstr>Complementary CDF of the outage Capacity</vt:lpstr>
      <vt:lpstr>Complementary CDF of the outage Capacity</vt:lpstr>
      <vt:lpstr>Complementary CDF of the outage Capacity</vt:lpstr>
      <vt:lpstr>Key Observations</vt:lpstr>
      <vt:lpstr>Next steps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[place presentation subject title text here]</dc:title>
  <dc:creator>Kaushik Josiam</dc:creator>
  <cp:lastModifiedBy>ftong</cp:lastModifiedBy>
  <cp:revision>69</cp:revision>
  <cp:lastPrinted>1601-01-01T00:00:00Z</cp:lastPrinted>
  <dcterms:created xsi:type="dcterms:W3CDTF">2013-07-12T19:51:42Z</dcterms:created>
  <dcterms:modified xsi:type="dcterms:W3CDTF">2013-09-18T06:00:11Z</dcterms:modified>
</cp:coreProperties>
</file>