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 id="2147483690" r:id="rId2"/>
  </p:sldMasterIdLst>
  <p:notesMasterIdLst>
    <p:notesMasterId r:id="rId12"/>
  </p:notesMasterIdLst>
  <p:handoutMasterIdLst>
    <p:handoutMasterId r:id="rId13"/>
  </p:handoutMasterIdLst>
  <p:sldIdLst>
    <p:sldId id="807" r:id="rId3"/>
    <p:sldId id="826" r:id="rId4"/>
    <p:sldId id="808" r:id="rId5"/>
    <p:sldId id="809" r:id="rId6"/>
    <p:sldId id="816" r:id="rId7"/>
    <p:sldId id="822" r:id="rId8"/>
    <p:sldId id="823" r:id="rId9"/>
    <p:sldId id="824" r:id="rId10"/>
    <p:sldId id="82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C9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896" autoAdjust="0"/>
    <p:restoredTop sz="96719" autoAdjust="0"/>
  </p:normalViewPr>
  <p:slideViewPr>
    <p:cSldViewPr snapToGrid="0">
      <p:cViewPr>
        <p:scale>
          <a:sx n="100" d="100"/>
          <a:sy n="100" d="100"/>
        </p:scale>
        <p:origin x="-210" y="-22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8" d="100"/>
          <a:sy n="58" d="100"/>
        </p:scale>
        <p:origin x="-258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11/9/2011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11/9/2011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computer has 2^18 bytes of physical memory.</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D436F9-88A6-4C81-95A1-8DCED69B73B7}" type="datetimeFigureOut">
              <a:rPr lang="en-US" smtClean="0"/>
              <a:pPr/>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C5EC3-C910-491B-9207-9822FE532F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D436F9-88A6-4C81-95A1-8DCED69B73B7}" type="datetimeFigureOut">
              <a:rPr lang="en-US" smtClean="0"/>
              <a:pPr/>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C5EC3-C910-491B-9207-9822FE532F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D436F9-88A6-4C81-95A1-8DCED69B73B7}" type="datetimeFigureOut">
              <a:rPr lang="en-US" smtClean="0"/>
              <a:pPr/>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C5EC3-C910-491B-9207-9822FE532F9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106499" name="Rectangle 3"/>
          <p:cNvSpPr>
            <a:spLocks noGrp="1" noChangeArrowheads="1"/>
          </p:cNvSpPr>
          <p:nvPr>
            <p:ph type="ctrTitle"/>
          </p:nvPr>
        </p:nvSpPr>
        <p:spPr>
          <a:xfrm>
            <a:off x="762000" y="1371600"/>
            <a:ext cx="7696200" cy="2057400"/>
          </a:xfrm>
        </p:spPr>
        <p:txBody>
          <a:bodyPr/>
          <a:lstStyle>
            <a:lvl1pPr>
              <a:defRPr sz="5400"/>
            </a:lvl1pPr>
          </a:lstStyle>
          <a:p>
            <a:r>
              <a:rPr lang="zh-CN" altLang="en-US" smtClean="0"/>
              <a:t>单击此处编辑母版标题样式</a:t>
            </a:r>
            <a:endParaRPr lang="en-US"/>
          </a:p>
        </p:txBody>
      </p:sp>
      <p:sp>
        <p:nvSpPr>
          <p:cNvPr id="106500"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vl1pPr>
          </a:lstStyle>
          <a:p>
            <a:r>
              <a:rPr lang="zh-CN" altLang="en-US" smtClean="0"/>
              <a:t>单击此处编辑母版副标题样式</a:t>
            </a:r>
            <a:endParaRPr lang="en-US"/>
          </a:p>
        </p:txBody>
      </p:sp>
      <p:sp>
        <p:nvSpPr>
          <p:cNvPr id="12" name="Rectangle 7"/>
          <p:cNvSpPr>
            <a:spLocks noGrp="1" noChangeArrowheads="1"/>
          </p:cNvSpPr>
          <p:nvPr>
            <p:ph type="sldNum" sz="quarter" idx="10"/>
          </p:nvPr>
        </p:nvSpPr>
        <p:spPr>
          <a:xfrm>
            <a:off x="6553200" y="6248400"/>
            <a:ext cx="2133600" cy="457200"/>
          </a:xfrm>
        </p:spPr>
        <p:txBody>
          <a:bodyPr/>
          <a:lstStyle>
            <a:lvl1pPr>
              <a:defRPr b="1"/>
            </a:lvl1pPr>
          </a:lstStyle>
          <a:p>
            <a:pPr>
              <a:defRPr/>
            </a:pPr>
            <a:fld id="{21E9FEFD-174A-4F8B-898E-9DF2614AF197}"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457200" y="6248400"/>
            <a:ext cx="4389438" cy="457200"/>
          </a:xfrm>
          <a:prstGeom prst="rect">
            <a:avLst/>
          </a:prstGeo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smtClean="0"/>
              <a:t>单击此处编辑母版标题样式</a:t>
            </a:r>
            <a:endParaRPr lang="en-CA" dirty="0"/>
          </a:p>
        </p:txBody>
      </p:sp>
      <p:sp>
        <p:nvSpPr>
          <p:cNvPr id="3" name="Content Placeholder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CA" dirty="0"/>
          </a:p>
        </p:txBody>
      </p:sp>
      <p:sp>
        <p:nvSpPr>
          <p:cNvPr id="5" name="Rectangle 6"/>
          <p:cNvSpPr>
            <a:spLocks noGrp="1" noChangeArrowheads="1"/>
          </p:cNvSpPr>
          <p:nvPr>
            <p:ph type="sldNum" sz="quarter" idx="11"/>
          </p:nvPr>
        </p:nvSpPr>
        <p:spPr/>
        <p:txBody>
          <a:bodyPr/>
          <a:lstStyle>
            <a:lvl1pPr>
              <a:defRPr/>
            </a:lvl1pPr>
          </a:lstStyle>
          <a:p>
            <a:pPr>
              <a:defRPr/>
            </a:pPr>
            <a:fld id="{6CCBA2CA-ED0B-4C36-BC1F-C4FEA93EC945}" type="slidenum">
              <a:rPr lang="en-US" altLang="zh-CN">
                <a:solidFill>
                  <a:srgbClr val="000000"/>
                </a:solidFill>
              </a:rPr>
              <a:pPr>
                <a:defRPr/>
              </a:pPr>
              <a:t>‹#›</a:t>
            </a:fld>
            <a:endParaRPr lang="en-US" altLang="zh-CN">
              <a:solidFill>
                <a:srgbClr val="00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4B56961B-E095-4BBA-B66F-8E03679557D5}" type="slidenum">
              <a:rPr lang="en-US" altLang="zh-CN">
                <a:solidFill>
                  <a:srgbClr val="000000"/>
                </a:solidFill>
              </a:rPr>
              <a:pPr>
                <a:defRPr/>
              </a:pPr>
              <a:t>‹#›</a:t>
            </a:fld>
            <a:endParaRPr lang="en-US" altLang="zh-CN">
              <a:solidFill>
                <a:srgbClr val="000000"/>
              </a:solidFill>
            </a:endParaRPr>
          </a:p>
        </p:txBody>
      </p:sp>
      <p:sp>
        <p:nvSpPr>
          <p:cNvPr id="5" name="Date Placeholder 4"/>
          <p:cNvSpPr>
            <a:spLocks noGrp="1" noChangeArrowheads="1"/>
          </p:cNvSpPr>
          <p:nvPr>
            <p:ph type="dt" sz="half" idx="11"/>
          </p:nvPr>
        </p:nvSpPr>
        <p:spPr>
          <a:xfrm>
            <a:off x="457200" y="6248400"/>
            <a:ext cx="4389438" cy="457200"/>
          </a:xfrm>
          <a:prstGeom prst="rect">
            <a:avLst/>
          </a:prstGeo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CA"/>
          </a:p>
        </p:txBody>
      </p:sp>
      <p:sp>
        <p:nvSpPr>
          <p:cNvPr id="3" name="Content Placeholder 2"/>
          <p:cNvSpPr>
            <a:spLocks noGrp="1"/>
          </p:cNvSpPr>
          <p:nvPr>
            <p:ph sz="half" idx="1"/>
          </p:nvPr>
        </p:nvSpPr>
        <p:spPr>
          <a:xfrm>
            <a:off x="4572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4" name="Content Placeholder 3"/>
          <p:cNvSpPr>
            <a:spLocks noGrp="1"/>
          </p:cNvSpPr>
          <p:nvPr>
            <p:ph sz="half" idx="2"/>
          </p:nvPr>
        </p:nvSpPr>
        <p:spPr>
          <a:xfrm>
            <a:off x="46863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47B4125A-9FD2-4B63-8E1D-510031F15F86}"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457200" y="6248400"/>
            <a:ext cx="4389438" cy="457200"/>
          </a:xfrm>
          <a:prstGeom prst="rect">
            <a:avLst/>
          </a:prstGeo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2969FAA0-B454-4973-95BE-3DF5FDE90D19}"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457200" y="6248400"/>
            <a:ext cx="4389438" cy="457200"/>
          </a:xfrm>
          <a:prstGeom prst="rect">
            <a:avLst/>
          </a:prstGeo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882A389B-2192-47E6-A5F7-073F20195DD7}"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457200" y="6248400"/>
            <a:ext cx="4389438" cy="457200"/>
          </a:xfrm>
          <a:prstGeom prst="rect">
            <a:avLst/>
          </a:prstGeo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D758D09F-E75F-467B-959A-C5783A2228CD}"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457200" y="6248400"/>
            <a:ext cx="4389438" cy="457200"/>
          </a:xfrm>
          <a:prstGeom prst="rect">
            <a:avLst/>
          </a:prstGeo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08F8BB46-380A-4C62-8FE8-52D23E835590}"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457200" y="6248400"/>
            <a:ext cx="4389438" cy="457200"/>
          </a:xfrm>
          <a:prstGeom prst="rect">
            <a:avLst/>
          </a:prstGeo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D436F9-88A6-4C81-95A1-8DCED69B73B7}" type="datetimeFigureOut">
              <a:rPr lang="en-US" smtClean="0"/>
              <a:pPr/>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C5EC3-C910-491B-9207-9822FE532F92}"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CA"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1992C7AA-458F-4B6E-A523-EDAFC56F136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457200" y="6248400"/>
            <a:ext cx="4389438" cy="457200"/>
          </a:xfrm>
          <a:prstGeom prst="rect">
            <a:avLst/>
          </a:prstGeo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905B7D4E-84FD-40A8-9ED5-A4F704A2AC7E}" type="slidenum">
              <a:rPr lang="en-US" altLang="zh-CN">
                <a:solidFill>
                  <a:srgbClr val="000000"/>
                </a:solidFill>
              </a:rPr>
              <a:pPr>
                <a:defRPr/>
              </a:pPr>
              <a:t>‹#›</a:t>
            </a:fld>
            <a:endParaRPr lang="en-US" altLang="zh-CN">
              <a:solidFill>
                <a:srgbClr val="000000"/>
              </a:solidFill>
            </a:endParaRPr>
          </a:p>
        </p:txBody>
      </p:sp>
      <p:sp>
        <p:nvSpPr>
          <p:cNvPr id="5" name="Date Placeholder 4"/>
          <p:cNvSpPr>
            <a:spLocks noGrp="1" noChangeArrowheads="1"/>
          </p:cNvSpPr>
          <p:nvPr>
            <p:ph type="dt" sz="half" idx="11"/>
          </p:nvPr>
        </p:nvSpPr>
        <p:spPr>
          <a:xfrm>
            <a:off x="457200" y="6248400"/>
            <a:ext cx="4389438" cy="457200"/>
          </a:xfrm>
          <a:prstGeom prst="rect">
            <a:avLst/>
          </a:prstGeo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533400"/>
            <a:ext cx="2076450" cy="5686425"/>
          </a:xfrm>
        </p:spPr>
        <p:txBody>
          <a:bodyPr vert="eaVert"/>
          <a:lstStyle/>
          <a:p>
            <a:r>
              <a:rPr lang="zh-CN" altLang="en-US" smtClean="0"/>
              <a:t>单击此处编辑母版标题样式</a:t>
            </a:r>
            <a:endParaRPr lang="en-CA"/>
          </a:p>
        </p:txBody>
      </p:sp>
      <p:sp>
        <p:nvSpPr>
          <p:cNvPr id="3" name="Vertical Text Placeholder 2"/>
          <p:cNvSpPr>
            <a:spLocks noGrp="1"/>
          </p:cNvSpPr>
          <p:nvPr>
            <p:ph type="body" orient="vert" idx="1"/>
          </p:nvPr>
        </p:nvSpPr>
        <p:spPr>
          <a:xfrm>
            <a:off x="457200" y="533400"/>
            <a:ext cx="6076950" cy="56864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E4442EB3-7B2E-4879-8E08-1877211B6C22}" type="slidenum">
              <a:rPr lang="en-US" altLang="zh-CN">
                <a:solidFill>
                  <a:srgbClr val="000000"/>
                </a:solidFill>
              </a:rPr>
              <a:pPr>
                <a:defRPr/>
              </a:pPr>
              <a:t>‹#›</a:t>
            </a:fld>
            <a:endParaRPr lang="en-US" altLang="zh-CN">
              <a:solidFill>
                <a:srgbClr val="000000"/>
              </a:solidFill>
            </a:endParaRPr>
          </a:p>
        </p:txBody>
      </p:sp>
      <p:sp>
        <p:nvSpPr>
          <p:cNvPr id="5" name="Date Placeholder 4"/>
          <p:cNvSpPr>
            <a:spLocks noGrp="1" noChangeArrowheads="1"/>
          </p:cNvSpPr>
          <p:nvPr>
            <p:ph type="dt" sz="half" idx="11"/>
          </p:nvPr>
        </p:nvSpPr>
        <p:spPr>
          <a:xfrm>
            <a:off x="457200" y="6248400"/>
            <a:ext cx="4389438" cy="457200"/>
          </a:xfrm>
          <a:prstGeom prst="rect">
            <a:avLst/>
          </a:prstGeo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D436F9-88A6-4C81-95A1-8DCED69B73B7}" type="datetimeFigureOut">
              <a:rPr lang="en-US" smtClean="0"/>
              <a:pPr/>
              <a:t>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C5EC3-C910-491B-9207-9822FE532F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D436F9-88A6-4C81-95A1-8DCED69B73B7}" type="datetimeFigureOut">
              <a:rPr lang="en-US" smtClean="0"/>
              <a:pPr/>
              <a:t>11/9/2011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C5EC3-C910-491B-9207-9822FE532F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D436F9-88A6-4C81-95A1-8DCED69B73B7}" type="datetimeFigureOut">
              <a:rPr lang="en-US" smtClean="0"/>
              <a:pPr/>
              <a:t>11/9/2011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EC5EC3-C910-491B-9207-9822FE532F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D436F9-88A6-4C81-95A1-8DCED69B73B7}" type="datetimeFigureOut">
              <a:rPr lang="en-US" smtClean="0"/>
              <a:pPr/>
              <a:t>11/9/2011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EC5EC3-C910-491B-9207-9822FE532F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436F9-88A6-4C81-95A1-8DCED69B73B7}" type="datetimeFigureOut">
              <a:rPr lang="en-US" smtClean="0"/>
              <a:pPr/>
              <a:t>11/9/2011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EC5EC3-C910-491B-9207-9822FE532F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D436F9-88A6-4C81-95A1-8DCED69B73B7}" type="datetimeFigureOut">
              <a:rPr lang="en-US" smtClean="0"/>
              <a:pPr/>
              <a:t>11/9/2011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C5EC3-C910-491B-9207-9822FE532F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D436F9-88A6-4C81-95A1-8DCED69B73B7}" type="datetimeFigureOut">
              <a:rPr lang="en-US" smtClean="0"/>
              <a:pPr/>
              <a:t>11/9/2011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C5EC3-C910-491B-9207-9822FE532F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436F9-88A6-4C81-95A1-8DCED69B73B7}" type="datetimeFigureOut">
              <a:rPr lang="en-US" smtClean="0"/>
              <a:pPr/>
              <a:t>11/9/2011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C5EC3-C910-491B-9207-9822FE532F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199" y="533400"/>
            <a:ext cx="8323943" cy="103414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auto">
          <a:xfrm>
            <a:off x="457200" y="1654629"/>
            <a:ext cx="8305800" cy="48332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5478" name="Rectangle 6"/>
          <p:cNvSpPr>
            <a:spLocks noGrp="1" noChangeArrowheads="1"/>
          </p:cNvSpPr>
          <p:nvPr>
            <p:ph type="sldNum" sz="quarter" idx="4"/>
          </p:nvPr>
        </p:nvSpPr>
        <p:spPr bwMode="auto">
          <a:xfrm>
            <a:off x="6868884" y="6494914"/>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defTabSz="914400" fontAlgn="base">
              <a:spcBef>
                <a:spcPct val="0"/>
              </a:spcBef>
              <a:spcAft>
                <a:spcPct val="0"/>
              </a:spcAft>
              <a:defRPr/>
            </a:pPr>
            <a:fld id="{AD428725-2CBC-46CF-AAF3-BDF9260ED5C7}" type="slidenum">
              <a:rPr lang="en-US" altLang="zh-CN">
                <a:solidFill>
                  <a:srgbClr val="000000"/>
                </a:solidFill>
              </a:rPr>
              <a:pPr defTabSz="914400" fontAlgn="base">
                <a:spcBef>
                  <a:spcPct val="0"/>
                </a:spcBef>
                <a:spcAft>
                  <a:spcPct val="0"/>
                </a:spcAft>
                <a:defRPr/>
              </a:pPr>
              <a:t>‹#›</a:t>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iming>
    <p:tnLst>
      <p:par>
        <p:cTn id="1" dur="indefinite" restart="never" nodeType="tmRoot"/>
      </p:par>
    </p:tnLst>
  </p:timing>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10"/>
          </p:nvPr>
        </p:nvSpPr>
        <p:spPr>
          <a:noFill/>
        </p:spPr>
        <p:txBody>
          <a:bodyPr/>
          <a:lstStyle/>
          <a:p>
            <a:fld id="{705F73DA-6586-499E-B31C-042F8E66B230}" type="slidenum">
              <a:rPr lang="en-US" altLang="zh-CN">
                <a:solidFill>
                  <a:srgbClr val="000000"/>
                </a:solidFill>
              </a:rPr>
              <a:pPr/>
              <a:t>1</a:t>
            </a:fld>
            <a:endParaRPr lang="en-US" altLang="zh-CN">
              <a:solidFill>
                <a:srgbClr val="000000"/>
              </a:solidFill>
            </a:endParaRPr>
          </a:p>
        </p:txBody>
      </p:sp>
      <p:sp>
        <p:nvSpPr>
          <p:cNvPr id="3075" name="Rectangle 2"/>
          <p:cNvSpPr>
            <a:spLocks noGrp="1" noChangeArrowheads="1"/>
          </p:cNvSpPr>
          <p:nvPr>
            <p:ph type="ctrTitle"/>
          </p:nvPr>
        </p:nvSpPr>
        <p:spPr/>
        <p:txBody>
          <a:bodyPr/>
          <a:lstStyle/>
          <a:p>
            <a:pPr algn="ctr" eaLnBrk="1" hangingPunct="1"/>
            <a:r>
              <a:rPr lang="en-US" altLang="zh-CN" sz="4800" smtClean="0">
                <a:ea typeface="宋体" charset="-122"/>
              </a:rPr>
              <a:t>CMPT 300</a:t>
            </a:r>
            <a:br>
              <a:rPr lang="en-US" altLang="zh-CN" sz="4800" smtClean="0">
                <a:ea typeface="宋体" charset="-122"/>
              </a:rPr>
            </a:br>
            <a:r>
              <a:rPr lang="en-US" altLang="zh-CN" sz="3600" smtClean="0">
                <a:ea typeface="宋体" charset="-122"/>
              </a:rPr>
              <a:t>Introduction to Operating Systems</a:t>
            </a:r>
            <a:r>
              <a:rPr lang="en-US" altLang="zh-CN" smtClean="0">
                <a:ea typeface="宋体" charset="-122"/>
              </a:rPr>
              <a:t> </a:t>
            </a:r>
          </a:p>
        </p:txBody>
      </p:sp>
      <p:sp>
        <p:nvSpPr>
          <p:cNvPr id="3076" name="Rectangle 3"/>
          <p:cNvSpPr>
            <a:spLocks noGrp="1" noChangeArrowheads="1"/>
          </p:cNvSpPr>
          <p:nvPr>
            <p:ph type="subTitle" idx="1"/>
          </p:nvPr>
        </p:nvSpPr>
        <p:spPr/>
        <p:txBody>
          <a:bodyPr/>
          <a:lstStyle/>
          <a:p>
            <a:pPr eaLnBrk="1" hangingPunct="1"/>
            <a:endParaRPr lang="en-US" altLang="zh-CN" sz="2400" dirty="0" smtClean="0">
              <a:ea typeface="宋体" charset="-122"/>
            </a:endParaRPr>
          </a:p>
          <a:p>
            <a:pPr algn="ctr" eaLnBrk="1" hangingPunct="1"/>
            <a:r>
              <a:rPr lang="en-US" altLang="zh-CN" dirty="0" smtClean="0">
                <a:ea typeface="宋体" charset="-122"/>
              </a:rPr>
              <a:t>Virtual Memory Sample Questions</a:t>
            </a:r>
          </a:p>
          <a:p>
            <a:pPr algn="ctr" eaLnBrk="1" hangingPunct="1"/>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Page Table</a:t>
            </a:r>
            <a:endParaRPr lang="en-US" dirty="0"/>
          </a:p>
        </p:txBody>
      </p:sp>
      <p:sp>
        <p:nvSpPr>
          <p:cNvPr id="3" name="Content Placeholder 2"/>
          <p:cNvSpPr>
            <a:spLocks noGrp="1"/>
          </p:cNvSpPr>
          <p:nvPr>
            <p:ph idx="1"/>
          </p:nvPr>
        </p:nvSpPr>
        <p:spPr>
          <a:xfrm>
            <a:off x="0" y="1654629"/>
            <a:ext cx="8763000" cy="4833257"/>
          </a:xfrm>
        </p:spPr>
        <p:txBody>
          <a:bodyPr>
            <a:normAutofit fontScale="85000" lnSpcReduction="10000"/>
          </a:bodyPr>
          <a:lstStyle/>
          <a:p>
            <a:r>
              <a:rPr lang="en-US" dirty="0" smtClean="0"/>
              <a:t>Q: Consider a system with 32-bit virtual address. The virtual memory is implemented by paging, and the page size is 4KB. A user process generates the virtual address 0x11123456. What is the page table index for this virtual address? </a:t>
            </a:r>
          </a:p>
          <a:p>
            <a:r>
              <a:rPr lang="en-US" dirty="0" smtClean="0"/>
              <a:t>A: Since the page size is 2^12, the page table size is 2^20. The virtual address in binary form is 0001 0001 0001 0010 0011 0100 0101 0110. The low-order 12 bits 0100 0101 0110 are used as the offset into the page, while the remaining 20 bits 0001 0001 0001 0010 0011 are used as the index into the page table, or 0x11123.</a:t>
            </a:r>
            <a:endParaRPr lang="en-US" dirty="0"/>
          </a:p>
        </p:txBody>
      </p:sp>
      <p:sp>
        <p:nvSpPr>
          <p:cNvPr id="4" name="Slide Number Placeholder 3"/>
          <p:cNvSpPr>
            <a:spLocks noGrp="1"/>
          </p:cNvSpPr>
          <p:nvPr>
            <p:ph type="sldNum" sz="quarter" idx="11"/>
          </p:nvPr>
        </p:nvSpPr>
        <p:spPr/>
        <p:txBody>
          <a:bodyPr/>
          <a:lstStyle/>
          <a:p>
            <a:pPr>
              <a:defRPr/>
            </a:pPr>
            <a:fld id="{6CCBA2CA-ED0B-4C36-BC1F-C4FEA93EC945}" type="slidenum">
              <a:rPr lang="en-US" altLang="zh-CN" smtClean="0">
                <a:solidFill>
                  <a:srgbClr val="000000"/>
                </a:solidFill>
              </a:rPr>
              <a:pPr>
                <a:defRPr/>
              </a:pPr>
              <a:t>2</a:t>
            </a:fld>
            <a:endParaRPr lang="en-US" altLang="zh-CN">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Inverted Page Table</a:t>
            </a:r>
            <a:endParaRPr lang="en-US" dirty="0"/>
          </a:p>
        </p:txBody>
      </p:sp>
      <p:sp>
        <p:nvSpPr>
          <p:cNvPr id="3" name="Content Placeholder 2"/>
          <p:cNvSpPr>
            <a:spLocks noGrp="1"/>
          </p:cNvSpPr>
          <p:nvPr>
            <p:ph idx="1"/>
          </p:nvPr>
        </p:nvSpPr>
        <p:spPr>
          <a:xfrm>
            <a:off x="-1" y="1654629"/>
            <a:ext cx="9003323" cy="5014528"/>
          </a:xfrm>
        </p:spPr>
        <p:txBody>
          <a:bodyPr>
            <a:normAutofit fontScale="70000" lnSpcReduction="20000"/>
          </a:bodyPr>
          <a:lstStyle/>
          <a:p>
            <a:r>
              <a:rPr lang="en-US" dirty="0" smtClean="0"/>
              <a:t>Consider a system with 32-bit virtual address space, and 4 MB of physical memory. The page size is 8KB (8192-byte). The system uses an Inverted Page Table (IPT). </a:t>
            </a:r>
          </a:p>
          <a:p>
            <a:r>
              <a:rPr lang="en-US" dirty="0" smtClean="0"/>
              <a:t>Q: How many bits is each VPN? How many bits is each PPN? Describe what PTE (page table entry) looks like. How many PTEs (page table entries) does the IPT contain? (Remember: PT is indexed by VPN and contains PPN; IPT is indexed by PPN and contains VPN.)</a:t>
            </a:r>
          </a:p>
          <a:p>
            <a:r>
              <a:rPr lang="en-US" i="1" dirty="0" smtClean="0"/>
              <a:t>A: The virtual address consists of VPN: 19 bits; Offset: 13 bits</a:t>
            </a:r>
          </a:p>
          <a:p>
            <a:pPr lvl="1"/>
            <a:r>
              <a:rPr lang="en-US" i="1" dirty="0" smtClean="0"/>
              <a:t>2^13=8KB, hence offset is 13 bits; the total virtual address length is 32 bits, hence VPN is 32-3=19 bits.</a:t>
            </a:r>
          </a:p>
          <a:p>
            <a:r>
              <a:rPr lang="en-US" i="1" dirty="0" smtClean="0"/>
              <a:t>There are a total of 4MB/8KB=512 physical pages, hence the PPN is 9 bits (2^9=512). The IPT contains 512 PTEs. </a:t>
            </a:r>
          </a:p>
          <a:p>
            <a:r>
              <a:rPr lang="en-US" i="1" dirty="0" smtClean="0"/>
              <a:t>IPT maps from PPN to VPN. It contains 512 PTEs. Each PTE contains a 19-bit field for VPN, plus another field for Process ID, plus additional bits for protection etc. (Offset is not stored in page tables)</a:t>
            </a:r>
          </a:p>
          <a:p>
            <a:endParaRPr lang="en-US" dirty="0"/>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smtClean="0">
                <a:solidFill>
                  <a:srgbClr val="000000"/>
                </a:solidFill>
              </a:rPr>
              <a:pPr>
                <a:defRPr/>
              </a:pPr>
              <a:t>3</a:t>
            </a:fld>
            <a:endParaRPr lang="en-US" altLang="zh-CN">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Page Table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Consider a system with 32-bit virtual address space, and 4 MB of physical memory. The page size is 8KB (8192-byte). The system uses a regular Page Table.</a:t>
            </a:r>
          </a:p>
          <a:p>
            <a:r>
              <a:rPr lang="en-US" dirty="0" smtClean="0"/>
              <a:t>Q: How many bits is each VPN? How many bits is each PPN? Describe what PTE (page table entry) looks like. How many PTEs (page table entries) does the PT contain?</a:t>
            </a:r>
          </a:p>
          <a:p>
            <a:r>
              <a:rPr lang="en-US" i="1" dirty="0" smtClean="0"/>
              <a:t>A: Same as before, VPN: 19 bits; PPN: 9 bits.</a:t>
            </a:r>
          </a:p>
          <a:p>
            <a:r>
              <a:rPr lang="en-US" i="1" dirty="0" smtClean="0"/>
              <a:t>Each PTE contains a 9-bit field for PPN, plus additional protection bits for protection etc. </a:t>
            </a:r>
          </a:p>
          <a:p>
            <a:r>
              <a:rPr lang="en-US" i="1" dirty="0" smtClean="0"/>
              <a:t>There are a total of 2^32/2^13=2^19 virtual pages, hence the PT contains 2^19 PTEs. </a:t>
            </a:r>
          </a:p>
          <a:p>
            <a:r>
              <a:rPr lang="en-US" dirty="0" smtClean="0"/>
              <a:t>Q: Why is there not a field for Process ID?</a:t>
            </a:r>
          </a:p>
          <a:p>
            <a:r>
              <a:rPr lang="en-US" i="1" dirty="0" smtClean="0"/>
              <a:t>A: Each process has its own separate page table.</a:t>
            </a:r>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smtClean="0">
                <a:solidFill>
                  <a:srgbClr val="000000"/>
                </a:solidFill>
              </a:rPr>
              <a:pPr>
                <a:defRPr/>
              </a:pPr>
              <a:t>4</a:t>
            </a:fld>
            <a:endParaRPr lang="en-US" altLang="zh-CN">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6" y="269449"/>
            <a:ext cx="8323943" cy="1034143"/>
          </a:xfrm>
        </p:spPr>
        <p:txBody>
          <a:bodyPr/>
          <a:lstStyle/>
          <a:p>
            <a:r>
              <a:rPr lang="en-US" dirty="0" smtClean="0"/>
              <a:t>2. 1 Page Table</a:t>
            </a:r>
            <a:endParaRPr lang="en-US" dirty="0"/>
          </a:p>
        </p:txBody>
      </p:sp>
      <p:sp>
        <p:nvSpPr>
          <p:cNvPr id="3" name="Content Placeholder 2"/>
          <p:cNvSpPr>
            <a:spLocks noGrp="1"/>
          </p:cNvSpPr>
          <p:nvPr>
            <p:ph idx="1"/>
          </p:nvPr>
        </p:nvSpPr>
        <p:spPr>
          <a:xfrm>
            <a:off x="164969" y="3125037"/>
            <a:ext cx="6627718" cy="3875837"/>
          </a:xfrm>
        </p:spPr>
        <p:txBody>
          <a:bodyPr>
            <a:normAutofit fontScale="70000" lnSpcReduction="20000"/>
          </a:bodyPr>
          <a:lstStyle/>
          <a:p>
            <a:r>
              <a:rPr lang="en-US" dirty="0" smtClean="0"/>
              <a:t>Consider a system with 32-bit virtual address using </a:t>
            </a:r>
            <a:r>
              <a:rPr lang="en-US" i="1" dirty="0" smtClean="0"/>
              <a:t>two-level page tables</a:t>
            </a:r>
            <a:r>
              <a:rPr lang="en-US" dirty="0" smtClean="0"/>
              <a:t> for address translation. The format of the virtual address, physical address, and PTE (page table entry) are as shown. Assume each PTE in both 1</a:t>
            </a:r>
            <a:r>
              <a:rPr lang="en-US" baseline="30000" dirty="0" smtClean="0"/>
              <a:t>st</a:t>
            </a:r>
            <a:r>
              <a:rPr lang="en-US" dirty="0" smtClean="0"/>
              <a:t> and 2</a:t>
            </a:r>
            <a:r>
              <a:rPr lang="en-US" baseline="30000" dirty="0" smtClean="0"/>
              <a:t>nd</a:t>
            </a:r>
            <a:r>
              <a:rPr lang="en-US" dirty="0" smtClean="0"/>
              <a:t> level PTs is 2 bytes, including all permission bits. Size of physical memory is 4MB.</a:t>
            </a:r>
          </a:p>
          <a:p>
            <a:r>
              <a:rPr lang="en-US" dirty="0" smtClean="0"/>
              <a:t>Q: How large is each page? How many physical pages in total? How many bits in PPN?</a:t>
            </a:r>
          </a:p>
          <a:p>
            <a:r>
              <a:rPr lang="en-US" i="1" dirty="0" smtClean="0"/>
              <a:t>A: Page size: </a:t>
            </a:r>
            <a:r>
              <a:rPr lang="sv-SE" i="1" dirty="0" smtClean="0"/>
              <a:t>2^12 bytes =4 KB; Total number of physical pages is 4MB/4KB=1K=2^10 </a:t>
            </a:r>
            <a:r>
              <a:rPr lang="sv-SE" i="1" dirty="0" smtClean="0">
                <a:sym typeface="Wingdings" pitchFamily="2" charset="2"/>
              </a:rPr>
              <a:t></a:t>
            </a:r>
            <a:r>
              <a:rPr lang="sv-SE" i="1" dirty="0" smtClean="0"/>
              <a:t> # bits in PPN is 10.</a:t>
            </a:r>
            <a:endParaRPr lang="en-US" i="1" dirty="0"/>
          </a:p>
        </p:txBody>
      </p:sp>
      <p:sp>
        <p:nvSpPr>
          <p:cNvPr id="4" name="Slide Number Placeholder 3"/>
          <p:cNvSpPr>
            <a:spLocks noGrp="1"/>
          </p:cNvSpPr>
          <p:nvPr>
            <p:ph type="sldNum" sz="quarter" idx="11"/>
          </p:nvPr>
        </p:nvSpPr>
        <p:spPr>
          <a:xfrm>
            <a:off x="6868883" y="5510176"/>
            <a:ext cx="1905000" cy="457200"/>
          </a:xfrm>
        </p:spPr>
        <p:txBody>
          <a:bodyPr/>
          <a:lstStyle/>
          <a:p>
            <a:pPr>
              <a:defRPr/>
            </a:pPr>
            <a:fld id="{6CCBA2CA-ED0B-4C36-BC1F-C4FEA93EC945}" type="slidenum">
              <a:rPr lang="en-US" altLang="zh-CN" smtClean="0">
                <a:solidFill>
                  <a:srgbClr val="000000"/>
                </a:solidFill>
              </a:rPr>
              <a:pPr>
                <a:defRPr/>
              </a:pPr>
              <a:t>5</a:t>
            </a:fld>
            <a:endParaRPr lang="en-US" altLang="zh-CN">
              <a:solidFill>
                <a:srgbClr val="000000"/>
              </a:solidFill>
            </a:endParaRPr>
          </a:p>
        </p:txBody>
      </p:sp>
      <p:grpSp>
        <p:nvGrpSpPr>
          <p:cNvPr id="6" name="Group 63"/>
          <p:cNvGrpSpPr>
            <a:grpSpLocks/>
          </p:cNvGrpSpPr>
          <p:nvPr/>
        </p:nvGrpSpPr>
        <p:grpSpPr bwMode="auto">
          <a:xfrm>
            <a:off x="5314950" y="858710"/>
            <a:ext cx="3829050" cy="4953000"/>
            <a:chOff x="3318" y="336"/>
            <a:chExt cx="2412" cy="3120"/>
          </a:xfrm>
        </p:grpSpPr>
        <p:sp>
          <p:nvSpPr>
            <p:cNvPr id="7" name="Rectangle 4"/>
            <p:cNvSpPr>
              <a:spLocks noChangeArrowheads="1"/>
            </p:cNvSpPr>
            <p:nvPr/>
          </p:nvSpPr>
          <p:spPr bwMode="auto">
            <a:xfrm>
              <a:off x="3360" y="864"/>
              <a:ext cx="292" cy="795"/>
            </a:xfrm>
            <a:prstGeom prst="rect">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8" name="Rectangle 5" descr="75%"/>
            <p:cNvSpPr>
              <a:spLocks noChangeArrowheads="1"/>
            </p:cNvSpPr>
            <p:nvPr/>
          </p:nvSpPr>
          <p:spPr bwMode="auto">
            <a:xfrm>
              <a:off x="3360" y="998"/>
              <a:ext cx="292" cy="81"/>
            </a:xfrm>
            <a:prstGeom prst="rect">
              <a:avLst/>
            </a:prstGeom>
            <a:pattFill prst="pct75">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9" name="Rectangle 6" descr="75%"/>
            <p:cNvSpPr>
              <a:spLocks noChangeArrowheads="1"/>
            </p:cNvSpPr>
            <p:nvPr/>
          </p:nvSpPr>
          <p:spPr bwMode="auto">
            <a:xfrm>
              <a:off x="3360" y="1265"/>
              <a:ext cx="292" cy="82"/>
            </a:xfrm>
            <a:prstGeom prst="rect">
              <a:avLst/>
            </a:prstGeom>
            <a:pattFill prst="pct75">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0" name="Rectangle 7" descr="75%"/>
            <p:cNvSpPr>
              <a:spLocks noChangeArrowheads="1"/>
            </p:cNvSpPr>
            <p:nvPr/>
          </p:nvSpPr>
          <p:spPr bwMode="auto">
            <a:xfrm>
              <a:off x="3360" y="1354"/>
              <a:ext cx="292" cy="82"/>
            </a:xfrm>
            <a:prstGeom prst="rect">
              <a:avLst/>
            </a:prstGeom>
            <a:pattFill prst="pct75">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1" name="Rectangle 8"/>
            <p:cNvSpPr>
              <a:spLocks noChangeArrowheads="1"/>
            </p:cNvSpPr>
            <p:nvPr/>
          </p:nvSpPr>
          <p:spPr bwMode="auto">
            <a:xfrm>
              <a:off x="4358" y="433"/>
              <a:ext cx="292" cy="794"/>
            </a:xfrm>
            <a:prstGeom prst="rect">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12" name="Rectangle 9" descr="50%"/>
            <p:cNvSpPr>
              <a:spLocks noChangeArrowheads="1"/>
            </p:cNvSpPr>
            <p:nvPr/>
          </p:nvSpPr>
          <p:spPr bwMode="auto">
            <a:xfrm>
              <a:off x="4358" y="745"/>
              <a:ext cx="292" cy="81"/>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3" name="Rectangle 10" descr="50%"/>
            <p:cNvSpPr>
              <a:spLocks noChangeArrowheads="1"/>
            </p:cNvSpPr>
            <p:nvPr/>
          </p:nvSpPr>
          <p:spPr bwMode="auto">
            <a:xfrm>
              <a:off x="4358" y="834"/>
              <a:ext cx="292" cy="81"/>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4" name="Rectangle 11" descr="50%"/>
            <p:cNvSpPr>
              <a:spLocks noChangeArrowheads="1"/>
            </p:cNvSpPr>
            <p:nvPr/>
          </p:nvSpPr>
          <p:spPr bwMode="auto">
            <a:xfrm>
              <a:off x="4358" y="1012"/>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5" name="Rectangle 12"/>
            <p:cNvSpPr>
              <a:spLocks noChangeArrowheads="1"/>
            </p:cNvSpPr>
            <p:nvPr/>
          </p:nvSpPr>
          <p:spPr bwMode="auto">
            <a:xfrm>
              <a:off x="4358" y="1413"/>
              <a:ext cx="292" cy="795"/>
            </a:xfrm>
            <a:prstGeom prst="rect">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16" name="Rectangle 13" descr="50%"/>
            <p:cNvSpPr>
              <a:spLocks noChangeArrowheads="1"/>
            </p:cNvSpPr>
            <p:nvPr/>
          </p:nvSpPr>
          <p:spPr bwMode="auto">
            <a:xfrm>
              <a:off x="4358" y="1636"/>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7" name="Rectangle 14" descr="50%"/>
            <p:cNvSpPr>
              <a:spLocks noChangeArrowheads="1"/>
            </p:cNvSpPr>
            <p:nvPr/>
          </p:nvSpPr>
          <p:spPr bwMode="auto">
            <a:xfrm>
              <a:off x="4358" y="1725"/>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8" name="Rectangle 15" descr="50%"/>
            <p:cNvSpPr>
              <a:spLocks noChangeArrowheads="1"/>
            </p:cNvSpPr>
            <p:nvPr/>
          </p:nvSpPr>
          <p:spPr bwMode="auto">
            <a:xfrm>
              <a:off x="4358" y="1903"/>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9" name="Rectangle 16"/>
            <p:cNvSpPr>
              <a:spLocks noChangeArrowheads="1"/>
            </p:cNvSpPr>
            <p:nvPr/>
          </p:nvSpPr>
          <p:spPr bwMode="auto">
            <a:xfrm>
              <a:off x="4358" y="2349"/>
              <a:ext cx="292" cy="795"/>
            </a:xfrm>
            <a:prstGeom prst="rect">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20" name="Rectangle 17" descr="50%"/>
            <p:cNvSpPr>
              <a:spLocks noChangeArrowheads="1"/>
            </p:cNvSpPr>
            <p:nvPr/>
          </p:nvSpPr>
          <p:spPr bwMode="auto">
            <a:xfrm>
              <a:off x="4358" y="2527"/>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21" name="Rectangle 18" descr="50%"/>
            <p:cNvSpPr>
              <a:spLocks noChangeArrowheads="1"/>
            </p:cNvSpPr>
            <p:nvPr/>
          </p:nvSpPr>
          <p:spPr bwMode="auto">
            <a:xfrm>
              <a:off x="4358" y="2750"/>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22" name="Rectangle 19" descr="50%"/>
            <p:cNvSpPr>
              <a:spLocks noChangeArrowheads="1"/>
            </p:cNvSpPr>
            <p:nvPr/>
          </p:nvSpPr>
          <p:spPr bwMode="auto">
            <a:xfrm>
              <a:off x="4358" y="2929"/>
              <a:ext cx="292" cy="81"/>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23" name="Line 20"/>
            <p:cNvSpPr>
              <a:spLocks noChangeShapeType="1"/>
            </p:cNvSpPr>
            <p:nvPr/>
          </p:nvSpPr>
          <p:spPr bwMode="auto">
            <a:xfrm flipV="1">
              <a:off x="3648" y="425"/>
              <a:ext cx="703" cy="631"/>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24" name="Line 21"/>
            <p:cNvSpPr>
              <a:spLocks noChangeShapeType="1"/>
            </p:cNvSpPr>
            <p:nvPr/>
          </p:nvSpPr>
          <p:spPr bwMode="auto">
            <a:xfrm>
              <a:off x="3648" y="1296"/>
              <a:ext cx="703" cy="110"/>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25" name="Line 22"/>
            <p:cNvSpPr>
              <a:spLocks noChangeShapeType="1"/>
            </p:cNvSpPr>
            <p:nvPr/>
          </p:nvSpPr>
          <p:spPr bwMode="auto">
            <a:xfrm>
              <a:off x="3648" y="1392"/>
              <a:ext cx="703" cy="994"/>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useBgFill="1">
          <p:nvSpPr>
            <p:cNvPr id="26" name="Rectangle 23"/>
            <p:cNvSpPr>
              <a:spLocks noChangeArrowheads="1"/>
            </p:cNvSpPr>
            <p:nvPr/>
          </p:nvSpPr>
          <p:spPr bwMode="auto">
            <a:xfrm>
              <a:off x="5127" y="1413"/>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27" name="Rectangle 24"/>
            <p:cNvSpPr>
              <a:spLocks noChangeArrowheads="1"/>
            </p:cNvSpPr>
            <p:nvPr/>
          </p:nvSpPr>
          <p:spPr bwMode="auto">
            <a:xfrm>
              <a:off x="5212" y="1502"/>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28" name="Rectangle 25"/>
            <p:cNvSpPr>
              <a:spLocks noChangeArrowheads="1"/>
            </p:cNvSpPr>
            <p:nvPr/>
          </p:nvSpPr>
          <p:spPr bwMode="auto">
            <a:xfrm>
              <a:off x="5298" y="1591"/>
              <a:ext cx="291"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29" name="Rectangle 26"/>
            <p:cNvSpPr>
              <a:spLocks noChangeArrowheads="1"/>
            </p:cNvSpPr>
            <p:nvPr/>
          </p:nvSpPr>
          <p:spPr bwMode="auto">
            <a:xfrm>
              <a:off x="5383" y="1681"/>
              <a:ext cx="292" cy="794"/>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30" name="Rectangle 27"/>
            <p:cNvSpPr>
              <a:spLocks noChangeArrowheads="1"/>
            </p:cNvSpPr>
            <p:nvPr/>
          </p:nvSpPr>
          <p:spPr bwMode="auto">
            <a:xfrm>
              <a:off x="5212" y="343"/>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31" name="Rectangle 28"/>
            <p:cNvSpPr>
              <a:spLocks noChangeArrowheads="1"/>
            </p:cNvSpPr>
            <p:nvPr/>
          </p:nvSpPr>
          <p:spPr bwMode="auto">
            <a:xfrm>
              <a:off x="5298" y="433"/>
              <a:ext cx="291" cy="794"/>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32" name="Rectangle 29"/>
            <p:cNvSpPr>
              <a:spLocks noChangeArrowheads="1"/>
            </p:cNvSpPr>
            <p:nvPr/>
          </p:nvSpPr>
          <p:spPr bwMode="auto">
            <a:xfrm>
              <a:off x="5383" y="522"/>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p:nvSpPr>
            <p:cNvPr id="33" name="Line 30"/>
            <p:cNvSpPr>
              <a:spLocks noChangeShapeType="1"/>
            </p:cNvSpPr>
            <p:nvPr/>
          </p:nvSpPr>
          <p:spPr bwMode="auto">
            <a:xfrm flipV="1">
              <a:off x="4614" y="336"/>
              <a:ext cx="591" cy="453"/>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4" name="Line 31"/>
            <p:cNvSpPr>
              <a:spLocks noChangeShapeType="1"/>
            </p:cNvSpPr>
            <p:nvPr/>
          </p:nvSpPr>
          <p:spPr bwMode="auto">
            <a:xfrm flipV="1">
              <a:off x="4614" y="425"/>
              <a:ext cx="677" cy="453"/>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5" name="Line 32"/>
            <p:cNvSpPr>
              <a:spLocks noChangeShapeType="1"/>
            </p:cNvSpPr>
            <p:nvPr/>
          </p:nvSpPr>
          <p:spPr bwMode="auto">
            <a:xfrm flipV="1">
              <a:off x="4614" y="559"/>
              <a:ext cx="762" cy="498"/>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6" name="Line 33"/>
            <p:cNvSpPr>
              <a:spLocks noChangeShapeType="1"/>
            </p:cNvSpPr>
            <p:nvPr/>
          </p:nvSpPr>
          <p:spPr bwMode="auto">
            <a:xfrm flipV="1">
              <a:off x="4614" y="1450"/>
              <a:ext cx="506" cy="231"/>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7" name="Line 34"/>
            <p:cNvSpPr>
              <a:spLocks noChangeShapeType="1"/>
            </p:cNvSpPr>
            <p:nvPr/>
          </p:nvSpPr>
          <p:spPr bwMode="auto">
            <a:xfrm flipV="1">
              <a:off x="4614" y="1629"/>
              <a:ext cx="677" cy="141"/>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8" name="Line 35"/>
            <p:cNvSpPr>
              <a:spLocks noChangeShapeType="1"/>
            </p:cNvSpPr>
            <p:nvPr/>
          </p:nvSpPr>
          <p:spPr bwMode="auto">
            <a:xfrm flipV="1">
              <a:off x="4657" y="1673"/>
              <a:ext cx="719" cy="275"/>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useBgFill="1">
          <p:nvSpPr>
            <p:cNvPr id="39" name="Rectangle 36"/>
            <p:cNvSpPr>
              <a:spLocks noChangeArrowheads="1"/>
            </p:cNvSpPr>
            <p:nvPr/>
          </p:nvSpPr>
          <p:spPr bwMode="auto">
            <a:xfrm>
              <a:off x="5212" y="2572"/>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40" name="Rectangle 37"/>
            <p:cNvSpPr>
              <a:spLocks noChangeArrowheads="1"/>
            </p:cNvSpPr>
            <p:nvPr/>
          </p:nvSpPr>
          <p:spPr bwMode="auto">
            <a:xfrm>
              <a:off x="5298" y="2661"/>
              <a:ext cx="291"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p:nvSpPr>
            <p:cNvPr id="41" name="Line 38"/>
            <p:cNvSpPr>
              <a:spLocks noChangeShapeType="1"/>
            </p:cNvSpPr>
            <p:nvPr/>
          </p:nvSpPr>
          <p:spPr bwMode="auto">
            <a:xfrm flipV="1">
              <a:off x="4614" y="2565"/>
              <a:ext cx="548" cy="230"/>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42" name="Line 39"/>
            <p:cNvSpPr>
              <a:spLocks noChangeShapeType="1"/>
            </p:cNvSpPr>
            <p:nvPr/>
          </p:nvSpPr>
          <p:spPr bwMode="auto">
            <a:xfrm flipV="1">
              <a:off x="4614" y="2698"/>
              <a:ext cx="634" cy="275"/>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43" name="Rectangle 53"/>
            <p:cNvSpPr>
              <a:spLocks noChangeArrowheads="1"/>
            </p:cNvSpPr>
            <p:nvPr/>
          </p:nvSpPr>
          <p:spPr bwMode="auto">
            <a:xfrm>
              <a:off x="5426" y="767"/>
              <a:ext cx="304" cy="153"/>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4KB</a:t>
              </a:r>
            </a:p>
          </p:txBody>
        </p:sp>
        <p:sp>
          <p:nvSpPr>
            <p:cNvPr id="44" name="Rectangle 57"/>
            <p:cNvSpPr>
              <a:spLocks noChangeArrowheads="1"/>
            </p:cNvSpPr>
            <p:nvPr/>
          </p:nvSpPr>
          <p:spPr bwMode="auto">
            <a:xfrm>
              <a:off x="3318" y="530"/>
              <a:ext cx="360" cy="274"/>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dirty="0">
                  <a:solidFill>
                    <a:prstClr val="black"/>
                  </a:solidFill>
                  <a:latin typeface="Arial" charset="0"/>
                </a:rPr>
                <a:t>1K</a:t>
              </a:r>
            </a:p>
            <a:p>
              <a:pPr>
                <a:lnSpc>
                  <a:spcPct val="90000"/>
                </a:lnSpc>
                <a:spcBef>
                  <a:spcPct val="0"/>
                </a:spcBef>
              </a:pPr>
              <a:r>
                <a:rPr lang="en-US" sz="1400" dirty="0">
                  <a:solidFill>
                    <a:prstClr val="black"/>
                  </a:solidFill>
                  <a:latin typeface="Arial" charset="0"/>
                </a:rPr>
                <a:t>PTEs</a:t>
              </a:r>
            </a:p>
          </p:txBody>
        </p:sp>
      </p:grpSp>
      <p:sp>
        <p:nvSpPr>
          <p:cNvPr id="46" name="Rectangle 57"/>
          <p:cNvSpPr>
            <a:spLocks noChangeArrowheads="1"/>
          </p:cNvSpPr>
          <p:nvPr/>
        </p:nvSpPr>
        <p:spPr bwMode="auto">
          <a:xfrm>
            <a:off x="6938797" y="446743"/>
            <a:ext cx="571500" cy="434975"/>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dirty="0">
                <a:solidFill>
                  <a:prstClr val="black"/>
                </a:solidFill>
                <a:latin typeface="Arial" charset="0"/>
              </a:rPr>
              <a:t>1K</a:t>
            </a:r>
          </a:p>
          <a:p>
            <a:pPr>
              <a:lnSpc>
                <a:spcPct val="90000"/>
              </a:lnSpc>
              <a:spcBef>
                <a:spcPct val="0"/>
              </a:spcBef>
            </a:pPr>
            <a:r>
              <a:rPr lang="en-US" sz="1400" dirty="0">
                <a:solidFill>
                  <a:prstClr val="black"/>
                </a:solidFill>
                <a:latin typeface="Arial" charset="0"/>
              </a:rPr>
              <a:t>PTEs</a:t>
            </a:r>
          </a:p>
        </p:txBody>
      </p:sp>
      <p:grpSp>
        <p:nvGrpSpPr>
          <p:cNvPr id="47" name="Group 62"/>
          <p:cNvGrpSpPr>
            <a:grpSpLocks/>
          </p:cNvGrpSpPr>
          <p:nvPr/>
        </p:nvGrpSpPr>
        <p:grpSpPr bwMode="auto">
          <a:xfrm>
            <a:off x="609600" y="1066800"/>
            <a:ext cx="3276600" cy="1371600"/>
            <a:chOff x="384" y="1008"/>
            <a:chExt cx="2064" cy="864"/>
          </a:xfrm>
        </p:grpSpPr>
        <p:sp>
          <p:nvSpPr>
            <p:cNvPr id="48" name="Rectangle 3"/>
            <p:cNvSpPr>
              <a:spLocks noChangeArrowheads="1"/>
            </p:cNvSpPr>
            <p:nvPr/>
          </p:nvSpPr>
          <p:spPr bwMode="auto">
            <a:xfrm>
              <a:off x="384" y="1008"/>
              <a:ext cx="81" cy="230"/>
            </a:xfrm>
            <a:prstGeom prst="rect">
              <a:avLst/>
            </a:prstGeom>
            <a:noFill/>
            <a:ln w="12700">
              <a:noFill/>
              <a:miter lim="800000"/>
              <a:headEnd/>
              <a:tailEnd/>
            </a:ln>
            <a:effectLst/>
          </p:spPr>
          <p:txBody>
            <a:bodyPr wrap="none" lIns="63500" tIns="25400" rIns="63500" bIns="25400">
              <a:spAutoFit/>
            </a:bodyPr>
            <a:lstStyle/>
            <a:p>
              <a:pPr>
                <a:lnSpc>
                  <a:spcPct val="85000"/>
                </a:lnSpc>
                <a:spcBef>
                  <a:spcPct val="0"/>
                </a:spcBef>
              </a:pPr>
              <a:endParaRPr lang="en-US" sz="2400" dirty="0">
                <a:solidFill>
                  <a:prstClr val="black"/>
                </a:solidFill>
                <a:latin typeface="Arial" charset="0"/>
              </a:endParaRPr>
            </a:p>
          </p:txBody>
        </p:sp>
        <p:sp>
          <p:nvSpPr>
            <p:cNvPr id="49" name="Rectangle 40"/>
            <p:cNvSpPr>
              <a:spLocks noChangeArrowheads="1"/>
            </p:cNvSpPr>
            <p:nvPr/>
          </p:nvSpPr>
          <p:spPr bwMode="auto">
            <a:xfrm>
              <a:off x="720" y="1248"/>
              <a:ext cx="1446" cy="228"/>
            </a:xfrm>
            <a:prstGeom prst="rect">
              <a:avLst/>
            </a:prstGeom>
            <a:noFill/>
            <a:ln w="12700">
              <a:noFill/>
              <a:miter lim="800000"/>
              <a:headEnd/>
              <a:tailEnd/>
            </a:ln>
            <a:effectLst/>
          </p:spPr>
          <p:txBody>
            <a:bodyPr wrap="none" lIns="63500" tIns="25400" rIns="63500" bIns="25400">
              <a:spAutoFit/>
            </a:bodyPr>
            <a:lstStyle/>
            <a:p>
              <a:pPr>
                <a:lnSpc>
                  <a:spcPct val="85000"/>
                </a:lnSpc>
                <a:spcBef>
                  <a:spcPct val="0"/>
                </a:spcBef>
              </a:pPr>
              <a:r>
                <a:rPr lang="en-US" sz="2400" dirty="0">
                  <a:solidFill>
                    <a:prstClr val="black"/>
                  </a:solidFill>
                  <a:latin typeface="Arial" charset="0"/>
                </a:rPr>
                <a:t>32-bit address:</a:t>
              </a:r>
            </a:p>
          </p:txBody>
        </p:sp>
        <p:sp>
          <p:nvSpPr>
            <p:cNvPr id="50" name="Rectangle 41"/>
            <p:cNvSpPr>
              <a:spLocks noChangeArrowheads="1"/>
            </p:cNvSpPr>
            <p:nvPr/>
          </p:nvSpPr>
          <p:spPr bwMode="auto">
            <a:xfrm>
              <a:off x="488" y="1688"/>
              <a:ext cx="616" cy="184"/>
            </a:xfrm>
            <a:prstGeom prst="rect">
              <a:avLst/>
            </a:prstGeom>
            <a:solidFill>
              <a:srgbClr val="FF66CC"/>
            </a:solidFill>
            <a:ln w="12700">
              <a:solidFill>
                <a:schemeClr val="tx1"/>
              </a:solidFill>
              <a:miter lim="800000"/>
              <a:headEnd/>
              <a:tailEnd/>
            </a:ln>
            <a:effectLst/>
          </p:spPr>
          <p:txBody>
            <a:bodyPr wrap="none" anchor="ctr"/>
            <a:lstStyle/>
            <a:p>
              <a:endParaRPr lang="en-US">
                <a:solidFill>
                  <a:prstClr val="black"/>
                </a:solidFill>
              </a:endParaRPr>
            </a:p>
          </p:txBody>
        </p:sp>
        <p:sp>
          <p:nvSpPr>
            <p:cNvPr id="51" name="Rectangle 42"/>
            <p:cNvSpPr>
              <a:spLocks noChangeArrowheads="1"/>
            </p:cNvSpPr>
            <p:nvPr/>
          </p:nvSpPr>
          <p:spPr bwMode="auto">
            <a:xfrm>
              <a:off x="1112" y="1688"/>
              <a:ext cx="616" cy="184"/>
            </a:xfrm>
            <a:prstGeom prst="rect">
              <a:avLst/>
            </a:prstGeom>
            <a:solidFill>
              <a:srgbClr val="FF66CC"/>
            </a:solidFill>
            <a:ln w="12700">
              <a:solidFill>
                <a:schemeClr val="tx1"/>
              </a:solidFill>
              <a:miter lim="800000"/>
              <a:headEnd/>
              <a:tailEnd/>
            </a:ln>
            <a:effectLst/>
          </p:spPr>
          <p:txBody>
            <a:bodyPr wrap="none" anchor="ctr"/>
            <a:lstStyle/>
            <a:p>
              <a:endParaRPr lang="en-US">
                <a:solidFill>
                  <a:prstClr val="black"/>
                </a:solidFill>
              </a:endParaRPr>
            </a:p>
          </p:txBody>
        </p:sp>
        <p:sp>
          <p:nvSpPr>
            <p:cNvPr id="52" name="Rectangle 43"/>
            <p:cNvSpPr>
              <a:spLocks noChangeArrowheads="1"/>
            </p:cNvSpPr>
            <p:nvPr/>
          </p:nvSpPr>
          <p:spPr bwMode="auto">
            <a:xfrm>
              <a:off x="1736" y="1688"/>
              <a:ext cx="712" cy="184"/>
            </a:xfrm>
            <a:prstGeom prst="rect">
              <a:avLst/>
            </a:prstGeom>
            <a:solidFill>
              <a:srgbClr val="FF66CC"/>
            </a:solidFill>
            <a:ln w="12700">
              <a:solidFill>
                <a:schemeClr val="tx1"/>
              </a:solidFill>
              <a:miter lim="800000"/>
              <a:headEnd/>
              <a:tailEnd/>
            </a:ln>
            <a:effectLst/>
          </p:spPr>
          <p:txBody>
            <a:bodyPr wrap="none" anchor="ctr"/>
            <a:lstStyle/>
            <a:p>
              <a:endParaRPr lang="en-US">
                <a:solidFill>
                  <a:prstClr val="black"/>
                </a:solidFill>
              </a:endParaRPr>
            </a:p>
          </p:txBody>
        </p:sp>
        <p:sp>
          <p:nvSpPr>
            <p:cNvPr id="53" name="Rectangle 44"/>
            <p:cNvSpPr>
              <a:spLocks noChangeArrowheads="1"/>
            </p:cNvSpPr>
            <p:nvPr/>
          </p:nvSpPr>
          <p:spPr bwMode="auto">
            <a:xfrm>
              <a:off x="526" y="1712"/>
              <a:ext cx="539" cy="153"/>
            </a:xfrm>
            <a:prstGeom prst="rect">
              <a:avLst/>
            </a:prstGeom>
            <a:solidFill>
              <a:srgbClr val="FF66CC"/>
            </a:solid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P1 index</a:t>
              </a:r>
            </a:p>
          </p:txBody>
        </p:sp>
        <p:sp>
          <p:nvSpPr>
            <p:cNvPr id="54" name="Rectangle 45"/>
            <p:cNvSpPr>
              <a:spLocks noChangeArrowheads="1"/>
            </p:cNvSpPr>
            <p:nvPr/>
          </p:nvSpPr>
          <p:spPr bwMode="auto">
            <a:xfrm>
              <a:off x="1150" y="1712"/>
              <a:ext cx="539" cy="153"/>
            </a:xfrm>
            <a:prstGeom prst="rect">
              <a:avLst/>
            </a:prstGeom>
            <a:solidFill>
              <a:srgbClr val="FF66CC"/>
            </a:solid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P2 index</a:t>
              </a:r>
            </a:p>
          </p:txBody>
        </p:sp>
        <p:sp>
          <p:nvSpPr>
            <p:cNvPr id="55" name="Rectangle 46"/>
            <p:cNvSpPr>
              <a:spLocks noChangeArrowheads="1"/>
            </p:cNvSpPr>
            <p:nvPr/>
          </p:nvSpPr>
          <p:spPr bwMode="auto">
            <a:xfrm>
              <a:off x="1774" y="1712"/>
              <a:ext cx="674" cy="153"/>
            </a:xfrm>
            <a:prstGeom prst="rect">
              <a:avLst/>
            </a:prstGeom>
            <a:solidFill>
              <a:srgbClr val="FF66CC"/>
            </a:solid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page offset</a:t>
              </a:r>
            </a:p>
          </p:txBody>
        </p:sp>
        <p:sp>
          <p:nvSpPr>
            <p:cNvPr id="56" name="Rectangle 54"/>
            <p:cNvSpPr>
              <a:spLocks noChangeArrowheads="1"/>
            </p:cNvSpPr>
            <p:nvPr/>
          </p:nvSpPr>
          <p:spPr bwMode="auto">
            <a:xfrm>
              <a:off x="680" y="1568"/>
              <a:ext cx="204" cy="153"/>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10</a:t>
              </a:r>
            </a:p>
          </p:txBody>
        </p:sp>
        <p:sp>
          <p:nvSpPr>
            <p:cNvPr id="57" name="Rectangle 55"/>
            <p:cNvSpPr>
              <a:spLocks noChangeArrowheads="1"/>
            </p:cNvSpPr>
            <p:nvPr/>
          </p:nvSpPr>
          <p:spPr bwMode="auto">
            <a:xfrm>
              <a:off x="1284" y="1568"/>
              <a:ext cx="204" cy="153"/>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10</a:t>
              </a:r>
            </a:p>
          </p:txBody>
        </p:sp>
        <p:sp>
          <p:nvSpPr>
            <p:cNvPr id="58" name="Rectangle 56"/>
            <p:cNvSpPr>
              <a:spLocks noChangeArrowheads="1"/>
            </p:cNvSpPr>
            <p:nvPr/>
          </p:nvSpPr>
          <p:spPr bwMode="auto">
            <a:xfrm>
              <a:off x="1956" y="1568"/>
              <a:ext cx="204" cy="153"/>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dirty="0">
                  <a:solidFill>
                    <a:prstClr val="black"/>
                  </a:solidFill>
                  <a:latin typeface="Arial" charset="0"/>
                </a:rPr>
                <a:t>12</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6" y="269449"/>
            <a:ext cx="8323943" cy="1034143"/>
          </a:xfrm>
        </p:spPr>
        <p:txBody>
          <a:bodyPr/>
          <a:lstStyle/>
          <a:p>
            <a:r>
              <a:rPr lang="en-US" dirty="0" smtClean="0"/>
              <a:t>2. 2 Page Table</a:t>
            </a:r>
            <a:endParaRPr lang="en-US" dirty="0"/>
          </a:p>
        </p:txBody>
      </p:sp>
      <p:sp>
        <p:nvSpPr>
          <p:cNvPr id="3" name="Content Placeholder 2"/>
          <p:cNvSpPr>
            <a:spLocks noGrp="1"/>
          </p:cNvSpPr>
          <p:nvPr>
            <p:ph idx="1"/>
          </p:nvPr>
        </p:nvSpPr>
        <p:spPr>
          <a:xfrm>
            <a:off x="164969" y="3346093"/>
            <a:ext cx="6627718" cy="3732963"/>
          </a:xfrm>
        </p:spPr>
        <p:txBody>
          <a:bodyPr>
            <a:normAutofit fontScale="77500" lnSpcReduction="20000"/>
          </a:bodyPr>
          <a:lstStyle/>
          <a:p>
            <a:r>
              <a:rPr lang="en-US" dirty="0" smtClean="0"/>
              <a:t>Q: What is the largest possible memory needed for storing all page tables? </a:t>
            </a:r>
          </a:p>
          <a:p>
            <a:r>
              <a:rPr lang="en-US" i="1" dirty="0" smtClean="0"/>
              <a:t>A: There is one page table at the first level, and up to 2^10 = 1K page tables at the 2</a:t>
            </a:r>
            <a:r>
              <a:rPr lang="en-US" i="1" baseline="30000" dirty="0" smtClean="0"/>
              <a:t>nd</a:t>
            </a:r>
            <a:r>
              <a:rPr lang="en-US" i="1" dirty="0" smtClean="0"/>
              <a:t> level. Each PTE is 2 bytes. Size of the 1</a:t>
            </a:r>
            <a:r>
              <a:rPr lang="en-US" i="1" baseline="30000" dirty="0" smtClean="0"/>
              <a:t>st</a:t>
            </a:r>
            <a:r>
              <a:rPr lang="en-US" i="1" dirty="0" smtClean="0"/>
              <a:t> level page table is 2*(2^10) bytes = 2KB. Size of each 2</a:t>
            </a:r>
            <a:r>
              <a:rPr lang="en-US" i="1" baseline="30000" dirty="0" smtClean="0"/>
              <a:t>nd</a:t>
            </a:r>
            <a:r>
              <a:rPr lang="en-US" i="1" dirty="0" smtClean="0"/>
              <a:t> level table is also 2*(2^10) bytes = 2KB. All in all, the page tables use 2KB + 1024 * 2KB = 2050 KB of memory.</a:t>
            </a:r>
          </a:p>
          <a:p>
            <a:endParaRPr lang="sv-SE" dirty="0" smtClean="0"/>
          </a:p>
          <a:p>
            <a:endParaRPr lang="en-US" dirty="0" smtClean="0"/>
          </a:p>
          <a:p>
            <a:endParaRPr lang="en-US" dirty="0"/>
          </a:p>
        </p:txBody>
      </p:sp>
      <p:sp>
        <p:nvSpPr>
          <p:cNvPr id="4" name="Slide Number Placeholder 3"/>
          <p:cNvSpPr>
            <a:spLocks noGrp="1"/>
          </p:cNvSpPr>
          <p:nvPr>
            <p:ph type="sldNum" sz="quarter" idx="11"/>
          </p:nvPr>
        </p:nvSpPr>
        <p:spPr>
          <a:xfrm>
            <a:off x="6868883" y="5510176"/>
            <a:ext cx="1905000" cy="457200"/>
          </a:xfrm>
        </p:spPr>
        <p:txBody>
          <a:bodyPr/>
          <a:lstStyle/>
          <a:p>
            <a:pPr>
              <a:defRPr/>
            </a:pPr>
            <a:fld id="{6CCBA2CA-ED0B-4C36-BC1F-C4FEA93EC945}" type="slidenum">
              <a:rPr lang="en-US" altLang="zh-CN" smtClean="0">
                <a:solidFill>
                  <a:srgbClr val="000000"/>
                </a:solidFill>
              </a:rPr>
              <a:pPr>
                <a:defRPr/>
              </a:pPr>
              <a:t>6</a:t>
            </a:fld>
            <a:endParaRPr lang="en-US" altLang="zh-CN">
              <a:solidFill>
                <a:srgbClr val="000000"/>
              </a:solidFill>
            </a:endParaRPr>
          </a:p>
        </p:txBody>
      </p:sp>
      <p:grpSp>
        <p:nvGrpSpPr>
          <p:cNvPr id="5" name="Group 63"/>
          <p:cNvGrpSpPr>
            <a:grpSpLocks/>
          </p:cNvGrpSpPr>
          <p:nvPr/>
        </p:nvGrpSpPr>
        <p:grpSpPr bwMode="auto">
          <a:xfrm>
            <a:off x="5314950" y="858710"/>
            <a:ext cx="3829050" cy="4953000"/>
            <a:chOff x="3318" y="336"/>
            <a:chExt cx="2412" cy="3120"/>
          </a:xfrm>
        </p:grpSpPr>
        <p:sp>
          <p:nvSpPr>
            <p:cNvPr id="7" name="Rectangle 4"/>
            <p:cNvSpPr>
              <a:spLocks noChangeArrowheads="1"/>
            </p:cNvSpPr>
            <p:nvPr/>
          </p:nvSpPr>
          <p:spPr bwMode="auto">
            <a:xfrm>
              <a:off x="3360" y="864"/>
              <a:ext cx="292" cy="795"/>
            </a:xfrm>
            <a:prstGeom prst="rect">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8" name="Rectangle 5" descr="75%"/>
            <p:cNvSpPr>
              <a:spLocks noChangeArrowheads="1"/>
            </p:cNvSpPr>
            <p:nvPr/>
          </p:nvSpPr>
          <p:spPr bwMode="auto">
            <a:xfrm>
              <a:off x="3360" y="998"/>
              <a:ext cx="292" cy="81"/>
            </a:xfrm>
            <a:prstGeom prst="rect">
              <a:avLst/>
            </a:prstGeom>
            <a:pattFill prst="pct75">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9" name="Rectangle 6" descr="75%"/>
            <p:cNvSpPr>
              <a:spLocks noChangeArrowheads="1"/>
            </p:cNvSpPr>
            <p:nvPr/>
          </p:nvSpPr>
          <p:spPr bwMode="auto">
            <a:xfrm>
              <a:off x="3360" y="1265"/>
              <a:ext cx="292" cy="82"/>
            </a:xfrm>
            <a:prstGeom prst="rect">
              <a:avLst/>
            </a:prstGeom>
            <a:pattFill prst="pct75">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0" name="Rectangle 7" descr="75%"/>
            <p:cNvSpPr>
              <a:spLocks noChangeArrowheads="1"/>
            </p:cNvSpPr>
            <p:nvPr/>
          </p:nvSpPr>
          <p:spPr bwMode="auto">
            <a:xfrm>
              <a:off x="3360" y="1354"/>
              <a:ext cx="292" cy="82"/>
            </a:xfrm>
            <a:prstGeom prst="rect">
              <a:avLst/>
            </a:prstGeom>
            <a:pattFill prst="pct75">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1" name="Rectangle 8"/>
            <p:cNvSpPr>
              <a:spLocks noChangeArrowheads="1"/>
            </p:cNvSpPr>
            <p:nvPr/>
          </p:nvSpPr>
          <p:spPr bwMode="auto">
            <a:xfrm>
              <a:off x="4358" y="433"/>
              <a:ext cx="292" cy="794"/>
            </a:xfrm>
            <a:prstGeom prst="rect">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12" name="Rectangle 9" descr="50%"/>
            <p:cNvSpPr>
              <a:spLocks noChangeArrowheads="1"/>
            </p:cNvSpPr>
            <p:nvPr/>
          </p:nvSpPr>
          <p:spPr bwMode="auto">
            <a:xfrm>
              <a:off x="4358" y="745"/>
              <a:ext cx="292" cy="81"/>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3" name="Rectangle 10" descr="50%"/>
            <p:cNvSpPr>
              <a:spLocks noChangeArrowheads="1"/>
            </p:cNvSpPr>
            <p:nvPr/>
          </p:nvSpPr>
          <p:spPr bwMode="auto">
            <a:xfrm>
              <a:off x="4358" y="834"/>
              <a:ext cx="292" cy="81"/>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4" name="Rectangle 11" descr="50%"/>
            <p:cNvSpPr>
              <a:spLocks noChangeArrowheads="1"/>
            </p:cNvSpPr>
            <p:nvPr/>
          </p:nvSpPr>
          <p:spPr bwMode="auto">
            <a:xfrm>
              <a:off x="4358" y="1012"/>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5" name="Rectangle 12"/>
            <p:cNvSpPr>
              <a:spLocks noChangeArrowheads="1"/>
            </p:cNvSpPr>
            <p:nvPr/>
          </p:nvSpPr>
          <p:spPr bwMode="auto">
            <a:xfrm>
              <a:off x="4358" y="1413"/>
              <a:ext cx="292" cy="795"/>
            </a:xfrm>
            <a:prstGeom prst="rect">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16" name="Rectangle 13" descr="50%"/>
            <p:cNvSpPr>
              <a:spLocks noChangeArrowheads="1"/>
            </p:cNvSpPr>
            <p:nvPr/>
          </p:nvSpPr>
          <p:spPr bwMode="auto">
            <a:xfrm>
              <a:off x="4358" y="1636"/>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7" name="Rectangle 14" descr="50%"/>
            <p:cNvSpPr>
              <a:spLocks noChangeArrowheads="1"/>
            </p:cNvSpPr>
            <p:nvPr/>
          </p:nvSpPr>
          <p:spPr bwMode="auto">
            <a:xfrm>
              <a:off x="4358" y="1725"/>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8" name="Rectangle 15" descr="50%"/>
            <p:cNvSpPr>
              <a:spLocks noChangeArrowheads="1"/>
            </p:cNvSpPr>
            <p:nvPr/>
          </p:nvSpPr>
          <p:spPr bwMode="auto">
            <a:xfrm>
              <a:off x="4358" y="1903"/>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9" name="Rectangle 16"/>
            <p:cNvSpPr>
              <a:spLocks noChangeArrowheads="1"/>
            </p:cNvSpPr>
            <p:nvPr/>
          </p:nvSpPr>
          <p:spPr bwMode="auto">
            <a:xfrm>
              <a:off x="4358" y="2349"/>
              <a:ext cx="292" cy="795"/>
            </a:xfrm>
            <a:prstGeom prst="rect">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20" name="Rectangle 17" descr="50%"/>
            <p:cNvSpPr>
              <a:spLocks noChangeArrowheads="1"/>
            </p:cNvSpPr>
            <p:nvPr/>
          </p:nvSpPr>
          <p:spPr bwMode="auto">
            <a:xfrm>
              <a:off x="4358" y="2527"/>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21" name="Rectangle 18" descr="50%"/>
            <p:cNvSpPr>
              <a:spLocks noChangeArrowheads="1"/>
            </p:cNvSpPr>
            <p:nvPr/>
          </p:nvSpPr>
          <p:spPr bwMode="auto">
            <a:xfrm>
              <a:off x="4358" y="2750"/>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22" name="Rectangle 19" descr="50%"/>
            <p:cNvSpPr>
              <a:spLocks noChangeArrowheads="1"/>
            </p:cNvSpPr>
            <p:nvPr/>
          </p:nvSpPr>
          <p:spPr bwMode="auto">
            <a:xfrm>
              <a:off x="4358" y="2929"/>
              <a:ext cx="292" cy="81"/>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23" name="Line 20"/>
            <p:cNvSpPr>
              <a:spLocks noChangeShapeType="1"/>
            </p:cNvSpPr>
            <p:nvPr/>
          </p:nvSpPr>
          <p:spPr bwMode="auto">
            <a:xfrm flipV="1">
              <a:off x="3648" y="425"/>
              <a:ext cx="703" cy="631"/>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24" name="Line 21"/>
            <p:cNvSpPr>
              <a:spLocks noChangeShapeType="1"/>
            </p:cNvSpPr>
            <p:nvPr/>
          </p:nvSpPr>
          <p:spPr bwMode="auto">
            <a:xfrm>
              <a:off x="3648" y="1296"/>
              <a:ext cx="703" cy="110"/>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25" name="Line 22"/>
            <p:cNvSpPr>
              <a:spLocks noChangeShapeType="1"/>
            </p:cNvSpPr>
            <p:nvPr/>
          </p:nvSpPr>
          <p:spPr bwMode="auto">
            <a:xfrm>
              <a:off x="3648" y="1392"/>
              <a:ext cx="703" cy="994"/>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useBgFill="1">
          <p:nvSpPr>
            <p:cNvPr id="26" name="Rectangle 23"/>
            <p:cNvSpPr>
              <a:spLocks noChangeArrowheads="1"/>
            </p:cNvSpPr>
            <p:nvPr/>
          </p:nvSpPr>
          <p:spPr bwMode="auto">
            <a:xfrm>
              <a:off x="5127" y="1413"/>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27" name="Rectangle 24"/>
            <p:cNvSpPr>
              <a:spLocks noChangeArrowheads="1"/>
            </p:cNvSpPr>
            <p:nvPr/>
          </p:nvSpPr>
          <p:spPr bwMode="auto">
            <a:xfrm>
              <a:off x="5212" y="1502"/>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28" name="Rectangle 25"/>
            <p:cNvSpPr>
              <a:spLocks noChangeArrowheads="1"/>
            </p:cNvSpPr>
            <p:nvPr/>
          </p:nvSpPr>
          <p:spPr bwMode="auto">
            <a:xfrm>
              <a:off x="5298" y="1591"/>
              <a:ext cx="291"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29" name="Rectangle 26"/>
            <p:cNvSpPr>
              <a:spLocks noChangeArrowheads="1"/>
            </p:cNvSpPr>
            <p:nvPr/>
          </p:nvSpPr>
          <p:spPr bwMode="auto">
            <a:xfrm>
              <a:off x="5383" y="1681"/>
              <a:ext cx="292" cy="794"/>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30" name="Rectangle 27"/>
            <p:cNvSpPr>
              <a:spLocks noChangeArrowheads="1"/>
            </p:cNvSpPr>
            <p:nvPr/>
          </p:nvSpPr>
          <p:spPr bwMode="auto">
            <a:xfrm>
              <a:off x="5212" y="343"/>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31" name="Rectangle 28"/>
            <p:cNvSpPr>
              <a:spLocks noChangeArrowheads="1"/>
            </p:cNvSpPr>
            <p:nvPr/>
          </p:nvSpPr>
          <p:spPr bwMode="auto">
            <a:xfrm>
              <a:off x="5298" y="433"/>
              <a:ext cx="291" cy="794"/>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32" name="Rectangle 29"/>
            <p:cNvSpPr>
              <a:spLocks noChangeArrowheads="1"/>
            </p:cNvSpPr>
            <p:nvPr/>
          </p:nvSpPr>
          <p:spPr bwMode="auto">
            <a:xfrm>
              <a:off x="5383" y="522"/>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p:nvSpPr>
            <p:cNvPr id="33" name="Line 30"/>
            <p:cNvSpPr>
              <a:spLocks noChangeShapeType="1"/>
            </p:cNvSpPr>
            <p:nvPr/>
          </p:nvSpPr>
          <p:spPr bwMode="auto">
            <a:xfrm flipV="1">
              <a:off x="4614" y="336"/>
              <a:ext cx="591" cy="453"/>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4" name="Line 31"/>
            <p:cNvSpPr>
              <a:spLocks noChangeShapeType="1"/>
            </p:cNvSpPr>
            <p:nvPr/>
          </p:nvSpPr>
          <p:spPr bwMode="auto">
            <a:xfrm flipV="1">
              <a:off x="4614" y="425"/>
              <a:ext cx="677" cy="453"/>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5" name="Line 32"/>
            <p:cNvSpPr>
              <a:spLocks noChangeShapeType="1"/>
            </p:cNvSpPr>
            <p:nvPr/>
          </p:nvSpPr>
          <p:spPr bwMode="auto">
            <a:xfrm flipV="1">
              <a:off x="4614" y="559"/>
              <a:ext cx="762" cy="498"/>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6" name="Line 33"/>
            <p:cNvSpPr>
              <a:spLocks noChangeShapeType="1"/>
            </p:cNvSpPr>
            <p:nvPr/>
          </p:nvSpPr>
          <p:spPr bwMode="auto">
            <a:xfrm flipV="1">
              <a:off x="4614" y="1450"/>
              <a:ext cx="506" cy="231"/>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7" name="Line 34"/>
            <p:cNvSpPr>
              <a:spLocks noChangeShapeType="1"/>
            </p:cNvSpPr>
            <p:nvPr/>
          </p:nvSpPr>
          <p:spPr bwMode="auto">
            <a:xfrm flipV="1">
              <a:off x="4614" y="1629"/>
              <a:ext cx="677" cy="141"/>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8" name="Line 35"/>
            <p:cNvSpPr>
              <a:spLocks noChangeShapeType="1"/>
            </p:cNvSpPr>
            <p:nvPr/>
          </p:nvSpPr>
          <p:spPr bwMode="auto">
            <a:xfrm flipV="1">
              <a:off x="4657" y="1673"/>
              <a:ext cx="719" cy="275"/>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useBgFill="1">
          <p:nvSpPr>
            <p:cNvPr id="39" name="Rectangle 36"/>
            <p:cNvSpPr>
              <a:spLocks noChangeArrowheads="1"/>
            </p:cNvSpPr>
            <p:nvPr/>
          </p:nvSpPr>
          <p:spPr bwMode="auto">
            <a:xfrm>
              <a:off x="5212" y="2572"/>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40" name="Rectangle 37"/>
            <p:cNvSpPr>
              <a:spLocks noChangeArrowheads="1"/>
            </p:cNvSpPr>
            <p:nvPr/>
          </p:nvSpPr>
          <p:spPr bwMode="auto">
            <a:xfrm>
              <a:off x="5298" y="2661"/>
              <a:ext cx="291"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p:nvSpPr>
            <p:cNvPr id="41" name="Line 38"/>
            <p:cNvSpPr>
              <a:spLocks noChangeShapeType="1"/>
            </p:cNvSpPr>
            <p:nvPr/>
          </p:nvSpPr>
          <p:spPr bwMode="auto">
            <a:xfrm flipV="1">
              <a:off x="4614" y="2565"/>
              <a:ext cx="548" cy="230"/>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42" name="Line 39"/>
            <p:cNvSpPr>
              <a:spLocks noChangeShapeType="1"/>
            </p:cNvSpPr>
            <p:nvPr/>
          </p:nvSpPr>
          <p:spPr bwMode="auto">
            <a:xfrm flipV="1">
              <a:off x="4614" y="2698"/>
              <a:ext cx="634" cy="275"/>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43" name="Rectangle 53"/>
            <p:cNvSpPr>
              <a:spLocks noChangeArrowheads="1"/>
            </p:cNvSpPr>
            <p:nvPr/>
          </p:nvSpPr>
          <p:spPr bwMode="auto">
            <a:xfrm>
              <a:off x="5426" y="767"/>
              <a:ext cx="304" cy="153"/>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4KB</a:t>
              </a:r>
            </a:p>
          </p:txBody>
        </p:sp>
        <p:sp>
          <p:nvSpPr>
            <p:cNvPr id="44" name="Rectangle 57"/>
            <p:cNvSpPr>
              <a:spLocks noChangeArrowheads="1"/>
            </p:cNvSpPr>
            <p:nvPr/>
          </p:nvSpPr>
          <p:spPr bwMode="auto">
            <a:xfrm>
              <a:off x="3318" y="530"/>
              <a:ext cx="360" cy="274"/>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dirty="0">
                  <a:solidFill>
                    <a:prstClr val="black"/>
                  </a:solidFill>
                  <a:latin typeface="Arial" charset="0"/>
                </a:rPr>
                <a:t>1K</a:t>
              </a:r>
            </a:p>
            <a:p>
              <a:pPr>
                <a:lnSpc>
                  <a:spcPct val="90000"/>
                </a:lnSpc>
                <a:spcBef>
                  <a:spcPct val="0"/>
                </a:spcBef>
              </a:pPr>
              <a:r>
                <a:rPr lang="en-US" sz="1400" dirty="0">
                  <a:solidFill>
                    <a:prstClr val="black"/>
                  </a:solidFill>
                  <a:latin typeface="Arial" charset="0"/>
                </a:rPr>
                <a:t>PTEs</a:t>
              </a:r>
            </a:p>
          </p:txBody>
        </p:sp>
      </p:grpSp>
      <p:sp>
        <p:nvSpPr>
          <p:cNvPr id="46" name="Rectangle 57"/>
          <p:cNvSpPr>
            <a:spLocks noChangeArrowheads="1"/>
          </p:cNvSpPr>
          <p:nvPr/>
        </p:nvSpPr>
        <p:spPr bwMode="auto">
          <a:xfrm>
            <a:off x="6938797" y="446743"/>
            <a:ext cx="571500" cy="434975"/>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dirty="0">
                <a:solidFill>
                  <a:prstClr val="black"/>
                </a:solidFill>
                <a:latin typeface="Arial" charset="0"/>
              </a:rPr>
              <a:t>1K</a:t>
            </a:r>
          </a:p>
          <a:p>
            <a:pPr>
              <a:lnSpc>
                <a:spcPct val="90000"/>
              </a:lnSpc>
              <a:spcBef>
                <a:spcPct val="0"/>
              </a:spcBef>
            </a:pPr>
            <a:r>
              <a:rPr lang="en-US" sz="1400" dirty="0">
                <a:solidFill>
                  <a:prstClr val="black"/>
                </a:solidFill>
                <a:latin typeface="Arial" charset="0"/>
              </a:rPr>
              <a:t>PTEs</a:t>
            </a:r>
          </a:p>
        </p:txBody>
      </p:sp>
      <p:grpSp>
        <p:nvGrpSpPr>
          <p:cNvPr id="6" name="Group 62"/>
          <p:cNvGrpSpPr>
            <a:grpSpLocks/>
          </p:cNvGrpSpPr>
          <p:nvPr/>
        </p:nvGrpSpPr>
        <p:grpSpPr bwMode="auto">
          <a:xfrm>
            <a:off x="609600" y="1066800"/>
            <a:ext cx="3276600" cy="1371600"/>
            <a:chOff x="384" y="1008"/>
            <a:chExt cx="2064" cy="864"/>
          </a:xfrm>
        </p:grpSpPr>
        <p:sp>
          <p:nvSpPr>
            <p:cNvPr id="48" name="Rectangle 3"/>
            <p:cNvSpPr>
              <a:spLocks noChangeArrowheads="1"/>
            </p:cNvSpPr>
            <p:nvPr/>
          </p:nvSpPr>
          <p:spPr bwMode="auto">
            <a:xfrm>
              <a:off x="384" y="1008"/>
              <a:ext cx="81" cy="230"/>
            </a:xfrm>
            <a:prstGeom prst="rect">
              <a:avLst/>
            </a:prstGeom>
            <a:noFill/>
            <a:ln w="12700">
              <a:noFill/>
              <a:miter lim="800000"/>
              <a:headEnd/>
              <a:tailEnd/>
            </a:ln>
            <a:effectLst/>
          </p:spPr>
          <p:txBody>
            <a:bodyPr wrap="none" lIns="63500" tIns="25400" rIns="63500" bIns="25400">
              <a:spAutoFit/>
            </a:bodyPr>
            <a:lstStyle/>
            <a:p>
              <a:pPr>
                <a:lnSpc>
                  <a:spcPct val="85000"/>
                </a:lnSpc>
                <a:spcBef>
                  <a:spcPct val="0"/>
                </a:spcBef>
              </a:pPr>
              <a:endParaRPr lang="en-US" sz="2400" dirty="0">
                <a:solidFill>
                  <a:prstClr val="black"/>
                </a:solidFill>
                <a:latin typeface="Arial" charset="0"/>
              </a:endParaRPr>
            </a:p>
          </p:txBody>
        </p:sp>
        <p:sp>
          <p:nvSpPr>
            <p:cNvPr id="49" name="Rectangle 40"/>
            <p:cNvSpPr>
              <a:spLocks noChangeArrowheads="1"/>
            </p:cNvSpPr>
            <p:nvPr/>
          </p:nvSpPr>
          <p:spPr bwMode="auto">
            <a:xfrm>
              <a:off x="720" y="1248"/>
              <a:ext cx="1446" cy="228"/>
            </a:xfrm>
            <a:prstGeom prst="rect">
              <a:avLst/>
            </a:prstGeom>
            <a:noFill/>
            <a:ln w="12700">
              <a:noFill/>
              <a:miter lim="800000"/>
              <a:headEnd/>
              <a:tailEnd/>
            </a:ln>
            <a:effectLst/>
          </p:spPr>
          <p:txBody>
            <a:bodyPr wrap="none" lIns="63500" tIns="25400" rIns="63500" bIns="25400">
              <a:spAutoFit/>
            </a:bodyPr>
            <a:lstStyle/>
            <a:p>
              <a:pPr>
                <a:lnSpc>
                  <a:spcPct val="85000"/>
                </a:lnSpc>
                <a:spcBef>
                  <a:spcPct val="0"/>
                </a:spcBef>
              </a:pPr>
              <a:r>
                <a:rPr lang="en-US" sz="2400" dirty="0">
                  <a:solidFill>
                    <a:prstClr val="black"/>
                  </a:solidFill>
                  <a:latin typeface="Arial" charset="0"/>
                </a:rPr>
                <a:t>32-bit address:</a:t>
              </a:r>
            </a:p>
          </p:txBody>
        </p:sp>
        <p:sp>
          <p:nvSpPr>
            <p:cNvPr id="50" name="Rectangle 41"/>
            <p:cNvSpPr>
              <a:spLocks noChangeArrowheads="1"/>
            </p:cNvSpPr>
            <p:nvPr/>
          </p:nvSpPr>
          <p:spPr bwMode="auto">
            <a:xfrm>
              <a:off x="488" y="1688"/>
              <a:ext cx="616" cy="184"/>
            </a:xfrm>
            <a:prstGeom prst="rect">
              <a:avLst/>
            </a:prstGeom>
            <a:solidFill>
              <a:srgbClr val="FF66CC"/>
            </a:solidFill>
            <a:ln w="12700">
              <a:solidFill>
                <a:schemeClr val="tx1"/>
              </a:solidFill>
              <a:miter lim="800000"/>
              <a:headEnd/>
              <a:tailEnd/>
            </a:ln>
            <a:effectLst/>
          </p:spPr>
          <p:txBody>
            <a:bodyPr wrap="none" anchor="ctr"/>
            <a:lstStyle/>
            <a:p>
              <a:endParaRPr lang="en-US">
                <a:solidFill>
                  <a:prstClr val="black"/>
                </a:solidFill>
              </a:endParaRPr>
            </a:p>
          </p:txBody>
        </p:sp>
        <p:sp>
          <p:nvSpPr>
            <p:cNvPr id="51" name="Rectangle 42"/>
            <p:cNvSpPr>
              <a:spLocks noChangeArrowheads="1"/>
            </p:cNvSpPr>
            <p:nvPr/>
          </p:nvSpPr>
          <p:spPr bwMode="auto">
            <a:xfrm>
              <a:off x="1112" y="1688"/>
              <a:ext cx="616" cy="184"/>
            </a:xfrm>
            <a:prstGeom prst="rect">
              <a:avLst/>
            </a:prstGeom>
            <a:solidFill>
              <a:srgbClr val="FF66CC"/>
            </a:solidFill>
            <a:ln w="12700">
              <a:solidFill>
                <a:schemeClr val="tx1"/>
              </a:solidFill>
              <a:miter lim="800000"/>
              <a:headEnd/>
              <a:tailEnd/>
            </a:ln>
            <a:effectLst/>
          </p:spPr>
          <p:txBody>
            <a:bodyPr wrap="none" anchor="ctr"/>
            <a:lstStyle/>
            <a:p>
              <a:endParaRPr lang="en-US">
                <a:solidFill>
                  <a:prstClr val="black"/>
                </a:solidFill>
              </a:endParaRPr>
            </a:p>
          </p:txBody>
        </p:sp>
        <p:sp>
          <p:nvSpPr>
            <p:cNvPr id="52" name="Rectangle 43"/>
            <p:cNvSpPr>
              <a:spLocks noChangeArrowheads="1"/>
            </p:cNvSpPr>
            <p:nvPr/>
          </p:nvSpPr>
          <p:spPr bwMode="auto">
            <a:xfrm>
              <a:off x="1736" y="1688"/>
              <a:ext cx="712" cy="184"/>
            </a:xfrm>
            <a:prstGeom prst="rect">
              <a:avLst/>
            </a:prstGeom>
            <a:solidFill>
              <a:srgbClr val="FF66CC"/>
            </a:solidFill>
            <a:ln w="12700">
              <a:solidFill>
                <a:schemeClr val="tx1"/>
              </a:solidFill>
              <a:miter lim="800000"/>
              <a:headEnd/>
              <a:tailEnd/>
            </a:ln>
            <a:effectLst/>
          </p:spPr>
          <p:txBody>
            <a:bodyPr wrap="none" anchor="ctr"/>
            <a:lstStyle/>
            <a:p>
              <a:endParaRPr lang="en-US">
                <a:solidFill>
                  <a:prstClr val="black"/>
                </a:solidFill>
              </a:endParaRPr>
            </a:p>
          </p:txBody>
        </p:sp>
        <p:sp>
          <p:nvSpPr>
            <p:cNvPr id="53" name="Rectangle 44"/>
            <p:cNvSpPr>
              <a:spLocks noChangeArrowheads="1"/>
            </p:cNvSpPr>
            <p:nvPr/>
          </p:nvSpPr>
          <p:spPr bwMode="auto">
            <a:xfrm>
              <a:off x="526" y="1712"/>
              <a:ext cx="539" cy="153"/>
            </a:xfrm>
            <a:prstGeom prst="rect">
              <a:avLst/>
            </a:prstGeom>
            <a:solidFill>
              <a:srgbClr val="FF66CC"/>
            </a:solid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P1 index</a:t>
              </a:r>
            </a:p>
          </p:txBody>
        </p:sp>
        <p:sp>
          <p:nvSpPr>
            <p:cNvPr id="54" name="Rectangle 45"/>
            <p:cNvSpPr>
              <a:spLocks noChangeArrowheads="1"/>
            </p:cNvSpPr>
            <p:nvPr/>
          </p:nvSpPr>
          <p:spPr bwMode="auto">
            <a:xfrm>
              <a:off x="1150" y="1712"/>
              <a:ext cx="539" cy="153"/>
            </a:xfrm>
            <a:prstGeom prst="rect">
              <a:avLst/>
            </a:prstGeom>
            <a:solidFill>
              <a:srgbClr val="FF66CC"/>
            </a:solid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P2 index</a:t>
              </a:r>
            </a:p>
          </p:txBody>
        </p:sp>
        <p:sp>
          <p:nvSpPr>
            <p:cNvPr id="55" name="Rectangle 46"/>
            <p:cNvSpPr>
              <a:spLocks noChangeArrowheads="1"/>
            </p:cNvSpPr>
            <p:nvPr/>
          </p:nvSpPr>
          <p:spPr bwMode="auto">
            <a:xfrm>
              <a:off x="1774" y="1712"/>
              <a:ext cx="674" cy="153"/>
            </a:xfrm>
            <a:prstGeom prst="rect">
              <a:avLst/>
            </a:prstGeom>
            <a:solidFill>
              <a:srgbClr val="FF66CC"/>
            </a:solid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page offset</a:t>
              </a:r>
            </a:p>
          </p:txBody>
        </p:sp>
        <p:sp>
          <p:nvSpPr>
            <p:cNvPr id="56" name="Rectangle 54"/>
            <p:cNvSpPr>
              <a:spLocks noChangeArrowheads="1"/>
            </p:cNvSpPr>
            <p:nvPr/>
          </p:nvSpPr>
          <p:spPr bwMode="auto">
            <a:xfrm>
              <a:off x="680" y="1568"/>
              <a:ext cx="204" cy="153"/>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10</a:t>
              </a:r>
            </a:p>
          </p:txBody>
        </p:sp>
        <p:sp>
          <p:nvSpPr>
            <p:cNvPr id="57" name="Rectangle 55"/>
            <p:cNvSpPr>
              <a:spLocks noChangeArrowheads="1"/>
            </p:cNvSpPr>
            <p:nvPr/>
          </p:nvSpPr>
          <p:spPr bwMode="auto">
            <a:xfrm>
              <a:off x="1284" y="1568"/>
              <a:ext cx="204" cy="153"/>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10</a:t>
              </a:r>
            </a:p>
          </p:txBody>
        </p:sp>
        <p:sp>
          <p:nvSpPr>
            <p:cNvPr id="58" name="Rectangle 56"/>
            <p:cNvSpPr>
              <a:spLocks noChangeArrowheads="1"/>
            </p:cNvSpPr>
            <p:nvPr/>
          </p:nvSpPr>
          <p:spPr bwMode="auto">
            <a:xfrm>
              <a:off x="1956" y="1568"/>
              <a:ext cx="204" cy="153"/>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dirty="0">
                  <a:solidFill>
                    <a:prstClr val="black"/>
                  </a:solidFill>
                  <a:latin typeface="Arial" charset="0"/>
                </a:rPr>
                <a:t>12</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6" y="269449"/>
            <a:ext cx="8323943" cy="1034143"/>
          </a:xfrm>
        </p:spPr>
        <p:txBody>
          <a:bodyPr/>
          <a:lstStyle/>
          <a:p>
            <a:r>
              <a:rPr lang="en-US" dirty="0" smtClean="0"/>
              <a:t>2. 3 Page Table</a:t>
            </a:r>
            <a:endParaRPr lang="en-US" dirty="0"/>
          </a:p>
        </p:txBody>
      </p:sp>
      <p:sp>
        <p:nvSpPr>
          <p:cNvPr id="3" name="Content Placeholder 2"/>
          <p:cNvSpPr>
            <a:spLocks noGrp="1"/>
          </p:cNvSpPr>
          <p:nvPr>
            <p:ph idx="1"/>
          </p:nvPr>
        </p:nvSpPr>
        <p:spPr>
          <a:xfrm>
            <a:off x="164969" y="3346093"/>
            <a:ext cx="6627718" cy="3732963"/>
          </a:xfrm>
        </p:spPr>
        <p:txBody>
          <a:bodyPr>
            <a:normAutofit fontScale="55000" lnSpcReduction="20000"/>
          </a:bodyPr>
          <a:lstStyle/>
          <a:p>
            <a:r>
              <a:rPr lang="en-US" dirty="0" smtClean="0"/>
              <a:t>Q: Consider a process that is using 512KB of physical memory. What is the minimum number of page tables used by this process? What is the maximum number of page tables this process might use?</a:t>
            </a:r>
          </a:p>
          <a:p>
            <a:r>
              <a:rPr lang="en-US" i="1" dirty="0" smtClean="0"/>
              <a:t>A: The process uses 512KB / 4 KB = 128 physical pages. Since each 2</a:t>
            </a:r>
            <a:r>
              <a:rPr lang="en-US" i="1" baseline="30000" dirty="0" smtClean="0"/>
              <a:t>nd</a:t>
            </a:r>
            <a:r>
              <a:rPr lang="en-US" i="1" dirty="0" smtClean="0"/>
              <a:t> level page can hold up to 1K PTEs, in the best case scenario the process is covered by a single 2</a:t>
            </a:r>
            <a:r>
              <a:rPr lang="en-US" i="1" baseline="30000" dirty="0" smtClean="0"/>
              <a:t>nd</a:t>
            </a:r>
            <a:r>
              <a:rPr lang="en-US" i="1" dirty="0" smtClean="0"/>
              <a:t> level PT. we use only 2 page tables: 1st level PT + a 2nd level PT.</a:t>
            </a:r>
          </a:p>
          <a:p>
            <a:r>
              <a:rPr lang="en-US" i="1" dirty="0" smtClean="0"/>
              <a:t>In the worst case, the process may use a little bit of every physical page (e.g., 0.5 KB of each physical page), and all page tables will be populated. Thus, the process ends up using 1 + 1024 = 1025 page tables.</a:t>
            </a:r>
          </a:p>
        </p:txBody>
      </p:sp>
      <p:sp>
        <p:nvSpPr>
          <p:cNvPr id="4" name="Slide Number Placeholder 3"/>
          <p:cNvSpPr>
            <a:spLocks noGrp="1"/>
          </p:cNvSpPr>
          <p:nvPr>
            <p:ph type="sldNum" sz="quarter" idx="11"/>
          </p:nvPr>
        </p:nvSpPr>
        <p:spPr>
          <a:xfrm>
            <a:off x="6868883" y="5510176"/>
            <a:ext cx="1905000" cy="457200"/>
          </a:xfrm>
        </p:spPr>
        <p:txBody>
          <a:bodyPr/>
          <a:lstStyle/>
          <a:p>
            <a:pPr>
              <a:defRPr/>
            </a:pPr>
            <a:fld id="{6CCBA2CA-ED0B-4C36-BC1F-C4FEA93EC945}" type="slidenum">
              <a:rPr lang="en-US" altLang="zh-CN" smtClean="0">
                <a:solidFill>
                  <a:srgbClr val="000000"/>
                </a:solidFill>
              </a:rPr>
              <a:pPr>
                <a:defRPr/>
              </a:pPr>
              <a:t>7</a:t>
            </a:fld>
            <a:endParaRPr lang="en-US" altLang="zh-CN">
              <a:solidFill>
                <a:srgbClr val="000000"/>
              </a:solidFill>
            </a:endParaRPr>
          </a:p>
        </p:txBody>
      </p:sp>
      <p:grpSp>
        <p:nvGrpSpPr>
          <p:cNvPr id="5" name="Group 63"/>
          <p:cNvGrpSpPr>
            <a:grpSpLocks/>
          </p:cNvGrpSpPr>
          <p:nvPr/>
        </p:nvGrpSpPr>
        <p:grpSpPr bwMode="auto">
          <a:xfrm>
            <a:off x="5314950" y="858710"/>
            <a:ext cx="3829050" cy="4953000"/>
            <a:chOff x="3318" y="336"/>
            <a:chExt cx="2412" cy="3120"/>
          </a:xfrm>
        </p:grpSpPr>
        <p:sp>
          <p:nvSpPr>
            <p:cNvPr id="7" name="Rectangle 4"/>
            <p:cNvSpPr>
              <a:spLocks noChangeArrowheads="1"/>
            </p:cNvSpPr>
            <p:nvPr/>
          </p:nvSpPr>
          <p:spPr bwMode="auto">
            <a:xfrm>
              <a:off x="3360" y="864"/>
              <a:ext cx="292" cy="795"/>
            </a:xfrm>
            <a:prstGeom prst="rect">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8" name="Rectangle 5" descr="75%"/>
            <p:cNvSpPr>
              <a:spLocks noChangeArrowheads="1"/>
            </p:cNvSpPr>
            <p:nvPr/>
          </p:nvSpPr>
          <p:spPr bwMode="auto">
            <a:xfrm>
              <a:off x="3360" y="998"/>
              <a:ext cx="292" cy="81"/>
            </a:xfrm>
            <a:prstGeom prst="rect">
              <a:avLst/>
            </a:prstGeom>
            <a:pattFill prst="pct75">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9" name="Rectangle 6" descr="75%"/>
            <p:cNvSpPr>
              <a:spLocks noChangeArrowheads="1"/>
            </p:cNvSpPr>
            <p:nvPr/>
          </p:nvSpPr>
          <p:spPr bwMode="auto">
            <a:xfrm>
              <a:off x="3360" y="1265"/>
              <a:ext cx="292" cy="82"/>
            </a:xfrm>
            <a:prstGeom prst="rect">
              <a:avLst/>
            </a:prstGeom>
            <a:pattFill prst="pct75">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0" name="Rectangle 7" descr="75%"/>
            <p:cNvSpPr>
              <a:spLocks noChangeArrowheads="1"/>
            </p:cNvSpPr>
            <p:nvPr/>
          </p:nvSpPr>
          <p:spPr bwMode="auto">
            <a:xfrm>
              <a:off x="3360" y="1354"/>
              <a:ext cx="292" cy="82"/>
            </a:xfrm>
            <a:prstGeom prst="rect">
              <a:avLst/>
            </a:prstGeom>
            <a:pattFill prst="pct75">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1" name="Rectangle 8"/>
            <p:cNvSpPr>
              <a:spLocks noChangeArrowheads="1"/>
            </p:cNvSpPr>
            <p:nvPr/>
          </p:nvSpPr>
          <p:spPr bwMode="auto">
            <a:xfrm>
              <a:off x="4358" y="433"/>
              <a:ext cx="292" cy="794"/>
            </a:xfrm>
            <a:prstGeom prst="rect">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12" name="Rectangle 9" descr="50%"/>
            <p:cNvSpPr>
              <a:spLocks noChangeArrowheads="1"/>
            </p:cNvSpPr>
            <p:nvPr/>
          </p:nvSpPr>
          <p:spPr bwMode="auto">
            <a:xfrm>
              <a:off x="4358" y="745"/>
              <a:ext cx="292" cy="81"/>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3" name="Rectangle 10" descr="50%"/>
            <p:cNvSpPr>
              <a:spLocks noChangeArrowheads="1"/>
            </p:cNvSpPr>
            <p:nvPr/>
          </p:nvSpPr>
          <p:spPr bwMode="auto">
            <a:xfrm>
              <a:off x="4358" y="834"/>
              <a:ext cx="292" cy="81"/>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4" name="Rectangle 11" descr="50%"/>
            <p:cNvSpPr>
              <a:spLocks noChangeArrowheads="1"/>
            </p:cNvSpPr>
            <p:nvPr/>
          </p:nvSpPr>
          <p:spPr bwMode="auto">
            <a:xfrm>
              <a:off x="4358" y="1012"/>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5" name="Rectangle 12"/>
            <p:cNvSpPr>
              <a:spLocks noChangeArrowheads="1"/>
            </p:cNvSpPr>
            <p:nvPr/>
          </p:nvSpPr>
          <p:spPr bwMode="auto">
            <a:xfrm>
              <a:off x="4358" y="1413"/>
              <a:ext cx="292" cy="795"/>
            </a:xfrm>
            <a:prstGeom prst="rect">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16" name="Rectangle 13" descr="50%"/>
            <p:cNvSpPr>
              <a:spLocks noChangeArrowheads="1"/>
            </p:cNvSpPr>
            <p:nvPr/>
          </p:nvSpPr>
          <p:spPr bwMode="auto">
            <a:xfrm>
              <a:off x="4358" y="1636"/>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7" name="Rectangle 14" descr="50%"/>
            <p:cNvSpPr>
              <a:spLocks noChangeArrowheads="1"/>
            </p:cNvSpPr>
            <p:nvPr/>
          </p:nvSpPr>
          <p:spPr bwMode="auto">
            <a:xfrm>
              <a:off x="4358" y="1725"/>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8" name="Rectangle 15" descr="50%"/>
            <p:cNvSpPr>
              <a:spLocks noChangeArrowheads="1"/>
            </p:cNvSpPr>
            <p:nvPr/>
          </p:nvSpPr>
          <p:spPr bwMode="auto">
            <a:xfrm>
              <a:off x="4358" y="1903"/>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19" name="Rectangle 16"/>
            <p:cNvSpPr>
              <a:spLocks noChangeArrowheads="1"/>
            </p:cNvSpPr>
            <p:nvPr/>
          </p:nvSpPr>
          <p:spPr bwMode="auto">
            <a:xfrm>
              <a:off x="4358" y="2349"/>
              <a:ext cx="292" cy="795"/>
            </a:xfrm>
            <a:prstGeom prst="rect">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20" name="Rectangle 17" descr="50%"/>
            <p:cNvSpPr>
              <a:spLocks noChangeArrowheads="1"/>
            </p:cNvSpPr>
            <p:nvPr/>
          </p:nvSpPr>
          <p:spPr bwMode="auto">
            <a:xfrm>
              <a:off x="4358" y="2527"/>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21" name="Rectangle 18" descr="50%"/>
            <p:cNvSpPr>
              <a:spLocks noChangeArrowheads="1"/>
            </p:cNvSpPr>
            <p:nvPr/>
          </p:nvSpPr>
          <p:spPr bwMode="auto">
            <a:xfrm>
              <a:off x="4358" y="2750"/>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22" name="Rectangle 19" descr="50%"/>
            <p:cNvSpPr>
              <a:spLocks noChangeArrowheads="1"/>
            </p:cNvSpPr>
            <p:nvPr/>
          </p:nvSpPr>
          <p:spPr bwMode="auto">
            <a:xfrm>
              <a:off x="4358" y="2929"/>
              <a:ext cx="292" cy="81"/>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endParaRPr lang="en-US">
                <a:solidFill>
                  <a:prstClr val="black"/>
                </a:solidFill>
              </a:endParaRPr>
            </a:p>
          </p:txBody>
        </p:sp>
        <p:sp>
          <p:nvSpPr>
            <p:cNvPr id="23" name="Line 20"/>
            <p:cNvSpPr>
              <a:spLocks noChangeShapeType="1"/>
            </p:cNvSpPr>
            <p:nvPr/>
          </p:nvSpPr>
          <p:spPr bwMode="auto">
            <a:xfrm flipV="1">
              <a:off x="3648" y="425"/>
              <a:ext cx="703" cy="631"/>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24" name="Line 21"/>
            <p:cNvSpPr>
              <a:spLocks noChangeShapeType="1"/>
            </p:cNvSpPr>
            <p:nvPr/>
          </p:nvSpPr>
          <p:spPr bwMode="auto">
            <a:xfrm>
              <a:off x="3648" y="1296"/>
              <a:ext cx="703" cy="110"/>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25" name="Line 22"/>
            <p:cNvSpPr>
              <a:spLocks noChangeShapeType="1"/>
            </p:cNvSpPr>
            <p:nvPr/>
          </p:nvSpPr>
          <p:spPr bwMode="auto">
            <a:xfrm>
              <a:off x="3648" y="1392"/>
              <a:ext cx="703" cy="994"/>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useBgFill="1">
          <p:nvSpPr>
            <p:cNvPr id="26" name="Rectangle 23"/>
            <p:cNvSpPr>
              <a:spLocks noChangeArrowheads="1"/>
            </p:cNvSpPr>
            <p:nvPr/>
          </p:nvSpPr>
          <p:spPr bwMode="auto">
            <a:xfrm>
              <a:off x="5127" y="1413"/>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27" name="Rectangle 24"/>
            <p:cNvSpPr>
              <a:spLocks noChangeArrowheads="1"/>
            </p:cNvSpPr>
            <p:nvPr/>
          </p:nvSpPr>
          <p:spPr bwMode="auto">
            <a:xfrm>
              <a:off x="5212" y="1502"/>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28" name="Rectangle 25"/>
            <p:cNvSpPr>
              <a:spLocks noChangeArrowheads="1"/>
            </p:cNvSpPr>
            <p:nvPr/>
          </p:nvSpPr>
          <p:spPr bwMode="auto">
            <a:xfrm>
              <a:off x="5298" y="1591"/>
              <a:ext cx="291"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29" name="Rectangle 26"/>
            <p:cNvSpPr>
              <a:spLocks noChangeArrowheads="1"/>
            </p:cNvSpPr>
            <p:nvPr/>
          </p:nvSpPr>
          <p:spPr bwMode="auto">
            <a:xfrm>
              <a:off x="5383" y="1681"/>
              <a:ext cx="292" cy="794"/>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30" name="Rectangle 27"/>
            <p:cNvSpPr>
              <a:spLocks noChangeArrowheads="1"/>
            </p:cNvSpPr>
            <p:nvPr/>
          </p:nvSpPr>
          <p:spPr bwMode="auto">
            <a:xfrm>
              <a:off x="5212" y="343"/>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31" name="Rectangle 28"/>
            <p:cNvSpPr>
              <a:spLocks noChangeArrowheads="1"/>
            </p:cNvSpPr>
            <p:nvPr/>
          </p:nvSpPr>
          <p:spPr bwMode="auto">
            <a:xfrm>
              <a:off x="5298" y="433"/>
              <a:ext cx="291" cy="794"/>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32" name="Rectangle 29"/>
            <p:cNvSpPr>
              <a:spLocks noChangeArrowheads="1"/>
            </p:cNvSpPr>
            <p:nvPr/>
          </p:nvSpPr>
          <p:spPr bwMode="auto">
            <a:xfrm>
              <a:off x="5383" y="522"/>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p:nvSpPr>
            <p:cNvPr id="33" name="Line 30"/>
            <p:cNvSpPr>
              <a:spLocks noChangeShapeType="1"/>
            </p:cNvSpPr>
            <p:nvPr/>
          </p:nvSpPr>
          <p:spPr bwMode="auto">
            <a:xfrm flipV="1">
              <a:off x="4614" y="336"/>
              <a:ext cx="591" cy="453"/>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4" name="Line 31"/>
            <p:cNvSpPr>
              <a:spLocks noChangeShapeType="1"/>
            </p:cNvSpPr>
            <p:nvPr/>
          </p:nvSpPr>
          <p:spPr bwMode="auto">
            <a:xfrm flipV="1">
              <a:off x="4614" y="425"/>
              <a:ext cx="677" cy="453"/>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5" name="Line 32"/>
            <p:cNvSpPr>
              <a:spLocks noChangeShapeType="1"/>
            </p:cNvSpPr>
            <p:nvPr/>
          </p:nvSpPr>
          <p:spPr bwMode="auto">
            <a:xfrm flipV="1">
              <a:off x="4614" y="559"/>
              <a:ext cx="762" cy="498"/>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6" name="Line 33"/>
            <p:cNvSpPr>
              <a:spLocks noChangeShapeType="1"/>
            </p:cNvSpPr>
            <p:nvPr/>
          </p:nvSpPr>
          <p:spPr bwMode="auto">
            <a:xfrm flipV="1">
              <a:off x="4614" y="1450"/>
              <a:ext cx="506" cy="231"/>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7" name="Line 34"/>
            <p:cNvSpPr>
              <a:spLocks noChangeShapeType="1"/>
            </p:cNvSpPr>
            <p:nvPr/>
          </p:nvSpPr>
          <p:spPr bwMode="auto">
            <a:xfrm flipV="1">
              <a:off x="4614" y="1629"/>
              <a:ext cx="677" cy="141"/>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38" name="Line 35"/>
            <p:cNvSpPr>
              <a:spLocks noChangeShapeType="1"/>
            </p:cNvSpPr>
            <p:nvPr/>
          </p:nvSpPr>
          <p:spPr bwMode="auto">
            <a:xfrm flipV="1">
              <a:off x="4657" y="1673"/>
              <a:ext cx="719" cy="275"/>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useBgFill="1">
          <p:nvSpPr>
            <p:cNvPr id="39" name="Rectangle 36"/>
            <p:cNvSpPr>
              <a:spLocks noChangeArrowheads="1"/>
            </p:cNvSpPr>
            <p:nvPr/>
          </p:nvSpPr>
          <p:spPr bwMode="auto">
            <a:xfrm>
              <a:off x="5212" y="2572"/>
              <a:ext cx="292"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useBgFill="1">
          <p:nvSpPr>
            <p:cNvPr id="40" name="Rectangle 37"/>
            <p:cNvSpPr>
              <a:spLocks noChangeArrowheads="1"/>
            </p:cNvSpPr>
            <p:nvPr/>
          </p:nvSpPr>
          <p:spPr bwMode="auto">
            <a:xfrm>
              <a:off x="5298" y="2661"/>
              <a:ext cx="291" cy="795"/>
            </a:xfrm>
            <a:prstGeom prst="rect">
              <a:avLst/>
            </a:prstGeom>
            <a:ln w="12700">
              <a:solidFill>
                <a:schemeClr val="tx1"/>
              </a:solidFill>
              <a:miter lim="800000"/>
              <a:headEnd/>
              <a:tailEnd/>
            </a:ln>
            <a:effectLst/>
          </p:spPr>
          <p:txBody>
            <a:bodyPr wrap="none" anchor="ctr"/>
            <a:lstStyle/>
            <a:p>
              <a:endParaRPr lang="en-US">
                <a:solidFill>
                  <a:prstClr val="black"/>
                </a:solidFill>
              </a:endParaRPr>
            </a:p>
          </p:txBody>
        </p:sp>
        <p:sp>
          <p:nvSpPr>
            <p:cNvPr id="41" name="Line 38"/>
            <p:cNvSpPr>
              <a:spLocks noChangeShapeType="1"/>
            </p:cNvSpPr>
            <p:nvPr/>
          </p:nvSpPr>
          <p:spPr bwMode="auto">
            <a:xfrm flipV="1">
              <a:off x="4614" y="2565"/>
              <a:ext cx="548" cy="230"/>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42" name="Line 39"/>
            <p:cNvSpPr>
              <a:spLocks noChangeShapeType="1"/>
            </p:cNvSpPr>
            <p:nvPr/>
          </p:nvSpPr>
          <p:spPr bwMode="auto">
            <a:xfrm flipV="1">
              <a:off x="4614" y="2698"/>
              <a:ext cx="634" cy="275"/>
            </a:xfrm>
            <a:prstGeom prst="line">
              <a:avLst/>
            </a:prstGeom>
            <a:noFill/>
            <a:ln w="12700">
              <a:solidFill>
                <a:schemeClr val="tx1"/>
              </a:solidFill>
              <a:round/>
              <a:headEnd/>
              <a:tailEnd type="triangle" w="med" len="med"/>
            </a:ln>
            <a:effectLst/>
          </p:spPr>
          <p:txBody>
            <a:bodyPr wrap="none" anchor="ctr"/>
            <a:lstStyle/>
            <a:p>
              <a:endParaRPr lang="en-US">
                <a:solidFill>
                  <a:prstClr val="black"/>
                </a:solidFill>
              </a:endParaRPr>
            </a:p>
          </p:txBody>
        </p:sp>
        <p:sp>
          <p:nvSpPr>
            <p:cNvPr id="43" name="Rectangle 53"/>
            <p:cNvSpPr>
              <a:spLocks noChangeArrowheads="1"/>
            </p:cNvSpPr>
            <p:nvPr/>
          </p:nvSpPr>
          <p:spPr bwMode="auto">
            <a:xfrm>
              <a:off x="5426" y="767"/>
              <a:ext cx="304" cy="153"/>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4KB</a:t>
              </a:r>
            </a:p>
          </p:txBody>
        </p:sp>
        <p:sp>
          <p:nvSpPr>
            <p:cNvPr id="44" name="Rectangle 57"/>
            <p:cNvSpPr>
              <a:spLocks noChangeArrowheads="1"/>
            </p:cNvSpPr>
            <p:nvPr/>
          </p:nvSpPr>
          <p:spPr bwMode="auto">
            <a:xfrm>
              <a:off x="3318" y="530"/>
              <a:ext cx="360" cy="274"/>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dirty="0">
                  <a:solidFill>
                    <a:prstClr val="black"/>
                  </a:solidFill>
                  <a:latin typeface="Arial" charset="0"/>
                </a:rPr>
                <a:t>1K</a:t>
              </a:r>
            </a:p>
            <a:p>
              <a:pPr>
                <a:lnSpc>
                  <a:spcPct val="90000"/>
                </a:lnSpc>
                <a:spcBef>
                  <a:spcPct val="0"/>
                </a:spcBef>
              </a:pPr>
              <a:r>
                <a:rPr lang="en-US" sz="1400" dirty="0">
                  <a:solidFill>
                    <a:prstClr val="black"/>
                  </a:solidFill>
                  <a:latin typeface="Arial" charset="0"/>
                </a:rPr>
                <a:t>PTEs</a:t>
              </a:r>
            </a:p>
          </p:txBody>
        </p:sp>
      </p:grpSp>
      <p:sp>
        <p:nvSpPr>
          <p:cNvPr id="46" name="Rectangle 57"/>
          <p:cNvSpPr>
            <a:spLocks noChangeArrowheads="1"/>
          </p:cNvSpPr>
          <p:nvPr/>
        </p:nvSpPr>
        <p:spPr bwMode="auto">
          <a:xfrm>
            <a:off x="6938797" y="446743"/>
            <a:ext cx="571500" cy="434975"/>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dirty="0">
                <a:solidFill>
                  <a:prstClr val="black"/>
                </a:solidFill>
                <a:latin typeface="Arial" charset="0"/>
              </a:rPr>
              <a:t>1K</a:t>
            </a:r>
          </a:p>
          <a:p>
            <a:pPr>
              <a:lnSpc>
                <a:spcPct val="90000"/>
              </a:lnSpc>
              <a:spcBef>
                <a:spcPct val="0"/>
              </a:spcBef>
            </a:pPr>
            <a:r>
              <a:rPr lang="en-US" sz="1400" dirty="0">
                <a:solidFill>
                  <a:prstClr val="black"/>
                </a:solidFill>
                <a:latin typeface="Arial" charset="0"/>
              </a:rPr>
              <a:t>PTEs</a:t>
            </a:r>
          </a:p>
        </p:txBody>
      </p:sp>
      <p:grpSp>
        <p:nvGrpSpPr>
          <p:cNvPr id="6" name="Group 62"/>
          <p:cNvGrpSpPr>
            <a:grpSpLocks/>
          </p:cNvGrpSpPr>
          <p:nvPr/>
        </p:nvGrpSpPr>
        <p:grpSpPr bwMode="auto">
          <a:xfrm>
            <a:off x="609600" y="1066800"/>
            <a:ext cx="3276600" cy="1371600"/>
            <a:chOff x="384" y="1008"/>
            <a:chExt cx="2064" cy="864"/>
          </a:xfrm>
        </p:grpSpPr>
        <p:sp>
          <p:nvSpPr>
            <p:cNvPr id="48" name="Rectangle 3"/>
            <p:cNvSpPr>
              <a:spLocks noChangeArrowheads="1"/>
            </p:cNvSpPr>
            <p:nvPr/>
          </p:nvSpPr>
          <p:spPr bwMode="auto">
            <a:xfrm>
              <a:off x="384" y="1008"/>
              <a:ext cx="81" cy="230"/>
            </a:xfrm>
            <a:prstGeom prst="rect">
              <a:avLst/>
            </a:prstGeom>
            <a:noFill/>
            <a:ln w="12700">
              <a:noFill/>
              <a:miter lim="800000"/>
              <a:headEnd/>
              <a:tailEnd/>
            </a:ln>
            <a:effectLst/>
          </p:spPr>
          <p:txBody>
            <a:bodyPr wrap="none" lIns="63500" tIns="25400" rIns="63500" bIns="25400">
              <a:spAutoFit/>
            </a:bodyPr>
            <a:lstStyle/>
            <a:p>
              <a:pPr>
                <a:lnSpc>
                  <a:spcPct val="85000"/>
                </a:lnSpc>
                <a:spcBef>
                  <a:spcPct val="0"/>
                </a:spcBef>
              </a:pPr>
              <a:endParaRPr lang="en-US" sz="2400" dirty="0">
                <a:solidFill>
                  <a:prstClr val="black"/>
                </a:solidFill>
                <a:latin typeface="Arial" charset="0"/>
              </a:endParaRPr>
            </a:p>
          </p:txBody>
        </p:sp>
        <p:sp>
          <p:nvSpPr>
            <p:cNvPr id="49" name="Rectangle 40"/>
            <p:cNvSpPr>
              <a:spLocks noChangeArrowheads="1"/>
            </p:cNvSpPr>
            <p:nvPr/>
          </p:nvSpPr>
          <p:spPr bwMode="auto">
            <a:xfrm>
              <a:off x="720" y="1248"/>
              <a:ext cx="1446" cy="228"/>
            </a:xfrm>
            <a:prstGeom prst="rect">
              <a:avLst/>
            </a:prstGeom>
            <a:noFill/>
            <a:ln w="12700">
              <a:noFill/>
              <a:miter lim="800000"/>
              <a:headEnd/>
              <a:tailEnd/>
            </a:ln>
            <a:effectLst/>
          </p:spPr>
          <p:txBody>
            <a:bodyPr wrap="none" lIns="63500" tIns="25400" rIns="63500" bIns="25400">
              <a:spAutoFit/>
            </a:bodyPr>
            <a:lstStyle/>
            <a:p>
              <a:pPr>
                <a:lnSpc>
                  <a:spcPct val="85000"/>
                </a:lnSpc>
                <a:spcBef>
                  <a:spcPct val="0"/>
                </a:spcBef>
              </a:pPr>
              <a:r>
                <a:rPr lang="en-US" sz="2400" dirty="0">
                  <a:solidFill>
                    <a:prstClr val="black"/>
                  </a:solidFill>
                  <a:latin typeface="Arial" charset="0"/>
                </a:rPr>
                <a:t>32-bit address:</a:t>
              </a:r>
            </a:p>
          </p:txBody>
        </p:sp>
        <p:sp>
          <p:nvSpPr>
            <p:cNvPr id="50" name="Rectangle 41"/>
            <p:cNvSpPr>
              <a:spLocks noChangeArrowheads="1"/>
            </p:cNvSpPr>
            <p:nvPr/>
          </p:nvSpPr>
          <p:spPr bwMode="auto">
            <a:xfrm>
              <a:off x="488" y="1688"/>
              <a:ext cx="616" cy="184"/>
            </a:xfrm>
            <a:prstGeom prst="rect">
              <a:avLst/>
            </a:prstGeom>
            <a:solidFill>
              <a:srgbClr val="FF66CC"/>
            </a:solidFill>
            <a:ln w="12700">
              <a:solidFill>
                <a:schemeClr val="tx1"/>
              </a:solidFill>
              <a:miter lim="800000"/>
              <a:headEnd/>
              <a:tailEnd/>
            </a:ln>
            <a:effectLst/>
          </p:spPr>
          <p:txBody>
            <a:bodyPr wrap="none" anchor="ctr"/>
            <a:lstStyle/>
            <a:p>
              <a:endParaRPr lang="en-US">
                <a:solidFill>
                  <a:prstClr val="black"/>
                </a:solidFill>
              </a:endParaRPr>
            </a:p>
          </p:txBody>
        </p:sp>
        <p:sp>
          <p:nvSpPr>
            <p:cNvPr id="51" name="Rectangle 42"/>
            <p:cNvSpPr>
              <a:spLocks noChangeArrowheads="1"/>
            </p:cNvSpPr>
            <p:nvPr/>
          </p:nvSpPr>
          <p:spPr bwMode="auto">
            <a:xfrm>
              <a:off x="1112" y="1688"/>
              <a:ext cx="616" cy="184"/>
            </a:xfrm>
            <a:prstGeom prst="rect">
              <a:avLst/>
            </a:prstGeom>
            <a:solidFill>
              <a:srgbClr val="FF66CC"/>
            </a:solidFill>
            <a:ln w="12700">
              <a:solidFill>
                <a:schemeClr val="tx1"/>
              </a:solidFill>
              <a:miter lim="800000"/>
              <a:headEnd/>
              <a:tailEnd/>
            </a:ln>
            <a:effectLst/>
          </p:spPr>
          <p:txBody>
            <a:bodyPr wrap="none" anchor="ctr"/>
            <a:lstStyle/>
            <a:p>
              <a:endParaRPr lang="en-US">
                <a:solidFill>
                  <a:prstClr val="black"/>
                </a:solidFill>
              </a:endParaRPr>
            </a:p>
          </p:txBody>
        </p:sp>
        <p:sp>
          <p:nvSpPr>
            <p:cNvPr id="52" name="Rectangle 43"/>
            <p:cNvSpPr>
              <a:spLocks noChangeArrowheads="1"/>
            </p:cNvSpPr>
            <p:nvPr/>
          </p:nvSpPr>
          <p:spPr bwMode="auto">
            <a:xfrm>
              <a:off x="1736" y="1688"/>
              <a:ext cx="712" cy="184"/>
            </a:xfrm>
            <a:prstGeom prst="rect">
              <a:avLst/>
            </a:prstGeom>
            <a:solidFill>
              <a:srgbClr val="FF66CC"/>
            </a:solidFill>
            <a:ln w="12700">
              <a:solidFill>
                <a:schemeClr val="tx1"/>
              </a:solidFill>
              <a:miter lim="800000"/>
              <a:headEnd/>
              <a:tailEnd/>
            </a:ln>
            <a:effectLst/>
          </p:spPr>
          <p:txBody>
            <a:bodyPr wrap="none" anchor="ctr"/>
            <a:lstStyle/>
            <a:p>
              <a:endParaRPr lang="en-US">
                <a:solidFill>
                  <a:prstClr val="black"/>
                </a:solidFill>
              </a:endParaRPr>
            </a:p>
          </p:txBody>
        </p:sp>
        <p:sp>
          <p:nvSpPr>
            <p:cNvPr id="53" name="Rectangle 44"/>
            <p:cNvSpPr>
              <a:spLocks noChangeArrowheads="1"/>
            </p:cNvSpPr>
            <p:nvPr/>
          </p:nvSpPr>
          <p:spPr bwMode="auto">
            <a:xfrm>
              <a:off x="526" y="1712"/>
              <a:ext cx="539" cy="153"/>
            </a:xfrm>
            <a:prstGeom prst="rect">
              <a:avLst/>
            </a:prstGeom>
            <a:solidFill>
              <a:srgbClr val="FF66CC"/>
            </a:solid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P1 index</a:t>
              </a:r>
            </a:p>
          </p:txBody>
        </p:sp>
        <p:sp>
          <p:nvSpPr>
            <p:cNvPr id="54" name="Rectangle 45"/>
            <p:cNvSpPr>
              <a:spLocks noChangeArrowheads="1"/>
            </p:cNvSpPr>
            <p:nvPr/>
          </p:nvSpPr>
          <p:spPr bwMode="auto">
            <a:xfrm>
              <a:off x="1150" y="1712"/>
              <a:ext cx="539" cy="153"/>
            </a:xfrm>
            <a:prstGeom prst="rect">
              <a:avLst/>
            </a:prstGeom>
            <a:solidFill>
              <a:srgbClr val="FF66CC"/>
            </a:solid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P2 index</a:t>
              </a:r>
            </a:p>
          </p:txBody>
        </p:sp>
        <p:sp>
          <p:nvSpPr>
            <p:cNvPr id="55" name="Rectangle 46"/>
            <p:cNvSpPr>
              <a:spLocks noChangeArrowheads="1"/>
            </p:cNvSpPr>
            <p:nvPr/>
          </p:nvSpPr>
          <p:spPr bwMode="auto">
            <a:xfrm>
              <a:off x="1774" y="1712"/>
              <a:ext cx="674" cy="153"/>
            </a:xfrm>
            <a:prstGeom prst="rect">
              <a:avLst/>
            </a:prstGeom>
            <a:solidFill>
              <a:srgbClr val="FF66CC"/>
            </a:solid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page offset</a:t>
              </a:r>
            </a:p>
          </p:txBody>
        </p:sp>
        <p:sp>
          <p:nvSpPr>
            <p:cNvPr id="56" name="Rectangle 54"/>
            <p:cNvSpPr>
              <a:spLocks noChangeArrowheads="1"/>
            </p:cNvSpPr>
            <p:nvPr/>
          </p:nvSpPr>
          <p:spPr bwMode="auto">
            <a:xfrm>
              <a:off x="680" y="1568"/>
              <a:ext cx="204" cy="153"/>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10</a:t>
              </a:r>
            </a:p>
          </p:txBody>
        </p:sp>
        <p:sp>
          <p:nvSpPr>
            <p:cNvPr id="57" name="Rectangle 55"/>
            <p:cNvSpPr>
              <a:spLocks noChangeArrowheads="1"/>
            </p:cNvSpPr>
            <p:nvPr/>
          </p:nvSpPr>
          <p:spPr bwMode="auto">
            <a:xfrm>
              <a:off x="1284" y="1568"/>
              <a:ext cx="204" cy="153"/>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a:solidFill>
                    <a:prstClr val="black"/>
                  </a:solidFill>
                  <a:latin typeface="Arial" charset="0"/>
                </a:rPr>
                <a:t>10</a:t>
              </a:r>
            </a:p>
          </p:txBody>
        </p:sp>
        <p:sp>
          <p:nvSpPr>
            <p:cNvPr id="58" name="Rectangle 56"/>
            <p:cNvSpPr>
              <a:spLocks noChangeArrowheads="1"/>
            </p:cNvSpPr>
            <p:nvPr/>
          </p:nvSpPr>
          <p:spPr bwMode="auto">
            <a:xfrm>
              <a:off x="1956" y="1568"/>
              <a:ext cx="204" cy="153"/>
            </a:xfrm>
            <a:prstGeom prst="rect">
              <a:avLst/>
            </a:prstGeom>
            <a:noFill/>
            <a:ln w="12700">
              <a:noFill/>
              <a:miter lim="800000"/>
              <a:headEnd/>
              <a:tailEnd/>
            </a:ln>
            <a:effectLst/>
          </p:spPr>
          <p:txBody>
            <a:bodyPr wrap="none" lIns="63500" tIns="25400" rIns="63500" bIns="25400">
              <a:spAutoFit/>
            </a:bodyPr>
            <a:lstStyle/>
            <a:p>
              <a:pPr>
                <a:lnSpc>
                  <a:spcPct val="90000"/>
                </a:lnSpc>
                <a:spcBef>
                  <a:spcPct val="0"/>
                </a:spcBef>
              </a:pPr>
              <a:r>
                <a:rPr lang="en-US" sz="1400" dirty="0">
                  <a:solidFill>
                    <a:prstClr val="black"/>
                  </a:solidFill>
                  <a:latin typeface="Arial" charset="0"/>
                </a:rPr>
                <a:t>12</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6" y="269449"/>
            <a:ext cx="8323943" cy="1034143"/>
          </a:xfrm>
        </p:spPr>
        <p:txBody>
          <a:bodyPr/>
          <a:lstStyle/>
          <a:p>
            <a:r>
              <a:rPr lang="en-US" dirty="0" smtClean="0"/>
              <a:t>2. 4 Page Table</a:t>
            </a:r>
            <a:endParaRPr lang="en-US" dirty="0"/>
          </a:p>
        </p:txBody>
      </p:sp>
      <p:sp>
        <p:nvSpPr>
          <p:cNvPr id="3" name="Content Placeholder 2"/>
          <p:cNvSpPr>
            <a:spLocks noGrp="1"/>
          </p:cNvSpPr>
          <p:nvPr>
            <p:ph idx="1"/>
          </p:nvPr>
        </p:nvSpPr>
        <p:spPr>
          <a:xfrm>
            <a:off x="212594" y="1343026"/>
            <a:ext cx="8702806" cy="5257799"/>
          </a:xfrm>
        </p:spPr>
        <p:txBody>
          <a:bodyPr>
            <a:normAutofit lnSpcReduction="10000"/>
          </a:bodyPr>
          <a:lstStyle/>
          <a:p>
            <a:r>
              <a:rPr lang="en-US" dirty="0" smtClean="0"/>
              <a:t>Q: Assume that instead of two-level PTs, we use an inverted PT for address translation. How many entries are used in the inverted table by a process using 512KB of physical memory?</a:t>
            </a:r>
          </a:p>
          <a:p>
            <a:r>
              <a:rPr lang="en-US" i="1" dirty="0" smtClean="0"/>
              <a:t>A: The inverted table contains one entry per physical page, hence it has 2^10=1K entries. In the worst case, the process uses all physical pages, which yields 1K entries. In the best case, the process fully uses each physical page, which yields 128 entries.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TLB</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Consider a system with the page tables stored in memory. If a memory reference takes 200 nanoseconds, how long does a paged memory reference take? If we add a TLB, and 75 percent of all page-table references are found in the TLB, what is the effective memory reference time? (Assume that finding a page-table entry in the TLB takes zero time, if TLB hit.)</a:t>
            </a:r>
          </a:p>
          <a:p>
            <a:r>
              <a:rPr lang="en-US" dirty="0" smtClean="0"/>
              <a:t>A: 400 ns; 200 ns to access the page table and 200 ns to access the word in memory. </a:t>
            </a:r>
          </a:p>
          <a:p>
            <a:r>
              <a:rPr lang="en-US" dirty="0" smtClean="0"/>
              <a:t>Effective access time = 0.75 (200 ns) + 0.25 (400 ns) = 250 ns. </a:t>
            </a:r>
            <a:endParaRPr lang="en-US" dirty="0"/>
          </a:p>
        </p:txBody>
      </p:sp>
      <p:sp>
        <p:nvSpPr>
          <p:cNvPr id="4" name="Slide Number Placeholder 3"/>
          <p:cNvSpPr>
            <a:spLocks noGrp="1"/>
          </p:cNvSpPr>
          <p:nvPr>
            <p:ph type="sldNum" sz="quarter" idx="11"/>
          </p:nvPr>
        </p:nvSpPr>
        <p:spPr/>
        <p:txBody>
          <a:bodyPr/>
          <a:lstStyle/>
          <a:p>
            <a:pPr>
              <a:defRPr/>
            </a:pPr>
            <a:fld id="{6CCBA2CA-ED0B-4C36-BC1F-C4FEA93EC945}" type="slidenum">
              <a:rPr lang="en-US" altLang="zh-CN" smtClean="0">
                <a:solidFill>
                  <a:srgbClr val="000000"/>
                </a:solidFill>
              </a:rPr>
              <a:pPr>
                <a:defRPr/>
              </a:pPr>
              <a:t>9</a:t>
            </a:fld>
            <a:endParaRPr lang="en-US" altLang="zh-CN">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27955</TotalTime>
  <Words>1129</Words>
  <Application>Microsoft Office PowerPoint</Application>
  <PresentationFormat>On-screen Show (4:3)</PresentationFormat>
  <Paragraphs>89</Paragraphs>
  <Slides>9</Slides>
  <Notes>4</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Custom Design</vt:lpstr>
      <vt:lpstr>lecture</vt:lpstr>
      <vt:lpstr>CMPT 300 Introduction to Operating Systems </vt:lpstr>
      <vt:lpstr>0. Page Table</vt:lpstr>
      <vt:lpstr>1.1 Inverted Page Table</vt:lpstr>
      <vt:lpstr>1.2 Page Table</vt:lpstr>
      <vt:lpstr>2. 1 Page Table</vt:lpstr>
      <vt:lpstr>2. 2 Page Table</vt:lpstr>
      <vt:lpstr>2. 3 Page Table</vt:lpstr>
      <vt:lpstr>2. 4 Page Table</vt:lpstr>
      <vt:lpstr>3. TLB</vt:lpstr>
    </vt:vector>
  </TitlesOfParts>
  <Company>UC Berkeley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Administrator</cp:lastModifiedBy>
  <cp:revision>502</cp:revision>
  <cp:lastPrinted>2011-04-08T04:07:47Z</cp:lastPrinted>
  <dcterms:created xsi:type="dcterms:W3CDTF">2011-04-18T22:06:20Z</dcterms:created>
  <dcterms:modified xsi:type="dcterms:W3CDTF">2011-11-09T23:20:35Z</dcterms:modified>
</cp:coreProperties>
</file>