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68" r:id="rId3"/>
  </p:sldMasterIdLst>
  <p:notesMasterIdLst>
    <p:notesMasterId r:id="rId44"/>
  </p:notesMasterIdLst>
  <p:sldIdLst>
    <p:sldId id="288" r:id="rId4"/>
    <p:sldId id="4431" r:id="rId5"/>
    <p:sldId id="4258" r:id="rId6"/>
    <p:sldId id="4369" r:id="rId7"/>
    <p:sldId id="4370" r:id="rId8"/>
    <p:sldId id="4295" r:id="rId9"/>
    <p:sldId id="4298" r:id="rId10"/>
    <p:sldId id="4296" r:id="rId11"/>
    <p:sldId id="4297" r:id="rId12"/>
    <p:sldId id="4299" r:id="rId13"/>
    <p:sldId id="4338" r:id="rId14"/>
    <p:sldId id="4373" r:id="rId15"/>
    <p:sldId id="4221" r:id="rId16"/>
    <p:sldId id="4222" r:id="rId17"/>
    <p:sldId id="4223" r:id="rId18"/>
    <p:sldId id="4224" r:id="rId19"/>
    <p:sldId id="4230" r:id="rId20"/>
    <p:sldId id="4406" r:id="rId21"/>
    <p:sldId id="4407" r:id="rId22"/>
    <p:sldId id="4303" r:id="rId23"/>
    <p:sldId id="4304" r:id="rId24"/>
    <p:sldId id="4305" r:id="rId25"/>
    <p:sldId id="4306" r:id="rId26"/>
    <p:sldId id="4307" r:id="rId27"/>
    <p:sldId id="4308" r:id="rId28"/>
    <p:sldId id="4310" r:id="rId29"/>
    <p:sldId id="4311" r:id="rId30"/>
    <p:sldId id="4211" r:id="rId31"/>
    <p:sldId id="4312" r:id="rId32"/>
    <p:sldId id="4212" r:id="rId33"/>
    <p:sldId id="4214" r:id="rId34"/>
    <p:sldId id="4213" r:id="rId35"/>
    <p:sldId id="4215" r:id="rId36"/>
    <p:sldId id="4216" r:id="rId37"/>
    <p:sldId id="4217" r:id="rId38"/>
    <p:sldId id="4218" r:id="rId39"/>
    <p:sldId id="4225" r:id="rId40"/>
    <p:sldId id="4226" r:id="rId41"/>
    <p:sldId id="4374" r:id="rId42"/>
    <p:sldId id="422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Hui" initials="XH" lastIdx="2" clrIdx="0"/>
  <p:cmAuthor id="2" name="Ke Wang" initials="KW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4281" autoAdjust="0"/>
  </p:normalViewPr>
  <p:slideViewPr>
    <p:cSldViewPr snapToGrid="0" snapToObjects="1">
      <p:cViewPr varScale="1">
        <p:scale>
          <a:sx n="57" d="100"/>
          <a:sy n="5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8D06-C5AB-924C-A530-1124C77489C4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B3BF6-0789-054A-B755-4CB393F9F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3BF6-0789-054A-B755-4CB393F9FBA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600FC-B911-DF45-9C11-12E86065173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0552" y="5334000"/>
            <a:ext cx="7637992" cy="533400"/>
          </a:xfrm>
        </p:spPr>
        <p:txBody>
          <a:bodyPr>
            <a:noAutofit/>
          </a:bodyPr>
          <a:lstStyle>
            <a:lvl1pPr algn="r">
              <a:defRPr sz="2880" cap="all" spc="36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city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3954" y="6225856"/>
            <a:ext cx="7308355" cy="83762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微软雅黑 Light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761131" y="5522263"/>
            <a:ext cx="2698377" cy="932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63304" y="5012598"/>
            <a:ext cx="7299005" cy="10193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ïśḻidê"/>
          <p:cNvSpPr/>
          <p:nvPr/>
        </p:nvSpPr>
        <p:spPr>
          <a:xfrm>
            <a:off x="7714299" y="2487119"/>
            <a:ext cx="4477705" cy="2884418"/>
          </a:xfrm>
          <a:custGeom>
            <a:avLst/>
            <a:gdLst>
              <a:gd name="connsiteX0" fmla="*/ 4061955 w 4734240"/>
              <a:gd name="connsiteY0" fmla="*/ 0 h 1885442"/>
              <a:gd name="connsiteX1" fmla="*/ 4734240 w 4734240"/>
              <a:gd name="connsiteY1" fmla="*/ 0 h 1885442"/>
              <a:gd name="connsiteX2" fmla="*/ 4734240 w 4734240"/>
              <a:gd name="connsiteY2" fmla="*/ 1875162 h 1885442"/>
              <a:gd name="connsiteX3" fmla="*/ 4061955 w 4734240"/>
              <a:gd name="connsiteY3" fmla="*/ 1875162 h 1885442"/>
              <a:gd name="connsiteX4" fmla="*/ 4061955 w 4734240"/>
              <a:gd name="connsiteY4" fmla="*/ 1885442 h 1885442"/>
              <a:gd name="connsiteX5" fmla="*/ 0 w 4734240"/>
              <a:gd name="connsiteY5" fmla="*/ 1885442 h 1885442"/>
              <a:gd name="connsiteX6" fmla="*/ 999671 w 4734240"/>
              <a:gd name="connsiteY6" fmla="*/ 14124 h 188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240" h="1885442">
                <a:moveTo>
                  <a:pt x="4061955" y="0"/>
                </a:moveTo>
                <a:lnTo>
                  <a:pt x="4734240" y="0"/>
                </a:lnTo>
                <a:lnTo>
                  <a:pt x="4734240" y="1875162"/>
                </a:lnTo>
                <a:lnTo>
                  <a:pt x="4061955" y="1875162"/>
                </a:lnTo>
                <a:lnTo>
                  <a:pt x="4061955" y="1885442"/>
                </a:lnTo>
                <a:lnTo>
                  <a:pt x="0" y="1885442"/>
                </a:lnTo>
                <a:lnTo>
                  <a:pt x="999671" y="14124"/>
                </a:lnTo>
                <a:close/>
              </a:path>
            </a:pathLst>
          </a:custGeom>
          <a:solidFill>
            <a:srgbClr val="2093D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46800" rIns="90000" bIns="46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îŝḷídê"/>
          <p:cNvSpPr/>
          <p:nvPr/>
        </p:nvSpPr>
        <p:spPr>
          <a:xfrm flipH="1" flipV="1">
            <a:off x="-1" y="2487118"/>
            <a:ext cx="1733632" cy="2884420"/>
          </a:xfrm>
          <a:custGeom>
            <a:avLst/>
            <a:gdLst>
              <a:gd name="connsiteX0" fmla="*/ 1832955 w 1832955"/>
              <a:gd name="connsiteY0" fmla="*/ 1875161 h 1875161"/>
              <a:gd name="connsiteX1" fmla="*/ 0 w 1832955"/>
              <a:gd name="connsiteY1" fmla="*/ 1875161 h 1875161"/>
              <a:gd name="connsiteX2" fmla="*/ 999671 w 1832955"/>
              <a:gd name="connsiteY2" fmla="*/ 3843 h 1875161"/>
              <a:gd name="connsiteX3" fmla="*/ 1832955 w 1832955"/>
              <a:gd name="connsiteY3" fmla="*/ 0 h 18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955" h="1875161">
                <a:moveTo>
                  <a:pt x="1832955" y="1875161"/>
                </a:moveTo>
                <a:lnTo>
                  <a:pt x="0" y="1875161"/>
                </a:lnTo>
                <a:lnTo>
                  <a:pt x="999671" y="3843"/>
                </a:lnTo>
                <a:lnTo>
                  <a:pt x="1832955" y="0"/>
                </a:lnTo>
                <a:close/>
              </a:path>
            </a:pathLst>
          </a:custGeom>
          <a:solidFill>
            <a:srgbClr val="2093D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46800" rIns="90000" bIns="46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ntent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87357" y="438151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87361" y="1178185"/>
            <a:ext cx="10460198" cy="4897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微软雅黑 Light" panose="020B0502040204020203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4"/>
            <a:ext cx="2743200" cy="361893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4" name="矩形 3"/>
          <p:cNvSpPr/>
          <p:nvPr userDrawn="1"/>
        </p:nvSpPr>
        <p:spPr>
          <a:xfrm>
            <a:off x="-8803" y="409606"/>
            <a:ext cx="439200" cy="361893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219600" y="590551"/>
            <a:ext cx="439200" cy="36189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37" descr="小标-2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387779" y="191669"/>
            <a:ext cx="601988" cy="549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87357" y="438151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87361" y="1178185"/>
            <a:ext cx="10460198" cy="4897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微软雅黑 Light" panose="020B0502040204020203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4"/>
            <a:ext cx="2743200" cy="361893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矩形 11"/>
          <p:cNvSpPr/>
          <p:nvPr userDrawn="1"/>
        </p:nvSpPr>
        <p:spPr>
          <a:xfrm>
            <a:off x="-8803" y="409606"/>
            <a:ext cx="439200" cy="361893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219600" y="590551"/>
            <a:ext cx="439200" cy="36189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37" descr="小标-2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387779" y="191669"/>
            <a:ext cx="601988" cy="549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0552" y="5334000"/>
            <a:ext cx="7637992" cy="533400"/>
          </a:xfrm>
        </p:spPr>
        <p:txBody>
          <a:bodyPr>
            <a:noAutofit/>
          </a:bodyPr>
          <a:lstStyle>
            <a:lvl1pPr algn="r">
              <a:defRPr sz="2880" cap="all" spc="36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373A-45F8-7D4C-8AC3-7A6875A3728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8F17-AD84-504B-9CAB-0333AEA0B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city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3954" y="6225856"/>
            <a:ext cx="7308355" cy="83762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微软雅黑 Light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761131" y="5522263"/>
            <a:ext cx="2698377" cy="932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63304" y="5012598"/>
            <a:ext cx="7299005" cy="10193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ïśḻidê"/>
          <p:cNvSpPr/>
          <p:nvPr/>
        </p:nvSpPr>
        <p:spPr>
          <a:xfrm>
            <a:off x="7714299" y="2487119"/>
            <a:ext cx="4477705" cy="2884418"/>
          </a:xfrm>
          <a:custGeom>
            <a:avLst/>
            <a:gdLst>
              <a:gd name="connsiteX0" fmla="*/ 4061955 w 4734240"/>
              <a:gd name="connsiteY0" fmla="*/ 0 h 1885442"/>
              <a:gd name="connsiteX1" fmla="*/ 4734240 w 4734240"/>
              <a:gd name="connsiteY1" fmla="*/ 0 h 1885442"/>
              <a:gd name="connsiteX2" fmla="*/ 4734240 w 4734240"/>
              <a:gd name="connsiteY2" fmla="*/ 1875162 h 1885442"/>
              <a:gd name="connsiteX3" fmla="*/ 4061955 w 4734240"/>
              <a:gd name="connsiteY3" fmla="*/ 1875162 h 1885442"/>
              <a:gd name="connsiteX4" fmla="*/ 4061955 w 4734240"/>
              <a:gd name="connsiteY4" fmla="*/ 1885442 h 1885442"/>
              <a:gd name="connsiteX5" fmla="*/ 0 w 4734240"/>
              <a:gd name="connsiteY5" fmla="*/ 1885442 h 1885442"/>
              <a:gd name="connsiteX6" fmla="*/ 999671 w 4734240"/>
              <a:gd name="connsiteY6" fmla="*/ 14124 h 188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240" h="1885442">
                <a:moveTo>
                  <a:pt x="4061955" y="0"/>
                </a:moveTo>
                <a:lnTo>
                  <a:pt x="4734240" y="0"/>
                </a:lnTo>
                <a:lnTo>
                  <a:pt x="4734240" y="1875162"/>
                </a:lnTo>
                <a:lnTo>
                  <a:pt x="4061955" y="1875162"/>
                </a:lnTo>
                <a:lnTo>
                  <a:pt x="4061955" y="1885442"/>
                </a:lnTo>
                <a:lnTo>
                  <a:pt x="0" y="1885442"/>
                </a:lnTo>
                <a:lnTo>
                  <a:pt x="999671" y="14124"/>
                </a:lnTo>
                <a:close/>
              </a:path>
            </a:pathLst>
          </a:custGeom>
          <a:solidFill>
            <a:srgbClr val="2093D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46800" rIns="90000" bIns="46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îŝḷídê"/>
          <p:cNvSpPr/>
          <p:nvPr/>
        </p:nvSpPr>
        <p:spPr>
          <a:xfrm flipH="1" flipV="1">
            <a:off x="-1" y="2487118"/>
            <a:ext cx="1733632" cy="2884420"/>
          </a:xfrm>
          <a:custGeom>
            <a:avLst/>
            <a:gdLst>
              <a:gd name="connsiteX0" fmla="*/ 1832955 w 1832955"/>
              <a:gd name="connsiteY0" fmla="*/ 1875161 h 1875161"/>
              <a:gd name="connsiteX1" fmla="*/ 0 w 1832955"/>
              <a:gd name="connsiteY1" fmla="*/ 1875161 h 1875161"/>
              <a:gd name="connsiteX2" fmla="*/ 999671 w 1832955"/>
              <a:gd name="connsiteY2" fmla="*/ 3843 h 1875161"/>
              <a:gd name="connsiteX3" fmla="*/ 1832955 w 1832955"/>
              <a:gd name="connsiteY3" fmla="*/ 0 h 18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955" h="1875161">
                <a:moveTo>
                  <a:pt x="1832955" y="1875161"/>
                </a:moveTo>
                <a:lnTo>
                  <a:pt x="0" y="1875161"/>
                </a:lnTo>
                <a:lnTo>
                  <a:pt x="999671" y="3843"/>
                </a:lnTo>
                <a:lnTo>
                  <a:pt x="1832955" y="0"/>
                </a:lnTo>
                <a:close/>
              </a:path>
            </a:pathLst>
          </a:custGeom>
          <a:solidFill>
            <a:srgbClr val="2093D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46800" rIns="90000" bIns="468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ntent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87357" y="438151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87361" y="1178185"/>
            <a:ext cx="10460198" cy="4897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微软雅黑 Light" panose="020B0502040204020203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4"/>
            <a:ext cx="2743200" cy="361893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4" name="矩形 3"/>
          <p:cNvSpPr/>
          <p:nvPr userDrawn="1"/>
        </p:nvSpPr>
        <p:spPr>
          <a:xfrm>
            <a:off x="-8803" y="409606"/>
            <a:ext cx="439200" cy="361893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219600" y="590551"/>
            <a:ext cx="439200" cy="36189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37" descr="小标-2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387779" y="191669"/>
            <a:ext cx="601988" cy="549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87357" y="438151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87361" y="1178185"/>
            <a:ext cx="10460198" cy="4897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微软雅黑 Light" panose="020B0502040204020203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4"/>
            <a:ext cx="2743200" cy="361893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矩形 11"/>
          <p:cNvSpPr/>
          <p:nvPr userDrawn="1"/>
        </p:nvSpPr>
        <p:spPr>
          <a:xfrm>
            <a:off x="-8803" y="409606"/>
            <a:ext cx="439200" cy="361893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219600" y="590551"/>
            <a:ext cx="439200" cy="36189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37" descr="小标-2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387779" y="191669"/>
            <a:ext cx="601988" cy="549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A2E-CEEE-CF43-892A-722653420E2A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535E-0D06-8E4F-AA72-43925EC73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l="28000" t="15000" r="28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63FD-A59D-DC42-B8D4-D96A33C57B16}" type="datetimeFigureOut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C69A-CAE7-4748-89A2-BF3DB9707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8000"/>
            <a:lum/>
          </a:blip>
          <a:srcRect/>
          <a:stretch>
            <a:fillRect l="28000" t="15000" r="28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1C803D94-004C-7542-B7F5-5D51A541776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 l="28000" t="15000" r="28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1C803D94-004C-7542-B7F5-5D51A541776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1295;&#20214;&#23457;&#26680;checklist&#23545;&#29031;&#34920;%200309&#65288;&#32456;&#29256;&#65289;.xls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5" Type="http://schemas.openxmlformats.org/officeDocument/2006/relationships/hyperlink" Target="&#26597;&#37325;&#25945;&#31243;0418.pdf" TargetMode="External"/><Relationship Id="rId4" Type="http://schemas.openxmlformats.org/officeDocument/2006/relationships/hyperlink" Target="&#26597;&#37325;&#25945;&#31243;-1231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rammarly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2007"/>
            <a:ext cx="12192000" cy="2442116"/>
          </a:xfrm>
          <a:prstGeom prst="rect">
            <a:avLst/>
          </a:prstGeom>
          <a:solidFill>
            <a:srgbClr val="2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3029455"/>
            <a:ext cx="12191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论文交稿规范（学生版）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作者信息</a:t>
            </a:r>
            <a:r>
              <a:rPr lang="en-US" altLang="zh-CN" sz="2000" b="1">
                <a:solidFill>
                  <a:srgbClr val="1B93D3"/>
                </a:solidFill>
                <a:sym typeface="+mn-ea"/>
              </a:rPr>
              <a:t> - </a:t>
            </a:r>
            <a:r>
              <a:rPr lang="zh-CN" altLang="en-US" sz="2000" b="1">
                <a:solidFill>
                  <a:srgbClr val="1B93D3"/>
                </a:solidFill>
                <a:sym typeface="+mn-ea"/>
              </a:rPr>
              <a:t>角标写法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7485" y="1106170"/>
            <a:ext cx="9556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B93D3"/>
                </a:solidFill>
                <a:latin typeface="+mj-lt"/>
                <a:ea typeface="+mj-ea"/>
                <a:cs typeface="微软雅黑" panose="020B0503020204020204" charset="-122"/>
                <a:sym typeface="+mn-ea"/>
              </a:rPr>
              <a:t>作者信息的角标格式：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格式：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角标必须是上标，且要与正文的英文字体一致，标点的使用要符合英文书写规范，禁止出现中文标点。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角标123对应学术单位信息，*对应通讯作者及邮箱，十字标记对应作者的贡献（ACM格式作者信息角标以模板为准）。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共同一作作者贡献的写法：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These authors contributed equally.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该信息要放在作者信息部分的最后一行，IEEE模板中，作者贡献放在最后一位作者的最后一行。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作者信息</a:t>
            </a:r>
            <a:r>
              <a:rPr lang="en-US" altLang="zh-CN" sz="2000" b="1">
                <a:solidFill>
                  <a:srgbClr val="1B93D3"/>
                </a:solidFill>
                <a:sym typeface="+mn-ea"/>
              </a:rPr>
              <a:t> - </a:t>
            </a:r>
            <a:r>
              <a:rPr lang="zh-CN" altLang="en-US" sz="2000" b="1">
                <a:solidFill>
                  <a:srgbClr val="1B93D3"/>
                </a:solidFill>
                <a:sym typeface="+mn-ea"/>
              </a:rPr>
              <a:t>案例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75" y="1604645"/>
            <a:ext cx="6745605" cy="2673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90110" y="11049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1B93D3"/>
                </a:solidFill>
              </a:rPr>
              <a:t>论文中有多位作者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20" y="5126355"/>
            <a:ext cx="6303645" cy="12198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0110" y="45974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1B93D3"/>
                </a:solidFill>
              </a:rPr>
              <a:t>论文中有一位作者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作者信息</a:t>
            </a:r>
            <a:r>
              <a:rPr lang="en-US" altLang="zh-CN" sz="2000" b="1">
                <a:solidFill>
                  <a:srgbClr val="1B93D3"/>
                </a:solidFill>
                <a:sym typeface="+mn-ea"/>
              </a:rPr>
              <a:t> - </a:t>
            </a:r>
            <a:r>
              <a:rPr lang="zh-CN" altLang="en-US" sz="2000" b="1">
                <a:solidFill>
                  <a:srgbClr val="1B93D3"/>
                </a:solidFill>
                <a:sym typeface="+mn-ea"/>
              </a:rPr>
              <a:t>案例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30" y="1450340"/>
            <a:ext cx="8917305" cy="188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090" y="4130675"/>
            <a:ext cx="7783830" cy="248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65575" y="1082040"/>
            <a:ext cx="4849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rgbClr val="1B93D3"/>
                </a:solidFill>
              </a:rPr>
              <a:t>IEEE</a:t>
            </a:r>
            <a:r>
              <a:rPr lang="zh-CN" altLang="en-US" b="1">
                <a:solidFill>
                  <a:srgbClr val="1B93D3"/>
                </a:solidFill>
              </a:rPr>
              <a:t>模板中，三位作者的作者信息应放三栏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65575" y="3762375"/>
            <a:ext cx="4849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rgbClr val="1B93D3"/>
                </a:solidFill>
              </a:rPr>
              <a:t>IEEE</a:t>
            </a:r>
            <a:r>
              <a:rPr lang="zh-CN" altLang="en-US" b="1">
                <a:solidFill>
                  <a:srgbClr val="1B93D3"/>
                </a:solidFill>
              </a:rPr>
              <a:t>模板中，注意作者顺序的排列方式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5412" y="1039252"/>
            <a:ext cx="10466443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图片的要求：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图片清晰度（会议方重点检查部分）：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图片上的所有文字，能够在word视图100%-150%的显示比例下依然清晰（尤其是图片的横轴、纵轴、图例）；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修改方法：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a. 手动调整图片大小（注意：放大图片时要按shift键）；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b. 双栏会议模板可将图片单独放置单栏，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操作步骤</a:t>
            </a:r>
            <a:r>
              <a:rPr 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：选中图片和标题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布局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一栏</a:t>
            </a:r>
            <a:endParaRPr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c. 可以通过Photoshop和PPT修改图片：对于不重要的文字，可以考虑直接把文字P掉；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如果图片上的文字很重要，可以通过软件，插入文本框，用新的文字把原来的文字覆盖掉，新的文字要确保字号够大，字体要加粗，放在word中时要能够看清。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 Figure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2825" y="1071245"/>
            <a:ext cx="512318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图片标题：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标题位于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图片下方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，图片标号按照图片顺序排列，图片只能用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figure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表示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*</a:t>
            </a:r>
            <a:r>
              <a:rPr lang="en-GB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figu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的标号不与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table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的标号混用，不使用章节编号排序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正确：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Figure 1. SDN architecture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错误：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Figure 3.1 SDN architecture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altLang="zh-CN"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图片来源：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如果不是作者本人绘制的图片，都需要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标明出处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可以按照引用的方式来处理：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Figure 1. SDN architecture [20]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同时需要在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reference list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中写明出处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图片环绕格式：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“环绕文字”格式为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“嵌入式”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正文中必须要有对图片的描述，</a:t>
            </a:r>
            <a:r>
              <a:rPr lang="en-GB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Figure 1 provides a visualization of ….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altLang="zh-CN" sz="2000" dirty="0">
              <a:solidFill>
                <a:srgbClr val="1B93D3"/>
              </a:solidFill>
              <a:highlight>
                <a:srgbClr val="FFFF00"/>
              </a:highligh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图片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-Figure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2260" y="1280795"/>
            <a:ext cx="4826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【例】 </a:t>
            </a:r>
          </a:p>
          <a:p>
            <a:r>
              <a:rPr lang="zh-CN" altLang="en-US"/>
              <a:t>Figure 1 provides a visualization of ….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20" y="2037715"/>
            <a:ext cx="5568315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2825" y="972820"/>
            <a:ext cx="10440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表格样式：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可编辑、无底色、三线表形式表格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表格标题：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位于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表格上方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，表格标号按照表格顺序排列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*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table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的标号不与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figure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的标号混用，不使用章节编号排序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正确：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Table 1. Comparison of the gasification processes as a function of the oxidising agent [11]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错误：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Table 3.1. Comparison of the gasification processes as a function of the oxidising agent [11]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表格属性：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“文字环绕”格式为“无”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正文中必须要有对表格的描述，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如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As shown in Table 1.....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表格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- Table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32" y="3429000"/>
            <a:ext cx="8161020" cy="2985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7814" y="1557776"/>
            <a:ext cx="8967534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公式的要求：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公式样式：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可编辑，不可为截图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排序方式：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所有公式有相应标号且按照顺序排列，不使用章节编号排序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公式居中，标号在行末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调整方法：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全部右对齐，通过在标号和公式之间插入空格来调整公式的位置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公式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- Equation &amp; Formula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4280535"/>
            <a:ext cx="8846820" cy="8750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引用及参考文献</a:t>
            </a:r>
            <a:r>
              <a:rPr lang="en-US" alt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-Citation &amp; Reference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0488" y="1238882"/>
            <a:ext cx="99710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引用及参考文献数量：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10 ~ 40个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正文引用格式：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按照[No.]的格式，全文引用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标号连续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，第一个引用为[1]，第二个引用为[2]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同一篇文献多次引用时，使用第一次引用时的序号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参考文献顺序：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排列顺序与正文引用顺序一致，数量与正文引用数量相同且一一对应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参考文献格式：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reference的格式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一定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要与会议模板一致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！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需要包含的信息如下：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期刊：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作者姓名. （出版年） 文章名. 期刊, 卷: 页码起始–结束.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书籍：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作者姓名. (出版年) 书名. 出版社名, 所在城市.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书籍中的某一章：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作者姓名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 (出版年) 章节名. In: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编辑名全称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, 编辑姓缩写. (Eds.), 书名. 出版社名, 所在城市. 章节页码.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b="1" dirty="0" err="1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会议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论文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作者姓名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 年. 题目. In: 会议名称. 所在城市.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页码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学位论文：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作者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篇名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出版地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保存者，出版年份：起始页码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网上资源：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作者(出处), 发表年. 文章名. 网址链接.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*注：如模板中出现作者姓名的缩写，一定是名字用缩写，姓氏用全拼；务必注意模板中作者姓名中名字和姓氏的顺序，不同的模板会有区别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！！！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参考文献</a:t>
            </a:r>
            <a:r>
              <a:rPr lang="en-US" alt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- Reference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3560" y="972820"/>
            <a:ext cx="1093533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楷体" panose="02010609060101010101" pitchFamily="49" charset="-122"/>
                <a:cs typeface="+mj-lt"/>
              </a:rPr>
              <a:t>IEEE</a:t>
            </a:r>
            <a:endParaRPr lang="zh-CN" altLang="en-US" sz="2000" b="1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楷体" panose="02010609060101010101" pitchFamily="49" charset="-122"/>
              <a:cs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  <a:cs typeface="+mj-lt"/>
              </a:rPr>
              <a:t>[1]	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j-lt"/>
              </a:rPr>
              <a:t>G. Eason, B. Noble, and I. N. Sneddon,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  <a:cs typeface="+mj-lt"/>
              </a:rPr>
              <a:t>“On certain integrals of Lipschitz-Hankel type involving products of Bessel functions,” Phil. Trans. Roy. Soc. London, vol. A247, pp. 529–551, April 1955. (references)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  <a:cs typeface="+mj-lt"/>
              </a:rPr>
              <a:t>[2]	J. Clerk Maxwell, A Treatise on Electricity and Magnetism, 3rd ed., vol. 2. Oxford: Clarendon, 1892, pp.68–73.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  <a:cs typeface="+mj-lt"/>
              </a:rPr>
              <a:t>[3]	I. S. Jacobs and C. P. Bean, “Fine particles, thin films and exchange anisotropy,” in Magnetism, vol. III, G. T. Rado and H. Suhl, Eds. New York: Academic, 1963, pp. 271–350.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+mj-lt"/>
              <a:ea typeface="楷体" panose="02010609060101010101" pitchFamily="49" charset="-122"/>
              <a:cs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楷体" panose="02010609060101010101" pitchFamily="49" charset="-122"/>
                <a:cs typeface="+mj-lt"/>
              </a:rPr>
              <a:t>CPCI</a:t>
            </a:r>
            <a:endParaRPr lang="zh-CN" altLang="en-US" sz="2000" b="1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楷体" panose="02010609060101010101" pitchFamily="49" charset="-122"/>
              <a:cs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[1]	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j-lt"/>
                <a:sym typeface="+mn-ea"/>
              </a:rPr>
              <a:t>E.M. Clarke, E</a:t>
            </a:r>
            <a:r>
              <a:rPr lang="en-US" sz="200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.A. Emerson,</a:t>
            </a:r>
            <a:r>
              <a:rPr lang="en-US" sz="200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Design and synthesis of synchronization skeletons using branching time temporal logic, in: D. Kozen (Eds.), Workshop on Logics of Programs, Lecture Notes in Computer Science, vol. 131, Springer, Berlin, Heidelberg, 1981, pp. 52–71. DOI: https://doi.org/10.1007/BFb0025774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[2]	J.P. Queille, J. Sifakis, Specification and verification of concurrent systems in CESAR, in: M. Dezani-Ciancaglini and U. Montanari (Eds.), Proceedings of the 5th International Symposium on Programming, Lecture Notes in Computer Science, vol. 137, Springer, Berlin, Heidelberg, 1982, pp. 337–351. DOI: https://doi.org/10.1007/3-540-11494-7_22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[3]	C. Baier, J-P. Katoen, Principles of Model Checking, MIT Press, 2008.</a:t>
            </a:r>
            <a:endParaRPr lang="zh-CN" altLang="en-US" sz="2000" dirty="0">
              <a:solidFill>
                <a:schemeClr val="tx1"/>
              </a:solidFill>
              <a:latin typeface="+mj-lt"/>
              <a:ea typeface="楷体" panose="02010609060101010101" pitchFamily="49" charset="-122"/>
              <a:cs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>
            <a:normAutofit fontScale="90000"/>
          </a:bodyPr>
          <a:lstStyle/>
          <a:p>
            <a:b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参考文献</a:t>
            </a:r>
            <a:r>
              <a:rPr lang="en-US" alt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-Citation &amp; Reference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70000" y="1187450"/>
            <a:ext cx="9194165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95" indent="-252095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Minion Pro" charset="0"/>
              </a:rPr>
              <a:t>IOP</a:t>
            </a:r>
          </a:p>
          <a:p>
            <a:pPr marL="252095" indent="-252095"/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[1]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Minion Pro" charset="0"/>
              </a:rPr>
              <a:t>J. van der Geer, </a:t>
            </a:r>
            <a:r>
              <a:rPr lang="en-US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Minion Pro" charset="0"/>
              </a:rPr>
              <a:t>J.A.J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Minion Pro" charset="0"/>
              </a:rPr>
              <a:t>. </a:t>
            </a:r>
            <a:r>
              <a:rPr lang="en-US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Minion Pro" charset="0"/>
              </a:rPr>
              <a:t>Hanraads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Minion Pro" charset="0"/>
              </a:rPr>
              <a:t>, R.A. Lupton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, The art of writing a scientific article, J. Sci. </a:t>
            </a:r>
            <a:r>
              <a:rPr lang="en-US" sz="2000" b="0" dirty="0" err="1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Commun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. 163 (2000) 51-59.</a:t>
            </a:r>
          </a:p>
          <a:p>
            <a:pPr marL="252095" indent="-252095"/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[2] W. Strunk Jr., E.B. White, The Elements of Style, third ed., Macmillan, New York, 1979.</a:t>
            </a:r>
          </a:p>
          <a:p>
            <a:pPr marL="252095" indent="-252095"/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[3]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P. G. Clem, M. Rodriguez, J.A. Voigt and C. S. Ashley, U.S. Patent 6,231,666. (2001) </a:t>
            </a:r>
            <a:endParaRPr 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Minion Pro" charset="0"/>
            </a:endParaRPr>
          </a:p>
          <a:p>
            <a:pPr marL="252095" indent="-252095"/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[4] G. R. Mettam, How to prepare an electronic version of your article, in: B.S. Jones, R. Z. Smith  (Eds.), Introduction to the Electronic Age, E-Publishing Inc., New York, 1999, pp. 281-304.</a:t>
            </a:r>
          </a:p>
          <a:p>
            <a:pPr marL="252095" indent="-252095"/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[5] C. D. Smith and E. F. Jones, “Load-cycling in cubic press,” in Shock Compression of Condensed Matter-2001, AIP Conference Proceedings 620, edited by M. D. Furnish et al. American Institute of Physics, Melville, NY, 2002, pp. 651–654.</a:t>
            </a:r>
          </a:p>
          <a:p>
            <a:pPr marL="252095" indent="-252095"/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Minion Pro" charset="0"/>
              </a:rPr>
              <a:t>[6]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Minion Pro" charset="0"/>
              </a:rPr>
              <a:t>Information on http://</a:t>
            </a:r>
            <a:r>
              <a:rPr lang="en-US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Minion Pro" charset="0"/>
              </a:rPr>
              <a:t>www.weld.labs.gov.cn</a:t>
            </a:r>
            <a:endParaRPr lang="en-US" sz="2000" b="0" dirty="0">
              <a:solidFill>
                <a:srgbClr val="FF0000"/>
              </a:solidFill>
              <a:latin typeface="Times New Roman" panose="02020603050405020304" pitchFamily="18" charset="0"/>
              <a:cs typeface="Minion Pro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152400" y="601320"/>
            <a:ext cx="12192000" cy="528243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目录</a:t>
            </a:r>
            <a:br>
              <a:rPr lang="en-US" altLang="zh-CN" sz="28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2080258" y="1591956"/>
            <a:ext cx="9240575" cy="4236794"/>
          </a:xfrm>
          <a:prstGeom prst="rect">
            <a:avLst/>
          </a:prstGeom>
          <a:solidFill>
            <a:schemeClr val="bg1"/>
          </a:solidFill>
          <a:ln>
            <a:solidFill>
              <a:srgbClr val="DADA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符合投递要求的稿件质量的标准和要求有哪些？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格式、排版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内容、结构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语言、表达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有哪些常用工具可以帮助我们提高稿件的质量？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977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100" b="1">
                <a:solidFill>
                  <a:srgbClr val="1B93D3"/>
                </a:solidFill>
                <a:sym typeface="+mn-ea"/>
              </a:rPr>
              <a:t>内容和结构完整性</a:t>
            </a:r>
            <a:br>
              <a:rPr lang="en-US" altLang="zh-CN" sz="31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zh-CN" altLang="en-US" sz="3100" b="1" dirty="0">
              <a:solidFill>
                <a:srgbClr val="2093D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论文结构和论文标题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0270" y="2229167"/>
            <a:ext cx="9011459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论文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结构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论文需包含“题目+作者信息+摘要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（关键词）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引言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主体部分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+结论+参考文献”，正文中各部分必须包含相应的一级标题；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论文标题：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不建议题目中出现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Review, Overview, Survey, Literature Review, Suggestions, Discussion, Development, Summary, Thoughts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等字样</a:t>
            </a:r>
          </a:p>
          <a:p>
            <a:pPr>
              <a:lnSpc>
                <a:spcPct val="150000"/>
              </a:lnSpc>
            </a:pPr>
            <a:b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论文篇幅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40022" y="1562464"/>
            <a:ext cx="9011459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全文的篇幅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不能少于4页整，也不能超过15页。如果论文只有4页，第4页的文字部分必须要占满整页的70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%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*ACM的模板要求篇幅不能少于5页整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全文的最后一页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不能出现空白页；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如全文的最后一页只有不超过100字，可以通过删掉前文的多余空行，删掉一些参考文献，或删掉正文里的一些累赘的表达的方式来把较短的文字篇幅删掉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Abstract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40022" y="1382582"/>
            <a:ext cx="9011459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摘要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endParaRPr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字数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大概在150-250之间，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只能有一段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，且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不能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出现任何引用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需要包含的</a:t>
            </a:r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内容</a:t>
            </a: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研究背景：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Place the question addressed in a broad</a:t>
            </a: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context 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and highlight the </a:t>
            </a: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purpose of the study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研究主题和方法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Describe briefly the</a:t>
            </a: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theme and </a:t>
            </a: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main methods 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applied. Include any relevant preregistration numbers, and species and strains of any animals used.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研究结果：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Summarize the article's </a:t>
            </a: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main findings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4) </a:t>
            </a:r>
            <a:r>
              <a:rPr 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研究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结论：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Indicate the main </a:t>
            </a: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conclusions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Keywords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40022" y="1894569"/>
            <a:ext cx="9011459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关键字：</a:t>
            </a:r>
            <a:endParaRPr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dirty="0" err="1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要求：</a:t>
            </a:r>
            <a:r>
              <a:rPr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名词性的词或词组，反映论文主题概念的词或词组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请检查拼写！！</a:t>
            </a:r>
            <a:endParaRPr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数量：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3-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个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论文中是否有关键词部分取决于会议模板，</a:t>
            </a:r>
            <a:r>
              <a:rPr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一定要确认论文模板是否有关键词部分</a:t>
            </a:r>
            <a:r>
              <a:rPr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，否则会增加没有必要的返修次数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！！</a:t>
            </a:r>
            <a:endParaRPr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Introduction &amp; Conclusion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0797" y="972549"/>
            <a:ext cx="901145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Introduction:</a:t>
            </a:r>
            <a:endParaRPr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正文部分的section 1的标题只能为 Introduction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请检查拼写！！</a:t>
            </a:r>
            <a:endParaRPr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【例】1. Introduction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90797" y="2949304"/>
            <a:ext cx="9011459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Conclusion: </a:t>
            </a:r>
            <a:endParaRPr sz="2000" b="1" dirty="0" err="1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全文的最后一个有标号的Section的</a:t>
            </a:r>
            <a:r>
              <a:rPr sz="2000" dirty="0" err="1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标题必须包含</a:t>
            </a:r>
            <a:r>
              <a:rPr sz="2000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Conclusion</a:t>
            </a:r>
            <a:r>
              <a:rPr lang="zh-CN" altLang="en-US" sz="2000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请检查拼写！！</a:t>
            </a:r>
            <a:endParaRPr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【例】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正确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：5. Conclusion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正确</a:t>
            </a: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 5. Conclusion and Future Work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错误：5. Discussion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错误：5. Discussion and Conclusion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这里虽然包含了conclusion这个词，但是discussion是属于results部分的结构，不应和conclusion合并在一起写。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结论部分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不可出现图表及参考文献的引用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如有图表，引导学生把图表调整到正文中提到图表的相应的位置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如有引用，需把对应的引用和参考文献删除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附录、致谢等</a:t>
            </a:r>
            <a:r>
              <a:rPr lang="en-US" altLang="zh-CN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- Appendix, Authors' Contribution/Acknowledgement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0797" y="1305924"/>
            <a:ext cx="9011459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附录-Appendix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位置：在conclusion后，参考文献前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篇幅：如果附录部分的内容占了一页及以上的篇幅，如果附录的内容不是必须要存在的，建议把附录删掉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作者贡献及致谢部分-Authors' Contribution/Acknowledgement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作者贡献部分：直接删掉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部分会议需要保留这个部分，可询问投递老师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致谢部分：</a:t>
            </a:r>
            <a:r>
              <a:rPr 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如果没有基金支持</a:t>
            </a: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，只是单纯的感谢导师、朋友等-直接删掉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如果有基金支持</a:t>
            </a:r>
            <a:r>
              <a:rPr 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--需要有基金号或者项目号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6536"/>
            <a:ext cx="9144000" cy="2387600"/>
          </a:xfrm>
        </p:spPr>
        <p:txBody>
          <a:bodyPr>
            <a:normAutofit/>
          </a:bodyPr>
          <a:lstStyle/>
          <a:p>
            <a:r>
              <a:rPr lang="zh-CN" sz="3100" b="1">
                <a:solidFill>
                  <a:srgbClr val="1B93D3"/>
                </a:solidFill>
                <a:sym typeface="+mn-ea"/>
              </a:rPr>
              <a:t>语言及表达规范</a:t>
            </a:r>
            <a:endParaRPr lang="zh-CN" sz="3100" b="1" dirty="0">
              <a:solidFill>
                <a:srgbClr val="2093D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语言语法审核范围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0540" y="2059305"/>
            <a:ext cx="830834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会议方对投递稿件的语言语法的审核主要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集中在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Abstract,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Introduction和</a:t>
            </a:r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onclusion部分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不能出现任何语法问题！！！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其他正文部分的要求是没有基础语言问题即可。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50325" y="1621662"/>
            <a:ext cx="8481809" cy="1268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拼写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拼写正确是最基本的语言要求，所以全文都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不能出现任何的拼写错误；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Word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会用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红色波浪线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来提示语法错误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86" y="3396734"/>
            <a:ext cx="5585468" cy="1709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0100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符合投递要求的稿件质量的标准和要求有哪些？</a:t>
            </a:r>
            <a:br>
              <a:rPr lang="en-US" altLang="zh-CN" sz="31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zh-CN" altLang="en-US" sz="3100" b="1" dirty="0">
              <a:solidFill>
                <a:srgbClr val="2093D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7617" y="935093"/>
            <a:ext cx="99918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语法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低级语法错误也是要避免的，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包括单复数、标点的使用、动词形式、句式固定用法等。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审稿意见经常提出的常见语法问题：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but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so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是连词，都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不可以放在句首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需用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however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therefore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来代替；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such as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etc.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不可同时出现，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“等等”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的正确写法为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etc.”;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This paper analyses COVID-19, SARS, Ebola, etc., and makes relevant comparisons.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多位作者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的正确写法为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Zhao et al.”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例如的缩写为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i.e.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Many 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epidemic diseases has threatened people’s health,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i.e.,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COVID-19, SARS and Ebola.</a:t>
            </a:r>
          </a:p>
          <a:p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12531" y="444485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2531" y="1032876"/>
            <a:ext cx="87209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标点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英文论文中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所有标点需为英文标点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，不能出现任何中文的标点（需特别注意逗号、引号和括号）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Word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不会提示英文论文中的中文标点使用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，需格外留心。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9" y="2992749"/>
            <a:ext cx="8720944" cy="318931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1012531" y="444485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6430" y="1551323"/>
            <a:ext cx="872094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标点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标点的使用需遵守英文写作规范，尤其是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</a:rPr>
              <a:t>空格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的使用，不能出现两个空格连续使用的情况（可用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control+F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查找两个空格的方法检查这一问题）；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一逗到底是语法错误，整段都用分号是不规范的写作方式（机翻会出现这样的情况）；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12531" y="444485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7618" y="1227766"/>
            <a:ext cx="9011459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大小写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句首字母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要大写；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分号后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首字母不需要大写；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标题的首字母：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无论是论文的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title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，正文的一级标题、二级标题、还是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figure/table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caption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，首字母都要大写；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标题的大小写：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可以只有首字母大写，也可以除了介词以外的其他首字母都大写，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但请确保全文统一！！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	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5. Conclusion and Future Work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5. Conclusion and future work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标题的编号：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全文的每一个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section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introduction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conclusion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都要标清楚编号，一级标题和二级标题都要严格按照模板准确标号（特殊模板除外）。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12531" y="444485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12701" y="1635729"/>
            <a:ext cx="9011459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5.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缩写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不能直接使用缩写，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第一次出现的地方需用全拼（缩写）的形式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，已经标注过缩写以后，后面尽量全部都统一使用缩写</a:t>
            </a:r>
          </a:p>
          <a:p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错误例子：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The world desperately needs an effective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WTO (World Trade Organization)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 In 2021, WTO announced that…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The world desperately needs an effective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WTO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. In 2021, WTO announced that…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正确例子：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The world desperately needs an effective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World Trade Organization (WTO)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. In 2021, WTO announced that…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12531" y="444485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482" y="1257604"/>
            <a:ext cx="9011459" cy="434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6.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表达方式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不能出现中文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无论是图表还是参考文献，都不能出现中文（翻译方向论文的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SL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TL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除外）；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如果中文必须要在图片中出现的话，图片上要有对应的翻译。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基本表达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论文中的每一句话都要是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full sentence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不能出现祈使句或用短语堆砌的情况；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单句不能成段；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每一句话都不能超过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三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行（机翻会出现一句话很长的情况）。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12531" y="444485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0022" y="1321799"/>
            <a:ext cx="9011459" cy="21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7. </a:t>
            </a:r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人称</a:t>
            </a:r>
            <a:endParaRPr lang="en-US" altLang="zh-CN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论文全文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不能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出现第一人称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GB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或第二人称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you</a:t>
            </a:r>
            <a:r>
              <a:rPr lang="zh-CN" altLang="en-GB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摘要、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introduction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及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conclusion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中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不能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出现第一人称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当只有一位独立作者时，全文不得出现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We</a:t>
            </a:r>
            <a:r>
              <a:rPr lang="zh-CN" altLang="en-GB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主语可用</a:t>
            </a:r>
            <a:r>
              <a:rPr lang="en-GB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this paper/research/article/review….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或用被动句式表达。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139531" y="571485"/>
            <a:ext cx="10466443" cy="5282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rgbClr val="2093D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语言及表达规范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653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帮助我们提高稿件质量的建议及推荐工具</a:t>
            </a:r>
            <a:endParaRPr lang="zh-CN" altLang="en-US" sz="3100" b="1" dirty="0">
              <a:solidFill>
                <a:srgbClr val="2093D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一些</a:t>
            </a:r>
            <a:r>
              <a:rPr lang="zh-CN" altLang="en-US" sz="2000" b="1">
                <a:solidFill>
                  <a:srgbClr val="1B93D3"/>
                </a:solidFill>
                <a:sym typeface="+mn-ea"/>
              </a:rPr>
              <a:t>辅助文件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2825" y="1306195"/>
            <a:ext cx="969073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https://shimo.im/docs/YqqWHJRhYdjTCGjQ/ 《论文审稿说明》，可复制链接后用石墨文档 App 或小程序打开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en-US" altLang="zh-CN" dirty="0">
                <a:hlinkClick r:id="rId3" action="ppaction://hlinkfile"/>
              </a:rPr>
              <a:t> </a:t>
            </a:r>
            <a:r>
              <a:rPr lang="zh-CN" altLang="en-US" dirty="0">
                <a:hlinkClick r:id="rId3" action="ppaction://hlinkfile"/>
              </a:rPr>
              <a:t>稿件审核checklist对照表 0309（终版）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3. 《改格式指南》&amp;视频教程链接：https://gecacademy.oss-cn-beijing.aliyuncs.com/lecturerVideo/Coordinator/HY/%E6%94%B9%E6%A0%BC%E5%BC%8F%E8%A7%86%E9%A2%91%20%E6%B0%B4%E5%8D%B0%E7%89%88.mp4</a:t>
            </a:r>
          </a:p>
          <a:p>
            <a:endParaRPr lang="zh-CN" altLang="en-US" dirty="0">
              <a:sym typeface="+mn-ea"/>
              <a:hlinkClick r:id="rId4" action="ppaction://hlinkfile"/>
            </a:endParaRP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. 常见模板教学视频</a:t>
            </a:r>
          </a:p>
          <a:p>
            <a:r>
              <a:rPr lang="zh-CN" altLang="en-US" dirty="0"/>
              <a:t>IOP排版教学视频：https://pan.baidu.com/s/11r24BZDB4b3YfairVsaBXQ?pwd=jsxy </a:t>
            </a:r>
          </a:p>
          <a:p>
            <a:r>
              <a:rPr lang="zh-CN" altLang="en-US" dirty="0"/>
              <a:t>EI单栏排版教学视频：https://pan.baidu.com/s/1sr0EcC6KlKu7KCeaQKDTQg?pwd=jsxy</a:t>
            </a:r>
          </a:p>
          <a:p>
            <a:r>
              <a:rPr lang="zh-CN" altLang="en-US" dirty="0"/>
              <a:t>EI双栏排版教学视频：https://pan.baidu.com/s/10gsWubTxvKEmQ2Bt1-rH1w?pwd=jsxy</a:t>
            </a:r>
          </a:p>
          <a:p>
            <a:r>
              <a:rPr lang="zh-CN" altLang="en-US" dirty="0"/>
              <a:t>CPCI排版教学视频：https://pan.baidu.com/s/1OfMt3f9Dbr0lj8LvM6I-9A?pwd=jsxy </a:t>
            </a:r>
          </a:p>
          <a:p>
            <a:r>
              <a:rPr lang="zh-CN" altLang="en-US" dirty="0"/>
              <a:t>ACM排版教学视频：https://pan.baidu.com/s/1-iJ_f0ePP9pHXRVEm_xPOA?pwd=jsxy</a:t>
            </a:r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.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sym typeface="+mn-ea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查重教程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sym typeface="+mn-ea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0418.pdf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5675" y="848360"/>
            <a:ext cx="102800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语言语法检查工具：</a:t>
            </a:r>
            <a:endParaRPr lang="en-US" altLang="zh-CN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word</a:t>
            </a:r>
            <a:r>
              <a:rPr lang="zh-CN" altLang="en-US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自带 “拼写和语法”功能，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一些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比较基础的语法、拼写错误或标点使用不当的问题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word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会自动用红色的浪线或蓝色的双下划线表明，如正文中出现这些标记，需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double check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是否出现了语言表达及格式的问题；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Grammarly:</a:t>
            </a:r>
            <a:r>
              <a:rPr lang="zh-CN" altLang="en-US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hlinkClick r:id="rId3"/>
              </a:rPr>
              <a:t>https://app.grammarly.com/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grammarly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可以安装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word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版本的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add in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插件，可以用来查找一些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基本的语法和拼写错误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Ginger:</a:t>
            </a:r>
            <a:r>
              <a:rPr lang="en-US" altLang="zh-CN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https://www.gingersoftware.com/,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ginger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grammarly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的功能很相似，会更好操作一下，也可以用来查找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基本的语法和拼写错误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*以上三个方法都不能保证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100%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的准确度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参考文献自动生成工具：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Google Scholar: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https://scholar.google.com/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Cite This For Me: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https://www.citethisforme.com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关于reference的详细科普：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https://owl.purdue.edu/owl/research_and_citation/apa_style/apa_formatting_and_style_guide/reference_list_basic_rules.html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常用工具推荐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653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格式、排版</a:t>
            </a:r>
            <a:endParaRPr lang="zh-CN" altLang="en-US" sz="3100" b="1" dirty="0">
              <a:solidFill>
                <a:srgbClr val="2093D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/>
          <p:nvPr/>
        </p:nvSpPr>
        <p:spPr>
          <a:xfrm>
            <a:off x="0" y="2929440"/>
            <a:ext cx="12191999" cy="106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1B93D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谢 谢！</a:t>
            </a:r>
            <a:endParaRPr lang="en-US" altLang="zh-CN" sz="48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1B93D3"/>
                </a:solidFill>
                <a:sym typeface="+mn-ea"/>
              </a:rPr>
              <a:t>格式、排版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0060" y="1621790"/>
            <a:ext cx="89535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全文的格式必须要与会议的模板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完全一致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，包括作者信息的写法、页边距、行间距、缩进、字体、字号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...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修改格式的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）将完整的论文一部分一部分粘贴到会议模板上，粘贴的时候选择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只保留文本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，这样可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确保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页边距、行间距、缩进、字体、字号等格式与会议模板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100%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一致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）可以使用word自带的格式刷工具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作者信息</a:t>
            </a:r>
            <a:r>
              <a:rPr lang="en-US" altLang="zh-CN" sz="2000" b="1">
                <a:solidFill>
                  <a:srgbClr val="1B93D3"/>
                </a:solidFill>
                <a:sym typeface="+mn-ea"/>
              </a:rPr>
              <a:t> 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9110" y="1410335"/>
            <a:ext cx="89535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B93D3"/>
                </a:solidFill>
                <a:latin typeface="+mj-lt"/>
                <a:ea typeface="+mj-ea"/>
                <a:cs typeface="微软雅黑" panose="020B0503020204020204" charset="-122"/>
                <a:sym typeface="+mn-ea"/>
              </a:rPr>
              <a:t>作者的信息部分需要包含哪些内容？</a:t>
            </a:r>
            <a:endParaRPr lang="zh-CN" sz="2000" b="1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所有作者的姓名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学术单位信息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通讯作者及通讯作者邮箱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共同一作标识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（小组论文）</a:t>
            </a:r>
            <a:endParaRPr 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作者信息</a:t>
            </a:r>
            <a:r>
              <a:rPr lang="en-US" altLang="zh-CN" sz="2000" b="1">
                <a:solidFill>
                  <a:srgbClr val="1B93D3"/>
                </a:solidFill>
                <a:sym typeface="+mn-ea"/>
              </a:rPr>
              <a:t> - </a:t>
            </a:r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作者姓名写法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9110" y="1425575"/>
            <a:ext cx="89535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作者姓名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写法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：名+空格+姓氏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【例】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两个字的名字：张三 San Zhang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三个字的名字：周杰伦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Jielun Zhou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四个字的名字：复姓-欧阳娜娜 Nana Ouyang，单姓-易烊千玺 Yangqianxi Yi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所有作者的名字拼写必须与护照一致</a:t>
            </a: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禁止出现：杨颖写成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Angelababy Yang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作者信息</a:t>
            </a:r>
            <a:r>
              <a:rPr lang="en-US" altLang="zh-CN" sz="2000" b="1">
                <a:solidFill>
                  <a:srgbClr val="1B93D3"/>
                </a:solidFill>
                <a:sym typeface="+mn-ea"/>
              </a:rPr>
              <a:t> - </a:t>
            </a:r>
            <a:r>
              <a:rPr lang="zh-CN" altLang="en-US" sz="2000" b="1">
                <a:solidFill>
                  <a:srgbClr val="1B93D3"/>
                </a:solidFill>
                <a:sym typeface="+mn-ea"/>
              </a:rPr>
              <a:t>作者排序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825" y="1106170"/>
            <a:ext cx="101898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作者顺序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按照姓氏首字母的字母表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顺序排列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首字母相同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，按姓氏第二个字母顺序排列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姓氏相同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，则按照名字的首字母排序。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【例】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张三，李四，王五的顺序: Si Li, Wu Wang, San Zhang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赵本山，周杰伦的顺序：Benshan Zhao, Jielun Zhou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周杰伦，周杰的顺序：Jie Zhou, Jielun Zhou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特殊情况下的作者顺序调整 (共同一作的作者顺序调整或区分一二三作）需要学生找班主任签署相关协议。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531" y="444485"/>
            <a:ext cx="10466443" cy="528243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1B93D3"/>
                </a:solidFill>
                <a:sym typeface="+mn-ea"/>
              </a:rPr>
              <a:t>作者信息</a:t>
            </a:r>
            <a:r>
              <a:rPr lang="en-US" altLang="zh-CN" sz="2000" b="1" dirty="0">
                <a:solidFill>
                  <a:srgbClr val="1B93D3"/>
                </a:solidFill>
                <a:sym typeface="+mn-ea"/>
              </a:rPr>
              <a:t>-</a:t>
            </a:r>
            <a:r>
              <a:rPr lang="zh-CN" altLang="en-US" sz="2000" b="1" dirty="0">
                <a:solidFill>
                  <a:srgbClr val="1B93D3"/>
                </a:solidFill>
                <a:sym typeface="+mn-ea"/>
              </a:rPr>
              <a:t>学术单位、通讯作者与邮箱</a:t>
            </a:r>
            <a:endParaRPr lang="zh-CN" altLang="en-US" sz="2000" b="1" dirty="0">
              <a:solidFill>
                <a:srgbClr val="1B93D3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155" y="972820"/>
            <a:ext cx="100114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学术单位要包含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学院+学校+学校所在城市+邮编+学校所在国家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，高中生可以不写学院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通讯作者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只有一位（建议由组长担任）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，通讯作者需要用*标记。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国际会议论文里的通讯作者的作用只体现在收发出版社的邮件，没有其他作用。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邮箱：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通讯作者邮箱需是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所在学术单位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机构的学生邮箱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，邮箱后缀为edu或非商业邮箱的域名，后缀为163, 126, gmail, foxmail, icloud, qq, outlook等商业邮箱都不是学术单位邮箱。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如组长无机构/学术单位邮箱，则通讯作者顺延给有符合要求邮箱的同学；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如果所有作者都没有学生邮箱，建议学生自己去申请、淘宝购买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frp1c4p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-White-for Print">
  <a:themeElements>
    <a:clrScheme name="集思学院">
      <a:dk1>
        <a:srgbClr val="000000"/>
      </a:dk1>
      <a:lt1>
        <a:sysClr val="window" lastClr="FFFFFF"/>
      </a:lt1>
      <a:dk2>
        <a:srgbClr val="002060"/>
      </a:dk2>
      <a:lt2>
        <a:srgbClr val="0070C0"/>
      </a:lt2>
      <a:accent1>
        <a:srgbClr val="7F7F7F"/>
      </a:accent1>
      <a:accent2>
        <a:srgbClr val="0070C0"/>
      </a:accent2>
      <a:accent3>
        <a:srgbClr val="002060"/>
      </a:accent3>
      <a:accent4>
        <a:srgbClr val="7973ED"/>
      </a:accent4>
      <a:accent5>
        <a:srgbClr val="3399FF"/>
      </a:accent5>
      <a:accent6>
        <a:srgbClr val="7030A0"/>
      </a:accent6>
      <a:hlink>
        <a:srgbClr val="3333CC"/>
      </a:hlink>
      <a:folHlink>
        <a:srgbClr val="006699"/>
      </a:folHlink>
    </a:clrScheme>
    <a:fontScheme name="ifrp1c4p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1-White-for Print">
  <a:themeElements>
    <a:clrScheme name="集思学院">
      <a:dk1>
        <a:srgbClr val="000000"/>
      </a:dk1>
      <a:lt1>
        <a:sysClr val="window" lastClr="FFFFFF"/>
      </a:lt1>
      <a:dk2>
        <a:srgbClr val="002060"/>
      </a:dk2>
      <a:lt2>
        <a:srgbClr val="0070C0"/>
      </a:lt2>
      <a:accent1>
        <a:srgbClr val="7F7F7F"/>
      </a:accent1>
      <a:accent2>
        <a:srgbClr val="0070C0"/>
      </a:accent2>
      <a:accent3>
        <a:srgbClr val="002060"/>
      </a:accent3>
      <a:accent4>
        <a:srgbClr val="7973ED"/>
      </a:accent4>
      <a:accent5>
        <a:srgbClr val="3399FF"/>
      </a:accent5>
      <a:accent6>
        <a:srgbClr val="7030A0"/>
      </a:accent6>
      <a:hlink>
        <a:srgbClr val="3333CC"/>
      </a:hlink>
      <a:folHlink>
        <a:srgbClr val="006699"/>
      </a:folHlink>
    </a:clrScheme>
    <a:fontScheme name="ifrp1c4p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3603</Words>
  <Application>Microsoft Office PowerPoint</Application>
  <PresentationFormat>宽屏</PresentationFormat>
  <Paragraphs>304</Paragraphs>
  <Slides>40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楷体</vt:lpstr>
      <vt:lpstr>微软雅黑</vt:lpstr>
      <vt:lpstr>Arial</vt:lpstr>
      <vt:lpstr>Times New Roman</vt:lpstr>
      <vt:lpstr>Wingdings</vt:lpstr>
      <vt:lpstr>Office 主题​​</vt:lpstr>
      <vt:lpstr>1-White-for Print</vt:lpstr>
      <vt:lpstr>1_1-White-for Print</vt:lpstr>
      <vt:lpstr>PowerPoint 演示文稿</vt:lpstr>
      <vt:lpstr>目录 </vt:lpstr>
      <vt:lpstr>符合投递要求的稿件质量的标准和要求有哪些？ </vt:lpstr>
      <vt:lpstr>格式、排版</vt:lpstr>
      <vt:lpstr>格式、排版</vt:lpstr>
      <vt:lpstr>作者信息 </vt:lpstr>
      <vt:lpstr>作者信息 - 作者姓名写法</vt:lpstr>
      <vt:lpstr>作者信息 - 作者排序</vt:lpstr>
      <vt:lpstr>作者信息-学术单位、通讯作者与邮箱</vt:lpstr>
      <vt:lpstr>作者信息 - 角标写法</vt:lpstr>
      <vt:lpstr>作者信息 - 案例</vt:lpstr>
      <vt:lpstr>作者信息 - 案例</vt:lpstr>
      <vt:lpstr>图片- Figure</vt:lpstr>
      <vt:lpstr>图片 -Figure</vt:lpstr>
      <vt:lpstr>表格 - Table</vt:lpstr>
      <vt:lpstr>公式 - Equation &amp; Formula</vt:lpstr>
      <vt:lpstr>引用及参考文献 -Citation &amp; Reference</vt:lpstr>
      <vt:lpstr>参考文献 - Reference</vt:lpstr>
      <vt:lpstr> 参考文献 -Citation &amp; Reference</vt:lpstr>
      <vt:lpstr>内容和结构完整性 </vt:lpstr>
      <vt:lpstr>论文结构和论文标题</vt:lpstr>
      <vt:lpstr>论文篇幅</vt:lpstr>
      <vt:lpstr>Abstract</vt:lpstr>
      <vt:lpstr>Keywords</vt:lpstr>
      <vt:lpstr>Introduction &amp; Conclusion</vt:lpstr>
      <vt:lpstr>附录、致谢等 - Appendix, Authors' Contribution/Acknowledgement</vt:lpstr>
      <vt:lpstr>语言及表达规范</vt:lpstr>
      <vt:lpstr>语言语法审核范围</vt:lpstr>
      <vt:lpstr>语言及表达规范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帮助我们提高稿件质量的建议及推荐工具</vt:lpstr>
      <vt:lpstr>一些辅助文件</vt:lpstr>
      <vt:lpstr>常用工具推荐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gw984</dc:creator>
  <cp:lastModifiedBy>WL</cp:lastModifiedBy>
  <cp:revision>197</cp:revision>
  <cp:lastPrinted>2021-03-19T08:56:00Z</cp:lastPrinted>
  <dcterms:created xsi:type="dcterms:W3CDTF">2021-01-14T10:53:00Z</dcterms:created>
  <dcterms:modified xsi:type="dcterms:W3CDTF">2022-04-25T05:34:42Z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0C0C951233194D30B444A56C0900E4AA</vt:lpwstr>
  </property>
</Properties>
</file>