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2"/>
    <p:sldId id="293" r:id="rId3"/>
    <p:sldId id="289" r:id="rId4"/>
    <p:sldId id="288" r:id="rId5"/>
    <p:sldId id="287" r:id="rId6"/>
    <p:sldId id="28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ED"/>
    <a:srgbClr val="F3DBC1"/>
    <a:srgbClr val="D8D3E7"/>
    <a:srgbClr val="FBF8CD"/>
    <a:srgbClr val="F2FAFC"/>
    <a:srgbClr val="F7FBC9"/>
    <a:srgbClr val="F0C382"/>
    <a:srgbClr val="992224"/>
    <a:srgbClr val="A8CBDF"/>
    <a:srgbClr val="807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63.png"/><Relationship Id="rId21" Type="http://schemas.openxmlformats.org/officeDocument/2006/relationships/image" Target="../media/image76.png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62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24" Type="http://schemas.openxmlformats.org/officeDocument/2006/relationships/image" Target="../media/image79.png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60.png"/><Relationship Id="rId10" Type="http://schemas.openxmlformats.org/officeDocument/2006/relationships/image" Target="../media/image67.png"/><Relationship Id="rId19" Type="http://schemas.openxmlformats.org/officeDocument/2006/relationships/image" Target="../media/image74.png"/><Relationship Id="rId4" Type="http://schemas.openxmlformats.org/officeDocument/2006/relationships/image" Target="../media/image64.png"/><Relationship Id="rId9" Type="http://schemas.openxmlformats.org/officeDocument/2006/relationships/image" Target="../media/image66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image" Target="../media/image24.png"/><Relationship Id="rId4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63.png"/><Relationship Id="rId21" Type="http://schemas.openxmlformats.org/officeDocument/2006/relationships/image" Target="../media/image76.png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62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24" Type="http://schemas.openxmlformats.org/officeDocument/2006/relationships/image" Target="../media/image79.png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7.png"/><Relationship Id="rId19" Type="http://schemas.openxmlformats.org/officeDocument/2006/relationships/image" Target="../media/image74.png"/><Relationship Id="rId4" Type="http://schemas.openxmlformats.org/officeDocument/2006/relationships/image" Target="../media/image64.png"/><Relationship Id="rId9" Type="http://schemas.openxmlformats.org/officeDocument/2006/relationships/image" Target="../media/image66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合 233"/>
          <p:cNvGrpSpPr/>
          <p:nvPr/>
        </p:nvGrpSpPr>
        <p:grpSpPr>
          <a:xfrm>
            <a:off x="2720540" y="64651"/>
            <a:ext cx="9471460" cy="6728697"/>
            <a:chOff x="463006" y="64651"/>
            <a:chExt cx="11497578" cy="6728697"/>
          </a:xfrm>
        </p:grpSpPr>
        <p:grpSp>
          <p:nvGrpSpPr>
            <p:cNvPr id="2" name="组合 1"/>
            <p:cNvGrpSpPr/>
            <p:nvPr/>
          </p:nvGrpSpPr>
          <p:grpSpPr>
            <a:xfrm>
              <a:off x="623061" y="2383412"/>
              <a:ext cx="11337523" cy="4409936"/>
              <a:chOff x="623061" y="2383412"/>
              <a:chExt cx="11337523" cy="4409936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23061" y="2383412"/>
                <a:ext cx="11337523" cy="4409936"/>
                <a:chOff x="394256" y="2397264"/>
                <a:chExt cx="11337523" cy="4409936"/>
              </a:xfrm>
            </p:grpSpPr>
            <p:sp>
              <p:nvSpPr>
                <p:cNvPr id="18" name="矩形: 圆角 17"/>
                <p:cNvSpPr/>
                <p:nvPr/>
              </p:nvSpPr>
              <p:spPr>
                <a:xfrm>
                  <a:off x="394256" y="2397264"/>
                  <a:ext cx="11271600" cy="4409936"/>
                </a:xfrm>
                <a:prstGeom prst="roundRect">
                  <a:avLst/>
                </a:prstGeom>
                <a:solidFill>
                  <a:srgbClr val="E2F0D9">
                    <a:alpha val="90000"/>
                  </a:srgbClr>
                </a:solidFill>
                <a:ln w="25400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9" name="组合 18"/>
                <p:cNvGrpSpPr/>
                <p:nvPr/>
              </p:nvGrpSpPr>
              <p:grpSpPr>
                <a:xfrm>
                  <a:off x="460221" y="2397264"/>
                  <a:ext cx="11271558" cy="4313048"/>
                  <a:chOff x="963809" y="9711"/>
                  <a:chExt cx="11271558" cy="60234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10678257" y="2018146"/>
                        <a:ext cx="155711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100" i="1" dirty="0">
                            <a:latin typeface="Cambria Math" panose="02040503050406030204" pitchFamily="18" charset="0"/>
                          </a:rPr>
                          <a:t>Segmentation results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altLang="zh-CN" sz="11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78257" y="2018146"/>
                        <a:ext cx="1557110" cy="430887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文本框 20"/>
                      <p:cNvSpPr txBox="1"/>
                      <p:nvPr/>
                    </p:nvSpPr>
                    <p:spPr>
                      <a:xfrm>
                        <a:off x="10294154" y="695578"/>
                        <a:ext cx="1825212" cy="4720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zh-CN" altLang="en-US" sz="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CN" sz="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  <m:r>
                                                <a:rPr lang="en-US" altLang="zh-CN" sz="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CN" altLang="en-US" sz="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0     </m:t>
                                      </m:r>
                                      <m:r>
                                        <a:rPr lang="en-US" altLang="zh-CN" sz="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𝑒𝑙𝑠𝑒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m:oMathPara>
                        </a14:m>
                        <a:endParaRPr lang="en-US" altLang="zh-CN" sz="5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文本框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94154" y="695578"/>
                        <a:ext cx="1825212" cy="472011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8426115" y="9711"/>
                        <a:ext cx="1805781" cy="6017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100" b="0" i="1" dirty="0">
                            <a:latin typeface="Cambria Math" panose="02040503050406030204" pitchFamily="18" charset="0"/>
                          </a:rPr>
                          <a:t>Uncertainty Map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altLang="zh-CN" sz="11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文本框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26115" y="9711"/>
                        <a:ext cx="1805781" cy="601765"/>
                      </a:xfrm>
                      <a:prstGeom prst="rect">
                        <a:avLst/>
                      </a:prstGeom>
                      <a:blipFill rotWithShape="1">
                        <a:blip r:embed="rId4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本框 22"/>
                      <p:cNvSpPr txBox="1"/>
                      <p:nvPr/>
                    </p:nvSpPr>
                    <p:spPr>
                      <a:xfrm>
                        <a:off x="9552754" y="2018146"/>
                        <a:ext cx="1197113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100" b="0" i="1" dirty="0">
                            <a:latin typeface="Cambria Math" panose="02040503050406030204" pitchFamily="18" charset="0"/>
                          </a:rPr>
                          <a:t>Evidence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altLang="zh-CN" sz="11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52754" y="2018146"/>
                        <a:ext cx="1197113" cy="430887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24" name="图片 23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41082" y="1405822"/>
                    <a:ext cx="784585" cy="613112"/>
                  </a:xfrm>
                  <a:prstGeom prst="rect">
                    <a:avLst/>
                  </a:prstGeom>
                </p:spPr>
              </p:pic>
              <p:pic>
                <p:nvPicPr>
                  <p:cNvPr id="25" name="图片 2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172882" y="1269941"/>
                    <a:ext cx="784585" cy="613112"/>
                  </a:xfrm>
                  <a:prstGeom prst="rect">
                    <a:avLst/>
                  </a:prstGeom>
                </p:spPr>
              </p:pic>
              <p:pic>
                <p:nvPicPr>
                  <p:cNvPr id="26" name="图片 25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63406" y="247147"/>
                    <a:ext cx="784585" cy="613112"/>
                  </a:xfrm>
                  <a:prstGeom prst="rect">
                    <a:avLst/>
                  </a:prstGeom>
                </p:spPr>
              </p:pic>
              <p:sp>
                <p:nvSpPr>
                  <p:cNvPr id="27" name="箭头: 下 126"/>
                  <p:cNvSpPr/>
                  <p:nvPr/>
                </p:nvSpPr>
                <p:spPr>
                  <a:xfrm rot="16200000">
                    <a:off x="1871143" y="1588379"/>
                    <a:ext cx="412578" cy="247999"/>
                  </a:xfrm>
                  <a:prstGeom prst="downArrow">
                    <a:avLst/>
                  </a:prstGeom>
                  <a:solidFill>
                    <a:srgbClr val="B6C7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箭头: 下 125"/>
                  <p:cNvSpPr/>
                  <p:nvPr/>
                </p:nvSpPr>
                <p:spPr>
                  <a:xfrm>
                    <a:off x="1342014" y="2135169"/>
                    <a:ext cx="422372" cy="242247"/>
                  </a:xfrm>
                  <a:prstGeom prst="downArrow">
                    <a:avLst/>
                  </a:prstGeom>
                  <a:solidFill>
                    <a:srgbClr val="4874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箭头: 下 126"/>
                  <p:cNvSpPr/>
                  <p:nvPr/>
                </p:nvSpPr>
                <p:spPr>
                  <a:xfrm rot="16200000">
                    <a:off x="1843378" y="2667136"/>
                    <a:ext cx="412578" cy="247999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箭头: 下 126"/>
                  <p:cNvSpPr/>
                  <p:nvPr/>
                </p:nvSpPr>
                <p:spPr>
                  <a:xfrm>
                    <a:off x="2174930" y="2130634"/>
                    <a:ext cx="422372" cy="242247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箭头: 下 126"/>
                  <p:cNvSpPr/>
                  <p:nvPr/>
                </p:nvSpPr>
                <p:spPr>
                  <a:xfrm rot="16200000">
                    <a:off x="2610459" y="2667136"/>
                    <a:ext cx="412578" cy="247999"/>
                  </a:xfrm>
                  <a:prstGeom prst="downArrow">
                    <a:avLst/>
                  </a:prstGeom>
                  <a:solidFill>
                    <a:srgbClr val="B6C7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箭头: 下 125"/>
                  <p:cNvSpPr/>
                  <p:nvPr/>
                </p:nvSpPr>
                <p:spPr>
                  <a:xfrm>
                    <a:off x="1342014" y="3222998"/>
                    <a:ext cx="422372" cy="242247"/>
                  </a:xfrm>
                  <a:prstGeom prst="downArrow">
                    <a:avLst/>
                  </a:prstGeom>
                  <a:solidFill>
                    <a:srgbClr val="4874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箭头: 下 125"/>
                  <p:cNvSpPr/>
                  <p:nvPr/>
                </p:nvSpPr>
                <p:spPr>
                  <a:xfrm>
                    <a:off x="1342014" y="4310828"/>
                    <a:ext cx="422372" cy="242247"/>
                  </a:xfrm>
                  <a:prstGeom prst="downArrow">
                    <a:avLst/>
                  </a:prstGeom>
                  <a:solidFill>
                    <a:srgbClr val="4874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箭头: 下 126"/>
                  <p:cNvSpPr/>
                  <p:nvPr/>
                </p:nvSpPr>
                <p:spPr>
                  <a:xfrm rot="16200000">
                    <a:off x="2246699" y="3356180"/>
                    <a:ext cx="412578" cy="1054641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箭头: 下 126"/>
                  <p:cNvSpPr/>
                  <p:nvPr/>
                </p:nvSpPr>
                <p:spPr>
                  <a:xfrm>
                    <a:off x="3036193" y="3216195"/>
                    <a:ext cx="422372" cy="242247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箭头: 下 126"/>
                  <p:cNvSpPr/>
                  <p:nvPr/>
                </p:nvSpPr>
                <p:spPr>
                  <a:xfrm rot="16200000">
                    <a:off x="3421248" y="3759500"/>
                    <a:ext cx="412578" cy="247999"/>
                  </a:xfrm>
                  <a:prstGeom prst="downArrow">
                    <a:avLst/>
                  </a:prstGeom>
                  <a:solidFill>
                    <a:srgbClr val="B6C7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箭头: 下 126"/>
                  <p:cNvSpPr/>
                  <p:nvPr/>
                </p:nvSpPr>
                <p:spPr>
                  <a:xfrm>
                    <a:off x="3773509" y="4295700"/>
                    <a:ext cx="422372" cy="242247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箭头: 下 126"/>
                  <p:cNvSpPr/>
                  <p:nvPr/>
                </p:nvSpPr>
                <p:spPr>
                  <a:xfrm rot="16200000">
                    <a:off x="2556607" y="4080962"/>
                    <a:ext cx="412578" cy="176409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4624335" y="4793488"/>
                    <a:ext cx="627668" cy="36535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/>
                      <a:t>KAB</a:t>
                    </a:r>
                    <a:endParaRPr lang="zh-CN" altLang="en-US" sz="1100" b="1" dirty="0"/>
                  </a:p>
                </p:txBody>
              </p:sp>
              <p:cxnSp>
                <p:nvCxnSpPr>
                  <p:cNvPr id="40" name="直接箭头连接符 39"/>
                  <p:cNvCxnSpPr>
                    <a:endCxn id="39" idx="1"/>
                  </p:cNvCxnSpPr>
                  <p:nvPr/>
                </p:nvCxnSpPr>
                <p:spPr>
                  <a:xfrm>
                    <a:off x="4141612" y="4963007"/>
                    <a:ext cx="482723" cy="13160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箭头: 下 126"/>
                  <p:cNvSpPr/>
                  <p:nvPr/>
                </p:nvSpPr>
                <p:spPr>
                  <a:xfrm>
                    <a:off x="4726982" y="5219482"/>
                    <a:ext cx="422372" cy="242247"/>
                  </a:xfrm>
                  <a:prstGeom prst="downArrow">
                    <a:avLst/>
                  </a:prstGeom>
                  <a:solidFill>
                    <a:srgbClr val="B6C7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4624335" y="5548687"/>
                    <a:ext cx="627668" cy="36535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/>
                      <a:t>KAB</a:t>
                    </a:r>
                    <a:endParaRPr lang="zh-CN" altLang="en-US" sz="1100" b="1" dirty="0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5762602" y="4793487"/>
                    <a:ext cx="627668" cy="36535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/>
                      <a:t>KAB</a:t>
                    </a:r>
                    <a:endParaRPr lang="zh-CN" altLang="en-US" sz="1100" b="1" dirty="0"/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5762602" y="5553743"/>
                    <a:ext cx="627668" cy="36535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/>
                      <a:t>KAB</a:t>
                    </a:r>
                    <a:endParaRPr lang="zh-CN" altLang="en-US" sz="1100" b="1" dirty="0"/>
                  </a:p>
                </p:txBody>
              </p:sp>
              <p:cxnSp>
                <p:nvCxnSpPr>
                  <p:cNvPr id="45" name="直接箭头连接符 44"/>
                  <p:cNvCxnSpPr>
                    <a:stCxn id="42" idx="3"/>
                    <a:endCxn id="44" idx="1"/>
                  </p:cNvCxnSpPr>
                  <p:nvPr/>
                </p:nvCxnSpPr>
                <p:spPr>
                  <a:xfrm>
                    <a:off x="5252003" y="5731365"/>
                    <a:ext cx="510599" cy="5057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/>
                  <p:cNvCxnSpPr>
                    <a:stCxn id="39" idx="3"/>
                    <a:endCxn id="43" idx="1"/>
                  </p:cNvCxnSpPr>
                  <p:nvPr/>
                </p:nvCxnSpPr>
                <p:spPr>
                  <a:xfrm flipV="1">
                    <a:off x="5252003" y="4976165"/>
                    <a:ext cx="510599" cy="1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箭头: 下 141"/>
                  <p:cNvSpPr/>
                  <p:nvPr/>
                </p:nvSpPr>
                <p:spPr>
                  <a:xfrm rot="10800000">
                    <a:off x="6839844" y="3213923"/>
                    <a:ext cx="422372" cy="242247"/>
                  </a:xfrm>
                  <a:prstGeom prst="down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箭头: 下 141"/>
                  <p:cNvSpPr/>
                  <p:nvPr/>
                </p:nvSpPr>
                <p:spPr>
                  <a:xfrm rot="16200000">
                    <a:off x="7301614" y="2667136"/>
                    <a:ext cx="412578" cy="247999"/>
                  </a:xfrm>
                  <a:prstGeom prst="down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箭头: 直角上 48"/>
                  <p:cNvSpPr/>
                  <p:nvPr/>
                </p:nvSpPr>
                <p:spPr>
                  <a:xfrm>
                    <a:off x="6470147" y="4263221"/>
                    <a:ext cx="739394" cy="786460"/>
                  </a:xfrm>
                  <a:prstGeom prst="bentUpArrow">
                    <a:avLst/>
                  </a:prstGeom>
                  <a:solidFill>
                    <a:srgbClr val="76717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50" name="直接箭头连接符 49"/>
                  <p:cNvCxnSpPr/>
                  <p:nvPr/>
                </p:nvCxnSpPr>
                <p:spPr>
                  <a:xfrm>
                    <a:off x="4141612" y="3883499"/>
                    <a:ext cx="2752501" cy="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箭头连接符 50"/>
                  <p:cNvCxnSpPr/>
                  <p:nvPr/>
                </p:nvCxnSpPr>
                <p:spPr>
                  <a:xfrm>
                    <a:off x="3404295" y="2791136"/>
                    <a:ext cx="3489817" cy="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箭头: 下 141"/>
                  <p:cNvSpPr/>
                  <p:nvPr/>
                </p:nvSpPr>
                <p:spPr>
                  <a:xfrm rot="10800000">
                    <a:off x="5865249" y="5219482"/>
                    <a:ext cx="422372" cy="242247"/>
                  </a:xfrm>
                  <a:prstGeom prst="down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箭头: 下 126"/>
                  <p:cNvSpPr/>
                  <p:nvPr/>
                </p:nvSpPr>
                <p:spPr>
                  <a:xfrm rot="10800000">
                    <a:off x="7743087" y="2130634"/>
                    <a:ext cx="422372" cy="242247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箭头: 下 126"/>
                  <p:cNvSpPr/>
                  <p:nvPr/>
                </p:nvSpPr>
                <p:spPr>
                  <a:xfrm rot="16200000">
                    <a:off x="6644126" y="822682"/>
                    <a:ext cx="412578" cy="176409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5" name="直接箭头连接符 54"/>
                  <p:cNvCxnSpPr>
                    <a:endCxn id="56" idx="1"/>
                  </p:cNvCxnSpPr>
                  <p:nvPr/>
                </p:nvCxnSpPr>
                <p:spPr>
                  <a:xfrm>
                    <a:off x="2543032" y="1696847"/>
                    <a:ext cx="2158566" cy="25749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4701598" y="1498436"/>
                    <a:ext cx="1438170" cy="44832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UAB</a:t>
                    </a:r>
                    <a:endParaRPr lang="zh-CN" altLang="en-US" sz="1600" dirty="0"/>
                  </a:p>
                </p:txBody>
              </p:sp>
              <p:cxnSp>
                <p:nvCxnSpPr>
                  <p:cNvPr id="57" name="直接箭头连接符 56"/>
                  <p:cNvCxnSpPr>
                    <a:stCxn id="66" idx="0"/>
                    <a:endCxn id="26" idx="2"/>
                  </p:cNvCxnSpPr>
                  <p:nvPr/>
                </p:nvCxnSpPr>
                <p:spPr>
                  <a:xfrm flipV="1">
                    <a:off x="10255591" y="860259"/>
                    <a:ext cx="108" cy="408943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箭头连接符 57"/>
                  <p:cNvCxnSpPr>
                    <a:endCxn id="67" idx="1"/>
                  </p:cNvCxnSpPr>
                  <p:nvPr/>
                </p:nvCxnSpPr>
                <p:spPr>
                  <a:xfrm flipV="1">
                    <a:off x="9156149" y="1675468"/>
                    <a:ext cx="593877" cy="188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963809" y="1139429"/>
                        <a:ext cx="1197113" cy="2227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altLang="zh-CN" sz="11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809" y="1139429"/>
                        <a:ext cx="1197113" cy="222773"/>
                      </a:xfrm>
                      <a:prstGeom prst="rect">
                        <a:avLst/>
                      </a:prstGeom>
                      <a:blipFill rotWithShape="1">
                        <a:blip r:embed="rId9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8102442" y="3680923"/>
                    <a:ext cx="4116024" cy="2352276"/>
                    <a:chOff x="8264859" y="3492778"/>
                    <a:chExt cx="4116024" cy="2352276"/>
                  </a:xfrm>
                </p:grpSpPr>
                <p:sp>
                  <p:nvSpPr>
                    <p:cNvPr id="68" name="箭头: 下 126"/>
                    <p:cNvSpPr/>
                    <p:nvPr/>
                  </p:nvSpPr>
                  <p:spPr>
                    <a:xfrm rot="16200000">
                      <a:off x="8373025" y="4335106"/>
                      <a:ext cx="412578" cy="247999"/>
                    </a:xfrm>
                    <a:prstGeom prst="downArrow">
                      <a:avLst/>
                    </a:prstGeom>
                    <a:solidFill>
                      <a:srgbClr val="B6C7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文本框 68"/>
                        <p:cNvSpPr txBox="1"/>
                        <p:nvPr/>
                      </p:nvSpPr>
                      <p:spPr>
                        <a:xfrm>
                          <a:off x="9167276" y="4243077"/>
                          <a:ext cx="2953563" cy="4728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</m:t>
                              </m:r>
                            </m:oMath>
                          </a14:m>
                          <a:r>
                            <a:rPr lang="en-US" altLang="zh-CN" sz="1600" dirty="0"/>
                            <a:t>Conv</a:t>
                          </a:r>
                          <a:endParaRPr lang="zh-CN" alt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69" name="文本框 6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67276" y="4243077"/>
                          <a:ext cx="2953563" cy="472815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0" name="箭头: 下 125"/>
                    <p:cNvSpPr/>
                    <p:nvPr/>
                  </p:nvSpPr>
                  <p:spPr>
                    <a:xfrm>
                      <a:off x="8368128" y="4774778"/>
                      <a:ext cx="422373" cy="242247"/>
                    </a:xfrm>
                    <a:prstGeom prst="downArrow">
                      <a:avLst/>
                    </a:prstGeom>
                    <a:solidFill>
                      <a:srgbClr val="4874C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8907233" y="4655244"/>
                      <a:ext cx="3473650" cy="4298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dirty="0"/>
                        <a:t>Micro Step&amp;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 Dilated Conv Block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72" name="箭头: 下 126"/>
                    <p:cNvSpPr/>
                    <p:nvPr/>
                  </p:nvSpPr>
                  <p:spPr>
                    <a:xfrm>
                      <a:off x="8368128" y="5126410"/>
                      <a:ext cx="422373" cy="242247"/>
                    </a:xfrm>
                    <a:prstGeom prst="downArrow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9084420" y="4982532"/>
                      <a:ext cx="3119276" cy="4728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/>
                        <a:t>Addition</a:t>
                      </a:r>
                      <a:endParaRPr lang="zh-CN" altLang="en-US" sz="1600" dirty="0"/>
                    </a:p>
                  </p:txBody>
                </p:sp>
                <p:cxnSp>
                  <p:nvCxnSpPr>
                    <p:cNvPr id="74" name="直接箭头连接符 73"/>
                    <p:cNvCxnSpPr/>
                    <p:nvPr/>
                  </p:nvCxnSpPr>
                  <p:spPr>
                    <a:xfrm>
                      <a:off x="8264859" y="4143432"/>
                      <a:ext cx="628911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9205109" y="3858207"/>
                      <a:ext cx="2877897" cy="4728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/>
                        <a:t>Skip connection</a:t>
                      </a:r>
                      <a:endParaRPr lang="zh-CN" altLang="en-US" sz="1600" dirty="0"/>
                    </a:p>
                  </p:txBody>
                </p:sp>
                <p:sp>
                  <p:nvSpPr>
                    <p:cNvPr id="76" name="箭头: 下 141"/>
                    <p:cNvSpPr/>
                    <p:nvPr/>
                  </p:nvSpPr>
                  <p:spPr>
                    <a:xfrm rot="10800000">
                      <a:off x="8368128" y="5478042"/>
                      <a:ext cx="422373" cy="242247"/>
                    </a:xfrm>
                    <a:prstGeom prst="downArrow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文本框 76"/>
                    <p:cNvSpPr txBox="1"/>
                    <p:nvPr/>
                  </p:nvSpPr>
                  <p:spPr>
                    <a:xfrm>
                      <a:off x="9443697" y="5372239"/>
                      <a:ext cx="2400721" cy="4728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/>
                        <a:t>Up sampling</a:t>
                      </a:r>
                    </a:p>
                  </p:txBody>
                </p:sp>
                <p:cxnSp>
                  <p:nvCxnSpPr>
                    <p:cNvPr id="78" name="直接箭头连接符 77"/>
                    <p:cNvCxnSpPr/>
                    <p:nvPr/>
                  </p:nvCxnSpPr>
                  <p:spPr>
                    <a:xfrm flipV="1">
                      <a:off x="8579314" y="3597164"/>
                      <a:ext cx="0" cy="27586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9334397" y="3492778"/>
                      <a:ext cx="2619320" cy="4728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/>
                        <a:t>Evidence head</a:t>
                      </a:r>
                      <a:endParaRPr lang="zh-CN" altLang="en-US" sz="1600" dirty="0"/>
                    </a:p>
                  </p:txBody>
                </p:sp>
              </p:grpSp>
              <p:sp>
                <p:nvSpPr>
                  <p:cNvPr id="61" name="箭头: 下 141"/>
                  <p:cNvSpPr/>
                  <p:nvPr/>
                </p:nvSpPr>
                <p:spPr>
                  <a:xfrm rot="16200000">
                    <a:off x="8270464" y="1551657"/>
                    <a:ext cx="412578" cy="247999"/>
                  </a:xfrm>
                  <a:prstGeom prst="down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9750026" y="1269202"/>
                    <a:ext cx="897965" cy="712266"/>
                    <a:chOff x="9912086" y="1872580"/>
                    <a:chExt cx="897965" cy="712266"/>
                  </a:xfrm>
                </p:grpSpPr>
                <p:pic>
                  <p:nvPicPr>
                    <p:cNvPr id="66" name="图片 65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0025251" y="1872580"/>
                      <a:ext cx="784800" cy="612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图片 66"/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9912086" y="1972846"/>
                      <a:ext cx="784800" cy="61200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63" name="直接箭头连接符 62"/>
                  <p:cNvCxnSpPr>
                    <a:stCxn id="66" idx="3"/>
                    <a:endCxn id="25" idx="1"/>
                  </p:cNvCxnSpPr>
                  <p:nvPr/>
                </p:nvCxnSpPr>
                <p:spPr>
                  <a:xfrm>
                    <a:off x="10647991" y="1575202"/>
                    <a:ext cx="524891" cy="1295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连接符: 肘形 63"/>
                  <p:cNvCxnSpPr>
                    <a:stCxn id="26" idx="1"/>
                    <a:endCxn id="56" idx="0"/>
                  </p:cNvCxnSpPr>
                  <p:nvPr/>
                </p:nvCxnSpPr>
                <p:spPr>
                  <a:xfrm rot="10800000" flipV="1">
                    <a:off x="5420684" y="553704"/>
                    <a:ext cx="4442723" cy="944733"/>
                  </a:xfrm>
                  <a:prstGeom prst="bentConnector2">
                    <a:avLst/>
                  </a:prstGeom>
                  <a:ln w="508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9750026" y="870113"/>
                        <a:ext cx="559940" cy="3227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altLang="zh-CN" sz="8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文本框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750026" y="870113"/>
                        <a:ext cx="559940" cy="322781"/>
                      </a:xfrm>
                      <a:prstGeom prst="rect">
                        <a:avLst/>
                      </a:prstGeom>
                      <a:blipFill rotWithShape="1">
                        <a:blip r:embed="rId13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4" name="立方体 3"/>
              <p:cNvSpPr/>
              <p:nvPr/>
            </p:nvSpPr>
            <p:spPr>
              <a:xfrm>
                <a:off x="1971188" y="3321050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立方体 4"/>
              <p:cNvSpPr/>
              <p:nvPr/>
            </p:nvSpPr>
            <p:spPr>
              <a:xfrm>
                <a:off x="2787602" y="4078356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立方体 5"/>
              <p:cNvSpPr/>
              <p:nvPr/>
            </p:nvSpPr>
            <p:spPr>
              <a:xfrm>
                <a:off x="3587520" y="4870937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立方体 6"/>
              <p:cNvSpPr/>
              <p:nvPr/>
            </p:nvSpPr>
            <p:spPr>
              <a:xfrm>
                <a:off x="1176014" y="4070384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D328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立方体 7"/>
              <p:cNvSpPr/>
              <p:nvPr/>
            </p:nvSpPr>
            <p:spPr>
              <a:xfrm>
                <a:off x="1176014" y="4870937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D328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立方体 8"/>
              <p:cNvSpPr/>
              <p:nvPr/>
            </p:nvSpPr>
            <p:spPr>
              <a:xfrm>
                <a:off x="1193153" y="5680109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D328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立方体 9"/>
              <p:cNvSpPr/>
              <p:nvPr/>
            </p:nvSpPr>
            <p:spPr>
              <a:xfrm>
                <a:off x="1971188" y="4078356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DAE3F5"/>
              </a:solidFill>
              <a:ln w="25400">
                <a:solidFill>
                  <a:srgbClr val="2E54A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立方体 10"/>
              <p:cNvSpPr/>
              <p:nvPr/>
            </p:nvSpPr>
            <p:spPr>
              <a:xfrm>
                <a:off x="2786946" y="4870937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DAE3F5"/>
              </a:solidFill>
              <a:ln w="25400">
                <a:solidFill>
                  <a:srgbClr val="2E54A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立方体 11"/>
              <p:cNvSpPr/>
              <p:nvPr/>
            </p:nvSpPr>
            <p:spPr>
              <a:xfrm>
                <a:off x="3552338" y="5636577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DAE3F5"/>
              </a:solidFill>
              <a:ln w="25400">
                <a:solidFill>
                  <a:srgbClr val="2E54A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立方体 12"/>
              <p:cNvSpPr/>
              <p:nvPr/>
            </p:nvSpPr>
            <p:spPr>
              <a:xfrm>
                <a:off x="6693204" y="4868898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立方体 13"/>
              <p:cNvSpPr/>
              <p:nvPr/>
            </p:nvSpPr>
            <p:spPr>
              <a:xfrm>
                <a:off x="6735554" y="4105105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立方体 14"/>
              <p:cNvSpPr/>
              <p:nvPr/>
            </p:nvSpPr>
            <p:spPr>
              <a:xfrm>
                <a:off x="7573726" y="4103478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立方体 15"/>
              <p:cNvSpPr/>
              <p:nvPr/>
            </p:nvSpPr>
            <p:spPr>
              <a:xfrm>
                <a:off x="7580863" y="3347763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立方体 16"/>
              <p:cNvSpPr/>
              <p:nvPr/>
            </p:nvSpPr>
            <p:spPr>
              <a:xfrm>
                <a:off x="8491298" y="3347763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80" name="直接连接符 79"/>
            <p:cNvCxnSpPr/>
            <p:nvPr/>
          </p:nvCxnSpPr>
          <p:spPr>
            <a:xfrm flipH="1" flipV="1">
              <a:off x="788363" y="2306267"/>
              <a:ext cx="3603009" cy="1108881"/>
            </a:xfrm>
            <a:prstGeom prst="line">
              <a:avLst/>
            </a:prstGeom>
            <a:ln w="31750">
              <a:prstDash val="lg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819838" y="2306267"/>
              <a:ext cx="5927677" cy="1108881"/>
            </a:xfrm>
            <a:prstGeom prst="line">
              <a:avLst/>
            </a:prstGeom>
            <a:ln w="31750">
              <a:prstDash val="lg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组合 81"/>
            <p:cNvGrpSpPr/>
            <p:nvPr/>
          </p:nvGrpSpPr>
          <p:grpSpPr>
            <a:xfrm>
              <a:off x="600561" y="64651"/>
              <a:ext cx="11358126" cy="2246907"/>
              <a:chOff x="208594" y="2669536"/>
              <a:chExt cx="11358126" cy="2246907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95120" y="2669536"/>
                <a:ext cx="11271600" cy="2246907"/>
                <a:chOff x="460220" y="82720"/>
                <a:chExt cx="11271600" cy="2246907"/>
              </a:xfrm>
            </p:grpSpPr>
            <p:sp>
              <p:nvSpPr>
                <p:cNvPr id="87" name="矩形: 圆角 86"/>
                <p:cNvSpPr/>
                <p:nvPr/>
              </p:nvSpPr>
              <p:spPr>
                <a:xfrm>
                  <a:off x="460220" y="102165"/>
                  <a:ext cx="11271600" cy="2227462"/>
                </a:xfrm>
                <a:prstGeom prst="roundRect">
                  <a:avLst/>
                </a:prstGeom>
                <a:solidFill>
                  <a:srgbClr val="FFF2CC">
                    <a:alpha val="90000"/>
                  </a:srgbClr>
                </a:solidFill>
                <a:ln w="25400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88" name="组合 87"/>
                <p:cNvGrpSpPr/>
                <p:nvPr/>
              </p:nvGrpSpPr>
              <p:grpSpPr>
                <a:xfrm>
                  <a:off x="720743" y="82720"/>
                  <a:ext cx="10916466" cy="2196930"/>
                  <a:chOff x="447314" y="379607"/>
                  <a:chExt cx="9264754" cy="2754515"/>
                </a:xfrm>
              </p:grpSpPr>
              <p:pic>
                <p:nvPicPr>
                  <p:cNvPr id="89" name="图片 88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48797" y="1002750"/>
                    <a:ext cx="610517" cy="613112"/>
                  </a:xfrm>
                  <a:prstGeom prst="rect">
                    <a:avLst/>
                  </a:prstGeom>
                </p:spPr>
              </p:pic>
              <p:pic>
                <p:nvPicPr>
                  <p:cNvPr id="90" name="图片 89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47314" y="2075711"/>
                    <a:ext cx="612000" cy="613112"/>
                  </a:xfrm>
                  <a:prstGeom prst="rect">
                    <a:avLst/>
                  </a:prstGeom>
                </p:spPr>
              </p:pic>
              <p:sp>
                <p:nvSpPr>
                  <p:cNvPr id="91" name="矩形: 圆角 90"/>
                  <p:cNvSpPr/>
                  <p:nvPr/>
                </p:nvSpPr>
                <p:spPr>
                  <a:xfrm>
                    <a:off x="1307278" y="2210820"/>
                    <a:ext cx="683447" cy="342894"/>
                  </a:xfrm>
                  <a:prstGeom prst="roundRect">
                    <a:avLst/>
                  </a:prstGeom>
                  <a:solidFill>
                    <a:srgbClr val="B1DD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 err="1">
                        <a:solidFill>
                          <a:schemeClr val="tx1"/>
                        </a:solidFill>
                      </a:rPr>
                      <a:t>Maxpool</a:t>
                    </a:r>
                    <a:endParaRPr lang="zh-CN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矩形: 圆角 91"/>
                  <p:cNvSpPr/>
                  <p:nvPr/>
                </p:nvSpPr>
                <p:spPr>
                  <a:xfrm>
                    <a:off x="2187397" y="2210820"/>
                    <a:ext cx="684000" cy="342894"/>
                  </a:xfrm>
                  <a:prstGeom prst="roundRect">
                    <a:avLst/>
                  </a:prstGeom>
                  <a:solidFill>
                    <a:srgbClr val="9DF1D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</a:rPr>
                      <a:t>1x1 Conv</a:t>
                    </a:r>
                    <a:endParaRPr lang="zh-CN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矩形: 圆角 92"/>
                  <p:cNvSpPr/>
                  <p:nvPr/>
                </p:nvSpPr>
                <p:spPr>
                  <a:xfrm>
                    <a:off x="3107734" y="1904263"/>
                    <a:ext cx="684000" cy="342894"/>
                  </a:xfrm>
                  <a:prstGeom prst="roundRect">
                    <a:avLst/>
                  </a:prstGeom>
                  <a:solidFill>
                    <a:srgbClr val="9DF1D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</a:rPr>
                      <a:t>K Conv</a:t>
                    </a:r>
                    <a:endParaRPr lang="zh-CN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矩形: 圆角 93"/>
                  <p:cNvSpPr/>
                  <p:nvPr/>
                </p:nvSpPr>
                <p:spPr>
                  <a:xfrm>
                    <a:off x="3107734" y="2714573"/>
                    <a:ext cx="684000" cy="342894"/>
                  </a:xfrm>
                  <a:prstGeom prst="roundRect">
                    <a:avLst/>
                  </a:prstGeom>
                  <a:solidFill>
                    <a:srgbClr val="9DF1D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</a:rPr>
                      <a:t>V Conv</a:t>
                    </a:r>
                    <a:endParaRPr lang="zh-CN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矩形: 圆角 94"/>
                  <p:cNvSpPr/>
                  <p:nvPr/>
                </p:nvSpPr>
                <p:spPr>
                  <a:xfrm>
                    <a:off x="3107734" y="1137859"/>
                    <a:ext cx="684000" cy="342894"/>
                  </a:xfrm>
                  <a:prstGeom prst="roundRect">
                    <a:avLst/>
                  </a:prstGeom>
                  <a:solidFill>
                    <a:srgbClr val="9DF1D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</a:rPr>
                      <a:t>Q Conv</a:t>
                    </a:r>
                    <a:endParaRPr lang="zh-CN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6" name="直接箭头连接符 95"/>
                  <p:cNvCxnSpPr>
                    <a:stCxn id="89" idx="3"/>
                    <a:endCxn id="95" idx="1"/>
                  </p:cNvCxnSpPr>
                  <p:nvPr/>
                </p:nvCxnSpPr>
                <p:spPr>
                  <a:xfrm>
                    <a:off x="1059314" y="1309306"/>
                    <a:ext cx="2048420" cy="0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箭头连接符 96"/>
                  <p:cNvCxnSpPr>
                    <a:stCxn id="90" idx="3"/>
                    <a:endCxn id="91" idx="1"/>
                  </p:cNvCxnSpPr>
                  <p:nvPr/>
                </p:nvCxnSpPr>
                <p:spPr>
                  <a:xfrm>
                    <a:off x="1059314" y="2382267"/>
                    <a:ext cx="247964" cy="0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箭头连接符 97"/>
                  <p:cNvCxnSpPr>
                    <a:stCxn id="91" idx="3"/>
                    <a:endCxn id="92" idx="1"/>
                  </p:cNvCxnSpPr>
                  <p:nvPr/>
                </p:nvCxnSpPr>
                <p:spPr>
                  <a:xfrm>
                    <a:off x="1990725" y="2382267"/>
                    <a:ext cx="196672" cy="0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连接符: 肘形 98"/>
                  <p:cNvCxnSpPr>
                    <a:stCxn id="92" idx="3"/>
                    <a:endCxn id="93" idx="1"/>
                  </p:cNvCxnSpPr>
                  <p:nvPr/>
                </p:nvCxnSpPr>
                <p:spPr>
                  <a:xfrm flipV="1">
                    <a:off x="2871397" y="2075710"/>
                    <a:ext cx="236337" cy="306557"/>
                  </a:xfrm>
                  <a:prstGeom prst="bentConnector3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连接符: 肘形 99"/>
                  <p:cNvCxnSpPr>
                    <a:stCxn id="92" idx="3"/>
                    <a:endCxn id="94" idx="1"/>
                  </p:cNvCxnSpPr>
                  <p:nvPr/>
                </p:nvCxnSpPr>
                <p:spPr>
                  <a:xfrm>
                    <a:off x="2871397" y="2382267"/>
                    <a:ext cx="236337" cy="503753"/>
                  </a:xfrm>
                  <a:prstGeom prst="bentConnector3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箭头连接符 100"/>
                  <p:cNvCxnSpPr>
                    <a:stCxn id="95" idx="3"/>
                  </p:cNvCxnSpPr>
                  <p:nvPr/>
                </p:nvCxnSpPr>
                <p:spPr>
                  <a:xfrm flipV="1">
                    <a:off x="3791734" y="1308689"/>
                    <a:ext cx="196672" cy="617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箭头连接符 101"/>
                  <p:cNvCxnSpPr>
                    <a:stCxn id="93" idx="3"/>
                    <a:endCxn id="197" idx="2"/>
                  </p:cNvCxnSpPr>
                  <p:nvPr/>
                </p:nvCxnSpPr>
                <p:spPr>
                  <a:xfrm>
                    <a:off x="3791734" y="2075710"/>
                    <a:ext cx="467360" cy="42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箭头连接符 102"/>
                  <p:cNvCxnSpPr/>
                  <p:nvPr/>
                </p:nvCxnSpPr>
                <p:spPr>
                  <a:xfrm flipV="1">
                    <a:off x="3801677" y="2885746"/>
                    <a:ext cx="196672" cy="617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4" name="组合 103"/>
                  <p:cNvGrpSpPr/>
                  <p:nvPr/>
                </p:nvGrpSpPr>
                <p:grpSpPr>
                  <a:xfrm>
                    <a:off x="3986684" y="1130400"/>
                    <a:ext cx="899424" cy="360000"/>
                    <a:chOff x="3988406" y="1129717"/>
                    <a:chExt cx="899424" cy="360000"/>
                  </a:xfrm>
                </p:grpSpPr>
                <p:sp>
                  <p:nvSpPr>
                    <p:cNvPr id="209" name="矩形 208"/>
                    <p:cNvSpPr/>
                    <p:nvPr/>
                  </p:nvSpPr>
                  <p:spPr>
                    <a:xfrm>
                      <a:off x="3988406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矩形 209"/>
                    <p:cNvSpPr/>
                    <p:nvPr/>
                  </p:nvSpPr>
                  <p:spPr>
                    <a:xfrm>
                      <a:off x="4168406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1" name="矩形 210"/>
                    <p:cNvSpPr/>
                    <p:nvPr/>
                  </p:nvSpPr>
                  <p:spPr>
                    <a:xfrm>
                      <a:off x="4348406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矩形 211"/>
                    <p:cNvSpPr/>
                    <p:nvPr/>
                  </p:nvSpPr>
                  <p:spPr>
                    <a:xfrm>
                      <a:off x="4528406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13" name="矩形 212"/>
                    <p:cNvSpPr/>
                    <p:nvPr/>
                  </p:nvSpPr>
                  <p:spPr>
                    <a:xfrm>
                      <a:off x="3988735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4" name="矩形 213"/>
                    <p:cNvSpPr/>
                    <p:nvPr/>
                  </p:nvSpPr>
                  <p:spPr>
                    <a:xfrm>
                      <a:off x="4167789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5" name="矩形 214"/>
                    <p:cNvSpPr/>
                    <p:nvPr/>
                  </p:nvSpPr>
                  <p:spPr>
                    <a:xfrm>
                      <a:off x="4528406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16" name="矩形 215"/>
                    <p:cNvSpPr/>
                    <p:nvPr/>
                  </p:nvSpPr>
                  <p:spPr>
                    <a:xfrm>
                      <a:off x="4348159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7" name="矩形 216"/>
                    <p:cNvSpPr/>
                    <p:nvPr/>
                  </p:nvSpPr>
                  <p:spPr>
                    <a:xfrm>
                      <a:off x="4707830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18" name="矩形 217"/>
                    <p:cNvSpPr/>
                    <p:nvPr/>
                  </p:nvSpPr>
                  <p:spPr>
                    <a:xfrm>
                      <a:off x="4707830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4003863" y="2705746"/>
                    <a:ext cx="899424" cy="360000"/>
                    <a:chOff x="3988406" y="1129717"/>
                    <a:chExt cx="899424" cy="360000"/>
                  </a:xfrm>
                </p:grpSpPr>
                <p:sp>
                  <p:nvSpPr>
                    <p:cNvPr id="199" name="矩形 198"/>
                    <p:cNvSpPr/>
                    <p:nvPr/>
                  </p:nvSpPr>
                  <p:spPr>
                    <a:xfrm>
                      <a:off x="3988406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FF4CE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矩形 199"/>
                    <p:cNvSpPr/>
                    <p:nvPr/>
                  </p:nvSpPr>
                  <p:spPr>
                    <a:xfrm>
                      <a:off x="4168406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FF4CE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矩形 200"/>
                    <p:cNvSpPr/>
                    <p:nvPr/>
                  </p:nvSpPr>
                  <p:spPr>
                    <a:xfrm>
                      <a:off x="4348406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FF4CE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矩形 201"/>
                    <p:cNvSpPr/>
                    <p:nvPr/>
                  </p:nvSpPr>
                  <p:spPr>
                    <a:xfrm>
                      <a:off x="4528406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FF4CE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矩形 202"/>
                    <p:cNvSpPr/>
                    <p:nvPr/>
                  </p:nvSpPr>
                  <p:spPr>
                    <a:xfrm>
                      <a:off x="3988735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FF4CE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4" name="矩形 203"/>
                    <p:cNvSpPr/>
                    <p:nvPr/>
                  </p:nvSpPr>
                  <p:spPr>
                    <a:xfrm>
                      <a:off x="4167789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FF4CE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矩形 204"/>
                    <p:cNvSpPr/>
                    <p:nvPr/>
                  </p:nvSpPr>
                  <p:spPr>
                    <a:xfrm>
                      <a:off x="4528406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FF4CE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06" name="矩形 205"/>
                    <p:cNvSpPr/>
                    <p:nvPr/>
                  </p:nvSpPr>
                  <p:spPr>
                    <a:xfrm>
                      <a:off x="4348159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FF4CE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矩形 206"/>
                    <p:cNvSpPr/>
                    <p:nvPr/>
                  </p:nvSpPr>
                  <p:spPr>
                    <a:xfrm>
                      <a:off x="4707830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FF4CE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矩形 207"/>
                    <p:cNvSpPr/>
                    <p:nvPr/>
                  </p:nvSpPr>
                  <p:spPr>
                    <a:xfrm>
                      <a:off x="4707830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FF4CE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6" name="组合 105"/>
                  <p:cNvGrpSpPr/>
                  <p:nvPr/>
                </p:nvGrpSpPr>
                <p:grpSpPr>
                  <a:xfrm rot="5400000">
                    <a:off x="3988729" y="1895058"/>
                    <a:ext cx="899425" cy="361305"/>
                    <a:chOff x="3988406" y="1128412"/>
                    <a:chExt cx="899425" cy="361305"/>
                  </a:xfrm>
                </p:grpSpPr>
                <p:sp>
                  <p:nvSpPr>
                    <p:cNvPr id="180" name="矩形 179"/>
                    <p:cNvSpPr/>
                    <p:nvPr/>
                  </p:nvSpPr>
                  <p:spPr>
                    <a:xfrm>
                      <a:off x="3988406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矩形 180"/>
                    <p:cNvSpPr/>
                    <p:nvPr/>
                  </p:nvSpPr>
                  <p:spPr>
                    <a:xfrm>
                      <a:off x="4168406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矩形 181"/>
                    <p:cNvSpPr/>
                    <p:nvPr/>
                  </p:nvSpPr>
                  <p:spPr>
                    <a:xfrm>
                      <a:off x="4348406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矩形 182"/>
                    <p:cNvSpPr/>
                    <p:nvPr/>
                  </p:nvSpPr>
                  <p:spPr>
                    <a:xfrm>
                      <a:off x="4528406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矩形 183"/>
                    <p:cNvSpPr/>
                    <p:nvPr/>
                  </p:nvSpPr>
                  <p:spPr>
                    <a:xfrm>
                      <a:off x="3988735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矩形 184"/>
                    <p:cNvSpPr/>
                    <p:nvPr/>
                  </p:nvSpPr>
                  <p:spPr>
                    <a:xfrm>
                      <a:off x="4167789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6" name="矩形 185"/>
                    <p:cNvSpPr/>
                    <p:nvPr/>
                  </p:nvSpPr>
                  <p:spPr>
                    <a:xfrm>
                      <a:off x="4528406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87" name="矩形 186"/>
                    <p:cNvSpPr/>
                    <p:nvPr/>
                  </p:nvSpPr>
                  <p:spPr>
                    <a:xfrm>
                      <a:off x="4348159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8" name="矩形 187"/>
                    <p:cNvSpPr/>
                    <p:nvPr/>
                  </p:nvSpPr>
                  <p:spPr>
                    <a:xfrm>
                      <a:off x="4707830" y="1129717"/>
                      <a:ext cx="180000" cy="180000"/>
                    </a:xfrm>
                    <a:prstGeom prst="rect">
                      <a:avLst/>
                    </a:prstGeom>
                    <a:solidFill>
                      <a:srgbClr val="E2EFD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9" name="矩形 188"/>
                    <p:cNvSpPr/>
                    <p:nvPr/>
                  </p:nvSpPr>
                  <p:spPr>
                    <a:xfrm>
                      <a:off x="4707830" y="1309717"/>
                      <a:ext cx="180000" cy="180000"/>
                    </a:xfrm>
                    <a:prstGeom prst="rect">
                      <a:avLst/>
                    </a:prstGeom>
                    <a:solidFill>
                      <a:srgbClr val="F7ECF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0" name="矩形 189"/>
                    <p:cNvSpPr/>
                    <p:nvPr/>
                  </p:nvSpPr>
                  <p:spPr>
                    <a:xfrm>
                      <a:off x="3988406" y="1128412"/>
                      <a:ext cx="180000" cy="180000"/>
                    </a:xfrm>
                    <a:prstGeom prst="rect">
                      <a:avLst/>
                    </a:prstGeom>
                    <a:solidFill>
                      <a:srgbClr val="E2EFD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矩形 190"/>
                    <p:cNvSpPr/>
                    <p:nvPr/>
                  </p:nvSpPr>
                  <p:spPr>
                    <a:xfrm>
                      <a:off x="4168407" y="1128412"/>
                      <a:ext cx="180000" cy="180000"/>
                    </a:xfrm>
                    <a:prstGeom prst="rect">
                      <a:avLst/>
                    </a:prstGeom>
                    <a:solidFill>
                      <a:srgbClr val="E2EFD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2" name="矩形 191"/>
                    <p:cNvSpPr/>
                    <p:nvPr/>
                  </p:nvSpPr>
                  <p:spPr>
                    <a:xfrm>
                      <a:off x="4348407" y="1128412"/>
                      <a:ext cx="180000" cy="180000"/>
                    </a:xfrm>
                    <a:prstGeom prst="rect">
                      <a:avLst/>
                    </a:prstGeom>
                    <a:solidFill>
                      <a:srgbClr val="E2EFD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矩形 192"/>
                    <p:cNvSpPr/>
                    <p:nvPr/>
                  </p:nvSpPr>
                  <p:spPr>
                    <a:xfrm>
                      <a:off x="4528407" y="1128412"/>
                      <a:ext cx="180000" cy="180000"/>
                    </a:xfrm>
                    <a:prstGeom prst="rect">
                      <a:avLst/>
                    </a:prstGeom>
                    <a:solidFill>
                      <a:srgbClr val="E2EFD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矩形 193"/>
                    <p:cNvSpPr/>
                    <p:nvPr/>
                  </p:nvSpPr>
                  <p:spPr>
                    <a:xfrm>
                      <a:off x="3988736" y="1308412"/>
                      <a:ext cx="180000" cy="180000"/>
                    </a:xfrm>
                    <a:prstGeom prst="rect">
                      <a:avLst/>
                    </a:prstGeom>
                    <a:solidFill>
                      <a:srgbClr val="E2EFD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5" name="矩形 194"/>
                    <p:cNvSpPr/>
                    <p:nvPr/>
                  </p:nvSpPr>
                  <p:spPr>
                    <a:xfrm>
                      <a:off x="4167790" y="1308412"/>
                      <a:ext cx="180000" cy="180000"/>
                    </a:xfrm>
                    <a:prstGeom prst="rect">
                      <a:avLst/>
                    </a:prstGeom>
                    <a:solidFill>
                      <a:srgbClr val="E2EFD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6" name="矩形 195"/>
                    <p:cNvSpPr/>
                    <p:nvPr/>
                  </p:nvSpPr>
                  <p:spPr>
                    <a:xfrm>
                      <a:off x="4528407" y="1308412"/>
                      <a:ext cx="180000" cy="180000"/>
                    </a:xfrm>
                    <a:prstGeom prst="rect">
                      <a:avLst/>
                    </a:prstGeom>
                    <a:solidFill>
                      <a:srgbClr val="E2EFD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97" name="矩形 196"/>
                    <p:cNvSpPr/>
                    <p:nvPr/>
                  </p:nvSpPr>
                  <p:spPr>
                    <a:xfrm>
                      <a:off x="4348160" y="1308412"/>
                      <a:ext cx="180000" cy="180000"/>
                    </a:xfrm>
                    <a:prstGeom prst="rect">
                      <a:avLst/>
                    </a:prstGeom>
                    <a:solidFill>
                      <a:srgbClr val="E2EFD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矩形 197"/>
                    <p:cNvSpPr/>
                    <p:nvPr/>
                  </p:nvSpPr>
                  <p:spPr>
                    <a:xfrm>
                      <a:off x="4707831" y="1308412"/>
                      <a:ext cx="180000" cy="180000"/>
                    </a:xfrm>
                    <a:prstGeom prst="rect">
                      <a:avLst/>
                    </a:prstGeom>
                    <a:solidFill>
                      <a:srgbClr val="E2EFDB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7" name="组合 106"/>
                  <p:cNvGrpSpPr/>
                  <p:nvPr/>
                </p:nvGrpSpPr>
                <p:grpSpPr>
                  <a:xfrm>
                    <a:off x="5377797" y="1932267"/>
                    <a:ext cx="900041" cy="900000"/>
                    <a:chOff x="5225397" y="1391518"/>
                    <a:chExt cx="900041" cy="900000"/>
                  </a:xfrm>
                </p:grpSpPr>
                <p:sp>
                  <p:nvSpPr>
                    <p:cNvPr id="138" name="矩形 137"/>
                    <p:cNvSpPr/>
                    <p:nvPr/>
                  </p:nvSpPr>
                  <p:spPr>
                    <a:xfrm>
                      <a:off x="5225397" y="139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矩形 138"/>
                    <p:cNvSpPr/>
                    <p:nvPr/>
                  </p:nvSpPr>
                  <p:spPr>
                    <a:xfrm>
                      <a:off x="5405397" y="139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矩形 139"/>
                    <p:cNvSpPr/>
                    <p:nvPr/>
                  </p:nvSpPr>
                  <p:spPr>
                    <a:xfrm>
                      <a:off x="5585397" y="139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矩形 140"/>
                    <p:cNvSpPr/>
                    <p:nvPr/>
                  </p:nvSpPr>
                  <p:spPr>
                    <a:xfrm>
                      <a:off x="5765397" y="139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" name="矩形 141"/>
                    <p:cNvSpPr/>
                    <p:nvPr/>
                  </p:nvSpPr>
                  <p:spPr>
                    <a:xfrm>
                      <a:off x="5225726" y="157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矩形 142"/>
                    <p:cNvSpPr/>
                    <p:nvPr/>
                  </p:nvSpPr>
                  <p:spPr>
                    <a:xfrm>
                      <a:off x="5404780" y="157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矩形 143"/>
                    <p:cNvSpPr/>
                    <p:nvPr/>
                  </p:nvSpPr>
                  <p:spPr>
                    <a:xfrm>
                      <a:off x="5765397" y="157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5" name="矩形 144"/>
                    <p:cNvSpPr/>
                    <p:nvPr/>
                  </p:nvSpPr>
                  <p:spPr>
                    <a:xfrm>
                      <a:off x="5585150" y="157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矩形 145"/>
                    <p:cNvSpPr/>
                    <p:nvPr/>
                  </p:nvSpPr>
                  <p:spPr>
                    <a:xfrm>
                      <a:off x="5944821" y="139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矩形 146"/>
                    <p:cNvSpPr/>
                    <p:nvPr/>
                  </p:nvSpPr>
                  <p:spPr>
                    <a:xfrm>
                      <a:off x="5944821" y="157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矩形 147"/>
                    <p:cNvSpPr/>
                    <p:nvPr/>
                  </p:nvSpPr>
                  <p:spPr>
                    <a:xfrm>
                      <a:off x="5225397" y="175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矩形 148"/>
                    <p:cNvSpPr/>
                    <p:nvPr/>
                  </p:nvSpPr>
                  <p:spPr>
                    <a:xfrm>
                      <a:off x="5405397" y="175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矩形 149"/>
                    <p:cNvSpPr/>
                    <p:nvPr/>
                  </p:nvSpPr>
                  <p:spPr>
                    <a:xfrm>
                      <a:off x="5585397" y="175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矩形 150"/>
                    <p:cNvSpPr/>
                    <p:nvPr/>
                  </p:nvSpPr>
                  <p:spPr>
                    <a:xfrm>
                      <a:off x="5765397" y="175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矩形 151"/>
                    <p:cNvSpPr/>
                    <p:nvPr/>
                  </p:nvSpPr>
                  <p:spPr>
                    <a:xfrm>
                      <a:off x="5225726" y="193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" name="矩形 152"/>
                    <p:cNvSpPr/>
                    <p:nvPr/>
                  </p:nvSpPr>
                  <p:spPr>
                    <a:xfrm>
                      <a:off x="5404780" y="193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矩形 153"/>
                    <p:cNvSpPr/>
                    <p:nvPr/>
                  </p:nvSpPr>
                  <p:spPr>
                    <a:xfrm>
                      <a:off x="5765397" y="193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5" name="矩形 154"/>
                    <p:cNvSpPr/>
                    <p:nvPr/>
                  </p:nvSpPr>
                  <p:spPr>
                    <a:xfrm>
                      <a:off x="5585150" y="193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矩形 155"/>
                    <p:cNvSpPr/>
                    <p:nvPr/>
                  </p:nvSpPr>
                  <p:spPr>
                    <a:xfrm>
                      <a:off x="5944821" y="1751518"/>
                      <a:ext cx="180000" cy="180000"/>
                    </a:xfrm>
                    <a:prstGeom prst="rect">
                      <a:avLst/>
                    </a:prstGeom>
                    <a:solidFill>
                      <a:srgbClr val="EEF2FA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矩形 156"/>
                    <p:cNvSpPr/>
                    <p:nvPr/>
                  </p:nvSpPr>
                  <p:spPr>
                    <a:xfrm>
                      <a:off x="5944821" y="193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矩形 157"/>
                    <p:cNvSpPr/>
                    <p:nvPr/>
                  </p:nvSpPr>
                  <p:spPr>
                    <a:xfrm>
                      <a:off x="5225397" y="211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矩形 158"/>
                    <p:cNvSpPr/>
                    <p:nvPr/>
                  </p:nvSpPr>
                  <p:spPr>
                    <a:xfrm>
                      <a:off x="5405397" y="211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0" name="矩形 159"/>
                    <p:cNvSpPr/>
                    <p:nvPr/>
                  </p:nvSpPr>
                  <p:spPr>
                    <a:xfrm>
                      <a:off x="5585397" y="211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5765068" y="211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矩形 161"/>
                    <p:cNvSpPr/>
                    <p:nvPr/>
                  </p:nvSpPr>
                  <p:spPr>
                    <a:xfrm>
                      <a:off x="5944492" y="211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矩形 162"/>
                    <p:cNvSpPr/>
                    <p:nvPr/>
                  </p:nvSpPr>
                  <p:spPr>
                    <a:xfrm>
                      <a:off x="5226014" y="139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矩形 163"/>
                    <p:cNvSpPr/>
                    <p:nvPr/>
                  </p:nvSpPr>
                  <p:spPr>
                    <a:xfrm>
                      <a:off x="5406014" y="139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矩形 164"/>
                    <p:cNvSpPr/>
                    <p:nvPr/>
                  </p:nvSpPr>
                  <p:spPr>
                    <a:xfrm>
                      <a:off x="5586014" y="139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5766014" y="139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矩形 166"/>
                    <p:cNvSpPr/>
                    <p:nvPr/>
                  </p:nvSpPr>
                  <p:spPr>
                    <a:xfrm>
                      <a:off x="5226343" y="157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矩形 167"/>
                    <p:cNvSpPr/>
                    <p:nvPr/>
                  </p:nvSpPr>
                  <p:spPr>
                    <a:xfrm>
                      <a:off x="5405397" y="157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矩形 168"/>
                    <p:cNvSpPr/>
                    <p:nvPr/>
                  </p:nvSpPr>
                  <p:spPr>
                    <a:xfrm>
                      <a:off x="5766014" y="157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70" name="矩形 169"/>
                    <p:cNvSpPr/>
                    <p:nvPr/>
                  </p:nvSpPr>
                  <p:spPr>
                    <a:xfrm>
                      <a:off x="5585767" y="157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矩形 170"/>
                    <p:cNvSpPr/>
                    <p:nvPr/>
                  </p:nvSpPr>
                  <p:spPr>
                    <a:xfrm>
                      <a:off x="5945438" y="139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矩形 171"/>
                    <p:cNvSpPr/>
                    <p:nvPr/>
                  </p:nvSpPr>
                  <p:spPr>
                    <a:xfrm>
                      <a:off x="5945438" y="157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矩形 172"/>
                    <p:cNvSpPr/>
                    <p:nvPr/>
                  </p:nvSpPr>
                  <p:spPr>
                    <a:xfrm>
                      <a:off x="5226014" y="175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" name="矩形 173"/>
                    <p:cNvSpPr/>
                    <p:nvPr/>
                  </p:nvSpPr>
                  <p:spPr>
                    <a:xfrm>
                      <a:off x="5406014" y="175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矩形 174"/>
                    <p:cNvSpPr/>
                    <p:nvPr/>
                  </p:nvSpPr>
                  <p:spPr>
                    <a:xfrm>
                      <a:off x="5586014" y="175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矩形 175"/>
                    <p:cNvSpPr/>
                    <p:nvPr/>
                  </p:nvSpPr>
                  <p:spPr>
                    <a:xfrm>
                      <a:off x="5766014" y="175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矩形 176"/>
                    <p:cNvSpPr/>
                    <p:nvPr/>
                  </p:nvSpPr>
                  <p:spPr>
                    <a:xfrm>
                      <a:off x="5226343" y="193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矩形 177"/>
                    <p:cNvSpPr/>
                    <p:nvPr/>
                  </p:nvSpPr>
                  <p:spPr>
                    <a:xfrm>
                      <a:off x="5405397" y="193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矩形 178"/>
                    <p:cNvSpPr/>
                    <p:nvPr/>
                  </p:nvSpPr>
                  <p:spPr>
                    <a:xfrm>
                      <a:off x="5945438" y="1751518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08" name="连接符: 肘形 107"/>
                  <p:cNvCxnSpPr>
                    <a:stCxn id="192" idx="0"/>
                    <a:endCxn id="173" idx="1"/>
                  </p:cNvCxnSpPr>
                  <p:nvPr/>
                </p:nvCxnSpPr>
                <p:spPr>
                  <a:xfrm>
                    <a:off x="4619094" y="2075999"/>
                    <a:ext cx="759320" cy="306268"/>
                  </a:xfrm>
                  <a:prstGeom prst="bentConnector3">
                    <a:avLst>
                      <a:gd name="adj1" fmla="val 69234"/>
                    </a:avLst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连接符: 肘形 108"/>
                  <p:cNvCxnSpPr>
                    <a:endCxn id="173" idx="1"/>
                  </p:cNvCxnSpPr>
                  <p:nvPr/>
                </p:nvCxnSpPr>
                <p:spPr>
                  <a:xfrm flipV="1">
                    <a:off x="4905658" y="2382267"/>
                    <a:ext cx="472756" cy="503479"/>
                  </a:xfrm>
                  <a:prstGeom prst="bentConnector3">
                    <a:avLst>
                      <a:gd name="adj1" fmla="val 50756"/>
                    </a:avLst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4845933" y="936471"/>
                    <a:ext cx="411480" cy="4244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Q</a:t>
                    </a:r>
                    <a:endParaRPr lang="zh-CN" altLang="en-US" sz="1600" dirty="0"/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4559369" y="1675135"/>
                    <a:ext cx="411480" cy="4244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K</a:t>
                    </a:r>
                    <a:endParaRPr lang="zh-CN" altLang="en-US" sz="1600" dirty="0"/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4556636" y="2344963"/>
                    <a:ext cx="411480" cy="4244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V</a:t>
                    </a:r>
                    <a:endParaRPr lang="zh-CN" altLang="en-US" sz="1600" dirty="0"/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5257413" y="2764790"/>
                    <a:ext cx="11413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err="1"/>
                      <a:t>Softmax</a:t>
                    </a:r>
                    <a:endParaRPr lang="zh-CN" altLang="en-US" dirty="0"/>
                  </a:p>
                </p:txBody>
              </p:sp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6482209" y="1776651"/>
                    <a:ext cx="899424" cy="360000"/>
                    <a:chOff x="3988406" y="1129717"/>
                    <a:chExt cx="899424" cy="360000"/>
                  </a:xfrm>
                </p:grpSpPr>
                <p:sp>
                  <p:nvSpPr>
                    <p:cNvPr id="128" name="矩形 127"/>
                    <p:cNvSpPr/>
                    <p:nvPr/>
                  </p:nvSpPr>
                  <p:spPr>
                    <a:xfrm>
                      <a:off x="3988406" y="1129717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矩形 128"/>
                    <p:cNvSpPr/>
                    <p:nvPr/>
                  </p:nvSpPr>
                  <p:spPr>
                    <a:xfrm>
                      <a:off x="4168406" y="1129717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" name="矩形 129"/>
                    <p:cNvSpPr/>
                    <p:nvPr/>
                  </p:nvSpPr>
                  <p:spPr>
                    <a:xfrm>
                      <a:off x="4348406" y="1129717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" name="矩形 130"/>
                    <p:cNvSpPr/>
                    <p:nvPr/>
                  </p:nvSpPr>
                  <p:spPr>
                    <a:xfrm>
                      <a:off x="4528406" y="1129717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矩形 131"/>
                    <p:cNvSpPr/>
                    <p:nvPr/>
                  </p:nvSpPr>
                  <p:spPr>
                    <a:xfrm>
                      <a:off x="3988735" y="1309717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" name="矩形 132"/>
                    <p:cNvSpPr/>
                    <p:nvPr/>
                  </p:nvSpPr>
                  <p:spPr>
                    <a:xfrm>
                      <a:off x="4167789" y="1309717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矩形 133"/>
                    <p:cNvSpPr/>
                    <p:nvPr/>
                  </p:nvSpPr>
                  <p:spPr>
                    <a:xfrm>
                      <a:off x="4528406" y="1309717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35" name="矩形 134"/>
                    <p:cNvSpPr/>
                    <p:nvPr/>
                  </p:nvSpPr>
                  <p:spPr>
                    <a:xfrm>
                      <a:off x="4348159" y="1309717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矩形 135"/>
                    <p:cNvSpPr/>
                    <p:nvPr/>
                  </p:nvSpPr>
                  <p:spPr>
                    <a:xfrm>
                      <a:off x="4707830" y="1129717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矩形 136"/>
                    <p:cNvSpPr/>
                    <p:nvPr/>
                  </p:nvSpPr>
                  <p:spPr>
                    <a:xfrm>
                      <a:off x="4707830" y="1309717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15" name="连接符: 肘形 114"/>
                  <p:cNvCxnSpPr>
                    <a:stCxn id="179" idx="3"/>
                    <a:endCxn id="135" idx="2"/>
                  </p:cNvCxnSpPr>
                  <p:nvPr/>
                </p:nvCxnSpPr>
                <p:spPr>
                  <a:xfrm flipV="1">
                    <a:off x="6277838" y="2136651"/>
                    <a:ext cx="654124" cy="245616"/>
                  </a:xfrm>
                  <a:prstGeom prst="bentConnector2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矩形: 圆角 115"/>
                  <p:cNvSpPr/>
                  <p:nvPr/>
                </p:nvSpPr>
                <p:spPr>
                  <a:xfrm>
                    <a:off x="7550649" y="1785204"/>
                    <a:ext cx="684000" cy="342894"/>
                  </a:xfrm>
                  <a:prstGeom prst="roundRect">
                    <a:avLst/>
                  </a:prstGeom>
                  <a:solidFill>
                    <a:srgbClr val="FAD7A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</a:rPr>
                      <a:t>MLP</a:t>
                    </a:r>
                    <a:endParaRPr lang="zh-CN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7" name="连接符: 肘形 116"/>
                  <p:cNvCxnSpPr>
                    <a:endCxn id="130" idx="0"/>
                  </p:cNvCxnSpPr>
                  <p:nvPr/>
                </p:nvCxnSpPr>
                <p:spPr>
                  <a:xfrm>
                    <a:off x="4885200" y="1310400"/>
                    <a:ext cx="2047009" cy="466251"/>
                  </a:xfrm>
                  <a:prstGeom prst="bentConnector2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箭头连接符 117"/>
                  <p:cNvCxnSpPr>
                    <a:endCxn id="116" idx="1"/>
                  </p:cNvCxnSpPr>
                  <p:nvPr/>
                </p:nvCxnSpPr>
                <p:spPr>
                  <a:xfrm>
                    <a:off x="7383925" y="1956651"/>
                    <a:ext cx="166724" cy="0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8524389" y="1830651"/>
                    <a:ext cx="252000" cy="252000"/>
                    <a:chOff x="8603764" y="1830651"/>
                    <a:chExt cx="252000" cy="252000"/>
                  </a:xfrm>
                </p:grpSpPr>
                <p:sp>
                  <p:nvSpPr>
                    <p:cNvPr id="125" name="椭圆 124"/>
                    <p:cNvSpPr/>
                    <p:nvPr/>
                  </p:nvSpPr>
                  <p:spPr>
                    <a:xfrm>
                      <a:off x="8603764" y="1830651"/>
                      <a:ext cx="252000" cy="252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26" name="直接连接符 125"/>
                    <p:cNvCxnSpPr>
                      <a:stCxn id="125" idx="2"/>
                      <a:endCxn id="125" idx="6"/>
                    </p:cNvCxnSpPr>
                    <p:nvPr/>
                  </p:nvCxnSpPr>
                  <p:spPr>
                    <a:xfrm>
                      <a:off x="8603764" y="1956651"/>
                      <a:ext cx="252000" cy="0"/>
                    </a:xfrm>
                    <a:prstGeom prst="line">
                      <a:avLst/>
                    </a:prstGeom>
                    <a:ln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直接连接符 126"/>
                    <p:cNvCxnSpPr>
                      <a:stCxn id="125" idx="0"/>
                      <a:endCxn id="125" idx="4"/>
                    </p:cNvCxnSpPr>
                    <p:nvPr/>
                  </p:nvCxnSpPr>
                  <p:spPr>
                    <a:xfrm>
                      <a:off x="8729764" y="1830651"/>
                      <a:ext cx="0" cy="252000"/>
                    </a:xfrm>
                    <a:prstGeom prst="line">
                      <a:avLst/>
                    </a:prstGeom>
                    <a:ln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0" name="连接符: 肘形 119"/>
                  <p:cNvCxnSpPr>
                    <a:stCxn id="89" idx="0"/>
                    <a:endCxn id="125" idx="0"/>
                  </p:cNvCxnSpPr>
                  <p:nvPr/>
                </p:nvCxnSpPr>
                <p:spPr>
                  <a:xfrm rot="16200000" flipH="1">
                    <a:off x="4288271" y="-2531466"/>
                    <a:ext cx="827901" cy="7896333"/>
                  </a:xfrm>
                  <a:prstGeom prst="bentConnector3">
                    <a:avLst>
                      <a:gd name="adj1" fmla="val -11952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箭头连接符 120"/>
                  <p:cNvCxnSpPr>
                    <a:stCxn id="116" idx="3"/>
                    <a:endCxn id="125" idx="2"/>
                  </p:cNvCxnSpPr>
                  <p:nvPr/>
                </p:nvCxnSpPr>
                <p:spPr>
                  <a:xfrm>
                    <a:off x="8234649" y="1956651"/>
                    <a:ext cx="28974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22" name="图片 121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100068" y="1650651"/>
                    <a:ext cx="612000" cy="612000"/>
                  </a:xfrm>
                  <a:prstGeom prst="rect">
                    <a:avLst/>
                  </a:prstGeom>
                </p:spPr>
              </p:pic>
              <p:cxnSp>
                <p:nvCxnSpPr>
                  <p:cNvPr id="123" name="直接箭头连接符 122"/>
                  <p:cNvCxnSpPr>
                    <a:stCxn id="125" idx="6"/>
                    <a:endCxn id="122" idx="1"/>
                  </p:cNvCxnSpPr>
                  <p:nvPr/>
                </p:nvCxnSpPr>
                <p:spPr>
                  <a:xfrm>
                    <a:off x="8776389" y="1956651"/>
                    <a:ext cx="3236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文本框 123"/>
                  <p:cNvSpPr txBox="1"/>
                  <p:nvPr/>
                </p:nvSpPr>
                <p:spPr>
                  <a:xfrm>
                    <a:off x="3087068" y="379607"/>
                    <a:ext cx="45826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 err="1"/>
                      <a:t>UAB:Uncertainty</a:t>
                    </a:r>
                    <a:r>
                      <a:rPr lang="en-US" altLang="zh-CN" sz="2400" dirty="0"/>
                      <a:t> Attention Block</a:t>
                    </a:r>
                    <a:endParaRPr lang="zh-CN" altLang="en-US" sz="2400" dirty="0"/>
                  </a:p>
                </p:txBody>
              </p:sp>
            </p:grpSp>
          </p:grpSp>
          <p:sp>
            <p:nvSpPr>
              <p:cNvPr id="84" name="文本框 83"/>
              <p:cNvSpPr txBox="1"/>
              <p:nvPr/>
            </p:nvSpPr>
            <p:spPr>
              <a:xfrm>
                <a:off x="452633" y="3608070"/>
                <a:ext cx="880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Image</a:t>
                </a:r>
                <a:endParaRPr lang="zh-CN" altLang="en-US" sz="1400" dirty="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08594" y="4510165"/>
                <a:ext cx="17834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Uncertainty Map</a:t>
                </a:r>
                <a:endParaRPr lang="zh-CN" altLang="en-US" sz="1200" dirty="0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10686610" y="4169067"/>
                <a:ext cx="880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feature</a:t>
                </a:r>
                <a:endParaRPr lang="zh-CN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本框 218"/>
                <p:cNvSpPr txBox="1"/>
                <p:nvPr/>
              </p:nvSpPr>
              <p:spPr>
                <a:xfrm>
                  <a:off x="1842261" y="3085226"/>
                  <a:ext cx="838199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9" name="文本框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261" y="3085226"/>
                  <a:ext cx="838199" cy="264624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本框 219"/>
                <p:cNvSpPr txBox="1"/>
                <p:nvPr/>
              </p:nvSpPr>
              <p:spPr>
                <a:xfrm>
                  <a:off x="504921" y="4269105"/>
                  <a:ext cx="864723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0" name="文本框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21" y="4269105"/>
                  <a:ext cx="864723" cy="264624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/>
                <p:cNvSpPr txBox="1"/>
                <p:nvPr/>
              </p:nvSpPr>
              <p:spPr>
                <a:xfrm>
                  <a:off x="463006" y="4996726"/>
                  <a:ext cx="948553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文本框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06" y="4996726"/>
                  <a:ext cx="948553" cy="264624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文本框 221"/>
                <p:cNvSpPr txBox="1"/>
                <p:nvPr/>
              </p:nvSpPr>
              <p:spPr>
                <a:xfrm>
                  <a:off x="524779" y="5774378"/>
                  <a:ext cx="876286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文本框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779" y="5774378"/>
                  <a:ext cx="876286" cy="264624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/>
                <p:cNvSpPr txBox="1"/>
                <p:nvPr/>
              </p:nvSpPr>
              <p:spPr>
                <a:xfrm>
                  <a:off x="2680461" y="3838854"/>
                  <a:ext cx="785577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3" name="文本框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461" y="3838854"/>
                  <a:ext cx="785577" cy="264624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/>
                <p:cNvSpPr txBox="1"/>
                <p:nvPr/>
              </p:nvSpPr>
              <p:spPr>
                <a:xfrm>
                  <a:off x="3409139" y="4628528"/>
                  <a:ext cx="799758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4" name="文本框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139" y="4628528"/>
                  <a:ext cx="799758" cy="264624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/>
                <p:cNvSpPr txBox="1"/>
                <p:nvPr/>
              </p:nvSpPr>
              <p:spPr>
                <a:xfrm>
                  <a:off x="4348895" y="5508684"/>
                  <a:ext cx="840355" cy="265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5" name="文本框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895" y="5508684"/>
                  <a:ext cx="840355" cy="265265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本框 225"/>
                <p:cNvSpPr txBox="1"/>
                <p:nvPr/>
              </p:nvSpPr>
              <p:spPr>
                <a:xfrm>
                  <a:off x="3669629" y="6357907"/>
                  <a:ext cx="799758" cy="265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6" name="文本框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629" y="6357907"/>
                  <a:ext cx="799758" cy="265265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/>
                <p:cNvSpPr txBox="1"/>
                <p:nvPr/>
              </p:nvSpPr>
              <p:spPr>
                <a:xfrm>
                  <a:off x="6100405" y="6357906"/>
                  <a:ext cx="799758" cy="265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7" name="文本框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405" y="6357906"/>
                  <a:ext cx="799758" cy="265265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文本框 227"/>
                <p:cNvSpPr txBox="1"/>
                <p:nvPr/>
              </p:nvSpPr>
              <p:spPr>
                <a:xfrm>
                  <a:off x="5429779" y="5503945"/>
                  <a:ext cx="949701" cy="265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8" name="文本框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9779" y="5503945"/>
                  <a:ext cx="949701" cy="265265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文本框 228"/>
                <p:cNvSpPr txBox="1"/>
                <p:nvPr/>
              </p:nvSpPr>
              <p:spPr>
                <a:xfrm>
                  <a:off x="6987433" y="4989061"/>
                  <a:ext cx="731401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9" name="文本框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433" y="4989061"/>
                  <a:ext cx="731401" cy="264624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/>
                <p:cNvSpPr txBox="1"/>
                <p:nvPr/>
              </p:nvSpPr>
              <p:spPr>
                <a:xfrm>
                  <a:off x="6433515" y="3842914"/>
                  <a:ext cx="752339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0" name="文本框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515" y="3842914"/>
                  <a:ext cx="752339" cy="264624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文本框 230"/>
                <p:cNvSpPr txBox="1"/>
                <p:nvPr/>
              </p:nvSpPr>
              <p:spPr>
                <a:xfrm>
                  <a:off x="7887736" y="4213602"/>
                  <a:ext cx="718253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1" name="文本框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7736" y="4213602"/>
                  <a:ext cx="718253" cy="264624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文本框 231"/>
                <p:cNvSpPr txBox="1"/>
                <p:nvPr/>
              </p:nvSpPr>
              <p:spPr>
                <a:xfrm>
                  <a:off x="8428629" y="3165184"/>
                  <a:ext cx="77194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0" dirty="0">
                      <a:ea typeface="Cambria Math" panose="02040503050406030204" pitchFamily="18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2" name="文本框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8629" y="3165184"/>
                  <a:ext cx="771943" cy="184666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文本框 232"/>
                <p:cNvSpPr txBox="1"/>
                <p:nvPr/>
              </p:nvSpPr>
              <p:spPr>
                <a:xfrm>
                  <a:off x="7397199" y="3097875"/>
                  <a:ext cx="771943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3" name="文本框 2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199" y="3097875"/>
                  <a:ext cx="771943" cy="264624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4" name="组合 503"/>
          <p:cNvGrpSpPr/>
          <p:nvPr/>
        </p:nvGrpSpPr>
        <p:grpSpPr>
          <a:xfrm>
            <a:off x="21822" y="66928"/>
            <a:ext cx="2883311" cy="2584126"/>
            <a:chOff x="21822" y="66928"/>
            <a:chExt cx="2883311" cy="2584126"/>
          </a:xfrm>
        </p:grpSpPr>
        <p:sp>
          <p:nvSpPr>
            <p:cNvPr id="496" name="矩形: 圆角 495"/>
            <p:cNvSpPr/>
            <p:nvPr/>
          </p:nvSpPr>
          <p:spPr>
            <a:xfrm>
              <a:off x="21822" y="66928"/>
              <a:ext cx="2845717" cy="2584126"/>
            </a:xfrm>
            <a:prstGeom prst="roundRect">
              <a:avLst/>
            </a:prstGeom>
            <a:solidFill>
              <a:srgbClr val="F0EFED"/>
            </a:solidFill>
            <a:ln w="254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87" name="组合 386"/>
            <p:cNvGrpSpPr/>
            <p:nvPr/>
          </p:nvGrpSpPr>
          <p:grpSpPr>
            <a:xfrm>
              <a:off x="179205" y="408480"/>
              <a:ext cx="2527614" cy="432000"/>
              <a:chOff x="6086458" y="4126242"/>
              <a:chExt cx="2527614" cy="432000"/>
            </a:xfrm>
          </p:grpSpPr>
          <p:sp>
            <p:nvSpPr>
              <p:cNvPr id="388" name="矩形: 圆角 387"/>
              <p:cNvSpPr/>
              <p:nvPr/>
            </p:nvSpPr>
            <p:spPr>
              <a:xfrm>
                <a:off x="6086458" y="4126242"/>
                <a:ext cx="900000" cy="432000"/>
              </a:xfrm>
              <a:prstGeom prst="roundRect">
                <a:avLst/>
              </a:prstGeom>
              <a:solidFill>
                <a:srgbClr val="EAB8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3x3 Micro Step Conv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矩形: 圆角 388"/>
              <p:cNvSpPr/>
              <p:nvPr/>
            </p:nvSpPr>
            <p:spPr>
              <a:xfrm>
                <a:off x="7082878" y="4126242"/>
                <a:ext cx="612000" cy="432000"/>
              </a:xfrm>
              <a:prstGeom prst="roundRect">
                <a:avLst/>
              </a:prstGeom>
              <a:solidFill>
                <a:srgbClr val="B1DD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Maxpool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矩形: 圆角 389"/>
              <p:cNvSpPr/>
              <p:nvPr/>
            </p:nvSpPr>
            <p:spPr>
              <a:xfrm>
                <a:off x="7894072" y="4126242"/>
                <a:ext cx="720000" cy="432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Batch Norm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1" name="直接箭头连接符 390"/>
            <p:cNvCxnSpPr>
              <a:endCxn id="388" idx="1"/>
            </p:cNvCxnSpPr>
            <p:nvPr/>
          </p:nvCxnSpPr>
          <p:spPr>
            <a:xfrm>
              <a:off x="59416" y="624480"/>
              <a:ext cx="1197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388" idx="3"/>
              <a:endCxn id="389" idx="1"/>
            </p:cNvCxnSpPr>
            <p:nvPr/>
          </p:nvCxnSpPr>
          <p:spPr>
            <a:xfrm>
              <a:off x="1079205" y="624480"/>
              <a:ext cx="964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/>
            <p:cNvCxnSpPr>
              <a:stCxn id="389" idx="3"/>
              <a:endCxn id="390" idx="1"/>
            </p:cNvCxnSpPr>
            <p:nvPr/>
          </p:nvCxnSpPr>
          <p:spPr>
            <a:xfrm>
              <a:off x="1787625" y="624480"/>
              <a:ext cx="1991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组合 393"/>
            <p:cNvGrpSpPr/>
            <p:nvPr/>
          </p:nvGrpSpPr>
          <p:grpSpPr>
            <a:xfrm>
              <a:off x="270543" y="1166170"/>
              <a:ext cx="2319066" cy="432001"/>
              <a:chOff x="6177796" y="4883932"/>
              <a:chExt cx="2319066" cy="432001"/>
            </a:xfrm>
          </p:grpSpPr>
          <p:sp>
            <p:nvSpPr>
              <p:cNvPr id="395" name="矩形: 圆角 394"/>
              <p:cNvSpPr/>
              <p:nvPr/>
            </p:nvSpPr>
            <p:spPr>
              <a:xfrm>
                <a:off x="6177796" y="4883933"/>
                <a:ext cx="1080000" cy="432000"/>
              </a:xfrm>
              <a:prstGeom prst="roundRect">
                <a:avLst/>
              </a:prstGeom>
              <a:solidFill>
                <a:srgbClr val="EAB8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3x3 Dilated Conv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dilation=2</a:t>
                </a:r>
              </a:p>
            </p:txBody>
          </p:sp>
          <p:sp>
            <p:nvSpPr>
              <p:cNvPr id="396" name="矩形: 圆角 395"/>
              <p:cNvSpPr/>
              <p:nvPr/>
            </p:nvSpPr>
            <p:spPr>
              <a:xfrm>
                <a:off x="7776862" y="4883932"/>
                <a:ext cx="720000" cy="432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Batch Norm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7" name="直接箭头连接符 396"/>
            <p:cNvCxnSpPr>
              <a:endCxn id="395" idx="1"/>
            </p:cNvCxnSpPr>
            <p:nvPr/>
          </p:nvCxnSpPr>
          <p:spPr>
            <a:xfrm>
              <a:off x="59416" y="1382169"/>
              <a:ext cx="211127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箭头连接符 397"/>
            <p:cNvCxnSpPr>
              <a:stCxn id="395" idx="3"/>
              <a:endCxn id="396" idx="1"/>
            </p:cNvCxnSpPr>
            <p:nvPr/>
          </p:nvCxnSpPr>
          <p:spPr>
            <a:xfrm flipV="1">
              <a:off x="1350543" y="1382170"/>
              <a:ext cx="51906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箭头连接符 398"/>
            <p:cNvCxnSpPr>
              <a:stCxn id="396" idx="3"/>
            </p:cNvCxnSpPr>
            <p:nvPr/>
          </p:nvCxnSpPr>
          <p:spPr>
            <a:xfrm>
              <a:off x="2589609" y="1382170"/>
              <a:ext cx="2136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0" name="组合 399"/>
            <p:cNvGrpSpPr/>
            <p:nvPr/>
          </p:nvGrpSpPr>
          <p:grpSpPr>
            <a:xfrm>
              <a:off x="311555" y="1923858"/>
              <a:ext cx="2278054" cy="432004"/>
              <a:chOff x="6218808" y="5641620"/>
              <a:chExt cx="2278054" cy="432004"/>
            </a:xfrm>
          </p:grpSpPr>
          <p:sp>
            <p:nvSpPr>
              <p:cNvPr id="401" name="矩形: 圆角 400"/>
              <p:cNvSpPr/>
              <p:nvPr/>
            </p:nvSpPr>
            <p:spPr>
              <a:xfrm>
                <a:off x="6218808" y="5641624"/>
                <a:ext cx="1080000" cy="432000"/>
              </a:xfrm>
              <a:prstGeom prst="roundRect">
                <a:avLst/>
              </a:prstGeom>
              <a:solidFill>
                <a:srgbClr val="EAB8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3x3 Dilated Conv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dilation=3</a:t>
                </a:r>
              </a:p>
            </p:txBody>
          </p:sp>
          <p:sp>
            <p:nvSpPr>
              <p:cNvPr id="402" name="矩形: 圆角 401"/>
              <p:cNvSpPr/>
              <p:nvPr/>
            </p:nvSpPr>
            <p:spPr>
              <a:xfrm>
                <a:off x="7776862" y="5641620"/>
                <a:ext cx="720000" cy="432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Batch Norm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3" name="直接箭头连接符 402"/>
            <p:cNvCxnSpPr>
              <a:endCxn id="401" idx="1"/>
            </p:cNvCxnSpPr>
            <p:nvPr/>
          </p:nvCxnSpPr>
          <p:spPr>
            <a:xfrm>
              <a:off x="59416" y="2139858"/>
              <a:ext cx="252139" cy="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箭头连接符 403"/>
            <p:cNvCxnSpPr>
              <a:stCxn id="401" idx="3"/>
              <a:endCxn id="402" idx="1"/>
            </p:cNvCxnSpPr>
            <p:nvPr/>
          </p:nvCxnSpPr>
          <p:spPr>
            <a:xfrm flipV="1">
              <a:off x="1391555" y="2139858"/>
              <a:ext cx="478054" cy="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箭头连接符 404"/>
            <p:cNvCxnSpPr>
              <a:stCxn id="402" idx="3"/>
            </p:cNvCxnSpPr>
            <p:nvPr/>
          </p:nvCxnSpPr>
          <p:spPr>
            <a:xfrm>
              <a:off x="2589609" y="2139858"/>
              <a:ext cx="2136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文本框 405"/>
            <p:cNvSpPr txBox="1"/>
            <p:nvPr/>
          </p:nvSpPr>
          <p:spPr>
            <a:xfrm>
              <a:off x="119310" y="66928"/>
              <a:ext cx="2785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MSCB</a:t>
              </a:r>
              <a:endParaRPr lang="zh-CN" altLang="en-US" sz="1600" dirty="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599701" y="861899"/>
              <a:ext cx="182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DC1</a:t>
              </a:r>
              <a:endParaRPr lang="zh-CN" altLang="en-US" sz="1600" dirty="0"/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599701" y="1619586"/>
              <a:ext cx="182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DC2</a:t>
              </a:r>
              <a:endParaRPr lang="zh-CN" altLang="en-US" sz="1600" dirty="0"/>
            </a:p>
          </p:txBody>
        </p:sp>
        <p:cxnSp>
          <p:nvCxnSpPr>
            <p:cNvPr id="409" name="直接箭头连接符 408"/>
            <p:cNvCxnSpPr>
              <a:stCxn id="390" idx="3"/>
            </p:cNvCxnSpPr>
            <p:nvPr/>
          </p:nvCxnSpPr>
          <p:spPr>
            <a:xfrm>
              <a:off x="2706819" y="624480"/>
              <a:ext cx="964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组合 499"/>
          <p:cNvGrpSpPr/>
          <p:nvPr/>
        </p:nvGrpSpPr>
        <p:grpSpPr>
          <a:xfrm>
            <a:off x="59416" y="2692400"/>
            <a:ext cx="2743187" cy="4098672"/>
            <a:chOff x="59416" y="2692400"/>
            <a:chExt cx="2743187" cy="4098672"/>
          </a:xfrm>
        </p:grpSpPr>
        <p:sp>
          <p:nvSpPr>
            <p:cNvPr id="491" name="矩形: 圆角 490"/>
            <p:cNvSpPr/>
            <p:nvPr/>
          </p:nvSpPr>
          <p:spPr>
            <a:xfrm>
              <a:off x="59416" y="2692400"/>
              <a:ext cx="2712011" cy="4098672"/>
            </a:xfrm>
            <a:prstGeom prst="roundRect">
              <a:avLst/>
            </a:prstGeom>
            <a:solidFill>
              <a:srgbClr val="F3DBC1"/>
            </a:solidFill>
            <a:ln w="254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74295" y="2843203"/>
              <a:ext cx="252830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 err="1"/>
                <a:t>MDB:Micro</a:t>
              </a:r>
              <a:r>
                <a:rPr lang="en-US" altLang="zh-CN" sz="2000" dirty="0"/>
                <a:t> Step&amp;</a:t>
              </a:r>
              <a:r>
                <a:rPr lang="en-US" altLang="zh-CN" sz="2000" dirty="0">
                  <a:solidFill>
                    <a:schemeClr val="tx1"/>
                  </a:solidFill>
                </a:rPr>
                <a:t> Dilated Conv Block</a:t>
              </a:r>
              <a:endParaRPr lang="zh-CN" altLang="en-US" sz="2000" dirty="0"/>
            </a:p>
          </p:txBody>
        </p:sp>
        <p:grpSp>
          <p:nvGrpSpPr>
            <p:cNvPr id="451" name="组合 450"/>
            <p:cNvGrpSpPr/>
            <p:nvPr/>
          </p:nvGrpSpPr>
          <p:grpSpPr>
            <a:xfrm>
              <a:off x="129472" y="3626835"/>
              <a:ext cx="2630418" cy="2909929"/>
              <a:chOff x="267068" y="251157"/>
              <a:chExt cx="2630418" cy="2909929"/>
            </a:xfrm>
          </p:grpSpPr>
          <p:sp>
            <p:nvSpPr>
              <p:cNvPr id="452" name="矩形: 圆角 451"/>
              <p:cNvSpPr/>
              <p:nvPr/>
            </p:nvSpPr>
            <p:spPr>
              <a:xfrm>
                <a:off x="1312277" y="251157"/>
                <a:ext cx="540000" cy="252000"/>
              </a:xfrm>
              <a:prstGeom prst="roundRect">
                <a:avLst/>
              </a:prstGeom>
              <a:solidFill>
                <a:srgbClr val="F7E2A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Input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矩形: 圆角 452"/>
              <p:cNvSpPr/>
              <p:nvPr/>
            </p:nvSpPr>
            <p:spPr>
              <a:xfrm>
                <a:off x="1222277" y="643926"/>
                <a:ext cx="720000" cy="252000"/>
              </a:xfrm>
              <a:prstGeom prst="roundRect">
                <a:avLst/>
              </a:prstGeom>
              <a:solidFill>
                <a:srgbClr val="9DF1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1x1 Conv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矩形: 圆角 453"/>
              <p:cNvSpPr/>
              <p:nvPr/>
            </p:nvSpPr>
            <p:spPr>
              <a:xfrm>
                <a:off x="1222277" y="1036695"/>
                <a:ext cx="720000" cy="25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Maxpool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矩形: 圆角 454"/>
              <p:cNvSpPr/>
              <p:nvPr/>
            </p:nvSpPr>
            <p:spPr>
              <a:xfrm>
                <a:off x="267068" y="1510463"/>
                <a:ext cx="540000" cy="252000"/>
              </a:xfrm>
              <a:prstGeom prst="roundRect">
                <a:avLst/>
              </a:prstGeom>
              <a:solidFill>
                <a:srgbClr val="9DF1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MSCB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矩形: 圆角 455"/>
              <p:cNvSpPr/>
              <p:nvPr/>
            </p:nvSpPr>
            <p:spPr>
              <a:xfrm>
                <a:off x="964592" y="1510463"/>
                <a:ext cx="540000" cy="252000"/>
              </a:xfrm>
              <a:prstGeom prst="roundRect">
                <a:avLst/>
              </a:prstGeom>
              <a:solidFill>
                <a:srgbClr val="9DF1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MSCB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矩形: 圆角 456"/>
              <p:cNvSpPr/>
              <p:nvPr/>
            </p:nvSpPr>
            <p:spPr>
              <a:xfrm>
                <a:off x="964592" y="1921707"/>
                <a:ext cx="540000" cy="252000"/>
              </a:xfrm>
              <a:prstGeom prst="roundRect">
                <a:avLst/>
              </a:prstGeom>
              <a:solidFill>
                <a:srgbClr val="9DF1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MSCB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8" name="组合 457"/>
              <p:cNvGrpSpPr/>
              <p:nvPr/>
            </p:nvGrpSpPr>
            <p:grpSpPr>
              <a:xfrm>
                <a:off x="807068" y="2282340"/>
                <a:ext cx="180000" cy="180000"/>
                <a:chOff x="1005840" y="2788920"/>
                <a:chExt cx="180000" cy="180000"/>
              </a:xfrm>
            </p:grpSpPr>
            <p:sp>
              <p:nvSpPr>
                <p:cNvPr id="488" name="椭圆 487"/>
                <p:cNvSpPr/>
                <p:nvPr/>
              </p:nvSpPr>
              <p:spPr>
                <a:xfrm>
                  <a:off x="1005840" y="2788920"/>
                  <a:ext cx="180000" cy="180000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489" name="直接连接符 488"/>
                <p:cNvCxnSpPr>
                  <a:stCxn id="488" idx="2"/>
                  <a:endCxn id="488" idx="6"/>
                </p:cNvCxnSpPr>
                <p:nvPr/>
              </p:nvCxnSpPr>
              <p:spPr>
                <a:xfrm>
                  <a:off x="1005840" y="2878920"/>
                  <a:ext cx="180000" cy="0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直接连接符 489"/>
                <p:cNvCxnSpPr>
                  <a:stCxn id="488" idx="0"/>
                  <a:endCxn id="488" idx="4"/>
                </p:cNvCxnSpPr>
                <p:nvPr/>
              </p:nvCxnSpPr>
              <p:spPr>
                <a:xfrm>
                  <a:off x="1095840" y="2788920"/>
                  <a:ext cx="0" cy="180000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9" name="矩形: 圆角 458"/>
              <p:cNvSpPr/>
              <p:nvPr/>
            </p:nvSpPr>
            <p:spPr>
              <a:xfrm>
                <a:off x="1673354" y="1510464"/>
                <a:ext cx="540000" cy="252000"/>
              </a:xfrm>
              <a:prstGeom prst="roundRect">
                <a:avLst/>
              </a:prstGeom>
              <a:solidFill>
                <a:srgbClr val="B1DD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DC1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矩形: 圆角 459"/>
              <p:cNvSpPr/>
              <p:nvPr/>
            </p:nvSpPr>
            <p:spPr>
              <a:xfrm>
                <a:off x="2357486" y="1510464"/>
                <a:ext cx="540000" cy="252000"/>
              </a:xfrm>
              <a:prstGeom prst="roundRect">
                <a:avLst/>
              </a:prstGeom>
              <a:solidFill>
                <a:srgbClr val="B1DD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DC1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矩形: 圆角 460"/>
              <p:cNvSpPr/>
              <p:nvPr/>
            </p:nvSpPr>
            <p:spPr>
              <a:xfrm>
                <a:off x="1673354" y="1928192"/>
                <a:ext cx="540000" cy="252000"/>
              </a:xfrm>
              <a:prstGeom prst="roundRect">
                <a:avLst/>
              </a:prstGeom>
              <a:solidFill>
                <a:srgbClr val="B1DD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DC2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2" name="组合 461"/>
              <p:cNvGrpSpPr/>
              <p:nvPr/>
            </p:nvGrpSpPr>
            <p:grpSpPr>
              <a:xfrm>
                <a:off x="2206658" y="2282341"/>
                <a:ext cx="180000" cy="180000"/>
                <a:chOff x="1005840" y="2788920"/>
                <a:chExt cx="180000" cy="180000"/>
              </a:xfrm>
            </p:grpSpPr>
            <p:sp>
              <p:nvSpPr>
                <p:cNvPr id="485" name="椭圆 484"/>
                <p:cNvSpPr/>
                <p:nvPr/>
              </p:nvSpPr>
              <p:spPr>
                <a:xfrm>
                  <a:off x="1005840" y="2788920"/>
                  <a:ext cx="180000" cy="180000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486" name="直接连接符 485"/>
                <p:cNvCxnSpPr>
                  <a:stCxn id="485" idx="2"/>
                  <a:endCxn id="485" idx="6"/>
                </p:cNvCxnSpPr>
                <p:nvPr/>
              </p:nvCxnSpPr>
              <p:spPr>
                <a:xfrm>
                  <a:off x="1005840" y="2878920"/>
                  <a:ext cx="180000" cy="0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直接连接符 486"/>
                <p:cNvCxnSpPr>
                  <a:stCxn id="485" idx="0"/>
                  <a:endCxn id="485" idx="4"/>
                </p:cNvCxnSpPr>
                <p:nvPr/>
              </p:nvCxnSpPr>
              <p:spPr>
                <a:xfrm>
                  <a:off x="1095840" y="2788920"/>
                  <a:ext cx="0" cy="180000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3" name="组合 462"/>
              <p:cNvGrpSpPr/>
              <p:nvPr/>
            </p:nvGrpSpPr>
            <p:grpSpPr>
              <a:xfrm>
                <a:off x="1492277" y="2596609"/>
                <a:ext cx="180000" cy="180000"/>
                <a:chOff x="1005840" y="2788920"/>
                <a:chExt cx="180000" cy="180000"/>
              </a:xfrm>
            </p:grpSpPr>
            <p:sp>
              <p:nvSpPr>
                <p:cNvPr id="482" name="椭圆 481"/>
                <p:cNvSpPr/>
                <p:nvPr/>
              </p:nvSpPr>
              <p:spPr>
                <a:xfrm>
                  <a:off x="1005840" y="2788920"/>
                  <a:ext cx="180000" cy="180000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483" name="直接连接符 482"/>
                <p:cNvCxnSpPr>
                  <a:stCxn id="482" idx="2"/>
                  <a:endCxn id="482" idx="6"/>
                </p:cNvCxnSpPr>
                <p:nvPr/>
              </p:nvCxnSpPr>
              <p:spPr>
                <a:xfrm>
                  <a:off x="1005840" y="2878920"/>
                  <a:ext cx="180000" cy="0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直接连接符 483"/>
                <p:cNvCxnSpPr>
                  <a:stCxn id="482" idx="0"/>
                  <a:endCxn id="482" idx="4"/>
                </p:cNvCxnSpPr>
                <p:nvPr/>
              </p:nvCxnSpPr>
              <p:spPr>
                <a:xfrm>
                  <a:off x="1095840" y="2788920"/>
                  <a:ext cx="0" cy="180000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4" name="直接箭头连接符 463"/>
              <p:cNvCxnSpPr>
                <a:stCxn id="452" idx="2"/>
                <a:endCxn id="453" idx="0"/>
              </p:cNvCxnSpPr>
              <p:nvPr/>
            </p:nvCxnSpPr>
            <p:spPr>
              <a:xfrm>
                <a:off x="1582277" y="503157"/>
                <a:ext cx="0" cy="14076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直接箭头连接符 464"/>
              <p:cNvCxnSpPr>
                <a:stCxn id="453" idx="2"/>
                <a:endCxn id="454" idx="0"/>
              </p:cNvCxnSpPr>
              <p:nvPr/>
            </p:nvCxnSpPr>
            <p:spPr>
              <a:xfrm>
                <a:off x="1582277" y="895926"/>
                <a:ext cx="0" cy="14076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连接符: 肘形 465"/>
              <p:cNvCxnSpPr>
                <a:stCxn id="454" idx="2"/>
                <a:endCxn id="455" idx="0"/>
              </p:cNvCxnSpPr>
              <p:nvPr/>
            </p:nvCxnSpPr>
            <p:spPr>
              <a:xfrm rot="5400000">
                <a:off x="948789" y="876975"/>
                <a:ext cx="221768" cy="1045209"/>
              </a:xfrm>
              <a:prstGeom prst="bentConnector3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7" name="连接符: 肘形 466"/>
              <p:cNvCxnSpPr>
                <a:stCxn id="454" idx="2"/>
                <a:endCxn id="456" idx="0"/>
              </p:cNvCxnSpPr>
              <p:nvPr/>
            </p:nvCxnSpPr>
            <p:spPr>
              <a:xfrm rot="5400000">
                <a:off x="1297551" y="1225737"/>
                <a:ext cx="221768" cy="347685"/>
              </a:xfrm>
              <a:prstGeom prst="bentConnector3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8" name="连接符: 肘形 467"/>
              <p:cNvCxnSpPr>
                <a:stCxn id="454" idx="2"/>
                <a:endCxn id="460" idx="0"/>
              </p:cNvCxnSpPr>
              <p:nvPr/>
            </p:nvCxnSpPr>
            <p:spPr>
              <a:xfrm rot="16200000" flipH="1">
                <a:off x="1993997" y="876974"/>
                <a:ext cx="221769" cy="1045209"/>
              </a:xfrm>
              <a:prstGeom prst="bentConnector3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连接符: 肘形 468"/>
              <p:cNvCxnSpPr>
                <a:stCxn id="454" idx="2"/>
                <a:endCxn id="459" idx="0"/>
              </p:cNvCxnSpPr>
              <p:nvPr/>
            </p:nvCxnSpPr>
            <p:spPr>
              <a:xfrm rot="16200000" flipH="1">
                <a:off x="1651931" y="1219040"/>
                <a:ext cx="221769" cy="361077"/>
              </a:xfrm>
              <a:prstGeom prst="bentConnector3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直接箭头连接符 469"/>
              <p:cNvCxnSpPr>
                <a:stCxn id="456" idx="2"/>
                <a:endCxn id="457" idx="0"/>
              </p:cNvCxnSpPr>
              <p:nvPr/>
            </p:nvCxnSpPr>
            <p:spPr>
              <a:xfrm>
                <a:off x="1234592" y="1762463"/>
                <a:ext cx="0" cy="15924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直接箭头连接符 470"/>
              <p:cNvCxnSpPr>
                <a:stCxn id="459" idx="2"/>
                <a:endCxn id="461" idx="0"/>
              </p:cNvCxnSpPr>
              <p:nvPr/>
            </p:nvCxnSpPr>
            <p:spPr>
              <a:xfrm>
                <a:off x="1943354" y="1762464"/>
                <a:ext cx="0" cy="16572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连接符: 肘形 471"/>
              <p:cNvCxnSpPr>
                <a:stCxn id="455" idx="2"/>
                <a:endCxn id="488" idx="2"/>
              </p:cNvCxnSpPr>
              <p:nvPr/>
            </p:nvCxnSpPr>
            <p:spPr>
              <a:xfrm rot="16200000" flipH="1">
                <a:off x="367130" y="1932401"/>
                <a:ext cx="609877" cy="270000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连接符: 肘形 472"/>
              <p:cNvCxnSpPr>
                <a:stCxn id="457" idx="2"/>
                <a:endCxn id="488" idx="6"/>
              </p:cNvCxnSpPr>
              <p:nvPr/>
            </p:nvCxnSpPr>
            <p:spPr>
              <a:xfrm rot="5400000">
                <a:off x="1011514" y="2149261"/>
                <a:ext cx="198633" cy="247524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连接符: 肘形 473"/>
              <p:cNvCxnSpPr>
                <a:stCxn id="461" idx="2"/>
                <a:endCxn id="485" idx="2"/>
              </p:cNvCxnSpPr>
              <p:nvPr/>
            </p:nvCxnSpPr>
            <p:spPr>
              <a:xfrm rot="16200000" flipH="1">
                <a:off x="1978932" y="2144614"/>
                <a:ext cx="192149" cy="263304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连接符: 肘形 474"/>
              <p:cNvCxnSpPr>
                <a:stCxn id="460" idx="2"/>
                <a:endCxn id="485" idx="6"/>
              </p:cNvCxnSpPr>
              <p:nvPr/>
            </p:nvCxnSpPr>
            <p:spPr>
              <a:xfrm rot="5400000">
                <a:off x="2202134" y="1946988"/>
                <a:ext cx="609877" cy="240828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连接符: 肘形 475"/>
              <p:cNvCxnSpPr>
                <a:stCxn id="488" idx="4"/>
                <a:endCxn id="482" idx="2"/>
              </p:cNvCxnSpPr>
              <p:nvPr/>
            </p:nvCxnSpPr>
            <p:spPr>
              <a:xfrm rot="16200000" flipH="1">
                <a:off x="1082538" y="2276869"/>
                <a:ext cx="224269" cy="595209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连接符: 肘形 476"/>
              <p:cNvCxnSpPr>
                <a:stCxn id="485" idx="4"/>
                <a:endCxn id="482" idx="6"/>
              </p:cNvCxnSpPr>
              <p:nvPr/>
            </p:nvCxnSpPr>
            <p:spPr>
              <a:xfrm rot="5400000">
                <a:off x="1872334" y="2262285"/>
                <a:ext cx="224268" cy="624381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8" name="文本框 477"/>
                  <p:cNvSpPr txBox="1"/>
                  <p:nvPr/>
                </p:nvSpPr>
                <p:spPr>
                  <a:xfrm>
                    <a:off x="872457" y="2458260"/>
                    <a:ext cx="32221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478" name="文本框 4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457" y="2458260"/>
                    <a:ext cx="322215" cy="246221"/>
                  </a:xfrm>
                  <a:prstGeom prst="rect">
                    <a:avLst/>
                  </a:prstGeom>
                  <a:blipFill rotWithShape="1">
                    <a:blip r:embed="rId2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文本框 478"/>
                  <p:cNvSpPr txBox="1"/>
                  <p:nvPr/>
                </p:nvSpPr>
                <p:spPr>
                  <a:xfrm>
                    <a:off x="1634835" y="2456962"/>
                    <a:ext cx="7518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479" name="文本框 4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35" y="2456962"/>
                    <a:ext cx="751823" cy="246221"/>
                  </a:xfrm>
                  <a:prstGeom prst="rect">
                    <a:avLst/>
                  </a:prstGeom>
                  <a:blipFill rotWithShape="1">
                    <a:blip r:embed="rId2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0" name="矩形: 圆角 479"/>
              <p:cNvSpPr/>
              <p:nvPr/>
            </p:nvSpPr>
            <p:spPr>
              <a:xfrm>
                <a:off x="1312277" y="2909086"/>
                <a:ext cx="540000" cy="252000"/>
              </a:xfrm>
              <a:prstGeom prst="roundRect">
                <a:avLst/>
              </a:prstGeom>
              <a:solidFill>
                <a:srgbClr val="F7E2A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Output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1" name="直接箭头连接符 480"/>
              <p:cNvCxnSpPr>
                <a:stCxn id="482" idx="4"/>
                <a:endCxn id="480" idx="0"/>
              </p:cNvCxnSpPr>
              <p:nvPr/>
            </p:nvCxnSpPr>
            <p:spPr>
              <a:xfrm>
                <a:off x="1582277" y="2776609"/>
                <a:ext cx="0" cy="13247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7" name="直接连接符 496"/>
          <p:cNvCxnSpPr/>
          <p:nvPr/>
        </p:nvCxnSpPr>
        <p:spPr>
          <a:xfrm flipH="1" flipV="1">
            <a:off x="2508832" y="2711453"/>
            <a:ext cx="723318" cy="1165005"/>
          </a:xfrm>
          <a:prstGeom prst="line">
            <a:avLst/>
          </a:prstGeom>
          <a:ln w="31750">
            <a:prstDash val="lgDash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" name="直接连接符 498"/>
          <p:cNvCxnSpPr/>
          <p:nvPr/>
        </p:nvCxnSpPr>
        <p:spPr>
          <a:xfrm flipV="1">
            <a:off x="2731135" y="4103478"/>
            <a:ext cx="490292" cy="2439832"/>
          </a:xfrm>
          <a:prstGeom prst="line">
            <a:avLst/>
          </a:prstGeom>
          <a:ln w="31750">
            <a:prstDash val="lgDash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E437E-332D-ACDC-9422-11EC9F4B5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1757629-6BEB-E8B9-65E1-094AA363B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51198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714086068"/>
                    </a:ext>
                  </a:extLst>
                </a:gridCol>
                <a:gridCol w="298630">
                  <a:extLst>
                    <a:ext uri="{9D8B030D-6E8A-4147-A177-3AD203B41FA5}">
                      <a16:colId xmlns:a16="http://schemas.microsoft.com/office/drawing/2014/main" val="3534289744"/>
                    </a:ext>
                  </a:extLst>
                </a:gridCol>
                <a:gridCol w="1505529">
                  <a:extLst>
                    <a:ext uri="{9D8B030D-6E8A-4147-A177-3AD203B41FA5}">
                      <a16:colId xmlns:a16="http://schemas.microsoft.com/office/drawing/2014/main" val="1378111932"/>
                    </a:ext>
                  </a:extLst>
                </a:gridCol>
                <a:gridCol w="1505529">
                  <a:extLst>
                    <a:ext uri="{9D8B030D-6E8A-4147-A177-3AD203B41FA5}">
                      <a16:colId xmlns:a16="http://schemas.microsoft.com/office/drawing/2014/main" val="3004178204"/>
                    </a:ext>
                  </a:extLst>
                </a:gridCol>
                <a:gridCol w="1505529">
                  <a:extLst>
                    <a:ext uri="{9D8B030D-6E8A-4147-A177-3AD203B41FA5}">
                      <a16:colId xmlns:a16="http://schemas.microsoft.com/office/drawing/2014/main" val="2306053632"/>
                    </a:ext>
                  </a:extLst>
                </a:gridCol>
                <a:gridCol w="1505529">
                  <a:extLst>
                    <a:ext uri="{9D8B030D-6E8A-4147-A177-3AD203B41FA5}">
                      <a16:colId xmlns:a16="http://schemas.microsoft.com/office/drawing/2014/main" val="3355156392"/>
                    </a:ext>
                  </a:extLst>
                </a:gridCol>
                <a:gridCol w="1505529">
                  <a:extLst>
                    <a:ext uri="{9D8B030D-6E8A-4147-A177-3AD203B41FA5}">
                      <a16:colId xmlns:a16="http://schemas.microsoft.com/office/drawing/2014/main" val="1283725075"/>
                    </a:ext>
                  </a:extLst>
                </a:gridCol>
                <a:gridCol w="1505529">
                  <a:extLst>
                    <a:ext uri="{9D8B030D-6E8A-4147-A177-3AD203B41FA5}">
                      <a16:colId xmlns:a16="http://schemas.microsoft.com/office/drawing/2014/main" val="2851558645"/>
                    </a:ext>
                  </a:extLst>
                </a:gridCol>
                <a:gridCol w="1505529">
                  <a:extLst>
                    <a:ext uri="{9D8B030D-6E8A-4147-A177-3AD203B41FA5}">
                      <a16:colId xmlns:a16="http://schemas.microsoft.com/office/drawing/2014/main" val="1699882158"/>
                    </a:ext>
                  </a:extLst>
                </a:gridCol>
              </a:tblGrid>
              <a:tr h="3871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Input</a:t>
                      </a:r>
                      <a:endParaRPr lang="zh-CN" alt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PUGEUKAN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UKAN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华文楷体" panose="02010600040101010101" charset="-122"/>
                          <a:cs typeface="+mn-cs"/>
                        </a:rPr>
                        <a:t>EMCAD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华文楷体" panose="02010600040101010101" charset="-122"/>
                          <a:cs typeface="+mn-cs"/>
                        </a:rPr>
                        <a:t>SwinUNETR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lvetica"/>
                          <a:ea typeface="华文楷体" panose="02010600040101010101" charset="-122"/>
                          <a:cs typeface="+mn-cs"/>
                        </a:rPr>
                        <a:t>AttentionUnet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Unet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UNet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311379"/>
                  </a:ext>
                </a:extLst>
              </a:tr>
              <a:tr h="10552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Outputs</a:t>
                      </a:r>
                      <a:endParaRPr lang="zh-CN" altLang="en-US" sz="20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584365012"/>
                  </a:ext>
                </a:extLst>
              </a:tr>
              <a:tr h="1055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GT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Uncertainty Map</a:t>
                      </a:r>
                      <a:endParaRPr lang="zh-CN" altLang="en-US" sz="105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31696719"/>
                  </a:ext>
                </a:extLst>
              </a:tr>
              <a:tr h="10552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loss</a:t>
                      </a:r>
                      <a:endParaRPr lang="zh-CN" altLang="en-US" sz="20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1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25269656"/>
                  </a:ext>
                </a:extLst>
              </a:tr>
              <a:tr h="139092">
                <a:tc>
                  <a:txBody>
                    <a:bodyPr/>
                    <a:lstStyle/>
                    <a:p>
                      <a:pPr algn="ctr"/>
                      <a:endParaRPr lang="zh-CN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" dirty="0"/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422350"/>
                  </a:ext>
                </a:extLst>
              </a:tr>
              <a:tr h="10552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Outputs</a:t>
                      </a:r>
                      <a:endParaRPr lang="zh-CN" altLang="en-US" sz="20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9845041"/>
                  </a:ext>
                </a:extLst>
              </a:tr>
              <a:tr h="1055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GT</a:t>
                      </a:r>
                      <a:endParaRPr lang="zh-CN" alt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Uncertainty Map</a:t>
                      </a:r>
                      <a:endParaRPr lang="zh-CN" altLang="en-US" sz="105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9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02397597"/>
                  </a:ext>
                </a:extLst>
              </a:tr>
              <a:tr h="10552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loss</a:t>
                      </a:r>
                      <a:endParaRPr lang="zh-CN" altLang="en-US" sz="2000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7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0983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4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组合 447"/>
          <p:cNvGrpSpPr/>
          <p:nvPr/>
        </p:nvGrpSpPr>
        <p:grpSpPr>
          <a:xfrm>
            <a:off x="1755340" y="1361062"/>
            <a:ext cx="9471460" cy="4409936"/>
            <a:chOff x="2720540" y="2383412"/>
            <a:chExt cx="9471460" cy="4409936"/>
          </a:xfrm>
        </p:grpSpPr>
        <p:grpSp>
          <p:nvGrpSpPr>
            <p:cNvPr id="2" name="组合 1"/>
            <p:cNvGrpSpPr/>
            <p:nvPr/>
          </p:nvGrpSpPr>
          <p:grpSpPr>
            <a:xfrm>
              <a:off x="2852390" y="2383412"/>
              <a:ext cx="9339610" cy="4409936"/>
              <a:chOff x="623061" y="2383412"/>
              <a:chExt cx="11337523" cy="4409936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23061" y="2383412"/>
                <a:ext cx="11337523" cy="4409936"/>
                <a:chOff x="394256" y="2397264"/>
                <a:chExt cx="11337523" cy="4409936"/>
              </a:xfrm>
            </p:grpSpPr>
            <p:sp>
              <p:nvSpPr>
                <p:cNvPr id="18" name="矩形: 圆角 17"/>
                <p:cNvSpPr/>
                <p:nvPr/>
              </p:nvSpPr>
              <p:spPr>
                <a:xfrm>
                  <a:off x="394256" y="2397264"/>
                  <a:ext cx="11271600" cy="4409936"/>
                </a:xfrm>
                <a:prstGeom prst="roundRect">
                  <a:avLst/>
                </a:prstGeom>
                <a:solidFill>
                  <a:srgbClr val="E2F0D9">
                    <a:alpha val="90000"/>
                  </a:srgbClr>
                </a:solidFill>
                <a:ln w="25400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9" name="组合 18"/>
                <p:cNvGrpSpPr/>
                <p:nvPr/>
              </p:nvGrpSpPr>
              <p:grpSpPr>
                <a:xfrm>
                  <a:off x="460221" y="2397264"/>
                  <a:ext cx="11271558" cy="4313048"/>
                  <a:chOff x="963809" y="9711"/>
                  <a:chExt cx="11271558" cy="60234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10678257" y="2018146"/>
                        <a:ext cx="155711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100" i="1" dirty="0">
                            <a:latin typeface="Cambria Math" panose="02040503050406030204" pitchFamily="18" charset="0"/>
                          </a:rPr>
                          <a:t>Segmentation results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altLang="zh-CN" sz="11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78257" y="2018146"/>
                        <a:ext cx="1557110" cy="430887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文本框 20"/>
                      <p:cNvSpPr txBox="1"/>
                      <p:nvPr/>
                    </p:nvSpPr>
                    <p:spPr>
                      <a:xfrm>
                        <a:off x="10294154" y="695578"/>
                        <a:ext cx="1825212" cy="4720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zh-CN" altLang="en-US" sz="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CN" sz="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  <m:r>
                                                <a:rPr lang="en-US" altLang="zh-CN" sz="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CN" altLang="en-US" sz="5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altLang="zh-CN" sz="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0     </m:t>
                                      </m:r>
                                      <m:r>
                                        <a:rPr lang="en-US" altLang="zh-CN" sz="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𝑒𝑙𝑠𝑒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m:oMathPara>
                        </a14:m>
                        <a:endParaRPr lang="en-US" altLang="zh-CN" sz="5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文本框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94154" y="695578"/>
                        <a:ext cx="1825212" cy="472011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8426115" y="9711"/>
                        <a:ext cx="1805781" cy="6017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100" b="0" i="1" dirty="0">
                            <a:latin typeface="Cambria Math" panose="02040503050406030204" pitchFamily="18" charset="0"/>
                          </a:rPr>
                          <a:t>Uncertainty Map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altLang="zh-CN" sz="11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文本框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26115" y="9711"/>
                        <a:ext cx="1805781" cy="601765"/>
                      </a:xfrm>
                      <a:prstGeom prst="rect">
                        <a:avLst/>
                      </a:prstGeom>
                      <a:blipFill rotWithShape="1">
                        <a:blip r:embed="rId4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本框 22"/>
                      <p:cNvSpPr txBox="1"/>
                      <p:nvPr/>
                    </p:nvSpPr>
                    <p:spPr>
                      <a:xfrm>
                        <a:off x="9552754" y="2018146"/>
                        <a:ext cx="1197113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100" b="0" i="1" dirty="0">
                            <a:latin typeface="Cambria Math" panose="02040503050406030204" pitchFamily="18" charset="0"/>
                          </a:rPr>
                          <a:t>Evidence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altLang="zh-CN" sz="11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52754" y="2018146"/>
                        <a:ext cx="1197113" cy="430887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24" name="图片 23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41082" y="1405822"/>
                    <a:ext cx="784585" cy="613112"/>
                  </a:xfrm>
                  <a:prstGeom prst="rect">
                    <a:avLst/>
                  </a:prstGeom>
                </p:spPr>
              </p:pic>
              <p:pic>
                <p:nvPicPr>
                  <p:cNvPr id="25" name="图片 2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172882" y="1269941"/>
                    <a:ext cx="784585" cy="613112"/>
                  </a:xfrm>
                  <a:prstGeom prst="rect">
                    <a:avLst/>
                  </a:prstGeom>
                </p:spPr>
              </p:pic>
              <p:pic>
                <p:nvPicPr>
                  <p:cNvPr id="26" name="图片 25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63406" y="247147"/>
                    <a:ext cx="784585" cy="613112"/>
                  </a:xfrm>
                  <a:prstGeom prst="rect">
                    <a:avLst/>
                  </a:prstGeom>
                </p:spPr>
              </p:pic>
              <p:sp>
                <p:nvSpPr>
                  <p:cNvPr id="27" name="箭头: 下 126"/>
                  <p:cNvSpPr/>
                  <p:nvPr/>
                </p:nvSpPr>
                <p:spPr>
                  <a:xfrm rot="16200000">
                    <a:off x="1871143" y="1588379"/>
                    <a:ext cx="412578" cy="247999"/>
                  </a:xfrm>
                  <a:prstGeom prst="downArrow">
                    <a:avLst/>
                  </a:prstGeom>
                  <a:solidFill>
                    <a:srgbClr val="B6C7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箭头: 下 125"/>
                  <p:cNvSpPr/>
                  <p:nvPr/>
                </p:nvSpPr>
                <p:spPr>
                  <a:xfrm>
                    <a:off x="1342014" y="2135169"/>
                    <a:ext cx="422372" cy="242247"/>
                  </a:xfrm>
                  <a:prstGeom prst="downArrow">
                    <a:avLst/>
                  </a:prstGeom>
                  <a:solidFill>
                    <a:srgbClr val="4874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箭头: 下 126"/>
                  <p:cNvSpPr/>
                  <p:nvPr/>
                </p:nvSpPr>
                <p:spPr>
                  <a:xfrm rot="16200000">
                    <a:off x="1843378" y="2667136"/>
                    <a:ext cx="412578" cy="247999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箭头: 下 126"/>
                  <p:cNvSpPr/>
                  <p:nvPr/>
                </p:nvSpPr>
                <p:spPr>
                  <a:xfrm>
                    <a:off x="2174930" y="2130634"/>
                    <a:ext cx="422372" cy="242247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箭头: 下 126"/>
                  <p:cNvSpPr/>
                  <p:nvPr/>
                </p:nvSpPr>
                <p:spPr>
                  <a:xfrm rot="16200000">
                    <a:off x="2610459" y="2667136"/>
                    <a:ext cx="412578" cy="247999"/>
                  </a:xfrm>
                  <a:prstGeom prst="downArrow">
                    <a:avLst/>
                  </a:prstGeom>
                  <a:solidFill>
                    <a:srgbClr val="B6C7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箭头: 下 125"/>
                  <p:cNvSpPr/>
                  <p:nvPr/>
                </p:nvSpPr>
                <p:spPr>
                  <a:xfrm>
                    <a:off x="1342014" y="3222998"/>
                    <a:ext cx="422372" cy="242247"/>
                  </a:xfrm>
                  <a:prstGeom prst="downArrow">
                    <a:avLst/>
                  </a:prstGeom>
                  <a:solidFill>
                    <a:srgbClr val="4874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箭头: 下 125"/>
                  <p:cNvSpPr/>
                  <p:nvPr/>
                </p:nvSpPr>
                <p:spPr>
                  <a:xfrm>
                    <a:off x="1342014" y="4310828"/>
                    <a:ext cx="422372" cy="242247"/>
                  </a:xfrm>
                  <a:prstGeom prst="downArrow">
                    <a:avLst/>
                  </a:prstGeom>
                  <a:solidFill>
                    <a:srgbClr val="4874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箭头: 下 126"/>
                  <p:cNvSpPr/>
                  <p:nvPr/>
                </p:nvSpPr>
                <p:spPr>
                  <a:xfrm rot="16200000">
                    <a:off x="2246699" y="3356180"/>
                    <a:ext cx="412578" cy="1054641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箭头: 下 126"/>
                  <p:cNvSpPr/>
                  <p:nvPr/>
                </p:nvSpPr>
                <p:spPr>
                  <a:xfrm>
                    <a:off x="3036193" y="3216195"/>
                    <a:ext cx="422372" cy="242247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箭头: 下 126"/>
                  <p:cNvSpPr/>
                  <p:nvPr/>
                </p:nvSpPr>
                <p:spPr>
                  <a:xfrm rot="16200000">
                    <a:off x="3421248" y="3759500"/>
                    <a:ext cx="412578" cy="247999"/>
                  </a:xfrm>
                  <a:prstGeom prst="downArrow">
                    <a:avLst/>
                  </a:prstGeom>
                  <a:solidFill>
                    <a:srgbClr val="B6C7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箭头: 下 126"/>
                  <p:cNvSpPr/>
                  <p:nvPr/>
                </p:nvSpPr>
                <p:spPr>
                  <a:xfrm>
                    <a:off x="3773509" y="4295700"/>
                    <a:ext cx="422372" cy="242247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箭头: 下 126"/>
                  <p:cNvSpPr/>
                  <p:nvPr/>
                </p:nvSpPr>
                <p:spPr>
                  <a:xfrm rot="16200000">
                    <a:off x="2556607" y="4080962"/>
                    <a:ext cx="412578" cy="176409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4624335" y="4793488"/>
                    <a:ext cx="627668" cy="36535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/>
                      <a:t>KAB</a:t>
                    </a:r>
                    <a:endParaRPr lang="zh-CN" altLang="en-US" sz="1100" b="1" dirty="0"/>
                  </a:p>
                </p:txBody>
              </p:sp>
              <p:cxnSp>
                <p:nvCxnSpPr>
                  <p:cNvPr id="40" name="直接箭头连接符 39"/>
                  <p:cNvCxnSpPr>
                    <a:endCxn id="39" idx="1"/>
                  </p:cNvCxnSpPr>
                  <p:nvPr/>
                </p:nvCxnSpPr>
                <p:spPr>
                  <a:xfrm>
                    <a:off x="4141612" y="4963007"/>
                    <a:ext cx="482723" cy="13160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箭头: 下 126"/>
                  <p:cNvSpPr/>
                  <p:nvPr/>
                </p:nvSpPr>
                <p:spPr>
                  <a:xfrm>
                    <a:off x="4726982" y="5219482"/>
                    <a:ext cx="422372" cy="242247"/>
                  </a:xfrm>
                  <a:prstGeom prst="downArrow">
                    <a:avLst/>
                  </a:prstGeom>
                  <a:solidFill>
                    <a:srgbClr val="B6C7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4624335" y="5548687"/>
                    <a:ext cx="627668" cy="36535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/>
                      <a:t>KAB</a:t>
                    </a:r>
                    <a:endParaRPr lang="zh-CN" altLang="en-US" sz="1100" b="1" dirty="0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5762602" y="4793487"/>
                    <a:ext cx="627668" cy="36535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/>
                      <a:t>KAB</a:t>
                    </a:r>
                    <a:endParaRPr lang="zh-CN" altLang="en-US" sz="1100" b="1" dirty="0"/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5762602" y="5553743"/>
                    <a:ext cx="627668" cy="36535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/>
                      <a:t>KAB</a:t>
                    </a:r>
                    <a:endParaRPr lang="zh-CN" altLang="en-US" sz="1100" b="1" dirty="0"/>
                  </a:p>
                </p:txBody>
              </p:sp>
              <p:cxnSp>
                <p:nvCxnSpPr>
                  <p:cNvPr id="45" name="直接箭头连接符 44"/>
                  <p:cNvCxnSpPr>
                    <a:stCxn id="42" idx="3"/>
                    <a:endCxn id="44" idx="1"/>
                  </p:cNvCxnSpPr>
                  <p:nvPr/>
                </p:nvCxnSpPr>
                <p:spPr>
                  <a:xfrm>
                    <a:off x="5252003" y="5731365"/>
                    <a:ext cx="510599" cy="5057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/>
                  <p:cNvCxnSpPr>
                    <a:stCxn id="39" idx="3"/>
                    <a:endCxn id="43" idx="1"/>
                  </p:cNvCxnSpPr>
                  <p:nvPr/>
                </p:nvCxnSpPr>
                <p:spPr>
                  <a:xfrm flipV="1">
                    <a:off x="5252003" y="4976165"/>
                    <a:ext cx="510599" cy="1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箭头: 下 141"/>
                  <p:cNvSpPr/>
                  <p:nvPr/>
                </p:nvSpPr>
                <p:spPr>
                  <a:xfrm rot="10800000">
                    <a:off x="6839844" y="3213923"/>
                    <a:ext cx="422372" cy="242247"/>
                  </a:xfrm>
                  <a:prstGeom prst="down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箭头: 下 141"/>
                  <p:cNvSpPr/>
                  <p:nvPr/>
                </p:nvSpPr>
                <p:spPr>
                  <a:xfrm rot="16200000">
                    <a:off x="7301614" y="2667136"/>
                    <a:ext cx="412578" cy="247999"/>
                  </a:xfrm>
                  <a:prstGeom prst="down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箭头: 直角上 48"/>
                  <p:cNvSpPr/>
                  <p:nvPr/>
                </p:nvSpPr>
                <p:spPr>
                  <a:xfrm>
                    <a:off x="6470147" y="4263221"/>
                    <a:ext cx="739394" cy="786460"/>
                  </a:xfrm>
                  <a:prstGeom prst="bentUpArrow">
                    <a:avLst/>
                  </a:prstGeom>
                  <a:solidFill>
                    <a:srgbClr val="76717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50" name="直接箭头连接符 49"/>
                  <p:cNvCxnSpPr/>
                  <p:nvPr/>
                </p:nvCxnSpPr>
                <p:spPr>
                  <a:xfrm>
                    <a:off x="4141612" y="3883499"/>
                    <a:ext cx="2752501" cy="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箭头连接符 50"/>
                  <p:cNvCxnSpPr/>
                  <p:nvPr/>
                </p:nvCxnSpPr>
                <p:spPr>
                  <a:xfrm>
                    <a:off x="3404295" y="2791136"/>
                    <a:ext cx="3489817" cy="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箭头: 下 141"/>
                  <p:cNvSpPr/>
                  <p:nvPr/>
                </p:nvSpPr>
                <p:spPr>
                  <a:xfrm rot="10800000">
                    <a:off x="5865249" y="5219482"/>
                    <a:ext cx="422372" cy="242247"/>
                  </a:xfrm>
                  <a:prstGeom prst="down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箭头: 下 126"/>
                  <p:cNvSpPr/>
                  <p:nvPr/>
                </p:nvSpPr>
                <p:spPr>
                  <a:xfrm rot="10800000">
                    <a:off x="7743087" y="2130634"/>
                    <a:ext cx="422372" cy="242247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箭头: 下 126"/>
                  <p:cNvSpPr/>
                  <p:nvPr/>
                </p:nvSpPr>
                <p:spPr>
                  <a:xfrm rot="16200000">
                    <a:off x="6644126" y="822682"/>
                    <a:ext cx="412578" cy="1764090"/>
                  </a:xfrm>
                  <a:prstGeom prst="down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5" name="直接箭头连接符 54"/>
                  <p:cNvCxnSpPr>
                    <a:endCxn id="56" idx="1"/>
                  </p:cNvCxnSpPr>
                  <p:nvPr/>
                </p:nvCxnSpPr>
                <p:spPr>
                  <a:xfrm>
                    <a:off x="2543032" y="1696847"/>
                    <a:ext cx="2158566" cy="25749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4701598" y="1498436"/>
                    <a:ext cx="1438170" cy="44832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/>
                      <a:t>UAB</a:t>
                    </a:r>
                    <a:endParaRPr lang="zh-CN" altLang="en-US" sz="1600" dirty="0"/>
                  </a:p>
                </p:txBody>
              </p:sp>
              <p:cxnSp>
                <p:nvCxnSpPr>
                  <p:cNvPr id="57" name="直接箭头连接符 56"/>
                  <p:cNvCxnSpPr>
                    <a:stCxn id="66" idx="0"/>
                    <a:endCxn id="26" idx="2"/>
                  </p:cNvCxnSpPr>
                  <p:nvPr/>
                </p:nvCxnSpPr>
                <p:spPr>
                  <a:xfrm flipV="1">
                    <a:off x="10255591" y="860259"/>
                    <a:ext cx="108" cy="408943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箭头连接符 57"/>
                  <p:cNvCxnSpPr>
                    <a:endCxn id="67" idx="1"/>
                  </p:cNvCxnSpPr>
                  <p:nvPr/>
                </p:nvCxnSpPr>
                <p:spPr>
                  <a:xfrm flipV="1">
                    <a:off x="9156149" y="1675468"/>
                    <a:ext cx="593877" cy="188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963809" y="1139429"/>
                        <a:ext cx="1197113" cy="2227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altLang="zh-CN" sz="11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809" y="1139429"/>
                        <a:ext cx="1197113" cy="222773"/>
                      </a:xfrm>
                      <a:prstGeom prst="rect">
                        <a:avLst/>
                      </a:prstGeom>
                      <a:blipFill rotWithShape="1">
                        <a:blip r:embed="rId9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8102442" y="3680923"/>
                    <a:ext cx="4116024" cy="2352276"/>
                    <a:chOff x="8264859" y="3492778"/>
                    <a:chExt cx="4116024" cy="2352276"/>
                  </a:xfrm>
                </p:grpSpPr>
                <p:sp>
                  <p:nvSpPr>
                    <p:cNvPr id="68" name="箭头: 下 126"/>
                    <p:cNvSpPr/>
                    <p:nvPr/>
                  </p:nvSpPr>
                  <p:spPr>
                    <a:xfrm rot="16200000">
                      <a:off x="8373025" y="4335106"/>
                      <a:ext cx="412578" cy="247999"/>
                    </a:xfrm>
                    <a:prstGeom prst="downArrow">
                      <a:avLst/>
                    </a:prstGeom>
                    <a:solidFill>
                      <a:srgbClr val="B6C7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文本框 68"/>
                        <p:cNvSpPr txBox="1"/>
                        <p:nvPr/>
                      </p:nvSpPr>
                      <p:spPr>
                        <a:xfrm>
                          <a:off x="9167276" y="4243077"/>
                          <a:ext cx="2953563" cy="47281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×3</m:t>
                              </m:r>
                            </m:oMath>
                          </a14:m>
                          <a:r>
                            <a:rPr lang="en-US" altLang="zh-CN" sz="1600" dirty="0"/>
                            <a:t>Conv</a:t>
                          </a:r>
                          <a:endParaRPr lang="zh-CN" alt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69" name="文本框 6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67276" y="4243077"/>
                          <a:ext cx="2953563" cy="472815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0" name="箭头: 下 125"/>
                    <p:cNvSpPr/>
                    <p:nvPr/>
                  </p:nvSpPr>
                  <p:spPr>
                    <a:xfrm>
                      <a:off x="8368128" y="4774778"/>
                      <a:ext cx="422373" cy="242247"/>
                    </a:xfrm>
                    <a:prstGeom prst="downArrow">
                      <a:avLst/>
                    </a:prstGeom>
                    <a:solidFill>
                      <a:srgbClr val="4874C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8907233" y="4655244"/>
                      <a:ext cx="3473650" cy="4298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dirty="0"/>
                        <a:t>Micro Step&amp;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 Dilated Conv Block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72" name="箭头: 下 126"/>
                    <p:cNvSpPr/>
                    <p:nvPr/>
                  </p:nvSpPr>
                  <p:spPr>
                    <a:xfrm>
                      <a:off x="8368128" y="5126410"/>
                      <a:ext cx="422373" cy="242247"/>
                    </a:xfrm>
                    <a:prstGeom prst="downArrow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9084420" y="4982532"/>
                      <a:ext cx="3119276" cy="4728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/>
                        <a:t>Addition</a:t>
                      </a:r>
                      <a:endParaRPr lang="zh-CN" altLang="en-US" sz="1600" dirty="0"/>
                    </a:p>
                  </p:txBody>
                </p:sp>
                <p:cxnSp>
                  <p:nvCxnSpPr>
                    <p:cNvPr id="74" name="直接箭头连接符 73"/>
                    <p:cNvCxnSpPr/>
                    <p:nvPr/>
                  </p:nvCxnSpPr>
                  <p:spPr>
                    <a:xfrm>
                      <a:off x="8264859" y="4143432"/>
                      <a:ext cx="628911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9205109" y="3858207"/>
                      <a:ext cx="2877897" cy="4728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/>
                        <a:t>Skip connection</a:t>
                      </a:r>
                      <a:endParaRPr lang="zh-CN" altLang="en-US" sz="1600" dirty="0"/>
                    </a:p>
                  </p:txBody>
                </p:sp>
                <p:sp>
                  <p:nvSpPr>
                    <p:cNvPr id="76" name="箭头: 下 141"/>
                    <p:cNvSpPr/>
                    <p:nvPr/>
                  </p:nvSpPr>
                  <p:spPr>
                    <a:xfrm rot="10800000">
                      <a:off x="8368128" y="5478042"/>
                      <a:ext cx="422373" cy="242247"/>
                    </a:xfrm>
                    <a:prstGeom prst="downArrow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文本框 76"/>
                    <p:cNvSpPr txBox="1"/>
                    <p:nvPr/>
                  </p:nvSpPr>
                  <p:spPr>
                    <a:xfrm>
                      <a:off x="9443697" y="5372239"/>
                      <a:ext cx="2400721" cy="4728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/>
                        <a:t>Up sampling</a:t>
                      </a:r>
                    </a:p>
                  </p:txBody>
                </p:sp>
                <p:cxnSp>
                  <p:nvCxnSpPr>
                    <p:cNvPr id="78" name="直接箭头连接符 77"/>
                    <p:cNvCxnSpPr/>
                    <p:nvPr/>
                  </p:nvCxnSpPr>
                  <p:spPr>
                    <a:xfrm flipV="1">
                      <a:off x="8579314" y="3597164"/>
                      <a:ext cx="0" cy="27586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9334397" y="3492778"/>
                      <a:ext cx="2619320" cy="4728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/>
                        <a:t>Evidence head</a:t>
                      </a:r>
                      <a:endParaRPr lang="zh-CN" altLang="en-US" sz="1600" dirty="0"/>
                    </a:p>
                  </p:txBody>
                </p:sp>
              </p:grpSp>
              <p:sp>
                <p:nvSpPr>
                  <p:cNvPr id="61" name="箭头: 下 141"/>
                  <p:cNvSpPr/>
                  <p:nvPr/>
                </p:nvSpPr>
                <p:spPr>
                  <a:xfrm rot="16200000">
                    <a:off x="8270464" y="1551657"/>
                    <a:ext cx="412578" cy="247999"/>
                  </a:xfrm>
                  <a:prstGeom prst="down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9750026" y="1269202"/>
                    <a:ext cx="897965" cy="712266"/>
                    <a:chOff x="9912086" y="1872580"/>
                    <a:chExt cx="897965" cy="712266"/>
                  </a:xfrm>
                </p:grpSpPr>
                <p:pic>
                  <p:nvPicPr>
                    <p:cNvPr id="66" name="图片 65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0025251" y="1872580"/>
                      <a:ext cx="784800" cy="612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图片 66"/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9912086" y="1972846"/>
                      <a:ext cx="784800" cy="61200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63" name="直接箭头连接符 62"/>
                  <p:cNvCxnSpPr>
                    <a:stCxn id="66" idx="3"/>
                    <a:endCxn id="25" idx="1"/>
                  </p:cNvCxnSpPr>
                  <p:nvPr/>
                </p:nvCxnSpPr>
                <p:spPr>
                  <a:xfrm>
                    <a:off x="10647991" y="1575202"/>
                    <a:ext cx="524891" cy="1295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连接符: 肘形 63"/>
                  <p:cNvCxnSpPr>
                    <a:stCxn id="26" idx="1"/>
                    <a:endCxn id="56" idx="0"/>
                  </p:cNvCxnSpPr>
                  <p:nvPr/>
                </p:nvCxnSpPr>
                <p:spPr>
                  <a:xfrm rot="10800000" flipV="1">
                    <a:off x="5420684" y="553704"/>
                    <a:ext cx="4442723" cy="944733"/>
                  </a:xfrm>
                  <a:prstGeom prst="bentConnector2">
                    <a:avLst/>
                  </a:prstGeom>
                  <a:ln w="508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9750026" y="870113"/>
                        <a:ext cx="559940" cy="3227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en-US" altLang="zh-CN" sz="8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文本框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750026" y="870113"/>
                        <a:ext cx="559940" cy="322781"/>
                      </a:xfrm>
                      <a:prstGeom prst="rect">
                        <a:avLst/>
                      </a:prstGeom>
                      <a:blipFill rotWithShape="1">
                        <a:blip r:embed="rId13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4" name="立方体 3"/>
              <p:cNvSpPr/>
              <p:nvPr/>
            </p:nvSpPr>
            <p:spPr>
              <a:xfrm>
                <a:off x="1971188" y="3321050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立方体 4"/>
              <p:cNvSpPr/>
              <p:nvPr/>
            </p:nvSpPr>
            <p:spPr>
              <a:xfrm>
                <a:off x="2787602" y="4078356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立方体 5"/>
              <p:cNvSpPr/>
              <p:nvPr/>
            </p:nvSpPr>
            <p:spPr>
              <a:xfrm>
                <a:off x="3587520" y="4870937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立方体 6"/>
              <p:cNvSpPr/>
              <p:nvPr/>
            </p:nvSpPr>
            <p:spPr>
              <a:xfrm>
                <a:off x="1176014" y="4070384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D328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立方体 7"/>
              <p:cNvSpPr/>
              <p:nvPr/>
            </p:nvSpPr>
            <p:spPr>
              <a:xfrm>
                <a:off x="1176014" y="4870937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D328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立方体 8"/>
              <p:cNvSpPr/>
              <p:nvPr/>
            </p:nvSpPr>
            <p:spPr>
              <a:xfrm>
                <a:off x="1193153" y="5680109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D328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立方体 9"/>
              <p:cNvSpPr/>
              <p:nvPr/>
            </p:nvSpPr>
            <p:spPr>
              <a:xfrm>
                <a:off x="1971188" y="4078356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DAE3F5"/>
              </a:solidFill>
              <a:ln w="25400">
                <a:solidFill>
                  <a:srgbClr val="2E54A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立方体 10"/>
              <p:cNvSpPr/>
              <p:nvPr/>
            </p:nvSpPr>
            <p:spPr>
              <a:xfrm>
                <a:off x="2786946" y="4870937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DAE3F5"/>
              </a:solidFill>
              <a:ln w="25400">
                <a:solidFill>
                  <a:srgbClr val="2E54A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立方体 11"/>
              <p:cNvSpPr/>
              <p:nvPr/>
            </p:nvSpPr>
            <p:spPr>
              <a:xfrm>
                <a:off x="3552338" y="5636577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DAE3F5"/>
              </a:solidFill>
              <a:ln w="25400">
                <a:solidFill>
                  <a:srgbClr val="2E54A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立方体 12"/>
              <p:cNvSpPr/>
              <p:nvPr/>
            </p:nvSpPr>
            <p:spPr>
              <a:xfrm>
                <a:off x="6693204" y="4868898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立方体 13"/>
              <p:cNvSpPr/>
              <p:nvPr/>
            </p:nvSpPr>
            <p:spPr>
              <a:xfrm>
                <a:off x="6735554" y="4105105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立方体 14"/>
              <p:cNvSpPr/>
              <p:nvPr/>
            </p:nvSpPr>
            <p:spPr>
              <a:xfrm>
                <a:off x="7573726" y="4103478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立方体 15"/>
              <p:cNvSpPr/>
              <p:nvPr/>
            </p:nvSpPr>
            <p:spPr>
              <a:xfrm>
                <a:off x="7580863" y="3347763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立方体 16"/>
              <p:cNvSpPr/>
              <p:nvPr/>
            </p:nvSpPr>
            <p:spPr>
              <a:xfrm>
                <a:off x="8491298" y="3347763"/>
                <a:ext cx="247312" cy="558144"/>
              </a:xfrm>
              <a:prstGeom prst="cube">
                <a:avLst>
                  <a:gd name="adj" fmla="val 77066"/>
                </a:avLst>
              </a:prstGeom>
              <a:solidFill>
                <a:srgbClr val="FFF2CC"/>
              </a:solidFill>
              <a:ln w="25400">
                <a:solidFill>
                  <a:srgbClr val="BF9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本框 218"/>
                <p:cNvSpPr txBox="1"/>
                <p:nvPr/>
              </p:nvSpPr>
              <p:spPr>
                <a:xfrm>
                  <a:off x="3856741" y="3085226"/>
                  <a:ext cx="690490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9" name="文本框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741" y="3085226"/>
                  <a:ext cx="690490" cy="264624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本框 219"/>
                <p:cNvSpPr txBox="1"/>
                <p:nvPr/>
              </p:nvSpPr>
              <p:spPr>
                <a:xfrm>
                  <a:off x="2755069" y="4269105"/>
                  <a:ext cx="712340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0" name="文本框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5069" y="4269105"/>
                  <a:ext cx="712340" cy="264624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/>
                <p:cNvSpPr txBox="1"/>
                <p:nvPr/>
              </p:nvSpPr>
              <p:spPr>
                <a:xfrm>
                  <a:off x="2720540" y="4996726"/>
                  <a:ext cx="781398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文本框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540" y="4996726"/>
                  <a:ext cx="781398" cy="264624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文本框 221"/>
                <p:cNvSpPr txBox="1"/>
                <p:nvPr/>
              </p:nvSpPr>
              <p:spPr>
                <a:xfrm>
                  <a:off x="2771427" y="5774378"/>
                  <a:ext cx="721866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文本框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427" y="5774378"/>
                  <a:ext cx="721866" cy="264624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/>
                <p:cNvSpPr txBox="1"/>
                <p:nvPr/>
              </p:nvSpPr>
              <p:spPr>
                <a:xfrm>
                  <a:off x="4547232" y="3838854"/>
                  <a:ext cx="647142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3" name="文本框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232" y="3838854"/>
                  <a:ext cx="647142" cy="264624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/>
                <p:cNvSpPr txBox="1"/>
                <p:nvPr/>
              </p:nvSpPr>
              <p:spPr>
                <a:xfrm>
                  <a:off x="5147502" y="4628528"/>
                  <a:ext cx="658824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4" name="文本框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02" y="4628528"/>
                  <a:ext cx="658824" cy="264624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/>
                <p:cNvSpPr txBox="1"/>
                <p:nvPr/>
              </p:nvSpPr>
              <p:spPr>
                <a:xfrm>
                  <a:off x="5921653" y="5508684"/>
                  <a:ext cx="692267" cy="265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5" name="文本框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653" y="5508684"/>
                  <a:ext cx="692267" cy="265265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本框 225"/>
                <p:cNvSpPr txBox="1"/>
                <p:nvPr/>
              </p:nvSpPr>
              <p:spPr>
                <a:xfrm>
                  <a:off x="5362088" y="6357907"/>
                  <a:ext cx="658824" cy="265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6" name="文本框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088" y="6357907"/>
                  <a:ext cx="658824" cy="265265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/>
                <p:cNvSpPr txBox="1"/>
                <p:nvPr/>
              </p:nvSpPr>
              <p:spPr>
                <a:xfrm>
                  <a:off x="7364509" y="6357906"/>
                  <a:ext cx="658824" cy="265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7" name="文本框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509" y="6357906"/>
                  <a:ext cx="658824" cy="265265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文本框 227"/>
                <p:cNvSpPr txBox="1"/>
                <p:nvPr/>
              </p:nvSpPr>
              <p:spPr>
                <a:xfrm>
                  <a:off x="6812062" y="5503945"/>
                  <a:ext cx="782343" cy="265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8" name="文本框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2062" y="5503945"/>
                  <a:ext cx="782343" cy="265265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文本框 228"/>
                <p:cNvSpPr txBox="1"/>
                <p:nvPr/>
              </p:nvSpPr>
              <p:spPr>
                <a:xfrm>
                  <a:off x="8095224" y="4989061"/>
                  <a:ext cx="602513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9" name="文本框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5224" y="4989061"/>
                  <a:ext cx="602513" cy="264624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/>
                <p:cNvSpPr txBox="1"/>
                <p:nvPr/>
              </p:nvSpPr>
              <p:spPr>
                <a:xfrm>
                  <a:off x="7638918" y="3842914"/>
                  <a:ext cx="619761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0" name="文本框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918" y="3842914"/>
                  <a:ext cx="619761" cy="264624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文本框 230"/>
                <p:cNvSpPr txBox="1"/>
                <p:nvPr/>
              </p:nvSpPr>
              <p:spPr>
                <a:xfrm>
                  <a:off x="8836875" y="4213602"/>
                  <a:ext cx="591682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1" name="文本框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875" y="4213602"/>
                  <a:ext cx="591682" cy="264624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文本框 231"/>
                <p:cNvSpPr txBox="1"/>
                <p:nvPr/>
              </p:nvSpPr>
              <p:spPr>
                <a:xfrm>
                  <a:off x="9282451" y="3165184"/>
                  <a:ext cx="63591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b="0" dirty="0">
                      <a:ea typeface="Cambria Math" panose="02040503050406030204" pitchFamily="18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2" name="文本框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2451" y="3165184"/>
                  <a:ext cx="635910" cy="184666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文本框 232"/>
                <p:cNvSpPr txBox="1"/>
                <p:nvPr/>
              </p:nvSpPr>
              <p:spPr>
                <a:xfrm>
                  <a:off x="8432781" y="3097875"/>
                  <a:ext cx="635910" cy="26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sz="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3" name="文本框 2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2781" y="3097875"/>
                  <a:ext cx="635910" cy="264624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1240005" y="1023501"/>
            <a:ext cx="9356582" cy="2246907"/>
            <a:chOff x="208594" y="2669536"/>
            <a:chExt cx="11358126" cy="2246907"/>
          </a:xfrm>
        </p:grpSpPr>
        <p:grpSp>
          <p:nvGrpSpPr>
            <p:cNvPr id="83" name="组合 82"/>
            <p:cNvGrpSpPr/>
            <p:nvPr/>
          </p:nvGrpSpPr>
          <p:grpSpPr>
            <a:xfrm>
              <a:off x="295120" y="2669536"/>
              <a:ext cx="11271600" cy="2246907"/>
              <a:chOff x="460220" y="82720"/>
              <a:chExt cx="11271600" cy="2246907"/>
            </a:xfrm>
          </p:grpSpPr>
          <p:sp>
            <p:nvSpPr>
              <p:cNvPr id="87" name="矩形: 圆角 86"/>
              <p:cNvSpPr/>
              <p:nvPr/>
            </p:nvSpPr>
            <p:spPr>
              <a:xfrm>
                <a:off x="460220" y="102165"/>
                <a:ext cx="11271600" cy="2227462"/>
              </a:xfrm>
              <a:prstGeom prst="roundRect">
                <a:avLst/>
              </a:prstGeom>
              <a:solidFill>
                <a:srgbClr val="FFF2CC">
                  <a:alpha val="90000"/>
                </a:srgbClr>
              </a:solidFill>
              <a:ln w="254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720743" y="82720"/>
                <a:ext cx="10916466" cy="2196930"/>
                <a:chOff x="447314" y="379607"/>
                <a:chExt cx="9264754" cy="2754515"/>
              </a:xfrm>
            </p:grpSpPr>
            <p:pic>
              <p:nvPicPr>
                <p:cNvPr id="89" name="图片 88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8797" y="1002750"/>
                  <a:ext cx="610517" cy="613112"/>
                </a:xfrm>
                <a:prstGeom prst="rect">
                  <a:avLst/>
                </a:prstGeom>
              </p:spPr>
            </p:pic>
            <p:pic>
              <p:nvPicPr>
                <p:cNvPr id="90" name="图片 89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7314" y="2075711"/>
                  <a:ext cx="612000" cy="613112"/>
                </a:xfrm>
                <a:prstGeom prst="rect">
                  <a:avLst/>
                </a:prstGeom>
              </p:spPr>
            </p:pic>
            <p:sp>
              <p:nvSpPr>
                <p:cNvPr id="91" name="矩形: 圆角 90"/>
                <p:cNvSpPr/>
                <p:nvPr/>
              </p:nvSpPr>
              <p:spPr>
                <a:xfrm>
                  <a:off x="1307278" y="2210820"/>
                  <a:ext cx="683447" cy="342894"/>
                </a:xfrm>
                <a:prstGeom prst="roundRect">
                  <a:avLst/>
                </a:prstGeom>
                <a:solidFill>
                  <a:srgbClr val="B1DD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 err="1">
                      <a:solidFill>
                        <a:schemeClr val="tx1"/>
                      </a:solidFill>
                    </a:rPr>
                    <a:t>Maxpool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矩形: 圆角 91"/>
                <p:cNvSpPr/>
                <p:nvPr/>
              </p:nvSpPr>
              <p:spPr>
                <a:xfrm>
                  <a:off x="2187397" y="2210820"/>
                  <a:ext cx="684000" cy="342894"/>
                </a:xfrm>
                <a:prstGeom prst="roundRect">
                  <a:avLst/>
                </a:prstGeom>
                <a:solidFill>
                  <a:srgbClr val="9DF1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1x1 Conv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矩形: 圆角 92"/>
                <p:cNvSpPr/>
                <p:nvPr/>
              </p:nvSpPr>
              <p:spPr>
                <a:xfrm>
                  <a:off x="3107734" y="1904263"/>
                  <a:ext cx="684000" cy="342894"/>
                </a:xfrm>
                <a:prstGeom prst="roundRect">
                  <a:avLst/>
                </a:prstGeom>
                <a:solidFill>
                  <a:srgbClr val="9DF1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K Conv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: 圆角 93"/>
                <p:cNvSpPr/>
                <p:nvPr/>
              </p:nvSpPr>
              <p:spPr>
                <a:xfrm>
                  <a:off x="3107734" y="2714573"/>
                  <a:ext cx="684000" cy="342894"/>
                </a:xfrm>
                <a:prstGeom prst="roundRect">
                  <a:avLst/>
                </a:prstGeom>
                <a:solidFill>
                  <a:srgbClr val="9DF1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V Conv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: 圆角 94"/>
                <p:cNvSpPr/>
                <p:nvPr/>
              </p:nvSpPr>
              <p:spPr>
                <a:xfrm>
                  <a:off x="3107734" y="1137859"/>
                  <a:ext cx="684000" cy="342894"/>
                </a:xfrm>
                <a:prstGeom prst="roundRect">
                  <a:avLst/>
                </a:prstGeom>
                <a:solidFill>
                  <a:srgbClr val="9DF1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Q Conv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" name="直接箭头连接符 95"/>
                <p:cNvCxnSpPr>
                  <a:stCxn id="89" idx="3"/>
                  <a:endCxn id="95" idx="1"/>
                </p:cNvCxnSpPr>
                <p:nvPr/>
              </p:nvCxnSpPr>
              <p:spPr>
                <a:xfrm>
                  <a:off x="1059314" y="1309306"/>
                  <a:ext cx="2048420" cy="0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/>
                <p:cNvCxnSpPr>
                  <a:stCxn id="90" idx="3"/>
                  <a:endCxn id="91" idx="1"/>
                </p:cNvCxnSpPr>
                <p:nvPr/>
              </p:nvCxnSpPr>
              <p:spPr>
                <a:xfrm>
                  <a:off x="1059314" y="2382267"/>
                  <a:ext cx="247964" cy="0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/>
                <p:cNvCxnSpPr>
                  <a:stCxn id="91" idx="3"/>
                  <a:endCxn id="92" idx="1"/>
                </p:cNvCxnSpPr>
                <p:nvPr/>
              </p:nvCxnSpPr>
              <p:spPr>
                <a:xfrm>
                  <a:off x="1990725" y="2382267"/>
                  <a:ext cx="196672" cy="0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连接符: 肘形 98"/>
                <p:cNvCxnSpPr>
                  <a:stCxn id="92" idx="3"/>
                  <a:endCxn id="93" idx="1"/>
                </p:cNvCxnSpPr>
                <p:nvPr/>
              </p:nvCxnSpPr>
              <p:spPr>
                <a:xfrm flipV="1">
                  <a:off x="2871397" y="2075710"/>
                  <a:ext cx="236337" cy="306557"/>
                </a:xfrm>
                <a:prstGeom prst="bentConnector3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连接符: 肘形 99"/>
                <p:cNvCxnSpPr>
                  <a:stCxn id="92" idx="3"/>
                  <a:endCxn id="94" idx="1"/>
                </p:cNvCxnSpPr>
                <p:nvPr/>
              </p:nvCxnSpPr>
              <p:spPr>
                <a:xfrm>
                  <a:off x="2871397" y="2382267"/>
                  <a:ext cx="236337" cy="503753"/>
                </a:xfrm>
                <a:prstGeom prst="bentConnector3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箭头连接符 100"/>
                <p:cNvCxnSpPr>
                  <a:stCxn id="95" idx="3"/>
                </p:cNvCxnSpPr>
                <p:nvPr/>
              </p:nvCxnSpPr>
              <p:spPr>
                <a:xfrm flipV="1">
                  <a:off x="3791734" y="1308689"/>
                  <a:ext cx="196672" cy="617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/>
                <p:cNvCxnSpPr>
                  <a:stCxn id="93" idx="3"/>
                  <a:endCxn id="197" idx="2"/>
                </p:cNvCxnSpPr>
                <p:nvPr/>
              </p:nvCxnSpPr>
              <p:spPr>
                <a:xfrm>
                  <a:off x="3791734" y="2075710"/>
                  <a:ext cx="467360" cy="42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箭头连接符 102"/>
                <p:cNvCxnSpPr/>
                <p:nvPr/>
              </p:nvCxnSpPr>
              <p:spPr>
                <a:xfrm flipV="1">
                  <a:off x="3801677" y="2885746"/>
                  <a:ext cx="196672" cy="617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组合 103"/>
                <p:cNvGrpSpPr/>
                <p:nvPr/>
              </p:nvGrpSpPr>
              <p:grpSpPr>
                <a:xfrm>
                  <a:off x="3986684" y="1130400"/>
                  <a:ext cx="899424" cy="360000"/>
                  <a:chOff x="3988406" y="1129717"/>
                  <a:chExt cx="899424" cy="360000"/>
                </a:xfrm>
              </p:grpSpPr>
              <p:sp>
                <p:nvSpPr>
                  <p:cNvPr id="209" name="矩形 208"/>
                  <p:cNvSpPr/>
                  <p:nvPr/>
                </p:nvSpPr>
                <p:spPr>
                  <a:xfrm>
                    <a:off x="3988406" y="112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矩形 209"/>
                  <p:cNvSpPr/>
                  <p:nvPr/>
                </p:nvSpPr>
                <p:spPr>
                  <a:xfrm>
                    <a:off x="4168406" y="112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矩形 210"/>
                  <p:cNvSpPr/>
                  <p:nvPr/>
                </p:nvSpPr>
                <p:spPr>
                  <a:xfrm>
                    <a:off x="4348406" y="112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2" name="矩形 211"/>
                  <p:cNvSpPr/>
                  <p:nvPr/>
                </p:nvSpPr>
                <p:spPr>
                  <a:xfrm>
                    <a:off x="4528406" y="112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13" name="矩形 212"/>
                  <p:cNvSpPr/>
                  <p:nvPr/>
                </p:nvSpPr>
                <p:spPr>
                  <a:xfrm>
                    <a:off x="3988735" y="130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矩形 213"/>
                  <p:cNvSpPr/>
                  <p:nvPr/>
                </p:nvSpPr>
                <p:spPr>
                  <a:xfrm>
                    <a:off x="4167789" y="130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5" name="矩形 214"/>
                  <p:cNvSpPr/>
                  <p:nvPr/>
                </p:nvSpPr>
                <p:spPr>
                  <a:xfrm>
                    <a:off x="4528406" y="130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16" name="矩形 215"/>
                  <p:cNvSpPr/>
                  <p:nvPr/>
                </p:nvSpPr>
                <p:spPr>
                  <a:xfrm>
                    <a:off x="4348159" y="130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矩形 216"/>
                  <p:cNvSpPr/>
                  <p:nvPr/>
                </p:nvSpPr>
                <p:spPr>
                  <a:xfrm>
                    <a:off x="4707830" y="112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18" name="矩形 217"/>
                  <p:cNvSpPr/>
                  <p:nvPr/>
                </p:nvSpPr>
                <p:spPr>
                  <a:xfrm>
                    <a:off x="4707830" y="130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4003863" y="2705746"/>
                  <a:ext cx="899424" cy="360000"/>
                  <a:chOff x="3988406" y="1129717"/>
                  <a:chExt cx="899424" cy="360000"/>
                </a:xfrm>
              </p:grpSpPr>
              <p:sp>
                <p:nvSpPr>
                  <p:cNvPr id="199" name="矩形 198"/>
                  <p:cNvSpPr/>
                  <p:nvPr/>
                </p:nvSpPr>
                <p:spPr>
                  <a:xfrm>
                    <a:off x="3988406" y="1129717"/>
                    <a:ext cx="180000" cy="180000"/>
                  </a:xfrm>
                  <a:prstGeom prst="rect">
                    <a:avLst/>
                  </a:prstGeom>
                  <a:solidFill>
                    <a:srgbClr val="FFF4CE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" name="矩形 199"/>
                  <p:cNvSpPr/>
                  <p:nvPr/>
                </p:nvSpPr>
                <p:spPr>
                  <a:xfrm>
                    <a:off x="4168406" y="1129717"/>
                    <a:ext cx="180000" cy="180000"/>
                  </a:xfrm>
                  <a:prstGeom prst="rect">
                    <a:avLst/>
                  </a:prstGeom>
                  <a:solidFill>
                    <a:srgbClr val="FFF4CE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矩形 200"/>
                  <p:cNvSpPr/>
                  <p:nvPr/>
                </p:nvSpPr>
                <p:spPr>
                  <a:xfrm>
                    <a:off x="4348406" y="1129717"/>
                    <a:ext cx="180000" cy="180000"/>
                  </a:xfrm>
                  <a:prstGeom prst="rect">
                    <a:avLst/>
                  </a:prstGeom>
                  <a:solidFill>
                    <a:srgbClr val="FFF4CE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矩形 201"/>
                  <p:cNvSpPr/>
                  <p:nvPr/>
                </p:nvSpPr>
                <p:spPr>
                  <a:xfrm>
                    <a:off x="4528406" y="1129717"/>
                    <a:ext cx="180000" cy="180000"/>
                  </a:xfrm>
                  <a:prstGeom prst="rect">
                    <a:avLst/>
                  </a:prstGeom>
                  <a:solidFill>
                    <a:srgbClr val="FFF4CE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矩形 202"/>
                  <p:cNvSpPr/>
                  <p:nvPr/>
                </p:nvSpPr>
                <p:spPr>
                  <a:xfrm>
                    <a:off x="3988735" y="1309717"/>
                    <a:ext cx="180000" cy="180000"/>
                  </a:xfrm>
                  <a:prstGeom prst="rect">
                    <a:avLst/>
                  </a:prstGeom>
                  <a:solidFill>
                    <a:srgbClr val="FFF4CE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矩形 203"/>
                  <p:cNvSpPr/>
                  <p:nvPr/>
                </p:nvSpPr>
                <p:spPr>
                  <a:xfrm>
                    <a:off x="4167789" y="1309717"/>
                    <a:ext cx="180000" cy="180000"/>
                  </a:xfrm>
                  <a:prstGeom prst="rect">
                    <a:avLst/>
                  </a:prstGeom>
                  <a:solidFill>
                    <a:srgbClr val="FFF4CE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矩形 204"/>
                  <p:cNvSpPr/>
                  <p:nvPr/>
                </p:nvSpPr>
                <p:spPr>
                  <a:xfrm>
                    <a:off x="4528406" y="1309717"/>
                    <a:ext cx="180000" cy="180000"/>
                  </a:xfrm>
                  <a:prstGeom prst="rect">
                    <a:avLst/>
                  </a:prstGeom>
                  <a:solidFill>
                    <a:srgbClr val="FFF4CE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6" name="矩形 205"/>
                  <p:cNvSpPr/>
                  <p:nvPr/>
                </p:nvSpPr>
                <p:spPr>
                  <a:xfrm>
                    <a:off x="4348159" y="1309717"/>
                    <a:ext cx="180000" cy="180000"/>
                  </a:xfrm>
                  <a:prstGeom prst="rect">
                    <a:avLst/>
                  </a:prstGeom>
                  <a:solidFill>
                    <a:srgbClr val="FFF4CE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矩形 206"/>
                  <p:cNvSpPr/>
                  <p:nvPr/>
                </p:nvSpPr>
                <p:spPr>
                  <a:xfrm>
                    <a:off x="4707830" y="1129717"/>
                    <a:ext cx="180000" cy="180000"/>
                  </a:xfrm>
                  <a:prstGeom prst="rect">
                    <a:avLst/>
                  </a:prstGeom>
                  <a:solidFill>
                    <a:srgbClr val="FFF4CE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矩形 207"/>
                  <p:cNvSpPr/>
                  <p:nvPr/>
                </p:nvSpPr>
                <p:spPr>
                  <a:xfrm>
                    <a:off x="4707830" y="1309717"/>
                    <a:ext cx="180000" cy="180000"/>
                  </a:xfrm>
                  <a:prstGeom prst="rect">
                    <a:avLst/>
                  </a:prstGeom>
                  <a:solidFill>
                    <a:srgbClr val="FFF4CE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6" name="组合 105"/>
                <p:cNvGrpSpPr/>
                <p:nvPr/>
              </p:nvGrpSpPr>
              <p:grpSpPr>
                <a:xfrm rot="5400000">
                  <a:off x="3988729" y="1895058"/>
                  <a:ext cx="899425" cy="361305"/>
                  <a:chOff x="3988406" y="1128412"/>
                  <a:chExt cx="899425" cy="361305"/>
                </a:xfrm>
              </p:grpSpPr>
              <p:sp>
                <p:nvSpPr>
                  <p:cNvPr id="180" name="矩形 179"/>
                  <p:cNvSpPr/>
                  <p:nvPr/>
                </p:nvSpPr>
                <p:spPr>
                  <a:xfrm>
                    <a:off x="3988406" y="112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1" name="矩形 180"/>
                  <p:cNvSpPr/>
                  <p:nvPr/>
                </p:nvSpPr>
                <p:spPr>
                  <a:xfrm>
                    <a:off x="4168406" y="112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2" name="矩形 181"/>
                  <p:cNvSpPr/>
                  <p:nvPr/>
                </p:nvSpPr>
                <p:spPr>
                  <a:xfrm>
                    <a:off x="4348406" y="112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矩形 182"/>
                  <p:cNvSpPr/>
                  <p:nvPr/>
                </p:nvSpPr>
                <p:spPr>
                  <a:xfrm>
                    <a:off x="4528406" y="112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4" name="矩形 183"/>
                  <p:cNvSpPr/>
                  <p:nvPr/>
                </p:nvSpPr>
                <p:spPr>
                  <a:xfrm>
                    <a:off x="3988735" y="130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5" name="矩形 184"/>
                  <p:cNvSpPr/>
                  <p:nvPr/>
                </p:nvSpPr>
                <p:spPr>
                  <a:xfrm>
                    <a:off x="4167789" y="130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6" name="矩形 185"/>
                  <p:cNvSpPr/>
                  <p:nvPr/>
                </p:nvSpPr>
                <p:spPr>
                  <a:xfrm>
                    <a:off x="4528406" y="130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4348159" y="130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矩形 187"/>
                  <p:cNvSpPr/>
                  <p:nvPr/>
                </p:nvSpPr>
                <p:spPr>
                  <a:xfrm>
                    <a:off x="4707830" y="1129717"/>
                    <a:ext cx="180000" cy="180000"/>
                  </a:xfrm>
                  <a:prstGeom prst="rect">
                    <a:avLst/>
                  </a:prstGeom>
                  <a:solidFill>
                    <a:srgbClr val="E2EFD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矩形 188"/>
                  <p:cNvSpPr/>
                  <p:nvPr/>
                </p:nvSpPr>
                <p:spPr>
                  <a:xfrm>
                    <a:off x="4707830" y="1309717"/>
                    <a:ext cx="180000" cy="180000"/>
                  </a:xfrm>
                  <a:prstGeom prst="rect">
                    <a:avLst/>
                  </a:prstGeom>
                  <a:solidFill>
                    <a:srgbClr val="F7ECF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0" name="矩形 189"/>
                  <p:cNvSpPr/>
                  <p:nvPr/>
                </p:nvSpPr>
                <p:spPr>
                  <a:xfrm>
                    <a:off x="3988406" y="1128412"/>
                    <a:ext cx="180000" cy="180000"/>
                  </a:xfrm>
                  <a:prstGeom prst="rect">
                    <a:avLst/>
                  </a:prstGeom>
                  <a:solidFill>
                    <a:srgbClr val="E2EFD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矩形 190"/>
                  <p:cNvSpPr/>
                  <p:nvPr/>
                </p:nvSpPr>
                <p:spPr>
                  <a:xfrm>
                    <a:off x="4168407" y="1128412"/>
                    <a:ext cx="180000" cy="180000"/>
                  </a:xfrm>
                  <a:prstGeom prst="rect">
                    <a:avLst/>
                  </a:prstGeom>
                  <a:solidFill>
                    <a:srgbClr val="E2EFD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矩形 191"/>
                  <p:cNvSpPr/>
                  <p:nvPr/>
                </p:nvSpPr>
                <p:spPr>
                  <a:xfrm>
                    <a:off x="4348407" y="1128412"/>
                    <a:ext cx="180000" cy="180000"/>
                  </a:xfrm>
                  <a:prstGeom prst="rect">
                    <a:avLst/>
                  </a:prstGeom>
                  <a:solidFill>
                    <a:srgbClr val="E2EFD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矩形 192"/>
                  <p:cNvSpPr/>
                  <p:nvPr/>
                </p:nvSpPr>
                <p:spPr>
                  <a:xfrm>
                    <a:off x="4528407" y="1128412"/>
                    <a:ext cx="180000" cy="180000"/>
                  </a:xfrm>
                  <a:prstGeom prst="rect">
                    <a:avLst/>
                  </a:prstGeom>
                  <a:solidFill>
                    <a:srgbClr val="E2EFD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矩形 193"/>
                  <p:cNvSpPr/>
                  <p:nvPr/>
                </p:nvSpPr>
                <p:spPr>
                  <a:xfrm>
                    <a:off x="3988736" y="1308412"/>
                    <a:ext cx="180000" cy="180000"/>
                  </a:xfrm>
                  <a:prstGeom prst="rect">
                    <a:avLst/>
                  </a:prstGeom>
                  <a:solidFill>
                    <a:srgbClr val="E2EFD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矩形 194"/>
                  <p:cNvSpPr/>
                  <p:nvPr/>
                </p:nvSpPr>
                <p:spPr>
                  <a:xfrm>
                    <a:off x="4167790" y="1308412"/>
                    <a:ext cx="180000" cy="180000"/>
                  </a:xfrm>
                  <a:prstGeom prst="rect">
                    <a:avLst/>
                  </a:prstGeom>
                  <a:solidFill>
                    <a:srgbClr val="E2EFD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6" name="矩形 195"/>
                  <p:cNvSpPr/>
                  <p:nvPr/>
                </p:nvSpPr>
                <p:spPr>
                  <a:xfrm>
                    <a:off x="4528407" y="1308412"/>
                    <a:ext cx="180000" cy="180000"/>
                  </a:xfrm>
                  <a:prstGeom prst="rect">
                    <a:avLst/>
                  </a:prstGeom>
                  <a:solidFill>
                    <a:srgbClr val="E2EFD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7" name="矩形 196"/>
                  <p:cNvSpPr/>
                  <p:nvPr/>
                </p:nvSpPr>
                <p:spPr>
                  <a:xfrm>
                    <a:off x="4348160" y="1308412"/>
                    <a:ext cx="180000" cy="180000"/>
                  </a:xfrm>
                  <a:prstGeom prst="rect">
                    <a:avLst/>
                  </a:prstGeom>
                  <a:solidFill>
                    <a:srgbClr val="E2EFD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矩形 197"/>
                  <p:cNvSpPr/>
                  <p:nvPr/>
                </p:nvSpPr>
                <p:spPr>
                  <a:xfrm>
                    <a:off x="4707831" y="1308412"/>
                    <a:ext cx="180000" cy="180000"/>
                  </a:xfrm>
                  <a:prstGeom prst="rect">
                    <a:avLst/>
                  </a:prstGeom>
                  <a:solidFill>
                    <a:srgbClr val="E2EFDB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7" name="组合 106"/>
                <p:cNvGrpSpPr/>
                <p:nvPr/>
              </p:nvGrpSpPr>
              <p:grpSpPr>
                <a:xfrm>
                  <a:off x="5377797" y="1932267"/>
                  <a:ext cx="900041" cy="900000"/>
                  <a:chOff x="5225397" y="1391518"/>
                  <a:chExt cx="900041" cy="900000"/>
                </a:xfrm>
              </p:grpSpPr>
              <p:sp>
                <p:nvSpPr>
                  <p:cNvPr id="138" name="矩形 137"/>
                  <p:cNvSpPr/>
                  <p:nvPr/>
                </p:nvSpPr>
                <p:spPr>
                  <a:xfrm>
                    <a:off x="5225397" y="139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矩形 138"/>
                  <p:cNvSpPr/>
                  <p:nvPr/>
                </p:nvSpPr>
                <p:spPr>
                  <a:xfrm>
                    <a:off x="5405397" y="139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5585397" y="139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矩形 140"/>
                  <p:cNvSpPr/>
                  <p:nvPr/>
                </p:nvSpPr>
                <p:spPr>
                  <a:xfrm>
                    <a:off x="5765397" y="139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5225726" y="157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5404780" y="157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矩形 143"/>
                  <p:cNvSpPr/>
                  <p:nvPr/>
                </p:nvSpPr>
                <p:spPr>
                  <a:xfrm>
                    <a:off x="5765397" y="157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5" name="矩形 144"/>
                  <p:cNvSpPr/>
                  <p:nvPr/>
                </p:nvSpPr>
                <p:spPr>
                  <a:xfrm>
                    <a:off x="5585150" y="157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" name="矩形 145"/>
                  <p:cNvSpPr/>
                  <p:nvPr/>
                </p:nvSpPr>
                <p:spPr>
                  <a:xfrm>
                    <a:off x="5944821" y="139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矩形 146"/>
                  <p:cNvSpPr/>
                  <p:nvPr/>
                </p:nvSpPr>
                <p:spPr>
                  <a:xfrm>
                    <a:off x="5944821" y="157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5225397" y="175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矩形 148"/>
                  <p:cNvSpPr/>
                  <p:nvPr/>
                </p:nvSpPr>
                <p:spPr>
                  <a:xfrm>
                    <a:off x="5405397" y="175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矩形 149"/>
                  <p:cNvSpPr/>
                  <p:nvPr/>
                </p:nvSpPr>
                <p:spPr>
                  <a:xfrm>
                    <a:off x="5585397" y="175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矩形 150"/>
                  <p:cNvSpPr/>
                  <p:nvPr/>
                </p:nvSpPr>
                <p:spPr>
                  <a:xfrm>
                    <a:off x="5765397" y="175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矩形 151"/>
                  <p:cNvSpPr/>
                  <p:nvPr/>
                </p:nvSpPr>
                <p:spPr>
                  <a:xfrm>
                    <a:off x="5225726" y="193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矩形 152"/>
                  <p:cNvSpPr/>
                  <p:nvPr/>
                </p:nvSpPr>
                <p:spPr>
                  <a:xfrm>
                    <a:off x="5404780" y="193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" name="矩形 153"/>
                  <p:cNvSpPr/>
                  <p:nvPr/>
                </p:nvSpPr>
                <p:spPr>
                  <a:xfrm>
                    <a:off x="5765397" y="193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55" name="矩形 154"/>
                  <p:cNvSpPr/>
                  <p:nvPr/>
                </p:nvSpPr>
                <p:spPr>
                  <a:xfrm>
                    <a:off x="5585150" y="193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6" name="矩形 155"/>
                  <p:cNvSpPr/>
                  <p:nvPr/>
                </p:nvSpPr>
                <p:spPr>
                  <a:xfrm>
                    <a:off x="5944821" y="1751518"/>
                    <a:ext cx="180000" cy="180000"/>
                  </a:xfrm>
                  <a:prstGeom prst="rect">
                    <a:avLst/>
                  </a:prstGeom>
                  <a:solidFill>
                    <a:srgbClr val="EEF2FA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矩形 156"/>
                  <p:cNvSpPr/>
                  <p:nvPr/>
                </p:nvSpPr>
                <p:spPr>
                  <a:xfrm>
                    <a:off x="5944821" y="193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8" name="矩形 157"/>
                  <p:cNvSpPr/>
                  <p:nvPr/>
                </p:nvSpPr>
                <p:spPr>
                  <a:xfrm>
                    <a:off x="5225397" y="211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矩形 158"/>
                  <p:cNvSpPr/>
                  <p:nvPr/>
                </p:nvSpPr>
                <p:spPr>
                  <a:xfrm>
                    <a:off x="5405397" y="211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0" name="矩形 159"/>
                  <p:cNvSpPr/>
                  <p:nvPr/>
                </p:nvSpPr>
                <p:spPr>
                  <a:xfrm>
                    <a:off x="5585397" y="211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矩形 160"/>
                  <p:cNvSpPr/>
                  <p:nvPr/>
                </p:nvSpPr>
                <p:spPr>
                  <a:xfrm>
                    <a:off x="5765068" y="211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2" name="矩形 161"/>
                  <p:cNvSpPr/>
                  <p:nvPr/>
                </p:nvSpPr>
                <p:spPr>
                  <a:xfrm>
                    <a:off x="5944492" y="211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矩形 162"/>
                  <p:cNvSpPr/>
                  <p:nvPr/>
                </p:nvSpPr>
                <p:spPr>
                  <a:xfrm>
                    <a:off x="5226014" y="139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4" name="矩形 163"/>
                  <p:cNvSpPr/>
                  <p:nvPr/>
                </p:nvSpPr>
                <p:spPr>
                  <a:xfrm>
                    <a:off x="5406014" y="139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矩形 164"/>
                  <p:cNvSpPr/>
                  <p:nvPr/>
                </p:nvSpPr>
                <p:spPr>
                  <a:xfrm>
                    <a:off x="5586014" y="139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矩形 165"/>
                  <p:cNvSpPr/>
                  <p:nvPr/>
                </p:nvSpPr>
                <p:spPr>
                  <a:xfrm>
                    <a:off x="5766014" y="139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矩形 166"/>
                  <p:cNvSpPr/>
                  <p:nvPr/>
                </p:nvSpPr>
                <p:spPr>
                  <a:xfrm>
                    <a:off x="5226343" y="157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矩形 167"/>
                  <p:cNvSpPr/>
                  <p:nvPr/>
                </p:nvSpPr>
                <p:spPr>
                  <a:xfrm>
                    <a:off x="5405397" y="157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矩形 168"/>
                  <p:cNvSpPr/>
                  <p:nvPr/>
                </p:nvSpPr>
                <p:spPr>
                  <a:xfrm>
                    <a:off x="5766014" y="157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0" name="矩形 169"/>
                  <p:cNvSpPr/>
                  <p:nvPr/>
                </p:nvSpPr>
                <p:spPr>
                  <a:xfrm>
                    <a:off x="5585767" y="157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矩形 170"/>
                  <p:cNvSpPr/>
                  <p:nvPr/>
                </p:nvSpPr>
                <p:spPr>
                  <a:xfrm>
                    <a:off x="5945438" y="139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矩形 171"/>
                  <p:cNvSpPr/>
                  <p:nvPr/>
                </p:nvSpPr>
                <p:spPr>
                  <a:xfrm>
                    <a:off x="5945438" y="157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矩形 172"/>
                  <p:cNvSpPr/>
                  <p:nvPr/>
                </p:nvSpPr>
                <p:spPr>
                  <a:xfrm>
                    <a:off x="5226014" y="175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4" name="矩形 173"/>
                  <p:cNvSpPr/>
                  <p:nvPr/>
                </p:nvSpPr>
                <p:spPr>
                  <a:xfrm>
                    <a:off x="5406014" y="175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5" name="矩形 174"/>
                  <p:cNvSpPr/>
                  <p:nvPr/>
                </p:nvSpPr>
                <p:spPr>
                  <a:xfrm>
                    <a:off x="5586014" y="175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6" name="矩形 175"/>
                  <p:cNvSpPr/>
                  <p:nvPr/>
                </p:nvSpPr>
                <p:spPr>
                  <a:xfrm>
                    <a:off x="5766014" y="175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矩形 176"/>
                  <p:cNvSpPr/>
                  <p:nvPr/>
                </p:nvSpPr>
                <p:spPr>
                  <a:xfrm>
                    <a:off x="5226343" y="193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8" name="矩形 177"/>
                  <p:cNvSpPr/>
                  <p:nvPr/>
                </p:nvSpPr>
                <p:spPr>
                  <a:xfrm>
                    <a:off x="5405397" y="193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矩形 178"/>
                  <p:cNvSpPr/>
                  <p:nvPr/>
                </p:nvSpPr>
                <p:spPr>
                  <a:xfrm>
                    <a:off x="5945438" y="1751518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08" name="连接符: 肘形 107"/>
                <p:cNvCxnSpPr>
                  <a:stCxn id="192" idx="0"/>
                  <a:endCxn id="173" idx="1"/>
                </p:cNvCxnSpPr>
                <p:nvPr/>
              </p:nvCxnSpPr>
              <p:spPr>
                <a:xfrm>
                  <a:off x="4619094" y="2075999"/>
                  <a:ext cx="759320" cy="306268"/>
                </a:xfrm>
                <a:prstGeom prst="bentConnector3">
                  <a:avLst>
                    <a:gd name="adj1" fmla="val 69234"/>
                  </a:avLst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连接符: 肘形 108"/>
                <p:cNvCxnSpPr>
                  <a:endCxn id="173" idx="1"/>
                </p:cNvCxnSpPr>
                <p:nvPr/>
              </p:nvCxnSpPr>
              <p:spPr>
                <a:xfrm flipV="1">
                  <a:off x="4905658" y="2382267"/>
                  <a:ext cx="472756" cy="503479"/>
                </a:xfrm>
                <a:prstGeom prst="bentConnector3">
                  <a:avLst>
                    <a:gd name="adj1" fmla="val 50756"/>
                  </a:avLst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文本框 109"/>
                <p:cNvSpPr txBox="1"/>
                <p:nvPr/>
              </p:nvSpPr>
              <p:spPr>
                <a:xfrm>
                  <a:off x="4845933" y="936471"/>
                  <a:ext cx="411480" cy="424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Q</a:t>
                  </a:r>
                  <a:endParaRPr lang="zh-CN" altLang="en-US" sz="1600" dirty="0"/>
                </a:p>
              </p:txBody>
            </p:sp>
            <p:sp>
              <p:nvSpPr>
                <p:cNvPr id="111" name="文本框 110"/>
                <p:cNvSpPr txBox="1"/>
                <p:nvPr/>
              </p:nvSpPr>
              <p:spPr>
                <a:xfrm>
                  <a:off x="4559369" y="1675135"/>
                  <a:ext cx="411480" cy="424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K</a:t>
                  </a:r>
                  <a:endParaRPr lang="zh-CN" altLang="en-US" sz="1600" dirty="0"/>
                </a:p>
              </p:txBody>
            </p:sp>
            <p:sp>
              <p:nvSpPr>
                <p:cNvPr id="112" name="文本框 111"/>
                <p:cNvSpPr txBox="1"/>
                <p:nvPr/>
              </p:nvSpPr>
              <p:spPr>
                <a:xfrm>
                  <a:off x="4556636" y="2344963"/>
                  <a:ext cx="411480" cy="424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V</a:t>
                  </a:r>
                  <a:endParaRPr lang="zh-CN" altLang="en-US" sz="1600" dirty="0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5257413" y="2764790"/>
                  <a:ext cx="11413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Softmax</a:t>
                  </a:r>
                  <a:endParaRPr lang="zh-CN" altLang="en-US" dirty="0"/>
                </a:p>
              </p:txBody>
            </p:sp>
            <p:grpSp>
              <p:nvGrpSpPr>
                <p:cNvPr id="114" name="组合 113"/>
                <p:cNvGrpSpPr/>
                <p:nvPr/>
              </p:nvGrpSpPr>
              <p:grpSpPr>
                <a:xfrm>
                  <a:off x="6482209" y="1776651"/>
                  <a:ext cx="899424" cy="360000"/>
                  <a:chOff x="3988406" y="1129717"/>
                  <a:chExt cx="899424" cy="360000"/>
                </a:xfrm>
              </p:grpSpPr>
              <p:sp>
                <p:nvSpPr>
                  <p:cNvPr id="128" name="矩形 127"/>
                  <p:cNvSpPr/>
                  <p:nvPr/>
                </p:nvSpPr>
                <p:spPr>
                  <a:xfrm>
                    <a:off x="3988406" y="1129717"/>
                    <a:ext cx="180000" cy="1800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>
                  <a:xfrm>
                    <a:off x="4168406" y="1129717"/>
                    <a:ext cx="180000" cy="1800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>
                  <a:xfrm>
                    <a:off x="4348406" y="1129717"/>
                    <a:ext cx="180000" cy="1800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4528406" y="1129717"/>
                    <a:ext cx="180000" cy="1800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" name="矩形 131"/>
                  <p:cNvSpPr/>
                  <p:nvPr/>
                </p:nvSpPr>
                <p:spPr>
                  <a:xfrm>
                    <a:off x="3988735" y="1309717"/>
                    <a:ext cx="180000" cy="1800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" name="矩形 132"/>
                  <p:cNvSpPr/>
                  <p:nvPr/>
                </p:nvSpPr>
                <p:spPr>
                  <a:xfrm>
                    <a:off x="4167789" y="1309717"/>
                    <a:ext cx="180000" cy="1800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矩形 133"/>
                  <p:cNvSpPr/>
                  <p:nvPr/>
                </p:nvSpPr>
                <p:spPr>
                  <a:xfrm>
                    <a:off x="4528406" y="1309717"/>
                    <a:ext cx="180000" cy="1800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5" name="矩形 134"/>
                  <p:cNvSpPr/>
                  <p:nvPr/>
                </p:nvSpPr>
                <p:spPr>
                  <a:xfrm>
                    <a:off x="4348159" y="1309717"/>
                    <a:ext cx="180000" cy="1800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6" name="矩形 135"/>
                  <p:cNvSpPr/>
                  <p:nvPr/>
                </p:nvSpPr>
                <p:spPr>
                  <a:xfrm>
                    <a:off x="4707830" y="1129717"/>
                    <a:ext cx="180000" cy="1800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4707830" y="1309717"/>
                    <a:ext cx="180000" cy="1800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15" name="连接符: 肘形 114"/>
                <p:cNvCxnSpPr>
                  <a:stCxn id="179" idx="3"/>
                  <a:endCxn id="135" idx="2"/>
                </p:cNvCxnSpPr>
                <p:nvPr/>
              </p:nvCxnSpPr>
              <p:spPr>
                <a:xfrm flipV="1">
                  <a:off x="6277838" y="2136651"/>
                  <a:ext cx="654124" cy="245616"/>
                </a:xfrm>
                <a:prstGeom prst="bentConnector2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矩形: 圆角 115"/>
                <p:cNvSpPr/>
                <p:nvPr/>
              </p:nvSpPr>
              <p:spPr>
                <a:xfrm>
                  <a:off x="7550649" y="1785204"/>
                  <a:ext cx="684000" cy="342894"/>
                </a:xfrm>
                <a:prstGeom prst="roundRect">
                  <a:avLst/>
                </a:prstGeom>
                <a:solidFill>
                  <a:srgbClr val="FAD7A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MLP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7" name="连接符: 肘形 116"/>
                <p:cNvCxnSpPr>
                  <a:endCxn id="130" idx="0"/>
                </p:cNvCxnSpPr>
                <p:nvPr/>
              </p:nvCxnSpPr>
              <p:spPr>
                <a:xfrm>
                  <a:off x="4885200" y="1310400"/>
                  <a:ext cx="2047009" cy="466251"/>
                </a:xfrm>
                <a:prstGeom prst="bentConnector2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/>
                <p:cNvCxnSpPr>
                  <a:endCxn id="116" idx="1"/>
                </p:cNvCxnSpPr>
                <p:nvPr/>
              </p:nvCxnSpPr>
              <p:spPr>
                <a:xfrm>
                  <a:off x="7383925" y="1956651"/>
                  <a:ext cx="166724" cy="0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组合 118"/>
                <p:cNvGrpSpPr/>
                <p:nvPr/>
              </p:nvGrpSpPr>
              <p:grpSpPr>
                <a:xfrm>
                  <a:off x="8524389" y="1830651"/>
                  <a:ext cx="252000" cy="252000"/>
                  <a:chOff x="8603764" y="1830651"/>
                  <a:chExt cx="252000" cy="252000"/>
                </a:xfrm>
              </p:grpSpPr>
              <p:sp>
                <p:nvSpPr>
                  <p:cNvPr id="125" name="椭圆 124"/>
                  <p:cNvSpPr/>
                  <p:nvPr/>
                </p:nvSpPr>
                <p:spPr>
                  <a:xfrm>
                    <a:off x="8603764" y="1830651"/>
                    <a:ext cx="252000" cy="252000"/>
                  </a:xfrm>
                  <a:prstGeom prst="ellipse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6" name="直接连接符 125"/>
                  <p:cNvCxnSpPr>
                    <a:stCxn id="125" idx="2"/>
                    <a:endCxn id="125" idx="6"/>
                  </p:cNvCxnSpPr>
                  <p:nvPr/>
                </p:nvCxnSpPr>
                <p:spPr>
                  <a:xfrm>
                    <a:off x="8603764" y="1956651"/>
                    <a:ext cx="252000" cy="0"/>
                  </a:xfrm>
                  <a:prstGeom prst="line">
                    <a:avLst/>
                  </a:prstGeom>
                  <a:ln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>
                    <a:stCxn id="125" idx="0"/>
                    <a:endCxn id="125" idx="4"/>
                  </p:cNvCxnSpPr>
                  <p:nvPr/>
                </p:nvCxnSpPr>
                <p:spPr>
                  <a:xfrm>
                    <a:off x="8729764" y="1830651"/>
                    <a:ext cx="0" cy="252000"/>
                  </a:xfrm>
                  <a:prstGeom prst="line">
                    <a:avLst/>
                  </a:prstGeom>
                  <a:ln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" name="连接符: 肘形 119"/>
                <p:cNvCxnSpPr>
                  <a:stCxn id="89" idx="0"/>
                  <a:endCxn id="125" idx="0"/>
                </p:cNvCxnSpPr>
                <p:nvPr/>
              </p:nvCxnSpPr>
              <p:spPr>
                <a:xfrm rot="16200000" flipH="1">
                  <a:off x="4288271" y="-2531466"/>
                  <a:ext cx="827901" cy="7896333"/>
                </a:xfrm>
                <a:prstGeom prst="bentConnector3">
                  <a:avLst>
                    <a:gd name="adj1" fmla="val -11952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/>
                <p:cNvCxnSpPr>
                  <a:stCxn id="116" idx="3"/>
                  <a:endCxn id="125" idx="2"/>
                </p:cNvCxnSpPr>
                <p:nvPr/>
              </p:nvCxnSpPr>
              <p:spPr>
                <a:xfrm>
                  <a:off x="8234649" y="1956651"/>
                  <a:ext cx="2897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22" name="图片 12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00068" y="1650651"/>
                  <a:ext cx="612000" cy="612000"/>
                </a:xfrm>
                <a:prstGeom prst="rect">
                  <a:avLst/>
                </a:prstGeom>
              </p:spPr>
            </p:pic>
            <p:cxnSp>
              <p:nvCxnSpPr>
                <p:cNvPr id="123" name="直接箭头连接符 122"/>
                <p:cNvCxnSpPr>
                  <a:stCxn id="125" idx="6"/>
                  <a:endCxn id="122" idx="1"/>
                </p:cNvCxnSpPr>
                <p:nvPr/>
              </p:nvCxnSpPr>
              <p:spPr>
                <a:xfrm>
                  <a:off x="8776389" y="1956651"/>
                  <a:ext cx="3236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文本框 123"/>
                <p:cNvSpPr txBox="1"/>
                <p:nvPr/>
              </p:nvSpPr>
              <p:spPr>
                <a:xfrm>
                  <a:off x="3087068" y="379607"/>
                  <a:ext cx="45826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 err="1"/>
                    <a:t>UAB:Uncertainty</a:t>
                  </a:r>
                  <a:r>
                    <a:rPr lang="en-US" altLang="zh-CN" sz="2400" dirty="0"/>
                    <a:t> Attention Block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84" name="文本框 83"/>
            <p:cNvSpPr txBox="1"/>
            <p:nvPr/>
          </p:nvSpPr>
          <p:spPr>
            <a:xfrm>
              <a:off x="452633" y="3608070"/>
              <a:ext cx="880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Image</a:t>
              </a:r>
              <a:endParaRPr lang="zh-CN" altLang="en-US" sz="140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08594" y="4510165"/>
              <a:ext cx="1783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Uncertainty Map</a:t>
              </a:r>
              <a:endParaRPr lang="zh-CN" altLang="en-US" sz="12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0686610" y="4169067"/>
              <a:ext cx="880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feature</a:t>
              </a:r>
              <a:endParaRPr lang="zh-CN" altLang="en-US" sz="14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组合 447"/>
          <p:cNvGrpSpPr/>
          <p:nvPr/>
        </p:nvGrpSpPr>
        <p:grpSpPr>
          <a:xfrm>
            <a:off x="2923361" y="1252664"/>
            <a:ext cx="2743187" cy="4098672"/>
            <a:chOff x="59416" y="2692400"/>
            <a:chExt cx="2743187" cy="4098672"/>
          </a:xfrm>
        </p:grpSpPr>
        <p:sp>
          <p:nvSpPr>
            <p:cNvPr id="491" name="矩形: 圆角 490"/>
            <p:cNvSpPr/>
            <p:nvPr/>
          </p:nvSpPr>
          <p:spPr>
            <a:xfrm>
              <a:off x="59416" y="2692400"/>
              <a:ext cx="2712011" cy="4098672"/>
            </a:xfrm>
            <a:prstGeom prst="roundRect">
              <a:avLst/>
            </a:prstGeom>
            <a:solidFill>
              <a:srgbClr val="F3DBC1"/>
            </a:solidFill>
            <a:ln w="254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74295" y="2843203"/>
              <a:ext cx="252830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 err="1"/>
                <a:t>MDB:Micro</a:t>
              </a:r>
              <a:r>
                <a:rPr lang="en-US" altLang="zh-CN" sz="2000" dirty="0"/>
                <a:t> Step&amp;</a:t>
              </a:r>
              <a:r>
                <a:rPr lang="en-US" altLang="zh-CN" sz="2000" dirty="0">
                  <a:solidFill>
                    <a:schemeClr val="tx1"/>
                  </a:solidFill>
                </a:rPr>
                <a:t> Dilated Conv Block</a:t>
              </a:r>
              <a:endParaRPr lang="zh-CN" altLang="en-US" sz="2000" dirty="0"/>
            </a:p>
          </p:txBody>
        </p:sp>
        <p:grpSp>
          <p:nvGrpSpPr>
            <p:cNvPr id="451" name="组合 450"/>
            <p:cNvGrpSpPr/>
            <p:nvPr/>
          </p:nvGrpSpPr>
          <p:grpSpPr>
            <a:xfrm>
              <a:off x="129472" y="3626835"/>
              <a:ext cx="2630418" cy="2909929"/>
              <a:chOff x="267068" y="251157"/>
              <a:chExt cx="2630418" cy="2909929"/>
            </a:xfrm>
          </p:grpSpPr>
          <p:sp>
            <p:nvSpPr>
              <p:cNvPr id="452" name="矩形: 圆角 451"/>
              <p:cNvSpPr/>
              <p:nvPr/>
            </p:nvSpPr>
            <p:spPr>
              <a:xfrm>
                <a:off x="1312277" y="251157"/>
                <a:ext cx="540000" cy="252000"/>
              </a:xfrm>
              <a:prstGeom prst="roundRect">
                <a:avLst/>
              </a:prstGeom>
              <a:solidFill>
                <a:srgbClr val="F7E2A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Input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矩形: 圆角 452"/>
              <p:cNvSpPr/>
              <p:nvPr/>
            </p:nvSpPr>
            <p:spPr>
              <a:xfrm>
                <a:off x="1222277" y="643926"/>
                <a:ext cx="720000" cy="252000"/>
              </a:xfrm>
              <a:prstGeom prst="roundRect">
                <a:avLst/>
              </a:prstGeom>
              <a:solidFill>
                <a:srgbClr val="9DF1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1x1 Conv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矩形: 圆角 453"/>
              <p:cNvSpPr/>
              <p:nvPr/>
            </p:nvSpPr>
            <p:spPr>
              <a:xfrm>
                <a:off x="1222277" y="1036695"/>
                <a:ext cx="720000" cy="252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Maxpool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矩形: 圆角 454"/>
              <p:cNvSpPr/>
              <p:nvPr/>
            </p:nvSpPr>
            <p:spPr>
              <a:xfrm>
                <a:off x="267068" y="1510463"/>
                <a:ext cx="540000" cy="252000"/>
              </a:xfrm>
              <a:prstGeom prst="roundRect">
                <a:avLst/>
              </a:prstGeom>
              <a:solidFill>
                <a:srgbClr val="9DF1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MSCB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矩形: 圆角 455"/>
              <p:cNvSpPr/>
              <p:nvPr/>
            </p:nvSpPr>
            <p:spPr>
              <a:xfrm>
                <a:off x="964592" y="1510463"/>
                <a:ext cx="540000" cy="252000"/>
              </a:xfrm>
              <a:prstGeom prst="roundRect">
                <a:avLst/>
              </a:prstGeom>
              <a:solidFill>
                <a:srgbClr val="9DF1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MSCB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矩形: 圆角 456"/>
              <p:cNvSpPr/>
              <p:nvPr/>
            </p:nvSpPr>
            <p:spPr>
              <a:xfrm>
                <a:off x="964592" y="1921707"/>
                <a:ext cx="540000" cy="252000"/>
              </a:xfrm>
              <a:prstGeom prst="roundRect">
                <a:avLst/>
              </a:prstGeom>
              <a:solidFill>
                <a:srgbClr val="9DF1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MSCB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8" name="组合 457"/>
              <p:cNvGrpSpPr/>
              <p:nvPr/>
            </p:nvGrpSpPr>
            <p:grpSpPr>
              <a:xfrm>
                <a:off x="807068" y="2282340"/>
                <a:ext cx="180000" cy="180000"/>
                <a:chOff x="1005840" y="2788920"/>
                <a:chExt cx="180000" cy="180000"/>
              </a:xfrm>
            </p:grpSpPr>
            <p:sp>
              <p:nvSpPr>
                <p:cNvPr id="488" name="椭圆 487"/>
                <p:cNvSpPr/>
                <p:nvPr/>
              </p:nvSpPr>
              <p:spPr>
                <a:xfrm>
                  <a:off x="1005840" y="2788920"/>
                  <a:ext cx="180000" cy="180000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489" name="直接连接符 488"/>
                <p:cNvCxnSpPr>
                  <a:stCxn id="488" idx="2"/>
                  <a:endCxn id="488" idx="6"/>
                </p:cNvCxnSpPr>
                <p:nvPr/>
              </p:nvCxnSpPr>
              <p:spPr>
                <a:xfrm>
                  <a:off x="1005840" y="2878920"/>
                  <a:ext cx="180000" cy="0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直接连接符 489"/>
                <p:cNvCxnSpPr>
                  <a:stCxn id="488" idx="0"/>
                  <a:endCxn id="488" idx="4"/>
                </p:cNvCxnSpPr>
                <p:nvPr/>
              </p:nvCxnSpPr>
              <p:spPr>
                <a:xfrm>
                  <a:off x="1095840" y="2788920"/>
                  <a:ext cx="0" cy="180000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9" name="矩形: 圆角 458"/>
              <p:cNvSpPr/>
              <p:nvPr/>
            </p:nvSpPr>
            <p:spPr>
              <a:xfrm>
                <a:off x="1673354" y="1510464"/>
                <a:ext cx="540000" cy="252000"/>
              </a:xfrm>
              <a:prstGeom prst="roundRect">
                <a:avLst/>
              </a:prstGeom>
              <a:solidFill>
                <a:srgbClr val="B1DD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DC1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矩形: 圆角 459"/>
              <p:cNvSpPr/>
              <p:nvPr/>
            </p:nvSpPr>
            <p:spPr>
              <a:xfrm>
                <a:off x="2357486" y="1510464"/>
                <a:ext cx="540000" cy="252000"/>
              </a:xfrm>
              <a:prstGeom prst="roundRect">
                <a:avLst/>
              </a:prstGeom>
              <a:solidFill>
                <a:srgbClr val="B1DD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DC1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矩形: 圆角 460"/>
              <p:cNvSpPr/>
              <p:nvPr/>
            </p:nvSpPr>
            <p:spPr>
              <a:xfrm>
                <a:off x="1673354" y="1928192"/>
                <a:ext cx="540000" cy="252000"/>
              </a:xfrm>
              <a:prstGeom prst="roundRect">
                <a:avLst/>
              </a:prstGeom>
              <a:solidFill>
                <a:srgbClr val="B1DD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DC2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2" name="组合 461"/>
              <p:cNvGrpSpPr/>
              <p:nvPr/>
            </p:nvGrpSpPr>
            <p:grpSpPr>
              <a:xfrm>
                <a:off x="2206658" y="2282341"/>
                <a:ext cx="180000" cy="180000"/>
                <a:chOff x="1005840" y="2788920"/>
                <a:chExt cx="180000" cy="180000"/>
              </a:xfrm>
            </p:grpSpPr>
            <p:sp>
              <p:nvSpPr>
                <p:cNvPr id="485" name="椭圆 484"/>
                <p:cNvSpPr/>
                <p:nvPr/>
              </p:nvSpPr>
              <p:spPr>
                <a:xfrm>
                  <a:off x="1005840" y="2788920"/>
                  <a:ext cx="180000" cy="180000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486" name="直接连接符 485"/>
                <p:cNvCxnSpPr>
                  <a:stCxn id="485" idx="2"/>
                  <a:endCxn id="485" idx="6"/>
                </p:cNvCxnSpPr>
                <p:nvPr/>
              </p:nvCxnSpPr>
              <p:spPr>
                <a:xfrm>
                  <a:off x="1005840" y="2878920"/>
                  <a:ext cx="180000" cy="0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直接连接符 486"/>
                <p:cNvCxnSpPr>
                  <a:stCxn id="485" idx="0"/>
                  <a:endCxn id="485" idx="4"/>
                </p:cNvCxnSpPr>
                <p:nvPr/>
              </p:nvCxnSpPr>
              <p:spPr>
                <a:xfrm>
                  <a:off x="1095840" y="2788920"/>
                  <a:ext cx="0" cy="180000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3" name="组合 462"/>
              <p:cNvGrpSpPr/>
              <p:nvPr/>
            </p:nvGrpSpPr>
            <p:grpSpPr>
              <a:xfrm>
                <a:off x="1492277" y="2596609"/>
                <a:ext cx="180000" cy="180000"/>
                <a:chOff x="1005840" y="2788920"/>
                <a:chExt cx="180000" cy="180000"/>
              </a:xfrm>
            </p:grpSpPr>
            <p:sp>
              <p:nvSpPr>
                <p:cNvPr id="482" name="椭圆 481"/>
                <p:cNvSpPr/>
                <p:nvPr/>
              </p:nvSpPr>
              <p:spPr>
                <a:xfrm>
                  <a:off x="1005840" y="2788920"/>
                  <a:ext cx="180000" cy="180000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483" name="直接连接符 482"/>
                <p:cNvCxnSpPr>
                  <a:stCxn id="482" idx="2"/>
                  <a:endCxn id="482" idx="6"/>
                </p:cNvCxnSpPr>
                <p:nvPr/>
              </p:nvCxnSpPr>
              <p:spPr>
                <a:xfrm>
                  <a:off x="1005840" y="2878920"/>
                  <a:ext cx="180000" cy="0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直接连接符 483"/>
                <p:cNvCxnSpPr>
                  <a:stCxn id="482" idx="0"/>
                  <a:endCxn id="482" idx="4"/>
                </p:cNvCxnSpPr>
                <p:nvPr/>
              </p:nvCxnSpPr>
              <p:spPr>
                <a:xfrm>
                  <a:off x="1095840" y="2788920"/>
                  <a:ext cx="0" cy="180000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4" name="直接箭头连接符 463"/>
              <p:cNvCxnSpPr>
                <a:stCxn id="452" idx="2"/>
                <a:endCxn id="453" idx="0"/>
              </p:cNvCxnSpPr>
              <p:nvPr/>
            </p:nvCxnSpPr>
            <p:spPr>
              <a:xfrm>
                <a:off x="1582277" y="503157"/>
                <a:ext cx="0" cy="14076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直接箭头连接符 464"/>
              <p:cNvCxnSpPr>
                <a:stCxn id="453" idx="2"/>
                <a:endCxn id="454" idx="0"/>
              </p:cNvCxnSpPr>
              <p:nvPr/>
            </p:nvCxnSpPr>
            <p:spPr>
              <a:xfrm>
                <a:off x="1582277" y="895926"/>
                <a:ext cx="0" cy="14076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连接符: 肘形 465"/>
              <p:cNvCxnSpPr>
                <a:stCxn id="454" idx="2"/>
                <a:endCxn id="455" idx="0"/>
              </p:cNvCxnSpPr>
              <p:nvPr/>
            </p:nvCxnSpPr>
            <p:spPr>
              <a:xfrm rot="5400000">
                <a:off x="948789" y="876975"/>
                <a:ext cx="221768" cy="1045209"/>
              </a:xfrm>
              <a:prstGeom prst="bentConnector3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7" name="连接符: 肘形 466"/>
              <p:cNvCxnSpPr>
                <a:stCxn id="454" idx="2"/>
                <a:endCxn id="456" idx="0"/>
              </p:cNvCxnSpPr>
              <p:nvPr/>
            </p:nvCxnSpPr>
            <p:spPr>
              <a:xfrm rot="5400000">
                <a:off x="1297551" y="1225737"/>
                <a:ext cx="221768" cy="347685"/>
              </a:xfrm>
              <a:prstGeom prst="bentConnector3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8" name="连接符: 肘形 467"/>
              <p:cNvCxnSpPr>
                <a:stCxn id="454" idx="2"/>
                <a:endCxn id="460" idx="0"/>
              </p:cNvCxnSpPr>
              <p:nvPr/>
            </p:nvCxnSpPr>
            <p:spPr>
              <a:xfrm rot="16200000" flipH="1">
                <a:off x="1993997" y="876974"/>
                <a:ext cx="221769" cy="1045209"/>
              </a:xfrm>
              <a:prstGeom prst="bentConnector3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连接符: 肘形 468"/>
              <p:cNvCxnSpPr>
                <a:stCxn id="454" idx="2"/>
                <a:endCxn id="459" idx="0"/>
              </p:cNvCxnSpPr>
              <p:nvPr/>
            </p:nvCxnSpPr>
            <p:spPr>
              <a:xfrm rot="16200000" flipH="1">
                <a:off x="1651931" y="1219040"/>
                <a:ext cx="221769" cy="361077"/>
              </a:xfrm>
              <a:prstGeom prst="bentConnector3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直接箭头连接符 469"/>
              <p:cNvCxnSpPr>
                <a:stCxn id="456" idx="2"/>
                <a:endCxn id="457" idx="0"/>
              </p:cNvCxnSpPr>
              <p:nvPr/>
            </p:nvCxnSpPr>
            <p:spPr>
              <a:xfrm>
                <a:off x="1234592" y="1762463"/>
                <a:ext cx="0" cy="15924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直接箭头连接符 470"/>
              <p:cNvCxnSpPr>
                <a:stCxn id="459" idx="2"/>
                <a:endCxn id="461" idx="0"/>
              </p:cNvCxnSpPr>
              <p:nvPr/>
            </p:nvCxnSpPr>
            <p:spPr>
              <a:xfrm>
                <a:off x="1943354" y="1762464"/>
                <a:ext cx="0" cy="16572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连接符: 肘形 471"/>
              <p:cNvCxnSpPr>
                <a:stCxn id="455" idx="2"/>
                <a:endCxn id="488" idx="2"/>
              </p:cNvCxnSpPr>
              <p:nvPr/>
            </p:nvCxnSpPr>
            <p:spPr>
              <a:xfrm rot="16200000" flipH="1">
                <a:off x="367130" y="1932401"/>
                <a:ext cx="609877" cy="270000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连接符: 肘形 472"/>
              <p:cNvCxnSpPr>
                <a:stCxn id="457" idx="2"/>
                <a:endCxn id="488" idx="6"/>
              </p:cNvCxnSpPr>
              <p:nvPr/>
            </p:nvCxnSpPr>
            <p:spPr>
              <a:xfrm rot="5400000">
                <a:off x="1011514" y="2149261"/>
                <a:ext cx="198633" cy="247524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连接符: 肘形 473"/>
              <p:cNvCxnSpPr>
                <a:stCxn id="461" idx="2"/>
                <a:endCxn id="485" idx="2"/>
              </p:cNvCxnSpPr>
              <p:nvPr/>
            </p:nvCxnSpPr>
            <p:spPr>
              <a:xfrm rot="16200000" flipH="1">
                <a:off x="1978932" y="2144614"/>
                <a:ext cx="192149" cy="263304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连接符: 肘形 474"/>
              <p:cNvCxnSpPr>
                <a:stCxn id="460" idx="2"/>
                <a:endCxn id="485" idx="6"/>
              </p:cNvCxnSpPr>
              <p:nvPr/>
            </p:nvCxnSpPr>
            <p:spPr>
              <a:xfrm rot="5400000">
                <a:off x="2202134" y="1946988"/>
                <a:ext cx="609877" cy="240828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连接符: 肘形 475"/>
              <p:cNvCxnSpPr>
                <a:stCxn id="488" idx="4"/>
                <a:endCxn id="482" idx="2"/>
              </p:cNvCxnSpPr>
              <p:nvPr/>
            </p:nvCxnSpPr>
            <p:spPr>
              <a:xfrm rot="16200000" flipH="1">
                <a:off x="1082538" y="2276869"/>
                <a:ext cx="224269" cy="595209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连接符: 肘形 476"/>
              <p:cNvCxnSpPr>
                <a:stCxn id="485" idx="4"/>
                <a:endCxn id="482" idx="6"/>
              </p:cNvCxnSpPr>
              <p:nvPr/>
            </p:nvCxnSpPr>
            <p:spPr>
              <a:xfrm rot="5400000">
                <a:off x="1872334" y="2262285"/>
                <a:ext cx="224268" cy="624381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8" name="文本框 477"/>
                  <p:cNvSpPr txBox="1"/>
                  <p:nvPr/>
                </p:nvSpPr>
                <p:spPr>
                  <a:xfrm>
                    <a:off x="872457" y="2458260"/>
                    <a:ext cx="32221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478" name="文本框 4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457" y="2458260"/>
                    <a:ext cx="322215" cy="246221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文本框 478"/>
                  <p:cNvSpPr txBox="1"/>
                  <p:nvPr/>
                </p:nvSpPr>
                <p:spPr>
                  <a:xfrm>
                    <a:off x="1634835" y="2456962"/>
                    <a:ext cx="7518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479" name="文本框 4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4835" y="2456962"/>
                    <a:ext cx="751823" cy="246221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0" name="矩形: 圆角 479"/>
              <p:cNvSpPr/>
              <p:nvPr/>
            </p:nvSpPr>
            <p:spPr>
              <a:xfrm>
                <a:off x="1312277" y="2909086"/>
                <a:ext cx="540000" cy="252000"/>
              </a:xfrm>
              <a:prstGeom prst="roundRect">
                <a:avLst/>
              </a:prstGeom>
              <a:solidFill>
                <a:srgbClr val="F7E2A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Output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1" name="直接箭头连接符 480"/>
              <p:cNvCxnSpPr>
                <a:stCxn id="482" idx="4"/>
                <a:endCxn id="480" idx="0"/>
              </p:cNvCxnSpPr>
              <p:nvPr/>
            </p:nvCxnSpPr>
            <p:spPr>
              <a:xfrm>
                <a:off x="1582277" y="2776609"/>
                <a:ext cx="0" cy="13247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组合 447"/>
          <p:cNvGrpSpPr/>
          <p:nvPr/>
        </p:nvGrpSpPr>
        <p:grpSpPr>
          <a:xfrm>
            <a:off x="701935" y="310692"/>
            <a:ext cx="2883311" cy="2584126"/>
            <a:chOff x="21822" y="66928"/>
            <a:chExt cx="2883311" cy="2584126"/>
          </a:xfrm>
        </p:grpSpPr>
        <p:sp>
          <p:nvSpPr>
            <p:cNvPr id="496" name="矩形: 圆角 495"/>
            <p:cNvSpPr/>
            <p:nvPr/>
          </p:nvSpPr>
          <p:spPr>
            <a:xfrm>
              <a:off x="21822" y="66928"/>
              <a:ext cx="2845717" cy="2584126"/>
            </a:xfrm>
            <a:prstGeom prst="roundRect">
              <a:avLst/>
            </a:prstGeom>
            <a:solidFill>
              <a:srgbClr val="F0EFED"/>
            </a:solidFill>
            <a:ln w="254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87" name="组合 386"/>
            <p:cNvGrpSpPr/>
            <p:nvPr/>
          </p:nvGrpSpPr>
          <p:grpSpPr>
            <a:xfrm>
              <a:off x="179205" y="408480"/>
              <a:ext cx="2527614" cy="432000"/>
              <a:chOff x="6086458" y="4126242"/>
              <a:chExt cx="2527614" cy="432000"/>
            </a:xfrm>
          </p:grpSpPr>
          <p:sp>
            <p:nvSpPr>
              <p:cNvPr id="388" name="矩形: 圆角 387"/>
              <p:cNvSpPr/>
              <p:nvPr/>
            </p:nvSpPr>
            <p:spPr>
              <a:xfrm>
                <a:off x="6086458" y="4126242"/>
                <a:ext cx="900000" cy="432000"/>
              </a:xfrm>
              <a:prstGeom prst="roundRect">
                <a:avLst/>
              </a:prstGeom>
              <a:solidFill>
                <a:srgbClr val="EAB8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3x3 Micro Step Conv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矩形: 圆角 388"/>
              <p:cNvSpPr/>
              <p:nvPr/>
            </p:nvSpPr>
            <p:spPr>
              <a:xfrm>
                <a:off x="7082878" y="4126242"/>
                <a:ext cx="612000" cy="432000"/>
              </a:xfrm>
              <a:prstGeom prst="roundRect">
                <a:avLst/>
              </a:prstGeom>
              <a:solidFill>
                <a:srgbClr val="B1DD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Maxpool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矩形: 圆角 389"/>
              <p:cNvSpPr/>
              <p:nvPr/>
            </p:nvSpPr>
            <p:spPr>
              <a:xfrm>
                <a:off x="7894072" y="4126242"/>
                <a:ext cx="720000" cy="432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Batch Norm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1" name="直接箭头连接符 390"/>
            <p:cNvCxnSpPr>
              <a:endCxn id="388" idx="1"/>
            </p:cNvCxnSpPr>
            <p:nvPr/>
          </p:nvCxnSpPr>
          <p:spPr>
            <a:xfrm>
              <a:off x="59416" y="624480"/>
              <a:ext cx="1197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388" idx="3"/>
              <a:endCxn id="389" idx="1"/>
            </p:cNvCxnSpPr>
            <p:nvPr/>
          </p:nvCxnSpPr>
          <p:spPr>
            <a:xfrm>
              <a:off x="1079205" y="624480"/>
              <a:ext cx="964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/>
            <p:cNvCxnSpPr>
              <a:stCxn id="389" idx="3"/>
              <a:endCxn id="390" idx="1"/>
            </p:cNvCxnSpPr>
            <p:nvPr/>
          </p:nvCxnSpPr>
          <p:spPr>
            <a:xfrm>
              <a:off x="1787625" y="624480"/>
              <a:ext cx="1991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组合 393"/>
            <p:cNvGrpSpPr/>
            <p:nvPr/>
          </p:nvGrpSpPr>
          <p:grpSpPr>
            <a:xfrm>
              <a:off x="270543" y="1166170"/>
              <a:ext cx="2319066" cy="432001"/>
              <a:chOff x="6177796" y="4883932"/>
              <a:chExt cx="2319066" cy="432001"/>
            </a:xfrm>
          </p:grpSpPr>
          <p:sp>
            <p:nvSpPr>
              <p:cNvPr id="395" name="矩形: 圆角 394"/>
              <p:cNvSpPr/>
              <p:nvPr/>
            </p:nvSpPr>
            <p:spPr>
              <a:xfrm>
                <a:off x="6177796" y="4883933"/>
                <a:ext cx="1080000" cy="432000"/>
              </a:xfrm>
              <a:prstGeom prst="roundRect">
                <a:avLst/>
              </a:prstGeom>
              <a:solidFill>
                <a:srgbClr val="EAB8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3x3 Dilated Conv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dilation=2</a:t>
                </a:r>
              </a:p>
            </p:txBody>
          </p:sp>
          <p:sp>
            <p:nvSpPr>
              <p:cNvPr id="396" name="矩形: 圆角 395"/>
              <p:cNvSpPr/>
              <p:nvPr/>
            </p:nvSpPr>
            <p:spPr>
              <a:xfrm>
                <a:off x="7776862" y="4883932"/>
                <a:ext cx="720000" cy="432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Batch Norm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7" name="直接箭头连接符 396"/>
            <p:cNvCxnSpPr>
              <a:endCxn id="395" idx="1"/>
            </p:cNvCxnSpPr>
            <p:nvPr/>
          </p:nvCxnSpPr>
          <p:spPr>
            <a:xfrm>
              <a:off x="59416" y="1382169"/>
              <a:ext cx="211127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箭头连接符 397"/>
            <p:cNvCxnSpPr>
              <a:stCxn id="395" idx="3"/>
              <a:endCxn id="396" idx="1"/>
            </p:cNvCxnSpPr>
            <p:nvPr/>
          </p:nvCxnSpPr>
          <p:spPr>
            <a:xfrm flipV="1">
              <a:off x="1350543" y="1382170"/>
              <a:ext cx="51906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箭头连接符 398"/>
            <p:cNvCxnSpPr>
              <a:stCxn id="396" idx="3"/>
            </p:cNvCxnSpPr>
            <p:nvPr/>
          </p:nvCxnSpPr>
          <p:spPr>
            <a:xfrm>
              <a:off x="2589609" y="1382170"/>
              <a:ext cx="2136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0" name="组合 399"/>
            <p:cNvGrpSpPr/>
            <p:nvPr/>
          </p:nvGrpSpPr>
          <p:grpSpPr>
            <a:xfrm>
              <a:off x="311555" y="1923858"/>
              <a:ext cx="2278054" cy="432004"/>
              <a:chOff x="6218808" y="5641620"/>
              <a:chExt cx="2278054" cy="432004"/>
            </a:xfrm>
          </p:grpSpPr>
          <p:sp>
            <p:nvSpPr>
              <p:cNvPr id="401" name="矩形: 圆角 400"/>
              <p:cNvSpPr/>
              <p:nvPr/>
            </p:nvSpPr>
            <p:spPr>
              <a:xfrm>
                <a:off x="6218808" y="5641624"/>
                <a:ext cx="1080000" cy="432000"/>
              </a:xfrm>
              <a:prstGeom prst="roundRect">
                <a:avLst/>
              </a:prstGeom>
              <a:solidFill>
                <a:srgbClr val="EAB8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3x3 Dilated Conv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dilation=3</a:t>
                </a:r>
              </a:p>
            </p:txBody>
          </p:sp>
          <p:sp>
            <p:nvSpPr>
              <p:cNvPr id="402" name="矩形: 圆角 401"/>
              <p:cNvSpPr/>
              <p:nvPr/>
            </p:nvSpPr>
            <p:spPr>
              <a:xfrm>
                <a:off x="7776862" y="5641620"/>
                <a:ext cx="720000" cy="432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Batch Norm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3" name="直接箭头连接符 402"/>
            <p:cNvCxnSpPr>
              <a:endCxn id="401" idx="1"/>
            </p:cNvCxnSpPr>
            <p:nvPr/>
          </p:nvCxnSpPr>
          <p:spPr>
            <a:xfrm>
              <a:off x="59416" y="2139858"/>
              <a:ext cx="252139" cy="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箭头连接符 403"/>
            <p:cNvCxnSpPr>
              <a:stCxn id="401" idx="3"/>
              <a:endCxn id="402" idx="1"/>
            </p:cNvCxnSpPr>
            <p:nvPr/>
          </p:nvCxnSpPr>
          <p:spPr>
            <a:xfrm flipV="1">
              <a:off x="1391555" y="2139858"/>
              <a:ext cx="478054" cy="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箭头连接符 404"/>
            <p:cNvCxnSpPr>
              <a:stCxn id="402" idx="3"/>
            </p:cNvCxnSpPr>
            <p:nvPr/>
          </p:nvCxnSpPr>
          <p:spPr>
            <a:xfrm>
              <a:off x="2589609" y="2139858"/>
              <a:ext cx="2136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文本框 405"/>
            <p:cNvSpPr txBox="1"/>
            <p:nvPr/>
          </p:nvSpPr>
          <p:spPr>
            <a:xfrm>
              <a:off x="119310" y="66928"/>
              <a:ext cx="2785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MSCB</a:t>
              </a:r>
              <a:endParaRPr lang="zh-CN" altLang="en-US" sz="1600" dirty="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599701" y="861899"/>
              <a:ext cx="182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DC1</a:t>
              </a:r>
              <a:endParaRPr lang="zh-CN" altLang="en-US" sz="1600" dirty="0"/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599701" y="1619586"/>
              <a:ext cx="182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DC2</a:t>
              </a:r>
              <a:endParaRPr lang="zh-CN" altLang="en-US" sz="1600" dirty="0"/>
            </a:p>
          </p:txBody>
        </p:sp>
        <p:cxnSp>
          <p:nvCxnSpPr>
            <p:cNvPr id="409" name="直接箭头连接符 408"/>
            <p:cNvCxnSpPr>
              <a:stCxn id="390" idx="3"/>
            </p:cNvCxnSpPr>
            <p:nvPr/>
          </p:nvCxnSpPr>
          <p:spPr>
            <a:xfrm>
              <a:off x="2706819" y="624480"/>
              <a:ext cx="964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prstDash val="solid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421</Words>
  <Application>Microsoft Office PowerPoint</Application>
  <PresentationFormat>宽屏</PresentationFormat>
  <Paragraphs>160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Helvetica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禛 杨</cp:lastModifiedBy>
  <cp:revision>54</cp:revision>
  <dcterms:created xsi:type="dcterms:W3CDTF">2023-08-09T12:44:00Z</dcterms:created>
  <dcterms:modified xsi:type="dcterms:W3CDTF">2024-12-20T04:11:26Z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