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9"/>
  </p:notesMasterIdLst>
  <p:sldIdLst>
    <p:sldId id="256" r:id="rId2"/>
    <p:sldId id="258" r:id="rId3"/>
    <p:sldId id="260" r:id="rId4"/>
    <p:sldId id="308" r:id="rId5"/>
    <p:sldId id="264" r:id="rId6"/>
    <p:sldId id="307" r:id="rId7"/>
    <p:sldId id="306" r:id="rId8"/>
    <p:sldId id="316" r:id="rId9"/>
    <p:sldId id="317" r:id="rId10"/>
    <p:sldId id="318" r:id="rId11"/>
    <p:sldId id="319" r:id="rId12"/>
    <p:sldId id="295" r:id="rId13"/>
    <p:sldId id="301" r:id="rId14"/>
    <p:sldId id="309" r:id="rId15"/>
    <p:sldId id="310" r:id="rId16"/>
    <p:sldId id="311" r:id="rId17"/>
    <p:sldId id="313" r:id="rId18"/>
    <p:sldId id="314" r:id="rId19"/>
    <p:sldId id="315" r:id="rId20"/>
    <p:sldId id="296" r:id="rId21"/>
    <p:sldId id="302" r:id="rId22"/>
    <p:sldId id="320" r:id="rId23"/>
    <p:sldId id="321" r:id="rId24"/>
    <p:sldId id="322" r:id="rId25"/>
    <p:sldId id="297" r:id="rId26"/>
    <p:sldId id="303" r:id="rId27"/>
    <p:sldId id="324" r:id="rId28"/>
    <p:sldId id="325" r:id="rId29"/>
    <p:sldId id="298" r:id="rId30"/>
    <p:sldId id="326" r:id="rId31"/>
    <p:sldId id="304" r:id="rId32"/>
    <p:sldId id="299" r:id="rId33"/>
    <p:sldId id="305" r:id="rId34"/>
    <p:sldId id="328" r:id="rId35"/>
    <p:sldId id="327" r:id="rId36"/>
    <p:sldId id="329" r:id="rId37"/>
    <p:sldId id="282" r:id="rId3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C3C2611-4C71-4FC5-86AE-919BDF0F9419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719" autoAdjust="0"/>
  </p:normalViewPr>
  <p:slideViewPr>
    <p:cSldViewPr snapToGrid="0">
      <p:cViewPr varScale="1">
        <p:scale>
          <a:sx n="91" d="100"/>
          <a:sy n="91" d="100"/>
        </p:scale>
        <p:origin x="13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2" name="Shape 20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本项目选题为天猫购物节，运用</a:t>
            </a:r>
            <a:r>
              <a:rPr lang="en-US" altLang="zh-CN" dirty="0"/>
              <a:t>C++</a:t>
            </a:r>
            <a:r>
              <a:rPr lang="zh-CN" altLang="en-US" dirty="0"/>
              <a:t>的面向对象程序设计。</a:t>
            </a:r>
            <a:endParaRPr lang="en-US" altLang="zh-CN" dirty="0"/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  <a:p>
            <a:r>
              <a:rPr lang="zh-CN" altLang="en-US" dirty="0"/>
              <a:t>项目模拟了如用户注册、登录、浏览店铺、浏览商品、浏览广告和活动、操作购物车、生成订单并支付等一系列的实际应用场景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384970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类 </a:t>
            </a:r>
            <a:r>
              <a:rPr lang="en-US" altLang="zh-CN" dirty="0" err="1"/>
              <a:t>proxyShop</a:t>
            </a:r>
            <a:r>
              <a:rPr lang="en-US" altLang="zh-CN" dirty="0"/>
              <a:t> </a:t>
            </a:r>
            <a:r>
              <a:rPr lang="zh-CN" altLang="en-US" dirty="0"/>
              <a:t>是店铺类 </a:t>
            </a:r>
            <a:r>
              <a:rPr lang="en-US" altLang="zh-CN" dirty="0"/>
              <a:t>Shop </a:t>
            </a:r>
            <a:r>
              <a:rPr lang="zh-CN" altLang="en-US" dirty="0"/>
              <a:t>的一个子类，但是其中包含了一个 </a:t>
            </a:r>
            <a:r>
              <a:rPr lang="en-US" altLang="zh-CN" dirty="0"/>
              <a:t>Shop </a:t>
            </a:r>
            <a:r>
              <a:rPr lang="zh-CN" altLang="en-US" dirty="0"/>
              <a:t>类型的对象， 这正是代理模式的核心所在：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代理对象与被代理对象属于同一个基类之下的派生子类，但是代理对象的声明中要包含被代理对象，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这样，对代理对象的操作就可以转接到对被代理对象的操作，而非直接对被代理对象进行操作。在本子系统中，即通过 </a:t>
            </a:r>
            <a:r>
              <a:rPr lang="en-US" altLang="zh-CN" dirty="0" err="1"/>
              <a:t>proxyShop</a:t>
            </a:r>
            <a:r>
              <a:rPr lang="en-US" altLang="zh-CN" dirty="0"/>
              <a:t> </a:t>
            </a:r>
            <a:r>
              <a:rPr lang="zh-CN" altLang="en-US" dirty="0"/>
              <a:t>中的函数可以对上述其他 </a:t>
            </a:r>
            <a:r>
              <a:rPr lang="en-US" altLang="zh-CN" dirty="0"/>
              <a:t>9 </a:t>
            </a:r>
            <a:r>
              <a:rPr lang="zh-CN" altLang="en-US" dirty="0"/>
              <a:t>种 </a:t>
            </a:r>
            <a:r>
              <a:rPr lang="en-US" altLang="zh-CN" dirty="0"/>
              <a:t>Shop </a:t>
            </a:r>
            <a:r>
              <a:rPr lang="zh-CN" altLang="en-US" dirty="0"/>
              <a:t>进行操作，实现代理功能。</a:t>
            </a:r>
          </a:p>
        </p:txBody>
      </p:sp>
    </p:spTree>
    <p:extLst>
      <p:ext uri="{BB962C8B-B14F-4D97-AF65-F5344CB8AC3E}">
        <p14:creationId xmlns:p14="http://schemas.microsoft.com/office/powerpoint/2010/main" val="10254682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子系统 </a:t>
            </a:r>
            <a:r>
              <a:rPr lang="en-US" altLang="zh-CN" dirty="0"/>
              <a:t>Basic </a:t>
            </a:r>
            <a:r>
              <a:rPr lang="zh-CN" altLang="en-US" dirty="0"/>
              <a:t>其中的命令类 </a:t>
            </a:r>
            <a:r>
              <a:rPr lang="en-US" altLang="zh-CN" dirty="0" err="1"/>
              <a:t>showCmds</a:t>
            </a:r>
            <a:r>
              <a:rPr lang="en-US" altLang="zh-CN" dirty="0"/>
              <a:t> </a:t>
            </a:r>
            <a:r>
              <a:rPr lang="zh-CN" altLang="en-US" dirty="0"/>
              <a:t>专门用来实现与用户交互时所用到 的命令和提示语句。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其中虚函数 </a:t>
            </a:r>
            <a:r>
              <a:rPr lang="en-US" altLang="zh-CN" dirty="0" err="1"/>
              <a:t>showUserCmds</a:t>
            </a:r>
            <a:r>
              <a:rPr lang="en-US" altLang="zh-CN" dirty="0"/>
              <a:t>()</a:t>
            </a:r>
            <a:r>
              <a:rPr lang="zh-CN" altLang="en-US" dirty="0"/>
              <a:t>会根据实际上每个派生的命令类使所具体输出的语句各自不同。为了更方便地管理这些命令类，可以使用适配器模式。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因为基类中没有对应功能的函数，而承载用户命令内容的类与命令类又不是同 一种类，所以适配器模式可以很方便地将这两种类连接在一起。 首先使用类 </a:t>
            </a:r>
            <a:r>
              <a:rPr lang="en-US" altLang="zh-CN" dirty="0" err="1"/>
              <a:t>ConcreteCommands</a:t>
            </a:r>
            <a:r>
              <a:rPr lang="en-US" altLang="zh-CN" dirty="0"/>
              <a:t>()</a:t>
            </a:r>
            <a:r>
              <a:rPr lang="zh-CN" altLang="en-US" dirty="0"/>
              <a:t>读取已经存在的用户命令类中的内容；然后创建 命令类的派生子类适配器 </a:t>
            </a:r>
            <a:r>
              <a:rPr lang="en-US" altLang="zh-CN" dirty="0" err="1"/>
              <a:t>showUserCmdsAdapter</a:t>
            </a:r>
            <a:r>
              <a:rPr lang="zh-CN" altLang="en-US" dirty="0"/>
              <a:t>。调用其中的函数 </a:t>
            </a:r>
            <a:r>
              <a:rPr lang="en-US" altLang="zh-CN" dirty="0" err="1"/>
              <a:t>displayExistingCommands</a:t>
            </a:r>
            <a:r>
              <a:rPr lang="en-US" altLang="zh-CN" dirty="0"/>
              <a:t>()</a:t>
            </a:r>
            <a:r>
              <a:rPr lang="zh-CN" altLang="en-US" dirty="0"/>
              <a:t>即可读取到具体的内容。</a:t>
            </a:r>
          </a:p>
        </p:txBody>
      </p:sp>
    </p:spTree>
    <p:extLst>
      <p:ext uri="{BB962C8B-B14F-4D97-AF65-F5344CB8AC3E}">
        <p14:creationId xmlns:p14="http://schemas.microsoft.com/office/powerpoint/2010/main" val="30664686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74842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在商品子系统中，获得商品信息的功能使用了桥接模式，使得商品类的具体实现与其抽象功能分离，二者可以互不干扰地独立变化。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商品实体基类可以派生出多种复杂的商品具体实现，而商品功能基类也可以派生出多样的方法，两边仅通过基类之间的友元关系“桥接”在一起，使得两种类型的类可被结构化改变而互不影响</a:t>
            </a:r>
          </a:p>
        </p:txBody>
      </p:sp>
    </p:spTree>
    <p:extLst>
      <p:ext uri="{BB962C8B-B14F-4D97-AF65-F5344CB8AC3E}">
        <p14:creationId xmlns:p14="http://schemas.microsoft.com/office/powerpoint/2010/main" val="6143626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组合模式用于把一组相似的对象当作一个单一的对象，依据树形结构来组合对象， 用来表示部分以及整体层次。</a:t>
            </a:r>
          </a:p>
        </p:txBody>
      </p:sp>
    </p:spTree>
    <p:extLst>
      <p:ext uri="{BB962C8B-B14F-4D97-AF65-F5344CB8AC3E}">
        <p14:creationId xmlns:p14="http://schemas.microsoft.com/office/powerpoint/2010/main" val="1547033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85111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92473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46738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这里罗列了项目使用的</a:t>
            </a:r>
            <a:r>
              <a:rPr lang="en-US" altLang="zh-CN" dirty="0"/>
              <a:t>23</a:t>
            </a:r>
            <a:r>
              <a:rPr lang="zh-CN" altLang="en-US" dirty="0"/>
              <a:t>个核心设计模式以及课外学习的部分设计模式。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接下来将分别介绍各个子系统，以及子系统所应用到的设计模式。</a:t>
            </a:r>
          </a:p>
        </p:txBody>
      </p:sp>
    </p:spTree>
    <p:extLst>
      <p:ext uri="{BB962C8B-B14F-4D97-AF65-F5344CB8AC3E}">
        <p14:creationId xmlns:p14="http://schemas.microsoft.com/office/powerpoint/2010/main" val="38491094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93890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07623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/>
              <a:t>AbstractFactory</a:t>
            </a:r>
            <a:r>
              <a:rPr lang="en-US" altLang="zh-CN" dirty="0"/>
              <a:t> </a:t>
            </a:r>
            <a:r>
              <a:rPr lang="zh-CN" altLang="en-US" dirty="0"/>
              <a:t>为各个 </a:t>
            </a:r>
            <a:r>
              <a:rPr lang="en-US" altLang="zh-CN" dirty="0"/>
              <a:t>Factory </a:t>
            </a:r>
            <a:r>
              <a:rPr lang="zh-CN" altLang="en-US" dirty="0"/>
              <a:t>生产工厂，即由该抽象工厂先生产对应的工厂，后续再由各工厂生产其所对应的产品。</a:t>
            </a:r>
            <a:endParaRPr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其中生产 </a:t>
            </a:r>
            <a:r>
              <a:rPr lang="en-US" altLang="zh-CN" dirty="0"/>
              <a:t>Shop </a:t>
            </a:r>
            <a:r>
              <a:rPr lang="zh-CN" altLang="en-US" dirty="0"/>
              <a:t>的工厂的 </a:t>
            </a:r>
            <a:r>
              <a:rPr lang="en-US" altLang="zh-CN" dirty="0" err="1"/>
              <a:t>shopFactory</a:t>
            </a:r>
            <a:r>
              <a:rPr lang="en-US" altLang="zh-CN" dirty="0"/>
              <a:t> </a:t>
            </a:r>
            <a:r>
              <a:rPr lang="zh-CN" altLang="en-US" dirty="0"/>
              <a:t>的函数 </a:t>
            </a:r>
            <a:r>
              <a:rPr lang="en-US" altLang="zh-CN" dirty="0" err="1"/>
              <a:t>createShop</a:t>
            </a:r>
            <a:r>
              <a:rPr lang="en-US" altLang="zh-CN" dirty="0"/>
              <a:t>()</a:t>
            </a:r>
            <a:r>
              <a:rPr lang="zh-CN" altLang="en-US" dirty="0"/>
              <a:t>对应声明为虚函数，以供工厂后续实际使用时重新定义和具体实 现。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32067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accept()</a:t>
            </a:r>
            <a:r>
              <a:rPr lang="zh-CN" altLang="en-US" dirty="0"/>
              <a:t>函数被声明为虚函数。具体怎么执行由基类或访问者模式 所派生的不同子类决定。</a:t>
            </a:r>
            <a:endParaRPr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实例化一个</a:t>
            </a:r>
            <a:r>
              <a:rPr lang="en-US" altLang="zh-CN" dirty="0" err="1"/>
              <a:t>shopFactory</a:t>
            </a:r>
            <a:r>
              <a:rPr lang="zh-CN" altLang="en-US" dirty="0"/>
              <a:t>工厂，调用工厂中的</a:t>
            </a:r>
            <a:r>
              <a:rPr lang="en-US" altLang="zh-CN" dirty="0" err="1"/>
              <a:t>createShop</a:t>
            </a:r>
            <a:r>
              <a:rPr lang="en-US" altLang="zh-CN" dirty="0"/>
              <a:t>()</a:t>
            </a:r>
            <a:r>
              <a:rPr lang="zh-CN" altLang="en-US" dirty="0"/>
              <a:t>函数，该函数会根据用户所提供的类型</a:t>
            </a:r>
            <a:r>
              <a:rPr lang="en-US" altLang="zh-CN" dirty="0"/>
              <a:t>type</a:t>
            </a:r>
            <a:r>
              <a:rPr lang="zh-CN" altLang="en-US" dirty="0"/>
              <a:t>返回一个店铺。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48034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实例化一个 </a:t>
            </a:r>
            <a:r>
              <a:rPr lang="en-US" altLang="zh-CN" dirty="0" err="1"/>
              <a:t>shopFactory</a:t>
            </a:r>
            <a:r>
              <a:rPr lang="en-US" altLang="zh-CN" dirty="0"/>
              <a:t> </a:t>
            </a:r>
            <a:r>
              <a:rPr lang="zh-CN" altLang="en-US" dirty="0"/>
              <a:t>工厂时，如果用户所提供的类型为 </a:t>
            </a:r>
            <a:r>
              <a:rPr lang="en-US" altLang="zh-CN" dirty="0"/>
              <a:t>null </a:t>
            </a:r>
            <a:r>
              <a:rPr lang="zh-CN" altLang="en-US" dirty="0"/>
              <a:t>的话，一般的处理方法是输出一条错误信息然后返回空指针或空对象。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但空对象模式支持用户未输入参数或输入参数为 </a:t>
            </a:r>
            <a:r>
              <a:rPr lang="en-US" altLang="zh-CN" dirty="0"/>
              <a:t>null </a:t>
            </a:r>
            <a:r>
              <a:rPr lang="zh-CN" altLang="en-US" dirty="0"/>
              <a:t>类型的情况下仍然正确生成对象，符合 </a:t>
            </a:r>
            <a:r>
              <a:rPr lang="en-US" altLang="zh-CN" dirty="0"/>
              <a:t>OCP </a:t>
            </a:r>
            <a:r>
              <a:rPr lang="zh-CN" altLang="en-US" dirty="0"/>
              <a:t>原则的同时，增强了程序的工作能力和健壮性。</a:t>
            </a:r>
          </a:p>
        </p:txBody>
      </p:sp>
    </p:spTree>
    <p:extLst>
      <p:ext uri="{BB962C8B-B14F-4D97-AF65-F5344CB8AC3E}">
        <p14:creationId xmlns:p14="http://schemas.microsoft.com/office/powerpoint/2010/main" val="34317668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67654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9686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概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6"/>
          <p:cNvSpPr/>
          <p:nvPr/>
        </p:nvSpPr>
        <p:spPr>
          <a:xfrm>
            <a:off x="-1" y="0"/>
            <a:ext cx="1691682" cy="6858000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5" name="直接连接符 12"/>
          <p:cNvSpPr/>
          <p:nvPr userDrawn="1"/>
        </p:nvSpPr>
        <p:spPr>
          <a:xfrm flipV="1">
            <a:off x="1907703" y="1268758"/>
            <a:ext cx="9304021" cy="0"/>
          </a:xfrm>
          <a:prstGeom prst="line">
            <a:avLst/>
          </a:prstGeom>
          <a:ln w="6350">
            <a:solidFill>
              <a:srgbClr val="BFBFBF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6" name="文本框 13"/>
          <p:cNvSpPr txBox="1"/>
          <p:nvPr/>
        </p:nvSpPr>
        <p:spPr>
          <a:xfrm>
            <a:off x="2210764" y="509286"/>
            <a:ext cx="2400655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4000"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r>
              <a:rPr lang="zh-CN" altLang="en-US" sz="3600" dirty="0"/>
              <a:t>天猫购物节</a:t>
            </a:r>
            <a:endParaRPr sz="4000" dirty="0"/>
          </a:p>
        </p:txBody>
      </p:sp>
      <p:sp>
        <p:nvSpPr>
          <p:cNvPr id="37" name="幻灯片编号"/>
          <p:cNvSpPr txBox="1">
            <a:spLocks noGrp="1"/>
          </p:cNvSpPr>
          <p:nvPr>
            <p:ph type="sldNum" sz="quarter" idx="2"/>
          </p:nvPr>
        </p:nvSpPr>
        <p:spPr>
          <a:xfrm flipH="1">
            <a:off x="11211742" y="6003980"/>
            <a:ext cx="986608" cy="396241"/>
          </a:xfrm>
          <a:prstGeom prst="rect">
            <a:avLst/>
          </a:prstGeom>
          <a:solidFill>
            <a:srgbClr val="808080"/>
          </a:solidFill>
          <a:effectLst>
            <a:outerShdw blurRad="50800" dist="38100" dir="5400000" rotWithShape="0">
              <a:srgbClr val="000000">
                <a:alpha val="40000"/>
              </a:srgbClr>
            </a:outerShdw>
          </a:effectLst>
        </p:spPr>
        <p:txBody>
          <a:bodyPr wrap="square"/>
          <a:lstStyle>
            <a:lvl1pPr algn="ctr">
              <a:defRPr sz="1800">
                <a:solidFill>
                  <a:srgbClr val="FFFFFF"/>
                </a:solidFill>
                <a:latin typeface="Arial Unicode MS"/>
                <a:ea typeface="Arial Unicode MS"/>
                <a:cs typeface="Arial Unicode MS"/>
                <a:sym typeface="Arial Unicode M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grpSp>
        <p:nvGrpSpPr>
          <p:cNvPr id="46" name="组合 9">
            <a:extLst>
              <a:ext uri="{FF2B5EF4-FFF2-40B4-BE49-F238E27FC236}">
                <a16:creationId xmlns:a16="http://schemas.microsoft.com/office/drawing/2014/main" id="{D7AAD7E5-4FB9-4AC3-B6B3-2216ECFCBB45}"/>
              </a:ext>
            </a:extLst>
          </p:cNvPr>
          <p:cNvGrpSpPr/>
          <p:nvPr userDrawn="1"/>
        </p:nvGrpSpPr>
        <p:grpSpPr>
          <a:xfrm>
            <a:off x="-5" y="1268758"/>
            <a:ext cx="1691686" cy="634858"/>
            <a:chOff x="1978425" y="203295"/>
            <a:chExt cx="1691684" cy="788187"/>
          </a:xfrm>
        </p:grpSpPr>
        <p:grpSp>
          <p:nvGrpSpPr>
            <p:cNvPr id="47" name="矩形 10">
              <a:extLst>
                <a:ext uri="{FF2B5EF4-FFF2-40B4-BE49-F238E27FC236}">
                  <a16:creationId xmlns:a16="http://schemas.microsoft.com/office/drawing/2014/main" id="{33B52632-A2C7-4EC1-85B2-DAFE51C3977F}"/>
                </a:ext>
              </a:extLst>
            </p:cNvPr>
            <p:cNvGrpSpPr/>
            <p:nvPr/>
          </p:nvGrpSpPr>
          <p:grpSpPr>
            <a:xfrm>
              <a:off x="1978425" y="203295"/>
              <a:ext cx="1691684" cy="788187"/>
              <a:chOff x="1978424" y="203295"/>
              <a:chExt cx="1691683" cy="788186"/>
            </a:xfrm>
          </p:grpSpPr>
          <p:sp>
            <p:nvSpPr>
              <p:cNvPr id="49" name="矩形">
                <a:extLst>
                  <a:ext uri="{FF2B5EF4-FFF2-40B4-BE49-F238E27FC236}">
                    <a16:creationId xmlns:a16="http://schemas.microsoft.com/office/drawing/2014/main" id="{56676CFF-58D3-4A72-B18C-A346F26F1CB7}"/>
                  </a:ext>
                </a:extLst>
              </p:cNvPr>
              <p:cNvSpPr/>
              <p:nvPr/>
            </p:nvSpPr>
            <p:spPr>
              <a:xfrm>
                <a:off x="1978424" y="203295"/>
                <a:ext cx="1691682" cy="788186"/>
              </a:xfrm>
              <a:prstGeom prst="rect">
                <a:avLst/>
              </a:prstGeom>
              <a:solidFill>
                <a:srgbClr val="41445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  <a:endParaRPr dirty="0"/>
              </a:p>
            </p:txBody>
          </p:sp>
          <p:sp>
            <p:nvSpPr>
              <p:cNvPr id="50" name="绪论">
                <a:extLst>
                  <a:ext uri="{FF2B5EF4-FFF2-40B4-BE49-F238E27FC236}">
                    <a16:creationId xmlns:a16="http://schemas.microsoft.com/office/drawing/2014/main" id="{A006E546-5273-49BF-B278-B6ED8813D708}"/>
                  </a:ext>
                </a:extLst>
              </p:cNvPr>
              <p:cNvSpPr txBox="1"/>
              <p:nvPr/>
            </p:nvSpPr>
            <p:spPr>
              <a:xfrm>
                <a:off x="1978425" y="418006"/>
                <a:ext cx="1691682" cy="38210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lvl1pPr>
              </a:lstStyle>
              <a:p>
                <a:r>
                  <a:rPr lang="zh-CN" altLang="en-US" sz="1400" dirty="0"/>
                  <a:t>项目概述</a:t>
                </a:r>
                <a:endParaRPr sz="1400" dirty="0"/>
              </a:p>
            </p:txBody>
          </p:sp>
        </p:grpSp>
        <p:sp>
          <p:nvSpPr>
            <p:cNvPr id="48" name="等腰三角形 11">
              <a:extLst>
                <a:ext uri="{FF2B5EF4-FFF2-40B4-BE49-F238E27FC236}">
                  <a16:creationId xmlns:a16="http://schemas.microsoft.com/office/drawing/2014/main" id="{8151E30E-CBAF-4636-B1F5-8A5D745ED1FB}"/>
                </a:ext>
              </a:extLst>
            </p:cNvPr>
            <p:cNvSpPr/>
            <p:nvPr/>
          </p:nvSpPr>
          <p:spPr>
            <a:xfrm rot="16200000">
              <a:off x="3526091" y="537054"/>
              <a:ext cx="144017" cy="144017"/>
            </a:xfrm>
            <a:prstGeom prst="triangl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dirty="0"/>
            </a:p>
          </p:txBody>
        </p:sp>
      </p:grp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E2EB76A-9884-40CC-8200-5C8A6A4E3E39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252270973"/>
              </p:ext>
            </p:extLst>
          </p:nvPr>
        </p:nvGraphicFramePr>
        <p:xfrm>
          <a:off x="1" y="1268758"/>
          <a:ext cx="1691680" cy="5131464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691680">
                  <a:extLst>
                    <a:ext uri="{9D8B030D-6E8A-4147-A177-3AD203B41FA5}">
                      <a16:colId xmlns:a16="http://schemas.microsoft.com/office/drawing/2014/main" val="3062448648"/>
                    </a:ext>
                  </a:extLst>
                </a:gridCol>
              </a:tblGrid>
              <a:tr h="641433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2034599"/>
                  </a:ext>
                </a:extLst>
              </a:tr>
              <a:tr h="641433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altLang="en-US" sz="1400" b="0" dirty="0">
                          <a:solidFill>
                            <a:schemeClr val="tx1"/>
                          </a:solidFill>
                        </a:rPr>
                        <a:t>全局提示子系统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2158366"/>
                  </a:ext>
                </a:extLst>
              </a:tr>
              <a:tr h="641433"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zh-CN" altLang="en-US" sz="14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顾客子系统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7564533"/>
                  </a:ext>
                </a:extLst>
              </a:tr>
              <a:tr h="6414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店铺子系统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4556477"/>
                  </a:ext>
                </a:extLst>
              </a:tr>
              <a:tr h="6414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商品子系统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2919349"/>
                  </a:ext>
                </a:extLst>
              </a:tr>
              <a:tr h="6414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活动与广告子系统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4401771"/>
                  </a:ext>
                </a:extLst>
              </a:tr>
              <a:tr h="6414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购物车子系统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8060699"/>
                  </a:ext>
                </a:extLst>
              </a:tr>
              <a:tr h="6414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订单子系统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204426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标题文本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94" name="正文级别 1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9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全局命令提示子系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 23"/>
          <p:cNvSpPr/>
          <p:nvPr/>
        </p:nvSpPr>
        <p:spPr>
          <a:xfrm>
            <a:off x="-1" y="0"/>
            <a:ext cx="1691682" cy="6858000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2" name="直接连接符 29"/>
          <p:cNvSpPr/>
          <p:nvPr/>
        </p:nvSpPr>
        <p:spPr>
          <a:xfrm>
            <a:off x="1907703" y="1268759"/>
            <a:ext cx="8312063" cy="1"/>
          </a:xfrm>
          <a:prstGeom prst="line">
            <a:avLst/>
          </a:prstGeom>
          <a:ln w="6350">
            <a:solidFill>
              <a:srgbClr val="BFBFBF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3" name="文本框 30"/>
          <p:cNvSpPr txBox="1"/>
          <p:nvPr/>
        </p:nvSpPr>
        <p:spPr>
          <a:xfrm>
            <a:off x="2210764" y="520171"/>
            <a:ext cx="4247315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r>
              <a:rPr lang="zh-CN" altLang="en-US" sz="3600" dirty="0"/>
              <a:t>全局命令提示子系统</a:t>
            </a:r>
            <a:endParaRPr sz="3600" dirty="0"/>
          </a:p>
        </p:txBody>
      </p:sp>
      <p:sp>
        <p:nvSpPr>
          <p:cNvPr id="94" name="幻灯片编号"/>
          <p:cNvSpPr txBox="1">
            <a:spLocks noGrp="1"/>
          </p:cNvSpPr>
          <p:nvPr>
            <p:ph type="sldNum" sz="quarter" idx="2"/>
          </p:nvPr>
        </p:nvSpPr>
        <p:spPr>
          <a:xfrm flipH="1">
            <a:off x="11211742" y="6003980"/>
            <a:ext cx="986608" cy="396241"/>
          </a:xfrm>
          <a:prstGeom prst="rect">
            <a:avLst/>
          </a:prstGeom>
          <a:solidFill>
            <a:srgbClr val="808080"/>
          </a:solidFill>
          <a:effectLst>
            <a:outerShdw blurRad="50800" dist="38100" dir="5400000" rotWithShape="0">
              <a:srgbClr val="000000">
                <a:alpha val="40000"/>
              </a:srgbClr>
            </a:outerShdw>
          </a:effectLst>
        </p:spPr>
        <p:txBody>
          <a:bodyPr wrap="square"/>
          <a:lstStyle>
            <a:lvl1pPr algn="ctr">
              <a:defRPr sz="1800">
                <a:solidFill>
                  <a:srgbClr val="FFFFFF"/>
                </a:solidFill>
                <a:latin typeface="Arial Unicode MS"/>
                <a:ea typeface="Arial Unicode MS"/>
                <a:cs typeface="Arial Unicode MS"/>
                <a:sym typeface="Arial Unicode M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grpSp>
        <p:nvGrpSpPr>
          <p:cNvPr id="26" name="组合 9">
            <a:extLst>
              <a:ext uri="{FF2B5EF4-FFF2-40B4-BE49-F238E27FC236}">
                <a16:creationId xmlns:a16="http://schemas.microsoft.com/office/drawing/2014/main" id="{57F94EFA-DBB3-4F9C-80B0-408D7A6CDADF}"/>
              </a:ext>
            </a:extLst>
          </p:cNvPr>
          <p:cNvGrpSpPr/>
          <p:nvPr userDrawn="1"/>
        </p:nvGrpSpPr>
        <p:grpSpPr>
          <a:xfrm>
            <a:off x="-5" y="1913608"/>
            <a:ext cx="1691686" cy="634858"/>
            <a:chOff x="1978425" y="203295"/>
            <a:chExt cx="1691684" cy="788187"/>
          </a:xfrm>
        </p:grpSpPr>
        <p:grpSp>
          <p:nvGrpSpPr>
            <p:cNvPr id="27" name="矩形 10">
              <a:extLst>
                <a:ext uri="{FF2B5EF4-FFF2-40B4-BE49-F238E27FC236}">
                  <a16:creationId xmlns:a16="http://schemas.microsoft.com/office/drawing/2014/main" id="{036A99B5-1CB3-4014-A977-9B7E289C96AC}"/>
                </a:ext>
              </a:extLst>
            </p:cNvPr>
            <p:cNvGrpSpPr/>
            <p:nvPr/>
          </p:nvGrpSpPr>
          <p:grpSpPr>
            <a:xfrm>
              <a:off x="1978425" y="203295"/>
              <a:ext cx="1691684" cy="788187"/>
              <a:chOff x="1978424" y="203295"/>
              <a:chExt cx="1691683" cy="788186"/>
            </a:xfrm>
          </p:grpSpPr>
          <p:sp>
            <p:nvSpPr>
              <p:cNvPr id="29" name="矩形">
                <a:extLst>
                  <a:ext uri="{FF2B5EF4-FFF2-40B4-BE49-F238E27FC236}">
                    <a16:creationId xmlns:a16="http://schemas.microsoft.com/office/drawing/2014/main" id="{5C5AFF5C-3F0E-4A40-83FB-7D14FEBFBC0C}"/>
                  </a:ext>
                </a:extLst>
              </p:cNvPr>
              <p:cNvSpPr/>
              <p:nvPr/>
            </p:nvSpPr>
            <p:spPr>
              <a:xfrm>
                <a:off x="1978424" y="203295"/>
                <a:ext cx="1691682" cy="788186"/>
              </a:xfrm>
              <a:prstGeom prst="rect">
                <a:avLst/>
              </a:prstGeom>
              <a:solidFill>
                <a:srgbClr val="41445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  <a:endParaRPr dirty="0"/>
              </a:p>
            </p:txBody>
          </p:sp>
          <p:sp>
            <p:nvSpPr>
              <p:cNvPr id="30" name="绪论">
                <a:extLst>
                  <a:ext uri="{FF2B5EF4-FFF2-40B4-BE49-F238E27FC236}">
                    <a16:creationId xmlns:a16="http://schemas.microsoft.com/office/drawing/2014/main" id="{7E6716FD-6BA7-4251-B11E-0F093898A5D3}"/>
                  </a:ext>
                </a:extLst>
              </p:cNvPr>
              <p:cNvSpPr txBox="1"/>
              <p:nvPr/>
            </p:nvSpPr>
            <p:spPr>
              <a:xfrm>
                <a:off x="1978425" y="418006"/>
                <a:ext cx="1691682" cy="38210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lvl1pPr>
              </a:lstStyle>
              <a:p>
                <a:r>
                  <a:rPr lang="zh-CN" altLang="en-US" sz="1400" dirty="0"/>
                  <a:t>全局提示子系统</a:t>
                </a:r>
                <a:endParaRPr sz="1400" dirty="0"/>
              </a:p>
            </p:txBody>
          </p:sp>
        </p:grpSp>
        <p:sp>
          <p:nvSpPr>
            <p:cNvPr id="28" name="等腰三角形 11">
              <a:extLst>
                <a:ext uri="{FF2B5EF4-FFF2-40B4-BE49-F238E27FC236}">
                  <a16:creationId xmlns:a16="http://schemas.microsoft.com/office/drawing/2014/main" id="{9C84D48B-33A0-4DA9-A0C7-860E8477BC38}"/>
                </a:ext>
              </a:extLst>
            </p:cNvPr>
            <p:cNvSpPr/>
            <p:nvPr/>
          </p:nvSpPr>
          <p:spPr>
            <a:xfrm rot="16200000">
              <a:off x="3526091" y="537054"/>
              <a:ext cx="144017" cy="144017"/>
            </a:xfrm>
            <a:prstGeom prst="triangl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dirty="0"/>
            </a:p>
          </p:txBody>
        </p:sp>
      </p:grpSp>
      <p:graphicFrame>
        <p:nvGraphicFramePr>
          <p:cNvPr id="31" name="Table 4">
            <a:extLst>
              <a:ext uri="{FF2B5EF4-FFF2-40B4-BE49-F238E27FC236}">
                <a16:creationId xmlns:a16="http://schemas.microsoft.com/office/drawing/2014/main" id="{A82F3C1A-4236-44EC-B607-77B5244D5EF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844986948"/>
              </p:ext>
            </p:extLst>
          </p:nvPr>
        </p:nvGraphicFramePr>
        <p:xfrm>
          <a:off x="1" y="1268758"/>
          <a:ext cx="1691680" cy="5131464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691680">
                  <a:extLst>
                    <a:ext uri="{9D8B030D-6E8A-4147-A177-3AD203B41FA5}">
                      <a16:colId xmlns:a16="http://schemas.microsoft.com/office/drawing/2014/main" val="3062448648"/>
                    </a:ext>
                  </a:extLst>
                </a:gridCol>
              </a:tblGrid>
              <a:tr h="641433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altLang="en-US" sz="1400" b="0" dirty="0">
                          <a:solidFill>
                            <a:schemeClr val="tx1"/>
                          </a:solidFill>
                        </a:rPr>
                        <a:t>项目概述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2034599"/>
                  </a:ext>
                </a:extLst>
              </a:tr>
              <a:tr h="641433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2158366"/>
                  </a:ext>
                </a:extLst>
              </a:tr>
              <a:tr h="641433"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zh-CN" altLang="en-US" sz="14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顾客子系统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7564533"/>
                  </a:ext>
                </a:extLst>
              </a:tr>
              <a:tr h="6414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店铺子系统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4556477"/>
                  </a:ext>
                </a:extLst>
              </a:tr>
              <a:tr h="6414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商品子系统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2919349"/>
                  </a:ext>
                </a:extLst>
              </a:tr>
              <a:tr h="6414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活动与广告子系统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4401771"/>
                  </a:ext>
                </a:extLst>
              </a:tr>
              <a:tr h="6414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购物车子系统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8060699"/>
                  </a:ext>
                </a:extLst>
              </a:tr>
              <a:tr h="6414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订单子系统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20442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2014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顾客子系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 23"/>
          <p:cNvSpPr/>
          <p:nvPr/>
        </p:nvSpPr>
        <p:spPr>
          <a:xfrm>
            <a:off x="-1" y="0"/>
            <a:ext cx="1691682" cy="6858000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2" name="直接连接符 29"/>
          <p:cNvSpPr/>
          <p:nvPr/>
        </p:nvSpPr>
        <p:spPr>
          <a:xfrm>
            <a:off x="1907703" y="1268759"/>
            <a:ext cx="8312063" cy="1"/>
          </a:xfrm>
          <a:prstGeom prst="line">
            <a:avLst/>
          </a:prstGeom>
          <a:ln w="6350">
            <a:solidFill>
              <a:srgbClr val="BFBFBF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3" name="文本框 30"/>
          <p:cNvSpPr txBox="1"/>
          <p:nvPr/>
        </p:nvSpPr>
        <p:spPr>
          <a:xfrm>
            <a:off x="2210764" y="520171"/>
            <a:ext cx="2400655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r>
              <a:rPr lang="zh-CN" altLang="en-US" sz="3600" dirty="0"/>
              <a:t>顾客子系统</a:t>
            </a:r>
            <a:endParaRPr sz="3600" dirty="0"/>
          </a:p>
        </p:txBody>
      </p:sp>
      <p:sp>
        <p:nvSpPr>
          <p:cNvPr id="94" name="幻灯片编号"/>
          <p:cNvSpPr txBox="1">
            <a:spLocks noGrp="1"/>
          </p:cNvSpPr>
          <p:nvPr>
            <p:ph type="sldNum" sz="quarter" idx="2"/>
          </p:nvPr>
        </p:nvSpPr>
        <p:spPr>
          <a:xfrm flipH="1">
            <a:off x="11211742" y="6003980"/>
            <a:ext cx="986608" cy="396241"/>
          </a:xfrm>
          <a:prstGeom prst="rect">
            <a:avLst/>
          </a:prstGeom>
          <a:solidFill>
            <a:srgbClr val="808080"/>
          </a:solidFill>
          <a:effectLst>
            <a:outerShdw blurRad="50800" dist="38100" dir="5400000" rotWithShape="0">
              <a:srgbClr val="000000">
                <a:alpha val="40000"/>
              </a:srgbClr>
            </a:outerShdw>
          </a:effectLst>
        </p:spPr>
        <p:txBody>
          <a:bodyPr wrap="square"/>
          <a:lstStyle>
            <a:lvl1pPr algn="ctr">
              <a:defRPr sz="1800">
                <a:solidFill>
                  <a:srgbClr val="FFFFFF"/>
                </a:solidFill>
                <a:latin typeface="Arial Unicode MS"/>
                <a:ea typeface="Arial Unicode MS"/>
                <a:cs typeface="Arial Unicode MS"/>
                <a:sym typeface="Arial Unicode M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grpSp>
        <p:nvGrpSpPr>
          <p:cNvPr id="26" name="组合 9">
            <a:extLst>
              <a:ext uri="{FF2B5EF4-FFF2-40B4-BE49-F238E27FC236}">
                <a16:creationId xmlns:a16="http://schemas.microsoft.com/office/drawing/2014/main" id="{57F94EFA-DBB3-4F9C-80B0-408D7A6CDADF}"/>
              </a:ext>
            </a:extLst>
          </p:cNvPr>
          <p:cNvGrpSpPr/>
          <p:nvPr userDrawn="1"/>
        </p:nvGrpSpPr>
        <p:grpSpPr>
          <a:xfrm>
            <a:off x="-5" y="2553689"/>
            <a:ext cx="1691686" cy="634858"/>
            <a:chOff x="1978425" y="203295"/>
            <a:chExt cx="1691684" cy="788187"/>
          </a:xfrm>
        </p:grpSpPr>
        <p:grpSp>
          <p:nvGrpSpPr>
            <p:cNvPr id="27" name="矩形 10">
              <a:extLst>
                <a:ext uri="{FF2B5EF4-FFF2-40B4-BE49-F238E27FC236}">
                  <a16:creationId xmlns:a16="http://schemas.microsoft.com/office/drawing/2014/main" id="{036A99B5-1CB3-4014-A977-9B7E289C96AC}"/>
                </a:ext>
              </a:extLst>
            </p:cNvPr>
            <p:cNvGrpSpPr/>
            <p:nvPr/>
          </p:nvGrpSpPr>
          <p:grpSpPr>
            <a:xfrm>
              <a:off x="1978425" y="203295"/>
              <a:ext cx="1691684" cy="788187"/>
              <a:chOff x="1978424" y="203295"/>
              <a:chExt cx="1691683" cy="788186"/>
            </a:xfrm>
          </p:grpSpPr>
          <p:sp>
            <p:nvSpPr>
              <p:cNvPr id="29" name="矩形">
                <a:extLst>
                  <a:ext uri="{FF2B5EF4-FFF2-40B4-BE49-F238E27FC236}">
                    <a16:creationId xmlns:a16="http://schemas.microsoft.com/office/drawing/2014/main" id="{5C5AFF5C-3F0E-4A40-83FB-7D14FEBFBC0C}"/>
                  </a:ext>
                </a:extLst>
              </p:cNvPr>
              <p:cNvSpPr/>
              <p:nvPr/>
            </p:nvSpPr>
            <p:spPr>
              <a:xfrm>
                <a:off x="1978424" y="203295"/>
                <a:ext cx="1691682" cy="788186"/>
              </a:xfrm>
              <a:prstGeom prst="rect">
                <a:avLst/>
              </a:prstGeom>
              <a:solidFill>
                <a:srgbClr val="41445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  <a:endParaRPr dirty="0"/>
              </a:p>
            </p:txBody>
          </p:sp>
          <p:sp>
            <p:nvSpPr>
              <p:cNvPr id="30" name="绪论">
                <a:extLst>
                  <a:ext uri="{FF2B5EF4-FFF2-40B4-BE49-F238E27FC236}">
                    <a16:creationId xmlns:a16="http://schemas.microsoft.com/office/drawing/2014/main" id="{7E6716FD-6BA7-4251-B11E-0F093898A5D3}"/>
                  </a:ext>
                </a:extLst>
              </p:cNvPr>
              <p:cNvSpPr txBox="1"/>
              <p:nvPr/>
            </p:nvSpPr>
            <p:spPr>
              <a:xfrm>
                <a:off x="1978425" y="418006"/>
                <a:ext cx="1691682" cy="38210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lvl1pPr>
              </a:lstStyle>
              <a:p>
                <a:r>
                  <a:rPr lang="zh-CN" altLang="en-US" sz="1400" dirty="0"/>
                  <a:t>顾客子系统</a:t>
                </a:r>
                <a:endParaRPr sz="1400" dirty="0"/>
              </a:p>
            </p:txBody>
          </p:sp>
        </p:grpSp>
        <p:sp>
          <p:nvSpPr>
            <p:cNvPr id="28" name="等腰三角形 11">
              <a:extLst>
                <a:ext uri="{FF2B5EF4-FFF2-40B4-BE49-F238E27FC236}">
                  <a16:creationId xmlns:a16="http://schemas.microsoft.com/office/drawing/2014/main" id="{9C84D48B-33A0-4DA9-A0C7-860E8477BC38}"/>
                </a:ext>
              </a:extLst>
            </p:cNvPr>
            <p:cNvSpPr/>
            <p:nvPr/>
          </p:nvSpPr>
          <p:spPr>
            <a:xfrm rot="16200000">
              <a:off x="3526091" y="537054"/>
              <a:ext cx="144017" cy="144017"/>
            </a:xfrm>
            <a:prstGeom prst="triangl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dirty="0"/>
            </a:p>
          </p:txBody>
        </p:sp>
      </p:grpSp>
      <p:graphicFrame>
        <p:nvGraphicFramePr>
          <p:cNvPr id="31" name="Table 4">
            <a:extLst>
              <a:ext uri="{FF2B5EF4-FFF2-40B4-BE49-F238E27FC236}">
                <a16:creationId xmlns:a16="http://schemas.microsoft.com/office/drawing/2014/main" id="{A82F3C1A-4236-44EC-B607-77B5244D5EF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932648011"/>
              </p:ext>
            </p:extLst>
          </p:nvPr>
        </p:nvGraphicFramePr>
        <p:xfrm>
          <a:off x="1" y="1268758"/>
          <a:ext cx="1691680" cy="5131464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691680">
                  <a:extLst>
                    <a:ext uri="{9D8B030D-6E8A-4147-A177-3AD203B41FA5}">
                      <a16:colId xmlns:a16="http://schemas.microsoft.com/office/drawing/2014/main" val="3062448648"/>
                    </a:ext>
                  </a:extLst>
                </a:gridCol>
              </a:tblGrid>
              <a:tr h="641433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altLang="en-US" sz="1400" b="0" dirty="0">
                          <a:solidFill>
                            <a:schemeClr val="tx1"/>
                          </a:solidFill>
                        </a:rPr>
                        <a:t>项目概述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2034599"/>
                  </a:ext>
                </a:extLst>
              </a:tr>
              <a:tr h="641433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altLang="en-US" sz="1400" b="0" dirty="0">
                          <a:solidFill>
                            <a:schemeClr val="tx1"/>
                          </a:solidFill>
                        </a:rPr>
                        <a:t>全局提示子系统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2158366"/>
                  </a:ext>
                </a:extLst>
              </a:tr>
              <a:tr h="641433"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endParaRPr lang="zh-CN" altLang="en-US" sz="14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Calibri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7564533"/>
                  </a:ext>
                </a:extLst>
              </a:tr>
              <a:tr h="6414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店铺子系统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4556477"/>
                  </a:ext>
                </a:extLst>
              </a:tr>
              <a:tr h="6414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商品子系统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2919349"/>
                  </a:ext>
                </a:extLst>
              </a:tr>
              <a:tr h="6414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活动与广告子系统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4401771"/>
                  </a:ext>
                </a:extLst>
              </a:tr>
              <a:tr h="6414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购物车子系统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8060699"/>
                  </a:ext>
                </a:extLst>
              </a:tr>
              <a:tr h="6414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订单子系统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20442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8946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店铺子系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 23"/>
          <p:cNvSpPr/>
          <p:nvPr/>
        </p:nvSpPr>
        <p:spPr>
          <a:xfrm>
            <a:off x="-1" y="0"/>
            <a:ext cx="1691682" cy="6858000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2" name="直接连接符 29"/>
          <p:cNvSpPr/>
          <p:nvPr/>
        </p:nvSpPr>
        <p:spPr>
          <a:xfrm>
            <a:off x="1907703" y="1268759"/>
            <a:ext cx="8312063" cy="1"/>
          </a:xfrm>
          <a:prstGeom prst="line">
            <a:avLst/>
          </a:prstGeom>
          <a:ln w="6350">
            <a:solidFill>
              <a:srgbClr val="BFBFBF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3" name="文本框 30"/>
          <p:cNvSpPr txBox="1"/>
          <p:nvPr/>
        </p:nvSpPr>
        <p:spPr>
          <a:xfrm>
            <a:off x="2210764" y="520171"/>
            <a:ext cx="2400655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3600"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r>
              <a:rPr lang="zh-CN" altLang="en-US" sz="3600" dirty="0"/>
              <a:t>店铺子系统</a:t>
            </a:r>
            <a:endParaRPr sz="3600" dirty="0"/>
          </a:p>
        </p:txBody>
      </p:sp>
      <p:sp>
        <p:nvSpPr>
          <p:cNvPr id="94" name="幻灯片编号"/>
          <p:cNvSpPr txBox="1">
            <a:spLocks noGrp="1"/>
          </p:cNvSpPr>
          <p:nvPr>
            <p:ph type="sldNum" sz="quarter" idx="2"/>
          </p:nvPr>
        </p:nvSpPr>
        <p:spPr>
          <a:xfrm flipH="1">
            <a:off x="11211742" y="6003980"/>
            <a:ext cx="986608" cy="396241"/>
          </a:xfrm>
          <a:prstGeom prst="rect">
            <a:avLst/>
          </a:prstGeom>
          <a:solidFill>
            <a:srgbClr val="808080"/>
          </a:solidFill>
          <a:effectLst>
            <a:outerShdw blurRad="50800" dist="38100" dir="5400000" rotWithShape="0">
              <a:srgbClr val="000000">
                <a:alpha val="40000"/>
              </a:srgbClr>
            </a:outerShdw>
          </a:effectLst>
        </p:spPr>
        <p:txBody>
          <a:bodyPr wrap="square"/>
          <a:lstStyle>
            <a:lvl1pPr algn="ctr">
              <a:defRPr sz="1800">
                <a:solidFill>
                  <a:srgbClr val="FFFFFF"/>
                </a:solidFill>
                <a:latin typeface="Arial Unicode MS"/>
                <a:ea typeface="Arial Unicode MS"/>
                <a:cs typeface="Arial Unicode MS"/>
                <a:sym typeface="Arial Unicode M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grpSp>
        <p:nvGrpSpPr>
          <p:cNvPr id="12" name="组合 9">
            <a:extLst>
              <a:ext uri="{FF2B5EF4-FFF2-40B4-BE49-F238E27FC236}">
                <a16:creationId xmlns:a16="http://schemas.microsoft.com/office/drawing/2014/main" id="{E4EA5BA0-8565-4864-9BC7-94A977977D85}"/>
              </a:ext>
            </a:extLst>
          </p:cNvPr>
          <p:cNvGrpSpPr/>
          <p:nvPr userDrawn="1"/>
        </p:nvGrpSpPr>
        <p:grpSpPr>
          <a:xfrm>
            <a:off x="0" y="3199632"/>
            <a:ext cx="1691686" cy="634858"/>
            <a:chOff x="1978425" y="203295"/>
            <a:chExt cx="1691684" cy="788187"/>
          </a:xfrm>
        </p:grpSpPr>
        <p:grpSp>
          <p:nvGrpSpPr>
            <p:cNvPr id="13" name="矩形 10">
              <a:extLst>
                <a:ext uri="{FF2B5EF4-FFF2-40B4-BE49-F238E27FC236}">
                  <a16:creationId xmlns:a16="http://schemas.microsoft.com/office/drawing/2014/main" id="{94663C78-2322-45B1-B103-F27E600F2130}"/>
                </a:ext>
              </a:extLst>
            </p:cNvPr>
            <p:cNvGrpSpPr/>
            <p:nvPr/>
          </p:nvGrpSpPr>
          <p:grpSpPr>
            <a:xfrm>
              <a:off x="1978425" y="203295"/>
              <a:ext cx="1691684" cy="788187"/>
              <a:chOff x="1978424" y="203295"/>
              <a:chExt cx="1691683" cy="788186"/>
            </a:xfrm>
          </p:grpSpPr>
          <p:sp>
            <p:nvSpPr>
              <p:cNvPr id="21" name="矩形">
                <a:extLst>
                  <a:ext uri="{FF2B5EF4-FFF2-40B4-BE49-F238E27FC236}">
                    <a16:creationId xmlns:a16="http://schemas.microsoft.com/office/drawing/2014/main" id="{776FAFAE-2881-4E9D-882F-21D39FB19B8D}"/>
                  </a:ext>
                </a:extLst>
              </p:cNvPr>
              <p:cNvSpPr/>
              <p:nvPr/>
            </p:nvSpPr>
            <p:spPr>
              <a:xfrm>
                <a:off x="1978424" y="203295"/>
                <a:ext cx="1691682" cy="788186"/>
              </a:xfrm>
              <a:prstGeom prst="rect">
                <a:avLst/>
              </a:prstGeom>
              <a:solidFill>
                <a:srgbClr val="41445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  <a:endParaRPr dirty="0"/>
              </a:p>
            </p:txBody>
          </p:sp>
          <p:sp>
            <p:nvSpPr>
              <p:cNvPr id="22" name="绪论">
                <a:extLst>
                  <a:ext uri="{FF2B5EF4-FFF2-40B4-BE49-F238E27FC236}">
                    <a16:creationId xmlns:a16="http://schemas.microsoft.com/office/drawing/2014/main" id="{575E6CEF-9D14-4EF5-A421-F4A465B597E6}"/>
                  </a:ext>
                </a:extLst>
              </p:cNvPr>
              <p:cNvSpPr txBox="1"/>
              <p:nvPr/>
            </p:nvSpPr>
            <p:spPr>
              <a:xfrm>
                <a:off x="1978425" y="418006"/>
                <a:ext cx="1691682" cy="38210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lvl1pPr>
              </a:lstStyle>
              <a:p>
                <a:r>
                  <a:rPr lang="zh-CN" altLang="en-US" sz="1400" dirty="0"/>
                  <a:t>店铺子系统</a:t>
                </a:r>
                <a:endParaRPr sz="1400" dirty="0"/>
              </a:p>
            </p:txBody>
          </p:sp>
        </p:grpSp>
        <p:sp>
          <p:nvSpPr>
            <p:cNvPr id="14" name="等腰三角形 11">
              <a:extLst>
                <a:ext uri="{FF2B5EF4-FFF2-40B4-BE49-F238E27FC236}">
                  <a16:creationId xmlns:a16="http://schemas.microsoft.com/office/drawing/2014/main" id="{E38E40C7-5F21-4252-AA0D-59CE7C55BE59}"/>
                </a:ext>
              </a:extLst>
            </p:cNvPr>
            <p:cNvSpPr/>
            <p:nvPr/>
          </p:nvSpPr>
          <p:spPr>
            <a:xfrm rot="16200000">
              <a:off x="3526091" y="537054"/>
              <a:ext cx="144017" cy="144017"/>
            </a:xfrm>
            <a:prstGeom prst="triangl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dirty="0"/>
            </a:p>
          </p:txBody>
        </p:sp>
      </p:grpSp>
      <p:graphicFrame>
        <p:nvGraphicFramePr>
          <p:cNvPr id="23" name="Table 4">
            <a:extLst>
              <a:ext uri="{FF2B5EF4-FFF2-40B4-BE49-F238E27FC236}">
                <a16:creationId xmlns:a16="http://schemas.microsoft.com/office/drawing/2014/main" id="{D6FADBAB-5E2F-4962-A03C-7CFE74675AD6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785531493"/>
              </p:ext>
            </p:extLst>
          </p:nvPr>
        </p:nvGraphicFramePr>
        <p:xfrm>
          <a:off x="1" y="1268758"/>
          <a:ext cx="1691680" cy="5131464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691680">
                  <a:extLst>
                    <a:ext uri="{9D8B030D-6E8A-4147-A177-3AD203B41FA5}">
                      <a16:colId xmlns:a16="http://schemas.microsoft.com/office/drawing/2014/main" val="3062448648"/>
                    </a:ext>
                  </a:extLst>
                </a:gridCol>
              </a:tblGrid>
              <a:tr h="641433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altLang="en-US" sz="1400" b="0" dirty="0">
                          <a:solidFill>
                            <a:schemeClr val="tx1"/>
                          </a:solidFill>
                        </a:rPr>
                        <a:t>项目概述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2034599"/>
                  </a:ext>
                </a:extLst>
              </a:tr>
              <a:tr h="641433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altLang="en-US" sz="1400" b="0" dirty="0">
                          <a:solidFill>
                            <a:schemeClr val="tx1"/>
                          </a:solidFill>
                        </a:rPr>
                        <a:t>全局提示子系统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2158366"/>
                  </a:ext>
                </a:extLst>
              </a:tr>
              <a:tr h="641433"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zh-CN" altLang="en-US" sz="14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顾客子系统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7564533"/>
                  </a:ext>
                </a:extLst>
              </a:tr>
              <a:tr h="6414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Calibri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4556477"/>
                  </a:ext>
                </a:extLst>
              </a:tr>
              <a:tr h="6414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商品子系统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2919349"/>
                  </a:ext>
                </a:extLst>
              </a:tr>
              <a:tr h="6414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活动与广告子系统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4401771"/>
                  </a:ext>
                </a:extLst>
              </a:tr>
              <a:tr h="6414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购物车子系统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8060699"/>
                  </a:ext>
                </a:extLst>
              </a:tr>
              <a:tr h="6414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订单子系统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20442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7492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商品子系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 23"/>
          <p:cNvSpPr/>
          <p:nvPr/>
        </p:nvSpPr>
        <p:spPr>
          <a:xfrm>
            <a:off x="-1" y="0"/>
            <a:ext cx="1691682" cy="6858000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2" name="直接连接符 29"/>
          <p:cNvSpPr/>
          <p:nvPr/>
        </p:nvSpPr>
        <p:spPr>
          <a:xfrm>
            <a:off x="1907703" y="1268759"/>
            <a:ext cx="8312063" cy="1"/>
          </a:xfrm>
          <a:prstGeom prst="line">
            <a:avLst/>
          </a:prstGeom>
          <a:ln w="6350">
            <a:solidFill>
              <a:srgbClr val="BFBFBF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3" name="文本框 30"/>
          <p:cNvSpPr txBox="1"/>
          <p:nvPr/>
        </p:nvSpPr>
        <p:spPr>
          <a:xfrm>
            <a:off x="2210764" y="520171"/>
            <a:ext cx="2400655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r>
              <a:rPr lang="zh-CN" altLang="en-US" sz="3600" dirty="0"/>
              <a:t>商品子系统</a:t>
            </a:r>
            <a:endParaRPr sz="3600" dirty="0"/>
          </a:p>
        </p:txBody>
      </p:sp>
      <p:sp>
        <p:nvSpPr>
          <p:cNvPr id="94" name="幻灯片编号"/>
          <p:cNvSpPr txBox="1">
            <a:spLocks noGrp="1"/>
          </p:cNvSpPr>
          <p:nvPr>
            <p:ph type="sldNum" sz="quarter" idx="2"/>
          </p:nvPr>
        </p:nvSpPr>
        <p:spPr>
          <a:xfrm flipH="1">
            <a:off x="11211742" y="6003980"/>
            <a:ext cx="986608" cy="396241"/>
          </a:xfrm>
          <a:prstGeom prst="rect">
            <a:avLst/>
          </a:prstGeom>
          <a:solidFill>
            <a:srgbClr val="808080"/>
          </a:solidFill>
          <a:effectLst>
            <a:outerShdw blurRad="50800" dist="38100" dir="5400000" rotWithShape="0">
              <a:srgbClr val="000000">
                <a:alpha val="40000"/>
              </a:srgbClr>
            </a:outerShdw>
          </a:effectLst>
        </p:spPr>
        <p:txBody>
          <a:bodyPr wrap="square"/>
          <a:lstStyle>
            <a:lvl1pPr algn="ctr">
              <a:defRPr sz="1800">
                <a:solidFill>
                  <a:srgbClr val="FFFFFF"/>
                </a:solidFill>
                <a:latin typeface="Arial Unicode MS"/>
                <a:ea typeface="Arial Unicode MS"/>
                <a:cs typeface="Arial Unicode MS"/>
                <a:sym typeface="Arial Unicode M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grpSp>
        <p:nvGrpSpPr>
          <p:cNvPr id="12" name="组合 9">
            <a:extLst>
              <a:ext uri="{FF2B5EF4-FFF2-40B4-BE49-F238E27FC236}">
                <a16:creationId xmlns:a16="http://schemas.microsoft.com/office/drawing/2014/main" id="{2B61E07F-9B13-4D50-BB8C-29ADAC59640B}"/>
              </a:ext>
            </a:extLst>
          </p:cNvPr>
          <p:cNvGrpSpPr/>
          <p:nvPr userDrawn="1"/>
        </p:nvGrpSpPr>
        <p:grpSpPr>
          <a:xfrm>
            <a:off x="-5" y="3834490"/>
            <a:ext cx="1691686" cy="634858"/>
            <a:chOff x="1978425" y="203295"/>
            <a:chExt cx="1691684" cy="788187"/>
          </a:xfrm>
        </p:grpSpPr>
        <p:grpSp>
          <p:nvGrpSpPr>
            <p:cNvPr id="13" name="矩形 10">
              <a:extLst>
                <a:ext uri="{FF2B5EF4-FFF2-40B4-BE49-F238E27FC236}">
                  <a16:creationId xmlns:a16="http://schemas.microsoft.com/office/drawing/2014/main" id="{AB35A574-E300-4DCA-8DD6-F14F9DABCBFA}"/>
                </a:ext>
              </a:extLst>
            </p:cNvPr>
            <p:cNvGrpSpPr/>
            <p:nvPr/>
          </p:nvGrpSpPr>
          <p:grpSpPr>
            <a:xfrm>
              <a:off x="1978425" y="203295"/>
              <a:ext cx="1691684" cy="788187"/>
              <a:chOff x="1978424" y="203295"/>
              <a:chExt cx="1691683" cy="788186"/>
            </a:xfrm>
          </p:grpSpPr>
          <p:sp>
            <p:nvSpPr>
              <p:cNvPr id="21" name="矩形">
                <a:extLst>
                  <a:ext uri="{FF2B5EF4-FFF2-40B4-BE49-F238E27FC236}">
                    <a16:creationId xmlns:a16="http://schemas.microsoft.com/office/drawing/2014/main" id="{5D614CFD-81E8-4211-94E9-C129E7A69A6A}"/>
                  </a:ext>
                </a:extLst>
              </p:cNvPr>
              <p:cNvSpPr/>
              <p:nvPr/>
            </p:nvSpPr>
            <p:spPr>
              <a:xfrm>
                <a:off x="1978424" y="203295"/>
                <a:ext cx="1691682" cy="788186"/>
              </a:xfrm>
              <a:prstGeom prst="rect">
                <a:avLst/>
              </a:prstGeom>
              <a:solidFill>
                <a:srgbClr val="41445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  <a:endParaRPr dirty="0"/>
              </a:p>
            </p:txBody>
          </p:sp>
          <p:sp>
            <p:nvSpPr>
              <p:cNvPr id="22" name="绪论">
                <a:extLst>
                  <a:ext uri="{FF2B5EF4-FFF2-40B4-BE49-F238E27FC236}">
                    <a16:creationId xmlns:a16="http://schemas.microsoft.com/office/drawing/2014/main" id="{D5D6C802-50CE-461A-8EA7-8D3B30DB94FF}"/>
                  </a:ext>
                </a:extLst>
              </p:cNvPr>
              <p:cNvSpPr txBox="1"/>
              <p:nvPr/>
            </p:nvSpPr>
            <p:spPr>
              <a:xfrm>
                <a:off x="1978425" y="418006"/>
                <a:ext cx="1691682" cy="38210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lvl1pPr>
              </a:lstStyle>
              <a:p>
                <a:r>
                  <a:rPr lang="zh-CN" altLang="en-US" sz="1400" dirty="0"/>
                  <a:t>商品子系统</a:t>
                </a:r>
                <a:endParaRPr sz="1400" dirty="0"/>
              </a:p>
            </p:txBody>
          </p:sp>
        </p:grpSp>
        <p:sp>
          <p:nvSpPr>
            <p:cNvPr id="14" name="等腰三角形 11">
              <a:extLst>
                <a:ext uri="{FF2B5EF4-FFF2-40B4-BE49-F238E27FC236}">
                  <a16:creationId xmlns:a16="http://schemas.microsoft.com/office/drawing/2014/main" id="{62387BEB-A9CC-404F-BF36-326288F0AD36}"/>
                </a:ext>
              </a:extLst>
            </p:cNvPr>
            <p:cNvSpPr/>
            <p:nvPr/>
          </p:nvSpPr>
          <p:spPr>
            <a:xfrm rot="16200000">
              <a:off x="3526091" y="537054"/>
              <a:ext cx="144017" cy="144017"/>
            </a:xfrm>
            <a:prstGeom prst="triangl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dirty="0"/>
            </a:p>
          </p:txBody>
        </p:sp>
      </p:grpSp>
      <p:graphicFrame>
        <p:nvGraphicFramePr>
          <p:cNvPr id="23" name="Table 4">
            <a:extLst>
              <a:ext uri="{FF2B5EF4-FFF2-40B4-BE49-F238E27FC236}">
                <a16:creationId xmlns:a16="http://schemas.microsoft.com/office/drawing/2014/main" id="{6F36D069-803D-4A50-9AE5-93637816291A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77228770"/>
              </p:ext>
            </p:extLst>
          </p:nvPr>
        </p:nvGraphicFramePr>
        <p:xfrm>
          <a:off x="1" y="1268758"/>
          <a:ext cx="1691680" cy="5131464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691680">
                  <a:extLst>
                    <a:ext uri="{9D8B030D-6E8A-4147-A177-3AD203B41FA5}">
                      <a16:colId xmlns:a16="http://schemas.microsoft.com/office/drawing/2014/main" val="3062448648"/>
                    </a:ext>
                  </a:extLst>
                </a:gridCol>
              </a:tblGrid>
              <a:tr h="641433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altLang="en-US" sz="1400" b="0" dirty="0">
                          <a:solidFill>
                            <a:schemeClr val="tx1"/>
                          </a:solidFill>
                        </a:rPr>
                        <a:t>项目概述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2034599"/>
                  </a:ext>
                </a:extLst>
              </a:tr>
              <a:tr h="641433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altLang="en-US" sz="1400" b="0" dirty="0">
                          <a:solidFill>
                            <a:schemeClr val="tx1"/>
                          </a:solidFill>
                        </a:rPr>
                        <a:t>全局提示子系统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2158366"/>
                  </a:ext>
                </a:extLst>
              </a:tr>
              <a:tr h="641433"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zh-CN" altLang="en-US" sz="14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顾客子系统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7564533"/>
                  </a:ext>
                </a:extLst>
              </a:tr>
              <a:tr h="6414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店铺子系统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4556477"/>
                  </a:ext>
                </a:extLst>
              </a:tr>
              <a:tr h="6414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Calibri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2919349"/>
                  </a:ext>
                </a:extLst>
              </a:tr>
              <a:tr h="6414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活动与广告子系统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4401771"/>
                  </a:ext>
                </a:extLst>
              </a:tr>
              <a:tr h="6414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购物车子系统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8060699"/>
                  </a:ext>
                </a:extLst>
              </a:tr>
              <a:tr h="6414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订单子系统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20442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272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活动与广告子系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 23"/>
          <p:cNvSpPr/>
          <p:nvPr/>
        </p:nvSpPr>
        <p:spPr>
          <a:xfrm>
            <a:off x="-1" y="0"/>
            <a:ext cx="1691682" cy="6858000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2" name="直接连接符 29"/>
          <p:cNvSpPr/>
          <p:nvPr/>
        </p:nvSpPr>
        <p:spPr>
          <a:xfrm>
            <a:off x="1907703" y="1268759"/>
            <a:ext cx="8312063" cy="1"/>
          </a:xfrm>
          <a:prstGeom prst="line">
            <a:avLst/>
          </a:prstGeom>
          <a:ln w="6350">
            <a:solidFill>
              <a:srgbClr val="BFBFBF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3" name="文本框 30"/>
          <p:cNvSpPr txBox="1"/>
          <p:nvPr/>
        </p:nvSpPr>
        <p:spPr>
          <a:xfrm>
            <a:off x="2210764" y="520171"/>
            <a:ext cx="3785650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r>
              <a:rPr lang="zh-CN" altLang="en-US" sz="3600" dirty="0"/>
              <a:t>活动与广告子系统</a:t>
            </a:r>
            <a:endParaRPr sz="3600" dirty="0"/>
          </a:p>
        </p:txBody>
      </p:sp>
      <p:sp>
        <p:nvSpPr>
          <p:cNvPr id="94" name="幻灯片编号"/>
          <p:cNvSpPr txBox="1">
            <a:spLocks noGrp="1"/>
          </p:cNvSpPr>
          <p:nvPr>
            <p:ph type="sldNum" sz="quarter" idx="2"/>
          </p:nvPr>
        </p:nvSpPr>
        <p:spPr>
          <a:xfrm flipH="1">
            <a:off x="11211742" y="6003980"/>
            <a:ext cx="986608" cy="396241"/>
          </a:xfrm>
          <a:prstGeom prst="rect">
            <a:avLst/>
          </a:prstGeom>
          <a:solidFill>
            <a:srgbClr val="808080"/>
          </a:solidFill>
          <a:effectLst>
            <a:outerShdw blurRad="50800" dist="38100" dir="5400000" rotWithShape="0">
              <a:srgbClr val="000000">
                <a:alpha val="40000"/>
              </a:srgbClr>
            </a:outerShdw>
          </a:effectLst>
        </p:spPr>
        <p:txBody>
          <a:bodyPr wrap="square"/>
          <a:lstStyle>
            <a:lvl1pPr algn="ctr">
              <a:defRPr sz="1800">
                <a:solidFill>
                  <a:srgbClr val="FFFFFF"/>
                </a:solidFill>
                <a:latin typeface="Arial Unicode MS"/>
                <a:ea typeface="Arial Unicode MS"/>
                <a:cs typeface="Arial Unicode MS"/>
                <a:sym typeface="Arial Unicode M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grpSp>
        <p:nvGrpSpPr>
          <p:cNvPr id="12" name="组合 9">
            <a:extLst>
              <a:ext uri="{FF2B5EF4-FFF2-40B4-BE49-F238E27FC236}">
                <a16:creationId xmlns:a16="http://schemas.microsoft.com/office/drawing/2014/main" id="{0FC87131-558E-4EA3-88F4-381523CC9D0A}"/>
              </a:ext>
            </a:extLst>
          </p:cNvPr>
          <p:cNvGrpSpPr/>
          <p:nvPr userDrawn="1"/>
        </p:nvGrpSpPr>
        <p:grpSpPr>
          <a:xfrm>
            <a:off x="-5" y="4473927"/>
            <a:ext cx="1691686" cy="634858"/>
            <a:chOff x="1978425" y="203295"/>
            <a:chExt cx="1691684" cy="788187"/>
          </a:xfrm>
        </p:grpSpPr>
        <p:grpSp>
          <p:nvGrpSpPr>
            <p:cNvPr id="13" name="矩形 10">
              <a:extLst>
                <a:ext uri="{FF2B5EF4-FFF2-40B4-BE49-F238E27FC236}">
                  <a16:creationId xmlns:a16="http://schemas.microsoft.com/office/drawing/2014/main" id="{6199ABB1-3B45-4EDC-A2EF-FF72062230B8}"/>
                </a:ext>
              </a:extLst>
            </p:cNvPr>
            <p:cNvGrpSpPr/>
            <p:nvPr/>
          </p:nvGrpSpPr>
          <p:grpSpPr>
            <a:xfrm>
              <a:off x="1978425" y="203295"/>
              <a:ext cx="1691684" cy="788187"/>
              <a:chOff x="1978424" y="203295"/>
              <a:chExt cx="1691683" cy="788186"/>
            </a:xfrm>
          </p:grpSpPr>
          <p:sp>
            <p:nvSpPr>
              <p:cNvPr id="21" name="矩形">
                <a:extLst>
                  <a:ext uri="{FF2B5EF4-FFF2-40B4-BE49-F238E27FC236}">
                    <a16:creationId xmlns:a16="http://schemas.microsoft.com/office/drawing/2014/main" id="{50B8499F-0EE4-47C3-A41A-9F45756FFB04}"/>
                  </a:ext>
                </a:extLst>
              </p:cNvPr>
              <p:cNvSpPr/>
              <p:nvPr/>
            </p:nvSpPr>
            <p:spPr>
              <a:xfrm>
                <a:off x="1978424" y="203295"/>
                <a:ext cx="1691682" cy="788186"/>
              </a:xfrm>
              <a:prstGeom prst="rect">
                <a:avLst/>
              </a:prstGeom>
              <a:solidFill>
                <a:srgbClr val="41445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  <a:endParaRPr dirty="0"/>
              </a:p>
            </p:txBody>
          </p:sp>
          <p:sp>
            <p:nvSpPr>
              <p:cNvPr id="22" name="绪论">
                <a:extLst>
                  <a:ext uri="{FF2B5EF4-FFF2-40B4-BE49-F238E27FC236}">
                    <a16:creationId xmlns:a16="http://schemas.microsoft.com/office/drawing/2014/main" id="{DCCA15E3-F328-4B5F-BF74-3C2AFF4997C7}"/>
                  </a:ext>
                </a:extLst>
              </p:cNvPr>
              <p:cNvSpPr txBox="1"/>
              <p:nvPr/>
            </p:nvSpPr>
            <p:spPr>
              <a:xfrm>
                <a:off x="1978425" y="418006"/>
                <a:ext cx="1691682" cy="38210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lvl1pPr>
              </a:lstStyle>
              <a:p>
                <a:r>
                  <a:rPr lang="zh-CN" altLang="en-US" sz="1400" dirty="0"/>
                  <a:t>活动与广告子系统</a:t>
                </a:r>
                <a:endParaRPr sz="1400" dirty="0"/>
              </a:p>
            </p:txBody>
          </p:sp>
        </p:grpSp>
        <p:sp>
          <p:nvSpPr>
            <p:cNvPr id="14" name="等腰三角形 11">
              <a:extLst>
                <a:ext uri="{FF2B5EF4-FFF2-40B4-BE49-F238E27FC236}">
                  <a16:creationId xmlns:a16="http://schemas.microsoft.com/office/drawing/2014/main" id="{5E11C112-ACB1-4F74-973D-53189D6F7756}"/>
                </a:ext>
              </a:extLst>
            </p:cNvPr>
            <p:cNvSpPr/>
            <p:nvPr/>
          </p:nvSpPr>
          <p:spPr>
            <a:xfrm rot="16200000">
              <a:off x="3526091" y="537054"/>
              <a:ext cx="144017" cy="144017"/>
            </a:xfrm>
            <a:prstGeom prst="triangl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dirty="0"/>
            </a:p>
          </p:txBody>
        </p:sp>
      </p:grpSp>
      <p:graphicFrame>
        <p:nvGraphicFramePr>
          <p:cNvPr id="23" name="Table 4">
            <a:extLst>
              <a:ext uri="{FF2B5EF4-FFF2-40B4-BE49-F238E27FC236}">
                <a16:creationId xmlns:a16="http://schemas.microsoft.com/office/drawing/2014/main" id="{6440B205-F1FD-4889-9266-8B92DB7C9691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117363216"/>
              </p:ext>
            </p:extLst>
          </p:nvPr>
        </p:nvGraphicFramePr>
        <p:xfrm>
          <a:off x="1" y="1268758"/>
          <a:ext cx="1691680" cy="5131464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691680">
                  <a:extLst>
                    <a:ext uri="{9D8B030D-6E8A-4147-A177-3AD203B41FA5}">
                      <a16:colId xmlns:a16="http://schemas.microsoft.com/office/drawing/2014/main" val="3062448648"/>
                    </a:ext>
                  </a:extLst>
                </a:gridCol>
              </a:tblGrid>
              <a:tr h="641433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altLang="en-US" sz="1400" b="0" dirty="0">
                          <a:solidFill>
                            <a:schemeClr val="tx1"/>
                          </a:solidFill>
                        </a:rPr>
                        <a:t>项目概述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2034599"/>
                  </a:ext>
                </a:extLst>
              </a:tr>
              <a:tr h="641433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altLang="en-US" sz="1400" b="0" dirty="0">
                          <a:solidFill>
                            <a:schemeClr val="tx1"/>
                          </a:solidFill>
                        </a:rPr>
                        <a:t>全局提示子系统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2158366"/>
                  </a:ext>
                </a:extLst>
              </a:tr>
              <a:tr h="6414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zh-CN" altLang="en-US" sz="14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顾客子系统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7564533"/>
                  </a:ext>
                </a:extLst>
              </a:tr>
              <a:tr h="6414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店铺子系统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4556477"/>
                  </a:ext>
                </a:extLst>
              </a:tr>
              <a:tr h="6414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商品子系统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2919349"/>
                  </a:ext>
                </a:extLst>
              </a:tr>
              <a:tr h="6414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Calibri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4401771"/>
                  </a:ext>
                </a:extLst>
              </a:tr>
              <a:tr h="6414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购物车子系统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8060699"/>
                  </a:ext>
                </a:extLst>
              </a:tr>
              <a:tr h="6414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订单子系统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20442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9992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购物车子系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 23"/>
          <p:cNvSpPr/>
          <p:nvPr/>
        </p:nvSpPr>
        <p:spPr>
          <a:xfrm>
            <a:off x="-1" y="0"/>
            <a:ext cx="1691682" cy="6858000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2" name="直接连接符 29"/>
          <p:cNvSpPr/>
          <p:nvPr/>
        </p:nvSpPr>
        <p:spPr>
          <a:xfrm>
            <a:off x="1907703" y="1268759"/>
            <a:ext cx="8312063" cy="1"/>
          </a:xfrm>
          <a:prstGeom prst="line">
            <a:avLst/>
          </a:prstGeom>
          <a:ln w="6350">
            <a:solidFill>
              <a:srgbClr val="BFBFBF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3" name="文本框 30"/>
          <p:cNvSpPr txBox="1"/>
          <p:nvPr/>
        </p:nvSpPr>
        <p:spPr>
          <a:xfrm>
            <a:off x="2210764" y="520171"/>
            <a:ext cx="2862320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r>
              <a:rPr lang="zh-CN" altLang="en-US" sz="3600" dirty="0"/>
              <a:t>购物车子系统</a:t>
            </a:r>
            <a:endParaRPr sz="3600" dirty="0"/>
          </a:p>
        </p:txBody>
      </p:sp>
      <p:sp>
        <p:nvSpPr>
          <p:cNvPr id="94" name="幻灯片编号"/>
          <p:cNvSpPr txBox="1">
            <a:spLocks noGrp="1"/>
          </p:cNvSpPr>
          <p:nvPr>
            <p:ph type="sldNum" sz="quarter" idx="2"/>
          </p:nvPr>
        </p:nvSpPr>
        <p:spPr>
          <a:xfrm flipH="1">
            <a:off x="11211742" y="6003980"/>
            <a:ext cx="986608" cy="396241"/>
          </a:xfrm>
          <a:prstGeom prst="rect">
            <a:avLst/>
          </a:prstGeom>
          <a:solidFill>
            <a:srgbClr val="808080"/>
          </a:solidFill>
          <a:effectLst>
            <a:outerShdw blurRad="50800" dist="38100" dir="5400000" rotWithShape="0">
              <a:srgbClr val="000000">
                <a:alpha val="40000"/>
              </a:srgbClr>
            </a:outerShdw>
          </a:effectLst>
        </p:spPr>
        <p:txBody>
          <a:bodyPr wrap="square"/>
          <a:lstStyle>
            <a:lvl1pPr algn="ctr">
              <a:defRPr sz="1800">
                <a:solidFill>
                  <a:srgbClr val="FFFFFF"/>
                </a:solidFill>
                <a:latin typeface="Arial Unicode MS"/>
                <a:ea typeface="Arial Unicode MS"/>
                <a:cs typeface="Arial Unicode MS"/>
                <a:sym typeface="Arial Unicode M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grpSp>
        <p:nvGrpSpPr>
          <p:cNvPr id="12" name="组合 9">
            <a:extLst>
              <a:ext uri="{FF2B5EF4-FFF2-40B4-BE49-F238E27FC236}">
                <a16:creationId xmlns:a16="http://schemas.microsoft.com/office/drawing/2014/main" id="{6DF750D7-F445-45E5-89FE-7A932AD14BDE}"/>
              </a:ext>
            </a:extLst>
          </p:cNvPr>
          <p:cNvGrpSpPr/>
          <p:nvPr userDrawn="1"/>
        </p:nvGrpSpPr>
        <p:grpSpPr>
          <a:xfrm>
            <a:off x="-5" y="5114008"/>
            <a:ext cx="1691686" cy="634858"/>
            <a:chOff x="1978425" y="203295"/>
            <a:chExt cx="1691684" cy="788187"/>
          </a:xfrm>
        </p:grpSpPr>
        <p:grpSp>
          <p:nvGrpSpPr>
            <p:cNvPr id="13" name="矩形 10">
              <a:extLst>
                <a:ext uri="{FF2B5EF4-FFF2-40B4-BE49-F238E27FC236}">
                  <a16:creationId xmlns:a16="http://schemas.microsoft.com/office/drawing/2014/main" id="{9E78F04B-268B-4BD0-A3D4-847E593B1044}"/>
                </a:ext>
              </a:extLst>
            </p:cNvPr>
            <p:cNvGrpSpPr/>
            <p:nvPr/>
          </p:nvGrpSpPr>
          <p:grpSpPr>
            <a:xfrm>
              <a:off x="1978425" y="203295"/>
              <a:ext cx="1691684" cy="788187"/>
              <a:chOff x="1978424" y="203295"/>
              <a:chExt cx="1691683" cy="788186"/>
            </a:xfrm>
          </p:grpSpPr>
          <p:sp>
            <p:nvSpPr>
              <p:cNvPr id="21" name="矩形">
                <a:extLst>
                  <a:ext uri="{FF2B5EF4-FFF2-40B4-BE49-F238E27FC236}">
                    <a16:creationId xmlns:a16="http://schemas.microsoft.com/office/drawing/2014/main" id="{1E2751B4-F2D7-43C5-AA3F-904FF8C5B88F}"/>
                  </a:ext>
                </a:extLst>
              </p:cNvPr>
              <p:cNvSpPr/>
              <p:nvPr/>
            </p:nvSpPr>
            <p:spPr>
              <a:xfrm>
                <a:off x="1978424" y="203295"/>
                <a:ext cx="1691682" cy="788186"/>
              </a:xfrm>
              <a:prstGeom prst="rect">
                <a:avLst/>
              </a:prstGeom>
              <a:solidFill>
                <a:srgbClr val="41445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  <a:endParaRPr dirty="0"/>
              </a:p>
            </p:txBody>
          </p:sp>
          <p:sp>
            <p:nvSpPr>
              <p:cNvPr id="22" name="绪论">
                <a:extLst>
                  <a:ext uri="{FF2B5EF4-FFF2-40B4-BE49-F238E27FC236}">
                    <a16:creationId xmlns:a16="http://schemas.microsoft.com/office/drawing/2014/main" id="{4BC92FF9-CE70-4AD7-9549-8CFA564D7249}"/>
                  </a:ext>
                </a:extLst>
              </p:cNvPr>
              <p:cNvSpPr txBox="1"/>
              <p:nvPr/>
            </p:nvSpPr>
            <p:spPr>
              <a:xfrm>
                <a:off x="1978425" y="418006"/>
                <a:ext cx="1691682" cy="38210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lvl1pPr>
              </a:lstStyle>
              <a:p>
                <a:r>
                  <a:rPr lang="zh-CN" altLang="en-US" sz="1400" dirty="0"/>
                  <a:t>购物车子系统</a:t>
                </a:r>
                <a:endParaRPr sz="1400" dirty="0"/>
              </a:p>
            </p:txBody>
          </p:sp>
        </p:grpSp>
        <p:sp>
          <p:nvSpPr>
            <p:cNvPr id="14" name="等腰三角形 11">
              <a:extLst>
                <a:ext uri="{FF2B5EF4-FFF2-40B4-BE49-F238E27FC236}">
                  <a16:creationId xmlns:a16="http://schemas.microsoft.com/office/drawing/2014/main" id="{92E9B0E0-58B4-4AB2-A7DE-2E88C4B4E5AD}"/>
                </a:ext>
              </a:extLst>
            </p:cNvPr>
            <p:cNvSpPr/>
            <p:nvPr/>
          </p:nvSpPr>
          <p:spPr>
            <a:xfrm rot="16200000">
              <a:off x="3526091" y="537054"/>
              <a:ext cx="144017" cy="144017"/>
            </a:xfrm>
            <a:prstGeom prst="triangl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dirty="0"/>
            </a:p>
          </p:txBody>
        </p:sp>
      </p:grpSp>
      <p:graphicFrame>
        <p:nvGraphicFramePr>
          <p:cNvPr id="23" name="Table 4">
            <a:extLst>
              <a:ext uri="{FF2B5EF4-FFF2-40B4-BE49-F238E27FC236}">
                <a16:creationId xmlns:a16="http://schemas.microsoft.com/office/drawing/2014/main" id="{9BDE4B06-14B7-42FF-A55E-135B85831635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753783760"/>
              </p:ext>
            </p:extLst>
          </p:nvPr>
        </p:nvGraphicFramePr>
        <p:xfrm>
          <a:off x="1" y="1268758"/>
          <a:ext cx="1691680" cy="5131464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691680">
                  <a:extLst>
                    <a:ext uri="{9D8B030D-6E8A-4147-A177-3AD203B41FA5}">
                      <a16:colId xmlns:a16="http://schemas.microsoft.com/office/drawing/2014/main" val="3062448648"/>
                    </a:ext>
                  </a:extLst>
                </a:gridCol>
              </a:tblGrid>
              <a:tr h="641433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altLang="en-US" sz="1400" b="0" dirty="0">
                          <a:solidFill>
                            <a:schemeClr val="tx1"/>
                          </a:solidFill>
                        </a:rPr>
                        <a:t>项目概述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2034599"/>
                  </a:ext>
                </a:extLst>
              </a:tr>
              <a:tr h="641433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altLang="en-US" sz="1400" b="0" dirty="0">
                          <a:solidFill>
                            <a:schemeClr val="tx1"/>
                          </a:solidFill>
                        </a:rPr>
                        <a:t>全局提示子系统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2158366"/>
                  </a:ext>
                </a:extLst>
              </a:tr>
              <a:tr h="6414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zh-CN" altLang="en-US" sz="14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顾客子系统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7564533"/>
                  </a:ext>
                </a:extLst>
              </a:tr>
              <a:tr h="6414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店铺子系统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4556477"/>
                  </a:ext>
                </a:extLst>
              </a:tr>
              <a:tr h="6414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商品子系统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2919349"/>
                  </a:ext>
                </a:extLst>
              </a:tr>
              <a:tr h="6414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活动与广告子系统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4401771"/>
                  </a:ext>
                </a:extLst>
              </a:tr>
              <a:tr h="6414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Calibri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8060699"/>
                  </a:ext>
                </a:extLst>
              </a:tr>
              <a:tr h="6414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订单子系统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20442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2531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订单子系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 23"/>
          <p:cNvSpPr/>
          <p:nvPr/>
        </p:nvSpPr>
        <p:spPr>
          <a:xfrm>
            <a:off x="-1" y="0"/>
            <a:ext cx="1691682" cy="6858000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2" name="直接连接符 29"/>
          <p:cNvSpPr/>
          <p:nvPr/>
        </p:nvSpPr>
        <p:spPr>
          <a:xfrm>
            <a:off x="1907703" y="1268759"/>
            <a:ext cx="8312063" cy="1"/>
          </a:xfrm>
          <a:prstGeom prst="line">
            <a:avLst/>
          </a:prstGeom>
          <a:ln w="6350">
            <a:solidFill>
              <a:srgbClr val="BFBFBF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3" name="文本框 30"/>
          <p:cNvSpPr txBox="1"/>
          <p:nvPr/>
        </p:nvSpPr>
        <p:spPr>
          <a:xfrm>
            <a:off x="2210764" y="520171"/>
            <a:ext cx="2400655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r>
              <a:rPr lang="zh-CN" altLang="en-US" sz="3600" dirty="0"/>
              <a:t>订单子系统</a:t>
            </a:r>
            <a:endParaRPr sz="3600" dirty="0"/>
          </a:p>
        </p:txBody>
      </p:sp>
      <p:sp>
        <p:nvSpPr>
          <p:cNvPr id="94" name="幻灯片编号"/>
          <p:cNvSpPr txBox="1">
            <a:spLocks noGrp="1"/>
          </p:cNvSpPr>
          <p:nvPr>
            <p:ph type="sldNum" sz="quarter" idx="2"/>
          </p:nvPr>
        </p:nvSpPr>
        <p:spPr>
          <a:xfrm flipH="1">
            <a:off x="11211742" y="6003980"/>
            <a:ext cx="986608" cy="396241"/>
          </a:xfrm>
          <a:prstGeom prst="rect">
            <a:avLst/>
          </a:prstGeom>
          <a:solidFill>
            <a:srgbClr val="808080"/>
          </a:solidFill>
          <a:effectLst>
            <a:outerShdw blurRad="50800" dist="38100" dir="5400000" rotWithShape="0">
              <a:srgbClr val="000000">
                <a:alpha val="40000"/>
              </a:srgbClr>
            </a:outerShdw>
          </a:effectLst>
        </p:spPr>
        <p:txBody>
          <a:bodyPr wrap="square"/>
          <a:lstStyle>
            <a:lvl1pPr algn="ctr">
              <a:defRPr sz="1800">
                <a:solidFill>
                  <a:srgbClr val="FFFFFF"/>
                </a:solidFill>
                <a:latin typeface="Arial Unicode MS"/>
                <a:ea typeface="Arial Unicode MS"/>
                <a:cs typeface="Arial Unicode MS"/>
                <a:sym typeface="Arial Unicode M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grpSp>
        <p:nvGrpSpPr>
          <p:cNvPr id="12" name="组合 9">
            <a:extLst>
              <a:ext uri="{FF2B5EF4-FFF2-40B4-BE49-F238E27FC236}">
                <a16:creationId xmlns:a16="http://schemas.microsoft.com/office/drawing/2014/main" id="{1EE59883-0322-4EC0-8291-C74148DDA7A1}"/>
              </a:ext>
            </a:extLst>
          </p:cNvPr>
          <p:cNvGrpSpPr/>
          <p:nvPr userDrawn="1"/>
        </p:nvGrpSpPr>
        <p:grpSpPr>
          <a:xfrm>
            <a:off x="-5" y="5757050"/>
            <a:ext cx="1691686" cy="634858"/>
            <a:chOff x="1978425" y="203295"/>
            <a:chExt cx="1691684" cy="788187"/>
          </a:xfrm>
        </p:grpSpPr>
        <p:grpSp>
          <p:nvGrpSpPr>
            <p:cNvPr id="13" name="矩形 10">
              <a:extLst>
                <a:ext uri="{FF2B5EF4-FFF2-40B4-BE49-F238E27FC236}">
                  <a16:creationId xmlns:a16="http://schemas.microsoft.com/office/drawing/2014/main" id="{68D631F7-4CA0-4430-9D24-CDE60D85A2F6}"/>
                </a:ext>
              </a:extLst>
            </p:cNvPr>
            <p:cNvGrpSpPr/>
            <p:nvPr/>
          </p:nvGrpSpPr>
          <p:grpSpPr>
            <a:xfrm>
              <a:off x="1978425" y="203295"/>
              <a:ext cx="1691684" cy="788187"/>
              <a:chOff x="1978424" y="203295"/>
              <a:chExt cx="1691683" cy="788186"/>
            </a:xfrm>
          </p:grpSpPr>
          <p:sp>
            <p:nvSpPr>
              <p:cNvPr id="21" name="矩形">
                <a:extLst>
                  <a:ext uri="{FF2B5EF4-FFF2-40B4-BE49-F238E27FC236}">
                    <a16:creationId xmlns:a16="http://schemas.microsoft.com/office/drawing/2014/main" id="{A57BAACE-B837-4F5E-AFF9-50D460938E9A}"/>
                  </a:ext>
                </a:extLst>
              </p:cNvPr>
              <p:cNvSpPr/>
              <p:nvPr/>
            </p:nvSpPr>
            <p:spPr>
              <a:xfrm>
                <a:off x="1978424" y="203295"/>
                <a:ext cx="1691682" cy="788186"/>
              </a:xfrm>
              <a:prstGeom prst="rect">
                <a:avLst/>
              </a:prstGeom>
              <a:solidFill>
                <a:srgbClr val="41445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  <a:endParaRPr dirty="0"/>
              </a:p>
            </p:txBody>
          </p:sp>
          <p:sp>
            <p:nvSpPr>
              <p:cNvPr id="22" name="绪论">
                <a:extLst>
                  <a:ext uri="{FF2B5EF4-FFF2-40B4-BE49-F238E27FC236}">
                    <a16:creationId xmlns:a16="http://schemas.microsoft.com/office/drawing/2014/main" id="{4BA1B34B-E415-4468-A1D7-DB8A2660C3AE}"/>
                  </a:ext>
                </a:extLst>
              </p:cNvPr>
              <p:cNvSpPr txBox="1"/>
              <p:nvPr/>
            </p:nvSpPr>
            <p:spPr>
              <a:xfrm>
                <a:off x="1978425" y="418006"/>
                <a:ext cx="1691682" cy="38210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lvl1pPr>
              </a:lstStyle>
              <a:p>
                <a:r>
                  <a:rPr lang="zh-CN" altLang="en-US" sz="1400" dirty="0"/>
                  <a:t>订单子系统</a:t>
                </a:r>
                <a:endParaRPr sz="1400" dirty="0"/>
              </a:p>
            </p:txBody>
          </p:sp>
        </p:grpSp>
        <p:sp>
          <p:nvSpPr>
            <p:cNvPr id="14" name="等腰三角形 11">
              <a:extLst>
                <a:ext uri="{FF2B5EF4-FFF2-40B4-BE49-F238E27FC236}">
                  <a16:creationId xmlns:a16="http://schemas.microsoft.com/office/drawing/2014/main" id="{C69C6873-F29B-406D-A622-6AA19EDBBDFD}"/>
                </a:ext>
              </a:extLst>
            </p:cNvPr>
            <p:cNvSpPr/>
            <p:nvPr/>
          </p:nvSpPr>
          <p:spPr>
            <a:xfrm rot="16200000">
              <a:off x="3526091" y="537054"/>
              <a:ext cx="144017" cy="144017"/>
            </a:xfrm>
            <a:prstGeom prst="triangl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dirty="0"/>
            </a:p>
          </p:txBody>
        </p:sp>
      </p:grpSp>
      <p:graphicFrame>
        <p:nvGraphicFramePr>
          <p:cNvPr id="23" name="Table 4">
            <a:extLst>
              <a:ext uri="{FF2B5EF4-FFF2-40B4-BE49-F238E27FC236}">
                <a16:creationId xmlns:a16="http://schemas.microsoft.com/office/drawing/2014/main" id="{3A3D6BD1-9046-402A-B736-D0E1F7753389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95072346"/>
              </p:ext>
            </p:extLst>
          </p:nvPr>
        </p:nvGraphicFramePr>
        <p:xfrm>
          <a:off x="1" y="1268758"/>
          <a:ext cx="1691680" cy="5131464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691680">
                  <a:extLst>
                    <a:ext uri="{9D8B030D-6E8A-4147-A177-3AD203B41FA5}">
                      <a16:colId xmlns:a16="http://schemas.microsoft.com/office/drawing/2014/main" val="3062448648"/>
                    </a:ext>
                  </a:extLst>
                </a:gridCol>
              </a:tblGrid>
              <a:tr h="641433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altLang="en-US" sz="1400" b="0" dirty="0">
                          <a:solidFill>
                            <a:schemeClr val="tx1"/>
                          </a:solidFill>
                        </a:rPr>
                        <a:t>项目概述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2034599"/>
                  </a:ext>
                </a:extLst>
              </a:tr>
              <a:tr h="641433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altLang="en-US" sz="1400" b="0" dirty="0">
                          <a:solidFill>
                            <a:schemeClr val="tx1"/>
                          </a:solidFill>
                        </a:rPr>
                        <a:t>全局提示子系统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2158366"/>
                  </a:ext>
                </a:extLst>
              </a:tr>
              <a:tr h="6414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zh-CN" altLang="en-US" sz="14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顾客子系统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7564533"/>
                  </a:ext>
                </a:extLst>
              </a:tr>
              <a:tr h="6414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店铺子系统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4556477"/>
                  </a:ext>
                </a:extLst>
              </a:tr>
              <a:tr h="6414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商品子系统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2919349"/>
                  </a:ext>
                </a:extLst>
              </a:tr>
              <a:tr h="6414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活动与广告子系统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4401771"/>
                  </a:ext>
                </a:extLst>
              </a:tr>
              <a:tr h="6414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购物车子系统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8060699"/>
                  </a:ext>
                </a:extLst>
              </a:tr>
              <a:tr h="6414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Calibri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20442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9394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标题文本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1" cy="2387601"/>
          </a:xfrm>
          <a:prstGeom prst="rect">
            <a:avLst/>
          </a:prstGeom>
        </p:spPr>
        <p:txBody>
          <a:bodyPr anchor="b"/>
          <a:lstStyle>
            <a:lvl1pPr algn="ctr">
              <a:defRPr sz="6100"/>
            </a:lvl1pPr>
          </a:lstStyle>
          <a:p>
            <a:r>
              <a:t>标题文本</a:t>
            </a:r>
          </a:p>
        </p:txBody>
      </p:sp>
      <p:sp>
        <p:nvSpPr>
          <p:cNvPr id="185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1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8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/>
          <p:cNvSpPr/>
          <p:nvPr/>
        </p:nvSpPr>
        <p:spPr>
          <a:xfrm>
            <a:off x="-1" y="0"/>
            <a:ext cx="1691682" cy="6858000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" name="日期占位符 1"/>
          <p:cNvSpPr txBox="1"/>
          <p:nvPr/>
        </p:nvSpPr>
        <p:spPr>
          <a:xfrm>
            <a:off x="457200" y="6385242"/>
            <a:ext cx="2133600" cy="3073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>
              <a:defRPr sz="1200">
                <a:solidFill>
                  <a:srgbClr val="888888"/>
                </a:solidFill>
              </a:defRPr>
            </a:pPr>
            <a:endParaRPr/>
          </a:p>
        </p:txBody>
      </p:sp>
      <p:graphicFrame>
        <p:nvGraphicFramePr>
          <p:cNvPr id="4" name="表格 9"/>
          <p:cNvGraphicFramePr/>
          <p:nvPr/>
        </p:nvGraphicFramePr>
        <p:xfrm>
          <a:off x="0" y="1355463"/>
          <a:ext cx="1691680" cy="3873296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691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052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36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>
                          <a:solidFill>
                            <a:srgbClr val="595959"/>
                          </a:solidFill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绪论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36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>
                          <a:solidFill>
                            <a:srgbClr val="595959"/>
                          </a:solidFill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界定与表征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36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>
                          <a:solidFill>
                            <a:srgbClr val="595959"/>
                          </a:solidFill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合理交通结构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36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>
                          <a:solidFill>
                            <a:srgbClr val="595959"/>
                          </a:solidFill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影响因素辨识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36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>
                          <a:solidFill>
                            <a:srgbClr val="595959"/>
                          </a:solidFill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干预对策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直接连接符 10"/>
          <p:cNvSpPr/>
          <p:nvPr/>
        </p:nvSpPr>
        <p:spPr>
          <a:xfrm>
            <a:off x="1907703" y="1268759"/>
            <a:ext cx="8312063" cy="1"/>
          </a:xfrm>
          <a:prstGeom prst="line">
            <a:avLst/>
          </a:prstGeom>
          <a:ln w="6350">
            <a:solidFill>
              <a:srgbClr val="BFBFBF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0" name="组合 11"/>
          <p:cNvGrpSpPr/>
          <p:nvPr/>
        </p:nvGrpSpPr>
        <p:grpSpPr>
          <a:xfrm>
            <a:off x="-1" y="1358721"/>
            <a:ext cx="1691682" cy="728263"/>
            <a:chOff x="0" y="0"/>
            <a:chExt cx="1691680" cy="728261"/>
          </a:xfrm>
        </p:grpSpPr>
        <p:grpSp>
          <p:nvGrpSpPr>
            <p:cNvPr id="8" name="矩形 12"/>
            <p:cNvGrpSpPr/>
            <p:nvPr/>
          </p:nvGrpSpPr>
          <p:grpSpPr>
            <a:xfrm>
              <a:off x="0" y="0"/>
              <a:ext cx="1691681" cy="728262"/>
              <a:chOff x="0" y="0"/>
              <a:chExt cx="1691680" cy="728261"/>
            </a:xfrm>
          </p:grpSpPr>
          <p:sp>
            <p:nvSpPr>
              <p:cNvPr id="6" name="矩形"/>
              <p:cNvSpPr/>
              <p:nvPr/>
            </p:nvSpPr>
            <p:spPr>
              <a:xfrm>
                <a:off x="-1" y="-1"/>
                <a:ext cx="1691682" cy="728263"/>
              </a:xfrm>
              <a:prstGeom prst="rect">
                <a:avLst/>
              </a:prstGeom>
              <a:solidFill>
                <a:srgbClr val="414455">
                  <a:alpha val="89804"/>
                </a:srgbClr>
              </a:solidFill>
              <a:ln w="12700" cap="flat">
                <a:noFill/>
                <a:miter lim="400000"/>
              </a:ln>
              <a:effectLst>
                <a:outerShdw blurRad="50800" dist="38100" dir="5400000" rotWithShape="0">
                  <a:srgbClr val="000000">
                    <a:alpha val="4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4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7" name="主要内容"/>
              <p:cNvSpPr txBox="1"/>
              <p:nvPr/>
            </p:nvSpPr>
            <p:spPr>
              <a:xfrm>
                <a:off x="-1" y="108860"/>
                <a:ext cx="1691682" cy="5105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2400">
                    <a:solidFill>
                      <a:srgbClr val="FFFFFF"/>
                    </a:solidFill>
                  </a:defRPr>
                </a:lvl1pPr>
              </a:lstStyle>
              <a:p>
                <a:r>
                  <a:t>主要内容</a:t>
                </a:r>
              </a:p>
            </p:txBody>
          </p:sp>
        </p:grpSp>
        <p:sp>
          <p:nvSpPr>
            <p:cNvPr id="9" name="等腰三角形 13"/>
            <p:cNvSpPr/>
            <p:nvPr/>
          </p:nvSpPr>
          <p:spPr>
            <a:xfrm rot="16200000">
              <a:off x="1553138" y="292123"/>
              <a:ext cx="133068" cy="144017"/>
            </a:xfrm>
            <a:prstGeom prst="triangle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1" name="文本框 15"/>
          <p:cNvSpPr txBox="1"/>
          <p:nvPr/>
        </p:nvSpPr>
        <p:spPr>
          <a:xfrm>
            <a:off x="2210764" y="509286"/>
            <a:ext cx="2136141" cy="802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4000"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r>
              <a:t>主要内容</a:t>
            </a:r>
          </a:p>
        </p:txBody>
      </p:sp>
      <p:sp>
        <p:nvSpPr>
          <p:cNvPr id="12" name="标题文本"/>
          <p:cNvSpPr txBox="1">
            <a:spLocks noGrp="1"/>
          </p:cNvSpPr>
          <p:nvPr>
            <p:ph type="title"/>
          </p:nvPr>
        </p:nvSpPr>
        <p:spPr>
          <a:xfrm>
            <a:off x="609600" y="92074"/>
            <a:ext cx="10972800" cy="1508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13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  <p:sp>
        <p:nvSpPr>
          <p:cNvPr id="1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1" r:id="rId2"/>
    <p:sldLayoutId id="2147483667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59" r:id="rId9"/>
    <p:sldLayoutId id="2147483660" r:id="rId10"/>
  </p:sldLayoutIdLst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extBox 3"/>
          <p:cNvSpPr txBox="1"/>
          <p:nvPr/>
        </p:nvSpPr>
        <p:spPr>
          <a:xfrm>
            <a:off x="1860056" y="1374177"/>
            <a:ext cx="8322169" cy="923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 anchor="ctr">
            <a:spAutoFit/>
          </a:bodyPr>
          <a:lstStyle>
            <a:lvl1pPr>
              <a:defRPr sz="6600" b="1">
                <a:solidFill>
                  <a:srgbClr val="414455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sz="5400" dirty="0"/>
              <a:t>软件设计模式课程项目答辩</a:t>
            </a:r>
            <a:endParaRPr sz="5400" dirty="0"/>
          </a:p>
        </p:txBody>
      </p:sp>
      <p:sp>
        <p:nvSpPr>
          <p:cNvPr id="207" name="TextBox 5"/>
          <p:cNvSpPr txBox="1"/>
          <p:nvPr/>
        </p:nvSpPr>
        <p:spPr>
          <a:xfrm>
            <a:off x="5663894" y="4162151"/>
            <a:ext cx="2304557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endParaRPr dirty="0"/>
          </a:p>
        </p:txBody>
      </p:sp>
      <p:sp>
        <p:nvSpPr>
          <p:cNvPr id="208" name="TextBox 30"/>
          <p:cNvSpPr txBox="1"/>
          <p:nvPr/>
        </p:nvSpPr>
        <p:spPr>
          <a:xfrm>
            <a:off x="5296002" y="4562261"/>
            <a:ext cx="2304557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 sz="2000" b="1">
                <a:solidFill>
                  <a:srgbClr val="414455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lang="en-US" altLang="zh-CN" dirty="0"/>
              <a:t>2021.11.6</a:t>
            </a:r>
            <a:endParaRPr dirty="0"/>
          </a:p>
        </p:txBody>
      </p:sp>
      <p:sp>
        <p:nvSpPr>
          <p:cNvPr id="209" name="矩形 6"/>
          <p:cNvSpPr/>
          <p:nvPr/>
        </p:nvSpPr>
        <p:spPr>
          <a:xfrm>
            <a:off x="6816173" y="4162151"/>
            <a:ext cx="5375828" cy="760731"/>
          </a:xfrm>
          <a:prstGeom prst="rect">
            <a:avLst/>
          </a:prstGeom>
          <a:solidFill>
            <a:srgbClr val="414455"/>
          </a:solidFill>
          <a:ln w="12700">
            <a:solidFill>
              <a:srgbClr val="005AA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0" name="矩形 8"/>
          <p:cNvSpPr/>
          <p:nvPr/>
        </p:nvSpPr>
        <p:spPr>
          <a:xfrm>
            <a:off x="0" y="1374177"/>
            <a:ext cx="1663518" cy="1504552"/>
          </a:xfrm>
          <a:prstGeom prst="rect">
            <a:avLst/>
          </a:prstGeom>
          <a:solidFill>
            <a:srgbClr val="41445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  <p:pic>
        <p:nvPicPr>
          <p:cNvPr id="211" name="同济大学的副本.png" descr="同济大学的副本.png"/>
          <p:cNvPicPr>
            <a:picLocks noChangeAspect="1"/>
          </p:cNvPicPr>
          <p:nvPr/>
        </p:nvPicPr>
        <p:blipFill>
          <a:blip r:embed="rId2"/>
          <a:srcRect l="19703" t="25822" r="1174" b="13927"/>
          <a:stretch>
            <a:fillRect/>
          </a:stretch>
        </p:blipFill>
        <p:spPr>
          <a:xfrm>
            <a:off x="241605" y="1628504"/>
            <a:ext cx="1618451" cy="1026657"/>
          </a:xfrm>
          <a:prstGeom prst="rect">
            <a:avLst/>
          </a:prstGeom>
          <a:ln w="12700">
            <a:miter lim="400000"/>
          </a:ln>
          <a:effectLst>
            <a:outerShdw blurRad="254000" dist="127000" dir="16200000" rotWithShape="0">
              <a:srgbClr val="000000">
                <a:alpha val="70000"/>
              </a:srgbClr>
            </a:outerShdw>
          </a:effectLst>
        </p:spPr>
      </p:pic>
      <p:sp>
        <p:nvSpPr>
          <p:cNvPr id="9" name="TextBox 4">
            <a:extLst>
              <a:ext uri="{FF2B5EF4-FFF2-40B4-BE49-F238E27FC236}">
                <a16:creationId xmlns:a16="http://schemas.microsoft.com/office/drawing/2014/main" id="{0D71345C-A88D-4AB0-BD46-2DA0AE423344}"/>
              </a:ext>
            </a:extLst>
          </p:cNvPr>
          <p:cNvSpPr txBox="1"/>
          <p:nvPr/>
        </p:nvSpPr>
        <p:spPr>
          <a:xfrm>
            <a:off x="1860056" y="2478619"/>
            <a:ext cx="2848578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 anchor="ctr">
            <a:spAutoFit/>
          </a:bodyPr>
          <a:lstStyle/>
          <a:p>
            <a:pPr>
              <a:defRPr sz="16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 sz="2000" b="1" dirty="0">
                <a:solidFill>
                  <a:srgbClr val="414455"/>
                </a:solidFill>
                <a:latin typeface="微软雅黑"/>
                <a:ea typeface="微软雅黑"/>
                <a:cs typeface="微软雅黑"/>
                <a:sym typeface="微软雅黑"/>
              </a:rPr>
              <a:t>项目选题：天猫购物节</a:t>
            </a:r>
            <a:endParaRPr sz="2000" b="1" dirty="0">
              <a:solidFill>
                <a:srgbClr val="414455"/>
              </a:solidFill>
              <a:latin typeface="微软雅黑"/>
              <a:ea typeface="微软雅黑"/>
              <a:cs typeface="微软雅黑"/>
              <a:sym typeface="微软雅黑"/>
            </a:endParaRPr>
          </a:p>
        </p:txBody>
      </p:sp>
      <p:sp>
        <p:nvSpPr>
          <p:cNvPr id="10" name="TextBox 4">
            <a:extLst>
              <a:ext uri="{FF2B5EF4-FFF2-40B4-BE49-F238E27FC236}">
                <a16:creationId xmlns:a16="http://schemas.microsoft.com/office/drawing/2014/main" id="{863BE744-4ACF-4183-B150-2039658E064C}"/>
              </a:ext>
            </a:extLst>
          </p:cNvPr>
          <p:cNvSpPr txBox="1"/>
          <p:nvPr/>
        </p:nvSpPr>
        <p:spPr>
          <a:xfrm>
            <a:off x="3587934" y="4127018"/>
            <a:ext cx="3205930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 anchor="ctr">
            <a:spAutoFit/>
          </a:bodyPr>
          <a:lstStyle/>
          <a:p>
            <a:pPr>
              <a:defRPr sz="16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 sz="2000" b="1" dirty="0">
                <a:solidFill>
                  <a:srgbClr val="414455"/>
                </a:solidFill>
                <a:latin typeface="微软雅黑"/>
                <a:ea typeface="微软雅黑"/>
                <a:cs typeface="微软雅黑"/>
                <a:sym typeface="微软雅黑"/>
              </a:rPr>
              <a:t>汇报组：</a:t>
            </a:r>
            <a:r>
              <a:rPr lang="en-US" altLang="zh-CN" sz="2000" b="1" dirty="0">
                <a:solidFill>
                  <a:srgbClr val="414455"/>
                </a:solidFill>
                <a:latin typeface="微软雅黑"/>
                <a:ea typeface="微软雅黑"/>
                <a:cs typeface="微软雅黑"/>
                <a:sym typeface="微软雅黑"/>
              </a:rPr>
              <a:t>1953617 </a:t>
            </a:r>
            <a:r>
              <a:rPr lang="zh-CN" altLang="en-US" sz="2000" b="1" dirty="0">
                <a:solidFill>
                  <a:srgbClr val="414455"/>
                </a:solidFill>
                <a:latin typeface="微软雅黑"/>
                <a:ea typeface="微软雅黑"/>
                <a:cs typeface="微软雅黑"/>
                <a:sym typeface="微软雅黑"/>
              </a:rPr>
              <a:t>李睿捷</a:t>
            </a:r>
            <a:endParaRPr lang="en-US" altLang="zh-CN" sz="2000" b="1" dirty="0">
              <a:solidFill>
                <a:srgbClr val="414455"/>
              </a:solidFill>
              <a:latin typeface="微软雅黑"/>
              <a:ea typeface="微软雅黑"/>
              <a:cs typeface="微软雅黑"/>
              <a:sym typeface="微软雅黑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五边形 8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23" name="文本框 21">
            <a:extLst>
              <a:ext uri="{FF2B5EF4-FFF2-40B4-BE49-F238E27FC236}">
                <a16:creationId xmlns:a16="http://schemas.microsoft.com/office/drawing/2014/main" id="{7767B127-27A8-432B-981E-70D3BFF77B83}"/>
              </a:ext>
            </a:extLst>
          </p:cNvPr>
          <p:cNvSpPr txBox="1"/>
          <p:nvPr/>
        </p:nvSpPr>
        <p:spPr>
          <a:xfrm>
            <a:off x="9581992" y="269687"/>
            <a:ext cx="1246493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FillTx/>
                <a:latin typeface="微软雅黑"/>
                <a:ea typeface="微软雅黑"/>
                <a:sym typeface="微软雅黑"/>
              </a:rPr>
              <a:t>观察者模式</a:t>
            </a:r>
            <a:endParaRPr kumimoji="0" sz="1800" b="0" i="0" u="none" strike="noStrike" cap="none" spc="0" normalizeH="0" baseline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FillTx/>
              <a:latin typeface="微软雅黑"/>
              <a:ea typeface="微软雅黑"/>
              <a:sym typeface="微软雅黑"/>
            </a:endParaRPr>
          </a:p>
        </p:txBody>
      </p:sp>
      <p:sp>
        <p:nvSpPr>
          <p:cNvPr id="24" name="直接连接符 18">
            <a:extLst>
              <a:ext uri="{FF2B5EF4-FFF2-40B4-BE49-F238E27FC236}">
                <a16:creationId xmlns:a16="http://schemas.microsoft.com/office/drawing/2014/main" id="{EF5FB0F6-60E5-4336-BA59-FD93FAA8977D}"/>
              </a:ext>
            </a:extLst>
          </p:cNvPr>
          <p:cNvSpPr/>
          <p:nvPr/>
        </p:nvSpPr>
        <p:spPr>
          <a:xfrm>
            <a:off x="10838500" y="256985"/>
            <a:ext cx="1" cy="382034"/>
          </a:xfrm>
          <a:prstGeom prst="line">
            <a:avLst/>
          </a:prstGeom>
          <a:ln w="6350">
            <a:solidFill>
              <a:srgbClr val="76717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5" name="文本框 21">
            <a:extLst>
              <a:ext uri="{FF2B5EF4-FFF2-40B4-BE49-F238E27FC236}">
                <a16:creationId xmlns:a16="http://schemas.microsoft.com/office/drawing/2014/main" id="{8586F371-26C6-4145-9FD8-98916A9F3FEE}"/>
              </a:ext>
            </a:extLst>
          </p:cNvPr>
          <p:cNvSpPr txBox="1"/>
          <p:nvPr/>
        </p:nvSpPr>
        <p:spPr>
          <a:xfrm>
            <a:off x="8335499" y="276038"/>
            <a:ext cx="1246493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767171"/>
                </a:solidFill>
                <a:effectLst/>
                <a:uFillTx/>
                <a:latin typeface="微软雅黑"/>
                <a:ea typeface="微软雅黑"/>
                <a:sym typeface="微软雅黑"/>
              </a:rPr>
              <a:t>建造者模式</a:t>
            </a:r>
            <a:endParaRPr kumimoji="0" sz="1800" b="0" i="0" u="none" strike="noStrike" cap="none" spc="0" normalizeH="0" baseline="0" dirty="0">
              <a:ln>
                <a:noFill/>
              </a:ln>
              <a:solidFill>
                <a:srgbClr val="767171"/>
              </a:solidFill>
              <a:effectLst/>
              <a:uFillTx/>
              <a:latin typeface="微软雅黑"/>
              <a:ea typeface="微软雅黑"/>
              <a:sym typeface="微软雅黑"/>
            </a:endParaRPr>
          </a:p>
        </p:txBody>
      </p:sp>
      <p:sp>
        <p:nvSpPr>
          <p:cNvPr id="26" name="直接连接符 18">
            <a:extLst>
              <a:ext uri="{FF2B5EF4-FFF2-40B4-BE49-F238E27FC236}">
                <a16:creationId xmlns:a16="http://schemas.microsoft.com/office/drawing/2014/main" id="{5B1A9215-D658-4F2F-B069-27300F330B14}"/>
              </a:ext>
            </a:extLst>
          </p:cNvPr>
          <p:cNvSpPr/>
          <p:nvPr/>
        </p:nvSpPr>
        <p:spPr>
          <a:xfrm>
            <a:off x="9571975" y="263336"/>
            <a:ext cx="1" cy="382034"/>
          </a:xfrm>
          <a:prstGeom prst="line">
            <a:avLst/>
          </a:prstGeom>
          <a:ln w="6350">
            <a:solidFill>
              <a:srgbClr val="767171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27" name="文本框 21">
            <a:extLst>
              <a:ext uri="{FF2B5EF4-FFF2-40B4-BE49-F238E27FC236}">
                <a16:creationId xmlns:a16="http://schemas.microsoft.com/office/drawing/2014/main" id="{2FED0619-D70C-40E0-8969-CCB21B61A1DA}"/>
              </a:ext>
            </a:extLst>
          </p:cNvPr>
          <p:cNvSpPr txBox="1"/>
          <p:nvPr/>
        </p:nvSpPr>
        <p:spPr>
          <a:xfrm>
            <a:off x="10848516" y="273113"/>
            <a:ext cx="1246493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767171"/>
                </a:solidFill>
                <a:effectLst/>
                <a:uFillTx/>
                <a:latin typeface="微软雅黑"/>
                <a:ea typeface="微软雅黑"/>
                <a:sym typeface="微软雅黑"/>
              </a:rPr>
              <a:t>中介者模式</a:t>
            </a:r>
            <a:endParaRPr kumimoji="0" sz="1800" b="0" i="0" u="none" strike="noStrike" cap="none" spc="0" normalizeH="0" baseline="0" dirty="0">
              <a:ln>
                <a:noFill/>
              </a:ln>
              <a:solidFill>
                <a:srgbClr val="767171"/>
              </a:solidFill>
              <a:effectLst/>
              <a:uFillTx/>
              <a:latin typeface="微软雅黑"/>
              <a:ea typeface="微软雅黑"/>
              <a:sym typeface="微软雅黑"/>
            </a:endParaRPr>
          </a:p>
        </p:txBody>
      </p:sp>
      <p:sp>
        <p:nvSpPr>
          <p:cNvPr id="34" name="文本框 21">
            <a:extLst>
              <a:ext uri="{FF2B5EF4-FFF2-40B4-BE49-F238E27FC236}">
                <a16:creationId xmlns:a16="http://schemas.microsoft.com/office/drawing/2014/main" id="{E0B6E0AB-8609-46EA-9715-8E68568D412A}"/>
              </a:ext>
            </a:extLst>
          </p:cNvPr>
          <p:cNvSpPr txBox="1"/>
          <p:nvPr/>
        </p:nvSpPr>
        <p:spPr>
          <a:xfrm>
            <a:off x="9581992" y="695611"/>
            <a:ext cx="1015661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微软雅黑"/>
                <a:ea typeface="微软雅黑"/>
                <a:sym typeface="微软雅黑"/>
              </a:rPr>
              <a:t>模板方法</a:t>
            </a:r>
            <a:endParaRPr kumimoji="0" sz="1800" b="0" i="0" u="none" strike="noStrike" cap="none" spc="0" normalizeH="0" baseline="0" dirty="0">
              <a:ln>
                <a:noFill/>
              </a:ln>
              <a:solidFill>
                <a:srgbClr val="0070C0"/>
              </a:solidFill>
              <a:effectLst/>
              <a:uFillTx/>
              <a:latin typeface="微软雅黑"/>
              <a:ea typeface="微软雅黑"/>
              <a:sym typeface="微软雅黑"/>
            </a:endParaRPr>
          </a:p>
        </p:txBody>
      </p:sp>
      <p:sp>
        <p:nvSpPr>
          <p:cNvPr id="35" name="直接连接符 18">
            <a:extLst>
              <a:ext uri="{FF2B5EF4-FFF2-40B4-BE49-F238E27FC236}">
                <a16:creationId xmlns:a16="http://schemas.microsoft.com/office/drawing/2014/main" id="{57B116CA-504D-44A0-9397-71DC7884E04F}"/>
              </a:ext>
            </a:extLst>
          </p:cNvPr>
          <p:cNvSpPr/>
          <p:nvPr/>
        </p:nvSpPr>
        <p:spPr>
          <a:xfrm>
            <a:off x="10838500" y="682909"/>
            <a:ext cx="1" cy="382034"/>
          </a:xfrm>
          <a:prstGeom prst="line">
            <a:avLst/>
          </a:prstGeom>
          <a:ln w="6350">
            <a:solidFill>
              <a:srgbClr val="76717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6" name="文本框 21">
            <a:extLst>
              <a:ext uri="{FF2B5EF4-FFF2-40B4-BE49-F238E27FC236}">
                <a16:creationId xmlns:a16="http://schemas.microsoft.com/office/drawing/2014/main" id="{18CA5AD6-AEC3-4072-A628-5ADB00C4161F}"/>
              </a:ext>
            </a:extLst>
          </p:cNvPr>
          <p:cNvSpPr txBox="1"/>
          <p:nvPr/>
        </p:nvSpPr>
        <p:spPr>
          <a:xfrm>
            <a:off x="8335499" y="701962"/>
            <a:ext cx="1246493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767171"/>
                </a:solidFill>
                <a:effectLst/>
                <a:uFillTx/>
                <a:latin typeface="微软雅黑"/>
                <a:ea typeface="微软雅黑"/>
                <a:sym typeface="微软雅黑"/>
              </a:rPr>
              <a:t>备忘录模式</a:t>
            </a:r>
            <a:endParaRPr kumimoji="0" sz="1800" b="0" i="0" u="none" strike="noStrike" cap="none" spc="0" normalizeH="0" baseline="0" dirty="0">
              <a:ln>
                <a:noFill/>
              </a:ln>
              <a:solidFill>
                <a:srgbClr val="767171"/>
              </a:solidFill>
              <a:effectLst/>
              <a:uFillTx/>
              <a:latin typeface="微软雅黑"/>
              <a:ea typeface="微软雅黑"/>
              <a:sym typeface="微软雅黑"/>
            </a:endParaRPr>
          </a:p>
        </p:txBody>
      </p:sp>
      <p:sp>
        <p:nvSpPr>
          <p:cNvPr id="37" name="直接连接符 18">
            <a:extLst>
              <a:ext uri="{FF2B5EF4-FFF2-40B4-BE49-F238E27FC236}">
                <a16:creationId xmlns:a16="http://schemas.microsoft.com/office/drawing/2014/main" id="{1B656EE2-87BA-4C06-ABF6-33136CBE9629}"/>
              </a:ext>
            </a:extLst>
          </p:cNvPr>
          <p:cNvSpPr/>
          <p:nvPr/>
        </p:nvSpPr>
        <p:spPr>
          <a:xfrm>
            <a:off x="9571975" y="689260"/>
            <a:ext cx="1" cy="382034"/>
          </a:xfrm>
          <a:prstGeom prst="line">
            <a:avLst/>
          </a:prstGeom>
          <a:ln w="6350">
            <a:solidFill>
              <a:srgbClr val="767171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38" name="文本框 21">
            <a:extLst>
              <a:ext uri="{FF2B5EF4-FFF2-40B4-BE49-F238E27FC236}">
                <a16:creationId xmlns:a16="http://schemas.microsoft.com/office/drawing/2014/main" id="{545FC06C-0C7C-4E75-92C1-D5B3C4306D43}"/>
              </a:ext>
            </a:extLst>
          </p:cNvPr>
          <p:cNvSpPr txBox="1"/>
          <p:nvPr/>
        </p:nvSpPr>
        <p:spPr>
          <a:xfrm>
            <a:off x="10848516" y="699037"/>
            <a:ext cx="1015661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767171"/>
                </a:solidFill>
                <a:effectLst/>
                <a:uFillTx/>
                <a:latin typeface="微软雅黑"/>
                <a:ea typeface="微软雅黑"/>
                <a:sym typeface="微软雅黑"/>
              </a:rPr>
              <a:t>单例模式</a:t>
            </a:r>
            <a:endParaRPr kumimoji="0" sz="1800" b="0" i="0" u="none" strike="noStrike" cap="none" spc="0" normalizeH="0" baseline="0" dirty="0">
              <a:ln>
                <a:noFill/>
              </a:ln>
              <a:solidFill>
                <a:srgbClr val="767171"/>
              </a:solidFill>
              <a:effectLst/>
              <a:uFillTx/>
              <a:latin typeface="微软雅黑"/>
              <a:ea typeface="微软雅黑"/>
              <a:sym typeface="微软雅黑"/>
            </a:endParaRPr>
          </a:p>
        </p:txBody>
      </p:sp>
      <p:sp>
        <p:nvSpPr>
          <p:cNvPr id="13" name="矩形 29">
            <a:extLst>
              <a:ext uri="{FF2B5EF4-FFF2-40B4-BE49-F238E27FC236}">
                <a16:creationId xmlns:a16="http://schemas.microsoft.com/office/drawing/2014/main" id="{69583667-DEF4-4979-8B12-21F9EC312121}"/>
              </a:ext>
            </a:extLst>
          </p:cNvPr>
          <p:cNvSpPr txBox="1"/>
          <p:nvPr/>
        </p:nvSpPr>
        <p:spPr>
          <a:xfrm>
            <a:off x="2210764" y="1268758"/>
            <a:ext cx="9000978" cy="45890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tIns="45719" rIns="45719" bIns="45719" numCol="1" anchor="t">
            <a:spAutoFit/>
          </a:bodyPr>
          <a:lstStyle>
            <a:lvl1pPr>
              <a:lnSpc>
                <a:spcPct val="130000"/>
              </a:lnSpc>
              <a:defRPr sz="14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marL="0" marR="0" lvl="0" indent="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dirty="0"/>
              <a:t>设计模式实现场景：用户信息阅读器整体的显示顺序是固定的，可以应用模板方法</a:t>
            </a:r>
            <a:endParaRPr lang="en-US" altLang="zh-CN"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74F73A-ACFE-48E3-BE12-F97773977A0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763" y="1726943"/>
            <a:ext cx="9653414" cy="3887018"/>
          </a:xfrm>
          <a:prstGeom prst="rect">
            <a:avLst/>
          </a:prstGeom>
        </p:spPr>
      </p:pic>
      <p:sp>
        <p:nvSpPr>
          <p:cNvPr id="16" name="矩形 29">
            <a:extLst>
              <a:ext uri="{FF2B5EF4-FFF2-40B4-BE49-F238E27FC236}">
                <a16:creationId xmlns:a16="http://schemas.microsoft.com/office/drawing/2014/main" id="{95500C48-B1FD-4B64-8622-2271582735A9}"/>
              </a:ext>
            </a:extLst>
          </p:cNvPr>
          <p:cNvSpPr txBox="1"/>
          <p:nvPr/>
        </p:nvSpPr>
        <p:spPr>
          <a:xfrm>
            <a:off x="2210764" y="5627857"/>
            <a:ext cx="9000978" cy="954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tIns="45719" rIns="45719" bIns="45719" numCol="1" anchor="t">
            <a:spAutoFit/>
          </a:bodyPr>
          <a:lstStyle>
            <a:lvl1pPr>
              <a:lnSpc>
                <a:spcPct val="130000"/>
              </a:lnSpc>
              <a:defRPr sz="14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创建 </a:t>
            </a:r>
            <a:r>
              <a:rPr lang="en-US" altLang="zh-CN" dirty="0" err="1"/>
              <a:t>AbstractCustomerInformationReader</a:t>
            </a:r>
            <a:r>
              <a:rPr lang="en-US" altLang="zh-CN" dirty="0"/>
              <a:t> </a:t>
            </a:r>
            <a:r>
              <a:rPr lang="zh-CN" altLang="en-US" dirty="0"/>
              <a:t>抽象类，模板方法为 </a:t>
            </a:r>
            <a:r>
              <a:rPr lang="en-US" altLang="zh-CN" dirty="0"/>
              <a:t>display()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/>
              <a:t>NormalCustomerInformationReader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 err="1"/>
              <a:t>VipCustomerInformationReader</a:t>
            </a:r>
            <a:r>
              <a:rPr lang="en-US" altLang="zh-CN" dirty="0"/>
              <a:t> </a:t>
            </a:r>
            <a:r>
              <a:rPr lang="zh-CN" altLang="en-US" dirty="0"/>
              <a:t>拓展了 </a:t>
            </a:r>
            <a:r>
              <a:rPr lang="en-US" altLang="zh-CN" dirty="0" err="1"/>
              <a:t>AbstractCustoemrInformationReader</a:t>
            </a:r>
            <a:r>
              <a:rPr lang="en-US" altLang="zh-CN" dirty="0"/>
              <a:t> </a:t>
            </a:r>
            <a:r>
              <a:rPr lang="zh-CN" altLang="en-US" dirty="0"/>
              <a:t>的实体类，重写了抽象类的方法</a:t>
            </a:r>
          </a:p>
        </p:txBody>
      </p:sp>
    </p:spTree>
    <p:extLst>
      <p:ext uri="{BB962C8B-B14F-4D97-AF65-F5344CB8AC3E}">
        <p14:creationId xmlns:p14="http://schemas.microsoft.com/office/powerpoint/2010/main" val="28092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五边形 8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sp>
        <p:nvSpPr>
          <p:cNvPr id="23" name="文本框 21">
            <a:extLst>
              <a:ext uri="{FF2B5EF4-FFF2-40B4-BE49-F238E27FC236}">
                <a16:creationId xmlns:a16="http://schemas.microsoft.com/office/drawing/2014/main" id="{7767B127-27A8-432B-981E-70D3BFF77B83}"/>
              </a:ext>
            </a:extLst>
          </p:cNvPr>
          <p:cNvSpPr txBox="1"/>
          <p:nvPr/>
        </p:nvSpPr>
        <p:spPr>
          <a:xfrm>
            <a:off x="9581992" y="269687"/>
            <a:ext cx="1246493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FillTx/>
                <a:latin typeface="微软雅黑"/>
                <a:ea typeface="微软雅黑"/>
                <a:sym typeface="微软雅黑"/>
              </a:rPr>
              <a:t>观察者模式</a:t>
            </a:r>
            <a:endParaRPr kumimoji="0" sz="1800" b="0" i="0" u="none" strike="noStrike" cap="none" spc="0" normalizeH="0" baseline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FillTx/>
              <a:latin typeface="微软雅黑"/>
              <a:ea typeface="微软雅黑"/>
              <a:sym typeface="微软雅黑"/>
            </a:endParaRPr>
          </a:p>
        </p:txBody>
      </p:sp>
      <p:sp>
        <p:nvSpPr>
          <p:cNvPr id="24" name="直接连接符 18">
            <a:extLst>
              <a:ext uri="{FF2B5EF4-FFF2-40B4-BE49-F238E27FC236}">
                <a16:creationId xmlns:a16="http://schemas.microsoft.com/office/drawing/2014/main" id="{EF5FB0F6-60E5-4336-BA59-FD93FAA8977D}"/>
              </a:ext>
            </a:extLst>
          </p:cNvPr>
          <p:cNvSpPr/>
          <p:nvPr/>
        </p:nvSpPr>
        <p:spPr>
          <a:xfrm>
            <a:off x="10838500" y="256985"/>
            <a:ext cx="1" cy="382034"/>
          </a:xfrm>
          <a:prstGeom prst="line">
            <a:avLst/>
          </a:prstGeom>
          <a:ln w="6350">
            <a:solidFill>
              <a:srgbClr val="76717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5" name="文本框 21">
            <a:extLst>
              <a:ext uri="{FF2B5EF4-FFF2-40B4-BE49-F238E27FC236}">
                <a16:creationId xmlns:a16="http://schemas.microsoft.com/office/drawing/2014/main" id="{8586F371-26C6-4145-9FD8-98916A9F3FEE}"/>
              </a:ext>
            </a:extLst>
          </p:cNvPr>
          <p:cNvSpPr txBox="1"/>
          <p:nvPr/>
        </p:nvSpPr>
        <p:spPr>
          <a:xfrm>
            <a:off x="8335499" y="276038"/>
            <a:ext cx="1246493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767171"/>
                </a:solidFill>
                <a:effectLst/>
                <a:uFillTx/>
                <a:latin typeface="微软雅黑"/>
                <a:ea typeface="微软雅黑"/>
                <a:sym typeface="微软雅黑"/>
              </a:rPr>
              <a:t>建造者模式</a:t>
            </a:r>
            <a:endParaRPr kumimoji="0" sz="1800" b="0" i="0" u="none" strike="noStrike" cap="none" spc="0" normalizeH="0" baseline="0" dirty="0">
              <a:ln>
                <a:noFill/>
              </a:ln>
              <a:solidFill>
                <a:srgbClr val="767171"/>
              </a:solidFill>
              <a:effectLst/>
              <a:uFillTx/>
              <a:latin typeface="微软雅黑"/>
              <a:ea typeface="微软雅黑"/>
              <a:sym typeface="微软雅黑"/>
            </a:endParaRPr>
          </a:p>
        </p:txBody>
      </p:sp>
      <p:sp>
        <p:nvSpPr>
          <p:cNvPr id="26" name="直接连接符 18">
            <a:extLst>
              <a:ext uri="{FF2B5EF4-FFF2-40B4-BE49-F238E27FC236}">
                <a16:creationId xmlns:a16="http://schemas.microsoft.com/office/drawing/2014/main" id="{5B1A9215-D658-4F2F-B069-27300F330B14}"/>
              </a:ext>
            </a:extLst>
          </p:cNvPr>
          <p:cNvSpPr/>
          <p:nvPr/>
        </p:nvSpPr>
        <p:spPr>
          <a:xfrm>
            <a:off x="9571975" y="263336"/>
            <a:ext cx="1" cy="382034"/>
          </a:xfrm>
          <a:prstGeom prst="line">
            <a:avLst/>
          </a:prstGeom>
          <a:ln w="6350">
            <a:solidFill>
              <a:srgbClr val="767171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27" name="文本框 21">
            <a:extLst>
              <a:ext uri="{FF2B5EF4-FFF2-40B4-BE49-F238E27FC236}">
                <a16:creationId xmlns:a16="http://schemas.microsoft.com/office/drawing/2014/main" id="{2FED0619-D70C-40E0-8969-CCB21B61A1DA}"/>
              </a:ext>
            </a:extLst>
          </p:cNvPr>
          <p:cNvSpPr txBox="1"/>
          <p:nvPr/>
        </p:nvSpPr>
        <p:spPr>
          <a:xfrm>
            <a:off x="10848516" y="273113"/>
            <a:ext cx="1246493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767171"/>
                </a:solidFill>
                <a:effectLst/>
                <a:uFillTx/>
                <a:latin typeface="微软雅黑"/>
                <a:ea typeface="微软雅黑"/>
                <a:sym typeface="微软雅黑"/>
              </a:rPr>
              <a:t>中介者模式</a:t>
            </a:r>
            <a:endParaRPr kumimoji="0" sz="1800" b="0" i="0" u="none" strike="noStrike" cap="none" spc="0" normalizeH="0" baseline="0" dirty="0">
              <a:ln>
                <a:noFill/>
              </a:ln>
              <a:solidFill>
                <a:srgbClr val="767171"/>
              </a:solidFill>
              <a:effectLst/>
              <a:uFillTx/>
              <a:latin typeface="微软雅黑"/>
              <a:ea typeface="微软雅黑"/>
              <a:sym typeface="微软雅黑"/>
            </a:endParaRPr>
          </a:p>
        </p:txBody>
      </p:sp>
      <p:sp>
        <p:nvSpPr>
          <p:cNvPr id="34" name="文本框 21">
            <a:extLst>
              <a:ext uri="{FF2B5EF4-FFF2-40B4-BE49-F238E27FC236}">
                <a16:creationId xmlns:a16="http://schemas.microsoft.com/office/drawing/2014/main" id="{E0B6E0AB-8609-46EA-9715-8E68568D412A}"/>
              </a:ext>
            </a:extLst>
          </p:cNvPr>
          <p:cNvSpPr txBox="1"/>
          <p:nvPr/>
        </p:nvSpPr>
        <p:spPr>
          <a:xfrm>
            <a:off x="9581992" y="695611"/>
            <a:ext cx="1015661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767171"/>
                </a:solidFill>
                <a:effectLst/>
                <a:uFillTx/>
                <a:latin typeface="微软雅黑"/>
                <a:ea typeface="微软雅黑"/>
                <a:sym typeface="微软雅黑"/>
              </a:rPr>
              <a:t>模板方法</a:t>
            </a:r>
            <a:endParaRPr kumimoji="0" sz="1800" b="0" i="0" u="none" strike="noStrike" cap="none" spc="0" normalizeH="0" baseline="0" dirty="0">
              <a:ln>
                <a:noFill/>
              </a:ln>
              <a:solidFill>
                <a:srgbClr val="767171"/>
              </a:solidFill>
              <a:effectLst/>
              <a:uFillTx/>
              <a:latin typeface="微软雅黑"/>
              <a:ea typeface="微软雅黑"/>
              <a:sym typeface="微软雅黑"/>
            </a:endParaRPr>
          </a:p>
        </p:txBody>
      </p:sp>
      <p:sp>
        <p:nvSpPr>
          <p:cNvPr id="35" name="直接连接符 18">
            <a:extLst>
              <a:ext uri="{FF2B5EF4-FFF2-40B4-BE49-F238E27FC236}">
                <a16:creationId xmlns:a16="http://schemas.microsoft.com/office/drawing/2014/main" id="{57B116CA-504D-44A0-9397-71DC7884E04F}"/>
              </a:ext>
            </a:extLst>
          </p:cNvPr>
          <p:cNvSpPr/>
          <p:nvPr/>
        </p:nvSpPr>
        <p:spPr>
          <a:xfrm>
            <a:off x="10838500" y="682909"/>
            <a:ext cx="1" cy="382034"/>
          </a:xfrm>
          <a:prstGeom prst="line">
            <a:avLst/>
          </a:prstGeom>
          <a:ln w="6350">
            <a:solidFill>
              <a:srgbClr val="76717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6" name="文本框 21">
            <a:extLst>
              <a:ext uri="{FF2B5EF4-FFF2-40B4-BE49-F238E27FC236}">
                <a16:creationId xmlns:a16="http://schemas.microsoft.com/office/drawing/2014/main" id="{18CA5AD6-AEC3-4072-A628-5ADB00C4161F}"/>
              </a:ext>
            </a:extLst>
          </p:cNvPr>
          <p:cNvSpPr txBox="1"/>
          <p:nvPr/>
        </p:nvSpPr>
        <p:spPr>
          <a:xfrm>
            <a:off x="8335499" y="701962"/>
            <a:ext cx="1246493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767171"/>
                </a:solidFill>
                <a:effectLst/>
                <a:uFillTx/>
                <a:latin typeface="微软雅黑"/>
                <a:ea typeface="微软雅黑"/>
                <a:sym typeface="微软雅黑"/>
              </a:rPr>
              <a:t>备忘录模式</a:t>
            </a:r>
            <a:endParaRPr kumimoji="0" sz="1800" b="0" i="0" u="none" strike="noStrike" cap="none" spc="0" normalizeH="0" baseline="0" dirty="0">
              <a:ln>
                <a:noFill/>
              </a:ln>
              <a:solidFill>
                <a:srgbClr val="767171"/>
              </a:solidFill>
              <a:effectLst/>
              <a:uFillTx/>
              <a:latin typeface="微软雅黑"/>
              <a:ea typeface="微软雅黑"/>
              <a:sym typeface="微软雅黑"/>
            </a:endParaRPr>
          </a:p>
        </p:txBody>
      </p:sp>
      <p:sp>
        <p:nvSpPr>
          <p:cNvPr id="37" name="直接连接符 18">
            <a:extLst>
              <a:ext uri="{FF2B5EF4-FFF2-40B4-BE49-F238E27FC236}">
                <a16:creationId xmlns:a16="http://schemas.microsoft.com/office/drawing/2014/main" id="{1B656EE2-87BA-4C06-ABF6-33136CBE9629}"/>
              </a:ext>
            </a:extLst>
          </p:cNvPr>
          <p:cNvSpPr/>
          <p:nvPr/>
        </p:nvSpPr>
        <p:spPr>
          <a:xfrm>
            <a:off x="9571975" y="689260"/>
            <a:ext cx="1" cy="382034"/>
          </a:xfrm>
          <a:prstGeom prst="line">
            <a:avLst/>
          </a:prstGeom>
          <a:ln w="6350">
            <a:solidFill>
              <a:srgbClr val="767171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38" name="文本框 21">
            <a:extLst>
              <a:ext uri="{FF2B5EF4-FFF2-40B4-BE49-F238E27FC236}">
                <a16:creationId xmlns:a16="http://schemas.microsoft.com/office/drawing/2014/main" id="{545FC06C-0C7C-4E75-92C1-D5B3C4306D43}"/>
              </a:ext>
            </a:extLst>
          </p:cNvPr>
          <p:cNvSpPr txBox="1"/>
          <p:nvPr/>
        </p:nvSpPr>
        <p:spPr>
          <a:xfrm>
            <a:off x="10848516" y="699037"/>
            <a:ext cx="1015661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微软雅黑"/>
                <a:ea typeface="微软雅黑"/>
                <a:sym typeface="微软雅黑"/>
              </a:rPr>
              <a:t>单例模式</a:t>
            </a:r>
            <a:endParaRPr kumimoji="0" sz="1800" b="0" i="0" u="none" strike="noStrike" cap="none" spc="0" normalizeH="0" baseline="0" dirty="0">
              <a:ln>
                <a:noFill/>
              </a:ln>
              <a:solidFill>
                <a:srgbClr val="0070C0"/>
              </a:solidFill>
              <a:effectLst/>
              <a:uFillTx/>
              <a:latin typeface="微软雅黑"/>
              <a:ea typeface="微软雅黑"/>
              <a:sym typeface="微软雅黑"/>
            </a:endParaRPr>
          </a:p>
        </p:txBody>
      </p:sp>
      <p:sp>
        <p:nvSpPr>
          <p:cNvPr id="13" name="矩形 29">
            <a:extLst>
              <a:ext uri="{FF2B5EF4-FFF2-40B4-BE49-F238E27FC236}">
                <a16:creationId xmlns:a16="http://schemas.microsoft.com/office/drawing/2014/main" id="{E8C7D0E3-648D-400C-ACBF-FE62759DEE63}"/>
              </a:ext>
            </a:extLst>
          </p:cNvPr>
          <p:cNvSpPr txBox="1"/>
          <p:nvPr/>
        </p:nvSpPr>
        <p:spPr>
          <a:xfrm>
            <a:off x="2210764" y="1268758"/>
            <a:ext cx="9000978" cy="8744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tIns="45719" rIns="45719" bIns="45719" numCol="1" anchor="t">
            <a:spAutoFit/>
          </a:bodyPr>
          <a:lstStyle>
            <a:lvl1pPr>
              <a:lnSpc>
                <a:spcPct val="130000"/>
              </a:lnSpc>
              <a:defRPr sz="14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marL="0" marR="0" lvl="0" indent="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dirty="0"/>
              <a:t>设计模式实现场景：多用户登录管理每个应用程序只有一个，可以应用单例模式</a:t>
            </a:r>
          </a:p>
          <a:p>
            <a:pPr marL="0" marR="0" lvl="0" indent="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02DFA2-41B8-4BF1-98D0-C83D148C48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765" y="1705960"/>
            <a:ext cx="5379858" cy="470009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B4D866B-7E45-44C3-B016-FA720890728D}"/>
              </a:ext>
            </a:extLst>
          </p:cNvPr>
          <p:cNvSpPr txBox="1"/>
          <p:nvPr/>
        </p:nvSpPr>
        <p:spPr>
          <a:xfrm>
            <a:off x="7590623" y="1728549"/>
            <a:ext cx="4504386" cy="116955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CN" sz="1400" dirty="0" err="1"/>
              <a:t>CustomerSet</a:t>
            </a:r>
            <a:r>
              <a:rPr lang="en-US" altLang="zh-CN" sz="1400" dirty="0"/>
              <a:t> </a:t>
            </a:r>
            <a:r>
              <a:rPr lang="zh-CN" altLang="en-US" sz="1400" dirty="0"/>
              <a:t>类有它的私有构造函数和本身的一个静态实例 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en-US" altLang="zh-CN" sz="1400" dirty="0" err="1"/>
              <a:t>CustomerSet</a:t>
            </a:r>
            <a:r>
              <a:rPr lang="en-US" altLang="zh-CN" sz="1400" dirty="0"/>
              <a:t> </a:t>
            </a:r>
            <a:r>
              <a:rPr lang="zh-CN" altLang="en-US" sz="1400" dirty="0"/>
              <a:t>类提供了一个静态方法，供外界获取它的静态实例</a:t>
            </a:r>
          </a:p>
        </p:txBody>
      </p:sp>
    </p:spTree>
    <p:extLst>
      <p:ext uri="{BB962C8B-B14F-4D97-AF65-F5344CB8AC3E}">
        <p14:creationId xmlns:p14="http://schemas.microsoft.com/office/powerpoint/2010/main" val="3567460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五边形 8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sp>
        <p:nvSpPr>
          <p:cNvPr id="40" name="矩形 29">
            <a:extLst>
              <a:ext uri="{FF2B5EF4-FFF2-40B4-BE49-F238E27FC236}">
                <a16:creationId xmlns:a16="http://schemas.microsoft.com/office/drawing/2014/main" id="{E5605474-B803-4BE9-87CF-81462FC6C896}"/>
              </a:ext>
            </a:extLst>
          </p:cNvPr>
          <p:cNvSpPr txBox="1"/>
          <p:nvPr/>
        </p:nvSpPr>
        <p:spPr>
          <a:xfrm>
            <a:off x="2210764" y="1268758"/>
            <a:ext cx="9000978" cy="25363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tIns="45719" rIns="45719" bIns="45719" numCol="1" anchor="t">
            <a:spAutoFit/>
          </a:bodyPr>
          <a:lstStyle>
            <a:lvl1pPr>
              <a:lnSpc>
                <a:spcPct val="130000"/>
              </a:lnSpc>
              <a:defRPr sz="14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marL="0" marR="0" lvl="0" indent="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dirty="0"/>
              <a:t>子系统功能：</a:t>
            </a:r>
            <a:endParaRPr lang="en-US" altLang="zh-CN" sz="1800" dirty="0"/>
          </a:p>
          <a:p>
            <a:pPr marL="514350" marR="0" lvl="0" indent="-51435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en-US" sz="1800" dirty="0"/>
              <a:t>浏览所有店铺的概要信息</a:t>
            </a:r>
            <a:endParaRPr lang="en-US" altLang="zh-CN" sz="1800" dirty="0"/>
          </a:p>
          <a:p>
            <a:pPr marL="514350" marR="0" lvl="0" indent="-51435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en-US" sz="1800" dirty="0"/>
              <a:t>对店铺进行评价</a:t>
            </a:r>
            <a:endParaRPr lang="en-US" altLang="zh-CN" sz="1800" dirty="0"/>
          </a:p>
          <a:p>
            <a:pPr marL="514350" marR="0" lvl="0" indent="-51435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en-US" sz="1800" dirty="0"/>
              <a:t>根据评分筛选店铺</a:t>
            </a:r>
            <a:endParaRPr lang="en-US" altLang="zh-CN" sz="1800" dirty="0"/>
          </a:p>
          <a:p>
            <a:pPr marL="514350" marR="0" lvl="0" indent="-51435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en-US" sz="1800" dirty="0"/>
              <a:t>查看店铺的详细信息</a:t>
            </a:r>
            <a:endParaRPr lang="en-US" altLang="zh-CN" sz="1800" dirty="0"/>
          </a:p>
          <a:p>
            <a:pPr marL="514350" marR="0" lvl="0" indent="-51435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en-US" sz="1800" dirty="0"/>
              <a:t>查看所有店铺、指定店铺的商品列表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690053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五边形 8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sp>
        <p:nvSpPr>
          <p:cNvPr id="13" name="文本框 21">
            <a:extLst>
              <a:ext uri="{FF2B5EF4-FFF2-40B4-BE49-F238E27FC236}">
                <a16:creationId xmlns:a16="http://schemas.microsoft.com/office/drawing/2014/main" id="{9BE8C02C-C90D-4D98-934A-57C977BB206A}"/>
              </a:ext>
            </a:extLst>
          </p:cNvPr>
          <p:cNvSpPr txBox="1"/>
          <p:nvPr/>
        </p:nvSpPr>
        <p:spPr>
          <a:xfrm>
            <a:off x="9581992" y="269687"/>
            <a:ext cx="1246493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767171"/>
                </a:solidFill>
                <a:effectLst/>
                <a:uFillTx/>
                <a:latin typeface="微软雅黑"/>
                <a:ea typeface="微软雅黑"/>
                <a:sym typeface="微软雅黑"/>
              </a:rPr>
              <a:t>空对象模式</a:t>
            </a:r>
            <a:endParaRPr kumimoji="0" sz="1800" b="0" i="0" u="none" strike="noStrike" cap="none" spc="0" normalizeH="0" baseline="0" dirty="0">
              <a:ln>
                <a:noFill/>
              </a:ln>
              <a:solidFill>
                <a:srgbClr val="767171"/>
              </a:solidFill>
              <a:effectLst/>
              <a:uFillTx/>
              <a:latin typeface="微软雅黑"/>
              <a:ea typeface="微软雅黑"/>
              <a:sym typeface="微软雅黑"/>
            </a:endParaRPr>
          </a:p>
        </p:txBody>
      </p:sp>
      <p:sp>
        <p:nvSpPr>
          <p:cNvPr id="14" name="直接连接符 18">
            <a:extLst>
              <a:ext uri="{FF2B5EF4-FFF2-40B4-BE49-F238E27FC236}">
                <a16:creationId xmlns:a16="http://schemas.microsoft.com/office/drawing/2014/main" id="{0734E3CA-1A1C-4B3A-980D-F5C9EFBA4CE3}"/>
              </a:ext>
            </a:extLst>
          </p:cNvPr>
          <p:cNvSpPr/>
          <p:nvPr/>
        </p:nvSpPr>
        <p:spPr>
          <a:xfrm>
            <a:off x="10838500" y="256985"/>
            <a:ext cx="1" cy="382034"/>
          </a:xfrm>
          <a:prstGeom prst="line">
            <a:avLst/>
          </a:prstGeom>
          <a:ln w="6350">
            <a:solidFill>
              <a:srgbClr val="76717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" name="文本框 21">
            <a:extLst>
              <a:ext uri="{FF2B5EF4-FFF2-40B4-BE49-F238E27FC236}">
                <a16:creationId xmlns:a16="http://schemas.microsoft.com/office/drawing/2014/main" id="{F1EE5D63-7F39-4FFA-8F6A-6A07C64115FC}"/>
              </a:ext>
            </a:extLst>
          </p:cNvPr>
          <p:cNvSpPr txBox="1"/>
          <p:nvPr/>
        </p:nvSpPr>
        <p:spPr>
          <a:xfrm>
            <a:off x="8335499" y="276038"/>
            <a:ext cx="1015661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767171"/>
                </a:solidFill>
                <a:effectLst/>
                <a:uFillTx/>
                <a:latin typeface="微软雅黑"/>
                <a:ea typeface="微软雅黑"/>
                <a:sym typeface="微软雅黑"/>
              </a:rPr>
              <a:t>工厂模式</a:t>
            </a:r>
            <a:endParaRPr kumimoji="0" sz="1800" b="0" i="0" u="none" strike="noStrike" cap="none" spc="0" normalizeH="0" baseline="0" dirty="0">
              <a:ln>
                <a:noFill/>
              </a:ln>
              <a:solidFill>
                <a:srgbClr val="767171"/>
              </a:solidFill>
              <a:effectLst/>
              <a:uFillTx/>
              <a:latin typeface="微软雅黑"/>
              <a:ea typeface="微软雅黑"/>
              <a:sym typeface="微软雅黑"/>
            </a:endParaRPr>
          </a:p>
        </p:txBody>
      </p:sp>
      <p:sp>
        <p:nvSpPr>
          <p:cNvPr id="16" name="直接连接符 18">
            <a:extLst>
              <a:ext uri="{FF2B5EF4-FFF2-40B4-BE49-F238E27FC236}">
                <a16:creationId xmlns:a16="http://schemas.microsoft.com/office/drawing/2014/main" id="{AC656A1B-3C2E-492D-B09A-CD3740FFFF8F}"/>
              </a:ext>
            </a:extLst>
          </p:cNvPr>
          <p:cNvSpPr/>
          <p:nvPr/>
        </p:nvSpPr>
        <p:spPr>
          <a:xfrm>
            <a:off x="9571975" y="263336"/>
            <a:ext cx="1" cy="382034"/>
          </a:xfrm>
          <a:prstGeom prst="line">
            <a:avLst/>
          </a:prstGeom>
          <a:ln w="6350">
            <a:solidFill>
              <a:srgbClr val="767171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17" name="文本框 21">
            <a:extLst>
              <a:ext uri="{FF2B5EF4-FFF2-40B4-BE49-F238E27FC236}">
                <a16:creationId xmlns:a16="http://schemas.microsoft.com/office/drawing/2014/main" id="{954D174C-4398-43FD-ACB6-3129F83BB813}"/>
              </a:ext>
            </a:extLst>
          </p:cNvPr>
          <p:cNvSpPr txBox="1"/>
          <p:nvPr/>
        </p:nvSpPr>
        <p:spPr>
          <a:xfrm>
            <a:off x="10848516" y="273113"/>
            <a:ext cx="1246493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>
                <a:solidFill>
                  <a:srgbClr val="767171"/>
                </a:solidFill>
              </a:rPr>
              <a:t>访问者模式</a:t>
            </a:r>
            <a:endParaRPr dirty="0">
              <a:solidFill>
                <a:srgbClr val="767171"/>
              </a:solidFill>
            </a:endParaRPr>
          </a:p>
        </p:txBody>
      </p:sp>
      <p:sp>
        <p:nvSpPr>
          <p:cNvPr id="18" name="文本框 21">
            <a:extLst>
              <a:ext uri="{FF2B5EF4-FFF2-40B4-BE49-F238E27FC236}">
                <a16:creationId xmlns:a16="http://schemas.microsoft.com/office/drawing/2014/main" id="{EDE26359-8E78-4E2D-A8D3-C03ACC419CFD}"/>
              </a:ext>
            </a:extLst>
          </p:cNvPr>
          <p:cNvSpPr txBox="1"/>
          <p:nvPr/>
        </p:nvSpPr>
        <p:spPr>
          <a:xfrm>
            <a:off x="8305451" y="709100"/>
            <a:ext cx="1015661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767171"/>
                </a:solidFill>
                <a:effectLst/>
                <a:uFillTx/>
                <a:latin typeface="微软雅黑"/>
                <a:ea typeface="微软雅黑"/>
                <a:sym typeface="微软雅黑"/>
              </a:rPr>
              <a:t>代理模式</a:t>
            </a:r>
            <a:endParaRPr kumimoji="0" sz="1800" b="0" i="0" u="none" strike="noStrike" cap="none" spc="0" normalizeH="0" baseline="0" dirty="0">
              <a:ln>
                <a:noFill/>
              </a:ln>
              <a:solidFill>
                <a:srgbClr val="767171"/>
              </a:solidFill>
              <a:effectLst/>
              <a:uFillTx/>
              <a:latin typeface="微软雅黑"/>
              <a:ea typeface="微软雅黑"/>
              <a:sym typeface="微软雅黑"/>
            </a:endParaRPr>
          </a:p>
        </p:txBody>
      </p:sp>
      <p:sp>
        <p:nvSpPr>
          <p:cNvPr id="19" name="直接连接符 18">
            <a:extLst>
              <a:ext uri="{FF2B5EF4-FFF2-40B4-BE49-F238E27FC236}">
                <a16:creationId xmlns:a16="http://schemas.microsoft.com/office/drawing/2014/main" id="{5B138046-2B87-4B13-A456-F89931E3F560}"/>
              </a:ext>
            </a:extLst>
          </p:cNvPr>
          <p:cNvSpPr/>
          <p:nvPr/>
        </p:nvSpPr>
        <p:spPr>
          <a:xfrm>
            <a:off x="9581992" y="713350"/>
            <a:ext cx="1" cy="382034"/>
          </a:xfrm>
          <a:prstGeom prst="line">
            <a:avLst/>
          </a:prstGeom>
          <a:ln w="6350">
            <a:solidFill>
              <a:srgbClr val="76717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0" name="文本框 21">
            <a:extLst>
              <a:ext uri="{FF2B5EF4-FFF2-40B4-BE49-F238E27FC236}">
                <a16:creationId xmlns:a16="http://schemas.microsoft.com/office/drawing/2014/main" id="{41C21B06-1928-4141-85F4-7A90BF132412}"/>
              </a:ext>
            </a:extLst>
          </p:cNvPr>
          <p:cNvSpPr txBox="1"/>
          <p:nvPr/>
        </p:nvSpPr>
        <p:spPr>
          <a:xfrm>
            <a:off x="6820398" y="715451"/>
            <a:ext cx="1485053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767171"/>
                </a:solidFill>
                <a:effectLst/>
                <a:uFillTx/>
                <a:latin typeface="微软雅黑"/>
                <a:ea typeface="微软雅黑"/>
                <a:sym typeface="微软雅黑"/>
              </a:rPr>
              <a:t>过滤器模式</a:t>
            </a:r>
            <a:endParaRPr kumimoji="0" sz="1800" b="0" i="0" u="none" strike="noStrike" cap="none" spc="0" normalizeH="0" baseline="0" dirty="0">
              <a:ln>
                <a:noFill/>
              </a:ln>
              <a:solidFill>
                <a:srgbClr val="767171"/>
              </a:solidFill>
              <a:effectLst/>
              <a:uFillTx/>
              <a:latin typeface="微软雅黑"/>
              <a:ea typeface="微软雅黑"/>
              <a:sym typeface="微软雅黑"/>
            </a:endParaRPr>
          </a:p>
        </p:txBody>
      </p:sp>
      <p:sp>
        <p:nvSpPr>
          <p:cNvPr id="21" name="直接连接符 18">
            <a:extLst>
              <a:ext uri="{FF2B5EF4-FFF2-40B4-BE49-F238E27FC236}">
                <a16:creationId xmlns:a16="http://schemas.microsoft.com/office/drawing/2014/main" id="{8049DD57-7EF0-4F90-8F79-900BFB117CB8}"/>
              </a:ext>
            </a:extLst>
          </p:cNvPr>
          <p:cNvSpPr/>
          <p:nvPr/>
        </p:nvSpPr>
        <p:spPr>
          <a:xfrm>
            <a:off x="8295434" y="702749"/>
            <a:ext cx="1" cy="382034"/>
          </a:xfrm>
          <a:prstGeom prst="line">
            <a:avLst/>
          </a:prstGeom>
          <a:ln w="6350">
            <a:solidFill>
              <a:srgbClr val="767171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1D1AE89-6BD8-43F5-BAF2-F4614CDC058D}"/>
              </a:ext>
            </a:extLst>
          </p:cNvPr>
          <p:cNvSpPr txBox="1"/>
          <p:nvPr/>
        </p:nvSpPr>
        <p:spPr>
          <a:xfrm>
            <a:off x="9592008" y="729478"/>
            <a:ext cx="1246493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767171"/>
                </a:solidFill>
                <a:effectLst/>
                <a:uFillTx/>
                <a:latin typeface="微软雅黑"/>
                <a:ea typeface="微软雅黑"/>
                <a:sym typeface="微软雅黑"/>
              </a:rPr>
              <a:t>适配器模式</a:t>
            </a:r>
            <a:endParaRPr kumimoji="0" sz="1800" b="0" i="0" u="none" strike="noStrike" cap="none" spc="0" normalizeH="0" baseline="0" dirty="0">
              <a:ln>
                <a:noFill/>
              </a:ln>
              <a:solidFill>
                <a:srgbClr val="767171"/>
              </a:solidFill>
              <a:effectLst/>
              <a:uFillTx/>
              <a:latin typeface="微软雅黑"/>
              <a:ea typeface="微软雅黑"/>
              <a:sym typeface="微软雅黑"/>
            </a:endParaRPr>
          </a:p>
        </p:txBody>
      </p:sp>
      <p:sp>
        <p:nvSpPr>
          <p:cNvPr id="33" name="文本框 21">
            <a:extLst>
              <a:ext uri="{FF2B5EF4-FFF2-40B4-BE49-F238E27FC236}">
                <a16:creationId xmlns:a16="http://schemas.microsoft.com/office/drawing/2014/main" id="{ECE5C62E-250B-4F23-9BB5-3EF8FD47786E}"/>
              </a:ext>
            </a:extLst>
          </p:cNvPr>
          <p:cNvSpPr txBox="1"/>
          <p:nvPr/>
        </p:nvSpPr>
        <p:spPr>
          <a:xfrm>
            <a:off x="6810380" y="276038"/>
            <a:ext cx="1485054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微软雅黑"/>
                <a:ea typeface="微软雅黑"/>
                <a:sym typeface="微软雅黑"/>
              </a:rPr>
              <a:t>抽象工厂模式</a:t>
            </a:r>
            <a:endParaRPr kumimoji="0" sz="1800" b="0" i="0" u="none" strike="noStrike" cap="none" spc="0" normalizeH="0" baseline="0" dirty="0">
              <a:ln>
                <a:noFill/>
              </a:ln>
              <a:solidFill>
                <a:srgbClr val="0070C0"/>
              </a:solidFill>
              <a:effectLst/>
              <a:uFillTx/>
              <a:latin typeface="微软雅黑"/>
              <a:ea typeface="微软雅黑"/>
              <a:sym typeface="微软雅黑"/>
            </a:endParaRPr>
          </a:p>
        </p:txBody>
      </p:sp>
      <p:sp>
        <p:nvSpPr>
          <p:cNvPr id="34" name="直接连接符 18">
            <a:extLst>
              <a:ext uri="{FF2B5EF4-FFF2-40B4-BE49-F238E27FC236}">
                <a16:creationId xmlns:a16="http://schemas.microsoft.com/office/drawing/2014/main" id="{936D05E3-522E-4F10-8153-1745467D2F4F}"/>
              </a:ext>
            </a:extLst>
          </p:cNvPr>
          <p:cNvSpPr/>
          <p:nvPr/>
        </p:nvSpPr>
        <p:spPr>
          <a:xfrm>
            <a:off x="8295434" y="263336"/>
            <a:ext cx="1" cy="382034"/>
          </a:xfrm>
          <a:prstGeom prst="line">
            <a:avLst/>
          </a:prstGeom>
          <a:ln w="6350">
            <a:solidFill>
              <a:srgbClr val="767171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23" name="矩形 29">
            <a:extLst>
              <a:ext uri="{FF2B5EF4-FFF2-40B4-BE49-F238E27FC236}">
                <a16:creationId xmlns:a16="http://schemas.microsoft.com/office/drawing/2014/main" id="{343B742E-F598-4E0C-8B9B-1DCC13C8C497}"/>
              </a:ext>
            </a:extLst>
          </p:cNvPr>
          <p:cNvSpPr txBox="1"/>
          <p:nvPr/>
        </p:nvSpPr>
        <p:spPr>
          <a:xfrm>
            <a:off x="2210764" y="1268758"/>
            <a:ext cx="9000978" cy="45890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tIns="45719" rIns="45719" bIns="45719" numCol="1" anchor="t">
            <a:spAutoFit/>
          </a:bodyPr>
          <a:lstStyle>
            <a:lvl1pPr>
              <a:lnSpc>
                <a:spcPct val="130000"/>
              </a:lnSpc>
              <a:defRPr sz="14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marL="0" marR="0" lvl="0" indent="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dirty="0"/>
              <a:t>设计模式实现场景：围绕一个超级工厂创建其他工厂</a:t>
            </a:r>
            <a:endParaRPr lang="en-US" altLang="zh-CN"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BC36BF-AC2E-47CA-848E-B484D250EE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764" y="1728549"/>
            <a:ext cx="7770471" cy="413776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2F4ED778-C409-485F-9AC6-9FE30804F563}"/>
              </a:ext>
            </a:extLst>
          </p:cNvPr>
          <p:cNvSpPr txBox="1"/>
          <p:nvPr/>
        </p:nvSpPr>
        <p:spPr>
          <a:xfrm>
            <a:off x="9981235" y="1728549"/>
            <a:ext cx="2113773" cy="18158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CN" sz="1400" dirty="0" err="1"/>
              <a:t>AbstractFactory</a:t>
            </a:r>
            <a:r>
              <a:rPr lang="en-US" altLang="zh-CN" sz="1400" dirty="0"/>
              <a:t> </a:t>
            </a:r>
            <a:r>
              <a:rPr lang="zh-CN" altLang="en-US" sz="1400" dirty="0"/>
              <a:t>为各个 </a:t>
            </a:r>
            <a:r>
              <a:rPr lang="en-US" altLang="zh-CN" sz="1400" dirty="0"/>
              <a:t>Factory </a:t>
            </a:r>
            <a:r>
              <a:rPr lang="zh-CN" altLang="en-US" sz="1400" dirty="0"/>
              <a:t>生产工厂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zh-CN" altLang="en-US" sz="1400" dirty="0"/>
              <a:t>即由该抽象工厂先生产对应的工厂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zh-CN" altLang="en-US" sz="1400" dirty="0"/>
              <a:t>后续再由各工厂生产其所对应的产品</a:t>
            </a:r>
          </a:p>
        </p:txBody>
      </p:sp>
    </p:spTree>
    <p:extLst>
      <p:ext uri="{BB962C8B-B14F-4D97-AF65-F5344CB8AC3E}">
        <p14:creationId xmlns:p14="http://schemas.microsoft.com/office/powerpoint/2010/main" val="3399906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五边形 8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sp>
        <p:nvSpPr>
          <p:cNvPr id="13" name="文本框 21">
            <a:extLst>
              <a:ext uri="{FF2B5EF4-FFF2-40B4-BE49-F238E27FC236}">
                <a16:creationId xmlns:a16="http://schemas.microsoft.com/office/drawing/2014/main" id="{9BE8C02C-C90D-4D98-934A-57C977BB206A}"/>
              </a:ext>
            </a:extLst>
          </p:cNvPr>
          <p:cNvSpPr txBox="1"/>
          <p:nvPr/>
        </p:nvSpPr>
        <p:spPr>
          <a:xfrm>
            <a:off x="9581992" y="269687"/>
            <a:ext cx="1246493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767171"/>
                </a:solidFill>
                <a:effectLst/>
                <a:uFillTx/>
                <a:latin typeface="微软雅黑"/>
                <a:ea typeface="微软雅黑"/>
                <a:sym typeface="微软雅黑"/>
              </a:rPr>
              <a:t>空对象模式</a:t>
            </a:r>
            <a:endParaRPr kumimoji="0" sz="1800" b="0" i="0" u="none" strike="noStrike" cap="none" spc="0" normalizeH="0" baseline="0" dirty="0">
              <a:ln>
                <a:noFill/>
              </a:ln>
              <a:solidFill>
                <a:srgbClr val="767171"/>
              </a:solidFill>
              <a:effectLst/>
              <a:uFillTx/>
              <a:latin typeface="微软雅黑"/>
              <a:ea typeface="微软雅黑"/>
              <a:sym typeface="微软雅黑"/>
            </a:endParaRPr>
          </a:p>
        </p:txBody>
      </p:sp>
      <p:sp>
        <p:nvSpPr>
          <p:cNvPr id="14" name="直接连接符 18">
            <a:extLst>
              <a:ext uri="{FF2B5EF4-FFF2-40B4-BE49-F238E27FC236}">
                <a16:creationId xmlns:a16="http://schemas.microsoft.com/office/drawing/2014/main" id="{0734E3CA-1A1C-4B3A-980D-F5C9EFBA4CE3}"/>
              </a:ext>
            </a:extLst>
          </p:cNvPr>
          <p:cNvSpPr/>
          <p:nvPr/>
        </p:nvSpPr>
        <p:spPr>
          <a:xfrm>
            <a:off x="10838500" y="256985"/>
            <a:ext cx="1" cy="382034"/>
          </a:xfrm>
          <a:prstGeom prst="line">
            <a:avLst/>
          </a:prstGeom>
          <a:ln w="6350">
            <a:solidFill>
              <a:srgbClr val="76717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" name="文本框 21">
            <a:extLst>
              <a:ext uri="{FF2B5EF4-FFF2-40B4-BE49-F238E27FC236}">
                <a16:creationId xmlns:a16="http://schemas.microsoft.com/office/drawing/2014/main" id="{F1EE5D63-7F39-4FFA-8F6A-6A07C64115FC}"/>
              </a:ext>
            </a:extLst>
          </p:cNvPr>
          <p:cNvSpPr txBox="1"/>
          <p:nvPr/>
        </p:nvSpPr>
        <p:spPr>
          <a:xfrm>
            <a:off x="8335499" y="276038"/>
            <a:ext cx="1015661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微软雅黑"/>
                <a:ea typeface="微软雅黑"/>
                <a:sym typeface="微软雅黑"/>
              </a:rPr>
              <a:t>工厂模式</a:t>
            </a:r>
            <a:endParaRPr kumimoji="0" sz="1800" b="0" i="0" u="none" strike="noStrike" cap="none" spc="0" normalizeH="0" baseline="0" dirty="0">
              <a:ln>
                <a:noFill/>
              </a:ln>
              <a:solidFill>
                <a:srgbClr val="0070C0"/>
              </a:solidFill>
              <a:effectLst/>
              <a:uFillTx/>
              <a:latin typeface="微软雅黑"/>
              <a:ea typeface="微软雅黑"/>
              <a:sym typeface="微软雅黑"/>
            </a:endParaRPr>
          </a:p>
        </p:txBody>
      </p:sp>
      <p:sp>
        <p:nvSpPr>
          <p:cNvPr id="16" name="直接连接符 18">
            <a:extLst>
              <a:ext uri="{FF2B5EF4-FFF2-40B4-BE49-F238E27FC236}">
                <a16:creationId xmlns:a16="http://schemas.microsoft.com/office/drawing/2014/main" id="{AC656A1B-3C2E-492D-B09A-CD3740FFFF8F}"/>
              </a:ext>
            </a:extLst>
          </p:cNvPr>
          <p:cNvSpPr/>
          <p:nvPr/>
        </p:nvSpPr>
        <p:spPr>
          <a:xfrm>
            <a:off x="9571975" y="263336"/>
            <a:ext cx="1" cy="382034"/>
          </a:xfrm>
          <a:prstGeom prst="line">
            <a:avLst/>
          </a:prstGeom>
          <a:ln w="6350">
            <a:solidFill>
              <a:srgbClr val="767171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17" name="文本框 21">
            <a:extLst>
              <a:ext uri="{FF2B5EF4-FFF2-40B4-BE49-F238E27FC236}">
                <a16:creationId xmlns:a16="http://schemas.microsoft.com/office/drawing/2014/main" id="{954D174C-4398-43FD-ACB6-3129F83BB813}"/>
              </a:ext>
            </a:extLst>
          </p:cNvPr>
          <p:cNvSpPr txBox="1"/>
          <p:nvPr/>
        </p:nvSpPr>
        <p:spPr>
          <a:xfrm>
            <a:off x="10848516" y="273113"/>
            <a:ext cx="1246493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>
                <a:solidFill>
                  <a:srgbClr val="767171"/>
                </a:solidFill>
              </a:rPr>
              <a:t>访问者模式</a:t>
            </a:r>
            <a:endParaRPr dirty="0">
              <a:solidFill>
                <a:srgbClr val="767171"/>
              </a:solidFill>
            </a:endParaRPr>
          </a:p>
        </p:txBody>
      </p:sp>
      <p:sp>
        <p:nvSpPr>
          <p:cNvPr id="18" name="文本框 21">
            <a:extLst>
              <a:ext uri="{FF2B5EF4-FFF2-40B4-BE49-F238E27FC236}">
                <a16:creationId xmlns:a16="http://schemas.microsoft.com/office/drawing/2014/main" id="{EDE26359-8E78-4E2D-A8D3-C03ACC419CFD}"/>
              </a:ext>
            </a:extLst>
          </p:cNvPr>
          <p:cNvSpPr txBox="1"/>
          <p:nvPr/>
        </p:nvSpPr>
        <p:spPr>
          <a:xfrm>
            <a:off x="8305451" y="709100"/>
            <a:ext cx="1015661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767171"/>
                </a:solidFill>
                <a:effectLst/>
                <a:uFillTx/>
                <a:latin typeface="微软雅黑"/>
                <a:ea typeface="微软雅黑"/>
                <a:sym typeface="微软雅黑"/>
              </a:rPr>
              <a:t>代理模式</a:t>
            </a:r>
            <a:endParaRPr kumimoji="0" sz="1800" b="0" i="0" u="none" strike="noStrike" cap="none" spc="0" normalizeH="0" baseline="0" dirty="0">
              <a:ln>
                <a:noFill/>
              </a:ln>
              <a:solidFill>
                <a:srgbClr val="767171"/>
              </a:solidFill>
              <a:effectLst/>
              <a:uFillTx/>
              <a:latin typeface="微软雅黑"/>
              <a:ea typeface="微软雅黑"/>
              <a:sym typeface="微软雅黑"/>
            </a:endParaRPr>
          </a:p>
        </p:txBody>
      </p:sp>
      <p:sp>
        <p:nvSpPr>
          <p:cNvPr id="19" name="直接连接符 18">
            <a:extLst>
              <a:ext uri="{FF2B5EF4-FFF2-40B4-BE49-F238E27FC236}">
                <a16:creationId xmlns:a16="http://schemas.microsoft.com/office/drawing/2014/main" id="{5B138046-2B87-4B13-A456-F89931E3F560}"/>
              </a:ext>
            </a:extLst>
          </p:cNvPr>
          <p:cNvSpPr/>
          <p:nvPr/>
        </p:nvSpPr>
        <p:spPr>
          <a:xfrm>
            <a:off x="9581992" y="713350"/>
            <a:ext cx="1" cy="382034"/>
          </a:xfrm>
          <a:prstGeom prst="line">
            <a:avLst/>
          </a:prstGeom>
          <a:ln w="6350">
            <a:solidFill>
              <a:srgbClr val="76717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0" name="文本框 21">
            <a:extLst>
              <a:ext uri="{FF2B5EF4-FFF2-40B4-BE49-F238E27FC236}">
                <a16:creationId xmlns:a16="http://schemas.microsoft.com/office/drawing/2014/main" id="{41C21B06-1928-4141-85F4-7A90BF132412}"/>
              </a:ext>
            </a:extLst>
          </p:cNvPr>
          <p:cNvSpPr txBox="1"/>
          <p:nvPr/>
        </p:nvSpPr>
        <p:spPr>
          <a:xfrm>
            <a:off x="6820398" y="715451"/>
            <a:ext cx="1485053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767171"/>
                </a:solidFill>
                <a:effectLst/>
                <a:uFillTx/>
                <a:latin typeface="微软雅黑"/>
                <a:ea typeface="微软雅黑"/>
                <a:sym typeface="微软雅黑"/>
              </a:rPr>
              <a:t>过滤器模式</a:t>
            </a:r>
            <a:endParaRPr kumimoji="0" sz="1800" b="0" i="0" u="none" strike="noStrike" cap="none" spc="0" normalizeH="0" baseline="0" dirty="0">
              <a:ln>
                <a:noFill/>
              </a:ln>
              <a:solidFill>
                <a:srgbClr val="767171"/>
              </a:solidFill>
              <a:effectLst/>
              <a:uFillTx/>
              <a:latin typeface="微软雅黑"/>
              <a:ea typeface="微软雅黑"/>
              <a:sym typeface="微软雅黑"/>
            </a:endParaRPr>
          </a:p>
        </p:txBody>
      </p:sp>
      <p:sp>
        <p:nvSpPr>
          <p:cNvPr id="21" name="直接连接符 18">
            <a:extLst>
              <a:ext uri="{FF2B5EF4-FFF2-40B4-BE49-F238E27FC236}">
                <a16:creationId xmlns:a16="http://schemas.microsoft.com/office/drawing/2014/main" id="{8049DD57-7EF0-4F90-8F79-900BFB117CB8}"/>
              </a:ext>
            </a:extLst>
          </p:cNvPr>
          <p:cNvSpPr/>
          <p:nvPr/>
        </p:nvSpPr>
        <p:spPr>
          <a:xfrm>
            <a:off x="8295434" y="702749"/>
            <a:ext cx="1" cy="382034"/>
          </a:xfrm>
          <a:prstGeom prst="line">
            <a:avLst/>
          </a:prstGeom>
          <a:ln w="6350">
            <a:solidFill>
              <a:srgbClr val="767171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1D1AE89-6BD8-43F5-BAF2-F4614CDC058D}"/>
              </a:ext>
            </a:extLst>
          </p:cNvPr>
          <p:cNvSpPr txBox="1"/>
          <p:nvPr/>
        </p:nvSpPr>
        <p:spPr>
          <a:xfrm>
            <a:off x="9592008" y="729478"/>
            <a:ext cx="1246493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767171"/>
                </a:solidFill>
                <a:effectLst/>
                <a:uFillTx/>
                <a:latin typeface="微软雅黑"/>
                <a:ea typeface="微软雅黑"/>
                <a:sym typeface="微软雅黑"/>
              </a:rPr>
              <a:t>适配器模式</a:t>
            </a:r>
            <a:endParaRPr kumimoji="0" sz="1800" b="0" i="0" u="none" strike="noStrike" cap="none" spc="0" normalizeH="0" baseline="0" dirty="0">
              <a:ln>
                <a:noFill/>
              </a:ln>
              <a:solidFill>
                <a:srgbClr val="767171"/>
              </a:solidFill>
              <a:effectLst/>
              <a:uFillTx/>
              <a:latin typeface="微软雅黑"/>
              <a:ea typeface="微软雅黑"/>
              <a:sym typeface="微软雅黑"/>
            </a:endParaRPr>
          </a:p>
        </p:txBody>
      </p:sp>
      <p:sp>
        <p:nvSpPr>
          <p:cNvPr id="33" name="文本框 21">
            <a:extLst>
              <a:ext uri="{FF2B5EF4-FFF2-40B4-BE49-F238E27FC236}">
                <a16:creationId xmlns:a16="http://schemas.microsoft.com/office/drawing/2014/main" id="{ECE5C62E-250B-4F23-9BB5-3EF8FD47786E}"/>
              </a:ext>
            </a:extLst>
          </p:cNvPr>
          <p:cNvSpPr txBox="1"/>
          <p:nvPr/>
        </p:nvSpPr>
        <p:spPr>
          <a:xfrm>
            <a:off x="6810380" y="276038"/>
            <a:ext cx="1485054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767171"/>
                </a:solidFill>
                <a:effectLst/>
                <a:uFillTx/>
                <a:latin typeface="微软雅黑"/>
                <a:ea typeface="微软雅黑"/>
                <a:sym typeface="微软雅黑"/>
              </a:rPr>
              <a:t>抽象工厂模式</a:t>
            </a:r>
            <a:endParaRPr kumimoji="0" sz="1800" b="0" i="0" u="none" strike="noStrike" cap="none" spc="0" normalizeH="0" baseline="0" dirty="0">
              <a:ln>
                <a:noFill/>
              </a:ln>
              <a:solidFill>
                <a:srgbClr val="767171"/>
              </a:solidFill>
              <a:effectLst/>
              <a:uFillTx/>
              <a:latin typeface="微软雅黑"/>
              <a:ea typeface="微软雅黑"/>
              <a:sym typeface="微软雅黑"/>
            </a:endParaRPr>
          </a:p>
        </p:txBody>
      </p:sp>
      <p:sp>
        <p:nvSpPr>
          <p:cNvPr id="34" name="直接连接符 18">
            <a:extLst>
              <a:ext uri="{FF2B5EF4-FFF2-40B4-BE49-F238E27FC236}">
                <a16:creationId xmlns:a16="http://schemas.microsoft.com/office/drawing/2014/main" id="{936D05E3-522E-4F10-8153-1745467D2F4F}"/>
              </a:ext>
            </a:extLst>
          </p:cNvPr>
          <p:cNvSpPr/>
          <p:nvPr/>
        </p:nvSpPr>
        <p:spPr>
          <a:xfrm>
            <a:off x="8295434" y="263336"/>
            <a:ext cx="1" cy="382034"/>
          </a:xfrm>
          <a:prstGeom prst="line">
            <a:avLst/>
          </a:prstGeom>
          <a:ln w="6350">
            <a:solidFill>
              <a:srgbClr val="767171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25" name="矩形 29">
            <a:extLst>
              <a:ext uri="{FF2B5EF4-FFF2-40B4-BE49-F238E27FC236}">
                <a16:creationId xmlns:a16="http://schemas.microsoft.com/office/drawing/2014/main" id="{BD9F2277-1559-41CF-88A1-8D30CFEEB49F}"/>
              </a:ext>
            </a:extLst>
          </p:cNvPr>
          <p:cNvSpPr txBox="1"/>
          <p:nvPr/>
        </p:nvSpPr>
        <p:spPr>
          <a:xfrm>
            <a:off x="2210764" y="1268758"/>
            <a:ext cx="9000978" cy="45890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tIns="45719" rIns="45719" bIns="45719" numCol="1" anchor="t">
            <a:spAutoFit/>
          </a:bodyPr>
          <a:lstStyle>
            <a:lvl1pPr>
              <a:lnSpc>
                <a:spcPct val="130000"/>
              </a:lnSpc>
              <a:defRPr sz="14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marL="0" marR="0" lvl="0" indent="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dirty="0"/>
              <a:t>设计模式实现场景：创建工厂，以创建店铺实例</a:t>
            </a:r>
            <a:endParaRPr lang="en-US" altLang="zh-CN"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D640FF-2CDD-4C71-B717-D7CACBB550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763" y="1727663"/>
            <a:ext cx="7790858" cy="3530137"/>
          </a:xfrm>
          <a:prstGeom prst="rect">
            <a:avLst/>
          </a:prstGeom>
        </p:spPr>
      </p:pic>
      <p:sp>
        <p:nvSpPr>
          <p:cNvPr id="28" name="矩形 29">
            <a:extLst>
              <a:ext uri="{FF2B5EF4-FFF2-40B4-BE49-F238E27FC236}">
                <a16:creationId xmlns:a16="http://schemas.microsoft.com/office/drawing/2014/main" id="{4AE51605-F321-499E-9133-7BC8F5A2F04A}"/>
              </a:ext>
            </a:extLst>
          </p:cNvPr>
          <p:cNvSpPr txBox="1"/>
          <p:nvPr/>
        </p:nvSpPr>
        <p:spPr>
          <a:xfrm>
            <a:off x="2210764" y="5257800"/>
            <a:ext cx="9000978" cy="7386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tIns="45719" rIns="45719" bIns="45719" numCol="1" anchor="t">
            <a:spAutoFit/>
          </a:bodyPr>
          <a:lstStyle>
            <a:lvl1pPr>
              <a:lnSpc>
                <a:spcPct val="130000"/>
              </a:lnSpc>
              <a:defRPr sz="14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实例化一个 </a:t>
            </a:r>
            <a:r>
              <a:rPr lang="en-US" altLang="zh-CN" dirty="0" err="1"/>
              <a:t>shopFactory</a:t>
            </a:r>
            <a:r>
              <a:rPr lang="zh-CN" altLang="en-US" dirty="0"/>
              <a:t>工厂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调用工厂中</a:t>
            </a:r>
            <a:r>
              <a:rPr lang="en-US" altLang="zh-CN" dirty="0" err="1"/>
              <a:t>createShop</a:t>
            </a:r>
            <a:r>
              <a:rPr lang="en-US" altLang="zh-CN" dirty="0"/>
              <a:t>()</a:t>
            </a:r>
            <a:r>
              <a:rPr lang="zh-CN" altLang="en-US" dirty="0"/>
              <a:t>函数返回一个店铺</a:t>
            </a:r>
          </a:p>
        </p:txBody>
      </p:sp>
    </p:spTree>
    <p:extLst>
      <p:ext uri="{BB962C8B-B14F-4D97-AF65-F5344CB8AC3E}">
        <p14:creationId xmlns:p14="http://schemas.microsoft.com/office/powerpoint/2010/main" val="2161569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五边形 8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sp>
        <p:nvSpPr>
          <p:cNvPr id="13" name="文本框 21">
            <a:extLst>
              <a:ext uri="{FF2B5EF4-FFF2-40B4-BE49-F238E27FC236}">
                <a16:creationId xmlns:a16="http://schemas.microsoft.com/office/drawing/2014/main" id="{9BE8C02C-C90D-4D98-934A-57C977BB206A}"/>
              </a:ext>
            </a:extLst>
          </p:cNvPr>
          <p:cNvSpPr txBox="1"/>
          <p:nvPr/>
        </p:nvSpPr>
        <p:spPr>
          <a:xfrm>
            <a:off x="9581992" y="269687"/>
            <a:ext cx="1246493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微软雅黑"/>
                <a:ea typeface="微软雅黑"/>
                <a:sym typeface="微软雅黑"/>
              </a:rPr>
              <a:t>空对象模式</a:t>
            </a:r>
            <a:endParaRPr kumimoji="0" sz="1800" b="0" i="0" u="none" strike="noStrike" cap="none" spc="0" normalizeH="0" baseline="0" dirty="0">
              <a:ln>
                <a:noFill/>
              </a:ln>
              <a:solidFill>
                <a:srgbClr val="0070C0"/>
              </a:solidFill>
              <a:effectLst/>
              <a:uFillTx/>
              <a:latin typeface="微软雅黑"/>
              <a:ea typeface="微软雅黑"/>
              <a:sym typeface="微软雅黑"/>
            </a:endParaRPr>
          </a:p>
        </p:txBody>
      </p:sp>
      <p:sp>
        <p:nvSpPr>
          <p:cNvPr id="14" name="直接连接符 18">
            <a:extLst>
              <a:ext uri="{FF2B5EF4-FFF2-40B4-BE49-F238E27FC236}">
                <a16:creationId xmlns:a16="http://schemas.microsoft.com/office/drawing/2014/main" id="{0734E3CA-1A1C-4B3A-980D-F5C9EFBA4CE3}"/>
              </a:ext>
            </a:extLst>
          </p:cNvPr>
          <p:cNvSpPr/>
          <p:nvPr/>
        </p:nvSpPr>
        <p:spPr>
          <a:xfrm>
            <a:off x="10838500" y="256985"/>
            <a:ext cx="1" cy="382034"/>
          </a:xfrm>
          <a:prstGeom prst="line">
            <a:avLst/>
          </a:prstGeom>
          <a:ln w="6350">
            <a:solidFill>
              <a:srgbClr val="76717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" name="文本框 21">
            <a:extLst>
              <a:ext uri="{FF2B5EF4-FFF2-40B4-BE49-F238E27FC236}">
                <a16:creationId xmlns:a16="http://schemas.microsoft.com/office/drawing/2014/main" id="{F1EE5D63-7F39-4FFA-8F6A-6A07C64115FC}"/>
              </a:ext>
            </a:extLst>
          </p:cNvPr>
          <p:cNvSpPr txBox="1"/>
          <p:nvPr/>
        </p:nvSpPr>
        <p:spPr>
          <a:xfrm>
            <a:off x="8335499" y="276038"/>
            <a:ext cx="1015661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767171"/>
                </a:solidFill>
                <a:effectLst/>
                <a:uFillTx/>
                <a:latin typeface="微软雅黑"/>
                <a:ea typeface="微软雅黑"/>
                <a:sym typeface="微软雅黑"/>
              </a:rPr>
              <a:t>工厂模式</a:t>
            </a:r>
            <a:endParaRPr kumimoji="0" sz="1800" b="0" i="0" u="none" strike="noStrike" cap="none" spc="0" normalizeH="0" baseline="0" dirty="0">
              <a:ln>
                <a:noFill/>
              </a:ln>
              <a:solidFill>
                <a:srgbClr val="767171"/>
              </a:solidFill>
              <a:effectLst/>
              <a:uFillTx/>
              <a:latin typeface="微软雅黑"/>
              <a:ea typeface="微软雅黑"/>
              <a:sym typeface="微软雅黑"/>
            </a:endParaRPr>
          </a:p>
        </p:txBody>
      </p:sp>
      <p:sp>
        <p:nvSpPr>
          <p:cNvPr id="16" name="直接连接符 18">
            <a:extLst>
              <a:ext uri="{FF2B5EF4-FFF2-40B4-BE49-F238E27FC236}">
                <a16:creationId xmlns:a16="http://schemas.microsoft.com/office/drawing/2014/main" id="{AC656A1B-3C2E-492D-B09A-CD3740FFFF8F}"/>
              </a:ext>
            </a:extLst>
          </p:cNvPr>
          <p:cNvSpPr/>
          <p:nvPr/>
        </p:nvSpPr>
        <p:spPr>
          <a:xfrm>
            <a:off x="9571975" y="263336"/>
            <a:ext cx="1" cy="382034"/>
          </a:xfrm>
          <a:prstGeom prst="line">
            <a:avLst/>
          </a:prstGeom>
          <a:ln w="6350">
            <a:solidFill>
              <a:srgbClr val="767171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17" name="文本框 21">
            <a:extLst>
              <a:ext uri="{FF2B5EF4-FFF2-40B4-BE49-F238E27FC236}">
                <a16:creationId xmlns:a16="http://schemas.microsoft.com/office/drawing/2014/main" id="{954D174C-4398-43FD-ACB6-3129F83BB813}"/>
              </a:ext>
            </a:extLst>
          </p:cNvPr>
          <p:cNvSpPr txBox="1"/>
          <p:nvPr/>
        </p:nvSpPr>
        <p:spPr>
          <a:xfrm>
            <a:off x="10848516" y="273113"/>
            <a:ext cx="1246493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>
                <a:solidFill>
                  <a:srgbClr val="767171"/>
                </a:solidFill>
              </a:rPr>
              <a:t>访问者模式</a:t>
            </a:r>
            <a:endParaRPr dirty="0">
              <a:solidFill>
                <a:srgbClr val="767171"/>
              </a:solidFill>
            </a:endParaRPr>
          </a:p>
        </p:txBody>
      </p:sp>
      <p:sp>
        <p:nvSpPr>
          <p:cNvPr id="18" name="文本框 21">
            <a:extLst>
              <a:ext uri="{FF2B5EF4-FFF2-40B4-BE49-F238E27FC236}">
                <a16:creationId xmlns:a16="http://schemas.microsoft.com/office/drawing/2014/main" id="{EDE26359-8E78-4E2D-A8D3-C03ACC419CFD}"/>
              </a:ext>
            </a:extLst>
          </p:cNvPr>
          <p:cNvSpPr txBox="1"/>
          <p:nvPr/>
        </p:nvSpPr>
        <p:spPr>
          <a:xfrm>
            <a:off x="8305451" y="709100"/>
            <a:ext cx="1015661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767171"/>
                </a:solidFill>
                <a:effectLst/>
                <a:uFillTx/>
                <a:latin typeface="微软雅黑"/>
                <a:ea typeface="微软雅黑"/>
                <a:sym typeface="微软雅黑"/>
              </a:rPr>
              <a:t>代理模式</a:t>
            </a:r>
            <a:endParaRPr kumimoji="0" sz="1800" b="0" i="0" u="none" strike="noStrike" cap="none" spc="0" normalizeH="0" baseline="0" dirty="0">
              <a:ln>
                <a:noFill/>
              </a:ln>
              <a:solidFill>
                <a:srgbClr val="767171"/>
              </a:solidFill>
              <a:effectLst/>
              <a:uFillTx/>
              <a:latin typeface="微软雅黑"/>
              <a:ea typeface="微软雅黑"/>
              <a:sym typeface="微软雅黑"/>
            </a:endParaRPr>
          </a:p>
        </p:txBody>
      </p:sp>
      <p:sp>
        <p:nvSpPr>
          <p:cNvPr id="19" name="直接连接符 18">
            <a:extLst>
              <a:ext uri="{FF2B5EF4-FFF2-40B4-BE49-F238E27FC236}">
                <a16:creationId xmlns:a16="http://schemas.microsoft.com/office/drawing/2014/main" id="{5B138046-2B87-4B13-A456-F89931E3F560}"/>
              </a:ext>
            </a:extLst>
          </p:cNvPr>
          <p:cNvSpPr/>
          <p:nvPr/>
        </p:nvSpPr>
        <p:spPr>
          <a:xfrm>
            <a:off x="9581992" y="713350"/>
            <a:ext cx="1" cy="382034"/>
          </a:xfrm>
          <a:prstGeom prst="line">
            <a:avLst/>
          </a:prstGeom>
          <a:ln w="6350">
            <a:solidFill>
              <a:srgbClr val="76717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0" name="文本框 21">
            <a:extLst>
              <a:ext uri="{FF2B5EF4-FFF2-40B4-BE49-F238E27FC236}">
                <a16:creationId xmlns:a16="http://schemas.microsoft.com/office/drawing/2014/main" id="{41C21B06-1928-4141-85F4-7A90BF132412}"/>
              </a:ext>
            </a:extLst>
          </p:cNvPr>
          <p:cNvSpPr txBox="1"/>
          <p:nvPr/>
        </p:nvSpPr>
        <p:spPr>
          <a:xfrm>
            <a:off x="6820398" y="715451"/>
            <a:ext cx="1485053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767171"/>
                </a:solidFill>
                <a:effectLst/>
                <a:uFillTx/>
                <a:latin typeface="微软雅黑"/>
                <a:ea typeface="微软雅黑"/>
                <a:sym typeface="微软雅黑"/>
              </a:rPr>
              <a:t>过滤器模式</a:t>
            </a:r>
            <a:endParaRPr kumimoji="0" sz="1800" b="0" i="0" u="none" strike="noStrike" cap="none" spc="0" normalizeH="0" baseline="0" dirty="0">
              <a:ln>
                <a:noFill/>
              </a:ln>
              <a:solidFill>
                <a:srgbClr val="767171"/>
              </a:solidFill>
              <a:effectLst/>
              <a:uFillTx/>
              <a:latin typeface="微软雅黑"/>
              <a:ea typeface="微软雅黑"/>
              <a:sym typeface="微软雅黑"/>
            </a:endParaRPr>
          </a:p>
        </p:txBody>
      </p:sp>
      <p:sp>
        <p:nvSpPr>
          <p:cNvPr id="21" name="直接连接符 18">
            <a:extLst>
              <a:ext uri="{FF2B5EF4-FFF2-40B4-BE49-F238E27FC236}">
                <a16:creationId xmlns:a16="http://schemas.microsoft.com/office/drawing/2014/main" id="{8049DD57-7EF0-4F90-8F79-900BFB117CB8}"/>
              </a:ext>
            </a:extLst>
          </p:cNvPr>
          <p:cNvSpPr/>
          <p:nvPr/>
        </p:nvSpPr>
        <p:spPr>
          <a:xfrm>
            <a:off x="8295434" y="702749"/>
            <a:ext cx="1" cy="382034"/>
          </a:xfrm>
          <a:prstGeom prst="line">
            <a:avLst/>
          </a:prstGeom>
          <a:ln w="6350">
            <a:solidFill>
              <a:srgbClr val="767171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1D1AE89-6BD8-43F5-BAF2-F4614CDC058D}"/>
              </a:ext>
            </a:extLst>
          </p:cNvPr>
          <p:cNvSpPr txBox="1"/>
          <p:nvPr/>
        </p:nvSpPr>
        <p:spPr>
          <a:xfrm>
            <a:off x="9592008" y="729478"/>
            <a:ext cx="1246493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767171"/>
                </a:solidFill>
                <a:effectLst/>
                <a:uFillTx/>
                <a:latin typeface="微软雅黑"/>
                <a:ea typeface="微软雅黑"/>
                <a:sym typeface="微软雅黑"/>
              </a:rPr>
              <a:t>适配器模式</a:t>
            </a:r>
            <a:endParaRPr kumimoji="0" sz="1800" b="0" i="0" u="none" strike="noStrike" cap="none" spc="0" normalizeH="0" baseline="0" dirty="0">
              <a:ln>
                <a:noFill/>
              </a:ln>
              <a:solidFill>
                <a:srgbClr val="767171"/>
              </a:solidFill>
              <a:effectLst/>
              <a:uFillTx/>
              <a:latin typeface="微软雅黑"/>
              <a:ea typeface="微软雅黑"/>
              <a:sym typeface="微软雅黑"/>
            </a:endParaRPr>
          </a:p>
        </p:txBody>
      </p:sp>
      <p:sp>
        <p:nvSpPr>
          <p:cNvPr id="33" name="文本框 21">
            <a:extLst>
              <a:ext uri="{FF2B5EF4-FFF2-40B4-BE49-F238E27FC236}">
                <a16:creationId xmlns:a16="http://schemas.microsoft.com/office/drawing/2014/main" id="{ECE5C62E-250B-4F23-9BB5-3EF8FD47786E}"/>
              </a:ext>
            </a:extLst>
          </p:cNvPr>
          <p:cNvSpPr txBox="1"/>
          <p:nvPr/>
        </p:nvSpPr>
        <p:spPr>
          <a:xfrm>
            <a:off x="6810380" y="276038"/>
            <a:ext cx="1485054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767171"/>
                </a:solidFill>
                <a:effectLst/>
                <a:uFillTx/>
                <a:latin typeface="微软雅黑"/>
                <a:ea typeface="微软雅黑"/>
                <a:sym typeface="微软雅黑"/>
              </a:rPr>
              <a:t>抽象工厂模式</a:t>
            </a:r>
            <a:endParaRPr kumimoji="0" sz="1800" b="0" i="0" u="none" strike="noStrike" cap="none" spc="0" normalizeH="0" baseline="0" dirty="0">
              <a:ln>
                <a:noFill/>
              </a:ln>
              <a:solidFill>
                <a:srgbClr val="767171"/>
              </a:solidFill>
              <a:effectLst/>
              <a:uFillTx/>
              <a:latin typeface="微软雅黑"/>
              <a:ea typeface="微软雅黑"/>
              <a:sym typeface="微软雅黑"/>
            </a:endParaRPr>
          </a:p>
        </p:txBody>
      </p:sp>
      <p:sp>
        <p:nvSpPr>
          <p:cNvPr id="34" name="直接连接符 18">
            <a:extLst>
              <a:ext uri="{FF2B5EF4-FFF2-40B4-BE49-F238E27FC236}">
                <a16:creationId xmlns:a16="http://schemas.microsoft.com/office/drawing/2014/main" id="{936D05E3-522E-4F10-8153-1745467D2F4F}"/>
              </a:ext>
            </a:extLst>
          </p:cNvPr>
          <p:cNvSpPr/>
          <p:nvPr/>
        </p:nvSpPr>
        <p:spPr>
          <a:xfrm>
            <a:off x="8295434" y="263336"/>
            <a:ext cx="1" cy="382034"/>
          </a:xfrm>
          <a:prstGeom prst="line">
            <a:avLst/>
          </a:prstGeom>
          <a:ln w="6350">
            <a:solidFill>
              <a:srgbClr val="767171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23" name="矩形 29">
            <a:extLst>
              <a:ext uri="{FF2B5EF4-FFF2-40B4-BE49-F238E27FC236}">
                <a16:creationId xmlns:a16="http://schemas.microsoft.com/office/drawing/2014/main" id="{A4E6782D-0D9A-49B6-A542-F2C701A1DE95}"/>
              </a:ext>
            </a:extLst>
          </p:cNvPr>
          <p:cNvSpPr txBox="1"/>
          <p:nvPr/>
        </p:nvSpPr>
        <p:spPr>
          <a:xfrm>
            <a:off x="2210764" y="1268758"/>
            <a:ext cx="9000978" cy="45890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tIns="45719" rIns="45719" bIns="45719" numCol="1" anchor="t">
            <a:spAutoFit/>
          </a:bodyPr>
          <a:lstStyle>
            <a:lvl1pPr>
              <a:lnSpc>
                <a:spcPct val="130000"/>
              </a:lnSpc>
              <a:defRPr sz="14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marL="0" marR="0" lvl="0" indent="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dirty="0"/>
              <a:t>设计模式实现场景：一个空对象取代</a:t>
            </a:r>
            <a:r>
              <a:rPr lang="en-US" altLang="zh-CN" sz="1800" dirty="0"/>
              <a:t>NULL</a:t>
            </a:r>
            <a:r>
              <a:rPr lang="zh-CN" altLang="en-US" sz="1800" dirty="0"/>
              <a:t>对象实例的检查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872451CA-A330-4913-A000-BC4512D2AC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764" y="1728549"/>
            <a:ext cx="7770471" cy="4137760"/>
          </a:xfrm>
          <a:prstGeom prst="rect">
            <a:avLst/>
          </a:prstGeom>
        </p:spPr>
      </p:pic>
      <p:sp>
        <p:nvSpPr>
          <p:cNvPr id="28" name="矩形 29">
            <a:extLst>
              <a:ext uri="{FF2B5EF4-FFF2-40B4-BE49-F238E27FC236}">
                <a16:creationId xmlns:a16="http://schemas.microsoft.com/office/drawing/2014/main" id="{00F9EFF7-39A6-45C0-A275-F451F1EAC836}"/>
              </a:ext>
            </a:extLst>
          </p:cNvPr>
          <p:cNvSpPr txBox="1"/>
          <p:nvPr/>
        </p:nvSpPr>
        <p:spPr>
          <a:xfrm>
            <a:off x="2210764" y="5866309"/>
            <a:ext cx="9000978" cy="4181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tIns="45719" rIns="45719" bIns="45719" numCol="1" anchor="t">
            <a:spAutoFit/>
          </a:bodyPr>
          <a:lstStyle>
            <a:lvl1pPr>
              <a:lnSpc>
                <a:spcPct val="130000"/>
              </a:lnSpc>
              <a:defRPr sz="14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marL="0" marR="0" lvl="0" indent="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dirty="0"/>
              <a:t>实例化一个 </a:t>
            </a:r>
            <a:r>
              <a:rPr lang="en-US" altLang="zh-CN" sz="1600" dirty="0" err="1"/>
              <a:t>shopFactory</a:t>
            </a:r>
            <a:r>
              <a:rPr lang="en-US" altLang="zh-CN" sz="1600" dirty="0"/>
              <a:t> </a:t>
            </a:r>
            <a:r>
              <a:rPr lang="zh-CN" altLang="en-US" sz="1600" dirty="0"/>
              <a:t>工厂时，如果用户所提供的类型为 </a:t>
            </a:r>
            <a:r>
              <a:rPr lang="en-US" altLang="zh-CN" sz="1600" dirty="0"/>
              <a:t>null </a:t>
            </a:r>
            <a:r>
              <a:rPr lang="zh-CN" altLang="en-US" sz="1600" dirty="0"/>
              <a:t>，仍然正确生成对象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567285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五边形 8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  <p:sp>
        <p:nvSpPr>
          <p:cNvPr id="13" name="文本框 21">
            <a:extLst>
              <a:ext uri="{FF2B5EF4-FFF2-40B4-BE49-F238E27FC236}">
                <a16:creationId xmlns:a16="http://schemas.microsoft.com/office/drawing/2014/main" id="{9BE8C02C-C90D-4D98-934A-57C977BB206A}"/>
              </a:ext>
            </a:extLst>
          </p:cNvPr>
          <p:cNvSpPr txBox="1"/>
          <p:nvPr/>
        </p:nvSpPr>
        <p:spPr>
          <a:xfrm>
            <a:off x="9581992" y="269687"/>
            <a:ext cx="1246493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微软雅黑"/>
                <a:ea typeface="微软雅黑"/>
                <a:sym typeface="微软雅黑"/>
              </a:rPr>
              <a:t>空对象模式</a:t>
            </a:r>
            <a:endParaRPr kumimoji="0" sz="1800" b="0" i="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微软雅黑"/>
              <a:ea typeface="微软雅黑"/>
              <a:sym typeface="微软雅黑"/>
            </a:endParaRPr>
          </a:p>
        </p:txBody>
      </p:sp>
      <p:sp>
        <p:nvSpPr>
          <p:cNvPr id="14" name="直接连接符 18">
            <a:extLst>
              <a:ext uri="{FF2B5EF4-FFF2-40B4-BE49-F238E27FC236}">
                <a16:creationId xmlns:a16="http://schemas.microsoft.com/office/drawing/2014/main" id="{0734E3CA-1A1C-4B3A-980D-F5C9EFBA4CE3}"/>
              </a:ext>
            </a:extLst>
          </p:cNvPr>
          <p:cNvSpPr/>
          <p:nvPr/>
        </p:nvSpPr>
        <p:spPr>
          <a:xfrm>
            <a:off x="10838500" y="256985"/>
            <a:ext cx="1" cy="382034"/>
          </a:xfrm>
          <a:prstGeom prst="line">
            <a:avLst/>
          </a:prstGeom>
          <a:ln w="6350">
            <a:solidFill>
              <a:srgbClr val="76717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" name="文本框 21">
            <a:extLst>
              <a:ext uri="{FF2B5EF4-FFF2-40B4-BE49-F238E27FC236}">
                <a16:creationId xmlns:a16="http://schemas.microsoft.com/office/drawing/2014/main" id="{F1EE5D63-7F39-4FFA-8F6A-6A07C64115FC}"/>
              </a:ext>
            </a:extLst>
          </p:cNvPr>
          <p:cNvSpPr txBox="1"/>
          <p:nvPr/>
        </p:nvSpPr>
        <p:spPr>
          <a:xfrm>
            <a:off x="8335499" y="276038"/>
            <a:ext cx="1015661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767171"/>
                </a:solidFill>
                <a:effectLst/>
                <a:uFillTx/>
                <a:latin typeface="微软雅黑"/>
                <a:ea typeface="微软雅黑"/>
                <a:sym typeface="微软雅黑"/>
              </a:rPr>
              <a:t>工厂模式</a:t>
            </a:r>
            <a:endParaRPr kumimoji="0" sz="1800" b="0" i="0" u="none" strike="noStrike" cap="none" spc="0" normalizeH="0" baseline="0" dirty="0">
              <a:ln>
                <a:noFill/>
              </a:ln>
              <a:solidFill>
                <a:srgbClr val="767171"/>
              </a:solidFill>
              <a:effectLst/>
              <a:uFillTx/>
              <a:latin typeface="微软雅黑"/>
              <a:ea typeface="微软雅黑"/>
              <a:sym typeface="微软雅黑"/>
            </a:endParaRPr>
          </a:p>
        </p:txBody>
      </p:sp>
      <p:sp>
        <p:nvSpPr>
          <p:cNvPr id="16" name="直接连接符 18">
            <a:extLst>
              <a:ext uri="{FF2B5EF4-FFF2-40B4-BE49-F238E27FC236}">
                <a16:creationId xmlns:a16="http://schemas.microsoft.com/office/drawing/2014/main" id="{AC656A1B-3C2E-492D-B09A-CD3740FFFF8F}"/>
              </a:ext>
            </a:extLst>
          </p:cNvPr>
          <p:cNvSpPr/>
          <p:nvPr/>
        </p:nvSpPr>
        <p:spPr>
          <a:xfrm>
            <a:off x="9571975" y="263336"/>
            <a:ext cx="1" cy="382034"/>
          </a:xfrm>
          <a:prstGeom prst="line">
            <a:avLst/>
          </a:prstGeom>
          <a:ln w="6350">
            <a:solidFill>
              <a:srgbClr val="767171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17" name="文本框 21">
            <a:extLst>
              <a:ext uri="{FF2B5EF4-FFF2-40B4-BE49-F238E27FC236}">
                <a16:creationId xmlns:a16="http://schemas.microsoft.com/office/drawing/2014/main" id="{954D174C-4398-43FD-ACB6-3129F83BB813}"/>
              </a:ext>
            </a:extLst>
          </p:cNvPr>
          <p:cNvSpPr txBox="1"/>
          <p:nvPr/>
        </p:nvSpPr>
        <p:spPr>
          <a:xfrm>
            <a:off x="10848516" y="273113"/>
            <a:ext cx="1246493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>
                <a:solidFill>
                  <a:srgbClr val="0070C0"/>
                </a:solidFill>
              </a:rPr>
              <a:t>访问者模式</a:t>
            </a:r>
            <a:endParaRPr dirty="0">
              <a:solidFill>
                <a:srgbClr val="0070C0"/>
              </a:solidFill>
            </a:endParaRPr>
          </a:p>
        </p:txBody>
      </p:sp>
      <p:sp>
        <p:nvSpPr>
          <p:cNvPr id="18" name="文本框 21">
            <a:extLst>
              <a:ext uri="{FF2B5EF4-FFF2-40B4-BE49-F238E27FC236}">
                <a16:creationId xmlns:a16="http://schemas.microsoft.com/office/drawing/2014/main" id="{EDE26359-8E78-4E2D-A8D3-C03ACC419CFD}"/>
              </a:ext>
            </a:extLst>
          </p:cNvPr>
          <p:cNvSpPr txBox="1"/>
          <p:nvPr/>
        </p:nvSpPr>
        <p:spPr>
          <a:xfrm>
            <a:off x="8305451" y="709100"/>
            <a:ext cx="1015661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767171"/>
                </a:solidFill>
                <a:effectLst/>
                <a:uFillTx/>
                <a:latin typeface="微软雅黑"/>
                <a:ea typeface="微软雅黑"/>
                <a:sym typeface="微软雅黑"/>
              </a:rPr>
              <a:t>代理模式</a:t>
            </a:r>
            <a:endParaRPr kumimoji="0" sz="1800" b="0" i="0" u="none" strike="noStrike" cap="none" spc="0" normalizeH="0" baseline="0" dirty="0">
              <a:ln>
                <a:noFill/>
              </a:ln>
              <a:solidFill>
                <a:srgbClr val="767171"/>
              </a:solidFill>
              <a:effectLst/>
              <a:uFillTx/>
              <a:latin typeface="微软雅黑"/>
              <a:ea typeface="微软雅黑"/>
              <a:sym typeface="微软雅黑"/>
            </a:endParaRPr>
          </a:p>
        </p:txBody>
      </p:sp>
      <p:sp>
        <p:nvSpPr>
          <p:cNvPr id="19" name="直接连接符 18">
            <a:extLst>
              <a:ext uri="{FF2B5EF4-FFF2-40B4-BE49-F238E27FC236}">
                <a16:creationId xmlns:a16="http://schemas.microsoft.com/office/drawing/2014/main" id="{5B138046-2B87-4B13-A456-F89931E3F560}"/>
              </a:ext>
            </a:extLst>
          </p:cNvPr>
          <p:cNvSpPr/>
          <p:nvPr/>
        </p:nvSpPr>
        <p:spPr>
          <a:xfrm>
            <a:off x="9581992" y="713350"/>
            <a:ext cx="1" cy="382034"/>
          </a:xfrm>
          <a:prstGeom prst="line">
            <a:avLst/>
          </a:prstGeom>
          <a:ln w="6350">
            <a:solidFill>
              <a:srgbClr val="76717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0" name="文本框 21">
            <a:extLst>
              <a:ext uri="{FF2B5EF4-FFF2-40B4-BE49-F238E27FC236}">
                <a16:creationId xmlns:a16="http://schemas.microsoft.com/office/drawing/2014/main" id="{41C21B06-1928-4141-85F4-7A90BF132412}"/>
              </a:ext>
            </a:extLst>
          </p:cNvPr>
          <p:cNvSpPr txBox="1"/>
          <p:nvPr/>
        </p:nvSpPr>
        <p:spPr>
          <a:xfrm>
            <a:off x="6820398" y="715451"/>
            <a:ext cx="1485053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767171"/>
                </a:solidFill>
                <a:effectLst/>
                <a:uFillTx/>
                <a:latin typeface="微软雅黑"/>
                <a:ea typeface="微软雅黑"/>
                <a:sym typeface="微软雅黑"/>
              </a:rPr>
              <a:t>过滤器模式</a:t>
            </a:r>
            <a:endParaRPr kumimoji="0" sz="1800" b="0" i="0" u="none" strike="noStrike" cap="none" spc="0" normalizeH="0" baseline="0" dirty="0">
              <a:ln>
                <a:noFill/>
              </a:ln>
              <a:solidFill>
                <a:srgbClr val="767171"/>
              </a:solidFill>
              <a:effectLst/>
              <a:uFillTx/>
              <a:latin typeface="微软雅黑"/>
              <a:ea typeface="微软雅黑"/>
              <a:sym typeface="微软雅黑"/>
            </a:endParaRPr>
          </a:p>
        </p:txBody>
      </p:sp>
      <p:sp>
        <p:nvSpPr>
          <p:cNvPr id="21" name="直接连接符 18">
            <a:extLst>
              <a:ext uri="{FF2B5EF4-FFF2-40B4-BE49-F238E27FC236}">
                <a16:creationId xmlns:a16="http://schemas.microsoft.com/office/drawing/2014/main" id="{8049DD57-7EF0-4F90-8F79-900BFB117CB8}"/>
              </a:ext>
            </a:extLst>
          </p:cNvPr>
          <p:cNvSpPr/>
          <p:nvPr/>
        </p:nvSpPr>
        <p:spPr>
          <a:xfrm>
            <a:off x="8295434" y="702749"/>
            <a:ext cx="1" cy="382034"/>
          </a:xfrm>
          <a:prstGeom prst="line">
            <a:avLst/>
          </a:prstGeom>
          <a:ln w="6350">
            <a:solidFill>
              <a:srgbClr val="767171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1D1AE89-6BD8-43F5-BAF2-F4614CDC058D}"/>
              </a:ext>
            </a:extLst>
          </p:cNvPr>
          <p:cNvSpPr txBox="1"/>
          <p:nvPr/>
        </p:nvSpPr>
        <p:spPr>
          <a:xfrm>
            <a:off x="9592008" y="729478"/>
            <a:ext cx="1246493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767171"/>
                </a:solidFill>
                <a:effectLst/>
                <a:uFillTx/>
                <a:latin typeface="微软雅黑"/>
                <a:ea typeface="微软雅黑"/>
                <a:sym typeface="微软雅黑"/>
              </a:rPr>
              <a:t>适配器模式</a:t>
            </a:r>
            <a:endParaRPr kumimoji="0" sz="1800" b="0" i="0" u="none" strike="noStrike" cap="none" spc="0" normalizeH="0" baseline="0" dirty="0">
              <a:ln>
                <a:noFill/>
              </a:ln>
              <a:solidFill>
                <a:srgbClr val="767171"/>
              </a:solidFill>
              <a:effectLst/>
              <a:uFillTx/>
              <a:latin typeface="微软雅黑"/>
              <a:ea typeface="微软雅黑"/>
              <a:sym typeface="微软雅黑"/>
            </a:endParaRPr>
          </a:p>
        </p:txBody>
      </p:sp>
      <p:sp>
        <p:nvSpPr>
          <p:cNvPr id="33" name="文本框 21">
            <a:extLst>
              <a:ext uri="{FF2B5EF4-FFF2-40B4-BE49-F238E27FC236}">
                <a16:creationId xmlns:a16="http://schemas.microsoft.com/office/drawing/2014/main" id="{ECE5C62E-250B-4F23-9BB5-3EF8FD47786E}"/>
              </a:ext>
            </a:extLst>
          </p:cNvPr>
          <p:cNvSpPr txBox="1"/>
          <p:nvPr/>
        </p:nvSpPr>
        <p:spPr>
          <a:xfrm>
            <a:off x="6810380" y="276038"/>
            <a:ext cx="1485054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767171"/>
                </a:solidFill>
                <a:effectLst/>
                <a:uFillTx/>
                <a:latin typeface="微软雅黑"/>
                <a:ea typeface="微软雅黑"/>
                <a:sym typeface="微软雅黑"/>
              </a:rPr>
              <a:t>抽象工厂模式</a:t>
            </a:r>
            <a:endParaRPr kumimoji="0" sz="1800" b="0" i="0" u="none" strike="noStrike" cap="none" spc="0" normalizeH="0" baseline="0" dirty="0">
              <a:ln>
                <a:noFill/>
              </a:ln>
              <a:solidFill>
                <a:srgbClr val="767171"/>
              </a:solidFill>
              <a:effectLst/>
              <a:uFillTx/>
              <a:latin typeface="微软雅黑"/>
              <a:ea typeface="微软雅黑"/>
              <a:sym typeface="微软雅黑"/>
            </a:endParaRPr>
          </a:p>
        </p:txBody>
      </p:sp>
      <p:sp>
        <p:nvSpPr>
          <p:cNvPr id="34" name="直接连接符 18">
            <a:extLst>
              <a:ext uri="{FF2B5EF4-FFF2-40B4-BE49-F238E27FC236}">
                <a16:creationId xmlns:a16="http://schemas.microsoft.com/office/drawing/2014/main" id="{936D05E3-522E-4F10-8153-1745467D2F4F}"/>
              </a:ext>
            </a:extLst>
          </p:cNvPr>
          <p:cNvSpPr/>
          <p:nvPr/>
        </p:nvSpPr>
        <p:spPr>
          <a:xfrm>
            <a:off x="8295434" y="263336"/>
            <a:ext cx="1" cy="382034"/>
          </a:xfrm>
          <a:prstGeom prst="line">
            <a:avLst/>
          </a:prstGeom>
          <a:ln w="6350">
            <a:solidFill>
              <a:srgbClr val="767171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23" name="矩形 29">
            <a:extLst>
              <a:ext uri="{FF2B5EF4-FFF2-40B4-BE49-F238E27FC236}">
                <a16:creationId xmlns:a16="http://schemas.microsoft.com/office/drawing/2014/main" id="{B10F1608-E9F5-4E33-A91B-D0FACD774966}"/>
              </a:ext>
            </a:extLst>
          </p:cNvPr>
          <p:cNvSpPr txBox="1"/>
          <p:nvPr/>
        </p:nvSpPr>
        <p:spPr>
          <a:xfrm>
            <a:off x="2210764" y="1268758"/>
            <a:ext cx="9000978" cy="45890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tIns="45719" rIns="45719" bIns="45719" numCol="1" anchor="t">
            <a:spAutoFit/>
          </a:bodyPr>
          <a:lstStyle>
            <a:lvl1pPr>
              <a:lnSpc>
                <a:spcPct val="130000"/>
              </a:lnSpc>
              <a:defRPr sz="14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marL="0" marR="0" lvl="0" indent="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dirty="0"/>
              <a:t>设计模式实现场景：使用了一个访问者类，改变元素类的执行算法</a:t>
            </a:r>
            <a:endParaRPr lang="en-US" altLang="zh-CN"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7EAEA9-9255-4224-883E-FC509B518B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764" y="1727664"/>
            <a:ext cx="6084670" cy="375185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25790B6-9B14-4D2C-A3F7-23F34046B62B}"/>
              </a:ext>
            </a:extLst>
          </p:cNvPr>
          <p:cNvSpPr txBox="1"/>
          <p:nvPr/>
        </p:nvSpPr>
        <p:spPr>
          <a:xfrm>
            <a:off x="8295434" y="1731585"/>
            <a:ext cx="3799575" cy="24622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CN" sz="1400" dirty="0"/>
              <a:t>Visitor</a:t>
            </a:r>
            <a:r>
              <a:rPr lang="zh-CN" altLang="en-US" sz="1400" dirty="0"/>
              <a:t>作为访问者模式的基类，声明了纯虚函数</a:t>
            </a:r>
            <a:r>
              <a:rPr lang="en-US" altLang="zh-CN" sz="1400" dirty="0"/>
              <a:t>visit()</a:t>
            </a:r>
            <a:r>
              <a:rPr lang="zh-CN" altLang="en-US" sz="1400" dirty="0"/>
              <a:t>，它是用来具体执行</a:t>
            </a:r>
            <a:r>
              <a:rPr lang="en-US" altLang="zh-CN" sz="1400" dirty="0"/>
              <a:t>Shop</a:t>
            </a:r>
            <a:r>
              <a:rPr lang="zh-CN" altLang="en-US" sz="1400" dirty="0"/>
              <a:t>类中展示对应信息操作的函数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zh-CN" altLang="en-US" sz="1400" dirty="0"/>
              <a:t>派生类</a:t>
            </a:r>
            <a:r>
              <a:rPr lang="en-US" altLang="zh-CN" sz="1400" dirty="0" err="1"/>
              <a:t>infoVisitor</a:t>
            </a:r>
            <a:r>
              <a:rPr lang="zh-CN" altLang="en-US" sz="1400" dirty="0"/>
              <a:t>会调用</a:t>
            </a:r>
            <a:r>
              <a:rPr lang="en-US" altLang="zh-CN" sz="1400" dirty="0"/>
              <a:t>visit()</a:t>
            </a:r>
            <a:r>
              <a:rPr lang="zh-CN" altLang="en-US" sz="1400" dirty="0"/>
              <a:t>来调用</a:t>
            </a:r>
            <a:r>
              <a:rPr lang="en-US" altLang="zh-CN" sz="1400" dirty="0"/>
              <a:t>Shop</a:t>
            </a:r>
            <a:r>
              <a:rPr lang="zh-CN" altLang="en-US" sz="1400" dirty="0"/>
              <a:t>中</a:t>
            </a:r>
            <a:r>
              <a:rPr lang="en-US" altLang="zh-CN" sz="1400" dirty="0" err="1"/>
              <a:t>showShopInformation</a:t>
            </a:r>
            <a:r>
              <a:rPr lang="en-US" altLang="zh-CN" sz="1400" dirty="0"/>
              <a:t>()</a:t>
            </a:r>
            <a:r>
              <a:rPr lang="zh-CN" altLang="en-US" sz="1400" dirty="0"/>
              <a:t>函数以展示店铺的详细信息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zh-CN" altLang="en-US" sz="1400" dirty="0"/>
              <a:t>派生类</a:t>
            </a:r>
            <a:r>
              <a:rPr lang="en-US" altLang="zh-CN" sz="1400" dirty="0" err="1"/>
              <a:t>filterVisitor</a:t>
            </a:r>
            <a:r>
              <a:rPr lang="zh-CN" altLang="en-US" sz="1400" dirty="0"/>
              <a:t>会调用</a:t>
            </a:r>
            <a:r>
              <a:rPr lang="en-US" altLang="zh-CN" sz="1400" dirty="0"/>
              <a:t>visit()</a:t>
            </a:r>
            <a:r>
              <a:rPr lang="zh-CN" altLang="en-US" sz="1400" dirty="0"/>
              <a:t>来调用</a:t>
            </a:r>
            <a:r>
              <a:rPr lang="en-US" altLang="zh-CN" sz="1400" dirty="0"/>
              <a:t>Shop</a:t>
            </a:r>
            <a:r>
              <a:rPr lang="zh-CN" altLang="en-US" sz="1400" dirty="0"/>
              <a:t>中</a:t>
            </a:r>
            <a:r>
              <a:rPr lang="en-US" altLang="zh-CN" sz="1400" dirty="0" err="1"/>
              <a:t>showShopInformation</a:t>
            </a:r>
            <a:r>
              <a:rPr lang="en-US" altLang="zh-CN" sz="1400" dirty="0"/>
              <a:t>()</a:t>
            </a:r>
            <a:r>
              <a:rPr lang="zh-CN" altLang="en-US" sz="1400" dirty="0"/>
              <a:t>函数以展示利用过滤器模式筛选之后店铺的详细信息</a:t>
            </a:r>
          </a:p>
        </p:txBody>
      </p:sp>
    </p:spTree>
    <p:extLst>
      <p:ext uri="{BB962C8B-B14F-4D97-AF65-F5344CB8AC3E}">
        <p14:creationId xmlns:p14="http://schemas.microsoft.com/office/powerpoint/2010/main" val="609238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五边形 8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  <p:sp>
        <p:nvSpPr>
          <p:cNvPr id="13" name="文本框 21">
            <a:extLst>
              <a:ext uri="{FF2B5EF4-FFF2-40B4-BE49-F238E27FC236}">
                <a16:creationId xmlns:a16="http://schemas.microsoft.com/office/drawing/2014/main" id="{9BE8C02C-C90D-4D98-934A-57C977BB206A}"/>
              </a:ext>
            </a:extLst>
          </p:cNvPr>
          <p:cNvSpPr txBox="1"/>
          <p:nvPr/>
        </p:nvSpPr>
        <p:spPr>
          <a:xfrm>
            <a:off x="9581992" y="269687"/>
            <a:ext cx="1246493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微软雅黑"/>
                <a:ea typeface="微软雅黑"/>
                <a:sym typeface="微软雅黑"/>
              </a:rPr>
              <a:t>空对象模式</a:t>
            </a:r>
            <a:endParaRPr kumimoji="0" sz="1800" b="0" i="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微软雅黑"/>
              <a:ea typeface="微软雅黑"/>
              <a:sym typeface="微软雅黑"/>
            </a:endParaRPr>
          </a:p>
        </p:txBody>
      </p:sp>
      <p:sp>
        <p:nvSpPr>
          <p:cNvPr id="14" name="直接连接符 18">
            <a:extLst>
              <a:ext uri="{FF2B5EF4-FFF2-40B4-BE49-F238E27FC236}">
                <a16:creationId xmlns:a16="http://schemas.microsoft.com/office/drawing/2014/main" id="{0734E3CA-1A1C-4B3A-980D-F5C9EFBA4CE3}"/>
              </a:ext>
            </a:extLst>
          </p:cNvPr>
          <p:cNvSpPr/>
          <p:nvPr/>
        </p:nvSpPr>
        <p:spPr>
          <a:xfrm>
            <a:off x="10838500" y="256985"/>
            <a:ext cx="1" cy="382034"/>
          </a:xfrm>
          <a:prstGeom prst="line">
            <a:avLst/>
          </a:prstGeom>
          <a:ln w="6350">
            <a:solidFill>
              <a:srgbClr val="76717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" name="文本框 21">
            <a:extLst>
              <a:ext uri="{FF2B5EF4-FFF2-40B4-BE49-F238E27FC236}">
                <a16:creationId xmlns:a16="http://schemas.microsoft.com/office/drawing/2014/main" id="{F1EE5D63-7F39-4FFA-8F6A-6A07C64115FC}"/>
              </a:ext>
            </a:extLst>
          </p:cNvPr>
          <p:cNvSpPr txBox="1"/>
          <p:nvPr/>
        </p:nvSpPr>
        <p:spPr>
          <a:xfrm>
            <a:off x="8335499" y="276038"/>
            <a:ext cx="1015661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767171"/>
                </a:solidFill>
                <a:effectLst/>
                <a:uFillTx/>
                <a:latin typeface="微软雅黑"/>
                <a:ea typeface="微软雅黑"/>
                <a:sym typeface="微软雅黑"/>
              </a:rPr>
              <a:t>工厂模式</a:t>
            </a:r>
            <a:endParaRPr kumimoji="0" sz="1800" b="0" i="0" u="none" strike="noStrike" cap="none" spc="0" normalizeH="0" baseline="0" dirty="0">
              <a:ln>
                <a:noFill/>
              </a:ln>
              <a:solidFill>
                <a:srgbClr val="767171"/>
              </a:solidFill>
              <a:effectLst/>
              <a:uFillTx/>
              <a:latin typeface="微软雅黑"/>
              <a:ea typeface="微软雅黑"/>
              <a:sym typeface="微软雅黑"/>
            </a:endParaRPr>
          </a:p>
        </p:txBody>
      </p:sp>
      <p:sp>
        <p:nvSpPr>
          <p:cNvPr id="16" name="直接连接符 18">
            <a:extLst>
              <a:ext uri="{FF2B5EF4-FFF2-40B4-BE49-F238E27FC236}">
                <a16:creationId xmlns:a16="http://schemas.microsoft.com/office/drawing/2014/main" id="{AC656A1B-3C2E-492D-B09A-CD3740FFFF8F}"/>
              </a:ext>
            </a:extLst>
          </p:cNvPr>
          <p:cNvSpPr/>
          <p:nvPr/>
        </p:nvSpPr>
        <p:spPr>
          <a:xfrm>
            <a:off x="9571975" y="263336"/>
            <a:ext cx="1" cy="382034"/>
          </a:xfrm>
          <a:prstGeom prst="line">
            <a:avLst/>
          </a:prstGeom>
          <a:ln w="6350">
            <a:solidFill>
              <a:srgbClr val="767171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17" name="文本框 21">
            <a:extLst>
              <a:ext uri="{FF2B5EF4-FFF2-40B4-BE49-F238E27FC236}">
                <a16:creationId xmlns:a16="http://schemas.microsoft.com/office/drawing/2014/main" id="{954D174C-4398-43FD-ACB6-3129F83BB813}"/>
              </a:ext>
            </a:extLst>
          </p:cNvPr>
          <p:cNvSpPr txBox="1"/>
          <p:nvPr/>
        </p:nvSpPr>
        <p:spPr>
          <a:xfrm>
            <a:off x="10848516" y="273113"/>
            <a:ext cx="1246493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>
                <a:solidFill>
                  <a:srgbClr val="767171"/>
                </a:solidFill>
              </a:rPr>
              <a:t>访问者模式</a:t>
            </a:r>
            <a:endParaRPr dirty="0">
              <a:solidFill>
                <a:srgbClr val="767171"/>
              </a:solidFill>
            </a:endParaRPr>
          </a:p>
        </p:txBody>
      </p:sp>
      <p:sp>
        <p:nvSpPr>
          <p:cNvPr id="18" name="文本框 21">
            <a:extLst>
              <a:ext uri="{FF2B5EF4-FFF2-40B4-BE49-F238E27FC236}">
                <a16:creationId xmlns:a16="http://schemas.microsoft.com/office/drawing/2014/main" id="{EDE26359-8E78-4E2D-A8D3-C03ACC419CFD}"/>
              </a:ext>
            </a:extLst>
          </p:cNvPr>
          <p:cNvSpPr txBox="1"/>
          <p:nvPr/>
        </p:nvSpPr>
        <p:spPr>
          <a:xfrm>
            <a:off x="8305451" y="709100"/>
            <a:ext cx="1015661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767171"/>
                </a:solidFill>
                <a:effectLst/>
                <a:uFillTx/>
                <a:latin typeface="微软雅黑"/>
                <a:ea typeface="微软雅黑"/>
                <a:sym typeface="微软雅黑"/>
              </a:rPr>
              <a:t>代理模式</a:t>
            </a:r>
            <a:endParaRPr kumimoji="0" sz="1800" b="0" i="0" u="none" strike="noStrike" cap="none" spc="0" normalizeH="0" baseline="0" dirty="0">
              <a:ln>
                <a:noFill/>
              </a:ln>
              <a:solidFill>
                <a:srgbClr val="767171"/>
              </a:solidFill>
              <a:effectLst/>
              <a:uFillTx/>
              <a:latin typeface="微软雅黑"/>
              <a:ea typeface="微软雅黑"/>
              <a:sym typeface="微软雅黑"/>
            </a:endParaRPr>
          </a:p>
        </p:txBody>
      </p:sp>
      <p:sp>
        <p:nvSpPr>
          <p:cNvPr id="19" name="直接连接符 18">
            <a:extLst>
              <a:ext uri="{FF2B5EF4-FFF2-40B4-BE49-F238E27FC236}">
                <a16:creationId xmlns:a16="http://schemas.microsoft.com/office/drawing/2014/main" id="{5B138046-2B87-4B13-A456-F89931E3F560}"/>
              </a:ext>
            </a:extLst>
          </p:cNvPr>
          <p:cNvSpPr/>
          <p:nvPr/>
        </p:nvSpPr>
        <p:spPr>
          <a:xfrm>
            <a:off x="9581992" y="713350"/>
            <a:ext cx="1" cy="382034"/>
          </a:xfrm>
          <a:prstGeom prst="line">
            <a:avLst/>
          </a:prstGeom>
          <a:ln w="6350">
            <a:solidFill>
              <a:srgbClr val="76717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0" name="文本框 21">
            <a:extLst>
              <a:ext uri="{FF2B5EF4-FFF2-40B4-BE49-F238E27FC236}">
                <a16:creationId xmlns:a16="http://schemas.microsoft.com/office/drawing/2014/main" id="{41C21B06-1928-4141-85F4-7A90BF132412}"/>
              </a:ext>
            </a:extLst>
          </p:cNvPr>
          <p:cNvSpPr txBox="1"/>
          <p:nvPr/>
        </p:nvSpPr>
        <p:spPr>
          <a:xfrm>
            <a:off x="6820398" y="715451"/>
            <a:ext cx="1485053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微软雅黑"/>
                <a:ea typeface="微软雅黑"/>
                <a:sym typeface="微软雅黑"/>
              </a:rPr>
              <a:t>过滤器模式</a:t>
            </a:r>
            <a:endParaRPr kumimoji="0" sz="1800" b="0" i="0" u="none" strike="noStrike" cap="none" spc="0" normalizeH="0" baseline="0" dirty="0">
              <a:ln>
                <a:noFill/>
              </a:ln>
              <a:solidFill>
                <a:srgbClr val="0070C0"/>
              </a:solidFill>
              <a:effectLst/>
              <a:uFillTx/>
              <a:latin typeface="微软雅黑"/>
              <a:ea typeface="微软雅黑"/>
              <a:sym typeface="微软雅黑"/>
            </a:endParaRPr>
          </a:p>
        </p:txBody>
      </p:sp>
      <p:sp>
        <p:nvSpPr>
          <p:cNvPr id="21" name="直接连接符 18">
            <a:extLst>
              <a:ext uri="{FF2B5EF4-FFF2-40B4-BE49-F238E27FC236}">
                <a16:creationId xmlns:a16="http://schemas.microsoft.com/office/drawing/2014/main" id="{8049DD57-7EF0-4F90-8F79-900BFB117CB8}"/>
              </a:ext>
            </a:extLst>
          </p:cNvPr>
          <p:cNvSpPr/>
          <p:nvPr/>
        </p:nvSpPr>
        <p:spPr>
          <a:xfrm>
            <a:off x="8295434" y="702749"/>
            <a:ext cx="1" cy="382034"/>
          </a:xfrm>
          <a:prstGeom prst="line">
            <a:avLst/>
          </a:prstGeom>
          <a:ln w="6350">
            <a:solidFill>
              <a:srgbClr val="767171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1D1AE89-6BD8-43F5-BAF2-F4614CDC058D}"/>
              </a:ext>
            </a:extLst>
          </p:cNvPr>
          <p:cNvSpPr txBox="1"/>
          <p:nvPr/>
        </p:nvSpPr>
        <p:spPr>
          <a:xfrm>
            <a:off x="9592008" y="729478"/>
            <a:ext cx="1246493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767171"/>
                </a:solidFill>
                <a:effectLst/>
                <a:uFillTx/>
                <a:latin typeface="微软雅黑"/>
                <a:ea typeface="微软雅黑"/>
                <a:sym typeface="微软雅黑"/>
              </a:rPr>
              <a:t>适配器模式</a:t>
            </a:r>
            <a:endParaRPr kumimoji="0" sz="1800" b="0" i="0" u="none" strike="noStrike" cap="none" spc="0" normalizeH="0" baseline="0" dirty="0">
              <a:ln>
                <a:noFill/>
              </a:ln>
              <a:solidFill>
                <a:srgbClr val="767171"/>
              </a:solidFill>
              <a:effectLst/>
              <a:uFillTx/>
              <a:latin typeface="微软雅黑"/>
              <a:ea typeface="微软雅黑"/>
              <a:sym typeface="微软雅黑"/>
            </a:endParaRPr>
          </a:p>
        </p:txBody>
      </p:sp>
      <p:sp>
        <p:nvSpPr>
          <p:cNvPr id="33" name="文本框 21">
            <a:extLst>
              <a:ext uri="{FF2B5EF4-FFF2-40B4-BE49-F238E27FC236}">
                <a16:creationId xmlns:a16="http://schemas.microsoft.com/office/drawing/2014/main" id="{ECE5C62E-250B-4F23-9BB5-3EF8FD47786E}"/>
              </a:ext>
            </a:extLst>
          </p:cNvPr>
          <p:cNvSpPr txBox="1"/>
          <p:nvPr/>
        </p:nvSpPr>
        <p:spPr>
          <a:xfrm>
            <a:off x="6810380" y="276038"/>
            <a:ext cx="1485054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767171"/>
                </a:solidFill>
                <a:effectLst/>
                <a:uFillTx/>
                <a:latin typeface="微软雅黑"/>
                <a:ea typeface="微软雅黑"/>
                <a:sym typeface="微软雅黑"/>
              </a:rPr>
              <a:t>抽象工厂模式</a:t>
            </a:r>
            <a:endParaRPr kumimoji="0" sz="1800" b="0" i="0" u="none" strike="noStrike" cap="none" spc="0" normalizeH="0" baseline="0" dirty="0">
              <a:ln>
                <a:noFill/>
              </a:ln>
              <a:solidFill>
                <a:srgbClr val="767171"/>
              </a:solidFill>
              <a:effectLst/>
              <a:uFillTx/>
              <a:latin typeface="微软雅黑"/>
              <a:ea typeface="微软雅黑"/>
              <a:sym typeface="微软雅黑"/>
            </a:endParaRPr>
          </a:p>
        </p:txBody>
      </p:sp>
      <p:sp>
        <p:nvSpPr>
          <p:cNvPr id="34" name="直接连接符 18">
            <a:extLst>
              <a:ext uri="{FF2B5EF4-FFF2-40B4-BE49-F238E27FC236}">
                <a16:creationId xmlns:a16="http://schemas.microsoft.com/office/drawing/2014/main" id="{936D05E3-522E-4F10-8153-1745467D2F4F}"/>
              </a:ext>
            </a:extLst>
          </p:cNvPr>
          <p:cNvSpPr/>
          <p:nvPr/>
        </p:nvSpPr>
        <p:spPr>
          <a:xfrm>
            <a:off x="8295434" y="263336"/>
            <a:ext cx="1" cy="382034"/>
          </a:xfrm>
          <a:prstGeom prst="line">
            <a:avLst/>
          </a:prstGeom>
          <a:ln w="6350">
            <a:solidFill>
              <a:srgbClr val="767171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23" name="矩形 29">
            <a:extLst>
              <a:ext uri="{FF2B5EF4-FFF2-40B4-BE49-F238E27FC236}">
                <a16:creationId xmlns:a16="http://schemas.microsoft.com/office/drawing/2014/main" id="{D391C180-1882-4F86-8BE7-DCB02F8D4A38}"/>
              </a:ext>
            </a:extLst>
          </p:cNvPr>
          <p:cNvSpPr txBox="1"/>
          <p:nvPr/>
        </p:nvSpPr>
        <p:spPr>
          <a:xfrm>
            <a:off x="2210764" y="1268758"/>
            <a:ext cx="9000978" cy="8744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tIns="45719" rIns="45719" bIns="45719" numCol="1" anchor="t">
            <a:spAutoFit/>
          </a:bodyPr>
          <a:lstStyle>
            <a:lvl1pPr>
              <a:lnSpc>
                <a:spcPct val="130000"/>
              </a:lnSpc>
              <a:defRPr sz="14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marL="0" marR="0" lvl="0" indent="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dirty="0"/>
              <a:t>设计模式实现场景：使用不同的标准来过滤一组对象，</a:t>
            </a:r>
            <a:endParaRPr lang="en-US" altLang="zh-CN" sz="1800" dirty="0"/>
          </a:p>
          <a:p>
            <a:pPr marL="0" marR="0" lvl="0" indent="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dirty="0"/>
              <a:t>通过逻辑运算以解耦的方式把它们连接起来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9051C6-778E-4459-BDF9-39FC2D543F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765" y="2144451"/>
            <a:ext cx="6378190" cy="385953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85032D9-5A13-4727-8A99-D7681ADF3A69}"/>
              </a:ext>
            </a:extLst>
          </p:cNvPr>
          <p:cNvSpPr txBox="1"/>
          <p:nvPr/>
        </p:nvSpPr>
        <p:spPr>
          <a:xfrm>
            <a:off x="8588954" y="1722198"/>
            <a:ext cx="3506055" cy="22467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CN" sz="1400" dirty="0" err="1"/>
              <a:t>ShopFilter</a:t>
            </a:r>
            <a:r>
              <a:rPr lang="zh-CN" altLang="en-US" sz="1400" dirty="0"/>
              <a:t>是店铺过滤器模式的基类，里面定义了根据相应标准过滤店铺的选择标准（店铺评分）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zh-CN" altLang="en-US" sz="1400" dirty="0"/>
              <a:t>符合对应标准的店铺会根据店铺评分被过滤到相应的过滤器</a:t>
            </a:r>
          </a:p>
          <a:p>
            <a:r>
              <a:rPr lang="en-US" altLang="zh-CN" sz="1400" dirty="0" err="1"/>
              <a:t>HighShopFilter,MidShopFilter,LowShopFilter</a:t>
            </a:r>
            <a:r>
              <a:rPr lang="en-US" altLang="zh-CN" sz="1400" dirty="0"/>
              <a:t> </a:t>
            </a:r>
            <a:r>
              <a:rPr lang="zh-CN" altLang="en-US" sz="1400" dirty="0"/>
              <a:t>中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zh-CN" altLang="en-US" sz="1400" dirty="0"/>
              <a:t>以此实现同一属性不同值的店铺的分离</a:t>
            </a:r>
          </a:p>
        </p:txBody>
      </p:sp>
    </p:spTree>
    <p:extLst>
      <p:ext uri="{BB962C8B-B14F-4D97-AF65-F5344CB8AC3E}">
        <p14:creationId xmlns:p14="http://schemas.microsoft.com/office/powerpoint/2010/main" val="437056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五边形 8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  <p:sp>
        <p:nvSpPr>
          <p:cNvPr id="13" name="文本框 21">
            <a:extLst>
              <a:ext uri="{FF2B5EF4-FFF2-40B4-BE49-F238E27FC236}">
                <a16:creationId xmlns:a16="http://schemas.microsoft.com/office/drawing/2014/main" id="{9BE8C02C-C90D-4D98-934A-57C977BB206A}"/>
              </a:ext>
            </a:extLst>
          </p:cNvPr>
          <p:cNvSpPr txBox="1"/>
          <p:nvPr/>
        </p:nvSpPr>
        <p:spPr>
          <a:xfrm>
            <a:off x="9581992" y="269687"/>
            <a:ext cx="1246493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微软雅黑"/>
                <a:ea typeface="微软雅黑"/>
                <a:sym typeface="微软雅黑"/>
              </a:rPr>
              <a:t>空对象模式</a:t>
            </a:r>
            <a:endParaRPr kumimoji="0" sz="1800" b="0" i="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微软雅黑"/>
              <a:ea typeface="微软雅黑"/>
              <a:sym typeface="微软雅黑"/>
            </a:endParaRPr>
          </a:p>
        </p:txBody>
      </p:sp>
      <p:sp>
        <p:nvSpPr>
          <p:cNvPr id="14" name="直接连接符 18">
            <a:extLst>
              <a:ext uri="{FF2B5EF4-FFF2-40B4-BE49-F238E27FC236}">
                <a16:creationId xmlns:a16="http://schemas.microsoft.com/office/drawing/2014/main" id="{0734E3CA-1A1C-4B3A-980D-F5C9EFBA4CE3}"/>
              </a:ext>
            </a:extLst>
          </p:cNvPr>
          <p:cNvSpPr/>
          <p:nvPr/>
        </p:nvSpPr>
        <p:spPr>
          <a:xfrm>
            <a:off x="10838500" y="256985"/>
            <a:ext cx="1" cy="382034"/>
          </a:xfrm>
          <a:prstGeom prst="line">
            <a:avLst/>
          </a:prstGeom>
          <a:ln w="6350">
            <a:solidFill>
              <a:srgbClr val="76717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" name="文本框 21">
            <a:extLst>
              <a:ext uri="{FF2B5EF4-FFF2-40B4-BE49-F238E27FC236}">
                <a16:creationId xmlns:a16="http://schemas.microsoft.com/office/drawing/2014/main" id="{F1EE5D63-7F39-4FFA-8F6A-6A07C64115FC}"/>
              </a:ext>
            </a:extLst>
          </p:cNvPr>
          <p:cNvSpPr txBox="1"/>
          <p:nvPr/>
        </p:nvSpPr>
        <p:spPr>
          <a:xfrm>
            <a:off x="8335499" y="276038"/>
            <a:ext cx="1015661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767171"/>
                </a:solidFill>
                <a:effectLst/>
                <a:uFillTx/>
                <a:latin typeface="微软雅黑"/>
                <a:ea typeface="微软雅黑"/>
                <a:sym typeface="微软雅黑"/>
              </a:rPr>
              <a:t>工厂模式</a:t>
            </a:r>
            <a:endParaRPr kumimoji="0" sz="1800" b="0" i="0" u="none" strike="noStrike" cap="none" spc="0" normalizeH="0" baseline="0" dirty="0">
              <a:ln>
                <a:noFill/>
              </a:ln>
              <a:solidFill>
                <a:srgbClr val="767171"/>
              </a:solidFill>
              <a:effectLst/>
              <a:uFillTx/>
              <a:latin typeface="微软雅黑"/>
              <a:ea typeface="微软雅黑"/>
              <a:sym typeface="微软雅黑"/>
            </a:endParaRPr>
          </a:p>
        </p:txBody>
      </p:sp>
      <p:sp>
        <p:nvSpPr>
          <p:cNvPr id="16" name="直接连接符 18">
            <a:extLst>
              <a:ext uri="{FF2B5EF4-FFF2-40B4-BE49-F238E27FC236}">
                <a16:creationId xmlns:a16="http://schemas.microsoft.com/office/drawing/2014/main" id="{AC656A1B-3C2E-492D-B09A-CD3740FFFF8F}"/>
              </a:ext>
            </a:extLst>
          </p:cNvPr>
          <p:cNvSpPr/>
          <p:nvPr/>
        </p:nvSpPr>
        <p:spPr>
          <a:xfrm>
            <a:off x="9571975" y="263336"/>
            <a:ext cx="1" cy="382034"/>
          </a:xfrm>
          <a:prstGeom prst="line">
            <a:avLst/>
          </a:prstGeom>
          <a:ln w="6350">
            <a:solidFill>
              <a:srgbClr val="767171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17" name="文本框 21">
            <a:extLst>
              <a:ext uri="{FF2B5EF4-FFF2-40B4-BE49-F238E27FC236}">
                <a16:creationId xmlns:a16="http://schemas.microsoft.com/office/drawing/2014/main" id="{954D174C-4398-43FD-ACB6-3129F83BB813}"/>
              </a:ext>
            </a:extLst>
          </p:cNvPr>
          <p:cNvSpPr txBox="1"/>
          <p:nvPr/>
        </p:nvSpPr>
        <p:spPr>
          <a:xfrm>
            <a:off x="10848516" y="273113"/>
            <a:ext cx="1246493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>
                <a:solidFill>
                  <a:srgbClr val="767171"/>
                </a:solidFill>
              </a:rPr>
              <a:t>访问者模式</a:t>
            </a:r>
            <a:endParaRPr dirty="0">
              <a:solidFill>
                <a:srgbClr val="767171"/>
              </a:solidFill>
            </a:endParaRPr>
          </a:p>
        </p:txBody>
      </p:sp>
      <p:sp>
        <p:nvSpPr>
          <p:cNvPr id="18" name="文本框 21">
            <a:extLst>
              <a:ext uri="{FF2B5EF4-FFF2-40B4-BE49-F238E27FC236}">
                <a16:creationId xmlns:a16="http://schemas.microsoft.com/office/drawing/2014/main" id="{EDE26359-8E78-4E2D-A8D3-C03ACC419CFD}"/>
              </a:ext>
            </a:extLst>
          </p:cNvPr>
          <p:cNvSpPr txBox="1"/>
          <p:nvPr/>
        </p:nvSpPr>
        <p:spPr>
          <a:xfrm>
            <a:off x="8305451" y="709100"/>
            <a:ext cx="1015661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微软雅黑"/>
                <a:ea typeface="微软雅黑"/>
                <a:sym typeface="微软雅黑"/>
              </a:rPr>
              <a:t>代理模式</a:t>
            </a:r>
            <a:endParaRPr kumimoji="0" sz="1800" b="0" i="0" u="none" strike="noStrike" cap="none" spc="0" normalizeH="0" baseline="0" dirty="0">
              <a:ln>
                <a:noFill/>
              </a:ln>
              <a:solidFill>
                <a:srgbClr val="0070C0"/>
              </a:solidFill>
              <a:effectLst/>
              <a:uFillTx/>
              <a:latin typeface="微软雅黑"/>
              <a:ea typeface="微软雅黑"/>
              <a:sym typeface="微软雅黑"/>
            </a:endParaRPr>
          </a:p>
        </p:txBody>
      </p:sp>
      <p:sp>
        <p:nvSpPr>
          <p:cNvPr id="19" name="直接连接符 18">
            <a:extLst>
              <a:ext uri="{FF2B5EF4-FFF2-40B4-BE49-F238E27FC236}">
                <a16:creationId xmlns:a16="http://schemas.microsoft.com/office/drawing/2014/main" id="{5B138046-2B87-4B13-A456-F89931E3F560}"/>
              </a:ext>
            </a:extLst>
          </p:cNvPr>
          <p:cNvSpPr/>
          <p:nvPr/>
        </p:nvSpPr>
        <p:spPr>
          <a:xfrm>
            <a:off x="9581992" y="713350"/>
            <a:ext cx="1" cy="382034"/>
          </a:xfrm>
          <a:prstGeom prst="line">
            <a:avLst/>
          </a:prstGeom>
          <a:ln w="6350">
            <a:solidFill>
              <a:srgbClr val="76717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0" name="文本框 21">
            <a:extLst>
              <a:ext uri="{FF2B5EF4-FFF2-40B4-BE49-F238E27FC236}">
                <a16:creationId xmlns:a16="http://schemas.microsoft.com/office/drawing/2014/main" id="{41C21B06-1928-4141-85F4-7A90BF132412}"/>
              </a:ext>
            </a:extLst>
          </p:cNvPr>
          <p:cNvSpPr txBox="1"/>
          <p:nvPr/>
        </p:nvSpPr>
        <p:spPr>
          <a:xfrm>
            <a:off x="6820398" y="715451"/>
            <a:ext cx="1485053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767171"/>
                </a:solidFill>
                <a:effectLst/>
                <a:uFillTx/>
                <a:latin typeface="微软雅黑"/>
                <a:ea typeface="微软雅黑"/>
                <a:sym typeface="微软雅黑"/>
              </a:rPr>
              <a:t>过滤器模式</a:t>
            </a:r>
            <a:endParaRPr kumimoji="0" sz="1800" b="0" i="0" u="none" strike="noStrike" cap="none" spc="0" normalizeH="0" baseline="0" dirty="0">
              <a:ln>
                <a:noFill/>
              </a:ln>
              <a:solidFill>
                <a:srgbClr val="767171"/>
              </a:solidFill>
              <a:effectLst/>
              <a:uFillTx/>
              <a:latin typeface="微软雅黑"/>
              <a:ea typeface="微软雅黑"/>
              <a:sym typeface="微软雅黑"/>
            </a:endParaRPr>
          </a:p>
        </p:txBody>
      </p:sp>
      <p:sp>
        <p:nvSpPr>
          <p:cNvPr id="21" name="直接连接符 18">
            <a:extLst>
              <a:ext uri="{FF2B5EF4-FFF2-40B4-BE49-F238E27FC236}">
                <a16:creationId xmlns:a16="http://schemas.microsoft.com/office/drawing/2014/main" id="{8049DD57-7EF0-4F90-8F79-900BFB117CB8}"/>
              </a:ext>
            </a:extLst>
          </p:cNvPr>
          <p:cNvSpPr/>
          <p:nvPr/>
        </p:nvSpPr>
        <p:spPr>
          <a:xfrm>
            <a:off x="8295434" y="702749"/>
            <a:ext cx="1" cy="382034"/>
          </a:xfrm>
          <a:prstGeom prst="line">
            <a:avLst/>
          </a:prstGeom>
          <a:ln w="6350">
            <a:solidFill>
              <a:srgbClr val="767171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1D1AE89-6BD8-43F5-BAF2-F4614CDC058D}"/>
              </a:ext>
            </a:extLst>
          </p:cNvPr>
          <p:cNvSpPr txBox="1"/>
          <p:nvPr/>
        </p:nvSpPr>
        <p:spPr>
          <a:xfrm>
            <a:off x="9592008" y="729478"/>
            <a:ext cx="1246493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767171"/>
                </a:solidFill>
                <a:effectLst/>
                <a:uFillTx/>
                <a:latin typeface="微软雅黑"/>
                <a:ea typeface="微软雅黑"/>
                <a:sym typeface="微软雅黑"/>
              </a:rPr>
              <a:t>适配器模式</a:t>
            </a:r>
            <a:endParaRPr kumimoji="0" sz="1800" b="0" i="0" u="none" strike="noStrike" cap="none" spc="0" normalizeH="0" baseline="0" dirty="0">
              <a:ln>
                <a:noFill/>
              </a:ln>
              <a:solidFill>
                <a:srgbClr val="767171"/>
              </a:solidFill>
              <a:effectLst/>
              <a:uFillTx/>
              <a:latin typeface="微软雅黑"/>
              <a:ea typeface="微软雅黑"/>
              <a:sym typeface="微软雅黑"/>
            </a:endParaRPr>
          </a:p>
        </p:txBody>
      </p:sp>
      <p:sp>
        <p:nvSpPr>
          <p:cNvPr id="33" name="文本框 21">
            <a:extLst>
              <a:ext uri="{FF2B5EF4-FFF2-40B4-BE49-F238E27FC236}">
                <a16:creationId xmlns:a16="http://schemas.microsoft.com/office/drawing/2014/main" id="{ECE5C62E-250B-4F23-9BB5-3EF8FD47786E}"/>
              </a:ext>
            </a:extLst>
          </p:cNvPr>
          <p:cNvSpPr txBox="1"/>
          <p:nvPr/>
        </p:nvSpPr>
        <p:spPr>
          <a:xfrm>
            <a:off x="6810380" y="276038"/>
            <a:ext cx="1485054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767171"/>
                </a:solidFill>
                <a:effectLst/>
                <a:uFillTx/>
                <a:latin typeface="微软雅黑"/>
                <a:ea typeface="微软雅黑"/>
                <a:sym typeface="微软雅黑"/>
              </a:rPr>
              <a:t>抽象工厂模式</a:t>
            </a:r>
            <a:endParaRPr kumimoji="0" sz="1800" b="0" i="0" u="none" strike="noStrike" cap="none" spc="0" normalizeH="0" baseline="0" dirty="0">
              <a:ln>
                <a:noFill/>
              </a:ln>
              <a:solidFill>
                <a:srgbClr val="767171"/>
              </a:solidFill>
              <a:effectLst/>
              <a:uFillTx/>
              <a:latin typeface="微软雅黑"/>
              <a:ea typeface="微软雅黑"/>
              <a:sym typeface="微软雅黑"/>
            </a:endParaRPr>
          </a:p>
        </p:txBody>
      </p:sp>
      <p:sp>
        <p:nvSpPr>
          <p:cNvPr id="34" name="直接连接符 18">
            <a:extLst>
              <a:ext uri="{FF2B5EF4-FFF2-40B4-BE49-F238E27FC236}">
                <a16:creationId xmlns:a16="http://schemas.microsoft.com/office/drawing/2014/main" id="{936D05E3-522E-4F10-8153-1745467D2F4F}"/>
              </a:ext>
            </a:extLst>
          </p:cNvPr>
          <p:cNvSpPr/>
          <p:nvPr/>
        </p:nvSpPr>
        <p:spPr>
          <a:xfrm>
            <a:off x="8295434" y="263336"/>
            <a:ext cx="1" cy="382034"/>
          </a:xfrm>
          <a:prstGeom prst="line">
            <a:avLst/>
          </a:prstGeom>
          <a:ln w="6350">
            <a:solidFill>
              <a:srgbClr val="767171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23" name="矩形 29">
            <a:extLst>
              <a:ext uri="{FF2B5EF4-FFF2-40B4-BE49-F238E27FC236}">
                <a16:creationId xmlns:a16="http://schemas.microsoft.com/office/drawing/2014/main" id="{80C78382-C25D-4CE2-8337-129A044A10FD}"/>
              </a:ext>
            </a:extLst>
          </p:cNvPr>
          <p:cNvSpPr txBox="1"/>
          <p:nvPr/>
        </p:nvSpPr>
        <p:spPr>
          <a:xfrm>
            <a:off x="2210764" y="1268758"/>
            <a:ext cx="9000978" cy="45890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tIns="45719" rIns="45719" bIns="45719" numCol="1" anchor="t">
            <a:spAutoFit/>
          </a:bodyPr>
          <a:lstStyle>
            <a:lvl1pPr>
              <a:lnSpc>
                <a:spcPct val="130000"/>
              </a:lnSpc>
              <a:defRPr sz="14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marL="0" marR="0" lvl="0" indent="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dirty="0"/>
              <a:t>设计模式实现场景：一个类代表另一个类的功能</a:t>
            </a:r>
            <a:endParaRPr lang="en-US" altLang="zh-CN" sz="1800" dirty="0"/>
          </a:p>
        </p:txBody>
      </p:sp>
      <p:sp>
        <p:nvSpPr>
          <p:cNvPr id="25" name="矩形 29">
            <a:extLst>
              <a:ext uri="{FF2B5EF4-FFF2-40B4-BE49-F238E27FC236}">
                <a16:creationId xmlns:a16="http://schemas.microsoft.com/office/drawing/2014/main" id="{10D66732-CBCD-4A7B-A833-4C5A6AF0CD13}"/>
              </a:ext>
            </a:extLst>
          </p:cNvPr>
          <p:cNvSpPr txBox="1"/>
          <p:nvPr/>
        </p:nvSpPr>
        <p:spPr>
          <a:xfrm>
            <a:off x="2210764" y="5866309"/>
            <a:ext cx="9000978" cy="6251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tIns="45719" rIns="45719" bIns="45719" numCol="1" anchor="t">
            <a:spAutoFit/>
          </a:bodyPr>
          <a:lstStyle>
            <a:lvl1pPr>
              <a:lnSpc>
                <a:spcPct val="130000"/>
              </a:lnSpc>
              <a:defRPr sz="14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这样，对代理对象的操作就可以转接到对被代理对象的操作，而非直接对被代理对象进行操作。在本子系统中，即通过 </a:t>
            </a:r>
            <a:r>
              <a:rPr lang="en-US" altLang="zh-CN" dirty="0" err="1"/>
              <a:t>proxyShop</a:t>
            </a:r>
            <a:r>
              <a:rPr lang="en-US" altLang="zh-CN" dirty="0"/>
              <a:t> </a:t>
            </a:r>
            <a:r>
              <a:rPr lang="zh-CN" altLang="en-US" dirty="0"/>
              <a:t>中的函数可以对上述其他 </a:t>
            </a:r>
            <a:r>
              <a:rPr lang="en-US" altLang="zh-CN" dirty="0"/>
              <a:t>9 </a:t>
            </a:r>
            <a:r>
              <a:rPr lang="zh-CN" altLang="en-US" dirty="0"/>
              <a:t>种 </a:t>
            </a:r>
            <a:r>
              <a:rPr lang="en-US" altLang="zh-CN" dirty="0"/>
              <a:t>Shop </a:t>
            </a:r>
            <a:r>
              <a:rPr lang="zh-CN" altLang="en-US" dirty="0"/>
              <a:t>进行操作，实现代理功能。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8CA68A8-D61B-423A-A0BB-97CCBD250323}"/>
              </a:ext>
            </a:extLst>
          </p:cNvPr>
          <p:cNvSpPr txBox="1"/>
          <p:nvPr/>
        </p:nvSpPr>
        <p:spPr>
          <a:xfrm>
            <a:off x="9981235" y="1722198"/>
            <a:ext cx="2113774" cy="289310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zh-CN" altLang="en-US" sz="1400" dirty="0"/>
              <a:t>类 </a:t>
            </a:r>
            <a:r>
              <a:rPr lang="en-US" altLang="zh-CN" sz="1400" dirty="0" err="1"/>
              <a:t>proxyShop</a:t>
            </a:r>
            <a:r>
              <a:rPr lang="en-US" altLang="zh-CN" sz="1400" dirty="0"/>
              <a:t> </a:t>
            </a:r>
            <a:r>
              <a:rPr lang="zh-CN" altLang="en-US" sz="1400" dirty="0"/>
              <a:t>是店铺类 </a:t>
            </a:r>
            <a:r>
              <a:rPr lang="en-US" altLang="zh-CN" sz="1400" dirty="0"/>
              <a:t>Shop </a:t>
            </a:r>
            <a:r>
              <a:rPr lang="zh-CN" altLang="en-US" sz="1400" dirty="0"/>
              <a:t>的一个子类，但是其中包含了一个 </a:t>
            </a:r>
            <a:r>
              <a:rPr lang="en-US" altLang="zh-CN" sz="1400" dirty="0"/>
              <a:t>Shop </a:t>
            </a:r>
            <a:r>
              <a:rPr lang="zh-CN" altLang="en-US" sz="1400" dirty="0"/>
              <a:t>类型的对象， 这正是代理模式的核心所在：</a:t>
            </a:r>
          </a:p>
          <a:p>
            <a:endParaRPr lang="zh-CN" altLang="en-US" sz="1400" dirty="0"/>
          </a:p>
          <a:p>
            <a:r>
              <a:rPr lang="zh-CN" altLang="en-US" sz="1400" dirty="0"/>
              <a:t>代理对象与被代理对象属于同一个基类之下的派生子类，但是代理对象的声明中要包含被代理对象</a:t>
            </a:r>
            <a:endParaRPr lang="en-US" altLang="zh-CN" sz="1400" dirty="0"/>
          </a:p>
          <a:p>
            <a:endParaRPr lang="en-US" altLang="zh-CN" sz="1400" dirty="0"/>
          </a:p>
          <a:p>
            <a:endParaRPr lang="zh-CN" altLang="en-US" sz="140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BEFD5E27-A4BC-4BD0-B40F-0F12C16801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764" y="1728549"/>
            <a:ext cx="7770471" cy="413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817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五边形 8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19</a:t>
            </a:fld>
            <a:endParaRPr/>
          </a:p>
        </p:txBody>
      </p:sp>
      <p:sp>
        <p:nvSpPr>
          <p:cNvPr id="13" name="文本框 21">
            <a:extLst>
              <a:ext uri="{FF2B5EF4-FFF2-40B4-BE49-F238E27FC236}">
                <a16:creationId xmlns:a16="http://schemas.microsoft.com/office/drawing/2014/main" id="{9BE8C02C-C90D-4D98-934A-57C977BB206A}"/>
              </a:ext>
            </a:extLst>
          </p:cNvPr>
          <p:cNvSpPr txBox="1"/>
          <p:nvPr/>
        </p:nvSpPr>
        <p:spPr>
          <a:xfrm>
            <a:off x="9581992" y="269687"/>
            <a:ext cx="1246493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微软雅黑"/>
                <a:ea typeface="微软雅黑"/>
                <a:sym typeface="微软雅黑"/>
              </a:rPr>
              <a:t>空对象模式</a:t>
            </a:r>
            <a:endParaRPr kumimoji="0" sz="1800" b="0" i="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微软雅黑"/>
              <a:ea typeface="微软雅黑"/>
              <a:sym typeface="微软雅黑"/>
            </a:endParaRPr>
          </a:p>
        </p:txBody>
      </p:sp>
      <p:sp>
        <p:nvSpPr>
          <p:cNvPr id="14" name="直接连接符 18">
            <a:extLst>
              <a:ext uri="{FF2B5EF4-FFF2-40B4-BE49-F238E27FC236}">
                <a16:creationId xmlns:a16="http://schemas.microsoft.com/office/drawing/2014/main" id="{0734E3CA-1A1C-4B3A-980D-F5C9EFBA4CE3}"/>
              </a:ext>
            </a:extLst>
          </p:cNvPr>
          <p:cNvSpPr/>
          <p:nvPr/>
        </p:nvSpPr>
        <p:spPr>
          <a:xfrm>
            <a:off x="10838500" y="256985"/>
            <a:ext cx="1" cy="382034"/>
          </a:xfrm>
          <a:prstGeom prst="line">
            <a:avLst/>
          </a:prstGeom>
          <a:ln w="6350">
            <a:solidFill>
              <a:srgbClr val="76717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" name="文本框 21">
            <a:extLst>
              <a:ext uri="{FF2B5EF4-FFF2-40B4-BE49-F238E27FC236}">
                <a16:creationId xmlns:a16="http://schemas.microsoft.com/office/drawing/2014/main" id="{F1EE5D63-7F39-4FFA-8F6A-6A07C64115FC}"/>
              </a:ext>
            </a:extLst>
          </p:cNvPr>
          <p:cNvSpPr txBox="1"/>
          <p:nvPr/>
        </p:nvSpPr>
        <p:spPr>
          <a:xfrm>
            <a:off x="8335499" y="276038"/>
            <a:ext cx="1015661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767171"/>
                </a:solidFill>
                <a:effectLst/>
                <a:uFillTx/>
                <a:latin typeface="微软雅黑"/>
                <a:ea typeface="微软雅黑"/>
                <a:sym typeface="微软雅黑"/>
              </a:rPr>
              <a:t>工厂模式</a:t>
            </a:r>
            <a:endParaRPr kumimoji="0" sz="1800" b="0" i="0" u="none" strike="noStrike" cap="none" spc="0" normalizeH="0" baseline="0" dirty="0">
              <a:ln>
                <a:noFill/>
              </a:ln>
              <a:solidFill>
                <a:srgbClr val="767171"/>
              </a:solidFill>
              <a:effectLst/>
              <a:uFillTx/>
              <a:latin typeface="微软雅黑"/>
              <a:ea typeface="微软雅黑"/>
              <a:sym typeface="微软雅黑"/>
            </a:endParaRPr>
          </a:p>
        </p:txBody>
      </p:sp>
      <p:sp>
        <p:nvSpPr>
          <p:cNvPr id="16" name="直接连接符 18">
            <a:extLst>
              <a:ext uri="{FF2B5EF4-FFF2-40B4-BE49-F238E27FC236}">
                <a16:creationId xmlns:a16="http://schemas.microsoft.com/office/drawing/2014/main" id="{AC656A1B-3C2E-492D-B09A-CD3740FFFF8F}"/>
              </a:ext>
            </a:extLst>
          </p:cNvPr>
          <p:cNvSpPr/>
          <p:nvPr/>
        </p:nvSpPr>
        <p:spPr>
          <a:xfrm>
            <a:off x="9571975" y="263336"/>
            <a:ext cx="1" cy="382034"/>
          </a:xfrm>
          <a:prstGeom prst="line">
            <a:avLst/>
          </a:prstGeom>
          <a:ln w="6350">
            <a:solidFill>
              <a:srgbClr val="767171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17" name="文本框 21">
            <a:extLst>
              <a:ext uri="{FF2B5EF4-FFF2-40B4-BE49-F238E27FC236}">
                <a16:creationId xmlns:a16="http://schemas.microsoft.com/office/drawing/2014/main" id="{954D174C-4398-43FD-ACB6-3129F83BB813}"/>
              </a:ext>
            </a:extLst>
          </p:cNvPr>
          <p:cNvSpPr txBox="1"/>
          <p:nvPr/>
        </p:nvSpPr>
        <p:spPr>
          <a:xfrm>
            <a:off x="10848516" y="273113"/>
            <a:ext cx="1246493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>
                <a:solidFill>
                  <a:srgbClr val="767171"/>
                </a:solidFill>
              </a:rPr>
              <a:t>访问者模式</a:t>
            </a:r>
            <a:endParaRPr dirty="0">
              <a:solidFill>
                <a:srgbClr val="767171"/>
              </a:solidFill>
            </a:endParaRPr>
          </a:p>
        </p:txBody>
      </p:sp>
      <p:sp>
        <p:nvSpPr>
          <p:cNvPr id="18" name="文本框 21">
            <a:extLst>
              <a:ext uri="{FF2B5EF4-FFF2-40B4-BE49-F238E27FC236}">
                <a16:creationId xmlns:a16="http://schemas.microsoft.com/office/drawing/2014/main" id="{EDE26359-8E78-4E2D-A8D3-C03ACC419CFD}"/>
              </a:ext>
            </a:extLst>
          </p:cNvPr>
          <p:cNvSpPr txBox="1"/>
          <p:nvPr/>
        </p:nvSpPr>
        <p:spPr>
          <a:xfrm>
            <a:off x="8305451" y="709100"/>
            <a:ext cx="1015661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767171"/>
                </a:solidFill>
                <a:effectLst/>
                <a:uFillTx/>
                <a:latin typeface="微软雅黑"/>
                <a:ea typeface="微软雅黑"/>
                <a:sym typeface="微软雅黑"/>
              </a:rPr>
              <a:t>代理模式</a:t>
            </a:r>
            <a:endParaRPr kumimoji="0" sz="1800" b="0" i="0" u="none" strike="noStrike" cap="none" spc="0" normalizeH="0" baseline="0" dirty="0">
              <a:ln>
                <a:noFill/>
              </a:ln>
              <a:solidFill>
                <a:srgbClr val="767171"/>
              </a:solidFill>
              <a:effectLst/>
              <a:uFillTx/>
              <a:latin typeface="微软雅黑"/>
              <a:ea typeface="微软雅黑"/>
              <a:sym typeface="微软雅黑"/>
            </a:endParaRPr>
          </a:p>
        </p:txBody>
      </p:sp>
      <p:sp>
        <p:nvSpPr>
          <p:cNvPr id="19" name="直接连接符 18">
            <a:extLst>
              <a:ext uri="{FF2B5EF4-FFF2-40B4-BE49-F238E27FC236}">
                <a16:creationId xmlns:a16="http://schemas.microsoft.com/office/drawing/2014/main" id="{5B138046-2B87-4B13-A456-F89931E3F560}"/>
              </a:ext>
            </a:extLst>
          </p:cNvPr>
          <p:cNvSpPr/>
          <p:nvPr/>
        </p:nvSpPr>
        <p:spPr>
          <a:xfrm>
            <a:off x="9581992" y="713350"/>
            <a:ext cx="1" cy="382034"/>
          </a:xfrm>
          <a:prstGeom prst="line">
            <a:avLst/>
          </a:prstGeom>
          <a:ln w="6350">
            <a:solidFill>
              <a:srgbClr val="76717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0" name="文本框 21">
            <a:extLst>
              <a:ext uri="{FF2B5EF4-FFF2-40B4-BE49-F238E27FC236}">
                <a16:creationId xmlns:a16="http://schemas.microsoft.com/office/drawing/2014/main" id="{41C21B06-1928-4141-85F4-7A90BF132412}"/>
              </a:ext>
            </a:extLst>
          </p:cNvPr>
          <p:cNvSpPr txBox="1"/>
          <p:nvPr/>
        </p:nvSpPr>
        <p:spPr>
          <a:xfrm>
            <a:off x="6820398" y="715451"/>
            <a:ext cx="1485053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767171"/>
                </a:solidFill>
                <a:effectLst/>
                <a:uFillTx/>
                <a:latin typeface="微软雅黑"/>
                <a:ea typeface="微软雅黑"/>
                <a:sym typeface="微软雅黑"/>
              </a:rPr>
              <a:t>过滤器模式</a:t>
            </a:r>
            <a:endParaRPr kumimoji="0" sz="1800" b="0" i="0" u="none" strike="noStrike" cap="none" spc="0" normalizeH="0" baseline="0" dirty="0">
              <a:ln>
                <a:noFill/>
              </a:ln>
              <a:solidFill>
                <a:srgbClr val="767171"/>
              </a:solidFill>
              <a:effectLst/>
              <a:uFillTx/>
              <a:latin typeface="微软雅黑"/>
              <a:ea typeface="微软雅黑"/>
              <a:sym typeface="微软雅黑"/>
            </a:endParaRPr>
          </a:p>
        </p:txBody>
      </p:sp>
      <p:sp>
        <p:nvSpPr>
          <p:cNvPr id="21" name="直接连接符 18">
            <a:extLst>
              <a:ext uri="{FF2B5EF4-FFF2-40B4-BE49-F238E27FC236}">
                <a16:creationId xmlns:a16="http://schemas.microsoft.com/office/drawing/2014/main" id="{8049DD57-7EF0-4F90-8F79-900BFB117CB8}"/>
              </a:ext>
            </a:extLst>
          </p:cNvPr>
          <p:cNvSpPr/>
          <p:nvPr/>
        </p:nvSpPr>
        <p:spPr>
          <a:xfrm>
            <a:off x="8295434" y="702749"/>
            <a:ext cx="1" cy="382034"/>
          </a:xfrm>
          <a:prstGeom prst="line">
            <a:avLst/>
          </a:prstGeom>
          <a:ln w="6350">
            <a:solidFill>
              <a:srgbClr val="767171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1D1AE89-6BD8-43F5-BAF2-F4614CDC058D}"/>
              </a:ext>
            </a:extLst>
          </p:cNvPr>
          <p:cNvSpPr txBox="1"/>
          <p:nvPr/>
        </p:nvSpPr>
        <p:spPr>
          <a:xfrm>
            <a:off x="9592008" y="729478"/>
            <a:ext cx="1246493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微软雅黑"/>
                <a:ea typeface="微软雅黑"/>
                <a:sym typeface="微软雅黑"/>
              </a:rPr>
              <a:t>适配器模式</a:t>
            </a:r>
            <a:endParaRPr kumimoji="0" sz="1800" b="0" i="0" u="none" strike="noStrike" cap="none" spc="0" normalizeH="0" baseline="0" dirty="0">
              <a:ln>
                <a:noFill/>
              </a:ln>
              <a:solidFill>
                <a:srgbClr val="0070C0"/>
              </a:solidFill>
              <a:effectLst/>
              <a:uFillTx/>
              <a:latin typeface="微软雅黑"/>
              <a:ea typeface="微软雅黑"/>
              <a:sym typeface="微软雅黑"/>
            </a:endParaRPr>
          </a:p>
        </p:txBody>
      </p:sp>
      <p:sp>
        <p:nvSpPr>
          <p:cNvPr id="33" name="文本框 21">
            <a:extLst>
              <a:ext uri="{FF2B5EF4-FFF2-40B4-BE49-F238E27FC236}">
                <a16:creationId xmlns:a16="http://schemas.microsoft.com/office/drawing/2014/main" id="{ECE5C62E-250B-4F23-9BB5-3EF8FD47786E}"/>
              </a:ext>
            </a:extLst>
          </p:cNvPr>
          <p:cNvSpPr txBox="1"/>
          <p:nvPr/>
        </p:nvSpPr>
        <p:spPr>
          <a:xfrm>
            <a:off x="6810380" y="276038"/>
            <a:ext cx="1485054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767171"/>
                </a:solidFill>
                <a:effectLst/>
                <a:uFillTx/>
                <a:latin typeface="微软雅黑"/>
                <a:ea typeface="微软雅黑"/>
                <a:sym typeface="微软雅黑"/>
              </a:rPr>
              <a:t>抽象工厂模式</a:t>
            </a:r>
            <a:endParaRPr kumimoji="0" sz="1800" b="0" i="0" u="none" strike="noStrike" cap="none" spc="0" normalizeH="0" baseline="0" dirty="0">
              <a:ln>
                <a:noFill/>
              </a:ln>
              <a:solidFill>
                <a:srgbClr val="767171"/>
              </a:solidFill>
              <a:effectLst/>
              <a:uFillTx/>
              <a:latin typeface="微软雅黑"/>
              <a:ea typeface="微软雅黑"/>
              <a:sym typeface="微软雅黑"/>
            </a:endParaRPr>
          </a:p>
        </p:txBody>
      </p:sp>
      <p:sp>
        <p:nvSpPr>
          <p:cNvPr id="34" name="直接连接符 18">
            <a:extLst>
              <a:ext uri="{FF2B5EF4-FFF2-40B4-BE49-F238E27FC236}">
                <a16:creationId xmlns:a16="http://schemas.microsoft.com/office/drawing/2014/main" id="{936D05E3-522E-4F10-8153-1745467D2F4F}"/>
              </a:ext>
            </a:extLst>
          </p:cNvPr>
          <p:cNvSpPr/>
          <p:nvPr/>
        </p:nvSpPr>
        <p:spPr>
          <a:xfrm>
            <a:off x="8295434" y="263336"/>
            <a:ext cx="1" cy="382034"/>
          </a:xfrm>
          <a:prstGeom prst="line">
            <a:avLst/>
          </a:prstGeom>
          <a:ln w="6350">
            <a:solidFill>
              <a:srgbClr val="767171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23" name="矩形 29">
            <a:extLst>
              <a:ext uri="{FF2B5EF4-FFF2-40B4-BE49-F238E27FC236}">
                <a16:creationId xmlns:a16="http://schemas.microsoft.com/office/drawing/2014/main" id="{DD9711BC-9F29-444D-AFAA-3F5B0D0DB515}"/>
              </a:ext>
            </a:extLst>
          </p:cNvPr>
          <p:cNvSpPr txBox="1"/>
          <p:nvPr/>
        </p:nvSpPr>
        <p:spPr>
          <a:xfrm>
            <a:off x="2210764" y="1268758"/>
            <a:ext cx="9000978" cy="45890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tIns="45719" rIns="45719" bIns="45719" numCol="1" anchor="t">
            <a:spAutoFit/>
          </a:bodyPr>
          <a:lstStyle>
            <a:lvl1pPr>
              <a:lnSpc>
                <a:spcPct val="130000"/>
              </a:lnSpc>
              <a:defRPr sz="14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marL="0" marR="0" lvl="0" indent="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dirty="0"/>
              <a:t>设计模式实现场景：作为两个不兼容的接口之间的桥梁</a:t>
            </a:r>
            <a:endParaRPr lang="en-US" altLang="zh-CN"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7DB5E3-41A7-4DF1-AADE-A6C73C873C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764" y="1728549"/>
            <a:ext cx="9000978" cy="3435026"/>
          </a:xfrm>
          <a:prstGeom prst="rect">
            <a:avLst/>
          </a:prstGeom>
        </p:spPr>
      </p:pic>
      <p:sp>
        <p:nvSpPr>
          <p:cNvPr id="24" name="矩形 29">
            <a:extLst>
              <a:ext uri="{FF2B5EF4-FFF2-40B4-BE49-F238E27FC236}">
                <a16:creationId xmlns:a16="http://schemas.microsoft.com/office/drawing/2014/main" id="{B714EFC6-9C79-48F8-BA06-1B9DDBB29EAA}"/>
              </a:ext>
            </a:extLst>
          </p:cNvPr>
          <p:cNvSpPr txBox="1"/>
          <p:nvPr/>
        </p:nvSpPr>
        <p:spPr>
          <a:xfrm>
            <a:off x="2210764" y="5163575"/>
            <a:ext cx="9000978" cy="116954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tIns="45719" rIns="45719" bIns="45719" numCol="1" anchor="t">
            <a:spAutoFit/>
          </a:bodyPr>
          <a:lstStyle>
            <a:lvl1pPr>
              <a:lnSpc>
                <a:spcPct val="130000"/>
              </a:lnSpc>
              <a:defRPr sz="14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首先使用类 </a:t>
            </a:r>
            <a:r>
              <a:rPr lang="en-US" altLang="zh-CN" dirty="0" err="1"/>
              <a:t>ConcreteCommands</a:t>
            </a:r>
            <a:r>
              <a:rPr lang="en-US" altLang="zh-CN" dirty="0"/>
              <a:t>() </a:t>
            </a:r>
            <a:r>
              <a:rPr lang="zh-CN" altLang="en-US" dirty="0"/>
              <a:t>读取已经存在的用户命令类中的内容</a:t>
            </a:r>
            <a:endParaRPr lang="en-US" altLang="zh-CN" dirty="0"/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然后创建命令类的派生子类适配器 </a:t>
            </a:r>
            <a:r>
              <a:rPr lang="en-US" altLang="zh-CN" dirty="0" err="1"/>
              <a:t>showUserCmdsAdapter</a:t>
            </a:r>
            <a:endParaRPr lang="en-US" altLang="zh-CN" dirty="0"/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调用其中的函数 </a:t>
            </a:r>
            <a:r>
              <a:rPr lang="en-US" altLang="zh-CN" dirty="0" err="1"/>
              <a:t>displayExistingCommands</a:t>
            </a:r>
            <a:r>
              <a:rPr lang="en-US" altLang="zh-CN" dirty="0"/>
              <a:t>() </a:t>
            </a:r>
            <a:r>
              <a:rPr lang="zh-CN" altLang="en-US" dirty="0"/>
              <a:t>即可读取到具体的内容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36707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五边形 15"/>
          <p:cNvSpPr txBox="1">
            <a:spLocks noGrp="1"/>
          </p:cNvSpPr>
          <p:nvPr>
            <p:ph type="sldNum" sz="quarter" idx="2"/>
          </p:nvPr>
        </p:nvSpPr>
        <p:spPr>
          <a:xfrm>
            <a:off x="11337756" y="6003980"/>
            <a:ext cx="860594" cy="396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 dirty="0"/>
          </a:p>
        </p:txBody>
      </p:sp>
      <p:sp>
        <p:nvSpPr>
          <p:cNvPr id="56" name="矩形 29">
            <a:extLst>
              <a:ext uri="{FF2B5EF4-FFF2-40B4-BE49-F238E27FC236}">
                <a16:creationId xmlns:a16="http://schemas.microsoft.com/office/drawing/2014/main" id="{672FD630-83BE-4922-A051-6CC579553D04}"/>
              </a:ext>
            </a:extLst>
          </p:cNvPr>
          <p:cNvSpPr txBox="1"/>
          <p:nvPr/>
        </p:nvSpPr>
        <p:spPr>
          <a:xfrm>
            <a:off x="2210763" y="1268758"/>
            <a:ext cx="9874225" cy="373127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tIns="45719" rIns="45719" bIns="45719" numCol="1" anchor="t">
            <a:spAutoFit/>
          </a:bodyPr>
          <a:lstStyle>
            <a:lvl1pPr>
              <a:lnSpc>
                <a:spcPct val="130000"/>
              </a:lnSpc>
              <a:defRPr sz="14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marL="342900" marR="0" lvl="0" indent="-34290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000" dirty="0"/>
              <a:t>本项目选题为天猫购物节</a:t>
            </a:r>
            <a:endParaRPr lang="en-US" altLang="zh-CN" sz="2000" dirty="0"/>
          </a:p>
          <a:p>
            <a:pPr marL="342900" marR="0" lvl="0" indent="-34290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sz="2000" dirty="0"/>
          </a:p>
          <a:p>
            <a:pPr marL="342900" marR="0" lvl="0" indent="-34290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000" dirty="0"/>
              <a:t>使用</a:t>
            </a:r>
            <a:r>
              <a:rPr lang="en-US" altLang="zh-CN" sz="2000" dirty="0"/>
              <a:t>C++</a:t>
            </a:r>
            <a:r>
              <a:rPr lang="zh-CN" altLang="en-US" sz="2000" dirty="0"/>
              <a:t>的面向对象程序设计</a:t>
            </a:r>
            <a:endParaRPr lang="en-US" altLang="zh-CN" sz="2000" dirty="0"/>
          </a:p>
          <a:p>
            <a:pPr marL="342900" marR="0" lvl="0" indent="-34290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sz="2000" dirty="0"/>
          </a:p>
          <a:p>
            <a:pPr marL="342900" marR="0" lvl="0" indent="-34290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000" dirty="0"/>
              <a:t>项目由</a:t>
            </a:r>
            <a:r>
              <a:rPr lang="en-US" altLang="zh-CN" sz="2000" dirty="0"/>
              <a:t>7</a:t>
            </a:r>
            <a:r>
              <a:rPr lang="zh-CN" altLang="en-US" sz="2000" dirty="0"/>
              <a:t>个子系统组成，在其中运用了共</a:t>
            </a:r>
            <a:r>
              <a:rPr lang="en-US" altLang="zh-CN" sz="2000" dirty="0"/>
              <a:t>27</a:t>
            </a:r>
            <a:r>
              <a:rPr lang="zh-CN" altLang="en-US" sz="2000" dirty="0"/>
              <a:t>种设计模式</a:t>
            </a:r>
            <a:endParaRPr lang="en-US" altLang="zh-CN" sz="2000" dirty="0"/>
          </a:p>
          <a:p>
            <a:pPr marL="342900" marR="0" lvl="0" indent="-34290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sz="2000" dirty="0"/>
          </a:p>
          <a:p>
            <a:pPr marL="342900" marR="0" lvl="0" indent="-34290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000" dirty="0"/>
              <a:t>项目模拟了用户从注册、登录、浏览店铺与商品、浏览店铺与广告、操作购物车、生成订单并支付等一系列的实际应用场景与切换。</a:t>
            </a:r>
            <a:endParaRPr lang="en-US" altLang="zh-CN" sz="2000" dirty="0"/>
          </a:p>
        </p:txBody>
      </p:sp>
      <p:sp>
        <p:nvSpPr>
          <p:cNvPr id="58" name="文本框 21">
            <a:extLst>
              <a:ext uri="{FF2B5EF4-FFF2-40B4-BE49-F238E27FC236}">
                <a16:creationId xmlns:a16="http://schemas.microsoft.com/office/drawing/2014/main" id="{356C683D-71B4-49CA-B807-8EFF6DBBD6B8}"/>
              </a:ext>
            </a:extLst>
          </p:cNvPr>
          <p:cNvSpPr txBox="1"/>
          <p:nvPr/>
        </p:nvSpPr>
        <p:spPr>
          <a:xfrm>
            <a:off x="9581992" y="695611"/>
            <a:ext cx="1015661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微软雅黑"/>
                <a:ea typeface="微软雅黑"/>
                <a:sym typeface="微软雅黑"/>
              </a:rPr>
              <a:t>项目概要</a:t>
            </a:r>
            <a:endParaRPr kumimoji="0" sz="1800" b="0" i="0" u="none" strike="noStrike" cap="none" spc="0" normalizeH="0" baseline="0" dirty="0">
              <a:ln>
                <a:noFill/>
              </a:ln>
              <a:solidFill>
                <a:srgbClr val="0070C0"/>
              </a:solidFill>
              <a:effectLst/>
              <a:uFillTx/>
              <a:latin typeface="微软雅黑"/>
              <a:ea typeface="微软雅黑"/>
              <a:sym typeface="微软雅黑"/>
            </a:endParaRPr>
          </a:p>
        </p:txBody>
      </p:sp>
      <p:sp>
        <p:nvSpPr>
          <p:cNvPr id="59" name="直接连接符 18">
            <a:extLst>
              <a:ext uri="{FF2B5EF4-FFF2-40B4-BE49-F238E27FC236}">
                <a16:creationId xmlns:a16="http://schemas.microsoft.com/office/drawing/2014/main" id="{61645604-33A9-428A-B427-6C15E521F88B}"/>
              </a:ext>
            </a:extLst>
          </p:cNvPr>
          <p:cNvSpPr/>
          <p:nvPr/>
        </p:nvSpPr>
        <p:spPr>
          <a:xfrm>
            <a:off x="10597653" y="676558"/>
            <a:ext cx="1" cy="382034"/>
          </a:xfrm>
          <a:prstGeom prst="line">
            <a:avLst/>
          </a:prstGeom>
          <a:ln w="6350">
            <a:solidFill>
              <a:srgbClr val="76717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0" name="文本框 21">
            <a:extLst>
              <a:ext uri="{FF2B5EF4-FFF2-40B4-BE49-F238E27FC236}">
                <a16:creationId xmlns:a16="http://schemas.microsoft.com/office/drawing/2014/main" id="{2645C48F-850B-4DCD-8A50-197CD43C14A8}"/>
              </a:ext>
            </a:extLst>
          </p:cNvPr>
          <p:cNvSpPr txBox="1"/>
          <p:nvPr/>
        </p:nvSpPr>
        <p:spPr>
          <a:xfrm>
            <a:off x="10607669" y="695611"/>
            <a:ext cx="147732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767171"/>
                </a:solidFill>
                <a:effectLst/>
                <a:uFillTx/>
                <a:latin typeface="微软雅黑"/>
                <a:ea typeface="微软雅黑"/>
                <a:sym typeface="微软雅黑"/>
              </a:rPr>
              <a:t>设计模式列表</a:t>
            </a:r>
            <a:endParaRPr kumimoji="0" sz="1800" b="0" i="0" u="none" strike="noStrike" cap="none" spc="0" normalizeH="0" baseline="0" dirty="0">
              <a:ln>
                <a:noFill/>
              </a:ln>
              <a:solidFill>
                <a:srgbClr val="767171"/>
              </a:solidFill>
              <a:effectLst/>
              <a:uFillTx/>
              <a:latin typeface="微软雅黑"/>
              <a:ea typeface="微软雅黑"/>
              <a:sym typeface="微软雅黑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五边形 8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20</a:t>
            </a:fld>
            <a:endParaRPr/>
          </a:p>
        </p:txBody>
      </p:sp>
      <p:sp>
        <p:nvSpPr>
          <p:cNvPr id="13" name="矩形 29">
            <a:extLst>
              <a:ext uri="{FF2B5EF4-FFF2-40B4-BE49-F238E27FC236}">
                <a16:creationId xmlns:a16="http://schemas.microsoft.com/office/drawing/2014/main" id="{664B4FA5-A7E4-417F-8F38-75E1DD3E5FE8}"/>
              </a:ext>
            </a:extLst>
          </p:cNvPr>
          <p:cNvSpPr txBox="1"/>
          <p:nvPr/>
        </p:nvSpPr>
        <p:spPr>
          <a:xfrm>
            <a:off x="2210764" y="1268758"/>
            <a:ext cx="5353649" cy="4996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tIns="45719" rIns="45719" bIns="45719" numCol="1" anchor="t">
            <a:spAutoFit/>
          </a:bodyPr>
          <a:lstStyle>
            <a:lvl1pPr>
              <a:lnSpc>
                <a:spcPct val="130000"/>
              </a:lnSpc>
              <a:defRPr sz="14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marL="0" marR="0" lvl="0" indent="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dirty="0"/>
              <a:t>子系统功能：</a:t>
            </a:r>
            <a:endParaRPr lang="en-US" altLang="zh-CN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650E35-BA7F-4B13-BF73-A59033DB03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764" y="3218871"/>
            <a:ext cx="5503509" cy="2785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440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五边形 8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21</a:t>
            </a:fld>
            <a:endParaRPr/>
          </a:p>
        </p:txBody>
      </p:sp>
      <p:sp>
        <p:nvSpPr>
          <p:cNvPr id="3" name="文本框 21">
            <a:extLst>
              <a:ext uri="{FF2B5EF4-FFF2-40B4-BE49-F238E27FC236}">
                <a16:creationId xmlns:a16="http://schemas.microsoft.com/office/drawing/2014/main" id="{563FCEC8-31CE-49F2-8934-9B4A1334BF70}"/>
              </a:ext>
            </a:extLst>
          </p:cNvPr>
          <p:cNvSpPr txBox="1"/>
          <p:nvPr/>
        </p:nvSpPr>
        <p:spPr>
          <a:xfrm>
            <a:off x="9581992" y="269687"/>
            <a:ext cx="1015661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767171"/>
                </a:solidFill>
                <a:effectLst/>
                <a:uFillTx/>
                <a:latin typeface="微软雅黑"/>
                <a:ea typeface="微软雅黑"/>
                <a:sym typeface="微软雅黑"/>
              </a:rPr>
              <a:t>组合模式</a:t>
            </a:r>
            <a:endParaRPr kumimoji="0" sz="1800" b="0" i="0" u="none" strike="noStrike" cap="none" spc="0" normalizeH="0" baseline="0" dirty="0">
              <a:ln>
                <a:noFill/>
              </a:ln>
              <a:solidFill>
                <a:srgbClr val="767171"/>
              </a:solidFill>
              <a:effectLst/>
              <a:uFillTx/>
              <a:latin typeface="微软雅黑"/>
              <a:ea typeface="微软雅黑"/>
              <a:sym typeface="微软雅黑"/>
            </a:endParaRPr>
          </a:p>
        </p:txBody>
      </p:sp>
      <p:sp>
        <p:nvSpPr>
          <p:cNvPr id="4" name="直接连接符 18">
            <a:extLst>
              <a:ext uri="{FF2B5EF4-FFF2-40B4-BE49-F238E27FC236}">
                <a16:creationId xmlns:a16="http://schemas.microsoft.com/office/drawing/2014/main" id="{8CCBA9AA-E745-4A41-8658-14152C70DE0F}"/>
              </a:ext>
            </a:extLst>
          </p:cNvPr>
          <p:cNvSpPr/>
          <p:nvPr/>
        </p:nvSpPr>
        <p:spPr>
          <a:xfrm>
            <a:off x="10838500" y="256985"/>
            <a:ext cx="1" cy="382034"/>
          </a:xfrm>
          <a:prstGeom prst="line">
            <a:avLst/>
          </a:prstGeom>
          <a:ln w="6350">
            <a:solidFill>
              <a:srgbClr val="76717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" name="文本框 21">
            <a:extLst>
              <a:ext uri="{FF2B5EF4-FFF2-40B4-BE49-F238E27FC236}">
                <a16:creationId xmlns:a16="http://schemas.microsoft.com/office/drawing/2014/main" id="{42A49F8C-2908-4756-8F05-7940148383FE}"/>
              </a:ext>
            </a:extLst>
          </p:cNvPr>
          <p:cNvSpPr txBox="1"/>
          <p:nvPr/>
        </p:nvSpPr>
        <p:spPr>
          <a:xfrm>
            <a:off x="8335499" y="276038"/>
            <a:ext cx="1015661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微软雅黑"/>
                <a:ea typeface="微软雅黑"/>
                <a:sym typeface="微软雅黑"/>
              </a:rPr>
              <a:t>桥接模式</a:t>
            </a:r>
            <a:endParaRPr kumimoji="0" sz="1800" b="0" i="0" u="none" strike="noStrike" cap="none" spc="0" normalizeH="0" baseline="0" dirty="0">
              <a:ln>
                <a:noFill/>
              </a:ln>
              <a:solidFill>
                <a:srgbClr val="0070C0"/>
              </a:solidFill>
              <a:effectLst/>
              <a:uFillTx/>
              <a:latin typeface="微软雅黑"/>
              <a:ea typeface="微软雅黑"/>
              <a:sym typeface="微软雅黑"/>
            </a:endParaRPr>
          </a:p>
        </p:txBody>
      </p:sp>
      <p:sp>
        <p:nvSpPr>
          <p:cNvPr id="6" name="直接连接符 18">
            <a:extLst>
              <a:ext uri="{FF2B5EF4-FFF2-40B4-BE49-F238E27FC236}">
                <a16:creationId xmlns:a16="http://schemas.microsoft.com/office/drawing/2014/main" id="{2C5A75D2-254C-4ED4-917D-9B25DF8DC005}"/>
              </a:ext>
            </a:extLst>
          </p:cNvPr>
          <p:cNvSpPr/>
          <p:nvPr/>
        </p:nvSpPr>
        <p:spPr>
          <a:xfrm>
            <a:off x="9571975" y="263336"/>
            <a:ext cx="1" cy="382034"/>
          </a:xfrm>
          <a:prstGeom prst="line">
            <a:avLst/>
          </a:prstGeom>
          <a:ln w="6350">
            <a:solidFill>
              <a:srgbClr val="767171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7" name="文本框 21">
            <a:extLst>
              <a:ext uri="{FF2B5EF4-FFF2-40B4-BE49-F238E27FC236}">
                <a16:creationId xmlns:a16="http://schemas.microsoft.com/office/drawing/2014/main" id="{3FC79DBB-E4D5-44AA-BDE7-236E7BE92DCA}"/>
              </a:ext>
            </a:extLst>
          </p:cNvPr>
          <p:cNvSpPr txBox="1"/>
          <p:nvPr/>
        </p:nvSpPr>
        <p:spPr>
          <a:xfrm>
            <a:off x="10848516" y="273113"/>
            <a:ext cx="1246493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767171"/>
                </a:solidFill>
                <a:effectLst/>
                <a:uFillTx/>
                <a:latin typeface="微软雅黑"/>
                <a:ea typeface="微软雅黑"/>
                <a:sym typeface="微软雅黑"/>
              </a:rPr>
              <a:t>迭代器模式</a:t>
            </a:r>
            <a:endParaRPr kumimoji="0" sz="1800" b="0" i="0" u="none" strike="noStrike" cap="none" spc="0" normalizeH="0" baseline="0" dirty="0">
              <a:ln>
                <a:noFill/>
              </a:ln>
              <a:solidFill>
                <a:srgbClr val="767171"/>
              </a:solidFill>
              <a:effectLst/>
              <a:uFillTx/>
              <a:latin typeface="微软雅黑"/>
              <a:ea typeface="微软雅黑"/>
              <a:sym typeface="微软雅黑"/>
            </a:endParaRPr>
          </a:p>
        </p:txBody>
      </p:sp>
      <p:sp>
        <p:nvSpPr>
          <p:cNvPr id="8" name="文本框 21">
            <a:extLst>
              <a:ext uri="{FF2B5EF4-FFF2-40B4-BE49-F238E27FC236}">
                <a16:creationId xmlns:a16="http://schemas.microsoft.com/office/drawing/2014/main" id="{F603136B-0F13-4C9C-A1FD-3FD940699B83}"/>
              </a:ext>
            </a:extLst>
          </p:cNvPr>
          <p:cNvSpPr txBox="1"/>
          <p:nvPr/>
        </p:nvSpPr>
        <p:spPr>
          <a:xfrm>
            <a:off x="9581992" y="695611"/>
            <a:ext cx="1015661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FillTx/>
                <a:latin typeface="微软雅黑"/>
                <a:ea typeface="微软雅黑"/>
                <a:sym typeface="微软雅黑"/>
              </a:rPr>
              <a:t>命令模式</a:t>
            </a:r>
            <a:endParaRPr kumimoji="0" sz="1800" b="0" i="0" u="none" strike="noStrike" cap="none" spc="0" normalizeH="0" baseline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FillTx/>
              <a:latin typeface="微软雅黑"/>
              <a:ea typeface="微软雅黑"/>
              <a:sym typeface="微软雅黑"/>
            </a:endParaRPr>
          </a:p>
        </p:txBody>
      </p:sp>
      <p:sp>
        <p:nvSpPr>
          <p:cNvPr id="10" name="文本框 21">
            <a:extLst>
              <a:ext uri="{FF2B5EF4-FFF2-40B4-BE49-F238E27FC236}">
                <a16:creationId xmlns:a16="http://schemas.microsoft.com/office/drawing/2014/main" id="{3EAFEFB3-346E-4F48-A7A2-797389CED9FA}"/>
              </a:ext>
            </a:extLst>
          </p:cNvPr>
          <p:cNvSpPr txBox="1"/>
          <p:nvPr/>
        </p:nvSpPr>
        <p:spPr>
          <a:xfrm>
            <a:off x="8335499" y="701962"/>
            <a:ext cx="1015661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767171"/>
                </a:solidFill>
                <a:effectLst/>
                <a:uFillTx/>
                <a:latin typeface="微软雅黑"/>
                <a:ea typeface="微软雅黑"/>
                <a:sym typeface="微软雅黑"/>
              </a:rPr>
              <a:t>享元模式</a:t>
            </a:r>
            <a:endParaRPr kumimoji="0" sz="1800" b="0" i="0" u="none" strike="noStrike" cap="none" spc="0" normalizeH="0" baseline="0" dirty="0">
              <a:ln>
                <a:noFill/>
              </a:ln>
              <a:solidFill>
                <a:srgbClr val="767171"/>
              </a:solidFill>
              <a:effectLst/>
              <a:uFillTx/>
              <a:latin typeface="微软雅黑"/>
              <a:ea typeface="微软雅黑"/>
              <a:sym typeface="微软雅黑"/>
            </a:endParaRPr>
          </a:p>
        </p:txBody>
      </p:sp>
      <p:sp>
        <p:nvSpPr>
          <p:cNvPr id="11" name="直接连接符 18">
            <a:extLst>
              <a:ext uri="{FF2B5EF4-FFF2-40B4-BE49-F238E27FC236}">
                <a16:creationId xmlns:a16="http://schemas.microsoft.com/office/drawing/2014/main" id="{D3D10639-EA37-4848-B319-F463F75CB838}"/>
              </a:ext>
            </a:extLst>
          </p:cNvPr>
          <p:cNvSpPr/>
          <p:nvPr/>
        </p:nvSpPr>
        <p:spPr>
          <a:xfrm>
            <a:off x="9571975" y="689260"/>
            <a:ext cx="1" cy="382034"/>
          </a:xfrm>
          <a:prstGeom prst="line">
            <a:avLst/>
          </a:prstGeom>
          <a:ln w="6350">
            <a:solidFill>
              <a:srgbClr val="767171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12" name="矩形 29">
            <a:extLst>
              <a:ext uri="{FF2B5EF4-FFF2-40B4-BE49-F238E27FC236}">
                <a16:creationId xmlns:a16="http://schemas.microsoft.com/office/drawing/2014/main" id="{5600482F-2142-4E4D-8B36-977CCC39868F}"/>
              </a:ext>
            </a:extLst>
          </p:cNvPr>
          <p:cNvSpPr txBox="1"/>
          <p:nvPr/>
        </p:nvSpPr>
        <p:spPr>
          <a:xfrm>
            <a:off x="2210763" y="1263292"/>
            <a:ext cx="9000978" cy="45890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tIns="45719" rIns="45719" bIns="45719" numCol="1" anchor="t">
            <a:spAutoFit/>
          </a:bodyPr>
          <a:lstStyle>
            <a:lvl1pPr>
              <a:lnSpc>
                <a:spcPct val="130000"/>
              </a:lnSpc>
              <a:defRPr sz="14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marL="0" marR="0" lvl="0" indent="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dirty="0"/>
              <a:t>设计模式实现场景：把抽象化与实现化解耦，使得二者可以独立变化</a:t>
            </a:r>
            <a:endParaRPr lang="en-US" altLang="zh-CN" sz="1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1972F87-B42C-4F9A-ACD1-1630432D82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766" y="1727666"/>
            <a:ext cx="7361209" cy="462728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54000E8-EB4D-4CBE-8C92-BE2165C60439}"/>
              </a:ext>
            </a:extLst>
          </p:cNvPr>
          <p:cNvSpPr txBox="1"/>
          <p:nvPr/>
        </p:nvSpPr>
        <p:spPr>
          <a:xfrm>
            <a:off x="9581992" y="1722198"/>
            <a:ext cx="2513017" cy="461664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CN" sz="1400" dirty="0" err="1"/>
              <a:t>CommodityInformation</a:t>
            </a:r>
            <a:r>
              <a:rPr lang="en-US" altLang="zh-CN" sz="1400" dirty="0"/>
              <a:t> </a:t>
            </a:r>
            <a:r>
              <a:rPr lang="zh-CN" altLang="en-US" sz="1400" dirty="0"/>
              <a:t>是商品具体实现的基类，只含有一些最基本的商品信息</a:t>
            </a:r>
          </a:p>
          <a:p>
            <a:endParaRPr lang="en-US" altLang="zh-CN" sz="1400" dirty="0"/>
          </a:p>
          <a:p>
            <a:r>
              <a:rPr lang="en-US" altLang="zh-CN" sz="1400" dirty="0" err="1"/>
              <a:t>SingleCommodity</a:t>
            </a:r>
            <a:r>
              <a:rPr lang="en-US" altLang="zh-CN" sz="1400" dirty="0"/>
              <a:t> </a:t>
            </a:r>
            <a:r>
              <a:rPr lang="zh-CN" altLang="en-US" sz="1400" dirty="0"/>
              <a:t>是商品信息基类的一个实现，表示普通的单件商品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en-US" altLang="zh-CN" sz="1400" dirty="0" err="1"/>
              <a:t>CompositeCommodity</a:t>
            </a:r>
            <a:r>
              <a:rPr lang="en-US" altLang="zh-CN" sz="1400" dirty="0"/>
              <a:t> </a:t>
            </a:r>
            <a:r>
              <a:rPr lang="zh-CN" altLang="en-US" sz="1400" dirty="0"/>
              <a:t>是商品</a:t>
            </a:r>
          </a:p>
          <a:p>
            <a:r>
              <a:rPr lang="zh-CN" altLang="en-US" sz="1400" dirty="0"/>
              <a:t>信息基类的另一个实现，表示复合商品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en-US" altLang="zh-CN" sz="1400" dirty="0" err="1"/>
              <a:t>CommodityInformationReader</a:t>
            </a:r>
            <a:r>
              <a:rPr lang="en-US" altLang="zh-CN" sz="1400" dirty="0"/>
              <a:t> </a:t>
            </a:r>
            <a:r>
              <a:rPr lang="zh-CN" altLang="en-US" sz="1400" dirty="0"/>
              <a:t>是获取商品属性这一抽象功能的基类，它只有一些基本的方法函数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en-US" altLang="zh-CN" sz="1400" dirty="0" err="1"/>
              <a:t>CommodityInformationVipReader</a:t>
            </a:r>
            <a:r>
              <a:rPr lang="en-US" altLang="zh-CN" sz="1400" dirty="0"/>
              <a:t> </a:t>
            </a:r>
            <a:r>
              <a:rPr lang="zh-CN" altLang="en-US" sz="1400" dirty="0"/>
              <a:t>继承于这个基类，它针对于 </a:t>
            </a:r>
            <a:r>
              <a:rPr lang="en-US" altLang="zh-CN" sz="1400" dirty="0"/>
              <a:t>VIP </a:t>
            </a:r>
            <a:r>
              <a:rPr lang="zh-CN" altLang="en-US" sz="1400" dirty="0"/>
              <a:t>用户</a:t>
            </a:r>
            <a:endParaRPr lang="en-US" altLang="zh-CN" sz="1400" dirty="0"/>
          </a:p>
          <a:p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0447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五边形 8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22</a:t>
            </a:fld>
            <a:endParaRPr/>
          </a:p>
        </p:txBody>
      </p:sp>
      <p:sp>
        <p:nvSpPr>
          <p:cNvPr id="3" name="文本框 21">
            <a:extLst>
              <a:ext uri="{FF2B5EF4-FFF2-40B4-BE49-F238E27FC236}">
                <a16:creationId xmlns:a16="http://schemas.microsoft.com/office/drawing/2014/main" id="{563FCEC8-31CE-49F2-8934-9B4A1334BF70}"/>
              </a:ext>
            </a:extLst>
          </p:cNvPr>
          <p:cNvSpPr txBox="1"/>
          <p:nvPr/>
        </p:nvSpPr>
        <p:spPr>
          <a:xfrm>
            <a:off x="9581992" y="269687"/>
            <a:ext cx="1015661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微软雅黑"/>
                <a:ea typeface="微软雅黑"/>
                <a:sym typeface="微软雅黑"/>
              </a:rPr>
              <a:t>组合模式</a:t>
            </a:r>
            <a:endParaRPr kumimoji="0" sz="1800" b="0" i="0" u="none" strike="noStrike" cap="none" spc="0" normalizeH="0" baseline="0" dirty="0">
              <a:ln>
                <a:noFill/>
              </a:ln>
              <a:solidFill>
                <a:srgbClr val="0070C0"/>
              </a:solidFill>
              <a:effectLst/>
              <a:uFillTx/>
              <a:latin typeface="微软雅黑"/>
              <a:ea typeface="微软雅黑"/>
              <a:sym typeface="微软雅黑"/>
            </a:endParaRPr>
          </a:p>
        </p:txBody>
      </p:sp>
      <p:sp>
        <p:nvSpPr>
          <p:cNvPr id="4" name="直接连接符 18">
            <a:extLst>
              <a:ext uri="{FF2B5EF4-FFF2-40B4-BE49-F238E27FC236}">
                <a16:creationId xmlns:a16="http://schemas.microsoft.com/office/drawing/2014/main" id="{8CCBA9AA-E745-4A41-8658-14152C70DE0F}"/>
              </a:ext>
            </a:extLst>
          </p:cNvPr>
          <p:cNvSpPr/>
          <p:nvPr/>
        </p:nvSpPr>
        <p:spPr>
          <a:xfrm>
            <a:off x="10838500" y="256985"/>
            <a:ext cx="1" cy="382034"/>
          </a:xfrm>
          <a:prstGeom prst="line">
            <a:avLst/>
          </a:prstGeom>
          <a:ln w="6350">
            <a:solidFill>
              <a:srgbClr val="76717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" name="文本框 21">
            <a:extLst>
              <a:ext uri="{FF2B5EF4-FFF2-40B4-BE49-F238E27FC236}">
                <a16:creationId xmlns:a16="http://schemas.microsoft.com/office/drawing/2014/main" id="{42A49F8C-2908-4756-8F05-7940148383FE}"/>
              </a:ext>
            </a:extLst>
          </p:cNvPr>
          <p:cNvSpPr txBox="1"/>
          <p:nvPr/>
        </p:nvSpPr>
        <p:spPr>
          <a:xfrm>
            <a:off x="8335499" y="276038"/>
            <a:ext cx="1015661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767171"/>
                </a:solidFill>
                <a:effectLst/>
                <a:uFillTx/>
                <a:latin typeface="微软雅黑"/>
                <a:ea typeface="微软雅黑"/>
                <a:sym typeface="微软雅黑"/>
              </a:rPr>
              <a:t>桥接模式</a:t>
            </a:r>
            <a:endParaRPr kumimoji="0" sz="1800" b="0" i="0" u="none" strike="noStrike" cap="none" spc="0" normalizeH="0" baseline="0" dirty="0">
              <a:ln>
                <a:noFill/>
              </a:ln>
              <a:solidFill>
                <a:srgbClr val="767171"/>
              </a:solidFill>
              <a:effectLst/>
              <a:uFillTx/>
              <a:latin typeface="微软雅黑"/>
              <a:ea typeface="微软雅黑"/>
              <a:sym typeface="微软雅黑"/>
            </a:endParaRPr>
          </a:p>
        </p:txBody>
      </p:sp>
      <p:sp>
        <p:nvSpPr>
          <p:cNvPr id="6" name="直接连接符 18">
            <a:extLst>
              <a:ext uri="{FF2B5EF4-FFF2-40B4-BE49-F238E27FC236}">
                <a16:creationId xmlns:a16="http://schemas.microsoft.com/office/drawing/2014/main" id="{2C5A75D2-254C-4ED4-917D-9B25DF8DC005}"/>
              </a:ext>
            </a:extLst>
          </p:cNvPr>
          <p:cNvSpPr/>
          <p:nvPr/>
        </p:nvSpPr>
        <p:spPr>
          <a:xfrm>
            <a:off x="9571975" y="263336"/>
            <a:ext cx="1" cy="382034"/>
          </a:xfrm>
          <a:prstGeom prst="line">
            <a:avLst/>
          </a:prstGeom>
          <a:ln w="6350">
            <a:solidFill>
              <a:srgbClr val="767171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7" name="文本框 21">
            <a:extLst>
              <a:ext uri="{FF2B5EF4-FFF2-40B4-BE49-F238E27FC236}">
                <a16:creationId xmlns:a16="http://schemas.microsoft.com/office/drawing/2014/main" id="{3FC79DBB-E4D5-44AA-BDE7-236E7BE92DCA}"/>
              </a:ext>
            </a:extLst>
          </p:cNvPr>
          <p:cNvSpPr txBox="1"/>
          <p:nvPr/>
        </p:nvSpPr>
        <p:spPr>
          <a:xfrm>
            <a:off x="10848516" y="273113"/>
            <a:ext cx="1246493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767171"/>
                </a:solidFill>
                <a:effectLst/>
                <a:uFillTx/>
                <a:latin typeface="微软雅黑"/>
                <a:ea typeface="微软雅黑"/>
                <a:sym typeface="微软雅黑"/>
              </a:rPr>
              <a:t>迭代器模式</a:t>
            </a:r>
            <a:endParaRPr kumimoji="0" sz="1800" b="0" i="0" u="none" strike="noStrike" cap="none" spc="0" normalizeH="0" baseline="0" dirty="0">
              <a:ln>
                <a:noFill/>
              </a:ln>
              <a:solidFill>
                <a:srgbClr val="767171"/>
              </a:solidFill>
              <a:effectLst/>
              <a:uFillTx/>
              <a:latin typeface="微软雅黑"/>
              <a:ea typeface="微软雅黑"/>
              <a:sym typeface="微软雅黑"/>
            </a:endParaRPr>
          </a:p>
        </p:txBody>
      </p:sp>
      <p:sp>
        <p:nvSpPr>
          <p:cNvPr id="8" name="文本框 21">
            <a:extLst>
              <a:ext uri="{FF2B5EF4-FFF2-40B4-BE49-F238E27FC236}">
                <a16:creationId xmlns:a16="http://schemas.microsoft.com/office/drawing/2014/main" id="{F603136B-0F13-4C9C-A1FD-3FD940699B83}"/>
              </a:ext>
            </a:extLst>
          </p:cNvPr>
          <p:cNvSpPr txBox="1"/>
          <p:nvPr/>
        </p:nvSpPr>
        <p:spPr>
          <a:xfrm>
            <a:off x="9581992" y="695611"/>
            <a:ext cx="1015661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FillTx/>
                <a:latin typeface="微软雅黑"/>
                <a:ea typeface="微软雅黑"/>
                <a:sym typeface="微软雅黑"/>
              </a:rPr>
              <a:t>命令模式</a:t>
            </a:r>
            <a:endParaRPr kumimoji="0" sz="1800" b="0" i="0" u="none" strike="noStrike" cap="none" spc="0" normalizeH="0" baseline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FillTx/>
              <a:latin typeface="微软雅黑"/>
              <a:ea typeface="微软雅黑"/>
              <a:sym typeface="微软雅黑"/>
            </a:endParaRPr>
          </a:p>
        </p:txBody>
      </p:sp>
      <p:sp>
        <p:nvSpPr>
          <p:cNvPr id="10" name="文本框 21">
            <a:extLst>
              <a:ext uri="{FF2B5EF4-FFF2-40B4-BE49-F238E27FC236}">
                <a16:creationId xmlns:a16="http://schemas.microsoft.com/office/drawing/2014/main" id="{3EAFEFB3-346E-4F48-A7A2-797389CED9FA}"/>
              </a:ext>
            </a:extLst>
          </p:cNvPr>
          <p:cNvSpPr txBox="1"/>
          <p:nvPr/>
        </p:nvSpPr>
        <p:spPr>
          <a:xfrm>
            <a:off x="8335499" y="701962"/>
            <a:ext cx="1015661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767171"/>
                </a:solidFill>
                <a:effectLst/>
                <a:uFillTx/>
                <a:latin typeface="微软雅黑"/>
                <a:ea typeface="微软雅黑"/>
                <a:sym typeface="微软雅黑"/>
              </a:rPr>
              <a:t>享元模式</a:t>
            </a:r>
            <a:endParaRPr kumimoji="0" sz="1800" b="0" i="0" u="none" strike="noStrike" cap="none" spc="0" normalizeH="0" baseline="0" dirty="0">
              <a:ln>
                <a:noFill/>
              </a:ln>
              <a:solidFill>
                <a:srgbClr val="767171"/>
              </a:solidFill>
              <a:effectLst/>
              <a:uFillTx/>
              <a:latin typeface="微软雅黑"/>
              <a:ea typeface="微软雅黑"/>
              <a:sym typeface="微软雅黑"/>
            </a:endParaRPr>
          </a:p>
        </p:txBody>
      </p:sp>
      <p:sp>
        <p:nvSpPr>
          <p:cNvPr id="11" name="直接连接符 18">
            <a:extLst>
              <a:ext uri="{FF2B5EF4-FFF2-40B4-BE49-F238E27FC236}">
                <a16:creationId xmlns:a16="http://schemas.microsoft.com/office/drawing/2014/main" id="{D3D10639-EA37-4848-B319-F463F75CB838}"/>
              </a:ext>
            </a:extLst>
          </p:cNvPr>
          <p:cNvSpPr/>
          <p:nvPr/>
        </p:nvSpPr>
        <p:spPr>
          <a:xfrm>
            <a:off x="9571975" y="689260"/>
            <a:ext cx="1" cy="382034"/>
          </a:xfrm>
          <a:prstGeom prst="line">
            <a:avLst/>
          </a:prstGeom>
          <a:ln w="6350">
            <a:solidFill>
              <a:srgbClr val="767171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12" name="矩形 29">
            <a:extLst>
              <a:ext uri="{FF2B5EF4-FFF2-40B4-BE49-F238E27FC236}">
                <a16:creationId xmlns:a16="http://schemas.microsoft.com/office/drawing/2014/main" id="{7FE416EB-4305-4546-BFF6-343DF0CBF203}"/>
              </a:ext>
            </a:extLst>
          </p:cNvPr>
          <p:cNvSpPr txBox="1"/>
          <p:nvPr/>
        </p:nvSpPr>
        <p:spPr>
          <a:xfrm>
            <a:off x="2210764" y="1268758"/>
            <a:ext cx="9000978" cy="45890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tIns="45719" rIns="45719" bIns="45719" numCol="1" anchor="t">
            <a:spAutoFit/>
          </a:bodyPr>
          <a:lstStyle>
            <a:lvl1pPr>
              <a:lnSpc>
                <a:spcPct val="130000"/>
              </a:lnSpc>
              <a:defRPr sz="14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marL="0" marR="0" lvl="0" indent="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dirty="0"/>
              <a:t>设计模式实现场景：用于把一组相似的对象当作一个单一的对象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0D3D9C1-5F4D-4C91-8325-B5A6F4B227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764" y="1727664"/>
            <a:ext cx="6124735" cy="377909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8C918ED-C79E-4127-9077-4DBA1C1BB51A}"/>
              </a:ext>
            </a:extLst>
          </p:cNvPr>
          <p:cNvSpPr txBox="1"/>
          <p:nvPr/>
        </p:nvSpPr>
        <p:spPr>
          <a:xfrm>
            <a:off x="8335500" y="1722198"/>
            <a:ext cx="3759510" cy="24622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CN" sz="1400" dirty="0" err="1"/>
              <a:t>CommodityInformation</a:t>
            </a:r>
            <a:r>
              <a:rPr lang="en-US" altLang="zh-CN" sz="1400" dirty="0"/>
              <a:t> </a:t>
            </a:r>
            <a:r>
              <a:rPr lang="zh-CN" altLang="en-US" sz="1400" dirty="0"/>
              <a:t>是商品基类，派生出来 </a:t>
            </a:r>
            <a:r>
              <a:rPr lang="en-US" altLang="zh-CN" sz="1400" dirty="0" err="1"/>
              <a:t>SingleCommodity</a:t>
            </a:r>
            <a:r>
              <a:rPr lang="en-US" altLang="zh-CN" sz="1400" dirty="0"/>
              <a:t> </a:t>
            </a:r>
            <a:r>
              <a:rPr lang="zh-CN" altLang="en-US" sz="1400" dirty="0"/>
              <a:t>单一商品类以及 </a:t>
            </a:r>
            <a:r>
              <a:rPr lang="en-US" altLang="zh-CN" sz="1400" dirty="0" err="1"/>
              <a:t>CompositeCommodity</a:t>
            </a:r>
            <a:r>
              <a:rPr lang="en-US" altLang="zh-CN" sz="1400" dirty="0"/>
              <a:t> </a:t>
            </a:r>
            <a:r>
              <a:rPr lang="zh-CN" altLang="en-US" sz="1400" dirty="0"/>
              <a:t>组合商品类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zh-CN" altLang="en-US" sz="1400" dirty="0"/>
              <a:t>单一商品类特有属性 </a:t>
            </a:r>
            <a:r>
              <a:rPr lang="en-US" altLang="zh-CN" sz="1400" dirty="0"/>
              <a:t>amount </a:t>
            </a:r>
            <a:r>
              <a:rPr lang="zh-CN" altLang="en-US" sz="1400" dirty="0"/>
              <a:t>表示库存，复合商品类特有属性 </a:t>
            </a:r>
            <a:r>
              <a:rPr lang="en-US" altLang="zh-CN" sz="1400" dirty="0" err="1"/>
              <a:t>commodity_list</a:t>
            </a:r>
            <a:r>
              <a:rPr lang="en-US" altLang="zh-CN" sz="1400" dirty="0"/>
              <a:t> </a:t>
            </a:r>
            <a:r>
              <a:rPr lang="zh-CN" altLang="en-US" sz="1400" dirty="0"/>
              <a:t>存储指向商品基类的指针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zh-CN" altLang="en-US" sz="1400" dirty="0"/>
              <a:t>商品基类既作为所有商 品的统一接口，也作为聚合的对象存在于复合商品类的属性中，从而实现组合模式</a:t>
            </a:r>
          </a:p>
        </p:txBody>
      </p:sp>
    </p:spTree>
    <p:extLst>
      <p:ext uri="{BB962C8B-B14F-4D97-AF65-F5344CB8AC3E}">
        <p14:creationId xmlns:p14="http://schemas.microsoft.com/office/powerpoint/2010/main" val="237580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五边形 8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23</a:t>
            </a:fld>
            <a:endParaRPr/>
          </a:p>
        </p:txBody>
      </p:sp>
      <p:sp>
        <p:nvSpPr>
          <p:cNvPr id="3" name="文本框 21">
            <a:extLst>
              <a:ext uri="{FF2B5EF4-FFF2-40B4-BE49-F238E27FC236}">
                <a16:creationId xmlns:a16="http://schemas.microsoft.com/office/drawing/2014/main" id="{563FCEC8-31CE-49F2-8934-9B4A1334BF70}"/>
              </a:ext>
            </a:extLst>
          </p:cNvPr>
          <p:cNvSpPr txBox="1"/>
          <p:nvPr/>
        </p:nvSpPr>
        <p:spPr>
          <a:xfrm>
            <a:off x="9581992" y="269687"/>
            <a:ext cx="1015661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767171"/>
                </a:solidFill>
                <a:effectLst/>
                <a:uFillTx/>
                <a:latin typeface="微软雅黑"/>
                <a:ea typeface="微软雅黑"/>
                <a:sym typeface="微软雅黑"/>
              </a:rPr>
              <a:t>组合模式</a:t>
            </a:r>
            <a:endParaRPr kumimoji="0" sz="1800" b="0" i="0" u="none" strike="noStrike" cap="none" spc="0" normalizeH="0" baseline="0" dirty="0">
              <a:ln>
                <a:noFill/>
              </a:ln>
              <a:solidFill>
                <a:srgbClr val="767171"/>
              </a:solidFill>
              <a:effectLst/>
              <a:uFillTx/>
              <a:latin typeface="微软雅黑"/>
              <a:ea typeface="微软雅黑"/>
              <a:sym typeface="微软雅黑"/>
            </a:endParaRPr>
          </a:p>
        </p:txBody>
      </p:sp>
      <p:sp>
        <p:nvSpPr>
          <p:cNvPr id="4" name="直接连接符 18">
            <a:extLst>
              <a:ext uri="{FF2B5EF4-FFF2-40B4-BE49-F238E27FC236}">
                <a16:creationId xmlns:a16="http://schemas.microsoft.com/office/drawing/2014/main" id="{8CCBA9AA-E745-4A41-8658-14152C70DE0F}"/>
              </a:ext>
            </a:extLst>
          </p:cNvPr>
          <p:cNvSpPr/>
          <p:nvPr/>
        </p:nvSpPr>
        <p:spPr>
          <a:xfrm>
            <a:off x="10838500" y="256985"/>
            <a:ext cx="1" cy="382034"/>
          </a:xfrm>
          <a:prstGeom prst="line">
            <a:avLst/>
          </a:prstGeom>
          <a:ln w="6350">
            <a:solidFill>
              <a:srgbClr val="76717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" name="文本框 21">
            <a:extLst>
              <a:ext uri="{FF2B5EF4-FFF2-40B4-BE49-F238E27FC236}">
                <a16:creationId xmlns:a16="http://schemas.microsoft.com/office/drawing/2014/main" id="{42A49F8C-2908-4756-8F05-7940148383FE}"/>
              </a:ext>
            </a:extLst>
          </p:cNvPr>
          <p:cNvSpPr txBox="1"/>
          <p:nvPr/>
        </p:nvSpPr>
        <p:spPr>
          <a:xfrm>
            <a:off x="8335499" y="276038"/>
            <a:ext cx="1015661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767171"/>
                </a:solidFill>
                <a:effectLst/>
                <a:uFillTx/>
                <a:latin typeface="微软雅黑"/>
                <a:ea typeface="微软雅黑"/>
                <a:sym typeface="微软雅黑"/>
              </a:rPr>
              <a:t>桥接模式</a:t>
            </a:r>
            <a:endParaRPr kumimoji="0" sz="1800" b="0" i="0" u="none" strike="noStrike" cap="none" spc="0" normalizeH="0" baseline="0" dirty="0">
              <a:ln>
                <a:noFill/>
              </a:ln>
              <a:solidFill>
                <a:srgbClr val="767171"/>
              </a:solidFill>
              <a:effectLst/>
              <a:uFillTx/>
              <a:latin typeface="微软雅黑"/>
              <a:ea typeface="微软雅黑"/>
              <a:sym typeface="微软雅黑"/>
            </a:endParaRPr>
          </a:p>
        </p:txBody>
      </p:sp>
      <p:sp>
        <p:nvSpPr>
          <p:cNvPr id="6" name="直接连接符 18">
            <a:extLst>
              <a:ext uri="{FF2B5EF4-FFF2-40B4-BE49-F238E27FC236}">
                <a16:creationId xmlns:a16="http://schemas.microsoft.com/office/drawing/2014/main" id="{2C5A75D2-254C-4ED4-917D-9B25DF8DC005}"/>
              </a:ext>
            </a:extLst>
          </p:cNvPr>
          <p:cNvSpPr/>
          <p:nvPr/>
        </p:nvSpPr>
        <p:spPr>
          <a:xfrm>
            <a:off x="9571975" y="263336"/>
            <a:ext cx="1" cy="382034"/>
          </a:xfrm>
          <a:prstGeom prst="line">
            <a:avLst/>
          </a:prstGeom>
          <a:ln w="6350">
            <a:solidFill>
              <a:srgbClr val="767171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7" name="文本框 21">
            <a:extLst>
              <a:ext uri="{FF2B5EF4-FFF2-40B4-BE49-F238E27FC236}">
                <a16:creationId xmlns:a16="http://schemas.microsoft.com/office/drawing/2014/main" id="{3FC79DBB-E4D5-44AA-BDE7-236E7BE92DCA}"/>
              </a:ext>
            </a:extLst>
          </p:cNvPr>
          <p:cNvSpPr txBox="1"/>
          <p:nvPr/>
        </p:nvSpPr>
        <p:spPr>
          <a:xfrm>
            <a:off x="10848516" y="273113"/>
            <a:ext cx="1246493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微软雅黑"/>
                <a:ea typeface="微软雅黑"/>
                <a:sym typeface="微软雅黑"/>
              </a:rPr>
              <a:t>迭代器模式</a:t>
            </a:r>
            <a:endParaRPr kumimoji="0" sz="1800" b="0" i="0" u="none" strike="noStrike" cap="none" spc="0" normalizeH="0" baseline="0" dirty="0">
              <a:ln>
                <a:noFill/>
              </a:ln>
              <a:solidFill>
                <a:srgbClr val="0070C0"/>
              </a:solidFill>
              <a:effectLst/>
              <a:uFillTx/>
              <a:latin typeface="微软雅黑"/>
              <a:ea typeface="微软雅黑"/>
              <a:sym typeface="微软雅黑"/>
            </a:endParaRPr>
          </a:p>
        </p:txBody>
      </p:sp>
      <p:sp>
        <p:nvSpPr>
          <p:cNvPr id="8" name="文本框 21">
            <a:extLst>
              <a:ext uri="{FF2B5EF4-FFF2-40B4-BE49-F238E27FC236}">
                <a16:creationId xmlns:a16="http://schemas.microsoft.com/office/drawing/2014/main" id="{F603136B-0F13-4C9C-A1FD-3FD940699B83}"/>
              </a:ext>
            </a:extLst>
          </p:cNvPr>
          <p:cNvSpPr txBox="1"/>
          <p:nvPr/>
        </p:nvSpPr>
        <p:spPr>
          <a:xfrm>
            <a:off x="9581992" y="695611"/>
            <a:ext cx="1015661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FillTx/>
                <a:latin typeface="微软雅黑"/>
                <a:ea typeface="微软雅黑"/>
                <a:sym typeface="微软雅黑"/>
              </a:rPr>
              <a:t>命令模式</a:t>
            </a:r>
            <a:endParaRPr kumimoji="0" sz="1800" b="0" i="0" u="none" strike="noStrike" cap="none" spc="0" normalizeH="0" baseline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FillTx/>
              <a:latin typeface="微软雅黑"/>
              <a:ea typeface="微软雅黑"/>
              <a:sym typeface="微软雅黑"/>
            </a:endParaRPr>
          </a:p>
        </p:txBody>
      </p:sp>
      <p:sp>
        <p:nvSpPr>
          <p:cNvPr id="10" name="文本框 21">
            <a:extLst>
              <a:ext uri="{FF2B5EF4-FFF2-40B4-BE49-F238E27FC236}">
                <a16:creationId xmlns:a16="http://schemas.microsoft.com/office/drawing/2014/main" id="{3EAFEFB3-346E-4F48-A7A2-797389CED9FA}"/>
              </a:ext>
            </a:extLst>
          </p:cNvPr>
          <p:cNvSpPr txBox="1"/>
          <p:nvPr/>
        </p:nvSpPr>
        <p:spPr>
          <a:xfrm>
            <a:off x="8335499" y="701962"/>
            <a:ext cx="1015661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767171"/>
                </a:solidFill>
                <a:effectLst/>
                <a:uFillTx/>
                <a:latin typeface="微软雅黑"/>
                <a:ea typeface="微软雅黑"/>
                <a:sym typeface="微软雅黑"/>
              </a:rPr>
              <a:t>享元模式</a:t>
            </a:r>
            <a:endParaRPr kumimoji="0" sz="1800" b="0" i="0" u="none" strike="noStrike" cap="none" spc="0" normalizeH="0" baseline="0" dirty="0">
              <a:ln>
                <a:noFill/>
              </a:ln>
              <a:solidFill>
                <a:srgbClr val="767171"/>
              </a:solidFill>
              <a:effectLst/>
              <a:uFillTx/>
              <a:latin typeface="微软雅黑"/>
              <a:ea typeface="微软雅黑"/>
              <a:sym typeface="微软雅黑"/>
            </a:endParaRPr>
          </a:p>
        </p:txBody>
      </p:sp>
      <p:sp>
        <p:nvSpPr>
          <p:cNvPr id="11" name="直接连接符 18">
            <a:extLst>
              <a:ext uri="{FF2B5EF4-FFF2-40B4-BE49-F238E27FC236}">
                <a16:creationId xmlns:a16="http://schemas.microsoft.com/office/drawing/2014/main" id="{D3D10639-EA37-4848-B319-F463F75CB838}"/>
              </a:ext>
            </a:extLst>
          </p:cNvPr>
          <p:cNvSpPr/>
          <p:nvPr/>
        </p:nvSpPr>
        <p:spPr>
          <a:xfrm>
            <a:off x="9571975" y="689260"/>
            <a:ext cx="1" cy="382034"/>
          </a:xfrm>
          <a:prstGeom prst="line">
            <a:avLst/>
          </a:prstGeom>
          <a:ln w="6350">
            <a:solidFill>
              <a:srgbClr val="767171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12" name="矩形 29">
            <a:extLst>
              <a:ext uri="{FF2B5EF4-FFF2-40B4-BE49-F238E27FC236}">
                <a16:creationId xmlns:a16="http://schemas.microsoft.com/office/drawing/2014/main" id="{F79DA0C2-6AC7-4C1F-AEAC-6819B493595B}"/>
              </a:ext>
            </a:extLst>
          </p:cNvPr>
          <p:cNvSpPr txBox="1"/>
          <p:nvPr/>
        </p:nvSpPr>
        <p:spPr>
          <a:xfrm>
            <a:off x="2210764" y="1268758"/>
            <a:ext cx="9000978" cy="45890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tIns="45719" rIns="45719" bIns="45719" numCol="1" anchor="t">
            <a:spAutoFit/>
          </a:bodyPr>
          <a:lstStyle>
            <a:lvl1pPr>
              <a:lnSpc>
                <a:spcPct val="130000"/>
              </a:lnSpc>
              <a:defRPr sz="14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marL="0" marR="0" lvl="0" indent="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dirty="0"/>
              <a:t>设计模式实现场景：用于顺序访问集合对象的元素，且不需要知道集合对象的底层表示</a:t>
            </a:r>
            <a:endParaRPr lang="en-US" altLang="zh-CN" sz="1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C6A3A3C-420D-472D-A9A1-7E8602E298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764" y="1727664"/>
            <a:ext cx="7508121" cy="467255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C93E00D-1699-41C2-B006-CE351DF453E9}"/>
              </a:ext>
            </a:extLst>
          </p:cNvPr>
          <p:cNvSpPr txBox="1"/>
          <p:nvPr/>
        </p:nvSpPr>
        <p:spPr>
          <a:xfrm>
            <a:off x="9718885" y="1722198"/>
            <a:ext cx="2376124" cy="22467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CN" sz="1400" dirty="0" err="1"/>
              <a:t>CompositeCommodityIterator</a:t>
            </a:r>
            <a:r>
              <a:rPr lang="en-US" altLang="zh-CN" sz="1400" dirty="0"/>
              <a:t> </a:t>
            </a:r>
            <a:r>
              <a:rPr lang="zh-CN" altLang="en-US" sz="1400" dirty="0"/>
              <a:t>复合商品迭代器继承于 </a:t>
            </a:r>
            <a:r>
              <a:rPr lang="en-US" altLang="zh-CN" sz="1400" dirty="0"/>
              <a:t>STL </a:t>
            </a:r>
            <a:r>
              <a:rPr lang="zh-CN" altLang="en-US" sz="1400" dirty="0"/>
              <a:t>中的</a:t>
            </a:r>
          </a:p>
          <a:p>
            <a:r>
              <a:rPr lang="en-US" altLang="zh-CN" sz="1400" dirty="0"/>
              <a:t>iterator&lt;</a:t>
            </a:r>
            <a:r>
              <a:rPr lang="en-US" altLang="zh-CN" sz="1400" dirty="0" err="1"/>
              <a:t>iterator_tag</a:t>
            </a:r>
            <a:r>
              <a:rPr lang="en-US" altLang="zh-CN" sz="1400" dirty="0"/>
              <a:t>, T&gt;</a:t>
            </a:r>
            <a:r>
              <a:rPr lang="zh-CN" altLang="en-US" sz="1400" dirty="0"/>
              <a:t>虚基类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zh-CN" altLang="en-US" sz="1400" dirty="0"/>
              <a:t>重载了赋值、自加、等于等操作符，使得编写代码时可以轻易使用迭代器遍历复合商品中的所有商品</a:t>
            </a:r>
          </a:p>
        </p:txBody>
      </p:sp>
    </p:spTree>
    <p:extLst>
      <p:ext uri="{BB962C8B-B14F-4D97-AF65-F5344CB8AC3E}">
        <p14:creationId xmlns:p14="http://schemas.microsoft.com/office/powerpoint/2010/main" val="3482723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五边形 8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24</a:t>
            </a:fld>
            <a:endParaRPr/>
          </a:p>
        </p:txBody>
      </p:sp>
      <p:sp>
        <p:nvSpPr>
          <p:cNvPr id="3" name="文本框 21">
            <a:extLst>
              <a:ext uri="{FF2B5EF4-FFF2-40B4-BE49-F238E27FC236}">
                <a16:creationId xmlns:a16="http://schemas.microsoft.com/office/drawing/2014/main" id="{563FCEC8-31CE-49F2-8934-9B4A1334BF70}"/>
              </a:ext>
            </a:extLst>
          </p:cNvPr>
          <p:cNvSpPr txBox="1"/>
          <p:nvPr/>
        </p:nvSpPr>
        <p:spPr>
          <a:xfrm>
            <a:off x="9581992" y="269687"/>
            <a:ext cx="1015661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767171"/>
                </a:solidFill>
                <a:effectLst/>
                <a:uFillTx/>
                <a:latin typeface="微软雅黑"/>
                <a:ea typeface="微软雅黑"/>
                <a:sym typeface="微软雅黑"/>
              </a:rPr>
              <a:t>组合模式</a:t>
            </a:r>
            <a:endParaRPr kumimoji="0" sz="1800" b="0" i="0" u="none" strike="noStrike" cap="none" spc="0" normalizeH="0" baseline="0" dirty="0">
              <a:ln>
                <a:noFill/>
              </a:ln>
              <a:solidFill>
                <a:srgbClr val="767171"/>
              </a:solidFill>
              <a:effectLst/>
              <a:uFillTx/>
              <a:latin typeface="微软雅黑"/>
              <a:ea typeface="微软雅黑"/>
              <a:sym typeface="微软雅黑"/>
            </a:endParaRPr>
          </a:p>
        </p:txBody>
      </p:sp>
      <p:sp>
        <p:nvSpPr>
          <p:cNvPr id="4" name="直接连接符 18">
            <a:extLst>
              <a:ext uri="{FF2B5EF4-FFF2-40B4-BE49-F238E27FC236}">
                <a16:creationId xmlns:a16="http://schemas.microsoft.com/office/drawing/2014/main" id="{8CCBA9AA-E745-4A41-8658-14152C70DE0F}"/>
              </a:ext>
            </a:extLst>
          </p:cNvPr>
          <p:cNvSpPr/>
          <p:nvPr/>
        </p:nvSpPr>
        <p:spPr>
          <a:xfrm>
            <a:off x="10838500" y="256985"/>
            <a:ext cx="1" cy="382034"/>
          </a:xfrm>
          <a:prstGeom prst="line">
            <a:avLst/>
          </a:prstGeom>
          <a:ln w="6350">
            <a:solidFill>
              <a:srgbClr val="76717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" name="文本框 21">
            <a:extLst>
              <a:ext uri="{FF2B5EF4-FFF2-40B4-BE49-F238E27FC236}">
                <a16:creationId xmlns:a16="http://schemas.microsoft.com/office/drawing/2014/main" id="{42A49F8C-2908-4756-8F05-7940148383FE}"/>
              </a:ext>
            </a:extLst>
          </p:cNvPr>
          <p:cNvSpPr txBox="1"/>
          <p:nvPr/>
        </p:nvSpPr>
        <p:spPr>
          <a:xfrm>
            <a:off x="8335499" y="276038"/>
            <a:ext cx="1015661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767171"/>
                </a:solidFill>
                <a:effectLst/>
                <a:uFillTx/>
                <a:latin typeface="微软雅黑"/>
                <a:ea typeface="微软雅黑"/>
                <a:sym typeface="微软雅黑"/>
              </a:rPr>
              <a:t>桥接模式</a:t>
            </a:r>
            <a:endParaRPr kumimoji="0" sz="1800" b="0" i="0" u="none" strike="noStrike" cap="none" spc="0" normalizeH="0" baseline="0" dirty="0">
              <a:ln>
                <a:noFill/>
              </a:ln>
              <a:solidFill>
                <a:srgbClr val="767171"/>
              </a:solidFill>
              <a:effectLst/>
              <a:uFillTx/>
              <a:latin typeface="微软雅黑"/>
              <a:ea typeface="微软雅黑"/>
              <a:sym typeface="微软雅黑"/>
            </a:endParaRPr>
          </a:p>
        </p:txBody>
      </p:sp>
      <p:sp>
        <p:nvSpPr>
          <p:cNvPr id="6" name="直接连接符 18">
            <a:extLst>
              <a:ext uri="{FF2B5EF4-FFF2-40B4-BE49-F238E27FC236}">
                <a16:creationId xmlns:a16="http://schemas.microsoft.com/office/drawing/2014/main" id="{2C5A75D2-254C-4ED4-917D-9B25DF8DC005}"/>
              </a:ext>
            </a:extLst>
          </p:cNvPr>
          <p:cNvSpPr/>
          <p:nvPr/>
        </p:nvSpPr>
        <p:spPr>
          <a:xfrm>
            <a:off x="9571975" y="263336"/>
            <a:ext cx="1" cy="382034"/>
          </a:xfrm>
          <a:prstGeom prst="line">
            <a:avLst/>
          </a:prstGeom>
          <a:ln w="6350">
            <a:solidFill>
              <a:srgbClr val="767171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7" name="文本框 21">
            <a:extLst>
              <a:ext uri="{FF2B5EF4-FFF2-40B4-BE49-F238E27FC236}">
                <a16:creationId xmlns:a16="http://schemas.microsoft.com/office/drawing/2014/main" id="{3FC79DBB-E4D5-44AA-BDE7-236E7BE92DCA}"/>
              </a:ext>
            </a:extLst>
          </p:cNvPr>
          <p:cNvSpPr txBox="1"/>
          <p:nvPr/>
        </p:nvSpPr>
        <p:spPr>
          <a:xfrm>
            <a:off x="10848516" y="273113"/>
            <a:ext cx="1246493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767171"/>
                </a:solidFill>
                <a:effectLst/>
                <a:uFillTx/>
                <a:latin typeface="微软雅黑"/>
                <a:ea typeface="微软雅黑"/>
                <a:sym typeface="微软雅黑"/>
              </a:rPr>
              <a:t>迭代器模式</a:t>
            </a:r>
            <a:endParaRPr kumimoji="0" sz="1800" b="0" i="0" u="none" strike="noStrike" cap="none" spc="0" normalizeH="0" baseline="0" dirty="0">
              <a:ln>
                <a:noFill/>
              </a:ln>
              <a:solidFill>
                <a:srgbClr val="767171"/>
              </a:solidFill>
              <a:effectLst/>
              <a:uFillTx/>
              <a:latin typeface="微软雅黑"/>
              <a:ea typeface="微软雅黑"/>
              <a:sym typeface="微软雅黑"/>
            </a:endParaRPr>
          </a:p>
        </p:txBody>
      </p:sp>
      <p:sp>
        <p:nvSpPr>
          <p:cNvPr id="8" name="文本框 21">
            <a:extLst>
              <a:ext uri="{FF2B5EF4-FFF2-40B4-BE49-F238E27FC236}">
                <a16:creationId xmlns:a16="http://schemas.microsoft.com/office/drawing/2014/main" id="{F603136B-0F13-4C9C-A1FD-3FD940699B83}"/>
              </a:ext>
            </a:extLst>
          </p:cNvPr>
          <p:cNvSpPr txBox="1"/>
          <p:nvPr/>
        </p:nvSpPr>
        <p:spPr>
          <a:xfrm>
            <a:off x="9581992" y="695611"/>
            <a:ext cx="1015661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FillTx/>
                <a:latin typeface="微软雅黑"/>
                <a:ea typeface="微软雅黑"/>
                <a:sym typeface="微软雅黑"/>
              </a:rPr>
              <a:t>命令模式</a:t>
            </a:r>
            <a:endParaRPr kumimoji="0" sz="1800" b="0" i="0" u="none" strike="noStrike" cap="none" spc="0" normalizeH="0" baseline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FillTx/>
              <a:latin typeface="微软雅黑"/>
              <a:ea typeface="微软雅黑"/>
              <a:sym typeface="微软雅黑"/>
            </a:endParaRPr>
          </a:p>
        </p:txBody>
      </p:sp>
      <p:sp>
        <p:nvSpPr>
          <p:cNvPr id="10" name="文本框 21">
            <a:extLst>
              <a:ext uri="{FF2B5EF4-FFF2-40B4-BE49-F238E27FC236}">
                <a16:creationId xmlns:a16="http://schemas.microsoft.com/office/drawing/2014/main" id="{3EAFEFB3-346E-4F48-A7A2-797389CED9FA}"/>
              </a:ext>
            </a:extLst>
          </p:cNvPr>
          <p:cNvSpPr txBox="1"/>
          <p:nvPr/>
        </p:nvSpPr>
        <p:spPr>
          <a:xfrm>
            <a:off x="8335499" y="701962"/>
            <a:ext cx="1015661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微软雅黑"/>
                <a:ea typeface="微软雅黑"/>
                <a:sym typeface="微软雅黑"/>
              </a:rPr>
              <a:t>享元模式</a:t>
            </a:r>
            <a:endParaRPr kumimoji="0" sz="1800" b="0" i="0" u="none" strike="noStrike" cap="none" spc="0" normalizeH="0" baseline="0" dirty="0">
              <a:ln>
                <a:noFill/>
              </a:ln>
              <a:solidFill>
                <a:srgbClr val="0070C0"/>
              </a:solidFill>
              <a:effectLst/>
              <a:uFillTx/>
              <a:latin typeface="微软雅黑"/>
              <a:ea typeface="微软雅黑"/>
              <a:sym typeface="微软雅黑"/>
            </a:endParaRPr>
          </a:p>
        </p:txBody>
      </p:sp>
      <p:sp>
        <p:nvSpPr>
          <p:cNvPr id="11" name="直接连接符 18">
            <a:extLst>
              <a:ext uri="{FF2B5EF4-FFF2-40B4-BE49-F238E27FC236}">
                <a16:creationId xmlns:a16="http://schemas.microsoft.com/office/drawing/2014/main" id="{D3D10639-EA37-4848-B319-F463F75CB838}"/>
              </a:ext>
            </a:extLst>
          </p:cNvPr>
          <p:cNvSpPr/>
          <p:nvPr/>
        </p:nvSpPr>
        <p:spPr>
          <a:xfrm>
            <a:off x="9571975" y="689260"/>
            <a:ext cx="1" cy="382034"/>
          </a:xfrm>
          <a:prstGeom prst="line">
            <a:avLst/>
          </a:prstGeom>
          <a:ln w="6350">
            <a:solidFill>
              <a:srgbClr val="767171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12" name="矩形 29">
            <a:extLst>
              <a:ext uri="{FF2B5EF4-FFF2-40B4-BE49-F238E27FC236}">
                <a16:creationId xmlns:a16="http://schemas.microsoft.com/office/drawing/2014/main" id="{C22C0CF4-6FAC-4C53-9B4E-CB9C8F62A300}"/>
              </a:ext>
            </a:extLst>
          </p:cNvPr>
          <p:cNvSpPr txBox="1"/>
          <p:nvPr/>
        </p:nvSpPr>
        <p:spPr>
          <a:xfrm>
            <a:off x="2210764" y="1268758"/>
            <a:ext cx="9000978" cy="45890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tIns="45719" rIns="45719" bIns="45719" numCol="1" anchor="t">
            <a:spAutoFit/>
          </a:bodyPr>
          <a:lstStyle>
            <a:lvl1pPr>
              <a:lnSpc>
                <a:spcPct val="130000"/>
              </a:lnSpc>
              <a:defRPr sz="14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marL="0" marR="0" lvl="0" indent="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dirty="0"/>
              <a:t>设计模式实现场景：用于减少创建对象的数量，以减少内存占用和提高性能</a:t>
            </a:r>
            <a:endParaRPr lang="en-US" altLang="zh-CN" sz="1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C475E70-97A8-4148-BF58-477FD6E8C4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763" y="1727663"/>
            <a:ext cx="6124735" cy="368247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48CEE9-ACC7-47BA-9A0A-79AD04DAA604}"/>
              </a:ext>
            </a:extLst>
          </p:cNvPr>
          <p:cNvSpPr txBox="1"/>
          <p:nvPr/>
        </p:nvSpPr>
        <p:spPr>
          <a:xfrm>
            <a:off x="8335498" y="1722198"/>
            <a:ext cx="3759511" cy="31085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zh-CN" altLang="en-US" sz="1400" dirty="0"/>
              <a:t>在 </a:t>
            </a:r>
            <a:r>
              <a:rPr lang="en-US" altLang="zh-CN" sz="1400" dirty="0" err="1"/>
              <a:t>CommodityFactory</a:t>
            </a:r>
            <a:r>
              <a:rPr lang="en-US" altLang="zh-CN" sz="1400" dirty="0"/>
              <a:t> </a:t>
            </a:r>
            <a:r>
              <a:rPr lang="zh-CN" altLang="en-US" sz="1400" dirty="0"/>
              <a:t>商品工厂类中添加属性</a:t>
            </a:r>
            <a:r>
              <a:rPr lang="en-US" altLang="zh-CN" sz="1400" dirty="0"/>
              <a:t>_</a:t>
            </a:r>
            <a:r>
              <a:rPr lang="en-US" altLang="zh-CN" sz="1400" dirty="0" err="1"/>
              <a:t>existingCommodityList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zh-CN" altLang="en-US" sz="1400" dirty="0"/>
              <a:t>它保存了所有商品的指针以及对应的商品 </a:t>
            </a:r>
            <a:r>
              <a:rPr lang="en-US" altLang="zh-CN" sz="1400" dirty="0"/>
              <a:t>ID</a:t>
            </a:r>
            <a:r>
              <a:rPr lang="zh-CN" altLang="en-US" sz="1400" dirty="0"/>
              <a:t>，数据结构使用了 </a:t>
            </a:r>
            <a:r>
              <a:rPr lang="en-US" altLang="zh-CN" sz="1400" dirty="0"/>
              <a:t>std::map</a:t>
            </a:r>
            <a:r>
              <a:rPr lang="zh-CN" altLang="en-US" sz="1400" dirty="0"/>
              <a:t>，它的查找时间复</a:t>
            </a:r>
          </a:p>
          <a:p>
            <a:r>
              <a:rPr lang="zh-CN" altLang="en-US" sz="1400" dirty="0"/>
              <a:t>杂度为 </a:t>
            </a:r>
            <a:r>
              <a:rPr lang="en-US" altLang="zh-CN" sz="1400" dirty="0" err="1"/>
              <a:t>logn</a:t>
            </a:r>
            <a:r>
              <a:rPr lang="zh-CN" altLang="en-US" sz="1400" dirty="0"/>
              <a:t>，提高运行效率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zh-CN" altLang="en-US" sz="1400" dirty="0"/>
              <a:t>在每次构造商品之前，首先遍历</a:t>
            </a:r>
          </a:p>
          <a:p>
            <a:r>
              <a:rPr lang="en-US" altLang="zh-CN" sz="1400" dirty="0"/>
              <a:t>_</a:t>
            </a:r>
            <a:r>
              <a:rPr lang="en-US" altLang="zh-CN" sz="1400" dirty="0" err="1"/>
              <a:t>existingCommodityList</a:t>
            </a:r>
            <a:r>
              <a:rPr lang="zh-CN" altLang="en-US" sz="1400" dirty="0"/>
              <a:t>，如果需要构造的商品 </a:t>
            </a:r>
            <a:r>
              <a:rPr lang="en-US" altLang="zh-CN" sz="1400" dirty="0"/>
              <a:t>ID </a:t>
            </a:r>
            <a:r>
              <a:rPr lang="zh-CN" altLang="en-US" sz="1400" dirty="0"/>
              <a:t>已经存在，则直接返回这个已经存在的商品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zh-CN" altLang="en-US" sz="1400" dirty="0"/>
              <a:t>不存在的情况下才调用构造函数生成 </a:t>
            </a:r>
            <a:r>
              <a:rPr lang="en-US" altLang="zh-CN" sz="1400" dirty="0" err="1"/>
              <a:t>SingleCommodity</a:t>
            </a:r>
            <a:r>
              <a:rPr lang="en-US" altLang="zh-CN" sz="1400" dirty="0"/>
              <a:t> </a:t>
            </a:r>
            <a:r>
              <a:rPr lang="zh-CN" altLang="en-US" sz="1400" dirty="0"/>
              <a:t>单件商品。从而减少应用的空间使用</a:t>
            </a:r>
          </a:p>
        </p:txBody>
      </p:sp>
    </p:spTree>
    <p:extLst>
      <p:ext uri="{BB962C8B-B14F-4D97-AF65-F5344CB8AC3E}">
        <p14:creationId xmlns:p14="http://schemas.microsoft.com/office/powerpoint/2010/main" val="3119174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五边形 8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25</a:t>
            </a:fld>
            <a:endParaRPr/>
          </a:p>
        </p:txBody>
      </p:sp>
      <p:sp>
        <p:nvSpPr>
          <p:cNvPr id="13" name="矩形 29">
            <a:extLst>
              <a:ext uri="{FF2B5EF4-FFF2-40B4-BE49-F238E27FC236}">
                <a16:creationId xmlns:a16="http://schemas.microsoft.com/office/drawing/2014/main" id="{1D811E5F-5222-40B7-838A-D4D153DD022A}"/>
              </a:ext>
            </a:extLst>
          </p:cNvPr>
          <p:cNvSpPr txBox="1"/>
          <p:nvPr/>
        </p:nvSpPr>
        <p:spPr>
          <a:xfrm>
            <a:off x="2210764" y="1268758"/>
            <a:ext cx="9771029" cy="32696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tIns="45719" rIns="45719" bIns="45719" numCol="1" anchor="t">
            <a:spAutoFit/>
          </a:bodyPr>
          <a:lstStyle>
            <a:lvl1pPr>
              <a:lnSpc>
                <a:spcPct val="130000"/>
              </a:lnSpc>
              <a:defRPr sz="14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marL="0" marR="0" lvl="0" indent="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dirty="0"/>
              <a:t>子系统功能：</a:t>
            </a:r>
            <a:endParaRPr lang="en-US" altLang="zh-CN" sz="2000" dirty="0"/>
          </a:p>
          <a:p>
            <a:pPr marL="0" marR="0" lvl="0" indent="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000" dirty="0"/>
          </a:p>
          <a:p>
            <a:pPr marL="0" marR="0" lvl="0" indent="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dirty="0"/>
              <a:t>使用户查看广告</a:t>
            </a:r>
            <a:endParaRPr lang="en-US" altLang="zh-CN" sz="2000" dirty="0"/>
          </a:p>
          <a:p>
            <a:pPr marL="0" marR="0" lvl="0" indent="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000" dirty="0"/>
          </a:p>
          <a:p>
            <a:pPr marL="0" marR="0" lvl="0" indent="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dirty="0"/>
              <a:t>使用户可以查看活动</a:t>
            </a:r>
            <a:endParaRPr lang="en-US" altLang="zh-CN" sz="2000" dirty="0"/>
          </a:p>
          <a:p>
            <a:pPr marL="0" marR="0" lvl="0" indent="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000" dirty="0"/>
          </a:p>
          <a:p>
            <a:pPr marL="0" marR="0" lvl="0" indent="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dirty="0"/>
              <a:t>在购物车计算价格时对商品使用其对应类别的活动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344675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五边形 8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26</a:t>
            </a:fld>
            <a:endParaRPr/>
          </a:p>
        </p:txBody>
      </p:sp>
      <p:sp>
        <p:nvSpPr>
          <p:cNvPr id="3" name="文本框 21">
            <a:extLst>
              <a:ext uri="{FF2B5EF4-FFF2-40B4-BE49-F238E27FC236}">
                <a16:creationId xmlns:a16="http://schemas.microsoft.com/office/drawing/2014/main" id="{67C2321E-E617-43BE-9A99-8828C2D171E0}"/>
              </a:ext>
            </a:extLst>
          </p:cNvPr>
          <p:cNvSpPr txBox="1"/>
          <p:nvPr/>
        </p:nvSpPr>
        <p:spPr>
          <a:xfrm>
            <a:off x="9581992" y="269687"/>
            <a:ext cx="1246493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FillTx/>
                <a:latin typeface="微软雅黑"/>
                <a:ea typeface="微软雅黑"/>
                <a:sym typeface="微软雅黑"/>
              </a:rPr>
              <a:t>迭代器模式</a:t>
            </a:r>
            <a:endParaRPr kumimoji="0" sz="1800" b="0" i="0" u="none" strike="noStrike" cap="none" spc="0" normalizeH="0" baseline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FillTx/>
              <a:latin typeface="微软雅黑"/>
              <a:ea typeface="微软雅黑"/>
              <a:sym typeface="微软雅黑"/>
            </a:endParaRPr>
          </a:p>
        </p:txBody>
      </p:sp>
      <p:sp>
        <p:nvSpPr>
          <p:cNvPr id="4" name="直接连接符 18">
            <a:extLst>
              <a:ext uri="{FF2B5EF4-FFF2-40B4-BE49-F238E27FC236}">
                <a16:creationId xmlns:a16="http://schemas.microsoft.com/office/drawing/2014/main" id="{4A17E29F-1553-4C14-8617-0C59E1AE4664}"/>
              </a:ext>
            </a:extLst>
          </p:cNvPr>
          <p:cNvSpPr/>
          <p:nvPr/>
        </p:nvSpPr>
        <p:spPr>
          <a:xfrm>
            <a:off x="10838500" y="256985"/>
            <a:ext cx="1" cy="382034"/>
          </a:xfrm>
          <a:prstGeom prst="line">
            <a:avLst/>
          </a:prstGeom>
          <a:ln w="6350">
            <a:solidFill>
              <a:srgbClr val="76717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" name="文本框 21">
            <a:extLst>
              <a:ext uri="{FF2B5EF4-FFF2-40B4-BE49-F238E27FC236}">
                <a16:creationId xmlns:a16="http://schemas.microsoft.com/office/drawing/2014/main" id="{898BBA94-D50F-480C-94CA-6C4A0A4381DB}"/>
              </a:ext>
            </a:extLst>
          </p:cNvPr>
          <p:cNvSpPr txBox="1"/>
          <p:nvPr/>
        </p:nvSpPr>
        <p:spPr>
          <a:xfrm>
            <a:off x="8335499" y="276038"/>
            <a:ext cx="1246493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微软雅黑"/>
                <a:ea typeface="微软雅黑"/>
                <a:sym typeface="微软雅黑"/>
              </a:rPr>
              <a:t>解释器模式</a:t>
            </a:r>
            <a:endParaRPr kumimoji="0" sz="1800" b="0" i="0" u="none" strike="noStrike" cap="none" spc="0" normalizeH="0" baseline="0" dirty="0">
              <a:ln>
                <a:noFill/>
              </a:ln>
              <a:solidFill>
                <a:srgbClr val="0070C0"/>
              </a:solidFill>
              <a:effectLst/>
              <a:uFillTx/>
              <a:latin typeface="微软雅黑"/>
              <a:ea typeface="微软雅黑"/>
              <a:sym typeface="微软雅黑"/>
            </a:endParaRPr>
          </a:p>
        </p:txBody>
      </p:sp>
      <p:sp>
        <p:nvSpPr>
          <p:cNvPr id="6" name="直接连接符 18">
            <a:extLst>
              <a:ext uri="{FF2B5EF4-FFF2-40B4-BE49-F238E27FC236}">
                <a16:creationId xmlns:a16="http://schemas.microsoft.com/office/drawing/2014/main" id="{92A74AAD-4575-425B-AE28-958CA65221B9}"/>
              </a:ext>
            </a:extLst>
          </p:cNvPr>
          <p:cNvSpPr/>
          <p:nvPr/>
        </p:nvSpPr>
        <p:spPr>
          <a:xfrm>
            <a:off x="9571975" y="263336"/>
            <a:ext cx="1" cy="382034"/>
          </a:xfrm>
          <a:prstGeom prst="line">
            <a:avLst/>
          </a:prstGeom>
          <a:ln w="6350">
            <a:solidFill>
              <a:srgbClr val="767171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7" name="文本框 21">
            <a:extLst>
              <a:ext uri="{FF2B5EF4-FFF2-40B4-BE49-F238E27FC236}">
                <a16:creationId xmlns:a16="http://schemas.microsoft.com/office/drawing/2014/main" id="{9EB9D7F9-6492-4C2A-8755-E42E40A0A9DA}"/>
              </a:ext>
            </a:extLst>
          </p:cNvPr>
          <p:cNvSpPr txBox="1"/>
          <p:nvPr/>
        </p:nvSpPr>
        <p:spPr>
          <a:xfrm>
            <a:off x="10848516" y="273113"/>
            <a:ext cx="1015661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FillTx/>
                <a:latin typeface="微软雅黑"/>
                <a:ea typeface="微软雅黑"/>
                <a:sym typeface="微软雅黑"/>
              </a:rPr>
              <a:t>单例模式</a:t>
            </a:r>
            <a:endParaRPr kumimoji="0" sz="1800" b="0" i="0" u="none" strike="noStrike" cap="none" spc="0" normalizeH="0" baseline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FillTx/>
              <a:latin typeface="微软雅黑"/>
              <a:ea typeface="微软雅黑"/>
              <a:sym typeface="微软雅黑"/>
            </a:endParaRPr>
          </a:p>
        </p:txBody>
      </p:sp>
      <p:sp>
        <p:nvSpPr>
          <p:cNvPr id="8" name="文本框 21">
            <a:extLst>
              <a:ext uri="{FF2B5EF4-FFF2-40B4-BE49-F238E27FC236}">
                <a16:creationId xmlns:a16="http://schemas.microsoft.com/office/drawing/2014/main" id="{8A6E6A21-0224-45E6-9B54-2CA6EF29E70C}"/>
              </a:ext>
            </a:extLst>
          </p:cNvPr>
          <p:cNvSpPr txBox="1"/>
          <p:nvPr/>
        </p:nvSpPr>
        <p:spPr>
          <a:xfrm>
            <a:off x="9581992" y="695611"/>
            <a:ext cx="1015661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767171"/>
                </a:solidFill>
                <a:effectLst/>
                <a:uFillTx/>
                <a:latin typeface="微软雅黑"/>
                <a:ea typeface="微软雅黑"/>
                <a:sym typeface="微软雅黑"/>
              </a:rPr>
              <a:t>策略模式</a:t>
            </a:r>
            <a:endParaRPr kumimoji="0" sz="1800" b="0" i="0" u="none" strike="noStrike" cap="none" spc="0" normalizeH="0" baseline="0" dirty="0">
              <a:ln>
                <a:noFill/>
              </a:ln>
              <a:solidFill>
                <a:srgbClr val="767171"/>
              </a:solidFill>
              <a:effectLst/>
              <a:uFillTx/>
              <a:latin typeface="微软雅黑"/>
              <a:ea typeface="微软雅黑"/>
              <a:sym typeface="微软雅黑"/>
            </a:endParaRPr>
          </a:p>
        </p:txBody>
      </p:sp>
      <p:sp>
        <p:nvSpPr>
          <p:cNvPr id="9" name="直接连接符 18">
            <a:extLst>
              <a:ext uri="{FF2B5EF4-FFF2-40B4-BE49-F238E27FC236}">
                <a16:creationId xmlns:a16="http://schemas.microsoft.com/office/drawing/2014/main" id="{88DF931E-68B2-4492-B3DA-B0C9CC633B31}"/>
              </a:ext>
            </a:extLst>
          </p:cNvPr>
          <p:cNvSpPr/>
          <p:nvPr/>
        </p:nvSpPr>
        <p:spPr>
          <a:xfrm>
            <a:off x="10838500" y="682909"/>
            <a:ext cx="1" cy="382034"/>
          </a:xfrm>
          <a:prstGeom prst="line">
            <a:avLst/>
          </a:prstGeom>
          <a:ln w="6350">
            <a:solidFill>
              <a:srgbClr val="76717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" name="文本框 21">
            <a:extLst>
              <a:ext uri="{FF2B5EF4-FFF2-40B4-BE49-F238E27FC236}">
                <a16:creationId xmlns:a16="http://schemas.microsoft.com/office/drawing/2014/main" id="{FA62D487-05F1-4B83-9BB1-626975EF6E64}"/>
              </a:ext>
            </a:extLst>
          </p:cNvPr>
          <p:cNvSpPr txBox="1"/>
          <p:nvPr/>
        </p:nvSpPr>
        <p:spPr>
          <a:xfrm>
            <a:off x="8335499" y="701962"/>
            <a:ext cx="1246493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FillTx/>
                <a:latin typeface="微软雅黑"/>
                <a:ea typeface="微软雅黑"/>
                <a:sym typeface="微软雅黑"/>
              </a:rPr>
              <a:t>访问者模式</a:t>
            </a:r>
            <a:endParaRPr kumimoji="0" sz="1800" b="0" i="0" u="none" strike="noStrike" cap="none" spc="0" normalizeH="0" baseline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FillTx/>
              <a:latin typeface="微软雅黑"/>
              <a:ea typeface="微软雅黑"/>
              <a:sym typeface="微软雅黑"/>
            </a:endParaRPr>
          </a:p>
        </p:txBody>
      </p:sp>
      <p:sp>
        <p:nvSpPr>
          <p:cNvPr id="11" name="直接连接符 18">
            <a:extLst>
              <a:ext uri="{FF2B5EF4-FFF2-40B4-BE49-F238E27FC236}">
                <a16:creationId xmlns:a16="http://schemas.microsoft.com/office/drawing/2014/main" id="{750D53E3-5072-4FF2-A59E-9B9832357F9B}"/>
              </a:ext>
            </a:extLst>
          </p:cNvPr>
          <p:cNvSpPr/>
          <p:nvPr/>
        </p:nvSpPr>
        <p:spPr>
          <a:xfrm>
            <a:off x="9571975" y="689260"/>
            <a:ext cx="1" cy="382034"/>
          </a:xfrm>
          <a:prstGeom prst="line">
            <a:avLst/>
          </a:prstGeom>
          <a:ln w="6350">
            <a:solidFill>
              <a:srgbClr val="767171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12" name="文本框 21">
            <a:extLst>
              <a:ext uri="{FF2B5EF4-FFF2-40B4-BE49-F238E27FC236}">
                <a16:creationId xmlns:a16="http://schemas.microsoft.com/office/drawing/2014/main" id="{2BCB7C71-C472-492E-B905-74167832C126}"/>
              </a:ext>
            </a:extLst>
          </p:cNvPr>
          <p:cNvSpPr txBox="1"/>
          <p:nvPr/>
        </p:nvSpPr>
        <p:spPr>
          <a:xfrm>
            <a:off x="10848516" y="701962"/>
            <a:ext cx="1015661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767171"/>
                </a:solidFill>
                <a:effectLst/>
                <a:uFillTx/>
                <a:latin typeface="微软雅黑"/>
                <a:ea typeface="微软雅黑"/>
                <a:sym typeface="微软雅黑"/>
              </a:rPr>
              <a:t>外观模式</a:t>
            </a:r>
            <a:endParaRPr kumimoji="0" sz="1800" b="0" i="0" u="none" strike="noStrike" cap="none" spc="0" normalizeH="0" baseline="0" dirty="0">
              <a:ln>
                <a:noFill/>
              </a:ln>
              <a:solidFill>
                <a:srgbClr val="767171"/>
              </a:solidFill>
              <a:effectLst/>
              <a:uFillTx/>
              <a:latin typeface="微软雅黑"/>
              <a:ea typeface="微软雅黑"/>
              <a:sym typeface="微软雅黑"/>
            </a:endParaRPr>
          </a:p>
        </p:txBody>
      </p:sp>
      <p:sp>
        <p:nvSpPr>
          <p:cNvPr id="13" name="矩形 29">
            <a:extLst>
              <a:ext uri="{FF2B5EF4-FFF2-40B4-BE49-F238E27FC236}">
                <a16:creationId xmlns:a16="http://schemas.microsoft.com/office/drawing/2014/main" id="{C001B9D1-ED09-448C-9BFC-397F48E8BC56}"/>
              </a:ext>
            </a:extLst>
          </p:cNvPr>
          <p:cNvSpPr txBox="1"/>
          <p:nvPr/>
        </p:nvSpPr>
        <p:spPr>
          <a:xfrm>
            <a:off x="2210764" y="1268758"/>
            <a:ext cx="9000978" cy="45890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tIns="45719" rIns="45719" bIns="45719" numCol="1" anchor="t">
            <a:spAutoFit/>
          </a:bodyPr>
          <a:lstStyle>
            <a:lvl1pPr>
              <a:lnSpc>
                <a:spcPct val="130000"/>
              </a:lnSpc>
              <a:defRPr sz="14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marL="0" marR="0" lvl="0" indent="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dirty="0"/>
              <a:t>设计模式实现场景：提供了评估语言的语法或表达式的方式</a:t>
            </a:r>
            <a:endParaRPr lang="en-US" altLang="zh-CN" sz="18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D5E0E0E-1B8A-4C0E-928F-6767FFDCB1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764" y="1727664"/>
            <a:ext cx="6124735" cy="355446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E7FE1AC-EDD4-4B11-94EE-AA8EBA5C276E}"/>
              </a:ext>
            </a:extLst>
          </p:cNvPr>
          <p:cNvSpPr txBox="1"/>
          <p:nvPr/>
        </p:nvSpPr>
        <p:spPr>
          <a:xfrm>
            <a:off x="8335500" y="1722198"/>
            <a:ext cx="3759510" cy="20313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zh-CN" altLang="en-US" sz="1400" dirty="0"/>
              <a:t>在计算最优价格时没有直接打印出最优价格方案，而是构造了一个表达最优活动方案的字符串 </a:t>
            </a:r>
            <a:r>
              <a:rPr lang="en-US" altLang="zh-CN" sz="1400" dirty="0" err="1"/>
              <a:t>DecisionCode</a:t>
            </a:r>
            <a:r>
              <a:rPr lang="zh-CN" altLang="en-US" sz="1400" dirty="0"/>
              <a:t>，需要输出时再交给解释器进行解释输出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zh-CN" altLang="en-US" sz="1400" dirty="0"/>
              <a:t>同样，在推荐活动是也没有直接打印所有推荐的活动，而是构建了一个表达推荐活动方案的字符串 </a:t>
            </a:r>
            <a:r>
              <a:rPr lang="en-US" altLang="zh-CN" sz="1400" dirty="0" err="1"/>
              <a:t>RecommendCode</a:t>
            </a:r>
            <a:r>
              <a:rPr lang="zh-CN" altLang="en-US" sz="1400" dirty="0"/>
              <a:t>，需要输出时再交给解释器进行解释输出</a:t>
            </a:r>
          </a:p>
        </p:txBody>
      </p:sp>
    </p:spTree>
    <p:extLst>
      <p:ext uri="{BB962C8B-B14F-4D97-AF65-F5344CB8AC3E}">
        <p14:creationId xmlns:p14="http://schemas.microsoft.com/office/powerpoint/2010/main" val="2028158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五边形 8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27</a:t>
            </a:fld>
            <a:endParaRPr/>
          </a:p>
        </p:txBody>
      </p:sp>
      <p:sp>
        <p:nvSpPr>
          <p:cNvPr id="3" name="文本框 21">
            <a:extLst>
              <a:ext uri="{FF2B5EF4-FFF2-40B4-BE49-F238E27FC236}">
                <a16:creationId xmlns:a16="http://schemas.microsoft.com/office/drawing/2014/main" id="{67C2321E-E617-43BE-9A99-8828C2D171E0}"/>
              </a:ext>
            </a:extLst>
          </p:cNvPr>
          <p:cNvSpPr txBox="1"/>
          <p:nvPr/>
        </p:nvSpPr>
        <p:spPr>
          <a:xfrm>
            <a:off x="9581992" y="269687"/>
            <a:ext cx="1246493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FillTx/>
                <a:latin typeface="微软雅黑"/>
                <a:ea typeface="微软雅黑"/>
                <a:sym typeface="微软雅黑"/>
              </a:rPr>
              <a:t>迭代器模式</a:t>
            </a:r>
            <a:endParaRPr kumimoji="0" sz="1800" b="0" i="0" u="none" strike="noStrike" cap="none" spc="0" normalizeH="0" baseline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FillTx/>
              <a:latin typeface="微软雅黑"/>
              <a:ea typeface="微软雅黑"/>
              <a:sym typeface="微软雅黑"/>
            </a:endParaRPr>
          </a:p>
        </p:txBody>
      </p:sp>
      <p:sp>
        <p:nvSpPr>
          <p:cNvPr id="4" name="直接连接符 18">
            <a:extLst>
              <a:ext uri="{FF2B5EF4-FFF2-40B4-BE49-F238E27FC236}">
                <a16:creationId xmlns:a16="http://schemas.microsoft.com/office/drawing/2014/main" id="{4A17E29F-1553-4C14-8617-0C59E1AE4664}"/>
              </a:ext>
            </a:extLst>
          </p:cNvPr>
          <p:cNvSpPr/>
          <p:nvPr/>
        </p:nvSpPr>
        <p:spPr>
          <a:xfrm>
            <a:off x="10838500" y="256985"/>
            <a:ext cx="1" cy="382034"/>
          </a:xfrm>
          <a:prstGeom prst="line">
            <a:avLst/>
          </a:prstGeom>
          <a:ln w="6350">
            <a:solidFill>
              <a:srgbClr val="76717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" name="文本框 21">
            <a:extLst>
              <a:ext uri="{FF2B5EF4-FFF2-40B4-BE49-F238E27FC236}">
                <a16:creationId xmlns:a16="http://schemas.microsoft.com/office/drawing/2014/main" id="{898BBA94-D50F-480C-94CA-6C4A0A4381DB}"/>
              </a:ext>
            </a:extLst>
          </p:cNvPr>
          <p:cNvSpPr txBox="1"/>
          <p:nvPr/>
        </p:nvSpPr>
        <p:spPr>
          <a:xfrm>
            <a:off x="8335499" y="276038"/>
            <a:ext cx="1246493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767171"/>
                </a:solidFill>
                <a:effectLst/>
                <a:uFillTx/>
                <a:latin typeface="微软雅黑"/>
                <a:ea typeface="微软雅黑"/>
                <a:sym typeface="微软雅黑"/>
              </a:rPr>
              <a:t>解释器模式</a:t>
            </a:r>
            <a:endParaRPr kumimoji="0" sz="1800" b="0" i="0" u="none" strike="noStrike" cap="none" spc="0" normalizeH="0" baseline="0" dirty="0">
              <a:ln>
                <a:noFill/>
              </a:ln>
              <a:solidFill>
                <a:srgbClr val="767171"/>
              </a:solidFill>
              <a:effectLst/>
              <a:uFillTx/>
              <a:latin typeface="微软雅黑"/>
              <a:ea typeface="微软雅黑"/>
              <a:sym typeface="微软雅黑"/>
            </a:endParaRPr>
          </a:p>
        </p:txBody>
      </p:sp>
      <p:sp>
        <p:nvSpPr>
          <p:cNvPr id="6" name="直接连接符 18">
            <a:extLst>
              <a:ext uri="{FF2B5EF4-FFF2-40B4-BE49-F238E27FC236}">
                <a16:creationId xmlns:a16="http://schemas.microsoft.com/office/drawing/2014/main" id="{92A74AAD-4575-425B-AE28-958CA65221B9}"/>
              </a:ext>
            </a:extLst>
          </p:cNvPr>
          <p:cNvSpPr/>
          <p:nvPr/>
        </p:nvSpPr>
        <p:spPr>
          <a:xfrm>
            <a:off x="9571975" y="263336"/>
            <a:ext cx="1" cy="382034"/>
          </a:xfrm>
          <a:prstGeom prst="line">
            <a:avLst/>
          </a:prstGeom>
          <a:ln w="6350">
            <a:solidFill>
              <a:srgbClr val="767171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7" name="文本框 21">
            <a:extLst>
              <a:ext uri="{FF2B5EF4-FFF2-40B4-BE49-F238E27FC236}">
                <a16:creationId xmlns:a16="http://schemas.microsoft.com/office/drawing/2014/main" id="{9EB9D7F9-6492-4C2A-8755-E42E40A0A9DA}"/>
              </a:ext>
            </a:extLst>
          </p:cNvPr>
          <p:cNvSpPr txBox="1"/>
          <p:nvPr/>
        </p:nvSpPr>
        <p:spPr>
          <a:xfrm>
            <a:off x="10848516" y="273113"/>
            <a:ext cx="1015661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FillTx/>
                <a:latin typeface="微软雅黑"/>
                <a:ea typeface="微软雅黑"/>
                <a:sym typeface="微软雅黑"/>
              </a:rPr>
              <a:t>单例模式</a:t>
            </a:r>
            <a:endParaRPr kumimoji="0" sz="1800" b="0" i="0" u="none" strike="noStrike" cap="none" spc="0" normalizeH="0" baseline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FillTx/>
              <a:latin typeface="微软雅黑"/>
              <a:ea typeface="微软雅黑"/>
              <a:sym typeface="微软雅黑"/>
            </a:endParaRPr>
          </a:p>
        </p:txBody>
      </p:sp>
      <p:sp>
        <p:nvSpPr>
          <p:cNvPr id="8" name="文本框 21">
            <a:extLst>
              <a:ext uri="{FF2B5EF4-FFF2-40B4-BE49-F238E27FC236}">
                <a16:creationId xmlns:a16="http://schemas.microsoft.com/office/drawing/2014/main" id="{8A6E6A21-0224-45E6-9B54-2CA6EF29E70C}"/>
              </a:ext>
            </a:extLst>
          </p:cNvPr>
          <p:cNvSpPr txBox="1"/>
          <p:nvPr/>
        </p:nvSpPr>
        <p:spPr>
          <a:xfrm>
            <a:off x="9581992" y="695611"/>
            <a:ext cx="1015661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微软雅黑"/>
                <a:ea typeface="微软雅黑"/>
                <a:sym typeface="微软雅黑"/>
              </a:rPr>
              <a:t>策略模式</a:t>
            </a:r>
            <a:endParaRPr kumimoji="0" sz="1800" b="0" i="0" u="none" strike="noStrike" cap="none" spc="0" normalizeH="0" baseline="0" dirty="0">
              <a:ln>
                <a:noFill/>
              </a:ln>
              <a:solidFill>
                <a:srgbClr val="0070C0"/>
              </a:solidFill>
              <a:effectLst/>
              <a:uFillTx/>
              <a:latin typeface="微软雅黑"/>
              <a:ea typeface="微软雅黑"/>
              <a:sym typeface="微软雅黑"/>
            </a:endParaRPr>
          </a:p>
        </p:txBody>
      </p:sp>
      <p:sp>
        <p:nvSpPr>
          <p:cNvPr id="9" name="直接连接符 18">
            <a:extLst>
              <a:ext uri="{FF2B5EF4-FFF2-40B4-BE49-F238E27FC236}">
                <a16:creationId xmlns:a16="http://schemas.microsoft.com/office/drawing/2014/main" id="{88DF931E-68B2-4492-B3DA-B0C9CC633B31}"/>
              </a:ext>
            </a:extLst>
          </p:cNvPr>
          <p:cNvSpPr/>
          <p:nvPr/>
        </p:nvSpPr>
        <p:spPr>
          <a:xfrm>
            <a:off x="10838500" y="682909"/>
            <a:ext cx="1" cy="382034"/>
          </a:xfrm>
          <a:prstGeom prst="line">
            <a:avLst/>
          </a:prstGeom>
          <a:ln w="6350">
            <a:solidFill>
              <a:srgbClr val="76717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" name="文本框 21">
            <a:extLst>
              <a:ext uri="{FF2B5EF4-FFF2-40B4-BE49-F238E27FC236}">
                <a16:creationId xmlns:a16="http://schemas.microsoft.com/office/drawing/2014/main" id="{FA62D487-05F1-4B83-9BB1-626975EF6E64}"/>
              </a:ext>
            </a:extLst>
          </p:cNvPr>
          <p:cNvSpPr txBox="1"/>
          <p:nvPr/>
        </p:nvSpPr>
        <p:spPr>
          <a:xfrm>
            <a:off x="8335499" y="701962"/>
            <a:ext cx="1246493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FillTx/>
                <a:latin typeface="微软雅黑"/>
                <a:ea typeface="微软雅黑"/>
                <a:sym typeface="微软雅黑"/>
              </a:rPr>
              <a:t>访问者模式</a:t>
            </a:r>
            <a:endParaRPr kumimoji="0" sz="1800" b="0" i="0" u="none" strike="noStrike" cap="none" spc="0" normalizeH="0" baseline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FillTx/>
              <a:latin typeface="微软雅黑"/>
              <a:ea typeface="微软雅黑"/>
              <a:sym typeface="微软雅黑"/>
            </a:endParaRPr>
          </a:p>
        </p:txBody>
      </p:sp>
      <p:sp>
        <p:nvSpPr>
          <p:cNvPr id="11" name="直接连接符 18">
            <a:extLst>
              <a:ext uri="{FF2B5EF4-FFF2-40B4-BE49-F238E27FC236}">
                <a16:creationId xmlns:a16="http://schemas.microsoft.com/office/drawing/2014/main" id="{750D53E3-5072-4FF2-A59E-9B9832357F9B}"/>
              </a:ext>
            </a:extLst>
          </p:cNvPr>
          <p:cNvSpPr/>
          <p:nvPr/>
        </p:nvSpPr>
        <p:spPr>
          <a:xfrm>
            <a:off x="9571975" y="689260"/>
            <a:ext cx="1" cy="382034"/>
          </a:xfrm>
          <a:prstGeom prst="line">
            <a:avLst/>
          </a:prstGeom>
          <a:ln w="6350">
            <a:solidFill>
              <a:srgbClr val="767171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12" name="文本框 21">
            <a:extLst>
              <a:ext uri="{FF2B5EF4-FFF2-40B4-BE49-F238E27FC236}">
                <a16:creationId xmlns:a16="http://schemas.microsoft.com/office/drawing/2014/main" id="{2BCB7C71-C472-492E-B905-74167832C126}"/>
              </a:ext>
            </a:extLst>
          </p:cNvPr>
          <p:cNvSpPr txBox="1"/>
          <p:nvPr/>
        </p:nvSpPr>
        <p:spPr>
          <a:xfrm>
            <a:off x="10848516" y="701962"/>
            <a:ext cx="1015661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767171"/>
                </a:solidFill>
                <a:effectLst/>
                <a:uFillTx/>
                <a:latin typeface="微软雅黑"/>
                <a:ea typeface="微软雅黑"/>
                <a:sym typeface="微软雅黑"/>
              </a:rPr>
              <a:t>外观模式</a:t>
            </a:r>
            <a:endParaRPr kumimoji="0" sz="1800" b="0" i="0" u="none" strike="noStrike" cap="none" spc="0" normalizeH="0" baseline="0" dirty="0">
              <a:ln>
                <a:noFill/>
              </a:ln>
              <a:solidFill>
                <a:srgbClr val="767171"/>
              </a:solidFill>
              <a:effectLst/>
              <a:uFillTx/>
              <a:latin typeface="微软雅黑"/>
              <a:ea typeface="微软雅黑"/>
              <a:sym typeface="微软雅黑"/>
            </a:endParaRPr>
          </a:p>
        </p:txBody>
      </p:sp>
      <p:sp>
        <p:nvSpPr>
          <p:cNvPr id="13" name="矩形 29">
            <a:extLst>
              <a:ext uri="{FF2B5EF4-FFF2-40B4-BE49-F238E27FC236}">
                <a16:creationId xmlns:a16="http://schemas.microsoft.com/office/drawing/2014/main" id="{C001B9D1-ED09-448C-9BFC-397F48E8BC56}"/>
              </a:ext>
            </a:extLst>
          </p:cNvPr>
          <p:cNvSpPr txBox="1"/>
          <p:nvPr/>
        </p:nvSpPr>
        <p:spPr>
          <a:xfrm>
            <a:off x="2210764" y="1268758"/>
            <a:ext cx="9000978" cy="45890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tIns="45719" rIns="45719" bIns="45719" numCol="1" anchor="t">
            <a:spAutoFit/>
          </a:bodyPr>
          <a:lstStyle>
            <a:lvl1pPr>
              <a:lnSpc>
                <a:spcPct val="130000"/>
              </a:lnSpc>
              <a:defRPr sz="14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marL="0" marR="0" lvl="0" indent="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dirty="0"/>
              <a:t>设计模式实现场景：一个类的行为或其算法可以在运行时更改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B5756C-0FD9-4766-B75A-8577E6D2B23B}"/>
              </a:ext>
            </a:extLst>
          </p:cNvPr>
          <p:cNvSpPr txBox="1"/>
          <p:nvPr/>
        </p:nvSpPr>
        <p:spPr>
          <a:xfrm>
            <a:off x="8335499" y="1722198"/>
            <a:ext cx="3759511" cy="332398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zh-CN" altLang="en-US" sz="1400" dirty="0"/>
              <a:t>策略模式被应用于 活动子系统的访问者 </a:t>
            </a:r>
            <a:r>
              <a:rPr lang="en-US" altLang="zh-CN" sz="1400" dirty="0" err="1"/>
              <a:t>AcVisitor</a:t>
            </a:r>
            <a:r>
              <a:rPr lang="en-US" altLang="zh-CN" sz="1400" dirty="0"/>
              <a:t> </a:t>
            </a:r>
            <a:r>
              <a:rPr lang="zh-CN" altLang="en-US" sz="1400" dirty="0"/>
              <a:t>中，以求更方便的区别使用打折类活动与满减类活动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zh-CN" altLang="en-US" sz="1400" dirty="0"/>
              <a:t>具体实现可以这样描述：当需要找出购买一件商品，在不同活动下最优的价格时，系统依照两种策略（一是参与 打折类活动 ，二是参与 满减类活动）中分别取最终价格，然后对比两者谁更优惠。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zh-CN" altLang="en-US" sz="1400" dirty="0"/>
              <a:t>使用 策略模式 时，我们首先创建了指向所有策略父类的指针</a:t>
            </a:r>
            <a:r>
              <a:rPr lang="en-US" altLang="zh-CN" sz="1400" dirty="0" err="1"/>
              <a:t>AcVisitor_CalPrice</a:t>
            </a:r>
            <a:r>
              <a:rPr lang="en-US" altLang="zh-CN" sz="1400" dirty="0"/>
              <a:t> </a:t>
            </a:r>
            <a:r>
              <a:rPr lang="zh-CN" altLang="en-US" sz="1400" dirty="0"/>
              <a:t>，这个指针既可以指向打折策略类 </a:t>
            </a:r>
            <a:r>
              <a:rPr lang="en-US" altLang="zh-CN" sz="1400" dirty="0" err="1"/>
              <a:t>AcVisitor_CP_Discount</a:t>
            </a:r>
            <a:r>
              <a:rPr lang="en-US" altLang="zh-CN" sz="1400" dirty="0"/>
              <a:t> </a:t>
            </a:r>
            <a:r>
              <a:rPr lang="zh-CN" altLang="en-US" sz="1400" dirty="0"/>
              <a:t>，又可以指向满</a:t>
            </a:r>
          </a:p>
          <a:p>
            <a:r>
              <a:rPr lang="zh-CN" altLang="en-US" sz="1400" dirty="0"/>
              <a:t>减策略类 </a:t>
            </a:r>
            <a:r>
              <a:rPr lang="en-US" altLang="zh-CN" sz="1400" dirty="0" err="1"/>
              <a:t>AcVisitor_CP_FullRedu</a:t>
            </a:r>
            <a:endParaRPr lang="zh-CN" altLang="en-US" sz="14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56B6AA9-02BE-4DE6-ACEA-3F77F1CC8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044" y="2181104"/>
            <a:ext cx="6762733" cy="2557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610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五边形 8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28</a:t>
            </a:fld>
            <a:endParaRPr/>
          </a:p>
        </p:txBody>
      </p:sp>
      <p:sp>
        <p:nvSpPr>
          <p:cNvPr id="3" name="文本框 21">
            <a:extLst>
              <a:ext uri="{FF2B5EF4-FFF2-40B4-BE49-F238E27FC236}">
                <a16:creationId xmlns:a16="http://schemas.microsoft.com/office/drawing/2014/main" id="{67C2321E-E617-43BE-9A99-8828C2D171E0}"/>
              </a:ext>
            </a:extLst>
          </p:cNvPr>
          <p:cNvSpPr txBox="1"/>
          <p:nvPr/>
        </p:nvSpPr>
        <p:spPr>
          <a:xfrm>
            <a:off x="9581992" y="269687"/>
            <a:ext cx="1246493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FillTx/>
                <a:latin typeface="微软雅黑"/>
                <a:ea typeface="微软雅黑"/>
                <a:sym typeface="微软雅黑"/>
              </a:rPr>
              <a:t>迭代器模式</a:t>
            </a:r>
            <a:endParaRPr kumimoji="0" sz="1800" b="0" i="0" u="none" strike="noStrike" cap="none" spc="0" normalizeH="0" baseline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FillTx/>
              <a:latin typeface="微软雅黑"/>
              <a:ea typeface="微软雅黑"/>
              <a:sym typeface="微软雅黑"/>
            </a:endParaRPr>
          </a:p>
        </p:txBody>
      </p:sp>
      <p:sp>
        <p:nvSpPr>
          <p:cNvPr id="4" name="直接连接符 18">
            <a:extLst>
              <a:ext uri="{FF2B5EF4-FFF2-40B4-BE49-F238E27FC236}">
                <a16:creationId xmlns:a16="http://schemas.microsoft.com/office/drawing/2014/main" id="{4A17E29F-1553-4C14-8617-0C59E1AE4664}"/>
              </a:ext>
            </a:extLst>
          </p:cNvPr>
          <p:cNvSpPr/>
          <p:nvPr/>
        </p:nvSpPr>
        <p:spPr>
          <a:xfrm>
            <a:off x="10838500" y="256985"/>
            <a:ext cx="1" cy="382034"/>
          </a:xfrm>
          <a:prstGeom prst="line">
            <a:avLst/>
          </a:prstGeom>
          <a:ln w="6350">
            <a:solidFill>
              <a:srgbClr val="76717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" name="文本框 21">
            <a:extLst>
              <a:ext uri="{FF2B5EF4-FFF2-40B4-BE49-F238E27FC236}">
                <a16:creationId xmlns:a16="http://schemas.microsoft.com/office/drawing/2014/main" id="{898BBA94-D50F-480C-94CA-6C4A0A4381DB}"/>
              </a:ext>
            </a:extLst>
          </p:cNvPr>
          <p:cNvSpPr txBox="1"/>
          <p:nvPr/>
        </p:nvSpPr>
        <p:spPr>
          <a:xfrm>
            <a:off x="8335499" y="276038"/>
            <a:ext cx="1246493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767171"/>
                </a:solidFill>
                <a:effectLst/>
                <a:uFillTx/>
                <a:latin typeface="微软雅黑"/>
                <a:ea typeface="微软雅黑"/>
                <a:sym typeface="微软雅黑"/>
              </a:rPr>
              <a:t>解释器模式</a:t>
            </a:r>
            <a:endParaRPr kumimoji="0" sz="1800" b="0" i="0" u="none" strike="noStrike" cap="none" spc="0" normalizeH="0" baseline="0" dirty="0">
              <a:ln>
                <a:noFill/>
              </a:ln>
              <a:solidFill>
                <a:srgbClr val="767171"/>
              </a:solidFill>
              <a:effectLst/>
              <a:uFillTx/>
              <a:latin typeface="微软雅黑"/>
              <a:ea typeface="微软雅黑"/>
              <a:sym typeface="微软雅黑"/>
            </a:endParaRPr>
          </a:p>
        </p:txBody>
      </p:sp>
      <p:sp>
        <p:nvSpPr>
          <p:cNvPr id="6" name="直接连接符 18">
            <a:extLst>
              <a:ext uri="{FF2B5EF4-FFF2-40B4-BE49-F238E27FC236}">
                <a16:creationId xmlns:a16="http://schemas.microsoft.com/office/drawing/2014/main" id="{92A74AAD-4575-425B-AE28-958CA65221B9}"/>
              </a:ext>
            </a:extLst>
          </p:cNvPr>
          <p:cNvSpPr/>
          <p:nvPr/>
        </p:nvSpPr>
        <p:spPr>
          <a:xfrm>
            <a:off x="9571975" y="263336"/>
            <a:ext cx="1" cy="382034"/>
          </a:xfrm>
          <a:prstGeom prst="line">
            <a:avLst/>
          </a:prstGeom>
          <a:ln w="6350">
            <a:solidFill>
              <a:srgbClr val="767171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7" name="文本框 21">
            <a:extLst>
              <a:ext uri="{FF2B5EF4-FFF2-40B4-BE49-F238E27FC236}">
                <a16:creationId xmlns:a16="http://schemas.microsoft.com/office/drawing/2014/main" id="{9EB9D7F9-6492-4C2A-8755-E42E40A0A9DA}"/>
              </a:ext>
            </a:extLst>
          </p:cNvPr>
          <p:cNvSpPr txBox="1"/>
          <p:nvPr/>
        </p:nvSpPr>
        <p:spPr>
          <a:xfrm>
            <a:off x="10848516" y="273113"/>
            <a:ext cx="1015661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FillTx/>
                <a:latin typeface="微软雅黑"/>
                <a:ea typeface="微软雅黑"/>
                <a:sym typeface="微软雅黑"/>
              </a:rPr>
              <a:t>单例模式</a:t>
            </a:r>
            <a:endParaRPr kumimoji="0" sz="1800" b="0" i="0" u="none" strike="noStrike" cap="none" spc="0" normalizeH="0" baseline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FillTx/>
              <a:latin typeface="微软雅黑"/>
              <a:ea typeface="微软雅黑"/>
              <a:sym typeface="微软雅黑"/>
            </a:endParaRPr>
          </a:p>
        </p:txBody>
      </p:sp>
      <p:sp>
        <p:nvSpPr>
          <p:cNvPr id="8" name="文本框 21">
            <a:extLst>
              <a:ext uri="{FF2B5EF4-FFF2-40B4-BE49-F238E27FC236}">
                <a16:creationId xmlns:a16="http://schemas.microsoft.com/office/drawing/2014/main" id="{8A6E6A21-0224-45E6-9B54-2CA6EF29E70C}"/>
              </a:ext>
            </a:extLst>
          </p:cNvPr>
          <p:cNvSpPr txBox="1"/>
          <p:nvPr/>
        </p:nvSpPr>
        <p:spPr>
          <a:xfrm>
            <a:off x="9581992" y="695611"/>
            <a:ext cx="1015661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767171"/>
                </a:solidFill>
                <a:effectLst/>
                <a:uFillTx/>
                <a:latin typeface="微软雅黑"/>
                <a:ea typeface="微软雅黑"/>
                <a:sym typeface="微软雅黑"/>
              </a:rPr>
              <a:t>策略模式</a:t>
            </a:r>
            <a:endParaRPr kumimoji="0" sz="1800" b="0" i="0" u="none" strike="noStrike" cap="none" spc="0" normalizeH="0" baseline="0" dirty="0">
              <a:ln>
                <a:noFill/>
              </a:ln>
              <a:solidFill>
                <a:srgbClr val="767171"/>
              </a:solidFill>
              <a:effectLst/>
              <a:uFillTx/>
              <a:latin typeface="微软雅黑"/>
              <a:ea typeface="微软雅黑"/>
              <a:sym typeface="微软雅黑"/>
            </a:endParaRPr>
          </a:p>
        </p:txBody>
      </p:sp>
      <p:sp>
        <p:nvSpPr>
          <p:cNvPr id="9" name="直接连接符 18">
            <a:extLst>
              <a:ext uri="{FF2B5EF4-FFF2-40B4-BE49-F238E27FC236}">
                <a16:creationId xmlns:a16="http://schemas.microsoft.com/office/drawing/2014/main" id="{88DF931E-68B2-4492-B3DA-B0C9CC633B31}"/>
              </a:ext>
            </a:extLst>
          </p:cNvPr>
          <p:cNvSpPr/>
          <p:nvPr/>
        </p:nvSpPr>
        <p:spPr>
          <a:xfrm>
            <a:off x="10838500" y="682909"/>
            <a:ext cx="1" cy="382034"/>
          </a:xfrm>
          <a:prstGeom prst="line">
            <a:avLst/>
          </a:prstGeom>
          <a:ln w="6350">
            <a:solidFill>
              <a:srgbClr val="76717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" name="文本框 21">
            <a:extLst>
              <a:ext uri="{FF2B5EF4-FFF2-40B4-BE49-F238E27FC236}">
                <a16:creationId xmlns:a16="http://schemas.microsoft.com/office/drawing/2014/main" id="{FA62D487-05F1-4B83-9BB1-626975EF6E64}"/>
              </a:ext>
            </a:extLst>
          </p:cNvPr>
          <p:cNvSpPr txBox="1"/>
          <p:nvPr/>
        </p:nvSpPr>
        <p:spPr>
          <a:xfrm>
            <a:off x="8335499" y="701962"/>
            <a:ext cx="1246493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FillTx/>
                <a:latin typeface="微软雅黑"/>
                <a:ea typeface="微软雅黑"/>
                <a:sym typeface="微软雅黑"/>
              </a:rPr>
              <a:t>访问者模式</a:t>
            </a:r>
            <a:endParaRPr kumimoji="0" sz="1800" b="0" i="0" u="none" strike="noStrike" cap="none" spc="0" normalizeH="0" baseline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FillTx/>
              <a:latin typeface="微软雅黑"/>
              <a:ea typeface="微软雅黑"/>
              <a:sym typeface="微软雅黑"/>
            </a:endParaRPr>
          </a:p>
        </p:txBody>
      </p:sp>
      <p:sp>
        <p:nvSpPr>
          <p:cNvPr id="11" name="直接连接符 18">
            <a:extLst>
              <a:ext uri="{FF2B5EF4-FFF2-40B4-BE49-F238E27FC236}">
                <a16:creationId xmlns:a16="http://schemas.microsoft.com/office/drawing/2014/main" id="{750D53E3-5072-4FF2-A59E-9B9832357F9B}"/>
              </a:ext>
            </a:extLst>
          </p:cNvPr>
          <p:cNvSpPr/>
          <p:nvPr/>
        </p:nvSpPr>
        <p:spPr>
          <a:xfrm>
            <a:off x="9571975" y="689260"/>
            <a:ext cx="1" cy="382034"/>
          </a:xfrm>
          <a:prstGeom prst="line">
            <a:avLst/>
          </a:prstGeom>
          <a:ln w="6350">
            <a:solidFill>
              <a:srgbClr val="767171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12" name="文本框 21">
            <a:extLst>
              <a:ext uri="{FF2B5EF4-FFF2-40B4-BE49-F238E27FC236}">
                <a16:creationId xmlns:a16="http://schemas.microsoft.com/office/drawing/2014/main" id="{2BCB7C71-C472-492E-B905-74167832C126}"/>
              </a:ext>
            </a:extLst>
          </p:cNvPr>
          <p:cNvSpPr txBox="1"/>
          <p:nvPr/>
        </p:nvSpPr>
        <p:spPr>
          <a:xfrm>
            <a:off x="10848516" y="701962"/>
            <a:ext cx="1015661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微软雅黑"/>
                <a:ea typeface="微软雅黑"/>
                <a:sym typeface="微软雅黑"/>
              </a:rPr>
              <a:t>外观模式</a:t>
            </a:r>
            <a:endParaRPr kumimoji="0" sz="1800" b="0" i="0" u="none" strike="noStrike" cap="none" spc="0" normalizeH="0" baseline="0" dirty="0">
              <a:ln>
                <a:noFill/>
              </a:ln>
              <a:solidFill>
                <a:srgbClr val="0070C0"/>
              </a:solidFill>
              <a:effectLst/>
              <a:uFillTx/>
              <a:latin typeface="微软雅黑"/>
              <a:ea typeface="微软雅黑"/>
              <a:sym typeface="微软雅黑"/>
            </a:endParaRPr>
          </a:p>
        </p:txBody>
      </p:sp>
      <p:sp>
        <p:nvSpPr>
          <p:cNvPr id="13" name="矩形 29">
            <a:extLst>
              <a:ext uri="{FF2B5EF4-FFF2-40B4-BE49-F238E27FC236}">
                <a16:creationId xmlns:a16="http://schemas.microsoft.com/office/drawing/2014/main" id="{C001B9D1-ED09-448C-9BFC-397F48E8BC56}"/>
              </a:ext>
            </a:extLst>
          </p:cNvPr>
          <p:cNvSpPr txBox="1"/>
          <p:nvPr/>
        </p:nvSpPr>
        <p:spPr>
          <a:xfrm>
            <a:off x="2210763" y="1268758"/>
            <a:ext cx="9367961" cy="45890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tIns="45719" rIns="45719" bIns="45719" numCol="1" anchor="t">
            <a:spAutoFit/>
          </a:bodyPr>
          <a:lstStyle>
            <a:lvl1pPr>
              <a:lnSpc>
                <a:spcPct val="130000"/>
              </a:lnSpc>
              <a:defRPr sz="14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marL="0" marR="0" lvl="0" indent="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dirty="0"/>
              <a:t>设计模式实现场景：隐藏系统的复杂性，并向客户端提供了一个客户端可以访问系统的接口</a:t>
            </a:r>
            <a:endParaRPr lang="en-US" altLang="zh-CN" sz="18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F032D50-B30D-492F-9C70-CF67AED137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763" y="1727664"/>
            <a:ext cx="6124736" cy="318207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EDAA93C-4B82-4572-A137-10ABFCDAC337}"/>
              </a:ext>
            </a:extLst>
          </p:cNvPr>
          <p:cNvSpPr txBox="1"/>
          <p:nvPr/>
        </p:nvSpPr>
        <p:spPr>
          <a:xfrm>
            <a:off x="8335499" y="1722198"/>
            <a:ext cx="3759511" cy="332398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zh-CN" altLang="en-US" sz="1400" dirty="0"/>
              <a:t>外观模式为几个子系统的对外接口提供一个统一的界面，使子系统更 容易使用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zh-CN" altLang="en-US" sz="1400" dirty="0"/>
              <a:t>给予广告子系统 </a:t>
            </a:r>
            <a:r>
              <a:rPr lang="en-US" altLang="zh-CN" sz="1400" dirty="0" err="1"/>
              <a:t>AdvertisingSystem</a:t>
            </a:r>
            <a:r>
              <a:rPr lang="en-US" altLang="zh-CN" sz="1400" dirty="0"/>
              <a:t> </a:t>
            </a:r>
            <a:r>
              <a:rPr lang="zh-CN" altLang="en-US" sz="1400" dirty="0"/>
              <a:t>与 活动子系统 </a:t>
            </a:r>
            <a:r>
              <a:rPr lang="en-US" altLang="zh-CN" sz="1400" dirty="0" err="1"/>
              <a:t>ActivitySystem</a:t>
            </a:r>
            <a:r>
              <a:rPr lang="en-US" altLang="zh-CN" sz="1400" dirty="0"/>
              <a:t> </a:t>
            </a:r>
            <a:r>
              <a:rPr lang="zh-CN" altLang="en-US" sz="1400" dirty="0"/>
              <a:t>外观后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zh-CN" altLang="en-US" sz="1400" dirty="0"/>
              <a:t>在外观构造函数中，会生成两个子系统与解释器的实例，并给它们添加了一系列的初始化广告与活动内容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zh-CN" altLang="en-US" sz="1400" dirty="0"/>
              <a:t>另外还将定义一系列其他子系统需要调用的接口，例如，浏览所有广告 操作，原本需要生成观察者 、</a:t>
            </a:r>
            <a:r>
              <a:rPr lang="en-US" altLang="zh-CN" sz="1400" dirty="0"/>
              <a:t>Accept </a:t>
            </a:r>
            <a:r>
              <a:rPr lang="zh-CN" altLang="en-US" sz="1400" dirty="0"/>
              <a:t>观察者、释放观察者三步操作，现在封装成一个函数 </a:t>
            </a:r>
            <a:r>
              <a:rPr lang="en-US" altLang="zh-CN" sz="1400" dirty="0" err="1"/>
              <a:t>BrowseAd</a:t>
            </a:r>
            <a:r>
              <a:rPr lang="zh-CN" altLang="en-US" sz="1400" dirty="0"/>
              <a:t>，提升系统效率</a:t>
            </a:r>
          </a:p>
        </p:txBody>
      </p:sp>
    </p:spTree>
    <p:extLst>
      <p:ext uri="{BB962C8B-B14F-4D97-AF65-F5344CB8AC3E}">
        <p14:creationId xmlns:p14="http://schemas.microsoft.com/office/powerpoint/2010/main" val="3537351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五边形 8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29</a:t>
            </a:fld>
            <a:endParaRPr/>
          </a:p>
        </p:txBody>
      </p:sp>
      <p:sp>
        <p:nvSpPr>
          <p:cNvPr id="6" name="矩形 29">
            <a:extLst>
              <a:ext uri="{FF2B5EF4-FFF2-40B4-BE49-F238E27FC236}">
                <a16:creationId xmlns:a16="http://schemas.microsoft.com/office/drawing/2014/main" id="{5CE0AEDF-03C3-45DA-A811-E575A2F2211B}"/>
              </a:ext>
            </a:extLst>
          </p:cNvPr>
          <p:cNvSpPr txBox="1"/>
          <p:nvPr/>
        </p:nvSpPr>
        <p:spPr>
          <a:xfrm>
            <a:off x="2210764" y="1268758"/>
            <a:ext cx="5353649" cy="17054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tIns="45719" rIns="45719" bIns="45719" numCol="1" anchor="t">
            <a:spAutoFit/>
          </a:bodyPr>
          <a:lstStyle>
            <a:lvl1pPr>
              <a:lnSpc>
                <a:spcPct val="130000"/>
              </a:lnSpc>
              <a:defRPr sz="14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marL="0" indent="0" algn="just" hangingPunct="1">
              <a:lnSpc>
                <a:spcPct val="150000"/>
              </a:lnSpc>
              <a:buFontTx/>
              <a:buNone/>
              <a:defRPr/>
            </a:pPr>
            <a:r>
              <a:rPr lang="zh-CN" altLang="en-US" sz="1800" dirty="0"/>
              <a:t>子系统功能：</a:t>
            </a:r>
            <a:endParaRPr lang="en-US" altLang="zh-CN" sz="1800" dirty="0"/>
          </a:p>
          <a:p>
            <a:pPr marL="342900" indent="-342900" algn="just" hangingPunct="1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1800" dirty="0"/>
              <a:t>添加</a:t>
            </a:r>
            <a:r>
              <a:rPr lang="en-US" altLang="zh-CN" sz="1800" dirty="0"/>
              <a:t>/</a:t>
            </a:r>
            <a:r>
              <a:rPr lang="zh-CN" altLang="en-US" sz="1800" dirty="0"/>
              <a:t>删除商品</a:t>
            </a:r>
          </a:p>
          <a:p>
            <a:pPr marL="342900" indent="-342900" algn="just" hangingPunct="1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1800" dirty="0"/>
              <a:t>浏览商品</a:t>
            </a:r>
          </a:p>
          <a:p>
            <a:pPr marL="342900" indent="-342900" algn="just" hangingPunct="1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1800" dirty="0"/>
              <a:t>生成订单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49764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五边形 15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36" name="文本框 21">
            <a:extLst>
              <a:ext uri="{FF2B5EF4-FFF2-40B4-BE49-F238E27FC236}">
                <a16:creationId xmlns:a16="http://schemas.microsoft.com/office/drawing/2014/main" id="{E4CB0B98-30BB-4549-8582-0751A938C812}"/>
              </a:ext>
            </a:extLst>
          </p:cNvPr>
          <p:cNvSpPr txBox="1"/>
          <p:nvPr/>
        </p:nvSpPr>
        <p:spPr>
          <a:xfrm>
            <a:off x="9581992" y="695611"/>
            <a:ext cx="1015661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767171"/>
                </a:solidFill>
                <a:effectLst/>
                <a:uFillTx/>
                <a:latin typeface="微软雅黑"/>
                <a:ea typeface="微软雅黑"/>
                <a:sym typeface="微软雅黑"/>
              </a:rPr>
              <a:t>项目概要</a:t>
            </a:r>
            <a:endParaRPr kumimoji="0" sz="1800" b="0" i="0" u="none" strike="noStrike" cap="none" spc="0" normalizeH="0" baseline="0" dirty="0">
              <a:ln>
                <a:noFill/>
              </a:ln>
              <a:solidFill>
                <a:srgbClr val="767171"/>
              </a:solidFill>
              <a:effectLst/>
              <a:uFillTx/>
              <a:latin typeface="微软雅黑"/>
              <a:ea typeface="微软雅黑"/>
              <a:sym typeface="微软雅黑"/>
            </a:endParaRPr>
          </a:p>
        </p:txBody>
      </p:sp>
      <p:sp>
        <p:nvSpPr>
          <p:cNvPr id="37" name="直接连接符 18">
            <a:extLst>
              <a:ext uri="{FF2B5EF4-FFF2-40B4-BE49-F238E27FC236}">
                <a16:creationId xmlns:a16="http://schemas.microsoft.com/office/drawing/2014/main" id="{B0DEF487-9CEA-4A05-AFC0-DE09AC9E475B}"/>
              </a:ext>
            </a:extLst>
          </p:cNvPr>
          <p:cNvSpPr/>
          <p:nvPr/>
        </p:nvSpPr>
        <p:spPr>
          <a:xfrm>
            <a:off x="10597653" y="676558"/>
            <a:ext cx="1" cy="382034"/>
          </a:xfrm>
          <a:prstGeom prst="line">
            <a:avLst/>
          </a:prstGeom>
          <a:ln w="6350">
            <a:solidFill>
              <a:srgbClr val="76717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8" name="文本框 21">
            <a:extLst>
              <a:ext uri="{FF2B5EF4-FFF2-40B4-BE49-F238E27FC236}">
                <a16:creationId xmlns:a16="http://schemas.microsoft.com/office/drawing/2014/main" id="{E6675FD0-1EA0-4A23-9237-4BA5CCE1A139}"/>
              </a:ext>
            </a:extLst>
          </p:cNvPr>
          <p:cNvSpPr txBox="1"/>
          <p:nvPr/>
        </p:nvSpPr>
        <p:spPr>
          <a:xfrm>
            <a:off x="10607669" y="695611"/>
            <a:ext cx="147732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微软雅黑"/>
                <a:ea typeface="微软雅黑"/>
                <a:sym typeface="微软雅黑"/>
              </a:rPr>
              <a:t>设计模式列表</a:t>
            </a:r>
            <a:endParaRPr kumimoji="0" sz="1800" b="0" i="0" u="none" strike="noStrike" cap="none" spc="0" normalizeH="0" baseline="0" dirty="0">
              <a:ln>
                <a:noFill/>
              </a:ln>
              <a:solidFill>
                <a:srgbClr val="0070C0"/>
              </a:solidFill>
              <a:effectLst/>
              <a:uFillTx/>
              <a:latin typeface="微软雅黑"/>
              <a:ea typeface="微软雅黑"/>
              <a:sym typeface="微软雅黑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AD500F6-C51D-4A41-8719-8B7DDD84F8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3353" y="2771069"/>
            <a:ext cx="9466740" cy="204414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五边形 8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30</a:t>
            </a:fld>
            <a:endParaRPr/>
          </a:p>
        </p:txBody>
      </p:sp>
      <p:sp>
        <p:nvSpPr>
          <p:cNvPr id="6" name="矩形 29">
            <a:extLst>
              <a:ext uri="{FF2B5EF4-FFF2-40B4-BE49-F238E27FC236}">
                <a16:creationId xmlns:a16="http://schemas.microsoft.com/office/drawing/2014/main" id="{4ADE7DC4-4E06-4F64-9A33-08B2A90082D4}"/>
              </a:ext>
            </a:extLst>
          </p:cNvPr>
          <p:cNvSpPr txBox="1"/>
          <p:nvPr/>
        </p:nvSpPr>
        <p:spPr>
          <a:xfrm>
            <a:off x="2210764" y="1268758"/>
            <a:ext cx="9000978" cy="45890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tIns="45719" rIns="45719" bIns="45719" numCol="1" anchor="t">
            <a:spAutoFit/>
          </a:bodyPr>
          <a:lstStyle>
            <a:lvl1pPr>
              <a:lnSpc>
                <a:spcPct val="130000"/>
              </a:lnSpc>
              <a:defRPr sz="14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marL="0" marR="0" lvl="0" indent="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dirty="0"/>
              <a:t>设计模式实现场景：请求以命令的形式包裹在对象中，并传给调用对象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3AF591-F5AE-45AE-8743-EE9EC50B9F4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764" y="1727664"/>
            <a:ext cx="4220404" cy="51303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E4E666E-18AD-4A42-8CD6-232F66C12F77}"/>
              </a:ext>
            </a:extLst>
          </p:cNvPr>
          <p:cNvSpPr txBox="1"/>
          <p:nvPr/>
        </p:nvSpPr>
        <p:spPr>
          <a:xfrm>
            <a:off x="6431169" y="1722198"/>
            <a:ext cx="4780573" cy="95410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CN" sz="1400" dirty="0"/>
              <a:t>Command </a:t>
            </a:r>
            <a:r>
              <a:rPr lang="zh-CN" altLang="en-US" sz="1400" dirty="0"/>
              <a:t>模式应用体现在：对购物车的每种操作封装成一个独立的类的 </a:t>
            </a:r>
            <a:r>
              <a:rPr lang="en-US" altLang="zh-CN" sz="1400" dirty="0" err="1"/>
              <a:t>CartCommand</a:t>
            </a:r>
            <a:r>
              <a:rPr lang="zh-CN" altLang="en-US" sz="1400" dirty="0"/>
              <a:t>类及其派生类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zh-CN" altLang="en-US" sz="1400" dirty="0"/>
              <a:t>将 </a:t>
            </a:r>
            <a:r>
              <a:rPr lang="en-US" altLang="zh-CN" sz="1400" dirty="0"/>
              <a:t>Cart </a:t>
            </a:r>
            <a:r>
              <a:rPr lang="zh-CN" altLang="en-US" sz="1400" dirty="0"/>
              <a:t>类主要供顾客调用的成员方法分别封装为独立类：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D09CC2B-DB2F-4015-8003-A0998ABD79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168" y="2676305"/>
            <a:ext cx="4780574" cy="19606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0F3E105-09A8-4981-BC69-A2767D289906}"/>
              </a:ext>
            </a:extLst>
          </p:cNvPr>
          <p:cNvSpPr txBox="1"/>
          <p:nvPr/>
        </p:nvSpPr>
        <p:spPr>
          <a:xfrm>
            <a:off x="6431168" y="4686007"/>
            <a:ext cx="4780573" cy="7386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zh-CN" altLang="en-US" sz="1400" dirty="0"/>
              <a:t>在每个 </a:t>
            </a:r>
            <a:r>
              <a:rPr lang="en-US" altLang="zh-CN" sz="1400" dirty="0"/>
              <a:t>Command </a:t>
            </a:r>
            <a:r>
              <a:rPr lang="zh-CN" altLang="en-US" sz="1400" dirty="0"/>
              <a:t>派生类中定义一个成员 </a:t>
            </a:r>
            <a:r>
              <a:rPr lang="en-US" altLang="zh-CN" sz="1400" dirty="0"/>
              <a:t>Cart </a:t>
            </a:r>
            <a:r>
              <a:rPr lang="zh-CN" altLang="en-US" sz="1400" dirty="0"/>
              <a:t>类型的成员属性 </a:t>
            </a:r>
            <a:r>
              <a:rPr lang="en-US" altLang="zh-CN" sz="1400" dirty="0"/>
              <a:t>cart</a:t>
            </a:r>
            <a:r>
              <a:rPr lang="zh-CN" altLang="en-US" sz="1400" dirty="0"/>
              <a:t>，当调用 </a:t>
            </a:r>
            <a:r>
              <a:rPr lang="en-US" altLang="zh-CN" sz="1400" dirty="0"/>
              <a:t>Command </a:t>
            </a:r>
            <a:r>
              <a:rPr lang="zh-CN" altLang="en-US" sz="1400" dirty="0"/>
              <a:t>派生类的 </a:t>
            </a:r>
            <a:r>
              <a:rPr lang="en-US" altLang="zh-CN" sz="1400" dirty="0"/>
              <a:t>operation()</a:t>
            </a:r>
            <a:r>
              <a:rPr lang="zh-CN" altLang="en-US" sz="1400" dirty="0"/>
              <a:t>成员方时，即对其私有属性 </a:t>
            </a:r>
            <a:r>
              <a:rPr lang="en-US" altLang="zh-CN" sz="1400" dirty="0"/>
              <a:t>cart </a:t>
            </a:r>
            <a:r>
              <a:rPr lang="zh-CN" altLang="en-US" sz="1400" dirty="0"/>
              <a:t>提供的对购物 车操作的方法进行操作</a:t>
            </a:r>
          </a:p>
        </p:txBody>
      </p:sp>
      <p:sp>
        <p:nvSpPr>
          <p:cNvPr id="18" name="文本框 21">
            <a:extLst>
              <a:ext uri="{FF2B5EF4-FFF2-40B4-BE49-F238E27FC236}">
                <a16:creationId xmlns:a16="http://schemas.microsoft.com/office/drawing/2014/main" id="{998036FB-F006-4BB5-993D-44B6754F3B81}"/>
              </a:ext>
            </a:extLst>
          </p:cNvPr>
          <p:cNvSpPr txBox="1"/>
          <p:nvPr/>
        </p:nvSpPr>
        <p:spPr>
          <a:xfrm>
            <a:off x="9793997" y="695611"/>
            <a:ext cx="1054518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微软雅黑"/>
                <a:ea typeface="微软雅黑"/>
                <a:sym typeface="微软雅黑"/>
              </a:rPr>
              <a:t>命令模式</a:t>
            </a:r>
            <a:endParaRPr kumimoji="0" sz="1800" b="0" i="0" u="none" strike="noStrike" cap="none" spc="0" normalizeH="0" baseline="0" dirty="0">
              <a:ln>
                <a:noFill/>
              </a:ln>
              <a:solidFill>
                <a:srgbClr val="0070C0"/>
              </a:solidFill>
              <a:effectLst/>
              <a:uFillTx/>
              <a:latin typeface="微软雅黑"/>
              <a:ea typeface="微软雅黑"/>
              <a:sym typeface="微软雅黑"/>
            </a:endParaRPr>
          </a:p>
        </p:txBody>
      </p:sp>
      <p:sp>
        <p:nvSpPr>
          <p:cNvPr id="19" name="直接连接符 18">
            <a:extLst>
              <a:ext uri="{FF2B5EF4-FFF2-40B4-BE49-F238E27FC236}">
                <a16:creationId xmlns:a16="http://schemas.microsoft.com/office/drawing/2014/main" id="{C1800F41-11BB-4A53-9F67-8A6B9556C4C4}"/>
              </a:ext>
            </a:extLst>
          </p:cNvPr>
          <p:cNvSpPr/>
          <p:nvPr/>
        </p:nvSpPr>
        <p:spPr>
          <a:xfrm>
            <a:off x="10838500" y="682909"/>
            <a:ext cx="1" cy="382034"/>
          </a:xfrm>
          <a:prstGeom prst="line">
            <a:avLst/>
          </a:prstGeom>
          <a:ln w="6350">
            <a:solidFill>
              <a:srgbClr val="76717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0" name="文本框 21">
            <a:extLst>
              <a:ext uri="{FF2B5EF4-FFF2-40B4-BE49-F238E27FC236}">
                <a16:creationId xmlns:a16="http://schemas.microsoft.com/office/drawing/2014/main" id="{DB542F2A-0AC0-4542-8105-B81F1F11C850}"/>
              </a:ext>
            </a:extLst>
          </p:cNvPr>
          <p:cNvSpPr txBox="1"/>
          <p:nvPr/>
        </p:nvSpPr>
        <p:spPr>
          <a:xfrm>
            <a:off x="10848516" y="701962"/>
            <a:ext cx="1246493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微软雅黑"/>
                <a:ea typeface="微软雅黑"/>
                <a:sym typeface="微软雅黑"/>
              </a:rPr>
              <a:t>观察者模式</a:t>
            </a:r>
          </a:p>
        </p:txBody>
      </p:sp>
    </p:spTree>
    <p:extLst>
      <p:ext uri="{BB962C8B-B14F-4D97-AF65-F5344CB8AC3E}">
        <p14:creationId xmlns:p14="http://schemas.microsoft.com/office/powerpoint/2010/main" val="161431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五边形 8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31</a:t>
            </a:fld>
            <a:endParaRPr/>
          </a:p>
        </p:txBody>
      </p:sp>
      <p:sp>
        <p:nvSpPr>
          <p:cNvPr id="3" name="文本框 21">
            <a:extLst>
              <a:ext uri="{FF2B5EF4-FFF2-40B4-BE49-F238E27FC236}">
                <a16:creationId xmlns:a16="http://schemas.microsoft.com/office/drawing/2014/main" id="{14CCA0CF-E078-4D52-9846-01D3D42C21A8}"/>
              </a:ext>
            </a:extLst>
          </p:cNvPr>
          <p:cNvSpPr txBox="1"/>
          <p:nvPr/>
        </p:nvSpPr>
        <p:spPr>
          <a:xfrm>
            <a:off x="9793997" y="695611"/>
            <a:ext cx="1054518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微软雅黑"/>
                <a:ea typeface="微软雅黑"/>
                <a:sym typeface="微软雅黑"/>
              </a:rPr>
              <a:t>命令模式</a:t>
            </a:r>
            <a:endParaRPr kumimoji="0" sz="1800" b="0" i="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微软雅黑"/>
              <a:ea typeface="微软雅黑"/>
              <a:sym typeface="微软雅黑"/>
            </a:endParaRPr>
          </a:p>
        </p:txBody>
      </p:sp>
      <p:sp>
        <p:nvSpPr>
          <p:cNvPr id="4" name="直接连接符 18">
            <a:extLst>
              <a:ext uri="{FF2B5EF4-FFF2-40B4-BE49-F238E27FC236}">
                <a16:creationId xmlns:a16="http://schemas.microsoft.com/office/drawing/2014/main" id="{51D981F0-7C86-4434-82B3-5CAEA4A088F9}"/>
              </a:ext>
            </a:extLst>
          </p:cNvPr>
          <p:cNvSpPr/>
          <p:nvPr/>
        </p:nvSpPr>
        <p:spPr>
          <a:xfrm>
            <a:off x="10838500" y="682909"/>
            <a:ext cx="1" cy="382034"/>
          </a:xfrm>
          <a:prstGeom prst="line">
            <a:avLst/>
          </a:prstGeom>
          <a:ln w="6350">
            <a:solidFill>
              <a:srgbClr val="76717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" name="文本框 21">
            <a:extLst>
              <a:ext uri="{FF2B5EF4-FFF2-40B4-BE49-F238E27FC236}">
                <a16:creationId xmlns:a16="http://schemas.microsoft.com/office/drawing/2014/main" id="{FF839178-69D0-4F06-8B77-E321A547009E}"/>
              </a:ext>
            </a:extLst>
          </p:cNvPr>
          <p:cNvSpPr txBox="1"/>
          <p:nvPr/>
        </p:nvSpPr>
        <p:spPr>
          <a:xfrm>
            <a:off x="10848516" y="701962"/>
            <a:ext cx="1246493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微软雅黑"/>
                <a:ea typeface="微软雅黑"/>
                <a:sym typeface="微软雅黑"/>
              </a:rPr>
              <a:t>观察者模式</a:t>
            </a:r>
          </a:p>
        </p:txBody>
      </p:sp>
      <p:sp>
        <p:nvSpPr>
          <p:cNvPr id="6" name="矩形 29">
            <a:extLst>
              <a:ext uri="{FF2B5EF4-FFF2-40B4-BE49-F238E27FC236}">
                <a16:creationId xmlns:a16="http://schemas.microsoft.com/office/drawing/2014/main" id="{4ADE7DC4-4E06-4F64-9A33-08B2A90082D4}"/>
              </a:ext>
            </a:extLst>
          </p:cNvPr>
          <p:cNvSpPr txBox="1"/>
          <p:nvPr/>
        </p:nvSpPr>
        <p:spPr>
          <a:xfrm>
            <a:off x="2210764" y="1268758"/>
            <a:ext cx="9000978" cy="45890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tIns="45719" rIns="45719" bIns="45719" numCol="1" anchor="t">
            <a:spAutoFit/>
          </a:bodyPr>
          <a:lstStyle>
            <a:lvl1pPr>
              <a:lnSpc>
                <a:spcPct val="130000"/>
              </a:lnSpc>
              <a:defRPr sz="14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marL="0" marR="0" lvl="0" indent="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dirty="0"/>
              <a:t>设计模式实现场景：当一个对象被修改时，自动通知依赖它的其他对象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473748E-BE89-4E70-8FDE-72CC6A69DA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765" y="1727665"/>
            <a:ext cx="5033120" cy="1701336"/>
          </a:xfrm>
          <a:prstGeom prst="rect">
            <a:avLst/>
          </a:prstGeom>
        </p:spPr>
      </p:pic>
      <p:sp>
        <p:nvSpPr>
          <p:cNvPr id="11" name="矩形 29">
            <a:extLst>
              <a:ext uri="{FF2B5EF4-FFF2-40B4-BE49-F238E27FC236}">
                <a16:creationId xmlns:a16="http://schemas.microsoft.com/office/drawing/2014/main" id="{0CB0772F-E28E-40D3-A0E0-2C090CA8E486}"/>
              </a:ext>
            </a:extLst>
          </p:cNvPr>
          <p:cNvSpPr txBox="1"/>
          <p:nvPr/>
        </p:nvSpPr>
        <p:spPr>
          <a:xfrm>
            <a:off x="2210764" y="3429000"/>
            <a:ext cx="7371228" cy="246221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tIns="45719" rIns="45719" bIns="45719" numCol="1" anchor="t">
            <a:spAutoFit/>
          </a:bodyPr>
          <a:lstStyle>
            <a:lvl1pPr>
              <a:lnSpc>
                <a:spcPct val="130000"/>
              </a:lnSpc>
              <a:defRPr sz="14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Observer </a:t>
            </a:r>
            <a:r>
              <a:rPr lang="zh-CN" altLang="en-US" dirty="0"/>
              <a:t>模式与 </a:t>
            </a:r>
            <a:r>
              <a:rPr lang="en-US" altLang="zh-CN" dirty="0"/>
              <a:t>Command </a:t>
            </a:r>
            <a:r>
              <a:rPr lang="zh-CN" altLang="en-US" dirty="0"/>
              <a:t>模式搭配使用，在购物车子系统的 </a:t>
            </a:r>
            <a:r>
              <a:rPr lang="en-US" altLang="zh-CN" dirty="0"/>
              <a:t>Command </a:t>
            </a:r>
            <a:r>
              <a:rPr lang="zh-CN" altLang="en-US" dirty="0"/>
              <a:t>模式中，每个对购物车进行操作的 </a:t>
            </a:r>
            <a:r>
              <a:rPr lang="en-US" altLang="zh-CN" dirty="0" err="1"/>
              <a:t>CartCommand</a:t>
            </a:r>
            <a:r>
              <a:rPr lang="en-US" altLang="zh-CN" dirty="0"/>
              <a:t> </a:t>
            </a:r>
            <a:r>
              <a:rPr lang="zh-CN" altLang="en-US" dirty="0"/>
              <a:t>类都拥有私有成员属性：</a:t>
            </a:r>
            <a:r>
              <a:rPr lang="en-US" altLang="zh-CN" dirty="0"/>
              <a:t>Cart </a:t>
            </a:r>
            <a:r>
              <a:rPr lang="zh-CN" altLang="en-US" dirty="0"/>
              <a:t>类实例 </a:t>
            </a:r>
            <a:r>
              <a:rPr lang="en-US" altLang="zh-CN" dirty="0"/>
              <a:t>cart</a:t>
            </a:r>
            <a:r>
              <a:rPr lang="zh-CN" altLang="en-US" dirty="0"/>
              <a:t>，在调用 </a:t>
            </a:r>
            <a:r>
              <a:rPr lang="en-US" altLang="zh-CN" dirty="0"/>
              <a:t>operation()</a:t>
            </a:r>
            <a:r>
              <a:rPr lang="zh-CN" altLang="en-US" dirty="0"/>
              <a:t>成员方法对 </a:t>
            </a:r>
            <a:r>
              <a:rPr lang="en-US" altLang="zh-CN" dirty="0"/>
              <a:t>Cart </a:t>
            </a:r>
            <a:r>
              <a:rPr lang="zh-CN" altLang="en-US" dirty="0"/>
              <a:t>实例进行操作时需要预先对其进行设置。</a:t>
            </a:r>
            <a:endParaRPr lang="en-US" altLang="zh-CN" dirty="0"/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在 </a:t>
            </a:r>
            <a:r>
              <a:rPr lang="en-US" altLang="zh-CN" dirty="0"/>
              <a:t>Command </a:t>
            </a:r>
            <a:r>
              <a:rPr lang="zh-CN" altLang="en-US" dirty="0"/>
              <a:t>的宏命令类 </a:t>
            </a:r>
            <a:r>
              <a:rPr lang="en-US" altLang="zh-CN" dirty="0" err="1"/>
              <a:t>ExecuteCommands</a:t>
            </a:r>
            <a:r>
              <a:rPr lang="en-US" altLang="zh-CN" dirty="0"/>
              <a:t> </a:t>
            </a:r>
            <a:r>
              <a:rPr lang="zh-CN" altLang="en-US" dirty="0"/>
              <a:t>的成员方法 </a:t>
            </a:r>
            <a:r>
              <a:rPr lang="en-US" altLang="zh-CN" dirty="0"/>
              <a:t>execute()</a:t>
            </a:r>
            <a:r>
              <a:rPr lang="zh-CN" altLang="en-US" dirty="0"/>
              <a:t>中，在依次调用其私有成员属性：</a:t>
            </a:r>
            <a:r>
              <a:rPr lang="en-US" altLang="zh-CN" dirty="0" err="1"/>
              <a:t>CartCommand</a:t>
            </a:r>
            <a:r>
              <a:rPr lang="en-US" altLang="zh-CN" dirty="0"/>
              <a:t> </a:t>
            </a:r>
            <a:r>
              <a:rPr lang="zh-CN" altLang="en-US" dirty="0"/>
              <a:t>类的 </a:t>
            </a:r>
            <a:r>
              <a:rPr lang="en-US" altLang="zh-CN" dirty="0"/>
              <a:t>list </a:t>
            </a:r>
            <a:r>
              <a:rPr lang="zh-CN" altLang="en-US" dirty="0"/>
              <a:t>中存储的 </a:t>
            </a:r>
            <a:r>
              <a:rPr lang="en-US" altLang="zh-CN" dirty="0"/>
              <a:t>Command </a:t>
            </a:r>
            <a:r>
              <a:rPr lang="zh-CN" altLang="en-US" dirty="0"/>
              <a:t>的 </a:t>
            </a:r>
            <a:r>
              <a:rPr lang="en-US" altLang="zh-CN" dirty="0"/>
              <a:t>operation()</a:t>
            </a:r>
            <a:r>
              <a:rPr lang="zh-CN" altLang="en-US" dirty="0"/>
              <a:t>方法前，先对其进行 </a:t>
            </a:r>
            <a:r>
              <a:rPr lang="en-US" altLang="zh-CN" dirty="0"/>
              <a:t>Cart </a:t>
            </a:r>
            <a:r>
              <a:rPr lang="zh-CN" altLang="en-US" dirty="0"/>
              <a:t>的设置。</a:t>
            </a:r>
            <a:endParaRPr lang="en-US" altLang="zh-CN" dirty="0"/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同时对于不同顾客的不同的 </a:t>
            </a:r>
            <a:r>
              <a:rPr lang="en-US" altLang="zh-CN" dirty="0"/>
              <a:t>Cart </a:t>
            </a:r>
            <a:r>
              <a:rPr lang="zh-CN" altLang="en-US" dirty="0"/>
              <a:t>实例，在其改变时通过预先设置</a:t>
            </a:r>
            <a:endParaRPr lang="en-US" altLang="zh-CN" dirty="0"/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/>
              <a:t>ExecuteCommands</a:t>
            </a:r>
            <a:r>
              <a:rPr lang="en-US" altLang="zh-CN" dirty="0"/>
              <a:t> </a:t>
            </a:r>
            <a:r>
              <a:rPr lang="zh-CN" altLang="en-US" dirty="0"/>
              <a:t>实例的 </a:t>
            </a:r>
            <a:r>
              <a:rPr lang="en-US" altLang="zh-CN" dirty="0"/>
              <a:t>cart</a:t>
            </a:r>
            <a:r>
              <a:rPr lang="zh-CN" altLang="en-US" dirty="0"/>
              <a:t>，再通过 </a:t>
            </a:r>
            <a:r>
              <a:rPr lang="en-US" altLang="zh-CN" dirty="0"/>
              <a:t>execute()</a:t>
            </a:r>
            <a:r>
              <a:rPr lang="zh-CN" altLang="en-US" dirty="0"/>
              <a:t>方法对其内部的 </a:t>
            </a:r>
            <a:r>
              <a:rPr lang="en-US" altLang="zh-CN" dirty="0" err="1"/>
              <a:t>CartCommand</a:t>
            </a:r>
            <a:endParaRPr lang="en-US" altLang="zh-CN" dirty="0"/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列表的广播机制，达到灵活改变和更新 </a:t>
            </a:r>
            <a:r>
              <a:rPr lang="en-US" altLang="zh-CN" dirty="0"/>
              <a:t>cart </a:t>
            </a:r>
            <a:r>
              <a:rPr lang="zh-CN" altLang="en-US" dirty="0"/>
              <a:t>的功能。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77713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五边形 8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32</a:t>
            </a:fld>
            <a:endParaRPr/>
          </a:p>
        </p:txBody>
      </p:sp>
      <p:sp>
        <p:nvSpPr>
          <p:cNvPr id="7" name="矩形 29">
            <a:extLst>
              <a:ext uri="{FF2B5EF4-FFF2-40B4-BE49-F238E27FC236}">
                <a16:creationId xmlns:a16="http://schemas.microsoft.com/office/drawing/2014/main" id="{5EBBA5E2-F34D-4D4C-A2B1-B3409B0E99C8}"/>
              </a:ext>
            </a:extLst>
          </p:cNvPr>
          <p:cNvSpPr txBox="1"/>
          <p:nvPr/>
        </p:nvSpPr>
        <p:spPr>
          <a:xfrm>
            <a:off x="2210764" y="1268758"/>
            <a:ext cx="5353649" cy="234628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tIns="45719" rIns="45719" bIns="45719" numCol="1" anchor="t">
            <a:spAutoFit/>
          </a:bodyPr>
          <a:lstStyle>
            <a:lvl1pPr>
              <a:lnSpc>
                <a:spcPct val="130000"/>
              </a:lnSpc>
              <a:defRPr sz="14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marL="0" marR="0" lvl="0" indent="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dirty="0"/>
              <a:t>子系统功能：</a:t>
            </a:r>
            <a:endParaRPr lang="en-US" altLang="zh-CN" sz="2000" dirty="0"/>
          </a:p>
          <a:p>
            <a:pPr marL="0" marR="0" lvl="0" indent="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dirty="0"/>
              <a:t>查看正在进行中的订单</a:t>
            </a:r>
            <a:endParaRPr lang="en-US" altLang="zh-CN" sz="2000" dirty="0"/>
          </a:p>
          <a:p>
            <a:pPr marL="0" marR="0" lvl="0" indent="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dirty="0"/>
              <a:t>查看已经完成的订单</a:t>
            </a:r>
            <a:endParaRPr lang="en-US" altLang="zh-CN" sz="2000" dirty="0"/>
          </a:p>
          <a:p>
            <a:pPr marL="0" marR="0" lvl="0" indent="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dirty="0"/>
              <a:t>支付全部进行中的订单</a:t>
            </a:r>
            <a:endParaRPr lang="en-US" altLang="zh-CN" sz="2000" dirty="0"/>
          </a:p>
          <a:p>
            <a:pPr marL="0" marR="0" lvl="0" indent="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dirty="0"/>
              <a:t>支付指定</a:t>
            </a:r>
            <a:r>
              <a:rPr lang="en-US" altLang="zh-CN" sz="2000" dirty="0"/>
              <a:t>ID</a:t>
            </a:r>
            <a:r>
              <a:rPr lang="zh-CN" altLang="en-US" sz="2000" dirty="0"/>
              <a:t>的订单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780987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五边形 8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33</a:t>
            </a:fld>
            <a:endParaRPr/>
          </a:p>
        </p:txBody>
      </p:sp>
      <p:sp>
        <p:nvSpPr>
          <p:cNvPr id="5" name="文本框 21">
            <a:extLst>
              <a:ext uri="{FF2B5EF4-FFF2-40B4-BE49-F238E27FC236}">
                <a16:creationId xmlns:a16="http://schemas.microsoft.com/office/drawing/2014/main" id="{47C2CC02-23E4-4879-B0B1-B7FA7F88D596}"/>
              </a:ext>
            </a:extLst>
          </p:cNvPr>
          <p:cNvSpPr txBox="1"/>
          <p:nvPr/>
        </p:nvSpPr>
        <p:spPr>
          <a:xfrm>
            <a:off x="9744076" y="695611"/>
            <a:ext cx="1094423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微软雅黑"/>
                <a:ea typeface="微软雅黑"/>
                <a:sym typeface="微软雅黑"/>
              </a:rPr>
              <a:t>状态模式</a:t>
            </a:r>
            <a:endParaRPr kumimoji="0" sz="1800" b="0" i="0" u="none" strike="noStrike" cap="none" spc="0" normalizeH="0" baseline="0" dirty="0">
              <a:ln>
                <a:noFill/>
              </a:ln>
              <a:solidFill>
                <a:srgbClr val="0070C0"/>
              </a:solidFill>
              <a:effectLst/>
              <a:uFillTx/>
              <a:latin typeface="微软雅黑"/>
              <a:ea typeface="微软雅黑"/>
              <a:sym typeface="微软雅黑"/>
            </a:endParaRPr>
          </a:p>
        </p:txBody>
      </p:sp>
      <p:sp>
        <p:nvSpPr>
          <p:cNvPr id="6" name="直接连接符 18">
            <a:extLst>
              <a:ext uri="{FF2B5EF4-FFF2-40B4-BE49-F238E27FC236}">
                <a16:creationId xmlns:a16="http://schemas.microsoft.com/office/drawing/2014/main" id="{3F0A958B-71F9-4C88-808C-91E19ABB1DB9}"/>
              </a:ext>
            </a:extLst>
          </p:cNvPr>
          <p:cNvSpPr/>
          <p:nvPr/>
        </p:nvSpPr>
        <p:spPr>
          <a:xfrm>
            <a:off x="10838500" y="682909"/>
            <a:ext cx="1" cy="382034"/>
          </a:xfrm>
          <a:prstGeom prst="line">
            <a:avLst/>
          </a:prstGeom>
          <a:ln w="6350">
            <a:solidFill>
              <a:srgbClr val="76717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" name="矩形 29">
            <a:extLst>
              <a:ext uri="{FF2B5EF4-FFF2-40B4-BE49-F238E27FC236}">
                <a16:creationId xmlns:a16="http://schemas.microsoft.com/office/drawing/2014/main" id="{14C5762E-3BB8-42AA-8A0A-5754D165FD35}"/>
              </a:ext>
            </a:extLst>
          </p:cNvPr>
          <p:cNvSpPr txBox="1"/>
          <p:nvPr/>
        </p:nvSpPr>
        <p:spPr>
          <a:xfrm>
            <a:off x="2210764" y="1268758"/>
            <a:ext cx="9000978" cy="45890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tIns="45719" rIns="45719" bIns="45719" numCol="1" anchor="t">
            <a:spAutoFit/>
          </a:bodyPr>
          <a:lstStyle>
            <a:lvl1pPr>
              <a:lnSpc>
                <a:spcPct val="130000"/>
              </a:lnSpc>
              <a:defRPr sz="14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marL="0" marR="0" lvl="0" indent="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dirty="0"/>
              <a:t>设计模式实现场景：类的行为是基于它的状态改变的</a:t>
            </a:r>
            <a:endParaRPr lang="en-US" altLang="zh-CN"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7FEC14-2C7C-45BA-8503-63F397D848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764" y="1727664"/>
            <a:ext cx="9000978" cy="2919236"/>
          </a:xfrm>
          <a:prstGeom prst="rect">
            <a:avLst/>
          </a:prstGeom>
        </p:spPr>
      </p:pic>
      <p:sp>
        <p:nvSpPr>
          <p:cNvPr id="8" name="矩形 29">
            <a:extLst>
              <a:ext uri="{FF2B5EF4-FFF2-40B4-BE49-F238E27FC236}">
                <a16:creationId xmlns:a16="http://schemas.microsoft.com/office/drawing/2014/main" id="{F8FA7999-D1CF-4849-94E4-BBE59813CCC1}"/>
              </a:ext>
            </a:extLst>
          </p:cNvPr>
          <p:cNvSpPr txBox="1"/>
          <p:nvPr/>
        </p:nvSpPr>
        <p:spPr>
          <a:xfrm>
            <a:off x="2210764" y="4646900"/>
            <a:ext cx="9000978" cy="16004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tIns="45719" rIns="45719" bIns="45719" numCol="1" anchor="t">
            <a:spAutoFit/>
          </a:bodyPr>
          <a:lstStyle>
            <a:lvl1pPr>
              <a:lnSpc>
                <a:spcPct val="130000"/>
              </a:lnSpc>
              <a:defRPr sz="14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环境类（</a:t>
            </a:r>
            <a:r>
              <a:rPr lang="en-US" altLang="zh-CN" dirty="0"/>
              <a:t>Order</a:t>
            </a:r>
            <a:r>
              <a:rPr lang="zh-CN" altLang="en-US" dirty="0"/>
              <a:t>）角色：也称为上下文，它定义了客户端需要的接口，内部维护一个当前状态，并负责具体状态的切换。作为 </a:t>
            </a:r>
            <a:r>
              <a:rPr lang="en-US" altLang="zh-CN" dirty="0"/>
              <a:t>state </a:t>
            </a:r>
            <a:r>
              <a:rPr lang="zh-CN" altLang="en-US" dirty="0"/>
              <a:t>的载体。</a:t>
            </a:r>
            <a:endParaRPr lang="en-US" altLang="zh-CN" dirty="0"/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抽象状态（</a:t>
            </a:r>
            <a:r>
              <a:rPr lang="en-US" altLang="zh-CN" dirty="0"/>
              <a:t>State</a:t>
            </a:r>
            <a:r>
              <a:rPr lang="zh-CN" altLang="en-US" dirty="0"/>
              <a:t>）角色：定义一个接口，用以封装环境对象中的特定状态所对应的行为。记录订单的状态</a:t>
            </a:r>
            <a:endParaRPr lang="en-US" altLang="zh-CN" dirty="0"/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具体状态（</a:t>
            </a:r>
            <a:r>
              <a:rPr lang="en-US" altLang="zh-CN" dirty="0" err="1"/>
              <a:t>ConcreteStateA</a:t>
            </a:r>
            <a:r>
              <a:rPr lang="en-US" altLang="zh-CN" dirty="0"/>
              <a:t>/B</a:t>
            </a:r>
            <a:r>
              <a:rPr lang="zh-CN" altLang="en-US" dirty="0"/>
              <a:t>）角色：实现抽象状态所对应的行为，并且在需要的情况下进行状态切换。分别记录已支付和未支付两个状态。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05830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接连接符 29">
            <a:extLst>
              <a:ext uri="{FF2B5EF4-FFF2-40B4-BE49-F238E27FC236}">
                <a16:creationId xmlns:a16="http://schemas.microsoft.com/office/drawing/2014/main" id="{3AD6B329-3267-402C-A024-548C49DA74D4}"/>
              </a:ext>
            </a:extLst>
          </p:cNvPr>
          <p:cNvSpPr/>
          <p:nvPr/>
        </p:nvSpPr>
        <p:spPr>
          <a:xfrm>
            <a:off x="1399142" y="1166502"/>
            <a:ext cx="8820624" cy="1820"/>
          </a:xfrm>
          <a:prstGeom prst="line">
            <a:avLst/>
          </a:prstGeom>
          <a:ln w="6350">
            <a:solidFill>
              <a:srgbClr val="BFBFBF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" name="文本框 30">
            <a:extLst>
              <a:ext uri="{FF2B5EF4-FFF2-40B4-BE49-F238E27FC236}">
                <a16:creationId xmlns:a16="http://schemas.microsoft.com/office/drawing/2014/main" id="{63A1FC35-85BE-4353-A802-84E3487711B3}"/>
              </a:ext>
            </a:extLst>
          </p:cNvPr>
          <p:cNvSpPr txBox="1"/>
          <p:nvPr/>
        </p:nvSpPr>
        <p:spPr>
          <a:xfrm>
            <a:off x="1399142" y="520171"/>
            <a:ext cx="5520602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3600"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r>
              <a:rPr lang="zh-CN" altLang="en-US" sz="3600" dirty="0"/>
              <a:t>项目演示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35716620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接连接符 29">
            <a:extLst>
              <a:ext uri="{FF2B5EF4-FFF2-40B4-BE49-F238E27FC236}">
                <a16:creationId xmlns:a16="http://schemas.microsoft.com/office/drawing/2014/main" id="{3AD6B329-3267-402C-A024-548C49DA74D4}"/>
              </a:ext>
            </a:extLst>
          </p:cNvPr>
          <p:cNvSpPr/>
          <p:nvPr/>
        </p:nvSpPr>
        <p:spPr>
          <a:xfrm>
            <a:off x="1399142" y="1166502"/>
            <a:ext cx="8820624" cy="1820"/>
          </a:xfrm>
          <a:prstGeom prst="line">
            <a:avLst/>
          </a:prstGeom>
          <a:ln w="6350">
            <a:solidFill>
              <a:srgbClr val="BFBFBF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" name="文本框 30">
            <a:extLst>
              <a:ext uri="{FF2B5EF4-FFF2-40B4-BE49-F238E27FC236}">
                <a16:creationId xmlns:a16="http://schemas.microsoft.com/office/drawing/2014/main" id="{63A1FC35-85BE-4353-A802-84E3487711B3}"/>
              </a:ext>
            </a:extLst>
          </p:cNvPr>
          <p:cNvSpPr txBox="1"/>
          <p:nvPr/>
        </p:nvSpPr>
        <p:spPr>
          <a:xfrm>
            <a:off x="1399142" y="520171"/>
            <a:ext cx="5520602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3600"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r>
              <a:rPr lang="zh-CN" altLang="en-US" sz="3600" dirty="0"/>
              <a:t>小组成员分工和贡献度</a:t>
            </a:r>
            <a:endParaRPr sz="36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13B7909-32B4-46DA-8862-17178A247F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8036" y="1437482"/>
            <a:ext cx="6075927" cy="490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5739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接连接符 29">
            <a:extLst>
              <a:ext uri="{FF2B5EF4-FFF2-40B4-BE49-F238E27FC236}">
                <a16:creationId xmlns:a16="http://schemas.microsoft.com/office/drawing/2014/main" id="{3AD6B329-3267-402C-A024-548C49DA74D4}"/>
              </a:ext>
            </a:extLst>
          </p:cNvPr>
          <p:cNvSpPr/>
          <p:nvPr/>
        </p:nvSpPr>
        <p:spPr>
          <a:xfrm>
            <a:off x="1399142" y="1166502"/>
            <a:ext cx="8820624" cy="1820"/>
          </a:xfrm>
          <a:prstGeom prst="line">
            <a:avLst/>
          </a:prstGeom>
          <a:ln w="6350">
            <a:solidFill>
              <a:srgbClr val="BFBFBF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" name="文本框 30">
            <a:extLst>
              <a:ext uri="{FF2B5EF4-FFF2-40B4-BE49-F238E27FC236}">
                <a16:creationId xmlns:a16="http://schemas.microsoft.com/office/drawing/2014/main" id="{63A1FC35-85BE-4353-A802-84E3487711B3}"/>
              </a:ext>
            </a:extLst>
          </p:cNvPr>
          <p:cNvSpPr txBox="1"/>
          <p:nvPr/>
        </p:nvSpPr>
        <p:spPr>
          <a:xfrm>
            <a:off x="1399141" y="520171"/>
            <a:ext cx="6609741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3600"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r>
              <a:rPr lang="zh-CN" altLang="en-US" sz="3600" dirty="0"/>
              <a:t>非</a:t>
            </a:r>
            <a:r>
              <a:rPr lang="en-US" altLang="zh-CN" dirty="0"/>
              <a:t>23</a:t>
            </a:r>
            <a:r>
              <a:rPr lang="zh-CN" altLang="en-US" dirty="0"/>
              <a:t>种核心设计模式的来源说明</a:t>
            </a:r>
            <a:endParaRPr sz="36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FE210D3-6922-489B-883B-D53CF9D70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9383" y="1695412"/>
            <a:ext cx="8073234" cy="4254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757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矩形 10"/>
          <p:cNvSpPr txBox="1"/>
          <p:nvPr/>
        </p:nvSpPr>
        <p:spPr>
          <a:xfrm>
            <a:off x="3888820" y="1698108"/>
            <a:ext cx="4414357" cy="1436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5" tIns="45715" rIns="45715" bIns="45715">
            <a:spAutoFit/>
          </a:bodyPr>
          <a:lstStyle>
            <a:lvl1pPr>
              <a:lnSpc>
                <a:spcPct val="150000"/>
              </a:lnSpc>
              <a:defRPr sz="6600" b="1">
                <a:solidFill>
                  <a:srgbClr val="414455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感谢聆听！</a:t>
            </a:r>
            <a:endParaRPr dirty="0"/>
          </a:p>
        </p:txBody>
      </p:sp>
      <p:sp>
        <p:nvSpPr>
          <p:cNvPr id="934" name="矩形 12"/>
          <p:cNvSpPr txBox="1"/>
          <p:nvPr/>
        </p:nvSpPr>
        <p:spPr>
          <a:xfrm>
            <a:off x="4385277" y="4184047"/>
            <a:ext cx="3421444" cy="4996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5" tIns="45715" rIns="45715" bIns="45715">
            <a:spAutoFit/>
          </a:bodyPr>
          <a:lstStyle>
            <a:lvl1pPr>
              <a:lnSpc>
                <a:spcPct val="150000"/>
              </a:lnSpc>
              <a:defRPr sz="2000">
                <a:solidFill>
                  <a:srgbClr val="414455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algn="ctr"/>
            <a:r>
              <a:rPr lang="zh-CN" altLang="en-US" dirty="0"/>
              <a:t>敬请</a:t>
            </a:r>
            <a:r>
              <a:rPr dirty="0" err="1"/>
              <a:t>老师批评指正</a:t>
            </a:r>
            <a:r>
              <a:rPr dirty="0"/>
              <a:t>！</a:t>
            </a:r>
          </a:p>
        </p:txBody>
      </p:sp>
      <p:sp>
        <p:nvSpPr>
          <p:cNvPr id="935" name="矩形 4"/>
          <p:cNvSpPr/>
          <p:nvPr/>
        </p:nvSpPr>
        <p:spPr>
          <a:xfrm>
            <a:off x="1" y="0"/>
            <a:ext cx="12192001" cy="1124746"/>
          </a:xfrm>
          <a:prstGeom prst="rect">
            <a:avLst/>
          </a:prstGeom>
          <a:solidFill>
            <a:srgbClr val="41445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36" name="矩形 15"/>
          <p:cNvSpPr/>
          <p:nvPr/>
        </p:nvSpPr>
        <p:spPr>
          <a:xfrm>
            <a:off x="1" y="5733255"/>
            <a:ext cx="12192001" cy="1124745"/>
          </a:xfrm>
          <a:prstGeom prst="rect">
            <a:avLst/>
          </a:prstGeom>
          <a:solidFill>
            <a:srgbClr val="41445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五边形 8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4" name="矩形 29">
            <a:extLst>
              <a:ext uri="{FF2B5EF4-FFF2-40B4-BE49-F238E27FC236}">
                <a16:creationId xmlns:a16="http://schemas.microsoft.com/office/drawing/2014/main" id="{902133D7-EE03-49B9-A84B-06301CEC615D}"/>
              </a:ext>
            </a:extLst>
          </p:cNvPr>
          <p:cNvSpPr txBox="1"/>
          <p:nvPr/>
        </p:nvSpPr>
        <p:spPr>
          <a:xfrm>
            <a:off x="2210764" y="1268758"/>
            <a:ext cx="9644905" cy="212090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tIns="45719" rIns="45719" bIns="45719" numCol="1" anchor="t">
            <a:spAutoFit/>
          </a:bodyPr>
          <a:lstStyle>
            <a:lvl1pPr>
              <a:lnSpc>
                <a:spcPct val="130000"/>
              </a:lnSpc>
              <a:defRPr sz="14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marL="0" marR="0" lvl="0" indent="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dirty="0"/>
              <a:t>子系统功能：</a:t>
            </a:r>
            <a:endParaRPr lang="en-US" altLang="zh-CN" sz="1800" dirty="0"/>
          </a:p>
          <a:p>
            <a:pPr marL="0" marR="0" lvl="0" indent="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dirty="0"/>
              <a:t>向用户输出各个子系统功能命令的提示。</a:t>
            </a:r>
            <a:endParaRPr lang="en-US" altLang="zh-CN" sz="1800" dirty="0"/>
          </a:p>
          <a:p>
            <a:pPr marL="0" marR="0" lvl="0" indent="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dirty="0"/>
              <a:t>因为在每个子系统里都有功能命令的提示，于是直接将所有命令提示打包成一个类供全局使用。</a:t>
            </a:r>
            <a:endParaRPr lang="en-US" altLang="zh-CN" sz="1800" dirty="0"/>
          </a:p>
          <a:p>
            <a:pPr marL="0" marR="0" lvl="0" indent="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800" dirty="0"/>
          </a:p>
          <a:p>
            <a:pPr marL="0" marR="0" lvl="0" indent="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dirty="0"/>
              <a:t>用户根据各个系统内功能命令的提示，输入选项所对应的代码进行操作。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934199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五边形 8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41" name="文本框 21">
            <a:extLst>
              <a:ext uri="{FF2B5EF4-FFF2-40B4-BE49-F238E27FC236}">
                <a16:creationId xmlns:a16="http://schemas.microsoft.com/office/drawing/2014/main" id="{EE533008-916D-4ED5-BBD1-F23C0A902504}"/>
              </a:ext>
            </a:extLst>
          </p:cNvPr>
          <p:cNvSpPr txBox="1"/>
          <p:nvPr/>
        </p:nvSpPr>
        <p:spPr>
          <a:xfrm>
            <a:off x="9744076" y="695611"/>
            <a:ext cx="1094423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微软雅黑"/>
                <a:ea typeface="微软雅黑"/>
                <a:sym typeface="微软雅黑"/>
              </a:rPr>
              <a:t>模块模式</a:t>
            </a:r>
            <a:endParaRPr kumimoji="0" sz="1800" b="0" i="0" u="none" strike="noStrike" cap="none" spc="0" normalizeH="0" baseline="0" dirty="0">
              <a:ln>
                <a:noFill/>
              </a:ln>
              <a:solidFill>
                <a:srgbClr val="0070C0"/>
              </a:solidFill>
              <a:effectLst/>
              <a:uFillTx/>
              <a:latin typeface="微软雅黑"/>
              <a:ea typeface="微软雅黑"/>
              <a:sym typeface="微软雅黑"/>
            </a:endParaRPr>
          </a:p>
        </p:txBody>
      </p:sp>
      <p:sp>
        <p:nvSpPr>
          <p:cNvPr id="42" name="直接连接符 18">
            <a:extLst>
              <a:ext uri="{FF2B5EF4-FFF2-40B4-BE49-F238E27FC236}">
                <a16:creationId xmlns:a16="http://schemas.microsoft.com/office/drawing/2014/main" id="{79FC8BD4-D5B8-44C5-86EB-6E6F7BB3E2D5}"/>
              </a:ext>
            </a:extLst>
          </p:cNvPr>
          <p:cNvSpPr/>
          <p:nvPr/>
        </p:nvSpPr>
        <p:spPr>
          <a:xfrm>
            <a:off x="10838500" y="682909"/>
            <a:ext cx="1" cy="382034"/>
          </a:xfrm>
          <a:prstGeom prst="line">
            <a:avLst/>
          </a:prstGeom>
          <a:ln w="6350">
            <a:solidFill>
              <a:srgbClr val="76717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" name="矩形 29">
            <a:extLst>
              <a:ext uri="{FF2B5EF4-FFF2-40B4-BE49-F238E27FC236}">
                <a16:creationId xmlns:a16="http://schemas.microsoft.com/office/drawing/2014/main" id="{2E810AA1-2604-411D-994B-95400C323666}"/>
              </a:ext>
            </a:extLst>
          </p:cNvPr>
          <p:cNvSpPr txBox="1"/>
          <p:nvPr/>
        </p:nvSpPr>
        <p:spPr>
          <a:xfrm>
            <a:off x="2210764" y="1268758"/>
            <a:ext cx="9000978" cy="45890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tIns="45719" rIns="45719" bIns="45719" numCol="1" anchor="t">
            <a:spAutoFit/>
          </a:bodyPr>
          <a:lstStyle>
            <a:lvl1pPr>
              <a:lnSpc>
                <a:spcPct val="130000"/>
              </a:lnSpc>
              <a:defRPr sz="14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marL="0" marR="0" lvl="0" indent="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dirty="0"/>
              <a:t>设计模式实现场景：将全局中要使用到的成员如类、变量、函数等打包成模块</a:t>
            </a:r>
            <a:r>
              <a:rPr lang="en-US" altLang="zh-CN" sz="1800" dirty="0"/>
              <a:t>,</a:t>
            </a:r>
            <a:r>
              <a:rPr lang="zh-CN" altLang="en-US" sz="1800" dirty="0"/>
              <a:t>以供调用</a:t>
            </a:r>
            <a:endParaRPr lang="en-US" altLang="zh-CN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91D300-304A-497A-86DD-8F0E036CCD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764" y="2143164"/>
            <a:ext cx="9000977" cy="3435026"/>
          </a:xfrm>
          <a:prstGeom prst="rect">
            <a:avLst/>
          </a:prstGeom>
        </p:spPr>
      </p:pic>
      <p:sp>
        <p:nvSpPr>
          <p:cNvPr id="10" name="矩形 29">
            <a:extLst>
              <a:ext uri="{FF2B5EF4-FFF2-40B4-BE49-F238E27FC236}">
                <a16:creationId xmlns:a16="http://schemas.microsoft.com/office/drawing/2014/main" id="{C83200E6-4A3B-47CD-B212-C71D1D5B0E62}"/>
              </a:ext>
            </a:extLst>
          </p:cNvPr>
          <p:cNvSpPr txBox="1"/>
          <p:nvPr/>
        </p:nvSpPr>
        <p:spPr>
          <a:xfrm>
            <a:off x="2210763" y="5578190"/>
            <a:ext cx="9000978" cy="954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tIns="45719" rIns="45719" bIns="45719" numCol="1" anchor="t">
            <a:spAutoFit/>
          </a:bodyPr>
          <a:lstStyle>
            <a:lvl1pPr>
              <a:lnSpc>
                <a:spcPct val="130000"/>
              </a:lnSpc>
              <a:defRPr sz="14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在本例的情况中，模块模式将所有在交互界面给用户提供的命令提示打包成模块，组成全局的用户命令提示系统</a:t>
            </a:r>
            <a:endParaRPr lang="en-US" altLang="zh-CN" dirty="0"/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/>
              <a:t>showCmds</a:t>
            </a:r>
            <a:r>
              <a:rPr lang="zh-CN" altLang="en-US" dirty="0"/>
              <a:t>为一个全局的命令提示类，其中的各个派生子类分别代表了面对不同子系统的命令，函数用来输出其对应的命令。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五边形 8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40" name="矩形 29">
            <a:extLst>
              <a:ext uri="{FF2B5EF4-FFF2-40B4-BE49-F238E27FC236}">
                <a16:creationId xmlns:a16="http://schemas.microsoft.com/office/drawing/2014/main" id="{7BDF765C-C97A-4BFD-947E-90E21FD73128}"/>
              </a:ext>
            </a:extLst>
          </p:cNvPr>
          <p:cNvSpPr txBox="1"/>
          <p:nvPr/>
        </p:nvSpPr>
        <p:spPr>
          <a:xfrm>
            <a:off x="2210764" y="1268758"/>
            <a:ext cx="5353649" cy="378289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tIns="45719" rIns="45719" bIns="45719" numCol="1" anchor="t">
            <a:spAutoFit/>
          </a:bodyPr>
          <a:lstStyle>
            <a:lvl1pPr>
              <a:lnSpc>
                <a:spcPct val="130000"/>
              </a:lnSpc>
              <a:defRPr sz="14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marL="0" marR="0" lvl="0" indent="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dirty="0"/>
              <a:t>子系统功能：实现与顾客有关的所有功能。</a:t>
            </a:r>
            <a:endParaRPr lang="en-US" altLang="zh-CN" sz="1800" dirty="0"/>
          </a:p>
          <a:p>
            <a:pPr marL="0" marR="0" lvl="0" indent="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dirty="0"/>
              <a:t>包括：</a:t>
            </a:r>
            <a:endParaRPr lang="en-US" altLang="zh-CN" sz="1800" dirty="0"/>
          </a:p>
          <a:p>
            <a:pPr marL="0" marR="0" lvl="0" indent="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dirty="0"/>
              <a:t>显示当前用户信息</a:t>
            </a:r>
            <a:endParaRPr lang="en-US" altLang="zh-CN" sz="1800" dirty="0"/>
          </a:p>
          <a:p>
            <a:pPr marL="0" marR="0" lvl="0" indent="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dirty="0"/>
              <a:t>新建用户</a:t>
            </a:r>
            <a:endParaRPr lang="en-US" altLang="zh-CN" sz="1800" dirty="0"/>
          </a:p>
          <a:p>
            <a:pPr marL="0" marR="0" lvl="0" indent="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dirty="0"/>
              <a:t>退出当前用户</a:t>
            </a:r>
            <a:endParaRPr lang="en-US" altLang="zh-CN" sz="1800" dirty="0"/>
          </a:p>
          <a:p>
            <a:pPr marL="0" marR="0" lvl="0" indent="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dirty="0"/>
              <a:t>切换用户</a:t>
            </a:r>
            <a:endParaRPr lang="en-US" altLang="zh-CN" sz="1800" dirty="0"/>
          </a:p>
          <a:p>
            <a:pPr marL="0" marR="0" lvl="0" indent="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dirty="0"/>
              <a:t>修改当前用户信息</a:t>
            </a:r>
            <a:endParaRPr lang="en-US" altLang="zh-CN" sz="1800" dirty="0"/>
          </a:p>
          <a:p>
            <a:pPr marL="0" marR="0" lvl="0" indent="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dirty="0"/>
              <a:t>回滚当前用户信息</a:t>
            </a:r>
            <a:endParaRPr lang="en-US" altLang="zh-CN" sz="1800" dirty="0"/>
          </a:p>
          <a:p>
            <a:pPr marL="0" marR="0" lvl="0" indent="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dirty="0"/>
              <a:t>活动提示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4006024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五边形 8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23" name="文本框 21">
            <a:extLst>
              <a:ext uri="{FF2B5EF4-FFF2-40B4-BE49-F238E27FC236}">
                <a16:creationId xmlns:a16="http://schemas.microsoft.com/office/drawing/2014/main" id="{7767B127-27A8-432B-981E-70D3BFF77B83}"/>
              </a:ext>
            </a:extLst>
          </p:cNvPr>
          <p:cNvSpPr txBox="1"/>
          <p:nvPr/>
        </p:nvSpPr>
        <p:spPr>
          <a:xfrm>
            <a:off x="9581992" y="269687"/>
            <a:ext cx="1246493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FillTx/>
                <a:latin typeface="微软雅黑"/>
                <a:ea typeface="微软雅黑"/>
                <a:sym typeface="微软雅黑"/>
              </a:rPr>
              <a:t>观察者模式</a:t>
            </a:r>
            <a:endParaRPr kumimoji="0" sz="1800" b="0" i="0" u="none" strike="noStrike" cap="none" spc="0" normalizeH="0" baseline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FillTx/>
              <a:latin typeface="微软雅黑"/>
              <a:ea typeface="微软雅黑"/>
              <a:sym typeface="微软雅黑"/>
            </a:endParaRPr>
          </a:p>
        </p:txBody>
      </p:sp>
      <p:sp>
        <p:nvSpPr>
          <p:cNvPr id="24" name="直接连接符 18">
            <a:extLst>
              <a:ext uri="{FF2B5EF4-FFF2-40B4-BE49-F238E27FC236}">
                <a16:creationId xmlns:a16="http://schemas.microsoft.com/office/drawing/2014/main" id="{EF5FB0F6-60E5-4336-BA59-FD93FAA8977D}"/>
              </a:ext>
            </a:extLst>
          </p:cNvPr>
          <p:cNvSpPr/>
          <p:nvPr/>
        </p:nvSpPr>
        <p:spPr>
          <a:xfrm>
            <a:off x="10838500" y="256985"/>
            <a:ext cx="1" cy="382034"/>
          </a:xfrm>
          <a:prstGeom prst="line">
            <a:avLst/>
          </a:prstGeom>
          <a:ln w="6350">
            <a:solidFill>
              <a:srgbClr val="76717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5" name="文本框 21">
            <a:extLst>
              <a:ext uri="{FF2B5EF4-FFF2-40B4-BE49-F238E27FC236}">
                <a16:creationId xmlns:a16="http://schemas.microsoft.com/office/drawing/2014/main" id="{8586F371-26C6-4145-9FD8-98916A9F3FEE}"/>
              </a:ext>
            </a:extLst>
          </p:cNvPr>
          <p:cNvSpPr txBox="1"/>
          <p:nvPr/>
        </p:nvSpPr>
        <p:spPr>
          <a:xfrm>
            <a:off x="8335499" y="276038"/>
            <a:ext cx="1246493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微软雅黑"/>
                <a:ea typeface="微软雅黑"/>
                <a:sym typeface="微软雅黑"/>
              </a:rPr>
              <a:t>建造者模式</a:t>
            </a:r>
            <a:endParaRPr kumimoji="0" sz="1800" b="0" i="0" u="none" strike="noStrike" cap="none" spc="0" normalizeH="0" baseline="0" dirty="0">
              <a:ln>
                <a:noFill/>
              </a:ln>
              <a:solidFill>
                <a:srgbClr val="0070C0"/>
              </a:solidFill>
              <a:effectLst/>
              <a:uFillTx/>
              <a:latin typeface="微软雅黑"/>
              <a:ea typeface="微软雅黑"/>
              <a:sym typeface="微软雅黑"/>
            </a:endParaRPr>
          </a:p>
        </p:txBody>
      </p:sp>
      <p:sp>
        <p:nvSpPr>
          <p:cNvPr id="26" name="直接连接符 18">
            <a:extLst>
              <a:ext uri="{FF2B5EF4-FFF2-40B4-BE49-F238E27FC236}">
                <a16:creationId xmlns:a16="http://schemas.microsoft.com/office/drawing/2014/main" id="{5B1A9215-D658-4F2F-B069-27300F330B14}"/>
              </a:ext>
            </a:extLst>
          </p:cNvPr>
          <p:cNvSpPr/>
          <p:nvPr/>
        </p:nvSpPr>
        <p:spPr>
          <a:xfrm>
            <a:off x="9571975" y="263336"/>
            <a:ext cx="1" cy="382034"/>
          </a:xfrm>
          <a:prstGeom prst="line">
            <a:avLst/>
          </a:prstGeom>
          <a:ln w="6350">
            <a:solidFill>
              <a:srgbClr val="767171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27" name="文本框 21">
            <a:extLst>
              <a:ext uri="{FF2B5EF4-FFF2-40B4-BE49-F238E27FC236}">
                <a16:creationId xmlns:a16="http://schemas.microsoft.com/office/drawing/2014/main" id="{2FED0619-D70C-40E0-8969-CCB21B61A1DA}"/>
              </a:ext>
            </a:extLst>
          </p:cNvPr>
          <p:cNvSpPr txBox="1"/>
          <p:nvPr/>
        </p:nvSpPr>
        <p:spPr>
          <a:xfrm>
            <a:off x="10848516" y="273113"/>
            <a:ext cx="1246493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767171"/>
                </a:solidFill>
                <a:effectLst/>
                <a:uFillTx/>
                <a:latin typeface="微软雅黑"/>
                <a:ea typeface="微软雅黑"/>
                <a:sym typeface="微软雅黑"/>
              </a:rPr>
              <a:t>中介者模式</a:t>
            </a:r>
            <a:endParaRPr kumimoji="0" sz="1800" b="0" i="0" u="none" strike="noStrike" cap="none" spc="0" normalizeH="0" baseline="0" dirty="0">
              <a:ln>
                <a:noFill/>
              </a:ln>
              <a:solidFill>
                <a:srgbClr val="767171"/>
              </a:solidFill>
              <a:effectLst/>
              <a:uFillTx/>
              <a:latin typeface="微软雅黑"/>
              <a:ea typeface="微软雅黑"/>
              <a:sym typeface="微软雅黑"/>
            </a:endParaRPr>
          </a:p>
        </p:txBody>
      </p:sp>
      <p:sp>
        <p:nvSpPr>
          <p:cNvPr id="34" name="文本框 21">
            <a:extLst>
              <a:ext uri="{FF2B5EF4-FFF2-40B4-BE49-F238E27FC236}">
                <a16:creationId xmlns:a16="http://schemas.microsoft.com/office/drawing/2014/main" id="{E0B6E0AB-8609-46EA-9715-8E68568D412A}"/>
              </a:ext>
            </a:extLst>
          </p:cNvPr>
          <p:cNvSpPr txBox="1"/>
          <p:nvPr/>
        </p:nvSpPr>
        <p:spPr>
          <a:xfrm>
            <a:off x="9581992" y="695611"/>
            <a:ext cx="1015661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767171"/>
                </a:solidFill>
                <a:effectLst/>
                <a:uFillTx/>
                <a:latin typeface="微软雅黑"/>
                <a:ea typeface="微软雅黑"/>
                <a:sym typeface="微软雅黑"/>
              </a:rPr>
              <a:t>模板方法</a:t>
            </a:r>
            <a:endParaRPr kumimoji="0" sz="1800" b="0" i="0" u="none" strike="noStrike" cap="none" spc="0" normalizeH="0" baseline="0" dirty="0">
              <a:ln>
                <a:noFill/>
              </a:ln>
              <a:solidFill>
                <a:srgbClr val="767171"/>
              </a:solidFill>
              <a:effectLst/>
              <a:uFillTx/>
              <a:latin typeface="微软雅黑"/>
              <a:ea typeface="微软雅黑"/>
              <a:sym typeface="微软雅黑"/>
            </a:endParaRPr>
          </a:p>
        </p:txBody>
      </p:sp>
      <p:sp>
        <p:nvSpPr>
          <p:cNvPr id="35" name="直接连接符 18">
            <a:extLst>
              <a:ext uri="{FF2B5EF4-FFF2-40B4-BE49-F238E27FC236}">
                <a16:creationId xmlns:a16="http://schemas.microsoft.com/office/drawing/2014/main" id="{57B116CA-504D-44A0-9397-71DC7884E04F}"/>
              </a:ext>
            </a:extLst>
          </p:cNvPr>
          <p:cNvSpPr/>
          <p:nvPr/>
        </p:nvSpPr>
        <p:spPr>
          <a:xfrm>
            <a:off x="10838500" y="682909"/>
            <a:ext cx="1" cy="382034"/>
          </a:xfrm>
          <a:prstGeom prst="line">
            <a:avLst/>
          </a:prstGeom>
          <a:ln w="6350">
            <a:solidFill>
              <a:srgbClr val="76717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6" name="文本框 21">
            <a:extLst>
              <a:ext uri="{FF2B5EF4-FFF2-40B4-BE49-F238E27FC236}">
                <a16:creationId xmlns:a16="http://schemas.microsoft.com/office/drawing/2014/main" id="{18CA5AD6-AEC3-4072-A628-5ADB00C4161F}"/>
              </a:ext>
            </a:extLst>
          </p:cNvPr>
          <p:cNvSpPr txBox="1"/>
          <p:nvPr/>
        </p:nvSpPr>
        <p:spPr>
          <a:xfrm>
            <a:off x="8335499" y="701962"/>
            <a:ext cx="1246493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767171"/>
                </a:solidFill>
                <a:effectLst/>
                <a:uFillTx/>
                <a:latin typeface="微软雅黑"/>
                <a:ea typeface="微软雅黑"/>
                <a:sym typeface="微软雅黑"/>
              </a:rPr>
              <a:t>备忘录模式</a:t>
            </a:r>
            <a:endParaRPr kumimoji="0" sz="1800" b="0" i="0" u="none" strike="noStrike" cap="none" spc="0" normalizeH="0" baseline="0" dirty="0">
              <a:ln>
                <a:noFill/>
              </a:ln>
              <a:solidFill>
                <a:srgbClr val="767171"/>
              </a:solidFill>
              <a:effectLst/>
              <a:uFillTx/>
              <a:latin typeface="微软雅黑"/>
              <a:ea typeface="微软雅黑"/>
              <a:sym typeface="微软雅黑"/>
            </a:endParaRPr>
          </a:p>
        </p:txBody>
      </p:sp>
      <p:sp>
        <p:nvSpPr>
          <p:cNvPr id="37" name="直接连接符 18">
            <a:extLst>
              <a:ext uri="{FF2B5EF4-FFF2-40B4-BE49-F238E27FC236}">
                <a16:creationId xmlns:a16="http://schemas.microsoft.com/office/drawing/2014/main" id="{1B656EE2-87BA-4C06-ABF6-33136CBE9629}"/>
              </a:ext>
            </a:extLst>
          </p:cNvPr>
          <p:cNvSpPr/>
          <p:nvPr/>
        </p:nvSpPr>
        <p:spPr>
          <a:xfrm>
            <a:off x="9571975" y="689260"/>
            <a:ext cx="1" cy="382034"/>
          </a:xfrm>
          <a:prstGeom prst="line">
            <a:avLst/>
          </a:prstGeom>
          <a:ln w="6350">
            <a:solidFill>
              <a:srgbClr val="767171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38" name="文本框 21">
            <a:extLst>
              <a:ext uri="{FF2B5EF4-FFF2-40B4-BE49-F238E27FC236}">
                <a16:creationId xmlns:a16="http://schemas.microsoft.com/office/drawing/2014/main" id="{545FC06C-0C7C-4E75-92C1-D5B3C4306D43}"/>
              </a:ext>
            </a:extLst>
          </p:cNvPr>
          <p:cNvSpPr txBox="1"/>
          <p:nvPr/>
        </p:nvSpPr>
        <p:spPr>
          <a:xfrm>
            <a:off x="10848516" y="699037"/>
            <a:ext cx="1015661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767171"/>
                </a:solidFill>
                <a:effectLst/>
                <a:uFillTx/>
                <a:latin typeface="微软雅黑"/>
                <a:ea typeface="微软雅黑"/>
                <a:sym typeface="微软雅黑"/>
              </a:rPr>
              <a:t>单例模式</a:t>
            </a:r>
            <a:endParaRPr kumimoji="0" sz="1800" b="0" i="0" u="none" strike="noStrike" cap="none" spc="0" normalizeH="0" baseline="0" dirty="0">
              <a:ln>
                <a:noFill/>
              </a:ln>
              <a:solidFill>
                <a:srgbClr val="767171"/>
              </a:solidFill>
              <a:effectLst/>
              <a:uFillTx/>
              <a:latin typeface="微软雅黑"/>
              <a:ea typeface="微软雅黑"/>
              <a:sym typeface="微软雅黑"/>
            </a:endParaRPr>
          </a:p>
        </p:txBody>
      </p:sp>
      <p:sp>
        <p:nvSpPr>
          <p:cNvPr id="13" name="矩形 29">
            <a:extLst>
              <a:ext uri="{FF2B5EF4-FFF2-40B4-BE49-F238E27FC236}">
                <a16:creationId xmlns:a16="http://schemas.microsoft.com/office/drawing/2014/main" id="{784304C6-DEA2-443D-A675-A9EB4BFA556A}"/>
              </a:ext>
            </a:extLst>
          </p:cNvPr>
          <p:cNvSpPr txBox="1"/>
          <p:nvPr/>
        </p:nvSpPr>
        <p:spPr>
          <a:xfrm>
            <a:off x="2210764" y="1268758"/>
            <a:ext cx="9000978" cy="45890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tIns="45719" rIns="45719" bIns="45719" numCol="1" anchor="t">
            <a:spAutoFit/>
          </a:bodyPr>
          <a:lstStyle>
            <a:lvl1pPr>
              <a:lnSpc>
                <a:spcPct val="130000"/>
              </a:lnSpc>
              <a:defRPr sz="14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marL="0" marR="0" lvl="0" indent="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dirty="0"/>
              <a:t>设计模式实现场景：创建不同级别的复杂用户类型时应用建造者模式</a:t>
            </a:r>
            <a:endParaRPr lang="en-US" altLang="zh-CN"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F0CD6B-C72C-421D-8797-2B157C2AF5A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764" y="1727664"/>
            <a:ext cx="6470528" cy="514220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EF80FBA-61DF-4445-A788-BE7D79AC2C5A}"/>
              </a:ext>
            </a:extLst>
          </p:cNvPr>
          <p:cNvSpPr txBox="1"/>
          <p:nvPr/>
        </p:nvSpPr>
        <p:spPr>
          <a:xfrm>
            <a:off x="8681293" y="1728549"/>
            <a:ext cx="3413716" cy="24622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CN" sz="1400" dirty="0" err="1"/>
              <a:t>AbstractCustomerBuilder</a:t>
            </a:r>
            <a:r>
              <a:rPr lang="zh-CN" altLang="en-US" sz="1400" dirty="0"/>
              <a:t>定义了创建 </a:t>
            </a:r>
            <a:r>
              <a:rPr lang="en-US" altLang="zh-CN" sz="1400" dirty="0"/>
              <a:t>Customer </a:t>
            </a:r>
            <a:r>
              <a:rPr lang="zh-CN" altLang="en-US" sz="1400" dirty="0"/>
              <a:t>对象的过程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zh-CN" altLang="en-US" sz="1400" dirty="0"/>
              <a:t>派生类</a:t>
            </a:r>
            <a:r>
              <a:rPr lang="en-US" altLang="zh-CN" sz="1400" dirty="0" err="1"/>
              <a:t>NullCustomerBuilder</a:t>
            </a:r>
            <a:r>
              <a:rPr lang="zh-CN" altLang="en-US" sz="1400" dirty="0"/>
              <a:t>，</a:t>
            </a:r>
            <a:r>
              <a:rPr lang="en-US" altLang="zh-CN" sz="1400" dirty="0" err="1"/>
              <a:t>NormalCustomerBuilder</a:t>
            </a:r>
            <a:r>
              <a:rPr lang="zh-CN" altLang="en-US" sz="1400" dirty="0"/>
              <a:t>，</a:t>
            </a:r>
            <a:r>
              <a:rPr lang="en-US" altLang="zh-CN" sz="1400" dirty="0" err="1"/>
              <a:t>VipCustomerBuilder</a:t>
            </a:r>
            <a:r>
              <a:rPr lang="zh-CN" altLang="en-US" sz="1400" dirty="0"/>
              <a:t>面向不同身份的用户，构建了接口的具体实现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en-US" altLang="zh-CN" sz="1400" dirty="0" err="1"/>
              <a:t>makeCustomer</a:t>
            </a:r>
            <a:r>
              <a:rPr lang="en-US" altLang="zh-CN" sz="1400" dirty="0"/>
              <a:t> </a:t>
            </a:r>
            <a:r>
              <a:rPr lang="zh-CN" altLang="en-US" sz="1400" dirty="0"/>
              <a:t>固定了各个组成部分的装配方式，具体怎样装配由 </a:t>
            </a:r>
            <a:r>
              <a:rPr lang="en-US" altLang="zh-CN" sz="1400" dirty="0" err="1"/>
              <a:t>AbstractCustomerBuilder</a:t>
            </a:r>
            <a:r>
              <a:rPr lang="en-US" altLang="zh-CN" sz="1400" dirty="0"/>
              <a:t> </a:t>
            </a:r>
            <a:r>
              <a:rPr lang="zh-CN" altLang="en-US" sz="1400" dirty="0"/>
              <a:t>的派生类实现</a:t>
            </a:r>
          </a:p>
        </p:txBody>
      </p:sp>
    </p:spTree>
    <p:extLst>
      <p:ext uri="{BB962C8B-B14F-4D97-AF65-F5344CB8AC3E}">
        <p14:creationId xmlns:p14="http://schemas.microsoft.com/office/powerpoint/2010/main" val="2752513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五边形 8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23" name="文本框 21">
            <a:extLst>
              <a:ext uri="{FF2B5EF4-FFF2-40B4-BE49-F238E27FC236}">
                <a16:creationId xmlns:a16="http://schemas.microsoft.com/office/drawing/2014/main" id="{7767B127-27A8-432B-981E-70D3BFF77B83}"/>
              </a:ext>
            </a:extLst>
          </p:cNvPr>
          <p:cNvSpPr txBox="1"/>
          <p:nvPr/>
        </p:nvSpPr>
        <p:spPr>
          <a:xfrm>
            <a:off x="9581992" y="269687"/>
            <a:ext cx="1246493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FillTx/>
                <a:latin typeface="微软雅黑"/>
                <a:ea typeface="微软雅黑"/>
                <a:sym typeface="微软雅黑"/>
              </a:rPr>
              <a:t>观察者模式</a:t>
            </a:r>
            <a:endParaRPr kumimoji="0" sz="1800" b="0" i="0" u="none" strike="noStrike" cap="none" spc="0" normalizeH="0" baseline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FillTx/>
              <a:latin typeface="微软雅黑"/>
              <a:ea typeface="微软雅黑"/>
              <a:sym typeface="微软雅黑"/>
            </a:endParaRPr>
          </a:p>
        </p:txBody>
      </p:sp>
      <p:sp>
        <p:nvSpPr>
          <p:cNvPr id="24" name="直接连接符 18">
            <a:extLst>
              <a:ext uri="{FF2B5EF4-FFF2-40B4-BE49-F238E27FC236}">
                <a16:creationId xmlns:a16="http://schemas.microsoft.com/office/drawing/2014/main" id="{EF5FB0F6-60E5-4336-BA59-FD93FAA8977D}"/>
              </a:ext>
            </a:extLst>
          </p:cNvPr>
          <p:cNvSpPr/>
          <p:nvPr/>
        </p:nvSpPr>
        <p:spPr>
          <a:xfrm>
            <a:off x="10838500" y="256985"/>
            <a:ext cx="1" cy="382034"/>
          </a:xfrm>
          <a:prstGeom prst="line">
            <a:avLst/>
          </a:prstGeom>
          <a:ln w="6350">
            <a:solidFill>
              <a:srgbClr val="76717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5" name="文本框 21">
            <a:extLst>
              <a:ext uri="{FF2B5EF4-FFF2-40B4-BE49-F238E27FC236}">
                <a16:creationId xmlns:a16="http://schemas.microsoft.com/office/drawing/2014/main" id="{8586F371-26C6-4145-9FD8-98916A9F3FEE}"/>
              </a:ext>
            </a:extLst>
          </p:cNvPr>
          <p:cNvSpPr txBox="1"/>
          <p:nvPr/>
        </p:nvSpPr>
        <p:spPr>
          <a:xfrm>
            <a:off x="8335499" y="276038"/>
            <a:ext cx="1246493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767171"/>
                </a:solidFill>
                <a:effectLst/>
                <a:uFillTx/>
                <a:latin typeface="微软雅黑"/>
                <a:ea typeface="微软雅黑"/>
                <a:sym typeface="微软雅黑"/>
              </a:rPr>
              <a:t>建造者模式</a:t>
            </a:r>
            <a:endParaRPr kumimoji="0" sz="1800" b="0" i="0" u="none" strike="noStrike" cap="none" spc="0" normalizeH="0" baseline="0" dirty="0">
              <a:ln>
                <a:noFill/>
              </a:ln>
              <a:solidFill>
                <a:srgbClr val="767171"/>
              </a:solidFill>
              <a:effectLst/>
              <a:uFillTx/>
              <a:latin typeface="微软雅黑"/>
              <a:ea typeface="微软雅黑"/>
              <a:sym typeface="微软雅黑"/>
            </a:endParaRPr>
          </a:p>
        </p:txBody>
      </p:sp>
      <p:sp>
        <p:nvSpPr>
          <p:cNvPr id="26" name="直接连接符 18">
            <a:extLst>
              <a:ext uri="{FF2B5EF4-FFF2-40B4-BE49-F238E27FC236}">
                <a16:creationId xmlns:a16="http://schemas.microsoft.com/office/drawing/2014/main" id="{5B1A9215-D658-4F2F-B069-27300F330B14}"/>
              </a:ext>
            </a:extLst>
          </p:cNvPr>
          <p:cNvSpPr/>
          <p:nvPr/>
        </p:nvSpPr>
        <p:spPr>
          <a:xfrm>
            <a:off x="9571975" y="263336"/>
            <a:ext cx="1" cy="382034"/>
          </a:xfrm>
          <a:prstGeom prst="line">
            <a:avLst/>
          </a:prstGeom>
          <a:ln w="6350">
            <a:solidFill>
              <a:srgbClr val="767171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27" name="文本框 21">
            <a:extLst>
              <a:ext uri="{FF2B5EF4-FFF2-40B4-BE49-F238E27FC236}">
                <a16:creationId xmlns:a16="http://schemas.microsoft.com/office/drawing/2014/main" id="{2FED0619-D70C-40E0-8969-CCB21B61A1DA}"/>
              </a:ext>
            </a:extLst>
          </p:cNvPr>
          <p:cNvSpPr txBox="1"/>
          <p:nvPr/>
        </p:nvSpPr>
        <p:spPr>
          <a:xfrm>
            <a:off x="10848516" y="273113"/>
            <a:ext cx="1246493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微软雅黑"/>
                <a:ea typeface="微软雅黑"/>
                <a:sym typeface="微软雅黑"/>
              </a:rPr>
              <a:t>中介者模式</a:t>
            </a:r>
            <a:endParaRPr kumimoji="0" sz="1800" b="0" i="0" u="none" strike="noStrike" cap="none" spc="0" normalizeH="0" baseline="0" dirty="0">
              <a:ln>
                <a:noFill/>
              </a:ln>
              <a:solidFill>
                <a:srgbClr val="0070C0"/>
              </a:solidFill>
              <a:effectLst/>
              <a:uFillTx/>
              <a:latin typeface="微软雅黑"/>
              <a:ea typeface="微软雅黑"/>
              <a:sym typeface="微软雅黑"/>
            </a:endParaRPr>
          </a:p>
        </p:txBody>
      </p:sp>
      <p:sp>
        <p:nvSpPr>
          <p:cNvPr id="34" name="文本框 21">
            <a:extLst>
              <a:ext uri="{FF2B5EF4-FFF2-40B4-BE49-F238E27FC236}">
                <a16:creationId xmlns:a16="http://schemas.microsoft.com/office/drawing/2014/main" id="{E0B6E0AB-8609-46EA-9715-8E68568D412A}"/>
              </a:ext>
            </a:extLst>
          </p:cNvPr>
          <p:cNvSpPr txBox="1"/>
          <p:nvPr/>
        </p:nvSpPr>
        <p:spPr>
          <a:xfrm>
            <a:off x="9581992" y="695611"/>
            <a:ext cx="1015661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767171"/>
                </a:solidFill>
                <a:effectLst/>
                <a:uFillTx/>
                <a:latin typeface="微软雅黑"/>
                <a:ea typeface="微软雅黑"/>
                <a:sym typeface="微软雅黑"/>
              </a:rPr>
              <a:t>模板方法</a:t>
            </a:r>
            <a:endParaRPr kumimoji="0" sz="1800" b="0" i="0" u="none" strike="noStrike" cap="none" spc="0" normalizeH="0" baseline="0" dirty="0">
              <a:ln>
                <a:noFill/>
              </a:ln>
              <a:solidFill>
                <a:srgbClr val="767171"/>
              </a:solidFill>
              <a:effectLst/>
              <a:uFillTx/>
              <a:latin typeface="微软雅黑"/>
              <a:ea typeface="微软雅黑"/>
              <a:sym typeface="微软雅黑"/>
            </a:endParaRPr>
          </a:p>
        </p:txBody>
      </p:sp>
      <p:sp>
        <p:nvSpPr>
          <p:cNvPr id="35" name="直接连接符 18">
            <a:extLst>
              <a:ext uri="{FF2B5EF4-FFF2-40B4-BE49-F238E27FC236}">
                <a16:creationId xmlns:a16="http://schemas.microsoft.com/office/drawing/2014/main" id="{57B116CA-504D-44A0-9397-71DC7884E04F}"/>
              </a:ext>
            </a:extLst>
          </p:cNvPr>
          <p:cNvSpPr/>
          <p:nvPr/>
        </p:nvSpPr>
        <p:spPr>
          <a:xfrm>
            <a:off x="10838500" y="682909"/>
            <a:ext cx="1" cy="382034"/>
          </a:xfrm>
          <a:prstGeom prst="line">
            <a:avLst/>
          </a:prstGeom>
          <a:ln w="6350">
            <a:solidFill>
              <a:srgbClr val="76717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6" name="文本框 21">
            <a:extLst>
              <a:ext uri="{FF2B5EF4-FFF2-40B4-BE49-F238E27FC236}">
                <a16:creationId xmlns:a16="http://schemas.microsoft.com/office/drawing/2014/main" id="{18CA5AD6-AEC3-4072-A628-5ADB00C4161F}"/>
              </a:ext>
            </a:extLst>
          </p:cNvPr>
          <p:cNvSpPr txBox="1"/>
          <p:nvPr/>
        </p:nvSpPr>
        <p:spPr>
          <a:xfrm>
            <a:off x="8335499" y="701962"/>
            <a:ext cx="1246493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767171"/>
                </a:solidFill>
                <a:effectLst/>
                <a:uFillTx/>
                <a:latin typeface="微软雅黑"/>
                <a:ea typeface="微软雅黑"/>
                <a:sym typeface="微软雅黑"/>
              </a:rPr>
              <a:t>备忘录模式</a:t>
            </a:r>
            <a:endParaRPr kumimoji="0" sz="1800" b="0" i="0" u="none" strike="noStrike" cap="none" spc="0" normalizeH="0" baseline="0" dirty="0">
              <a:ln>
                <a:noFill/>
              </a:ln>
              <a:solidFill>
                <a:srgbClr val="767171"/>
              </a:solidFill>
              <a:effectLst/>
              <a:uFillTx/>
              <a:latin typeface="微软雅黑"/>
              <a:ea typeface="微软雅黑"/>
              <a:sym typeface="微软雅黑"/>
            </a:endParaRPr>
          </a:p>
        </p:txBody>
      </p:sp>
      <p:sp>
        <p:nvSpPr>
          <p:cNvPr id="37" name="直接连接符 18">
            <a:extLst>
              <a:ext uri="{FF2B5EF4-FFF2-40B4-BE49-F238E27FC236}">
                <a16:creationId xmlns:a16="http://schemas.microsoft.com/office/drawing/2014/main" id="{1B656EE2-87BA-4C06-ABF6-33136CBE9629}"/>
              </a:ext>
            </a:extLst>
          </p:cNvPr>
          <p:cNvSpPr/>
          <p:nvPr/>
        </p:nvSpPr>
        <p:spPr>
          <a:xfrm>
            <a:off x="9571975" y="689260"/>
            <a:ext cx="1" cy="382034"/>
          </a:xfrm>
          <a:prstGeom prst="line">
            <a:avLst/>
          </a:prstGeom>
          <a:ln w="6350">
            <a:solidFill>
              <a:srgbClr val="767171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38" name="文本框 21">
            <a:extLst>
              <a:ext uri="{FF2B5EF4-FFF2-40B4-BE49-F238E27FC236}">
                <a16:creationId xmlns:a16="http://schemas.microsoft.com/office/drawing/2014/main" id="{545FC06C-0C7C-4E75-92C1-D5B3C4306D43}"/>
              </a:ext>
            </a:extLst>
          </p:cNvPr>
          <p:cNvSpPr txBox="1"/>
          <p:nvPr/>
        </p:nvSpPr>
        <p:spPr>
          <a:xfrm>
            <a:off x="10848516" y="699037"/>
            <a:ext cx="1015661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767171"/>
                </a:solidFill>
                <a:effectLst/>
                <a:uFillTx/>
                <a:latin typeface="微软雅黑"/>
                <a:ea typeface="微软雅黑"/>
                <a:sym typeface="微软雅黑"/>
              </a:rPr>
              <a:t>单例模式</a:t>
            </a:r>
            <a:endParaRPr kumimoji="0" sz="1800" b="0" i="0" u="none" strike="noStrike" cap="none" spc="0" normalizeH="0" baseline="0" dirty="0">
              <a:ln>
                <a:noFill/>
              </a:ln>
              <a:solidFill>
                <a:srgbClr val="767171"/>
              </a:solidFill>
              <a:effectLst/>
              <a:uFillTx/>
              <a:latin typeface="微软雅黑"/>
              <a:ea typeface="微软雅黑"/>
              <a:sym typeface="微软雅黑"/>
            </a:endParaRPr>
          </a:p>
        </p:txBody>
      </p:sp>
      <p:sp>
        <p:nvSpPr>
          <p:cNvPr id="13" name="矩形 29">
            <a:extLst>
              <a:ext uri="{FF2B5EF4-FFF2-40B4-BE49-F238E27FC236}">
                <a16:creationId xmlns:a16="http://schemas.microsoft.com/office/drawing/2014/main" id="{B9065F88-3214-48C2-BDB4-3D3806D4A855}"/>
              </a:ext>
            </a:extLst>
          </p:cNvPr>
          <p:cNvSpPr txBox="1"/>
          <p:nvPr/>
        </p:nvSpPr>
        <p:spPr>
          <a:xfrm>
            <a:off x="2210764" y="1268758"/>
            <a:ext cx="9000978" cy="8744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tIns="45719" rIns="45719" bIns="45719" numCol="1" anchor="t">
            <a:spAutoFit/>
          </a:bodyPr>
          <a:lstStyle>
            <a:lvl1pPr>
              <a:lnSpc>
                <a:spcPct val="130000"/>
              </a:lnSpc>
              <a:defRPr sz="14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marL="0" marR="0" lvl="0" indent="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dirty="0"/>
              <a:t>设计模式实现场景：实现一个所有人的聊天室，多个用户可以向聊天室发送消息，</a:t>
            </a:r>
          </a:p>
          <a:p>
            <a:pPr marL="0" marR="0" lvl="0" indent="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dirty="0"/>
              <a:t>聊天室向所有用户显示消息</a:t>
            </a:r>
            <a:endParaRPr lang="en-US" altLang="zh-CN"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499501-27D0-4498-B854-7A6E5F38FA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764" y="2143163"/>
            <a:ext cx="7432410" cy="386081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367B996-E2F5-4921-A85E-2F236C4819BE}"/>
              </a:ext>
            </a:extLst>
          </p:cNvPr>
          <p:cNvSpPr txBox="1"/>
          <p:nvPr/>
        </p:nvSpPr>
        <p:spPr>
          <a:xfrm>
            <a:off x="8681293" y="1728549"/>
            <a:ext cx="3413716" cy="160043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zh-CN" altLang="en-US" sz="1400" dirty="0"/>
              <a:t> </a:t>
            </a:r>
            <a:r>
              <a:rPr lang="en-US" altLang="zh-CN" sz="1400" dirty="0"/>
              <a:t>Customer </a:t>
            </a:r>
            <a:r>
              <a:rPr lang="zh-CN" altLang="en-US" sz="1400" dirty="0"/>
              <a:t>之间的通信被封装到一个类中单独处理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en-US" altLang="zh-CN" sz="1400" dirty="0"/>
              <a:t>Customer </a:t>
            </a:r>
            <a:r>
              <a:rPr lang="zh-CN" altLang="en-US" sz="1400" dirty="0"/>
              <a:t>用 </a:t>
            </a:r>
            <a:r>
              <a:rPr lang="en-US" altLang="zh-CN" sz="1400" dirty="0" err="1"/>
              <a:t>ChatRoom</a:t>
            </a:r>
            <a:r>
              <a:rPr lang="en-US" altLang="zh-CN" sz="1400" dirty="0"/>
              <a:t> </a:t>
            </a:r>
            <a:r>
              <a:rPr lang="zh-CN" altLang="en-US" sz="1400" dirty="0"/>
              <a:t>分享他们的消息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en-US" altLang="zh-CN" sz="1400" dirty="0" err="1"/>
              <a:t>CustoemrInterface</a:t>
            </a:r>
            <a:r>
              <a:rPr lang="en-US" altLang="zh-CN" sz="1400" dirty="0"/>
              <a:t> </a:t>
            </a:r>
            <a:r>
              <a:rPr lang="zh-CN" altLang="en-US" sz="1400" dirty="0"/>
              <a:t>是演示类，用于演示用户的可选操作</a:t>
            </a:r>
          </a:p>
        </p:txBody>
      </p:sp>
    </p:spTree>
    <p:extLst>
      <p:ext uri="{BB962C8B-B14F-4D97-AF65-F5344CB8AC3E}">
        <p14:creationId xmlns:p14="http://schemas.microsoft.com/office/powerpoint/2010/main" val="2148421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五边形 8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23" name="文本框 21">
            <a:extLst>
              <a:ext uri="{FF2B5EF4-FFF2-40B4-BE49-F238E27FC236}">
                <a16:creationId xmlns:a16="http://schemas.microsoft.com/office/drawing/2014/main" id="{7767B127-27A8-432B-981E-70D3BFF77B83}"/>
              </a:ext>
            </a:extLst>
          </p:cNvPr>
          <p:cNvSpPr txBox="1"/>
          <p:nvPr/>
        </p:nvSpPr>
        <p:spPr>
          <a:xfrm>
            <a:off x="9581992" y="269687"/>
            <a:ext cx="1246493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FillTx/>
                <a:latin typeface="微软雅黑"/>
                <a:ea typeface="微软雅黑"/>
                <a:sym typeface="微软雅黑"/>
              </a:rPr>
              <a:t>观察者模式</a:t>
            </a:r>
            <a:endParaRPr kumimoji="0" sz="1800" b="0" i="0" u="none" strike="noStrike" cap="none" spc="0" normalizeH="0" baseline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FillTx/>
              <a:latin typeface="微软雅黑"/>
              <a:ea typeface="微软雅黑"/>
              <a:sym typeface="微软雅黑"/>
            </a:endParaRPr>
          </a:p>
        </p:txBody>
      </p:sp>
      <p:sp>
        <p:nvSpPr>
          <p:cNvPr id="24" name="直接连接符 18">
            <a:extLst>
              <a:ext uri="{FF2B5EF4-FFF2-40B4-BE49-F238E27FC236}">
                <a16:creationId xmlns:a16="http://schemas.microsoft.com/office/drawing/2014/main" id="{EF5FB0F6-60E5-4336-BA59-FD93FAA8977D}"/>
              </a:ext>
            </a:extLst>
          </p:cNvPr>
          <p:cNvSpPr/>
          <p:nvPr/>
        </p:nvSpPr>
        <p:spPr>
          <a:xfrm>
            <a:off x="10838500" y="256985"/>
            <a:ext cx="1" cy="382034"/>
          </a:xfrm>
          <a:prstGeom prst="line">
            <a:avLst/>
          </a:prstGeom>
          <a:ln w="6350">
            <a:solidFill>
              <a:srgbClr val="76717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5" name="文本框 21">
            <a:extLst>
              <a:ext uri="{FF2B5EF4-FFF2-40B4-BE49-F238E27FC236}">
                <a16:creationId xmlns:a16="http://schemas.microsoft.com/office/drawing/2014/main" id="{8586F371-26C6-4145-9FD8-98916A9F3FEE}"/>
              </a:ext>
            </a:extLst>
          </p:cNvPr>
          <p:cNvSpPr txBox="1"/>
          <p:nvPr/>
        </p:nvSpPr>
        <p:spPr>
          <a:xfrm>
            <a:off x="8335499" y="276038"/>
            <a:ext cx="1246493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767171"/>
                </a:solidFill>
                <a:effectLst/>
                <a:uFillTx/>
                <a:latin typeface="微软雅黑"/>
                <a:ea typeface="微软雅黑"/>
                <a:sym typeface="微软雅黑"/>
              </a:rPr>
              <a:t>建造者模式</a:t>
            </a:r>
            <a:endParaRPr kumimoji="0" sz="1800" b="0" i="0" u="none" strike="noStrike" cap="none" spc="0" normalizeH="0" baseline="0" dirty="0">
              <a:ln>
                <a:noFill/>
              </a:ln>
              <a:solidFill>
                <a:srgbClr val="767171"/>
              </a:solidFill>
              <a:effectLst/>
              <a:uFillTx/>
              <a:latin typeface="微软雅黑"/>
              <a:ea typeface="微软雅黑"/>
              <a:sym typeface="微软雅黑"/>
            </a:endParaRPr>
          </a:p>
        </p:txBody>
      </p:sp>
      <p:sp>
        <p:nvSpPr>
          <p:cNvPr id="26" name="直接连接符 18">
            <a:extLst>
              <a:ext uri="{FF2B5EF4-FFF2-40B4-BE49-F238E27FC236}">
                <a16:creationId xmlns:a16="http://schemas.microsoft.com/office/drawing/2014/main" id="{5B1A9215-D658-4F2F-B069-27300F330B14}"/>
              </a:ext>
            </a:extLst>
          </p:cNvPr>
          <p:cNvSpPr/>
          <p:nvPr/>
        </p:nvSpPr>
        <p:spPr>
          <a:xfrm>
            <a:off x="9571975" y="263336"/>
            <a:ext cx="1" cy="382034"/>
          </a:xfrm>
          <a:prstGeom prst="line">
            <a:avLst/>
          </a:prstGeom>
          <a:ln w="6350">
            <a:solidFill>
              <a:srgbClr val="767171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27" name="文本框 21">
            <a:extLst>
              <a:ext uri="{FF2B5EF4-FFF2-40B4-BE49-F238E27FC236}">
                <a16:creationId xmlns:a16="http://schemas.microsoft.com/office/drawing/2014/main" id="{2FED0619-D70C-40E0-8969-CCB21B61A1DA}"/>
              </a:ext>
            </a:extLst>
          </p:cNvPr>
          <p:cNvSpPr txBox="1"/>
          <p:nvPr/>
        </p:nvSpPr>
        <p:spPr>
          <a:xfrm>
            <a:off x="10848516" y="273113"/>
            <a:ext cx="1246493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767171"/>
                </a:solidFill>
                <a:effectLst/>
                <a:uFillTx/>
                <a:latin typeface="微软雅黑"/>
                <a:ea typeface="微软雅黑"/>
                <a:sym typeface="微软雅黑"/>
              </a:rPr>
              <a:t>中介者模式</a:t>
            </a:r>
            <a:endParaRPr kumimoji="0" sz="1800" b="0" i="0" u="none" strike="noStrike" cap="none" spc="0" normalizeH="0" baseline="0" dirty="0">
              <a:ln>
                <a:noFill/>
              </a:ln>
              <a:solidFill>
                <a:srgbClr val="767171"/>
              </a:solidFill>
              <a:effectLst/>
              <a:uFillTx/>
              <a:latin typeface="微软雅黑"/>
              <a:ea typeface="微软雅黑"/>
              <a:sym typeface="微软雅黑"/>
            </a:endParaRPr>
          </a:p>
        </p:txBody>
      </p:sp>
      <p:sp>
        <p:nvSpPr>
          <p:cNvPr id="34" name="文本框 21">
            <a:extLst>
              <a:ext uri="{FF2B5EF4-FFF2-40B4-BE49-F238E27FC236}">
                <a16:creationId xmlns:a16="http://schemas.microsoft.com/office/drawing/2014/main" id="{E0B6E0AB-8609-46EA-9715-8E68568D412A}"/>
              </a:ext>
            </a:extLst>
          </p:cNvPr>
          <p:cNvSpPr txBox="1"/>
          <p:nvPr/>
        </p:nvSpPr>
        <p:spPr>
          <a:xfrm>
            <a:off x="9581992" y="695611"/>
            <a:ext cx="1015661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767171"/>
                </a:solidFill>
                <a:effectLst/>
                <a:uFillTx/>
                <a:latin typeface="微软雅黑"/>
                <a:ea typeface="微软雅黑"/>
                <a:sym typeface="微软雅黑"/>
              </a:rPr>
              <a:t>模板方法</a:t>
            </a:r>
            <a:endParaRPr kumimoji="0" sz="1800" b="0" i="0" u="none" strike="noStrike" cap="none" spc="0" normalizeH="0" baseline="0" dirty="0">
              <a:ln>
                <a:noFill/>
              </a:ln>
              <a:solidFill>
                <a:srgbClr val="767171"/>
              </a:solidFill>
              <a:effectLst/>
              <a:uFillTx/>
              <a:latin typeface="微软雅黑"/>
              <a:ea typeface="微软雅黑"/>
              <a:sym typeface="微软雅黑"/>
            </a:endParaRPr>
          </a:p>
        </p:txBody>
      </p:sp>
      <p:sp>
        <p:nvSpPr>
          <p:cNvPr id="35" name="直接连接符 18">
            <a:extLst>
              <a:ext uri="{FF2B5EF4-FFF2-40B4-BE49-F238E27FC236}">
                <a16:creationId xmlns:a16="http://schemas.microsoft.com/office/drawing/2014/main" id="{57B116CA-504D-44A0-9397-71DC7884E04F}"/>
              </a:ext>
            </a:extLst>
          </p:cNvPr>
          <p:cNvSpPr/>
          <p:nvPr/>
        </p:nvSpPr>
        <p:spPr>
          <a:xfrm>
            <a:off x="10838500" y="682909"/>
            <a:ext cx="1" cy="382034"/>
          </a:xfrm>
          <a:prstGeom prst="line">
            <a:avLst/>
          </a:prstGeom>
          <a:ln w="6350">
            <a:solidFill>
              <a:srgbClr val="76717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6" name="文本框 21">
            <a:extLst>
              <a:ext uri="{FF2B5EF4-FFF2-40B4-BE49-F238E27FC236}">
                <a16:creationId xmlns:a16="http://schemas.microsoft.com/office/drawing/2014/main" id="{18CA5AD6-AEC3-4072-A628-5ADB00C4161F}"/>
              </a:ext>
            </a:extLst>
          </p:cNvPr>
          <p:cNvSpPr txBox="1"/>
          <p:nvPr/>
        </p:nvSpPr>
        <p:spPr>
          <a:xfrm>
            <a:off x="8335499" y="701962"/>
            <a:ext cx="1246493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微软雅黑"/>
                <a:ea typeface="微软雅黑"/>
                <a:sym typeface="微软雅黑"/>
              </a:rPr>
              <a:t>备忘录模式</a:t>
            </a:r>
            <a:endParaRPr kumimoji="0" sz="1800" b="0" i="0" u="none" strike="noStrike" cap="none" spc="0" normalizeH="0" baseline="0" dirty="0">
              <a:ln>
                <a:noFill/>
              </a:ln>
              <a:solidFill>
                <a:srgbClr val="0070C0"/>
              </a:solidFill>
              <a:effectLst/>
              <a:uFillTx/>
              <a:latin typeface="微软雅黑"/>
              <a:ea typeface="微软雅黑"/>
              <a:sym typeface="微软雅黑"/>
            </a:endParaRPr>
          </a:p>
        </p:txBody>
      </p:sp>
      <p:sp>
        <p:nvSpPr>
          <p:cNvPr id="37" name="直接连接符 18">
            <a:extLst>
              <a:ext uri="{FF2B5EF4-FFF2-40B4-BE49-F238E27FC236}">
                <a16:creationId xmlns:a16="http://schemas.microsoft.com/office/drawing/2014/main" id="{1B656EE2-87BA-4C06-ABF6-33136CBE9629}"/>
              </a:ext>
            </a:extLst>
          </p:cNvPr>
          <p:cNvSpPr/>
          <p:nvPr/>
        </p:nvSpPr>
        <p:spPr>
          <a:xfrm>
            <a:off x="9571975" y="689260"/>
            <a:ext cx="1" cy="382034"/>
          </a:xfrm>
          <a:prstGeom prst="line">
            <a:avLst/>
          </a:prstGeom>
          <a:ln w="6350">
            <a:solidFill>
              <a:srgbClr val="767171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38" name="文本框 21">
            <a:extLst>
              <a:ext uri="{FF2B5EF4-FFF2-40B4-BE49-F238E27FC236}">
                <a16:creationId xmlns:a16="http://schemas.microsoft.com/office/drawing/2014/main" id="{545FC06C-0C7C-4E75-92C1-D5B3C4306D43}"/>
              </a:ext>
            </a:extLst>
          </p:cNvPr>
          <p:cNvSpPr txBox="1"/>
          <p:nvPr/>
        </p:nvSpPr>
        <p:spPr>
          <a:xfrm>
            <a:off x="10848516" y="699037"/>
            <a:ext cx="1015661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767171"/>
                </a:solidFill>
                <a:effectLst/>
                <a:uFillTx/>
                <a:latin typeface="微软雅黑"/>
                <a:ea typeface="微软雅黑"/>
                <a:sym typeface="微软雅黑"/>
              </a:rPr>
              <a:t>单例模式</a:t>
            </a:r>
            <a:endParaRPr kumimoji="0" sz="1800" b="0" i="0" u="none" strike="noStrike" cap="none" spc="0" normalizeH="0" baseline="0" dirty="0">
              <a:ln>
                <a:noFill/>
              </a:ln>
              <a:solidFill>
                <a:srgbClr val="767171"/>
              </a:solidFill>
              <a:effectLst/>
              <a:uFillTx/>
              <a:latin typeface="微软雅黑"/>
              <a:ea typeface="微软雅黑"/>
              <a:sym typeface="微软雅黑"/>
            </a:endParaRPr>
          </a:p>
        </p:txBody>
      </p:sp>
      <p:sp>
        <p:nvSpPr>
          <p:cNvPr id="13" name="矩形 29">
            <a:extLst>
              <a:ext uri="{FF2B5EF4-FFF2-40B4-BE49-F238E27FC236}">
                <a16:creationId xmlns:a16="http://schemas.microsoft.com/office/drawing/2014/main" id="{F46E6813-A697-41A8-88C6-963CA38E65DC}"/>
              </a:ext>
            </a:extLst>
          </p:cNvPr>
          <p:cNvSpPr txBox="1"/>
          <p:nvPr/>
        </p:nvSpPr>
        <p:spPr>
          <a:xfrm>
            <a:off x="2210764" y="1268758"/>
            <a:ext cx="9000978" cy="45890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tIns="45719" rIns="45719" bIns="45719" numCol="1" anchor="t">
            <a:spAutoFit/>
          </a:bodyPr>
          <a:lstStyle>
            <a:lvl1pPr>
              <a:lnSpc>
                <a:spcPct val="130000"/>
              </a:lnSpc>
              <a:defRPr sz="14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marL="0" marR="0" lvl="0" indent="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dirty="0"/>
              <a:t>设计模式实现场景：用户的信息修改之后后悔，在回滚信息的的代码中应用备忘录模式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8E5EBD-4C15-4352-B574-EC60E99140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764" y="1727664"/>
            <a:ext cx="6029853" cy="466637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82D0AB6-9612-460C-B7FC-95FBB36571DF}"/>
              </a:ext>
            </a:extLst>
          </p:cNvPr>
          <p:cNvSpPr txBox="1"/>
          <p:nvPr/>
        </p:nvSpPr>
        <p:spPr>
          <a:xfrm>
            <a:off x="8240617" y="1728549"/>
            <a:ext cx="3854392" cy="22467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CN" sz="1400" dirty="0" err="1"/>
              <a:t>CustomerInformationOriginator</a:t>
            </a:r>
            <a:r>
              <a:rPr lang="en-US" altLang="zh-CN" sz="1400" dirty="0"/>
              <a:t> </a:t>
            </a:r>
            <a:r>
              <a:rPr lang="zh-CN" altLang="en-US" sz="1400" dirty="0"/>
              <a:t>负责创建</a:t>
            </a:r>
            <a:r>
              <a:rPr lang="en-US" altLang="zh-CN" sz="1400" dirty="0" err="1"/>
              <a:t>CustomerInformationMemento</a:t>
            </a:r>
            <a:r>
              <a:rPr lang="en-US" altLang="zh-CN" sz="1400" dirty="0"/>
              <a:t> </a:t>
            </a:r>
            <a:r>
              <a:rPr lang="zh-CN" altLang="en-US" sz="1400" dirty="0"/>
              <a:t>对象，以及在其中存储状态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en-US" altLang="zh-CN" sz="1400" dirty="0" err="1"/>
              <a:t>CustomerInformationMemento</a:t>
            </a:r>
            <a:r>
              <a:rPr lang="en-US" altLang="zh-CN" sz="1400" dirty="0"/>
              <a:t> </a:t>
            </a:r>
            <a:r>
              <a:rPr lang="zh-CN" altLang="en-US" sz="1400" dirty="0"/>
              <a:t>用于包含要被恢复的 </a:t>
            </a:r>
            <a:r>
              <a:rPr lang="en-US" altLang="zh-CN" sz="1400" dirty="0" err="1"/>
              <a:t>CustomerInformation</a:t>
            </a:r>
            <a:r>
              <a:rPr lang="en-US" altLang="zh-CN" sz="1400" dirty="0"/>
              <a:t> </a:t>
            </a:r>
            <a:r>
              <a:rPr lang="zh-CN" altLang="en-US" sz="1400" dirty="0"/>
              <a:t>的状态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en-US" altLang="zh-CN" sz="1400" dirty="0" err="1"/>
              <a:t>CustomerInformationCareTaker</a:t>
            </a:r>
            <a:r>
              <a:rPr lang="en-US" altLang="zh-CN" sz="1400" dirty="0"/>
              <a:t> </a:t>
            </a:r>
            <a:r>
              <a:rPr lang="zh-CN" altLang="en-US" sz="1400" dirty="0"/>
              <a:t>对象负责从</a:t>
            </a:r>
            <a:r>
              <a:rPr lang="en-US" altLang="zh-CN" sz="1400" dirty="0" err="1"/>
              <a:t>CustomerInformationMemento</a:t>
            </a:r>
            <a:r>
              <a:rPr lang="en-US" altLang="zh-CN" sz="1400" dirty="0"/>
              <a:t> </a:t>
            </a:r>
            <a:r>
              <a:rPr lang="zh-CN" altLang="en-US" sz="1400" dirty="0"/>
              <a:t>中恢复对象的状态</a:t>
            </a:r>
          </a:p>
        </p:txBody>
      </p:sp>
    </p:spTree>
    <p:extLst>
      <p:ext uri="{BB962C8B-B14F-4D97-AF65-F5344CB8AC3E}">
        <p14:creationId xmlns:p14="http://schemas.microsoft.com/office/powerpoint/2010/main" val="1127970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593</TotalTime>
  <Words>3225</Words>
  <Application>Microsoft Office PowerPoint</Application>
  <PresentationFormat>宽屏</PresentationFormat>
  <Paragraphs>379</Paragraphs>
  <Slides>37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4" baseType="lpstr">
      <vt:lpstr>Arial Unicode MS</vt:lpstr>
      <vt:lpstr>黑体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睿捷</cp:lastModifiedBy>
  <cp:revision>113</cp:revision>
  <dcterms:modified xsi:type="dcterms:W3CDTF">2021-11-06T05:52:46Z</dcterms:modified>
</cp:coreProperties>
</file>