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9" r:id="rId4"/>
    <p:sldId id="257" r:id="rId5"/>
    <p:sldId id="326" r:id="rId6"/>
    <p:sldId id="258" r:id="rId7"/>
    <p:sldId id="259" r:id="rId8"/>
    <p:sldId id="260" r:id="rId9"/>
    <p:sldId id="261" r:id="rId10"/>
    <p:sldId id="278" r:id="rId11"/>
    <p:sldId id="57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7305"/>
            <a:ext cx="9179560" cy="6903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940" cy="689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830" y="-27305"/>
            <a:ext cx="9247505" cy="6954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08135" cy="6924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830" y="0"/>
            <a:ext cx="9164955" cy="6892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7015" cy="6871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940" cy="689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7655" cy="6901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7015" cy="68713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36830" y="0"/>
            <a:ext cx="9201150" cy="6918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95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667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239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811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38325" indent="-9525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5BAD4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143000" indent="-22860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00200" indent="-22860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057400" indent="-22860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177" y="2921755"/>
            <a:ext cx="8555037" cy="835224"/>
          </a:xfrm>
        </p:spPr>
        <p:txBody>
          <a:bodyPr>
            <a:noAutofit/>
          </a:bodyPr>
          <a:lstStyle/>
          <a:p>
            <a:r>
              <a:rPr lang="zh-CN" altLang="en-US" sz="5400" b="0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精准脱贫的实践与探索</a:t>
            </a:r>
            <a:endParaRPr lang="zh-CN" altLang="en-US" sz="5400" b="0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594000"/>
            <a:ext cx="6840000" cy="568800"/>
          </a:xfrm>
        </p:spPr>
        <p:txBody>
          <a:bodyPr/>
          <a:p>
            <a:r>
              <a:rPr lang="zh-CN" altLang="en-US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陕西宁陕县的贫困农家</a:t>
            </a:r>
            <a:r>
              <a:rPr lang="en-US" altLang="zh-CN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IMG_39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7475" y="1377950"/>
            <a:ext cx="7242175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594000"/>
            <a:ext cx="6840000" cy="5688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  <a:endParaRPr lang="zh-CN" altLang="en-US" sz="36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180" y="1809820"/>
            <a:ext cx="7886700" cy="4665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一、国家扶贫政策演变及实施</a:t>
            </a:r>
            <a:endParaRPr lang="zh-CN" altLang="en-US" sz="28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精准扶贫：</a:t>
            </a: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新</a:t>
            </a: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形势下中国式扶贫政策实施路径分</a:t>
            </a: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析</a:t>
            </a:r>
            <a:endParaRPr lang="zh-CN" altLang="zh-CN" sz="28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</a:t>
            </a:r>
            <a:r>
              <a:rPr lang="zh-CN" altLang="en-US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精准脱贫的实施</a:t>
            </a:r>
            <a:endParaRPr lang="zh-CN" altLang="en-US" sz="28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</a:t>
            </a: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专题案例研讨：</a:t>
            </a:r>
            <a:r>
              <a:rPr lang="zh-CN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农</a:t>
            </a: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村发展与农村脱贫</a:t>
            </a:r>
            <a:endParaRPr lang="zh-CN" altLang="zh-CN" sz="32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32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594000"/>
            <a:ext cx="6840000" cy="5688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一、国家扶贫政策演变及实施</a:t>
            </a:r>
            <a:endParaRPr lang="zh-CN" altLang="en-US" sz="3600" b="1" dirty="0" smtClean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7425" y="1666310"/>
            <a:ext cx="7886700" cy="466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E0F19"/>
                </a:solidFill>
                <a:latin typeface="+mn-ea"/>
              </a:rPr>
              <a:t>    </a:t>
            </a:r>
            <a:r>
              <a:rPr lang="zh-CN" altLang="zh-CN" sz="2000" b="1" dirty="0" smtClean="0">
                <a:solidFill>
                  <a:srgbClr val="7E0F19"/>
                </a:solidFill>
                <a:latin typeface="+mn-ea"/>
              </a:rPr>
              <a:t>改</a:t>
            </a:r>
            <a:r>
              <a:rPr lang="zh-CN" altLang="zh-CN" sz="2000" b="1" dirty="0">
                <a:solidFill>
                  <a:srgbClr val="7E0F19"/>
                </a:solidFill>
                <a:latin typeface="+mn-ea"/>
              </a:rPr>
              <a:t>革开放以来，我国大力推进扶贫开发，特别是随着《国家八七扶贫攻坚计划（</a:t>
            </a:r>
            <a:r>
              <a:rPr lang="en-US" altLang="zh-CN" sz="2000" b="1" dirty="0">
                <a:solidFill>
                  <a:srgbClr val="7E0F19"/>
                </a:solidFill>
                <a:latin typeface="+mn-ea"/>
              </a:rPr>
              <a:t>1994</a:t>
            </a:r>
            <a:r>
              <a:rPr lang="zh-CN" altLang="zh-CN" sz="2000" b="1" dirty="0">
                <a:solidFill>
                  <a:srgbClr val="7E0F19"/>
                </a:solidFill>
                <a:latin typeface="+mn-ea"/>
              </a:rPr>
              <a:t>－</a:t>
            </a:r>
            <a:r>
              <a:rPr lang="en-US" altLang="zh-CN" sz="2000" b="1" dirty="0">
                <a:solidFill>
                  <a:srgbClr val="7E0F19"/>
                </a:solidFill>
                <a:latin typeface="+mn-ea"/>
              </a:rPr>
              <a:t>2000</a:t>
            </a:r>
            <a:r>
              <a:rPr lang="zh-CN" altLang="zh-CN" sz="2000" b="1" dirty="0">
                <a:solidFill>
                  <a:srgbClr val="7E0F19"/>
                </a:solidFill>
                <a:latin typeface="+mn-ea"/>
              </a:rPr>
              <a:t>年）》和《中国农村扶贫开发纲要（</a:t>
            </a:r>
            <a:r>
              <a:rPr lang="en-US" altLang="zh-CN" sz="2000" b="1" dirty="0">
                <a:solidFill>
                  <a:srgbClr val="7E0F19"/>
                </a:solidFill>
                <a:latin typeface="+mn-ea"/>
              </a:rPr>
              <a:t>2001</a:t>
            </a:r>
            <a:r>
              <a:rPr lang="zh-CN" altLang="zh-CN" sz="2000" b="1" dirty="0">
                <a:solidFill>
                  <a:srgbClr val="7E0F19"/>
                </a:solidFill>
                <a:latin typeface="+mn-ea"/>
              </a:rPr>
              <a:t>－</a:t>
            </a:r>
            <a:r>
              <a:rPr lang="en-US" altLang="zh-CN" sz="2000" b="1" dirty="0">
                <a:solidFill>
                  <a:srgbClr val="7E0F19"/>
                </a:solidFill>
                <a:latin typeface="+mn-ea"/>
              </a:rPr>
              <a:t>2010</a:t>
            </a:r>
            <a:r>
              <a:rPr lang="zh-CN" altLang="zh-CN" sz="2000" b="1" dirty="0">
                <a:solidFill>
                  <a:srgbClr val="7E0F19"/>
                </a:solidFill>
                <a:latin typeface="+mn-ea"/>
              </a:rPr>
              <a:t>年）》的实施，扶贫事业取得了巨大成就。农村贫困人口大幅减少，收入水平稳步提高，贫困地区基础设施明显改善，社会事业不断进步，最低生活保障制度全面建立，农村居民生存和温饱问题基本解决，探索出一条中国特色扶贫开发道路，为促进我国经济发展、政治稳定、民族团结、边疆巩固、社会和谐发挥了重要作用，为推动全球减贫事业发展作出了重大贡献。</a:t>
            </a:r>
            <a:endParaRPr lang="zh-CN" altLang="zh-CN" sz="2000" b="1" dirty="0">
              <a:solidFill>
                <a:srgbClr val="7E0F19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594000"/>
            <a:ext cx="6840000" cy="5688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173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35" y="378735"/>
            <a:ext cx="6840000" cy="56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1998</a:t>
            </a: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年，云南省镇雄县小米多村王天元家部分人员在家门前合影</a:t>
            </a:r>
            <a:endParaRPr lang="zh-CN" altLang="zh-CN" sz="2800" b="1" dirty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http://hzdaily.hangzhou.com.cn/hzrb/media/1/1/2007-01/12/17/res04_attpic_brief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7300" y="1978660"/>
            <a:ext cx="71843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306980"/>
            <a:ext cx="6840000" cy="56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zh-CN" sz="2800" b="1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年，云南省镇雄县小米多村王天元家部分人员在家门前合影</a:t>
            </a:r>
            <a:endParaRPr lang="zh-CN" altLang="zh-CN" sz="2800" b="1" dirty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http://hzdaily.hangzhou.com.cn/hzrb/media/1/1/2007-01/12/17/res09_attpic_brief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88440" y="1865630"/>
            <a:ext cx="7050405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450490"/>
            <a:ext cx="6840000" cy="56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1998</a:t>
            </a:r>
            <a:r>
              <a:rPr lang="zh-CN" altLang="zh-CN" sz="2800" b="0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年，甘肃省宕昌县毛羽山乡邓家山村郭霞翠和儿子无粮做饭</a:t>
            </a:r>
            <a:endParaRPr lang="zh-CN" altLang="zh-CN" sz="2800" b="0" dirty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http://hzdaily.hangzhou.com.cn/hzrb/media/1/1/2007-01/12/17/res03_attpic_brief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00804" y="1771804"/>
            <a:ext cx="468052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000" y="306980"/>
            <a:ext cx="6840000" cy="56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2006</a:t>
            </a:r>
            <a:r>
              <a:rPr lang="zh-CN" altLang="zh-CN" sz="2800" b="0" dirty="0">
                <a:solidFill>
                  <a:srgbClr val="7E0F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年，甘肃省宕昌县毛羽山乡邓家山村，郭霞翠和儿子张国云在吃饭</a:t>
            </a:r>
            <a:endParaRPr lang="zh-CN" altLang="zh-CN" sz="2800" b="0" dirty="0">
              <a:solidFill>
                <a:srgbClr val="7E0F1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http://hzdaily.hangzhou.com.cn/hzrb/media/1/1/2007-01/12/17/res08_attpic_brief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27784" y="1628294"/>
            <a:ext cx="475252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http://img01.mopimg.cn/qingdao/forum/201402/12/1125354xkscx00kwsk1vdb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3860" y="1348740"/>
            <a:ext cx="6786880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"/>
</p:tagLst>
</file>

<file path=ppt/tags/tag2.xml><?xml version="1.0" encoding="utf-8"?>
<p:tagLst xmlns:p="http://schemas.openxmlformats.org/presentationml/2006/main">
  <p:tag name="KSO_WM_TEMPLATE_CATEGORY" val="custom"/>
  <p:tag name="KSO_WM_TEMPLATE_INDEX" val="20"/>
</p:tagLst>
</file>

<file path=ppt/tags/tag3.xml><?xml version="1.0" encoding="utf-8"?>
<p:tagLst xmlns:p="http://schemas.openxmlformats.org/presentationml/2006/main">
  <p:tag name="KSO_WM_TEMPLATE_CATEGORY" val="custom"/>
  <p:tag name="KSO_WM_TEMPLATE_INDEX" val="20"/>
</p:tagLst>
</file>

<file path=ppt/tags/tag4.xml><?xml version="1.0" encoding="utf-8"?>
<p:tagLst xmlns:p="http://schemas.openxmlformats.org/presentationml/2006/main">
  <p:tag name="KSO_WM_TEMPLATE_CATEGORY" val="custom"/>
  <p:tag name="KSO_WM_TEMPLATE_INDEX" val="20"/>
</p:tagLst>
</file>

<file path=ppt/tags/tag5.xml><?xml version="1.0" encoding="utf-8"?>
<p:tagLst xmlns:p="http://schemas.openxmlformats.org/presentationml/2006/main">
  <p:tag name="KSO_WM_TEMPLATE_CATEGORY" val="custom"/>
  <p:tag name="KSO_WM_TEMPLATE_INDEX" val="20"/>
</p:tagLst>
</file>

<file path=ppt/tags/tag6.xml><?xml version="1.0" encoding="utf-8"?>
<p:tagLst xmlns:p="http://schemas.openxmlformats.org/presentationml/2006/main">
  <p:tag name="KSO_WM_TEMPLATE_CATEGORY" val="custom"/>
  <p:tag name="KSO_WM_TEMPLATE_INDEX" val="20"/>
</p:tagLst>
</file>

<file path=ppt/tags/tag7.xml><?xml version="1.0" encoding="utf-8"?>
<p:tagLst xmlns:p="http://schemas.openxmlformats.org/presentationml/2006/main">
  <p:tag name="KSO_WM_TEMPLATE_CATEGORY" val="custom"/>
  <p:tag name="KSO_WM_TEMPLATE_INDEX" val="20"/>
</p:tagLst>
</file>

<file path=ppt/tags/tag8.xml><?xml version="1.0" encoding="utf-8"?>
<p:tagLst xmlns:p="http://schemas.openxmlformats.org/presentationml/2006/main">
  <p:tag name="KSO_WM_TEMPLATE_CATEGORY" val="custom"/>
  <p:tag name="KSO_WM_TEMPLATE_INDEX" val="20"/>
</p:tagLst>
</file>

<file path=ppt/tags/tag9.xml><?xml version="1.0" encoding="utf-8"?>
<p:tagLst xmlns:p="http://schemas.openxmlformats.org/presentationml/2006/main">
  <p:tag name="KSO_WM_TEMPLATE_CATEGORY" val="custom"/>
  <p:tag name="KSO_WM_TEMPLATE_INDEX" val="20"/>
</p:tagLst>
</file>

<file path=ppt/theme/theme1.xml><?xml version="1.0" encoding="utf-8"?>
<a:theme xmlns:a="http://schemas.openxmlformats.org/drawingml/2006/main" name="1_Office 主题">
  <a:themeElements>
    <a:clrScheme name="PPT20">
      <a:dk1>
        <a:srgbClr val="000000"/>
      </a:dk1>
      <a:lt1>
        <a:srgbClr val="FFFFFF"/>
      </a:lt1>
      <a:dk2>
        <a:srgbClr val="4FAD49"/>
      </a:dk2>
      <a:lt2>
        <a:srgbClr val="808080"/>
      </a:lt2>
      <a:accent1>
        <a:srgbClr val="4FA789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全屏显示(4:3)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楷体</vt:lpstr>
      <vt:lpstr>1_Office 主题</vt:lpstr>
      <vt:lpstr>精准脱贫的实践与探索</vt:lpstr>
      <vt:lpstr>目  录</vt:lpstr>
      <vt:lpstr>一、国家扶贫政策演变及实施</vt:lpstr>
      <vt:lpstr>PowerPoint 演示文稿</vt:lpstr>
      <vt:lpstr>1998年，云南省镇雄县小米多村王天元家部分人员在家门前合影</vt:lpstr>
      <vt:lpstr>2005年，云南省镇雄县小米多村王天元家部分人员在家门前合影</vt:lpstr>
      <vt:lpstr>1998年，甘肃省宕昌县毛羽山乡邓家山村郭霞翠和儿子无粮做饭</vt:lpstr>
      <vt:lpstr>2006年，甘肃省宕昌县毛羽山乡邓家山村，郭霞翠和儿子张国云在吃饭</vt:lpstr>
      <vt:lpstr>PowerPoint 演示文稿</vt:lpstr>
      <vt:lpstr>陕西宁陕县的贫困农家1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扶贫开发与农村发展</dc:title>
  <dc:creator>Administrator</dc:creator>
  <cp:lastModifiedBy>我是谁？</cp:lastModifiedBy>
  <cp:revision>153</cp:revision>
  <dcterms:created xsi:type="dcterms:W3CDTF">2015-07-13T11:25:00Z</dcterms:created>
  <dcterms:modified xsi:type="dcterms:W3CDTF">2018-05-25T09:22:42Z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