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4A147-D726-4990-B220-7F043C3F4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B3AE3C-42A1-4F9D-ACDB-012649AD0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59D4B-C41E-425B-9DDC-C01B21F6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9C38-01D9-41C0-9906-377F56A3F180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478BE-FE19-4AA5-B3C2-843A94F2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040FA-176F-4F5A-90CF-5C6DFCA6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A2E5-6A83-4BA5-8003-94894B63F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89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8B60B-B9E4-4640-9BCF-26C897EB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8B06EB-7F07-4298-ACB4-46275AB0D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C30A8-9E2F-4FA9-A752-D34B7D60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9C38-01D9-41C0-9906-377F56A3F180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4B3DF-A931-463A-8D1F-69029629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F599A-E131-460D-A061-D2637DB8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A2E5-6A83-4BA5-8003-94894B63F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6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846E59-C548-4803-BFAA-00AF3C82D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E3A43C-2F45-4B98-AE81-131143856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A2255-2714-4745-BB27-DCBBE4F0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9C38-01D9-41C0-9906-377F56A3F180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FF144-90CC-4325-BD95-5D3F22B5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7353B-C06D-4E53-8207-8666FA97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A2E5-6A83-4BA5-8003-94894B63F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9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B1D99-27D9-45EF-8378-D4DABFC6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FFDFC-FE15-49C8-ACDB-5C8EFFEF5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93718-E8BB-494F-AC0C-C9843BA6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9C38-01D9-41C0-9906-377F56A3F180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E1CD3-B37F-43BF-A2C0-B39A75E4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EACCF-CA72-4917-B94F-806482B9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A2E5-6A83-4BA5-8003-94894B63F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66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14414-56CB-4CE4-96AF-74E4590E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2B598D-D70D-439E-B58D-1C73F6AED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9BB3C-084B-4C74-96BD-A7EE0844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9C38-01D9-41C0-9906-377F56A3F180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BCD1C-1212-48A4-BF91-2B5BA790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E606FC-E212-475D-AA31-BB79CC4E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A2E5-6A83-4BA5-8003-94894B63F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7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5846C-3827-44D6-BFD4-9C49DF13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FC9AE-2504-48C5-B1C3-20740641F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4F2D17-1562-4B86-8B2A-59006B617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6F6D96-E22F-4992-A8BF-A378BBD4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9C38-01D9-41C0-9906-377F56A3F180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FAC1C1-0D13-49E3-821B-5104D0BA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7B5F4D-A8C8-415C-B5A4-C87D29E2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A2E5-6A83-4BA5-8003-94894B63F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4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FD4C-223E-4F18-9238-35F04107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1EC4FA-B983-4536-B02D-EC460BD1A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1F3A08-7A51-4DF2-873E-43DE7E2B1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F7BEAE-D221-4F2C-9081-6B327336F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FA2276-6FBA-426B-B9EC-6D632CBA0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44983F-0A45-4982-A035-35549A3B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9C38-01D9-41C0-9906-377F56A3F180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C1795E-B522-4B2A-9000-9FABE855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A7B2CE-5EC0-429A-AFB9-FB3CE076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A2E5-6A83-4BA5-8003-94894B63F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6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5BC86-1822-4AC4-94D7-92DEA29D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FBA5FA-E71B-4F0E-A1FE-9594B1CE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9C38-01D9-41C0-9906-377F56A3F180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F5512C-2357-4317-B4F8-5EE1DA99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C22D1B-FFAA-493E-B180-570C9FF7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A2E5-6A83-4BA5-8003-94894B63F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7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683CB4-9393-4031-AEA9-46DA2EB4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9C38-01D9-41C0-9906-377F56A3F180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DA4814-A528-445B-A795-E9210631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BC56A6-69F0-43D8-89DD-AE866D8E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A2E5-6A83-4BA5-8003-94894B63F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4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C6379-345E-481F-943A-F422BE9C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04BF0-A88B-4916-985F-7FD53FE2E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063B92-05A8-482A-85E9-B73E5DFA6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43FB5E-DB15-4A53-997F-F6B62E14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9C38-01D9-41C0-9906-377F56A3F180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27AAA-2F15-4FC0-A635-C7ACA2B5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1488EE-B565-4890-A74A-679CBA9A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A2E5-6A83-4BA5-8003-94894B63F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234A2-0B4A-45EE-844E-52B6CE59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A53E9E-13BC-47A8-9CF9-D93B75C8E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74EBD8-7DCE-4619-B901-31F848047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B976F-4744-409C-9D19-D43630C4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9C38-01D9-41C0-9906-377F56A3F180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C9204-0494-47BE-A021-1F6275B6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E92E2-A373-4F7F-9E40-C7612348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A2E5-6A83-4BA5-8003-94894B63F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72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819976-DDC9-43E7-85C0-25FCD4CF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BCD22-50A3-45C9-BE81-B517C89E8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32F5B-A48C-4D2D-918D-A70EE4E79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19C38-01D9-41C0-9906-377F56A3F180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53A77-289E-445C-AF76-45C522E2D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00920-E75D-4A5F-A4D6-5AA52CB7C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DA2E5-6A83-4BA5-8003-94894B63F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0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2164D8-6A58-48BB-822C-6DF2892005EF}"/>
              </a:ext>
            </a:extLst>
          </p:cNvPr>
          <p:cNvSpPr txBox="1"/>
          <p:nvPr/>
        </p:nvSpPr>
        <p:spPr>
          <a:xfrm>
            <a:off x="2952925" y="2181138"/>
            <a:ext cx="897622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Design Pattern Improvement  </a:t>
            </a:r>
          </a:p>
          <a:p>
            <a:r>
              <a:rPr lang="en-US" altLang="zh-CN" b="1" dirty="0"/>
              <a:t>	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		In Tiny-Shell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571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890571-2146-48B6-89D1-8B9331CF2EAB}"/>
              </a:ext>
            </a:extLst>
          </p:cNvPr>
          <p:cNvSpPr txBox="1"/>
          <p:nvPr/>
        </p:nvSpPr>
        <p:spPr>
          <a:xfrm>
            <a:off x="218114" y="201336"/>
            <a:ext cx="476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Tsh</a:t>
            </a:r>
            <a:r>
              <a:rPr lang="en-US" altLang="zh-CN" b="1" dirty="0"/>
              <a:t>(Tiny Shell) Main Improvement 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B36BCB-09A8-4374-87DF-7A9B3E406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3" y="1187250"/>
            <a:ext cx="6306430" cy="38962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4EB7FBC-455E-49A1-BEBD-C59884D2CE06}"/>
              </a:ext>
            </a:extLst>
          </p:cNvPr>
          <p:cNvSpPr txBox="1"/>
          <p:nvPr/>
        </p:nvSpPr>
        <p:spPr>
          <a:xfrm>
            <a:off x="7004807" y="2080687"/>
            <a:ext cx="42699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zh-CN" altLang="en-US" b="1" dirty="0"/>
              <a:t>内置命令</a:t>
            </a:r>
            <a:r>
              <a:rPr lang="zh-CN" altLang="en-US" dirty="0"/>
              <a:t>的处理中，</a:t>
            </a:r>
            <a:r>
              <a:rPr lang="zh-CN" altLang="en-US" b="1" dirty="0"/>
              <a:t>内置命令</a:t>
            </a:r>
            <a:r>
              <a:rPr lang="zh-CN" altLang="en-US" dirty="0"/>
              <a:t>的</a:t>
            </a:r>
            <a:r>
              <a:rPr lang="en-US" altLang="zh-CN" dirty="0"/>
              <a:t>context</a:t>
            </a:r>
            <a:r>
              <a:rPr lang="zh-CN" altLang="en-US" dirty="0"/>
              <a:t>类有一个</a:t>
            </a:r>
            <a:r>
              <a:rPr lang="zh-CN" altLang="en-US" b="1" dirty="0"/>
              <a:t>映射表</a:t>
            </a:r>
            <a:r>
              <a:rPr lang="zh-CN" altLang="en-US" dirty="0"/>
              <a:t>，</a:t>
            </a:r>
            <a:r>
              <a:rPr lang="en-US" altLang="zh-CN" dirty="0"/>
              <a:t>context</a:t>
            </a:r>
            <a:r>
              <a:rPr lang="zh-CN" altLang="en-US" dirty="0"/>
              <a:t>类的构造函数会</a:t>
            </a:r>
            <a:r>
              <a:rPr lang="zh-CN" altLang="en-US" b="1" dirty="0"/>
              <a:t>自动进行命令的映射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Shell</a:t>
            </a:r>
            <a:r>
              <a:rPr lang="zh-CN" altLang="en-US" dirty="0"/>
              <a:t>会首先</a:t>
            </a:r>
            <a:r>
              <a:rPr lang="zh-CN" altLang="en-US" b="1" dirty="0"/>
              <a:t>检查命令是不是内置命令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context</a:t>
            </a:r>
            <a:r>
              <a:rPr lang="zh-CN" altLang="en-US" dirty="0"/>
              <a:t>类中的运行函数中，会</a:t>
            </a:r>
            <a:r>
              <a:rPr lang="zh-CN" altLang="en-US" b="1" dirty="0"/>
              <a:t>调用</a:t>
            </a:r>
            <a:r>
              <a:rPr lang="en-US" altLang="zh-CN" b="1" dirty="0"/>
              <a:t>find()</a:t>
            </a:r>
            <a:r>
              <a:rPr lang="zh-CN" altLang="en-US" b="1" dirty="0"/>
              <a:t>函数</a:t>
            </a:r>
            <a:r>
              <a:rPr lang="zh-CN" altLang="en-US" dirty="0"/>
              <a:t>，看看映射表中是否存在命令，</a:t>
            </a:r>
            <a:r>
              <a:rPr lang="zh-CN" altLang="en-US" b="1" dirty="0"/>
              <a:t>不存在则说明该命令非内置命令</a:t>
            </a:r>
            <a:r>
              <a:rPr lang="zh-CN" altLang="en-US" dirty="0"/>
              <a:t>，跳到非内置命令的处理步骤</a:t>
            </a:r>
          </a:p>
        </p:txBody>
      </p:sp>
    </p:spTree>
    <p:extLst>
      <p:ext uri="{BB962C8B-B14F-4D97-AF65-F5344CB8AC3E}">
        <p14:creationId xmlns:p14="http://schemas.microsoft.com/office/powerpoint/2010/main" val="3741267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796B9BF-9E0A-491B-BA70-794FC3B7C3CB}"/>
              </a:ext>
            </a:extLst>
          </p:cNvPr>
          <p:cNvSpPr txBox="1"/>
          <p:nvPr/>
        </p:nvSpPr>
        <p:spPr>
          <a:xfrm>
            <a:off x="218114" y="201336"/>
            <a:ext cx="476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Tsh</a:t>
            </a:r>
            <a:r>
              <a:rPr lang="en-US" altLang="zh-CN" b="1" dirty="0"/>
              <a:t>(Tiny Shell) Main Improvement 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728C54-FC71-4452-A826-0025CDD1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3" y="653622"/>
            <a:ext cx="5000179" cy="25746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4276402-0B33-429B-9B16-9EDB39579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3" y="3512511"/>
            <a:ext cx="5000179" cy="316389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0502E5F-E57C-4BB5-A852-B1946199BD07}"/>
              </a:ext>
            </a:extLst>
          </p:cNvPr>
          <p:cNvSpPr txBox="1"/>
          <p:nvPr/>
        </p:nvSpPr>
        <p:spPr>
          <a:xfrm>
            <a:off x="6384022" y="503339"/>
            <a:ext cx="48488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在对非内置命令处理的过程中，主要分为两个阶段，①一个是对管道的处理，②另一个是调用</a:t>
            </a:r>
            <a:r>
              <a:rPr lang="en-US" altLang="zh-CN" dirty="0" err="1"/>
              <a:t>execve</a:t>
            </a:r>
            <a:r>
              <a:rPr lang="zh-CN" altLang="en-US" dirty="0"/>
              <a:t>函数，从</a:t>
            </a:r>
            <a:r>
              <a:rPr lang="en-US" altLang="zh-CN" dirty="0"/>
              <a:t>path</a:t>
            </a:r>
            <a:r>
              <a:rPr lang="zh-CN" altLang="en-US" dirty="0"/>
              <a:t>路径中找到命令程序，并将子进程当前上下文环境覆盖，加载命令程序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在我们的</a:t>
            </a:r>
            <a:r>
              <a:rPr lang="en-US" altLang="zh-CN" dirty="0" err="1"/>
              <a:t>CommandProcessor</a:t>
            </a:r>
            <a:r>
              <a:rPr lang="zh-CN" altLang="en-US" dirty="0"/>
              <a:t>类中，将执行步骤简化为一个</a:t>
            </a:r>
            <a:r>
              <a:rPr lang="en-US" altLang="zh-CN" dirty="0"/>
              <a:t>vector</a:t>
            </a:r>
            <a:r>
              <a:rPr lang="zh-CN" altLang="en-US" dirty="0"/>
              <a:t>数组，将</a:t>
            </a:r>
            <a:r>
              <a:rPr lang="en-US" altLang="zh-CN" dirty="0" err="1"/>
              <a:t>PipeHandler</a:t>
            </a:r>
            <a:r>
              <a:rPr lang="zh-CN" altLang="en-US" dirty="0"/>
              <a:t>和</a:t>
            </a:r>
            <a:r>
              <a:rPr lang="en-US" altLang="zh-CN" dirty="0" err="1"/>
              <a:t>CommandExecutor</a:t>
            </a:r>
            <a:r>
              <a:rPr lang="zh-CN" altLang="en-US" dirty="0"/>
              <a:t>封装成过程加入该数组，在非内置命令执行的过程中直接调用</a:t>
            </a:r>
            <a:r>
              <a:rPr lang="en-US" altLang="zh-CN" dirty="0" err="1"/>
              <a:t>CommandProcessor</a:t>
            </a:r>
            <a:r>
              <a:rPr lang="en-US" altLang="zh-CN" dirty="0"/>
              <a:t>::execute</a:t>
            </a:r>
            <a:r>
              <a:rPr lang="zh-CN" altLang="en-US" dirty="0"/>
              <a:t>即可，对于日后修改步骤，或者加入错误处理与日志记录都很方便；增加了解耦性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5C376D9-2178-4153-B02C-8767D5822CF9}"/>
              </a:ext>
            </a:extLst>
          </p:cNvPr>
          <p:cNvCxnSpPr/>
          <p:nvPr/>
        </p:nvCxnSpPr>
        <p:spPr>
          <a:xfrm flipH="1">
            <a:off x="2575420" y="989901"/>
            <a:ext cx="4633521" cy="1258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C1AD16C-1B2C-4EE9-A419-2F7D7EAB766D}"/>
              </a:ext>
            </a:extLst>
          </p:cNvPr>
          <p:cNvCxnSpPr/>
          <p:nvPr/>
        </p:nvCxnSpPr>
        <p:spPr>
          <a:xfrm flipH="1">
            <a:off x="3003259" y="1375794"/>
            <a:ext cx="4253218" cy="11576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C8E9D43-47C0-4052-A2CF-67979A89C0F4}"/>
              </a:ext>
            </a:extLst>
          </p:cNvPr>
          <p:cNvCxnSpPr/>
          <p:nvPr/>
        </p:nvCxnSpPr>
        <p:spPr>
          <a:xfrm flipH="1">
            <a:off x="3884103" y="3429000"/>
            <a:ext cx="2499919" cy="731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ABC4BE1-0C75-4EE0-9A68-41C875140790}"/>
              </a:ext>
            </a:extLst>
          </p:cNvPr>
          <p:cNvCxnSpPr/>
          <p:nvPr/>
        </p:nvCxnSpPr>
        <p:spPr>
          <a:xfrm flipH="1">
            <a:off x="3598877" y="3825380"/>
            <a:ext cx="4135773" cy="19210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63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C4E871-AF0A-4E3C-8E85-F9B0342ECEF8}"/>
              </a:ext>
            </a:extLst>
          </p:cNvPr>
          <p:cNvSpPr txBox="1"/>
          <p:nvPr/>
        </p:nvSpPr>
        <p:spPr>
          <a:xfrm>
            <a:off x="299207" y="528506"/>
            <a:ext cx="115935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Background Introduction:</a:t>
            </a:r>
          </a:p>
          <a:p>
            <a:endParaRPr lang="en-US" altLang="zh-CN" b="1" dirty="0"/>
          </a:p>
          <a:p>
            <a:r>
              <a:rPr lang="zh-CN" altLang="en-US" b="1" dirty="0"/>
              <a:t>①</a:t>
            </a:r>
            <a:r>
              <a:rPr lang="en-US" altLang="zh-CN" b="1" dirty="0"/>
              <a:t>What is the Shell</a:t>
            </a:r>
          </a:p>
          <a:p>
            <a:r>
              <a:rPr lang="en-US" altLang="zh-CN" b="1" dirty="0"/>
              <a:t>	</a:t>
            </a:r>
            <a:r>
              <a:rPr lang="en-US" altLang="zh-CN" dirty="0"/>
              <a:t>An </a:t>
            </a:r>
            <a:r>
              <a:rPr lang="en-US" altLang="zh-CN" b="1" dirty="0"/>
              <a:t>interactive</a:t>
            </a:r>
            <a:r>
              <a:rPr lang="en-US" altLang="zh-CN" dirty="0"/>
              <a:t> command-line </a:t>
            </a:r>
            <a:r>
              <a:rPr lang="en-US" altLang="zh-CN" b="1" dirty="0"/>
              <a:t>interpreter </a:t>
            </a:r>
            <a:r>
              <a:rPr lang="en-US" altLang="zh-CN" dirty="0"/>
              <a:t>that</a:t>
            </a:r>
            <a:r>
              <a:rPr lang="en-US" altLang="zh-CN" b="1" dirty="0"/>
              <a:t> run programs on behalf of the user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②</a:t>
            </a:r>
            <a:r>
              <a:rPr lang="en-US" altLang="zh-CN" b="1" dirty="0"/>
              <a:t>Description for command-line</a:t>
            </a:r>
          </a:p>
          <a:p>
            <a:r>
              <a:rPr lang="en-US" altLang="zh-CN" dirty="0"/>
              <a:t>	Sequence of </a:t>
            </a:r>
            <a:r>
              <a:rPr lang="en-US" altLang="zh-CN" b="1" dirty="0"/>
              <a:t>ASCII text words </a:t>
            </a:r>
            <a:r>
              <a:rPr lang="en-US" altLang="zh-CN" dirty="0"/>
              <a:t>delimited by whitespace.</a:t>
            </a:r>
          </a:p>
          <a:p>
            <a:r>
              <a:rPr lang="en-US" altLang="zh-CN" dirty="0"/>
              <a:t>	If </a:t>
            </a:r>
            <a:r>
              <a:rPr lang="en-US" altLang="zh-CN" b="1" dirty="0"/>
              <a:t>built-in command</a:t>
            </a:r>
            <a:r>
              <a:rPr lang="en-US" altLang="zh-CN" dirty="0"/>
              <a:t>, Shell </a:t>
            </a:r>
            <a:r>
              <a:rPr lang="en-US" altLang="zh-CN" b="1" dirty="0"/>
              <a:t>immediately executes</a:t>
            </a:r>
          </a:p>
          <a:p>
            <a:r>
              <a:rPr lang="en-US" altLang="zh-CN" b="1" dirty="0"/>
              <a:t>	</a:t>
            </a:r>
            <a:r>
              <a:rPr lang="en-US" altLang="zh-CN" dirty="0"/>
              <a:t>else the shell </a:t>
            </a:r>
            <a:r>
              <a:rPr lang="en-US" altLang="zh-CN" b="1" dirty="0"/>
              <a:t>forks a child process</a:t>
            </a:r>
            <a:r>
              <a:rPr lang="en-US" altLang="zh-CN" dirty="0"/>
              <a:t>, load and run program </a:t>
            </a:r>
            <a:r>
              <a:rPr lang="en-US" altLang="zh-CN" b="1" dirty="0"/>
              <a:t>in the context of the child</a:t>
            </a:r>
          </a:p>
          <a:p>
            <a:r>
              <a:rPr lang="en-US" altLang="zh-CN" b="1" dirty="0"/>
              <a:t>	</a:t>
            </a:r>
            <a:r>
              <a:rPr lang="en-US" altLang="zh-CN" dirty="0"/>
              <a:t>A job can consist of </a:t>
            </a:r>
            <a:r>
              <a:rPr lang="en-US" altLang="zh-CN" b="1" dirty="0"/>
              <a:t>multiple child processes </a:t>
            </a:r>
            <a:r>
              <a:rPr lang="en-US" altLang="zh-CN" dirty="0"/>
              <a:t>connected by </a:t>
            </a:r>
            <a:r>
              <a:rPr lang="en-US" altLang="zh-CN" b="1" dirty="0"/>
              <a:t>Unix pipes</a:t>
            </a:r>
          </a:p>
          <a:p>
            <a:endParaRPr lang="en-US" altLang="zh-CN" b="1" dirty="0"/>
          </a:p>
          <a:p>
            <a:r>
              <a:rPr lang="zh-CN" altLang="en-US" b="1" dirty="0"/>
              <a:t>③</a:t>
            </a:r>
            <a:r>
              <a:rPr lang="en-US" altLang="zh-CN" b="1" dirty="0"/>
              <a:t>Tiny-Shell Specification</a:t>
            </a:r>
          </a:p>
          <a:p>
            <a:r>
              <a:rPr lang="en-US" altLang="zh-CN" b="1" dirty="0"/>
              <a:t>	</a:t>
            </a:r>
            <a:r>
              <a:rPr lang="en-US" altLang="zh-CN" dirty="0"/>
              <a:t>Support the built-in command : </a:t>
            </a:r>
            <a:r>
              <a:rPr lang="en-US" altLang="zh-CN" b="1" dirty="0"/>
              <a:t>quit, jobs ,bg, fg</a:t>
            </a:r>
          </a:p>
          <a:p>
            <a:r>
              <a:rPr lang="en-US" altLang="zh-CN" b="1" dirty="0"/>
              <a:t>	</a:t>
            </a:r>
            <a:r>
              <a:rPr lang="en-US" altLang="zh-CN" dirty="0"/>
              <a:t>Otherwise assume that the name is </a:t>
            </a:r>
            <a:r>
              <a:rPr lang="en-US" altLang="zh-CN" b="1" dirty="0"/>
              <a:t>the path of an executable files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4030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3288180-FC7B-45C0-98F6-EF31EFB24753}"/>
              </a:ext>
            </a:extLst>
          </p:cNvPr>
          <p:cNvSpPr txBox="1"/>
          <p:nvPr/>
        </p:nvSpPr>
        <p:spPr>
          <a:xfrm>
            <a:off x="268448" y="251670"/>
            <a:ext cx="474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Background Introduction for Signal In OS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974A93-8459-406B-9CAA-E21DEDC8823E}"/>
              </a:ext>
            </a:extLst>
          </p:cNvPr>
          <p:cNvSpPr txBox="1"/>
          <p:nvPr/>
        </p:nvSpPr>
        <p:spPr>
          <a:xfrm>
            <a:off x="360727" y="922789"/>
            <a:ext cx="11593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Linux</a:t>
            </a:r>
            <a:r>
              <a:rPr lang="zh-CN" altLang="en-US" b="1" dirty="0"/>
              <a:t>信号</a:t>
            </a:r>
            <a:r>
              <a:rPr lang="zh-CN" altLang="en-US" dirty="0"/>
              <a:t>是一种</a:t>
            </a:r>
            <a:r>
              <a:rPr lang="zh-CN" altLang="en-US" b="1" dirty="0"/>
              <a:t>更高层的软件形式的异常</a:t>
            </a:r>
            <a:r>
              <a:rPr lang="zh-CN" altLang="en-US" dirty="0"/>
              <a:t>，它允许进程和内核中断其他进程。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一个信号就是一个小消息，它</a:t>
            </a:r>
            <a:r>
              <a:rPr lang="zh-CN" altLang="en-US" b="1" dirty="0"/>
              <a:t>通知进程系统</a:t>
            </a:r>
            <a:r>
              <a:rPr lang="zh-CN" altLang="en-US" dirty="0"/>
              <a:t>中发生了某种类型的事件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3FC8FE-5A1E-4D37-9101-115DB8F37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9" y="1846119"/>
            <a:ext cx="5267841" cy="49241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CF32AF9-A12E-4D36-8629-2A9432E2CB9A}"/>
              </a:ext>
            </a:extLst>
          </p:cNvPr>
          <p:cNvSpPr txBox="1"/>
          <p:nvPr/>
        </p:nvSpPr>
        <p:spPr>
          <a:xfrm>
            <a:off x="5647665" y="1962753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上图展示了</a:t>
            </a:r>
            <a:r>
              <a:rPr lang="en-US" altLang="zh-CN" dirty="0">
                <a:solidFill>
                  <a:srgbClr val="333333"/>
                </a:solidFill>
                <a:effectLst/>
                <a:latin typeface="OpenSans-Regular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系统上支持的</a:t>
            </a:r>
            <a:r>
              <a:rPr lang="en-US" altLang="zh-CN" dirty="0">
                <a:solidFill>
                  <a:srgbClr val="333333"/>
                </a:solidFill>
                <a:effectLst/>
                <a:latin typeface="OpenSans-Regular"/>
              </a:rPr>
              <a:t>30</a:t>
            </a:r>
            <a:r>
              <a:rPr lang="zh-CN" altLang="en-US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种不同的信号。</a:t>
            </a:r>
            <a:r>
              <a:rPr lang="zh-CN" altLang="en-US" b="1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红色框</a:t>
            </a:r>
            <a:r>
              <a:rPr lang="zh-CN" altLang="en-US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代表在 </a:t>
            </a:r>
            <a:r>
              <a:rPr lang="en-US" altLang="zh-CN" dirty="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TinyShell</a:t>
            </a:r>
            <a:r>
              <a:rPr lang="zh-CN" altLang="en-US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中较为重要的处理信号</a:t>
            </a:r>
            <a:r>
              <a:rPr lang="en-US" altLang="zh-CN" dirty="0">
                <a:solidFill>
                  <a:srgbClr val="333333"/>
                </a:solidFill>
                <a:effectLst/>
                <a:latin typeface="OpenSans-Regular"/>
              </a:rPr>
              <a:t>(</a:t>
            </a:r>
            <a:r>
              <a:rPr lang="zh-CN" altLang="en-US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也是我们</a:t>
            </a:r>
            <a:r>
              <a:rPr lang="zh-CN" altLang="en-US" b="1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重点关注</a:t>
            </a:r>
            <a:r>
              <a:rPr lang="zh-CN" altLang="en-US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的对象</a:t>
            </a:r>
            <a:r>
              <a:rPr lang="en-US" altLang="zh-CN" dirty="0">
                <a:solidFill>
                  <a:srgbClr val="333333"/>
                </a:solidFill>
                <a:effectLst/>
                <a:latin typeface="OpenSans-Regular"/>
              </a:rPr>
              <a:t>)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E6B93A4-ED32-4635-96FC-2CA435E2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665" y="3002717"/>
            <a:ext cx="6031076" cy="22063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5FDF015-106E-46F4-9F75-47E8277AD741}"/>
              </a:ext>
            </a:extLst>
          </p:cNvPr>
          <p:cNvSpPr txBox="1"/>
          <p:nvPr/>
        </p:nvSpPr>
        <p:spPr>
          <a:xfrm>
            <a:off x="5746459" y="5478011"/>
            <a:ext cx="6094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Signal</a:t>
            </a:r>
            <a:r>
              <a:rPr lang="zh-CN" altLang="en-US" dirty="0"/>
              <a:t>函数我们可以自定义某个信号的信号处理函数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Ex:Signal</a:t>
            </a:r>
            <a:r>
              <a:rPr lang="en-US" altLang="zh-CN" dirty="0"/>
              <a:t>(SIGCHID, </a:t>
            </a:r>
            <a:r>
              <a:rPr lang="en-US" altLang="zh-CN" dirty="0" err="1"/>
              <a:t>myHandlerForSigchild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第一个参数是信号，第二个参数是</a:t>
            </a:r>
            <a:r>
              <a:rPr lang="en-US" altLang="zh-CN" dirty="0"/>
              <a:t>void</a:t>
            </a:r>
            <a:r>
              <a:rPr lang="zh-CN" altLang="en-US" dirty="0"/>
              <a:t>类型函数指针</a:t>
            </a:r>
          </a:p>
        </p:txBody>
      </p:sp>
    </p:spTree>
    <p:extLst>
      <p:ext uri="{BB962C8B-B14F-4D97-AF65-F5344CB8AC3E}">
        <p14:creationId xmlns:p14="http://schemas.microsoft.com/office/powerpoint/2010/main" val="155528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273104-E219-4151-AC54-D94971C5FEAF}"/>
              </a:ext>
            </a:extLst>
          </p:cNvPr>
          <p:cNvSpPr txBox="1"/>
          <p:nvPr/>
        </p:nvSpPr>
        <p:spPr>
          <a:xfrm>
            <a:off x="243281" y="419450"/>
            <a:ext cx="38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Overview For Tiny-Shell Structure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81653F-3679-48EB-9116-B8C436DEB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4" y="788782"/>
            <a:ext cx="10875215" cy="595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8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F6D7E28-5B91-4891-8C1D-C20335E31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56" y="1030142"/>
            <a:ext cx="10121854" cy="22572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1CA70F-6C42-4576-B997-456863424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56" y="3570637"/>
            <a:ext cx="8021169" cy="26864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5832D49-B8DF-49B8-9640-53D2569EB86E}"/>
              </a:ext>
            </a:extLst>
          </p:cNvPr>
          <p:cNvSpPr txBox="1"/>
          <p:nvPr/>
        </p:nvSpPr>
        <p:spPr>
          <a:xfrm>
            <a:off x="251956" y="260059"/>
            <a:ext cx="471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TinyShell</a:t>
            </a:r>
            <a:r>
              <a:rPr lang="zh-CN" altLang="en-US" b="1" dirty="0"/>
              <a:t> </a:t>
            </a:r>
            <a:r>
              <a:rPr lang="en-US" altLang="zh-CN" b="1" dirty="0"/>
              <a:t>Implementation 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5605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76C78F-B416-4A38-8605-BD0C81E087E8}"/>
              </a:ext>
            </a:extLst>
          </p:cNvPr>
          <p:cNvSpPr txBox="1"/>
          <p:nvPr/>
        </p:nvSpPr>
        <p:spPr>
          <a:xfrm>
            <a:off x="243281" y="385894"/>
            <a:ext cx="114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Signal_handle func Improvement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837392-A6DD-46AC-B08F-7751172AD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1" y="846240"/>
            <a:ext cx="7439025" cy="4343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375BAF1-E98B-4297-9471-34213F4610A7}"/>
              </a:ext>
            </a:extLst>
          </p:cNvPr>
          <p:cNvSpPr txBox="1"/>
          <p:nvPr/>
        </p:nvSpPr>
        <p:spPr>
          <a:xfrm>
            <a:off x="8061820" y="570560"/>
            <a:ext cx="36827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单例模式</a:t>
            </a:r>
            <a:r>
              <a:rPr lang="en-US" altLang="zh-CN" dirty="0"/>
              <a:t>(SignalHandlerContext)</a:t>
            </a:r>
            <a:r>
              <a:rPr lang="zh-CN" altLang="en-US" dirty="0"/>
              <a:t>和策略模式</a:t>
            </a:r>
            <a:r>
              <a:rPr lang="en-US" altLang="zh-CN" dirty="0"/>
              <a:t>(</a:t>
            </a:r>
            <a:r>
              <a:rPr lang="zh-CN" altLang="en-US" dirty="0"/>
              <a:t>设置信号处理函数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zh-CN" altLang="en-US" b="1" dirty="0"/>
              <a:t>策略模式</a:t>
            </a:r>
            <a:r>
              <a:rPr lang="zh-CN" altLang="en-US" dirty="0"/>
              <a:t>方便对信号设置不同的信号处理函数，只需要调用一次</a:t>
            </a:r>
            <a:r>
              <a:rPr lang="en-US" altLang="zh-CN" dirty="0"/>
              <a:t>setStrategy</a:t>
            </a:r>
            <a:r>
              <a:rPr lang="zh-CN" altLang="en-US" dirty="0"/>
              <a:t>即可，便于进行更新优化</a:t>
            </a:r>
          </a:p>
        </p:txBody>
      </p:sp>
    </p:spTree>
    <p:extLst>
      <p:ext uri="{BB962C8B-B14F-4D97-AF65-F5344CB8AC3E}">
        <p14:creationId xmlns:p14="http://schemas.microsoft.com/office/powerpoint/2010/main" val="141652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1F430B0-A413-4964-884B-0089334AA9E5}"/>
              </a:ext>
            </a:extLst>
          </p:cNvPr>
          <p:cNvSpPr txBox="1"/>
          <p:nvPr/>
        </p:nvSpPr>
        <p:spPr>
          <a:xfrm>
            <a:off x="320879" y="27672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Signal_handle func Improvement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59E5D5-3999-4777-9CAF-7C9EA6178C6C}"/>
              </a:ext>
            </a:extLst>
          </p:cNvPr>
          <p:cNvSpPr txBox="1"/>
          <p:nvPr/>
        </p:nvSpPr>
        <p:spPr>
          <a:xfrm>
            <a:off x="310393" y="1031846"/>
            <a:ext cx="9219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Context</a:t>
            </a:r>
            <a:r>
              <a:rPr lang="zh-CN" altLang="en-US" dirty="0"/>
              <a:t>类中我们改进了</a:t>
            </a:r>
            <a:r>
              <a:rPr lang="en-US" altLang="zh-CN" dirty="0"/>
              <a:t>Signal</a:t>
            </a:r>
            <a:r>
              <a:rPr lang="zh-CN" altLang="en-US" dirty="0"/>
              <a:t>函数，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+ SignalHandlerContext :: setStrategy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48C1C7-1213-4AAE-83C6-86A74E63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10" y="1966073"/>
            <a:ext cx="6306430" cy="11526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0F2A83F-37C6-405F-8F41-B178B1D09419}"/>
              </a:ext>
            </a:extLst>
          </p:cNvPr>
          <p:cNvSpPr txBox="1"/>
          <p:nvPr/>
        </p:nvSpPr>
        <p:spPr>
          <a:xfrm>
            <a:off x="320879" y="3363985"/>
            <a:ext cx="1015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而在</a:t>
            </a:r>
            <a:r>
              <a:rPr lang="en-US" altLang="zh-CN" dirty="0"/>
              <a:t>- SignalHandlerContext ::signalHandler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855462A-F138-47E3-AA3D-12C0A1F1D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36" y="3729714"/>
            <a:ext cx="6296904" cy="117173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AC33DE6-67F8-401E-AEE7-E0EB67C334D3}"/>
              </a:ext>
            </a:extLst>
          </p:cNvPr>
          <p:cNvSpPr txBox="1"/>
          <p:nvPr/>
        </p:nvSpPr>
        <p:spPr>
          <a:xfrm>
            <a:off x="494336" y="5167293"/>
            <a:ext cx="7669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这比原先的</a:t>
            </a:r>
            <a:r>
              <a:rPr lang="en-US" altLang="zh-CN" dirty="0"/>
              <a:t>Signal(SIGCHILD,my_signal_func);</a:t>
            </a:r>
            <a:r>
              <a:rPr lang="zh-CN" altLang="en-US" dirty="0"/>
              <a:t>更加方便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用户进行设置更新时只需要</a:t>
            </a:r>
            <a:r>
              <a:rPr lang="en-US" altLang="zh-CN" dirty="0" err="1"/>
              <a:t>context.setStrategy</a:t>
            </a:r>
            <a:r>
              <a:rPr lang="en-US" altLang="zh-CN" dirty="0"/>
              <a:t>(SIGINT, new </a:t>
            </a:r>
            <a:r>
              <a:rPr lang="en-US" altLang="zh-CN" dirty="0" err="1"/>
              <a:t>SigIntHandler</a:t>
            </a:r>
            <a:r>
              <a:rPr lang="en-US" altLang="zh-CN" dirty="0"/>
              <a:t>());</a:t>
            </a:r>
            <a:r>
              <a:rPr lang="zh-CN" altLang="en-US" dirty="0"/>
              <a:t>即可；使得耦合程度更低</a:t>
            </a:r>
          </a:p>
        </p:txBody>
      </p:sp>
    </p:spTree>
    <p:extLst>
      <p:ext uri="{BB962C8B-B14F-4D97-AF65-F5344CB8AC3E}">
        <p14:creationId xmlns:p14="http://schemas.microsoft.com/office/powerpoint/2010/main" val="169349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C0B149-2A1F-4B12-A8C9-392F841DFD2D}"/>
              </a:ext>
            </a:extLst>
          </p:cNvPr>
          <p:cNvSpPr txBox="1"/>
          <p:nvPr/>
        </p:nvSpPr>
        <p:spPr>
          <a:xfrm>
            <a:off x="142613" y="251670"/>
            <a:ext cx="577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Job_Control_Func Improvement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68B709-820D-42B7-BD23-BD9D21C60B83}"/>
              </a:ext>
            </a:extLst>
          </p:cNvPr>
          <p:cNvSpPr txBox="1"/>
          <p:nvPr/>
        </p:nvSpPr>
        <p:spPr>
          <a:xfrm>
            <a:off x="8605113" y="973123"/>
            <a:ext cx="3256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Job</a:t>
            </a:r>
            <a:r>
              <a:rPr lang="zh-CN" altLang="en-US" dirty="0"/>
              <a:t>命令采用</a:t>
            </a:r>
            <a:r>
              <a:rPr lang="zh-CN" altLang="en-US" b="1" dirty="0"/>
              <a:t>命令模式</a:t>
            </a:r>
            <a:r>
              <a:rPr lang="zh-CN" altLang="en-US" dirty="0"/>
              <a:t>，便于后续加入</a:t>
            </a:r>
            <a:r>
              <a:rPr lang="zh-CN" altLang="en-US" b="1" dirty="0"/>
              <a:t>新的命令</a:t>
            </a:r>
            <a:r>
              <a:rPr lang="zh-CN" altLang="en-US" dirty="0"/>
              <a:t>与</a:t>
            </a:r>
            <a:r>
              <a:rPr lang="zh-CN" altLang="en-US" b="1" dirty="0"/>
              <a:t>进行命令日志的统计</a:t>
            </a:r>
            <a:r>
              <a:rPr lang="zh-CN" altLang="en-US" dirty="0"/>
              <a:t>，同时对于繁杂的</a:t>
            </a:r>
            <a:r>
              <a:rPr lang="en-US" altLang="zh-CN" dirty="0" err="1"/>
              <a:t>JobControl</a:t>
            </a:r>
            <a:r>
              <a:rPr lang="zh-CN" altLang="en-US" dirty="0"/>
              <a:t>命令采用</a:t>
            </a:r>
            <a:r>
              <a:rPr lang="zh-CN" altLang="en-US" b="1" dirty="0"/>
              <a:t>外观模式</a:t>
            </a:r>
            <a:r>
              <a:rPr lang="zh-CN" altLang="en-US" dirty="0"/>
              <a:t>提供一个</a:t>
            </a:r>
            <a:r>
              <a:rPr lang="zh-CN" altLang="en-US" b="1" dirty="0"/>
              <a:t>统一的</a:t>
            </a:r>
            <a:r>
              <a:rPr lang="en-US" altLang="zh-CN" b="1" dirty="0"/>
              <a:t>Job</a:t>
            </a:r>
            <a:r>
              <a:rPr lang="zh-CN" altLang="en-US" b="1" dirty="0"/>
              <a:t>控制函数库；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 err="1"/>
              <a:t>JobFactory</a:t>
            </a:r>
            <a:r>
              <a:rPr lang="zh-CN" altLang="en-US" dirty="0"/>
              <a:t>用来</a:t>
            </a:r>
            <a:r>
              <a:rPr lang="zh-CN" altLang="en-US" b="1" dirty="0"/>
              <a:t>创建不同的作业</a:t>
            </a:r>
            <a:r>
              <a:rPr lang="zh-CN" altLang="en-US" dirty="0"/>
              <a:t>，同时在</a:t>
            </a:r>
            <a:r>
              <a:rPr lang="en-US" altLang="zh-CN" dirty="0"/>
              <a:t>Factory</a:t>
            </a:r>
            <a:r>
              <a:rPr lang="zh-CN" altLang="en-US" dirty="0"/>
              <a:t>中有一个</a:t>
            </a:r>
            <a:r>
              <a:rPr lang="zh-CN" altLang="en-US" b="1" dirty="0"/>
              <a:t>静态的</a:t>
            </a:r>
            <a:r>
              <a:rPr lang="en-US" altLang="zh-CN" b="1" dirty="0"/>
              <a:t>Job</a:t>
            </a:r>
            <a:r>
              <a:rPr lang="zh-CN" altLang="en-US" b="1" dirty="0"/>
              <a:t>列表</a:t>
            </a:r>
            <a:r>
              <a:rPr lang="zh-CN" altLang="en-US" dirty="0"/>
              <a:t>用来存储</a:t>
            </a:r>
            <a:r>
              <a:rPr lang="en-US" altLang="zh-CN" dirty="0"/>
              <a:t>Factory</a:t>
            </a:r>
            <a:r>
              <a:rPr lang="zh-CN" altLang="en-US" dirty="0"/>
              <a:t>分配的所有</a:t>
            </a:r>
            <a:r>
              <a:rPr lang="en-US" altLang="zh-CN" dirty="0"/>
              <a:t>Job</a:t>
            </a:r>
            <a:r>
              <a:rPr lang="zh-CN" altLang="en-US" b="1" dirty="0"/>
              <a:t>便于统一管理</a:t>
            </a:r>
            <a:r>
              <a:rPr lang="zh-CN" altLang="en-US" dirty="0"/>
              <a:t>，同时便于日后</a:t>
            </a:r>
            <a:r>
              <a:rPr lang="zh-CN" altLang="en-US" b="1" dirty="0"/>
              <a:t>加入不同的</a:t>
            </a:r>
            <a:r>
              <a:rPr lang="en-US" altLang="zh-CN" b="1" dirty="0"/>
              <a:t>Job</a:t>
            </a: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A1D2064-15E3-48CF-B13D-993866F0C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6" y="819409"/>
            <a:ext cx="7942332" cy="4166659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08D5D75-6303-4301-B63F-F0715058DCE5}"/>
              </a:ext>
            </a:extLst>
          </p:cNvPr>
          <p:cNvCxnSpPr/>
          <p:nvPr/>
        </p:nvCxnSpPr>
        <p:spPr>
          <a:xfrm flipH="1">
            <a:off x="4494362" y="4278702"/>
            <a:ext cx="5382883" cy="508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B344EBA-B0B7-4804-9331-EC7E3D8F68C7}"/>
              </a:ext>
            </a:extLst>
          </p:cNvPr>
          <p:cNvCxnSpPr/>
          <p:nvPr/>
        </p:nvCxnSpPr>
        <p:spPr>
          <a:xfrm flipH="1" flipV="1">
            <a:off x="6659592" y="1190445"/>
            <a:ext cx="4123427" cy="11300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06838249-0D70-4FBF-B0A9-335E76ECC630}"/>
              </a:ext>
            </a:extLst>
          </p:cNvPr>
          <p:cNvSpPr/>
          <p:nvPr/>
        </p:nvSpPr>
        <p:spPr>
          <a:xfrm>
            <a:off x="4356340" y="431321"/>
            <a:ext cx="5969479" cy="1155939"/>
          </a:xfrm>
          <a:custGeom>
            <a:avLst/>
            <a:gdLst>
              <a:gd name="connsiteX0" fmla="*/ 5969479 w 5969479"/>
              <a:gd name="connsiteY0" fmla="*/ 629728 h 1155939"/>
              <a:gd name="connsiteX1" fmla="*/ 5934973 w 5969479"/>
              <a:gd name="connsiteY1" fmla="*/ 439947 h 1155939"/>
              <a:gd name="connsiteX2" fmla="*/ 5891841 w 5969479"/>
              <a:gd name="connsiteY2" fmla="*/ 388188 h 1155939"/>
              <a:gd name="connsiteX3" fmla="*/ 5865962 w 5969479"/>
              <a:gd name="connsiteY3" fmla="*/ 379562 h 1155939"/>
              <a:gd name="connsiteX4" fmla="*/ 5822830 w 5969479"/>
              <a:gd name="connsiteY4" fmla="*/ 345056 h 1155939"/>
              <a:gd name="connsiteX5" fmla="*/ 5684807 w 5969479"/>
              <a:gd name="connsiteY5" fmla="*/ 215660 h 1155939"/>
              <a:gd name="connsiteX6" fmla="*/ 5633049 w 5969479"/>
              <a:gd name="connsiteY6" fmla="*/ 181154 h 1155939"/>
              <a:gd name="connsiteX7" fmla="*/ 5495026 w 5969479"/>
              <a:gd name="connsiteY7" fmla="*/ 129396 h 1155939"/>
              <a:gd name="connsiteX8" fmla="*/ 5227607 w 5969479"/>
              <a:gd name="connsiteY8" fmla="*/ 77637 h 1155939"/>
              <a:gd name="connsiteX9" fmla="*/ 4753154 w 5969479"/>
              <a:gd name="connsiteY9" fmla="*/ 43132 h 1155939"/>
              <a:gd name="connsiteX10" fmla="*/ 4554747 w 5969479"/>
              <a:gd name="connsiteY10" fmla="*/ 34505 h 1155939"/>
              <a:gd name="connsiteX11" fmla="*/ 3976777 w 5969479"/>
              <a:gd name="connsiteY11" fmla="*/ 17253 h 1155939"/>
              <a:gd name="connsiteX12" fmla="*/ 3157268 w 5969479"/>
              <a:gd name="connsiteY12" fmla="*/ 0 h 1155939"/>
              <a:gd name="connsiteX13" fmla="*/ 1354347 w 5969479"/>
              <a:gd name="connsiteY13" fmla="*/ 25879 h 1155939"/>
              <a:gd name="connsiteX14" fmla="*/ 1207698 w 5969479"/>
              <a:gd name="connsiteY14" fmla="*/ 77637 h 1155939"/>
              <a:gd name="connsiteX15" fmla="*/ 1009290 w 5969479"/>
              <a:gd name="connsiteY15" fmla="*/ 120770 h 1155939"/>
              <a:gd name="connsiteX16" fmla="*/ 940279 w 5969479"/>
              <a:gd name="connsiteY16" fmla="*/ 155275 h 1155939"/>
              <a:gd name="connsiteX17" fmla="*/ 862641 w 5969479"/>
              <a:gd name="connsiteY17" fmla="*/ 189781 h 1155939"/>
              <a:gd name="connsiteX18" fmla="*/ 785003 w 5969479"/>
              <a:gd name="connsiteY18" fmla="*/ 232913 h 1155939"/>
              <a:gd name="connsiteX19" fmla="*/ 733245 w 5969479"/>
              <a:gd name="connsiteY19" fmla="*/ 301924 h 1155939"/>
              <a:gd name="connsiteX20" fmla="*/ 724618 w 5969479"/>
              <a:gd name="connsiteY20" fmla="*/ 345056 h 1155939"/>
              <a:gd name="connsiteX21" fmla="*/ 638354 w 5969479"/>
              <a:gd name="connsiteY21" fmla="*/ 448573 h 1155939"/>
              <a:gd name="connsiteX22" fmla="*/ 543464 w 5969479"/>
              <a:gd name="connsiteY22" fmla="*/ 586596 h 1155939"/>
              <a:gd name="connsiteX23" fmla="*/ 405441 w 5969479"/>
              <a:gd name="connsiteY23" fmla="*/ 733245 h 1155939"/>
              <a:gd name="connsiteX24" fmla="*/ 319177 w 5969479"/>
              <a:gd name="connsiteY24" fmla="*/ 776377 h 1155939"/>
              <a:gd name="connsiteX25" fmla="*/ 258792 w 5969479"/>
              <a:gd name="connsiteY25" fmla="*/ 810883 h 1155939"/>
              <a:gd name="connsiteX26" fmla="*/ 232913 w 5969479"/>
              <a:gd name="connsiteY26" fmla="*/ 828136 h 1155939"/>
              <a:gd name="connsiteX27" fmla="*/ 181154 w 5969479"/>
              <a:gd name="connsiteY27" fmla="*/ 845388 h 1155939"/>
              <a:gd name="connsiteX28" fmla="*/ 120769 w 5969479"/>
              <a:gd name="connsiteY28" fmla="*/ 905773 h 1155939"/>
              <a:gd name="connsiteX29" fmla="*/ 86264 w 5969479"/>
              <a:gd name="connsiteY29" fmla="*/ 940279 h 1155939"/>
              <a:gd name="connsiteX30" fmla="*/ 43132 w 5969479"/>
              <a:gd name="connsiteY30" fmla="*/ 1026543 h 1155939"/>
              <a:gd name="connsiteX31" fmla="*/ 8626 w 5969479"/>
              <a:gd name="connsiteY31" fmla="*/ 1069675 h 1155939"/>
              <a:gd name="connsiteX32" fmla="*/ 0 w 5969479"/>
              <a:gd name="connsiteY32" fmla="*/ 1155939 h 115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69479" h="1155939">
                <a:moveTo>
                  <a:pt x="5969479" y="629728"/>
                </a:moveTo>
                <a:cubicBezTo>
                  <a:pt x="5962564" y="574412"/>
                  <a:pt x="5953600" y="486514"/>
                  <a:pt x="5934973" y="439947"/>
                </a:cubicBezTo>
                <a:cubicBezTo>
                  <a:pt x="5926632" y="419095"/>
                  <a:pt x="5908743" y="402977"/>
                  <a:pt x="5891841" y="388188"/>
                </a:cubicBezTo>
                <a:cubicBezTo>
                  <a:pt x="5884998" y="382200"/>
                  <a:pt x="5874588" y="382437"/>
                  <a:pt x="5865962" y="379562"/>
                </a:cubicBezTo>
                <a:cubicBezTo>
                  <a:pt x="5851585" y="368060"/>
                  <a:pt x="5836290" y="357619"/>
                  <a:pt x="5822830" y="345056"/>
                </a:cubicBezTo>
                <a:cubicBezTo>
                  <a:pt x="5751846" y="278804"/>
                  <a:pt x="5750597" y="265003"/>
                  <a:pt x="5684807" y="215660"/>
                </a:cubicBezTo>
                <a:cubicBezTo>
                  <a:pt x="5668219" y="203219"/>
                  <a:pt x="5651926" y="189734"/>
                  <a:pt x="5633049" y="181154"/>
                </a:cubicBezTo>
                <a:cubicBezTo>
                  <a:pt x="5588317" y="160821"/>
                  <a:pt x="5543071" y="139691"/>
                  <a:pt x="5495026" y="129396"/>
                </a:cubicBezTo>
                <a:cubicBezTo>
                  <a:pt x="5370211" y="102650"/>
                  <a:pt x="5361158" y="99177"/>
                  <a:pt x="5227607" y="77637"/>
                </a:cubicBezTo>
                <a:cubicBezTo>
                  <a:pt x="5030547" y="45853"/>
                  <a:pt x="5029731" y="56097"/>
                  <a:pt x="4753154" y="43132"/>
                </a:cubicBezTo>
                <a:lnTo>
                  <a:pt x="4554747" y="34505"/>
                </a:lnTo>
                <a:lnTo>
                  <a:pt x="3976777" y="17253"/>
                </a:lnTo>
                <a:lnTo>
                  <a:pt x="3157268" y="0"/>
                </a:lnTo>
                <a:cubicBezTo>
                  <a:pt x="2556294" y="8626"/>
                  <a:pt x="1954907" y="1963"/>
                  <a:pt x="1354347" y="25879"/>
                </a:cubicBezTo>
                <a:cubicBezTo>
                  <a:pt x="1302550" y="27942"/>
                  <a:pt x="1257681" y="63892"/>
                  <a:pt x="1207698" y="77637"/>
                </a:cubicBezTo>
                <a:cubicBezTo>
                  <a:pt x="1142440" y="95583"/>
                  <a:pt x="1075426" y="106392"/>
                  <a:pt x="1009290" y="120770"/>
                </a:cubicBezTo>
                <a:cubicBezTo>
                  <a:pt x="986286" y="132272"/>
                  <a:pt x="963550" y="144324"/>
                  <a:pt x="940279" y="155275"/>
                </a:cubicBezTo>
                <a:cubicBezTo>
                  <a:pt x="914654" y="167334"/>
                  <a:pt x="887971" y="177116"/>
                  <a:pt x="862641" y="189781"/>
                </a:cubicBezTo>
                <a:cubicBezTo>
                  <a:pt x="836162" y="203021"/>
                  <a:pt x="810882" y="218536"/>
                  <a:pt x="785003" y="232913"/>
                </a:cubicBezTo>
                <a:cubicBezTo>
                  <a:pt x="767750" y="255917"/>
                  <a:pt x="746878" y="276606"/>
                  <a:pt x="733245" y="301924"/>
                </a:cubicBezTo>
                <a:cubicBezTo>
                  <a:pt x="726294" y="314834"/>
                  <a:pt x="732583" y="332746"/>
                  <a:pt x="724618" y="345056"/>
                </a:cubicBezTo>
                <a:cubicBezTo>
                  <a:pt x="700217" y="382766"/>
                  <a:pt x="658441" y="408399"/>
                  <a:pt x="638354" y="448573"/>
                </a:cubicBezTo>
                <a:cubicBezTo>
                  <a:pt x="602073" y="521136"/>
                  <a:pt x="612945" y="508430"/>
                  <a:pt x="543464" y="586596"/>
                </a:cubicBezTo>
                <a:cubicBezTo>
                  <a:pt x="498866" y="636769"/>
                  <a:pt x="465483" y="703224"/>
                  <a:pt x="405441" y="733245"/>
                </a:cubicBezTo>
                <a:cubicBezTo>
                  <a:pt x="376686" y="747622"/>
                  <a:pt x="347590" y="761335"/>
                  <a:pt x="319177" y="776377"/>
                </a:cubicBezTo>
                <a:cubicBezTo>
                  <a:pt x="298688" y="787224"/>
                  <a:pt x="278671" y="798955"/>
                  <a:pt x="258792" y="810883"/>
                </a:cubicBezTo>
                <a:cubicBezTo>
                  <a:pt x="249902" y="816217"/>
                  <a:pt x="242387" y="823925"/>
                  <a:pt x="232913" y="828136"/>
                </a:cubicBezTo>
                <a:cubicBezTo>
                  <a:pt x="216294" y="835522"/>
                  <a:pt x="198407" y="839637"/>
                  <a:pt x="181154" y="845388"/>
                </a:cubicBezTo>
                <a:lnTo>
                  <a:pt x="120769" y="905773"/>
                </a:lnTo>
                <a:lnTo>
                  <a:pt x="86264" y="940279"/>
                </a:lnTo>
                <a:cubicBezTo>
                  <a:pt x="69731" y="981611"/>
                  <a:pt x="69456" y="988938"/>
                  <a:pt x="43132" y="1026543"/>
                </a:cubicBezTo>
                <a:cubicBezTo>
                  <a:pt x="32573" y="1041627"/>
                  <a:pt x="14448" y="1052208"/>
                  <a:pt x="8626" y="1069675"/>
                </a:cubicBezTo>
                <a:cubicBezTo>
                  <a:pt x="-512" y="1097090"/>
                  <a:pt x="2875" y="1127184"/>
                  <a:pt x="0" y="1155939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8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2561AA-3B32-4087-808E-96F12F475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9" y="1006678"/>
            <a:ext cx="8826391" cy="46139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B0EAF4A-0899-4BED-BBF5-F678043B3A58}"/>
              </a:ext>
            </a:extLst>
          </p:cNvPr>
          <p:cNvSpPr txBox="1"/>
          <p:nvPr/>
        </p:nvSpPr>
        <p:spPr>
          <a:xfrm>
            <a:off x="218114" y="201336"/>
            <a:ext cx="476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Tsh</a:t>
            </a:r>
            <a:r>
              <a:rPr lang="en-US" altLang="zh-CN" b="1" dirty="0"/>
              <a:t>(Tiny Shell) Main Improvement 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BA2CED-0400-4548-8C31-B79FA2B0D917}"/>
              </a:ext>
            </a:extLst>
          </p:cNvPr>
          <p:cNvSpPr txBox="1"/>
          <p:nvPr/>
        </p:nvSpPr>
        <p:spPr>
          <a:xfrm>
            <a:off x="8749717" y="511728"/>
            <a:ext cx="3061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shell</a:t>
            </a:r>
            <a:r>
              <a:rPr lang="zh-CN" altLang="en-US" b="1" dirty="0"/>
              <a:t>内置命令</a:t>
            </a:r>
            <a:r>
              <a:rPr lang="zh-CN" altLang="en-US" dirty="0"/>
              <a:t>采用</a:t>
            </a:r>
            <a:r>
              <a:rPr lang="zh-CN" altLang="en-US" b="1" dirty="0"/>
              <a:t>命令模式</a:t>
            </a:r>
            <a:r>
              <a:rPr lang="zh-CN" altLang="en-US" dirty="0"/>
              <a:t>进行处理，便于以后</a:t>
            </a:r>
            <a:r>
              <a:rPr lang="zh-CN" altLang="en-US" b="1" dirty="0"/>
              <a:t>更新和添加新的命令</a:t>
            </a:r>
            <a:r>
              <a:rPr lang="zh-CN" altLang="en-US" dirty="0"/>
              <a:t>，对于</a:t>
            </a:r>
            <a:r>
              <a:rPr lang="zh-CN" altLang="en-US" b="1" dirty="0"/>
              <a:t>非内置命令</a:t>
            </a:r>
            <a:r>
              <a:rPr lang="zh-CN" altLang="en-US" dirty="0"/>
              <a:t>，采用</a:t>
            </a:r>
            <a:r>
              <a:rPr lang="zh-CN" altLang="en-US" b="1" dirty="0"/>
              <a:t>组合模式</a:t>
            </a:r>
            <a:r>
              <a:rPr lang="zh-CN" altLang="en-US" dirty="0"/>
              <a:t>对非内置命令的</a:t>
            </a:r>
            <a:r>
              <a:rPr lang="zh-CN" altLang="en-US" b="1" dirty="0"/>
              <a:t>执行步骤进行不同阶段的抽象</a:t>
            </a:r>
            <a:r>
              <a:rPr lang="zh-CN" altLang="en-US" dirty="0"/>
              <a:t>，使执行步骤</a:t>
            </a:r>
            <a:r>
              <a:rPr lang="zh-CN" altLang="en-US" b="1" dirty="0"/>
              <a:t>解耦便于日后修改优化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整体的</a:t>
            </a:r>
            <a:r>
              <a:rPr lang="en-US" altLang="zh-CN" dirty="0"/>
              <a:t>shell</a:t>
            </a:r>
            <a:r>
              <a:rPr lang="zh-CN" altLang="en-US" dirty="0"/>
              <a:t>大类采用</a:t>
            </a:r>
            <a:r>
              <a:rPr lang="zh-CN" altLang="en-US" b="1" dirty="0"/>
              <a:t>单例模式</a:t>
            </a:r>
            <a:r>
              <a:rPr lang="zh-CN" altLang="en-US" dirty="0"/>
              <a:t>进行处理。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41BB15A2-8673-49A9-8BEF-AB7AE467BD6D}"/>
              </a:ext>
            </a:extLst>
          </p:cNvPr>
          <p:cNvSpPr/>
          <p:nvPr/>
        </p:nvSpPr>
        <p:spPr>
          <a:xfrm>
            <a:off x="1115736" y="293615"/>
            <a:ext cx="8917497" cy="1895912"/>
          </a:xfrm>
          <a:custGeom>
            <a:avLst/>
            <a:gdLst>
              <a:gd name="connsiteX0" fmla="*/ 8917497 w 8917497"/>
              <a:gd name="connsiteY0" fmla="*/ 268447 h 1895912"/>
              <a:gd name="connsiteX1" fmla="*/ 8833607 w 8917497"/>
              <a:gd name="connsiteY1" fmla="*/ 226502 h 1895912"/>
              <a:gd name="connsiteX2" fmla="*/ 8263156 w 8917497"/>
              <a:gd name="connsiteY2" fmla="*/ 151002 h 1895912"/>
              <a:gd name="connsiteX3" fmla="*/ 8086987 w 8917497"/>
              <a:gd name="connsiteY3" fmla="*/ 134224 h 1895912"/>
              <a:gd name="connsiteX4" fmla="*/ 8011486 w 8917497"/>
              <a:gd name="connsiteY4" fmla="*/ 109057 h 1895912"/>
              <a:gd name="connsiteX5" fmla="*/ 7894040 w 8917497"/>
              <a:gd name="connsiteY5" fmla="*/ 92279 h 1895912"/>
              <a:gd name="connsiteX6" fmla="*/ 6249798 w 8917497"/>
              <a:gd name="connsiteY6" fmla="*/ 75501 h 1895912"/>
              <a:gd name="connsiteX7" fmla="*/ 5830348 w 8917497"/>
              <a:gd name="connsiteY7" fmla="*/ 50334 h 1895912"/>
              <a:gd name="connsiteX8" fmla="*/ 5620624 w 8917497"/>
              <a:gd name="connsiteY8" fmla="*/ 16778 h 1895912"/>
              <a:gd name="connsiteX9" fmla="*/ 4966282 w 8917497"/>
              <a:gd name="connsiteY9" fmla="*/ 0 h 1895912"/>
              <a:gd name="connsiteX10" fmla="*/ 3120704 w 8917497"/>
              <a:gd name="connsiteY10" fmla="*/ 33556 h 1895912"/>
              <a:gd name="connsiteX11" fmla="*/ 2961314 w 8917497"/>
              <a:gd name="connsiteY11" fmla="*/ 50334 h 1895912"/>
              <a:gd name="connsiteX12" fmla="*/ 2667699 w 8917497"/>
              <a:gd name="connsiteY12" fmla="*/ 134224 h 1895912"/>
              <a:gd name="connsiteX13" fmla="*/ 2457974 w 8917497"/>
              <a:gd name="connsiteY13" fmla="*/ 192946 h 1895912"/>
              <a:gd name="connsiteX14" fmla="*/ 2155970 w 8917497"/>
              <a:gd name="connsiteY14" fmla="*/ 251669 h 1895912"/>
              <a:gd name="connsiteX15" fmla="*/ 2055303 w 8917497"/>
              <a:gd name="connsiteY15" fmla="*/ 276836 h 1895912"/>
              <a:gd name="connsiteX16" fmla="*/ 1904301 w 8917497"/>
              <a:gd name="connsiteY16" fmla="*/ 310392 h 1895912"/>
              <a:gd name="connsiteX17" fmla="*/ 1677798 w 8917497"/>
              <a:gd name="connsiteY17" fmla="*/ 369115 h 1895912"/>
              <a:gd name="connsiteX18" fmla="*/ 1535185 w 8917497"/>
              <a:gd name="connsiteY18" fmla="*/ 436227 h 1895912"/>
              <a:gd name="connsiteX19" fmla="*/ 1459684 w 8917497"/>
              <a:gd name="connsiteY19" fmla="*/ 444616 h 1895912"/>
              <a:gd name="connsiteX20" fmla="*/ 1400961 w 8917497"/>
              <a:gd name="connsiteY20" fmla="*/ 461394 h 1895912"/>
              <a:gd name="connsiteX21" fmla="*/ 1308682 w 8917497"/>
              <a:gd name="connsiteY21" fmla="*/ 469783 h 1895912"/>
              <a:gd name="connsiteX22" fmla="*/ 1249959 w 8917497"/>
              <a:gd name="connsiteY22" fmla="*/ 494950 h 1895912"/>
              <a:gd name="connsiteX23" fmla="*/ 1115736 w 8917497"/>
              <a:gd name="connsiteY23" fmla="*/ 503339 h 1895912"/>
              <a:gd name="connsiteX24" fmla="*/ 931178 w 8917497"/>
              <a:gd name="connsiteY24" fmla="*/ 511728 h 1895912"/>
              <a:gd name="connsiteX25" fmla="*/ 654341 w 8917497"/>
              <a:gd name="connsiteY25" fmla="*/ 587229 h 1895912"/>
              <a:gd name="connsiteX26" fmla="*/ 461394 w 8917497"/>
              <a:gd name="connsiteY26" fmla="*/ 604007 h 1895912"/>
              <a:gd name="connsiteX27" fmla="*/ 427838 w 8917497"/>
              <a:gd name="connsiteY27" fmla="*/ 612396 h 1895912"/>
              <a:gd name="connsiteX28" fmla="*/ 268447 w 8917497"/>
              <a:gd name="connsiteY28" fmla="*/ 889233 h 1895912"/>
              <a:gd name="connsiteX29" fmla="*/ 125835 w 8917497"/>
              <a:gd name="connsiteY29" fmla="*/ 1006679 h 1895912"/>
              <a:gd name="connsiteX30" fmla="*/ 109057 w 8917497"/>
              <a:gd name="connsiteY30" fmla="*/ 1031846 h 1895912"/>
              <a:gd name="connsiteX31" fmla="*/ 83890 w 8917497"/>
              <a:gd name="connsiteY31" fmla="*/ 1174458 h 1895912"/>
              <a:gd name="connsiteX32" fmla="*/ 75501 w 8917497"/>
              <a:gd name="connsiteY32" fmla="*/ 1249959 h 1895912"/>
              <a:gd name="connsiteX33" fmla="*/ 58723 w 8917497"/>
              <a:gd name="connsiteY33" fmla="*/ 1350627 h 1895912"/>
              <a:gd name="connsiteX34" fmla="*/ 50334 w 8917497"/>
              <a:gd name="connsiteY34" fmla="*/ 1392572 h 1895912"/>
              <a:gd name="connsiteX35" fmla="*/ 25167 w 8917497"/>
              <a:gd name="connsiteY35" fmla="*/ 1459684 h 1895912"/>
              <a:gd name="connsiteX36" fmla="*/ 0 w 8917497"/>
              <a:gd name="connsiteY36" fmla="*/ 1719743 h 1895912"/>
              <a:gd name="connsiteX37" fmla="*/ 8389 w 8917497"/>
              <a:gd name="connsiteY37" fmla="*/ 1895912 h 18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917497" h="1895912">
                <a:moveTo>
                  <a:pt x="8917497" y="268447"/>
                </a:moveTo>
                <a:cubicBezTo>
                  <a:pt x="8889534" y="254465"/>
                  <a:pt x="8863865" y="234369"/>
                  <a:pt x="8833607" y="226502"/>
                </a:cubicBezTo>
                <a:cubicBezTo>
                  <a:pt x="8531544" y="147966"/>
                  <a:pt x="8536269" y="160756"/>
                  <a:pt x="8263156" y="151002"/>
                </a:cubicBezTo>
                <a:cubicBezTo>
                  <a:pt x="8204433" y="145409"/>
                  <a:pt x="8145173" y="143922"/>
                  <a:pt x="8086987" y="134224"/>
                </a:cubicBezTo>
                <a:cubicBezTo>
                  <a:pt x="8060820" y="129863"/>
                  <a:pt x="8037119" y="115892"/>
                  <a:pt x="8011486" y="109057"/>
                </a:cubicBezTo>
                <a:cubicBezTo>
                  <a:pt x="7995456" y="104782"/>
                  <a:pt x="7903088" y="92412"/>
                  <a:pt x="7894040" y="92279"/>
                </a:cubicBezTo>
                <a:lnTo>
                  <a:pt x="6249798" y="75501"/>
                </a:lnTo>
                <a:lnTo>
                  <a:pt x="5830348" y="50334"/>
                </a:lnTo>
                <a:cubicBezTo>
                  <a:pt x="5759954" y="42792"/>
                  <a:pt x="5691301" y="20895"/>
                  <a:pt x="5620624" y="16778"/>
                </a:cubicBezTo>
                <a:cubicBezTo>
                  <a:pt x="5402808" y="4090"/>
                  <a:pt x="5184396" y="5593"/>
                  <a:pt x="4966282" y="0"/>
                </a:cubicBezTo>
                <a:lnTo>
                  <a:pt x="3120704" y="33556"/>
                </a:lnTo>
                <a:cubicBezTo>
                  <a:pt x="3067297" y="34897"/>
                  <a:pt x="3014135" y="42331"/>
                  <a:pt x="2961314" y="50334"/>
                </a:cubicBezTo>
                <a:cubicBezTo>
                  <a:pt x="2830166" y="70205"/>
                  <a:pt x="2809460" y="91080"/>
                  <a:pt x="2667699" y="134224"/>
                </a:cubicBezTo>
                <a:cubicBezTo>
                  <a:pt x="2598247" y="155361"/>
                  <a:pt x="2528403" y="175339"/>
                  <a:pt x="2457974" y="192946"/>
                </a:cubicBezTo>
                <a:cubicBezTo>
                  <a:pt x="2090732" y="284756"/>
                  <a:pt x="2407394" y="201384"/>
                  <a:pt x="2155970" y="251669"/>
                </a:cubicBezTo>
                <a:cubicBezTo>
                  <a:pt x="2122053" y="258452"/>
                  <a:pt x="2088987" y="268976"/>
                  <a:pt x="2055303" y="276836"/>
                </a:cubicBezTo>
                <a:cubicBezTo>
                  <a:pt x="2005090" y="288552"/>
                  <a:pt x="1954227" y="297508"/>
                  <a:pt x="1904301" y="310392"/>
                </a:cubicBezTo>
                <a:cubicBezTo>
                  <a:pt x="1589970" y="391510"/>
                  <a:pt x="2008237" y="298307"/>
                  <a:pt x="1677798" y="369115"/>
                </a:cubicBezTo>
                <a:cubicBezTo>
                  <a:pt x="1666570" y="374729"/>
                  <a:pt x="1560173" y="429980"/>
                  <a:pt x="1535185" y="436227"/>
                </a:cubicBezTo>
                <a:cubicBezTo>
                  <a:pt x="1510619" y="442368"/>
                  <a:pt x="1484851" y="441820"/>
                  <a:pt x="1459684" y="444616"/>
                </a:cubicBezTo>
                <a:cubicBezTo>
                  <a:pt x="1440110" y="450209"/>
                  <a:pt x="1421042" y="458047"/>
                  <a:pt x="1400961" y="461394"/>
                </a:cubicBezTo>
                <a:cubicBezTo>
                  <a:pt x="1370495" y="466472"/>
                  <a:pt x="1338833" y="463083"/>
                  <a:pt x="1308682" y="469783"/>
                </a:cubicBezTo>
                <a:cubicBezTo>
                  <a:pt x="1287893" y="474403"/>
                  <a:pt x="1270940" y="491301"/>
                  <a:pt x="1249959" y="494950"/>
                </a:cubicBezTo>
                <a:cubicBezTo>
                  <a:pt x="1205794" y="502631"/>
                  <a:pt x="1160502" y="500983"/>
                  <a:pt x="1115736" y="503339"/>
                </a:cubicBezTo>
                <a:lnTo>
                  <a:pt x="931178" y="511728"/>
                </a:lnTo>
                <a:cubicBezTo>
                  <a:pt x="838899" y="536895"/>
                  <a:pt x="748197" y="568793"/>
                  <a:pt x="654341" y="587229"/>
                </a:cubicBezTo>
                <a:cubicBezTo>
                  <a:pt x="590993" y="599672"/>
                  <a:pt x="525558" y="596878"/>
                  <a:pt x="461394" y="604007"/>
                </a:cubicBezTo>
                <a:cubicBezTo>
                  <a:pt x="449935" y="605280"/>
                  <a:pt x="439023" y="609600"/>
                  <a:pt x="427838" y="612396"/>
                </a:cubicBezTo>
                <a:cubicBezTo>
                  <a:pt x="374708" y="704675"/>
                  <a:pt x="333196" y="804700"/>
                  <a:pt x="268447" y="889233"/>
                </a:cubicBezTo>
                <a:cubicBezTo>
                  <a:pt x="231000" y="938122"/>
                  <a:pt x="171729" y="965616"/>
                  <a:pt x="125835" y="1006679"/>
                </a:cubicBezTo>
                <a:cubicBezTo>
                  <a:pt x="118321" y="1013402"/>
                  <a:pt x="114650" y="1023457"/>
                  <a:pt x="109057" y="1031846"/>
                </a:cubicBezTo>
                <a:cubicBezTo>
                  <a:pt x="100668" y="1079383"/>
                  <a:pt x="91230" y="1126747"/>
                  <a:pt x="83890" y="1174458"/>
                </a:cubicBezTo>
                <a:cubicBezTo>
                  <a:pt x="80040" y="1199485"/>
                  <a:pt x="79082" y="1224892"/>
                  <a:pt x="75501" y="1249959"/>
                </a:cubicBezTo>
                <a:cubicBezTo>
                  <a:pt x="70690" y="1283636"/>
                  <a:pt x="64635" y="1317126"/>
                  <a:pt x="58723" y="1350627"/>
                </a:cubicBezTo>
                <a:cubicBezTo>
                  <a:pt x="56245" y="1364669"/>
                  <a:pt x="54527" y="1378944"/>
                  <a:pt x="50334" y="1392572"/>
                </a:cubicBezTo>
                <a:cubicBezTo>
                  <a:pt x="43308" y="1415407"/>
                  <a:pt x="33556" y="1437313"/>
                  <a:pt x="25167" y="1459684"/>
                </a:cubicBezTo>
                <a:cubicBezTo>
                  <a:pt x="1655" y="1624271"/>
                  <a:pt x="10711" y="1537652"/>
                  <a:pt x="0" y="1719743"/>
                </a:cubicBezTo>
                <a:cubicBezTo>
                  <a:pt x="9261" y="1867921"/>
                  <a:pt x="8389" y="1809138"/>
                  <a:pt x="8389" y="1895912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6EB27F19-197A-4570-9B1E-A6D193D4D7D7}"/>
              </a:ext>
            </a:extLst>
          </p:cNvPr>
          <p:cNvSpPr/>
          <p:nvPr/>
        </p:nvSpPr>
        <p:spPr>
          <a:xfrm>
            <a:off x="7994580" y="1509093"/>
            <a:ext cx="998418" cy="747546"/>
          </a:xfrm>
          <a:custGeom>
            <a:avLst/>
            <a:gdLst>
              <a:gd name="connsiteX0" fmla="*/ 998418 w 998418"/>
              <a:gd name="connsiteY0" fmla="*/ 925 h 747546"/>
              <a:gd name="connsiteX1" fmla="*/ 503468 w 998418"/>
              <a:gd name="connsiteY1" fmla="*/ 26092 h 747546"/>
              <a:gd name="connsiteX2" fmla="*/ 377633 w 998418"/>
              <a:gd name="connsiteY2" fmla="*/ 76426 h 747546"/>
              <a:gd name="connsiteX3" fmla="*/ 260187 w 998418"/>
              <a:gd name="connsiteY3" fmla="*/ 177094 h 747546"/>
              <a:gd name="connsiteX4" fmla="*/ 134352 w 998418"/>
              <a:gd name="connsiteY4" fmla="*/ 302929 h 747546"/>
              <a:gd name="connsiteX5" fmla="*/ 75629 w 998418"/>
              <a:gd name="connsiteY5" fmla="*/ 462320 h 747546"/>
              <a:gd name="connsiteX6" fmla="*/ 67240 w 998418"/>
              <a:gd name="connsiteY6" fmla="*/ 504265 h 747546"/>
              <a:gd name="connsiteX7" fmla="*/ 42073 w 998418"/>
              <a:gd name="connsiteY7" fmla="*/ 554599 h 747546"/>
              <a:gd name="connsiteX8" fmla="*/ 33684 w 998418"/>
              <a:gd name="connsiteY8" fmla="*/ 613322 h 747546"/>
              <a:gd name="connsiteX9" fmla="*/ 8517 w 998418"/>
              <a:gd name="connsiteY9" fmla="*/ 663656 h 747546"/>
              <a:gd name="connsiteX10" fmla="*/ 128 w 998418"/>
              <a:gd name="connsiteY10" fmla="*/ 747546 h 74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8418" h="747546">
                <a:moveTo>
                  <a:pt x="998418" y="925"/>
                </a:moveTo>
                <a:cubicBezTo>
                  <a:pt x="920084" y="2592"/>
                  <a:pt x="643241" y="-10371"/>
                  <a:pt x="503468" y="26092"/>
                </a:cubicBezTo>
                <a:cubicBezTo>
                  <a:pt x="487627" y="30224"/>
                  <a:pt x="406768" y="57886"/>
                  <a:pt x="377633" y="76426"/>
                </a:cubicBezTo>
                <a:cubicBezTo>
                  <a:pt x="288443" y="133183"/>
                  <a:pt x="345058" y="102832"/>
                  <a:pt x="260187" y="177094"/>
                </a:cubicBezTo>
                <a:cubicBezTo>
                  <a:pt x="203719" y="226503"/>
                  <a:pt x="167763" y="233537"/>
                  <a:pt x="134352" y="302929"/>
                </a:cubicBezTo>
                <a:cubicBezTo>
                  <a:pt x="109789" y="353945"/>
                  <a:pt x="86733" y="406798"/>
                  <a:pt x="75629" y="462320"/>
                </a:cubicBezTo>
                <a:cubicBezTo>
                  <a:pt x="72833" y="476302"/>
                  <a:pt x="72113" y="490865"/>
                  <a:pt x="67240" y="504265"/>
                </a:cubicBezTo>
                <a:cubicBezTo>
                  <a:pt x="60829" y="521894"/>
                  <a:pt x="50462" y="537821"/>
                  <a:pt x="42073" y="554599"/>
                </a:cubicBezTo>
                <a:cubicBezTo>
                  <a:pt x="39277" y="574173"/>
                  <a:pt x="39499" y="594423"/>
                  <a:pt x="33684" y="613322"/>
                </a:cubicBezTo>
                <a:cubicBezTo>
                  <a:pt x="28167" y="631251"/>
                  <a:pt x="14449" y="645860"/>
                  <a:pt x="8517" y="663656"/>
                </a:cubicBezTo>
                <a:cubicBezTo>
                  <a:pt x="-1711" y="694340"/>
                  <a:pt x="128" y="717158"/>
                  <a:pt x="128" y="747546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2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705</Words>
  <Application>Microsoft Office PowerPoint</Application>
  <PresentationFormat>宽屏</PresentationFormat>
  <Paragraphs>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OpenSans-Regular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wzj</dc:creator>
  <cp:lastModifiedBy>wzj</cp:lastModifiedBy>
  <cp:revision>18</cp:revision>
  <dcterms:created xsi:type="dcterms:W3CDTF">2023-12-19T02:19:26Z</dcterms:created>
  <dcterms:modified xsi:type="dcterms:W3CDTF">2023-12-19T08:43:31Z</dcterms:modified>
</cp:coreProperties>
</file>