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FA1CE-BC08-4376-BA6E-FDF7A6C3C33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7C7A164-0427-40CB-AB3B-A317E370153F}">
      <dgm:prSet phldrT="[Text]" custT="1"/>
      <dgm:spPr/>
      <dgm:t>
        <a:bodyPr/>
        <a:lstStyle/>
        <a:p>
          <a:r>
            <a:rPr lang="en-US" sz="2800" dirty="0" smtClean="0"/>
            <a:t> system()</a:t>
          </a:r>
        </a:p>
        <a:p>
          <a:r>
            <a:rPr lang="en-US" sz="2800" dirty="0" smtClean="0"/>
            <a:t>In </a:t>
          </a:r>
          <a:r>
            <a:rPr lang="en-US" sz="2800" dirty="0" err="1" smtClean="0"/>
            <a:t>Matlab</a:t>
          </a:r>
          <a:endParaRPr lang="en-US" sz="2800" dirty="0"/>
        </a:p>
      </dgm:t>
    </dgm:pt>
    <dgm:pt modelId="{70D44AC1-0590-4415-B48B-3C00240D85EC}" type="parTrans" cxnId="{D540F07F-38E1-4AF1-A1D9-26160211AA6B}">
      <dgm:prSet/>
      <dgm:spPr/>
      <dgm:t>
        <a:bodyPr/>
        <a:lstStyle/>
        <a:p>
          <a:endParaRPr lang="en-US"/>
        </a:p>
      </dgm:t>
    </dgm:pt>
    <dgm:pt modelId="{4E5AAF3C-EA87-4EE8-BE51-6E43C1AD7666}" type="sibTrans" cxnId="{D540F07F-38E1-4AF1-A1D9-26160211AA6B}">
      <dgm:prSet/>
      <dgm:spPr/>
      <dgm:t>
        <a:bodyPr/>
        <a:lstStyle/>
        <a:p>
          <a:endParaRPr lang="en-US"/>
        </a:p>
      </dgm:t>
    </dgm:pt>
    <dgm:pt modelId="{A51413BF-60A9-4BD9-BB1E-C974D2CD82E8}">
      <dgm:prSet phldrT="[Text]" custT="1"/>
      <dgm:spPr/>
      <dgm:t>
        <a:bodyPr/>
        <a:lstStyle/>
        <a:p>
          <a:r>
            <a:rPr lang="en-US" sz="2800" dirty="0" smtClean="0"/>
            <a:t>Play-Record exe</a:t>
          </a:r>
          <a:endParaRPr lang="en-US" sz="2800" dirty="0"/>
        </a:p>
      </dgm:t>
    </dgm:pt>
    <dgm:pt modelId="{9D07D757-814A-4786-927E-50F85581CC61}" type="parTrans" cxnId="{1C348CC0-B0B7-4A05-BF7A-BC4E8F48F918}">
      <dgm:prSet/>
      <dgm:spPr/>
      <dgm:t>
        <a:bodyPr/>
        <a:lstStyle/>
        <a:p>
          <a:endParaRPr lang="en-US"/>
        </a:p>
      </dgm:t>
    </dgm:pt>
    <dgm:pt modelId="{7938CC71-F2C7-4F10-885C-A14C5B9362A0}" type="sibTrans" cxnId="{1C348CC0-B0B7-4A05-BF7A-BC4E8F48F918}">
      <dgm:prSet/>
      <dgm:spPr/>
      <dgm:t>
        <a:bodyPr/>
        <a:lstStyle/>
        <a:p>
          <a:endParaRPr lang="en-US"/>
        </a:p>
      </dgm:t>
    </dgm:pt>
    <dgm:pt modelId="{10A0556A-A48E-4D63-9B6F-A8015D712D37}">
      <dgm:prSet phldrT="[Text]" custT="1"/>
      <dgm:spPr/>
      <dgm:t>
        <a:bodyPr/>
        <a:lstStyle/>
        <a:p>
          <a:r>
            <a:rPr lang="en-US" sz="2800" dirty="0" err="1" smtClean="0"/>
            <a:t>PortAudio</a:t>
          </a:r>
          <a:r>
            <a:rPr lang="en-US" sz="2800" dirty="0" smtClean="0"/>
            <a:t> + ASIO</a:t>
          </a:r>
          <a:endParaRPr lang="en-US" sz="2800" dirty="0"/>
        </a:p>
      </dgm:t>
    </dgm:pt>
    <dgm:pt modelId="{878662BE-41BE-4BB1-A495-635610C82983}" type="parTrans" cxnId="{A3556C89-6701-42C4-BF76-0F867E19E1D9}">
      <dgm:prSet/>
      <dgm:spPr/>
      <dgm:t>
        <a:bodyPr/>
        <a:lstStyle/>
        <a:p>
          <a:endParaRPr lang="en-US"/>
        </a:p>
      </dgm:t>
    </dgm:pt>
    <dgm:pt modelId="{C97617FF-2C3D-4764-9383-6A5AD8EE4EB5}" type="sibTrans" cxnId="{A3556C89-6701-42C4-BF76-0F867E19E1D9}">
      <dgm:prSet/>
      <dgm:spPr/>
      <dgm:t>
        <a:bodyPr/>
        <a:lstStyle/>
        <a:p>
          <a:endParaRPr lang="en-US"/>
        </a:p>
      </dgm:t>
    </dgm:pt>
    <dgm:pt modelId="{0B38E51B-D810-40C1-930C-C47FF7B7A579}" type="pres">
      <dgm:prSet presAssocID="{980FA1CE-BC08-4376-BA6E-FDF7A6C3C336}" presName="Name0" presStyleCnt="0">
        <dgm:presLayoutVars>
          <dgm:dir/>
          <dgm:animLvl val="lvl"/>
          <dgm:resizeHandles val="exact"/>
        </dgm:presLayoutVars>
      </dgm:prSet>
      <dgm:spPr/>
    </dgm:pt>
    <dgm:pt modelId="{C8B78DE8-2AC5-4808-AABC-60C5EA236939}" type="pres">
      <dgm:prSet presAssocID="{87C7A164-0427-40CB-AB3B-A317E370153F}" presName="Name8" presStyleCnt="0"/>
      <dgm:spPr/>
    </dgm:pt>
    <dgm:pt modelId="{67031897-FEEC-408E-9E37-75DCC7263505}" type="pres">
      <dgm:prSet presAssocID="{87C7A164-0427-40CB-AB3B-A317E370153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D1FAF-2C6D-414F-A226-FED9F699CAD1}" type="pres">
      <dgm:prSet presAssocID="{87C7A164-0427-40CB-AB3B-A317E37015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B4A2A-0D59-4D3F-A927-AAC0EE842A39}" type="pres">
      <dgm:prSet presAssocID="{A51413BF-60A9-4BD9-BB1E-C974D2CD82E8}" presName="Name8" presStyleCnt="0"/>
      <dgm:spPr/>
    </dgm:pt>
    <dgm:pt modelId="{C3D625D6-64E0-4124-90FF-88B4B209A444}" type="pres">
      <dgm:prSet presAssocID="{A51413BF-60A9-4BD9-BB1E-C974D2CD82E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AFAEC-1EA0-40F3-81B9-48D0B703655A}" type="pres">
      <dgm:prSet presAssocID="{A51413BF-60A9-4BD9-BB1E-C974D2CD82E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5D391-7B46-44EE-9A68-5D58F77B6135}" type="pres">
      <dgm:prSet presAssocID="{10A0556A-A48E-4D63-9B6F-A8015D712D37}" presName="Name8" presStyleCnt="0"/>
      <dgm:spPr/>
    </dgm:pt>
    <dgm:pt modelId="{1BBE540F-09DC-4CD3-AFAE-78A9C68BA384}" type="pres">
      <dgm:prSet presAssocID="{10A0556A-A48E-4D63-9B6F-A8015D712D37}" presName="level" presStyleLbl="node1" presStyleIdx="2" presStyleCnt="3">
        <dgm:presLayoutVars>
          <dgm:chMax val="1"/>
          <dgm:bulletEnabled val="1"/>
        </dgm:presLayoutVars>
      </dgm:prSet>
      <dgm:spPr/>
    </dgm:pt>
    <dgm:pt modelId="{0F6BD9D0-4B6F-4D14-879D-3670B0206FD3}" type="pres">
      <dgm:prSet presAssocID="{10A0556A-A48E-4D63-9B6F-A8015D712D3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B61A0E4-9A2B-4044-9B21-DDD5DA8A7623}" type="presOf" srcId="{87C7A164-0427-40CB-AB3B-A317E370153F}" destId="{119D1FAF-2C6D-414F-A226-FED9F699CAD1}" srcOrd="1" destOrd="0" presId="urn:microsoft.com/office/officeart/2005/8/layout/pyramid1"/>
    <dgm:cxn modelId="{D540F07F-38E1-4AF1-A1D9-26160211AA6B}" srcId="{980FA1CE-BC08-4376-BA6E-FDF7A6C3C336}" destId="{87C7A164-0427-40CB-AB3B-A317E370153F}" srcOrd="0" destOrd="0" parTransId="{70D44AC1-0590-4415-B48B-3C00240D85EC}" sibTransId="{4E5AAF3C-EA87-4EE8-BE51-6E43C1AD7666}"/>
    <dgm:cxn modelId="{C2B6709A-D7DE-4E9F-BEB4-F2569AA782C6}" type="presOf" srcId="{10A0556A-A48E-4D63-9B6F-A8015D712D37}" destId="{0F6BD9D0-4B6F-4D14-879D-3670B0206FD3}" srcOrd="1" destOrd="0" presId="urn:microsoft.com/office/officeart/2005/8/layout/pyramid1"/>
    <dgm:cxn modelId="{7FF468DC-2B44-4CAF-B185-5FF2EAB87BF8}" type="presOf" srcId="{87C7A164-0427-40CB-AB3B-A317E370153F}" destId="{67031897-FEEC-408E-9E37-75DCC7263505}" srcOrd="0" destOrd="0" presId="urn:microsoft.com/office/officeart/2005/8/layout/pyramid1"/>
    <dgm:cxn modelId="{1FAF8C11-F8E4-4845-872B-57D429751D39}" type="presOf" srcId="{A51413BF-60A9-4BD9-BB1E-C974D2CD82E8}" destId="{324AFAEC-1EA0-40F3-81B9-48D0B703655A}" srcOrd="1" destOrd="0" presId="urn:microsoft.com/office/officeart/2005/8/layout/pyramid1"/>
    <dgm:cxn modelId="{1C348CC0-B0B7-4A05-BF7A-BC4E8F48F918}" srcId="{980FA1CE-BC08-4376-BA6E-FDF7A6C3C336}" destId="{A51413BF-60A9-4BD9-BB1E-C974D2CD82E8}" srcOrd="1" destOrd="0" parTransId="{9D07D757-814A-4786-927E-50F85581CC61}" sibTransId="{7938CC71-F2C7-4F10-885C-A14C5B9362A0}"/>
    <dgm:cxn modelId="{17B9AD75-4F46-4F21-AF79-7F694935C771}" type="presOf" srcId="{980FA1CE-BC08-4376-BA6E-FDF7A6C3C336}" destId="{0B38E51B-D810-40C1-930C-C47FF7B7A579}" srcOrd="0" destOrd="0" presId="urn:microsoft.com/office/officeart/2005/8/layout/pyramid1"/>
    <dgm:cxn modelId="{8914CE27-ADC5-44DA-B00E-B897E9EA0905}" type="presOf" srcId="{10A0556A-A48E-4D63-9B6F-A8015D712D37}" destId="{1BBE540F-09DC-4CD3-AFAE-78A9C68BA384}" srcOrd="0" destOrd="0" presId="urn:microsoft.com/office/officeart/2005/8/layout/pyramid1"/>
    <dgm:cxn modelId="{A3556C89-6701-42C4-BF76-0F867E19E1D9}" srcId="{980FA1CE-BC08-4376-BA6E-FDF7A6C3C336}" destId="{10A0556A-A48E-4D63-9B6F-A8015D712D37}" srcOrd="2" destOrd="0" parTransId="{878662BE-41BE-4BB1-A495-635610C82983}" sibTransId="{C97617FF-2C3D-4764-9383-6A5AD8EE4EB5}"/>
    <dgm:cxn modelId="{67EC9EBC-C437-4104-B24A-F1FB3F85BE30}" type="presOf" srcId="{A51413BF-60A9-4BD9-BB1E-C974D2CD82E8}" destId="{C3D625D6-64E0-4124-90FF-88B4B209A444}" srcOrd="0" destOrd="0" presId="urn:microsoft.com/office/officeart/2005/8/layout/pyramid1"/>
    <dgm:cxn modelId="{D6DAA4C5-AD58-45B9-A4AC-F1EA168CAEEF}" type="presParOf" srcId="{0B38E51B-D810-40C1-930C-C47FF7B7A579}" destId="{C8B78DE8-2AC5-4808-AABC-60C5EA236939}" srcOrd="0" destOrd="0" presId="urn:microsoft.com/office/officeart/2005/8/layout/pyramid1"/>
    <dgm:cxn modelId="{20649FBE-2040-4F57-B3CA-DE51BD6D6388}" type="presParOf" srcId="{C8B78DE8-2AC5-4808-AABC-60C5EA236939}" destId="{67031897-FEEC-408E-9E37-75DCC7263505}" srcOrd="0" destOrd="0" presId="urn:microsoft.com/office/officeart/2005/8/layout/pyramid1"/>
    <dgm:cxn modelId="{F9F7EB33-F27C-4C3E-B2C0-E9BB41E28972}" type="presParOf" srcId="{C8B78DE8-2AC5-4808-AABC-60C5EA236939}" destId="{119D1FAF-2C6D-414F-A226-FED9F699CAD1}" srcOrd="1" destOrd="0" presId="urn:microsoft.com/office/officeart/2005/8/layout/pyramid1"/>
    <dgm:cxn modelId="{23C7C70F-32A9-4510-923D-081C9CF5AA25}" type="presParOf" srcId="{0B38E51B-D810-40C1-930C-C47FF7B7A579}" destId="{8B6B4A2A-0D59-4D3F-A927-AAC0EE842A39}" srcOrd="1" destOrd="0" presId="urn:microsoft.com/office/officeart/2005/8/layout/pyramid1"/>
    <dgm:cxn modelId="{816684FC-E217-4978-8DE6-F73DE69AF6A6}" type="presParOf" srcId="{8B6B4A2A-0D59-4D3F-A927-AAC0EE842A39}" destId="{C3D625D6-64E0-4124-90FF-88B4B209A444}" srcOrd="0" destOrd="0" presId="urn:microsoft.com/office/officeart/2005/8/layout/pyramid1"/>
    <dgm:cxn modelId="{64A2E279-1952-4498-8A92-9C048D504A30}" type="presParOf" srcId="{8B6B4A2A-0D59-4D3F-A927-AAC0EE842A39}" destId="{324AFAEC-1EA0-40F3-81B9-48D0B703655A}" srcOrd="1" destOrd="0" presId="urn:microsoft.com/office/officeart/2005/8/layout/pyramid1"/>
    <dgm:cxn modelId="{4E8F9D5F-7464-4388-B9B1-91BA55BBD6A3}" type="presParOf" srcId="{0B38E51B-D810-40C1-930C-C47FF7B7A579}" destId="{2275D391-7B46-44EE-9A68-5D58F77B6135}" srcOrd="2" destOrd="0" presId="urn:microsoft.com/office/officeart/2005/8/layout/pyramid1"/>
    <dgm:cxn modelId="{88847CC5-78A2-4263-AF43-C6EDAE2F4192}" type="presParOf" srcId="{2275D391-7B46-44EE-9A68-5D58F77B6135}" destId="{1BBE540F-09DC-4CD3-AFAE-78A9C68BA384}" srcOrd="0" destOrd="0" presId="urn:microsoft.com/office/officeart/2005/8/layout/pyramid1"/>
    <dgm:cxn modelId="{1C61C6C5-5D5D-4DCB-881A-C18B72BE3857}" type="presParOf" srcId="{2275D391-7B46-44EE-9A68-5D58F77B6135}" destId="{0F6BD9D0-4B6F-4D14-879D-3670B0206FD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31897-FEEC-408E-9E37-75DCC7263505}">
      <dsp:nvSpPr>
        <dsp:cNvPr id="0" name=""/>
        <dsp:cNvSpPr/>
      </dsp:nvSpPr>
      <dsp:spPr>
        <a:xfrm>
          <a:off x="2289386" y="0"/>
          <a:ext cx="2289386" cy="1485946"/>
        </a:xfrm>
        <a:prstGeom prst="trapezoid">
          <a:avLst>
            <a:gd name="adj" fmla="val 770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system()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 </a:t>
          </a:r>
          <a:r>
            <a:rPr lang="en-US" sz="2800" kern="1200" dirty="0" err="1" smtClean="0"/>
            <a:t>Matlab</a:t>
          </a:r>
          <a:endParaRPr lang="en-US" sz="2800" kern="1200" dirty="0"/>
        </a:p>
      </dsp:txBody>
      <dsp:txXfrm>
        <a:off x="2289386" y="0"/>
        <a:ext cx="2289386" cy="1485946"/>
      </dsp:txXfrm>
    </dsp:sp>
    <dsp:sp modelId="{C3D625D6-64E0-4124-90FF-88B4B209A444}">
      <dsp:nvSpPr>
        <dsp:cNvPr id="0" name=""/>
        <dsp:cNvSpPr/>
      </dsp:nvSpPr>
      <dsp:spPr>
        <a:xfrm>
          <a:off x="1144693" y="1485946"/>
          <a:ext cx="4578773" cy="1485946"/>
        </a:xfrm>
        <a:prstGeom prst="trapezoid">
          <a:avLst>
            <a:gd name="adj" fmla="val 770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Play-Record exe</a:t>
          </a:r>
          <a:endParaRPr lang="en-US" sz="2800" kern="1200" dirty="0"/>
        </a:p>
      </dsp:txBody>
      <dsp:txXfrm>
        <a:off x="1945978" y="1485946"/>
        <a:ext cx="2976202" cy="1485946"/>
      </dsp:txXfrm>
    </dsp:sp>
    <dsp:sp modelId="{1BBE540F-09DC-4CD3-AFAE-78A9C68BA384}">
      <dsp:nvSpPr>
        <dsp:cNvPr id="0" name=""/>
        <dsp:cNvSpPr/>
      </dsp:nvSpPr>
      <dsp:spPr>
        <a:xfrm>
          <a:off x="0" y="2971893"/>
          <a:ext cx="6868160" cy="1485946"/>
        </a:xfrm>
        <a:prstGeom prst="trapezoid">
          <a:avLst>
            <a:gd name="adj" fmla="val 770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PortAudio</a:t>
          </a:r>
          <a:r>
            <a:rPr lang="en-US" sz="2800" kern="1200" dirty="0" smtClean="0"/>
            <a:t> + ASIO</a:t>
          </a:r>
          <a:endParaRPr lang="en-US" sz="2800" kern="1200" dirty="0"/>
        </a:p>
      </dsp:txBody>
      <dsp:txXfrm>
        <a:off x="1201927" y="2971893"/>
        <a:ext cx="4464304" cy="1485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071F-1B25-4ABB-ADA1-0C538B5B47D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8FE4-81AA-4D15-AED5-BB2182AA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8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ASR/KWS Test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6107"/>
            <a:ext cx="9144000" cy="1655762"/>
          </a:xfrm>
        </p:spPr>
        <p:txBody>
          <a:bodyPr/>
          <a:lstStyle/>
          <a:p>
            <a:r>
              <a:rPr lang="en-US" dirty="0" smtClean="0"/>
              <a:t>Lixun Xia</a:t>
            </a:r>
          </a:p>
          <a:p>
            <a:r>
              <a:rPr lang="en-US" dirty="0" smtClean="0"/>
              <a:t>2018-04-17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3. File IO: </a:t>
            </a:r>
            <a:r>
              <a:rPr lang="en-US" dirty="0" err="1" smtClean="0"/>
              <a:t>matlab</a:t>
            </a:r>
            <a:r>
              <a:rPr lang="en-US" dirty="0" smtClean="0"/>
              <a:t> &lt;-&gt; Scoring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 the server side: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Lux scoring tool input requires: mono, 16-bit, 16000 Hz.</a:t>
            </a:r>
          </a:p>
          <a:p>
            <a:r>
              <a:rPr lang="en-US" dirty="0" smtClean="0"/>
              <a:t>Wrappers of the scoring tool: format conversion (</a:t>
            </a:r>
            <a:r>
              <a:rPr lang="en-US" dirty="0" err="1" smtClean="0"/>
              <a:t>ffmpeg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resample/channel selection (sox)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control logic/report generation (</a:t>
            </a:r>
            <a:r>
              <a:rPr lang="en-US" dirty="0" err="1" smtClean="0"/>
              <a:t>julia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ffmpeg</a:t>
            </a:r>
            <a:r>
              <a:rPr lang="en-US" dirty="0" smtClean="0"/>
              <a:t>/sox/</a:t>
            </a:r>
            <a:r>
              <a:rPr lang="en-US" dirty="0" err="1" smtClean="0"/>
              <a:t>julialang</a:t>
            </a:r>
            <a:r>
              <a:rPr lang="en-US" dirty="0" smtClean="0"/>
              <a:t> are just personal flavor.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26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4</a:t>
            </a:r>
            <a:r>
              <a:rPr lang="en-US" dirty="0" smtClean="0"/>
              <a:t>.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Mouth, SPL: </a:t>
            </a:r>
            <a:r>
              <a:rPr lang="en-US" dirty="0" err="1" smtClean="0">
                <a:solidFill>
                  <a:srgbClr val="00B050"/>
                </a:solidFill>
              </a:rPr>
              <a:t>fireface</a:t>
            </a:r>
            <a:r>
              <a:rPr lang="en-US" dirty="0" smtClean="0">
                <a:solidFill>
                  <a:srgbClr val="00B050"/>
                </a:solidFill>
              </a:rPr>
              <a:t>(play) -&gt; </a:t>
            </a:r>
            <a:r>
              <a:rPr lang="en-US" dirty="0" err="1" smtClean="0">
                <a:solidFill>
                  <a:srgbClr val="00B050"/>
                </a:solidFill>
              </a:rPr>
              <a:t>fireface</a:t>
            </a:r>
            <a:r>
              <a:rPr lang="en-US" dirty="0" smtClean="0">
                <a:solidFill>
                  <a:srgbClr val="00B050"/>
                </a:solidFill>
              </a:rPr>
              <a:t>(record, ref mic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smtClean="0">
                <a:solidFill>
                  <a:srgbClr val="00B050"/>
                </a:solidFill>
              </a:rPr>
              <a:t>DUT)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Mouth, equalization: </a:t>
            </a:r>
            <a:r>
              <a:rPr lang="en-US" dirty="0" err="1" smtClean="0">
                <a:solidFill>
                  <a:srgbClr val="00B050"/>
                </a:solidFill>
              </a:rPr>
              <a:t>fireface</a:t>
            </a:r>
            <a:r>
              <a:rPr lang="en-US" dirty="0" smtClean="0">
                <a:solidFill>
                  <a:srgbClr val="00B050"/>
                </a:solidFill>
              </a:rPr>
              <a:t>(play) -&gt; </a:t>
            </a:r>
            <a:r>
              <a:rPr lang="en-US" dirty="0" err="1" smtClean="0">
                <a:solidFill>
                  <a:srgbClr val="00B050"/>
                </a:solidFill>
              </a:rPr>
              <a:t>fireface</a:t>
            </a:r>
            <a:r>
              <a:rPr lang="en-US" dirty="0" smtClean="0">
                <a:solidFill>
                  <a:srgbClr val="00B050"/>
                </a:solidFill>
              </a:rPr>
              <a:t>(record, ref mic @MRP)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Noise, </a:t>
            </a:r>
            <a:r>
              <a:rPr lang="en-US" dirty="0" err="1" smtClean="0">
                <a:solidFill>
                  <a:srgbClr val="00B050"/>
                </a:solidFill>
              </a:rPr>
              <a:t>ind.</a:t>
            </a:r>
            <a:r>
              <a:rPr lang="en-US" dirty="0" smtClean="0">
                <a:solidFill>
                  <a:srgbClr val="00B050"/>
                </a:solidFill>
              </a:rPr>
              <a:t>/all </a:t>
            </a:r>
            <a:r>
              <a:rPr lang="en-US" dirty="0" err="1" smtClean="0">
                <a:solidFill>
                  <a:srgbClr val="00B050"/>
                </a:solidFill>
              </a:rPr>
              <a:t>Spks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err="1" smtClean="0">
                <a:solidFill>
                  <a:srgbClr val="00B050"/>
                </a:solidFill>
              </a:rPr>
              <a:t>fireface</a:t>
            </a:r>
            <a:r>
              <a:rPr lang="en-US" dirty="0" smtClean="0">
                <a:solidFill>
                  <a:srgbClr val="00B050"/>
                </a:solidFill>
              </a:rPr>
              <a:t>(play) -&gt; </a:t>
            </a:r>
            <a:r>
              <a:rPr lang="en-US" dirty="0" err="1" smtClean="0">
                <a:solidFill>
                  <a:srgbClr val="00B050"/>
                </a:solidFill>
              </a:rPr>
              <a:t>fireface</a:t>
            </a:r>
            <a:r>
              <a:rPr lang="en-US" dirty="0" smtClean="0">
                <a:solidFill>
                  <a:srgbClr val="00B050"/>
                </a:solidFill>
              </a:rPr>
              <a:t>(record, ref mic @</a:t>
            </a:r>
            <a:r>
              <a:rPr lang="en-US" dirty="0" err="1" smtClean="0">
                <a:solidFill>
                  <a:srgbClr val="00B050"/>
                </a:solidFill>
              </a:rPr>
              <a:t>dut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Echo: DUT(play) -&gt; </a:t>
            </a:r>
            <a:r>
              <a:rPr lang="en-US" dirty="0" err="1" smtClean="0">
                <a:solidFill>
                  <a:srgbClr val="0070C0"/>
                </a:solidFill>
              </a:rPr>
              <a:t>fireface</a:t>
            </a:r>
            <a:r>
              <a:rPr lang="en-US" dirty="0" smtClean="0">
                <a:solidFill>
                  <a:srgbClr val="0070C0"/>
                </a:solidFill>
              </a:rPr>
              <a:t>(record, ref mic @0.8m to DUT)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Ref mic level calibration: Calibrator -&gt; </a:t>
            </a:r>
            <a:r>
              <a:rPr lang="en-US" dirty="0" err="1" smtClean="0">
                <a:solidFill>
                  <a:srgbClr val="0070C0"/>
                </a:solidFill>
              </a:rPr>
              <a:t>fireface</a:t>
            </a:r>
            <a:r>
              <a:rPr lang="en-US" dirty="0" smtClean="0">
                <a:solidFill>
                  <a:srgbClr val="0070C0"/>
                </a:solidFill>
              </a:rPr>
              <a:t>(record)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57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4</a:t>
            </a:r>
            <a:r>
              <a:rPr lang="en-US" dirty="0" smtClean="0"/>
              <a:t>. Other measurement tasks.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ERLE: DUT(play) -&gt; DUT(record)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Mic distortion/impulse: </a:t>
            </a:r>
            <a:r>
              <a:rPr lang="en-US" dirty="0" err="1" smtClean="0">
                <a:solidFill>
                  <a:srgbClr val="0070C0"/>
                </a:solidFill>
              </a:rPr>
              <a:t>fireface</a:t>
            </a:r>
            <a:r>
              <a:rPr lang="en-US" dirty="0" smtClean="0">
                <a:solidFill>
                  <a:srgbClr val="0070C0"/>
                </a:solidFill>
              </a:rPr>
              <a:t>(play) -&gt; DUT(record)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Turn-table: COM/USB to </a:t>
            </a:r>
            <a:r>
              <a:rPr lang="en-US" dirty="0" err="1" smtClean="0">
                <a:solidFill>
                  <a:srgbClr val="0070C0"/>
                </a:solidFill>
              </a:rPr>
              <a:t>Matlab</a:t>
            </a:r>
            <a:r>
              <a:rPr lang="en-US" dirty="0" smtClean="0">
                <a:solidFill>
                  <a:srgbClr val="0070C0"/>
                </a:solidFill>
              </a:rPr>
              <a:t> host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GREEN: Interface OK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BLUE: interface under construction…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51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Matlab</a:t>
            </a:r>
            <a:r>
              <a:rPr lang="en-US" dirty="0" smtClean="0"/>
              <a:t> seems to be a nice automation tool (dynamic, visualization)</a:t>
            </a:r>
            <a:endParaRPr lang="en-US" dirty="0"/>
          </a:p>
          <a:p>
            <a:r>
              <a:rPr lang="en-US" dirty="0" smtClean="0"/>
              <a:t>Included a codebase for ASR/KWS automation to start with</a:t>
            </a:r>
          </a:p>
          <a:p>
            <a:r>
              <a:rPr lang="en-US" dirty="0" smtClean="0"/>
              <a:t>Need to finish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items ASAP.</a:t>
            </a:r>
          </a:p>
          <a:p>
            <a:r>
              <a:rPr lang="en-US" dirty="0" smtClean="0"/>
              <a:t>Please correct my errors and suggest better methods, thank you!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30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Test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Play and recording by scripts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File IO: </a:t>
            </a:r>
            <a:r>
              <a:rPr lang="en-US" dirty="0" err="1" smtClean="0"/>
              <a:t>Matlab</a:t>
            </a:r>
            <a:r>
              <a:rPr lang="en-US" dirty="0" smtClean="0"/>
              <a:t> &lt;-&gt; DUT</a:t>
            </a:r>
          </a:p>
          <a:p>
            <a:r>
              <a:rPr lang="en-US" dirty="0" smtClean="0"/>
              <a:t>3. File IO: </a:t>
            </a:r>
            <a:r>
              <a:rPr lang="en-US" dirty="0" err="1" smtClean="0"/>
              <a:t>Matlab</a:t>
            </a:r>
            <a:r>
              <a:rPr lang="en-US" dirty="0" smtClean="0"/>
              <a:t> &lt;-&gt; Scoring Server</a:t>
            </a:r>
          </a:p>
          <a:p>
            <a:r>
              <a:rPr lang="en-US" dirty="0" smtClean="0"/>
              <a:t>4.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3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Test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Play and recording by scripts (</a:t>
            </a:r>
            <a:r>
              <a:rPr lang="en-US" dirty="0" err="1" smtClean="0"/>
              <a:t>Matlab</a:t>
            </a:r>
            <a:r>
              <a:rPr lang="en-US" dirty="0" smtClean="0"/>
              <a:t>)       </a:t>
            </a:r>
            <a:r>
              <a:rPr lang="en-US" dirty="0" smtClean="0">
                <a:solidFill>
                  <a:srgbClr val="00B050"/>
                </a:solidFill>
              </a:rPr>
              <a:t>OK</a:t>
            </a:r>
          </a:p>
          <a:p>
            <a:r>
              <a:rPr lang="en-US" dirty="0" smtClean="0"/>
              <a:t>2. File IO: </a:t>
            </a:r>
            <a:r>
              <a:rPr lang="en-US" dirty="0" err="1" smtClean="0"/>
              <a:t>Matlab</a:t>
            </a:r>
            <a:r>
              <a:rPr lang="en-US" dirty="0" smtClean="0"/>
              <a:t> &lt;-&gt; DUT                                 </a:t>
            </a:r>
            <a:r>
              <a:rPr lang="en-US" dirty="0" smtClean="0">
                <a:solidFill>
                  <a:srgbClr val="00B050"/>
                </a:solidFill>
              </a:rPr>
              <a:t>OK</a:t>
            </a:r>
            <a:endParaRPr lang="en-US" dirty="0" smtClean="0"/>
          </a:p>
          <a:p>
            <a:r>
              <a:rPr lang="en-US" dirty="0" smtClean="0"/>
              <a:t>3. File IO: </a:t>
            </a:r>
            <a:r>
              <a:rPr lang="en-US" dirty="0" err="1" smtClean="0"/>
              <a:t>Matlab</a:t>
            </a:r>
            <a:r>
              <a:rPr lang="en-US" dirty="0" smtClean="0"/>
              <a:t> &lt;-&gt; Scoring Server               </a:t>
            </a:r>
            <a:r>
              <a:rPr lang="en-US" dirty="0" smtClean="0">
                <a:solidFill>
                  <a:srgbClr val="00B050"/>
                </a:solidFill>
              </a:rPr>
              <a:t>OK</a:t>
            </a:r>
            <a:endParaRPr lang="en-US" dirty="0" smtClean="0"/>
          </a:p>
          <a:p>
            <a:r>
              <a:rPr lang="en-US" dirty="0" smtClean="0"/>
              <a:t>4. Calibration                                                       Working progress…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Play and recording by scripts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6992368"/>
              </p:ext>
            </p:extLst>
          </p:nvPr>
        </p:nvGraphicFramePr>
        <p:xfrm>
          <a:off x="2362926" y="1934251"/>
          <a:ext cx="6868160" cy="445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53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 </a:t>
            </a:r>
            <a:r>
              <a:rPr lang="en-US" dirty="0" err="1" smtClean="0"/>
              <a:t>PortAudio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ASIO (For Windows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Driver to </a:t>
            </a:r>
            <a:r>
              <a:rPr lang="en-US" dirty="0" err="1" smtClean="0"/>
              <a:t>FireFace</a:t>
            </a:r>
            <a:r>
              <a:rPr lang="en-US" dirty="0" smtClean="0"/>
              <a:t> sound cards via ASIO</a:t>
            </a:r>
            <a:endParaRPr lang="en-US" dirty="0" smtClean="0"/>
          </a:p>
          <a:p>
            <a:r>
              <a:rPr lang="en-US" dirty="0" smtClean="0"/>
              <a:t>Build with latest </a:t>
            </a:r>
            <a:r>
              <a:rPr lang="en-US" dirty="0" err="1" smtClean="0"/>
              <a:t>portaudio</a:t>
            </a:r>
            <a:r>
              <a:rPr lang="en-US" dirty="0"/>
              <a:t> </a:t>
            </a:r>
            <a:r>
              <a:rPr lang="en-US" dirty="0" smtClean="0"/>
              <a:t>(v19) with ASIO SDK</a:t>
            </a:r>
          </a:p>
          <a:p>
            <a:r>
              <a:rPr lang="en-US" dirty="0" smtClean="0"/>
              <a:t>MSVC 17 project file included</a:t>
            </a:r>
          </a:p>
          <a:p>
            <a:r>
              <a:rPr lang="en-US" dirty="0" smtClean="0"/>
              <a:t>\Test-Automation-ASR-KWS\</a:t>
            </a:r>
            <a:r>
              <a:rPr lang="en-US" dirty="0" err="1" smtClean="0"/>
              <a:t>portaudio</a:t>
            </a:r>
            <a:r>
              <a:rPr lang="en-US" dirty="0" smtClean="0"/>
              <a:t>\build\</a:t>
            </a:r>
            <a:r>
              <a:rPr lang="en-US" dirty="0" err="1" smtClean="0"/>
              <a:t>msvc</a:t>
            </a:r>
            <a:r>
              <a:rPr lang="en-US" dirty="0" smtClean="0"/>
              <a:t>\</a:t>
            </a:r>
          </a:p>
          <a:p>
            <a:r>
              <a:rPr lang="en-US" dirty="0" smtClean="0"/>
              <a:t>Output: portaudio_X64.dll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portaudio_X64.lib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 Play-Record Application (.EXE)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executable (Play, Record, Play and record)</a:t>
            </a:r>
          </a:p>
          <a:p>
            <a:r>
              <a:rPr lang="en-US" dirty="0" smtClean="0"/>
              <a:t>Build on top of </a:t>
            </a:r>
            <a:r>
              <a:rPr lang="en-US" dirty="0" smtClean="0"/>
              <a:t>portaudio_X64.dll and portaudio_X64.lib</a:t>
            </a:r>
            <a:endParaRPr lang="en-US" dirty="0" smtClean="0"/>
          </a:p>
          <a:p>
            <a:r>
              <a:rPr lang="en-US" dirty="0" smtClean="0"/>
              <a:t>MSVC 17 project file included</a:t>
            </a:r>
          </a:p>
          <a:p>
            <a:r>
              <a:rPr lang="en-US" dirty="0" smtClean="0"/>
              <a:t>\Test-Automation-ASR-KWS\standalone\</a:t>
            </a:r>
          </a:p>
          <a:p>
            <a:r>
              <a:rPr lang="en-US" dirty="0" smtClean="0"/>
              <a:t>Output: PaDynamic.exe</a:t>
            </a:r>
          </a:p>
        </p:txBody>
      </p:sp>
    </p:spTree>
    <p:extLst>
      <p:ext uri="{BB962C8B-B14F-4D97-AF65-F5344CB8AC3E}">
        <p14:creationId xmlns:p14="http://schemas.microsoft.com/office/powerpoint/2010/main" val="7343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 System Call from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Matlab</a:t>
            </a:r>
            <a:r>
              <a:rPr lang="en-US" dirty="0" smtClean="0"/>
              <a:t> invokes play-record exe via system call</a:t>
            </a:r>
          </a:p>
          <a:p>
            <a:r>
              <a:rPr lang="en-US" dirty="0"/>
              <a:t>system(['PaDynamic.exe --play </a:t>
            </a:r>
            <a:r>
              <a:rPr lang="en-US" dirty="0" smtClean="0"/>
              <a:t>ess-stimulus.wav </a:t>
            </a:r>
            <a:r>
              <a:rPr lang="en-US" dirty="0"/>
              <a:t>--record response.wav --rate 48000 --channels ', num2str(</a:t>
            </a:r>
            <a:r>
              <a:rPr lang="en-US" dirty="0" err="1"/>
              <a:t>n_mic</a:t>
            </a:r>
            <a:r>
              <a:rPr lang="en-US" dirty="0"/>
              <a:t>) ,' --bits 32</a:t>
            </a:r>
            <a:r>
              <a:rPr lang="en-US" dirty="0" smtClean="0"/>
              <a:t>'])</a:t>
            </a:r>
            <a:endParaRPr lang="en-US" dirty="0"/>
          </a:p>
          <a:p>
            <a:r>
              <a:rPr lang="en-US" dirty="0" smtClean="0"/>
              <a:t>meaning: Play ess-stimulus.wav while do simultaneous recording synchronously to response.wav; sample rate 48000, record for </a:t>
            </a:r>
            <a:r>
              <a:rPr lang="en-US" dirty="0" err="1" smtClean="0"/>
              <a:t>n_mic</a:t>
            </a:r>
            <a:r>
              <a:rPr lang="en-US" dirty="0" smtClean="0"/>
              <a:t> channels, save recording as IEEE_FLOAT.</a:t>
            </a:r>
          </a:p>
          <a:p>
            <a:r>
              <a:rPr lang="en-US" dirty="0" smtClean="0"/>
              <a:t>Code review [</a:t>
            </a:r>
            <a:r>
              <a:rPr lang="en-US" sz="1800" dirty="0" smtClean="0"/>
              <a:t>\Test-Automation-ASR-KWS\</a:t>
            </a:r>
            <a:r>
              <a:rPr lang="en-US" sz="1800" dirty="0" err="1" smtClean="0"/>
              <a:t>impulse_response_exponential_sine_sweep.m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</a:t>
            </a:r>
            <a:r>
              <a:rPr lang="en-US" dirty="0" smtClean="0"/>
              <a:t>. File IO: </a:t>
            </a:r>
            <a:r>
              <a:rPr lang="en-US" dirty="0" err="1" smtClean="0"/>
              <a:t>Matlab</a:t>
            </a:r>
            <a:r>
              <a:rPr lang="en-US" dirty="0" smtClean="0"/>
              <a:t> &lt;-&gt; DUT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Via SDB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File transfer via WIFI socket</a:t>
            </a:r>
            <a:r>
              <a:rPr lang="en-US" dirty="0" smtClean="0"/>
              <a:t>. (working progress…)</a:t>
            </a:r>
          </a:p>
          <a:p>
            <a:r>
              <a:rPr lang="en-US" dirty="0" smtClean="0"/>
              <a:t>Since Jungle has made DUT control .bat scripts, we use them for </a:t>
            </a:r>
            <a:r>
              <a:rPr lang="en-US" dirty="0" err="1" smtClean="0"/>
              <a:t>matlab</a:t>
            </a:r>
            <a:r>
              <a:rPr lang="en-US" dirty="0" smtClean="0"/>
              <a:t> system call.</a:t>
            </a:r>
          </a:p>
          <a:p>
            <a:r>
              <a:rPr lang="en-US" dirty="0" smtClean="0"/>
              <a:t>Code Review [</a:t>
            </a:r>
            <a:r>
              <a:rPr lang="en-US" sz="1800" dirty="0" smtClean="0"/>
              <a:t>\Test-Automation-ASR-KWS\</a:t>
            </a:r>
            <a:r>
              <a:rPr lang="en-US" sz="1800" dirty="0" err="1" smtClean="0"/>
              <a:t>file_io_dut_sdb.m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891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3. File IO: </a:t>
            </a:r>
            <a:r>
              <a:rPr lang="en-US" dirty="0" err="1" smtClean="0"/>
              <a:t>matlab</a:t>
            </a:r>
            <a:r>
              <a:rPr lang="en-US" dirty="0" smtClean="0"/>
              <a:t> &lt;-&gt; Scoring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Separate scoring machine: don’t load the measurement PC</a:t>
            </a:r>
          </a:p>
          <a:p>
            <a:r>
              <a:rPr lang="en-US" dirty="0" smtClean="0"/>
              <a:t>File transfer via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Put folder \Test-Automation-ASR-KWS\WakeupScoring_Tool_2.2\ to the home path of an Ubuntu 14.04 machine</a:t>
            </a:r>
          </a:p>
          <a:p>
            <a:r>
              <a:rPr lang="en-US" dirty="0" smtClean="0"/>
              <a:t>Read </a:t>
            </a:r>
            <a:r>
              <a:rPr lang="en-US" dirty="0" smtClean="0"/>
              <a:t>\Test-Automation-ASR-KWS\WakeupScoring_Tool_2.2\README</a:t>
            </a:r>
            <a:endParaRPr lang="en-US" dirty="0" smtClean="0"/>
          </a:p>
          <a:p>
            <a:r>
              <a:rPr lang="en-US" dirty="0" smtClean="0"/>
              <a:t>Code Review [</a:t>
            </a:r>
            <a:r>
              <a:rPr lang="en-US" sz="1800" dirty="0" smtClean="0"/>
              <a:t>\Test-Automation-ASR-KWS\</a:t>
            </a:r>
            <a:r>
              <a:rPr lang="en-US" sz="1800" dirty="0" err="1" smtClean="0"/>
              <a:t>file_io_score.m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376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540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ASR/KWS Test Automation</vt:lpstr>
      <vt:lpstr>Module Test (Interface)</vt:lpstr>
      <vt:lpstr>Module Test (Interface)</vt:lpstr>
      <vt:lpstr>1. Play and recording by scripts (Matlab)</vt:lpstr>
      <vt:lpstr>1. PortAudio + ASIO (For Windows Only)</vt:lpstr>
      <vt:lpstr>1. Play-Record Application (.EXE)</vt:lpstr>
      <vt:lpstr>1. System Call from Matlab</vt:lpstr>
      <vt:lpstr>2. File IO: Matlab &lt;-&gt; DUT</vt:lpstr>
      <vt:lpstr>3. File IO: matlab &lt;-&gt; Scoring server</vt:lpstr>
      <vt:lpstr>3. File IO: matlab &lt;-&gt; Scoring server</vt:lpstr>
      <vt:lpstr>4. Calibration</vt:lpstr>
      <vt:lpstr>4. Other measurement tasks.</vt:lpstr>
      <vt:lpstr>5. Conclusion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ASR/KWS Test Automation</dc:title>
  <dc:creator>Xia, Lixun</dc:creator>
  <cp:lastModifiedBy>Xia, Lixun</cp:lastModifiedBy>
  <cp:revision>18</cp:revision>
  <dcterms:created xsi:type="dcterms:W3CDTF">2018-04-17T03:56:59Z</dcterms:created>
  <dcterms:modified xsi:type="dcterms:W3CDTF">2018-04-17T06:28:04Z</dcterms:modified>
</cp:coreProperties>
</file>