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9"/>
  </p:notesMasterIdLst>
  <p:handoutMasterIdLst>
    <p:handoutMasterId r:id="rId30"/>
  </p:handoutMasterIdLst>
  <p:sldIdLst>
    <p:sldId id="302" r:id="rId2"/>
    <p:sldId id="319" r:id="rId3"/>
    <p:sldId id="320" r:id="rId4"/>
    <p:sldId id="321" r:id="rId5"/>
    <p:sldId id="322" r:id="rId6"/>
    <p:sldId id="323" r:id="rId7"/>
    <p:sldId id="324" r:id="rId8"/>
    <p:sldId id="325" r:id="rId9"/>
    <p:sldId id="327" r:id="rId10"/>
    <p:sldId id="328" r:id="rId11"/>
    <p:sldId id="329" r:id="rId12"/>
    <p:sldId id="331" r:id="rId13"/>
    <p:sldId id="332" r:id="rId14"/>
    <p:sldId id="333" r:id="rId15"/>
    <p:sldId id="334" r:id="rId16"/>
    <p:sldId id="347" r:id="rId17"/>
    <p:sldId id="350" r:id="rId18"/>
    <p:sldId id="351" r:id="rId19"/>
    <p:sldId id="352" r:id="rId20"/>
    <p:sldId id="349" r:id="rId21"/>
    <p:sldId id="346" r:id="rId22"/>
    <p:sldId id="348" r:id="rId23"/>
    <p:sldId id="353" r:id="rId24"/>
    <p:sldId id="354" r:id="rId25"/>
    <p:sldId id="355" r:id="rId26"/>
    <p:sldId id="356" r:id="rId27"/>
    <p:sldId id="357" r:id="rId28"/>
  </p:sldIdLst>
  <p:sldSz cx="12192000" cy="6858000"/>
  <p:notesSz cx="6858000" cy="9144000"/>
  <p:embeddedFontLst>
    <p:embeddedFont>
      <p:font typeface="等线" panose="02010600030101010101" pitchFamily="2" charset="-122"/>
      <p:regular r:id="rId31"/>
      <p:bold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05">
          <p15:clr>
            <a:srgbClr val="A4A3A4"/>
          </p15:clr>
        </p15:guide>
        <p15:guide id="2" orient="horz" pos="11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F57"/>
    <a:srgbClr val="7AC259"/>
    <a:srgbClr val="58AD54"/>
    <a:srgbClr val="60BF54"/>
    <a:srgbClr val="60C26A"/>
    <a:srgbClr val="6CC26A"/>
    <a:srgbClr val="7AAF59"/>
    <a:srgbClr val="3CA652"/>
    <a:srgbClr val="4BB752"/>
    <a:srgbClr val="8BD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82"/>
    <p:restoredTop sz="86444"/>
  </p:normalViewPr>
  <p:slideViewPr>
    <p:cSldViewPr snapToGrid="0" snapToObjects="1" showGuides="1">
      <p:cViewPr varScale="1">
        <p:scale>
          <a:sx n="84" d="100"/>
          <a:sy n="84" d="100"/>
        </p:scale>
        <p:origin x="91" y="120"/>
      </p:cViewPr>
      <p:guideLst>
        <p:guide pos="4605"/>
        <p:guide orient="horz" pos="11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9" d="100"/>
          <a:sy n="89" d="100"/>
        </p:scale>
        <p:origin x="380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AD844-6B87-4943-9D53-626DC277B195}" type="slidenum">
              <a:rPr kumimoji="1" lang="zh-CN" altLang="en-US" smtClean="0"/>
              <a:t>‹#›</a:t>
            </a:fld>
            <a:endParaRPr kumimoji="1" lang="zh-CN" altLang="en-US"/>
          </a:p>
        </p:txBody>
      </p:sp>
    </p:spTree>
    <p:extLst>
      <p:ext uri="{BB962C8B-B14F-4D97-AF65-F5344CB8AC3E}">
        <p14:creationId xmlns:p14="http://schemas.microsoft.com/office/powerpoint/2010/main" val="3905158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813F-FBC0-6545-AF4D-3686558B6007}" type="datetimeFigureOut">
              <a:rPr kumimoji="1" lang="zh-CN" altLang="en-US" smtClean="0"/>
              <a:t>2022/9/14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69C3-EF0A-EB4F-AAA0-361080FEBD8D}" type="slidenum">
              <a:rPr kumimoji="1" lang="zh-CN" altLang="en-US" smtClean="0"/>
              <a:t>‹#›</a:t>
            </a:fld>
            <a:endParaRPr kumimoji="1" lang="zh-CN" altLang="en-US"/>
          </a:p>
        </p:txBody>
      </p:sp>
    </p:spTree>
    <p:extLst>
      <p:ext uri="{BB962C8B-B14F-4D97-AF65-F5344CB8AC3E}">
        <p14:creationId xmlns:p14="http://schemas.microsoft.com/office/powerpoint/2010/main" val="1691635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3" name="矩形 7"/>
          <p:cNvSpPr/>
          <p:nvPr userDrawn="1"/>
        </p:nvSpPr>
        <p:spPr>
          <a:xfrm>
            <a:off x="9399449" y="1368647"/>
            <a:ext cx="2807065" cy="5490457"/>
          </a:xfrm>
          <a:custGeom>
            <a:avLst/>
            <a:gdLst>
              <a:gd name="connsiteX0" fmla="*/ 0 w 2807065"/>
              <a:gd name="connsiteY0" fmla="*/ 0 h 5489353"/>
              <a:gd name="connsiteX1" fmla="*/ 2807065 w 2807065"/>
              <a:gd name="connsiteY1" fmla="*/ 0 h 5489353"/>
              <a:gd name="connsiteX2" fmla="*/ 2807065 w 2807065"/>
              <a:gd name="connsiteY2" fmla="*/ 5489353 h 5489353"/>
              <a:gd name="connsiteX3" fmla="*/ 0 w 2807065"/>
              <a:gd name="connsiteY3" fmla="*/ 5489353 h 5489353"/>
              <a:gd name="connsiteX4" fmla="*/ 0 w 2807065"/>
              <a:gd name="connsiteY4" fmla="*/ 0 h 5489353"/>
              <a:gd name="connsiteX0-1" fmla="*/ 0 w 2807065"/>
              <a:gd name="connsiteY0-2" fmla="*/ 0 h 5489353"/>
              <a:gd name="connsiteX1-3" fmla="*/ 2807065 w 2807065"/>
              <a:gd name="connsiteY1-4" fmla="*/ 0 h 5489353"/>
              <a:gd name="connsiteX2-5" fmla="*/ 2807065 w 2807065"/>
              <a:gd name="connsiteY2-6" fmla="*/ 5489353 h 5489353"/>
              <a:gd name="connsiteX3-7" fmla="*/ 1126435 w 2807065"/>
              <a:gd name="connsiteY3-8" fmla="*/ 5489353 h 5489353"/>
              <a:gd name="connsiteX4-9" fmla="*/ 0 w 2807065"/>
              <a:gd name="connsiteY4-10" fmla="*/ 0 h 5489353"/>
              <a:gd name="connsiteX0-11" fmla="*/ 0 w 2807065"/>
              <a:gd name="connsiteY0-12" fmla="*/ 0 h 5502605"/>
              <a:gd name="connsiteX1-13" fmla="*/ 2807065 w 2807065"/>
              <a:gd name="connsiteY1-14" fmla="*/ 0 h 5502605"/>
              <a:gd name="connsiteX2-15" fmla="*/ 2807065 w 2807065"/>
              <a:gd name="connsiteY2-16" fmla="*/ 5489353 h 5502605"/>
              <a:gd name="connsiteX3-17" fmla="*/ 1696279 w 2807065"/>
              <a:gd name="connsiteY3-18" fmla="*/ 5502605 h 5502605"/>
              <a:gd name="connsiteX4-19" fmla="*/ 0 w 2807065"/>
              <a:gd name="connsiteY4-20" fmla="*/ 0 h 5502605"/>
              <a:gd name="connsiteX0-21" fmla="*/ 0 w 2807065"/>
              <a:gd name="connsiteY0-22" fmla="*/ 0 h 5502605"/>
              <a:gd name="connsiteX1-23" fmla="*/ 2807065 w 2807065"/>
              <a:gd name="connsiteY1-24" fmla="*/ 0 h 5502605"/>
              <a:gd name="connsiteX2-25" fmla="*/ 2807065 w 2807065"/>
              <a:gd name="connsiteY2-26" fmla="*/ 5489353 h 5502605"/>
              <a:gd name="connsiteX3-27" fmla="*/ 2027584 w 2807065"/>
              <a:gd name="connsiteY3-28" fmla="*/ 5502605 h 5502605"/>
              <a:gd name="connsiteX4-29" fmla="*/ 0 w 2807065"/>
              <a:gd name="connsiteY4-30" fmla="*/ 0 h 5502605"/>
              <a:gd name="connsiteX0-31" fmla="*/ 0 w 2807065"/>
              <a:gd name="connsiteY0-32" fmla="*/ 0 h 5515857"/>
              <a:gd name="connsiteX1-33" fmla="*/ 2807065 w 2807065"/>
              <a:gd name="connsiteY1-34" fmla="*/ 0 h 5515857"/>
              <a:gd name="connsiteX2-35" fmla="*/ 2807065 w 2807065"/>
              <a:gd name="connsiteY2-36" fmla="*/ 5489353 h 5515857"/>
              <a:gd name="connsiteX3-37" fmla="*/ 1709532 w 2807065"/>
              <a:gd name="connsiteY3-38" fmla="*/ 5515857 h 5515857"/>
              <a:gd name="connsiteX4-39" fmla="*/ 0 w 2807065"/>
              <a:gd name="connsiteY4-40" fmla="*/ 0 h 5515857"/>
              <a:gd name="connsiteX0-41" fmla="*/ 0 w 2807065"/>
              <a:gd name="connsiteY0-42" fmla="*/ 0 h 5490457"/>
              <a:gd name="connsiteX1-43" fmla="*/ 2807065 w 2807065"/>
              <a:gd name="connsiteY1-44" fmla="*/ 0 h 5490457"/>
              <a:gd name="connsiteX2-45" fmla="*/ 2807065 w 2807065"/>
              <a:gd name="connsiteY2-46" fmla="*/ 5489353 h 5490457"/>
              <a:gd name="connsiteX3-47" fmla="*/ 1700007 w 2807065"/>
              <a:gd name="connsiteY3-48" fmla="*/ 5490457 h 5490457"/>
              <a:gd name="connsiteX4-49" fmla="*/ 0 w 2807065"/>
              <a:gd name="connsiteY4-50" fmla="*/ 0 h 5490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7065" h="5490457">
                <a:moveTo>
                  <a:pt x="0" y="0"/>
                </a:moveTo>
                <a:lnTo>
                  <a:pt x="2807065" y="0"/>
                </a:lnTo>
                <a:lnTo>
                  <a:pt x="2807065" y="5489353"/>
                </a:lnTo>
                <a:lnTo>
                  <a:pt x="1700007" y="5490457"/>
                </a:lnTo>
                <a:lnTo>
                  <a:pt x="0" y="0"/>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8592208" y="0"/>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0" name="平行四边形 2"/>
          <p:cNvSpPr/>
          <p:nvPr userDrawn="1"/>
        </p:nvSpPr>
        <p:spPr>
          <a:xfrm flipH="1">
            <a:off x="120434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4"/>
          <p:cNvSpPr/>
          <p:nvPr userDrawn="1"/>
        </p:nvSpPr>
        <p:spPr>
          <a:xfrm>
            <a:off x="-4605" y="1847396"/>
            <a:ext cx="2317865" cy="5010604"/>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46050 w 2460740"/>
              <a:gd name="connsiteY0-22" fmla="*/ 0 h 5010604"/>
              <a:gd name="connsiteX1-23" fmla="*/ 878683 w 2460740"/>
              <a:gd name="connsiteY1-24" fmla="*/ 0 h 5010604"/>
              <a:gd name="connsiteX2-25" fmla="*/ 2460740 w 2460740"/>
              <a:gd name="connsiteY2-26" fmla="*/ 5010604 h 5010604"/>
              <a:gd name="connsiteX3-27" fmla="*/ 0 w 2460740"/>
              <a:gd name="connsiteY3-28" fmla="*/ 5010604 h 5010604"/>
              <a:gd name="connsiteX4-29" fmla="*/ 146050 w 2460740"/>
              <a:gd name="connsiteY4-30" fmla="*/ 0 h 5010604"/>
              <a:gd name="connsiteX0-31" fmla="*/ 3175 w 2317865"/>
              <a:gd name="connsiteY0-32" fmla="*/ 0 h 5010604"/>
              <a:gd name="connsiteX1-33" fmla="*/ 735808 w 2317865"/>
              <a:gd name="connsiteY1-34" fmla="*/ 0 h 5010604"/>
              <a:gd name="connsiteX2-35" fmla="*/ 2317865 w 2317865"/>
              <a:gd name="connsiteY2-36" fmla="*/ 5010604 h 5010604"/>
              <a:gd name="connsiteX3-37" fmla="*/ 0 w 2317865"/>
              <a:gd name="connsiteY3-38" fmla="*/ 5004254 h 5010604"/>
              <a:gd name="connsiteX4-39" fmla="*/ 3175 w 2317865"/>
              <a:gd name="connsiteY4-40" fmla="*/ 0 h 50106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7865" h="5010604">
                <a:moveTo>
                  <a:pt x="3175" y="0"/>
                </a:moveTo>
                <a:lnTo>
                  <a:pt x="735808" y="0"/>
                </a:lnTo>
                <a:lnTo>
                  <a:pt x="2317865" y="5010604"/>
                </a:lnTo>
                <a:lnTo>
                  <a:pt x="0" y="5004254"/>
                </a:lnTo>
                <a:cubicBezTo>
                  <a:pt x="1058" y="3336169"/>
                  <a:pt x="2117" y="1668085"/>
                  <a:pt x="317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文本框 55"/>
          <p:cNvSpPr txBox="1"/>
          <p:nvPr userDrawn="1"/>
        </p:nvSpPr>
        <p:spPr>
          <a:xfrm>
            <a:off x="11918731" y="-772510"/>
            <a:ext cx="184731" cy="369332"/>
          </a:xfrm>
          <a:prstGeom prst="rect">
            <a:avLst/>
          </a:prstGeom>
          <a:noFill/>
        </p:spPr>
        <p:txBody>
          <a:bodyPr wrap="none" rtlCol="0">
            <a:spAutoFit/>
          </a:bodyPr>
          <a:lstStyle/>
          <a:p>
            <a:endParaRPr kumimoji="1" lang="zh-CN" altLang="en-US" dirty="0"/>
          </a:p>
        </p:txBody>
      </p:sp>
      <p:pic>
        <p:nvPicPr>
          <p:cNvPr id="55" name="图片 54"/>
          <p:cNvPicPr>
            <a:picLocks noChangeAspect="1"/>
          </p:cNvPicPr>
          <p:nvPr userDrawn="1"/>
        </p:nvPicPr>
        <p:blipFill>
          <a:blip r:embed="rId2"/>
          <a:stretch>
            <a:fillRect/>
          </a:stretch>
        </p:blipFill>
        <p:spPr>
          <a:xfrm>
            <a:off x="11540321" y="2801736"/>
            <a:ext cx="294860" cy="3629043"/>
          </a:xfrm>
          <a:prstGeom prst="rect">
            <a:avLst/>
          </a:prstGeom>
        </p:spPr>
      </p:pic>
      <p:sp>
        <p:nvSpPr>
          <p:cNvPr id="16" name="平行四边形 2"/>
          <p:cNvSpPr/>
          <p:nvPr userDrawn="1"/>
        </p:nvSpPr>
        <p:spPr>
          <a:xfrm flipH="1">
            <a:off x="118853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4"/>
          <p:cNvSpPr/>
          <p:nvPr userDrawn="1"/>
        </p:nvSpPr>
        <p:spPr>
          <a:xfrm>
            <a:off x="-1709" y="1846898"/>
            <a:ext cx="2299159" cy="5011102"/>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54236 w 2460740"/>
              <a:gd name="connsiteY0-22" fmla="*/ 0 h 5014774"/>
              <a:gd name="connsiteX1-23" fmla="*/ 878683 w 2460740"/>
              <a:gd name="connsiteY1-24" fmla="*/ 4170 h 5014774"/>
              <a:gd name="connsiteX2-25" fmla="*/ 2460740 w 2460740"/>
              <a:gd name="connsiteY2-26" fmla="*/ 5014774 h 5014774"/>
              <a:gd name="connsiteX3-27" fmla="*/ 0 w 2460740"/>
              <a:gd name="connsiteY3-28" fmla="*/ 5014774 h 5014774"/>
              <a:gd name="connsiteX4-29" fmla="*/ 154236 w 2460740"/>
              <a:gd name="connsiteY4-30" fmla="*/ 0 h 5014774"/>
              <a:gd name="connsiteX0-31" fmla="*/ 150564 w 2460740"/>
              <a:gd name="connsiteY0-32" fmla="*/ 0 h 5014774"/>
              <a:gd name="connsiteX1-33" fmla="*/ 878683 w 2460740"/>
              <a:gd name="connsiteY1-34" fmla="*/ 4170 h 5014774"/>
              <a:gd name="connsiteX2-35" fmla="*/ 2460740 w 2460740"/>
              <a:gd name="connsiteY2-36" fmla="*/ 5014774 h 5014774"/>
              <a:gd name="connsiteX3-37" fmla="*/ 0 w 2460740"/>
              <a:gd name="connsiteY3-38" fmla="*/ 5014774 h 5014774"/>
              <a:gd name="connsiteX4-39" fmla="*/ 150564 w 2460740"/>
              <a:gd name="connsiteY4-40" fmla="*/ 0 h 5014774"/>
              <a:gd name="connsiteX0-41" fmla="*/ 150564 w 2460740"/>
              <a:gd name="connsiteY0-42" fmla="*/ 0 h 5011102"/>
              <a:gd name="connsiteX1-43" fmla="*/ 878683 w 2460740"/>
              <a:gd name="connsiteY1-44" fmla="*/ 498 h 5011102"/>
              <a:gd name="connsiteX2-45" fmla="*/ 2460740 w 2460740"/>
              <a:gd name="connsiteY2-46" fmla="*/ 5011102 h 5011102"/>
              <a:gd name="connsiteX3-47" fmla="*/ 0 w 2460740"/>
              <a:gd name="connsiteY3-48" fmla="*/ 5011102 h 5011102"/>
              <a:gd name="connsiteX4-49" fmla="*/ 150564 w 2460740"/>
              <a:gd name="connsiteY4-50" fmla="*/ 0 h 5011102"/>
              <a:gd name="connsiteX0-51" fmla="*/ 176270 w 2460740"/>
              <a:gd name="connsiteY0-52" fmla="*/ 98654 h 5010604"/>
              <a:gd name="connsiteX1-53" fmla="*/ 878683 w 2460740"/>
              <a:gd name="connsiteY1-54" fmla="*/ 0 h 5010604"/>
              <a:gd name="connsiteX2-55" fmla="*/ 2460740 w 2460740"/>
              <a:gd name="connsiteY2-56" fmla="*/ 5010604 h 5010604"/>
              <a:gd name="connsiteX3-57" fmla="*/ 0 w 2460740"/>
              <a:gd name="connsiteY3-58" fmla="*/ 5010604 h 5010604"/>
              <a:gd name="connsiteX4-59" fmla="*/ 176270 w 2460740"/>
              <a:gd name="connsiteY4-60" fmla="*/ 98654 h 5010604"/>
              <a:gd name="connsiteX0-61" fmla="*/ 165253 w 2460740"/>
              <a:gd name="connsiteY0-62" fmla="*/ 6847 h 5010604"/>
              <a:gd name="connsiteX1-63" fmla="*/ 878683 w 2460740"/>
              <a:gd name="connsiteY1-64" fmla="*/ 0 h 5010604"/>
              <a:gd name="connsiteX2-65" fmla="*/ 2460740 w 2460740"/>
              <a:gd name="connsiteY2-66" fmla="*/ 5010604 h 5010604"/>
              <a:gd name="connsiteX3-67" fmla="*/ 0 w 2460740"/>
              <a:gd name="connsiteY3-68" fmla="*/ 5010604 h 5010604"/>
              <a:gd name="connsiteX4-69" fmla="*/ 165253 w 2460740"/>
              <a:gd name="connsiteY4-70" fmla="*/ 6847 h 5010604"/>
              <a:gd name="connsiteX0-71" fmla="*/ 165253 w 2460740"/>
              <a:gd name="connsiteY0-72" fmla="*/ 0 h 5011102"/>
              <a:gd name="connsiteX1-73" fmla="*/ 878683 w 2460740"/>
              <a:gd name="connsiteY1-74" fmla="*/ 498 h 5011102"/>
              <a:gd name="connsiteX2-75" fmla="*/ 2460740 w 2460740"/>
              <a:gd name="connsiteY2-76" fmla="*/ 5011102 h 5011102"/>
              <a:gd name="connsiteX3-77" fmla="*/ 0 w 2460740"/>
              <a:gd name="connsiteY3-78" fmla="*/ 5011102 h 5011102"/>
              <a:gd name="connsiteX4-79" fmla="*/ 165253 w 2460740"/>
              <a:gd name="connsiteY4-80" fmla="*/ 0 h 5011102"/>
              <a:gd name="connsiteX0-81" fmla="*/ 161581 w 2460740"/>
              <a:gd name="connsiteY0-82" fmla="*/ 0 h 5011102"/>
              <a:gd name="connsiteX1-83" fmla="*/ 878683 w 2460740"/>
              <a:gd name="connsiteY1-84" fmla="*/ 498 h 5011102"/>
              <a:gd name="connsiteX2-85" fmla="*/ 2460740 w 2460740"/>
              <a:gd name="connsiteY2-86" fmla="*/ 5011102 h 5011102"/>
              <a:gd name="connsiteX3-87" fmla="*/ 0 w 2460740"/>
              <a:gd name="connsiteY3-88" fmla="*/ 5011102 h 5011102"/>
              <a:gd name="connsiteX4-89" fmla="*/ 161581 w 2460740"/>
              <a:gd name="connsiteY4-90" fmla="*/ 0 h 5011102"/>
              <a:gd name="connsiteX0-91" fmla="*/ 0 w 2299159"/>
              <a:gd name="connsiteY0-92" fmla="*/ 0 h 5011102"/>
              <a:gd name="connsiteX1-93" fmla="*/ 717102 w 2299159"/>
              <a:gd name="connsiteY1-94" fmla="*/ 498 h 5011102"/>
              <a:gd name="connsiteX2-95" fmla="*/ 2299159 w 2299159"/>
              <a:gd name="connsiteY2-96" fmla="*/ 5011102 h 5011102"/>
              <a:gd name="connsiteX3-97" fmla="*/ 0 w 2299159"/>
              <a:gd name="connsiteY3-98" fmla="*/ 5011102 h 5011102"/>
              <a:gd name="connsiteX4-99" fmla="*/ 0 w 2299159"/>
              <a:gd name="connsiteY4-100" fmla="*/ 0 h 50111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9159" h="5011102">
                <a:moveTo>
                  <a:pt x="0" y="0"/>
                </a:moveTo>
                <a:lnTo>
                  <a:pt x="717102" y="498"/>
                </a:lnTo>
                <a:lnTo>
                  <a:pt x="2299159" y="5011102"/>
                </a:lnTo>
                <a:lnTo>
                  <a:pt x="0" y="501110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3"/>
          <a:stretch>
            <a:fillRect/>
          </a:stretch>
        </p:blipFill>
        <p:spPr>
          <a:xfrm>
            <a:off x="531052" y="505345"/>
            <a:ext cx="1684421" cy="457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矩形 1"/>
          <p:cNvSpPr/>
          <p:nvPr userDrawn="1"/>
        </p:nvSpPr>
        <p:spPr>
          <a:xfrm>
            <a:off x="0" y="2556398"/>
            <a:ext cx="4134309"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34309" h="1555373">
                <a:moveTo>
                  <a:pt x="0" y="4175"/>
                </a:moveTo>
                <a:lnTo>
                  <a:pt x="3645794" y="0"/>
                </a:lnTo>
                <a:lnTo>
                  <a:pt x="4134309" y="1555373"/>
                </a:lnTo>
                <a:lnTo>
                  <a:pt x="0" y="1555373"/>
                </a:lnTo>
                <a:lnTo>
                  <a:pt x="0" y="4175"/>
                </a:lnTo>
                <a:close/>
              </a:path>
            </a:pathLst>
          </a:custGeom>
          <a:gradFill>
            <a:gsLst>
              <a:gs pos="2800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1"/>
          <p:cNvSpPr/>
          <p:nvPr userDrawn="1"/>
        </p:nvSpPr>
        <p:spPr>
          <a:xfrm rot="10800000">
            <a:off x="9741840" y="2556398"/>
            <a:ext cx="2451505"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 name="connsiteX0-11" fmla="*/ 1684149 w 4134309"/>
              <a:gd name="connsiteY0-12" fmla="*/ 4175 h 1555373"/>
              <a:gd name="connsiteX1-13" fmla="*/ 3645794 w 4134309"/>
              <a:gd name="connsiteY1-14" fmla="*/ 0 h 1555373"/>
              <a:gd name="connsiteX2-15" fmla="*/ 4134309 w 4134309"/>
              <a:gd name="connsiteY2-16" fmla="*/ 1555373 h 1555373"/>
              <a:gd name="connsiteX3-17" fmla="*/ 0 w 4134309"/>
              <a:gd name="connsiteY3-18" fmla="*/ 1555373 h 1555373"/>
              <a:gd name="connsiteX4-19" fmla="*/ 1684149 w 4134309"/>
              <a:gd name="connsiteY4-20" fmla="*/ 4175 h 1555373"/>
              <a:gd name="connsiteX0-21" fmla="*/ 0 w 2450160"/>
              <a:gd name="connsiteY0-22" fmla="*/ 4175 h 1555373"/>
              <a:gd name="connsiteX1-23" fmla="*/ 1961645 w 2450160"/>
              <a:gd name="connsiteY1-24" fmla="*/ 0 h 1555373"/>
              <a:gd name="connsiteX2-25" fmla="*/ 2450160 w 2450160"/>
              <a:gd name="connsiteY2-26" fmla="*/ 1555373 h 1555373"/>
              <a:gd name="connsiteX3-27" fmla="*/ 12303 w 2450160"/>
              <a:gd name="connsiteY3-28" fmla="*/ 1555373 h 1555373"/>
              <a:gd name="connsiteX4-29" fmla="*/ 0 w 2450160"/>
              <a:gd name="connsiteY4-30" fmla="*/ 4175 h 1555373"/>
              <a:gd name="connsiteX0-31" fmla="*/ 0 w 2450160"/>
              <a:gd name="connsiteY0-32" fmla="*/ 4175 h 1555373"/>
              <a:gd name="connsiteX1-33" fmla="*/ 1961645 w 2450160"/>
              <a:gd name="connsiteY1-34" fmla="*/ 0 h 1555373"/>
              <a:gd name="connsiteX2-35" fmla="*/ 2450160 w 2450160"/>
              <a:gd name="connsiteY2-36" fmla="*/ 1555373 h 1555373"/>
              <a:gd name="connsiteX3-37" fmla="*/ 3204 w 2450160"/>
              <a:gd name="connsiteY3-38" fmla="*/ 1555373 h 1555373"/>
              <a:gd name="connsiteX4-39" fmla="*/ 0 w 2450160"/>
              <a:gd name="connsiteY4-40" fmla="*/ 4175 h 1555373"/>
              <a:gd name="connsiteX0-41" fmla="*/ 1345 w 2451505"/>
              <a:gd name="connsiteY0-42" fmla="*/ 4175 h 1555373"/>
              <a:gd name="connsiteX1-43" fmla="*/ 1962990 w 2451505"/>
              <a:gd name="connsiteY1-44" fmla="*/ 0 h 1555373"/>
              <a:gd name="connsiteX2-45" fmla="*/ 2451505 w 2451505"/>
              <a:gd name="connsiteY2-46" fmla="*/ 1555373 h 1555373"/>
              <a:gd name="connsiteX3-47" fmla="*/ 0 w 2451505"/>
              <a:gd name="connsiteY3-48" fmla="*/ 1555373 h 1555373"/>
              <a:gd name="connsiteX4-49" fmla="*/ 1345 w 2451505"/>
              <a:gd name="connsiteY4-5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1505" h="1555373">
                <a:moveTo>
                  <a:pt x="1345" y="4175"/>
                </a:moveTo>
                <a:lnTo>
                  <a:pt x="1962990" y="0"/>
                </a:lnTo>
                <a:lnTo>
                  <a:pt x="2451505" y="1555373"/>
                </a:lnTo>
                <a:lnTo>
                  <a:pt x="0" y="1555373"/>
                </a:lnTo>
                <a:cubicBezTo>
                  <a:pt x="448" y="1038307"/>
                  <a:pt x="897" y="521241"/>
                  <a:pt x="1345" y="4175"/>
                </a:cubicBezTo>
                <a:close/>
              </a:path>
            </a:pathLst>
          </a:custGeom>
          <a:gradFill>
            <a:gsLst>
              <a:gs pos="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5" name="矩形 4"/>
          <p:cNvSpPr/>
          <p:nvPr userDrawn="1"/>
        </p:nvSpPr>
        <p:spPr>
          <a:xfrm>
            <a:off x="3721100" y="3162296"/>
            <a:ext cx="8470900" cy="64128"/>
          </a:xfrm>
          <a:prstGeom prst="rect">
            <a:avLst/>
          </a:prstGeom>
          <a:gradFill>
            <a:gsLst>
              <a:gs pos="100000">
                <a:srgbClr val="7AC259"/>
              </a:gs>
              <a:gs pos="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2"/>
          <p:cNvSpPr/>
          <p:nvPr userDrawn="1"/>
        </p:nvSpPr>
        <p:spPr>
          <a:xfrm flipH="1">
            <a:off x="642386" y="-5510"/>
            <a:ext cx="2800935" cy="4066237"/>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3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2"/>
          <p:cNvSpPr/>
          <p:nvPr userDrawn="1"/>
        </p:nvSpPr>
        <p:spPr>
          <a:xfrm flipH="1">
            <a:off x="510957" y="902475"/>
            <a:ext cx="1350236" cy="3955275"/>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8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4" name="平行四边形 2"/>
          <p:cNvSpPr/>
          <p:nvPr userDrawn="1"/>
        </p:nvSpPr>
        <p:spPr>
          <a:xfrm flipH="1">
            <a:off x="848996" y="-5509"/>
            <a:ext cx="724403" cy="105164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2"/>
          <p:cNvSpPr/>
          <p:nvPr userDrawn="1"/>
        </p:nvSpPr>
        <p:spPr>
          <a:xfrm flipH="1">
            <a:off x="804676" y="283009"/>
            <a:ext cx="349210" cy="102294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3" name="直接连接符 2"/>
          <p:cNvCxnSpPr/>
          <p:nvPr userDrawn="1"/>
        </p:nvCxnSpPr>
        <p:spPr>
          <a:xfrm>
            <a:off x="748032" y="1046137"/>
            <a:ext cx="9658326" cy="0"/>
          </a:xfrm>
          <a:prstGeom prst="line">
            <a:avLst/>
          </a:prstGeom>
          <a:ln w="22225">
            <a:solidFill>
              <a:srgbClr val="6DBF57"/>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10438726" y="4391246"/>
            <a:ext cx="985989" cy="2201348"/>
            <a:chOff x="10002321" y="2881423"/>
            <a:chExt cx="985989" cy="2201348"/>
          </a:xfrm>
        </p:grpSpPr>
        <p:cxnSp>
          <p:nvCxnSpPr>
            <p:cNvPr id="10" name="直接连接符 9"/>
            <p:cNvCxnSpPr/>
            <p:nvPr userDrawn="1"/>
          </p:nvCxnSpPr>
          <p:spPr>
            <a:xfrm>
              <a:off x="10002321" y="4813412"/>
              <a:ext cx="985989" cy="0"/>
            </a:xfrm>
            <a:prstGeom prst="line">
              <a:avLst/>
            </a:prstGeom>
            <a:ln w="22225">
              <a:solidFill>
                <a:srgbClr val="6DBF57"/>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10721335" y="2881423"/>
              <a:ext cx="0" cy="2201348"/>
            </a:xfrm>
            <a:prstGeom prst="line">
              <a:avLst/>
            </a:prstGeom>
            <a:ln w="22225">
              <a:solidFill>
                <a:srgbClr val="6DBF5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9" name="矩形 2"/>
          <p:cNvSpPr/>
          <p:nvPr userDrawn="1"/>
        </p:nvSpPr>
        <p:spPr>
          <a:xfrm rot="10800000">
            <a:off x="1404748" y="3410080"/>
            <a:ext cx="1478107" cy="2986197"/>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 name="connsiteX0-41" fmla="*/ 0 w 2687782"/>
              <a:gd name="connsiteY0-42" fmla="*/ 7287 h 4799728"/>
              <a:gd name="connsiteX1-43" fmla="*/ 1205345 w 2687782"/>
              <a:gd name="connsiteY1-44" fmla="*/ 0 h 4799728"/>
              <a:gd name="connsiteX2-45" fmla="*/ 2687782 w 2687782"/>
              <a:gd name="connsiteY2-46" fmla="*/ 4799728 h 4799728"/>
              <a:gd name="connsiteX3-47" fmla="*/ 516629 w 2687782"/>
              <a:gd name="connsiteY3-48" fmla="*/ 4799728 h 4799728"/>
              <a:gd name="connsiteX4-49" fmla="*/ 0 w 2687782"/>
              <a:gd name="connsiteY4-50" fmla="*/ 7287 h 4799728"/>
              <a:gd name="connsiteX0-51" fmla="*/ 0 w 2687782"/>
              <a:gd name="connsiteY0-52" fmla="*/ 7287 h 4799728"/>
              <a:gd name="connsiteX1-53" fmla="*/ 1205345 w 2687782"/>
              <a:gd name="connsiteY1-54" fmla="*/ 0 h 4799728"/>
              <a:gd name="connsiteX2-55" fmla="*/ 2687782 w 2687782"/>
              <a:gd name="connsiteY2-56" fmla="*/ 4799728 h 4799728"/>
              <a:gd name="connsiteX3-57" fmla="*/ 306150 w 2687782"/>
              <a:gd name="connsiteY3-58" fmla="*/ 4780594 h 4799728"/>
              <a:gd name="connsiteX4-59" fmla="*/ 0 w 2687782"/>
              <a:gd name="connsiteY4-60" fmla="*/ 7287 h 4799728"/>
              <a:gd name="connsiteX0-61" fmla="*/ 363553 w 2381632"/>
              <a:gd name="connsiteY0-62" fmla="*/ 0 h 4830710"/>
              <a:gd name="connsiteX1-63" fmla="*/ 899195 w 2381632"/>
              <a:gd name="connsiteY1-64" fmla="*/ 30982 h 4830710"/>
              <a:gd name="connsiteX2-65" fmla="*/ 2381632 w 2381632"/>
              <a:gd name="connsiteY2-66" fmla="*/ 4830710 h 4830710"/>
              <a:gd name="connsiteX3-67" fmla="*/ 0 w 2381632"/>
              <a:gd name="connsiteY3-68" fmla="*/ 4811576 h 4830710"/>
              <a:gd name="connsiteX4-69" fmla="*/ 363553 w 2381632"/>
              <a:gd name="connsiteY4-70" fmla="*/ 0 h 4830710"/>
              <a:gd name="connsiteX0-71" fmla="*/ 19134 w 2381632"/>
              <a:gd name="connsiteY0-72" fmla="*/ 0 h 4811576"/>
              <a:gd name="connsiteX1-73" fmla="*/ 899195 w 2381632"/>
              <a:gd name="connsiteY1-74" fmla="*/ 11848 h 4811576"/>
              <a:gd name="connsiteX2-75" fmla="*/ 2381632 w 2381632"/>
              <a:gd name="connsiteY2-76" fmla="*/ 4811576 h 4811576"/>
              <a:gd name="connsiteX3-77" fmla="*/ 0 w 2381632"/>
              <a:gd name="connsiteY3-78" fmla="*/ 4792442 h 4811576"/>
              <a:gd name="connsiteX4-79" fmla="*/ 19134 w 2381632"/>
              <a:gd name="connsiteY4-80" fmla="*/ 0 h 4811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1632" h="4811576">
                <a:moveTo>
                  <a:pt x="19134" y="0"/>
                </a:moveTo>
                <a:lnTo>
                  <a:pt x="899195" y="11848"/>
                </a:lnTo>
                <a:lnTo>
                  <a:pt x="2381632" y="4811576"/>
                </a:lnTo>
                <a:lnTo>
                  <a:pt x="0" y="4792442"/>
                </a:lnTo>
                <a:lnTo>
                  <a:pt x="19134" y="0"/>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2"/>
          <p:cNvSpPr/>
          <p:nvPr userDrawn="1"/>
        </p:nvSpPr>
        <p:spPr>
          <a:xfrm>
            <a:off x="0" y="2058272"/>
            <a:ext cx="2687782" cy="4799728"/>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7782" h="4799728">
                <a:moveTo>
                  <a:pt x="0" y="7287"/>
                </a:moveTo>
                <a:lnTo>
                  <a:pt x="1205345" y="0"/>
                </a:lnTo>
                <a:lnTo>
                  <a:pt x="2687782" y="4799728"/>
                </a:lnTo>
                <a:lnTo>
                  <a:pt x="0" y="4799728"/>
                </a:lnTo>
                <a:lnTo>
                  <a:pt x="0" y="7287"/>
                </a:lnTo>
                <a:close/>
              </a:path>
            </a:pathLst>
          </a:custGeom>
          <a:solidFill>
            <a:schemeClr val="tx1">
              <a:lumMod val="50000"/>
              <a:lumOff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平行四边形 2"/>
          <p:cNvSpPr/>
          <p:nvPr userDrawn="1"/>
        </p:nvSpPr>
        <p:spPr>
          <a:xfrm flipH="1">
            <a:off x="9504218" y="0"/>
            <a:ext cx="1765393" cy="256289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平行四边形 2"/>
          <p:cNvSpPr/>
          <p:nvPr userDrawn="1"/>
        </p:nvSpPr>
        <p:spPr>
          <a:xfrm flipH="1">
            <a:off x="11035560" y="907985"/>
            <a:ext cx="851036" cy="249295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313724" y="1142752"/>
            <a:ext cx="1216040" cy="3562172"/>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平行四边形 2"/>
          <p:cNvSpPr/>
          <p:nvPr userDrawn="1"/>
        </p:nvSpPr>
        <p:spPr>
          <a:xfrm flipH="1">
            <a:off x="864116" y="3507472"/>
            <a:ext cx="665647" cy="1918471"/>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 name="connsiteX0-231" fmla="*/ 0 w 1391564"/>
              <a:gd name="connsiteY0-232" fmla="*/ 4076017 h 4076017"/>
              <a:gd name="connsiteX1-233" fmla="*/ 1338050 w 1391564"/>
              <a:gd name="connsiteY1-234" fmla="*/ 6498 h 4076017"/>
              <a:gd name="connsiteX2-235" fmla="*/ 1391564 w 1391564"/>
              <a:gd name="connsiteY2-236" fmla="*/ -1 h 4076017"/>
              <a:gd name="connsiteX3-237" fmla="*/ 105002 w 1391564"/>
              <a:gd name="connsiteY3-238" fmla="*/ 4075008 h 4076017"/>
              <a:gd name="connsiteX4-239" fmla="*/ 0 w 1391564"/>
              <a:gd name="connsiteY4-240" fmla="*/ 4076017 h 4076017"/>
              <a:gd name="connsiteX0-241" fmla="*/ 0 w 1350657"/>
              <a:gd name="connsiteY0-242" fmla="*/ 4082835 h 4082835"/>
              <a:gd name="connsiteX1-243" fmla="*/ 1297143 w 1350657"/>
              <a:gd name="connsiteY1-244" fmla="*/ 6498 h 4082835"/>
              <a:gd name="connsiteX2-245" fmla="*/ 1350657 w 1350657"/>
              <a:gd name="connsiteY2-246" fmla="*/ -1 h 4082835"/>
              <a:gd name="connsiteX3-247" fmla="*/ 64095 w 1350657"/>
              <a:gd name="connsiteY3-248" fmla="*/ 4075008 h 4082835"/>
              <a:gd name="connsiteX4-249" fmla="*/ 0 w 1350657"/>
              <a:gd name="connsiteY4-250" fmla="*/ 4082835 h 40828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50657" h="4082835">
                <a:moveTo>
                  <a:pt x="0" y="4082835"/>
                </a:moveTo>
                <a:lnTo>
                  <a:pt x="1297143" y="6498"/>
                </a:lnTo>
                <a:lnTo>
                  <a:pt x="1350657" y="-1"/>
                </a:lnTo>
                <a:lnTo>
                  <a:pt x="64095" y="4075008"/>
                </a:lnTo>
                <a:lnTo>
                  <a:pt x="0" y="408283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1525739"/>
          </a:xfrm>
          <a:prstGeom prst="rect">
            <a:avLst/>
          </a:prstGeom>
          <a:noFill/>
        </p:spPr>
        <p:txBody>
          <a:bodyPr wrap="square" rtlCol="0">
            <a:spAutoFit/>
          </a:bodyPr>
          <a:lstStyle/>
          <a:p>
            <a:pPr algn="just">
              <a:lnSpc>
                <a:spcPct val="150000"/>
              </a:lnSpc>
            </a:pPr>
            <a:r>
              <a:rPr kumimoji="1" lang="zh-CN" altLang="en-US" sz="1600" dirty="0">
                <a:cs typeface="+mn-ea"/>
                <a:sym typeface="+mn-lt"/>
              </a:rPr>
              <a:t>描述：</a:t>
            </a:r>
            <a:r>
              <a:rPr kumimoji="1" lang="en-US" altLang="zh-CN" sz="1600" dirty="0">
                <a:cs typeface="+mn-ea"/>
                <a:sym typeface="+mn-lt"/>
              </a:rPr>
              <a:t>tree</a:t>
            </a:r>
            <a:r>
              <a:rPr kumimoji="1" lang="zh-CN" altLang="en-US" sz="1600" dirty="0">
                <a:cs typeface="+mn-ea"/>
                <a:sym typeface="+mn-lt"/>
              </a:rPr>
              <a:t>命令用于以树状图列出目录的内容。</a:t>
            </a:r>
          </a:p>
          <a:p>
            <a:pPr marL="285750" indent="-285750" algn="just">
              <a:lnSpc>
                <a:spcPct val="150000"/>
              </a:lnSpc>
              <a:buFont typeface="Wingdings" panose="05000000000000000000" pitchFamily="2" charset="2"/>
              <a:buChar char="Ø"/>
            </a:pPr>
            <a:r>
              <a:rPr kumimoji="1" lang="zh-CN" altLang="en-US" sz="1600" dirty="0">
                <a:cs typeface="+mn-ea"/>
                <a:sym typeface="+mn-lt"/>
              </a:rPr>
              <a:t> </a:t>
            </a:r>
            <a:r>
              <a:rPr kumimoji="1" lang="en-US" altLang="zh-CN" sz="1600" dirty="0">
                <a:cs typeface="+mn-ea"/>
                <a:sym typeface="+mn-lt"/>
              </a:rPr>
              <a:t>tree</a:t>
            </a:r>
            <a:r>
              <a:rPr kumimoji="1" lang="zh-CN" altLang="en-US" sz="1600" dirty="0">
                <a:cs typeface="+mn-ea"/>
                <a:sym typeface="+mn-lt"/>
              </a:rPr>
              <a:t>命令没有内置在系统中，使用</a:t>
            </a:r>
            <a:r>
              <a:rPr kumimoji="1" lang="en-US" altLang="zh-CN" sz="1600" dirty="0">
                <a:cs typeface="+mn-ea"/>
                <a:sym typeface="+mn-lt"/>
              </a:rPr>
              <a:t>tree</a:t>
            </a:r>
            <a:r>
              <a:rPr kumimoji="1" lang="zh-CN" altLang="en-US" sz="1600" dirty="0">
                <a:cs typeface="+mn-ea"/>
                <a:sym typeface="+mn-lt"/>
              </a:rPr>
              <a:t>命令需要执行以下命令来安装： </a:t>
            </a:r>
            <a:r>
              <a:rPr kumimoji="1" lang="en-US" altLang="zh-CN" sz="1600" dirty="0" err="1">
                <a:cs typeface="+mn-ea"/>
                <a:sym typeface="+mn-lt"/>
              </a:rPr>
              <a:t>sudo</a:t>
            </a:r>
            <a:r>
              <a:rPr kumimoji="1" lang="en-US" altLang="zh-CN" sz="1600" dirty="0">
                <a:cs typeface="+mn-ea"/>
                <a:sym typeface="+mn-lt"/>
              </a:rPr>
              <a:t> apt install  tree </a:t>
            </a:r>
          </a:p>
          <a:p>
            <a:pPr marL="285750" indent="-285750" algn="just">
              <a:lnSpc>
                <a:spcPct val="150000"/>
              </a:lnSpc>
              <a:buFont typeface="Wingdings" panose="05000000000000000000" pitchFamily="2" charset="2"/>
              <a:buChar char="Ø"/>
            </a:pPr>
            <a:r>
              <a:rPr kumimoji="1" lang="zh-CN" altLang="en-US" sz="1600" dirty="0">
                <a:cs typeface="+mn-ea"/>
                <a:sym typeface="+mn-lt"/>
              </a:rPr>
              <a:t>命令使用示例：</a:t>
            </a:r>
          </a:p>
          <a:p>
            <a:pPr algn="just">
              <a:lnSpc>
                <a:spcPct val="150000"/>
              </a:lnSpc>
            </a:pPr>
            <a:r>
              <a:rPr kumimoji="1" lang="zh-CN" altLang="en-US" sz="1600" dirty="0">
                <a:cs typeface="+mn-ea"/>
                <a:sym typeface="+mn-lt"/>
              </a:rPr>
              <a:t> </a:t>
            </a:r>
            <a:r>
              <a:rPr kumimoji="1" lang="en-US" altLang="zh-CN" sz="1600" dirty="0">
                <a:cs typeface="+mn-ea"/>
                <a:sym typeface="+mn-lt"/>
              </a:rPr>
              <a:t>tree /</a:t>
            </a:r>
            <a:r>
              <a:rPr kumimoji="1" lang="en-US" altLang="zh-CN" sz="1600" dirty="0" err="1">
                <a:cs typeface="+mn-ea"/>
                <a:sym typeface="+mn-lt"/>
              </a:rPr>
              <a:t>etc</a:t>
            </a:r>
            <a:r>
              <a:rPr kumimoji="1" lang="en-US" altLang="zh-CN" sz="1600" dirty="0">
                <a:cs typeface="+mn-ea"/>
                <a:sym typeface="+mn-lt"/>
              </a:rPr>
              <a:t>/</a:t>
            </a:r>
            <a:r>
              <a:rPr kumimoji="1" lang="en-US" altLang="zh-CN" sz="1600" dirty="0" err="1">
                <a:cs typeface="+mn-ea"/>
                <a:sym typeface="+mn-lt"/>
              </a:rPr>
              <a:t>php</a:t>
            </a:r>
            <a:r>
              <a:rPr kumimoji="1" lang="zh-CN" altLang="en-US" sz="1600" dirty="0">
                <a:cs typeface="+mn-ea"/>
                <a:sym typeface="+mn-lt"/>
              </a:rPr>
              <a:t>，列出这个目录下的树状图。</a:t>
            </a:r>
          </a:p>
        </p:txBody>
      </p:sp>
      <p:sp>
        <p:nvSpPr>
          <p:cNvPr id="2" name="文本框 1"/>
          <p:cNvSpPr txBox="1"/>
          <p:nvPr/>
        </p:nvSpPr>
        <p:spPr>
          <a:xfrm>
            <a:off x="1573399" y="590046"/>
            <a:ext cx="805029" cy="523220"/>
          </a:xfrm>
          <a:prstGeom prst="rect">
            <a:avLst/>
          </a:prstGeom>
          <a:noFill/>
        </p:spPr>
        <p:txBody>
          <a:bodyPr wrap="none" rtlCol="0">
            <a:spAutoFit/>
          </a:bodyPr>
          <a:lstStyle/>
          <a:p>
            <a:r>
              <a:rPr kumimoji="1" lang="en-US" altLang="zh-CN" sz="2800" dirty="0">
                <a:solidFill>
                  <a:srgbClr val="7AC259"/>
                </a:solidFill>
                <a:cs typeface="+mn-ea"/>
                <a:sym typeface="+mn-lt"/>
              </a:rPr>
              <a:t>tree</a:t>
            </a:r>
            <a:endParaRPr kumimoji="1" lang="zh-CN" altLang="en-US" sz="2800" dirty="0">
              <a:solidFill>
                <a:srgbClr val="7AC259"/>
              </a:solidFill>
              <a:cs typeface="+mn-ea"/>
              <a:sym typeface="+mn-lt"/>
            </a:endParaRPr>
          </a:p>
        </p:txBody>
      </p:sp>
      <p:pic>
        <p:nvPicPr>
          <p:cNvPr id="3" name="图片 2">
            <a:extLst>
              <a:ext uri="{FF2B5EF4-FFF2-40B4-BE49-F238E27FC236}">
                <a16:creationId xmlns:a16="http://schemas.microsoft.com/office/drawing/2014/main" id="{BE41B834-492D-DBC7-4055-52622B5BC09F}"/>
              </a:ext>
            </a:extLst>
          </p:cNvPr>
          <p:cNvPicPr>
            <a:picLocks noChangeAspect="1"/>
          </p:cNvPicPr>
          <p:nvPr/>
        </p:nvPicPr>
        <p:blipFill>
          <a:blip r:embed="rId2"/>
          <a:stretch>
            <a:fillRect/>
          </a:stretch>
        </p:blipFill>
        <p:spPr>
          <a:xfrm>
            <a:off x="5605576" y="2612244"/>
            <a:ext cx="3821887" cy="3449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2264402"/>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 </a:t>
            </a:r>
            <a:r>
              <a:rPr kumimoji="1" lang="en-US" altLang="zh-CN" sz="1600" dirty="0">
                <a:cs typeface="+mn-ea"/>
                <a:sym typeface="+mn-lt"/>
              </a:rPr>
              <a:t>mv</a:t>
            </a:r>
            <a:r>
              <a:rPr kumimoji="1" lang="zh-CN" altLang="en-US" sz="1600" dirty="0">
                <a:cs typeface="+mn-ea"/>
                <a:sym typeface="+mn-lt"/>
              </a:rPr>
              <a:t>命令用来为文件或目录改名、或将文件或目录移入其它位置。</a:t>
            </a:r>
          </a:p>
          <a:p>
            <a:pPr marL="285750" indent="-285750" algn="just">
              <a:lnSpc>
                <a:spcPct val="150000"/>
              </a:lnSpc>
              <a:buFont typeface="Wingdings" panose="05000000000000000000" pitchFamily="2" charset="2"/>
              <a:buChar char="Ø"/>
            </a:pPr>
            <a:r>
              <a:rPr kumimoji="1" lang="zh-CN" altLang="en-US" sz="1600" dirty="0">
                <a:cs typeface="+mn-ea"/>
                <a:sym typeface="+mn-lt"/>
              </a:rPr>
              <a:t>命令格式：</a:t>
            </a:r>
            <a:r>
              <a:rPr kumimoji="1" lang="en-US" altLang="zh-CN" sz="1600" dirty="0">
                <a:cs typeface="+mn-ea"/>
                <a:sym typeface="+mn-lt"/>
              </a:rPr>
              <a:t>mv [</a:t>
            </a:r>
            <a:r>
              <a:rPr kumimoji="1" lang="zh-CN" altLang="en-US" sz="1600" dirty="0">
                <a:cs typeface="+mn-ea"/>
                <a:sym typeface="+mn-lt"/>
              </a:rPr>
              <a:t>参数</a:t>
            </a:r>
            <a:r>
              <a:rPr kumimoji="1" lang="en-US" altLang="zh-CN" sz="1600" dirty="0">
                <a:cs typeface="+mn-ea"/>
                <a:sym typeface="+mn-lt"/>
              </a:rPr>
              <a:t>] [</a:t>
            </a:r>
            <a:r>
              <a:rPr kumimoji="1" lang="zh-CN" altLang="en-US" sz="1600" dirty="0">
                <a:cs typeface="+mn-ea"/>
                <a:sym typeface="+mn-lt"/>
              </a:rPr>
              <a:t>源文件</a:t>
            </a:r>
            <a:r>
              <a:rPr kumimoji="1" lang="en-US" altLang="zh-CN" sz="1600" dirty="0">
                <a:cs typeface="+mn-ea"/>
                <a:sym typeface="+mn-lt"/>
              </a:rPr>
              <a:t>] [</a:t>
            </a:r>
            <a:r>
              <a:rPr kumimoji="1" lang="zh-CN" altLang="en-US" sz="1600" dirty="0">
                <a:cs typeface="+mn-ea"/>
                <a:sym typeface="+mn-lt"/>
              </a:rPr>
              <a:t>目标文件</a:t>
            </a:r>
            <a:r>
              <a:rPr kumimoji="1" lang="en-US" altLang="zh-CN" sz="1600" dirty="0">
                <a:cs typeface="+mn-ea"/>
                <a:sym typeface="+mn-lt"/>
              </a:rPr>
              <a:t>]</a:t>
            </a:r>
          </a:p>
          <a:p>
            <a:pPr algn="just">
              <a:lnSpc>
                <a:spcPct val="150000"/>
              </a:lnSpc>
            </a:pPr>
            <a:r>
              <a:rPr kumimoji="1" lang="zh-CN" altLang="en-US" sz="1600" dirty="0">
                <a:cs typeface="+mn-ea"/>
                <a:sym typeface="+mn-lt"/>
              </a:rPr>
              <a:t>参数说明：</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a:t>
            </a:r>
            <a:r>
              <a:rPr kumimoji="1" lang="en-US" altLang="zh-CN" sz="1600" dirty="0" err="1">
                <a:cs typeface="+mn-ea"/>
                <a:sym typeface="+mn-lt"/>
              </a:rPr>
              <a:t>i</a:t>
            </a:r>
            <a:r>
              <a:rPr kumimoji="1" lang="en-US" altLang="zh-CN" sz="1600" dirty="0">
                <a:cs typeface="+mn-ea"/>
                <a:sym typeface="+mn-lt"/>
              </a:rPr>
              <a:t> </a:t>
            </a:r>
            <a:r>
              <a:rPr kumimoji="1" lang="zh-CN" altLang="en-US" sz="1600" dirty="0">
                <a:cs typeface="+mn-ea"/>
                <a:sym typeface="+mn-lt"/>
              </a:rPr>
              <a:t>若指定目录已有同名文件，则先询问是否覆盖旧文件</a:t>
            </a:r>
          </a:p>
          <a:p>
            <a:pPr marL="285750" indent="-285750" algn="just">
              <a:lnSpc>
                <a:spcPct val="150000"/>
              </a:lnSpc>
              <a:buFont typeface="Wingdings" panose="05000000000000000000" pitchFamily="2" charset="2"/>
              <a:buChar char="Ø"/>
            </a:pPr>
            <a:r>
              <a:rPr kumimoji="1" lang="en-US" altLang="zh-CN" sz="1600" dirty="0">
                <a:cs typeface="+mn-ea"/>
                <a:sym typeface="+mn-lt"/>
              </a:rPr>
              <a:t>-f </a:t>
            </a:r>
            <a:r>
              <a:rPr kumimoji="1" lang="zh-CN" altLang="en-US" sz="1600" dirty="0">
                <a:cs typeface="+mn-ea"/>
                <a:sym typeface="+mn-lt"/>
              </a:rPr>
              <a:t>如果目标文件已经存在，不会询问而直接覆盖</a:t>
            </a:r>
          </a:p>
          <a:p>
            <a:pPr marL="285750" indent="-285750" algn="just">
              <a:lnSpc>
                <a:spcPct val="150000"/>
              </a:lnSpc>
              <a:buFont typeface="Wingdings" panose="05000000000000000000" pitchFamily="2" charset="2"/>
              <a:buChar char="Ø"/>
            </a:pPr>
            <a:r>
              <a:rPr kumimoji="1" lang="zh-CN" altLang="en-US" sz="1600" dirty="0">
                <a:cs typeface="+mn-ea"/>
                <a:sym typeface="+mn-lt"/>
              </a:rPr>
              <a:t>需要拥有对源文件所在目录的写权限和目标文件以及所在目录的写权限。</a:t>
            </a:r>
          </a:p>
        </p:txBody>
      </p:sp>
      <p:sp>
        <p:nvSpPr>
          <p:cNvPr id="2" name="文本框 1"/>
          <p:cNvSpPr txBox="1"/>
          <p:nvPr/>
        </p:nvSpPr>
        <p:spPr>
          <a:xfrm>
            <a:off x="1573399" y="590046"/>
            <a:ext cx="663964" cy="523220"/>
          </a:xfrm>
          <a:prstGeom prst="rect">
            <a:avLst/>
          </a:prstGeom>
          <a:noFill/>
        </p:spPr>
        <p:txBody>
          <a:bodyPr wrap="none" rtlCol="0">
            <a:spAutoFit/>
          </a:bodyPr>
          <a:lstStyle/>
          <a:p>
            <a:r>
              <a:rPr kumimoji="1" lang="en-US" altLang="zh-CN" sz="2800" dirty="0">
                <a:solidFill>
                  <a:srgbClr val="7AC259"/>
                </a:solidFill>
                <a:cs typeface="+mn-ea"/>
                <a:sym typeface="+mn-lt"/>
              </a:rPr>
              <a:t>mv</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85258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4478662"/>
          </a:xfrm>
          <a:prstGeom prst="rect">
            <a:avLst/>
          </a:prstGeom>
          <a:noFill/>
        </p:spPr>
        <p:txBody>
          <a:bodyPr wrap="square" rtlCol="0">
            <a:spAutoFit/>
          </a:bodyPr>
          <a:lstStyle/>
          <a:p>
            <a:pPr algn="just">
              <a:lnSpc>
                <a:spcPct val="150000"/>
              </a:lnSpc>
            </a:pPr>
            <a:r>
              <a:rPr kumimoji="1" lang="en-US" altLang="zh-CN" sz="1600" dirty="0">
                <a:cs typeface="+mn-ea"/>
                <a:sym typeface="+mn-lt"/>
              </a:rPr>
              <a:t>ls</a:t>
            </a:r>
            <a:r>
              <a:rPr kumimoji="1" lang="zh-CN" altLang="en-US" sz="1600" dirty="0">
                <a:cs typeface="+mn-ea"/>
                <a:sym typeface="+mn-lt"/>
              </a:rPr>
              <a:t>命令可以查看</a:t>
            </a:r>
            <a:r>
              <a:rPr kumimoji="1" lang="en-US" altLang="zh-CN" sz="1600" dirty="0">
                <a:cs typeface="+mn-ea"/>
                <a:sym typeface="+mn-lt"/>
              </a:rPr>
              <a:t>Linux</a:t>
            </a:r>
            <a:r>
              <a:rPr kumimoji="1" lang="zh-CN" altLang="en-US" sz="1600" dirty="0">
                <a:cs typeface="+mn-ea"/>
                <a:sym typeface="+mn-lt"/>
              </a:rPr>
              <a:t>系统上的文件、目录和设备的权限。</a:t>
            </a:r>
          </a:p>
          <a:p>
            <a:pPr marL="285750" indent="-285750" algn="just">
              <a:lnSpc>
                <a:spcPct val="150000"/>
              </a:lnSpc>
              <a:buFont typeface="Wingdings" panose="05000000000000000000" pitchFamily="2" charset="2"/>
              <a:buChar char="Ø"/>
            </a:pPr>
            <a:r>
              <a:rPr kumimoji="1" lang="zh-CN" altLang="en-US" sz="1600" dirty="0">
                <a:cs typeface="+mn-ea"/>
                <a:sym typeface="+mn-lt"/>
              </a:rPr>
              <a:t>第一列共</a:t>
            </a:r>
            <a:r>
              <a:rPr kumimoji="1" lang="en-US" altLang="zh-CN" sz="1600" dirty="0">
                <a:cs typeface="+mn-ea"/>
                <a:sym typeface="+mn-lt"/>
              </a:rPr>
              <a:t>10</a:t>
            </a:r>
            <a:r>
              <a:rPr kumimoji="1" lang="zh-CN" altLang="en-US" sz="1600" dirty="0">
                <a:cs typeface="+mn-ea"/>
                <a:sym typeface="+mn-lt"/>
              </a:rPr>
              <a:t>位，第</a:t>
            </a:r>
            <a:r>
              <a:rPr kumimoji="1" lang="en-US" altLang="zh-CN" sz="1600" dirty="0">
                <a:cs typeface="+mn-ea"/>
                <a:sym typeface="+mn-lt"/>
              </a:rPr>
              <a:t>1</a:t>
            </a:r>
            <a:r>
              <a:rPr kumimoji="1" lang="zh-CN" altLang="en-US" sz="1600" dirty="0">
                <a:cs typeface="+mn-ea"/>
                <a:sym typeface="+mn-lt"/>
              </a:rPr>
              <a:t>位表示文档类型，</a:t>
            </a:r>
            <a:r>
              <a:rPr kumimoji="1" lang="en-US" altLang="zh-CN" sz="1600" dirty="0">
                <a:cs typeface="+mn-ea"/>
                <a:sym typeface="+mn-lt"/>
              </a:rPr>
              <a:t>d</a:t>
            </a:r>
            <a:r>
              <a:rPr kumimoji="1" lang="zh-CN" altLang="en-US" sz="1600" dirty="0">
                <a:cs typeface="+mn-ea"/>
                <a:sym typeface="+mn-lt"/>
              </a:rPr>
              <a:t>表示目录，</a:t>
            </a:r>
            <a:r>
              <a:rPr kumimoji="1" lang="en-US" altLang="zh-CN" sz="1600" dirty="0">
                <a:cs typeface="+mn-ea"/>
                <a:sym typeface="+mn-lt"/>
              </a:rPr>
              <a:t>-</a:t>
            </a:r>
            <a:r>
              <a:rPr kumimoji="1" lang="zh-CN" altLang="en-US" sz="1600" dirty="0">
                <a:cs typeface="+mn-ea"/>
                <a:sym typeface="+mn-lt"/>
              </a:rPr>
              <a:t>表示文件，</a:t>
            </a:r>
            <a:r>
              <a:rPr kumimoji="1" lang="en-US" altLang="zh-CN" sz="1600" dirty="0">
                <a:cs typeface="+mn-ea"/>
                <a:sym typeface="+mn-lt"/>
              </a:rPr>
              <a:t>l</a:t>
            </a:r>
            <a:r>
              <a:rPr kumimoji="1" lang="zh-CN" altLang="en-US" sz="1600" dirty="0">
                <a:cs typeface="+mn-ea"/>
                <a:sym typeface="+mn-lt"/>
              </a:rPr>
              <a:t>表示链接文件，</a:t>
            </a:r>
            <a:r>
              <a:rPr kumimoji="1" lang="en-US" altLang="zh-CN" sz="1600" dirty="0">
                <a:cs typeface="+mn-ea"/>
                <a:sym typeface="+mn-lt"/>
              </a:rPr>
              <a:t>d</a:t>
            </a:r>
            <a:r>
              <a:rPr kumimoji="1" lang="zh-CN" altLang="en-US" sz="1600" dirty="0">
                <a:cs typeface="+mn-ea"/>
                <a:sym typeface="+mn-lt"/>
              </a:rPr>
              <a:t>表示可随机存取的设备，如</a:t>
            </a:r>
            <a:r>
              <a:rPr kumimoji="1" lang="en-US" altLang="zh-CN" sz="1600" dirty="0">
                <a:cs typeface="+mn-ea"/>
                <a:sym typeface="+mn-lt"/>
              </a:rPr>
              <a:t>U</a:t>
            </a:r>
            <a:r>
              <a:rPr kumimoji="1" lang="zh-CN" altLang="en-US" sz="1600" dirty="0">
                <a:cs typeface="+mn-ea"/>
                <a:sym typeface="+mn-lt"/>
              </a:rPr>
              <a:t>盘等，</a:t>
            </a:r>
            <a:r>
              <a:rPr kumimoji="1" lang="en-US" altLang="zh-CN" sz="1600" dirty="0">
                <a:cs typeface="+mn-ea"/>
                <a:sym typeface="+mn-lt"/>
              </a:rPr>
              <a:t>c</a:t>
            </a:r>
            <a:r>
              <a:rPr kumimoji="1" lang="zh-CN" altLang="en-US" sz="1600" dirty="0">
                <a:cs typeface="+mn-ea"/>
                <a:sym typeface="+mn-lt"/>
              </a:rPr>
              <a:t>表示一次性读取设备，如鼠标、键盘等。后</a:t>
            </a:r>
            <a:r>
              <a:rPr kumimoji="1" lang="en-US" altLang="zh-CN" sz="1600" dirty="0">
                <a:cs typeface="+mn-ea"/>
                <a:sym typeface="+mn-lt"/>
              </a:rPr>
              <a:t>9</a:t>
            </a:r>
            <a:r>
              <a:rPr kumimoji="1" lang="zh-CN" altLang="en-US" sz="1600" dirty="0">
                <a:cs typeface="+mn-ea"/>
                <a:sym typeface="+mn-lt"/>
              </a:rPr>
              <a:t>位，依次对应三种身份所拥有的权限，身份顺序为：</a:t>
            </a:r>
            <a:r>
              <a:rPr kumimoji="1" lang="en-US" altLang="zh-CN" sz="1600" dirty="0">
                <a:cs typeface="+mn-ea"/>
                <a:sym typeface="+mn-lt"/>
              </a:rPr>
              <a:t>owner</a:t>
            </a:r>
            <a:r>
              <a:rPr kumimoji="1" lang="zh-CN" altLang="en-US" sz="1600" dirty="0">
                <a:cs typeface="+mn-ea"/>
                <a:sym typeface="+mn-lt"/>
              </a:rPr>
              <a:t>、</a:t>
            </a:r>
            <a:r>
              <a:rPr kumimoji="1" lang="en-US" altLang="zh-CN" sz="1600" dirty="0">
                <a:cs typeface="+mn-ea"/>
                <a:sym typeface="+mn-lt"/>
              </a:rPr>
              <a:t>group</a:t>
            </a:r>
            <a:r>
              <a:rPr kumimoji="1" lang="zh-CN" altLang="en-US" sz="1600" dirty="0">
                <a:cs typeface="+mn-ea"/>
                <a:sym typeface="+mn-lt"/>
              </a:rPr>
              <a:t>、</a:t>
            </a:r>
            <a:r>
              <a:rPr kumimoji="1" lang="en-US" altLang="zh-CN" sz="1600" dirty="0">
                <a:cs typeface="+mn-ea"/>
                <a:sym typeface="+mn-lt"/>
              </a:rPr>
              <a:t>others</a:t>
            </a:r>
            <a:r>
              <a:rPr kumimoji="1" lang="zh-CN" altLang="en-US" sz="1600" dirty="0">
                <a:cs typeface="+mn-ea"/>
                <a:sym typeface="+mn-lt"/>
              </a:rPr>
              <a:t>，权限顺序为：</a:t>
            </a:r>
            <a:r>
              <a:rPr kumimoji="1" lang="en-US" altLang="zh-CN" sz="1600" dirty="0">
                <a:cs typeface="+mn-ea"/>
                <a:sym typeface="+mn-lt"/>
              </a:rPr>
              <a:t>readable</a:t>
            </a:r>
            <a:r>
              <a:rPr kumimoji="1" lang="zh-CN" altLang="en-US" sz="1600" dirty="0">
                <a:cs typeface="+mn-ea"/>
                <a:sym typeface="+mn-lt"/>
              </a:rPr>
              <a:t>、</a:t>
            </a:r>
            <a:r>
              <a:rPr kumimoji="1" lang="en-US" altLang="zh-CN" sz="1600" dirty="0">
                <a:cs typeface="+mn-ea"/>
                <a:sym typeface="+mn-lt"/>
              </a:rPr>
              <a:t>writable</a:t>
            </a:r>
            <a:r>
              <a:rPr kumimoji="1" lang="zh-CN" altLang="en-US" sz="1600" dirty="0">
                <a:cs typeface="+mn-ea"/>
                <a:sym typeface="+mn-lt"/>
              </a:rPr>
              <a:t>、</a:t>
            </a:r>
            <a:r>
              <a:rPr kumimoji="1" lang="en-US" altLang="zh-CN" sz="1600" dirty="0" err="1">
                <a:cs typeface="+mn-ea"/>
                <a:sym typeface="+mn-lt"/>
              </a:rPr>
              <a:t>excutable</a:t>
            </a:r>
            <a:r>
              <a:rPr kumimoji="1" lang="zh-CN" altLang="en-US" sz="1600" dirty="0">
                <a:cs typeface="+mn-ea"/>
                <a:sym typeface="+mn-lt"/>
              </a:rPr>
              <a:t>。如：</a:t>
            </a:r>
            <a:r>
              <a:rPr kumimoji="1" lang="en-US" altLang="zh-CN" sz="1600" dirty="0">
                <a:cs typeface="+mn-ea"/>
                <a:sym typeface="+mn-lt"/>
              </a:rPr>
              <a:t>-r-</a:t>
            </a:r>
            <a:r>
              <a:rPr kumimoji="1" lang="en-US" altLang="zh-CN" sz="1600" dirty="0" err="1">
                <a:cs typeface="+mn-ea"/>
                <a:sym typeface="+mn-lt"/>
              </a:rPr>
              <a:t>xr</a:t>
            </a:r>
            <a:r>
              <a:rPr kumimoji="1" lang="en-US" altLang="zh-CN" sz="1600" dirty="0">
                <a:cs typeface="+mn-ea"/>
                <a:sym typeface="+mn-lt"/>
              </a:rPr>
              <a:t>-x---</a:t>
            </a:r>
            <a:r>
              <a:rPr kumimoji="1" lang="zh-CN" altLang="en-US" sz="1600" dirty="0">
                <a:cs typeface="+mn-ea"/>
                <a:sym typeface="+mn-lt"/>
              </a:rPr>
              <a:t>的含义为当前文档是一个文件，拥有者可读、可执行，同一个群组下的用户，可读、可执行，其他人没有任何权限。</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zh-CN" altLang="en-US" sz="1600" dirty="0">
                <a:cs typeface="+mn-ea"/>
                <a:sym typeface="+mn-lt"/>
              </a:rPr>
              <a:t>第二列表示链接数，表示有多少个文件链接到</a:t>
            </a:r>
            <a:r>
              <a:rPr kumimoji="1" lang="en-US" altLang="zh-CN" sz="1600" dirty="0" err="1">
                <a:cs typeface="+mn-ea"/>
                <a:sym typeface="+mn-lt"/>
              </a:rPr>
              <a:t>inode</a:t>
            </a:r>
            <a:r>
              <a:rPr kumimoji="1" lang="zh-CN" altLang="en-US" sz="1600" dirty="0">
                <a:cs typeface="+mn-ea"/>
                <a:sym typeface="+mn-lt"/>
              </a:rPr>
              <a:t>号码。</a:t>
            </a:r>
          </a:p>
          <a:p>
            <a:pPr marL="285750" indent="-285750" algn="just">
              <a:lnSpc>
                <a:spcPct val="150000"/>
              </a:lnSpc>
              <a:buFont typeface="Wingdings" panose="05000000000000000000" pitchFamily="2" charset="2"/>
              <a:buChar char="Ø"/>
            </a:pPr>
            <a:r>
              <a:rPr kumimoji="1" lang="zh-CN" altLang="en-US" sz="1600" dirty="0">
                <a:cs typeface="+mn-ea"/>
                <a:sym typeface="+mn-lt"/>
              </a:rPr>
              <a:t>第三列表示拥有者</a:t>
            </a:r>
          </a:p>
          <a:p>
            <a:pPr marL="285750" indent="-285750" algn="just">
              <a:lnSpc>
                <a:spcPct val="150000"/>
              </a:lnSpc>
              <a:buFont typeface="Wingdings" panose="05000000000000000000" pitchFamily="2" charset="2"/>
              <a:buChar char="Ø"/>
            </a:pPr>
            <a:r>
              <a:rPr kumimoji="1" lang="zh-CN" altLang="en-US" sz="1600" dirty="0">
                <a:cs typeface="+mn-ea"/>
                <a:sym typeface="+mn-lt"/>
              </a:rPr>
              <a:t>第四列表示所属群组</a:t>
            </a:r>
          </a:p>
          <a:p>
            <a:pPr marL="285750" indent="-285750" algn="just">
              <a:lnSpc>
                <a:spcPct val="150000"/>
              </a:lnSpc>
              <a:buFont typeface="Wingdings" panose="05000000000000000000" pitchFamily="2" charset="2"/>
              <a:buChar char="Ø"/>
            </a:pPr>
            <a:r>
              <a:rPr kumimoji="1" lang="zh-CN" altLang="en-US" sz="1600" dirty="0">
                <a:cs typeface="+mn-ea"/>
                <a:sym typeface="+mn-lt"/>
              </a:rPr>
              <a:t>第五列表示文档容量大小，单位字节</a:t>
            </a:r>
          </a:p>
          <a:p>
            <a:pPr marL="285750" indent="-285750" algn="just">
              <a:lnSpc>
                <a:spcPct val="150000"/>
              </a:lnSpc>
              <a:buFont typeface="Wingdings" panose="05000000000000000000" pitchFamily="2" charset="2"/>
              <a:buChar char="Ø"/>
            </a:pPr>
            <a:r>
              <a:rPr kumimoji="1" lang="zh-CN" altLang="en-US" sz="1600" dirty="0">
                <a:cs typeface="+mn-ea"/>
                <a:sym typeface="+mn-lt"/>
              </a:rPr>
              <a:t>第六列表示文档最后修改时间，注意不是文档的创建时间哦</a:t>
            </a:r>
          </a:p>
          <a:p>
            <a:pPr marL="285750" indent="-285750" algn="just">
              <a:lnSpc>
                <a:spcPct val="150000"/>
              </a:lnSpc>
              <a:buFont typeface="Wingdings" panose="05000000000000000000" pitchFamily="2" charset="2"/>
              <a:buChar char="Ø"/>
            </a:pPr>
            <a:r>
              <a:rPr kumimoji="1" lang="zh-CN" altLang="en-US" sz="1600" dirty="0">
                <a:cs typeface="+mn-ea"/>
                <a:sym typeface="+mn-lt"/>
              </a:rPr>
              <a:t>第七列表示文档名称。以点</a:t>
            </a:r>
            <a:r>
              <a:rPr kumimoji="1" lang="en-US" altLang="zh-CN" sz="1600" dirty="0">
                <a:cs typeface="+mn-ea"/>
                <a:sym typeface="+mn-lt"/>
              </a:rPr>
              <a:t>(.)</a:t>
            </a:r>
            <a:r>
              <a:rPr kumimoji="1" lang="zh-CN" altLang="en-US" sz="1600" dirty="0">
                <a:cs typeface="+mn-ea"/>
                <a:sym typeface="+mn-lt"/>
              </a:rPr>
              <a:t>开头的是隐藏文档</a:t>
            </a:r>
          </a:p>
          <a:p>
            <a:pPr algn="just">
              <a:lnSpc>
                <a:spcPct val="150000"/>
              </a:lnSpc>
            </a:pPr>
            <a:endParaRPr kumimoji="1" lang="zh-CN" altLang="en-US" sz="1600" dirty="0">
              <a:cs typeface="+mn-ea"/>
              <a:sym typeface="+mn-lt"/>
            </a:endParaRPr>
          </a:p>
        </p:txBody>
      </p:sp>
      <p:sp>
        <p:nvSpPr>
          <p:cNvPr id="2" name="文本框 1"/>
          <p:cNvSpPr txBox="1"/>
          <p:nvPr/>
        </p:nvSpPr>
        <p:spPr>
          <a:xfrm>
            <a:off x="1573399" y="590046"/>
            <a:ext cx="2481770" cy="523220"/>
          </a:xfrm>
          <a:prstGeom prst="rect">
            <a:avLst/>
          </a:prstGeom>
          <a:noFill/>
        </p:spPr>
        <p:txBody>
          <a:bodyPr wrap="none" rtlCol="0">
            <a:spAutoFit/>
          </a:bodyPr>
          <a:lstStyle/>
          <a:p>
            <a:r>
              <a:rPr kumimoji="1" lang="en-US" altLang="zh-CN" sz="2800" dirty="0">
                <a:solidFill>
                  <a:srgbClr val="7AC259"/>
                </a:solidFill>
                <a:cs typeface="+mn-ea"/>
                <a:sym typeface="+mn-lt"/>
              </a:rPr>
              <a:t>Linux</a:t>
            </a:r>
            <a:r>
              <a:rPr kumimoji="1" lang="zh-CN" altLang="en-US" sz="2800" dirty="0">
                <a:solidFill>
                  <a:srgbClr val="7AC259"/>
                </a:solidFill>
                <a:cs typeface="+mn-ea"/>
                <a:sym typeface="+mn-lt"/>
              </a:rPr>
              <a:t>权限管理</a:t>
            </a:r>
          </a:p>
        </p:txBody>
      </p:sp>
    </p:spTree>
    <p:extLst>
      <p:ext uri="{BB962C8B-B14F-4D97-AF65-F5344CB8AC3E}">
        <p14:creationId xmlns:p14="http://schemas.microsoft.com/office/powerpoint/2010/main" val="159058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3372398"/>
          </a:xfrm>
          <a:prstGeom prst="rect">
            <a:avLst/>
          </a:prstGeom>
          <a:noFill/>
        </p:spPr>
        <p:txBody>
          <a:bodyPr wrap="square" rtlCol="0">
            <a:spAutoFit/>
          </a:bodyPr>
          <a:lstStyle/>
          <a:p>
            <a:pPr algn="just">
              <a:lnSpc>
                <a:spcPct val="150000"/>
              </a:lnSpc>
            </a:pPr>
            <a:r>
              <a:rPr kumimoji="1" lang="zh-CN" altLang="en-US" sz="1600" dirty="0">
                <a:cs typeface="+mn-ea"/>
                <a:sym typeface="+mn-lt"/>
              </a:rPr>
              <a:t>比如</a:t>
            </a:r>
            <a:r>
              <a:rPr kumimoji="1" lang="en-US" altLang="zh-CN" sz="1600" dirty="0" err="1">
                <a:cs typeface="+mn-ea"/>
                <a:sym typeface="+mn-lt"/>
              </a:rPr>
              <a:t>efi</a:t>
            </a:r>
            <a:r>
              <a:rPr kumimoji="1" lang="zh-CN" altLang="en-US" sz="1600" dirty="0">
                <a:cs typeface="+mn-ea"/>
                <a:sym typeface="+mn-lt"/>
              </a:rPr>
              <a:t>目录的</a:t>
            </a:r>
            <a:r>
              <a:rPr kumimoji="1" lang="en-US" altLang="zh-CN" sz="1600" dirty="0">
                <a:cs typeface="+mn-ea"/>
                <a:sym typeface="+mn-lt"/>
              </a:rPr>
              <a:t>root</a:t>
            </a:r>
            <a:r>
              <a:rPr kumimoji="1" lang="zh-CN" altLang="en-US" sz="1600" dirty="0">
                <a:cs typeface="+mn-ea"/>
                <a:sym typeface="+mn-lt"/>
              </a:rPr>
              <a:t>用户权限为</a:t>
            </a:r>
            <a:r>
              <a:rPr kumimoji="1" lang="en-US" altLang="zh-CN" sz="1600" dirty="0" err="1">
                <a:cs typeface="+mn-ea"/>
                <a:sym typeface="+mn-lt"/>
              </a:rPr>
              <a:t>drwxr</a:t>
            </a:r>
            <a:r>
              <a:rPr kumimoji="1" lang="en-US" altLang="zh-CN" sz="1600" dirty="0">
                <a:cs typeface="+mn-ea"/>
                <a:sym typeface="+mn-lt"/>
              </a:rPr>
              <a:t>-</a:t>
            </a:r>
            <a:r>
              <a:rPr kumimoji="1" lang="en-US" altLang="zh-CN" sz="1600" dirty="0" err="1">
                <a:cs typeface="+mn-ea"/>
                <a:sym typeface="+mn-lt"/>
              </a:rPr>
              <a:t>xr</a:t>
            </a:r>
            <a:r>
              <a:rPr kumimoji="1" lang="en-US" altLang="zh-CN" sz="1600" dirty="0">
                <a:cs typeface="+mn-ea"/>
                <a:sym typeface="+mn-lt"/>
              </a:rPr>
              <a:t>-x.</a:t>
            </a:r>
            <a:r>
              <a:rPr kumimoji="1" lang="zh-CN" altLang="en-US" sz="1600" dirty="0">
                <a:cs typeface="+mn-ea"/>
                <a:sym typeface="+mn-lt"/>
              </a:rPr>
              <a:t>。</a:t>
            </a:r>
          </a:p>
          <a:p>
            <a:pPr marL="285750" indent="-285750" algn="just">
              <a:lnSpc>
                <a:spcPct val="150000"/>
              </a:lnSpc>
              <a:buFont typeface="Wingdings" panose="05000000000000000000" pitchFamily="2" charset="2"/>
              <a:buChar char="Ø"/>
            </a:pPr>
            <a:r>
              <a:rPr kumimoji="1" lang="zh-CN" altLang="en-US" sz="1600" dirty="0">
                <a:cs typeface="+mn-ea"/>
                <a:sym typeface="+mn-lt"/>
              </a:rPr>
              <a:t>该目录对</a:t>
            </a:r>
            <a:r>
              <a:rPr kumimoji="1" lang="en-US" altLang="zh-CN" sz="1600" dirty="0">
                <a:cs typeface="+mn-ea"/>
                <a:sym typeface="+mn-lt"/>
              </a:rPr>
              <a:t>root</a:t>
            </a:r>
            <a:r>
              <a:rPr kumimoji="1" lang="zh-CN" altLang="en-US" sz="1600" dirty="0">
                <a:cs typeface="+mn-ea"/>
                <a:sym typeface="+mn-lt"/>
              </a:rPr>
              <a:t>用户具有读写和执行所有权限。</a:t>
            </a:r>
          </a:p>
          <a:p>
            <a:pPr marL="285750" indent="-285750" algn="just">
              <a:lnSpc>
                <a:spcPct val="150000"/>
              </a:lnSpc>
              <a:buFont typeface="Wingdings" panose="05000000000000000000" pitchFamily="2" charset="2"/>
              <a:buChar char="Ø"/>
            </a:pPr>
            <a:r>
              <a:rPr kumimoji="1" lang="zh-CN" altLang="en-US" sz="1600" dirty="0">
                <a:cs typeface="+mn-ea"/>
                <a:sym typeface="+mn-lt"/>
              </a:rPr>
              <a:t>该目录对</a:t>
            </a:r>
            <a:r>
              <a:rPr kumimoji="1" lang="en-US" altLang="zh-CN" sz="1600" dirty="0">
                <a:cs typeface="+mn-ea"/>
                <a:sym typeface="+mn-lt"/>
              </a:rPr>
              <a:t>root</a:t>
            </a:r>
            <a:r>
              <a:rPr kumimoji="1" lang="zh-CN" altLang="en-US" sz="1600" dirty="0">
                <a:cs typeface="+mn-ea"/>
                <a:sym typeface="+mn-lt"/>
              </a:rPr>
              <a:t>组其他用户有读和执行权限。</a:t>
            </a:r>
          </a:p>
          <a:p>
            <a:pPr marL="285750" indent="-285750" algn="just">
              <a:lnSpc>
                <a:spcPct val="150000"/>
              </a:lnSpc>
              <a:buFont typeface="Wingdings" panose="05000000000000000000" pitchFamily="2" charset="2"/>
              <a:buChar char="Ø"/>
            </a:pPr>
            <a:r>
              <a:rPr kumimoji="1" lang="zh-CN" altLang="en-US" sz="1600" dirty="0">
                <a:cs typeface="+mn-ea"/>
                <a:sym typeface="+mn-lt"/>
              </a:rPr>
              <a:t>该目录对其他用户有读和执行权限。</a:t>
            </a:r>
          </a:p>
          <a:p>
            <a:pPr algn="just">
              <a:lnSpc>
                <a:spcPct val="150000"/>
              </a:lnSpc>
            </a:pPr>
            <a:r>
              <a:rPr kumimoji="1" lang="zh-CN" altLang="en-US" sz="1600" dirty="0">
                <a:cs typeface="+mn-ea"/>
                <a:sym typeface="+mn-lt"/>
              </a:rPr>
              <a:t>所以该权限表示对应八进制权限表示为：</a:t>
            </a:r>
          </a:p>
          <a:p>
            <a:pPr marL="285750" indent="-285750" algn="just">
              <a:lnSpc>
                <a:spcPct val="150000"/>
              </a:lnSpc>
              <a:buFont typeface="Wingdings" panose="05000000000000000000" pitchFamily="2" charset="2"/>
              <a:buChar char="Ø"/>
            </a:pPr>
            <a:r>
              <a:rPr kumimoji="1" lang="zh-CN" altLang="en-US" sz="1600" dirty="0">
                <a:cs typeface="+mn-ea"/>
                <a:sym typeface="+mn-lt"/>
              </a:rPr>
              <a:t>属主权限：</a:t>
            </a:r>
            <a:r>
              <a:rPr kumimoji="1" lang="en-US" altLang="zh-CN" sz="1600" dirty="0">
                <a:cs typeface="+mn-ea"/>
                <a:sym typeface="+mn-lt"/>
              </a:rPr>
              <a:t>4+2+1=7</a:t>
            </a:r>
            <a:r>
              <a:rPr kumimoji="1" lang="zh-CN" altLang="en-US" sz="1600" dirty="0">
                <a:cs typeface="+mn-ea"/>
                <a:sym typeface="+mn-lt"/>
              </a:rPr>
              <a:t>。</a:t>
            </a:r>
          </a:p>
          <a:p>
            <a:pPr marL="285750" indent="-285750" algn="just">
              <a:lnSpc>
                <a:spcPct val="150000"/>
              </a:lnSpc>
              <a:buFont typeface="Wingdings" panose="05000000000000000000" pitchFamily="2" charset="2"/>
              <a:buChar char="Ø"/>
            </a:pPr>
            <a:r>
              <a:rPr kumimoji="1" lang="zh-CN" altLang="en-US" sz="1600" dirty="0">
                <a:cs typeface="+mn-ea"/>
                <a:sym typeface="+mn-lt"/>
              </a:rPr>
              <a:t>属组权限：</a:t>
            </a:r>
            <a:r>
              <a:rPr kumimoji="1" lang="en-US" altLang="zh-CN" sz="1600" dirty="0">
                <a:cs typeface="+mn-ea"/>
                <a:sym typeface="+mn-lt"/>
              </a:rPr>
              <a:t>4+1=5</a:t>
            </a:r>
            <a:r>
              <a:rPr kumimoji="1" lang="zh-CN" altLang="en-US" sz="1600" dirty="0">
                <a:cs typeface="+mn-ea"/>
                <a:sym typeface="+mn-lt"/>
              </a:rPr>
              <a:t>。</a:t>
            </a:r>
          </a:p>
          <a:p>
            <a:pPr marL="285750" indent="-285750" algn="just">
              <a:lnSpc>
                <a:spcPct val="150000"/>
              </a:lnSpc>
              <a:buFont typeface="Wingdings" panose="05000000000000000000" pitchFamily="2" charset="2"/>
              <a:buChar char="Ø"/>
            </a:pPr>
            <a:r>
              <a:rPr kumimoji="1" lang="zh-CN" altLang="en-US" sz="1600" dirty="0">
                <a:cs typeface="+mn-ea"/>
                <a:sym typeface="+mn-lt"/>
              </a:rPr>
              <a:t>其他用户权限：</a:t>
            </a:r>
            <a:r>
              <a:rPr kumimoji="1" lang="en-US" altLang="zh-CN" sz="1600" dirty="0">
                <a:cs typeface="+mn-ea"/>
                <a:sym typeface="+mn-lt"/>
              </a:rPr>
              <a:t>4+1=5</a:t>
            </a:r>
            <a:r>
              <a:rPr kumimoji="1" lang="zh-CN" altLang="en-US" sz="1600" dirty="0">
                <a:cs typeface="+mn-ea"/>
                <a:sym typeface="+mn-lt"/>
              </a:rPr>
              <a:t>。</a:t>
            </a:r>
          </a:p>
          <a:p>
            <a:pPr algn="just">
              <a:lnSpc>
                <a:spcPct val="150000"/>
              </a:lnSpc>
            </a:pPr>
            <a:r>
              <a:rPr kumimoji="1" lang="zh-CN" altLang="en-US" sz="1600" dirty="0">
                <a:cs typeface="+mn-ea"/>
                <a:sym typeface="+mn-lt"/>
              </a:rPr>
              <a:t>即</a:t>
            </a:r>
            <a:r>
              <a:rPr kumimoji="1" lang="en-US" altLang="zh-CN" sz="1600" dirty="0">
                <a:cs typeface="+mn-ea"/>
                <a:sym typeface="+mn-lt"/>
              </a:rPr>
              <a:t>755</a:t>
            </a:r>
            <a:r>
              <a:rPr kumimoji="1" lang="zh-CN" altLang="en-US" sz="1600" dirty="0">
                <a:cs typeface="+mn-ea"/>
                <a:sym typeface="+mn-lt"/>
              </a:rPr>
              <a:t>。</a:t>
            </a:r>
          </a:p>
        </p:txBody>
      </p:sp>
      <p:sp>
        <p:nvSpPr>
          <p:cNvPr id="2" name="文本框 1"/>
          <p:cNvSpPr txBox="1"/>
          <p:nvPr/>
        </p:nvSpPr>
        <p:spPr>
          <a:xfrm>
            <a:off x="1573399" y="590046"/>
            <a:ext cx="2481770" cy="523220"/>
          </a:xfrm>
          <a:prstGeom prst="rect">
            <a:avLst/>
          </a:prstGeom>
          <a:noFill/>
        </p:spPr>
        <p:txBody>
          <a:bodyPr wrap="none" rtlCol="0">
            <a:spAutoFit/>
          </a:bodyPr>
          <a:lstStyle/>
          <a:p>
            <a:r>
              <a:rPr kumimoji="1" lang="en-US" altLang="zh-CN" sz="2800" dirty="0">
                <a:solidFill>
                  <a:srgbClr val="7AC259"/>
                </a:solidFill>
                <a:cs typeface="+mn-ea"/>
                <a:sym typeface="+mn-lt"/>
              </a:rPr>
              <a:t>Linux</a:t>
            </a:r>
            <a:r>
              <a:rPr kumimoji="1" lang="zh-CN" altLang="en-US" sz="2800" dirty="0">
                <a:solidFill>
                  <a:srgbClr val="7AC259"/>
                </a:solidFill>
                <a:cs typeface="+mn-ea"/>
                <a:sym typeface="+mn-lt"/>
              </a:rPr>
              <a:t>权限管理</a:t>
            </a:r>
          </a:p>
        </p:txBody>
      </p:sp>
    </p:spTree>
    <p:extLst>
      <p:ext uri="{BB962C8B-B14F-4D97-AF65-F5344CB8AC3E}">
        <p14:creationId xmlns:p14="http://schemas.microsoft.com/office/powerpoint/2010/main" val="190686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895071"/>
          </a:xfrm>
          <a:prstGeom prst="rect">
            <a:avLst/>
          </a:prstGeom>
          <a:noFill/>
        </p:spPr>
        <p:txBody>
          <a:bodyPr wrap="square" rtlCol="0">
            <a:spAutoFit/>
          </a:bodyPr>
          <a:lstStyle/>
          <a:p>
            <a:pPr algn="just">
              <a:lnSpc>
                <a:spcPct val="150000"/>
              </a:lnSpc>
            </a:pPr>
            <a:r>
              <a:rPr kumimoji="1" lang="en-US" altLang="zh-CN" sz="1600" dirty="0" err="1">
                <a:cs typeface="+mn-ea"/>
                <a:sym typeface="+mn-lt"/>
              </a:rPr>
              <a:t>chmod</a:t>
            </a:r>
            <a:r>
              <a:rPr kumimoji="1" lang="zh-CN" altLang="en-US" sz="1600" dirty="0">
                <a:cs typeface="+mn-ea"/>
                <a:sym typeface="+mn-lt"/>
              </a:rPr>
              <a:t>命令用于修改文件权限</a:t>
            </a:r>
            <a:r>
              <a:rPr kumimoji="1" lang="en-US" altLang="zh-CN" sz="1600" dirty="0">
                <a:cs typeface="+mn-ea"/>
                <a:sym typeface="+mn-lt"/>
              </a:rPr>
              <a:t>mode</a:t>
            </a:r>
          </a:p>
          <a:p>
            <a:pPr marL="285750" indent="-285750" algn="just">
              <a:lnSpc>
                <a:spcPct val="150000"/>
              </a:lnSpc>
              <a:buFont typeface="Wingdings" panose="05000000000000000000" pitchFamily="2" charset="2"/>
              <a:buChar char="Ø"/>
            </a:pPr>
            <a:r>
              <a:rPr kumimoji="1" lang="en-US" altLang="zh-CN" sz="1600" dirty="0">
                <a:cs typeface="+mn-ea"/>
                <a:sym typeface="+mn-lt"/>
              </a:rPr>
              <a:t>-R</a:t>
            </a:r>
            <a:r>
              <a:rPr kumimoji="1" lang="zh-CN" altLang="en-US" sz="1600" dirty="0">
                <a:cs typeface="+mn-ea"/>
                <a:sym typeface="+mn-lt"/>
              </a:rPr>
              <a:t>参数以递归方式对子目录和文件进行修改。</a:t>
            </a:r>
          </a:p>
          <a:p>
            <a:pPr algn="just">
              <a:lnSpc>
                <a:spcPct val="150000"/>
              </a:lnSpc>
            </a:pPr>
            <a:r>
              <a:rPr kumimoji="1" lang="zh-CN" altLang="en-US" sz="1600" dirty="0">
                <a:cs typeface="+mn-ea"/>
                <a:sym typeface="+mn-lt"/>
              </a:rPr>
              <a:t>命令使用示例：</a:t>
            </a:r>
          </a:p>
          <a:p>
            <a:pPr marL="285750" indent="-285750" algn="just">
              <a:lnSpc>
                <a:spcPct val="150000"/>
              </a:lnSpc>
              <a:buFont typeface="Wingdings" panose="05000000000000000000" pitchFamily="2" charset="2"/>
              <a:buChar char="Ø"/>
            </a:pPr>
            <a:r>
              <a:rPr kumimoji="1" lang="zh-CN" altLang="en-US" sz="1600" dirty="0">
                <a:cs typeface="+mn-ea"/>
                <a:sym typeface="+mn-lt"/>
              </a:rPr>
              <a:t>新建名为</a:t>
            </a:r>
            <a:r>
              <a:rPr kumimoji="1" lang="en-US" altLang="zh-CN" sz="1600" dirty="0">
                <a:cs typeface="+mn-ea"/>
                <a:sym typeface="+mn-lt"/>
              </a:rPr>
              <a:t>hello.sh</a:t>
            </a:r>
            <a:r>
              <a:rPr kumimoji="1" lang="zh-CN" altLang="en-US" sz="1600" dirty="0">
                <a:cs typeface="+mn-ea"/>
                <a:sym typeface="+mn-lt"/>
              </a:rPr>
              <a:t>的</a:t>
            </a:r>
            <a:r>
              <a:rPr kumimoji="1" lang="en-US" altLang="zh-CN" sz="1600" dirty="0">
                <a:cs typeface="+mn-ea"/>
                <a:sym typeface="+mn-lt"/>
              </a:rPr>
              <a:t>Shell</a:t>
            </a:r>
            <a:r>
              <a:rPr kumimoji="1" lang="zh-CN" altLang="en-US" sz="1600" dirty="0">
                <a:cs typeface="+mn-ea"/>
                <a:sym typeface="+mn-lt"/>
              </a:rPr>
              <a:t>脚本，该脚本将会输出</a:t>
            </a:r>
            <a:r>
              <a:rPr kumimoji="1" lang="en-US" altLang="zh-CN" sz="1600" dirty="0">
                <a:cs typeface="+mn-ea"/>
                <a:sym typeface="+mn-lt"/>
              </a:rPr>
              <a:t>Hello World</a:t>
            </a:r>
            <a:r>
              <a:rPr kumimoji="1" lang="zh-CN" altLang="en-US" sz="1600" dirty="0">
                <a:cs typeface="+mn-ea"/>
                <a:sym typeface="+mn-lt"/>
              </a:rPr>
              <a:t>。用</a:t>
            </a:r>
            <a:r>
              <a:rPr kumimoji="1" lang="en-US" altLang="zh-CN" sz="1600" dirty="0" err="1">
                <a:cs typeface="+mn-ea"/>
                <a:sym typeface="+mn-lt"/>
              </a:rPr>
              <a:t>ll</a:t>
            </a:r>
            <a:r>
              <a:rPr kumimoji="1" lang="zh-CN" altLang="en-US" sz="1600" dirty="0">
                <a:cs typeface="+mn-ea"/>
                <a:sym typeface="+mn-lt"/>
              </a:rPr>
              <a:t>命令可以看到新建的脚本没有执行权限，其权限用八进制表示为</a:t>
            </a:r>
            <a:r>
              <a:rPr kumimoji="1" lang="en-US" altLang="zh-CN" sz="1600" dirty="0">
                <a:cs typeface="+mn-ea"/>
                <a:sym typeface="+mn-lt"/>
              </a:rPr>
              <a:t>644</a:t>
            </a:r>
          </a:p>
        </p:txBody>
      </p:sp>
      <p:sp>
        <p:nvSpPr>
          <p:cNvPr id="2" name="文本框 1"/>
          <p:cNvSpPr txBox="1"/>
          <p:nvPr/>
        </p:nvSpPr>
        <p:spPr>
          <a:xfrm>
            <a:off x="1573399" y="590046"/>
            <a:ext cx="1265090" cy="523220"/>
          </a:xfrm>
          <a:prstGeom prst="rect">
            <a:avLst/>
          </a:prstGeom>
          <a:noFill/>
        </p:spPr>
        <p:txBody>
          <a:bodyPr wrap="none" rtlCol="0">
            <a:spAutoFit/>
          </a:bodyPr>
          <a:lstStyle/>
          <a:p>
            <a:r>
              <a:rPr kumimoji="1" lang="en-US" altLang="zh-CN" sz="2800" dirty="0" err="1">
                <a:solidFill>
                  <a:srgbClr val="7AC259"/>
                </a:solidFill>
                <a:cs typeface="+mn-ea"/>
                <a:sym typeface="+mn-lt"/>
              </a:rPr>
              <a:t>chmod</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375601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4109330"/>
          </a:xfrm>
          <a:prstGeom prst="rect">
            <a:avLst/>
          </a:prstGeom>
          <a:noFill/>
        </p:spPr>
        <p:txBody>
          <a:bodyPr wrap="square" rtlCol="0">
            <a:spAutoFit/>
          </a:bodyPr>
          <a:lstStyle/>
          <a:p>
            <a:pPr algn="just">
              <a:lnSpc>
                <a:spcPct val="150000"/>
              </a:lnSpc>
            </a:pPr>
            <a:r>
              <a:rPr kumimoji="1" lang="en-US" altLang="zh-CN" sz="1600" dirty="0" err="1">
                <a:cs typeface="+mn-ea"/>
                <a:sym typeface="+mn-lt"/>
              </a:rPr>
              <a:t>chown</a:t>
            </a:r>
            <a:r>
              <a:rPr kumimoji="1" lang="zh-CN" altLang="en-US" sz="1600" dirty="0">
                <a:cs typeface="+mn-ea"/>
                <a:sym typeface="+mn-lt"/>
              </a:rPr>
              <a:t>命令修改文件的属主和属组；</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-R</a:t>
            </a:r>
            <a:r>
              <a:rPr kumimoji="1" lang="zh-CN" altLang="en-US" sz="1600" dirty="0">
                <a:cs typeface="+mn-ea"/>
                <a:sym typeface="+mn-lt"/>
              </a:rPr>
              <a:t>参数以递归方式对子目录和文件进行修改</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ls -l</a:t>
            </a:r>
            <a:r>
              <a:rPr kumimoji="1" lang="zh-CN" altLang="en-US" sz="1600" dirty="0">
                <a:cs typeface="+mn-ea"/>
                <a:sym typeface="+mn-lt"/>
              </a:rPr>
              <a:t>命令显示的第三列和第四列就是文件的属主和属组信息。</a:t>
            </a:r>
          </a:p>
          <a:p>
            <a:pPr algn="just">
              <a:lnSpc>
                <a:spcPct val="150000"/>
              </a:lnSpc>
            </a:pPr>
            <a:r>
              <a:rPr kumimoji="1" lang="zh-CN" altLang="en-US" sz="1600" dirty="0">
                <a:cs typeface="+mn-ea"/>
                <a:sym typeface="+mn-lt"/>
              </a:rPr>
              <a:t>命令使用示例：</a:t>
            </a:r>
          </a:p>
          <a:p>
            <a:pPr marL="285750" indent="-285750" algn="just">
              <a:lnSpc>
                <a:spcPct val="150000"/>
              </a:lnSpc>
              <a:buFont typeface="Wingdings" panose="05000000000000000000" pitchFamily="2" charset="2"/>
              <a:buChar char="Ø"/>
            </a:pPr>
            <a:r>
              <a:rPr kumimoji="1" lang="zh-CN" altLang="en-US" sz="1600" dirty="0">
                <a:cs typeface="+mn-ea"/>
                <a:sym typeface="+mn-lt"/>
              </a:rPr>
              <a:t>新建一个文本文件</a:t>
            </a:r>
            <a:r>
              <a:rPr kumimoji="1" lang="en-US" altLang="zh-CN" sz="1600" dirty="0">
                <a:cs typeface="+mn-ea"/>
                <a:sym typeface="+mn-lt"/>
              </a:rPr>
              <a:t>test.txt</a:t>
            </a:r>
            <a:r>
              <a:rPr kumimoji="1" lang="zh-CN" altLang="en-US" sz="1600" dirty="0">
                <a:cs typeface="+mn-ea"/>
                <a:sym typeface="+mn-lt"/>
              </a:rPr>
              <a:t>，用</a:t>
            </a:r>
            <a:r>
              <a:rPr kumimoji="1" lang="en-US" altLang="zh-CN" sz="1600" dirty="0" err="1">
                <a:cs typeface="+mn-ea"/>
                <a:sym typeface="+mn-lt"/>
              </a:rPr>
              <a:t>ll</a:t>
            </a:r>
            <a:r>
              <a:rPr kumimoji="1" lang="zh-CN" altLang="en-US" sz="1600" dirty="0">
                <a:cs typeface="+mn-ea"/>
                <a:sym typeface="+mn-lt"/>
              </a:rPr>
              <a:t>命令可以看到该文件的属主和属组是</a:t>
            </a:r>
            <a:r>
              <a:rPr kumimoji="1" lang="en-US" altLang="zh-CN" sz="1600" dirty="0">
                <a:cs typeface="+mn-ea"/>
                <a:sym typeface="+mn-lt"/>
              </a:rPr>
              <a:t>root</a:t>
            </a:r>
            <a:r>
              <a:rPr kumimoji="1" lang="zh-CN" altLang="en-US" sz="1600" dirty="0">
                <a:cs typeface="+mn-ea"/>
                <a:sym typeface="+mn-lt"/>
              </a:rPr>
              <a:t>。</a:t>
            </a:r>
            <a:r>
              <a:rPr kumimoji="1" lang="en-US" altLang="zh-CN" sz="1600" dirty="0" err="1">
                <a:cs typeface="+mn-ea"/>
                <a:sym typeface="+mn-lt"/>
              </a:rPr>
              <a:t>whoami</a:t>
            </a:r>
            <a:r>
              <a:rPr kumimoji="1" lang="zh-CN" altLang="en-US" sz="1600" dirty="0">
                <a:cs typeface="+mn-ea"/>
                <a:sym typeface="+mn-lt"/>
              </a:rPr>
              <a:t>命令可以查看当前</a:t>
            </a:r>
            <a:r>
              <a:rPr kumimoji="1" lang="en-US" altLang="zh-CN" sz="1600" dirty="0">
                <a:cs typeface="+mn-ea"/>
                <a:sym typeface="+mn-lt"/>
              </a:rPr>
              <a:t>Shell</a:t>
            </a:r>
            <a:r>
              <a:rPr kumimoji="1" lang="zh-CN" altLang="en-US" sz="1600" dirty="0">
                <a:cs typeface="+mn-ea"/>
                <a:sym typeface="+mn-lt"/>
              </a:rPr>
              <a:t>环境登录的用户名。</a:t>
            </a:r>
          </a:p>
          <a:p>
            <a:pPr marL="285750" indent="-285750" algn="just">
              <a:lnSpc>
                <a:spcPct val="150000"/>
              </a:lnSpc>
              <a:buFont typeface="Wingdings" panose="05000000000000000000" pitchFamily="2" charset="2"/>
              <a:buChar char="Ø"/>
            </a:pPr>
            <a:r>
              <a:rPr kumimoji="1" lang="en-US" altLang="zh-CN" sz="1600" dirty="0" err="1">
                <a:cs typeface="+mn-ea"/>
                <a:sym typeface="+mn-lt"/>
              </a:rPr>
              <a:t>whoami</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touch test.txt</a:t>
            </a:r>
          </a:p>
          <a:p>
            <a:pPr marL="285750" indent="-285750" algn="just">
              <a:lnSpc>
                <a:spcPct val="150000"/>
              </a:lnSpc>
              <a:buFont typeface="Wingdings" panose="05000000000000000000" pitchFamily="2" charset="2"/>
              <a:buChar char="Ø"/>
            </a:pPr>
            <a:r>
              <a:rPr kumimoji="1" lang="en-US" altLang="zh-CN" sz="1600" dirty="0">
                <a:cs typeface="+mn-ea"/>
                <a:sym typeface="+mn-lt"/>
              </a:rPr>
              <a:t>ls -l</a:t>
            </a:r>
          </a:p>
          <a:p>
            <a:pPr marL="285750" indent="-285750" algn="just">
              <a:lnSpc>
                <a:spcPct val="150000"/>
              </a:lnSpc>
              <a:buFont typeface="Wingdings" panose="05000000000000000000" pitchFamily="2" charset="2"/>
              <a:buChar char="Ø"/>
            </a:pPr>
            <a:r>
              <a:rPr kumimoji="1" lang="zh-CN" altLang="en-US" sz="1600" dirty="0">
                <a:cs typeface="+mn-ea"/>
                <a:sym typeface="+mn-lt"/>
              </a:rPr>
              <a:t>修改文件拥有者为</a:t>
            </a:r>
            <a:r>
              <a:rPr kumimoji="1" lang="en-US" altLang="zh-CN" sz="1600" dirty="0">
                <a:cs typeface="+mn-ea"/>
                <a:sym typeface="+mn-lt"/>
              </a:rPr>
              <a:t>root</a:t>
            </a:r>
          </a:p>
          <a:p>
            <a:pPr marL="285750" indent="-285750" algn="just">
              <a:lnSpc>
                <a:spcPct val="150000"/>
              </a:lnSpc>
              <a:buFont typeface="Wingdings" panose="05000000000000000000" pitchFamily="2" charset="2"/>
              <a:buChar char="Ø"/>
            </a:pPr>
            <a:r>
              <a:rPr kumimoji="1" lang="en-US" altLang="zh-CN" sz="1600" dirty="0" err="1">
                <a:cs typeface="+mn-ea"/>
                <a:sym typeface="+mn-lt"/>
              </a:rPr>
              <a:t>chown</a:t>
            </a:r>
            <a:r>
              <a:rPr kumimoji="1" lang="en-US" altLang="zh-CN" sz="1600" dirty="0">
                <a:cs typeface="+mn-ea"/>
                <a:sym typeface="+mn-lt"/>
              </a:rPr>
              <a:t> root test.txt</a:t>
            </a:r>
          </a:p>
        </p:txBody>
      </p:sp>
      <p:sp>
        <p:nvSpPr>
          <p:cNvPr id="2" name="文本框 1"/>
          <p:cNvSpPr txBox="1"/>
          <p:nvPr/>
        </p:nvSpPr>
        <p:spPr>
          <a:xfrm>
            <a:off x="1573399" y="590046"/>
            <a:ext cx="1225015" cy="523220"/>
          </a:xfrm>
          <a:prstGeom prst="rect">
            <a:avLst/>
          </a:prstGeom>
          <a:noFill/>
        </p:spPr>
        <p:txBody>
          <a:bodyPr wrap="none" rtlCol="0">
            <a:spAutoFit/>
          </a:bodyPr>
          <a:lstStyle/>
          <a:p>
            <a:r>
              <a:rPr kumimoji="1" lang="en-US" altLang="zh-CN" sz="2800" dirty="0" err="1">
                <a:solidFill>
                  <a:srgbClr val="7AC259"/>
                </a:solidFill>
                <a:cs typeface="+mn-ea"/>
                <a:sym typeface="+mn-lt"/>
              </a:rPr>
              <a:t>chown</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77130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524007"/>
          </a:xfrm>
          <a:prstGeom prst="rect">
            <a:avLst/>
          </a:prstGeom>
          <a:noFill/>
        </p:spPr>
        <p:txBody>
          <a:bodyPr wrap="square" rtlCol="0">
            <a:spAutoFit/>
          </a:bodyPr>
          <a:lstStyle/>
          <a:p>
            <a:pPr algn="just">
              <a:lnSpc>
                <a:spcPct val="150000"/>
              </a:lnSpc>
            </a:pPr>
            <a:r>
              <a:rPr kumimoji="1" lang="en-US" altLang="zh-CN" sz="1600" dirty="0" err="1">
                <a:cs typeface="+mn-ea"/>
                <a:sym typeface="+mn-lt"/>
              </a:rPr>
              <a:t>chgrp</a:t>
            </a:r>
            <a:r>
              <a:rPr kumimoji="1" lang="zh-CN" altLang="en-US" sz="1600" dirty="0">
                <a:cs typeface="+mn-ea"/>
                <a:sym typeface="+mn-lt"/>
              </a:rPr>
              <a:t>命令用于修改文件的属组。</a:t>
            </a:r>
          </a:p>
          <a:p>
            <a:pPr algn="just">
              <a:lnSpc>
                <a:spcPct val="150000"/>
              </a:lnSpc>
            </a:pPr>
            <a:r>
              <a:rPr kumimoji="1" lang="zh-CN" altLang="en-US" sz="1600" dirty="0">
                <a:cs typeface="+mn-ea"/>
                <a:sym typeface="+mn-lt"/>
              </a:rPr>
              <a:t>命令使用示例：</a:t>
            </a:r>
          </a:p>
          <a:p>
            <a:pPr marL="285750" indent="-285750" algn="just">
              <a:lnSpc>
                <a:spcPct val="150000"/>
              </a:lnSpc>
              <a:buFont typeface="Wingdings" panose="05000000000000000000" pitchFamily="2" charset="2"/>
              <a:buChar char="Ø"/>
            </a:pPr>
            <a:r>
              <a:rPr kumimoji="1" lang="zh-CN" altLang="en-US" sz="1600" dirty="0">
                <a:cs typeface="+mn-ea"/>
                <a:sym typeface="+mn-lt"/>
              </a:rPr>
              <a:t>将</a:t>
            </a:r>
            <a:r>
              <a:rPr kumimoji="1" lang="en-US" altLang="zh-CN" sz="1600" dirty="0">
                <a:cs typeface="+mn-ea"/>
                <a:sym typeface="+mn-lt"/>
              </a:rPr>
              <a:t>test.txt</a:t>
            </a:r>
            <a:r>
              <a:rPr kumimoji="1" lang="zh-CN" altLang="en-US" sz="1600" dirty="0">
                <a:cs typeface="+mn-ea"/>
                <a:sym typeface="+mn-lt"/>
              </a:rPr>
              <a:t>文件的属组改为</a:t>
            </a:r>
            <a:r>
              <a:rPr kumimoji="1" lang="en-US" altLang="zh-CN" sz="1600" dirty="0">
                <a:cs typeface="+mn-ea"/>
                <a:sym typeface="+mn-lt"/>
              </a:rPr>
              <a:t>root</a:t>
            </a:r>
            <a:r>
              <a:rPr kumimoji="1" lang="zh-CN" altLang="en-US" sz="1600" dirty="0">
                <a:cs typeface="+mn-ea"/>
                <a:sym typeface="+mn-lt"/>
              </a:rPr>
              <a:t>。</a:t>
            </a:r>
          </a:p>
          <a:p>
            <a:pPr marL="285750" indent="-285750" algn="just">
              <a:lnSpc>
                <a:spcPct val="150000"/>
              </a:lnSpc>
              <a:buFont typeface="Wingdings" panose="05000000000000000000" pitchFamily="2" charset="2"/>
              <a:buChar char="Ø"/>
            </a:pPr>
            <a:r>
              <a:rPr kumimoji="1" lang="en-US" altLang="zh-CN" sz="1600" dirty="0" err="1">
                <a:cs typeface="+mn-ea"/>
                <a:sym typeface="+mn-lt"/>
              </a:rPr>
              <a:t>chgrp</a:t>
            </a:r>
            <a:r>
              <a:rPr kumimoji="1" lang="en-US" altLang="zh-CN" sz="1600" dirty="0">
                <a:cs typeface="+mn-ea"/>
                <a:sym typeface="+mn-lt"/>
              </a:rPr>
              <a:t> root test.txt</a:t>
            </a:r>
          </a:p>
        </p:txBody>
      </p:sp>
      <p:sp>
        <p:nvSpPr>
          <p:cNvPr id="2" name="文本框 1"/>
          <p:cNvSpPr txBox="1"/>
          <p:nvPr/>
        </p:nvSpPr>
        <p:spPr>
          <a:xfrm>
            <a:off x="1573399" y="590046"/>
            <a:ext cx="1085554" cy="523220"/>
          </a:xfrm>
          <a:prstGeom prst="rect">
            <a:avLst/>
          </a:prstGeom>
          <a:noFill/>
        </p:spPr>
        <p:txBody>
          <a:bodyPr wrap="none" rtlCol="0">
            <a:spAutoFit/>
          </a:bodyPr>
          <a:lstStyle/>
          <a:p>
            <a:r>
              <a:rPr kumimoji="1" lang="en-US" altLang="zh-CN" sz="2800" dirty="0" err="1">
                <a:solidFill>
                  <a:srgbClr val="7AC259"/>
                </a:solidFill>
                <a:cs typeface="+mn-ea"/>
                <a:sym typeface="+mn-lt"/>
              </a:rPr>
              <a:t>chgrp</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176709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524007"/>
          </a:xfrm>
          <a:prstGeom prst="rect">
            <a:avLst/>
          </a:prstGeom>
          <a:noFill/>
        </p:spPr>
        <p:txBody>
          <a:bodyPr wrap="square" rtlCol="0">
            <a:spAutoFit/>
          </a:bodyPr>
          <a:lstStyle/>
          <a:p>
            <a:pPr algn="just">
              <a:lnSpc>
                <a:spcPct val="150000"/>
              </a:lnSpc>
            </a:pPr>
            <a:r>
              <a:rPr lang="zh-CN" altLang="en-US" sz="1600" dirty="0"/>
              <a:t>命令描述：</a:t>
            </a:r>
            <a:r>
              <a:rPr lang="en-US" altLang="zh-CN" sz="1600" dirty="0"/>
              <a:t>tr</a:t>
            </a:r>
            <a:r>
              <a:rPr lang="zh-CN" altLang="en-US" sz="1600" dirty="0"/>
              <a:t>命令用于对来自标准输入的字符进行替换、压缩和删除。 </a:t>
            </a:r>
            <a:endParaRPr lang="en-US" altLang="zh-CN" sz="1600" dirty="0"/>
          </a:p>
          <a:p>
            <a:pPr algn="just">
              <a:lnSpc>
                <a:spcPct val="150000"/>
              </a:lnSpc>
            </a:pPr>
            <a:r>
              <a:rPr lang="zh-CN" altLang="en-US" sz="1600" dirty="0"/>
              <a:t>命令格式：</a:t>
            </a:r>
            <a:r>
              <a:rPr lang="en-US" altLang="zh-CN" sz="1600" dirty="0"/>
              <a:t>tr [</a:t>
            </a:r>
            <a:r>
              <a:rPr lang="zh-CN" altLang="en-US" sz="1600" dirty="0"/>
              <a:t>参数</a:t>
            </a:r>
            <a:r>
              <a:rPr lang="en-US" altLang="zh-CN" sz="1600" dirty="0"/>
              <a:t>] [</a:t>
            </a:r>
            <a:r>
              <a:rPr lang="zh-CN" altLang="en-US" sz="1600" dirty="0"/>
              <a:t>文本</a:t>
            </a:r>
            <a:r>
              <a:rPr lang="en-US" altLang="zh-CN" sz="1600" dirty="0"/>
              <a:t>]</a:t>
            </a:r>
            <a:r>
              <a:rPr lang="zh-CN" altLang="en-US" sz="1600" dirty="0"/>
              <a:t>。</a:t>
            </a:r>
            <a:endParaRPr lang="en-US" altLang="zh-CN" sz="1600" dirty="0"/>
          </a:p>
          <a:p>
            <a:pPr algn="just">
              <a:lnSpc>
                <a:spcPct val="150000"/>
              </a:lnSpc>
            </a:pPr>
            <a:endParaRPr lang="en-US" altLang="zh-CN" sz="1600" dirty="0"/>
          </a:p>
          <a:p>
            <a:pPr algn="just">
              <a:lnSpc>
                <a:spcPct val="150000"/>
              </a:lnSpc>
            </a:pPr>
            <a:endParaRPr kumimoji="1" lang="en-US" altLang="zh-CN" sz="1600" dirty="0">
              <a:cs typeface="+mn-ea"/>
              <a:sym typeface="+mn-lt"/>
            </a:endParaRPr>
          </a:p>
        </p:txBody>
      </p:sp>
      <p:sp>
        <p:nvSpPr>
          <p:cNvPr id="2" name="文本框 1"/>
          <p:cNvSpPr txBox="1"/>
          <p:nvPr/>
        </p:nvSpPr>
        <p:spPr>
          <a:xfrm>
            <a:off x="1573399" y="590046"/>
            <a:ext cx="2986715"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tr</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F6C810DB-5259-246D-B761-65256AEC3D03}"/>
              </a:ext>
            </a:extLst>
          </p:cNvPr>
          <p:cNvPicPr>
            <a:picLocks noChangeAspect="1"/>
          </p:cNvPicPr>
          <p:nvPr/>
        </p:nvPicPr>
        <p:blipFill>
          <a:blip r:embed="rId2"/>
          <a:stretch>
            <a:fillRect/>
          </a:stretch>
        </p:blipFill>
        <p:spPr>
          <a:xfrm>
            <a:off x="1244706" y="2351444"/>
            <a:ext cx="9281964" cy="2027096"/>
          </a:xfrm>
          <a:prstGeom prst="rect">
            <a:avLst/>
          </a:prstGeom>
        </p:spPr>
      </p:pic>
    </p:spTree>
    <p:extLst>
      <p:ext uri="{BB962C8B-B14F-4D97-AF65-F5344CB8AC3E}">
        <p14:creationId xmlns:p14="http://schemas.microsoft.com/office/powerpoint/2010/main" val="267318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zh-CN" altLang="en-US" sz="1600" dirty="0"/>
              <a:t>命令使用示例： 将输入字符由大写转换为小写。 </a:t>
            </a:r>
            <a:endParaRPr lang="en-US" altLang="zh-CN" sz="1600" dirty="0"/>
          </a:p>
          <a:p>
            <a:pPr algn="just">
              <a:lnSpc>
                <a:spcPct val="150000"/>
              </a:lnSpc>
            </a:pPr>
            <a:r>
              <a:rPr lang="en-US" altLang="zh-CN" sz="1600" dirty="0"/>
              <a:t>echo "HELLO WORLD" | tr 'A-Z' 'a-z’ </a:t>
            </a:r>
          </a:p>
          <a:p>
            <a:pPr algn="just">
              <a:lnSpc>
                <a:spcPct val="150000"/>
              </a:lnSpc>
            </a:pPr>
            <a:r>
              <a:rPr lang="zh-CN" altLang="en-US" sz="1600" dirty="0"/>
              <a:t>命令输出结果：</a:t>
            </a:r>
            <a:endParaRPr kumimoji="1" lang="en-US" altLang="zh-CN" sz="1600" dirty="0">
              <a:cs typeface="+mn-ea"/>
              <a:sym typeface="+mn-lt"/>
            </a:endParaRPr>
          </a:p>
        </p:txBody>
      </p:sp>
      <p:sp>
        <p:nvSpPr>
          <p:cNvPr id="2" name="文本框 1"/>
          <p:cNvSpPr txBox="1"/>
          <p:nvPr/>
        </p:nvSpPr>
        <p:spPr>
          <a:xfrm>
            <a:off x="1573399" y="590046"/>
            <a:ext cx="2986715"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tr</a:t>
            </a:r>
            <a:endParaRPr kumimoji="1" lang="zh-CN" altLang="en-US" sz="2800" dirty="0">
              <a:solidFill>
                <a:srgbClr val="7AC259"/>
              </a:solidFill>
              <a:cs typeface="+mn-ea"/>
              <a:sym typeface="+mn-lt"/>
            </a:endParaRPr>
          </a:p>
        </p:txBody>
      </p:sp>
      <p:pic>
        <p:nvPicPr>
          <p:cNvPr id="5" name="图片 4">
            <a:extLst>
              <a:ext uri="{FF2B5EF4-FFF2-40B4-BE49-F238E27FC236}">
                <a16:creationId xmlns:a16="http://schemas.microsoft.com/office/drawing/2014/main" id="{C1BA45B8-B5E5-6E0B-70F1-00AD72186DEB}"/>
              </a:ext>
            </a:extLst>
          </p:cNvPr>
          <p:cNvPicPr>
            <a:picLocks noChangeAspect="1"/>
          </p:cNvPicPr>
          <p:nvPr/>
        </p:nvPicPr>
        <p:blipFill>
          <a:blip r:embed="rId2"/>
          <a:stretch>
            <a:fillRect/>
          </a:stretch>
        </p:blipFill>
        <p:spPr>
          <a:xfrm>
            <a:off x="1260129" y="2600226"/>
            <a:ext cx="5044877" cy="441998"/>
          </a:xfrm>
          <a:prstGeom prst="rect">
            <a:avLst/>
          </a:prstGeom>
        </p:spPr>
      </p:pic>
    </p:spTree>
    <p:extLst>
      <p:ext uri="{BB962C8B-B14F-4D97-AF65-F5344CB8AC3E}">
        <p14:creationId xmlns:p14="http://schemas.microsoft.com/office/powerpoint/2010/main" val="185331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zh-CN" altLang="en-US" sz="1600" dirty="0"/>
              <a:t>删除字符。</a:t>
            </a:r>
            <a:endParaRPr lang="en-US" altLang="zh-CN" sz="1600" dirty="0"/>
          </a:p>
          <a:p>
            <a:pPr algn="just">
              <a:lnSpc>
                <a:spcPct val="150000"/>
              </a:lnSpc>
            </a:pPr>
            <a:r>
              <a:rPr lang="zh-CN" altLang="en-US" sz="1600" dirty="0"/>
              <a:t> </a:t>
            </a:r>
            <a:r>
              <a:rPr lang="en-US" altLang="zh-CN" sz="1600" dirty="0"/>
              <a:t>echo "hello 123 world 456" | tr -d '0-9’ </a:t>
            </a:r>
          </a:p>
          <a:p>
            <a:pPr algn="just">
              <a:lnSpc>
                <a:spcPct val="150000"/>
              </a:lnSpc>
            </a:pPr>
            <a:r>
              <a:rPr lang="zh-CN" altLang="en-US" sz="1600" dirty="0"/>
              <a:t>命令输出结果：</a:t>
            </a:r>
            <a:endParaRPr kumimoji="1" lang="en-US" altLang="zh-CN" sz="1600" dirty="0">
              <a:cs typeface="+mn-ea"/>
              <a:sym typeface="+mn-lt"/>
            </a:endParaRPr>
          </a:p>
        </p:txBody>
      </p:sp>
      <p:sp>
        <p:nvSpPr>
          <p:cNvPr id="2" name="文本框 1"/>
          <p:cNvSpPr txBox="1"/>
          <p:nvPr/>
        </p:nvSpPr>
        <p:spPr>
          <a:xfrm>
            <a:off x="1573399" y="590046"/>
            <a:ext cx="2986715"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tr</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3845C3EC-CFBA-551A-07EB-51057F21A21E}"/>
              </a:ext>
            </a:extLst>
          </p:cNvPr>
          <p:cNvPicPr>
            <a:picLocks noChangeAspect="1"/>
          </p:cNvPicPr>
          <p:nvPr/>
        </p:nvPicPr>
        <p:blipFill>
          <a:blip r:embed="rId2"/>
          <a:stretch>
            <a:fillRect/>
          </a:stretch>
        </p:blipFill>
        <p:spPr>
          <a:xfrm>
            <a:off x="1163638" y="2686793"/>
            <a:ext cx="5395428" cy="441998"/>
          </a:xfrm>
          <a:prstGeom prst="rect">
            <a:avLst/>
          </a:prstGeom>
        </p:spPr>
      </p:pic>
    </p:spTree>
    <p:extLst>
      <p:ext uri="{BB962C8B-B14F-4D97-AF65-F5344CB8AC3E}">
        <p14:creationId xmlns:p14="http://schemas.microsoft.com/office/powerpoint/2010/main" val="34208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zh-CN" altLang="en-US" sz="1600" dirty="0"/>
              <a:t>压缩字符。 </a:t>
            </a:r>
            <a:endParaRPr lang="en-US" altLang="zh-CN" sz="1600" dirty="0"/>
          </a:p>
          <a:p>
            <a:pPr algn="just">
              <a:lnSpc>
                <a:spcPct val="150000"/>
              </a:lnSpc>
            </a:pPr>
            <a:r>
              <a:rPr lang="en-US" altLang="zh-CN" sz="1600" dirty="0"/>
              <a:t>echo "</a:t>
            </a:r>
            <a:r>
              <a:rPr lang="en-US" altLang="zh-CN" sz="1600" dirty="0" err="1"/>
              <a:t>thissss</a:t>
            </a:r>
            <a:r>
              <a:rPr lang="en-US" altLang="zh-CN" sz="1600" dirty="0"/>
              <a:t> is a text </a:t>
            </a:r>
            <a:r>
              <a:rPr lang="en-US" altLang="zh-CN" sz="1600" dirty="0" err="1"/>
              <a:t>linnnnnnne</a:t>
            </a:r>
            <a:r>
              <a:rPr lang="en-US" altLang="zh-CN" sz="1600" dirty="0"/>
              <a:t>." | tr -s ' </a:t>
            </a:r>
            <a:r>
              <a:rPr lang="en-US" altLang="zh-CN" sz="1600" dirty="0" err="1"/>
              <a:t>sn</a:t>
            </a:r>
            <a:r>
              <a:rPr lang="en-US" altLang="zh-CN" sz="1600" dirty="0"/>
              <a:t>’ </a:t>
            </a:r>
          </a:p>
          <a:p>
            <a:pPr algn="just">
              <a:lnSpc>
                <a:spcPct val="150000"/>
              </a:lnSpc>
            </a:pPr>
            <a:r>
              <a:rPr lang="zh-CN" altLang="en-US" sz="1600" dirty="0"/>
              <a:t>命令输出结果：</a:t>
            </a:r>
            <a:endParaRPr kumimoji="1" lang="en-US" altLang="zh-CN" sz="1600" dirty="0">
              <a:cs typeface="+mn-ea"/>
              <a:sym typeface="+mn-lt"/>
            </a:endParaRPr>
          </a:p>
        </p:txBody>
      </p:sp>
      <p:sp>
        <p:nvSpPr>
          <p:cNvPr id="2" name="文本框 1"/>
          <p:cNvSpPr txBox="1"/>
          <p:nvPr/>
        </p:nvSpPr>
        <p:spPr>
          <a:xfrm>
            <a:off x="1573399" y="590046"/>
            <a:ext cx="2986715"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tr</a:t>
            </a:r>
            <a:endParaRPr kumimoji="1" lang="zh-CN" altLang="en-US" sz="2800" dirty="0">
              <a:solidFill>
                <a:srgbClr val="7AC259"/>
              </a:solidFill>
              <a:cs typeface="+mn-ea"/>
              <a:sym typeface="+mn-lt"/>
            </a:endParaRPr>
          </a:p>
        </p:txBody>
      </p:sp>
      <p:pic>
        <p:nvPicPr>
          <p:cNvPr id="5" name="图片 4">
            <a:extLst>
              <a:ext uri="{FF2B5EF4-FFF2-40B4-BE49-F238E27FC236}">
                <a16:creationId xmlns:a16="http://schemas.microsoft.com/office/drawing/2014/main" id="{7952A535-2E61-775B-B11E-8E3463208675}"/>
              </a:ext>
            </a:extLst>
          </p:cNvPr>
          <p:cNvPicPr>
            <a:picLocks noChangeAspect="1"/>
          </p:cNvPicPr>
          <p:nvPr/>
        </p:nvPicPr>
        <p:blipFill>
          <a:blip r:embed="rId2"/>
          <a:stretch>
            <a:fillRect/>
          </a:stretch>
        </p:blipFill>
        <p:spPr>
          <a:xfrm>
            <a:off x="1231130" y="2697417"/>
            <a:ext cx="6035563" cy="487722"/>
          </a:xfrm>
          <a:prstGeom prst="rect">
            <a:avLst/>
          </a:prstGeom>
        </p:spPr>
      </p:pic>
    </p:spTree>
    <p:extLst>
      <p:ext uri="{BB962C8B-B14F-4D97-AF65-F5344CB8AC3E}">
        <p14:creationId xmlns:p14="http://schemas.microsoft.com/office/powerpoint/2010/main" val="71451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3003066"/>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 </a:t>
            </a:r>
            <a:r>
              <a:rPr kumimoji="1" lang="en-US" altLang="zh-CN" sz="1600" dirty="0">
                <a:cs typeface="+mn-ea"/>
                <a:sym typeface="+mn-lt"/>
              </a:rPr>
              <a:t>ls</a:t>
            </a:r>
            <a:r>
              <a:rPr kumimoji="1" lang="zh-CN" altLang="en-US" sz="1600" dirty="0">
                <a:cs typeface="+mn-ea"/>
                <a:sym typeface="+mn-lt"/>
              </a:rPr>
              <a:t>命令用于显示指定工作目录下的内容。 </a:t>
            </a:r>
          </a:p>
          <a:p>
            <a:pPr marL="285750" indent="-285750" algn="just">
              <a:lnSpc>
                <a:spcPct val="150000"/>
              </a:lnSpc>
              <a:buFont typeface="Wingdings" panose="05000000000000000000" pitchFamily="2" charset="2"/>
              <a:buChar char="Ø"/>
            </a:pPr>
            <a:r>
              <a:rPr kumimoji="1" lang="zh-CN" altLang="en-US" sz="1600" dirty="0">
                <a:cs typeface="+mn-ea"/>
                <a:sym typeface="+mn-lt"/>
              </a:rPr>
              <a:t>命令格式：</a:t>
            </a:r>
            <a:r>
              <a:rPr kumimoji="1" lang="en-US" altLang="zh-CN" sz="1600" dirty="0">
                <a:cs typeface="+mn-ea"/>
                <a:sym typeface="+mn-lt"/>
              </a:rPr>
              <a:t>ls [</a:t>
            </a:r>
            <a:r>
              <a:rPr kumimoji="1" lang="zh-CN" altLang="en-US" sz="1600" dirty="0">
                <a:cs typeface="+mn-ea"/>
                <a:sym typeface="+mn-lt"/>
              </a:rPr>
              <a:t>参数</a:t>
            </a:r>
            <a:r>
              <a:rPr kumimoji="1" lang="en-US" altLang="zh-CN" sz="1600" dirty="0">
                <a:cs typeface="+mn-ea"/>
                <a:sym typeface="+mn-lt"/>
              </a:rPr>
              <a:t>] [</a:t>
            </a:r>
            <a:r>
              <a:rPr kumimoji="1" lang="zh-CN" altLang="en-US" sz="1600" dirty="0">
                <a:cs typeface="+mn-ea"/>
                <a:sym typeface="+mn-lt"/>
              </a:rPr>
              <a:t>目录名</a:t>
            </a:r>
            <a:r>
              <a:rPr kumimoji="1" lang="en-US" altLang="zh-CN" sz="1600" dirty="0">
                <a:cs typeface="+mn-ea"/>
                <a:sym typeface="+mn-lt"/>
              </a:rPr>
              <a:t>]</a:t>
            </a:r>
            <a:r>
              <a:rPr kumimoji="1" lang="zh-CN" altLang="en-US" sz="1600" dirty="0">
                <a:cs typeface="+mn-ea"/>
                <a:sym typeface="+mn-lt"/>
              </a:rPr>
              <a:t>。 </a:t>
            </a:r>
          </a:p>
          <a:p>
            <a:pPr algn="just">
              <a:lnSpc>
                <a:spcPct val="150000"/>
              </a:lnSpc>
            </a:pPr>
            <a:r>
              <a:rPr kumimoji="1" lang="zh-CN" altLang="en-US" sz="1600" dirty="0">
                <a:cs typeface="+mn-ea"/>
                <a:sym typeface="+mn-lt"/>
              </a:rPr>
              <a:t>参数说明： </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-a </a:t>
            </a:r>
            <a:r>
              <a:rPr kumimoji="1" lang="zh-CN" altLang="en-US" sz="1600" dirty="0">
                <a:cs typeface="+mn-ea"/>
                <a:sym typeface="+mn-lt"/>
              </a:rPr>
              <a:t>显示所有文件及目录（包括隐藏文件） </a:t>
            </a:r>
          </a:p>
          <a:p>
            <a:pPr marL="285750" indent="-285750" algn="just">
              <a:lnSpc>
                <a:spcPct val="150000"/>
              </a:lnSpc>
              <a:buFont typeface="Wingdings" panose="05000000000000000000" pitchFamily="2" charset="2"/>
              <a:buChar char="Ø"/>
            </a:pPr>
            <a:r>
              <a:rPr kumimoji="1" lang="en-US" altLang="zh-CN" sz="1600" dirty="0">
                <a:cs typeface="+mn-ea"/>
                <a:sym typeface="+mn-lt"/>
              </a:rPr>
              <a:t>-l </a:t>
            </a:r>
            <a:r>
              <a:rPr kumimoji="1" lang="zh-CN" altLang="en-US" sz="1600" dirty="0">
                <a:cs typeface="+mn-ea"/>
                <a:sym typeface="+mn-lt"/>
              </a:rPr>
              <a:t>将文件的权限、拥有者、文件大小等详细信息列出（</a:t>
            </a:r>
            <a:r>
              <a:rPr kumimoji="1" lang="en-US" altLang="zh-CN" sz="1600" dirty="0" err="1">
                <a:cs typeface="+mn-ea"/>
                <a:sym typeface="+mn-lt"/>
              </a:rPr>
              <a:t>ll</a:t>
            </a:r>
            <a:r>
              <a:rPr kumimoji="1" lang="zh-CN" altLang="en-US" sz="1600" dirty="0">
                <a:cs typeface="+mn-ea"/>
                <a:sym typeface="+mn-lt"/>
              </a:rPr>
              <a:t>等同于</a:t>
            </a:r>
            <a:r>
              <a:rPr kumimoji="1" lang="en-US" altLang="zh-CN" sz="1600" dirty="0">
                <a:cs typeface="+mn-ea"/>
                <a:sym typeface="+mn-lt"/>
              </a:rPr>
              <a:t>ls -l</a:t>
            </a:r>
            <a:r>
              <a:rPr kumimoji="1" lang="zh-CN" altLang="en-US" sz="1600" dirty="0">
                <a:cs typeface="+mn-ea"/>
                <a:sym typeface="+mn-lt"/>
              </a:rPr>
              <a:t>）</a:t>
            </a:r>
          </a:p>
          <a:p>
            <a:pPr marL="285750" indent="-285750" algn="just">
              <a:lnSpc>
                <a:spcPct val="150000"/>
              </a:lnSpc>
              <a:buFont typeface="Wingdings" panose="05000000000000000000" pitchFamily="2" charset="2"/>
              <a:buChar char="Ø"/>
            </a:pPr>
            <a:r>
              <a:rPr kumimoji="1" lang="en-US" altLang="zh-CN" sz="1600" dirty="0">
                <a:cs typeface="+mn-ea"/>
                <a:sym typeface="+mn-lt"/>
              </a:rPr>
              <a:t>-r </a:t>
            </a:r>
            <a:r>
              <a:rPr kumimoji="1" lang="zh-CN" altLang="en-US" sz="1600" dirty="0">
                <a:cs typeface="+mn-ea"/>
                <a:sym typeface="+mn-lt"/>
              </a:rPr>
              <a:t>将文件反序列出（默认按英文字母正序） </a:t>
            </a:r>
          </a:p>
          <a:p>
            <a:pPr marL="285750" indent="-285750" algn="just">
              <a:lnSpc>
                <a:spcPct val="150000"/>
              </a:lnSpc>
              <a:buFont typeface="Wingdings" panose="05000000000000000000" pitchFamily="2" charset="2"/>
              <a:buChar char="Ø"/>
            </a:pPr>
            <a:r>
              <a:rPr kumimoji="1" lang="en-US" altLang="zh-CN" sz="1600" dirty="0">
                <a:cs typeface="+mn-ea"/>
                <a:sym typeface="+mn-lt"/>
              </a:rPr>
              <a:t>-t </a:t>
            </a:r>
            <a:r>
              <a:rPr kumimoji="1" lang="zh-CN" altLang="en-US" sz="1600" dirty="0">
                <a:cs typeface="+mn-ea"/>
                <a:sym typeface="+mn-lt"/>
              </a:rPr>
              <a:t>将文件按创建时间正序列出 </a:t>
            </a:r>
          </a:p>
          <a:p>
            <a:pPr marL="285750" indent="-285750" algn="just">
              <a:lnSpc>
                <a:spcPct val="150000"/>
              </a:lnSpc>
              <a:buFont typeface="Wingdings" panose="05000000000000000000" pitchFamily="2" charset="2"/>
              <a:buChar char="Ø"/>
            </a:pPr>
            <a:r>
              <a:rPr kumimoji="1" lang="en-US" altLang="zh-CN" sz="1600" dirty="0">
                <a:cs typeface="+mn-ea"/>
                <a:sym typeface="+mn-lt"/>
              </a:rPr>
              <a:t>-R </a:t>
            </a:r>
            <a:r>
              <a:rPr kumimoji="1" lang="zh-CN" altLang="en-US" sz="1600" dirty="0">
                <a:cs typeface="+mn-ea"/>
                <a:sym typeface="+mn-lt"/>
              </a:rPr>
              <a:t>递归遍历目录下文件</a:t>
            </a:r>
          </a:p>
        </p:txBody>
      </p:sp>
      <p:sp>
        <p:nvSpPr>
          <p:cNvPr id="2" name="文本框 1"/>
          <p:cNvSpPr txBox="1"/>
          <p:nvPr/>
        </p:nvSpPr>
        <p:spPr>
          <a:xfrm>
            <a:off x="1573399" y="590046"/>
            <a:ext cx="444352" cy="523220"/>
          </a:xfrm>
          <a:prstGeom prst="rect">
            <a:avLst/>
          </a:prstGeom>
          <a:noFill/>
        </p:spPr>
        <p:txBody>
          <a:bodyPr wrap="none" rtlCol="0">
            <a:spAutoFit/>
          </a:bodyPr>
          <a:lstStyle/>
          <a:p>
            <a:r>
              <a:rPr kumimoji="1" lang="en-US" altLang="zh-CN" sz="2800" dirty="0">
                <a:solidFill>
                  <a:srgbClr val="7AC259"/>
                </a:solidFill>
                <a:cs typeface="+mn-ea"/>
                <a:sym typeface="+mn-lt"/>
              </a:rPr>
              <a:t>ls</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CC1ACFDF-E57C-DDB4-E34D-FDF7691AAE08}"/>
              </a:ext>
            </a:extLst>
          </p:cNvPr>
          <p:cNvPicPr>
            <a:picLocks noChangeAspect="1"/>
          </p:cNvPicPr>
          <p:nvPr/>
        </p:nvPicPr>
        <p:blipFill>
          <a:blip r:embed="rId2"/>
          <a:stretch>
            <a:fillRect/>
          </a:stretch>
        </p:blipFill>
        <p:spPr>
          <a:xfrm>
            <a:off x="1163638" y="4653492"/>
            <a:ext cx="4054191" cy="952583"/>
          </a:xfrm>
          <a:prstGeom prst="rect">
            <a:avLst/>
          </a:prstGeom>
        </p:spPr>
      </p:pic>
      <p:pic>
        <p:nvPicPr>
          <p:cNvPr id="5" name="图片 4">
            <a:extLst>
              <a:ext uri="{FF2B5EF4-FFF2-40B4-BE49-F238E27FC236}">
                <a16:creationId xmlns:a16="http://schemas.microsoft.com/office/drawing/2014/main" id="{CB01FF2A-6A7E-C9D3-7E04-DA10C49C053A}"/>
              </a:ext>
            </a:extLst>
          </p:cNvPr>
          <p:cNvPicPr>
            <a:picLocks noChangeAspect="1"/>
          </p:cNvPicPr>
          <p:nvPr/>
        </p:nvPicPr>
        <p:blipFill>
          <a:blip r:embed="rId3"/>
          <a:stretch>
            <a:fillRect/>
          </a:stretch>
        </p:blipFill>
        <p:spPr>
          <a:xfrm>
            <a:off x="6055869" y="4639269"/>
            <a:ext cx="3970364" cy="1219306"/>
          </a:xfrm>
          <a:prstGeom prst="rect">
            <a:avLst/>
          </a:prstGeom>
        </p:spPr>
      </p:pic>
    </p:spTree>
    <p:extLst>
      <p:ext uri="{BB962C8B-B14F-4D97-AF65-F5344CB8AC3E}">
        <p14:creationId xmlns:p14="http://schemas.microsoft.com/office/powerpoint/2010/main" val="365084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2262671"/>
          </a:xfrm>
          <a:prstGeom prst="rect">
            <a:avLst/>
          </a:prstGeom>
          <a:noFill/>
        </p:spPr>
        <p:txBody>
          <a:bodyPr wrap="square" rtlCol="0">
            <a:spAutoFit/>
          </a:bodyPr>
          <a:lstStyle/>
          <a:p>
            <a:pPr algn="just">
              <a:lnSpc>
                <a:spcPct val="150000"/>
              </a:lnSpc>
            </a:pPr>
            <a:r>
              <a:rPr lang="zh-CN" altLang="en-US" sz="1600" dirty="0"/>
              <a:t>命令描述：</a:t>
            </a:r>
            <a:r>
              <a:rPr lang="en-US" altLang="zh-CN" sz="1600" dirty="0"/>
              <a:t>cat</a:t>
            </a:r>
            <a:r>
              <a:rPr lang="zh-CN" altLang="en-US" sz="1600" dirty="0"/>
              <a:t>命令用于查看内容较少的纯文本文件。 </a:t>
            </a:r>
            <a:endParaRPr lang="en-US" altLang="zh-CN" sz="1600" dirty="0"/>
          </a:p>
          <a:p>
            <a:pPr algn="just">
              <a:lnSpc>
                <a:spcPct val="150000"/>
              </a:lnSpc>
            </a:pPr>
            <a:r>
              <a:rPr lang="zh-CN" altLang="en-US" sz="1600" dirty="0"/>
              <a:t>命令格式：</a:t>
            </a:r>
            <a:r>
              <a:rPr lang="en-US" altLang="zh-CN" sz="1600" dirty="0"/>
              <a:t>cat [</a:t>
            </a:r>
            <a:r>
              <a:rPr lang="zh-CN" altLang="en-US" sz="1600" dirty="0"/>
              <a:t>选项</a:t>
            </a:r>
            <a:r>
              <a:rPr lang="en-US" altLang="zh-CN" sz="1600" dirty="0"/>
              <a:t>] [</a:t>
            </a:r>
            <a:r>
              <a:rPr lang="zh-CN" altLang="en-US" sz="1600" dirty="0"/>
              <a:t>文件</a:t>
            </a:r>
            <a:r>
              <a:rPr lang="en-US" altLang="zh-CN" sz="1600" dirty="0"/>
              <a:t>]</a:t>
            </a:r>
            <a:r>
              <a:rPr lang="zh-CN" altLang="en-US" sz="1600" dirty="0"/>
              <a:t>。</a:t>
            </a:r>
            <a:endParaRPr lang="en-US" altLang="zh-CN" sz="1600" dirty="0"/>
          </a:p>
          <a:p>
            <a:pPr algn="just">
              <a:lnSpc>
                <a:spcPct val="150000"/>
              </a:lnSpc>
            </a:pPr>
            <a:r>
              <a:rPr lang="zh-CN" altLang="en-US" sz="1600" dirty="0"/>
              <a:t>命令参数说明：</a:t>
            </a:r>
            <a:endParaRPr lang="en-US" altLang="zh-CN" sz="1600" dirty="0"/>
          </a:p>
          <a:p>
            <a:pPr marL="285750" indent="-285750" algn="just">
              <a:lnSpc>
                <a:spcPct val="150000"/>
              </a:lnSpc>
              <a:buFont typeface="Wingdings" panose="05000000000000000000" pitchFamily="2" charset="2"/>
              <a:buChar char="Ø"/>
            </a:pPr>
            <a:r>
              <a:rPr kumimoji="1" lang="en-US" altLang="zh-CN" sz="1600" dirty="0">
                <a:cs typeface="+mn-ea"/>
                <a:sym typeface="+mn-lt"/>
              </a:rPr>
              <a:t>-n</a:t>
            </a:r>
            <a:r>
              <a:rPr kumimoji="1" lang="zh-CN" altLang="en-US" sz="1600" dirty="0">
                <a:cs typeface="+mn-ea"/>
                <a:sym typeface="+mn-lt"/>
              </a:rPr>
              <a:t>或</a:t>
            </a:r>
            <a:r>
              <a:rPr kumimoji="1" lang="en-US" altLang="zh-CN" sz="1600" dirty="0">
                <a:cs typeface="+mn-ea"/>
                <a:sym typeface="+mn-lt"/>
              </a:rPr>
              <a:t>--number</a:t>
            </a:r>
            <a:r>
              <a:rPr kumimoji="1" lang="zh-CN" altLang="en-US" sz="1600" dirty="0">
                <a:cs typeface="+mn-ea"/>
                <a:sym typeface="+mn-lt"/>
              </a:rPr>
              <a:t>：显示行号</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-b</a:t>
            </a:r>
            <a:r>
              <a:rPr kumimoji="1" lang="zh-CN" altLang="en-US" sz="1600" dirty="0">
                <a:cs typeface="+mn-ea"/>
                <a:sym typeface="+mn-lt"/>
              </a:rPr>
              <a:t>或</a:t>
            </a:r>
            <a:r>
              <a:rPr kumimoji="1" lang="en-US" altLang="zh-CN" sz="1600" dirty="0">
                <a:cs typeface="+mn-ea"/>
                <a:sym typeface="+mn-lt"/>
              </a:rPr>
              <a:t>--number-</a:t>
            </a:r>
            <a:r>
              <a:rPr kumimoji="1" lang="en-US" altLang="zh-CN" sz="1600" dirty="0" err="1">
                <a:cs typeface="+mn-ea"/>
                <a:sym typeface="+mn-lt"/>
              </a:rPr>
              <a:t>noneblank</a:t>
            </a:r>
            <a:r>
              <a:rPr kumimoji="1" lang="zh-CN" altLang="en-US" sz="1600" dirty="0">
                <a:cs typeface="+mn-ea"/>
                <a:sym typeface="+mn-lt"/>
              </a:rPr>
              <a:t>：不对空白行编号</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-s</a:t>
            </a:r>
            <a:r>
              <a:rPr kumimoji="1" lang="zh-CN" altLang="en-US" sz="1600" dirty="0">
                <a:cs typeface="+mn-ea"/>
                <a:sym typeface="+mn-lt"/>
              </a:rPr>
              <a:t>或</a:t>
            </a:r>
            <a:r>
              <a:rPr kumimoji="1" lang="en-US" altLang="zh-CN" sz="1600" dirty="0">
                <a:cs typeface="+mn-ea"/>
                <a:sym typeface="+mn-lt"/>
              </a:rPr>
              <a:t>--squeeze-blank</a:t>
            </a:r>
            <a:r>
              <a:rPr kumimoji="1" lang="zh-CN" altLang="en-US" sz="1600" dirty="0">
                <a:cs typeface="+mn-ea"/>
                <a:sym typeface="+mn-lt"/>
              </a:rPr>
              <a:t>：多个空白行编为一行</a:t>
            </a:r>
            <a:endParaRPr kumimoji="1" lang="en-US" altLang="zh-CN" sz="1600" dirty="0">
              <a:cs typeface="+mn-ea"/>
              <a:sym typeface="+mn-lt"/>
            </a:endParaRPr>
          </a:p>
        </p:txBody>
      </p:sp>
      <p:sp>
        <p:nvSpPr>
          <p:cNvPr id="2" name="文本框 1"/>
          <p:cNvSpPr txBox="1"/>
          <p:nvPr/>
        </p:nvSpPr>
        <p:spPr>
          <a:xfrm>
            <a:off x="1573399" y="590046"/>
            <a:ext cx="3177473"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cat</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365460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3741730"/>
          </a:xfrm>
          <a:prstGeom prst="rect">
            <a:avLst/>
          </a:prstGeom>
          <a:noFill/>
        </p:spPr>
        <p:txBody>
          <a:bodyPr wrap="square" rtlCol="0">
            <a:spAutoFit/>
          </a:bodyPr>
          <a:lstStyle/>
          <a:p>
            <a:pPr algn="just">
              <a:lnSpc>
                <a:spcPct val="150000"/>
              </a:lnSpc>
            </a:pPr>
            <a:r>
              <a:rPr lang="zh-CN" altLang="en-US" sz="1600" dirty="0"/>
              <a:t>使用示例：</a:t>
            </a:r>
            <a:endParaRPr lang="en-US" altLang="zh-CN" sz="1600" dirty="0"/>
          </a:p>
          <a:p>
            <a:pPr algn="just">
              <a:lnSpc>
                <a:spcPct val="150000"/>
              </a:lnSpc>
            </a:pPr>
            <a:r>
              <a:rPr kumimoji="1" lang="en-US" altLang="zh-CN" sz="1600" dirty="0">
                <a:cs typeface="+mn-ea"/>
                <a:sym typeface="+mn-lt"/>
              </a:rPr>
              <a:t>1. </a:t>
            </a:r>
            <a:r>
              <a:rPr kumimoji="1" lang="zh-CN" altLang="en-US" sz="1600" dirty="0">
                <a:cs typeface="+mn-ea"/>
                <a:sym typeface="+mn-lt"/>
              </a:rPr>
              <a:t>将一个自增序列写入</a:t>
            </a:r>
            <a:r>
              <a:rPr kumimoji="1" lang="en-US" altLang="zh-CN" sz="1600" dirty="0">
                <a:cs typeface="+mn-ea"/>
                <a:sym typeface="+mn-lt"/>
              </a:rPr>
              <a:t>test.txt</a:t>
            </a:r>
            <a:r>
              <a:rPr kumimoji="1" lang="zh-CN" altLang="en-US" sz="1600" dirty="0">
                <a:cs typeface="+mn-ea"/>
                <a:sym typeface="+mn-lt"/>
              </a:rPr>
              <a:t>文件中：</a:t>
            </a:r>
            <a:r>
              <a:rPr kumimoji="1" lang="en-US" altLang="zh-CN" sz="1600" dirty="0">
                <a:cs typeface="+mn-ea"/>
                <a:sym typeface="+mn-lt"/>
              </a:rPr>
              <a:t>for </a:t>
            </a:r>
            <a:r>
              <a:rPr kumimoji="1" lang="en-US" altLang="zh-CN" sz="1600" dirty="0" err="1">
                <a:cs typeface="+mn-ea"/>
                <a:sym typeface="+mn-lt"/>
              </a:rPr>
              <a:t>i</a:t>
            </a:r>
            <a:r>
              <a:rPr kumimoji="1" lang="en-US" altLang="zh-CN" sz="1600" dirty="0">
                <a:cs typeface="+mn-ea"/>
                <a:sym typeface="+mn-lt"/>
              </a:rPr>
              <a:t> in $(seq 1 10); do echo $</a:t>
            </a:r>
            <a:r>
              <a:rPr kumimoji="1" lang="en-US" altLang="zh-CN" sz="1600" dirty="0" err="1">
                <a:cs typeface="+mn-ea"/>
                <a:sym typeface="+mn-lt"/>
              </a:rPr>
              <a:t>i</a:t>
            </a:r>
            <a:r>
              <a:rPr kumimoji="1" lang="en-US" altLang="zh-CN" sz="1600" dirty="0">
                <a:cs typeface="+mn-ea"/>
                <a:sym typeface="+mn-lt"/>
              </a:rPr>
              <a:t> &gt;&gt; test.txt ; done</a:t>
            </a:r>
          </a:p>
          <a:p>
            <a:pPr algn="just">
              <a:lnSpc>
                <a:spcPct val="150000"/>
              </a:lnSpc>
            </a:pPr>
            <a:r>
              <a:rPr kumimoji="1" lang="en-US" altLang="zh-CN" sz="1600" dirty="0">
                <a:cs typeface="+mn-ea"/>
                <a:sym typeface="+mn-lt"/>
              </a:rPr>
              <a:t>2. </a:t>
            </a:r>
            <a:r>
              <a:rPr kumimoji="1" lang="zh-CN" altLang="en-US" sz="1600" dirty="0">
                <a:cs typeface="+mn-ea"/>
                <a:sym typeface="+mn-lt"/>
              </a:rPr>
              <a:t>查看文件内容：</a:t>
            </a:r>
            <a:r>
              <a:rPr kumimoji="1" lang="en-US" altLang="zh-CN" sz="1600" dirty="0">
                <a:cs typeface="+mn-ea"/>
                <a:sym typeface="+mn-lt"/>
              </a:rPr>
              <a:t>cat test.txt</a:t>
            </a:r>
          </a:p>
          <a:p>
            <a:pPr marL="285750" indent="-285750" algn="just">
              <a:lnSpc>
                <a:spcPct val="150000"/>
              </a:lnSpc>
              <a:buFont typeface="Wingdings" panose="05000000000000000000" pitchFamily="2" charset="2"/>
              <a:buChar char="Ø"/>
            </a:pPr>
            <a:endParaRPr kumimoji="1" lang="en-US" altLang="zh-CN" sz="1600" dirty="0">
              <a:cs typeface="+mn-ea"/>
              <a:sym typeface="+mn-lt"/>
            </a:endParaRPr>
          </a:p>
          <a:p>
            <a:pPr marL="285750" indent="-285750" algn="just">
              <a:lnSpc>
                <a:spcPct val="150000"/>
              </a:lnSpc>
              <a:buFont typeface="Wingdings" panose="05000000000000000000" pitchFamily="2" charset="2"/>
              <a:buChar char="Ø"/>
            </a:pPr>
            <a:endParaRPr kumimoji="1" lang="en-US" altLang="zh-CN" sz="1600" dirty="0">
              <a:cs typeface="+mn-ea"/>
              <a:sym typeface="+mn-lt"/>
            </a:endParaRPr>
          </a:p>
          <a:p>
            <a:pPr marL="285750" indent="-285750" algn="just">
              <a:lnSpc>
                <a:spcPct val="150000"/>
              </a:lnSpc>
              <a:buFont typeface="Wingdings" panose="05000000000000000000" pitchFamily="2" charset="2"/>
              <a:buChar char="Ø"/>
            </a:pPr>
            <a:endParaRPr kumimoji="1" lang="en-US" altLang="zh-CN" sz="1600" dirty="0">
              <a:cs typeface="+mn-ea"/>
              <a:sym typeface="+mn-lt"/>
            </a:endParaRPr>
          </a:p>
          <a:p>
            <a:pPr marL="285750" indent="-285750" algn="just">
              <a:lnSpc>
                <a:spcPct val="150000"/>
              </a:lnSpc>
              <a:buFont typeface="Wingdings" panose="05000000000000000000" pitchFamily="2" charset="2"/>
              <a:buChar char="Ø"/>
            </a:pPr>
            <a:endParaRPr kumimoji="1" lang="en-US" altLang="zh-CN" sz="1600" dirty="0">
              <a:cs typeface="+mn-ea"/>
              <a:sym typeface="+mn-lt"/>
            </a:endParaRPr>
          </a:p>
          <a:p>
            <a:pPr algn="just">
              <a:lnSpc>
                <a:spcPct val="150000"/>
              </a:lnSpc>
            </a:pP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lang="en-US" altLang="zh-CN" sz="1600" dirty="0"/>
              <a:t>3. </a:t>
            </a:r>
            <a:r>
              <a:rPr lang="zh-CN" altLang="en-US" sz="1600" dirty="0"/>
              <a:t>将文件内容清空。 </a:t>
            </a:r>
            <a:r>
              <a:rPr lang="en-US" altLang="zh-CN" sz="1600" dirty="0"/>
              <a:t>cat /dev/null &gt; test.txt </a:t>
            </a:r>
          </a:p>
          <a:p>
            <a:pPr marL="285750" indent="-285750" algn="just">
              <a:lnSpc>
                <a:spcPct val="150000"/>
              </a:lnSpc>
              <a:buFont typeface="Wingdings" panose="05000000000000000000" pitchFamily="2" charset="2"/>
              <a:buChar char="Ø"/>
            </a:pPr>
            <a:r>
              <a:rPr lang="en-US" altLang="zh-CN" sz="1600" dirty="0"/>
              <a:t>4. </a:t>
            </a:r>
            <a:r>
              <a:rPr lang="zh-CN" altLang="en-US" sz="1600" dirty="0"/>
              <a:t>再次检查文件内容。 </a:t>
            </a:r>
            <a:r>
              <a:rPr lang="en-US" altLang="zh-CN" sz="1600" dirty="0"/>
              <a:t>cat test.txt</a:t>
            </a:r>
            <a:endParaRPr kumimoji="1" lang="en-US" altLang="zh-CN" sz="1600" dirty="0">
              <a:cs typeface="+mn-ea"/>
              <a:sym typeface="+mn-lt"/>
            </a:endParaRPr>
          </a:p>
        </p:txBody>
      </p:sp>
      <p:sp>
        <p:nvSpPr>
          <p:cNvPr id="2" name="文本框 1"/>
          <p:cNvSpPr txBox="1"/>
          <p:nvPr/>
        </p:nvSpPr>
        <p:spPr>
          <a:xfrm>
            <a:off x="1573399" y="590046"/>
            <a:ext cx="3177473"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cat</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D2EF55F0-A42D-2662-0956-D561486307EC}"/>
              </a:ext>
            </a:extLst>
          </p:cNvPr>
          <p:cNvPicPr>
            <a:picLocks noChangeAspect="1"/>
          </p:cNvPicPr>
          <p:nvPr/>
        </p:nvPicPr>
        <p:blipFill>
          <a:blip r:embed="rId2"/>
          <a:stretch>
            <a:fillRect/>
          </a:stretch>
        </p:blipFill>
        <p:spPr>
          <a:xfrm>
            <a:off x="1223638" y="2670048"/>
            <a:ext cx="6431837" cy="1661304"/>
          </a:xfrm>
          <a:prstGeom prst="rect">
            <a:avLst/>
          </a:prstGeom>
        </p:spPr>
      </p:pic>
      <p:pic>
        <p:nvPicPr>
          <p:cNvPr id="7" name="图片 6">
            <a:extLst>
              <a:ext uri="{FF2B5EF4-FFF2-40B4-BE49-F238E27FC236}">
                <a16:creationId xmlns:a16="http://schemas.microsoft.com/office/drawing/2014/main" id="{731569B1-3BE0-EC31-7788-089D4526940C}"/>
              </a:ext>
            </a:extLst>
          </p:cNvPr>
          <p:cNvPicPr>
            <a:picLocks noChangeAspect="1"/>
          </p:cNvPicPr>
          <p:nvPr/>
        </p:nvPicPr>
        <p:blipFill>
          <a:blip r:embed="rId3"/>
          <a:stretch>
            <a:fillRect/>
          </a:stretch>
        </p:blipFill>
        <p:spPr>
          <a:xfrm>
            <a:off x="1223638" y="5258540"/>
            <a:ext cx="4298052" cy="510584"/>
          </a:xfrm>
          <a:prstGeom prst="rect">
            <a:avLst/>
          </a:prstGeom>
        </p:spPr>
      </p:pic>
    </p:spTree>
    <p:extLst>
      <p:ext uri="{BB962C8B-B14F-4D97-AF65-F5344CB8AC3E}">
        <p14:creationId xmlns:p14="http://schemas.microsoft.com/office/powerpoint/2010/main" val="2972861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4675"/>
          </a:xfrm>
          <a:prstGeom prst="rect">
            <a:avLst/>
          </a:prstGeom>
          <a:noFill/>
        </p:spPr>
        <p:txBody>
          <a:bodyPr wrap="square" rtlCol="0">
            <a:spAutoFit/>
          </a:bodyPr>
          <a:lstStyle/>
          <a:p>
            <a:pPr algn="just">
              <a:lnSpc>
                <a:spcPct val="150000"/>
              </a:lnSpc>
            </a:pPr>
            <a:r>
              <a:rPr kumimoji="1" lang="zh-CN" altLang="en-US" sz="1600" dirty="0">
                <a:cs typeface="+mn-ea"/>
                <a:sym typeface="+mn-lt"/>
              </a:rPr>
              <a:t>产生随机密码。</a:t>
            </a:r>
            <a:endParaRPr kumimoji="1" lang="en-US" altLang="zh-CN" sz="1600" dirty="0">
              <a:cs typeface="+mn-ea"/>
              <a:sym typeface="+mn-lt"/>
            </a:endParaRPr>
          </a:p>
          <a:p>
            <a:pPr algn="just">
              <a:lnSpc>
                <a:spcPct val="150000"/>
              </a:lnSpc>
            </a:pPr>
            <a:r>
              <a:rPr lang="en-US" altLang="zh-CN" sz="1600" dirty="0"/>
              <a:t>cat /dev/</a:t>
            </a:r>
            <a:r>
              <a:rPr lang="en-US" altLang="zh-CN" sz="1600" dirty="0" err="1"/>
              <a:t>urandom</a:t>
            </a:r>
            <a:r>
              <a:rPr lang="en-US" altLang="zh-CN" sz="1600" dirty="0"/>
              <a:t> | tr -dc a-zA-Z0-9 | head -c 13</a:t>
            </a:r>
          </a:p>
          <a:p>
            <a:pPr algn="just">
              <a:lnSpc>
                <a:spcPct val="150000"/>
              </a:lnSpc>
            </a:pPr>
            <a:endParaRPr kumimoji="1" lang="en-US" altLang="zh-CN" sz="1600" dirty="0">
              <a:cs typeface="+mn-ea"/>
              <a:sym typeface="+mn-lt"/>
            </a:endParaRPr>
          </a:p>
        </p:txBody>
      </p:sp>
      <p:sp>
        <p:nvSpPr>
          <p:cNvPr id="2" name="文本框 1"/>
          <p:cNvSpPr txBox="1"/>
          <p:nvPr/>
        </p:nvSpPr>
        <p:spPr>
          <a:xfrm>
            <a:off x="1573399" y="590046"/>
            <a:ext cx="3177473"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cat</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BD2BEC7A-309C-F3E4-A41E-BE00729490A0}"/>
              </a:ext>
            </a:extLst>
          </p:cNvPr>
          <p:cNvPicPr>
            <a:picLocks noChangeAspect="1"/>
          </p:cNvPicPr>
          <p:nvPr/>
        </p:nvPicPr>
        <p:blipFill>
          <a:blip r:embed="rId2"/>
          <a:stretch>
            <a:fillRect/>
          </a:stretch>
        </p:blipFill>
        <p:spPr>
          <a:xfrm>
            <a:off x="1227646" y="2293668"/>
            <a:ext cx="5890770" cy="304826"/>
          </a:xfrm>
          <a:prstGeom prst="rect">
            <a:avLst/>
          </a:prstGeom>
        </p:spPr>
      </p:pic>
    </p:spTree>
    <p:extLst>
      <p:ext uri="{BB962C8B-B14F-4D97-AF65-F5344CB8AC3E}">
        <p14:creationId xmlns:p14="http://schemas.microsoft.com/office/powerpoint/2010/main" val="9814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en-US" altLang="zh-CN" sz="1600" dirty="0"/>
              <a:t>more </a:t>
            </a:r>
            <a:r>
              <a:rPr lang="zh-CN" altLang="en-US" sz="1600" dirty="0"/>
              <a:t>命令描述：</a:t>
            </a:r>
            <a:endParaRPr lang="en-US" altLang="zh-CN" sz="1600" dirty="0"/>
          </a:p>
          <a:p>
            <a:pPr algn="just">
              <a:lnSpc>
                <a:spcPct val="150000"/>
              </a:lnSpc>
            </a:pPr>
            <a:r>
              <a:rPr lang="en-US" altLang="zh-CN" sz="1600" dirty="0"/>
              <a:t>more</a:t>
            </a:r>
            <a:r>
              <a:rPr lang="zh-CN" altLang="en-US" sz="1600" dirty="0"/>
              <a:t>命令从前向后分页显示文件内容。</a:t>
            </a:r>
            <a:endParaRPr lang="en-US" altLang="zh-CN" sz="1600" dirty="0"/>
          </a:p>
          <a:p>
            <a:pPr algn="just">
              <a:lnSpc>
                <a:spcPct val="150000"/>
              </a:lnSpc>
            </a:pPr>
            <a:r>
              <a:rPr lang="zh-CN" altLang="en-US" sz="1600" dirty="0"/>
              <a:t> 常用操作命令：</a:t>
            </a:r>
            <a:endParaRPr kumimoji="1" lang="en-US" altLang="zh-CN" sz="1600" dirty="0">
              <a:cs typeface="+mn-ea"/>
              <a:sym typeface="+mn-lt"/>
            </a:endParaRPr>
          </a:p>
        </p:txBody>
      </p:sp>
      <p:sp>
        <p:nvSpPr>
          <p:cNvPr id="2" name="文本框 1"/>
          <p:cNvSpPr txBox="1"/>
          <p:nvPr/>
        </p:nvSpPr>
        <p:spPr>
          <a:xfrm>
            <a:off x="1573399" y="590046"/>
            <a:ext cx="3518912"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more</a:t>
            </a:r>
            <a:endParaRPr kumimoji="1" lang="zh-CN" altLang="en-US" sz="2800" dirty="0">
              <a:solidFill>
                <a:srgbClr val="7AC259"/>
              </a:solidFill>
              <a:cs typeface="+mn-ea"/>
              <a:sym typeface="+mn-lt"/>
            </a:endParaRPr>
          </a:p>
        </p:txBody>
      </p:sp>
      <p:pic>
        <p:nvPicPr>
          <p:cNvPr id="5" name="图片 4">
            <a:extLst>
              <a:ext uri="{FF2B5EF4-FFF2-40B4-BE49-F238E27FC236}">
                <a16:creationId xmlns:a16="http://schemas.microsoft.com/office/drawing/2014/main" id="{E057725D-0AAE-3FF2-8F12-5EED7DF75791}"/>
              </a:ext>
            </a:extLst>
          </p:cNvPr>
          <p:cNvPicPr>
            <a:picLocks noChangeAspect="1"/>
          </p:cNvPicPr>
          <p:nvPr/>
        </p:nvPicPr>
        <p:blipFill>
          <a:blip r:embed="rId2"/>
          <a:stretch>
            <a:fillRect/>
          </a:stretch>
        </p:blipFill>
        <p:spPr>
          <a:xfrm>
            <a:off x="1266739" y="2693566"/>
            <a:ext cx="7651143" cy="2385267"/>
          </a:xfrm>
          <a:prstGeom prst="rect">
            <a:avLst/>
          </a:prstGeom>
        </p:spPr>
      </p:pic>
    </p:spTree>
    <p:extLst>
      <p:ext uri="{BB962C8B-B14F-4D97-AF65-F5344CB8AC3E}">
        <p14:creationId xmlns:p14="http://schemas.microsoft.com/office/powerpoint/2010/main" val="330595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en-US" altLang="zh-CN" sz="1600" dirty="0"/>
              <a:t>head </a:t>
            </a:r>
            <a:r>
              <a:rPr lang="zh-CN" altLang="en-US" sz="1600" dirty="0"/>
              <a:t>命令描述：</a:t>
            </a:r>
            <a:endParaRPr lang="en-US" altLang="zh-CN" sz="1600" dirty="0"/>
          </a:p>
          <a:p>
            <a:pPr algn="just">
              <a:lnSpc>
                <a:spcPct val="150000"/>
              </a:lnSpc>
            </a:pPr>
            <a:r>
              <a:rPr lang="en-US" altLang="zh-CN" sz="1600" dirty="0"/>
              <a:t>head</a:t>
            </a:r>
            <a:r>
              <a:rPr lang="zh-CN" altLang="en-US" sz="1600" dirty="0"/>
              <a:t>命令用于查看文件开头指定行数的内容。 </a:t>
            </a:r>
            <a:endParaRPr lang="en-US" altLang="zh-CN" sz="1600" dirty="0"/>
          </a:p>
          <a:p>
            <a:pPr algn="just">
              <a:lnSpc>
                <a:spcPct val="150000"/>
              </a:lnSpc>
            </a:pPr>
            <a:r>
              <a:rPr lang="zh-CN" altLang="en-US" sz="1600" dirty="0"/>
              <a:t>命令格式：</a:t>
            </a:r>
            <a:r>
              <a:rPr lang="en-US" altLang="zh-CN" sz="1600" dirty="0"/>
              <a:t>head [</a:t>
            </a:r>
            <a:r>
              <a:rPr lang="zh-CN" altLang="en-US" sz="1600" dirty="0"/>
              <a:t>参数</a:t>
            </a:r>
            <a:r>
              <a:rPr lang="en-US" altLang="zh-CN" sz="1600" dirty="0"/>
              <a:t>] [</a:t>
            </a:r>
            <a:r>
              <a:rPr lang="zh-CN" altLang="en-US" sz="1600" dirty="0"/>
              <a:t>文件</a:t>
            </a:r>
            <a:r>
              <a:rPr lang="en-US" altLang="zh-CN" sz="1600" dirty="0"/>
              <a:t>]</a:t>
            </a:r>
            <a:r>
              <a:rPr lang="zh-CN" altLang="en-US" sz="1600" dirty="0"/>
              <a:t>。</a:t>
            </a:r>
            <a:endParaRPr kumimoji="1" lang="en-US" altLang="zh-CN" sz="1600" dirty="0">
              <a:cs typeface="+mn-ea"/>
              <a:sym typeface="+mn-lt"/>
            </a:endParaRPr>
          </a:p>
        </p:txBody>
      </p:sp>
      <p:sp>
        <p:nvSpPr>
          <p:cNvPr id="2" name="文本框 1"/>
          <p:cNvSpPr txBox="1"/>
          <p:nvPr/>
        </p:nvSpPr>
        <p:spPr>
          <a:xfrm>
            <a:off x="1573399" y="590046"/>
            <a:ext cx="3637534"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head</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FD6F0C13-BAA8-1CC6-87A9-FB3E2D1B7098}"/>
              </a:ext>
            </a:extLst>
          </p:cNvPr>
          <p:cNvPicPr>
            <a:picLocks noChangeAspect="1"/>
          </p:cNvPicPr>
          <p:nvPr/>
        </p:nvPicPr>
        <p:blipFill>
          <a:blip r:embed="rId2"/>
          <a:stretch>
            <a:fillRect/>
          </a:stretch>
        </p:blipFill>
        <p:spPr>
          <a:xfrm>
            <a:off x="1163638" y="2717972"/>
            <a:ext cx="8718035" cy="1897544"/>
          </a:xfrm>
          <a:prstGeom prst="rect">
            <a:avLst/>
          </a:prstGeom>
        </p:spPr>
      </p:pic>
    </p:spTree>
    <p:extLst>
      <p:ext uri="{BB962C8B-B14F-4D97-AF65-F5344CB8AC3E}">
        <p14:creationId xmlns:p14="http://schemas.microsoft.com/office/powerpoint/2010/main" val="412648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156407"/>
          </a:xfrm>
          <a:prstGeom prst="rect">
            <a:avLst/>
          </a:prstGeom>
          <a:noFill/>
        </p:spPr>
        <p:txBody>
          <a:bodyPr wrap="square" rtlCol="0">
            <a:spAutoFit/>
          </a:bodyPr>
          <a:lstStyle/>
          <a:p>
            <a:pPr algn="just">
              <a:lnSpc>
                <a:spcPct val="150000"/>
              </a:lnSpc>
            </a:pPr>
            <a:r>
              <a:rPr lang="en-US" altLang="zh-CN" sz="1600" dirty="0" err="1"/>
              <a:t>wc</a:t>
            </a:r>
            <a:r>
              <a:rPr lang="en-US" altLang="zh-CN" sz="1600" dirty="0"/>
              <a:t> </a:t>
            </a:r>
            <a:r>
              <a:rPr lang="zh-CN" altLang="en-US" sz="1600" dirty="0"/>
              <a:t>命令描述：</a:t>
            </a:r>
            <a:endParaRPr lang="en-US" altLang="zh-CN" sz="1600" dirty="0"/>
          </a:p>
          <a:p>
            <a:pPr algn="just">
              <a:lnSpc>
                <a:spcPct val="150000"/>
              </a:lnSpc>
            </a:pPr>
            <a:r>
              <a:rPr lang="en-US" altLang="zh-CN" sz="1600" dirty="0" err="1"/>
              <a:t>wc</a:t>
            </a:r>
            <a:r>
              <a:rPr lang="zh-CN" altLang="en-US" sz="1600" dirty="0"/>
              <a:t>命令用于统计指定文本的行数、字数、字节数。 </a:t>
            </a:r>
            <a:endParaRPr lang="en-US" altLang="zh-CN" sz="1600" dirty="0"/>
          </a:p>
          <a:p>
            <a:pPr algn="just">
              <a:lnSpc>
                <a:spcPct val="150000"/>
              </a:lnSpc>
            </a:pPr>
            <a:r>
              <a:rPr lang="zh-CN" altLang="en-US" sz="1600" dirty="0"/>
              <a:t>命令格式：</a:t>
            </a:r>
            <a:r>
              <a:rPr lang="en-US" altLang="zh-CN" sz="1600" dirty="0" err="1"/>
              <a:t>wc</a:t>
            </a:r>
            <a:r>
              <a:rPr lang="en-US" altLang="zh-CN" sz="1600" dirty="0"/>
              <a:t> [</a:t>
            </a:r>
            <a:r>
              <a:rPr lang="zh-CN" altLang="en-US" sz="1600" dirty="0"/>
              <a:t>参数</a:t>
            </a:r>
            <a:r>
              <a:rPr lang="en-US" altLang="zh-CN" sz="1600" dirty="0"/>
              <a:t>] [</a:t>
            </a:r>
            <a:r>
              <a:rPr lang="zh-CN" altLang="en-US" sz="1600" dirty="0"/>
              <a:t>文件</a:t>
            </a:r>
            <a:r>
              <a:rPr lang="en-US" altLang="zh-CN" sz="1600" dirty="0"/>
              <a:t>]</a:t>
            </a:r>
            <a:r>
              <a:rPr lang="zh-CN" altLang="en-US" sz="1600" dirty="0"/>
              <a:t>。</a:t>
            </a:r>
            <a:endParaRPr kumimoji="1" lang="en-US" altLang="zh-CN" sz="1600" dirty="0">
              <a:cs typeface="+mn-ea"/>
              <a:sym typeface="+mn-lt"/>
            </a:endParaRPr>
          </a:p>
        </p:txBody>
      </p:sp>
      <p:sp>
        <p:nvSpPr>
          <p:cNvPr id="2" name="文本框 1"/>
          <p:cNvSpPr txBox="1"/>
          <p:nvPr/>
        </p:nvSpPr>
        <p:spPr>
          <a:xfrm>
            <a:off x="1573399" y="590046"/>
            <a:ext cx="3206327"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err="1">
                <a:solidFill>
                  <a:srgbClr val="7AC259"/>
                </a:solidFill>
                <a:cs typeface="+mn-ea"/>
                <a:sym typeface="+mn-lt"/>
              </a:rPr>
              <a:t>wc</a:t>
            </a:r>
            <a:endParaRPr kumimoji="1" lang="zh-CN" altLang="en-US" sz="2800" dirty="0">
              <a:solidFill>
                <a:srgbClr val="7AC259"/>
              </a:solidFill>
              <a:cs typeface="+mn-ea"/>
              <a:sym typeface="+mn-lt"/>
            </a:endParaRPr>
          </a:p>
        </p:txBody>
      </p:sp>
      <p:pic>
        <p:nvPicPr>
          <p:cNvPr id="5" name="图片 4">
            <a:extLst>
              <a:ext uri="{FF2B5EF4-FFF2-40B4-BE49-F238E27FC236}">
                <a16:creationId xmlns:a16="http://schemas.microsoft.com/office/drawing/2014/main" id="{D2AD7A18-59AD-9AF8-8F6D-2CB1499CF657}"/>
              </a:ext>
            </a:extLst>
          </p:cNvPr>
          <p:cNvPicPr>
            <a:picLocks noChangeAspect="1"/>
          </p:cNvPicPr>
          <p:nvPr/>
        </p:nvPicPr>
        <p:blipFill>
          <a:blip r:embed="rId2"/>
          <a:stretch>
            <a:fillRect/>
          </a:stretch>
        </p:blipFill>
        <p:spPr>
          <a:xfrm>
            <a:off x="1250846" y="2893251"/>
            <a:ext cx="8245555" cy="1455546"/>
          </a:xfrm>
          <a:prstGeom prst="rect">
            <a:avLst/>
          </a:prstGeom>
        </p:spPr>
      </p:pic>
    </p:spTree>
    <p:extLst>
      <p:ext uri="{BB962C8B-B14F-4D97-AF65-F5344CB8AC3E}">
        <p14:creationId xmlns:p14="http://schemas.microsoft.com/office/powerpoint/2010/main" val="1377522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1525739"/>
          </a:xfrm>
          <a:prstGeom prst="rect">
            <a:avLst/>
          </a:prstGeom>
          <a:noFill/>
        </p:spPr>
        <p:txBody>
          <a:bodyPr wrap="square" rtlCol="0">
            <a:spAutoFit/>
          </a:bodyPr>
          <a:lstStyle/>
          <a:p>
            <a:pPr algn="just">
              <a:lnSpc>
                <a:spcPct val="150000"/>
              </a:lnSpc>
            </a:pPr>
            <a:r>
              <a:rPr lang="en-US" altLang="zh-CN" sz="1600" dirty="0"/>
              <a:t>file </a:t>
            </a:r>
            <a:r>
              <a:rPr lang="zh-CN" altLang="en-US" sz="1600" dirty="0"/>
              <a:t>命令描述： </a:t>
            </a:r>
            <a:endParaRPr lang="en-US" altLang="zh-CN" sz="1600" dirty="0"/>
          </a:p>
          <a:p>
            <a:pPr algn="just">
              <a:lnSpc>
                <a:spcPct val="150000"/>
              </a:lnSpc>
            </a:pPr>
            <a:r>
              <a:rPr lang="en-US" altLang="zh-CN" sz="1600" dirty="0"/>
              <a:t>file</a:t>
            </a:r>
            <a:r>
              <a:rPr lang="zh-CN" altLang="en-US" sz="1600" dirty="0"/>
              <a:t>命令用于辨识文件类型。</a:t>
            </a:r>
            <a:endParaRPr lang="en-US" altLang="zh-CN" sz="1600" dirty="0"/>
          </a:p>
          <a:p>
            <a:pPr algn="just">
              <a:lnSpc>
                <a:spcPct val="150000"/>
              </a:lnSpc>
            </a:pPr>
            <a:r>
              <a:rPr lang="zh-CN" altLang="en-US" sz="1600" dirty="0"/>
              <a:t> 命令格式：</a:t>
            </a:r>
            <a:r>
              <a:rPr lang="en-US" altLang="zh-CN" sz="1600" dirty="0"/>
              <a:t>file [</a:t>
            </a:r>
            <a:r>
              <a:rPr lang="zh-CN" altLang="en-US" sz="1600" dirty="0"/>
              <a:t>参数</a:t>
            </a:r>
            <a:r>
              <a:rPr lang="en-US" altLang="zh-CN" sz="1600" dirty="0"/>
              <a:t>] [</a:t>
            </a:r>
            <a:r>
              <a:rPr lang="zh-CN" altLang="en-US" sz="1600" dirty="0"/>
              <a:t>文件</a:t>
            </a:r>
            <a:r>
              <a:rPr lang="en-US" altLang="zh-CN" sz="1600" dirty="0"/>
              <a:t>]</a:t>
            </a:r>
            <a:r>
              <a:rPr lang="zh-CN" altLang="en-US" sz="1600" dirty="0"/>
              <a:t>。 </a:t>
            </a:r>
            <a:endParaRPr lang="en-US" altLang="zh-CN" sz="1600" dirty="0"/>
          </a:p>
          <a:p>
            <a:pPr algn="just">
              <a:lnSpc>
                <a:spcPct val="150000"/>
              </a:lnSpc>
            </a:pPr>
            <a:r>
              <a:rPr lang="zh-CN" altLang="en-US" sz="1600" dirty="0"/>
              <a:t>命令参数说明：</a:t>
            </a:r>
            <a:endParaRPr kumimoji="1" lang="en-US" altLang="zh-CN" sz="1600" dirty="0">
              <a:cs typeface="+mn-ea"/>
              <a:sym typeface="+mn-lt"/>
            </a:endParaRPr>
          </a:p>
        </p:txBody>
      </p:sp>
      <p:sp>
        <p:nvSpPr>
          <p:cNvPr id="2" name="文本框 1"/>
          <p:cNvSpPr txBox="1"/>
          <p:nvPr/>
        </p:nvSpPr>
        <p:spPr>
          <a:xfrm>
            <a:off x="1573399" y="590046"/>
            <a:ext cx="3158237"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file</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0C266A1D-E78D-B1CD-DF90-4A31CA6C9BE3}"/>
              </a:ext>
            </a:extLst>
          </p:cNvPr>
          <p:cNvPicPr>
            <a:picLocks noChangeAspect="1"/>
          </p:cNvPicPr>
          <p:nvPr/>
        </p:nvPicPr>
        <p:blipFill>
          <a:blip r:embed="rId2"/>
          <a:stretch>
            <a:fillRect/>
          </a:stretch>
        </p:blipFill>
        <p:spPr>
          <a:xfrm>
            <a:off x="1163638" y="3111923"/>
            <a:ext cx="8535140" cy="1950889"/>
          </a:xfrm>
          <a:prstGeom prst="rect">
            <a:avLst/>
          </a:prstGeom>
        </p:spPr>
      </p:pic>
    </p:spTree>
    <p:extLst>
      <p:ext uri="{BB962C8B-B14F-4D97-AF65-F5344CB8AC3E}">
        <p14:creationId xmlns:p14="http://schemas.microsoft.com/office/powerpoint/2010/main" val="4180380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278810" cy="3003066"/>
          </a:xfrm>
          <a:prstGeom prst="rect">
            <a:avLst/>
          </a:prstGeom>
          <a:noFill/>
        </p:spPr>
        <p:txBody>
          <a:bodyPr wrap="square" rtlCol="0">
            <a:spAutoFit/>
          </a:bodyPr>
          <a:lstStyle/>
          <a:p>
            <a:pPr algn="just">
              <a:lnSpc>
                <a:spcPct val="150000"/>
              </a:lnSpc>
            </a:pPr>
            <a:r>
              <a:rPr lang="en-US" altLang="zh-CN" sz="1600" dirty="0"/>
              <a:t>grep </a:t>
            </a:r>
            <a:r>
              <a:rPr lang="zh-CN" altLang="en-US" sz="1600" dirty="0"/>
              <a:t>命令描述：</a:t>
            </a:r>
            <a:r>
              <a:rPr lang="en-US" altLang="zh-CN" sz="1600" dirty="0"/>
              <a:t>grep</a:t>
            </a:r>
            <a:r>
              <a:rPr lang="zh-CN" altLang="en-US" sz="1600" dirty="0"/>
              <a:t>命令用于查找文件里符合条件的字符串。</a:t>
            </a:r>
            <a:endParaRPr lang="en-US" altLang="zh-CN" sz="1600" dirty="0"/>
          </a:p>
          <a:p>
            <a:pPr algn="just">
              <a:lnSpc>
                <a:spcPct val="150000"/>
              </a:lnSpc>
            </a:pPr>
            <a:r>
              <a:rPr lang="en-US" altLang="zh-CN" sz="1600" dirty="0"/>
              <a:t>grep</a:t>
            </a:r>
            <a:r>
              <a:rPr lang="zh-CN" altLang="en-US" sz="1600" dirty="0"/>
              <a:t>全称是</a:t>
            </a:r>
            <a:r>
              <a:rPr lang="en-US" altLang="zh-CN" sz="1600" dirty="0"/>
              <a:t>Global Regular Expression Print</a:t>
            </a:r>
            <a:r>
              <a:rPr lang="zh-CN" altLang="en-US" sz="1600" dirty="0"/>
              <a:t>，表示全局正则表达式版本，它能使用正则表达式搜索文本，并把匹配的行打印出来。</a:t>
            </a:r>
            <a:endParaRPr lang="en-US" altLang="zh-CN" sz="1600" dirty="0"/>
          </a:p>
          <a:p>
            <a:pPr algn="just">
              <a:lnSpc>
                <a:spcPct val="150000"/>
              </a:lnSpc>
            </a:pPr>
            <a:r>
              <a:rPr lang="zh-CN" altLang="en-US" sz="1600" dirty="0"/>
              <a:t>在</a:t>
            </a:r>
            <a:r>
              <a:rPr lang="en-US" altLang="zh-CN" sz="1600" dirty="0"/>
              <a:t>Shell</a:t>
            </a:r>
            <a:r>
              <a:rPr lang="zh-CN" altLang="en-US" sz="1600" dirty="0"/>
              <a:t>脚本中，</a:t>
            </a:r>
            <a:r>
              <a:rPr lang="en-US" altLang="zh-CN" sz="1600" dirty="0"/>
              <a:t>grep</a:t>
            </a:r>
            <a:r>
              <a:rPr lang="zh-CN" altLang="en-US" sz="1600" dirty="0"/>
              <a:t>通过返回一个状态值来表示搜索的状态： </a:t>
            </a:r>
            <a:endParaRPr lang="en-US" altLang="zh-CN" sz="1600" dirty="0"/>
          </a:p>
          <a:p>
            <a:pPr algn="just">
              <a:lnSpc>
                <a:spcPct val="150000"/>
              </a:lnSpc>
            </a:pPr>
            <a:r>
              <a:rPr lang="en-US" altLang="zh-CN" sz="1600" dirty="0"/>
              <a:t>0</a:t>
            </a:r>
            <a:r>
              <a:rPr lang="zh-CN" altLang="en-US" sz="1600" dirty="0"/>
              <a:t>：匹配成功。 </a:t>
            </a:r>
            <a:endParaRPr lang="en-US" altLang="zh-CN" sz="1600" dirty="0"/>
          </a:p>
          <a:p>
            <a:pPr algn="just">
              <a:lnSpc>
                <a:spcPct val="150000"/>
              </a:lnSpc>
            </a:pPr>
            <a:r>
              <a:rPr lang="en-US" altLang="zh-CN" sz="1600" dirty="0"/>
              <a:t>1</a:t>
            </a:r>
            <a:r>
              <a:rPr lang="zh-CN" altLang="en-US" sz="1600" dirty="0"/>
              <a:t>：匹配失败。 </a:t>
            </a:r>
            <a:endParaRPr lang="en-US" altLang="zh-CN" sz="1600" dirty="0"/>
          </a:p>
          <a:p>
            <a:pPr algn="just">
              <a:lnSpc>
                <a:spcPct val="150000"/>
              </a:lnSpc>
            </a:pPr>
            <a:r>
              <a:rPr lang="en-US" altLang="zh-CN" sz="1600" dirty="0"/>
              <a:t>2</a:t>
            </a:r>
            <a:r>
              <a:rPr lang="zh-CN" altLang="en-US" sz="1600" dirty="0"/>
              <a:t>：搜索的文件不存在。 </a:t>
            </a:r>
            <a:endParaRPr lang="en-US" altLang="zh-CN" sz="1600" dirty="0"/>
          </a:p>
          <a:p>
            <a:pPr algn="just">
              <a:lnSpc>
                <a:spcPct val="150000"/>
              </a:lnSpc>
            </a:pPr>
            <a:r>
              <a:rPr lang="zh-CN" altLang="en-US" sz="1600" dirty="0"/>
              <a:t>命令格式：</a:t>
            </a:r>
            <a:r>
              <a:rPr lang="en-US" altLang="zh-CN" sz="1600" dirty="0"/>
              <a:t>grep [</a:t>
            </a:r>
            <a:r>
              <a:rPr lang="zh-CN" altLang="en-US" sz="1600" dirty="0"/>
              <a:t>参数</a:t>
            </a:r>
            <a:r>
              <a:rPr lang="en-US" altLang="zh-CN" sz="1600" dirty="0"/>
              <a:t>] [</a:t>
            </a:r>
            <a:r>
              <a:rPr lang="zh-CN" altLang="en-US" sz="1600" dirty="0"/>
              <a:t>正则表达式</a:t>
            </a:r>
            <a:r>
              <a:rPr lang="en-US" altLang="zh-CN" sz="1600" dirty="0"/>
              <a:t>] [</a:t>
            </a:r>
            <a:r>
              <a:rPr lang="zh-CN" altLang="en-US" sz="1600" dirty="0"/>
              <a:t>文件</a:t>
            </a:r>
            <a:r>
              <a:rPr lang="en-US" altLang="zh-CN" sz="1600" dirty="0"/>
              <a:t>]</a:t>
            </a:r>
            <a:r>
              <a:rPr lang="zh-CN" altLang="en-US" sz="1600" dirty="0"/>
              <a:t>。</a:t>
            </a:r>
            <a:endParaRPr kumimoji="1" lang="en-US" altLang="zh-CN" sz="1600" dirty="0">
              <a:cs typeface="+mn-ea"/>
              <a:sym typeface="+mn-lt"/>
            </a:endParaRPr>
          </a:p>
        </p:txBody>
      </p:sp>
      <p:sp>
        <p:nvSpPr>
          <p:cNvPr id="2" name="文本框 1"/>
          <p:cNvSpPr txBox="1"/>
          <p:nvPr/>
        </p:nvSpPr>
        <p:spPr>
          <a:xfrm>
            <a:off x="1573399" y="590046"/>
            <a:ext cx="3419526" cy="523220"/>
          </a:xfrm>
          <a:prstGeom prst="rect">
            <a:avLst/>
          </a:prstGeom>
          <a:noFill/>
        </p:spPr>
        <p:txBody>
          <a:bodyPr wrap="none" rtlCol="0">
            <a:spAutoFit/>
          </a:bodyPr>
          <a:lstStyle/>
          <a:p>
            <a:r>
              <a:rPr kumimoji="1" lang="zh-CN" altLang="en-US" sz="2800" dirty="0">
                <a:solidFill>
                  <a:srgbClr val="7AC259"/>
                </a:solidFill>
                <a:cs typeface="+mn-ea"/>
                <a:sym typeface="+mn-lt"/>
              </a:rPr>
              <a:t>文本处理命令：</a:t>
            </a:r>
            <a:r>
              <a:rPr kumimoji="1" lang="en-US" altLang="zh-CN" sz="2800" dirty="0">
                <a:solidFill>
                  <a:srgbClr val="7AC259"/>
                </a:solidFill>
                <a:cs typeface="+mn-ea"/>
                <a:sym typeface="+mn-lt"/>
              </a:rPr>
              <a:t>grep</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0C266A1D-E78D-B1CD-DF90-4A31CA6C9BE3}"/>
              </a:ext>
            </a:extLst>
          </p:cNvPr>
          <p:cNvPicPr>
            <a:picLocks noChangeAspect="1"/>
          </p:cNvPicPr>
          <p:nvPr/>
        </p:nvPicPr>
        <p:blipFill>
          <a:blip r:embed="rId2"/>
          <a:stretch>
            <a:fillRect/>
          </a:stretch>
        </p:blipFill>
        <p:spPr>
          <a:xfrm>
            <a:off x="1282510" y="4501811"/>
            <a:ext cx="8535140" cy="1950889"/>
          </a:xfrm>
          <a:prstGeom prst="rect">
            <a:avLst/>
          </a:prstGeom>
        </p:spPr>
      </p:pic>
    </p:spTree>
    <p:extLst>
      <p:ext uri="{BB962C8B-B14F-4D97-AF65-F5344CB8AC3E}">
        <p14:creationId xmlns:p14="http://schemas.microsoft.com/office/powerpoint/2010/main" val="385077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1895071"/>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a:t>
            </a:r>
            <a:r>
              <a:rPr kumimoji="1" lang="en-US" altLang="zh-CN" sz="1600" dirty="0" err="1">
                <a:cs typeface="+mn-ea"/>
                <a:sym typeface="+mn-lt"/>
              </a:rPr>
              <a:t>pwd</a:t>
            </a:r>
            <a:r>
              <a:rPr kumimoji="1" lang="en-US" altLang="zh-CN" sz="1600" dirty="0">
                <a:cs typeface="+mn-ea"/>
                <a:sym typeface="+mn-lt"/>
              </a:rPr>
              <a:t> (Print Work Directory)</a:t>
            </a:r>
          </a:p>
          <a:p>
            <a:pPr marL="285750" indent="-285750" algn="just">
              <a:lnSpc>
                <a:spcPct val="150000"/>
              </a:lnSpc>
              <a:buFont typeface="Wingdings" panose="05000000000000000000" pitchFamily="2" charset="2"/>
              <a:buChar char="Ø"/>
            </a:pPr>
            <a:r>
              <a:rPr kumimoji="1" lang="zh-CN" altLang="en-US" sz="1600" dirty="0">
                <a:cs typeface="+mn-ea"/>
                <a:sym typeface="+mn-lt"/>
              </a:rPr>
              <a:t>获取当前工作目录的绝对路径。</a:t>
            </a:r>
          </a:p>
          <a:p>
            <a:pPr marL="285750" indent="-285750" algn="just">
              <a:lnSpc>
                <a:spcPct val="150000"/>
              </a:lnSpc>
              <a:buFont typeface="Wingdings" panose="05000000000000000000" pitchFamily="2" charset="2"/>
              <a:buChar char="Ø"/>
            </a:pPr>
            <a:endParaRPr kumimoji="1" lang="zh-CN" altLang="en-US" sz="1600" dirty="0">
              <a:cs typeface="+mn-ea"/>
              <a:sym typeface="+mn-lt"/>
            </a:endParaRPr>
          </a:p>
          <a:p>
            <a:pPr marL="285750" indent="-285750" algn="just">
              <a:lnSpc>
                <a:spcPct val="150000"/>
              </a:lnSpc>
              <a:buFont typeface="Wingdings" panose="05000000000000000000" pitchFamily="2" charset="2"/>
              <a:buChar char="Ø"/>
            </a:pPr>
            <a:endParaRPr kumimoji="1" lang="zh-CN" altLang="en-US" sz="1600" dirty="0">
              <a:cs typeface="+mn-ea"/>
              <a:sym typeface="+mn-lt"/>
            </a:endParaRPr>
          </a:p>
          <a:p>
            <a:pPr marL="285750" indent="-285750" algn="just">
              <a:lnSpc>
                <a:spcPct val="150000"/>
              </a:lnSpc>
              <a:buFont typeface="Wingdings" panose="05000000000000000000" pitchFamily="2" charset="2"/>
              <a:buChar char="Ø"/>
            </a:pPr>
            <a:r>
              <a:rPr kumimoji="1" lang="zh-CN" altLang="en-US" sz="1600" dirty="0">
                <a:cs typeface="+mn-ea"/>
                <a:sym typeface="+mn-lt"/>
              </a:rPr>
              <a:t>它的效果等同于</a:t>
            </a:r>
            <a:r>
              <a:rPr kumimoji="1" lang="en-US" altLang="zh-CN" sz="1600" dirty="0">
                <a:cs typeface="+mn-ea"/>
                <a:sym typeface="+mn-lt"/>
              </a:rPr>
              <a:t>echo $PWD</a:t>
            </a:r>
            <a:r>
              <a:rPr kumimoji="1" lang="zh-CN" altLang="en-US" sz="1600" dirty="0">
                <a:cs typeface="+mn-ea"/>
                <a:sym typeface="+mn-lt"/>
              </a:rPr>
              <a:t>，因为在环境变量中正有一个变量实时记录着你的工作目录。</a:t>
            </a:r>
          </a:p>
        </p:txBody>
      </p:sp>
      <p:sp>
        <p:nvSpPr>
          <p:cNvPr id="2" name="文本框 1"/>
          <p:cNvSpPr txBox="1"/>
          <p:nvPr/>
        </p:nvSpPr>
        <p:spPr>
          <a:xfrm>
            <a:off x="1573399" y="590046"/>
            <a:ext cx="845103" cy="523220"/>
          </a:xfrm>
          <a:prstGeom prst="rect">
            <a:avLst/>
          </a:prstGeom>
          <a:noFill/>
        </p:spPr>
        <p:txBody>
          <a:bodyPr wrap="none" rtlCol="0">
            <a:spAutoFit/>
          </a:bodyPr>
          <a:lstStyle/>
          <a:p>
            <a:r>
              <a:rPr kumimoji="1" lang="en-US" altLang="zh-CN" sz="2800" dirty="0" err="1">
                <a:solidFill>
                  <a:srgbClr val="7AC259"/>
                </a:solidFill>
                <a:cs typeface="+mn-ea"/>
                <a:sym typeface="+mn-lt"/>
              </a:rPr>
              <a:t>pwd</a:t>
            </a:r>
            <a:endParaRPr kumimoji="1" lang="zh-CN" altLang="en-US" sz="2800" dirty="0">
              <a:solidFill>
                <a:srgbClr val="7AC259"/>
              </a:solidFill>
              <a:cs typeface="+mn-ea"/>
              <a:sym typeface="+mn-lt"/>
            </a:endParaRPr>
          </a:p>
        </p:txBody>
      </p:sp>
      <p:pic>
        <p:nvPicPr>
          <p:cNvPr id="3" name="图片 2">
            <a:extLst>
              <a:ext uri="{FF2B5EF4-FFF2-40B4-BE49-F238E27FC236}">
                <a16:creationId xmlns:a16="http://schemas.microsoft.com/office/drawing/2014/main" id="{836191CE-1553-D6E0-F2F8-BD19A18CA703}"/>
              </a:ext>
            </a:extLst>
          </p:cNvPr>
          <p:cNvPicPr>
            <a:picLocks noChangeAspect="1"/>
          </p:cNvPicPr>
          <p:nvPr/>
        </p:nvPicPr>
        <p:blipFill>
          <a:blip r:embed="rId2"/>
          <a:stretch>
            <a:fillRect/>
          </a:stretch>
        </p:blipFill>
        <p:spPr>
          <a:xfrm>
            <a:off x="1319277" y="2239209"/>
            <a:ext cx="4065430" cy="775559"/>
          </a:xfrm>
          <a:prstGeom prst="rect">
            <a:avLst/>
          </a:prstGeom>
        </p:spPr>
      </p:pic>
      <p:pic>
        <p:nvPicPr>
          <p:cNvPr id="7" name="图片 6">
            <a:extLst>
              <a:ext uri="{FF2B5EF4-FFF2-40B4-BE49-F238E27FC236}">
                <a16:creationId xmlns:a16="http://schemas.microsoft.com/office/drawing/2014/main" id="{66B31C64-DC6E-A3B7-89DD-37C97035F889}"/>
              </a:ext>
            </a:extLst>
          </p:cNvPr>
          <p:cNvPicPr>
            <a:picLocks noChangeAspect="1"/>
          </p:cNvPicPr>
          <p:nvPr/>
        </p:nvPicPr>
        <p:blipFill>
          <a:blip r:embed="rId3"/>
          <a:stretch>
            <a:fillRect/>
          </a:stretch>
        </p:blipFill>
        <p:spPr>
          <a:xfrm>
            <a:off x="1319277" y="3500378"/>
            <a:ext cx="4275367" cy="747040"/>
          </a:xfrm>
          <a:prstGeom prst="rect">
            <a:avLst/>
          </a:prstGeom>
        </p:spPr>
      </p:pic>
    </p:spTree>
    <p:extLst>
      <p:ext uri="{BB962C8B-B14F-4D97-AF65-F5344CB8AC3E}">
        <p14:creationId xmlns:p14="http://schemas.microsoft.com/office/powerpoint/2010/main" val="34707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1524007"/>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zh-CN" altLang="en-US" sz="1600" dirty="0">
                <a:cs typeface="+mn-ea"/>
                <a:sym typeface="+mn-lt"/>
              </a:rPr>
              <a:t>用于切换工作目录。</a:t>
            </a:r>
          </a:p>
          <a:p>
            <a:pPr marL="285750" indent="-285750" algn="just">
              <a:lnSpc>
                <a:spcPct val="150000"/>
              </a:lnSpc>
              <a:buFont typeface="Wingdings" panose="05000000000000000000" pitchFamily="2" charset="2"/>
              <a:buChar char="Ø"/>
            </a:pPr>
            <a:r>
              <a:rPr kumimoji="1" lang="zh-CN" altLang="en-US" sz="1600" dirty="0">
                <a:cs typeface="+mn-ea"/>
                <a:sym typeface="+mn-lt"/>
              </a:rPr>
              <a:t>例如：</a:t>
            </a:r>
            <a:r>
              <a:rPr kumimoji="1" lang="en-US" altLang="zh-CN" sz="1600" dirty="0">
                <a:cs typeface="+mn-ea"/>
                <a:sym typeface="+mn-lt"/>
              </a:rPr>
              <a:t>cd /</a:t>
            </a:r>
            <a:r>
              <a:rPr kumimoji="1" lang="en-US" altLang="zh-CN" sz="1600" dirty="0" err="1">
                <a:cs typeface="+mn-ea"/>
                <a:sym typeface="+mn-lt"/>
              </a:rPr>
              <a:t>etc</a:t>
            </a:r>
            <a:r>
              <a:rPr kumimoji="1" lang="en-US" altLang="zh-CN" sz="1600" dirty="0">
                <a:cs typeface="+mn-ea"/>
                <a:sym typeface="+mn-lt"/>
              </a:rPr>
              <a:t>/</a:t>
            </a:r>
          </a:p>
          <a:p>
            <a:pPr marL="285750" indent="-285750" algn="just">
              <a:lnSpc>
                <a:spcPct val="150000"/>
              </a:lnSpc>
              <a:buFont typeface="Wingdings" panose="05000000000000000000" pitchFamily="2" charset="2"/>
              <a:buChar char="Ø"/>
            </a:pPr>
            <a:endParaRPr kumimoji="1" lang="en-US" altLang="zh-CN" sz="1600" dirty="0">
              <a:cs typeface="+mn-ea"/>
              <a:sym typeface="+mn-lt"/>
            </a:endParaRPr>
          </a:p>
        </p:txBody>
      </p:sp>
      <p:sp>
        <p:nvSpPr>
          <p:cNvPr id="2" name="文本框 1"/>
          <p:cNvSpPr txBox="1"/>
          <p:nvPr/>
        </p:nvSpPr>
        <p:spPr>
          <a:xfrm>
            <a:off x="1573399" y="590046"/>
            <a:ext cx="564578" cy="523220"/>
          </a:xfrm>
          <a:prstGeom prst="rect">
            <a:avLst/>
          </a:prstGeom>
          <a:noFill/>
        </p:spPr>
        <p:txBody>
          <a:bodyPr wrap="none" rtlCol="0">
            <a:spAutoFit/>
          </a:bodyPr>
          <a:lstStyle/>
          <a:p>
            <a:r>
              <a:rPr kumimoji="1" lang="en-US" altLang="zh-CN" sz="2800" dirty="0">
                <a:solidFill>
                  <a:srgbClr val="7AC259"/>
                </a:solidFill>
                <a:cs typeface="+mn-ea"/>
                <a:sym typeface="+mn-lt"/>
              </a:rPr>
              <a:t>cd</a:t>
            </a:r>
            <a:endParaRPr kumimoji="1" lang="zh-CN" altLang="en-US" sz="2800" dirty="0">
              <a:solidFill>
                <a:srgbClr val="7AC259"/>
              </a:solidFill>
              <a:cs typeface="+mn-ea"/>
              <a:sym typeface="+mn-lt"/>
            </a:endParaRPr>
          </a:p>
        </p:txBody>
      </p:sp>
      <p:pic>
        <p:nvPicPr>
          <p:cNvPr id="4" name="图片 3">
            <a:extLst>
              <a:ext uri="{FF2B5EF4-FFF2-40B4-BE49-F238E27FC236}">
                <a16:creationId xmlns:a16="http://schemas.microsoft.com/office/drawing/2014/main" id="{EF125452-CDF3-D863-48D5-4E510393E05E}"/>
              </a:ext>
            </a:extLst>
          </p:cNvPr>
          <p:cNvPicPr>
            <a:picLocks noChangeAspect="1"/>
          </p:cNvPicPr>
          <p:nvPr/>
        </p:nvPicPr>
        <p:blipFill>
          <a:blip r:embed="rId2"/>
          <a:stretch>
            <a:fillRect/>
          </a:stretch>
        </p:blipFill>
        <p:spPr>
          <a:xfrm>
            <a:off x="1163638" y="2743899"/>
            <a:ext cx="5266661" cy="642943"/>
          </a:xfrm>
          <a:prstGeom prst="rect">
            <a:avLst/>
          </a:prstGeom>
        </p:spPr>
      </p:pic>
    </p:spTree>
    <p:extLst>
      <p:ext uri="{BB962C8B-B14F-4D97-AF65-F5344CB8AC3E}">
        <p14:creationId xmlns:p14="http://schemas.microsoft.com/office/powerpoint/2010/main" val="35900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2264402"/>
          </a:xfrm>
          <a:prstGeom prst="rect">
            <a:avLst/>
          </a:prstGeom>
          <a:noFill/>
        </p:spPr>
        <p:txBody>
          <a:bodyPr wrap="square" rtlCol="0">
            <a:spAutoFit/>
          </a:bodyPr>
          <a:lstStyle/>
          <a:p>
            <a:pPr algn="just">
              <a:lnSpc>
                <a:spcPct val="150000"/>
              </a:lnSpc>
            </a:pPr>
            <a:r>
              <a:rPr kumimoji="1" lang="zh-CN" altLang="en-US" sz="1600" dirty="0">
                <a:cs typeface="+mn-ea"/>
                <a:sym typeface="+mn-lt"/>
              </a:rPr>
              <a:t>在路径表示中： </a:t>
            </a:r>
          </a:p>
          <a:p>
            <a:pPr marL="285750" indent="-285750" algn="just">
              <a:lnSpc>
                <a:spcPct val="150000"/>
              </a:lnSpc>
              <a:buFont typeface="Wingdings" panose="05000000000000000000" pitchFamily="2" charset="2"/>
              <a:buChar char="Ø"/>
            </a:pPr>
            <a:r>
              <a:rPr kumimoji="1" lang="zh-CN" altLang="en-US" sz="1600" dirty="0">
                <a:cs typeface="+mn-ea"/>
                <a:sym typeface="+mn-lt"/>
              </a:rPr>
              <a:t>一个半角句号（</a:t>
            </a:r>
            <a:r>
              <a:rPr kumimoji="1" lang="en-US" altLang="zh-CN" sz="1600" dirty="0">
                <a:cs typeface="+mn-ea"/>
                <a:sym typeface="+mn-lt"/>
              </a:rPr>
              <a:t>.</a:t>
            </a:r>
            <a:r>
              <a:rPr kumimoji="1" lang="zh-CN" altLang="en-US" sz="1600" dirty="0">
                <a:cs typeface="+mn-ea"/>
                <a:sym typeface="+mn-lt"/>
              </a:rPr>
              <a:t>）表示当前目录，例如路径</a:t>
            </a:r>
            <a:r>
              <a:rPr kumimoji="1" lang="en-US" altLang="zh-CN" sz="1600" dirty="0">
                <a:cs typeface="+mn-ea"/>
                <a:sym typeface="+mn-lt"/>
              </a:rPr>
              <a:t>./app/log</a:t>
            </a:r>
            <a:r>
              <a:rPr kumimoji="1" lang="zh-CN" altLang="en-US" sz="1600" dirty="0">
                <a:cs typeface="+mn-ea"/>
                <a:sym typeface="+mn-lt"/>
              </a:rPr>
              <a:t>等同于</a:t>
            </a:r>
            <a:r>
              <a:rPr kumimoji="1" lang="en-US" altLang="zh-CN" sz="1600" dirty="0">
                <a:cs typeface="+mn-ea"/>
                <a:sym typeface="+mn-lt"/>
              </a:rPr>
              <a:t>app/log</a:t>
            </a:r>
            <a:r>
              <a:rPr kumimoji="1" lang="zh-CN" altLang="en-US" sz="1600" dirty="0">
                <a:cs typeface="+mn-ea"/>
                <a:sym typeface="+mn-lt"/>
              </a:rPr>
              <a:t>。 </a:t>
            </a:r>
          </a:p>
          <a:p>
            <a:pPr marL="285750" indent="-285750" algn="just">
              <a:lnSpc>
                <a:spcPct val="150000"/>
              </a:lnSpc>
              <a:buFont typeface="Wingdings" panose="05000000000000000000" pitchFamily="2" charset="2"/>
              <a:buChar char="Ø"/>
            </a:pPr>
            <a:r>
              <a:rPr kumimoji="1" lang="zh-CN" altLang="en-US" sz="1600" dirty="0">
                <a:cs typeface="+mn-ea"/>
                <a:sym typeface="+mn-lt"/>
              </a:rPr>
              <a:t>两个半角句号（</a:t>
            </a:r>
            <a:r>
              <a:rPr kumimoji="1" lang="en-US" altLang="zh-CN" sz="1600" dirty="0">
                <a:cs typeface="+mn-ea"/>
                <a:sym typeface="+mn-lt"/>
              </a:rPr>
              <a:t>..</a:t>
            </a:r>
            <a:r>
              <a:rPr kumimoji="1" lang="zh-CN" altLang="en-US" sz="1600" dirty="0">
                <a:cs typeface="+mn-ea"/>
                <a:sym typeface="+mn-lt"/>
              </a:rPr>
              <a:t>）表示上级目录，例如路径</a:t>
            </a:r>
            <a:r>
              <a:rPr kumimoji="1" lang="en-US" altLang="zh-CN" sz="1600" dirty="0">
                <a:cs typeface="+mn-ea"/>
                <a:sym typeface="+mn-lt"/>
              </a:rPr>
              <a:t>/</a:t>
            </a:r>
            <a:r>
              <a:rPr kumimoji="1" lang="en-US" altLang="zh-CN" sz="1600" dirty="0" err="1">
                <a:cs typeface="+mn-ea"/>
                <a:sym typeface="+mn-lt"/>
              </a:rPr>
              <a:t>usr</a:t>
            </a:r>
            <a:r>
              <a:rPr kumimoji="1" lang="en-US" altLang="zh-CN" sz="1600" dirty="0">
                <a:cs typeface="+mn-ea"/>
                <a:sym typeface="+mn-lt"/>
              </a:rPr>
              <a:t>/local/../</a:t>
            </a:r>
            <a:r>
              <a:rPr kumimoji="1" lang="en-US" altLang="zh-CN" sz="1600" dirty="0" err="1">
                <a:cs typeface="+mn-ea"/>
                <a:sym typeface="+mn-lt"/>
              </a:rPr>
              <a:t>src</a:t>
            </a:r>
            <a:r>
              <a:rPr kumimoji="1" lang="zh-CN" altLang="en-US" sz="1600" dirty="0">
                <a:cs typeface="+mn-ea"/>
                <a:sym typeface="+mn-lt"/>
              </a:rPr>
              <a:t>等同于</a:t>
            </a:r>
            <a:r>
              <a:rPr kumimoji="1" lang="en-US" altLang="zh-CN" sz="1600" dirty="0">
                <a:cs typeface="+mn-ea"/>
                <a:sym typeface="+mn-lt"/>
              </a:rPr>
              <a:t>/</a:t>
            </a:r>
            <a:r>
              <a:rPr kumimoji="1" lang="en-US" altLang="zh-CN" sz="1600" dirty="0" err="1">
                <a:cs typeface="+mn-ea"/>
                <a:sym typeface="+mn-lt"/>
              </a:rPr>
              <a:t>usr</a:t>
            </a:r>
            <a:r>
              <a:rPr kumimoji="1" lang="en-US" altLang="zh-CN" sz="1600" dirty="0">
                <a:cs typeface="+mn-ea"/>
                <a:sym typeface="+mn-lt"/>
              </a:rPr>
              <a:t>/</a:t>
            </a:r>
            <a:r>
              <a:rPr kumimoji="1" lang="en-US" altLang="zh-CN" sz="1600" dirty="0" err="1">
                <a:cs typeface="+mn-ea"/>
                <a:sym typeface="+mn-lt"/>
              </a:rPr>
              <a:t>src</a:t>
            </a:r>
            <a:r>
              <a:rPr kumimoji="1" lang="zh-CN" altLang="en-US" sz="1600" dirty="0">
                <a:cs typeface="+mn-ea"/>
                <a:sym typeface="+mn-lt"/>
              </a:rPr>
              <a:t>，其中</a:t>
            </a:r>
            <a:r>
              <a:rPr kumimoji="1" lang="en-US" altLang="zh-CN" sz="1600" dirty="0">
                <a:cs typeface="+mn-ea"/>
                <a:sym typeface="+mn-lt"/>
              </a:rPr>
              <a:t>local</a:t>
            </a:r>
            <a:r>
              <a:rPr kumimoji="1" lang="zh-CN" altLang="en-US" sz="1600" dirty="0">
                <a:cs typeface="+mn-ea"/>
                <a:sym typeface="+mn-lt"/>
              </a:rPr>
              <a:t>和</a:t>
            </a:r>
            <a:r>
              <a:rPr kumimoji="1" lang="en-US" altLang="zh-CN" sz="1600" dirty="0" err="1">
                <a:cs typeface="+mn-ea"/>
                <a:sym typeface="+mn-lt"/>
              </a:rPr>
              <a:t>src</a:t>
            </a:r>
            <a:r>
              <a:rPr kumimoji="1" lang="zh-CN" altLang="en-US" sz="1600" dirty="0">
                <a:cs typeface="+mn-ea"/>
                <a:sym typeface="+mn-lt"/>
              </a:rPr>
              <a:t>目录同级。</a:t>
            </a:r>
          </a:p>
          <a:p>
            <a:pPr marL="285750" indent="-285750" algn="just">
              <a:lnSpc>
                <a:spcPct val="150000"/>
              </a:lnSpc>
              <a:buFont typeface="Wingdings" panose="05000000000000000000" pitchFamily="2" charset="2"/>
              <a:buChar char="Ø"/>
            </a:pPr>
            <a:r>
              <a:rPr kumimoji="1" lang="en-US" altLang="zh-CN" sz="1600" dirty="0">
                <a:cs typeface="+mn-ea"/>
                <a:sym typeface="+mn-lt"/>
              </a:rPr>
              <a:t>cd</a:t>
            </a:r>
            <a:r>
              <a:rPr kumimoji="1" lang="zh-CN" altLang="en-US" sz="1600" dirty="0">
                <a:cs typeface="+mn-ea"/>
                <a:sym typeface="+mn-lt"/>
              </a:rPr>
              <a:t>命令的默认参数为</a:t>
            </a:r>
            <a:r>
              <a:rPr kumimoji="1" lang="en-US" altLang="zh-CN" sz="1600" dirty="0">
                <a:cs typeface="+mn-ea"/>
                <a:sym typeface="+mn-lt"/>
              </a:rPr>
              <a:t>~</a:t>
            </a:r>
            <a:r>
              <a:rPr kumimoji="1" lang="zh-CN" altLang="en-US" sz="1600" dirty="0">
                <a:cs typeface="+mn-ea"/>
                <a:sym typeface="+mn-lt"/>
              </a:rPr>
              <a:t>，符号</a:t>
            </a:r>
            <a:r>
              <a:rPr kumimoji="1" lang="en-US" altLang="zh-CN" sz="1600" dirty="0">
                <a:cs typeface="+mn-ea"/>
                <a:sym typeface="+mn-lt"/>
              </a:rPr>
              <a:t>~</a:t>
            </a:r>
            <a:r>
              <a:rPr kumimoji="1" lang="zh-CN" altLang="en-US" sz="1600" dirty="0">
                <a:cs typeface="+mn-ea"/>
                <a:sym typeface="+mn-lt"/>
              </a:rPr>
              <a:t>表示当前用户的家目录，即在</a:t>
            </a:r>
            <a:r>
              <a:rPr kumimoji="1" lang="en-US" altLang="zh-CN" sz="1600" dirty="0">
                <a:cs typeface="+mn-ea"/>
                <a:sym typeface="+mn-lt"/>
              </a:rPr>
              <a:t>root</a:t>
            </a:r>
            <a:r>
              <a:rPr kumimoji="1" lang="zh-CN" altLang="en-US" sz="1600" dirty="0">
                <a:cs typeface="+mn-ea"/>
                <a:sym typeface="+mn-lt"/>
              </a:rPr>
              <a:t>用户登录时，命令</a:t>
            </a:r>
            <a:r>
              <a:rPr kumimoji="1" lang="en-US" altLang="zh-CN" sz="1600" dirty="0">
                <a:cs typeface="+mn-ea"/>
                <a:sym typeface="+mn-lt"/>
              </a:rPr>
              <a:t>cd</a:t>
            </a:r>
            <a:r>
              <a:rPr kumimoji="1" lang="zh-CN" altLang="en-US" sz="1600" dirty="0">
                <a:cs typeface="+mn-ea"/>
                <a:sym typeface="+mn-lt"/>
              </a:rPr>
              <a:t>、</a:t>
            </a:r>
            <a:r>
              <a:rPr kumimoji="1" lang="en-US" altLang="zh-CN" sz="1600" dirty="0">
                <a:cs typeface="+mn-ea"/>
                <a:sym typeface="+mn-lt"/>
              </a:rPr>
              <a:t>cd ~</a:t>
            </a:r>
            <a:r>
              <a:rPr kumimoji="1" lang="zh-CN" altLang="en-US" sz="1600" dirty="0">
                <a:cs typeface="+mn-ea"/>
                <a:sym typeface="+mn-lt"/>
              </a:rPr>
              <a:t>和</a:t>
            </a:r>
            <a:r>
              <a:rPr kumimoji="1" lang="en-US" altLang="zh-CN" sz="1600" dirty="0">
                <a:cs typeface="+mn-ea"/>
                <a:sym typeface="+mn-lt"/>
              </a:rPr>
              <a:t>cd /root</a:t>
            </a:r>
            <a:r>
              <a:rPr kumimoji="1" lang="zh-CN" altLang="en-US" sz="1600" dirty="0">
                <a:cs typeface="+mn-ea"/>
                <a:sym typeface="+mn-lt"/>
              </a:rPr>
              <a:t>执行效果相同。</a:t>
            </a:r>
          </a:p>
          <a:p>
            <a:pPr marL="285750" indent="-285750" algn="just">
              <a:lnSpc>
                <a:spcPct val="150000"/>
              </a:lnSpc>
              <a:buFont typeface="Wingdings" panose="05000000000000000000" pitchFamily="2" charset="2"/>
              <a:buChar char="Ø"/>
            </a:pPr>
            <a:r>
              <a:rPr kumimoji="1" lang="zh-CN" altLang="en-US" sz="1600" dirty="0">
                <a:cs typeface="+mn-ea"/>
                <a:sym typeface="+mn-lt"/>
              </a:rPr>
              <a:t>绝对路径是指以根目录</a:t>
            </a:r>
            <a:r>
              <a:rPr kumimoji="1" lang="en-US" altLang="zh-CN" sz="1600" dirty="0">
                <a:cs typeface="+mn-ea"/>
                <a:sym typeface="+mn-lt"/>
              </a:rPr>
              <a:t>(/)</a:t>
            </a:r>
            <a:r>
              <a:rPr kumimoji="1" lang="zh-CN" altLang="en-US" sz="1600" dirty="0">
                <a:cs typeface="+mn-ea"/>
                <a:sym typeface="+mn-lt"/>
              </a:rPr>
              <a:t>开头的路径。</a:t>
            </a:r>
          </a:p>
        </p:txBody>
      </p:sp>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dirty="0">
                <a:solidFill>
                  <a:srgbClr val="7AC259"/>
                </a:solidFill>
                <a:cs typeface="+mn-ea"/>
                <a:sym typeface="+mn-lt"/>
              </a:rPr>
              <a:t>路径表示</a:t>
            </a:r>
          </a:p>
        </p:txBody>
      </p:sp>
    </p:spTree>
    <p:extLst>
      <p:ext uri="{BB962C8B-B14F-4D97-AF65-F5344CB8AC3E}">
        <p14:creationId xmlns:p14="http://schemas.microsoft.com/office/powerpoint/2010/main" val="343396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263373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kumimoji="1" lang="zh-CN" altLang="en-US" sz="1600" dirty="0">
                <a:cs typeface="+mn-ea"/>
                <a:sym typeface="+mn-lt"/>
              </a:rPr>
              <a:t>命令描述：</a:t>
            </a:r>
            <a:r>
              <a:rPr kumimoji="1" lang="en-US" altLang="zh-CN" sz="1600" dirty="0">
                <a:cs typeface="+mn-ea"/>
                <a:sym typeface="+mn-lt"/>
              </a:rPr>
              <a:t>touch</a:t>
            </a:r>
            <a:r>
              <a:rPr kumimoji="1" lang="zh-CN" altLang="en-US" sz="1600" dirty="0">
                <a:cs typeface="+mn-ea"/>
                <a:sym typeface="+mn-lt"/>
              </a:rPr>
              <a:t>命令用于修改文件或者目录的时间属性，包括存取时间和更改时间。若文件不存在，系统会建立一个新的文件。</a:t>
            </a:r>
          </a:p>
          <a:p>
            <a:pPr marL="285750" indent="-285750" algn="just">
              <a:lnSpc>
                <a:spcPct val="150000"/>
              </a:lnSpc>
              <a:buFont typeface="Wingdings" panose="05000000000000000000" pitchFamily="2" charset="2"/>
              <a:buChar char="Ø"/>
            </a:pPr>
            <a:r>
              <a:rPr kumimoji="1" lang="zh-CN" altLang="en-US" sz="1600" dirty="0">
                <a:cs typeface="+mn-ea"/>
                <a:sym typeface="+mn-lt"/>
              </a:rPr>
              <a:t>命令格式：</a:t>
            </a:r>
            <a:r>
              <a:rPr kumimoji="1" lang="en-US" altLang="zh-CN" sz="1600" dirty="0">
                <a:cs typeface="+mn-ea"/>
                <a:sym typeface="+mn-lt"/>
              </a:rPr>
              <a:t>touch [</a:t>
            </a:r>
            <a:r>
              <a:rPr kumimoji="1" lang="zh-CN" altLang="en-US" sz="1600" dirty="0">
                <a:cs typeface="+mn-ea"/>
                <a:sym typeface="+mn-lt"/>
              </a:rPr>
              <a:t>参数</a:t>
            </a:r>
            <a:r>
              <a:rPr kumimoji="1" lang="en-US" altLang="zh-CN" sz="1600" dirty="0">
                <a:cs typeface="+mn-ea"/>
                <a:sym typeface="+mn-lt"/>
              </a:rPr>
              <a:t>] [</a:t>
            </a:r>
            <a:r>
              <a:rPr kumimoji="1" lang="zh-CN" altLang="en-US" sz="1600" dirty="0">
                <a:cs typeface="+mn-ea"/>
                <a:sym typeface="+mn-lt"/>
              </a:rPr>
              <a:t>文件</a:t>
            </a:r>
            <a:r>
              <a:rPr kumimoji="1" lang="en-US" altLang="zh-CN" sz="1600" dirty="0">
                <a:cs typeface="+mn-ea"/>
                <a:sym typeface="+mn-lt"/>
              </a:rPr>
              <a:t>]</a:t>
            </a:r>
            <a:r>
              <a:rPr kumimoji="1" lang="zh-CN" altLang="en-US" sz="1600" dirty="0">
                <a:cs typeface="+mn-ea"/>
                <a:sym typeface="+mn-lt"/>
              </a:rPr>
              <a:t>。 </a:t>
            </a:r>
          </a:p>
          <a:p>
            <a:pPr algn="just">
              <a:lnSpc>
                <a:spcPct val="150000"/>
              </a:lnSpc>
            </a:pPr>
            <a:r>
              <a:rPr kumimoji="1" lang="zh-CN" altLang="en-US" sz="1600" dirty="0">
                <a:cs typeface="+mn-ea"/>
                <a:sym typeface="+mn-lt"/>
              </a:rPr>
              <a:t>参数说明： </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-c </a:t>
            </a:r>
            <a:r>
              <a:rPr kumimoji="1" lang="zh-CN" altLang="en-US" sz="1600" dirty="0">
                <a:cs typeface="+mn-ea"/>
                <a:sym typeface="+mn-lt"/>
              </a:rPr>
              <a:t>如果指定文件不存在，不会建立新文件 </a:t>
            </a:r>
          </a:p>
          <a:p>
            <a:pPr marL="285750" indent="-285750" algn="just">
              <a:lnSpc>
                <a:spcPct val="150000"/>
              </a:lnSpc>
              <a:buFont typeface="Wingdings" panose="05000000000000000000" pitchFamily="2" charset="2"/>
              <a:buChar char="Ø"/>
            </a:pPr>
            <a:r>
              <a:rPr kumimoji="1" lang="en-US" altLang="zh-CN" sz="1600" dirty="0">
                <a:cs typeface="+mn-ea"/>
                <a:sym typeface="+mn-lt"/>
              </a:rPr>
              <a:t>-r </a:t>
            </a:r>
            <a:r>
              <a:rPr kumimoji="1" lang="zh-CN" altLang="en-US" sz="1600" dirty="0">
                <a:cs typeface="+mn-ea"/>
                <a:sym typeface="+mn-lt"/>
              </a:rPr>
              <a:t>使用参考文件的时间记录 </a:t>
            </a:r>
          </a:p>
          <a:p>
            <a:pPr marL="285750" indent="-285750" algn="just">
              <a:lnSpc>
                <a:spcPct val="150000"/>
              </a:lnSpc>
              <a:buFont typeface="Wingdings" panose="05000000000000000000" pitchFamily="2" charset="2"/>
              <a:buChar char="Ø"/>
            </a:pPr>
            <a:r>
              <a:rPr kumimoji="1" lang="en-US" altLang="zh-CN" sz="1600" dirty="0">
                <a:cs typeface="+mn-ea"/>
                <a:sym typeface="+mn-lt"/>
              </a:rPr>
              <a:t>-t </a:t>
            </a:r>
            <a:r>
              <a:rPr kumimoji="1" lang="zh-CN" altLang="en-US" sz="1600" dirty="0">
                <a:cs typeface="+mn-ea"/>
                <a:sym typeface="+mn-lt"/>
              </a:rPr>
              <a:t>设置文件的时间记录</a:t>
            </a:r>
          </a:p>
        </p:txBody>
      </p:sp>
      <p:sp>
        <p:nvSpPr>
          <p:cNvPr id="2" name="文本框 1"/>
          <p:cNvSpPr txBox="1"/>
          <p:nvPr/>
        </p:nvSpPr>
        <p:spPr>
          <a:xfrm>
            <a:off x="1573399" y="590046"/>
            <a:ext cx="1064715" cy="523220"/>
          </a:xfrm>
          <a:prstGeom prst="rect">
            <a:avLst/>
          </a:prstGeom>
          <a:noFill/>
        </p:spPr>
        <p:txBody>
          <a:bodyPr wrap="none" rtlCol="0">
            <a:spAutoFit/>
          </a:bodyPr>
          <a:lstStyle/>
          <a:p>
            <a:r>
              <a:rPr kumimoji="1" lang="en-US" altLang="zh-CN" sz="2800" dirty="0">
                <a:solidFill>
                  <a:srgbClr val="7AC259"/>
                </a:solidFill>
                <a:cs typeface="+mn-ea"/>
                <a:sym typeface="+mn-lt"/>
              </a:rPr>
              <a:t>touch</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285766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1525739"/>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a:t>
            </a:r>
            <a:r>
              <a:rPr kumimoji="1" lang="en-US" altLang="zh-CN" sz="1600" dirty="0" err="1">
                <a:cs typeface="+mn-ea"/>
                <a:sym typeface="+mn-lt"/>
              </a:rPr>
              <a:t>mkdir</a:t>
            </a:r>
            <a:r>
              <a:rPr kumimoji="1" lang="zh-CN" altLang="en-US" sz="1600" dirty="0">
                <a:cs typeface="+mn-ea"/>
                <a:sym typeface="+mn-lt"/>
              </a:rPr>
              <a:t>命令用于新建子目录。</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-p</a:t>
            </a:r>
            <a:r>
              <a:rPr kumimoji="1" lang="zh-CN" altLang="en-US" sz="1600" dirty="0">
                <a:cs typeface="+mn-ea"/>
                <a:sym typeface="+mn-lt"/>
              </a:rPr>
              <a:t>参数确保目录名称存在，不存在的就新建一个。</a:t>
            </a:r>
            <a:endParaRPr kumimoji="1" lang="en-US" altLang="zh-CN" sz="1600" dirty="0">
              <a:cs typeface="+mn-ea"/>
              <a:sym typeface="+mn-lt"/>
            </a:endParaRPr>
          </a:p>
          <a:p>
            <a:pPr algn="just">
              <a:lnSpc>
                <a:spcPct val="150000"/>
              </a:lnSpc>
            </a:pPr>
            <a:r>
              <a:rPr kumimoji="1" lang="zh-CN" altLang="en-US" sz="1600" dirty="0">
                <a:cs typeface="+mn-ea"/>
                <a:sym typeface="+mn-lt"/>
              </a:rPr>
              <a:t>命令使用示例：</a:t>
            </a:r>
          </a:p>
          <a:p>
            <a:pPr marL="285750" indent="-285750" algn="just">
              <a:lnSpc>
                <a:spcPct val="150000"/>
              </a:lnSpc>
              <a:buFont typeface="Wingdings" panose="05000000000000000000" pitchFamily="2" charset="2"/>
              <a:buChar char="Ø"/>
            </a:pPr>
            <a:r>
              <a:rPr kumimoji="1" lang="zh-CN" altLang="en-US" sz="1600" dirty="0">
                <a:cs typeface="+mn-ea"/>
                <a:sym typeface="+mn-lt"/>
              </a:rPr>
              <a:t>新建目录</a:t>
            </a:r>
            <a:r>
              <a:rPr kumimoji="1" lang="en-US" altLang="zh-CN" sz="1600" dirty="0">
                <a:cs typeface="+mn-ea"/>
                <a:sym typeface="+mn-lt"/>
              </a:rPr>
              <a:t>a/b/c/d</a:t>
            </a:r>
            <a:r>
              <a:rPr kumimoji="1" lang="zh-CN" altLang="en-US" sz="1600" dirty="0">
                <a:cs typeface="+mn-ea"/>
                <a:sym typeface="+mn-lt"/>
              </a:rPr>
              <a:t>，并使用</a:t>
            </a:r>
            <a:r>
              <a:rPr kumimoji="1" lang="en-US" altLang="zh-CN" sz="1600" dirty="0">
                <a:cs typeface="+mn-ea"/>
                <a:sym typeface="+mn-lt"/>
              </a:rPr>
              <a:t>tree</a:t>
            </a:r>
            <a:r>
              <a:rPr kumimoji="1" lang="zh-CN" altLang="en-US" sz="1600" dirty="0">
                <a:cs typeface="+mn-ea"/>
                <a:sym typeface="+mn-lt"/>
              </a:rPr>
              <a:t>命令查看创建后的目录结构。</a:t>
            </a:r>
          </a:p>
        </p:txBody>
      </p:sp>
      <p:sp>
        <p:nvSpPr>
          <p:cNvPr id="2" name="文本框 1"/>
          <p:cNvSpPr txBox="1"/>
          <p:nvPr/>
        </p:nvSpPr>
        <p:spPr>
          <a:xfrm>
            <a:off x="1573399" y="590046"/>
            <a:ext cx="1064715" cy="523220"/>
          </a:xfrm>
          <a:prstGeom prst="rect">
            <a:avLst/>
          </a:prstGeom>
          <a:noFill/>
        </p:spPr>
        <p:txBody>
          <a:bodyPr wrap="none" rtlCol="0">
            <a:spAutoFit/>
          </a:bodyPr>
          <a:lstStyle/>
          <a:p>
            <a:r>
              <a:rPr kumimoji="1" lang="en-US" altLang="zh-CN" sz="2800" dirty="0" err="1">
                <a:solidFill>
                  <a:srgbClr val="7AC259"/>
                </a:solidFill>
                <a:cs typeface="+mn-ea"/>
                <a:sym typeface="+mn-lt"/>
              </a:rPr>
              <a:t>mkdir</a:t>
            </a:r>
            <a:endParaRPr kumimoji="1" lang="zh-CN" altLang="en-US" sz="2800" dirty="0">
              <a:solidFill>
                <a:srgbClr val="7AC259"/>
              </a:solidFill>
              <a:cs typeface="+mn-ea"/>
              <a:sym typeface="+mn-lt"/>
            </a:endParaRPr>
          </a:p>
        </p:txBody>
      </p:sp>
      <p:pic>
        <p:nvPicPr>
          <p:cNvPr id="3" name="图片 2">
            <a:extLst>
              <a:ext uri="{FF2B5EF4-FFF2-40B4-BE49-F238E27FC236}">
                <a16:creationId xmlns:a16="http://schemas.microsoft.com/office/drawing/2014/main" id="{A0CED1C9-21C0-7CBC-53DE-6DADE9F507EA}"/>
              </a:ext>
            </a:extLst>
          </p:cNvPr>
          <p:cNvPicPr>
            <a:picLocks noChangeAspect="1"/>
          </p:cNvPicPr>
          <p:nvPr/>
        </p:nvPicPr>
        <p:blipFill>
          <a:blip r:embed="rId2"/>
          <a:stretch>
            <a:fillRect/>
          </a:stretch>
        </p:blipFill>
        <p:spPr>
          <a:xfrm>
            <a:off x="1573399" y="3247518"/>
            <a:ext cx="5087028" cy="1624239"/>
          </a:xfrm>
          <a:prstGeom prst="rect">
            <a:avLst/>
          </a:prstGeom>
        </p:spPr>
      </p:pic>
    </p:spTree>
    <p:extLst>
      <p:ext uri="{BB962C8B-B14F-4D97-AF65-F5344CB8AC3E}">
        <p14:creationId xmlns:p14="http://schemas.microsoft.com/office/powerpoint/2010/main" val="218714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2633734"/>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a:t>
            </a:r>
            <a:r>
              <a:rPr kumimoji="1" lang="en-US" altLang="zh-CN" sz="1600" dirty="0">
                <a:cs typeface="+mn-ea"/>
                <a:sym typeface="+mn-lt"/>
              </a:rPr>
              <a:t>rm</a:t>
            </a:r>
            <a:r>
              <a:rPr kumimoji="1" lang="zh-CN" altLang="en-US" sz="1600" dirty="0">
                <a:cs typeface="+mn-ea"/>
                <a:sym typeface="+mn-lt"/>
              </a:rPr>
              <a:t>命令用于删除一个文件或者目录。</a:t>
            </a:r>
          </a:p>
          <a:p>
            <a:pPr marL="285750" indent="-285750" algn="just">
              <a:lnSpc>
                <a:spcPct val="150000"/>
              </a:lnSpc>
              <a:buFont typeface="Wingdings" panose="05000000000000000000" pitchFamily="2" charset="2"/>
              <a:buChar char="Ø"/>
            </a:pPr>
            <a:r>
              <a:rPr kumimoji="1" lang="zh-CN" altLang="en-US" sz="1600" dirty="0">
                <a:cs typeface="+mn-ea"/>
                <a:sym typeface="+mn-lt"/>
              </a:rPr>
              <a:t>命令格式：</a:t>
            </a:r>
            <a:r>
              <a:rPr kumimoji="1" lang="en-US" altLang="zh-CN" sz="1600" dirty="0">
                <a:cs typeface="+mn-ea"/>
                <a:sym typeface="+mn-lt"/>
              </a:rPr>
              <a:t>rm [</a:t>
            </a:r>
            <a:r>
              <a:rPr kumimoji="1" lang="zh-CN" altLang="en-US" sz="1600" dirty="0">
                <a:cs typeface="+mn-ea"/>
                <a:sym typeface="+mn-lt"/>
              </a:rPr>
              <a:t>参数</a:t>
            </a:r>
            <a:r>
              <a:rPr kumimoji="1" lang="en-US" altLang="zh-CN" sz="1600" dirty="0">
                <a:cs typeface="+mn-ea"/>
                <a:sym typeface="+mn-lt"/>
              </a:rPr>
              <a:t>] [</a:t>
            </a:r>
            <a:r>
              <a:rPr kumimoji="1" lang="zh-CN" altLang="en-US" sz="1600" dirty="0">
                <a:cs typeface="+mn-ea"/>
                <a:sym typeface="+mn-lt"/>
              </a:rPr>
              <a:t>文件</a:t>
            </a:r>
            <a:r>
              <a:rPr kumimoji="1" lang="en-US" altLang="zh-CN" sz="1600" dirty="0">
                <a:cs typeface="+mn-ea"/>
                <a:sym typeface="+mn-lt"/>
              </a:rPr>
              <a:t>]</a:t>
            </a:r>
            <a:r>
              <a:rPr kumimoji="1" lang="zh-CN" altLang="en-US" sz="1600" dirty="0">
                <a:cs typeface="+mn-ea"/>
                <a:sym typeface="+mn-lt"/>
              </a:rPr>
              <a:t>。</a:t>
            </a:r>
          </a:p>
          <a:p>
            <a:pPr algn="just">
              <a:lnSpc>
                <a:spcPct val="150000"/>
              </a:lnSpc>
            </a:pPr>
            <a:r>
              <a:rPr kumimoji="1" lang="zh-CN" altLang="en-US" sz="1600" dirty="0">
                <a:cs typeface="+mn-ea"/>
                <a:sym typeface="+mn-lt"/>
              </a:rPr>
              <a:t>参数说明：</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a:t>
            </a:r>
            <a:r>
              <a:rPr kumimoji="1" lang="en-US" altLang="zh-CN" sz="1600" dirty="0" err="1">
                <a:cs typeface="+mn-ea"/>
                <a:sym typeface="+mn-lt"/>
              </a:rPr>
              <a:t>i</a:t>
            </a:r>
            <a:r>
              <a:rPr kumimoji="1" lang="en-US" altLang="zh-CN" sz="1600" dirty="0">
                <a:cs typeface="+mn-ea"/>
                <a:sym typeface="+mn-lt"/>
              </a:rPr>
              <a:t> </a:t>
            </a:r>
            <a:r>
              <a:rPr kumimoji="1" lang="zh-CN" altLang="en-US" sz="1600" dirty="0">
                <a:cs typeface="+mn-ea"/>
                <a:sym typeface="+mn-lt"/>
              </a:rPr>
              <a:t>删除前逐一询问确认</a:t>
            </a:r>
          </a:p>
          <a:p>
            <a:pPr marL="285750" indent="-285750" algn="just">
              <a:lnSpc>
                <a:spcPct val="150000"/>
              </a:lnSpc>
              <a:buFont typeface="Wingdings" panose="05000000000000000000" pitchFamily="2" charset="2"/>
              <a:buChar char="Ø"/>
            </a:pPr>
            <a:r>
              <a:rPr kumimoji="1" lang="en-US" altLang="zh-CN" sz="1600" dirty="0">
                <a:cs typeface="+mn-ea"/>
                <a:sym typeface="+mn-lt"/>
              </a:rPr>
              <a:t>-f </a:t>
            </a:r>
            <a:r>
              <a:rPr kumimoji="1" lang="zh-CN" altLang="en-US" sz="1600" dirty="0">
                <a:cs typeface="+mn-ea"/>
                <a:sym typeface="+mn-lt"/>
              </a:rPr>
              <a:t>无需确认，直接删除</a:t>
            </a:r>
          </a:p>
          <a:p>
            <a:pPr marL="285750" indent="-285750" algn="just">
              <a:lnSpc>
                <a:spcPct val="150000"/>
              </a:lnSpc>
              <a:buFont typeface="Wingdings" panose="05000000000000000000" pitchFamily="2" charset="2"/>
              <a:buChar char="Ø"/>
            </a:pPr>
            <a:r>
              <a:rPr kumimoji="1" lang="en-US" altLang="zh-CN" sz="1600" dirty="0">
                <a:cs typeface="+mn-ea"/>
                <a:sym typeface="+mn-lt"/>
              </a:rPr>
              <a:t>-r </a:t>
            </a:r>
            <a:r>
              <a:rPr kumimoji="1" lang="zh-CN" altLang="en-US" sz="1600" dirty="0">
                <a:cs typeface="+mn-ea"/>
                <a:sym typeface="+mn-lt"/>
              </a:rPr>
              <a:t>删除目录下所有文件</a:t>
            </a:r>
          </a:p>
          <a:p>
            <a:pPr marL="285750" indent="-285750" algn="just">
              <a:lnSpc>
                <a:spcPct val="150000"/>
              </a:lnSpc>
              <a:buFont typeface="Wingdings" panose="05000000000000000000" pitchFamily="2" charset="2"/>
              <a:buChar char="Ø"/>
            </a:pPr>
            <a:r>
              <a:rPr kumimoji="1" lang="zh-CN" altLang="en-US" sz="1600" dirty="0">
                <a:cs typeface="+mn-ea"/>
                <a:sym typeface="+mn-lt"/>
              </a:rPr>
              <a:t>需要用户对该文件所在目录的写权限。</a:t>
            </a:r>
          </a:p>
        </p:txBody>
      </p:sp>
      <p:sp>
        <p:nvSpPr>
          <p:cNvPr id="2" name="文本框 1"/>
          <p:cNvSpPr txBox="1"/>
          <p:nvPr/>
        </p:nvSpPr>
        <p:spPr>
          <a:xfrm>
            <a:off x="1573399" y="590046"/>
            <a:ext cx="604653" cy="523220"/>
          </a:xfrm>
          <a:prstGeom prst="rect">
            <a:avLst/>
          </a:prstGeom>
          <a:noFill/>
        </p:spPr>
        <p:txBody>
          <a:bodyPr wrap="none" rtlCol="0">
            <a:spAutoFit/>
          </a:bodyPr>
          <a:lstStyle/>
          <a:p>
            <a:r>
              <a:rPr kumimoji="1" lang="en-US" altLang="zh-CN" sz="2800" dirty="0">
                <a:solidFill>
                  <a:srgbClr val="7AC259"/>
                </a:solidFill>
                <a:cs typeface="+mn-ea"/>
                <a:sym typeface="+mn-lt"/>
              </a:rPr>
              <a:t>rm</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4470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63638" y="1443819"/>
            <a:ext cx="9803622" cy="3372398"/>
          </a:xfrm>
          <a:prstGeom prst="rect">
            <a:avLst/>
          </a:prstGeom>
          <a:noFill/>
        </p:spPr>
        <p:txBody>
          <a:bodyPr wrap="square" rtlCol="0">
            <a:spAutoFit/>
          </a:bodyPr>
          <a:lstStyle/>
          <a:p>
            <a:pPr algn="just">
              <a:lnSpc>
                <a:spcPct val="150000"/>
              </a:lnSpc>
            </a:pPr>
            <a:r>
              <a:rPr kumimoji="1" lang="zh-CN" altLang="en-US" sz="1600" dirty="0">
                <a:cs typeface="+mn-ea"/>
                <a:sym typeface="+mn-lt"/>
              </a:rPr>
              <a:t>命令描述： </a:t>
            </a:r>
            <a:r>
              <a:rPr kumimoji="1" lang="en-US" altLang="zh-CN" sz="1600" dirty="0">
                <a:cs typeface="+mn-ea"/>
                <a:sym typeface="+mn-lt"/>
              </a:rPr>
              <a:t>cp</a:t>
            </a:r>
            <a:r>
              <a:rPr kumimoji="1" lang="zh-CN" altLang="en-US" sz="1600" dirty="0">
                <a:cs typeface="+mn-ea"/>
                <a:sym typeface="+mn-lt"/>
              </a:rPr>
              <a:t>命令主要用于复制文件或目录。</a:t>
            </a:r>
          </a:p>
          <a:p>
            <a:pPr marL="285750" indent="-285750" algn="just">
              <a:lnSpc>
                <a:spcPct val="150000"/>
              </a:lnSpc>
              <a:buFont typeface="Wingdings" panose="05000000000000000000" pitchFamily="2" charset="2"/>
              <a:buChar char="Ø"/>
            </a:pPr>
            <a:r>
              <a:rPr kumimoji="1" lang="zh-CN" altLang="en-US" sz="1600" dirty="0">
                <a:cs typeface="+mn-ea"/>
                <a:sym typeface="+mn-lt"/>
              </a:rPr>
              <a:t>命令格式：</a:t>
            </a:r>
            <a:r>
              <a:rPr kumimoji="1" lang="en-US" altLang="zh-CN" sz="1600" dirty="0">
                <a:cs typeface="+mn-ea"/>
                <a:sym typeface="+mn-lt"/>
              </a:rPr>
              <a:t>cp [</a:t>
            </a:r>
            <a:r>
              <a:rPr kumimoji="1" lang="zh-CN" altLang="en-US" sz="1600" dirty="0">
                <a:cs typeface="+mn-ea"/>
                <a:sym typeface="+mn-lt"/>
              </a:rPr>
              <a:t>参数</a:t>
            </a:r>
            <a:r>
              <a:rPr kumimoji="1" lang="en-US" altLang="zh-CN" sz="1600" dirty="0">
                <a:cs typeface="+mn-ea"/>
                <a:sym typeface="+mn-lt"/>
              </a:rPr>
              <a:t>] [</a:t>
            </a:r>
            <a:r>
              <a:rPr kumimoji="1" lang="zh-CN" altLang="en-US" sz="1600" dirty="0">
                <a:cs typeface="+mn-ea"/>
                <a:sym typeface="+mn-lt"/>
              </a:rPr>
              <a:t>源文件</a:t>
            </a:r>
            <a:r>
              <a:rPr kumimoji="1" lang="en-US" altLang="zh-CN" sz="1600" dirty="0">
                <a:cs typeface="+mn-ea"/>
                <a:sym typeface="+mn-lt"/>
              </a:rPr>
              <a:t>] [</a:t>
            </a:r>
            <a:r>
              <a:rPr kumimoji="1" lang="zh-CN" altLang="en-US" sz="1600" dirty="0">
                <a:cs typeface="+mn-ea"/>
                <a:sym typeface="+mn-lt"/>
              </a:rPr>
              <a:t>目标文件</a:t>
            </a:r>
            <a:r>
              <a:rPr kumimoji="1" lang="en-US" altLang="zh-CN" sz="1600" dirty="0">
                <a:cs typeface="+mn-ea"/>
                <a:sym typeface="+mn-lt"/>
              </a:rPr>
              <a:t>]</a:t>
            </a:r>
            <a:r>
              <a:rPr kumimoji="1" lang="zh-CN" altLang="en-US" sz="1600" dirty="0">
                <a:cs typeface="+mn-ea"/>
                <a:sym typeface="+mn-lt"/>
              </a:rPr>
              <a:t>。</a:t>
            </a:r>
          </a:p>
          <a:p>
            <a:pPr algn="just">
              <a:lnSpc>
                <a:spcPct val="150000"/>
              </a:lnSpc>
            </a:pPr>
            <a:r>
              <a:rPr kumimoji="1" lang="zh-CN" altLang="en-US" sz="1600" dirty="0">
                <a:cs typeface="+mn-ea"/>
                <a:sym typeface="+mn-lt"/>
              </a:rPr>
              <a:t>参数说明：</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-d </a:t>
            </a:r>
            <a:r>
              <a:rPr kumimoji="1" lang="zh-CN" altLang="en-US" sz="1600" dirty="0">
                <a:cs typeface="+mn-ea"/>
                <a:sym typeface="+mn-lt"/>
              </a:rPr>
              <a:t>复制时保留链接</a:t>
            </a:r>
          </a:p>
          <a:p>
            <a:pPr marL="285750" indent="-285750" algn="just">
              <a:lnSpc>
                <a:spcPct val="150000"/>
              </a:lnSpc>
              <a:buFont typeface="Wingdings" panose="05000000000000000000" pitchFamily="2" charset="2"/>
              <a:buChar char="Ø"/>
            </a:pPr>
            <a:r>
              <a:rPr kumimoji="1" lang="en-US" altLang="zh-CN" sz="1600" dirty="0">
                <a:cs typeface="+mn-ea"/>
                <a:sym typeface="+mn-lt"/>
              </a:rPr>
              <a:t>-f </a:t>
            </a:r>
            <a:r>
              <a:rPr kumimoji="1" lang="zh-CN" altLang="en-US" sz="1600" dirty="0">
                <a:cs typeface="+mn-ea"/>
                <a:sym typeface="+mn-lt"/>
              </a:rPr>
              <a:t>覆盖已经存在的目标文件而不给出提示</a:t>
            </a:r>
          </a:p>
          <a:p>
            <a:pPr marL="285750" indent="-285750" algn="just">
              <a:lnSpc>
                <a:spcPct val="150000"/>
              </a:lnSpc>
              <a:buFont typeface="Wingdings" panose="05000000000000000000" pitchFamily="2" charset="2"/>
              <a:buChar char="Ø"/>
            </a:pPr>
            <a:r>
              <a:rPr kumimoji="1" lang="en-US" altLang="zh-CN" sz="1600" dirty="0">
                <a:cs typeface="+mn-ea"/>
                <a:sym typeface="+mn-lt"/>
              </a:rPr>
              <a:t>-</a:t>
            </a:r>
            <a:r>
              <a:rPr kumimoji="1" lang="en-US" altLang="zh-CN" sz="1600" dirty="0" err="1">
                <a:cs typeface="+mn-ea"/>
                <a:sym typeface="+mn-lt"/>
              </a:rPr>
              <a:t>i</a:t>
            </a:r>
            <a:r>
              <a:rPr kumimoji="1" lang="en-US" altLang="zh-CN" sz="1600" dirty="0">
                <a:cs typeface="+mn-ea"/>
                <a:sym typeface="+mn-lt"/>
              </a:rPr>
              <a:t> </a:t>
            </a:r>
            <a:r>
              <a:rPr kumimoji="1" lang="zh-CN" altLang="en-US" sz="1600" dirty="0">
                <a:cs typeface="+mn-ea"/>
                <a:sym typeface="+mn-lt"/>
              </a:rPr>
              <a:t>覆盖前询问</a:t>
            </a:r>
          </a:p>
          <a:p>
            <a:pPr marL="285750" indent="-285750" algn="just">
              <a:lnSpc>
                <a:spcPct val="150000"/>
              </a:lnSpc>
              <a:buFont typeface="Wingdings" panose="05000000000000000000" pitchFamily="2" charset="2"/>
              <a:buChar char="Ø"/>
            </a:pPr>
            <a:r>
              <a:rPr kumimoji="1" lang="en-US" altLang="zh-CN" sz="1600" dirty="0">
                <a:cs typeface="+mn-ea"/>
                <a:sym typeface="+mn-lt"/>
              </a:rPr>
              <a:t>-p </a:t>
            </a:r>
            <a:r>
              <a:rPr kumimoji="1" lang="zh-CN" altLang="en-US" sz="1600" dirty="0">
                <a:cs typeface="+mn-ea"/>
                <a:sym typeface="+mn-lt"/>
              </a:rPr>
              <a:t>除复制文件的内容外，还把修改时间和访问权限也复制到新文件中</a:t>
            </a:r>
          </a:p>
          <a:p>
            <a:pPr marL="285750" indent="-285750" algn="just">
              <a:lnSpc>
                <a:spcPct val="150000"/>
              </a:lnSpc>
              <a:buFont typeface="Wingdings" panose="05000000000000000000" pitchFamily="2" charset="2"/>
              <a:buChar char="Ø"/>
            </a:pPr>
            <a:r>
              <a:rPr kumimoji="1" lang="en-US" altLang="zh-CN" sz="1600" dirty="0">
                <a:cs typeface="+mn-ea"/>
                <a:sym typeface="+mn-lt"/>
              </a:rPr>
              <a:t>-r </a:t>
            </a:r>
            <a:r>
              <a:rPr kumimoji="1" lang="zh-CN" altLang="en-US" sz="1600" dirty="0">
                <a:cs typeface="+mn-ea"/>
                <a:sym typeface="+mn-lt"/>
              </a:rPr>
              <a:t>复制目录及目录内的所有项目</a:t>
            </a:r>
            <a:endParaRPr kumimoji="1" lang="en-US" altLang="zh-CN" sz="1600" dirty="0">
              <a:cs typeface="+mn-ea"/>
              <a:sym typeface="+mn-lt"/>
            </a:endParaRPr>
          </a:p>
          <a:p>
            <a:pPr marL="285750" indent="-285750" algn="just">
              <a:lnSpc>
                <a:spcPct val="150000"/>
              </a:lnSpc>
              <a:buFont typeface="Wingdings" panose="05000000000000000000" pitchFamily="2" charset="2"/>
              <a:buChar char="Ø"/>
            </a:pPr>
            <a:r>
              <a:rPr kumimoji="1" lang="en-US" altLang="zh-CN" sz="1600" dirty="0">
                <a:cs typeface="+mn-ea"/>
                <a:sym typeface="+mn-lt"/>
              </a:rPr>
              <a:t>cp</a:t>
            </a:r>
            <a:r>
              <a:rPr kumimoji="1" lang="zh-CN" altLang="en-US" sz="1600" dirty="0">
                <a:cs typeface="+mn-ea"/>
                <a:sym typeface="+mn-lt"/>
              </a:rPr>
              <a:t>命令执行成功所需要的权限为对源文件具有读权限，对目的文件和目录具有写权限。</a:t>
            </a:r>
          </a:p>
        </p:txBody>
      </p:sp>
      <p:sp>
        <p:nvSpPr>
          <p:cNvPr id="2" name="文本框 1"/>
          <p:cNvSpPr txBox="1"/>
          <p:nvPr/>
        </p:nvSpPr>
        <p:spPr>
          <a:xfrm>
            <a:off x="1573399" y="590046"/>
            <a:ext cx="564578" cy="523220"/>
          </a:xfrm>
          <a:prstGeom prst="rect">
            <a:avLst/>
          </a:prstGeom>
          <a:noFill/>
        </p:spPr>
        <p:txBody>
          <a:bodyPr wrap="none" rtlCol="0">
            <a:spAutoFit/>
          </a:bodyPr>
          <a:lstStyle/>
          <a:p>
            <a:r>
              <a:rPr kumimoji="1" lang="en-US" altLang="zh-CN" sz="2800" dirty="0">
                <a:solidFill>
                  <a:srgbClr val="7AC259"/>
                </a:solidFill>
                <a:cs typeface="+mn-ea"/>
                <a:sym typeface="+mn-lt"/>
              </a:rPr>
              <a:t>cp</a:t>
            </a:r>
            <a:endParaRPr kumimoji="1" lang="zh-CN" altLang="en-US" sz="2800" dirty="0">
              <a:solidFill>
                <a:srgbClr val="7AC259"/>
              </a:solidFill>
              <a:cs typeface="+mn-ea"/>
              <a:sym typeface="+mn-lt"/>
            </a:endParaRPr>
          </a:p>
        </p:txBody>
      </p:sp>
    </p:spTree>
    <p:extLst>
      <p:ext uri="{BB962C8B-B14F-4D97-AF65-F5344CB8AC3E}">
        <p14:creationId xmlns:p14="http://schemas.microsoft.com/office/powerpoint/2010/main" val="3329913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0twnk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1673</Words>
  <Application>Microsoft Office PowerPoint</Application>
  <PresentationFormat>宽屏</PresentationFormat>
  <Paragraphs>168</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Wingdings</vt:lpstr>
      <vt:lpstr>Arial</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罗 琦稚</cp:lastModifiedBy>
  <cp:revision>295</cp:revision>
  <dcterms:created xsi:type="dcterms:W3CDTF">2019-02-12T09:00:00Z</dcterms:created>
  <dcterms:modified xsi:type="dcterms:W3CDTF">2022-09-14T05:43:51Z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