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2" r:id="rId4"/>
    <p:sldId id="260" r:id="rId5"/>
    <p:sldId id="263" r:id="rId6"/>
    <p:sldId id="264" r:id="rId7"/>
    <p:sldId id="266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Sachdev" userId="a9b5683b354d4dd7" providerId="LiveId" clId="{BC4B6CDA-4425-4EA6-9399-B21D864258F1}"/>
    <pc:docChg chg="undo custSel addSld delSld modSld">
      <pc:chgData name="Gaurav Sachdev" userId="a9b5683b354d4dd7" providerId="LiveId" clId="{BC4B6CDA-4425-4EA6-9399-B21D864258F1}" dt="2022-03-27T16:36:14.128" v="38" actId="20577"/>
      <pc:docMkLst>
        <pc:docMk/>
      </pc:docMkLst>
      <pc:sldChg chg="modSp mod">
        <pc:chgData name="Gaurav Sachdev" userId="a9b5683b354d4dd7" providerId="LiveId" clId="{BC4B6CDA-4425-4EA6-9399-B21D864258F1}" dt="2022-03-27T16:36:14.128" v="38" actId="20577"/>
        <pc:sldMkLst>
          <pc:docMk/>
          <pc:sldMk cId="4043737824" sldId="257"/>
        </pc:sldMkLst>
        <pc:spChg chg="mod">
          <ac:chgData name="Gaurav Sachdev" userId="a9b5683b354d4dd7" providerId="LiveId" clId="{BC4B6CDA-4425-4EA6-9399-B21D864258F1}" dt="2022-03-27T16:36:14.128" v="38" actId="20577"/>
          <ac:spMkLst>
            <pc:docMk/>
            <pc:sldMk cId="4043737824" sldId="257"/>
            <ac:spMk id="2" creationId="{78FD68DA-43BA-4508-8DE2-BA9BB7B2FA5B}"/>
          </ac:spMkLst>
        </pc:spChg>
        <pc:spChg chg="mod">
          <ac:chgData name="Gaurav Sachdev" userId="a9b5683b354d4dd7" providerId="LiveId" clId="{BC4B6CDA-4425-4EA6-9399-B21D864258F1}" dt="2022-03-27T16:36:02.306" v="27" actId="20577"/>
          <ac:spMkLst>
            <pc:docMk/>
            <pc:sldMk cId="4043737824" sldId="257"/>
            <ac:spMk id="3" creationId="{A8E9CFF2-3777-4FF4-A759-8491175B0B7C}"/>
          </ac:spMkLst>
        </pc:spChg>
      </pc:sldChg>
      <pc:sldChg chg="modSp add del mod">
        <pc:chgData name="Gaurav Sachdev" userId="a9b5683b354d4dd7" providerId="LiveId" clId="{BC4B6CDA-4425-4EA6-9399-B21D864258F1}" dt="2022-03-27T16:35:53.376" v="14" actId="47"/>
        <pc:sldMkLst>
          <pc:docMk/>
          <pc:sldMk cId="235131531" sldId="267"/>
        </pc:sldMkLst>
        <pc:spChg chg="mod">
          <ac:chgData name="Gaurav Sachdev" userId="a9b5683b354d4dd7" providerId="LiveId" clId="{BC4B6CDA-4425-4EA6-9399-B21D864258F1}" dt="2022-03-27T16:35:45.918" v="7" actId="20577"/>
          <ac:spMkLst>
            <pc:docMk/>
            <pc:sldMk cId="235131531" sldId="267"/>
            <ac:spMk id="35" creationId="{618175F3-DE76-2B8C-50E2-B28E5396D0B0}"/>
          </ac:spMkLst>
        </pc:spChg>
        <pc:spChg chg="mod">
          <ac:chgData name="Gaurav Sachdev" userId="a9b5683b354d4dd7" providerId="LiveId" clId="{BC4B6CDA-4425-4EA6-9399-B21D864258F1}" dt="2022-03-27T16:35:51.395" v="13" actId="5793"/>
          <ac:spMkLst>
            <pc:docMk/>
            <pc:sldMk cId="235131531" sldId="267"/>
            <ac:spMk id="37" creationId="{4A23EB8E-8C64-8C53-5C84-3C8DEBB9AA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7200" dirty="0"/>
              <a:t>BADM 567: Study Group</a:t>
            </a:r>
            <a:br>
              <a:rPr lang="en-US" sz="7200" dirty="0"/>
            </a:br>
            <a:r>
              <a:rPr lang="en-US" sz="7200" dirty="0"/>
              <a:t>Session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Process Analysis PRACTICE PROBLEMS &amp; SOLUTIONS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GAURAV SACHDEV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618175F3-DE76-2B8C-50E2-B28E5396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n-US" dirty="0"/>
              <a:t>Problem #1</a:t>
            </a:r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ABF49FF1-5432-4EFC-88E2-9DF69C8E2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7999" y="786383"/>
            <a:ext cx="7093584" cy="4593095"/>
          </a:xfrm>
          <a:noFill/>
        </p:spPr>
      </p:pic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4A23EB8E-8C64-8C53-5C84-3C8DEBB9A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Bottleneck: Activity in the process with the smallest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Flow Rate (R): Number of units that emerge from a process per unit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Throughput time (T): Total time spent by a unit in a process, from start to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Little’s Law: I = T * R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9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618175F3-DE76-2B8C-50E2-B28E5396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Solution #1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D3488D-1747-44CA-9D06-E6D6CDD08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3295" y="877456"/>
            <a:ext cx="6817482" cy="5163126"/>
          </a:xfrm>
          <a:noFill/>
        </p:spPr>
      </p:pic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4A23EB8E-8C64-8C53-5C84-3C8DEBB9A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>
                <a:effectLst/>
              </a:rPr>
              <a:t>Bottleneck: Activity in the process with the smallest capacity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>
                <a:effectLst/>
              </a:rPr>
              <a:t>Flow Rate (R): Number of units that emerge from a process per unit of time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>
                <a:effectLst/>
              </a:rPr>
              <a:t>Throughput time (T): Total time spent by a unit in a process, from start to end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>
                <a:effectLst/>
              </a:rPr>
              <a:t>Little’s Law: I = T * R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40022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618175F3-DE76-2B8C-50E2-B28E5396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Problem #2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17551E-4463-47C5-A7BE-7F65F442C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8058" y="592420"/>
            <a:ext cx="6999634" cy="3998053"/>
          </a:xfrm>
          <a:prstGeom prst="rect">
            <a:avLst/>
          </a:prstGeom>
          <a:noFill/>
        </p:spPr>
      </p:pic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4A23EB8E-8C64-8C53-5C84-3C8DEBB9A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Bottleneck: Activity in the process with the smallest capacity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Throughput time (T): Total time spent by a unit in a process, from start to end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Little’s Law: I = T * R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8BFE88-1AEC-4A33-A65A-3D3E8DBD3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463" y="4480937"/>
            <a:ext cx="3700964" cy="203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4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618175F3-DE76-2B8C-50E2-B28E5396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Solution #2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6DAD395-3F5F-494E-935E-7F38C8BAB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3430" y="812799"/>
            <a:ext cx="5899451" cy="5294757"/>
          </a:xfrm>
          <a:prstGeom prst="rect">
            <a:avLst/>
          </a:prstGeom>
          <a:noFill/>
        </p:spPr>
      </p:pic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4A23EB8E-8C64-8C53-5C84-3C8DEBB9A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Bottleneck: Activity in the process with the smallest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Throughput time (T): Total time spent by a unit in a process, from start to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Little’s Law: I = T * 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6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618175F3-DE76-2B8C-50E2-B28E5396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Solution #2 – Contd.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4A23EB8E-8C64-8C53-5C84-3C8DEBB9A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Bottleneck: Activity in the process with the smallest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Throughput time (T): Total time spent by a unit in a process, from start to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Little’s Law: I = T * 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0CC334-60EF-449C-B90D-3E938F579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6821" y="2087419"/>
            <a:ext cx="6180317" cy="263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7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618175F3-DE76-2B8C-50E2-B28E5396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n-US" dirty="0"/>
              <a:t>Capacity Utilization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4A23EB8E-8C64-8C53-5C84-3C8DEBB9A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C8A7B3-4AF7-483D-BFF6-6CA94200B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196147"/>
            <a:ext cx="5927725" cy="4527618"/>
          </a:xfrm>
        </p:spPr>
      </p:pic>
    </p:spTree>
    <p:extLst>
      <p:ext uri="{BB962C8B-B14F-4D97-AF65-F5344CB8AC3E}">
        <p14:creationId xmlns:p14="http://schemas.microsoft.com/office/powerpoint/2010/main" val="25637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618175F3-DE76-2B8C-50E2-B28E5396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Problem #3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4A23EB8E-8C64-8C53-5C84-3C8DEBB9A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 fontScale="70000" lnSpcReduction="20000"/>
          </a:bodyPr>
          <a:lstStyle/>
          <a:p>
            <a:pPr marL="742950" marR="0" lvl="1" indent="-285750">
              <a:spcBef>
                <a:spcPts val="5"/>
              </a:spcBef>
              <a:spcAft>
                <a:spcPts val="0"/>
              </a:spcAft>
              <a:buSzPts val="1200"/>
              <a:buFont typeface="Calibri" panose="020F0502020204030204" pitchFamily="34" charset="0"/>
              <a:buAutoNum type="alphaUcPeriod"/>
              <a:tabLst>
                <a:tab pos="533400" algn="l"/>
              </a:tabLst>
            </a:pP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Find the capacity per day of each step.</a:t>
            </a:r>
          </a:p>
          <a:p>
            <a:pPr marL="742950" marR="422910" lvl="1" indent="-285750">
              <a:lnSpc>
                <a:spcPct val="150000"/>
              </a:lnSpc>
              <a:spcBef>
                <a:spcPts val="735"/>
              </a:spcBef>
              <a:spcAft>
                <a:spcPts val="0"/>
              </a:spcAft>
              <a:buSzPts val="1200"/>
              <a:buFont typeface="Calibri" panose="020F0502020204030204" pitchFamily="34" charset="0"/>
              <a:buAutoNum type="alphaUcPeriod"/>
              <a:tabLst>
                <a:tab pos="533400" algn="l"/>
              </a:tabLst>
            </a:pP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is the capacity per day for the process of preparing the dough and mixing the filling (the process within the dotted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box)?</a:t>
            </a:r>
          </a:p>
          <a:p>
            <a:pPr marL="742950" marR="0" lvl="1" indent="-285750">
              <a:lnSpc>
                <a:spcPts val="146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 panose="020F0502020204030204" pitchFamily="34" charset="0"/>
              <a:buAutoNum type="alphaUcPeriod"/>
              <a:tabLst>
                <a:tab pos="533400" algn="l"/>
              </a:tabLst>
            </a:pP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is the overall capacity per day of the croissant making</a:t>
            </a:r>
            <a:r>
              <a:rPr lang="en-US" sz="1800" spc="-3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process?</a:t>
            </a:r>
          </a:p>
          <a:p>
            <a:pPr marL="742950" marR="0" lvl="1" indent="-285750">
              <a:spcBef>
                <a:spcPts val="730"/>
              </a:spcBef>
              <a:spcAft>
                <a:spcPts val="0"/>
              </a:spcAft>
              <a:buSzPts val="1200"/>
              <a:buFont typeface="Calibri" panose="020F0502020204030204" pitchFamily="34" charset="0"/>
              <a:buAutoNum type="alphaUcPeriod"/>
              <a:tabLst>
                <a:tab pos="533400" algn="l"/>
              </a:tabLst>
            </a:pP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is the minimum throughput time for making a batch of</a:t>
            </a:r>
            <a:r>
              <a:rPr lang="en-US" sz="1800" spc="-5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croissants?</a:t>
            </a:r>
          </a:p>
          <a:p>
            <a:pPr marL="742950" marR="148590" lvl="1" indent="-285750">
              <a:lnSpc>
                <a:spcPct val="150000"/>
              </a:lnSpc>
              <a:spcBef>
                <a:spcPts val="730"/>
              </a:spcBef>
              <a:spcAft>
                <a:spcPts val="0"/>
              </a:spcAft>
              <a:buSzPts val="1200"/>
              <a:buFont typeface="Calibri" panose="020F0502020204030204" pitchFamily="34" charset="0"/>
              <a:buAutoNum type="alphaUcPeriod"/>
              <a:tabLst>
                <a:tab pos="533400" algn="l"/>
              </a:tabLst>
            </a:pP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 the process is operating at bottleneck step capacity, what is the capacity utilization of each step?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036FC2F-BEED-43B2-A027-51195C534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5826" y="270621"/>
            <a:ext cx="5927725" cy="1446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1D1DE2-CA9B-4CF4-9DAA-90050E26F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771" y="1477331"/>
            <a:ext cx="7090309" cy="504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618175F3-DE76-2B8C-50E2-B28E5396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Solution #3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4A23EB8E-8C64-8C53-5C84-3C8DEBB9A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 fontScale="70000" lnSpcReduction="20000"/>
          </a:bodyPr>
          <a:lstStyle/>
          <a:p>
            <a:pPr marL="742950" marR="0" lvl="1" indent="-285750">
              <a:spcBef>
                <a:spcPts val="5"/>
              </a:spcBef>
              <a:spcAft>
                <a:spcPts val="0"/>
              </a:spcAft>
              <a:buSzPts val="1200"/>
              <a:buFont typeface="Calibri" panose="020F0502020204030204" pitchFamily="34" charset="0"/>
              <a:buAutoNum type="alphaUcPeriod"/>
              <a:tabLst>
                <a:tab pos="533400" algn="l"/>
              </a:tabLst>
            </a:pP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Find the capacity per day of each step.</a:t>
            </a:r>
          </a:p>
          <a:p>
            <a:pPr marL="742950" marR="422910" lvl="1" indent="-285750">
              <a:lnSpc>
                <a:spcPct val="150000"/>
              </a:lnSpc>
              <a:spcBef>
                <a:spcPts val="735"/>
              </a:spcBef>
              <a:spcAft>
                <a:spcPts val="0"/>
              </a:spcAft>
              <a:buSzPts val="1200"/>
              <a:buFont typeface="Calibri" panose="020F0502020204030204" pitchFamily="34" charset="0"/>
              <a:buAutoNum type="alphaUcPeriod"/>
              <a:tabLst>
                <a:tab pos="533400" algn="l"/>
              </a:tabLst>
            </a:pP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is the capacity per day for the process of preparing the dough and mixing the filling (the process within the dotted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box)?</a:t>
            </a:r>
          </a:p>
          <a:p>
            <a:pPr marL="742950" marR="0" lvl="1" indent="-285750">
              <a:lnSpc>
                <a:spcPts val="146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 panose="020F0502020204030204" pitchFamily="34" charset="0"/>
              <a:buAutoNum type="alphaUcPeriod"/>
              <a:tabLst>
                <a:tab pos="533400" algn="l"/>
              </a:tabLst>
            </a:pP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is the overall capacity per day of the croissant making</a:t>
            </a:r>
            <a:r>
              <a:rPr lang="en-US" sz="1800" spc="-3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process?</a:t>
            </a:r>
          </a:p>
          <a:p>
            <a:pPr marL="742950" marR="0" lvl="1" indent="-285750">
              <a:spcBef>
                <a:spcPts val="730"/>
              </a:spcBef>
              <a:spcAft>
                <a:spcPts val="0"/>
              </a:spcAft>
              <a:buSzPts val="1200"/>
              <a:buFont typeface="Calibri" panose="020F0502020204030204" pitchFamily="34" charset="0"/>
              <a:buAutoNum type="alphaUcPeriod"/>
              <a:tabLst>
                <a:tab pos="533400" algn="l"/>
              </a:tabLst>
            </a:pP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is the minimum throughput time for making a batch of</a:t>
            </a:r>
            <a:r>
              <a:rPr lang="en-US" sz="1800" spc="-5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croissants?</a:t>
            </a:r>
          </a:p>
          <a:p>
            <a:pPr marL="742950" marR="148590" lvl="1" indent="-285750">
              <a:lnSpc>
                <a:spcPct val="150000"/>
              </a:lnSpc>
              <a:spcBef>
                <a:spcPts val="730"/>
              </a:spcBef>
              <a:spcAft>
                <a:spcPts val="0"/>
              </a:spcAft>
              <a:buSzPts val="1200"/>
              <a:buFont typeface="Calibri" panose="020F0502020204030204" pitchFamily="34" charset="0"/>
              <a:buAutoNum type="alphaUcPeriod"/>
              <a:tabLst>
                <a:tab pos="533400" algn="l"/>
              </a:tabLst>
            </a:pP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 the process is operating at bottleneck step capacity, what is the capacity utilization of each step?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B5901D-38D3-4927-B662-D4622410D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6946" y="59988"/>
            <a:ext cx="6231274" cy="23496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DE28C4-F2BC-4C25-BEA1-219411DB0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640" y="2432385"/>
            <a:ext cx="6943725" cy="2657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001898-CF56-4D54-BA9A-04D8BAA84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365" y="5089860"/>
            <a:ext cx="6198274" cy="181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2910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{3D66B1FE-8E34-4D67-A4DC-2AFC8FFFD692}tf56160789_win32</Template>
  <TotalTime>13</TotalTime>
  <Words>420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1_RetrospectVTI</vt:lpstr>
      <vt:lpstr>BADM 567: Study Group Session I</vt:lpstr>
      <vt:lpstr>Problem #1</vt:lpstr>
      <vt:lpstr>Solution #1</vt:lpstr>
      <vt:lpstr>Problem #2</vt:lpstr>
      <vt:lpstr>Solution #2</vt:lpstr>
      <vt:lpstr>Solution #2 – Contd.</vt:lpstr>
      <vt:lpstr>Capacity Utilization</vt:lpstr>
      <vt:lpstr>Problem #3</vt:lpstr>
      <vt:lpstr>Solution #3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BADM 567: Study Group</dc:title>
  <dc:creator>Gaurav Sachdev</dc:creator>
  <cp:lastModifiedBy>Gaurav Sachdev</cp:lastModifiedBy>
  <cp:revision>1</cp:revision>
  <dcterms:created xsi:type="dcterms:W3CDTF">2022-03-27T16:22:25Z</dcterms:created>
  <dcterms:modified xsi:type="dcterms:W3CDTF">2022-03-27T16:36:17Z</dcterms:modified>
</cp:coreProperties>
</file>