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5"/>
  </p:notesMasterIdLst>
  <p:sldIdLst>
    <p:sldId id="256" r:id="rId5"/>
    <p:sldId id="266" r:id="rId6"/>
    <p:sldId id="259" r:id="rId7"/>
    <p:sldId id="264" r:id="rId8"/>
    <p:sldId id="267" r:id="rId9"/>
    <p:sldId id="260" r:id="rId10"/>
    <p:sldId id="262" r:id="rId11"/>
    <p:sldId id="263" r:id="rId12"/>
    <p:sldId id="25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14EE2-79AA-992F-641D-54B1EE6E292A}" v="34" dt="2023-03-13T01:31:23.437"/>
    <p1510:client id="{2357C6FC-E1F5-124E-A92F-9442FBC86436}" v="477" dt="2023-03-13T15:43:40.864"/>
    <p1510:client id="{47F4FF36-E020-44FE-A0EA-FF2CA2FCFBDD}" v="1" dt="2023-03-13T15:31:19.957"/>
    <p1510:client id="{60F3FCBF-77C5-B341-BC84-0F73014474D9}" v="53" dt="2023-03-13T15:43:26.754"/>
    <p1510:client id="{6B605CDE-A013-ECC4-4C56-93629E22C691}" v="2" dt="2023-03-13T10:49:29.123"/>
    <p1510:client id="{7E07EE46-8E07-4497-9D1D-DB55BB8A6289}" v="25" dt="2023-03-13T14:47:31.734"/>
    <p1510:client id="{AAC183D3-CD8A-4C3B-8E67-38DFEBB091D5}" v="1744" dt="2023-03-13T16:14:35.598"/>
    <p1510:client id="{AB6F91CD-FA68-4023-92EF-A86E489F6D26}" v="719" vWet="721" dt="2023-03-13T15:30:20.288"/>
    <p1510:client id="{C45DEA88-D385-4BF0-9FB4-EDBA3DC46419}" v="23" dt="2023-03-12T19:03:39.346"/>
    <p1510:client id="{F936AAEB-018B-C3A5-E173-9A689F5243C7}" v="2" dt="2023-03-13T15:30:15.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543" autoAdjust="0"/>
  </p:normalViewPr>
  <p:slideViewPr>
    <p:cSldViewPr snapToGrid="0">
      <p:cViewPr varScale="1">
        <p:scale>
          <a:sx n="81" d="100"/>
          <a:sy n="81" d="100"/>
        </p:scale>
        <p:origin x="80" y="1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35A42-6C2B-4B9C-8034-80C6BBC094D0}" type="doc">
      <dgm:prSet loTypeId="urn:microsoft.com/office/officeart/2005/8/layout/hList9" loCatId="list" qsTypeId="urn:microsoft.com/office/officeart/2005/8/quickstyle/simple2" qsCatId="simple" csTypeId="urn:microsoft.com/office/officeart/2005/8/colors/colorful3" csCatId="colorful" phldr="1"/>
      <dgm:spPr/>
      <dgm:t>
        <a:bodyPr/>
        <a:lstStyle/>
        <a:p>
          <a:endParaRPr lang="en-SG"/>
        </a:p>
      </dgm:t>
    </dgm:pt>
    <dgm:pt modelId="{8D271E7F-97C7-457F-8A43-AF487C46C777}">
      <dgm:prSet phldrT="[Text]"/>
      <dgm:spPr/>
      <dgm:t>
        <a:bodyPr/>
        <a:lstStyle/>
        <a:p>
          <a:r>
            <a:rPr lang="en-SG"/>
            <a:t>Low cost by technology advantage</a:t>
          </a:r>
        </a:p>
      </dgm:t>
    </dgm:pt>
    <dgm:pt modelId="{8FD74B48-0672-49D7-9691-A9E52F73B219}" type="parTrans" cxnId="{0773E67E-D16C-4E83-8EDD-24B0A163D8BB}">
      <dgm:prSet/>
      <dgm:spPr/>
      <dgm:t>
        <a:bodyPr/>
        <a:lstStyle/>
        <a:p>
          <a:endParaRPr lang="en-SG"/>
        </a:p>
      </dgm:t>
    </dgm:pt>
    <dgm:pt modelId="{C944BCA0-5FEA-4502-B2B7-72CA026BAD6E}" type="sibTrans" cxnId="{0773E67E-D16C-4E83-8EDD-24B0A163D8BB}">
      <dgm:prSet/>
      <dgm:spPr/>
      <dgm:t>
        <a:bodyPr/>
        <a:lstStyle/>
        <a:p>
          <a:endParaRPr lang="en-SG"/>
        </a:p>
      </dgm:t>
    </dgm:pt>
    <dgm:pt modelId="{871A40DE-C452-4595-B127-63B8009D6CE2}">
      <dgm:prSet phldrT="[Text]"/>
      <dgm:spPr/>
      <dgm:t>
        <a:bodyPr/>
        <a:lstStyle/>
        <a:p>
          <a:r>
            <a:rPr lang="en-SG"/>
            <a:t>Many established online competitors</a:t>
          </a:r>
        </a:p>
      </dgm:t>
    </dgm:pt>
    <dgm:pt modelId="{32736B0B-448E-42D4-8646-E39C82268B36}" type="parTrans" cxnId="{C5DA3583-FC13-45FA-A4B5-83B659DFC0AD}">
      <dgm:prSet/>
      <dgm:spPr/>
      <dgm:t>
        <a:bodyPr/>
        <a:lstStyle/>
        <a:p>
          <a:endParaRPr lang="en-SG"/>
        </a:p>
      </dgm:t>
    </dgm:pt>
    <dgm:pt modelId="{757C021E-B545-4CFB-B8AD-D4B507222310}" type="sibTrans" cxnId="{C5DA3583-FC13-45FA-A4B5-83B659DFC0AD}">
      <dgm:prSet/>
      <dgm:spPr/>
      <dgm:t>
        <a:bodyPr/>
        <a:lstStyle/>
        <a:p>
          <a:endParaRPr lang="en-SG"/>
        </a:p>
      </dgm:t>
    </dgm:pt>
    <dgm:pt modelId="{9021224D-8335-4E72-BBE3-83647699EDC7}">
      <dgm:prSet phldrT="[Text]"/>
      <dgm:spPr/>
      <dgm:t>
        <a:bodyPr/>
        <a:lstStyle/>
        <a:p>
          <a:r>
            <a:rPr lang="en-SG"/>
            <a:t>Lower quality comparing to offline competitors</a:t>
          </a:r>
        </a:p>
      </dgm:t>
    </dgm:pt>
    <dgm:pt modelId="{7794676D-154F-4546-914D-59D99259BB00}" type="parTrans" cxnId="{C8E3CEF6-5DAF-440C-A161-030942270014}">
      <dgm:prSet/>
      <dgm:spPr/>
      <dgm:t>
        <a:bodyPr/>
        <a:lstStyle/>
        <a:p>
          <a:endParaRPr lang="en-SG"/>
        </a:p>
      </dgm:t>
    </dgm:pt>
    <dgm:pt modelId="{330790AA-D298-468A-910C-9ADF780B9A69}" type="sibTrans" cxnId="{C8E3CEF6-5DAF-440C-A161-030942270014}">
      <dgm:prSet/>
      <dgm:spPr/>
      <dgm:t>
        <a:bodyPr/>
        <a:lstStyle/>
        <a:p>
          <a:endParaRPr lang="en-SG"/>
        </a:p>
      </dgm:t>
    </dgm:pt>
    <dgm:pt modelId="{FDB55815-1209-4B17-9690-3229E7A9F23D}">
      <dgm:prSet phldrT="[Text]"/>
      <dgm:spPr/>
      <dgm:t>
        <a:bodyPr/>
        <a:lstStyle/>
        <a:p>
          <a:r>
            <a:rPr lang="en-SG"/>
            <a:t>Benefits</a:t>
          </a:r>
        </a:p>
      </dgm:t>
    </dgm:pt>
    <dgm:pt modelId="{9FFCFE72-41FB-42DB-A9C0-71B4B6661416}" type="parTrans" cxnId="{DAA3AA10-E7E3-4C87-BD31-081C7CB5EF59}">
      <dgm:prSet/>
      <dgm:spPr/>
      <dgm:t>
        <a:bodyPr/>
        <a:lstStyle/>
        <a:p>
          <a:endParaRPr lang="en-SG"/>
        </a:p>
      </dgm:t>
    </dgm:pt>
    <dgm:pt modelId="{2212B731-D27B-4B26-9FDD-4E4CE987BB98}" type="sibTrans" cxnId="{DAA3AA10-E7E3-4C87-BD31-081C7CB5EF59}">
      <dgm:prSet/>
      <dgm:spPr/>
      <dgm:t>
        <a:bodyPr/>
        <a:lstStyle/>
        <a:p>
          <a:endParaRPr lang="en-SG"/>
        </a:p>
      </dgm:t>
    </dgm:pt>
    <dgm:pt modelId="{AFC510DD-BA81-4AF0-9D62-A90AF9B9C46A}">
      <dgm:prSet phldrT="[Text]"/>
      <dgm:spPr/>
      <dgm:t>
        <a:bodyPr/>
        <a:lstStyle/>
        <a:p>
          <a:r>
            <a:rPr lang="en-SG"/>
            <a:t>Larger Customer Base</a:t>
          </a:r>
        </a:p>
      </dgm:t>
    </dgm:pt>
    <dgm:pt modelId="{2493A4F1-C44D-42EB-8EAF-5ACBCECDD712}" type="parTrans" cxnId="{64F64A76-AE11-4A04-AA00-8CFC27CBA80D}">
      <dgm:prSet/>
      <dgm:spPr/>
      <dgm:t>
        <a:bodyPr/>
        <a:lstStyle/>
        <a:p>
          <a:endParaRPr lang="en-SG"/>
        </a:p>
      </dgm:t>
    </dgm:pt>
    <dgm:pt modelId="{6D2BB343-CE78-4946-8079-FF131093F7B3}" type="sibTrans" cxnId="{64F64A76-AE11-4A04-AA00-8CFC27CBA80D}">
      <dgm:prSet/>
      <dgm:spPr/>
      <dgm:t>
        <a:bodyPr/>
        <a:lstStyle/>
        <a:p>
          <a:endParaRPr lang="en-SG"/>
        </a:p>
      </dgm:t>
    </dgm:pt>
    <dgm:pt modelId="{B4740524-FB56-4A0E-B1CB-7535836A4FEB}">
      <dgm:prSet phldrT="[Text]"/>
      <dgm:spPr/>
      <dgm:t>
        <a:bodyPr/>
        <a:lstStyle/>
        <a:p>
          <a:r>
            <a:rPr lang="en-SG"/>
            <a:t>Risks</a:t>
          </a:r>
        </a:p>
      </dgm:t>
    </dgm:pt>
    <dgm:pt modelId="{8EDCBD1B-82AB-48B1-9AC6-71D7F84BF865}" type="parTrans" cxnId="{91122B2C-BFC0-43C1-96FB-5B0F2D93033A}">
      <dgm:prSet/>
      <dgm:spPr/>
      <dgm:t>
        <a:bodyPr/>
        <a:lstStyle/>
        <a:p>
          <a:endParaRPr lang="en-SG"/>
        </a:p>
      </dgm:t>
    </dgm:pt>
    <dgm:pt modelId="{3A01DA36-B11A-460B-AABF-BC91C913A3B5}" type="sibTrans" cxnId="{91122B2C-BFC0-43C1-96FB-5B0F2D93033A}">
      <dgm:prSet/>
      <dgm:spPr/>
      <dgm:t>
        <a:bodyPr/>
        <a:lstStyle/>
        <a:p>
          <a:endParaRPr lang="en-SG"/>
        </a:p>
      </dgm:t>
    </dgm:pt>
    <dgm:pt modelId="{88A17F77-7E0D-424E-807E-C652F5A500CC}" type="pres">
      <dgm:prSet presAssocID="{01035A42-6C2B-4B9C-8034-80C6BBC094D0}" presName="list" presStyleCnt="0">
        <dgm:presLayoutVars>
          <dgm:dir/>
          <dgm:animLvl val="lvl"/>
        </dgm:presLayoutVars>
      </dgm:prSet>
      <dgm:spPr/>
    </dgm:pt>
    <dgm:pt modelId="{E169B5B8-91EE-44DD-84DD-B8410C234677}" type="pres">
      <dgm:prSet presAssocID="{FDB55815-1209-4B17-9690-3229E7A9F23D}" presName="posSpace" presStyleCnt="0"/>
      <dgm:spPr/>
    </dgm:pt>
    <dgm:pt modelId="{3B32D6C4-25B8-42F9-8568-0B9A6F7A9217}" type="pres">
      <dgm:prSet presAssocID="{FDB55815-1209-4B17-9690-3229E7A9F23D}" presName="vertFlow" presStyleCnt="0"/>
      <dgm:spPr/>
    </dgm:pt>
    <dgm:pt modelId="{FECC7014-D106-4807-8E71-4A83C54AA061}" type="pres">
      <dgm:prSet presAssocID="{FDB55815-1209-4B17-9690-3229E7A9F23D}" presName="topSpace" presStyleCnt="0"/>
      <dgm:spPr/>
    </dgm:pt>
    <dgm:pt modelId="{7EF5B910-60EB-4C03-85C1-7890AD53D906}" type="pres">
      <dgm:prSet presAssocID="{FDB55815-1209-4B17-9690-3229E7A9F23D}" presName="firstComp" presStyleCnt="0"/>
      <dgm:spPr/>
    </dgm:pt>
    <dgm:pt modelId="{05EDF3CD-A0E4-4AE8-BDB1-A3443CAD6473}" type="pres">
      <dgm:prSet presAssocID="{FDB55815-1209-4B17-9690-3229E7A9F23D}" presName="firstChild" presStyleLbl="bgAccFollowNode1" presStyleIdx="0" presStyleCnt="4"/>
      <dgm:spPr/>
    </dgm:pt>
    <dgm:pt modelId="{F982BBEE-52ED-4C47-895D-DE67A4B1F122}" type="pres">
      <dgm:prSet presAssocID="{FDB55815-1209-4B17-9690-3229E7A9F23D}" presName="firstChildTx" presStyleLbl="bgAccFollowNode1" presStyleIdx="0" presStyleCnt="4">
        <dgm:presLayoutVars>
          <dgm:bulletEnabled val="1"/>
        </dgm:presLayoutVars>
      </dgm:prSet>
      <dgm:spPr/>
    </dgm:pt>
    <dgm:pt modelId="{2BA95DE5-3A1E-48C2-AEAA-E16AD7198E43}" type="pres">
      <dgm:prSet presAssocID="{8D271E7F-97C7-457F-8A43-AF487C46C777}" presName="comp" presStyleCnt="0"/>
      <dgm:spPr/>
    </dgm:pt>
    <dgm:pt modelId="{11C1E23D-49CD-4CEF-AD25-A652A795EDE8}" type="pres">
      <dgm:prSet presAssocID="{8D271E7F-97C7-457F-8A43-AF487C46C777}" presName="child" presStyleLbl="bgAccFollowNode1" presStyleIdx="1" presStyleCnt="4"/>
      <dgm:spPr/>
    </dgm:pt>
    <dgm:pt modelId="{48FD6984-FF21-47E9-BCCE-A7B533F8499B}" type="pres">
      <dgm:prSet presAssocID="{8D271E7F-97C7-457F-8A43-AF487C46C777}" presName="childTx" presStyleLbl="bgAccFollowNode1" presStyleIdx="1" presStyleCnt="4">
        <dgm:presLayoutVars>
          <dgm:bulletEnabled val="1"/>
        </dgm:presLayoutVars>
      </dgm:prSet>
      <dgm:spPr/>
    </dgm:pt>
    <dgm:pt modelId="{9806DA8A-7EB0-4F6C-AAE6-DEC6CE046C58}" type="pres">
      <dgm:prSet presAssocID="{FDB55815-1209-4B17-9690-3229E7A9F23D}" presName="negSpace" presStyleCnt="0"/>
      <dgm:spPr/>
    </dgm:pt>
    <dgm:pt modelId="{EE2907D7-2633-45BC-BB75-F1AFBA75651F}" type="pres">
      <dgm:prSet presAssocID="{FDB55815-1209-4B17-9690-3229E7A9F23D}" presName="circle" presStyleLbl="node1" presStyleIdx="0" presStyleCnt="2"/>
      <dgm:spPr/>
    </dgm:pt>
    <dgm:pt modelId="{AD37EAD0-1F6F-41B9-A7EA-B576FB2A50A6}" type="pres">
      <dgm:prSet presAssocID="{2212B731-D27B-4B26-9FDD-4E4CE987BB98}" presName="transSpace" presStyleCnt="0"/>
      <dgm:spPr/>
    </dgm:pt>
    <dgm:pt modelId="{F29CD7B8-FAAC-4B2A-A47E-E1F35EA67E8E}" type="pres">
      <dgm:prSet presAssocID="{B4740524-FB56-4A0E-B1CB-7535836A4FEB}" presName="posSpace" presStyleCnt="0"/>
      <dgm:spPr/>
    </dgm:pt>
    <dgm:pt modelId="{71CFA515-CECD-45E6-A3F8-B54F28DDC0AD}" type="pres">
      <dgm:prSet presAssocID="{B4740524-FB56-4A0E-B1CB-7535836A4FEB}" presName="vertFlow" presStyleCnt="0"/>
      <dgm:spPr/>
    </dgm:pt>
    <dgm:pt modelId="{A2037603-6D9C-4246-B4A1-E72677BBDDDC}" type="pres">
      <dgm:prSet presAssocID="{B4740524-FB56-4A0E-B1CB-7535836A4FEB}" presName="topSpace" presStyleCnt="0"/>
      <dgm:spPr/>
    </dgm:pt>
    <dgm:pt modelId="{3B7F278B-6E49-47B9-A19D-2BD0061B0214}" type="pres">
      <dgm:prSet presAssocID="{B4740524-FB56-4A0E-B1CB-7535836A4FEB}" presName="firstComp" presStyleCnt="0"/>
      <dgm:spPr/>
    </dgm:pt>
    <dgm:pt modelId="{EF05D5F1-47A6-454E-A6A4-AD6A5354BAB1}" type="pres">
      <dgm:prSet presAssocID="{B4740524-FB56-4A0E-B1CB-7535836A4FEB}" presName="firstChild" presStyleLbl="bgAccFollowNode1" presStyleIdx="2" presStyleCnt="4"/>
      <dgm:spPr/>
    </dgm:pt>
    <dgm:pt modelId="{44216D8D-E843-4317-9A93-47C783B5A712}" type="pres">
      <dgm:prSet presAssocID="{B4740524-FB56-4A0E-B1CB-7535836A4FEB}" presName="firstChildTx" presStyleLbl="bgAccFollowNode1" presStyleIdx="2" presStyleCnt="4">
        <dgm:presLayoutVars>
          <dgm:bulletEnabled val="1"/>
        </dgm:presLayoutVars>
      </dgm:prSet>
      <dgm:spPr/>
    </dgm:pt>
    <dgm:pt modelId="{441B7F9E-D414-471A-94E5-5DBF08EC6233}" type="pres">
      <dgm:prSet presAssocID="{9021224D-8335-4E72-BBE3-83647699EDC7}" presName="comp" presStyleCnt="0"/>
      <dgm:spPr/>
    </dgm:pt>
    <dgm:pt modelId="{19173A7F-8489-4DB7-8288-7E2D4ACA3D40}" type="pres">
      <dgm:prSet presAssocID="{9021224D-8335-4E72-BBE3-83647699EDC7}" presName="child" presStyleLbl="bgAccFollowNode1" presStyleIdx="3" presStyleCnt="4"/>
      <dgm:spPr/>
    </dgm:pt>
    <dgm:pt modelId="{85AB80DE-2044-42ED-9C5B-C3FBCCE78992}" type="pres">
      <dgm:prSet presAssocID="{9021224D-8335-4E72-BBE3-83647699EDC7}" presName="childTx" presStyleLbl="bgAccFollowNode1" presStyleIdx="3" presStyleCnt="4">
        <dgm:presLayoutVars>
          <dgm:bulletEnabled val="1"/>
        </dgm:presLayoutVars>
      </dgm:prSet>
      <dgm:spPr/>
    </dgm:pt>
    <dgm:pt modelId="{477E0091-441E-4117-819F-3BABFC9A13A2}" type="pres">
      <dgm:prSet presAssocID="{B4740524-FB56-4A0E-B1CB-7535836A4FEB}" presName="negSpace" presStyleCnt="0"/>
      <dgm:spPr/>
    </dgm:pt>
    <dgm:pt modelId="{E0917450-C518-46F5-A9C0-EBCD4F34209C}" type="pres">
      <dgm:prSet presAssocID="{B4740524-FB56-4A0E-B1CB-7535836A4FEB}" presName="circle" presStyleLbl="node1" presStyleIdx="1" presStyleCnt="2"/>
      <dgm:spPr/>
    </dgm:pt>
  </dgm:ptLst>
  <dgm:cxnLst>
    <dgm:cxn modelId="{919C7401-DDBD-457E-98F6-5CCC8D74823E}" type="presOf" srcId="{B4740524-FB56-4A0E-B1CB-7535836A4FEB}" destId="{E0917450-C518-46F5-A9C0-EBCD4F34209C}" srcOrd="0" destOrd="0" presId="urn:microsoft.com/office/officeart/2005/8/layout/hList9"/>
    <dgm:cxn modelId="{8BAD850E-CA6F-418A-97DB-12F1BA70E8B4}" type="presOf" srcId="{9021224D-8335-4E72-BBE3-83647699EDC7}" destId="{85AB80DE-2044-42ED-9C5B-C3FBCCE78992}" srcOrd="1" destOrd="0" presId="urn:microsoft.com/office/officeart/2005/8/layout/hList9"/>
    <dgm:cxn modelId="{DAA3AA10-E7E3-4C87-BD31-081C7CB5EF59}" srcId="{01035A42-6C2B-4B9C-8034-80C6BBC094D0}" destId="{FDB55815-1209-4B17-9690-3229E7A9F23D}" srcOrd="0" destOrd="0" parTransId="{9FFCFE72-41FB-42DB-A9C0-71B4B6661416}" sibTransId="{2212B731-D27B-4B26-9FDD-4E4CE987BB98}"/>
    <dgm:cxn modelId="{0C3E0419-D4AD-4323-B35F-4060BFBCE534}" type="presOf" srcId="{AFC510DD-BA81-4AF0-9D62-A90AF9B9C46A}" destId="{05EDF3CD-A0E4-4AE8-BDB1-A3443CAD6473}" srcOrd="0" destOrd="0" presId="urn:microsoft.com/office/officeart/2005/8/layout/hList9"/>
    <dgm:cxn modelId="{75288521-678C-4BB4-9CC4-20D189ED92F3}" type="presOf" srcId="{8D271E7F-97C7-457F-8A43-AF487C46C777}" destId="{11C1E23D-49CD-4CEF-AD25-A652A795EDE8}" srcOrd="0" destOrd="0" presId="urn:microsoft.com/office/officeart/2005/8/layout/hList9"/>
    <dgm:cxn modelId="{91122B2C-BFC0-43C1-96FB-5B0F2D93033A}" srcId="{01035A42-6C2B-4B9C-8034-80C6BBC094D0}" destId="{B4740524-FB56-4A0E-B1CB-7535836A4FEB}" srcOrd="1" destOrd="0" parTransId="{8EDCBD1B-82AB-48B1-9AC6-71D7F84BF865}" sibTransId="{3A01DA36-B11A-460B-AABF-BC91C913A3B5}"/>
    <dgm:cxn modelId="{B528916D-8679-4293-A58A-F4A2C54D68FC}" type="presOf" srcId="{FDB55815-1209-4B17-9690-3229E7A9F23D}" destId="{EE2907D7-2633-45BC-BB75-F1AFBA75651F}" srcOrd="0" destOrd="0" presId="urn:microsoft.com/office/officeart/2005/8/layout/hList9"/>
    <dgm:cxn modelId="{1C59D352-65D4-4C35-9B94-456B362B803E}" type="presOf" srcId="{8D271E7F-97C7-457F-8A43-AF487C46C777}" destId="{48FD6984-FF21-47E9-BCCE-A7B533F8499B}" srcOrd="1" destOrd="0" presId="urn:microsoft.com/office/officeart/2005/8/layout/hList9"/>
    <dgm:cxn modelId="{64F64A76-AE11-4A04-AA00-8CFC27CBA80D}" srcId="{FDB55815-1209-4B17-9690-3229E7A9F23D}" destId="{AFC510DD-BA81-4AF0-9D62-A90AF9B9C46A}" srcOrd="0" destOrd="0" parTransId="{2493A4F1-C44D-42EB-8EAF-5ACBCECDD712}" sibTransId="{6D2BB343-CE78-4946-8079-FF131093F7B3}"/>
    <dgm:cxn modelId="{0773E67E-D16C-4E83-8EDD-24B0A163D8BB}" srcId="{FDB55815-1209-4B17-9690-3229E7A9F23D}" destId="{8D271E7F-97C7-457F-8A43-AF487C46C777}" srcOrd="1" destOrd="0" parTransId="{8FD74B48-0672-49D7-9691-A9E52F73B219}" sibTransId="{C944BCA0-5FEA-4502-B2B7-72CA026BAD6E}"/>
    <dgm:cxn modelId="{C5DA3583-FC13-45FA-A4B5-83B659DFC0AD}" srcId="{B4740524-FB56-4A0E-B1CB-7535836A4FEB}" destId="{871A40DE-C452-4595-B127-63B8009D6CE2}" srcOrd="0" destOrd="0" parTransId="{32736B0B-448E-42D4-8646-E39C82268B36}" sibTransId="{757C021E-B545-4CFB-B8AD-D4B507222310}"/>
    <dgm:cxn modelId="{98E92D86-8EDE-4FD8-B996-CA756010F2E6}" type="presOf" srcId="{01035A42-6C2B-4B9C-8034-80C6BBC094D0}" destId="{88A17F77-7E0D-424E-807E-C652F5A500CC}" srcOrd="0" destOrd="0" presId="urn:microsoft.com/office/officeart/2005/8/layout/hList9"/>
    <dgm:cxn modelId="{7C47C2A1-FEBD-4E7D-A128-5202F44CBA03}" type="presOf" srcId="{871A40DE-C452-4595-B127-63B8009D6CE2}" destId="{EF05D5F1-47A6-454E-A6A4-AD6A5354BAB1}" srcOrd="0" destOrd="0" presId="urn:microsoft.com/office/officeart/2005/8/layout/hList9"/>
    <dgm:cxn modelId="{0B8317A9-7C24-4B9F-AF67-A96529F9AE31}" type="presOf" srcId="{871A40DE-C452-4595-B127-63B8009D6CE2}" destId="{44216D8D-E843-4317-9A93-47C783B5A712}" srcOrd="1" destOrd="0" presId="urn:microsoft.com/office/officeart/2005/8/layout/hList9"/>
    <dgm:cxn modelId="{2F62C1D5-D6D2-467F-94E4-D7E885EE4152}" type="presOf" srcId="{AFC510DD-BA81-4AF0-9D62-A90AF9B9C46A}" destId="{F982BBEE-52ED-4C47-895D-DE67A4B1F122}" srcOrd="1" destOrd="0" presId="urn:microsoft.com/office/officeart/2005/8/layout/hList9"/>
    <dgm:cxn modelId="{C8E3CEF6-5DAF-440C-A161-030942270014}" srcId="{B4740524-FB56-4A0E-B1CB-7535836A4FEB}" destId="{9021224D-8335-4E72-BBE3-83647699EDC7}" srcOrd="1" destOrd="0" parTransId="{7794676D-154F-4546-914D-59D99259BB00}" sibTransId="{330790AA-D298-468A-910C-9ADF780B9A69}"/>
    <dgm:cxn modelId="{A2E6E4FC-5377-418C-BC84-33CD44C034AF}" type="presOf" srcId="{9021224D-8335-4E72-BBE3-83647699EDC7}" destId="{19173A7F-8489-4DB7-8288-7E2D4ACA3D40}" srcOrd="0" destOrd="0" presId="urn:microsoft.com/office/officeart/2005/8/layout/hList9"/>
    <dgm:cxn modelId="{FF4078D7-DDC5-42E7-A136-09141DB8B55D}" type="presParOf" srcId="{88A17F77-7E0D-424E-807E-C652F5A500CC}" destId="{E169B5B8-91EE-44DD-84DD-B8410C234677}" srcOrd="0" destOrd="0" presId="urn:microsoft.com/office/officeart/2005/8/layout/hList9"/>
    <dgm:cxn modelId="{B25EDAEF-7BEB-42E7-A4DF-BB526CB8CCB0}" type="presParOf" srcId="{88A17F77-7E0D-424E-807E-C652F5A500CC}" destId="{3B32D6C4-25B8-42F9-8568-0B9A6F7A9217}" srcOrd="1" destOrd="0" presId="urn:microsoft.com/office/officeart/2005/8/layout/hList9"/>
    <dgm:cxn modelId="{9684BDC9-A45A-4278-BFDB-172E4A89C6C7}" type="presParOf" srcId="{3B32D6C4-25B8-42F9-8568-0B9A6F7A9217}" destId="{FECC7014-D106-4807-8E71-4A83C54AA061}" srcOrd="0" destOrd="0" presId="urn:microsoft.com/office/officeart/2005/8/layout/hList9"/>
    <dgm:cxn modelId="{95072DDD-BBF5-4881-9C4B-ADA739F8ADE6}" type="presParOf" srcId="{3B32D6C4-25B8-42F9-8568-0B9A6F7A9217}" destId="{7EF5B910-60EB-4C03-85C1-7890AD53D906}" srcOrd="1" destOrd="0" presId="urn:microsoft.com/office/officeart/2005/8/layout/hList9"/>
    <dgm:cxn modelId="{EEC730CF-8F0F-422F-B2C6-3B6B838B1E44}" type="presParOf" srcId="{7EF5B910-60EB-4C03-85C1-7890AD53D906}" destId="{05EDF3CD-A0E4-4AE8-BDB1-A3443CAD6473}" srcOrd="0" destOrd="0" presId="urn:microsoft.com/office/officeart/2005/8/layout/hList9"/>
    <dgm:cxn modelId="{678D50EC-BF58-4A3C-A411-4BB8C865FF98}" type="presParOf" srcId="{7EF5B910-60EB-4C03-85C1-7890AD53D906}" destId="{F982BBEE-52ED-4C47-895D-DE67A4B1F122}" srcOrd="1" destOrd="0" presId="urn:microsoft.com/office/officeart/2005/8/layout/hList9"/>
    <dgm:cxn modelId="{A18B8DE7-DEC9-4A74-B270-06EF54157D50}" type="presParOf" srcId="{3B32D6C4-25B8-42F9-8568-0B9A6F7A9217}" destId="{2BA95DE5-3A1E-48C2-AEAA-E16AD7198E43}" srcOrd="2" destOrd="0" presId="urn:microsoft.com/office/officeart/2005/8/layout/hList9"/>
    <dgm:cxn modelId="{06DF3EB2-5CCB-4D0D-96D4-1DA96E213ADA}" type="presParOf" srcId="{2BA95DE5-3A1E-48C2-AEAA-E16AD7198E43}" destId="{11C1E23D-49CD-4CEF-AD25-A652A795EDE8}" srcOrd="0" destOrd="0" presId="urn:microsoft.com/office/officeart/2005/8/layout/hList9"/>
    <dgm:cxn modelId="{5E40BA2E-E738-4CFC-B059-5120E2E47C1B}" type="presParOf" srcId="{2BA95DE5-3A1E-48C2-AEAA-E16AD7198E43}" destId="{48FD6984-FF21-47E9-BCCE-A7B533F8499B}" srcOrd="1" destOrd="0" presId="urn:microsoft.com/office/officeart/2005/8/layout/hList9"/>
    <dgm:cxn modelId="{E30785B3-736A-479C-8026-0F988A91AD0B}" type="presParOf" srcId="{88A17F77-7E0D-424E-807E-C652F5A500CC}" destId="{9806DA8A-7EB0-4F6C-AAE6-DEC6CE046C58}" srcOrd="2" destOrd="0" presId="urn:microsoft.com/office/officeart/2005/8/layout/hList9"/>
    <dgm:cxn modelId="{6142FAEC-F054-4046-8634-FC6A2B09E090}" type="presParOf" srcId="{88A17F77-7E0D-424E-807E-C652F5A500CC}" destId="{EE2907D7-2633-45BC-BB75-F1AFBA75651F}" srcOrd="3" destOrd="0" presId="urn:microsoft.com/office/officeart/2005/8/layout/hList9"/>
    <dgm:cxn modelId="{CDF4514B-F096-4037-A76E-D1693A3064B1}" type="presParOf" srcId="{88A17F77-7E0D-424E-807E-C652F5A500CC}" destId="{AD37EAD0-1F6F-41B9-A7EA-B576FB2A50A6}" srcOrd="4" destOrd="0" presId="urn:microsoft.com/office/officeart/2005/8/layout/hList9"/>
    <dgm:cxn modelId="{9E06B1FB-850C-488C-8CC8-F73D5357B9E8}" type="presParOf" srcId="{88A17F77-7E0D-424E-807E-C652F5A500CC}" destId="{F29CD7B8-FAAC-4B2A-A47E-E1F35EA67E8E}" srcOrd="5" destOrd="0" presId="urn:microsoft.com/office/officeart/2005/8/layout/hList9"/>
    <dgm:cxn modelId="{A4796387-341A-4A23-BCA9-B136875A75CB}" type="presParOf" srcId="{88A17F77-7E0D-424E-807E-C652F5A500CC}" destId="{71CFA515-CECD-45E6-A3F8-B54F28DDC0AD}" srcOrd="6" destOrd="0" presId="urn:microsoft.com/office/officeart/2005/8/layout/hList9"/>
    <dgm:cxn modelId="{A681BEEF-7E08-4387-9F4C-6A1B33C05609}" type="presParOf" srcId="{71CFA515-CECD-45E6-A3F8-B54F28DDC0AD}" destId="{A2037603-6D9C-4246-B4A1-E72677BBDDDC}" srcOrd="0" destOrd="0" presId="urn:microsoft.com/office/officeart/2005/8/layout/hList9"/>
    <dgm:cxn modelId="{9D19A39F-C55A-45E3-BDF8-2763DBB696A2}" type="presParOf" srcId="{71CFA515-CECD-45E6-A3F8-B54F28DDC0AD}" destId="{3B7F278B-6E49-47B9-A19D-2BD0061B0214}" srcOrd="1" destOrd="0" presId="urn:microsoft.com/office/officeart/2005/8/layout/hList9"/>
    <dgm:cxn modelId="{7B199DC8-CE3C-4EDD-9D35-24CB8CBD1F3B}" type="presParOf" srcId="{3B7F278B-6E49-47B9-A19D-2BD0061B0214}" destId="{EF05D5F1-47A6-454E-A6A4-AD6A5354BAB1}" srcOrd="0" destOrd="0" presId="urn:microsoft.com/office/officeart/2005/8/layout/hList9"/>
    <dgm:cxn modelId="{69D875A3-C199-44F2-8479-AD1C6F4EA6CA}" type="presParOf" srcId="{3B7F278B-6E49-47B9-A19D-2BD0061B0214}" destId="{44216D8D-E843-4317-9A93-47C783B5A712}" srcOrd="1" destOrd="0" presId="urn:microsoft.com/office/officeart/2005/8/layout/hList9"/>
    <dgm:cxn modelId="{6F0B2B80-51FC-4204-86E6-DD16B3B996FB}" type="presParOf" srcId="{71CFA515-CECD-45E6-A3F8-B54F28DDC0AD}" destId="{441B7F9E-D414-471A-94E5-5DBF08EC6233}" srcOrd="2" destOrd="0" presId="urn:microsoft.com/office/officeart/2005/8/layout/hList9"/>
    <dgm:cxn modelId="{B75D2609-C517-4F2C-8205-76A3A48B7862}" type="presParOf" srcId="{441B7F9E-D414-471A-94E5-5DBF08EC6233}" destId="{19173A7F-8489-4DB7-8288-7E2D4ACA3D40}" srcOrd="0" destOrd="0" presId="urn:microsoft.com/office/officeart/2005/8/layout/hList9"/>
    <dgm:cxn modelId="{C099DE3E-C271-447F-92E0-ED463E82AC6E}" type="presParOf" srcId="{441B7F9E-D414-471A-94E5-5DBF08EC6233}" destId="{85AB80DE-2044-42ED-9C5B-C3FBCCE78992}" srcOrd="1" destOrd="0" presId="urn:microsoft.com/office/officeart/2005/8/layout/hList9"/>
    <dgm:cxn modelId="{BDFA6061-7DE2-4483-A551-751DBF13A1A9}" type="presParOf" srcId="{88A17F77-7E0D-424E-807E-C652F5A500CC}" destId="{477E0091-441E-4117-819F-3BABFC9A13A2}" srcOrd="7" destOrd="0" presId="urn:microsoft.com/office/officeart/2005/8/layout/hList9"/>
    <dgm:cxn modelId="{E3D95F4A-FF5D-4057-BA98-0349A19711DE}" type="presParOf" srcId="{88A17F77-7E0D-424E-807E-C652F5A500CC}" destId="{E0917450-C518-46F5-A9C0-EBCD4F34209C}"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863CB-607C-4756-9DB1-3895B55B8219}"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SG"/>
        </a:p>
      </dgm:t>
    </dgm:pt>
    <dgm:pt modelId="{D1C84F77-E450-4616-A7BE-BB67DD64F127}">
      <dgm:prSet phldrT="[Text]" custT="1"/>
      <dgm:spPr/>
      <dgm:t>
        <a:bodyPr/>
        <a:lstStyle/>
        <a:p>
          <a:r>
            <a:rPr lang="en-SG" sz="1400"/>
            <a:t>K12 Education $103 billion</a:t>
          </a:r>
        </a:p>
      </dgm:t>
    </dgm:pt>
    <dgm:pt modelId="{8712BEC4-9438-49FF-B2E4-CC8102C3EC52}" type="parTrans" cxnId="{D5990D52-1FA6-4486-BC6B-A03A7DA7E249}">
      <dgm:prSet/>
      <dgm:spPr/>
      <dgm:t>
        <a:bodyPr/>
        <a:lstStyle/>
        <a:p>
          <a:endParaRPr lang="en-SG"/>
        </a:p>
      </dgm:t>
    </dgm:pt>
    <dgm:pt modelId="{9B304C8F-A452-453B-9EF7-CB4B9D6DA956}" type="sibTrans" cxnId="{D5990D52-1FA6-4486-BC6B-A03A7DA7E249}">
      <dgm:prSet/>
      <dgm:spPr/>
      <dgm:t>
        <a:bodyPr/>
        <a:lstStyle/>
        <a:p>
          <a:endParaRPr lang="en-SG"/>
        </a:p>
      </dgm:t>
    </dgm:pt>
    <dgm:pt modelId="{DA525CF7-FB77-4F75-8448-2FF3AB7417B2}">
      <dgm:prSet phldrT="[Text]" custT="1"/>
      <dgm:spPr/>
      <dgm:t>
        <a:bodyPr/>
        <a:lstStyle/>
        <a:p>
          <a:r>
            <a:rPr lang="en-SG" sz="1400"/>
            <a:t>10% K12 Online Edu $ 10 billion</a:t>
          </a:r>
        </a:p>
      </dgm:t>
    </dgm:pt>
    <dgm:pt modelId="{B0FB7549-3F1F-4D0A-8A3B-B077421E8FAA}" type="parTrans" cxnId="{1934C012-F21B-467A-AA0F-89AD54FB8415}">
      <dgm:prSet/>
      <dgm:spPr/>
      <dgm:t>
        <a:bodyPr/>
        <a:lstStyle/>
        <a:p>
          <a:endParaRPr lang="en-SG"/>
        </a:p>
      </dgm:t>
    </dgm:pt>
    <dgm:pt modelId="{CB8E7A2E-8ADB-4FA6-BA4E-3922D917EECE}" type="sibTrans" cxnId="{1934C012-F21B-467A-AA0F-89AD54FB8415}">
      <dgm:prSet/>
      <dgm:spPr/>
      <dgm:t>
        <a:bodyPr/>
        <a:lstStyle/>
        <a:p>
          <a:endParaRPr lang="en-SG"/>
        </a:p>
      </dgm:t>
    </dgm:pt>
    <dgm:pt modelId="{ABD44807-DA4F-4646-98D8-52722B6593FC}">
      <dgm:prSet phldrT="[Text]"/>
      <dgm:spPr/>
      <dgm:t>
        <a:bodyPr/>
        <a:lstStyle/>
        <a:p>
          <a:r>
            <a:rPr lang="en-SG"/>
            <a:t>2% target market size $200 million</a:t>
          </a:r>
        </a:p>
      </dgm:t>
    </dgm:pt>
    <dgm:pt modelId="{FCE41BBF-ADD6-419A-84BB-7AEE65994145}" type="parTrans" cxnId="{3C7B14E8-093B-4625-B44D-F54743B46060}">
      <dgm:prSet/>
      <dgm:spPr/>
      <dgm:t>
        <a:bodyPr/>
        <a:lstStyle/>
        <a:p>
          <a:endParaRPr lang="en-SG"/>
        </a:p>
      </dgm:t>
    </dgm:pt>
    <dgm:pt modelId="{C6249AD0-7ACF-462C-A6C2-C2D50ECF9843}" type="sibTrans" cxnId="{3C7B14E8-093B-4625-B44D-F54743B46060}">
      <dgm:prSet/>
      <dgm:spPr/>
      <dgm:t>
        <a:bodyPr/>
        <a:lstStyle/>
        <a:p>
          <a:endParaRPr lang="en-SG"/>
        </a:p>
      </dgm:t>
    </dgm:pt>
    <dgm:pt modelId="{CB4501DE-7294-4F51-A8FF-F2788857C60D}" type="pres">
      <dgm:prSet presAssocID="{D04863CB-607C-4756-9DB1-3895B55B8219}" presName="Name0" presStyleCnt="0">
        <dgm:presLayoutVars>
          <dgm:chMax val="7"/>
          <dgm:resizeHandles val="exact"/>
        </dgm:presLayoutVars>
      </dgm:prSet>
      <dgm:spPr/>
    </dgm:pt>
    <dgm:pt modelId="{1C84DDAB-936F-4BBA-92A8-602A0EF390EB}" type="pres">
      <dgm:prSet presAssocID="{D04863CB-607C-4756-9DB1-3895B55B8219}" presName="comp1" presStyleCnt="0"/>
      <dgm:spPr/>
    </dgm:pt>
    <dgm:pt modelId="{4E8C4CB4-F158-433E-97C5-4D09793FC956}" type="pres">
      <dgm:prSet presAssocID="{D04863CB-607C-4756-9DB1-3895B55B8219}" presName="circle1" presStyleLbl="node1" presStyleIdx="0" presStyleCnt="3"/>
      <dgm:spPr/>
    </dgm:pt>
    <dgm:pt modelId="{A6FE95F2-B2F3-4486-B96B-84E3743E8AF4}" type="pres">
      <dgm:prSet presAssocID="{D04863CB-607C-4756-9DB1-3895B55B8219}" presName="c1text" presStyleLbl="node1" presStyleIdx="0" presStyleCnt="3">
        <dgm:presLayoutVars>
          <dgm:bulletEnabled val="1"/>
        </dgm:presLayoutVars>
      </dgm:prSet>
      <dgm:spPr/>
    </dgm:pt>
    <dgm:pt modelId="{153C0C81-D440-43AE-9650-AE6A74A66FD7}" type="pres">
      <dgm:prSet presAssocID="{D04863CB-607C-4756-9DB1-3895B55B8219}" presName="comp2" presStyleCnt="0"/>
      <dgm:spPr/>
    </dgm:pt>
    <dgm:pt modelId="{35C5D709-8DC5-4499-8133-3037F218BDCD}" type="pres">
      <dgm:prSet presAssocID="{D04863CB-607C-4756-9DB1-3895B55B8219}" presName="circle2" presStyleLbl="node1" presStyleIdx="1" presStyleCnt="3"/>
      <dgm:spPr/>
    </dgm:pt>
    <dgm:pt modelId="{77E20809-7C8F-49FE-A434-9AEB50CF86C1}" type="pres">
      <dgm:prSet presAssocID="{D04863CB-607C-4756-9DB1-3895B55B8219}" presName="c2text" presStyleLbl="node1" presStyleIdx="1" presStyleCnt="3">
        <dgm:presLayoutVars>
          <dgm:bulletEnabled val="1"/>
        </dgm:presLayoutVars>
      </dgm:prSet>
      <dgm:spPr/>
    </dgm:pt>
    <dgm:pt modelId="{42236405-4F0F-4C51-B07A-6F83BEC2D4AB}" type="pres">
      <dgm:prSet presAssocID="{D04863CB-607C-4756-9DB1-3895B55B8219}" presName="comp3" presStyleCnt="0"/>
      <dgm:spPr/>
    </dgm:pt>
    <dgm:pt modelId="{1A5DE615-6D1C-4C5C-B433-79E309946CC7}" type="pres">
      <dgm:prSet presAssocID="{D04863CB-607C-4756-9DB1-3895B55B8219}" presName="circle3" presStyleLbl="node1" presStyleIdx="2" presStyleCnt="3"/>
      <dgm:spPr/>
    </dgm:pt>
    <dgm:pt modelId="{5548AA52-9241-46DE-A9A5-074BFB28C4B6}" type="pres">
      <dgm:prSet presAssocID="{D04863CB-607C-4756-9DB1-3895B55B8219}" presName="c3text" presStyleLbl="node1" presStyleIdx="2" presStyleCnt="3">
        <dgm:presLayoutVars>
          <dgm:bulletEnabled val="1"/>
        </dgm:presLayoutVars>
      </dgm:prSet>
      <dgm:spPr/>
    </dgm:pt>
  </dgm:ptLst>
  <dgm:cxnLst>
    <dgm:cxn modelId="{1934C012-F21B-467A-AA0F-89AD54FB8415}" srcId="{D04863CB-607C-4756-9DB1-3895B55B8219}" destId="{DA525CF7-FB77-4F75-8448-2FF3AB7417B2}" srcOrd="1" destOrd="0" parTransId="{B0FB7549-3F1F-4D0A-8A3B-B077421E8FAA}" sibTransId="{CB8E7A2E-8ADB-4FA6-BA4E-3922D917EECE}"/>
    <dgm:cxn modelId="{FD44AA1C-06C9-4C5B-A34B-19EE8A0F0C6A}" type="presOf" srcId="{D04863CB-607C-4756-9DB1-3895B55B8219}" destId="{CB4501DE-7294-4F51-A8FF-F2788857C60D}" srcOrd="0" destOrd="0" presId="urn:microsoft.com/office/officeart/2005/8/layout/venn2"/>
    <dgm:cxn modelId="{4029DA1F-1E8A-4343-B0A9-87D6FDE7FB40}" type="presOf" srcId="{DA525CF7-FB77-4F75-8448-2FF3AB7417B2}" destId="{77E20809-7C8F-49FE-A434-9AEB50CF86C1}" srcOrd="1" destOrd="0" presId="urn:microsoft.com/office/officeart/2005/8/layout/venn2"/>
    <dgm:cxn modelId="{596A8F2D-E0B6-4A3D-AFE6-3A42D580DCB6}" type="presOf" srcId="{D1C84F77-E450-4616-A7BE-BB67DD64F127}" destId="{4E8C4CB4-F158-433E-97C5-4D09793FC956}" srcOrd="0" destOrd="0" presId="urn:microsoft.com/office/officeart/2005/8/layout/venn2"/>
    <dgm:cxn modelId="{D5990D52-1FA6-4486-BC6B-A03A7DA7E249}" srcId="{D04863CB-607C-4756-9DB1-3895B55B8219}" destId="{D1C84F77-E450-4616-A7BE-BB67DD64F127}" srcOrd="0" destOrd="0" parTransId="{8712BEC4-9438-49FF-B2E4-CC8102C3EC52}" sibTransId="{9B304C8F-A452-453B-9EF7-CB4B9D6DA956}"/>
    <dgm:cxn modelId="{A233928E-F885-48CD-9A72-3A4FB45FA929}" type="presOf" srcId="{DA525CF7-FB77-4F75-8448-2FF3AB7417B2}" destId="{35C5D709-8DC5-4499-8133-3037F218BDCD}" srcOrd="0" destOrd="0" presId="urn:microsoft.com/office/officeart/2005/8/layout/venn2"/>
    <dgm:cxn modelId="{EDCA3098-E89F-49C3-9A88-1BA5387BEC6C}" type="presOf" srcId="{ABD44807-DA4F-4646-98D8-52722B6593FC}" destId="{1A5DE615-6D1C-4C5C-B433-79E309946CC7}" srcOrd="0" destOrd="0" presId="urn:microsoft.com/office/officeart/2005/8/layout/venn2"/>
    <dgm:cxn modelId="{0465AAB9-F603-4427-BE97-353F3F7CB265}" type="presOf" srcId="{ABD44807-DA4F-4646-98D8-52722B6593FC}" destId="{5548AA52-9241-46DE-A9A5-074BFB28C4B6}" srcOrd="1" destOrd="0" presId="urn:microsoft.com/office/officeart/2005/8/layout/venn2"/>
    <dgm:cxn modelId="{3C7B14E8-093B-4625-B44D-F54743B46060}" srcId="{D04863CB-607C-4756-9DB1-3895B55B8219}" destId="{ABD44807-DA4F-4646-98D8-52722B6593FC}" srcOrd="2" destOrd="0" parTransId="{FCE41BBF-ADD6-419A-84BB-7AEE65994145}" sibTransId="{C6249AD0-7ACF-462C-A6C2-C2D50ECF9843}"/>
    <dgm:cxn modelId="{18139BED-0EB0-4EA9-97A5-8D20358B3671}" type="presOf" srcId="{D1C84F77-E450-4616-A7BE-BB67DD64F127}" destId="{A6FE95F2-B2F3-4486-B96B-84E3743E8AF4}" srcOrd="1" destOrd="0" presId="urn:microsoft.com/office/officeart/2005/8/layout/venn2"/>
    <dgm:cxn modelId="{3D0089AC-190D-4809-BDA1-4CA14A4BE5FA}" type="presParOf" srcId="{CB4501DE-7294-4F51-A8FF-F2788857C60D}" destId="{1C84DDAB-936F-4BBA-92A8-602A0EF390EB}" srcOrd="0" destOrd="0" presId="urn:microsoft.com/office/officeart/2005/8/layout/venn2"/>
    <dgm:cxn modelId="{DA048244-B5CE-4383-BB86-D382368BCA31}" type="presParOf" srcId="{1C84DDAB-936F-4BBA-92A8-602A0EF390EB}" destId="{4E8C4CB4-F158-433E-97C5-4D09793FC956}" srcOrd="0" destOrd="0" presId="urn:microsoft.com/office/officeart/2005/8/layout/venn2"/>
    <dgm:cxn modelId="{E1298FE3-2709-47AF-85A0-37EAA8346A26}" type="presParOf" srcId="{1C84DDAB-936F-4BBA-92A8-602A0EF390EB}" destId="{A6FE95F2-B2F3-4486-B96B-84E3743E8AF4}" srcOrd="1" destOrd="0" presId="urn:microsoft.com/office/officeart/2005/8/layout/venn2"/>
    <dgm:cxn modelId="{C815B420-C8EA-4257-86D3-C8E0BF401FD5}" type="presParOf" srcId="{CB4501DE-7294-4F51-A8FF-F2788857C60D}" destId="{153C0C81-D440-43AE-9650-AE6A74A66FD7}" srcOrd="1" destOrd="0" presId="urn:microsoft.com/office/officeart/2005/8/layout/venn2"/>
    <dgm:cxn modelId="{B513DF26-6CCF-4DF8-BB7A-99214A6D3A59}" type="presParOf" srcId="{153C0C81-D440-43AE-9650-AE6A74A66FD7}" destId="{35C5D709-8DC5-4499-8133-3037F218BDCD}" srcOrd="0" destOrd="0" presId="urn:microsoft.com/office/officeart/2005/8/layout/venn2"/>
    <dgm:cxn modelId="{12166259-42B0-440D-83BE-3E316D5BEB5B}" type="presParOf" srcId="{153C0C81-D440-43AE-9650-AE6A74A66FD7}" destId="{77E20809-7C8F-49FE-A434-9AEB50CF86C1}" srcOrd="1" destOrd="0" presId="urn:microsoft.com/office/officeart/2005/8/layout/venn2"/>
    <dgm:cxn modelId="{32C0F695-A608-4F43-942D-4B091F9A375B}" type="presParOf" srcId="{CB4501DE-7294-4F51-A8FF-F2788857C60D}" destId="{42236405-4F0F-4C51-B07A-6F83BEC2D4AB}" srcOrd="2" destOrd="0" presId="urn:microsoft.com/office/officeart/2005/8/layout/venn2"/>
    <dgm:cxn modelId="{13183FCC-8B0E-491D-AD37-F86E0866614C}" type="presParOf" srcId="{42236405-4F0F-4C51-B07A-6F83BEC2D4AB}" destId="{1A5DE615-6D1C-4C5C-B433-79E309946CC7}" srcOrd="0" destOrd="0" presId="urn:microsoft.com/office/officeart/2005/8/layout/venn2"/>
    <dgm:cxn modelId="{EB5C7D60-F5E1-4878-A052-5323F3D2EE46}" type="presParOf" srcId="{42236405-4F0F-4C51-B07A-6F83BEC2D4AB}" destId="{5548AA52-9241-46DE-A9A5-074BFB28C4B6}"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DF3CD-A0E4-4AE8-BDB1-A3443CAD6473}">
      <dsp:nvSpPr>
        <dsp:cNvPr id="0" name=""/>
        <dsp:cNvSpPr/>
      </dsp:nvSpPr>
      <dsp:spPr>
        <a:xfrm>
          <a:off x="669933" y="476465"/>
          <a:ext cx="1254654" cy="83685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SG" sz="1200" kern="1200"/>
            <a:t>Larger Customer Base</a:t>
          </a:r>
        </a:p>
      </dsp:txBody>
      <dsp:txXfrm>
        <a:off x="870677" y="476465"/>
        <a:ext cx="1053909" cy="836854"/>
      </dsp:txXfrm>
    </dsp:sp>
    <dsp:sp modelId="{11C1E23D-49CD-4CEF-AD25-A652A795EDE8}">
      <dsp:nvSpPr>
        <dsp:cNvPr id="0" name=""/>
        <dsp:cNvSpPr/>
      </dsp:nvSpPr>
      <dsp:spPr>
        <a:xfrm>
          <a:off x="669933" y="1313320"/>
          <a:ext cx="1254654" cy="836854"/>
        </a:xfrm>
        <a:prstGeom prst="rect">
          <a:avLst/>
        </a:prstGeom>
        <a:solidFill>
          <a:schemeClr val="accent3">
            <a:tint val="40000"/>
            <a:alpha val="90000"/>
            <a:hueOff val="-33077"/>
            <a:satOff val="-12640"/>
            <a:lumOff val="-171"/>
            <a:alphaOff val="0"/>
          </a:schemeClr>
        </a:solidFill>
        <a:ln w="12700" cap="flat" cmpd="sng" algn="ctr">
          <a:solidFill>
            <a:schemeClr val="accent3">
              <a:tint val="40000"/>
              <a:alpha val="90000"/>
              <a:hueOff val="-33077"/>
              <a:satOff val="-12640"/>
              <a:lumOff val="-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SG" sz="1200" kern="1200"/>
            <a:t>Low cost by technology advantage</a:t>
          </a:r>
        </a:p>
      </dsp:txBody>
      <dsp:txXfrm>
        <a:off x="870677" y="1313320"/>
        <a:ext cx="1053909" cy="836854"/>
      </dsp:txXfrm>
    </dsp:sp>
    <dsp:sp modelId="{EE2907D7-2633-45BC-BB75-F1AFBA75651F}">
      <dsp:nvSpPr>
        <dsp:cNvPr id="0" name=""/>
        <dsp:cNvSpPr/>
      </dsp:nvSpPr>
      <dsp:spPr>
        <a:xfrm>
          <a:off x="784" y="141891"/>
          <a:ext cx="836436" cy="836436"/>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SG" sz="1200" kern="1200"/>
            <a:t>Benefits</a:t>
          </a:r>
        </a:p>
      </dsp:txBody>
      <dsp:txXfrm>
        <a:off x="123277" y="264384"/>
        <a:ext cx="591450" cy="591450"/>
      </dsp:txXfrm>
    </dsp:sp>
    <dsp:sp modelId="{EF05D5F1-47A6-454E-A6A4-AD6A5354BAB1}">
      <dsp:nvSpPr>
        <dsp:cNvPr id="0" name=""/>
        <dsp:cNvSpPr/>
      </dsp:nvSpPr>
      <dsp:spPr>
        <a:xfrm>
          <a:off x="2761023" y="476465"/>
          <a:ext cx="1254654" cy="836854"/>
        </a:xfrm>
        <a:prstGeom prst="rect">
          <a:avLst/>
        </a:prstGeom>
        <a:solidFill>
          <a:schemeClr val="accent3">
            <a:tint val="40000"/>
            <a:alpha val="90000"/>
            <a:hueOff val="-66154"/>
            <a:satOff val="-25281"/>
            <a:lumOff val="-342"/>
            <a:alphaOff val="0"/>
          </a:schemeClr>
        </a:solidFill>
        <a:ln w="12700" cap="flat" cmpd="sng" algn="ctr">
          <a:solidFill>
            <a:schemeClr val="accent3">
              <a:tint val="40000"/>
              <a:alpha val="90000"/>
              <a:hueOff val="-66154"/>
              <a:satOff val="-25281"/>
              <a:lumOff val="-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SG" sz="1200" kern="1200"/>
            <a:t>Many established online competitors</a:t>
          </a:r>
        </a:p>
      </dsp:txBody>
      <dsp:txXfrm>
        <a:off x="2961768" y="476465"/>
        <a:ext cx="1053909" cy="836854"/>
      </dsp:txXfrm>
    </dsp:sp>
    <dsp:sp modelId="{19173A7F-8489-4DB7-8288-7E2D4ACA3D40}">
      <dsp:nvSpPr>
        <dsp:cNvPr id="0" name=""/>
        <dsp:cNvSpPr/>
      </dsp:nvSpPr>
      <dsp:spPr>
        <a:xfrm>
          <a:off x="2761023" y="1313320"/>
          <a:ext cx="1254654" cy="836854"/>
        </a:xfrm>
        <a:prstGeom prst="rect">
          <a:avLst/>
        </a:prstGeom>
        <a:solidFill>
          <a:schemeClr val="accent3">
            <a:tint val="40000"/>
            <a:alpha val="90000"/>
            <a:hueOff val="-99230"/>
            <a:satOff val="-37921"/>
            <a:lumOff val="-513"/>
            <a:alphaOff val="0"/>
          </a:schemeClr>
        </a:solidFill>
        <a:ln w="12700" cap="flat" cmpd="sng" algn="ctr">
          <a:solidFill>
            <a:schemeClr val="accent3">
              <a:tint val="40000"/>
              <a:alpha val="90000"/>
              <a:hueOff val="-99230"/>
              <a:satOff val="-3792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SG" sz="1200" kern="1200"/>
            <a:t>Lower quality comparing to offline competitors</a:t>
          </a:r>
        </a:p>
      </dsp:txBody>
      <dsp:txXfrm>
        <a:off x="2961768" y="1313320"/>
        <a:ext cx="1053909" cy="836854"/>
      </dsp:txXfrm>
    </dsp:sp>
    <dsp:sp modelId="{E0917450-C518-46F5-A9C0-EBCD4F34209C}">
      <dsp:nvSpPr>
        <dsp:cNvPr id="0" name=""/>
        <dsp:cNvSpPr/>
      </dsp:nvSpPr>
      <dsp:spPr>
        <a:xfrm>
          <a:off x="2091874" y="141891"/>
          <a:ext cx="836436" cy="836436"/>
        </a:xfrm>
        <a:prstGeom prst="ellipse">
          <a:avLst/>
        </a:prstGeom>
        <a:solidFill>
          <a:schemeClr val="accent3">
            <a:hueOff val="428568"/>
            <a:satOff val="-48092"/>
            <a:lumOff val="823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SG" sz="1200" kern="1200"/>
            <a:t>Risks</a:t>
          </a:r>
        </a:p>
      </dsp:txBody>
      <dsp:txXfrm>
        <a:off x="2214367" y="264384"/>
        <a:ext cx="591450" cy="591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C4CB4-F158-433E-97C5-4D09793FC956}">
      <dsp:nvSpPr>
        <dsp:cNvPr id="0" name=""/>
        <dsp:cNvSpPr/>
      </dsp:nvSpPr>
      <dsp:spPr>
        <a:xfrm>
          <a:off x="572163" y="0"/>
          <a:ext cx="3900640" cy="390064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SG" sz="1400" kern="1200"/>
            <a:t>K12 Education $103 billion</a:t>
          </a:r>
        </a:p>
      </dsp:txBody>
      <dsp:txXfrm>
        <a:off x="1840846" y="195031"/>
        <a:ext cx="1363273" cy="585096"/>
      </dsp:txXfrm>
    </dsp:sp>
    <dsp:sp modelId="{35C5D709-8DC5-4499-8133-3037F218BDCD}">
      <dsp:nvSpPr>
        <dsp:cNvPr id="0" name=""/>
        <dsp:cNvSpPr/>
      </dsp:nvSpPr>
      <dsp:spPr>
        <a:xfrm>
          <a:off x="1059743" y="975159"/>
          <a:ext cx="2925480" cy="292548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SG" sz="1400" kern="1200"/>
            <a:t>10% K12 Online Edu $ 10 billion</a:t>
          </a:r>
        </a:p>
      </dsp:txBody>
      <dsp:txXfrm>
        <a:off x="1840846" y="1158002"/>
        <a:ext cx="1363273" cy="548527"/>
      </dsp:txXfrm>
    </dsp:sp>
    <dsp:sp modelId="{1A5DE615-6D1C-4C5C-B433-79E309946CC7}">
      <dsp:nvSpPr>
        <dsp:cNvPr id="0" name=""/>
        <dsp:cNvSpPr/>
      </dsp:nvSpPr>
      <dsp:spPr>
        <a:xfrm>
          <a:off x="1547323" y="1950320"/>
          <a:ext cx="1950320" cy="195032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SG" sz="1600" kern="1200"/>
            <a:t>2% target market size $200 million</a:t>
          </a:r>
        </a:p>
      </dsp:txBody>
      <dsp:txXfrm>
        <a:off x="1832940" y="2437899"/>
        <a:ext cx="1379084" cy="975160"/>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93EA1-5C48-5941-B899-628C5EAE2100}"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32EF1-0869-A346-9B77-C2FEC8C37EB4}" type="slidenum">
              <a:rPr lang="en-US" smtClean="0"/>
              <a:t>‹#›</a:t>
            </a:fld>
            <a:endParaRPr lang="en-US"/>
          </a:p>
        </p:txBody>
      </p:sp>
    </p:spTree>
    <p:extLst>
      <p:ext uri="{BB962C8B-B14F-4D97-AF65-F5344CB8AC3E}">
        <p14:creationId xmlns:p14="http://schemas.microsoft.com/office/powerpoint/2010/main" val="232640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Good afternoon, everyone and thank you for having us.</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So, this is our plan for Coursera to increase your revenue by at least 4 %.</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4932EF1-0869-A346-9B77-C2FEC8C37EB4}" type="slidenum">
              <a:rPr lang="en-US" smtClean="0"/>
              <a:t>1</a:t>
            </a:fld>
            <a:endParaRPr lang="en-US"/>
          </a:p>
        </p:txBody>
      </p:sp>
    </p:spTree>
    <p:extLst>
      <p:ext uri="{BB962C8B-B14F-4D97-AF65-F5344CB8AC3E}">
        <p14:creationId xmlns:p14="http://schemas.microsoft.com/office/powerpoint/2010/main" val="317450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As you already know, Coursera is a global platform for online learning and career development.</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During the COVID-19 pandemic, Coursera played great role in empowering communities and institutions with this global learning ecosystem.</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As a result, Coursera received B Corp Certification from B Lab in Feb 2021.</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I will pass to Jason for the pain point part.</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US" sz="18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4932EF1-0869-A346-9B77-C2FEC8C37EB4}" type="slidenum">
              <a:rPr lang="en-US" smtClean="0"/>
              <a:t>2</a:t>
            </a:fld>
            <a:endParaRPr lang="en-US"/>
          </a:p>
        </p:txBody>
      </p:sp>
    </p:spTree>
    <p:extLst>
      <p:ext uri="{BB962C8B-B14F-4D97-AF65-F5344CB8AC3E}">
        <p14:creationId xmlns:p14="http://schemas.microsoft.com/office/powerpoint/2010/main" val="355340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look at what Coursera does best.</a:t>
            </a:r>
          </a:p>
          <a:p>
            <a:r>
              <a:rPr lang="en-US"/>
              <a:t>First, being in the leader in the market, it has the scale competitive advantage with a huge number of registered learners plus the partnerships with thousands of businesses, government agencies and top universities.</a:t>
            </a:r>
            <a:endParaRPr lang="en-US">
              <a:cs typeface="Calibri"/>
            </a:endParaRPr>
          </a:p>
          <a:p>
            <a:r>
              <a:rPr lang="en-US"/>
              <a:t>Another advantage that </a:t>
            </a:r>
            <a:r>
              <a:rPr lang="en-US" err="1"/>
              <a:t>coursera</a:t>
            </a:r>
            <a:r>
              <a:rPr lang="en-US"/>
              <a:t> has is the attractive price to cost offerings ranging from free courses to paid certifications to fully accredited education programs like </a:t>
            </a:r>
            <a:r>
              <a:rPr lang="en-US" err="1"/>
              <a:t>iMBA</a:t>
            </a:r>
            <a:endParaRPr lang="en-US" err="1">
              <a:cs typeface="Calibri"/>
            </a:endParaRPr>
          </a:p>
          <a:p>
            <a:r>
              <a:rPr lang="en-US"/>
              <a:t>Lastly, building on the huge database of learners, </a:t>
            </a:r>
            <a:r>
              <a:rPr lang="en-US" err="1"/>
              <a:t>coursera</a:t>
            </a:r>
            <a:r>
              <a:rPr lang="en-US"/>
              <a:t> knows learners behaviors. It can then use technology to help build optimal learning programs based on learners needs.</a:t>
            </a:r>
          </a:p>
          <a:p>
            <a:r>
              <a:rPr lang="en-US">
                <a:cs typeface="Calibri" panose="020F0502020204030204"/>
              </a:rPr>
              <a:t>I'm going to pass it to Dom to talk about SWOT analysis</a:t>
            </a:r>
          </a:p>
        </p:txBody>
      </p:sp>
      <p:sp>
        <p:nvSpPr>
          <p:cNvPr id="4" name="Slide Number Placeholder 3"/>
          <p:cNvSpPr>
            <a:spLocks noGrp="1"/>
          </p:cNvSpPr>
          <p:nvPr>
            <p:ph type="sldNum" sz="quarter" idx="5"/>
          </p:nvPr>
        </p:nvSpPr>
        <p:spPr/>
        <p:txBody>
          <a:bodyPr/>
          <a:lstStyle/>
          <a:p>
            <a:fld id="{C4932EF1-0869-A346-9B77-C2FEC8C37EB4}" type="slidenum">
              <a:rPr lang="en-US" smtClean="0"/>
              <a:t>4</a:t>
            </a:fld>
            <a:endParaRPr lang="en-US"/>
          </a:p>
        </p:txBody>
      </p:sp>
    </p:spTree>
    <p:extLst>
      <p:ext uri="{BB962C8B-B14F-4D97-AF65-F5344CB8AC3E}">
        <p14:creationId xmlns:p14="http://schemas.microsoft.com/office/powerpoint/2010/main" val="425624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Presenting the SWOT analysis</a:t>
            </a:r>
            <a:r>
              <a:rPr lang="en-SG"/>
              <a:t> segment for Coursera. </a:t>
            </a:r>
            <a:endParaRPr lang="en-US"/>
          </a:p>
          <a:p>
            <a:r>
              <a:rPr lang="en-US"/>
              <a:t> </a:t>
            </a:r>
          </a:p>
          <a:p>
            <a:r>
              <a:rPr lang="en-US"/>
              <a:t>For its strength, it is a fully </a:t>
            </a:r>
            <a:r>
              <a:rPr lang="en-SG"/>
              <a:t>digitalized platform capable of attracting its already prestigious network of institutions and partners. Given its reputation for innovative delivery using technology, it can replicate its already successful model and expanding beyond.</a:t>
            </a:r>
          </a:p>
          <a:p>
            <a:r>
              <a:rPr lang="en-US"/>
              <a:t> </a:t>
            </a:r>
            <a:endParaRPr lang="en-SG"/>
          </a:p>
          <a:p>
            <a:r>
              <a:rPr lang="en-SG"/>
              <a:t>Its identified weakness includes the perceived advantage of real-life learning, the lack of interaction, with peer grading at times leading to sub-optimal results. Catering to higher-learning age groups, predominantly a US-centric provider, it may limit its scope, isolating other geographies and demographics. All of which may have led to failure for paid certification conversion.</a:t>
            </a:r>
          </a:p>
          <a:p>
            <a:r>
              <a:rPr lang="en-US"/>
              <a:t> </a:t>
            </a:r>
          </a:p>
          <a:p>
            <a:r>
              <a:rPr lang="en-US"/>
              <a:t>With </a:t>
            </a:r>
            <a:r>
              <a:rPr lang="en-SG"/>
              <a:t>opportunities, there is further potential to expand both laterally and vertically across age groups, and beyond current targeted segments. With a growing emphasis globally in K-12 education, and in a generation embracing tech, Coursera can optimize its potential by providing global access to seamless education-of-choice.</a:t>
            </a:r>
          </a:p>
          <a:p>
            <a:r>
              <a:rPr lang="en-US"/>
              <a:t> </a:t>
            </a:r>
          </a:p>
          <a:p>
            <a:r>
              <a:rPr lang="en-US"/>
              <a:t>With threats, </a:t>
            </a:r>
            <a:r>
              <a:rPr lang="en-SG"/>
              <a:t>available competition, introduction of AI and perceived dilution of recognition of its certification. Over to you Shaun.</a:t>
            </a:r>
          </a:p>
          <a:p>
            <a:r>
              <a:rPr lang="en-SG"/>
              <a:t>.  </a:t>
            </a:r>
            <a:endParaRPr lang="en-SG">
              <a:cs typeface="Calibri"/>
            </a:endParaRPr>
          </a:p>
          <a:p>
            <a:endParaRPr lang="en-SG">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CAE711-B53E-984C-BD0C-9984282ABD35}"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8841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Our recommendation is for Coursera to expand its offerings to include K-12 education.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Here, we can see that although the competitor Chegg is generating similar revenue to Coursera, it is making a significant profit instead of experiencing a loss. This highlights the potential profitability of entering the K-12 education market for Coursera.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2021 market size for K-12 education is estimated to be around 100 billion, and assuming that the online part represents 10% of this total, it is worth around 10 billion. If Coursera can capture just 2% of this target market, it could generate around 200 million in profit, which represents a growth of approximately 40%.</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With its established branding, Coursera has the potential to expand into the K-12 education market and capture the 200 million opportunity size. This move could benefit Coursera by providing access to a much larger customer base, as young people at this stage typically prioritize education.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Additionally, leveraging their existing technology could significantly lower costs compared to offline K-12 education.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However, it's important to note that there are already established players in the market such as Khan Academy or Duolingo. Moreover, competing in terms of quality with offline competitors like VIPKIDS or New Oriental could be challenging, particularly considering the rise of online products since the pandemic.</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Over to Paula.</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C4932EF1-0869-A346-9B77-C2FEC8C37EB4}" type="slidenum">
              <a:rPr lang="en-US" smtClean="0"/>
              <a:t>6</a:t>
            </a:fld>
            <a:endParaRPr lang="en-US"/>
          </a:p>
        </p:txBody>
      </p:sp>
    </p:spTree>
    <p:extLst>
      <p:ext uri="{BB962C8B-B14F-4D97-AF65-F5344CB8AC3E}">
        <p14:creationId xmlns:p14="http://schemas.microsoft.com/office/powerpoint/2010/main" val="202381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B26151-2592-C942-9F60-1A013A426CCC}" type="slidenum">
              <a:rPr lang="en-US" smtClean="0"/>
              <a:t>7</a:t>
            </a:fld>
            <a:endParaRPr lang="en-US"/>
          </a:p>
        </p:txBody>
      </p:sp>
    </p:spTree>
    <p:extLst>
      <p:ext uri="{BB962C8B-B14F-4D97-AF65-F5344CB8AC3E}">
        <p14:creationId xmlns:p14="http://schemas.microsoft.com/office/powerpoint/2010/main" val="403854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B26151-2592-C942-9F60-1A013A426CCC}" type="slidenum">
              <a:rPr lang="en-US" smtClean="0"/>
              <a:t>8</a:t>
            </a:fld>
            <a:endParaRPr lang="en-US"/>
          </a:p>
        </p:txBody>
      </p:sp>
    </p:spTree>
    <p:extLst>
      <p:ext uri="{BB962C8B-B14F-4D97-AF65-F5344CB8AC3E}">
        <p14:creationId xmlns:p14="http://schemas.microsoft.com/office/powerpoint/2010/main" val="210348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3/13/2023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9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369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388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969000"/>
            <a:ext cx="11582400" cy="609600"/>
          </a:xfrm>
          <a:ln w="9525">
            <a:solidFill>
              <a:schemeClr val="tx1"/>
            </a:solidFill>
          </a:ln>
        </p:spPr>
        <p:txBody>
          <a:bodyPr lIns="457200" tIns="91440" rIns="457200" bIns="91440" anchor="ctr"/>
          <a:lstStyle>
            <a:lvl1pPr marL="0" indent="0" algn="ctr">
              <a:lnSpc>
                <a:spcPct val="90000"/>
              </a:lnSpc>
              <a:spcBef>
                <a:spcPts val="0"/>
              </a:spcBef>
              <a:buNone/>
              <a:defRPr sz="1867">
                <a:solidFill>
                  <a:schemeClr val="tx1"/>
                </a:solidFill>
              </a:defRPr>
            </a:lvl1pPr>
            <a:lvl2pPr marL="609585" indent="0" algn="ctr">
              <a:buNone/>
              <a:defRPr sz="1867"/>
            </a:lvl2pPr>
            <a:lvl3pPr marL="1219170" indent="0" algn="ctr">
              <a:buNone/>
              <a:defRPr sz="1867"/>
            </a:lvl3pPr>
            <a:lvl4pPr marL="1828754" indent="0" algn="ctr">
              <a:buNone/>
              <a:defRPr sz="1867"/>
            </a:lvl4pPr>
            <a:lvl5pPr marL="2438339" indent="0" algn="ctr">
              <a:buNone/>
              <a:defRPr sz="1867"/>
            </a:lvl5pPr>
          </a:lstStyle>
          <a:p>
            <a:pPr lvl="0"/>
            <a:r>
              <a:rPr lang="en-US"/>
              <a:t>Edit Master text styles</a:t>
            </a:r>
          </a:p>
        </p:txBody>
      </p:sp>
      <p:sp>
        <p:nvSpPr>
          <p:cNvPr id="7" name="Footer Placeholder 6"/>
          <p:cNvSpPr>
            <a:spLocks noGrp="1"/>
          </p:cNvSpPr>
          <p:nvPr>
            <p:ph type="ftr" sz="quarter" idx="12"/>
          </p:nvPr>
        </p:nvSpPr>
        <p:spPr/>
        <p:txBody>
          <a:bodyPr/>
          <a:lstStyle>
            <a:lvl1pPr>
              <a:defRPr>
                <a:solidFill>
                  <a:schemeClr val="tx1"/>
                </a:solidFill>
              </a:defRPr>
            </a:lvl1pPr>
          </a:lstStyle>
          <a:p>
            <a:endParaRPr lang="en-US"/>
          </a:p>
        </p:txBody>
      </p:sp>
      <p:sp>
        <p:nvSpPr>
          <p:cNvPr id="8" name="Slide Number Placeholder 7"/>
          <p:cNvSpPr>
            <a:spLocks noGrp="1"/>
          </p:cNvSpPr>
          <p:nvPr>
            <p:ph type="sldNum" sz="quarter" idx="13"/>
          </p:nvPr>
        </p:nvSpPr>
        <p:spPr/>
        <p:txBody>
          <a:bodyPr/>
          <a:lstStyle>
            <a:lvl1pPr>
              <a:defRPr>
                <a:solidFill>
                  <a:schemeClr val="tx1"/>
                </a:solidFill>
              </a:defRPr>
            </a:lvl1pPr>
          </a:lstStyle>
          <a:p>
            <a:fld id="{2154EA64-C67A-624C-A147-549F97A9164D}" type="slidenum">
              <a:rPr lang="en-US" smtClean="0"/>
              <a:pPr/>
              <a:t>‹#›</a:t>
            </a:fld>
            <a:endParaRPr lang="en-US"/>
          </a:p>
        </p:txBody>
      </p:sp>
      <p:sp>
        <p:nvSpPr>
          <p:cNvPr id="5" name="Title 4">
            <a:extLst>
              <a:ext uri="{FF2B5EF4-FFF2-40B4-BE49-F238E27FC236}">
                <a16:creationId xmlns:a16="http://schemas.microsoft.com/office/drawing/2014/main" id="{66273762-37B0-8943-A127-79042FB9BE8F}"/>
              </a:ext>
            </a:extLst>
          </p:cNvPr>
          <p:cNvSpPr>
            <a:spLocks noGrp="1"/>
          </p:cNvSpPr>
          <p:nvPr>
            <p:ph type="title"/>
          </p:nvPr>
        </p:nvSpPr>
        <p:spPr>
          <a:xfrm>
            <a:off x="304800" y="279400"/>
            <a:ext cx="11582400" cy="727285"/>
          </a:xfrm>
        </p:spPr>
        <p:txBody>
          <a:bodyPr tIns="0" anchor="ctr" anchorCtr="0"/>
          <a:lstStyle/>
          <a:p>
            <a:r>
              <a:rPr lang="en-US"/>
              <a:t>Click to edit Master title style</a:t>
            </a:r>
          </a:p>
        </p:txBody>
      </p:sp>
    </p:spTree>
    <p:extLst>
      <p:ext uri="{BB962C8B-B14F-4D97-AF65-F5344CB8AC3E}">
        <p14:creationId xmlns:p14="http://schemas.microsoft.com/office/powerpoint/2010/main" val="3894559525"/>
      </p:ext>
    </p:extLst>
  </p:cSld>
  <p:clrMapOvr>
    <a:masterClrMapping/>
  </p:clrMapOvr>
  <p:extLst>
    <p:ext uri="{DCECCB84-F9BA-43D5-87BE-67443E8EF086}">
      <p15:sldGuideLst xmlns:p15="http://schemas.microsoft.com/office/powerpoint/2012/main">
        <p15:guide id="12" orient="horz" pos="2724">
          <p15:clr>
            <a:srgbClr val="F26B43"/>
          </p15:clr>
        </p15:guide>
        <p15:guide id="13" pos="2808">
          <p15:clr>
            <a:srgbClr val="FDE53C"/>
          </p15:clr>
        </p15:guide>
        <p15:guide id="14" pos="2952">
          <p15:clr>
            <a:srgbClr val="FDE53C"/>
          </p15:clr>
        </p15:guide>
        <p15:guide id="15" orient="horz" pos="612">
          <p15:clr>
            <a:srgbClr val="F26B43"/>
          </p15:clr>
        </p15:guide>
        <p15:guide id="16"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52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700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018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53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177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89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3/13/2023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712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619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080491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 id="2147483674"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c.gov/Archives/edgar/data/1651562/000119312521071525/d65490ds1.ht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Triangular abstract background">
            <a:extLst>
              <a:ext uri="{FF2B5EF4-FFF2-40B4-BE49-F238E27FC236}">
                <a16:creationId xmlns:a16="http://schemas.microsoft.com/office/drawing/2014/main" id="{964F9540-1FDA-135C-55F3-FA88D0865268}"/>
              </a:ext>
            </a:extLst>
          </p:cNvPr>
          <p:cNvPicPr>
            <a:picLocks noChangeAspect="1"/>
          </p:cNvPicPr>
          <p:nvPr/>
        </p:nvPicPr>
        <p:blipFill rotWithShape="1">
          <a:blip r:embed="rId3"/>
          <a:srcRect l="7288" r="1404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9"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AB322F-9E4D-79F4-287A-E353E08CF0ED}"/>
              </a:ext>
            </a:extLst>
          </p:cNvPr>
          <p:cNvSpPr>
            <a:spLocks noGrp="1"/>
          </p:cNvSpPr>
          <p:nvPr>
            <p:ph type="ctrTitle"/>
          </p:nvPr>
        </p:nvSpPr>
        <p:spPr>
          <a:xfrm>
            <a:off x="477981" y="1122363"/>
            <a:ext cx="4023360" cy="3204134"/>
          </a:xfrm>
        </p:spPr>
        <p:txBody>
          <a:bodyPr anchor="b">
            <a:normAutofit/>
          </a:bodyPr>
          <a:lstStyle/>
          <a:p>
            <a:r>
              <a:rPr lang="en-US" sz="4000"/>
              <a:t>Strategic Leadership &amp; Management Capstone: </a:t>
            </a:r>
            <a:br>
              <a:rPr lang="en-US" sz="4800"/>
            </a:br>
            <a:r>
              <a:rPr lang="en-US" sz="4800">
                <a:solidFill>
                  <a:srgbClr val="002060"/>
                </a:solidFill>
              </a:rPr>
              <a:t>Coursera</a:t>
            </a:r>
          </a:p>
        </p:txBody>
      </p:sp>
      <p:sp>
        <p:nvSpPr>
          <p:cNvPr id="3" name="Subtitle 2">
            <a:extLst>
              <a:ext uri="{FF2B5EF4-FFF2-40B4-BE49-F238E27FC236}">
                <a16:creationId xmlns:a16="http://schemas.microsoft.com/office/drawing/2014/main" id="{FE0DD7CC-3A51-62C2-5978-94A4F2F93729}"/>
              </a:ext>
            </a:extLst>
          </p:cNvPr>
          <p:cNvSpPr>
            <a:spLocks noGrp="1"/>
          </p:cNvSpPr>
          <p:nvPr>
            <p:ph type="subTitle" idx="1"/>
          </p:nvPr>
        </p:nvSpPr>
        <p:spPr>
          <a:xfrm>
            <a:off x="477981" y="4872922"/>
            <a:ext cx="3933306" cy="1208141"/>
          </a:xfrm>
        </p:spPr>
        <p:txBody>
          <a:bodyPr>
            <a:normAutofit/>
          </a:bodyPr>
          <a:lstStyle/>
          <a:p>
            <a:r>
              <a:rPr lang="en-PH" sz="1400" b="0" i="0">
                <a:solidFill>
                  <a:srgbClr val="2D3B45"/>
                </a:solidFill>
                <a:effectLst/>
                <a:latin typeface="Lato Extended"/>
              </a:rPr>
              <a:t>MBA_590_1_SP23_106</a:t>
            </a:r>
          </a:p>
          <a:p>
            <a:endParaRPr lang="en-US" sz="200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57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Triangular abstract background">
            <a:extLst>
              <a:ext uri="{FF2B5EF4-FFF2-40B4-BE49-F238E27FC236}">
                <a16:creationId xmlns:a16="http://schemas.microsoft.com/office/drawing/2014/main" id="{964F9540-1FDA-135C-55F3-FA88D0865268}"/>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23" name="Rectangle 2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B322F-9E4D-79F4-287A-E353E08CF0ED}"/>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3600">
                <a:solidFill>
                  <a:schemeClr val="bg1"/>
                </a:solidFill>
              </a:rPr>
              <a:t>Thank you</a:t>
            </a:r>
          </a:p>
        </p:txBody>
      </p:sp>
      <p:sp>
        <p:nvSpPr>
          <p:cNvPr id="3" name="Subtitle 2">
            <a:extLst>
              <a:ext uri="{FF2B5EF4-FFF2-40B4-BE49-F238E27FC236}">
                <a16:creationId xmlns:a16="http://schemas.microsoft.com/office/drawing/2014/main" id="{FE0DD7CC-3A51-62C2-5978-94A4F2F93729}"/>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PH" sz="1800" b="0" i="0">
                <a:solidFill>
                  <a:schemeClr val="bg1"/>
                </a:solidFill>
                <a:effectLst/>
                <a:latin typeface="Lato Extended"/>
              </a:rPr>
              <a:t>MBA_590_1_SP23_106</a:t>
            </a:r>
          </a:p>
          <a:p>
            <a:pPr algn="ctr"/>
            <a:endParaRPr lang="en-US" sz="1800">
              <a:solidFill>
                <a:schemeClr val="bg1"/>
              </a:solidFill>
            </a:endParaRPr>
          </a:p>
        </p:txBody>
      </p:sp>
      <p:cxnSp>
        <p:nvCxnSpPr>
          <p:cNvPr id="25" name="Straight Connector 24">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57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82E7-5091-C657-6B54-25E9286CFB81}"/>
              </a:ext>
            </a:extLst>
          </p:cNvPr>
          <p:cNvSpPr>
            <a:spLocks noGrp="1"/>
          </p:cNvSpPr>
          <p:nvPr>
            <p:ph type="title"/>
          </p:nvPr>
        </p:nvSpPr>
        <p:spPr/>
        <p:txBody>
          <a:bodyPr/>
          <a:lstStyle/>
          <a:p>
            <a:r>
              <a:rPr lang="en-US"/>
              <a:t>Introduction</a:t>
            </a:r>
          </a:p>
        </p:txBody>
      </p:sp>
      <p:pic>
        <p:nvPicPr>
          <p:cNvPr id="3" name="Picture 2" descr="Diagram&#10;&#10;Description automatically generated">
            <a:extLst>
              <a:ext uri="{FF2B5EF4-FFF2-40B4-BE49-F238E27FC236}">
                <a16:creationId xmlns:a16="http://schemas.microsoft.com/office/drawing/2014/main" id="{502AE9CC-F0ED-F26F-708C-9E14B3373853}"/>
              </a:ext>
            </a:extLst>
          </p:cNvPr>
          <p:cNvPicPr>
            <a:picLocks noChangeAspect="1"/>
          </p:cNvPicPr>
          <p:nvPr/>
        </p:nvPicPr>
        <p:blipFill>
          <a:blip r:embed="rId3"/>
          <a:stretch>
            <a:fillRect/>
          </a:stretch>
        </p:blipFill>
        <p:spPr>
          <a:xfrm>
            <a:off x="908304" y="3431725"/>
            <a:ext cx="4838786" cy="2685525"/>
          </a:xfrm>
          <a:prstGeom prst="rect">
            <a:avLst/>
          </a:prstGeom>
        </p:spPr>
      </p:pic>
      <p:sp>
        <p:nvSpPr>
          <p:cNvPr id="4" name="Content Placeholder 2">
            <a:extLst>
              <a:ext uri="{FF2B5EF4-FFF2-40B4-BE49-F238E27FC236}">
                <a16:creationId xmlns:a16="http://schemas.microsoft.com/office/drawing/2014/main" id="{8192B8B8-A2A7-99A2-8469-540C6E5059B8}"/>
              </a:ext>
            </a:extLst>
          </p:cNvPr>
          <p:cNvSpPr txBox="1">
            <a:spLocks/>
          </p:cNvSpPr>
          <p:nvPr/>
        </p:nvSpPr>
        <p:spPr>
          <a:xfrm>
            <a:off x="508827" y="2164523"/>
            <a:ext cx="11191942" cy="96929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latin typeface="Avenir Next LT Pro"/>
              </a:rPr>
              <a:t>Coursera is a global platform for online learning and career development</a:t>
            </a:r>
          </a:p>
          <a:p>
            <a:pPr marL="0" indent="0" algn="ctr">
              <a:buNone/>
            </a:pPr>
            <a:r>
              <a:rPr lang="en-US" sz="2000">
                <a:latin typeface="Avenir Next LT Pro"/>
              </a:rPr>
              <a:t>that enables a global ecosystem of educators, learners, organizations, and institutions.</a:t>
            </a:r>
          </a:p>
        </p:txBody>
      </p:sp>
      <p:sp>
        <p:nvSpPr>
          <p:cNvPr id="5" name="TextBox 4">
            <a:extLst>
              <a:ext uri="{FF2B5EF4-FFF2-40B4-BE49-F238E27FC236}">
                <a16:creationId xmlns:a16="http://schemas.microsoft.com/office/drawing/2014/main" id="{459D3D2A-C03C-E069-8102-DC09635212B4}"/>
              </a:ext>
            </a:extLst>
          </p:cNvPr>
          <p:cNvSpPr txBox="1"/>
          <p:nvPr/>
        </p:nvSpPr>
        <p:spPr>
          <a:xfrm>
            <a:off x="666364" y="6318238"/>
            <a:ext cx="5322665" cy="276999"/>
          </a:xfrm>
          <a:prstGeom prst="rect">
            <a:avLst/>
          </a:prstGeom>
          <a:noFill/>
        </p:spPr>
        <p:txBody>
          <a:bodyPr wrap="square" rtlCol="0">
            <a:spAutoFit/>
          </a:bodyPr>
          <a:lstStyle/>
          <a:p>
            <a:pPr algn="ctr"/>
            <a:r>
              <a:rPr lang="en-US" sz="1200">
                <a:latin typeface="Avenir Next LT Pro"/>
              </a:rPr>
              <a:t>Coursera’s Global Learning Ecosystem as of December 31, 2022</a:t>
            </a:r>
          </a:p>
        </p:txBody>
      </p:sp>
      <p:pic>
        <p:nvPicPr>
          <p:cNvPr id="1026" name="Picture 2">
            <a:extLst>
              <a:ext uri="{FF2B5EF4-FFF2-40B4-BE49-F238E27FC236}">
                <a16:creationId xmlns:a16="http://schemas.microsoft.com/office/drawing/2014/main" id="{DB7B842D-D0E1-6533-2CAD-18D730E46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912" y="3429000"/>
            <a:ext cx="5130556" cy="2685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774652-ACD2-0F1B-D257-9175FF67BACD}"/>
              </a:ext>
            </a:extLst>
          </p:cNvPr>
          <p:cNvSpPr txBox="1"/>
          <p:nvPr/>
        </p:nvSpPr>
        <p:spPr>
          <a:xfrm>
            <a:off x="6348857" y="6318238"/>
            <a:ext cx="5322665" cy="276999"/>
          </a:xfrm>
          <a:prstGeom prst="rect">
            <a:avLst/>
          </a:prstGeom>
          <a:noFill/>
        </p:spPr>
        <p:txBody>
          <a:bodyPr wrap="square" rtlCol="0">
            <a:spAutoFit/>
          </a:bodyPr>
          <a:lstStyle/>
          <a:p>
            <a:pPr algn="ctr"/>
            <a:r>
              <a:rPr lang="en-US" sz="1200" b="0" i="0">
                <a:solidFill>
                  <a:srgbClr val="1F1F1F"/>
                </a:solidFill>
                <a:effectLst/>
                <a:latin typeface="Source Sans Pro" panose="020B0503030403020204" pitchFamily="34" charset="0"/>
              </a:rPr>
              <a:t>Coursera Receives B Corp™ Certification</a:t>
            </a:r>
          </a:p>
        </p:txBody>
      </p:sp>
    </p:spTree>
    <p:extLst>
      <p:ext uri="{BB962C8B-B14F-4D97-AF65-F5344CB8AC3E}">
        <p14:creationId xmlns:p14="http://schemas.microsoft.com/office/powerpoint/2010/main" val="271067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60DBDF-4EFD-ECD0-E528-3DD921416612}"/>
              </a:ext>
            </a:extLst>
          </p:cNvPr>
          <p:cNvPicPr>
            <a:picLocks noChangeAspect="1"/>
          </p:cNvPicPr>
          <p:nvPr/>
        </p:nvPicPr>
        <p:blipFill>
          <a:blip r:embed="rId2"/>
          <a:stretch>
            <a:fillRect/>
          </a:stretch>
        </p:blipFill>
        <p:spPr>
          <a:xfrm>
            <a:off x="7062320" y="4692158"/>
            <a:ext cx="2476500" cy="207010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13AB7FC3-E611-2A2E-E626-90555D54F9C3}"/>
              </a:ext>
            </a:extLst>
          </p:cNvPr>
          <p:cNvSpPr>
            <a:spLocks noGrp="1"/>
          </p:cNvSpPr>
          <p:nvPr>
            <p:ph type="title"/>
          </p:nvPr>
        </p:nvSpPr>
        <p:spPr/>
        <p:txBody>
          <a:bodyPr/>
          <a:lstStyle/>
          <a:p>
            <a:r>
              <a:rPr lang="en-US"/>
              <a:t>Current Pain Points</a:t>
            </a:r>
          </a:p>
        </p:txBody>
      </p:sp>
      <p:sp>
        <p:nvSpPr>
          <p:cNvPr id="3" name="Content Placeholder 2">
            <a:extLst>
              <a:ext uri="{FF2B5EF4-FFF2-40B4-BE49-F238E27FC236}">
                <a16:creationId xmlns:a16="http://schemas.microsoft.com/office/drawing/2014/main" id="{A3EE9670-9BD4-F42D-7756-FC2FA9E96273}"/>
              </a:ext>
            </a:extLst>
          </p:cNvPr>
          <p:cNvSpPr>
            <a:spLocks noGrp="1"/>
          </p:cNvSpPr>
          <p:nvPr>
            <p:ph idx="1"/>
          </p:nvPr>
        </p:nvSpPr>
        <p:spPr>
          <a:xfrm>
            <a:off x="592465" y="2425350"/>
            <a:ext cx="8122996" cy="3694176"/>
          </a:xfrm>
        </p:spPr>
        <p:txBody>
          <a:bodyPr vert="horz" lIns="91440" tIns="45720" rIns="91440" bIns="45720" rtlCol="0" anchor="t">
            <a:normAutofit/>
          </a:bodyPr>
          <a:lstStyle/>
          <a:p>
            <a:r>
              <a:rPr lang="en-PH" b="0" i="0">
                <a:effectLst/>
                <a:latin typeface="Avenir Next LT Pro"/>
              </a:rPr>
              <a:t>Market saturation in the higher education space</a:t>
            </a:r>
          </a:p>
          <a:p>
            <a:r>
              <a:rPr lang="en-PH">
                <a:latin typeface="Avenir Next LT Pro"/>
              </a:rPr>
              <a:t>Turning more members into paid users</a:t>
            </a:r>
          </a:p>
          <a:p>
            <a:r>
              <a:rPr lang="en-PH" b="0" i="0">
                <a:effectLst/>
                <a:latin typeface="Avenir Next LT Pro"/>
              </a:rPr>
              <a:t>Reach</a:t>
            </a:r>
            <a:r>
              <a:rPr lang="en-PH">
                <a:latin typeface="Avenir Next LT Pro"/>
              </a:rPr>
              <a:t>ing a larger audience than just the English speaking world.</a:t>
            </a:r>
          </a:p>
          <a:p>
            <a:r>
              <a:rPr lang="en-PH">
                <a:latin typeface="Avenir Next LT Pro"/>
              </a:rPr>
              <a:t>Low completion rate </a:t>
            </a:r>
          </a:p>
          <a:p>
            <a:endParaRPr lang="en-PH" b="0" i="0">
              <a:effectLst/>
              <a:latin typeface="Avenir Next LT Pro"/>
            </a:endParaRPr>
          </a:p>
          <a:p>
            <a:endParaRPr lang="en-US"/>
          </a:p>
        </p:txBody>
      </p:sp>
      <p:grpSp>
        <p:nvGrpSpPr>
          <p:cNvPr id="10" name="Group 9">
            <a:extLst>
              <a:ext uri="{FF2B5EF4-FFF2-40B4-BE49-F238E27FC236}">
                <a16:creationId xmlns:a16="http://schemas.microsoft.com/office/drawing/2014/main" id="{189AEDF1-CFE5-E3DF-DD95-0A0DD094278B}"/>
              </a:ext>
            </a:extLst>
          </p:cNvPr>
          <p:cNvGrpSpPr/>
          <p:nvPr/>
        </p:nvGrpSpPr>
        <p:grpSpPr>
          <a:xfrm>
            <a:off x="7989420" y="186004"/>
            <a:ext cx="3734397" cy="3242996"/>
            <a:chOff x="7989420" y="420487"/>
            <a:chExt cx="3734397" cy="3242996"/>
          </a:xfrm>
        </p:grpSpPr>
        <p:pic>
          <p:nvPicPr>
            <p:cNvPr id="4" name="Picture 3">
              <a:extLst>
                <a:ext uri="{FF2B5EF4-FFF2-40B4-BE49-F238E27FC236}">
                  <a16:creationId xmlns:a16="http://schemas.microsoft.com/office/drawing/2014/main" id="{B381E023-E59B-FB63-3B6E-092E2CDBF694}"/>
                </a:ext>
              </a:extLst>
            </p:cNvPr>
            <p:cNvPicPr>
              <a:picLocks noChangeAspect="1"/>
            </p:cNvPicPr>
            <p:nvPr/>
          </p:nvPicPr>
          <p:blipFill>
            <a:blip r:embed="rId3"/>
            <a:stretch>
              <a:fillRect/>
            </a:stretch>
          </p:blipFill>
          <p:spPr>
            <a:xfrm>
              <a:off x="9074905" y="1224128"/>
              <a:ext cx="2648912" cy="115889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C998C2A-7FE3-E5AD-25A9-49BF3648180E}"/>
                </a:ext>
              </a:extLst>
            </p:cNvPr>
            <p:cNvPicPr>
              <a:picLocks noChangeAspect="1"/>
            </p:cNvPicPr>
            <p:nvPr/>
          </p:nvPicPr>
          <p:blipFill>
            <a:blip r:embed="rId4"/>
            <a:stretch>
              <a:fillRect/>
            </a:stretch>
          </p:blipFill>
          <p:spPr>
            <a:xfrm>
              <a:off x="7989420" y="420487"/>
              <a:ext cx="1549400" cy="96520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856EF641-656A-47E3-44A3-CBA1A0049D46}"/>
                </a:ext>
              </a:extLst>
            </p:cNvPr>
            <p:cNvPicPr>
              <a:picLocks noChangeAspect="1"/>
            </p:cNvPicPr>
            <p:nvPr/>
          </p:nvPicPr>
          <p:blipFill>
            <a:blip r:embed="rId5"/>
            <a:stretch>
              <a:fillRect/>
            </a:stretch>
          </p:blipFill>
          <p:spPr>
            <a:xfrm>
              <a:off x="9475917" y="587811"/>
              <a:ext cx="2247900" cy="85090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5C5A1237-7E19-4C09-7A6E-8657016ECCB9}"/>
                </a:ext>
              </a:extLst>
            </p:cNvPr>
            <p:cNvPicPr>
              <a:picLocks noChangeAspect="1"/>
            </p:cNvPicPr>
            <p:nvPr/>
          </p:nvPicPr>
          <p:blipFill>
            <a:blip r:embed="rId6"/>
            <a:stretch>
              <a:fillRect/>
            </a:stretch>
          </p:blipFill>
          <p:spPr>
            <a:xfrm>
              <a:off x="9709206" y="2201432"/>
              <a:ext cx="1741561" cy="1462051"/>
            </a:xfrm>
            <a:prstGeom prst="rect">
              <a:avLst/>
            </a:prstGeom>
            <a:ln>
              <a:noFill/>
            </a:ln>
            <a:effectLst>
              <a:outerShdw blurRad="190500" algn="tl" rotWithShape="0">
                <a:srgbClr val="000000">
                  <a:alpha val="70000"/>
                </a:srgbClr>
              </a:outerShdw>
            </a:effectLst>
          </p:spPr>
        </p:pic>
      </p:grpSp>
      <p:pic>
        <p:nvPicPr>
          <p:cNvPr id="8" name="Picture 7">
            <a:extLst>
              <a:ext uri="{FF2B5EF4-FFF2-40B4-BE49-F238E27FC236}">
                <a16:creationId xmlns:a16="http://schemas.microsoft.com/office/drawing/2014/main" id="{0BCCF2FA-349E-0756-389A-A31928D42713}"/>
              </a:ext>
            </a:extLst>
          </p:cNvPr>
          <p:cNvPicPr>
            <a:picLocks noChangeAspect="1"/>
          </p:cNvPicPr>
          <p:nvPr/>
        </p:nvPicPr>
        <p:blipFill>
          <a:blip r:embed="rId7"/>
          <a:stretch>
            <a:fillRect/>
          </a:stretch>
        </p:blipFill>
        <p:spPr>
          <a:xfrm>
            <a:off x="9152067" y="3627952"/>
            <a:ext cx="2298700" cy="1574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24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82E7-5091-C657-6B54-25E9286CFB81}"/>
              </a:ext>
            </a:extLst>
          </p:cNvPr>
          <p:cNvSpPr>
            <a:spLocks noGrp="1"/>
          </p:cNvSpPr>
          <p:nvPr>
            <p:ph type="title"/>
          </p:nvPr>
        </p:nvSpPr>
        <p:spPr/>
        <p:txBody>
          <a:bodyPr/>
          <a:lstStyle/>
          <a:p>
            <a:r>
              <a:rPr lang="en-US"/>
              <a:t>What does Coursera do best?</a:t>
            </a:r>
            <a:endParaRPr lang="en-US">
              <a:highlight>
                <a:srgbClr val="FFFF00"/>
              </a:highlight>
            </a:endParaRPr>
          </a:p>
        </p:txBody>
      </p:sp>
      <p:sp>
        <p:nvSpPr>
          <p:cNvPr id="8" name="Content Placeholder 2">
            <a:extLst>
              <a:ext uri="{FF2B5EF4-FFF2-40B4-BE49-F238E27FC236}">
                <a16:creationId xmlns:a16="http://schemas.microsoft.com/office/drawing/2014/main" id="{393B46C4-8539-89CF-A23F-391DCBD1F8EB}"/>
              </a:ext>
            </a:extLst>
          </p:cNvPr>
          <p:cNvSpPr txBox="1">
            <a:spLocks/>
          </p:cNvSpPr>
          <p:nvPr/>
        </p:nvSpPr>
        <p:spPr>
          <a:xfrm>
            <a:off x="439735" y="4155658"/>
            <a:ext cx="11511699" cy="2772952"/>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PH" sz="1800" b="1" u="sng">
                <a:ea typeface="+mn-lt"/>
                <a:cs typeface="+mn-lt"/>
              </a:rPr>
              <a:t>Coursera by Numbers:</a:t>
            </a:r>
            <a:endParaRPr lang="en-US" sz="1800"/>
          </a:p>
          <a:p>
            <a:r>
              <a:rPr lang="en-PH" sz="1800">
                <a:latin typeface="Avenir Next LT Pro"/>
              </a:rPr>
              <a:t>118+ million registered learners;</a:t>
            </a:r>
            <a:endParaRPr lang="en-US" sz="1800">
              <a:latin typeface="Avenir Next LT Pro"/>
            </a:endParaRPr>
          </a:p>
          <a:p>
            <a:r>
              <a:rPr lang="en-PH" sz="1800">
                <a:ea typeface="+mn-lt"/>
                <a:cs typeface="+mn-lt"/>
              </a:rPr>
              <a:t>1100 businesses, a quarter of which is Fortune 500 companies like Amazon, Google and 100 government agencies and organizations around the world;</a:t>
            </a:r>
          </a:p>
          <a:p>
            <a:r>
              <a:rPr lang="en-PH" sz="1800">
                <a:ea typeface="+mn-lt"/>
                <a:cs typeface="+mn-lt"/>
              </a:rPr>
              <a:t>partnering over 300 prestigious universities and industry partners; </a:t>
            </a:r>
          </a:p>
          <a:p>
            <a:r>
              <a:rPr lang="en-PH" sz="1800">
                <a:ea typeface="+mn-lt"/>
                <a:cs typeface="+mn-lt"/>
              </a:rPr>
              <a:t>its average student acquisition cost is less than $2,000 which is lower than industry standard.</a:t>
            </a:r>
          </a:p>
        </p:txBody>
      </p:sp>
      <p:pic>
        <p:nvPicPr>
          <p:cNvPr id="5" name="Picture 6" descr="Table&#10;&#10;Description automatically generated">
            <a:extLst>
              <a:ext uri="{FF2B5EF4-FFF2-40B4-BE49-F238E27FC236}">
                <a16:creationId xmlns:a16="http://schemas.microsoft.com/office/drawing/2014/main" id="{E5833A11-08F5-7BB1-D296-EDB78320A963}"/>
              </a:ext>
            </a:extLst>
          </p:cNvPr>
          <p:cNvPicPr>
            <a:picLocks noGrp="1" noChangeAspect="1"/>
          </p:cNvPicPr>
          <p:nvPr>
            <p:ph idx="1"/>
          </p:nvPr>
        </p:nvPicPr>
        <p:blipFill>
          <a:blip r:embed="rId3"/>
          <a:stretch>
            <a:fillRect/>
          </a:stretch>
        </p:blipFill>
        <p:spPr>
          <a:xfrm>
            <a:off x="2837734" y="2103086"/>
            <a:ext cx="6905766" cy="2044320"/>
          </a:xfrm>
        </p:spPr>
      </p:pic>
    </p:spTree>
    <p:extLst>
      <p:ext uri="{BB962C8B-B14F-4D97-AF65-F5344CB8AC3E}">
        <p14:creationId xmlns:p14="http://schemas.microsoft.com/office/powerpoint/2010/main" val="15894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BA04EB-1C91-3C48-9D91-0816BD8C2F3F}"/>
              </a:ext>
            </a:extLst>
          </p:cNvPr>
          <p:cNvSpPr>
            <a:spLocks noGrp="1"/>
          </p:cNvSpPr>
          <p:nvPr>
            <p:ph type="ftr" sz="quarter" idx="12"/>
          </p:nvPr>
        </p:nvSpPr>
        <p:spPr>
          <a:xfrm>
            <a:off x="361648" y="6489398"/>
            <a:ext cx="4114800" cy="365125"/>
          </a:xfrm>
        </p:spPr>
        <p:txBody>
          <a:bodyPr/>
          <a:lstStyle/>
          <a:p>
            <a:pPr algn="l" defTabSz="609585"/>
            <a:r>
              <a:rPr lang="en-US">
                <a:solidFill>
                  <a:srgbClr val="13284B"/>
                </a:solidFill>
              </a:rPr>
              <a:t>(1) </a:t>
            </a:r>
            <a:r>
              <a:rPr lang="en-SG">
                <a:hlinkClick r:id="rId3"/>
              </a:rPr>
              <a:t>S-1 (sec.gov)</a:t>
            </a:r>
            <a:endParaRPr lang="en-US">
              <a:solidFill>
                <a:srgbClr val="13284B"/>
              </a:solidFill>
            </a:endParaRPr>
          </a:p>
        </p:txBody>
      </p:sp>
      <p:sp>
        <p:nvSpPr>
          <p:cNvPr id="3" name="Slide Number Placeholder 2">
            <a:extLst>
              <a:ext uri="{FF2B5EF4-FFF2-40B4-BE49-F238E27FC236}">
                <a16:creationId xmlns:a16="http://schemas.microsoft.com/office/drawing/2014/main" id="{BB1AEEDF-EBDD-1544-A30C-DFC14F05DC69}"/>
              </a:ext>
            </a:extLst>
          </p:cNvPr>
          <p:cNvSpPr>
            <a:spLocks noGrp="1"/>
          </p:cNvSpPr>
          <p:nvPr>
            <p:ph type="sldNum" sz="quarter" idx="13"/>
          </p:nvPr>
        </p:nvSpPr>
        <p:spPr/>
        <p:txBody>
          <a:bodyPr/>
          <a:lstStyle/>
          <a:p>
            <a:pPr defTabSz="609585"/>
            <a:fld id="{2154EA64-C67A-624C-A147-549F97A9164D}" type="slidenum">
              <a:rPr lang="en-US">
                <a:solidFill>
                  <a:srgbClr val="13284B"/>
                </a:solidFill>
              </a:rPr>
              <a:pPr defTabSz="609585"/>
              <a:t>5</a:t>
            </a:fld>
            <a:endParaRPr lang="en-US">
              <a:solidFill>
                <a:srgbClr val="13284B"/>
              </a:solidFill>
            </a:endParaRPr>
          </a:p>
        </p:txBody>
      </p:sp>
      <p:sp>
        <p:nvSpPr>
          <p:cNvPr id="5" name="Title 4"/>
          <p:cNvSpPr>
            <a:spLocks noGrp="1"/>
          </p:cNvSpPr>
          <p:nvPr>
            <p:ph type="title"/>
          </p:nvPr>
        </p:nvSpPr>
        <p:spPr>
          <a:xfrm>
            <a:off x="303176" y="240978"/>
            <a:ext cx="11582400" cy="727285"/>
          </a:xfrm>
        </p:spPr>
        <p:txBody>
          <a:bodyPr/>
          <a:lstStyle/>
          <a:p>
            <a:r>
              <a:rPr lang="en-US"/>
              <a:t>SWOT analysis</a:t>
            </a:r>
          </a:p>
        </p:txBody>
      </p:sp>
      <p:sp>
        <p:nvSpPr>
          <p:cNvPr id="6" name="Rectangle 5"/>
          <p:cNvSpPr/>
          <p:nvPr/>
        </p:nvSpPr>
        <p:spPr>
          <a:xfrm>
            <a:off x="304801" y="1531778"/>
            <a:ext cx="5638799" cy="1751207"/>
          </a:xfrm>
          <a:prstGeom prst="rect">
            <a:avLst/>
          </a:prstGeom>
          <a:ln w="9525">
            <a:solidFill>
              <a:schemeClr val="tx2"/>
            </a:solidFill>
          </a:ln>
        </p:spPr>
        <p:style>
          <a:lnRef idx="2">
            <a:schemeClr val="accent1"/>
          </a:lnRef>
          <a:fillRef idx="1">
            <a:schemeClr val="lt1"/>
          </a:fillRef>
          <a:effectRef idx="0">
            <a:schemeClr val="accent1"/>
          </a:effectRef>
          <a:fontRef idx="minor">
            <a:schemeClr val="dk1"/>
          </a:fontRef>
        </p:style>
        <p:txBody>
          <a:bodyPr lIns="121920" tIns="60960" rIns="121920" bIns="60960" rtlCol="0" anchor="ctr"/>
          <a:lstStyle/>
          <a:p>
            <a:pPr marL="227965" indent="-227965" defTabSz="457189">
              <a:buFontTx/>
              <a:buChar char="-"/>
            </a:pPr>
            <a:r>
              <a:rPr lang="en-US" sz="1467">
                <a:solidFill>
                  <a:srgbClr val="13284B"/>
                </a:solidFill>
                <a:latin typeface="Arial" panose="020B0604020202020204"/>
              </a:rPr>
              <a:t>Global &amp; Digitalized</a:t>
            </a:r>
            <a:endParaRPr lang="en-US" sz="1467">
              <a:solidFill>
                <a:srgbClr val="13284B"/>
              </a:solidFill>
              <a:latin typeface="Arial" panose="020B0604020202020204"/>
              <a:cs typeface="Arial"/>
            </a:endParaRPr>
          </a:p>
          <a:p>
            <a:pPr marL="227965" indent="-227965" defTabSz="457189">
              <a:buFontTx/>
              <a:buChar char="-"/>
            </a:pPr>
            <a:r>
              <a:rPr lang="en-US" sz="1467">
                <a:solidFill>
                  <a:srgbClr val="13284B"/>
                </a:solidFill>
                <a:latin typeface="Arial" panose="020B0604020202020204"/>
              </a:rPr>
              <a:t>Network of leading academic and industry partners</a:t>
            </a:r>
            <a:endParaRPr lang="en-US" sz="1467">
              <a:solidFill>
                <a:srgbClr val="13284B"/>
              </a:solidFill>
              <a:latin typeface="Arial" panose="020B0604020202020204"/>
              <a:cs typeface="Arial" panose="020B0604020202020204"/>
            </a:endParaRPr>
          </a:p>
          <a:p>
            <a:pPr marL="227965" indent="-227965" defTabSz="457189">
              <a:buFontTx/>
              <a:buChar char="-"/>
            </a:pPr>
            <a:r>
              <a:rPr lang="en-US" sz="1467">
                <a:solidFill>
                  <a:srgbClr val="13284B"/>
                </a:solidFill>
                <a:latin typeface="Arial" panose="020B0604020202020204"/>
                <a:cs typeface="Arial" panose="020B0604020202020204"/>
              </a:rPr>
              <a:t>Recognizable Brand</a:t>
            </a:r>
          </a:p>
          <a:p>
            <a:pPr marL="227965" indent="-227965" defTabSz="457189">
              <a:buFontTx/>
              <a:buChar char="-"/>
            </a:pPr>
            <a:r>
              <a:rPr lang="en-US" sz="1467">
                <a:solidFill>
                  <a:srgbClr val="13284B"/>
                </a:solidFill>
                <a:latin typeface="Arial" panose="020B0604020202020204"/>
                <a:cs typeface="Arial" panose="020B0604020202020204"/>
              </a:rPr>
              <a:t>Technological &amp; Innovation breakthrough</a:t>
            </a:r>
          </a:p>
          <a:p>
            <a:pPr marL="227965" indent="-227965" defTabSz="457189">
              <a:buFontTx/>
              <a:buChar char="-"/>
            </a:pPr>
            <a:r>
              <a:rPr lang="en-US" sz="1450">
                <a:solidFill>
                  <a:srgbClr val="13284B"/>
                </a:solidFill>
                <a:latin typeface="Arial" panose="020B0604020202020204"/>
                <a:cs typeface="Arial" panose="020B0604020202020204"/>
              </a:rPr>
              <a:t>Adaptable</a:t>
            </a:r>
          </a:p>
        </p:txBody>
      </p:sp>
      <p:sp>
        <p:nvSpPr>
          <p:cNvPr id="7" name="Rectangle 6"/>
          <p:cNvSpPr/>
          <p:nvPr/>
        </p:nvSpPr>
        <p:spPr>
          <a:xfrm>
            <a:off x="304800" y="1068585"/>
            <a:ext cx="5638800" cy="485775"/>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867" b="1">
                <a:solidFill>
                  <a:srgbClr val="FFFFFF"/>
                </a:solidFill>
                <a:latin typeface="Arial" panose="020B0604020202020204"/>
              </a:rPr>
              <a:t>Strengths</a:t>
            </a:r>
          </a:p>
        </p:txBody>
      </p:sp>
      <p:sp>
        <p:nvSpPr>
          <p:cNvPr id="8" name="Rectangle 7"/>
          <p:cNvSpPr/>
          <p:nvPr/>
        </p:nvSpPr>
        <p:spPr>
          <a:xfrm>
            <a:off x="6263194" y="1531778"/>
            <a:ext cx="5622383" cy="1751207"/>
          </a:xfrm>
          <a:prstGeom prst="rect">
            <a:avLst/>
          </a:prstGeom>
          <a:ln w="9525">
            <a:solidFill>
              <a:schemeClr val="tx2"/>
            </a:solidFill>
          </a:ln>
        </p:spPr>
        <p:style>
          <a:lnRef idx="2">
            <a:schemeClr val="accent5"/>
          </a:lnRef>
          <a:fillRef idx="1">
            <a:schemeClr val="lt1"/>
          </a:fillRef>
          <a:effectRef idx="0">
            <a:schemeClr val="accent5"/>
          </a:effectRef>
          <a:fontRef idx="minor">
            <a:schemeClr val="dk1"/>
          </a:fontRef>
        </p:style>
        <p:txBody>
          <a:bodyPr lIns="121920" tIns="60960" rIns="121920" bIns="60960" rtlCol="0" anchor="ctr"/>
          <a:lstStyle/>
          <a:p>
            <a:pPr marL="228594" indent="-228594" defTabSz="457189">
              <a:buFontTx/>
              <a:buChar char="-"/>
            </a:pPr>
            <a:r>
              <a:rPr lang="en-US" sz="1467">
                <a:solidFill>
                  <a:srgbClr val="13284B"/>
                </a:solidFill>
                <a:latin typeface="Arial" panose="020B0604020202020204"/>
              </a:rPr>
              <a:t>Digital/Virtual learning vs Real-life </a:t>
            </a:r>
          </a:p>
          <a:p>
            <a:pPr marL="228594" indent="-228594" defTabSz="457189">
              <a:buFontTx/>
              <a:buChar char="-"/>
            </a:pPr>
            <a:r>
              <a:rPr lang="en-US" sz="1467">
                <a:solidFill>
                  <a:srgbClr val="13284B"/>
                </a:solidFill>
                <a:latin typeface="Arial" panose="020B0604020202020204"/>
              </a:rPr>
              <a:t>Students &gt; Educators : leading to peer-grading system</a:t>
            </a:r>
          </a:p>
          <a:p>
            <a:pPr marL="228594" indent="-228594" defTabSz="457189">
              <a:buFontTx/>
              <a:buChar char="-"/>
            </a:pPr>
            <a:r>
              <a:rPr lang="en-US" sz="1467">
                <a:solidFill>
                  <a:srgbClr val="13284B"/>
                </a:solidFill>
                <a:latin typeface="Arial" panose="020B0604020202020204"/>
              </a:rPr>
              <a:t>Plagiarism potential </a:t>
            </a:r>
          </a:p>
          <a:p>
            <a:pPr marL="228594" indent="-228594" defTabSz="457189">
              <a:buFontTx/>
              <a:buChar char="-"/>
            </a:pPr>
            <a:r>
              <a:rPr lang="en-US" sz="1467">
                <a:solidFill>
                  <a:srgbClr val="13284B"/>
                </a:solidFill>
                <a:latin typeface="Arial" panose="020B0604020202020204"/>
              </a:rPr>
              <a:t>Currently US-centric </a:t>
            </a:r>
          </a:p>
          <a:p>
            <a:pPr marL="228594" indent="-228594" defTabSz="457189">
              <a:buFontTx/>
              <a:buChar char="-"/>
            </a:pPr>
            <a:r>
              <a:rPr lang="en-US" sz="1467">
                <a:solidFill>
                  <a:srgbClr val="13284B"/>
                </a:solidFill>
                <a:latin typeface="Arial" panose="020B0604020202020204"/>
              </a:rPr>
              <a:t>Academia &gt; Thought-building</a:t>
            </a:r>
          </a:p>
        </p:txBody>
      </p:sp>
      <p:sp>
        <p:nvSpPr>
          <p:cNvPr id="10" name="Rectangle 9"/>
          <p:cNvSpPr/>
          <p:nvPr/>
        </p:nvSpPr>
        <p:spPr>
          <a:xfrm>
            <a:off x="304801" y="3846147"/>
            <a:ext cx="5638799" cy="1910927"/>
          </a:xfrm>
          <a:prstGeom prst="rect">
            <a:avLst/>
          </a:prstGeom>
          <a:ln w="9525">
            <a:solidFill>
              <a:schemeClr val="tx2"/>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227965" indent="-227965" defTabSz="457189">
              <a:buFontTx/>
              <a:buChar char="-"/>
            </a:pPr>
            <a:r>
              <a:rPr lang="en-US" sz="1450">
                <a:solidFill>
                  <a:srgbClr val="13284B"/>
                </a:solidFill>
                <a:latin typeface="Arial" panose="020B0604020202020204"/>
              </a:rPr>
              <a:t>Availing equal educational opportunities</a:t>
            </a:r>
            <a:endParaRPr lang="en-US" sz="1450"/>
          </a:p>
          <a:p>
            <a:pPr marL="227965" indent="-227965" defTabSz="457189">
              <a:buFontTx/>
              <a:buChar char="-"/>
            </a:pPr>
            <a:r>
              <a:rPr lang="en-US" sz="1450">
                <a:solidFill>
                  <a:srgbClr val="13284B"/>
                </a:solidFill>
                <a:latin typeface="Arial" panose="020B0604020202020204"/>
              </a:rPr>
              <a:t>Beyond Enterprises/ Universities/ Governments</a:t>
            </a:r>
            <a:endParaRPr lang="en-US" sz="1450">
              <a:solidFill>
                <a:srgbClr val="13284B"/>
              </a:solidFill>
              <a:latin typeface="Arial" panose="020B0604020202020204"/>
              <a:cs typeface="Arial"/>
            </a:endParaRPr>
          </a:p>
          <a:p>
            <a:pPr marL="227965" indent="-227965" defTabSz="457189">
              <a:buFontTx/>
              <a:buChar char="-"/>
            </a:pPr>
            <a:r>
              <a:rPr lang="en-US" sz="1450">
                <a:solidFill>
                  <a:srgbClr val="13284B"/>
                </a:solidFill>
                <a:latin typeface="Arial" panose="020B0604020202020204"/>
              </a:rPr>
              <a:t>Expanding vertical &amp; horizontally</a:t>
            </a:r>
            <a:endParaRPr lang="en-US" sz="1450">
              <a:solidFill>
                <a:srgbClr val="13284B"/>
              </a:solidFill>
              <a:latin typeface="Arial" panose="020B0604020202020204"/>
              <a:cs typeface="Arial"/>
            </a:endParaRPr>
          </a:p>
          <a:p>
            <a:pPr marL="227965" indent="-227965" defTabSz="457189">
              <a:buFontTx/>
              <a:buChar char="-"/>
            </a:pPr>
            <a:r>
              <a:rPr lang="en-US" sz="1450">
                <a:solidFill>
                  <a:srgbClr val="13284B"/>
                </a:solidFill>
                <a:latin typeface="Arial" panose="020B0604020202020204"/>
              </a:rPr>
              <a:t>Across global education systems</a:t>
            </a:r>
            <a:endParaRPr lang="en-US" sz="1450">
              <a:solidFill>
                <a:srgbClr val="13284B"/>
              </a:solidFill>
              <a:latin typeface="Arial" panose="020B0604020202020204"/>
              <a:cs typeface="Arial"/>
            </a:endParaRPr>
          </a:p>
          <a:p>
            <a:pPr marL="227965" indent="-227965" defTabSz="457189">
              <a:buFontTx/>
              <a:buChar char="-"/>
            </a:pPr>
            <a:r>
              <a:rPr lang="en-US" sz="1450">
                <a:solidFill>
                  <a:srgbClr val="13284B"/>
                </a:solidFill>
                <a:latin typeface="Arial" panose="020B0604020202020204"/>
                <a:cs typeface="Arial"/>
              </a:rPr>
              <a:t>Younger generation embrace tech</a:t>
            </a:r>
          </a:p>
        </p:txBody>
      </p:sp>
      <p:sp>
        <p:nvSpPr>
          <p:cNvPr id="11" name="Rectangle 10"/>
          <p:cNvSpPr/>
          <p:nvPr/>
        </p:nvSpPr>
        <p:spPr>
          <a:xfrm>
            <a:off x="304800" y="3353841"/>
            <a:ext cx="5638800" cy="485775"/>
          </a:xfrm>
          <a:prstGeom prst="rect">
            <a:avLst/>
          </a:prstGeom>
          <a:solidFill>
            <a:schemeClr val="tx1"/>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189"/>
            <a:r>
              <a:rPr lang="en-US" sz="1867" b="1">
                <a:solidFill>
                  <a:srgbClr val="FFFFFF"/>
                </a:solidFill>
                <a:latin typeface="Arial" panose="020B0604020202020204"/>
              </a:rPr>
              <a:t>Opportunities</a:t>
            </a:r>
          </a:p>
        </p:txBody>
      </p:sp>
      <p:sp>
        <p:nvSpPr>
          <p:cNvPr id="12" name="Rectangle 11"/>
          <p:cNvSpPr/>
          <p:nvPr/>
        </p:nvSpPr>
        <p:spPr>
          <a:xfrm>
            <a:off x="6263193" y="3846147"/>
            <a:ext cx="5640331" cy="1910925"/>
          </a:xfrm>
          <a:prstGeom prst="rect">
            <a:avLst/>
          </a:prstGeom>
          <a:ln w="952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marL="228594" indent="-228594" defTabSz="457189">
              <a:buFontTx/>
              <a:buChar char="-"/>
            </a:pPr>
            <a:r>
              <a:rPr lang="en-US" sz="1467">
                <a:solidFill>
                  <a:srgbClr val="13284B"/>
                </a:solidFill>
                <a:latin typeface="Arial" panose="020B0604020202020204"/>
              </a:rPr>
              <a:t>Economic recession</a:t>
            </a:r>
          </a:p>
          <a:p>
            <a:pPr marL="228594" indent="-228594" defTabSz="457189">
              <a:buFontTx/>
              <a:buChar char="-"/>
            </a:pPr>
            <a:r>
              <a:rPr lang="en-US" sz="1467">
                <a:solidFill>
                  <a:srgbClr val="13284B"/>
                </a:solidFill>
                <a:latin typeface="Arial" panose="020B0604020202020204"/>
              </a:rPr>
              <a:t>Lack of Recognition</a:t>
            </a:r>
          </a:p>
          <a:p>
            <a:pPr marL="228594" indent="-228594" defTabSz="457189">
              <a:buFontTx/>
              <a:buChar char="-"/>
            </a:pPr>
            <a:r>
              <a:rPr lang="en-US" sz="1467">
                <a:solidFill>
                  <a:srgbClr val="13284B"/>
                </a:solidFill>
                <a:latin typeface="Arial" panose="020B0604020202020204"/>
              </a:rPr>
              <a:t>Competition</a:t>
            </a:r>
          </a:p>
          <a:p>
            <a:pPr marL="228594" indent="-228594" defTabSz="457189">
              <a:buFontTx/>
              <a:buChar char="-"/>
            </a:pPr>
            <a:r>
              <a:rPr lang="en-US" sz="1467">
                <a:solidFill>
                  <a:srgbClr val="13284B"/>
                </a:solidFill>
                <a:latin typeface="Arial" panose="020B0604020202020204"/>
              </a:rPr>
              <a:t>Dilution of qualification</a:t>
            </a:r>
          </a:p>
          <a:p>
            <a:pPr marL="228594" indent="-228594" defTabSz="457189">
              <a:buFontTx/>
              <a:buChar char="-"/>
            </a:pPr>
            <a:r>
              <a:rPr lang="en-US" sz="1467">
                <a:solidFill>
                  <a:srgbClr val="13284B"/>
                </a:solidFill>
                <a:latin typeface="Arial" panose="020B0604020202020204"/>
              </a:rPr>
              <a:t>Replaceable by Artificial Intelligence</a:t>
            </a:r>
          </a:p>
        </p:txBody>
      </p:sp>
      <p:sp>
        <p:nvSpPr>
          <p:cNvPr id="13" name="Rectangle 12"/>
          <p:cNvSpPr/>
          <p:nvPr/>
        </p:nvSpPr>
        <p:spPr>
          <a:xfrm>
            <a:off x="6263193" y="3369347"/>
            <a:ext cx="5635072" cy="485775"/>
          </a:xfrm>
          <a:prstGeom prst="rect">
            <a:avLst/>
          </a:prstGeom>
          <a:solidFill>
            <a:schemeClr val="tx1"/>
          </a:solidFill>
          <a:ln w="9525">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189"/>
            <a:r>
              <a:rPr lang="en-US" sz="1867" b="1">
                <a:solidFill>
                  <a:srgbClr val="FFFFFF"/>
                </a:solidFill>
                <a:latin typeface="Arial" panose="020B0604020202020204"/>
              </a:rPr>
              <a:t>Threats</a:t>
            </a:r>
          </a:p>
        </p:txBody>
      </p:sp>
      <p:sp>
        <p:nvSpPr>
          <p:cNvPr id="14" name="Text Placeholder 41">
            <a:extLst>
              <a:ext uri="{FF2B5EF4-FFF2-40B4-BE49-F238E27FC236}">
                <a16:creationId xmlns:a16="http://schemas.microsoft.com/office/drawing/2014/main" id="{304CCF2A-5DC1-4707-8342-1F13BFCAA213}"/>
              </a:ext>
            </a:extLst>
          </p:cNvPr>
          <p:cNvSpPr>
            <a:spLocks noGrp="1"/>
          </p:cNvSpPr>
          <p:nvPr>
            <p:ph type="body" sz="quarter" idx="10"/>
          </p:nvPr>
        </p:nvSpPr>
        <p:spPr>
          <a:xfrm>
            <a:off x="280610" y="5817810"/>
            <a:ext cx="11582400" cy="772885"/>
          </a:xfrm>
        </p:spPr>
        <p:txBody>
          <a:bodyPr/>
          <a:lstStyle/>
          <a:p>
            <a:r>
              <a:rPr lang="en-US">
                <a:latin typeface="Arial"/>
                <a:cs typeface="Arial"/>
              </a:rPr>
              <a:t>Coursera – a transformative platform capable of delivering quality education globally ensuring education equality regardless of demographics in a nevertheless constantly changing environment  </a:t>
            </a:r>
          </a:p>
        </p:txBody>
      </p:sp>
      <p:sp>
        <p:nvSpPr>
          <p:cNvPr id="15" name="Rectangle 14">
            <a:extLst>
              <a:ext uri="{FF2B5EF4-FFF2-40B4-BE49-F238E27FC236}">
                <a16:creationId xmlns:a16="http://schemas.microsoft.com/office/drawing/2014/main" id="{DBF60E39-BC74-6B51-1784-AB91596C466B}"/>
              </a:ext>
            </a:extLst>
          </p:cNvPr>
          <p:cNvSpPr/>
          <p:nvPr/>
        </p:nvSpPr>
        <p:spPr>
          <a:xfrm>
            <a:off x="10515600" y="92695"/>
            <a:ext cx="914400" cy="99077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609585"/>
            <a:endParaRPr lang="en-SG" sz="1467">
              <a:solidFill>
                <a:srgbClr val="13284B"/>
              </a:solidFill>
              <a:latin typeface="Arial" panose="020B0604020202020204"/>
            </a:endParaRPr>
          </a:p>
        </p:txBody>
      </p:sp>
      <p:sp>
        <p:nvSpPr>
          <p:cNvPr id="9" name="Rectangle 8"/>
          <p:cNvSpPr/>
          <p:nvPr/>
        </p:nvSpPr>
        <p:spPr>
          <a:xfrm>
            <a:off x="6248403" y="1046003"/>
            <a:ext cx="5626108" cy="485775"/>
          </a:xfrm>
          <a:prstGeom prst="rect">
            <a:avLst/>
          </a:prstGeom>
          <a:solidFill>
            <a:schemeClr val="tx2"/>
          </a:solidFill>
          <a:ln w="9525">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189"/>
            <a:r>
              <a:rPr lang="en-US" sz="1867" b="1">
                <a:solidFill>
                  <a:srgbClr val="FFFFFF"/>
                </a:solidFill>
                <a:latin typeface="Arial" panose="020B0604020202020204"/>
              </a:rPr>
              <a:t>Weaknesses</a:t>
            </a:r>
          </a:p>
        </p:txBody>
      </p:sp>
    </p:spTree>
    <p:extLst>
      <p:ext uri="{BB962C8B-B14F-4D97-AF65-F5344CB8AC3E}">
        <p14:creationId xmlns:p14="http://schemas.microsoft.com/office/powerpoint/2010/main" val="1276730642"/>
      </p:ext>
    </p:extLst>
  </p:cSld>
  <p:clrMapOvr>
    <a:masterClrMapping/>
  </p:clrMapOvr>
  <mc:AlternateContent xmlns:mc="http://schemas.openxmlformats.org/markup-compatibility/2006">
    <mc:Choice xmlns:p14="http://schemas.microsoft.com/office/powerpoint/2010/main" Requires="p14">
      <p:transition spd="slow" p14:dur="2000" advTm="69743"/>
    </mc:Choice>
    <mc:Fallback>
      <p:transition spd="slow" advTm="697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6305835-C776-0B33-6066-512F8B86949E}"/>
              </a:ext>
            </a:extLst>
          </p:cNvPr>
          <p:cNvSpPr/>
          <p:nvPr/>
        </p:nvSpPr>
        <p:spPr>
          <a:xfrm>
            <a:off x="1294279" y="2083686"/>
            <a:ext cx="3102793" cy="465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2400"/>
              <a:t>K-12 Education</a:t>
            </a:r>
          </a:p>
        </p:txBody>
      </p:sp>
      <p:sp>
        <p:nvSpPr>
          <p:cNvPr id="2" name="Title 1">
            <a:extLst>
              <a:ext uri="{FF2B5EF4-FFF2-40B4-BE49-F238E27FC236}">
                <a16:creationId xmlns:a16="http://schemas.microsoft.com/office/drawing/2014/main" id="{AE0D4BFF-8F0B-0550-4487-2175A5BD4352}"/>
              </a:ext>
            </a:extLst>
          </p:cNvPr>
          <p:cNvSpPr>
            <a:spLocks noGrp="1"/>
          </p:cNvSpPr>
          <p:nvPr>
            <p:ph type="title"/>
          </p:nvPr>
        </p:nvSpPr>
        <p:spPr/>
        <p:txBody>
          <a:bodyPr/>
          <a:lstStyle/>
          <a:p>
            <a:r>
              <a:rPr lang="en-US"/>
              <a:t>Growth initiative for Coursera</a:t>
            </a:r>
          </a:p>
        </p:txBody>
      </p:sp>
      <p:graphicFrame>
        <p:nvGraphicFramePr>
          <p:cNvPr id="14" name="Table 14">
            <a:extLst>
              <a:ext uri="{FF2B5EF4-FFF2-40B4-BE49-F238E27FC236}">
                <a16:creationId xmlns:a16="http://schemas.microsoft.com/office/drawing/2014/main" id="{BDB06507-5614-612E-ABDD-61FA87DB5A8A}"/>
              </a:ext>
            </a:extLst>
          </p:cNvPr>
          <p:cNvGraphicFramePr>
            <a:graphicFrameLocks noGrp="1"/>
          </p:cNvGraphicFramePr>
          <p:nvPr>
            <p:extLst>
              <p:ext uri="{D42A27DB-BD31-4B8C-83A1-F6EECF244321}">
                <p14:modId xmlns:p14="http://schemas.microsoft.com/office/powerpoint/2010/main" val="2522300665"/>
              </p:ext>
            </p:extLst>
          </p:nvPr>
        </p:nvGraphicFramePr>
        <p:xfrm>
          <a:off x="5853185" y="2316480"/>
          <a:ext cx="4721138" cy="1112520"/>
        </p:xfrm>
        <a:graphic>
          <a:graphicData uri="http://schemas.openxmlformats.org/drawingml/2006/table">
            <a:tbl>
              <a:tblPr firstRow="1" bandRow="1">
                <a:tableStyleId>{21E4AEA4-8DFA-4A89-87EB-49C32662AFE0}</a:tableStyleId>
              </a:tblPr>
              <a:tblGrid>
                <a:gridCol w="1860741">
                  <a:extLst>
                    <a:ext uri="{9D8B030D-6E8A-4147-A177-3AD203B41FA5}">
                      <a16:colId xmlns:a16="http://schemas.microsoft.com/office/drawing/2014/main" val="1289962795"/>
                    </a:ext>
                  </a:extLst>
                </a:gridCol>
                <a:gridCol w="1475105">
                  <a:extLst>
                    <a:ext uri="{9D8B030D-6E8A-4147-A177-3AD203B41FA5}">
                      <a16:colId xmlns:a16="http://schemas.microsoft.com/office/drawing/2014/main" val="2809327836"/>
                    </a:ext>
                  </a:extLst>
                </a:gridCol>
                <a:gridCol w="1385292">
                  <a:extLst>
                    <a:ext uri="{9D8B030D-6E8A-4147-A177-3AD203B41FA5}">
                      <a16:colId xmlns:a16="http://schemas.microsoft.com/office/drawing/2014/main" val="1863115977"/>
                    </a:ext>
                  </a:extLst>
                </a:gridCol>
              </a:tblGrid>
              <a:tr h="370840">
                <a:tc>
                  <a:txBody>
                    <a:bodyPr/>
                    <a:lstStyle/>
                    <a:p>
                      <a:endParaRPr lang="en-SG"/>
                    </a:p>
                  </a:txBody>
                  <a:tcPr/>
                </a:tc>
                <a:tc>
                  <a:txBody>
                    <a:bodyPr/>
                    <a:lstStyle/>
                    <a:p>
                      <a:r>
                        <a:rPr lang="en-SG"/>
                        <a:t>Coursera</a:t>
                      </a:r>
                    </a:p>
                  </a:txBody>
                  <a:tcPr/>
                </a:tc>
                <a:tc>
                  <a:txBody>
                    <a:bodyPr/>
                    <a:lstStyle/>
                    <a:p>
                      <a:r>
                        <a:rPr lang="en-SG"/>
                        <a:t>Chegg</a:t>
                      </a:r>
                    </a:p>
                  </a:txBody>
                  <a:tcPr/>
                </a:tc>
                <a:extLst>
                  <a:ext uri="{0D108BD9-81ED-4DB2-BD59-A6C34878D82A}">
                    <a16:rowId xmlns:a16="http://schemas.microsoft.com/office/drawing/2014/main" val="3847171944"/>
                  </a:ext>
                </a:extLst>
              </a:tr>
              <a:tr h="370840">
                <a:tc>
                  <a:txBody>
                    <a:bodyPr/>
                    <a:lstStyle/>
                    <a:p>
                      <a:r>
                        <a:rPr lang="en-SG"/>
                        <a:t>Net Revenue</a:t>
                      </a:r>
                    </a:p>
                  </a:txBody>
                  <a:tcPr/>
                </a:tc>
                <a:tc>
                  <a:txBody>
                    <a:bodyPr/>
                    <a:lstStyle/>
                    <a:p>
                      <a:r>
                        <a:rPr lang="en-SG"/>
                        <a:t>573 Million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767 Million</a:t>
                      </a:r>
                    </a:p>
                  </a:txBody>
                  <a:tcPr/>
                </a:tc>
                <a:extLst>
                  <a:ext uri="{0D108BD9-81ED-4DB2-BD59-A6C34878D82A}">
                    <a16:rowId xmlns:a16="http://schemas.microsoft.com/office/drawing/2014/main" val="2348414788"/>
                  </a:ext>
                </a:extLst>
              </a:tr>
              <a:tr h="370840">
                <a:tc>
                  <a:txBody>
                    <a:bodyPr/>
                    <a:lstStyle/>
                    <a:p>
                      <a:r>
                        <a:rPr lang="en-SG"/>
                        <a:t>Net Profit (Loss)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solidFill>
                            <a:srgbClr val="FF0000"/>
                          </a:solidFill>
                        </a:rPr>
                        <a:t>-175</a:t>
                      </a:r>
                      <a:r>
                        <a:rPr lang="en-SG"/>
                        <a:t> Million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266 Million</a:t>
                      </a:r>
                    </a:p>
                  </a:txBody>
                  <a:tcPr/>
                </a:tc>
                <a:extLst>
                  <a:ext uri="{0D108BD9-81ED-4DB2-BD59-A6C34878D82A}">
                    <a16:rowId xmlns:a16="http://schemas.microsoft.com/office/drawing/2014/main" val="3378492090"/>
                  </a:ext>
                </a:extLst>
              </a:tr>
            </a:tbl>
          </a:graphicData>
        </a:graphic>
      </p:graphicFrame>
      <p:sp>
        <p:nvSpPr>
          <p:cNvPr id="15" name="Rectangle: Rounded Corners 14">
            <a:extLst>
              <a:ext uri="{FF2B5EF4-FFF2-40B4-BE49-F238E27FC236}">
                <a16:creationId xmlns:a16="http://schemas.microsoft.com/office/drawing/2014/main" id="{18471CA6-642E-228D-C7D3-11E7AD2E75D5}"/>
              </a:ext>
            </a:extLst>
          </p:cNvPr>
          <p:cNvSpPr/>
          <p:nvPr/>
        </p:nvSpPr>
        <p:spPr>
          <a:xfrm>
            <a:off x="8541857" y="3631733"/>
            <a:ext cx="2032466" cy="6340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2400" dirty="0"/>
              <a:t>$200 Million</a:t>
            </a:r>
          </a:p>
        </p:txBody>
      </p:sp>
      <p:sp>
        <p:nvSpPr>
          <p:cNvPr id="16" name="TextBox 15">
            <a:extLst>
              <a:ext uri="{FF2B5EF4-FFF2-40B4-BE49-F238E27FC236}">
                <a16:creationId xmlns:a16="http://schemas.microsoft.com/office/drawing/2014/main" id="{36D00E0B-D9A8-7F5F-4F1C-04740ABA3BF2}"/>
              </a:ext>
            </a:extLst>
          </p:cNvPr>
          <p:cNvSpPr txBox="1"/>
          <p:nvPr/>
        </p:nvSpPr>
        <p:spPr>
          <a:xfrm>
            <a:off x="5853185" y="3663756"/>
            <a:ext cx="2745930" cy="461665"/>
          </a:xfrm>
          <a:prstGeom prst="rect">
            <a:avLst/>
          </a:prstGeom>
          <a:noFill/>
        </p:spPr>
        <p:txBody>
          <a:bodyPr wrap="square" rtlCol="0">
            <a:spAutoFit/>
          </a:bodyPr>
          <a:lstStyle/>
          <a:p>
            <a:r>
              <a:rPr lang="en-SG" sz="2400"/>
              <a:t>Opportunity Size:</a:t>
            </a:r>
          </a:p>
        </p:txBody>
      </p:sp>
      <p:graphicFrame>
        <p:nvGraphicFramePr>
          <p:cNvPr id="17" name="Diagram 16">
            <a:extLst>
              <a:ext uri="{FF2B5EF4-FFF2-40B4-BE49-F238E27FC236}">
                <a16:creationId xmlns:a16="http://schemas.microsoft.com/office/drawing/2014/main" id="{9977DD7D-D908-A307-9260-C5A178535EDE}"/>
              </a:ext>
            </a:extLst>
          </p:cNvPr>
          <p:cNvGraphicFramePr/>
          <p:nvPr>
            <p:extLst>
              <p:ext uri="{D42A27DB-BD31-4B8C-83A1-F6EECF244321}">
                <p14:modId xmlns:p14="http://schemas.microsoft.com/office/powerpoint/2010/main" val="129286506"/>
              </p:ext>
            </p:extLst>
          </p:nvPr>
        </p:nvGraphicFramePr>
        <p:xfrm>
          <a:off x="6169717" y="4379946"/>
          <a:ext cx="4016462" cy="229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7398888C-CC97-5F4F-3DBB-6261309AFDE7}"/>
              </a:ext>
            </a:extLst>
          </p:cNvPr>
          <p:cNvGraphicFramePr/>
          <p:nvPr>
            <p:extLst>
              <p:ext uri="{D42A27DB-BD31-4B8C-83A1-F6EECF244321}">
                <p14:modId xmlns:p14="http://schemas.microsoft.com/office/powerpoint/2010/main" val="4062147805"/>
              </p:ext>
            </p:extLst>
          </p:nvPr>
        </p:nvGraphicFramePr>
        <p:xfrm>
          <a:off x="323193" y="2719552"/>
          <a:ext cx="5044966" cy="39006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ectangle: Rounded Corners 9">
            <a:extLst>
              <a:ext uri="{FF2B5EF4-FFF2-40B4-BE49-F238E27FC236}">
                <a16:creationId xmlns:a16="http://schemas.microsoft.com/office/drawing/2014/main" id="{90FE93ED-7E73-6DE9-6AC9-971EBF55EF21}"/>
              </a:ext>
            </a:extLst>
          </p:cNvPr>
          <p:cNvSpPr/>
          <p:nvPr/>
        </p:nvSpPr>
        <p:spPr>
          <a:xfrm>
            <a:off x="6274213" y="1799398"/>
            <a:ext cx="3911966" cy="465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2400"/>
              <a:t>Competitor Comparison</a:t>
            </a:r>
          </a:p>
        </p:txBody>
      </p:sp>
    </p:spTree>
    <p:extLst>
      <p:ext uri="{BB962C8B-B14F-4D97-AF65-F5344CB8AC3E}">
        <p14:creationId xmlns:p14="http://schemas.microsoft.com/office/powerpoint/2010/main" val="1692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DAA1-45CB-5627-4C69-B53BCD2ED5B7}"/>
              </a:ext>
            </a:extLst>
          </p:cNvPr>
          <p:cNvSpPr>
            <a:spLocks noGrp="1"/>
          </p:cNvSpPr>
          <p:nvPr>
            <p:ph type="title"/>
          </p:nvPr>
        </p:nvSpPr>
        <p:spPr/>
        <p:txBody>
          <a:bodyPr>
            <a:normAutofit/>
          </a:bodyPr>
          <a:lstStyle/>
          <a:p>
            <a:r>
              <a:rPr lang="en-US"/>
              <a:t>Growth Plans</a:t>
            </a:r>
          </a:p>
        </p:txBody>
      </p:sp>
      <p:sp>
        <p:nvSpPr>
          <p:cNvPr id="5" name="Rounded Rectangle 4">
            <a:extLst>
              <a:ext uri="{FF2B5EF4-FFF2-40B4-BE49-F238E27FC236}">
                <a16:creationId xmlns:a16="http://schemas.microsoft.com/office/drawing/2014/main" id="{957A9CB1-AD8D-1F6D-C4BF-075173DC494C}"/>
              </a:ext>
            </a:extLst>
          </p:cNvPr>
          <p:cNvSpPr/>
          <p:nvPr/>
        </p:nvSpPr>
        <p:spPr>
          <a:xfrm>
            <a:off x="85223" y="2060253"/>
            <a:ext cx="2273703" cy="31742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Core Business:</a:t>
            </a:r>
          </a:p>
          <a:p>
            <a:pPr algn="ctr"/>
            <a:r>
              <a:rPr lang="en-US" sz="2400" b="1"/>
              <a:t>ONLINE Education </a:t>
            </a:r>
            <a:r>
              <a:rPr lang="en-US" sz="2000"/>
              <a:t>offered by professionals from top institutions</a:t>
            </a:r>
            <a:endParaRPr lang="en-US" sz="2400"/>
          </a:p>
        </p:txBody>
      </p:sp>
      <p:cxnSp>
        <p:nvCxnSpPr>
          <p:cNvPr id="7" name="Elbow Connector 6">
            <a:extLst>
              <a:ext uri="{FF2B5EF4-FFF2-40B4-BE49-F238E27FC236}">
                <a16:creationId xmlns:a16="http://schemas.microsoft.com/office/drawing/2014/main" id="{BDD2C4FB-BF0B-43B6-90D1-CF04B66B2B79}"/>
              </a:ext>
            </a:extLst>
          </p:cNvPr>
          <p:cNvCxnSpPr/>
          <p:nvPr/>
        </p:nvCxnSpPr>
        <p:spPr>
          <a:xfrm flipV="1">
            <a:off x="2353650" y="2119882"/>
            <a:ext cx="1128155" cy="64126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D57CBBD6-C826-CFF3-9FD8-3BCA663884BB}"/>
              </a:ext>
            </a:extLst>
          </p:cNvPr>
          <p:cNvCxnSpPr>
            <a:cxnSpLocks/>
          </p:cNvCxnSpPr>
          <p:nvPr/>
        </p:nvCxnSpPr>
        <p:spPr>
          <a:xfrm>
            <a:off x="2313905" y="4074508"/>
            <a:ext cx="1128156" cy="45868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33EDDF-2413-26C9-E104-0170E8382FCC}"/>
              </a:ext>
            </a:extLst>
          </p:cNvPr>
          <p:cNvCxnSpPr>
            <a:cxnSpLocks/>
          </p:cNvCxnSpPr>
          <p:nvPr/>
        </p:nvCxnSpPr>
        <p:spPr>
          <a:xfrm flipV="1">
            <a:off x="2247230" y="3328814"/>
            <a:ext cx="112815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91EE2A-DEBB-40D5-4FBD-2F55365C8ABA}"/>
              </a:ext>
            </a:extLst>
          </p:cNvPr>
          <p:cNvSpPr txBox="1"/>
          <p:nvPr/>
        </p:nvSpPr>
        <p:spPr>
          <a:xfrm>
            <a:off x="3508735" y="1930521"/>
            <a:ext cx="753732" cy="369332"/>
          </a:xfrm>
          <a:prstGeom prst="rect">
            <a:avLst/>
          </a:prstGeom>
          <a:noFill/>
        </p:spPr>
        <p:txBody>
          <a:bodyPr wrap="none" rtlCol="0">
            <a:spAutoFit/>
          </a:bodyPr>
          <a:lstStyle/>
          <a:p>
            <a:r>
              <a:rPr lang="en-US"/>
              <a:t>Who:</a:t>
            </a:r>
          </a:p>
        </p:txBody>
      </p:sp>
      <p:sp>
        <p:nvSpPr>
          <p:cNvPr id="13" name="TextBox 12">
            <a:extLst>
              <a:ext uri="{FF2B5EF4-FFF2-40B4-BE49-F238E27FC236}">
                <a16:creationId xmlns:a16="http://schemas.microsoft.com/office/drawing/2014/main" id="{DC5A233C-D9D0-B64C-C3F0-DBEB5C51E2C5}"/>
              </a:ext>
            </a:extLst>
          </p:cNvPr>
          <p:cNvSpPr txBox="1"/>
          <p:nvPr/>
        </p:nvSpPr>
        <p:spPr>
          <a:xfrm>
            <a:off x="3375385" y="3150726"/>
            <a:ext cx="954749" cy="369332"/>
          </a:xfrm>
          <a:prstGeom prst="rect">
            <a:avLst/>
          </a:prstGeom>
          <a:noFill/>
        </p:spPr>
        <p:txBody>
          <a:bodyPr wrap="none" rtlCol="0">
            <a:spAutoFit/>
          </a:bodyPr>
          <a:lstStyle/>
          <a:p>
            <a:r>
              <a:rPr lang="en-US"/>
              <a:t>Where:</a:t>
            </a:r>
          </a:p>
        </p:txBody>
      </p:sp>
      <p:sp>
        <p:nvSpPr>
          <p:cNvPr id="14" name="TextBox 13">
            <a:extLst>
              <a:ext uri="{FF2B5EF4-FFF2-40B4-BE49-F238E27FC236}">
                <a16:creationId xmlns:a16="http://schemas.microsoft.com/office/drawing/2014/main" id="{2EB0F633-FE9D-CBAF-3E33-32CB29D17AD9}"/>
              </a:ext>
            </a:extLst>
          </p:cNvPr>
          <p:cNvSpPr txBox="1"/>
          <p:nvPr/>
        </p:nvSpPr>
        <p:spPr>
          <a:xfrm>
            <a:off x="3454874" y="4348527"/>
            <a:ext cx="807593" cy="369332"/>
          </a:xfrm>
          <a:prstGeom prst="rect">
            <a:avLst/>
          </a:prstGeom>
          <a:noFill/>
        </p:spPr>
        <p:txBody>
          <a:bodyPr wrap="none" rtlCol="0">
            <a:spAutoFit/>
          </a:bodyPr>
          <a:lstStyle/>
          <a:p>
            <a:r>
              <a:rPr lang="en-US"/>
              <a:t>What:</a:t>
            </a:r>
          </a:p>
        </p:txBody>
      </p:sp>
      <p:sp>
        <p:nvSpPr>
          <p:cNvPr id="15" name="Rounded Rectangle 14">
            <a:extLst>
              <a:ext uri="{FF2B5EF4-FFF2-40B4-BE49-F238E27FC236}">
                <a16:creationId xmlns:a16="http://schemas.microsoft.com/office/drawing/2014/main" id="{E35C84EE-6330-FC39-C3AC-8E0AA90AB668}"/>
              </a:ext>
            </a:extLst>
          </p:cNvPr>
          <p:cNvSpPr/>
          <p:nvPr/>
        </p:nvSpPr>
        <p:spPr>
          <a:xfrm>
            <a:off x="4330134" y="1494493"/>
            <a:ext cx="2769214" cy="12888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a:t>Direct Learners</a:t>
            </a:r>
          </a:p>
          <a:p>
            <a:pPr marL="285750" indent="-285750">
              <a:buFont typeface="Arial" panose="020B0604020202020204" pitchFamily="34" charset="0"/>
              <a:buChar char="•"/>
            </a:pPr>
            <a:r>
              <a:rPr lang="en-US" sz="1400"/>
              <a:t>Enterprise (Businesses, government, etc.)</a:t>
            </a:r>
          </a:p>
          <a:p>
            <a:pPr marL="285750" indent="-285750">
              <a:buFont typeface="Arial" panose="020B0604020202020204" pitchFamily="34" charset="0"/>
              <a:buChar char="•"/>
            </a:pPr>
            <a:r>
              <a:rPr lang="en-US" sz="1400"/>
              <a:t>Degrees (Universities)</a:t>
            </a:r>
          </a:p>
        </p:txBody>
      </p:sp>
      <p:sp>
        <p:nvSpPr>
          <p:cNvPr id="16" name="Rounded Rectangle 15">
            <a:extLst>
              <a:ext uri="{FF2B5EF4-FFF2-40B4-BE49-F238E27FC236}">
                <a16:creationId xmlns:a16="http://schemas.microsoft.com/office/drawing/2014/main" id="{4668EF67-94C3-352F-2506-487F9E69C114}"/>
              </a:ext>
            </a:extLst>
          </p:cNvPr>
          <p:cNvSpPr/>
          <p:nvPr/>
        </p:nvSpPr>
        <p:spPr>
          <a:xfrm>
            <a:off x="4346128" y="2867261"/>
            <a:ext cx="2769214" cy="12888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Global</a:t>
            </a:r>
          </a:p>
          <a:p>
            <a:pPr marL="285750" indent="-285750">
              <a:buFont typeface="Arial" panose="020B0604020202020204" pitchFamily="34" charset="0"/>
              <a:buChar char="•"/>
            </a:pPr>
            <a:r>
              <a:rPr lang="en-US" sz="1400"/>
              <a:t>Top 3: US, India, Mexico</a:t>
            </a:r>
          </a:p>
          <a:p>
            <a:pPr marL="285750" indent="-285750">
              <a:buFont typeface="Arial" panose="020B0604020202020204" pitchFamily="34" charset="0"/>
              <a:buChar char="•"/>
            </a:pPr>
            <a:r>
              <a:rPr lang="en-US" sz="1400"/>
              <a:t>Aggressive expansion: MENA, LATAM</a:t>
            </a:r>
          </a:p>
        </p:txBody>
      </p:sp>
      <p:sp>
        <p:nvSpPr>
          <p:cNvPr id="17" name="Rounded Rectangle 16">
            <a:extLst>
              <a:ext uri="{FF2B5EF4-FFF2-40B4-BE49-F238E27FC236}">
                <a16:creationId xmlns:a16="http://schemas.microsoft.com/office/drawing/2014/main" id="{D3A2DD81-0616-24C7-6ED0-2FC612ACBD39}"/>
              </a:ext>
            </a:extLst>
          </p:cNvPr>
          <p:cNvSpPr/>
          <p:nvPr/>
        </p:nvSpPr>
        <p:spPr>
          <a:xfrm>
            <a:off x="4330134" y="4256350"/>
            <a:ext cx="2769214" cy="12888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a:t>Wide range of Mass Open Online Courses (MOOCs) mainly catering to </a:t>
            </a:r>
            <a:r>
              <a:rPr lang="en-US" sz="1400" u="sng"/>
              <a:t>&gt;</a:t>
            </a:r>
            <a:r>
              <a:rPr lang="en-US" sz="1400"/>
              <a:t> 18 year old learners</a:t>
            </a:r>
          </a:p>
        </p:txBody>
      </p:sp>
      <p:sp>
        <p:nvSpPr>
          <p:cNvPr id="23" name="Oval 22">
            <a:extLst>
              <a:ext uri="{FF2B5EF4-FFF2-40B4-BE49-F238E27FC236}">
                <a16:creationId xmlns:a16="http://schemas.microsoft.com/office/drawing/2014/main" id="{034CA759-DE7E-9540-3029-A5ED53D7FA67}"/>
              </a:ext>
            </a:extLst>
          </p:cNvPr>
          <p:cNvSpPr/>
          <p:nvPr/>
        </p:nvSpPr>
        <p:spPr>
          <a:xfrm>
            <a:off x="8689792" y="1666298"/>
            <a:ext cx="3422729" cy="332503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49.5M</a:t>
            </a:r>
          </a:p>
          <a:p>
            <a:pPr algn="ctr"/>
            <a:endParaRPr lang="en-US" b="1"/>
          </a:p>
          <a:p>
            <a:pPr algn="ctr"/>
            <a:endParaRPr lang="en-US" b="1"/>
          </a:p>
          <a:p>
            <a:pPr algn="ctr"/>
            <a:endParaRPr lang="en-US" b="1"/>
          </a:p>
          <a:p>
            <a:pPr algn="ctr"/>
            <a:endParaRPr lang="en-US" b="1"/>
          </a:p>
        </p:txBody>
      </p:sp>
      <p:sp>
        <p:nvSpPr>
          <p:cNvPr id="22" name="Oval 21">
            <a:extLst>
              <a:ext uri="{FF2B5EF4-FFF2-40B4-BE49-F238E27FC236}">
                <a16:creationId xmlns:a16="http://schemas.microsoft.com/office/drawing/2014/main" id="{FC494827-A913-A921-904D-4EF6FFE74323}"/>
              </a:ext>
            </a:extLst>
          </p:cNvPr>
          <p:cNvSpPr/>
          <p:nvPr/>
        </p:nvSpPr>
        <p:spPr>
          <a:xfrm>
            <a:off x="9972168" y="2896953"/>
            <a:ext cx="1579119" cy="1590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19.4M</a:t>
            </a:r>
          </a:p>
        </p:txBody>
      </p:sp>
      <p:cxnSp>
        <p:nvCxnSpPr>
          <p:cNvPr id="25" name="Straight Connector 24">
            <a:extLst>
              <a:ext uri="{FF2B5EF4-FFF2-40B4-BE49-F238E27FC236}">
                <a16:creationId xmlns:a16="http://schemas.microsoft.com/office/drawing/2014/main" id="{2FF82968-033F-971B-1EBB-B1B8149B76F5}"/>
              </a:ext>
            </a:extLst>
          </p:cNvPr>
          <p:cNvCxnSpPr>
            <a:cxnSpLocks/>
          </p:cNvCxnSpPr>
          <p:nvPr/>
        </p:nvCxnSpPr>
        <p:spPr>
          <a:xfrm flipH="1">
            <a:off x="9660742" y="4324777"/>
            <a:ext cx="618511" cy="1116645"/>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BF4AEB3-5F20-EDC7-F951-7080E8D09870}"/>
              </a:ext>
            </a:extLst>
          </p:cNvPr>
          <p:cNvSpPr txBox="1"/>
          <p:nvPr/>
        </p:nvSpPr>
        <p:spPr>
          <a:xfrm>
            <a:off x="9367230" y="5387682"/>
            <a:ext cx="2745291" cy="646331"/>
          </a:xfrm>
          <a:prstGeom prst="rect">
            <a:avLst/>
          </a:prstGeom>
          <a:noFill/>
        </p:spPr>
        <p:txBody>
          <a:bodyPr wrap="square" rtlCol="0">
            <a:spAutoFit/>
          </a:bodyPr>
          <a:lstStyle/>
          <a:p>
            <a:r>
              <a:rPr lang="en-US"/>
              <a:t>Current target : Post Secondary learners </a:t>
            </a:r>
          </a:p>
        </p:txBody>
      </p:sp>
      <p:cxnSp>
        <p:nvCxnSpPr>
          <p:cNvPr id="30" name="Straight Connector 29">
            <a:extLst>
              <a:ext uri="{FF2B5EF4-FFF2-40B4-BE49-F238E27FC236}">
                <a16:creationId xmlns:a16="http://schemas.microsoft.com/office/drawing/2014/main" id="{624CDFA0-BB2F-CAC7-C430-0DF1561C77BD}"/>
              </a:ext>
            </a:extLst>
          </p:cNvPr>
          <p:cNvCxnSpPr>
            <a:cxnSpLocks/>
          </p:cNvCxnSpPr>
          <p:nvPr/>
        </p:nvCxnSpPr>
        <p:spPr>
          <a:xfrm flipH="1">
            <a:off x="8328919" y="4556515"/>
            <a:ext cx="928216" cy="14774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0D962F4-E7CC-B491-9869-6AB3483563A8}"/>
              </a:ext>
            </a:extLst>
          </p:cNvPr>
          <p:cNvSpPr txBox="1"/>
          <p:nvPr/>
        </p:nvSpPr>
        <p:spPr>
          <a:xfrm>
            <a:off x="7974759" y="6034013"/>
            <a:ext cx="2483891" cy="369332"/>
          </a:xfrm>
          <a:prstGeom prst="rect">
            <a:avLst/>
          </a:prstGeom>
          <a:noFill/>
        </p:spPr>
        <p:txBody>
          <a:bodyPr wrap="square" rtlCol="0">
            <a:spAutoFit/>
          </a:bodyPr>
          <a:lstStyle/>
          <a:p>
            <a:r>
              <a:rPr lang="en-US"/>
              <a:t>Pre-K to G12 students</a:t>
            </a:r>
          </a:p>
        </p:txBody>
      </p:sp>
      <p:sp>
        <p:nvSpPr>
          <p:cNvPr id="37" name="TextBox 36">
            <a:extLst>
              <a:ext uri="{FF2B5EF4-FFF2-40B4-BE49-F238E27FC236}">
                <a16:creationId xmlns:a16="http://schemas.microsoft.com/office/drawing/2014/main" id="{0F25E4A9-4202-12A2-D58A-614E60CB7D2E}"/>
              </a:ext>
            </a:extLst>
          </p:cNvPr>
          <p:cNvSpPr txBox="1"/>
          <p:nvPr/>
        </p:nvSpPr>
        <p:spPr>
          <a:xfrm>
            <a:off x="8334628" y="1392231"/>
            <a:ext cx="3538148" cy="246221"/>
          </a:xfrm>
          <a:prstGeom prst="rect">
            <a:avLst/>
          </a:prstGeom>
          <a:noFill/>
        </p:spPr>
        <p:txBody>
          <a:bodyPr wrap="none" rtlCol="0">
            <a:spAutoFit/>
          </a:bodyPr>
          <a:lstStyle/>
          <a:p>
            <a:r>
              <a:rPr lang="en-US" sz="1000" i="1"/>
              <a:t>US Data: National Center for Education Statistics, 2020-21</a:t>
            </a:r>
          </a:p>
        </p:txBody>
      </p:sp>
      <p:grpSp>
        <p:nvGrpSpPr>
          <p:cNvPr id="53" name="Group 52">
            <a:extLst>
              <a:ext uri="{FF2B5EF4-FFF2-40B4-BE49-F238E27FC236}">
                <a16:creationId xmlns:a16="http://schemas.microsoft.com/office/drawing/2014/main" id="{EAE720D9-026A-25F2-EEA1-5F99BC12942B}"/>
              </a:ext>
            </a:extLst>
          </p:cNvPr>
          <p:cNvGrpSpPr/>
          <p:nvPr/>
        </p:nvGrpSpPr>
        <p:grpSpPr>
          <a:xfrm>
            <a:off x="7132355" y="1138164"/>
            <a:ext cx="1478740" cy="4765643"/>
            <a:chOff x="7132355" y="1138164"/>
            <a:chExt cx="1478740" cy="4765643"/>
          </a:xfrm>
        </p:grpSpPr>
        <p:sp>
          <p:nvSpPr>
            <p:cNvPr id="19" name="Triangle 18">
              <a:extLst>
                <a:ext uri="{FF2B5EF4-FFF2-40B4-BE49-F238E27FC236}">
                  <a16:creationId xmlns:a16="http://schemas.microsoft.com/office/drawing/2014/main" id="{17557B54-CE59-743A-5C6E-D60EAC278159}"/>
                </a:ext>
              </a:extLst>
            </p:cNvPr>
            <p:cNvSpPr/>
            <p:nvPr/>
          </p:nvSpPr>
          <p:spPr>
            <a:xfrm rot="5400000">
              <a:off x="5532424" y="2825137"/>
              <a:ext cx="4765643" cy="1391698"/>
            </a:xfrm>
            <a:prstGeom prst="triangle">
              <a:avLst>
                <a:gd name="adj" fmla="val 502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a:extLst>
                <a:ext uri="{FF2B5EF4-FFF2-40B4-BE49-F238E27FC236}">
                  <a16:creationId xmlns:a16="http://schemas.microsoft.com/office/drawing/2014/main" id="{8EBB0FE2-E145-DCAD-E0D4-9CFF101908EC}"/>
                </a:ext>
              </a:extLst>
            </p:cNvPr>
            <p:cNvSpPr/>
            <p:nvPr/>
          </p:nvSpPr>
          <p:spPr>
            <a:xfrm rot="5400000">
              <a:off x="5436018" y="3090504"/>
              <a:ext cx="4235077" cy="842404"/>
            </a:xfrm>
            <a:prstGeom prst="triangle">
              <a:avLst/>
            </a:prstGeom>
            <a:solidFill>
              <a:srgbClr val="76D6FF">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3941A82E-1CDB-E418-8A16-CFBDFB5B73AC}"/>
                </a:ext>
              </a:extLst>
            </p:cNvPr>
            <p:cNvSpPr/>
            <p:nvPr/>
          </p:nvSpPr>
          <p:spPr>
            <a:xfrm rot="5400000">
              <a:off x="5733729" y="3079969"/>
              <a:ext cx="4235080" cy="955299"/>
            </a:xfrm>
            <a:prstGeom prst="triangle">
              <a:avLst/>
            </a:prstGeom>
            <a:solidFill>
              <a:srgbClr val="9297CF">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Striped Right Arrow 44">
            <a:extLst>
              <a:ext uri="{FF2B5EF4-FFF2-40B4-BE49-F238E27FC236}">
                <a16:creationId xmlns:a16="http://schemas.microsoft.com/office/drawing/2014/main" id="{DA527268-0849-7D54-C9CF-C27294053E68}"/>
              </a:ext>
            </a:extLst>
          </p:cNvPr>
          <p:cNvSpPr/>
          <p:nvPr/>
        </p:nvSpPr>
        <p:spPr>
          <a:xfrm rot="5400000">
            <a:off x="748474" y="4326363"/>
            <a:ext cx="825681" cy="2329209"/>
          </a:xfrm>
          <a:prstGeom prst="stripedRightArrow">
            <a:avLst>
              <a:gd name="adj1" fmla="val 50000"/>
              <a:gd name="adj2" fmla="val 64450"/>
            </a:avLst>
          </a:prstGeom>
          <a:solidFill>
            <a:srgbClr val="9297C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5F7AD52-39C0-50C4-4188-9F29D9C37407}"/>
              </a:ext>
            </a:extLst>
          </p:cNvPr>
          <p:cNvSpPr/>
          <p:nvPr/>
        </p:nvSpPr>
        <p:spPr>
          <a:xfrm>
            <a:off x="270575" y="5913828"/>
            <a:ext cx="2055343" cy="782917"/>
          </a:xfrm>
          <a:prstGeom prst="rect">
            <a:avLst/>
          </a:prstGeom>
          <a:solidFill>
            <a:srgbClr val="929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Access to higher education, anytime, anywhere</a:t>
            </a:r>
          </a:p>
        </p:txBody>
      </p:sp>
      <p:sp>
        <p:nvSpPr>
          <p:cNvPr id="48" name="Oval 47">
            <a:extLst>
              <a:ext uri="{FF2B5EF4-FFF2-40B4-BE49-F238E27FC236}">
                <a16:creationId xmlns:a16="http://schemas.microsoft.com/office/drawing/2014/main" id="{052C1F98-F43B-8127-6963-C1B64C96F77F}"/>
              </a:ext>
            </a:extLst>
          </p:cNvPr>
          <p:cNvSpPr/>
          <p:nvPr/>
        </p:nvSpPr>
        <p:spPr>
          <a:xfrm>
            <a:off x="16025" y="5790391"/>
            <a:ext cx="543278" cy="4927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V</a:t>
            </a:r>
          </a:p>
        </p:txBody>
      </p:sp>
      <p:sp>
        <p:nvSpPr>
          <p:cNvPr id="49" name="Rectangle 48">
            <a:extLst>
              <a:ext uri="{FF2B5EF4-FFF2-40B4-BE49-F238E27FC236}">
                <a16:creationId xmlns:a16="http://schemas.microsoft.com/office/drawing/2014/main" id="{2A4A880D-D43B-7316-A3D5-32A5643D3E4A}"/>
              </a:ext>
            </a:extLst>
          </p:cNvPr>
          <p:cNvSpPr/>
          <p:nvPr/>
        </p:nvSpPr>
        <p:spPr>
          <a:xfrm>
            <a:off x="2685669" y="5909711"/>
            <a:ext cx="2036680" cy="782917"/>
          </a:xfrm>
          <a:prstGeom prst="rect">
            <a:avLst/>
          </a:prstGeom>
          <a:solidFill>
            <a:srgbClr val="929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Educators from Top institutions</a:t>
            </a:r>
          </a:p>
        </p:txBody>
      </p:sp>
      <p:sp>
        <p:nvSpPr>
          <p:cNvPr id="50" name="Oval 49">
            <a:extLst>
              <a:ext uri="{FF2B5EF4-FFF2-40B4-BE49-F238E27FC236}">
                <a16:creationId xmlns:a16="http://schemas.microsoft.com/office/drawing/2014/main" id="{CD45B7CC-9CFC-9C62-74CB-B622B80BA1F6}"/>
              </a:ext>
            </a:extLst>
          </p:cNvPr>
          <p:cNvSpPr/>
          <p:nvPr/>
        </p:nvSpPr>
        <p:spPr>
          <a:xfrm>
            <a:off x="2346894" y="5786274"/>
            <a:ext cx="543278" cy="4927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a:t>
            </a:r>
          </a:p>
        </p:txBody>
      </p:sp>
      <p:sp>
        <p:nvSpPr>
          <p:cNvPr id="51" name="Rectangle 50">
            <a:extLst>
              <a:ext uri="{FF2B5EF4-FFF2-40B4-BE49-F238E27FC236}">
                <a16:creationId xmlns:a16="http://schemas.microsoft.com/office/drawing/2014/main" id="{488E80DD-605A-4F00-09A6-E9519664ABEA}"/>
              </a:ext>
            </a:extLst>
          </p:cNvPr>
          <p:cNvSpPr/>
          <p:nvPr/>
        </p:nvSpPr>
        <p:spPr>
          <a:xfrm>
            <a:off x="5115997" y="5887583"/>
            <a:ext cx="2036680" cy="782917"/>
          </a:xfrm>
          <a:prstGeom prst="rect">
            <a:avLst/>
          </a:prstGeom>
          <a:solidFill>
            <a:srgbClr val="929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Stackable degree accreditation</a:t>
            </a:r>
          </a:p>
        </p:txBody>
      </p:sp>
      <p:sp>
        <p:nvSpPr>
          <p:cNvPr id="52" name="Oval 51">
            <a:extLst>
              <a:ext uri="{FF2B5EF4-FFF2-40B4-BE49-F238E27FC236}">
                <a16:creationId xmlns:a16="http://schemas.microsoft.com/office/drawing/2014/main" id="{B9E7A10A-57C3-631F-A726-2A5413317C48}"/>
              </a:ext>
            </a:extLst>
          </p:cNvPr>
          <p:cNvSpPr/>
          <p:nvPr/>
        </p:nvSpPr>
        <p:spPr>
          <a:xfrm>
            <a:off x="4801286" y="5764146"/>
            <a:ext cx="543278" cy="4927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Tree>
    <p:extLst>
      <p:ext uri="{BB962C8B-B14F-4D97-AF65-F5344CB8AC3E}">
        <p14:creationId xmlns:p14="http://schemas.microsoft.com/office/powerpoint/2010/main" val="339330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up)">
                                      <p:cBhvr>
                                        <p:cTn id="13" dur="500"/>
                                        <p:tgtEl>
                                          <p:spTgt spid="4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up)">
                                      <p:cBhvr>
                                        <p:cTn id="16" dur="500"/>
                                        <p:tgtEl>
                                          <p:spTgt spid="5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up)">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22" presetClass="entr" presetSubtype="8"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par>
                                <p:cTn id="65" presetID="22" presetClass="entr" presetSubtype="8"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p:cTn id="75" dur="500" fill="hold"/>
                                        <p:tgtEl>
                                          <p:spTgt spid="23"/>
                                        </p:tgtEl>
                                        <p:attrNameLst>
                                          <p:attrName>ppt_w</p:attrName>
                                        </p:attrNameLst>
                                      </p:cBhvr>
                                      <p:tavLst>
                                        <p:tav tm="0">
                                          <p:val>
                                            <p:fltVal val="0"/>
                                          </p:val>
                                        </p:tav>
                                        <p:tav tm="100000">
                                          <p:val>
                                            <p:strVal val="#ppt_w"/>
                                          </p:val>
                                        </p:tav>
                                      </p:tavLst>
                                    </p:anim>
                                    <p:anim calcmode="lin" valueType="num">
                                      <p:cBhvr>
                                        <p:cTn id="76" dur="500" fill="hold"/>
                                        <p:tgtEl>
                                          <p:spTgt spid="23"/>
                                        </p:tgtEl>
                                        <p:attrNameLst>
                                          <p:attrName>ppt_h</p:attrName>
                                        </p:attrNameLst>
                                      </p:cBhvr>
                                      <p:tavLst>
                                        <p:tav tm="0">
                                          <p:val>
                                            <p:fltVal val="0"/>
                                          </p:val>
                                        </p:tav>
                                        <p:tav tm="100000">
                                          <p:val>
                                            <p:strVal val="#ppt_h"/>
                                          </p:val>
                                        </p:tav>
                                      </p:tavLst>
                                    </p:anim>
                                    <p:animEffect transition="in" filter="fade">
                                      <p:cBhvr>
                                        <p:cTn id="77" dur="500"/>
                                        <p:tgtEl>
                                          <p:spTgt spid="23"/>
                                        </p:tgtEl>
                                      </p:cBhvr>
                                    </p:animEffect>
                                  </p:childTnLst>
                                </p:cTn>
                              </p:par>
                              <p:par>
                                <p:cTn id="78" presetID="53" presetClass="entr" presetSubtype="16"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p:cTn id="80" dur="500" fill="hold"/>
                                        <p:tgtEl>
                                          <p:spTgt spid="30"/>
                                        </p:tgtEl>
                                        <p:attrNameLst>
                                          <p:attrName>ppt_w</p:attrName>
                                        </p:attrNameLst>
                                      </p:cBhvr>
                                      <p:tavLst>
                                        <p:tav tm="0">
                                          <p:val>
                                            <p:fltVal val="0"/>
                                          </p:val>
                                        </p:tav>
                                        <p:tav tm="100000">
                                          <p:val>
                                            <p:strVal val="#ppt_w"/>
                                          </p:val>
                                        </p:tav>
                                      </p:tavLst>
                                    </p:anim>
                                    <p:anim calcmode="lin" valueType="num">
                                      <p:cBhvr>
                                        <p:cTn id="81" dur="500" fill="hold"/>
                                        <p:tgtEl>
                                          <p:spTgt spid="30"/>
                                        </p:tgtEl>
                                        <p:attrNameLst>
                                          <p:attrName>ppt_h</p:attrName>
                                        </p:attrNameLst>
                                      </p:cBhvr>
                                      <p:tavLst>
                                        <p:tav tm="0">
                                          <p:val>
                                            <p:fltVal val="0"/>
                                          </p:val>
                                        </p:tav>
                                        <p:tav tm="100000">
                                          <p:val>
                                            <p:strVal val="#ppt_h"/>
                                          </p:val>
                                        </p:tav>
                                      </p:tavLst>
                                    </p:anim>
                                    <p:animEffect transition="in" filter="fade">
                                      <p:cBhvr>
                                        <p:cTn id="82" dur="500"/>
                                        <p:tgtEl>
                                          <p:spTgt spid="30"/>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500" fill="hold"/>
                                        <p:tgtEl>
                                          <p:spTgt spid="33"/>
                                        </p:tgtEl>
                                        <p:attrNameLst>
                                          <p:attrName>ppt_w</p:attrName>
                                        </p:attrNameLst>
                                      </p:cBhvr>
                                      <p:tavLst>
                                        <p:tav tm="0">
                                          <p:val>
                                            <p:fltVal val="0"/>
                                          </p:val>
                                        </p:tav>
                                        <p:tav tm="100000">
                                          <p:val>
                                            <p:strVal val="#ppt_w"/>
                                          </p:val>
                                        </p:tav>
                                      </p:tavLst>
                                    </p:anim>
                                    <p:anim calcmode="lin" valueType="num">
                                      <p:cBhvr>
                                        <p:cTn id="86" dur="500" fill="hold"/>
                                        <p:tgtEl>
                                          <p:spTgt spid="33"/>
                                        </p:tgtEl>
                                        <p:attrNameLst>
                                          <p:attrName>ppt_h</p:attrName>
                                        </p:attrNameLst>
                                      </p:cBhvr>
                                      <p:tavLst>
                                        <p:tav tm="0">
                                          <p:val>
                                            <p:fltVal val="0"/>
                                          </p:val>
                                        </p:tav>
                                        <p:tav tm="100000">
                                          <p:val>
                                            <p:strVal val="#ppt_h"/>
                                          </p:val>
                                        </p:tav>
                                      </p:tavLst>
                                    </p:anim>
                                    <p:animEffect transition="in" filter="fade">
                                      <p:cBhvr>
                                        <p:cTn id="8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animBg="1"/>
      <p:bldP spid="23" grpId="0" animBg="1"/>
      <p:bldP spid="22" grpId="0" animBg="1"/>
      <p:bldP spid="29" grpId="0"/>
      <p:bldP spid="33" grpId="0"/>
      <p:bldP spid="37" grpId="0"/>
      <p:bldP spid="45" grpId="0" animBg="1"/>
      <p:bldP spid="47" grpId="0" animBg="1"/>
      <p:bldP spid="48" grpId="0" animBg="1"/>
      <p:bldP spid="4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DAA1-45CB-5627-4C69-B53BCD2ED5B7}"/>
              </a:ext>
            </a:extLst>
          </p:cNvPr>
          <p:cNvSpPr>
            <a:spLocks noGrp="1"/>
          </p:cNvSpPr>
          <p:nvPr>
            <p:ph type="title"/>
          </p:nvPr>
        </p:nvSpPr>
        <p:spPr/>
        <p:txBody>
          <a:bodyPr>
            <a:normAutofit/>
          </a:bodyPr>
          <a:lstStyle/>
          <a:p>
            <a:r>
              <a:rPr lang="en-US"/>
              <a:t>Growth Plans</a:t>
            </a:r>
          </a:p>
        </p:txBody>
      </p:sp>
      <p:sp>
        <p:nvSpPr>
          <p:cNvPr id="5" name="Rounded Rectangle 4">
            <a:extLst>
              <a:ext uri="{FF2B5EF4-FFF2-40B4-BE49-F238E27FC236}">
                <a16:creationId xmlns:a16="http://schemas.microsoft.com/office/drawing/2014/main" id="{957A9CB1-AD8D-1F6D-C4BF-075173DC494C}"/>
              </a:ext>
            </a:extLst>
          </p:cNvPr>
          <p:cNvSpPr/>
          <p:nvPr/>
        </p:nvSpPr>
        <p:spPr>
          <a:xfrm>
            <a:off x="85223" y="2060253"/>
            <a:ext cx="2273703" cy="31742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Core Business:</a:t>
            </a:r>
          </a:p>
          <a:p>
            <a:pPr algn="ctr"/>
            <a:r>
              <a:rPr lang="en-US" sz="2400" b="1"/>
              <a:t>ONLINE Education </a:t>
            </a:r>
            <a:r>
              <a:rPr lang="en-US" sz="2000"/>
              <a:t>offered by professionals from top institutions</a:t>
            </a:r>
            <a:endParaRPr lang="en-US" sz="2400"/>
          </a:p>
        </p:txBody>
      </p:sp>
      <p:cxnSp>
        <p:nvCxnSpPr>
          <p:cNvPr id="7" name="Elbow Connector 6">
            <a:extLst>
              <a:ext uri="{FF2B5EF4-FFF2-40B4-BE49-F238E27FC236}">
                <a16:creationId xmlns:a16="http://schemas.microsoft.com/office/drawing/2014/main" id="{BDD2C4FB-BF0B-43B6-90D1-CF04B66B2B79}"/>
              </a:ext>
            </a:extLst>
          </p:cNvPr>
          <p:cNvCxnSpPr/>
          <p:nvPr/>
        </p:nvCxnSpPr>
        <p:spPr>
          <a:xfrm flipV="1">
            <a:off x="2353650" y="2119882"/>
            <a:ext cx="1128155" cy="64126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D57CBBD6-C826-CFF3-9FD8-3BCA663884BB}"/>
              </a:ext>
            </a:extLst>
          </p:cNvPr>
          <p:cNvCxnSpPr>
            <a:cxnSpLocks/>
          </p:cNvCxnSpPr>
          <p:nvPr/>
        </p:nvCxnSpPr>
        <p:spPr>
          <a:xfrm>
            <a:off x="2313905" y="4074508"/>
            <a:ext cx="1128156" cy="45868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33EDDF-2413-26C9-E104-0170E8382FCC}"/>
              </a:ext>
            </a:extLst>
          </p:cNvPr>
          <p:cNvCxnSpPr>
            <a:cxnSpLocks/>
          </p:cNvCxnSpPr>
          <p:nvPr/>
        </p:nvCxnSpPr>
        <p:spPr>
          <a:xfrm flipV="1">
            <a:off x="2247230" y="3328814"/>
            <a:ext cx="112815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91EE2A-DEBB-40D5-4FBD-2F55365C8ABA}"/>
              </a:ext>
            </a:extLst>
          </p:cNvPr>
          <p:cNvSpPr txBox="1"/>
          <p:nvPr/>
        </p:nvSpPr>
        <p:spPr>
          <a:xfrm>
            <a:off x="3508735" y="1930521"/>
            <a:ext cx="753732" cy="369332"/>
          </a:xfrm>
          <a:prstGeom prst="rect">
            <a:avLst/>
          </a:prstGeom>
          <a:noFill/>
        </p:spPr>
        <p:txBody>
          <a:bodyPr wrap="none" rtlCol="0">
            <a:spAutoFit/>
          </a:bodyPr>
          <a:lstStyle/>
          <a:p>
            <a:r>
              <a:rPr lang="en-US"/>
              <a:t>Who:</a:t>
            </a:r>
          </a:p>
        </p:txBody>
      </p:sp>
      <p:sp>
        <p:nvSpPr>
          <p:cNvPr id="13" name="TextBox 12">
            <a:extLst>
              <a:ext uri="{FF2B5EF4-FFF2-40B4-BE49-F238E27FC236}">
                <a16:creationId xmlns:a16="http://schemas.microsoft.com/office/drawing/2014/main" id="{DC5A233C-D9D0-B64C-C3F0-DBEB5C51E2C5}"/>
              </a:ext>
            </a:extLst>
          </p:cNvPr>
          <p:cNvSpPr txBox="1"/>
          <p:nvPr/>
        </p:nvSpPr>
        <p:spPr>
          <a:xfrm>
            <a:off x="3375385" y="3150726"/>
            <a:ext cx="954749" cy="369332"/>
          </a:xfrm>
          <a:prstGeom prst="rect">
            <a:avLst/>
          </a:prstGeom>
          <a:noFill/>
        </p:spPr>
        <p:txBody>
          <a:bodyPr wrap="none" rtlCol="0">
            <a:spAutoFit/>
          </a:bodyPr>
          <a:lstStyle/>
          <a:p>
            <a:r>
              <a:rPr lang="en-US"/>
              <a:t>Where:</a:t>
            </a:r>
          </a:p>
        </p:txBody>
      </p:sp>
      <p:sp>
        <p:nvSpPr>
          <p:cNvPr id="14" name="TextBox 13">
            <a:extLst>
              <a:ext uri="{FF2B5EF4-FFF2-40B4-BE49-F238E27FC236}">
                <a16:creationId xmlns:a16="http://schemas.microsoft.com/office/drawing/2014/main" id="{2EB0F633-FE9D-CBAF-3E33-32CB29D17AD9}"/>
              </a:ext>
            </a:extLst>
          </p:cNvPr>
          <p:cNvSpPr txBox="1"/>
          <p:nvPr/>
        </p:nvSpPr>
        <p:spPr>
          <a:xfrm>
            <a:off x="3454874" y="4348527"/>
            <a:ext cx="807593" cy="369332"/>
          </a:xfrm>
          <a:prstGeom prst="rect">
            <a:avLst/>
          </a:prstGeom>
          <a:noFill/>
        </p:spPr>
        <p:txBody>
          <a:bodyPr wrap="none" rtlCol="0">
            <a:spAutoFit/>
          </a:bodyPr>
          <a:lstStyle/>
          <a:p>
            <a:r>
              <a:rPr lang="en-US"/>
              <a:t>What:</a:t>
            </a:r>
          </a:p>
        </p:txBody>
      </p:sp>
      <p:sp>
        <p:nvSpPr>
          <p:cNvPr id="15" name="Rounded Rectangle 14">
            <a:extLst>
              <a:ext uri="{FF2B5EF4-FFF2-40B4-BE49-F238E27FC236}">
                <a16:creationId xmlns:a16="http://schemas.microsoft.com/office/drawing/2014/main" id="{E35C84EE-6330-FC39-C3AC-8E0AA90AB668}"/>
              </a:ext>
            </a:extLst>
          </p:cNvPr>
          <p:cNvSpPr/>
          <p:nvPr/>
        </p:nvSpPr>
        <p:spPr>
          <a:xfrm>
            <a:off x="4330134" y="1494493"/>
            <a:ext cx="2769214" cy="12888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a:t>Direct Learners</a:t>
            </a:r>
          </a:p>
          <a:p>
            <a:pPr marL="285750" indent="-285750">
              <a:buFont typeface="Arial" panose="020B0604020202020204" pitchFamily="34" charset="0"/>
              <a:buChar char="•"/>
            </a:pPr>
            <a:r>
              <a:rPr lang="en-US" sz="1400"/>
              <a:t>Enterprise (Businesses, government, etc.)</a:t>
            </a:r>
          </a:p>
          <a:p>
            <a:pPr marL="285750" indent="-285750">
              <a:buFont typeface="Arial" panose="020B0604020202020204" pitchFamily="34" charset="0"/>
              <a:buChar char="•"/>
            </a:pPr>
            <a:r>
              <a:rPr lang="en-US" sz="1400"/>
              <a:t>Degrees (Universities)</a:t>
            </a:r>
          </a:p>
        </p:txBody>
      </p:sp>
      <p:sp>
        <p:nvSpPr>
          <p:cNvPr id="16" name="Rounded Rectangle 15">
            <a:extLst>
              <a:ext uri="{FF2B5EF4-FFF2-40B4-BE49-F238E27FC236}">
                <a16:creationId xmlns:a16="http://schemas.microsoft.com/office/drawing/2014/main" id="{4668EF67-94C3-352F-2506-487F9E69C114}"/>
              </a:ext>
            </a:extLst>
          </p:cNvPr>
          <p:cNvSpPr/>
          <p:nvPr/>
        </p:nvSpPr>
        <p:spPr>
          <a:xfrm>
            <a:off x="4346128" y="2867261"/>
            <a:ext cx="2769214" cy="12888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Global</a:t>
            </a:r>
          </a:p>
          <a:p>
            <a:pPr marL="285750" indent="-285750">
              <a:buFont typeface="Arial" panose="020B0604020202020204" pitchFamily="34" charset="0"/>
              <a:buChar char="•"/>
            </a:pPr>
            <a:r>
              <a:rPr lang="en-US" sz="1400"/>
              <a:t>Top 3: US, India, Mexico</a:t>
            </a:r>
          </a:p>
          <a:p>
            <a:pPr marL="285750" indent="-285750">
              <a:buFont typeface="Arial" panose="020B0604020202020204" pitchFamily="34" charset="0"/>
              <a:buChar char="•"/>
            </a:pPr>
            <a:r>
              <a:rPr lang="en-US" sz="1400"/>
              <a:t>Aggressive expansion: MENA, LATAM</a:t>
            </a:r>
          </a:p>
        </p:txBody>
      </p:sp>
      <p:sp>
        <p:nvSpPr>
          <p:cNvPr id="17" name="Rounded Rectangle 16">
            <a:extLst>
              <a:ext uri="{FF2B5EF4-FFF2-40B4-BE49-F238E27FC236}">
                <a16:creationId xmlns:a16="http://schemas.microsoft.com/office/drawing/2014/main" id="{D3A2DD81-0616-24C7-6ED0-2FC612ACBD39}"/>
              </a:ext>
            </a:extLst>
          </p:cNvPr>
          <p:cNvSpPr/>
          <p:nvPr/>
        </p:nvSpPr>
        <p:spPr>
          <a:xfrm>
            <a:off x="4330134" y="4256350"/>
            <a:ext cx="2769214" cy="12888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a:t>Wide range of Mass Open Online Courses (MOOCs) mainly catering to </a:t>
            </a:r>
            <a:r>
              <a:rPr lang="en-US" sz="1400" u="sng"/>
              <a:t>&gt;</a:t>
            </a:r>
            <a:r>
              <a:rPr lang="en-US" sz="1400"/>
              <a:t> 18 year old learners</a:t>
            </a:r>
          </a:p>
        </p:txBody>
      </p:sp>
      <p:sp>
        <p:nvSpPr>
          <p:cNvPr id="23" name="Oval 22">
            <a:extLst>
              <a:ext uri="{FF2B5EF4-FFF2-40B4-BE49-F238E27FC236}">
                <a16:creationId xmlns:a16="http://schemas.microsoft.com/office/drawing/2014/main" id="{034CA759-DE7E-9540-3029-A5ED53D7FA67}"/>
              </a:ext>
            </a:extLst>
          </p:cNvPr>
          <p:cNvSpPr/>
          <p:nvPr/>
        </p:nvSpPr>
        <p:spPr>
          <a:xfrm>
            <a:off x="8689792" y="1666298"/>
            <a:ext cx="3422729" cy="332503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49.5M</a:t>
            </a:r>
          </a:p>
          <a:p>
            <a:pPr algn="ctr"/>
            <a:endParaRPr lang="en-US" b="1"/>
          </a:p>
          <a:p>
            <a:pPr algn="ctr"/>
            <a:endParaRPr lang="en-US" b="1"/>
          </a:p>
          <a:p>
            <a:pPr algn="ctr"/>
            <a:endParaRPr lang="en-US" b="1"/>
          </a:p>
          <a:p>
            <a:pPr algn="ctr"/>
            <a:endParaRPr lang="en-US" b="1"/>
          </a:p>
        </p:txBody>
      </p:sp>
      <p:sp>
        <p:nvSpPr>
          <p:cNvPr id="22" name="Oval 21">
            <a:extLst>
              <a:ext uri="{FF2B5EF4-FFF2-40B4-BE49-F238E27FC236}">
                <a16:creationId xmlns:a16="http://schemas.microsoft.com/office/drawing/2014/main" id="{FC494827-A913-A921-904D-4EF6FFE74323}"/>
              </a:ext>
            </a:extLst>
          </p:cNvPr>
          <p:cNvSpPr/>
          <p:nvPr/>
        </p:nvSpPr>
        <p:spPr>
          <a:xfrm>
            <a:off x="9972168" y="2896953"/>
            <a:ext cx="1579119" cy="1590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19.4M</a:t>
            </a:r>
          </a:p>
        </p:txBody>
      </p:sp>
      <p:cxnSp>
        <p:nvCxnSpPr>
          <p:cNvPr id="25" name="Straight Connector 24">
            <a:extLst>
              <a:ext uri="{FF2B5EF4-FFF2-40B4-BE49-F238E27FC236}">
                <a16:creationId xmlns:a16="http://schemas.microsoft.com/office/drawing/2014/main" id="{2FF82968-033F-971B-1EBB-B1B8149B76F5}"/>
              </a:ext>
            </a:extLst>
          </p:cNvPr>
          <p:cNvCxnSpPr>
            <a:cxnSpLocks/>
          </p:cNvCxnSpPr>
          <p:nvPr/>
        </p:nvCxnSpPr>
        <p:spPr>
          <a:xfrm flipH="1">
            <a:off x="9660742" y="4324777"/>
            <a:ext cx="618511" cy="1116645"/>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BF4AEB3-5F20-EDC7-F951-7080E8D09870}"/>
              </a:ext>
            </a:extLst>
          </p:cNvPr>
          <p:cNvSpPr txBox="1"/>
          <p:nvPr/>
        </p:nvSpPr>
        <p:spPr>
          <a:xfrm>
            <a:off x="9367230" y="5387682"/>
            <a:ext cx="2483891" cy="646331"/>
          </a:xfrm>
          <a:prstGeom prst="rect">
            <a:avLst/>
          </a:prstGeom>
          <a:noFill/>
        </p:spPr>
        <p:txBody>
          <a:bodyPr wrap="square" rtlCol="0">
            <a:spAutoFit/>
          </a:bodyPr>
          <a:lstStyle/>
          <a:p>
            <a:r>
              <a:rPr lang="en-US"/>
              <a:t>Current target: Post Secondary learners</a:t>
            </a:r>
          </a:p>
        </p:txBody>
      </p:sp>
      <p:cxnSp>
        <p:nvCxnSpPr>
          <p:cNvPr id="30" name="Straight Connector 29">
            <a:extLst>
              <a:ext uri="{FF2B5EF4-FFF2-40B4-BE49-F238E27FC236}">
                <a16:creationId xmlns:a16="http://schemas.microsoft.com/office/drawing/2014/main" id="{624CDFA0-BB2F-CAC7-C430-0DF1561C77BD}"/>
              </a:ext>
            </a:extLst>
          </p:cNvPr>
          <p:cNvCxnSpPr>
            <a:cxnSpLocks/>
          </p:cNvCxnSpPr>
          <p:nvPr/>
        </p:nvCxnSpPr>
        <p:spPr>
          <a:xfrm flipH="1">
            <a:off x="8328919" y="4556515"/>
            <a:ext cx="928216" cy="14774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0D962F4-E7CC-B491-9869-6AB3483563A8}"/>
              </a:ext>
            </a:extLst>
          </p:cNvPr>
          <p:cNvSpPr txBox="1"/>
          <p:nvPr/>
        </p:nvSpPr>
        <p:spPr>
          <a:xfrm>
            <a:off x="7974759" y="6034013"/>
            <a:ext cx="2483891" cy="369332"/>
          </a:xfrm>
          <a:prstGeom prst="rect">
            <a:avLst/>
          </a:prstGeom>
          <a:noFill/>
        </p:spPr>
        <p:txBody>
          <a:bodyPr wrap="square" rtlCol="0">
            <a:spAutoFit/>
          </a:bodyPr>
          <a:lstStyle/>
          <a:p>
            <a:r>
              <a:rPr lang="en-US"/>
              <a:t>Pre-K to G12 students</a:t>
            </a:r>
          </a:p>
        </p:txBody>
      </p:sp>
      <p:grpSp>
        <p:nvGrpSpPr>
          <p:cNvPr id="53" name="Group 52">
            <a:extLst>
              <a:ext uri="{FF2B5EF4-FFF2-40B4-BE49-F238E27FC236}">
                <a16:creationId xmlns:a16="http://schemas.microsoft.com/office/drawing/2014/main" id="{EAE720D9-026A-25F2-EEA1-5F99BC12942B}"/>
              </a:ext>
            </a:extLst>
          </p:cNvPr>
          <p:cNvGrpSpPr/>
          <p:nvPr/>
        </p:nvGrpSpPr>
        <p:grpSpPr>
          <a:xfrm>
            <a:off x="7132355" y="1138164"/>
            <a:ext cx="1478740" cy="4765643"/>
            <a:chOff x="7132355" y="1138164"/>
            <a:chExt cx="1478740" cy="4765643"/>
          </a:xfrm>
        </p:grpSpPr>
        <p:sp>
          <p:nvSpPr>
            <p:cNvPr id="19" name="Triangle 18">
              <a:extLst>
                <a:ext uri="{FF2B5EF4-FFF2-40B4-BE49-F238E27FC236}">
                  <a16:creationId xmlns:a16="http://schemas.microsoft.com/office/drawing/2014/main" id="{17557B54-CE59-743A-5C6E-D60EAC278159}"/>
                </a:ext>
              </a:extLst>
            </p:cNvPr>
            <p:cNvSpPr/>
            <p:nvPr/>
          </p:nvSpPr>
          <p:spPr>
            <a:xfrm rot="5400000">
              <a:off x="5532424" y="2825137"/>
              <a:ext cx="4765643" cy="1391698"/>
            </a:xfrm>
            <a:prstGeom prst="triangle">
              <a:avLst>
                <a:gd name="adj" fmla="val 502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a:extLst>
                <a:ext uri="{FF2B5EF4-FFF2-40B4-BE49-F238E27FC236}">
                  <a16:creationId xmlns:a16="http://schemas.microsoft.com/office/drawing/2014/main" id="{8EBB0FE2-E145-DCAD-E0D4-9CFF101908EC}"/>
                </a:ext>
              </a:extLst>
            </p:cNvPr>
            <p:cNvSpPr/>
            <p:nvPr/>
          </p:nvSpPr>
          <p:spPr>
            <a:xfrm rot="5400000">
              <a:off x="5436018" y="3090504"/>
              <a:ext cx="4235077" cy="842404"/>
            </a:xfrm>
            <a:prstGeom prst="triangle">
              <a:avLst/>
            </a:prstGeom>
            <a:solidFill>
              <a:srgbClr val="76D6FF">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3941A82E-1CDB-E418-8A16-CFBDFB5B73AC}"/>
                </a:ext>
              </a:extLst>
            </p:cNvPr>
            <p:cNvSpPr/>
            <p:nvPr/>
          </p:nvSpPr>
          <p:spPr>
            <a:xfrm rot="5400000">
              <a:off x="5733729" y="3079969"/>
              <a:ext cx="4235080" cy="955299"/>
            </a:xfrm>
            <a:prstGeom prst="triangle">
              <a:avLst/>
            </a:prstGeom>
            <a:solidFill>
              <a:srgbClr val="9297CF">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Striped Right Arrow 44">
            <a:extLst>
              <a:ext uri="{FF2B5EF4-FFF2-40B4-BE49-F238E27FC236}">
                <a16:creationId xmlns:a16="http://schemas.microsoft.com/office/drawing/2014/main" id="{DA527268-0849-7D54-C9CF-C27294053E68}"/>
              </a:ext>
            </a:extLst>
          </p:cNvPr>
          <p:cNvSpPr/>
          <p:nvPr/>
        </p:nvSpPr>
        <p:spPr>
          <a:xfrm rot="5400000">
            <a:off x="770291" y="4304547"/>
            <a:ext cx="986173" cy="2533333"/>
          </a:xfrm>
          <a:prstGeom prst="stripedRightArrow">
            <a:avLst>
              <a:gd name="adj1" fmla="val 50000"/>
              <a:gd name="adj2" fmla="val 64450"/>
            </a:avLst>
          </a:prstGeom>
          <a:solidFill>
            <a:srgbClr val="9297C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5F7AD52-39C0-50C4-4188-9F29D9C37407}"/>
              </a:ext>
            </a:extLst>
          </p:cNvPr>
          <p:cNvSpPr/>
          <p:nvPr/>
        </p:nvSpPr>
        <p:spPr>
          <a:xfrm>
            <a:off x="270576" y="6109945"/>
            <a:ext cx="1617153" cy="586800"/>
          </a:xfrm>
          <a:prstGeom prst="rect">
            <a:avLst/>
          </a:prstGeom>
          <a:solidFill>
            <a:srgbClr val="929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Access to higher education, anytime, anywhere</a:t>
            </a:r>
          </a:p>
        </p:txBody>
      </p:sp>
      <p:sp>
        <p:nvSpPr>
          <p:cNvPr id="48" name="Oval 47">
            <a:extLst>
              <a:ext uri="{FF2B5EF4-FFF2-40B4-BE49-F238E27FC236}">
                <a16:creationId xmlns:a16="http://schemas.microsoft.com/office/drawing/2014/main" id="{052C1F98-F43B-8127-6963-C1B64C96F77F}"/>
              </a:ext>
            </a:extLst>
          </p:cNvPr>
          <p:cNvSpPr/>
          <p:nvPr/>
        </p:nvSpPr>
        <p:spPr>
          <a:xfrm>
            <a:off x="64153" y="5913827"/>
            <a:ext cx="446485" cy="3693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V</a:t>
            </a:r>
          </a:p>
        </p:txBody>
      </p:sp>
      <p:sp>
        <p:nvSpPr>
          <p:cNvPr id="49" name="Rectangle 48">
            <a:extLst>
              <a:ext uri="{FF2B5EF4-FFF2-40B4-BE49-F238E27FC236}">
                <a16:creationId xmlns:a16="http://schemas.microsoft.com/office/drawing/2014/main" id="{2A4A880D-D43B-7316-A3D5-32A5643D3E4A}"/>
              </a:ext>
            </a:extLst>
          </p:cNvPr>
          <p:cNvSpPr/>
          <p:nvPr/>
        </p:nvSpPr>
        <p:spPr>
          <a:xfrm>
            <a:off x="2102538" y="6105828"/>
            <a:ext cx="1617153" cy="586800"/>
          </a:xfrm>
          <a:prstGeom prst="rect">
            <a:avLst/>
          </a:prstGeom>
          <a:solidFill>
            <a:srgbClr val="929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Educators from Top institutions</a:t>
            </a:r>
          </a:p>
        </p:txBody>
      </p:sp>
      <p:sp>
        <p:nvSpPr>
          <p:cNvPr id="50" name="Oval 49">
            <a:extLst>
              <a:ext uri="{FF2B5EF4-FFF2-40B4-BE49-F238E27FC236}">
                <a16:creationId xmlns:a16="http://schemas.microsoft.com/office/drawing/2014/main" id="{CD45B7CC-9CFC-9C62-74CB-B622B80BA1F6}"/>
              </a:ext>
            </a:extLst>
          </p:cNvPr>
          <p:cNvSpPr/>
          <p:nvPr/>
        </p:nvSpPr>
        <p:spPr>
          <a:xfrm>
            <a:off x="1896115" y="5909710"/>
            <a:ext cx="446485" cy="3693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R</a:t>
            </a:r>
          </a:p>
        </p:txBody>
      </p:sp>
      <p:sp>
        <p:nvSpPr>
          <p:cNvPr id="51" name="Rectangle 50">
            <a:extLst>
              <a:ext uri="{FF2B5EF4-FFF2-40B4-BE49-F238E27FC236}">
                <a16:creationId xmlns:a16="http://schemas.microsoft.com/office/drawing/2014/main" id="{488E80DD-605A-4F00-09A6-E9519664ABEA}"/>
              </a:ext>
            </a:extLst>
          </p:cNvPr>
          <p:cNvSpPr/>
          <p:nvPr/>
        </p:nvSpPr>
        <p:spPr>
          <a:xfrm>
            <a:off x="3927740" y="6099925"/>
            <a:ext cx="1617153" cy="586800"/>
          </a:xfrm>
          <a:prstGeom prst="rect">
            <a:avLst/>
          </a:prstGeom>
          <a:solidFill>
            <a:srgbClr val="929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Stackable degree accreditation</a:t>
            </a:r>
          </a:p>
        </p:txBody>
      </p:sp>
      <p:sp>
        <p:nvSpPr>
          <p:cNvPr id="52" name="Oval 51">
            <a:extLst>
              <a:ext uri="{FF2B5EF4-FFF2-40B4-BE49-F238E27FC236}">
                <a16:creationId xmlns:a16="http://schemas.microsoft.com/office/drawing/2014/main" id="{B9E7A10A-57C3-631F-A726-2A5413317C48}"/>
              </a:ext>
            </a:extLst>
          </p:cNvPr>
          <p:cNvSpPr/>
          <p:nvPr/>
        </p:nvSpPr>
        <p:spPr>
          <a:xfrm>
            <a:off x="3721317" y="5903807"/>
            <a:ext cx="446485" cy="3693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I</a:t>
            </a:r>
          </a:p>
        </p:txBody>
      </p:sp>
      <p:grpSp>
        <p:nvGrpSpPr>
          <p:cNvPr id="3" name="Group 2">
            <a:extLst>
              <a:ext uri="{FF2B5EF4-FFF2-40B4-BE49-F238E27FC236}">
                <a16:creationId xmlns:a16="http://schemas.microsoft.com/office/drawing/2014/main" id="{1192AE93-D45D-E3AB-1692-806CD8E93A4F}"/>
              </a:ext>
            </a:extLst>
          </p:cNvPr>
          <p:cNvGrpSpPr/>
          <p:nvPr/>
        </p:nvGrpSpPr>
        <p:grpSpPr>
          <a:xfrm>
            <a:off x="2292535" y="1394167"/>
            <a:ext cx="4886001" cy="4915194"/>
            <a:chOff x="2292535" y="1394167"/>
            <a:chExt cx="4886001" cy="4915194"/>
          </a:xfrm>
        </p:grpSpPr>
        <p:sp>
          <p:nvSpPr>
            <p:cNvPr id="4" name="Rectangle 3">
              <a:extLst>
                <a:ext uri="{FF2B5EF4-FFF2-40B4-BE49-F238E27FC236}">
                  <a16:creationId xmlns:a16="http://schemas.microsoft.com/office/drawing/2014/main" id="{062AD0D1-F71F-F3FD-78D5-BD09E7F18125}"/>
                </a:ext>
              </a:extLst>
            </p:cNvPr>
            <p:cNvSpPr/>
            <p:nvPr/>
          </p:nvSpPr>
          <p:spPr>
            <a:xfrm>
              <a:off x="2292535" y="1394167"/>
              <a:ext cx="4886001" cy="4915194"/>
            </a:xfrm>
            <a:prstGeom prst="rect">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5875819C-CF42-A747-0D99-97AD166E3A24}"/>
                </a:ext>
              </a:extLst>
            </p:cNvPr>
            <p:cNvSpPr/>
            <p:nvPr/>
          </p:nvSpPr>
          <p:spPr>
            <a:xfrm>
              <a:off x="2326720" y="1938027"/>
              <a:ext cx="4803637" cy="121484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Platform for new content catering to K-12 learners in the US and abroad </a:t>
              </a:r>
              <a:r>
                <a:rPr lang="en-US">
                  <a:sym typeface="Wingdings" pitchFamily="2" charset="2"/>
                </a:rPr>
                <a:t> </a:t>
              </a:r>
              <a:r>
                <a:rPr lang="en-US" b="1">
                  <a:sym typeface="Wingdings" pitchFamily="2" charset="2"/>
                </a:rPr>
                <a:t>LANGUAGE, etc.</a:t>
              </a:r>
              <a:endParaRPr lang="en-US" b="1"/>
            </a:p>
          </p:txBody>
        </p:sp>
        <p:sp>
          <p:nvSpPr>
            <p:cNvPr id="9" name="Rounded Rectangle 8">
              <a:extLst>
                <a:ext uri="{FF2B5EF4-FFF2-40B4-BE49-F238E27FC236}">
                  <a16:creationId xmlns:a16="http://schemas.microsoft.com/office/drawing/2014/main" id="{2DD94CA1-E03E-0EC2-06E7-248B7985C642}"/>
                </a:ext>
              </a:extLst>
            </p:cNvPr>
            <p:cNvSpPr/>
            <p:nvPr/>
          </p:nvSpPr>
          <p:spPr>
            <a:xfrm>
              <a:off x="2353650" y="3330902"/>
              <a:ext cx="4745698" cy="121484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Enhance access and increase learner – educator interface </a:t>
              </a:r>
              <a:r>
                <a:rPr lang="en-US">
                  <a:sym typeface="Wingdings" pitchFamily="2" charset="2"/>
                </a:rPr>
                <a:t> Interactive apps (M&amp;A: </a:t>
              </a:r>
              <a:r>
                <a:rPr lang="en-US" err="1">
                  <a:sym typeface="Wingdings" pitchFamily="2" charset="2"/>
                </a:rPr>
                <a:t>eg.</a:t>
              </a:r>
              <a:r>
                <a:rPr lang="en-US">
                  <a:sym typeface="Wingdings" pitchFamily="2" charset="2"/>
                </a:rPr>
                <a:t> Duolingo)</a:t>
              </a:r>
              <a:endParaRPr lang="en-US"/>
            </a:p>
          </p:txBody>
        </p:sp>
        <p:sp>
          <p:nvSpPr>
            <p:cNvPr id="10" name="Rounded Rectangle 9">
              <a:extLst>
                <a:ext uri="{FF2B5EF4-FFF2-40B4-BE49-F238E27FC236}">
                  <a16:creationId xmlns:a16="http://schemas.microsoft.com/office/drawing/2014/main" id="{6DA9FD35-412F-9833-05DD-9BB7B3A7FADB}"/>
                </a:ext>
              </a:extLst>
            </p:cNvPr>
            <p:cNvSpPr/>
            <p:nvPr/>
          </p:nvSpPr>
          <p:spPr>
            <a:xfrm>
              <a:off x="2380581" y="4681931"/>
              <a:ext cx="4743926" cy="1445737"/>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AI Development: to include real-time validation including grammar check, speaking/pronunciation, etc.</a:t>
              </a:r>
            </a:p>
          </p:txBody>
        </p:sp>
      </p:grpSp>
      <p:sp>
        <p:nvSpPr>
          <p:cNvPr id="21" name="TextBox 20">
            <a:extLst>
              <a:ext uri="{FF2B5EF4-FFF2-40B4-BE49-F238E27FC236}">
                <a16:creationId xmlns:a16="http://schemas.microsoft.com/office/drawing/2014/main" id="{585D9F6D-AAFB-B8C9-5CB6-9ECB8F819826}"/>
              </a:ext>
            </a:extLst>
          </p:cNvPr>
          <p:cNvSpPr txBox="1"/>
          <p:nvPr/>
        </p:nvSpPr>
        <p:spPr>
          <a:xfrm>
            <a:off x="8334628" y="1392231"/>
            <a:ext cx="3538148" cy="246221"/>
          </a:xfrm>
          <a:prstGeom prst="rect">
            <a:avLst/>
          </a:prstGeom>
          <a:noFill/>
        </p:spPr>
        <p:txBody>
          <a:bodyPr wrap="none" rtlCol="0">
            <a:spAutoFit/>
          </a:bodyPr>
          <a:lstStyle/>
          <a:p>
            <a:r>
              <a:rPr lang="en-US" sz="1000" i="1"/>
              <a:t>US Data: National Center for Education Statistics, 2020-21</a:t>
            </a:r>
          </a:p>
        </p:txBody>
      </p:sp>
    </p:spTree>
    <p:extLst>
      <p:ext uri="{BB962C8B-B14F-4D97-AF65-F5344CB8AC3E}">
        <p14:creationId xmlns:p14="http://schemas.microsoft.com/office/powerpoint/2010/main" val="41222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A330-F810-B00F-FCC9-3B619251A162}"/>
              </a:ext>
            </a:extLst>
          </p:cNvPr>
          <p:cNvSpPr>
            <a:spLocks noGrp="1"/>
          </p:cNvSpPr>
          <p:nvPr>
            <p:ph type="title"/>
          </p:nvPr>
        </p:nvSpPr>
        <p:spPr/>
        <p:txBody>
          <a:bodyPr/>
          <a:lstStyle/>
          <a:p>
            <a:r>
              <a:rPr lang="en-US"/>
              <a:t>Future of online education</a:t>
            </a:r>
          </a:p>
        </p:txBody>
      </p:sp>
      <p:sp>
        <p:nvSpPr>
          <p:cNvPr id="3" name="Content Placeholder 2">
            <a:extLst>
              <a:ext uri="{FF2B5EF4-FFF2-40B4-BE49-F238E27FC236}">
                <a16:creationId xmlns:a16="http://schemas.microsoft.com/office/drawing/2014/main" id="{6E9BCE79-CA50-0E1B-F4B5-34E407B9F7D9}"/>
              </a:ext>
            </a:extLst>
          </p:cNvPr>
          <p:cNvSpPr>
            <a:spLocks noGrp="1"/>
          </p:cNvSpPr>
          <p:nvPr>
            <p:ph idx="1"/>
          </p:nvPr>
        </p:nvSpPr>
        <p:spPr/>
        <p:txBody>
          <a:bodyPr/>
          <a:lstStyle/>
          <a:p>
            <a:r>
              <a:rPr lang="en-PH" b="0" i="0">
                <a:effectLst/>
                <a:latin typeface="-apple-system"/>
              </a:rPr>
              <a:t>Maybe 2 to 3 mins - what company is, some info about the company, key strengths, key challenges, 1 min - future of the industry (part 4) / industry outlook, 2-3mins - 2 to 3 growth initiatives</a:t>
            </a:r>
          </a:p>
          <a:p>
            <a:endParaRPr lang="en-US"/>
          </a:p>
        </p:txBody>
      </p:sp>
    </p:spTree>
    <p:extLst>
      <p:ext uri="{BB962C8B-B14F-4D97-AF65-F5344CB8AC3E}">
        <p14:creationId xmlns:p14="http://schemas.microsoft.com/office/powerpoint/2010/main" val="3437580106"/>
      </p:ext>
    </p:extLst>
  </p:cSld>
  <p:clrMapOvr>
    <a:masterClrMapping/>
  </p:clrMapOvr>
</p:sld>
</file>

<file path=ppt/theme/theme1.xml><?xml version="1.0" encoding="utf-8"?>
<a:theme xmlns:a="http://schemas.openxmlformats.org/drawingml/2006/main" name="AccentBox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C3DD8D102F064097FE0E18C77BC940" ma:contentTypeVersion="8" ma:contentTypeDescription="Create a new document." ma:contentTypeScope="" ma:versionID="fd65c09f3b48a710fafed0553e2bb044">
  <xsd:schema xmlns:xsd="http://www.w3.org/2001/XMLSchema" xmlns:xs="http://www.w3.org/2001/XMLSchema" xmlns:p="http://schemas.microsoft.com/office/2006/metadata/properties" xmlns:ns2="922ed05a-da57-4ac7-8d30-0be523802724" xmlns:ns3="884fc24a-29a1-42da-bf65-ef75eb96a7b9" targetNamespace="http://schemas.microsoft.com/office/2006/metadata/properties" ma:root="true" ma:fieldsID="6947373bf8e6cc20801c95cdfe325096" ns2:_="" ns3:_="">
    <xsd:import namespace="922ed05a-da57-4ac7-8d30-0be523802724"/>
    <xsd:import namespace="884fc24a-29a1-42da-bf65-ef75eb96a7b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2ed05a-da57-4ac7-8d30-0be5238027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76e6ad8-52fe-412f-a0b9-03ea580b629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4fc24a-29a1-42da-bf65-ef75eb96a7b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5a72e72-04a8-469e-b357-4e0f9b7ed735}" ma:internalName="TaxCatchAll" ma:showField="CatchAllData" ma:web="884fc24a-29a1-42da-bf65-ef75eb96a7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2ed05a-da57-4ac7-8d30-0be523802724">
      <Terms xmlns="http://schemas.microsoft.com/office/infopath/2007/PartnerControls"/>
    </lcf76f155ced4ddcb4097134ff3c332f>
    <TaxCatchAll xmlns="884fc24a-29a1-42da-bf65-ef75eb96a7b9" xsi:nil="true"/>
  </documentManagement>
</p:properties>
</file>

<file path=customXml/itemProps1.xml><?xml version="1.0" encoding="utf-8"?>
<ds:datastoreItem xmlns:ds="http://schemas.openxmlformats.org/officeDocument/2006/customXml" ds:itemID="{3F6C1A0E-2193-4228-8E5B-5A220B087311}">
  <ds:schemaRefs>
    <ds:schemaRef ds:uri="http://schemas.microsoft.com/sharepoint/v3/contenttype/forms"/>
  </ds:schemaRefs>
</ds:datastoreItem>
</file>

<file path=customXml/itemProps2.xml><?xml version="1.0" encoding="utf-8"?>
<ds:datastoreItem xmlns:ds="http://schemas.openxmlformats.org/officeDocument/2006/customXml" ds:itemID="{61AF0908-F334-43B9-9F5A-2284C8B73FB0}">
  <ds:schemaRefs>
    <ds:schemaRef ds:uri="884fc24a-29a1-42da-bf65-ef75eb96a7b9"/>
    <ds:schemaRef ds:uri="922ed05a-da57-4ac7-8d30-0be5238027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EF175E1-F036-4C00-9E1F-5D2505283CFA}">
  <ds:schemaRefs>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elements/1.1/"/>
    <ds:schemaRef ds:uri="http://schemas.openxmlformats.org/package/2006/metadata/core-properties"/>
    <ds:schemaRef ds:uri="884fc24a-29a1-42da-bf65-ef75eb96a7b9"/>
    <ds:schemaRef ds:uri="922ed05a-da57-4ac7-8d30-0be523802724"/>
  </ds:schemaRefs>
</ds:datastoreItem>
</file>

<file path=docProps/app.xml><?xml version="1.0" encoding="utf-8"?>
<Properties xmlns="http://schemas.openxmlformats.org/officeDocument/2006/extended-properties" xmlns:vt="http://schemas.openxmlformats.org/officeDocument/2006/docPropsVTypes">
  <TotalTime>0</TotalTime>
  <Words>1315</Words>
  <Application>Microsoft Office PowerPoint</Application>
  <PresentationFormat>Widescreen</PresentationFormat>
  <Paragraphs>163</Paragraphs>
  <Slides>10</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Lato Extended</vt:lpstr>
      <vt:lpstr>Arial</vt:lpstr>
      <vt:lpstr>Avenir Next LT Pro</vt:lpstr>
      <vt:lpstr>Calibri</vt:lpstr>
      <vt:lpstr>Consolas</vt:lpstr>
      <vt:lpstr>Source Sans Pro</vt:lpstr>
      <vt:lpstr>AccentBoxVTI</vt:lpstr>
      <vt:lpstr>Strategic Leadership &amp; Management Capstone:  Coursera</vt:lpstr>
      <vt:lpstr>Introduction</vt:lpstr>
      <vt:lpstr>Current Pain Points</vt:lpstr>
      <vt:lpstr>What does Coursera do best?</vt:lpstr>
      <vt:lpstr>SWOT analysis</vt:lpstr>
      <vt:lpstr>Growth initiative for Coursera</vt:lpstr>
      <vt:lpstr>Growth Plans</vt:lpstr>
      <vt:lpstr>Growth Plans</vt:lpstr>
      <vt:lpstr>Future of online education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Leadership &amp; Management Capstone:  Coursera</dc:title>
  <dc:creator>Pau Lopez</dc:creator>
  <cp:lastModifiedBy>Xiao, Nan</cp:lastModifiedBy>
  <cp:revision>1</cp:revision>
  <dcterms:created xsi:type="dcterms:W3CDTF">2023-03-11T14:34:28Z</dcterms:created>
  <dcterms:modified xsi:type="dcterms:W3CDTF">2023-03-13T16:14:35Z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0x01010088C3DD8D102F064097FE0E18C77BC940</vt:lpwstr>
  </property>
  <property fmtid="{D5CDD505-2E9C-101B-9397-08002B2CF9AE}" pid="3" name="MediaServiceImageTags">
    <vt:lpwstr/>
  </property>
</Properties>
</file>