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0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3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E01020-9C11-4806-9838-EAC470C8CD1B}" type="doc">
      <dgm:prSet loTypeId="urn:microsoft.com/office/officeart/2009/3/layout/SubStepProcess" loCatId="process" qsTypeId="urn:microsoft.com/office/officeart/2005/8/quickstyle/simple1" qsCatId="simple" csTypeId="urn:microsoft.com/office/officeart/2005/8/colors/accent2_2" csCatId="accent2" phldr="1"/>
      <dgm:spPr/>
    </dgm:pt>
    <dgm:pt modelId="{0C592E39-802F-4395-AC3A-7FEE35E48E20}">
      <dgm:prSet phldrT="[Text]"/>
      <dgm:spPr/>
      <dgm:t>
        <a:bodyPr/>
        <a:lstStyle/>
        <a:p>
          <a:r>
            <a:rPr lang="en-SG" dirty="0"/>
            <a:t>2021: $103.5 Billion</a:t>
          </a:r>
        </a:p>
      </dgm:t>
    </dgm:pt>
    <dgm:pt modelId="{B44A1A3F-6D0A-4E8E-8D67-F5DEBE1C5FB4}" type="parTrans" cxnId="{1F3F7F58-2682-4F32-B49C-2D18273559E2}">
      <dgm:prSet/>
      <dgm:spPr/>
      <dgm:t>
        <a:bodyPr/>
        <a:lstStyle/>
        <a:p>
          <a:endParaRPr lang="en-SG"/>
        </a:p>
      </dgm:t>
    </dgm:pt>
    <dgm:pt modelId="{18FE7D04-202C-430E-A2FA-5F4291C21EFF}" type="sibTrans" cxnId="{1F3F7F58-2682-4F32-B49C-2D18273559E2}">
      <dgm:prSet/>
      <dgm:spPr/>
      <dgm:t>
        <a:bodyPr/>
        <a:lstStyle/>
        <a:p>
          <a:endParaRPr lang="en-SG"/>
        </a:p>
      </dgm:t>
    </dgm:pt>
    <dgm:pt modelId="{0DE06A87-2564-4534-BF88-B1BA227021CC}">
      <dgm:prSet phldrT="[Text]"/>
      <dgm:spPr/>
      <dgm:t>
        <a:bodyPr/>
        <a:lstStyle/>
        <a:p>
          <a:r>
            <a:rPr lang="en-SG" dirty="0"/>
            <a:t>2030: $525.7 Billion</a:t>
          </a:r>
        </a:p>
      </dgm:t>
    </dgm:pt>
    <dgm:pt modelId="{27163EBE-C519-4835-823D-0E16548460E0}" type="parTrans" cxnId="{7EE33D5E-2476-4FF4-A863-6E78E6300EAB}">
      <dgm:prSet/>
      <dgm:spPr/>
      <dgm:t>
        <a:bodyPr/>
        <a:lstStyle/>
        <a:p>
          <a:endParaRPr lang="en-SG"/>
        </a:p>
      </dgm:t>
    </dgm:pt>
    <dgm:pt modelId="{665CC601-4364-4EAC-9E91-779B86615D49}" type="sibTrans" cxnId="{7EE33D5E-2476-4FF4-A863-6E78E6300EAB}">
      <dgm:prSet/>
      <dgm:spPr/>
      <dgm:t>
        <a:bodyPr/>
        <a:lstStyle/>
        <a:p>
          <a:endParaRPr lang="en-SG"/>
        </a:p>
      </dgm:t>
    </dgm:pt>
    <dgm:pt modelId="{4E77FC51-08AC-4BDF-9DF5-2A13C15A48F0}" type="pres">
      <dgm:prSet presAssocID="{5EE01020-9C11-4806-9838-EAC470C8CD1B}" presName="Name0" presStyleCnt="0">
        <dgm:presLayoutVars>
          <dgm:chMax val="7"/>
          <dgm:dir/>
          <dgm:animOne val="branch"/>
        </dgm:presLayoutVars>
      </dgm:prSet>
      <dgm:spPr/>
    </dgm:pt>
    <dgm:pt modelId="{D792CEAE-3312-4914-BBD9-691BF72F2863}" type="pres">
      <dgm:prSet presAssocID="{0C592E39-802F-4395-AC3A-7FEE35E48E20}" presName="parTx1" presStyleLbl="node1" presStyleIdx="0" presStyleCnt="2" custScaleX="45758" custScaleY="45758"/>
      <dgm:spPr/>
    </dgm:pt>
    <dgm:pt modelId="{966B27BA-F989-4385-99F8-A755C8A64025}" type="pres">
      <dgm:prSet presAssocID="{0DE06A87-2564-4534-BF88-B1BA227021CC}" presName="parTx2" presStyleLbl="node1" presStyleIdx="1" presStyleCnt="2"/>
      <dgm:spPr/>
    </dgm:pt>
  </dgm:ptLst>
  <dgm:cxnLst>
    <dgm:cxn modelId="{D2867A2E-455E-471F-84A0-EAED6BF275BC}" type="presOf" srcId="{0C592E39-802F-4395-AC3A-7FEE35E48E20}" destId="{D792CEAE-3312-4914-BBD9-691BF72F2863}" srcOrd="0" destOrd="0" presId="urn:microsoft.com/office/officeart/2009/3/layout/SubStepProcess"/>
    <dgm:cxn modelId="{7EE33D5E-2476-4FF4-A863-6E78E6300EAB}" srcId="{5EE01020-9C11-4806-9838-EAC470C8CD1B}" destId="{0DE06A87-2564-4534-BF88-B1BA227021CC}" srcOrd="1" destOrd="0" parTransId="{27163EBE-C519-4835-823D-0E16548460E0}" sibTransId="{665CC601-4364-4EAC-9E91-779B86615D49}"/>
    <dgm:cxn modelId="{1F3F7F58-2682-4F32-B49C-2D18273559E2}" srcId="{5EE01020-9C11-4806-9838-EAC470C8CD1B}" destId="{0C592E39-802F-4395-AC3A-7FEE35E48E20}" srcOrd="0" destOrd="0" parTransId="{B44A1A3F-6D0A-4E8E-8D67-F5DEBE1C5FB4}" sibTransId="{18FE7D04-202C-430E-A2FA-5F4291C21EFF}"/>
    <dgm:cxn modelId="{14C463C0-B358-42D5-8582-4B25C01A6A59}" type="presOf" srcId="{0DE06A87-2564-4534-BF88-B1BA227021CC}" destId="{966B27BA-F989-4385-99F8-A755C8A64025}" srcOrd="0" destOrd="0" presId="urn:microsoft.com/office/officeart/2009/3/layout/SubStepProcess"/>
    <dgm:cxn modelId="{9EBF70EF-FDB4-4B17-9670-052CA6C74251}" type="presOf" srcId="{5EE01020-9C11-4806-9838-EAC470C8CD1B}" destId="{4E77FC51-08AC-4BDF-9DF5-2A13C15A48F0}" srcOrd="0" destOrd="0" presId="urn:microsoft.com/office/officeart/2009/3/layout/SubStepProcess"/>
    <dgm:cxn modelId="{20BA8AD6-7C0D-4EEB-8FEA-11B7E2FFDB08}" type="presParOf" srcId="{4E77FC51-08AC-4BDF-9DF5-2A13C15A48F0}" destId="{D792CEAE-3312-4914-BBD9-691BF72F2863}" srcOrd="0" destOrd="0" presId="urn:microsoft.com/office/officeart/2009/3/layout/SubStepProcess"/>
    <dgm:cxn modelId="{1DB03D01-831B-4737-803E-3814D3431926}" type="presParOf" srcId="{4E77FC51-08AC-4BDF-9DF5-2A13C15A48F0}" destId="{966B27BA-F989-4385-99F8-A755C8A64025}" srcOrd="1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035A42-6C2B-4B9C-8034-80C6BBC094D0}" type="doc">
      <dgm:prSet loTypeId="urn:microsoft.com/office/officeart/2005/8/layout/hList9" loCatId="list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SG"/>
        </a:p>
      </dgm:t>
    </dgm:pt>
    <dgm:pt modelId="{8D271E7F-97C7-457F-8A43-AF487C46C777}">
      <dgm:prSet phldrT="[Text]"/>
      <dgm:spPr/>
      <dgm:t>
        <a:bodyPr/>
        <a:lstStyle/>
        <a:p>
          <a:r>
            <a:rPr lang="en-SG" dirty="0"/>
            <a:t>Low cost by technology advantage</a:t>
          </a:r>
        </a:p>
      </dgm:t>
    </dgm:pt>
    <dgm:pt modelId="{8FD74B48-0672-49D7-9691-A9E52F73B219}" type="parTrans" cxnId="{0773E67E-D16C-4E83-8EDD-24B0A163D8BB}">
      <dgm:prSet/>
      <dgm:spPr/>
      <dgm:t>
        <a:bodyPr/>
        <a:lstStyle/>
        <a:p>
          <a:endParaRPr lang="en-SG"/>
        </a:p>
      </dgm:t>
    </dgm:pt>
    <dgm:pt modelId="{C944BCA0-5FEA-4502-B2B7-72CA026BAD6E}" type="sibTrans" cxnId="{0773E67E-D16C-4E83-8EDD-24B0A163D8BB}">
      <dgm:prSet/>
      <dgm:spPr/>
      <dgm:t>
        <a:bodyPr/>
        <a:lstStyle/>
        <a:p>
          <a:endParaRPr lang="en-SG"/>
        </a:p>
      </dgm:t>
    </dgm:pt>
    <dgm:pt modelId="{871A40DE-C452-4595-B127-63B8009D6CE2}">
      <dgm:prSet phldrT="[Text]"/>
      <dgm:spPr/>
      <dgm:t>
        <a:bodyPr/>
        <a:lstStyle/>
        <a:p>
          <a:r>
            <a:rPr lang="en-SG" dirty="0"/>
            <a:t>Many established online competitors</a:t>
          </a:r>
        </a:p>
      </dgm:t>
    </dgm:pt>
    <dgm:pt modelId="{32736B0B-448E-42D4-8646-E39C82268B36}" type="parTrans" cxnId="{C5DA3583-FC13-45FA-A4B5-83B659DFC0AD}">
      <dgm:prSet/>
      <dgm:spPr/>
      <dgm:t>
        <a:bodyPr/>
        <a:lstStyle/>
        <a:p>
          <a:endParaRPr lang="en-SG"/>
        </a:p>
      </dgm:t>
    </dgm:pt>
    <dgm:pt modelId="{757C021E-B545-4CFB-B8AD-D4B507222310}" type="sibTrans" cxnId="{C5DA3583-FC13-45FA-A4B5-83B659DFC0AD}">
      <dgm:prSet/>
      <dgm:spPr/>
      <dgm:t>
        <a:bodyPr/>
        <a:lstStyle/>
        <a:p>
          <a:endParaRPr lang="en-SG"/>
        </a:p>
      </dgm:t>
    </dgm:pt>
    <dgm:pt modelId="{9021224D-8335-4E72-BBE3-83647699EDC7}">
      <dgm:prSet phldrT="[Text]"/>
      <dgm:spPr/>
      <dgm:t>
        <a:bodyPr/>
        <a:lstStyle/>
        <a:p>
          <a:r>
            <a:rPr lang="en-SG" dirty="0"/>
            <a:t>Lower quality comparing to offline competitors</a:t>
          </a:r>
        </a:p>
      </dgm:t>
    </dgm:pt>
    <dgm:pt modelId="{7794676D-154F-4546-914D-59D99259BB00}" type="parTrans" cxnId="{C8E3CEF6-5DAF-440C-A161-030942270014}">
      <dgm:prSet/>
      <dgm:spPr/>
      <dgm:t>
        <a:bodyPr/>
        <a:lstStyle/>
        <a:p>
          <a:endParaRPr lang="en-SG"/>
        </a:p>
      </dgm:t>
    </dgm:pt>
    <dgm:pt modelId="{330790AA-D298-468A-910C-9ADF780B9A69}" type="sibTrans" cxnId="{C8E3CEF6-5DAF-440C-A161-030942270014}">
      <dgm:prSet/>
      <dgm:spPr/>
      <dgm:t>
        <a:bodyPr/>
        <a:lstStyle/>
        <a:p>
          <a:endParaRPr lang="en-SG"/>
        </a:p>
      </dgm:t>
    </dgm:pt>
    <dgm:pt modelId="{FDB55815-1209-4B17-9690-3229E7A9F23D}">
      <dgm:prSet phldrT="[Text]"/>
      <dgm:spPr/>
      <dgm:t>
        <a:bodyPr/>
        <a:lstStyle/>
        <a:p>
          <a:r>
            <a:rPr lang="en-SG" dirty="0"/>
            <a:t>Benefits</a:t>
          </a:r>
        </a:p>
      </dgm:t>
    </dgm:pt>
    <dgm:pt modelId="{9FFCFE72-41FB-42DB-A9C0-71B4B6661416}" type="parTrans" cxnId="{DAA3AA10-E7E3-4C87-BD31-081C7CB5EF59}">
      <dgm:prSet/>
      <dgm:spPr/>
      <dgm:t>
        <a:bodyPr/>
        <a:lstStyle/>
        <a:p>
          <a:endParaRPr lang="en-SG"/>
        </a:p>
      </dgm:t>
    </dgm:pt>
    <dgm:pt modelId="{2212B731-D27B-4B26-9FDD-4E4CE987BB98}" type="sibTrans" cxnId="{DAA3AA10-E7E3-4C87-BD31-081C7CB5EF59}">
      <dgm:prSet/>
      <dgm:spPr/>
      <dgm:t>
        <a:bodyPr/>
        <a:lstStyle/>
        <a:p>
          <a:endParaRPr lang="en-SG"/>
        </a:p>
      </dgm:t>
    </dgm:pt>
    <dgm:pt modelId="{AFC510DD-BA81-4AF0-9D62-A90AF9B9C46A}">
      <dgm:prSet phldrT="[Text]"/>
      <dgm:spPr/>
      <dgm:t>
        <a:bodyPr/>
        <a:lstStyle/>
        <a:p>
          <a:r>
            <a:rPr lang="en-SG" dirty="0"/>
            <a:t>Larger Customer Base</a:t>
          </a:r>
        </a:p>
      </dgm:t>
    </dgm:pt>
    <dgm:pt modelId="{2493A4F1-C44D-42EB-8EAF-5ACBCECDD712}" type="parTrans" cxnId="{64F64A76-AE11-4A04-AA00-8CFC27CBA80D}">
      <dgm:prSet/>
      <dgm:spPr/>
      <dgm:t>
        <a:bodyPr/>
        <a:lstStyle/>
        <a:p>
          <a:endParaRPr lang="en-SG"/>
        </a:p>
      </dgm:t>
    </dgm:pt>
    <dgm:pt modelId="{6D2BB343-CE78-4946-8079-FF131093F7B3}" type="sibTrans" cxnId="{64F64A76-AE11-4A04-AA00-8CFC27CBA80D}">
      <dgm:prSet/>
      <dgm:spPr/>
      <dgm:t>
        <a:bodyPr/>
        <a:lstStyle/>
        <a:p>
          <a:endParaRPr lang="en-SG"/>
        </a:p>
      </dgm:t>
    </dgm:pt>
    <dgm:pt modelId="{B4740524-FB56-4A0E-B1CB-7535836A4FEB}">
      <dgm:prSet phldrT="[Text]"/>
      <dgm:spPr/>
      <dgm:t>
        <a:bodyPr/>
        <a:lstStyle/>
        <a:p>
          <a:r>
            <a:rPr lang="en-SG" dirty="0"/>
            <a:t>Risks</a:t>
          </a:r>
        </a:p>
      </dgm:t>
    </dgm:pt>
    <dgm:pt modelId="{8EDCBD1B-82AB-48B1-9AC6-71D7F84BF865}" type="parTrans" cxnId="{91122B2C-BFC0-43C1-96FB-5B0F2D93033A}">
      <dgm:prSet/>
      <dgm:spPr/>
      <dgm:t>
        <a:bodyPr/>
        <a:lstStyle/>
        <a:p>
          <a:endParaRPr lang="en-SG"/>
        </a:p>
      </dgm:t>
    </dgm:pt>
    <dgm:pt modelId="{3A01DA36-B11A-460B-AABF-BC91C913A3B5}" type="sibTrans" cxnId="{91122B2C-BFC0-43C1-96FB-5B0F2D93033A}">
      <dgm:prSet/>
      <dgm:spPr/>
      <dgm:t>
        <a:bodyPr/>
        <a:lstStyle/>
        <a:p>
          <a:endParaRPr lang="en-SG"/>
        </a:p>
      </dgm:t>
    </dgm:pt>
    <dgm:pt modelId="{88A17F77-7E0D-424E-807E-C652F5A500CC}" type="pres">
      <dgm:prSet presAssocID="{01035A42-6C2B-4B9C-8034-80C6BBC094D0}" presName="list" presStyleCnt="0">
        <dgm:presLayoutVars>
          <dgm:dir/>
          <dgm:animLvl val="lvl"/>
        </dgm:presLayoutVars>
      </dgm:prSet>
      <dgm:spPr/>
    </dgm:pt>
    <dgm:pt modelId="{E169B5B8-91EE-44DD-84DD-B8410C234677}" type="pres">
      <dgm:prSet presAssocID="{FDB55815-1209-4B17-9690-3229E7A9F23D}" presName="posSpace" presStyleCnt="0"/>
      <dgm:spPr/>
    </dgm:pt>
    <dgm:pt modelId="{3B32D6C4-25B8-42F9-8568-0B9A6F7A9217}" type="pres">
      <dgm:prSet presAssocID="{FDB55815-1209-4B17-9690-3229E7A9F23D}" presName="vertFlow" presStyleCnt="0"/>
      <dgm:spPr/>
    </dgm:pt>
    <dgm:pt modelId="{FECC7014-D106-4807-8E71-4A83C54AA061}" type="pres">
      <dgm:prSet presAssocID="{FDB55815-1209-4B17-9690-3229E7A9F23D}" presName="topSpace" presStyleCnt="0"/>
      <dgm:spPr/>
    </dgm:pt>
    <dgm:pt modelId="{7EF5B910-60EB-4C03-85C1-7890AD53D906}" type="pres">
      <dgm:prSet presAssocID="{FDB55815-1209-4B17-9690-3229E7A9F23D}" presName="firstComp" presStyleCnt="0"/>
      <dgm:spPr/>
    </dgm:pt>
    <dgm:pt modelId="{05EDF3CD-A0E4-4AE8-BDB1-A3443CAD6473}" type="pres">
      <dgm:prSet presAssocID="{FDB55815-1209-4B17-9690-3229E7A9F23D}" presName="firstChild" presStyleLbl="bgAccFollowNode1" presStyleIdx="0" presStyleCnt="4"/>
      <dgm:spPr/>
    </dgm:pt>
    <dgm:pt modelId="{F982BBEE-52ED-4C47-895D-DE67A4B1F122}" type="pres">
      <dgm:prSet presAssocID="{FDB55815-1209-4B17-9690-3229E7A9F23D}" presName="firstChildTx" presStyleLbl="bgAccFollowNode1" presStyleIdx="0" presStyleCnt="4">
        <dgm:presLayoutVars>
          <dgm:bulletEnabled val="1"/>
        </dgm:presLayoutVars>
      </dgm:prSet>
      <dgm:spPr/>
    </dgm:pt>
    <dgm:pt modelId="{2BA95DE5-3A1E-48C2-AEAA-E16AD7198E43}" type="pres">
      <dgm:prSet presAssocID="{8D271E7F-97C7-457F-8A43-AF487C46C777}" presName="comp" presStyleCnt="0"/>
      <dgm:spPr/>
    </dgm:pt>
    <dgm:pt modelId="{11C1E23D-49CD-4CEF-AD25-A652A795EDE8}" type="pres">
      <dgm:prSet presAssocID="{8D271E7F-97C7-457F-8A43-AF487C46C777}" presName="child" presStyleLbl="bgAccFollowNode1" presStyleIdx="1" presStyleCnt="4"/>
      <dgm:spPr/>
    </dgm:pt>
    <dgm:pt modelId="{48FD6984-FF21-47E9-BCCE-A7B533F8499B}" type="pres">
      <dgm:prSet presAssocID="{8D271E7F-97C7-457F-8A43-AF487C46C777}" presName="childTx" presStyleLbl="bgAccFollowNode1" presStyleIdx="1" presStyleCnt="4">
        <dgm:presLayoutVars>
          <dgm:bulletEnabled val="1"/>
        </dgm:presLayoutVars>
      </dgm:prSet>
      <dgm:spPr/>
    </dgm:pt>
    <dgm:pt modelId="{9806DA8A-7EB0-4F6C-AAE6-DEC6CE046C58}" type="pres">
      <dgm:prSet presAssocID="{FDB55815-1209-4B17-9690-3229E7A9F23D}" presName="negSpace" presStyleCnt="0"/>
      <dgm:spPr/>
    </dgm:pt>
    <dgm:pt modelId="{EE2907D7-2633-45BC-BB75-F1AFBA75651F}" type="pres">
      <dgm:prSet presAssocID="{FDB55815-1209-4B17-9690-3229E7A9F23D}" presName="circle" presStyleLbl="node1" presStyleIdx="0" presStyleCnt="2"/>
      <dgm:spPr/>
    </dgm:pt>
    <dgm:pt modelId="{AD37EAD0-1F6F-41B9-A7EA-B576FB2A50A6}" type="pres">
      <dgm:prSet presAssocID="{2212B731-D27B-4B26-9FDD-4E4CE987BB98}" presName="transSpace" presStyleCnt="0"/>
      <dgm:spPr/>
    </dgm:pt>
    <dgm:pt modelId="{F29CD7B8-FAAC-4B2A-A47E-E1F35EA67E8E}" type="pres">
      <dgm:prSet presAssocID="{B4740524-FB56-4A0E-B1CB-7535836A4FEB}" presName="posSpace" presStyleCnt="0"/>
      <dgm:spPr/>
    </dgm:pt>
    <dgm:pt modelId="{71CFA515-CECD-45E6-A3F8-B54F28DDC0AD}" type="pres">
      <dgm:prSet presAssocID="{B4740524-FB56-4A0E-B1CB-7535836A4FEB}" presName="vertFlow" presStyleCnt="0"/>
      <dgm:spPr/>
    </dgm:pt>
    <dgm:pt modelId="{A2037603-6D9C-4246-B4A1-E72677BBDDDC}" type="pres">
      <dgm:prSet presAssocID="{B4740524-FB56-4A0E-B1CB-7535836A4FEB}" presName="topSpace" presStyleCnt="0"/>
      <dgm:spPr/>
    </dgm:pt>
    <dgm:pt modelId="{3B7F278B-6E49-47B9-A19D-2BD0061B0214}" type="pres">
      <dgm:prSet presAssocID="{B4740524-FB56-4A0E-B1CB-7535836A4FEB}" presName="firstComp" presStyleCnt="0"/>
      <dgm:spPr/>
    </dgm:pt>
    <dgm:pt modelId="{EF05D5F1-47A6-454E-A6A4-AD6A5354BAB1}" type="pres">
      <dgm:prSet presAssocID="{B4740524-FB56-4A0E-B1CB-7535836A4FEB}" presName="firstChild" presStyleLbl="bgAccFollowNode1" presStyleIdx="2" presStyleCnt="4"/>
      <dgm:spPr/>
    </dgm:pt>
    <dgm:pt modelId="{44216D8D-E843-4317-9A93-47C783B5A712}" type="pres">
      <dgm:prSet presAssocID="{B4740524-FB56-4A0E-B1CB-7535836A4FEB}" presName="firstChildTx" presStyleLbl="bgAccFollowNode1" presStyleIdx="2" presStyleCnt="4">
        <dgm:presLayoutVars>
          <dgm:bulletEnabled val="1"/>
        </dgm:presLayoutVars>
      </dgm:prSet>
      <dgm:spPr/>
    </dgm:pt>
    <dgm:pt modelId="{441B7F9E-D414-471A-94E5-5DBF08EC6233}" type="pres">
      <dgm:prSet presAssocID="{9021224D-8335-4E72-BBE3-83647699EDC7}" presName="comp" presStyleCnt="0"/>
      <dgm:spPr/>
    </dgm:pt>
    <dgm:pt modelId="{19173A7F-8489-4DB7-8288-7E2D4ACA3D40}" type="pres">
      <dgm:prSet presAssocID="{9021224D-8335-4E72-BBE3-83647699EDC7}" presName="child" presStyleLbl="bgAccFollowNode1" presStyleIdx="3" presStyleCnt="4"/>
      <dgm:spPr/>
    </dgm:pt>
    <dgm:pt modelId="{85AB80DE-2044-42ED-9C5B-C3FBCCE78992}" type="pres">
      <dgm:prSet presAssocID="{9021224D-8335-4E72-BBE3-83647699EDC7}" presName="childTx" presStyleLbl="bgAccFollowNode1" presStyleIdx="3" presStyleCnt="4">
        <dgm:presLayoutVars>
          <dgm:bulletEnabled val="1"/>
        </dgm:presLayoutVars>
      </dgm:prSet>
      <dgm:spPr/>
    </dgm:pt>
    <dgm:pt modelId="{477E0091-441E-4117-819F-3BABFC9A13A2}" type="pres">
      <dgm:prSet presAssocID="{B4740524-FB56-4A0E-B1CB-7535836A4FEB}" presName="negSpace" presStyleCnt="0"/>
      <dgm:spPr/>
    </dgm:pt>
    <dgm:pt modelId="{E0917450-C518-46F5-A9C0-EBCD4F34209C}" type="pres">
      <dgm:prSet presAssocID="{B4740524-FB56-4A0E-B1CB-7535836A4FEB}" presName="circle" presStyleLbl="node1" presStyleIdx="1" presStyleCnt="2"/>
      <dgm:spPr/>
    </dgm:pt>
  </dgm:ptLst>
  <dgm:cxnLst>
    <dgm:cxn modelId="{919C7401-DDBD-457E-98F6-5CCC8D74823E}" type="presOf" srcId="{B4740524-FB56-4A0E-B1CB-7535836A4FEB}" destId="{E0917450-C518-46F5-A9C0-EBCD4F34209C}" srcOrd="0" destOrd="0" presId="urn:microsoft.com/office/officeart/2005/8/layout/hList9"/>
    <dgm:cxn modelId="{8BAD850E-CA6F-418A-97DB-12F1BA70E8B4}" type="presOf" srcId="{9021224D-8335-4E72-BBE3-83647699EDC7}" destId="{85AB80DE-2044-42ED-9C5B-C3FBCCE78992}" srcOrd="1" destOrd="0" presId="urn:microsoft.com/office/officeart/2005/8/layout/hList9"/>
    <dgm:cxn modelId="{DAA3AA10-E7E3-4C87-BD31-081C7CB5EF59}" srcId="{01035A42-6C2B-4B9C-8034-80C6BBC094D0}" destId="{FDB55815-1209-4B17-9690-3229E7A9F23D}" srcOrd="0" destOrd="0" parTransId="{9FFCFE72-41FB-42DB-A9C0-71B4B6661416}" sibTransId="{2212B731-D27B-4B26-9FDD-4E4CE987BB98}"/>
    <dgm:cxn modelId="{0C3E0419-D4AD-4323-B35F-4060BFBCE534}" type="presOf" srcId="{AFC510DD-BA81-4AF0-9D62-A90AF9B9C46A}" destId="{05EDF3CD-A0E4-4AE8-BDB1-A3443CAD6473}" srcOrd="0" destOrd="0" presId="urn:microsoft.com/office/officeart/2005/8/layout/hList9"/>
    <dgm:cxn modelId="{75288521-678C-4BB4-9CC4-20D189ED92F3}" type="presOf" srcId="{8D271E7F-97C7-457F-8A43-AF487C46C777}" destId="{11C1E23D-49CD-4CEF-AD25-A652A795EDE8}" srcOrd="0" destOrd="0" presId="urn:microsoft.com/office/officeart/2005/8/layout/hList9"/>
    <dgm:cxn modelId="{91122B2C-BFC0-43C1-96FB-5B0F2D93033A}" srcId="{01035A42-6C2B-4B9C-8034-80C6BBC094D0}" destId="{B4740524-FB56-4A0E-B1CB-7535836A4FEB}" srcOrd="1" destOrd="0" parTransId="{8EDCBD1B-82AB-48B1-9AC6-71D7F84BF865}" sibTransId="{3A01DA36-B11A-460B-AABF-BC91C913A3B5}"/>
    <dgm:cxn modelId="{B528916D-8679-4293-A58A-F4A2C54D68FC}" type="presOf" srcId="{FDB55815-1209-4B17-9690-3229E7A9F23D}" destId="{EE2907D7-2633-45BC-BB75-F1AFBA75651F}" srcOrd="0" destOrd="0" presId="urn:microsoft.com/office/officeart/2005/8/layout/hList9"/>
    <dgm:cxn modelId="{1C59D352-65D4-4C35-9B94-456B362B803E}" type="presOf" srcId="{8D271E7F-97C7-457F-8A43-AF487C46C777}" destId="{48FD6984-FF21-47E9-BCCE-A7B533F8499B}" srcOrd="1" destOrd="0" presId="urn:microsoft.com/office/officeart/2005/8/layout/hList9"/>
    <dgm:cxn modelId="{64F64A76-AE11-4A04-AA00-8CFC27CBA80D}" srcId="{FDB55815-1209-4B17-9690-3229E7A9F23D}" destId="{AFC510DD-BA81-4AF0-9D62-A90AF9B9C46A}" srcOrd="0" destOrd="0" parTransId="{2493A4F1-C44D-42EB-8EAF-5ACBCECDD712}" sibTransId="{6D2BB343-CE78-4946-8079-FF131093F7B3}"/>
    <dgm:cxn modelId="{0773E67E-D16C-4E83-8EDD-24B0A163D8BB}" srcId="{FDB55815-1209-4B17-9690-3229E7A9F23D}" destId="{8D271E7F-97C7-457F-8A43-AF487C46C777}" srcOrd="1" destOrd="0" parTransId="{8FD74B48-0672-49D7-9691-A9E52F73B219}" sibTransId="{C944BCA0-5FEA-4502-B2B7-72CA026BAD6E}"/>
    <dgm:cxn modelId="{C5DA3583-FC13-45FA-A4B5-83B659DFC0AD}" srcId="{B4740524-FB56-4A0E-B1CB-7535836A4FEB}" destId="{871A40DE-C452-4595-B127-63B8009D6CE2}" srcOrd="0" destOrd="0" parTransId="{32736B0B-448E-42D4-8646-E39C82268B36}" sibTransId="{757C021E-B545-4CFB-B8AD-D4B507222310}"/>
    <dgm:cxn modelId="{98E92D86-8EDE-4FD8-B996-CA756010F2E6}" type="presOf" srcId="{01035A42-6C2B-4B9C-8034-80C6BBC094D0}" destId="{88A17F77-7E0D-424E-807E-C652F5A500CC}" srcOrd="0" destOrd="0" presId="urn:microsoft.com/office/officeart/2005/8/layout/hList9"/>
    <dgm:cxn modelId="{7C47C2A1-FEBD-4E7D-A128-5202F44CBA03}" type="presOf" srcId="{871A40DE-C452-4595-B127-63B8009D6CE2}" destId="{EF05D5F1-47A6-454E-A6A4-AD6A5354BAB1}" srcOrd="0" destOrd="0" presId="urn:microsoft.com/office/officeart/2005/8/layout/hList9"/>
    <dgm:cxn modelId="{0B8317A9-7C24-4B9F-AF67-A96529F9AE31}" type="presOf" srcId="{871A40DE-C452-4595-B127-63B8009D6CE2}" destId="{44216D8D-E843-4317-9A93-47C783B5A712}" srcOrd="1" destOrd="0" presId="urn:microsoft.com/office/officeart/2005/8/layout/hList9"/>
    <dgm:cxn modelId="{2F62C1D5-D6D2-467F-94E4-D7E885EE4152}" type="presOf" srcId="{AFC510DD-BA81-4AF0-9D62-A90AF9B9C46A}" destId="{F982BBEE-52ED-4C47-895D-DE67A4B1F122}" srcOrd="1" destOrd="0" presId="urn:microsoft.com/office/officeart/2005/8/layout/hList9"/>
    <dgm:cxn modelId="{C8E3CEF6-5DAF-440C-A161-030942270014}" srcId="{B4740524-FB56-4A0E-B1CB-7535836A4FEB}" destId="{9021224D-8335-4E72-BBE3-83647699EDC7}" srcOrd="1" destOrd="0" parTransId="{7794676D-154F-4546-914D-59D99259BB00}" sibTransId="{330790AA-D298-468A-910C-9ADF780B9A69}"/>
    <dgm:cxn modelId="{A2E6E4FC-5377-418C-BC84-33CD44C034AF}" type="presOf" srcId="{9021224D-8335-4E72-BBE3-83647699EDC7}" destId="{19173A7F-8489-4DB7-8288-7E2D4ACA3D40}" srcOrd="0" destOrd="0" presId="urn:microsoft.com/office/officeart/2005/8/layout/hList9"/>
    <dgm:cxn modelId="{FF4078D7-DDC5-42E7-A136-09141DB8B55D}" type="presParOf" srcId="{88A17F77-7E0D-424E-807E-C652F5A500CC}" destId="{E169B5B8-91EE-44DD-84DD-B8410C234677}" srcOrd="0" destOrd="0" presId="urn:microsoft.com/office/officeart/2005/8/layout/hList9"/>
    <dgm:cxn modelId="{B25EDAEF-7BEB-42E7-A4DF-BB526CB8CCB0}" type="presParOf" srcId="{88A17F77-7E0D-424E-807E-C652F5A500CC}" destId="{3B32D6C4-25B8-42F9-8568-0B9A6F7A9217}" srcOrd="1" destOrd="0" presId="urn:microsoft.com/office/officeart/2005/8/layout/hList9"/>
    <dgm:cxn modelId="{9684BDC9-A45A-4278-BFDB-172E4A89C6C7}" type="presParOf" srcId="{3B32D6C4-25B8-42F9-8568-0B9A6F7A9217}" destId="{FECC7014-D106-4807-8E71-4A83C54AA061}" srcOrd="0" destOrd="0" presId="urn:microsoft.com/office/officeart/2005/8/layout/hList9"/>
    <dgm:cxn modelId="{95072DDD-BBF5-4881-9C4B-ADA739F8ADE6}" type="presParOf" srcId="{3B32D6C4-25B8-42F9-8568-0B9A6F7A9217}" destId="{7EF5B910-60EB-4C03-85C1-7890AD53D906}" srcOrd="1" destOrd="0" presId="urn:microsoft.com/office/officeart/2005/8/layout/hList9"/>
    <dgm:cxn modelId="{EEC730CF-8F0F-422F-B2C6-3B6B838B1E44}" type="presParOf" srcId="{7EF5B910-60EB-4C03-85C1-7890AD53D906}" destId="{05EDF3CD-A0E4-4AE8-BDB1-A3443CAD6473}" srcOrd="0" destOrd="0" presId="urn:microsoft.com/office/officeart/2005/8/layout/hList9"/>
    <dgm:cxn modelId="{678D50EC-BF58-4A3C-A411-4BB8C865FF98}" type="presParOf" srcId="{7EF5B910-60EB-4C03-85C1-7890AD53D906}" destId="{F982BBEE-52ED-4C47-895D-DE67A4B1F122}" srcOrd="1" destOrd="0" presId="urn:microsoft.com/office/officeart/2005/8/layout/hList9"/>
    <dgm:cxn modelId="{A18B8DE7-DEC9-4A74-B270-06EF54157D50}" type="presParOf" srcId="{3B32D6C4-25B8-42F9-8568-0B9A6F7A9217}" destId="{2BA95DE5-3A1E-48C2-AEAA-E16AD7198E43}" srcOrd="2" destOrd="0" presId="urn:microsoft.com/office/officeart/2005/8/layout/hList9"/>
    <dgm:cxn modelId="{06DF3EB2-5CCB-4D0D-96D4-1DA96E213ADA}" type="presParOf" srcId="{2BA95DE5-3A1E-48C2-AEAA-E16AD7198E43}" destId="{11C1E23D-49CD-4CEF-AD25-A652A795EDE8}" srcOrd="0" destOrd="0" presId="urn:microsoft.com/office/officeart/2005/8/layout/hList9"/>
    <dgm:cxn modelId="{5E40BA2E-E738-4CFC-B059-5120E2E47C1B}" type="presParOf" srcId="{2BA95DE5-3A1E-48C2-AEAA-E16AD7198E43}" destId="{48FD6984-FF21-47E9-BCCE-A7B533F8499B}" srcOrd="1" destOrd="0" presId="urn:microsoft.com/office/officeart/2005/8/layout/hList9"/>
    <dgm:cxn modelId="{E30785B3-736A-479C-8026-0F988A91AD0B}" type="presParOf" srcId="{88A17F77-7E0D-424E-807E-C652F5A500CC}" destId="{9806DA8A-7EB0-4F6C-AAE6-DEC6CE046C58}" srcOrd="2" destOrd="0" presId="urn:microsoft.com/office/officeart/2005/8/layout/hList9"/>
    <dgm:cxn modelId="{6142FAEC-F054-4046-8634-FC6A2B09E090}" type="presParOf" srcId="{88A17F77-7E0D-424E-807E-C652F5A500CC}" destId="{EE2907D7-2633-45BC-BB75-F1AFBA75651F}" srcOrd="3" destOrd="0" presId="urn:microsoft.com/office/officeart/2005/8/layout/hList9"/>
    <dgm:cxn modelId="{CDF4514B-F096-4037-A76E-D1693A3064B1}" type="presParOf" srcId="{88A17F77-7E0D-424E-807E-C652F5A500CC}" destId="{AD37EAD0-1F6F-41B9-A7EA-B576FB2A50A6}" srcOrd="4" destOrd="0" presId="urn:microsoft.com/office/officeart/2005/8/layout/hList9"/>
    <dgm:cxn modelId="{9E06B1FB-850C-488C-8CC8-F73D5357B9E8}" type="presParOf" srcId="{88A17F77-7E0D-424E-807E-C652F5A500CC}" destId="{F29CD7B8-FAAC-4B2A-A47E-E1F35EA67E8E}" srcOrd="5" destOrd="0" presId="urn:microsoft.com/office/officeart/2005/8/layout/hList9"/>
    <dgm:cxn modelId="{A4796387-341A-4A23-BCA9-B136875A75CB}" type="presParOf" srcId="{88A17F77-7E0D-424E-807E-C652F5A500CC}" destId="{71CFA515-CECD-45E6-A3F8-B54F28DDC0AD}" srcOrd="6" destOrd="0" presId="urn:microsoft.com/office/officeart/2005/8/layout/hList9"/>
    <dgm:cxn modelId="{A681BEEF-7E08-4387-9F4C-6A1B33C05609}" type="presParOf" srcId="{71CFA515-CECD-45E6-A3F8-B54F28DDC0AD}" destId="{A2037603-6D9C-4246-B4A1-E72677BBDDDC}" srcOrd="0" destOrd="0" presId="urn:microsoft.com/office/officeart/2005/8/layout/hList9"/>
    <dgm:cxn modelId="{9D19A39F-C55A-45E3-BDF8-2763DBB696A2}" type="presParOf" srcId="{71CFA515-CECD-45E6-A3F8-B54F28DDC0AD}" destId="{3B7F278B-6E49-47B9-A19D-2BD0061B0214}" srcOrd="1" destOrd="0" presId="urn:microsoft.com/office/officeart/2005/8/layout/hList9"/>
    <dgm:cxn modelId="{7B199DC8-CE3C-4EDD-9D35-24CB8CBD1F3B}" type="presParOf" srcId="{3B7F278B-6E49-47B9-A19D-2BD0061B0214}" destId="{EF05D5F1-47A6-454E-A6A4-AD6A5354BAB1}" srcOrd="0" destOrd="0" presId="urn:microsoft.com/office/officeart/2005/8/layout/hList9"/>
    <dgm:cxn modelId="{69D875A3-C199-44F2-8479-AD1C6F4EA6CA}" type="presParOf" srcId="{3B7F278B-6E49-47B9-A19D-2BD0061B0214}" destId="{44216D8D-E843-4317-9A93-47C783B5A712}" srcOrd="1" destOrd="0" presId="urn:microsoft.com/office/officeart/2005/8/layout/hList9"/>
    <dgm:cxn modelId="{6F0B2B80-51FC-4204-86E6-DD16B3B996FB}" type="presParOf" srcId="{71CFA515-CECD-45E6-A3F8-B54F28DDC0AD}" destId="{441B7F9E-D414-471A-94E5-5DBF08EC6233}" srcOrd="2" destOrd="0" presId="urn:microsoft.com/office/officeart/2005/8/layout/hList9"/>
    <dgm:cxn modelId="{B75D2609-C517-4F2C-8205-76A3A48B7862}" type="presParOf" srcId="{441B7F9E-D414-471A-94E5-5DBF08EC6233}" destId="{19173A7F-8489-4DB7-8288-7E2D4ACA3D40}" srcOrd="0" destOrd="0" presId="urn:microsoft.com/office/officeart/2005/8/layout/hList9"/>
    <dgm:cxn modelId="{C099DE3E-C271-447F-92E0-ED463E82AC6E}" type="presParOf" srcId="{441B7F9E-D414-471A-94E5-5DBF08EC6233}" destId="{85AB80DE-2044-42ED-9C5B-C3FBCCE78992}" srcOrd="1" destOrd="0" presId="urn:microsoft.com/office/officeart/2005/8/layout/hList9"/>
    <dgm:cxn modelId="{BDFA6061-7DE2-4483-A551-751DBF13A1A9}" type="presParOf" srcId="{88A17F77-7E0D-424E-807E-C652F5A500CC}" destId="{477E0091-441E-4117-819F-3BABFC9A13A2}" srcOrd="7" destOrd="0" presId="urn:microsoft.com/office/officeart/2005/8/layout/hList9"/>
    <dgm:cxn modelId="{E3D95F4A-FF5D-4057-BA98-0349A19711DE}" type="presParOf" srcId="{88A17F77-7E0D-424E-807E-C652F5A500CC}" destId="{E0917450-C518-46F5-A9C0-EBCD4F34209C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2CEAE-3312-4914-BBD9-691BF72F2863}">
      <dsp:nvSpPr>
        <dsp:cNvPr id="0" name=""/>
        <dsp:cNvSpPr/>
      </dsp:nvSpPr>
      <dsp:spPr>
        <a:xfrm>
          <a:off x="906" y="648204"/>
          <a:ext cx="748095" cy="74809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kern="1200" dirty="0"/>
            <a:t>2021: $103.5 Billion</a:t>
          </a:r>
        </a:p>
      </dsp:txBody>
      <dsp:txXfrm>
        <a:off x="110462" y="757760"/>
        <a:ext cx="528983" cy="528983"/>
      </dsp:txXfrm>
    </dsp:sp>
    <dsp:sp modelId="{966B27BA-F989-4385-99F8-A755C8A64025}">
      <dsp:nvSpPr>
        <dsp:cNvPr id="0" name=""/>
        <dsp:cNvSpPr/>
      </dsp:nvSpPr>
      <dsp:spPr>
        <a:xfrm>
          <a:off x="749002" y="204805"/>
          <a:ext cx="1634894" cy="163489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kern="1200" dirty="0"/>
            <a:t>2030: $525.7 Billion</a:t>
          </a:r>
        </a:p>
      </dsp:txBody>
      <dsp:txXfrm>
        <a:off x="988427" y="444230"/>
        <a:ext cx="1156044" cy="11560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EDF3CD-A0E4-4AE8-BDB1-A3443CAD6473}">
      <dsp:nvSpPr>
        <dsp:cNvPr id="0" name=""/>
        <dsp:cNvSpPr/>
      </dsp:nvSpPr>
      <dsp:spPr>
        <a:xfrm>
          <a:off x="669933" y="476465"/>
          <a:ext cx="1254654" cy="83685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100" kern="1200" dirty="0"/>
            <a:t>Larger Customer Base</a:t>
          </a:r>
        </a:p>
      </dsp:txBody>
      <dsp:txXfrm>
        <a:off x="870677" y="476465"/>
        <a:ext cx="1053909" cy="836854"/>
      </dsp:txXfrm>
    </dsp:sp>
    <dsp:sp modelId="{11C1E23D-49CD-4CEF-AD25-A652A795EDE8}">
      <dsp:nvSpPr>
        <dsp:cNvPr id="0" name=""/>
        <dsp:cNvSpPr/>
      </dsp:nvSpPr>
      <dsp:spPr>
        <a:xfrm>
          <a:off x="669933" y="1313320"/>
          <a:ext cx="1254654" cy="836854"/>
        </a:xfrm>
        <a:prstGeom prst="rect">
          <a:avLst/>
        </a:prstGeom>
        <a:solidFill>
          <a:schemeClr val="accent3">
            <a:tint val="40000"/>
            <a:alpha val="90000"/>
            <a:hueOff val="676380"/>
            <a:satOff val="33333"/>
            <a:lumOff val="593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676380"/>
              <a:satOff val="33333"/>
              <a:lumOff val="5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100" kern="1200" dirty="0"/>
            <a:t>Low cost by technology advantage</a:t>
          </a:r>
        </a:p>
      </dsp:txBody>
      <dsp:txXfrm>
        <a:off x="870677" y="1313320"/>
        <a:ext cx="1053909" cy="836854"/>
      </dsp:txXfrm>
    </dsp:sp>
    <dsp:sp modelId="{EE2907D7-2633-45BC-BB75-F1AFBA75651F}">
      <dsp:nvSpPr>
        <dsp:cNvPr id="0" name=""/>
        <dsp:cNvSpPr/>
      </dsp:nvSpPr>
      <dsp:spPr>
        <a:xfrm>
          <a:off x="784" y="141891"/>
          <a:ext cx="836436" cy="83643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 dirty="0"/>
            <a:t>Benefits</a:t>
          </a:r>
        </a:p>
      </dsp:txBody>
      <dsp:txXfrm>
        <a:off x="123277" y="264384"/>
        <a:ext cx="591450" cy="591450"/>
      </dsp:txXfrm>
    </dsp:sp>
    <dsp:sp modelId="{EF05D5F1-47A6-454E-A6A4-AD6A5354BAB1}">
      <dsp:nvSpPr>
        <dsp:cNvPr id="0" name=""/>
        <dsp:cNvSpPr/>
      </dsp:nvSpPr>
      <dsp:spPr>
        <a:xfrm>
          <a:off x="2761023" y="476465"/>
          <a:ext cx="1254654" cy="836854"/>
        </a:xfrm>
        <a:prstGeom prst="rect">
          <a:avLst/>
        </a:prstGeom>
        <a:solidFill>
          <a:schemeClr val="accent3">
            <a:tint val="40000"/>
            <a:alpha val="90000"/>
            <a:hueOff val="1352761"/>
            <a:satOff val="66667"/>
            <a:lumOff val="1186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352761"/>
              <a:satOff val="66667"/>
              <a:lumOff val="11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100" kern="1200" dirty="0"/>
            <a:t>Many established online competitors</a:t>
          </a:r>
        </a:p>
      </dsp:txBody>
      <dsp:txXfrm>
        <a:off x="2961768" y="476465"/>
        <a:ext cx="1053909" cy="836854"/>
      </dsp:txXfrm>
    </dsp:sp>
    <dsp:sp modelId="{19173A7F-8489-4DB7-8288-7E2D4ACA3D40}">
      <dsp:nvSpPr>
        <dsp:cNvPr id="0" name=""/>
        <dsp:cNvSpPr/>
      </dsp:nvSpPr>
      <dsp:spPr>
        <a:xfrm>
          <a:off x="2761023" y="1313320"/>
          <a:ext cx="1254654" cy="836854"/>
        </a:xfrm>
        <a:prstGeom prst="rect">
          <a:avLst/>
        </a:prstGeom>
        <a:solidFill>
          <a:schemeClr val="accent3">
            <a:tint val="40000"/>
            <a:alpha val="90000"/>
            <a:hueOff val="2029141"/>
            <a:satOff val="100000"/>
            <a:lumOff val="1779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2029141"/>
              <a:satOff val="100000"/>
              <a:lumOff val="17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100" kern="1200" dirty="0"/>
            <a:t>Lower quality comparing to offline competitors</a:t>
          </a:r>
        </a:p>
      </dsp:txBody>
      <dsp:txXfrm>
        <a:off x="2961768" y="1313320"/>
        <a:ext cx="1053909" cy="836854"/>
      </dsp:txXfrm>
    </dsp:sp>
    <dsp:sp modelId="{E0917450-C518-46F5-A9C0-EBCD4F34209C}">
      <dsp:nvSpPr>
        <dsp:cNvPr id="0" name=""/>
        <dsp:cNvSpPr/>
      </dsp:nvSpPr>
      <dsp:spPr>
        <a:xfrm>
          <a:off x="2091874" y="141891"/>
          <a:ext cx="836436" cy="836436"/>
        </a:xfrm>
        <a:prstGeom prst="ellipse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 dirty="0"/>
            <a:t>Risks</a:t>
          </a:r>
        </a:p>
      </dsp:txBody>
      <dsp:txXfrm>
        <a:off x="2214367" y="264384"/>
        <a:ext cx="591450" cy="5914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014A5-90FF-4F4A-A396-BE769F699B1F}" type="datetimeFigureOut">
              <a:rPr lang="en-SG" smtClean="0"/>
              <a:t>12/3/2023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A2B9F-3435-44FE-8098-3CBC6E7FA26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756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b="0" i="0" dirty="0">
                <a:effectLst/>
                <a:latin typeface="-apple-system"/>
              </a:rPr>
              <a:t>Executive Summary: </a:t>
            </a:r>
            <a:r>
              <a:rPr lang="en-SG" b="0" i="0" dirty="0">
                <a:solidFill>
                  <a:srgbClr val="343541"/>
                </a:solidFill>
                <a:effectLst/>
                <a:latin typeface="Söhne"/>
              </a:rPr>
              <a:t>Expand to K-12 Education. 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Coursera's net revenue is 573 million, but they are facing a </a:t>
            </a:r>
            <a:r>
              <a:rPr lang="en-US" b="0" i="0" u="sng" dirty="0">
                <a:solidFill>
                  <a:srgbClr val="374151"/>
                </a:solidFill>
                <a:effectLst/>
                <a:latin typeface="Söhne"/>
              </a:rPr>
              <a:t>net loss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of 175 million. On the other hand, Chegg has a net income of 767 million from a </a:t>
            </a:r>
            <a:r>
              <a:rPr lang="en-US" b="0" i="0" u="sng" dirty="0">
                <a:solidFill>
                  <a:srgbClr val="374151"/>
                </a:solidFill>
                <a:effectLst/>
                <a:latin typeface="Söhne"/>
              </a:rPr>
              <a:t>net revenue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of 266 million.</a:t>
            </a:r>
            <a:endParaRPr lang="en-SG" dirty="0">
              <a:solidFill>
                <a:srgbClr val="343541"/>
              </a:solidFill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With its established branding, Coursera has the potential to expand into the K-12 education market, which presents an opportunity size of at least </a:t>
            </a:r>
            <a:r>
              <a:rPr lang="en-US" b="1" dirty="0">
                <a:solidFill>
                  <a:srgbClr val="374151"/>
                </a:solidFill>
                <a:latin typeface="Söhne"/>
              </a:rPr>
              <a:t>5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0 million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endParaRPr lang="en-SG" b="0" i="0" dirty="0">
              <a:solidFill>
                <a:srgbClr val="343541"/>
              </a:solidFill>
              <a:effectLst/>
              <a:latin typeface="Söhne"/>
            </a:endParaRP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This move could benefit Coursera by accessing a much larger customer base, as people at this stage typically prioritize education. 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Additionally, by leveraging their existing technology, Coursera could significantly lower costs compared to offline K-12 education.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However, there are already established players in the market like Khan Academy, Duolingo, and Chegg. 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Moreover, competing in terms of quality with offline competitors like VIPKIDS or New Oriental could be challenging, especially considering the rise of online products since the pandemic.</a:t>
            </a:r>
            <a:endParaRPr lang="en-PH" b="0" i="0" dirty="0">
              <a:effectLst/>
              <a:latin typeface="-apple-system"/>
            </a:endParaRP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32EF1-0869-A346-9B77-C2FEC8C37E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15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C8BC1-AC28-641E-284B-9CD34E9C3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B8AB45-7881-CB36-2633-62825F3D1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A9CDF-BB6F-0F41-83DC-6E47D6F6D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9551-7896-4E83-97F4-3DD8B26B118A}" type="datetimeFigureOut">
              <a:rPr lang="en-SG" smtClean="0"/>
              <a:t>12/3/2023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ABAAF-07C2-E2DC-3E21-1E5603CB0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DD4F9-3E57-5C24-22DB-D5E05F9DB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2B6A-DC37-4CDD-AB17-568771E57E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0512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CA06B-C6DA-29D6-4C3D-D116E5C3E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16D371-14EC-C9CC-3880-3AB018F65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D13C5-D5E5-934E-8118-89822DF89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9551-7896-4E83-97F4-3DD8B26B118A}" type="datetimeFigureOut">
              <a:rPr lang="en-SG" smtClean="0"/>
              <a:t>12/3/2023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A2750-DDAB-29B7-EE35-E00B9D171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B1CBE-3819-9D39-F3CD-1370B071A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2B6A-DC37-4CDD-AB17-568771E57E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8383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A765A0-34B5-C828-82CC-389478B23D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86D54A-C080-5302-EFA2-5DBD699DB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D3C99-C874-2D1B-0C8A-4D392F235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9551-7896-4E83-97F4-3DD8B26B118A}" type="datetimeFigureOut">
              <a:rPr lang="en-SG" smtClean="0"/>
              <a:t>12/3/2023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876B9-44D3-5298-5AAA-E9B79F3C4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6489A-9547-2BA8-107F-ADD5243EF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2B6A-DC37-4CDD-AB17-568771E57E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3695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C96D-BFA0-922C-6E51-36372732E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15D2D-A6FD-BC0D-0F7B-092B26A77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91D6B-8DCA-3561-6BDE-015CC948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9551-7896-4E83-97F4-3DD8B26B118A}" type="datetimeFigureOut">
              <a:rPr lang="en-SG" smtClean="0"/>
              <a:t>12/3/2023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80909-35BE-8767-C592-3599330B2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2C9D6-8602-F238-5CD5-5C34CA8A8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2B6A-DC37-4CDD-AB17-568771E57E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342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9CABD-3506-5216-76EC-9A1CB1D26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5A805-FB2A-DD84-3A77-015A2F362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AF908-A6C6-A392-BD4E-345310099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9551-7896-4E83-97F4-3DD8B26B118A}" type="datetimeFigureOut">
              <a:rPr lang="en-SG" smtClean="0"/>
              <a:t>12/3/2023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61184-276D-4A82-76D6-B9A18FC49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DEAD7-9265-07E8-B65B-5530BA275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2B6A-DC37-4CDD-AB17-568771E57E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6130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173C5-C1B9-0182-5231-D88633F72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3E9C2-A0A4-4EC6-539F-E61E0CC38B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E628F-2607-ED3B-0A42-63048BA19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5BA2E-CD47-D9BD-7EB9-C17CBA6CB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9551-7896-4E83-97F4-3DD8B26B118A}" type="datetimeFigureOut">
              <a:rPr lang="en-SG" smtClean="0"/>
              <a:t>12/3/2023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3CA72-026F-A5BD-D220-1B0F67B2E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7E220-528D-3147-F6D1-2C4296545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2B6A-DC37-4CDD-AB17-568771E57E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095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2AB3E-2E5D-2A21-19CE-A401D4E2F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2328E-CACE-7C16-AF49-852D9AABF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99477-FBB8-2359-DFB2-7938783E4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088282-E6E4-18EF-3FBC-593A6B9D3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3E3412-1B9D-D359-6DA8-6A69C7B5E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5C54E2-339C-0D8F-4752-6D2F2C190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9551-7896-4E83-97F4-3DD8B26B118A}" type="datetimeFigureOut">
              <a:rPr lang="en-SG" smtClean="0"/>
              <a:t>12/3/2023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D7443B-0469-D0BB-D5DF-5550C503C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33F4C9-D3C8-6459-ECAE-5F5E89F40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2B6A-DC37-4CDD-AB17-568771E57E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5182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23A65-C3DF-471B-1EE9-0045378F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30A50E-CF57-9ACD-B512-D105C64F8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9551-7896-4E83-97F4-3DD8B26B118A}" type="datetimeFigureOut">
              <a:rPr lang="en-SG" smtClean="0"/>
              <a:t>12/3/2023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4A946-954A-A45F-4BAA-63C0489D4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4CC82-9EFC-AE16-7B78-958DD5C1C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2B6A-DC37-4CDD-AB17-568771E57E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2917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9F92AC-818E-5015-9894-EFED763EB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9551-7896-4E83-97F4-3DD8B26B118A}" type="datetimeFigureOut">
              <a:rPr lang="en-SG" smtClean="0"/>
              <a:t>12/3/2023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6272DF-1222-7FA6-234C-451107AB1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944A11-3333-2AFD-FB31-E2F022D31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2B6A-DC37-4CDD-AB17-568771E57E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8150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2B302-DBA5-2DCA-10FA-C42BCC082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9D813-DAE8-9B59-DCC4-66E09F445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88C9C-F786-1E4E-8948-BAA855B33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358F0-190B-D41B-6818-C405E228A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9551-7896-4E83-97F4-3DD8B26B118A}" type="datetimeFigureOut">
              <a:rPr lang="en-SG" smtClean="0"/>
              <a:t>12/3/2023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D56A5-B02E-97BA-C12A-B481DAAED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7D967-EB11-8163-9264-BC4F61048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2B6A-DC37-4CDD-AB17-568771E57E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1572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83F1A-FFCD-DA6A-CDEC-E6DA46261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C257D2-94BF-38EB-98F3-D8A2D02B42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7877C-D2B8-3EBD-5E17-D85320232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ECDDA-BA0D-178D-6CD2-F628B132D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9551-7896-4E83-97F4-3DD8B26B118A}" type="datetimeFigureOut">
              <a:rPr lang="en-SG" smtClean="0"/>
              <a:t>12/3/2023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C8E76-6D1E-2300-E041-3E27D1CB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9AA79-96FE-CDF2-271A-A7980ADA5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2B6A-DC37-4CDD-AB17-568771E57E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9470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4BA2DE-3BDD-CDFD-2F30-F6A391C5E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DBA63-EB9C-806C-BBF8-FFFD22D6B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D00EC-57AD-DA23-6FB5-396FD71170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09551-7896-4E83-97F4-3DD8B26B118A}" type="datetimeFigureOut">
              <a:rPr lang="en-SG" smtClean="0"/>
              <a:t>12/3/2023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01C44-87C0-491F-50CA-723DB5FFE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8DDEF-2E34-DEBF-FBAC-51E755CFEB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92B6A-DC37-4CDD-AB17-568771E57E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922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nvestor.chegg.com/Sec-Filings/default.aspx" TargetMode="External"/><Relationship Id="rId2" Type="http://schemas.openxmlformats.org/officeDocument/2006/relationships/hyperlink" Target="https://investor.coursera.com/financials/sec-filings/default.asp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D4BFF-8F0B-0550-4487-2175A5BD4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you here 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A6F14-871E-6608-2C03-9110183C3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053" y="2371146"/>
            <a:ext cx="11175393" cy="3938214"/>
          </a:xfrm>
        </p:spPr>
        <p:txBody>
          <a:bodyPr>
            <a:normAutofit fontScale="85000" lnSpcReduction="10000"/>
          </a:bodyPr>
          <a:lstStyle/>
          <a:p>
            <a:r>
              <a:rPr lang="en-PH" b="0" i="0" dirty="0">
                <a:effectLst/>
                <a:latin typeface="-apple-system"/>
              </a:rPr>
              <a:t>Executive Summary: </a:t>
            </a:r>
            <a:r>
              <a:rPr lang="en-SG" b="0" i="0" dirty="0">
                <a:solidFill>
                  <a:srgbClr val="343541"/>
                </a:solidFill>
                <a:effectLst/>
                <a:latin typeface="Söhne"/>
              </a:rPr>
              <a:t>Expand to K-12 Education. 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Coursera's net revenue is 573 million, but they are facing a </a:t>
            </a:r>
            <a:r>
              <a:rPr lang="en-US" b="0" i="0" u="sng" dirty="0">
                <a:solidFill>
                  <a:srgbClr val="374151"/>
                </a:solidFill>
                <a:effectLst/>
                <a:latin typeface="Söhne"/>
              </a:rPr>
              <a:t>net loss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of 175 million. On the other hand, Chegg has a net income of 767 million from a </a:t>
            </a:r>
            <a:r>
              <a:rPr lang="en-US" b="0" i="0" u="sng" dirty="0">
                <a:solidFill>
                  <a:srgbClr val="374151"/>
                </a:solidFill>
                <a:effectLst/>
                <a:latin typeface="Söhne"/>
              </a:rPr>
              <a:t>net revenue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of 266 million.</a:t>
            </a:r>
            <a:endParaRPr lang="en-SG" dirty="0">
              <a:solidFill>
                <a:srgbClr val="343541"/>
              </a:solidFill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With its established branding, Coursera has the potential to expand into the K-12 education market, which presents an opportunity size of at least </a:t>
            </a:r>
            <a:r>
              <a:rPr lang="en-US" b="1" dirty="0">
                <a:solidFill>
                  <a:srgbClr val="374151"/>
                </a:solidFill>
                <a:latin typeface="Söhne"/>
              </a:rPr>
              <a:t>5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0 million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endParaRPr lang="en-SG" b="0" i="0" dirty="0">
              <a:solidFill>
                <a:srgbClr val="343541"/>
              </a:solidFill>
              <a:effectLst/>
              <a:latin typeface="Söhne"/>
            </a:endParaRP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This move could benefit Coursera by accessing a much larger customer base, as people at this stage typically prioritize education. 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Additionally, by leveraging their existing technology, Coursera could significantly lower costs compared to offline K-12 education.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However, there are already established players in the market like Khan Academy, Duolingo, and Chegg. 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Moreover, competing in terms of quality with offline competitors like VIPKIDS or New Oriental could be challenging, especially considering the rise of online products since the pandemic.</a:t>
            </a:r>
            <a:endParaRPr lang="en-PH" b="0" i="0" dirty="0">
              <a:effectLst/>
              <a:latin typeface="-apple-syste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21BE6E-636B-0526-7E5D-8CA953F70181}"/>
              </a:ext>
            </a:extLst>
          </p:cNvPr>
          <p:cNvSpPr txBox="1"/>
          <p:nvPr/>
        </p:nvSpPr>
        <p:spPr>
          <a:xfrm>
            <a:off x="593053" y="6309360"/>
            <a:ext cx="5676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900" dirty="0"/>
              <a:t>Reference: </a:t>
            </a:r>
          </a:p>
          <a:p>
            <a:r>
              <a:rPr lang="en-SG" sz="900" dirty="0"/>
              <a:t>[1] </a:t>
            </a:r>
            <a:r>
              <a:rPr lang="en-US" sz="900" dirty="0"/>
              <a:t>Coursera. (2023). </a:t>
            </a:r>
            <a:r>
              <a:rPr lang="en-US" sz="900" i="1" dirty="0"/>
              <a:t>Annual report 2022</a:t>
            </a:r>
            <a:r>
              <a:rPr lang="en-US" sz="900" dirty="0"/>
              <a:t>. </a:t>
            </a:r>
            <a:r>
              <a:rPr lang="en-US" sz="900" dirty="0">
                <a:hlinkClick r:id="rId2"/>
              </a:rPr>
              <a:t>https://investor.coursera.com/financials/sec-filings/default.aspx</a:t>
            </a:r>
            <a:endParaRPr lang="en-US" sz="900" dirty="0"/>
          </a:p>
          <a:p>
            <a:r>
              <a:rPr lang="en-US" sz="900" dirty="0"/>
              <a:t>[2] Chegg. (2023) </a:t>
            </a:r>
            <a:r>
              <a:rPr lang="en-US" sz="900" i="1" dirty="0"/>
              <a:t>Annual report 2022</a:t>
            </a:r>
            <a:r>
              <a:rPr lang="en-US" sz="900" dirty="0"/>
              <a:t>. </a:t>
            </a:r>
            <a:r>
              <a:rPr lang="en-US" sz="900" dirty="0">
                <a:hlinkClick r:id="rId3"/>
              </a:rPr>
              <a:t>https://investor.chegg.com/Sec-Filings/default.aspx</a:t>
            </a:r>
            <a:endParaRPr lang="en-US" sz="900" dirty="0"/>
          </a:p>
          <a:p>
            <a:endParaRPr lang="en-SG" sz="900" dirty="0"/>
          </a:p>
        </p:txBody>
      </p:sp>
    </p:spTree>
    <p:extLst>
      <p:ext uri="{BB962C8B-B14F-4D97-AF65-F5344CB8AC3E}">
        <p14:creationId xmlns:p14="http://schemas.microsoft.com/office/powerpoint/2010/main" val="169295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6305835-C776-0B33-6066-512F8B86949E}"/>
              </a:ext>
            </a:extLst>
          </p:cNvPr>
          <p:cNvSpPr/>
          <p:nvPr/>
        </p:nvSpPr>
        <p:spPr>
          <a:xfrm>
            <a:off x="901648" y="2632045"/>
            <a:ext cx="3829752" cy="79695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600" dirty="0"/>
              <a:t>K-12 Education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0D4BFF-8F0B-0550-4487-2175A5BD4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initiative for Coursera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7450F86E-1E03-32AF-D5D1-CB6401D52962}"/>
              </a:ext>
            </a:extLst>
          </p:cNvPr>
          <p:cNvGraphicFramePr/>
          <p:nvPr/>
        </p:nvGraphicFramePr>
        <p:xfrm>
          <a:off x="1334702" y="3894589"/>
          <a:ext cx="2384804" cy="2044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BDB06507-5614-612E-ABDD-61FA87DB5A8A}"/>
              </a:ext>
            </a:extLst>
          </p:cNvPr>
          <p:cNvGraphicFramePr>
            <a:graphicFrameLocks noGrp="1"/>
          </p:cNvGraphicFramePr>
          <p:nvPr/>
        </p:nvGraphicFramePr>
        <p:xfrm>
          <a:off x="5853185" y="2316480"/>
          <a:ext cx="4721138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60741">
                  <a:extLst>
                    <a:ext uri="{9D8B030D-6E8A-4147-A177-3AD203B41FA5}">
                      <a16:colId xmlns:a16="http://schemas.microsoft.com/office/drawing/2014/main" val="1289962795"/>
                    </a:ext>
                  </a:extLst>
                </a:gridCol>
                <a:gridCol w="1475105">
                  <a:extLst>
                    <a:ext uri="{9D8B030D-6E8A-4147-A177-3AD203B41FA5}">
                      <a16:colId xmlns:a16="http://schemas.microsoft.com/office/drawing/2014/main" val="2809327836"/>
                    </a:ext>
                  </a:extLst>
                </a:gridCol>
                <a:gridCol w="1385292">
                  <a:extLst>
                    <a:ext uri="{9D8B030D-6E8A-4147-A177-3AD203B41FA5}">
                      <a16:colId xmlns:a16="http://schemas.microsoft.com/office/drawing/2014/main" val="1863115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Coursera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Chegg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171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Net 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573 Million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767 Million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414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Net Profit (Loss)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rgbClr val="FF0000"/>
                          </a:solidFill>
                        </a:rPr>
                        <a:t>-175</a:t>
                      </a:r>
                      <a:r>
                        <a:rPr lang="en-SG" dirty="0"/>
                        <a:t> Million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266 Million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492090"/>
                  </a:ext>
                </a:extLst>
              </a:tr>
            </a:tbl>
          </a:graphicData>
        </a:graphic>
      </p:graphicFrame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8471CA6-642E-228D-C7D3-11E7AD2E75D5}"/>
              </a:ext>
            </a:extLst>
          </p:cNvPr>
          <p:cNvSpPr/>
          <p:nvPr/>
        </p:nvSpPr>
        <p:spPr>
          <a:xfrm>
            <a:off x="8541857" y="3631733"/>
            <a:ext cx="1726268" cy="63406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/>
              <a:t>50 Million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D00E0B-D9A8-7F5F-4F1C-04740ABA3BF2}"/>
              </a:ext>
            </a:extLst>
          </p:cNvPr>
          <p:cNvSpPr txBox="1"/>
          <p:nvPr/>
        </p:nvSpPr>
        <p:spPr>
          <a:xfrm>
            <a:off x="5853185" y="3717934"/>
            <a:ext cx="2745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Opportunity Size:</a:t>
            </a: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9977DD7D-D908-A307-9260-C5A178535EDE}"/>
              </a:ext>
            </a:extLst>
          </p:cNvPr>
          <p:cNvGraphicFramePr/>
          <p:nvPr/>
        </p:nvGraphicFramePr>
        <p:xfrm>
          <a:off x="6169717" y="4379946"/>
          <a:ext cx="4016462" cy="2292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335095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450</Words>
  <Application>Microsoft Office PowerPoint</Application>
  <PresentationFormat>Widescreen</PresentationFormat>
  <Paragraphs>39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-apple-system</vt:lpstr>
      <vt:lpstr>Söhne</vt:lpstr>
      <vt:lpstr>Arial</vt:lpstr>
      <vt:lpstr>Calibri</vt:lpstr>
      <vt:lpstr>Calibri Light</vt:lpstr>
      <vt:lpstr>Office Theme</vt:lpstr>
      <vt:lpstr>Why are you here now?</vt:lpstr>
      <vt:lpstr>Growth initiative for Coursera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Xiao, Nan</dc:creator>
  <cp:lastModifiedBy>Xiao, Nan</cp:lastModifiedBy>
  <cp:revision>2</cp:revision>
  <dcterms:created xsi:type="dcterms:W3CDTF">2023-03-12T13:23:43Z</dcterms:created>
  <dcterms:modified xsi:type="dcterms:W3CDTF">2023-03-12T14:23:09Z</dcterms:modified>
</cp:coreProperties>
</file>