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61" r:id="rId14"/>
    <p:sldId id="273" r:id="rId15"/>
    <p:sldId id="27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DB5B1E-D1B9-4070-80DC-41222841E2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F5E0A47-452A-428D-AB40-824954DEB8DB}">
      <dgm:prSet phldrT="[文本]" custT="1"/>
      <dgm:spPr/>
      <dgm:t>
        <a:bodyPr/>
        <a:lstStyle/>
        <a:p>
          <a:r>
            <a:rPr lang="zh-CN" altLang="en-US" sz="2400" dirty="0" smtClean="0"/>
            <a:t>词</a:t>
          </a:r>
          <a:endParaRPr lang="zh-CN" altLang="en-US" sz="2400" dirty="0"/>
        </a:p>
      </dgm:t>
    </dgm:pt>
    <dgm:pt modelId="{B01D43F0-B65B-4BFF-8336-E36335E23531}" type="parTrans" cxnId="{E6E30FA0-93FC-41C3-92EA-507AE54DE839}">
      <dgm:prSet/>
      <dgm:spPr/>
      <dgm:t>
        <a:bodyPr/>
        <a:lstStyle/>
        <a:p>
          <a:endParaRPr lang="zh-CN" altLang="en-US" sz="2400"/>
        </a:p>
      </dgm:t>
    </dgm:pt>
    <dgm:pt modelId="{293062BE-6E1F-40A0-AB90-2F43534F073E}" type="sibTrans" cxnId="{E6E30FA0-93FC-41C3-92EA-507AE54DE839}">
      <dgm:prSet/>
      <dgm:spPr/>
      <dgm:t>
        <a:bodyPr/>
        <a:lstStyle/>
        <a:p>
          <a:endParaRPr lang="zh-CN" altLang="en-US" sz="2400"/>
        </a:p>
      </dgm:t>
    </dgm:pt>
    <dgm:pt modelId="{1B10FC3F-FCCA-42B5-A9AA-94A3BE5D98AE}">
      <dgm:prSet phldrT="[文本]" custT="1"/>
      <dgm:spPr/>
      <dgm:t>
        <a:bodyPr/>
        <a:lstStyle/>
        <a:p>
          <a:r>
            <a:rPr lang="zh-CN" altLang="en-US" sz="2400" dirty="0" smtClean="0"/>
            <a:t>转化</a:t>
          </a:r>
          <a:endParaRPr lang="zh-CN" altLang="en-US" sz="2400" dirty="0"/>
        </a:p>
      </dgm:t>
    </dgm:pt>
    <dgm:pt modelId="{F20B205D-FCE0-4AC1-85B8-CB5E191E5049}" type="parTrans" cxnId="{B36EB6CB-EA1F-4CBB-8AA2-6594F1AA02CE}">
      <dgm:prSet/>
      <dgm:spPr/>
      <dgm:t>
        <a:bodyPr/>
        <a:lstStyle/>
        <a:p>
          <a:endParaRPr lang="zh-CN" altLang="en-US" sz="2400"/>
        </a:p>
      </dgm:t>
    </dgm:pt>
    <dgm:pt modelId="{78AA972B-9C20-455C-BE0A-B7939D8AD400}" type="sibTrans" cxnId="{B36EB6CB-EA1F-4CBB-8AA2-6594F1AA02CE}">
      <dgm:prSet/>
      <dgm:spPr/>
      <dgm:t>
        <a:bodyPr/>
        <a:lstStyle/>
        <a:p>
          <a:endParaRPr lang="zh-CN" altLang="en-US" sz="2400"/>
        </a:p>
      </dgm:t>
    </dgm:pt>
    <dgm:pt modelId="{8F4712EB-53D4-4BD1-BB19-6736D5A7E90D}">
      <dgm:prSet phldrT="[文本]" custT="1"/>
      <dgm:spPr/>
      <dgm:t>
        <a:bodyPr/>
        <a:lstStyle/>
        <a:p>
          <a:r>
            <a:rPr lang="zh-CN" altLang="en-US" sz="2400" dirty="0" smtClean="0"/>
            <a:t>数值</a:t>
          </a:r>
          <a:endParaRPr lang="zh-CN" altLang="en-US" sz="2400" dirty="0"/>
        </a:p>
      </dgm:t>
    </dgm:pt>
    <dgm:pt modelId="{91E3F516-F9C7-43B2-B2AC-D5CEA560B303}" type="parTrans" cxnId="{3A5CCE4D-AA06-4581-962E-74D4D29517C0}">
      <dgm:prSet/>
      <dgm:spPr/>
      <dgm:t>
        <a:bodyPr/>
        <a:lstStyle/>
        <a:p>
          <a:endParaRPr lang="zh-CN" altLang="en-US" sz="2400"/>
        </a:p>
      </dgm:t>
    </dgm:pt>
    <dgm:pt modelId="{B39AC8E3-A919-4410-8B95-0822DF29E25B}" type="sibTrans" cxnId="{3A5CCE4D-AA06-4581-962E-74D4D29517C0}">
      <dgm:prSet/>
      <dgm:spPr/>
      <dgm:t>
        <a:bodyPr/>
        <a:lstStyle/>
        <a:p>
          <a:endParaRPr lang="zh-CN" altLang="en-US" sz="2400"/>
        </a:p>
      </dgm:t>
    </dgm:pt>
    <dgm:pt modelId="{43A5D86B-E52C-4D83-9569-74F9B796FDF5}" type="pres">
      <dgm:prSet presAssocID="{52DB5B1E-D1B9-4070-80DC-41222841E230}" presName="Name0" presStyleCnt="0">
        <dgm:presLayoutVars>
          <dgm:dir/>
          <dgm:animLvl val="lvl"/>
          <dgm:resizeHandles val="exact"/>
        </dgm:presLayoutVars>
      </dgm:prSet>
      <dgm:spPr/>
    </dgm:pt>
    <dgm:pt modelId="{783525E6-AF77-4C0B-A602-D0EA68286D3F}" type="pres">
      <dgm:prSet presAssocID="{8F5E0A47-452A-428D-AB40-824954DEB8D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53A57D-B39D-4B01-AC73-05A2333AC530}" type="pres">
      <dgm:prSet presAssocID="{293062BE-6E1F-40A0-AB90-2F43534F073E}" presName="parTxOnlySpace" presStyleCnt="0"/>
      <dgm:spPr/>
    </dgm:pt>
    <dgm:pt modelId="{8A6DE207-5D1F-4111-8191-8CC4A8489973}" type="pres">
      <dgm:prSet presAssocID="{1B10FC3F-FCCA-42B5-A9AA-94A3BE5D98A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57B360-1A9A-4419-8DA4-F78443C886C0}" type="pres">
      <dgm:prSet presAssocID="{78AA972B-9C20-455C-BE0A-B7939D8AD400}" presName="parTxOnlySpace" presStyleCnt="0"/>
      <dgm:spPr/>
    </dgm:pt>
    <dgm:pt modelId="{F4CE5D5E-62A8-41A0-BAEA-FB2AD96830EA}" type="pres">
      <dgm:prSet presAssocID="{8F4712EB-53D4-4BD1-BB19-6736D5A7E90D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BF73688-B082-448C-9B4B-7780DDB475B7}" type="presOf" srcId="{8F5E0A47-452A-428D-AB40-824954DEB8DB}" destId="{783525E6-AF77-4C0B-A602-D0EA68286D3F}" srcOrd="0" destOrd="0" presId="urn:microsoft.com/office/officeart/2005/8/layout/chevron1"/>
    <dgm:cxn modelId="{CCA90DAF-70AE-487F-B0EA-80752622967B}" type="presOf" srcId="{1B10FC3F-FCCA-42B5-A9AA-94A3BE5D98AE}" destId="{8A6DE207-5D1F-4111-8191-8CC4A8489973}" srcOrd="0" destOrd="0" presId="urn:microsoft.com/office/officeart/2005/8/layout/chevron1"/>
    <dgm:cxn modelId="{E6E30FA0-93FC-41C3-92EA-507AE54DE839}" srcId="{52DB5B1E-D1B9-4070-80DC-41222841E230}" destId="{8F5E0A47-452A-428D-AB40-824954DEB8DB}" srcOrd="0" destOrd="0" parTransId="{B01D43F0-B65B-4BFF-8336-E36335E23531}" sibTransId="{293062BE-6E1F-40A0-AB90-2F43534F073E}"/>
    <dgm:cxn modelId="{038D3176-62FE-4117-869C-6C3AD306DD6D}" type="presOf" srcId="{8F4712EB-53D4-4BD1-BB19-6736D5A7E90D}" destId="{F4CE5D5E-62A8-41A0-BAEA-FB2AD96830EA}" srcOrd="0" destOrd="0" presId="urn:microsoft.com/office/officeart/2005/8/layout/chevron1"/>
    <dgm:cxn modelId="{3A5CCE4D-AA06-4581-962E-74D4D29517C0}" srcId="{52DB5B1E-D1B9-4070-80DC-41222841E230}" destId="{8F4712EB-53D4-4BD1-BB19-6736D5A7E90D}" srcOrd="2" destOrd="0" parTransId="{91E3F516-F9C7-43B2-B2AC-D5CEA560B303}" sibTransId="{B39AC8E3-A919-4410-8B95-0822DF29E25B}"/>
    <dgm:cxn modelId="{B6435EBB-4579-40E5-A9AC-E9AE91D2CD20}" type="presOf" srcId="{52DB5B1E-D1B9-4070-80DC-41222841E230}" destId="{43A5D86B-E52C-4D83-9569-74F9B796FDF5}" srcOrd="0" destOrd="0" presId="urn:microsoft.com/office/officeart/2005/8/layout/chevron1"/>
    <dgm:cxn modelId="{B36EB6CB-EA1F-4CBB-8AA2-6594F1AA02CE}" srcId="{52DB5B1E-D1B9-4070-80DC-41222841E230}" destId="{1B10FC3F-FCCA-42B5-A9AA-94A3BE5D98AE}" srcOrd="1" destOrd="0" parTransId="{F20B205D-FCE0-4AC1-85B8-CB5E191E5049}" sibTransId="{78AA972B-9C20-455C-BE0A-B7939D8AD400}"/>
    <dgm:cxn modelId="{6B9B81D7-905B-4859-9481-4551C8B0672E}" type="presParOf" srcId="{43A5D86B-E52C-4D83-9569-74F9B796FDF5}" destId="{783525E6-AF77-4C0B-A602-D0EA68286D3F}" srcOrd="0" destOrd="0" presId="urn:microsoft.com/office/officeart/2005/8/layout/chevron1"/>
    <dgm:cxn modelId="{323F4B71-89D0-41A6-8FFD-CC2212F8D92E}" type="presParOf" srcId="{43A5D86B-E52C-4D83-9569-74F9B796FDF5}" destId="{3853A57D-B39D-4B01-AC73-05A2333AC530}" srcOrd="1" destOrd="0" presId="urn:microsoft.com/office/officeart/2005/8/layout/chevron1"/>
    <dgm:cxn modelId="{C07A8987-0213-4AE5-A4CA-0718EC785577}" type="presParOf" srcId="{43A5D86B-E52C-4D83-9569-74F9B796FDF5}" destId="{8A6DE207-5D1F-4111-8191-8CC4A8489973}" srcOrd="2" destOrd="0" presId="urn:microsoft.com/office/officeart/2005/8/layout/chevron1"/>
    <dgm:cxn modelId="{CC5B2B90-A845-4CCF-AF15-424DA32F1A0B}" type="presParOf" srcId="{43A5D86B-E52C-4D83-9569-74F9B796FDF5}" destId="{4557B360-1A9A-4419-8DA4-F78443C886C0}" srcOrd="3" destOrd="0" presId="urn:microsoft.com/office/officeart/2005/8/layout/chevron1"/>
    <dgm:cxn modelId="{5BF52363-812D-45E2-8F2D-BD080FFADBD2}" type="presParOf" srcId="{43A5D86B-E52C-4D83-9569-74F9B796FDF5}" destId="{F4CE5D5E-62A8-41A0-BAEA-FB2AD96830E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DB5B1E-D1B9-4070-80DC-41222841E2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F5E0A47-452A-428D-AB40-824954DEB8DB}">
      <dgm:prSet phldrT="[文本]" custT="1"/>
      <dgm:spPr/>
      <dgm:t>
        <a:bodyPr/>
        <a:lstStyle/>
        <a:p>
          <a:r>
            <a:rPr lang="zh-CN" altLang="en-US" sz="2400" dirty="0" smtClean="0"/>
            <a:t>符号 </a:t>
          </a:r>
          <a:endParaRPr lang="zh-CN" altLang="en-US" sz="2400" dirty="0"/>
        </a:p>
      </dgm:t>
    </dgm:pt>
    <dgm:pt modelId="{B01D43F0-B65B-4BFF-8336-E36335E23531}" type="parTrans" cxnId="{E6E30FA0-93FC-41C3-92EA-507AE54DE839}">
      <dgm:prSet/>
      <dgm:spPr/>
      <dgm:t>
        <a:bodyPr/>
        <a:lstStyle/>
        <a:p>
          <a:endParaRPr lang="zh-CN" altLang="en-US" sz="2400"/>
        </a:p>
      </dgm:t>
    </dgm:pt>
    <dgm:pt modelId="{293062BE-6E1F-40A0-AB90-2F43534F073E}" type="sibTrans" cxnId="{E6E30FA0-93FC-41C3-92EA-507AE54DE839}">
      <dgm:prSet/>
      <dgm:spPr/>
      <dgm:t>
        <a:bodyPr/>
        <a:lstStyle/>
        <a:p>
          <a:endParaRPr lang="zh-CN" altLang="en-US" sz="2400"/>
        </a:p>
      </dgm:t>
    </dgm:pt>
    <dgm:pt modelId="{1B10FC3F-FCCA-42B5-A9AA-94A3BE5D98AE}">
      <dgm:prSet phldrT="[文本]" custT="1"/>
      <dgm:spPr/>
      <dgm:t>
        <a:bodyPr/>
        <a:lstStyle/>
        <a:p>
          <a:r>
            <a:rPr lang="zh-CN" altLang="en-US" sz="2400" dirty="0" smtClean="0"/>
            <a:t>嵌入</a:t>
          </a:r>
          <a:endParaRPr lang="zh-CN" altLang="en-US" sz="2400" dirty="0"/>
        </a:p>
      </dgm:t>
    </dgm:pt>
    <dgm:pt modelId="{F20B205D-FCE0-4AC1-85B8-CB5E191E5049}" type="parTrans" cxnId="{B36EB6CB-EA1F-4CBB-8AA2-6594F1AA02CE}">
      <dgm:prSet/>
      <dgm:spPr/>
      <dgm:t>
        <a:bodyPr/>
        <a:lstStyle/>
        <a:p>
          <a:endParaRPr lang="zh-CN" altLang="en-US" sz="2400"/>
        </a:p>
      </dgm:t>
    </dgm:pt>
    <dgm:pt modelId="{78AA972B-9C20-455C-BE0A-B7939D8AD400}" type="sibTrans" cxnId="{B36EB6CB-EA1F-4CBB-8AA2-6594F1AA02CE}">
      <dgm:prSet/>
      <dgm:spPr/>
      <dgm:t>
        <a:bodyPr/>
        <a:lstStyle/>
        <a:p>
          <a:endParaRPr lang="zh-CN" altLang="en-US" sz="2400"/>
        </a:p>
      </dgm:t>
    </dgm:pt>
    <dgm:pt modelId="{8F4712EB-53D4-4BD1-BB19-6736D5A7E90D}">
      <dgm:prSet phldrT="[文本]" custT="1"/>
      <dgm:spPr/>
      <dgm:t>
        <a:bodyPr/>
        <a:lstStyle/>
        <a:p>
          <a:r>
            <a:rPr lang="zh-CN" altLang="en-US" sz="2400" dirty="0" smtClean="0"/>
            <a:t>数学空间</a:t>
          </a:r>
          <a:endParaRPr lang="zh-CN" altLang="en-US" sz="2400" dirty="0"/>
        </a:p>
      </dgm:t>
    </dgm:pt>
    <dgm:pt modelId="{91E3F516-F9C7-43B2-B2AC-D5CEA560B303}" type="parTrans" cxnId="{3A5CCE4D-AA06-4581-962E-74D4D29517C0}">
      <dgm:prSet/>
      <dgm:spPr/>
      <dgm:t>
        <a:bodyPr/>
        <a:lstStyle/>
        <a:p>
          <a:endParaRPr lang="zh-CN" altLang="en-US" sz="2400"/>
        </a:p>
      </dgm:t>
    </dgm:pt>
    <dgm:pt modelId="{B39AC8E3-A919-4410-8B95-0822DF29E25B}" type="sibTrans" cxnId="{3A5CCE4D-AA06-4581-962E-74D4D29517C0}">
      <dgm:prSet/>
      <dgm:spPr/>
      <dgm:t>
        <a:bodyPr/>
        <a:lstStyle/>
        <a:p>
          <a:endParaRPr lang="zh-CN" altLang="en-US" sz="2400"/>
        </a:p>
      </dgm:t>
    </dgm:pt>
    <dgm:pt modelId="{43A5D86B-E52C-4D83-9569-74F9B796FDF5}" type="pres">
      <dgm:prSet presAssocID="{52DB5B1E-D1B9-4070-80DC-41222841E230}" presName="Name0" presStyleCnt="0">
        <dgm:presLayoutVars>
          <dgm:dir/>
          <dgm:animLvl val="lvl"/>
          <dgm:resizeHandles val="exact"/>
        </dgm:presLayoutVars>
      </dgm:prSet>
      <dgm:spPr/>
    </dgm:pt>
    <dgm:pt modelId="{783525E6-AF77-4C0B-A602-D0EA68286D3F}" type="pres">
      <dgm:prSet presAssocID="{8F5E0A47-452A-428D-AB40-824954DEB8D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53A57D-B39D-4B01-AC73-05A2333AC530}" type="pres">
      <dgm:prSet presAssocID="{293062BE-6E1F-40A0-AB90-2F43534F073E}" presName="parTxOnlySpace" presStyleCnt="0"/>
      <dgm:spPr/>
    </dgm:pt>
    <dgm:pt modelId="{8A6DE207-5D1F-4111-8191-8CC4A8489973}" type="pres">
      <dgm:prSet presAssocID="{1B10FC3F-FCCA-42B5-A9AA-94A3BE5D98A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57B360-1A9A-4419-8DA4-F78443C886C0}" type="pres">
      <dgm:prSet presAssocID="{78AA972B-9C20-455C-BE0A-B7939D8AD400}" presName="parTxOnlySpace" presStyleCnt="0"/>
      <dgm:spPr/>
    </dgm:pt>
    <dgm:pt modelId="{F4CE5D5E-62A8-41A0-BAEA-FB2AD96830EA}" type="pres">
      <dgm:prSet presAssocID="{8F4712EB-53D4-4BD1-BB19-6736D5A7E90D}" presName="parTxOnly" presStyleLbl="node1" presStyleIdx="2" presStyleCnt="3" custLinFactNeighborX="821" custLinFactNeighborY="-212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BF73688-B082-448C-9B4B-7780DDB475B7}" type="presOf" srcId="{8F5E0A47-452A-428D-AB40-824954DEB8DB}" destId="{783525E6-AF77-4C0B-A602-D0EA68286D3F}" srcOrd="0" destOrd="0" presId="urn:microsoft.com/office/officeart/2005/8/layout/chevron1"/>
    <dgm:cxn modelId="{CCA90DAF-70AE-487F-B0EA-80752622967B}" type="presOf" srcId="{1B10FC3F-FCCA-42B5-A9AA-94A3BE5D98AE}" destId="{8A6DE207-5D1F-4111-8191-8CC4A8489973}" srcOrd="0" destOrd="0" presId="urn:microsoft.com/office/officeart/2005/8/layout/chevron1"/>
    <dgm:cxn modelId="{E6E30FA0-93FC-41C3-92EA-507AE54DE839}" srcId="{52DB5B1E-D1B9-4070-80DC-41222841E230}" destId="{8F5E0A47-452A-428D-AB40-824954DEB8DB}" srcOrd="0" destOrd="0" parTransId="{B01D43F0-B65B-4BFF-8336-E36335E23531}" sibTransId="{293062BE-6E1F-40A0-AB90-2F43534F073E}"/>
    <dgm:cxn modelId="{038D3176-62FE-4117-869C-6C3AD306DD6D}" type="presOf" srcId="{8F4712EB-53D4-4BD1-BB19-6736D5A7E90D}" destId="{F4CE5D5E-62A8-41A0-BAEA-FB2AD96830EA}" srcOrd="0" destOrd="0" presId="urn:microsoft.com/office/officeart/2005/8/layout/chevron1"/>
    <dgm:cxn modelId="{3A5CCE4D-AA06-4581-962E-74D4D29517C0}" srcId="{52DB5B1E-D1B9-4070-80DC-41222841E230}" destId="{8F4712EB-53D4-4BD1-BB19-6736D5A7E90D}" srcOrd="2" destOrd="0" parTransId="{91E3F516-F9C7-43B2-B2AC-D5CEA560B303}" sibTransId="{B39AC8E3-A919-4410-8B95-0822DF29E25B}"/>
    <dgm:cxn modelId="{B6435EBB-4579-40E5-A9AC-E9AE91D2CD20}" type="presOf" srcId="{52DB5B1E-D1B9-4070-80DC-41222841E230}" destId="{43A5D86B-E52C-4D83-9569-74F9B796FDF5}" srcOrd="0" destOrd="0" presId="urn:microsoft.com/office/officeart/2005/8/layout/chevron1"/>
    <dgm:cxn modelId="{B36EB6CB-EA1F-4CBB-8AA2-6594F1AA02CE}" srcId="{52DB5B1E-D1B9-4070-80DC-41222841E230}" destId="{1B10FC3F-FCCA-42B5-A9AA-94A3BE5D98AE}" srcOrd="1" destOrd="0" parTransId="{F20B205D-FCE0-4AC1-85B8-CB5E191E5049}" sibTransId="{78AA972B-9C20-455C-BE0A-B7939D8AD400}"/>
    <dgm:cxn modelId="{6B9B81D7-905B-4859-9481-4551C8B0672E}" type="presParOf" srcId="{43A5D86B-E52C-4D83-9569-74F9B796FDF5}" destId="{783525E6-AF77-4C0B-A602-D0EA68286D3F}" srcOrd="0" destOrd="0" presId="urn:microsoft.com/office/officeart/2005/8/layout/chevron1"/>
    <dgm:cxn modelId="{323F4B71-89D0-41A6-8FFD-CC2212F8D92E}" type="presParOf" srcId="{43A5D86B-E52C-4D83-9569-74F9B796FDF5}" destId="{3853A57D-B39D-4B01-AC73-05A2333AC530}" srcOrd="1" destOrd="0" presId="urn:microsoft.com/office/officeart/2005/8/layout/chevron1"/>
    <dgm:cxn modelId="{C07A8987-0213-4AE5-A4CA-0718EC785577}" type="presParOf" srcId="{43A5D86B-E52C-4D83-9569-74F9B796FDF5}" destId="{8A6DE207-5D1F-4111-8191-8CC4A8489973}" srcOrd="2" destOrd="0" presId="urn:microsoft.com/office/officeart/2005/8/layout/chevron1"/>
    <dgm:cxn modelId="{CC5B2B90-A845-4CCF-AF15-424DA32F1A0B}" type="presParOf" srcId="{43A5D86B-E52C-4D83-9569-74F9B796FDF5}" destId="{4557B360-1A9A-4419-8DA4-F78443C886C0}" srcOrd="3" destOrd="0" presId="urn:microsoft.com/office/officeart/2005/8/layout/chevron1"/>
    <dgm:cxn modelId="{5BF52363-812D-45E2-8F2D-BD080FFADBD2}" type="presParOf" srcId="{43A5D86B-E52C-4D83-9569-74F9B796FDF5}" destId="{F4CE5D5E-62A8-41A0-BAEA-FB2AD96830E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3525E6-AF77-4C0B-A602-D0EA68286D3F}">
      <dsp:nvSpPr>
        <dsp:cNvPr id="0" name=""/>
        <dsp:cNvSpPr/>
      </dsp:nvSpPr>
      <dsp:spPr>
        <a:xfrm>
          <a:off x="2959" y="0"/>
          <a:ext cx="3606221" cy="1101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词</a:t>
          </a:r>
          <a:endParaRPr lang="zh-CN" altLang="en-US" sz="2400" kern="1200" dirty="0"/>
        </a:p>
      </dsp:txBody>
      <dsp:txXfrm>
        <a:off x="553943" y="0"/>
        <a:ext cx="2504253" cy="1101968"/>
      </dsp:txXfrm>
    </dsp:sp>
    <dsp:sp modelId="{8A6DE207-5D1F-4111-8191-8CC4A8489973}">
      <dsp:nvSpPr>
        <dsp:cNvPr id="0" name=""/>
        <dsp:cNvSpPr/>
      </dsp:nvSpPr>
      <dsp:spPr>
        <a:xfrm>
          <a:off x="3248558" y="0"/>
          <a:ext cx="3606221" cy="1101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转化</a:t>
          </a:r>
          <a:endParaRPr lang="zh-CN" altLang="en-US" sz="2400" kern="1200" dirty="0"/>
        </a:p>
      </dsp:txBody>
      <dsp:txXfrm>
        <a:off x="3799542" y="0"/>
        <a:ext cx="2504253" cy="1101968"/>
      </dsp:txXfrm>
    </dsp:sp>
    <dsp:sp modelId="{F4CE5D5E-62A8-41A0-BAEA-FB2AD96830EA}">
      <dsp:nvSpPr>
        <dsp:cNvPr id="0" name=""/>
        <dsp:cNvSpPr/>
      </dsp:nvSpPr>
      <dsp:spPr>
        <a:xfrm>
          <a:off x="6494157" y="0"/>
          <a:ext cx="3606221" cy="1101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数值</a:t>
          </a:r>
          <a:endParaRPr lang="zh-CN" altLang="en-US" sz="2400" kern="1200" dirty="0"/>
        </a:p>
      </dsp:txBody>
      <dsp:txXfrm>
        <a:off x="7045141" y="0"/>
        <a:ext cx="2504253" cy="11019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3525E6-AF77-4C0B-A602-D0EA68286D3F}">
      <dsp:nvSpPr>
        <dsp:cNvPr id="0" name=""/>
        <dsp:cNvSpPr/>
      </dsp:nvSpPr>
      <dsp:spPr>
        <a:xfrm>
          <a:off x="2965" y="0"/>
          <a:ext cx="3613194" cy="1101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符号 </a:t>
          </a:r>
          <a:endParaRPr lang="zh-CN" altLang="en-US" sz="2400" kern="1200" dirty="0"/>
        </a:p>
      </dsp:txBody>
      <dsp:txXfrm>
        <a:off x="553765" y="0"/>
        <a:ext cx="2511594" cy="1101600"/>
      </dsp:txXfrm>
    </dsp:sp>
    <dsp:sp modelId="{8A6DE207-5D1F-4111-8191-8CC4A8489973}">
      <dsp:nvSpPr>
        <dsp:cNvPr id="0" name=""/>
        <dsp:cNvSpPr/>
      </dsp:nvSpPr>
      <dsp:spPr>
        <a:xfrm>
          <a:off x="3254840" y="0"/>
          <a:ext cx="3613194" cy="1101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嵌入</a:t>
          </a:r>
          <a:endParaRPr lang="zh-CN" altLang="en-US" sz="2400" kern="1200" dirty="0"/>
        </a:p>
      </dsp:txBody>
      <dsp:txXfrm>
        <a:off x="3805640" y="0"/>
        <a:ext cx="2511594" cy="1101600"/>
      </dsp:txXfrm>
    </dsp:sp>
    <dsp:sp modelId="{F4CE5D5E-62A8-41A0-BAEA-FB2AD96830EA}">
      <dsp:nvSpPr>
        <dsp:cNvPr id="0" name=""/>
        <dsp:cNvSpPr/>
      </dsp:nvSpPr>
      <dsp:spPr>
        <a:xfrm>
          <a:off x="6509681" y="0"/>
          <a:ext cx="3613194" cy="1101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数学空间</a:t>
          </a:r>
          <a:endParaRPr lang="zh-CN" altLang="en-US" sz="2400" kern="1200" dirty="0"/>
        </a:p>
      </dsp:txBody>
      <dsp:txXfrm>
        <a:off x="7060481" y="0"/>
        <a:ext cx="2511594" cy="1101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2FED-A4A9-4101-93B9-804C662C0AC6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E320-C07E-4FF6-B192-F1173E78DC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5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2FED-A4A9-4101-93B9-804C662C0AC6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E320-C07E-4FF6-B192-F1173E78DC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31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2FED-A4A9-4101-93B9-804C662C0AC6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E320-C07E-4FF6-B192-F1173E78DC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69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2FED-A4A9-4101-93B9-804C662C0AC6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E320-C07E-4FF6-B192-F1173E78DC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77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2FED-A4A9-4101-93B9-804C662C0AC6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E320-C07E-4FF6-B192-F1173E78DC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201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2FED-A4A9-4101-93B9-804C662C0AC6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E320-C07E-4FF6-B192-F1173E78DC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92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2FED-A4A9-4101-93B9-804C662C0AC6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E320-C07E-4FF6-B192-F1173E78DC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42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2FED-A4A9-4101-93B9-804C662C0AC6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E320-C07E-4FF6-B192-F1173E78DC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50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2FED-A4A9-4101-93B9-804C662C0AC6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E320-C07E-4FF6-B192-F1173E78DC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9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2FED-A4A9-4101-93B9-804C662C0AC6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E320-C07E-4FF6-B192-F1173E78DC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35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2FED-A4A9-4101-93B9-804C662C0AC6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E320-C07E-4FF6-B192-F1173E78DC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71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B2FED-A4A9-4101-93B9-804C662C0AC6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8E320-C07E-4FF6-B192-F1173E78DC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02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/>
              <a:t>什么是</a:t>
            </a:r>
            <a:r>
              <a:rPr lang="en-US" altLang="zh-CN" sz="5400" dirty="0" smtClean="0"/>
              <a:t>Word Embedding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955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预测</a:t>
            </a:r>
            <a:r>
              <a:rPr lang="en-US" altLang="zh-CN" dirty="0" smtClean="0"/>
              <a:t>Context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519246" cy="4351338"/>
          </a:xfrm>
        </p:spPr>
        <p:txBody>
          <a:bodyPr/>
          <a:lstStyle/>
          <a:p>
            <a:r>
              <a:rPr lang="en-US" altLang="zh-CN" dirty="0" smtClean="0"/>
              <a:t>V(w)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context</a:t>
            </a:r>
            <a:r>
              <a:rPr lang="zh-CN" altLang="en-US" i="1" dirty="0" smtClean="0"/>
              <a:t>路径</a:t>
            </a:r>
            <a:r>
              <a:rPr lang="zh-CN" altLang="en-US" dirty="0" smtClean="0"/>
              <a:t>上的</a:t>
            </a:r>
            <a:r>
              <a:rPr lang="zh-CN" altLang="en-US" i="1" dirty="0" smtClean="0"/>
              <a:t>节点 乘</a:t>
            </a:r>
            <a:r>
              <a:rPr lang="zh-CN" altLang="en-US" dirty="0" smtClean="0"/>
              <a:t>一遍；</a:t>
            </a:r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zh-CN" altLang="en-US" dirty="0" smtClean="0"/>
              <a:t>从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到</a:t>
            </a:r>
            <a:r>
              <a:rPr lang="en-US" altLang="zh-CN" dirty="0" smtClean="0"/>
              <a:t>context</a:t>
            </a:r>
            <a:r>
              <a:rPr lang="zh-CN" altLang="en-US" dirty="0" smtClean="0"/>
              <a:t>的路径；</a:t>
            </a:r>
            <a:endParaRPr lang="en-US" altLang="zh-CN" dirty="0" smtClean="0"/>
          </a:p>
          <a:p>
            <a:pPr lvl="1"/>
            <a:r>
              <a:rPr lang="zh-CN" altLang="en-US" dirty="0"/>
              <a:t>二</a:t>
            </a:r>
            <a:r>
              <a:rPr lang="zh-CN" altLang="en-US" dirty="0" smtClean="0"/>
              <a:t>分类器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乘，啊，就是乘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5556737" y="656489"/>
            <a:ext cx="6635263" cy="5905456"/>
            <a:chOff x="2860426" y="550982"/>
            <a:chExt cx="6635263" cy="590545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/>
            <a:srcRect r="10747" b="24859"/>
            <a:stretch/>
          </p:blipFill>
          <p:spPr>
            <a:xfrm>
              <a:off x="2875447" y="550982"/>
              <a:ext cx="6620242" cy="5111262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/>
            <a:srcRect l="3772"/>
            <a:stretch/>
          </p:blipFill>
          <p:spPr>
            <a:xfrm>
              <a:off x="2860426" y="2241669"/>
              <a:ext cx="6632606" cy="42147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2431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9993923" cy="434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56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Word2Vec</a:t>
            </a:r>
            <a:r>
              <a:rPr lang="zh-CN" altLang="en-US" dirty="0" smtClean="0"/>
              <a:t>的技巧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hierarchical </a:t>
            </a:r>
            <a:r>
              <a:rPr lang="en-US" altLang="zh-CN" dirty="0" err="1"/>
              <a:t>softmax</a:t>
            </a:r>
            <a:endParaRPr lang="zh-CN" altLang="zh-CN" dirty="0"/>
          </a:p>
          <a:p>
            <a:pPr lvl="1"/>
            <a:r>
              <a:rPr lang="zh-CN" altLang="zh-CN" dirty="0"/>
              <a:t>本质是把</a:t>
            </a:r>
            <a:r>
              <a:rPr lang="en-US" altLang="zh-CN" dirty="0"/>
              <a:t> N </a:t>
            </a:r>
            <a:r>
              <a:rPr lang="zh-CN" altLang="zh-CN" dirty="0"/>
              <a:t>分类问题变成</a:t>
            </a:r>
            <a:r>
              <a:rPr lang="en-US" altLang="zh-CN" dirty="0"/>
              <a:t> log(N)</a:t>
            </a:r>
            <a:r>
              <a:rPr lang="zh-CN" altLang="zh-CN" dirty="0"/>
              <a:t>次二分类</a:t>
            </a:r>
          </a:p>
          <a:p>
            <a:r>
              <a:rPr lang="en-US" altLang="zh-CN" dirty="0"/>
              <a:t>negative sampling</a:t>
            </a:r>
            <a:endParaRPr lang="zh-CN" altLang="zh-CN" dirty="0"/>
          </a:p>
          <a:p>
            <a:pPr lvl="1"/>
            <a:r>
              <a:rPr lang="zh-CN" altLang="zh-CN" dirty="0"/>
              <a:t>本质是预测总体类别的一个子集</a:t>
            </a:r>
          </a:p>
        </p:txBody>
      </p:sp>
    </p:spTree>
    <p:extLst>
      <p:ext uri="{BB962C8B-B14F-4D97-AF65-F5344CB8AC3E}">
        <p14:creationId xmlns:p14="http://schemas.microsoft.com/office/powerpoint/2010/main" val="3697343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zh-CN" altLang="en-US" dirty="0"/>
              <a:t>社交网络中的推荐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计算</a:t>
            </a:r>
            <a:r>
              <a:rPr lang="zh-CN" altLang="en-US" dirty="0"/>
              <a:t>商品的</a:t>
            </a:r>
            <a:r>
              <a:rPr lang="zh-CN" altLang="en-US" dirty="0" smtClean="0"/>
              <a:t>相似度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App </a:t>
            </a:r>
            <a:r>
              <a:rPr lang="zh-CN" altLang="en-US" dirty="0"/>
              <a:t>商店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6152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【</a:t>
            </a:r>
            <a:r>
              <a:rPr lang="zh-CN" altLang="en-US" b="1" dirty="0"/>
              <a:t>社交网络</a:t>
            </a:r>
            <a:r>
              <a:rPr lang="en-US" altLang="zh-CN" b="1" dirty="0"/>
              <a:t>】</a:t>
            </a:r>
            <a:endParaRPr lang="zh-CN" altLang="en-US" dirty="0"/>
          </a:p>
          <a:p>
            <a:r>
              <a:rPr lang="zh-CN" altLang="en-US" b="1" dirty="0"/>
              <a:t>应用场景</a:t>
            </a:r>
            <a:r>
              <a:rPr lang="zh-CN" altLang="en-US" dirty="0"/>
              <a:t>：在社交网络中，给当前用户推荐 他</a:t>
            </a:r>
            <a:r>
              <a:rPr lang="en-US" altLang="zh-CN" dirty="0"/>
              <a:t>/</a:t>
            </a:r>
            <a:r>
              <a:rPr lang="zh-CN" altLang="en-US" dirty="0"/>
              <a:t>她 可能关注的大</a:t>
            </a:r>
            <a:r>
              <a:rPr lang="en-US" altLang="zh-CN" dirty="0"/>
              <a:t>V</a:t>
            </a:r>
          </a:p>
          <a:p>
            <a:r>
              <a:rPr lang="zh-CN" altLang="en-US" b="1" dirty="0"/>
              <a:t>映射关系</a:t>
            </a:r>
            <a:r>
              <a:rPr lang="zh-CN" altLang="en-US" dirty="0"/>
              <a:t>：每一个大</a:t>
            </a:r>
            <a:r>
              <a:rPr lang="en-US" altLang="zh-CN" dirty="0"/>
              <a:t>V </a:t>
            </a:r>
            <a:r>
              <a:rPr lang="zh-CN" altLang="en-US" dirty="0"/>
              <a:t>就是一个词；将每个用户关注的大</a:t>
            </a:r>
            <a:r>
              <a:rPr lang="en-US" altLang="zh-CN" dirty="0"/>
              <a:t>V</a:t>
            </a:r>
            <a:r>
              <a:rPr lang="zh-CN" altLang="en-US" dirty="0"/>
              <a:t>，按照关注的顺序排列，形成文章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6585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【App </a:t>
            </a:r>
            <a:r>
              <a:rPr lang="zh-CN" altLang="en-US" b="1" dirty="0"/>
              <a:t>商店</a:t>
            </a:r>
            <a:r>
              <a:rPr lang="en-US" altLang="zh-CN" b="1" dirty="0"/>
              <a:t>】</a:t>
            </a:r>
            <a:br>
              <a:rPr lang="en-US" altLang="zh-CN" b="1" dirty="0"/>
            </a:br>
            <a:endParaRPr lang="zh-CN" altLang="en-US" dirty="0"/>
          </a:p>
          <a:p>
            <a:r>
              <a:rPr lang="zh-CN" altLang="en-US" b="1" dirty="0"/>
              <a:t>应用场景</a:t>
            </a:r>
            <a:r>
              <a:rPr lang="zh-CN" altLang="en-US" dirty="0"/>
              <a:t>：</a:t>
            </a:r>
            <a:r>
              <a:rPr lang="en-US" altLang="zh-CN" dirty="0"/>
              <a:t>App </a:t>
            </a:r>
            <a:r>
              <a:rPr lang="zh-CN" altLang="en-US" dirty="0"/>
              <a:t>商店中，向用户推荐感兴趣的 </a:t>
            </a:r>
            <a:r>
              <a:rPr lang="en-US" altLang="zh-CN" dirty="0"/>
              <a:t>App</a:t>
            </a:r>
          </a:p>
          <a:p>
            <a:r>
              <a:rPr lang="zh-CN" altLang="en-US" b="1" dirty="0"/>
              <a:t>映射关系</a:t>
            </a:r>
            <a:r>
              <a:rPr lang="zh-CN" altLang="en-US" dirty="0"/>
              <a:t>：每个 </a:t>
            </a:r>
            <a:r>
              <a:rPr lang="en-US" altLang="zh-CN" dirty="0"/>
              <a:t>App </a:t>
            </a:r>
            <a:r>
              <a:rPr lang="zh-CN" altLang="en-US" dirty="0"/>
              <a:t>就是一个词；将每个用户下载的 </a:t>
            </a:r>
            <a:r>
              <a:rPr lang="en-US" altLang="zh-CN" dirty="0"/>
              <a:t>App</a:t>
            </a:r>
            <a:r>
              <a:rPr lang="zh-CN" altLang="en-US" dirty="0"/>
              <a:t>，按照下载的顺序排列，形成文章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267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= Word + Embedding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Word</a:t>
            </a:r>
            <a:endParaRPr lang="en-US" altLang="zh-CN" dirty="0"/>
          </a:p>
          <a:p>
            <a:pPr lvl="1"/>
            <a:r>
              <a:rPr lang="zh-CN" altLang="en-US" dirty="0" smtClean="0"/>
              <a:t>大多数</a:t>
            </a:r>
            <a:r>
              <a:rPr lang="en-US" altLang="zh-CN" dirty="0" smtClean="0"/>
              <a:t>NLP</a:t>
            </a:r>
            <a:r>
              <a:rPr lang="zh-CN" altLang="en-US" dirty="0" smtClean="0"/>
              <a:t>问题中，词语是重要的符号特征。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Embedding </a:t>
            </a:r>
          </a:p>
          <a:p>
            <a:pPr lvl="1"/>
            <a:r>
              <a:rPr lang="en-US" altLang="zh-CN" dirty="0" smtClean="0"/>
              <a:t>F: X =&gt; Y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F(x)=&gt;y</a:t>
            </a:r>
            <a:r>
              <a:rPr lang="zh-CN" altLang="en-US" dirty="0" smtClean="0"/>
              <a:t>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1658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= Word + Embedding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199" y="1877951"/>
            <a:ext cx="10515600" cy="4351338"/>
          </a:xfrm>
        </p:spPr>
        <p:txBody>
          <a:bodyPr/>
          <a:lstStyle/>
          <a:p>
            <a:r>
              <a:rPr lang="zh-CN" altLang="zh-CN" dirty="0" smtClean="0"/>
              <a:t>用数学的方法建模词</a:t>
            </a:r>
            <a:r>
              <a:rPr lang="zh-CN" altLang="en-US" dirty="0" smtClean="0"/>
              <a:t>和上下文</a:t>
            </a:r>
            <a:r>
              <a:rPr lang="zh-CN" altLang="zh-CN" dirty="0" smtClean="0"/>
              <a:t>之间的关系</a:t>
            </a:r>
            <a:r>
              <a:rPr lang="zh-CN" altLang="en-US" dirty="0" smtClean="0"/>
              <a:t>，比如 ？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704342168"/>
              </p:ext>
            </p:extLst>
          </p:nvPr>
        </p:nvGraphicFramePr>
        <p:xfrm>
          <a:off x="1250460" y="3188672"/>
          <a:ext cx="10103339" cy="1101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880787321"/>
              </p:ext>
            </p:extLst>
          </p:nvPr>
        </p:nvGraphicFramePr>
        <p:xfrm>
          <a:off x="1230923" y="4921122"/>
          <a:ext cx="10122876" cy="110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73178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OneHot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altLang="zh-CN" dirty="0"/>
              <a:t>I like deep learning. </a:t>
            </a:r>
            <a:endParaRPr lang="zh-CN" altLang="zh-CN" dirty="0"/>
          </a:p>
          <a:p>
            <a:r>
              <a:rPr lang="en-US" altLang="zh-CN" dirty="0"/>
              <a:t>I like NLP. </a:t>
            </a:r>
            <a:endParaRPr lang="zh-CN" altLang="zh-CN" dirty="0"/>
          </a:p>
          <a:p>
            <a:r>
              <a:rPr lang="en-US" altLang="zh-CN" dirty="0"/>
              <a:t>I enjoy flying.</a:t>
            </a:r>
            <a:endParaRPr lang="zh-CN" altLang="zh-CN" dirty="0"/>
          </a:p>
        </p:txBody>
      </p:sp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1119674"/>
              </p:ext>
            </p:extLst>
          </p:nvPr>
        </p:nvGraphicFramePr>
        <p:xfrm>
          <a:off x="838200" y="3562009"/>
          <a:ext cx="4206240" cy="2595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61787120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63041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623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like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081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deep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948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learning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14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NLP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8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enjoy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4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flying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451058"/>
                  </a:ext>
                </a:extLst>
              </a:tr>
            </a:tbl>
          </a:graphicData>
        </a:graphic>
      </p:graphicFrame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1571469"/>
              </p:ext>
            </p:extLst>
          </p:nvPr>
        </p:nvGraphicFramePr>
        <p:xfrm>
          <a:off x="6371492" y="3553706"/>
          <a:ext cx="4206240" cy="2595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61787120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63041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623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081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948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14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8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4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451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484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OneHot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没有</a:t>
            </a:r>
            <a:r>
              <a:rPr lang="zh-CN" altLang="zh-CN" dirty="0"/>
              <a:t>考虑单词之间相对位置的关系；</a:t>
            </a:r>
          </a:p>
          <a:p>
            <a:r>
              <a:rPr lang="zh-CN" altLang="zh-CN" dirty="0" smtClean="0"/>
              <a:t>词</a:t>
            </a:r>
            <a:r>
              <a:rPr lang="zh-CN" altLang="zh-CN" dirty="0"/>
              <a:t>向量</a:t>
            </a:r>
            <a:r>
              <a:rPr lang="zh-CN" altLang="zh-CN" dirty="0" smtClean="0"/>
              <a:t>可能非常长</a:t>
            </a:r>
            <a:endParaRPr lang="zh-CN" altLang="zh-CN" dirty="0"/>
          </a:p>
          <a:p>
            <a:r>
              <a:rPr lang="zh-CN" altLang="zh-CN" dirty="0" smtClean="0"/>
              <a:t>互相</a:t>
            </a:r>
            <a:r>
              <a:rPr lang="zh-CN" altLang="zh-CN" dirty="0"/>
              <a:t>正交，难以表示词语之间的相似性</a:t>
            </a:r>
          </a:p>
          <a:p>
            <a:endParaRPr lang="zh-CN" altLang="en-US" dirty="0"/>
          </a:p>
        </p:txBody>
      </p:sp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6813766"/>
              </p:ext>
            </p:extLst>
          </p:nvPr>
        </p:nvGraphicFramePr>
        <p:xfrm>
          <a:off x="838200" y="3587261"/>
          <a:ext cx="3373802" cy="208214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86901">
                  <a:extLst>
                    <a:ext uri="{9D8B030D-6E8A-4147-A177-3AD203B41FA5}">
                      <a16:colId xmlns:a16="http://schemas.microsoft.com/office/drawing/2014/main" val="1617871208"/>
                    </a:ext>
                  </a:extLst>
                </a:gridCol>
                <a:gridCol w="1686901">
                  <a:extLst>
                    <a:ext uri="{9D8B030D-6E8A-4147-A177-3AD203B41FA5}">
                      <a16:colId xmlns:a16="http://schemas.microsoft.com/office/drawing/2014/main" val="3963041253"/>
                    </a:ext>
                  </a:extLst>
                </a:gridCol>
              </a:tblGrid>
              <a:tr h="297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marL="73344" marR="73344" marT="36672" marB="36672"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I</a:t>
                      </a:r>
                      <a:endParaRPr lang="zh-CN" altLang="en-US" sz="1400" dirty="0"/>
                    </a:p>
                  </a:txBody>
                  <a:tcPr marL="73344" marR="73344" marT="36672" marB="36672" anchor="ctr"/>
                </a:tc>
                <a:extLst>
                  <a:ext uri="{0D108BD9-81ED-4DB2-BD59-A6C34878D82A}">
                    <a16:rowId xmlns:a16="http://schemas.microsoft.com/office/drawing/2014/main" val="3015623402"/>
                  </a:ext>
                </a:extLst>
              </a:tr>
              <a:tr h="297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marL="73344" marR="73344" marT="36672" marB="36672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081961"/>
                  </a:ext>
                </a:extLst>
              </a:tr>
              <a:tr h="297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marL="73344" marR="73344" marT="36672" marB="36672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948769"/>
                  </a:ext>
                </a:extLst>
              </a:tr>
              <a:tr h="297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marL="73344" marR="73344" marT="36672" marB="36672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147180"/>
                  </a:ext>
                </a:extLst>
              </a:tr>
              <a:tr h="297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marL="73344" marR="73344" marT="36672" marB="36672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8713"/>
                  </a:ext>
                </a:extLst>
              </a:tr>
              <a:tr h="297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marL="73344" marR="73344" marT="36672" marB="36672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4860"/>
                  </a:ext>
                </a:extLst>
              </a:tr>
              <a:tr h="297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marL="73344" marR="73344" marT="36672" marB="36672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451058"/>
                  </a:ext>
                </a:extLst>
              </a:tr>
            </a:tbl>
          </a:graphicData>
        </a:graphic>
      </p:graphicFrame>
      <p:graphicFrame>
        <p:nvGraphicFramePr>
          <p:cNvPr id="7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8704839"/>
              </p:ext>
            </p:extLst>
          </p:nvPr>
        </p:nvGraphicFramePr>
        <p:xfrm>
          <a:off x="4730261" y="3587263"/>
          <a:ext cx="3373804" cy="208214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86902">
                  <a:extLst>
                    <a:ext uri="{9D8B030D-6E8A-4147-A177-3AD203B41FA5}">
                      <a16:colId xmlns:a16="http://schemas.microsoft.com/office/drawing/2014/main" val="1617871208"/>
                    </a:ext>
                  </a:extLst>
                </a:gridCol>
                <a:gridCol w="1686902">
                  <a:extLst>
                    <a:ext uri="{9D8B030D-6E8A-4147-A177-3AD203B41FA5}">
                      <a16:colId xmlns:a16="http://schemas.microsoft.com/office/drawing/2014/main" val="3963041253"/>
                    </a:ext>
                  </a:extLst>
                </a:gridCol>
              </a:tblGrid>
              <a:tr h="2974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marL="73343" marR="73343" marT="36672" marB="36672"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like</a:t>
                      </a:r>
                      <a:endParaRPr lang="zh-CN" altLang="en-US" sz="1400" dirty="0"/>
                    </a:p>
                  </a:txBody>
                  <a:tcPr marL="73343" marR="73343" marT="36672" marB="36672" anchor="ctr"/>
                </a:tc>
                <a:extLst>
                  <a:ext uri="{0D108BD9-81ED-4DB2-BD59-A6C34878D82A}">
                    <a16:rowId xmlns:a16="http://schemas.microsoft.com/office/drawing/2014/main" val="3015623402"/>
                  </a:ext>
                </a:extLst>
              </a:tr>
              <a:tr h="297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marL="73343" marR="73343" marT="36672" marB="36672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081961"/>
                  </a:ext>
                </a:extLst>
              </a:tr>
              <a:tr h="297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marL="73343" marR="73343" marT="36672" marB="36672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948769"/>
                  </a:ext>
                </a:extLst>
              </a:tr>
              <a:tr h="297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marL="73343" marR="73343" marT="36672" marB="36672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147180"/>
                  </a:ext>
                </a:extLst>
              </a:tr>
              <a:tr h="297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marL="73343" marR="73343" marT="36672" marB="36672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8713"/>
                  </a:ext>
                </a:extLst>
              </a:tr>
              <a:tr h="297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marL="73343" marR="73343" marT="36672" marB="36672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4860"/>
                  </a:ext>
                </a:extLst>
              </a:tr>
              <a:tr h="297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marL="73343" marR="73343" marT="36672" marB="36672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451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817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共现矩阵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 like deep learning. \n I like NLP. \n I enjoy flying.</a:t>
            </a:r>
            <a:endParaRPr lang="zh-CN" altLang="zh-CN" dirty="0" smtClean="0"/>
          </a:p>
        </p:txBody>
      </p:sp>
      <p:pic>
        <p:nvPicPr>
          <p:cNvPr id="5" name="图片 4" descr="https://img-blog.csdn.net/2017090413475767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392" y="2497137"/>
            <a:ext cx="8669215" cy="41571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1158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共现矩阵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维度</a:t>
            </a:r>
            <a:r>
              <a:rPr lang="zh-CN" altLang="en-US" dirty="0"/>
              <a:t>，</a:t>
            </a:r>
            <a:r>
              <a:rPr lang="en-US" altLang="zh-CN" dirty="0" smtClean="0"/>
              <a:t>SVD</a:t>
            </a:r>
            <a:r>
              <a:rPr lang="zh-CN" altLang="zh-CN" dirty="0"/>
              <a:t>或者</a:t>
            </a:r>
            <a:r>
              <a:rPr lang="en-US" altLang="zh-CN" dirty="0"/>
              <a:t>PCA</a:t>
            </a:r>
            <a:r>
              <a:rPr lang="zh-CN" altLang="zh-CN" dirty="0"/>
              <a:t>等一些常用的降维方法，比如</a:t>
            </a:r>
            <a:r>
              <a:rPr lang="en-US" altLang="zh-CN" dirty="0" smtClean="0"/>
              <a:t>LSA</a:t>
            </a:r>
          </a:p>
          <a:p>
            <a:r>
              <a:rPr lang="zh-CN" altLang="zh-CN" dirty="0" smtClean="0"/>
              <a:t>新词</a:t>
            </a:r>
            <a:endParaRPr lang="en-US" altLang="zh-CN" dirty="0" smtClean="0"/>
          </a:p>
          <a:p>
            <a:r>
              <a:rPr lang="zh-CN" altLang="zh-CN" dirty="0"/>
              <a:t>一词多</a:t>
            </a:r>
            <a:r>
              <a:rPr lang="zh-CN" altLang="zh-CN" dirty="0" smtClean="0"/>
              <a:t>义</a:t>
            </a:r>
            <a:endParaRPr lang="zh-CN" altLang="zh-CN" dirty="0"/>
          </a:p>
          <a:p>
            <a:r>
              <a:rPr lang="zh-CN" altLang="zh-CN" dirty="0"/>
              <a:t>向量的方向没有对应的物理</a:t>
            </a:r>
            <a:r>
              <a:rPr lang="zh-CN" altLang="zh-CN" dirty="0" smtClean="0"/>
              <a:t>解释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68333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分布式表示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Word2vec</a:t>
            </a:r>
          </a:p>
          <a:p>
            <a:r>
              <a:rPr lang="en-US" altLang="zh-CN" dirty="0" err="1" smtClean="0"/>
              <a:t>GloVe</a:t>
            </a:r>
            <a:endParaRPr lang="en-US" altLang="zh-CN" dirty="0" smtClean="0"/>
          </a:p>
          <a:p>
            <a:r>
              <a:rPr lang="en-US" altLang="zh-CN" dirty="0" err="1" smtClean="0"/>
              <a:t>FastText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i="1" dirty="0" err="1" smtClean="0"/>
              <a:t>ELMo</a:t>
            </a:r>
            <a:endParaRPr lang="en-US" altLang="zh-CN" i="1" dirty="0" smtClean="0"/>
          </a:p>
        </p:txBody>
      </p:sp>
    </p:spTree>
    <p:extLst>
      <p:ext uri="{BB962C8B-B14F-4D97-AF65-F5344CB8AC3E}">
        <p14:creationId xmlns:p14="http://schemas.microsoft.com/office/powerpoint/2010/main" val="994069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573951"/>
              </p:ext>
            </p:extLst>
          </p:nvPr>
        </p:nvGraphicFramePr>
        <p:xfrm>
          <a:off x="838200" y="2482116"/>
          <a:ext cx="6793524" cy="287533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32254">
                  <a:extLst>
                    <a:ext uri="{9D8B030D-6E8A-4147-A177-3AD203B41FA5}">
                      <a16:colId xmlns:a16="http://schemas.microsoft.com/office/drawing/2014/main" val="1997360326"/>
                    </a:ext>
                  </a:extLst>
                </a:gridCol>
                <a:gridCol w="1132254">
                  <a:extLst>
                    <a:ext uri="{9D8B030D-6E8A-4147-A177-3AD203B41FA5}">
                      <a16:colId xmlns:a16="http://schemas.microsoft.com/office/drawing/2014/main" val="2217488946"/>
                    </a:ext>
                  </a:extLst>
                </a:gridCol>
                <a:gridCol w="1132254">
                  <a:extLst>
                    <a:ext uri="{9D8B030D-6E8A-4147-A177-3AD203B41FA5}">
                      <a16:colId xmlns:a16="http://schemas.microsoft.com/office/drawing/2014/main" val="1573609450"/>
                    </a:ext>
                  </a:extLst>
                </a:gridCol>
                <a:gridCol w="1132254">
                  <a:extLst>
                    <a:ext uri="{9D8B030D-6E8A-4147-A177-3AD203B41FA5}">
                      <a16:colId xmlns:a16="http://schemas.microsoft.com/office/drawing/2014/main" val="2319060412"/>
                    </a:ext>
                  </a:extLst>
                </a:gridCol>
                <a:gridCol w="1132254">
                  <a:extLst>
                    <a:ext uri="{9D8B030D-6E8A-4147-A177-3AD203B41FA5}">
                      <a16:colId xmlns:a16="http://schemas.microsoft.com/office/drawing/2014/main" val="3257045387"/>
                    </a:ext>
                  </a:extLst>
                </a:gridCol>
                <a:gridCol w="1132254">
                  <a:extLst>
                    <a:ext uri="{9D8B030D-6E8A-4147-A177-3AD203B41FA5}">
                      <a16:colId xmlns:a16="http://schemas.microsoft.com/office/drawing/2014/main" val="1481998255"/>
                    </a:ext>
                  </a:extLst>
                </a:gridCol>
              </a:tblGrid>
              <a:tr h="47922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今晚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的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真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辣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眼睛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6646603"/>
                  </a:ext>
                </a:extLst>
              </a:tr>
              <a:tr h="47922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今晚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的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真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辣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眼睛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5196848"/>
                  </a:ext>
                </a:extLst>
              </a:tr>
              <a:tr h="47922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今晚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的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真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辣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眼睛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0644177"/>
                  </a:ext>
                </a:extLst>
              </a:tr>
              <a:tr h="47922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今晚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的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真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辣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眼睛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847675"/>
                  </a:ext>
                </a:extLst>
              </a:tr>
              <a:tr h="47922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今晚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的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真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辣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眼睛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95853121"/>
                  </a:ext>
                </a:extLst>
              </a:tr>
              <a:tr h="47922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今晚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的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真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辣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眼睛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90369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793983"/>
              </p:ext>
            </p:extLst>
          </p:nvPr>
        </p:nvGraphicFramePr>
        <p:xfrm>
          <a:off x="8616460" y="189279"/>
          <a:ext cx="2221524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762">
                  <a:extLst>
                    <a:ext uri="{9D8B030D-6E8A-4147-A177-3AD203B41FA5}">
                      <a16:colId xmlns:a16="http://schemas.microsoft.com/office/drawing/2014/main" val="1676516150"/>
                    </a:ext>
                  </a:extLst>
                </a:gridCol>
                <a:gridCol w="1110762">
                  <a:extLst>
                    <a:ext uri="{9D8B030D-6E8A-4147-A177-3AD203B41FA5}">
                      <a16:colId xmlns:a16="http://schemas.microsoft.com/office/drawing/2014/main" val="4052790652"/>
                    </a:ext>
                  </a:extLst>
                </a:gridCol>
              </a:tblGrid>
              <a:tr h="35224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Word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Context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408821"/>
                  </a:ext>
                </a:extLst>
              </a:tr>
              <a:tr h="35224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今晚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的 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51938"/>
                  </a:ext>
                </a:extLst>
              </a:tr>
              <a:tr h="35224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今晚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061518"/>
                  </a:ext>
                </a:extLst>
              </a:tr>
              <a:tr h="35224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的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今晚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045853"/>
                  </a:ext>
                </a:extLst>
              </a:tr>
              <a:tr h="35224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的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399086"/>
                  </a:ext>
                </a:extLst>
              </a:tr>
              <a:tr h="35224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今晚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305233"/>
                  </a:ext>
                </a:extLst>
              </a:tr>
              <a:tr h="35224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的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358630"/>
                  </a:ext>
                </a:extLst>
              </a:tr>
              <a:tr h="35224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真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311683"/>
                  </a:ext>
                </a:extLst>
              </a:tr>
              <a:tr h="35224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辣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523727"/>
                  </a:ext>
                </a:extLst>
              </a:tr>
              <a:tr h="35224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真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的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09098"/>
                  </a:ext>
                </a:extLst>
              </a:tr>
              <a:tr h="352249">
                <a:tc>
                  <a:txBody>
                    <a:bodyPr/>
                    <a:lstStyle/>
                    <a:p>
                      <a:r>
                        <a:rPr kumimoji="0" lang="zh-CN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真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 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791488"/>
                  </a:ext>
                </a:extLst>
              </a:tr>
              <a:tr h="352249">
                <a:tc>
                  <a:txBody>
                    <a:bodyPr/>
                    <a:lstStyle/>
                    <a:p>
                      <a:r>
                        <a:rPr kumimoji="0" lang="zh-CN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真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辣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414931"/>
                  </a:ext>
                </a:extLst>
              </a:tr>
              <a:tr h="352249">
                <a:tc>
                  <a:txBody>
                    <a:bodyPr/>
                    <a:lstStyle/>
                    <a:p>
                      <a:r>
                        <a:rPr kumimoji="0" lang="zh-CN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真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眼睛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614975"/>
                  </a:ext>
                </a:extLst>
              </a:tr>
              <a:tr h="352249">
                <a:tc>
                  <a:txBody>
                    <a:bodyPr/>
                    <a:lstStyle/>
                    <a:p>
                      <a:r>
                        <a:rPr kumimoji="0" lang="zh-CN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辣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583604"/>
                  </a:ext>
                </a:extLst>
              </a:tr>
              <a:tr h="35224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辣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真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456066"/>
                  </a:ext>
                </a:extLst>
              </a:tr>
              <a:tr h="35224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辣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眼睛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633023"/>
                  </a:ext>
                </a:extLst>
              </a:tr>
              <a:tr h="35224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眼睛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真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256976"/>
                  </a:ext>
                </a:extLst>
              </a:tr>
              <a:tr h="35224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眼睛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辣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186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282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387</Words>
  <Application>Microsoft Office PowerPoint</Application>
  <PresentationFormat>宽屏</PresentationFormat>
  <Paragraphs>169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什么是Word Embedding</vt:lpstr>
      <vt:lpstr>= Word + Embedding</vt:lpstr>
      <vt:lpstr>= Word + Embedding</vt:lpstr>
      <vt:lpstr>OneHot</vt:lpstr>
      <vt:lpstr>OneHot</vt:lpstr>
      <vt:lpstr>共现矩阵</vt:lpstr>
      <vt:lpstr>共现矩阵</vt:lpstr>
      <vt:lpstr>分布式表示</vt:lpstr>
      <vt:lpstr>分布式</vt:lpstr>
      <vt:lpstr>预测Context</vt:lpstr>
      <vt:lpstr>PowerPoint 演示文稿</vt:lpstr>
      <vt:lpstr>Word2Vec的技巧</vt:lpstr>
      <vt:lpstr>其他应用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什么是Word Embedding</dc:title>
  <dc:creator>夏 博</dc:creator>
  <cp:lastModifiedBy>夏 博</cp:lastModifiedBy>
  <cp:revision>37</cp:revision>
  <dcterms:created xsi:type="dcterms:W3CDTF">2019-04-18T08:15:26Z</dcterms:created>
  <dcterms:modified xsi:type="dcterms:W3CDTF">2019-04-18T11:14:05Z</dcterms:modified>
</cp:coreProperties>
</file>