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3684" y="2559207"/>
            <a:ext cx="6318985" cy="7010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 b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未找到bdjson</a:t>
            </a:r>
          </a:p>
        </p:txBody>
      </p:sp>
      <p:sp>
        <p:nvSpPr>
          <p:cNvPr id="3" name="AutoShape 3"/>
          <p:cNvSpPr/>
          <p:nvPr/>
        </p:nvSpPr>
        <p:spPr>
          <a:xfrm>
            <a:off x="2537160" y="3871817"/>
            <a:ext cx="7673640" cy="504845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2115571" y="1418214"/>
            <a:ext cx="8242813" cy="2101569"/>
          </a:xfrm>
          <a:prstGeom prst="rect">
            <a:avLst/>
          </a:prstGeom>
          <a:ln/>
        </p:spPr>
        <p:txBody>
          <a:bodyPr vert="horz" wrap="square" lIns="91440" tIns="45720" rIns="91440" bIns="45720" rtlCol="0" anchor="b" anchorCtr="0">
            <a:normAutofit fontScale="92500" lnSpcReduction="20000"/>
          </a:bodyPr>
          <a:lstStyle/>
          <a:p>
            <a:pPr algn="ctr">
              <a:lnSpc>
                <a:spcPct val="112000"/>
              </a:lnSpc>
              <a:spcBef>
                <a:spcPts val="375"/>
              </a:spcBef>
            </a:pPr>
            <a:r>
              <a:rPr lang="en-US" sz="5100" b="1">
                <a:solidFill>
                  <a:srgbClr val="FB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Jenkins、Terraform及GitHub在DevOps中的集成与应用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507564" y="3865291"/>
            <a:ext cx="5458827" cy="517896"/>
            <a:chOff x="3507564" y="3865291"/>
            <a:chExt cx="5458827" cy="517896"/>
          </a:xfrm>
        </p:grpSpPr>
        <p:sp>
          <p:nvSpPr>
            <p:cNvPr id="6" name="TextBox 6"/>
            <p:cNvSpPr txBox="1"/>
            <p:nvPr/>
          </p:nvSpPr>
          <p:spPr>
            <a:xfrm>
              <a:off x="3507564" y="3865291"/>
              <a:ext cx="2227456" cy="517896"/>
            </a:xfrm>
            <a:prstGeom prst="rect">
              <a:avLst/>
            </a:prstGeom>
            <a:ln/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endParaRPr lang="en-US" sz="2025" dirty="0">
                <a:solidFill>
                  <a:srgbClr val="FB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707201" y="3873088"/>
              <a:ext cx="2259190" cy="502303"/>
            </a:xfrm>
            <a:prstGeom prst="rect">
              <a:avLst/>
            </a:prstGeom>
            <a:ln/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025">
                  <a:solidFill>
                    <a:srgbClr val="FBFDFD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2024-10-14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10073798" y="474213"/>
            <a:ext cx="185110" cy="18511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9" name="AutoShape 9"/>
          <p:cNvSpPr/>
          <p:nvPr/>
        </p:nvSpPr>
        <p:spPr>
          <a:xfrm>
            <a:off x="10380707" y="474213"/>
            <a:ext cx="185110" cy="185110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0" name="AutoShape 10"/>
          <p:cNvSpPr/>
          <p:nvPr/>
        </p:nvSpPr>
        <p:spPr>
          <a:xfrm>
            <a:off x="10687616" y="474213"/>
            <a:ext cx="185110" cy="18511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10994525" y="474213"/>
            <a:ext cx="185110" cy="185110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2" name="AutoShape 12"/>
          <p:cNvSpPr/>
          <p:nvPr/>
        </p:nvSpPr>
        <p:spPr>
          <a:xfrm>
            <a:off x="487689" y="6368194"/>
            <a:ext cx="5497697" cy="419156"/>
          </a:xfrm>
          <a:prstGeom prst="rect">
            <a:avLst/>
          </a:prstGeom>
          <a:noFill/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defRPr/>
            </a:pPr>
            <a:endParaRPr lang="en-US" sz="1100" dirty="0"/>
          </a:p>
        </p:txBody>
      </p:sp>
      <p:sp>
        <p:nvSpPr>
          <p:cNvPr id="13" name="AutoShape 13"/>
          <p:cNvSpPr/>
          <p:nvPr/>
        </p:nvSpPr>
        <p:spPr>
          <a:xfrm>
            <a:off x="512345" y="474978"/>
            <a:ext cx="183581" cy="183581"/>
          </a:xfrm>
          <a:prstGeom prst="chevron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4" name="AutoShape 14"/>
          <p:cNvSpPr/>
          <p:nvPr/>
        </p:nvSpPr>
        <p:spPr>
          <a:xfrm>
            <a:off x="702845" y="474978"/>
            <a:ext cx="183581" cy="183581"/>
          </a:xfrm>
          <a:prstGeom prst="chevron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5" name="AutoShape 15"/>
          <p:cNvSpPr/>
          <p:nvPr/>
        </p:nvSpPr>
        <p:spPr>
          <a:xfrm>
            <a:off x="893345" y="474978"/>
            <a:ext cx="183581" cy="183581"/>
          </a:xfrm>
          <a:prstGeom prst="chevron">
            <a:avLst/>
          </a:pr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Terraform 介绍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  <a:ln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  <a:ln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  <a:ln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40645" y="1641772"/>
            <a:ext cx="1049655" cy="979170"/>
          </a:xfrm>
          <a:prstGeom prst="downArrow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707332" y="1785885"/>
            <a:ext cx="716280" cy="691515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25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  <a:p>
            <a:pPr algn="ctr">
              <a:lnSpc>
                <a:spcPct val="130000"/>
              </a:lnSpc>
            </a:pPr>
            <a:endParaRPr lang="en-US" sz="2025">
              <a:solidFill>
                <a:srgbClr val="FFFDFD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815769" y="1445091"/>
            <a:ext cx="7852817" cy="618651"/>
          </a:xfrm>
          <a:prstGeom prst="rect">
            <a:avLst/>
          </a:prstGeom>
          <a:ln/>
        </p:spPr>
        <p:txBody>
          <a:bodyPr vert="horz" wrap="square" lIns="66008" tIns="33052" rIns="66008" bIns="33052" rtlCol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IaC（基础设施即代码）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15769" y="2040792"/>
            <a:ext cx="7869353" cy="902129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是一种将基础设施部署和配置视为代码的方式。Terraform是这种方式的典型工具之一，它允许用户定义和部署云基础设施，如虚拟机、网络和安全组等。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15769" y="3143851"/>
            <a:ext cx="7852817" cy="563658"/>
          </a:xfrm>
          <a:prstGeom prst="rect">
            <a:avLst/>
          </a:prstGeom>
          <a:ln/>
        </p:spPr>
        <p:txBody>
          <a:bodyPr vert="horz" wrap="square" lIns="66008" tIns="33052" rIns="66008" bIns="33052" rtlCol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Terraform工作流程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15769" y="3684559"/>
            <a:ext cx="7869555" cy="902129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Terraform的工作流程包括定义基础设施、计划和部署三个阶段。用户需要使用Terraform语言编写配置文件来定义基础设施，然后使用Terraform命令进行计划和部署。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99031" y="4717412"/>
            <a:ext cx="7869555" cy="691975"/>
          </a:xfrm>
          <a:prstGeom prst="rect">
            <a:avLst/>
          </a:prstGeom>
          <a:ln/>
        </p:spPr>
        <p:txBody>
          <a:bodyPr vert="horz" wrap="square" lIns="66008" tIns="33052" rIns="66008" bIns="33052" rtlCol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Terraform优点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99031" y="5386437"/>
            <a:ext cx="7869555" cy="902129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Terraform可以提供可重复和可预测的的基础设施部署，同时也可以提高开发人员的工作效率。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Terraform IaC工具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540645" y="3341211"/>
            <a:ext cx="1049655" cy="979170"/>
          </a:xfrm>
          <a:prstGeom prst="downArrow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TextBox 12"/>
          <p:cNvSpPr txBox="1"/>
          <p:nvPr/>
        </p:nvSpPr>
        <p:spPr>
          <a:xfrm>
            <a:off x="1707332" y="3485324"/>
            <a:ext cx="716280" cy="691515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25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  <a:p>
            <a:pPr algn="ctr">
              <a:lnSpc>
                <a:spcPct val="130000"/>
              </a:lnSpc>
            </a:pPr>
            <a:endParaRPr lang="en-US" sz="2025">
              <a:solidFill>
                <a:srgbClr val="FFFDFD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1540645" y="5027093"/>
            <a:ext cx="1049655" cy="979170"/>
          </a:xfrm>
          <a:prstGeom prst="downArrow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4" name="TextBox 14"/>
          <p:cNvSpPr txBox="1"/>
          <p:nvPr/>
        </p:nvSpPr>
        <p:spPr>
          <a:xfrm>
            <a:off x="1707332" y="5171206"/>
            <a:ext cx="716280" cy="691515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25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  <a:p>
            <a:pPr algn="ctr">
              <a:lnSpc>
                <a:spcPct val="130000"/>
              </a:lnSpc>
            </a:pPr>
            <a:endParaRPr lang="en-US" sz="2025">
              <a:solidFill>
                <a:srgbClr val="FFFDFD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76023" y="1726817"/>
            <a:ext cx="4434841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62187" y="4881292"/>
            <a:ext cx="6000750" cy="7113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可读性和可维护性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67801" y="5523753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Terraform的配置文件使用简单的文本格式编写，易于阅读和修改，方便开发人员维护和管理基础设施。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5562187" y="1621998"/>
            <a:ext cx="6000750" cy="66607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自动化基础设施部署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67801" y="2234038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Terraform可以自动化地部署和管理基础设施，减少了手动配置和部署的工作量，提高了效率。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62187" y="3262274"/>
            <a:ext cx="6000750" cy="69755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可重复性和可预测性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67801" y="3896612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使用Terraform可以确保基础设施的部署是可重复和可预测的，每次部署的结果都是一致的，方便进行版本控制和跟踪。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为什么使用Terraform</a:t>
            </a:r>
          </a:p>
        </p:txBody>
      </p:sp>
      <p:sp>
        <p:nvSpPr>
          <p:cNvPr id="11" name="AutoShape 11"/>
          <p:cNvSpPr/>
          <p:nvPr/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60913" y="1312852"/>
            <a:ext cx="7804501" cy="7620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传统部署工具</a:t>
            </a:r>
          </a:p>
        </p:txBody>
      </p:sp>
      <p:cxnSp>
        <p:nvCxnSpPr>
          <p:cNvPr id="3" name="Connector 3"/>
          <p:cNvCxnSpPr/>
          <p:nvPr/>
        </p:nvCxnSpPr>
        <p:spPr>
          <a:xfrm>
            <a:off x="1197254" y="5988003"/>
            <a:ext cx="10998321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extBox 4"/>
          <p:cNvSpPr txBox="1"/>
          <p:nvPr/>
        </p:nvSpPr>
        <p:spPr>
          <a:xfrm>
            <a:off x="3560913" y="1927072"/>
            <a:ext cx="7804501" cy="12039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传统的部署工具如Ansible、Chef、Puppet等需要提供大量的配置文件和模板，而且通常需要手动执行每个部署步骤，效率较低。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83473" y="3943665"/>
            <a:ext cx="7806355" cy="7620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Terraform与传统部署工具对比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83473" y="4571667"/>
            <a:ext cx="7806355" cy="12039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与传统的部署工具相比，Terraform更加简洁和灵活，不需要提供大量的配置文件和模板，而是使用简单的文本格式编写配置文件，更加易于阅读和修改。同时，Terraform可以自动化地部署和管理基础设施，提高了效率。</a:t>
            </a:r>
          </a:p>
        </p:txBody>
      </p:sp>
      <p:cxnSp>
        <p:nvCxnSpPr>
          <p:cNvPr id="7" name="Connector 7"/>
          <p:cNvCxnSpPr/>
          <p:nvPr/>
        </p:nvCxnSpPr>
        <p:spPr>
          <a:xfrm>
            <a:off x="3574694" y="3297546"/>
            <a:ext cx="8614217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与传统部署工具对比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Terraform 安装与配置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  <a:ln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  <a:ln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  <a:ln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安装步骤</a:t>
            </a:r>
          </a:p>
        </p:txBody>
      </p:sp>
      <p:sp>
        <p:nvSpPr>
          <p:cNvPr id="3" name="AutoShape 3"/>
          <p:cNvSpPr/>
          <p:nvPr/>
        </p:nvSpPr>
        <p:spPr>
          <a:xfrm>
            <a:off x="651754" y="1716288"/>
            <a:ext cx="3429000" cy="4591050"/>
          </a:xfrm>
          <a:prstGeom prst="round2Diag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937504" y="2040223"/>
            <a:ext cx="2857500" cy="978725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下载并安装Terraform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7504" y="3268967"/>
            <a:ext cx="2857500" cy="2722154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可以从Terraform官网下载适合自己操作系统的版本，并按照提示进行安装。</a:t>
            </a:r>
          </a:p>
        </p:txBody>
      </p:sp>
      <p:sp>
        <p:nvSpPr>
          <p:cNvPr id="6" name="AutoShape 6"/>
          <p:cNvSpPr/>
          <p:nvPr/>
        </p:nvSpPr>
        <p:spPr>
          <a:xfrm>
            <a:off x="4345585" y="1704871"/>
            <a:ext cx="3429000" cy="4591050"/>
          </a:xfrm>
          <a:prstGeom prst="round2Diag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7" name="TextBox 7"/>
          <p:cNvSpPr txBox="1"/>
          <p:nvPr/>
        </p:nvSpPr>
        <p:spPr>
          <a:xfrm>
            <a:off x="4631335" y="2028807"/>
            <a:ext cx="2857500" cy="978725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配置AWS Provider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31335" y="3257550"/>
            <a:ext cx="2857500" cy="2733571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在安装完Terraform之后，需要配置AWS Provider，以便在Terraform中访问AWS云服务。在终端中输入以下命令，terraform init</a:t>
            </a:r>
          </a:p>
        </p:txBody>
      </p:sp>
      <p:sp>
        <p:nvSpPr>
          <p:cNvPr id="9" name="AutoShape 9"/>
          <p:cNvSpPr/>
          <p:nvPr/>
        </p:nvSpPr>
        <p:spPr>
          <a:xfrm>
            <a:off x="8039417" y="1693454"/>
            <a:ext cx="3429000" cy="4591050"/>
          </a:xfrm>
          <a:prstGeom prst="round2Diag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10" name="TextBox 10"/>
          <p:cNvSpPr txBox="1"/>
          <p:nvPr/>
        </p:nvSpPr>
        <p:spPr>
          <a:xfrm>
            <a:off x="8325167" y="2017390"/>
            <a:ext cx="2857500" cy="978725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初始化流程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25167" y="3246134"/>
            <a:ext cx="2857500" cy="2744987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在配置完AWS Provider之后，需要初始化Terraform的工作流程。在终端中输入以下命令，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5029" y="1659646"/>
            <a:ext cx="5439738" cy="415725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访问AWS云服务</a:t>
            </a:r>
          </a:p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在Terraform中访问AWS云服务需要配置AWS Provider。需要输入以下命令，provider "aws" {access_key_id = "your_access_key_id"secret_access_key = "your_secret_access_key"region = "your_region"</a:t>
            </a:r>
          </a:p>
          <a:p>
            <a:pPr algn="l"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配置EC2资源</a:t>
            </a:r>
          </a:p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在Terraform中定义和创建EC2资源需要配置相应的参数。例如，要创建一个带有public IP的EC2实例，可以输入以下命令，resource "aws_instance" "example" {ami = "ami-01234567890"instance_type = "t2.micro"network_interface {device_index = 0security_groups = ["sg-01234567890"]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配置AWS Provider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9032810" y="3818349"/>
            <a:ext cx="2760148" cy="2378026"/>
          </a:xfrm>
          <a:prstGeom prst="parallelogram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6824385" y="3818349"/>
            <a:ext cx="2760148" cy="2378026"/>
          </a:xfrm>
          <a:prstGeom prst="parallelogram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/>
          </a:blip>
          <a:srcRect/>
          <a:stretch>
            <a:fillRect/>
          </a:stretch>
        </p:blipFill>
        <p:spPr>
          <a:xfrm>
            <a:off x="8544638" y="1280171"/>
            <a:ext cx="2760148" cy="2378026"/>
          </a:xfrm>
          <a:prstGeom prst="parallelogram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33775"/>
          <a:stretch>
            <a:fillRect/>
          </a:stretch>
        </p:blipFill>
        <p:spPr>
          <a:xfrm>
            <a:off x="-827" y="3965546"/>
            <a:ext cx="12193201" cy="28924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配置AWS Provider</a:t>
            </a:r>
          </a:p>
        </p:txBody>
      </p:sp>
      <p:sp>
        <p:nvSpPr>
          <p:cNvPr id="4" name="AutoShape 4"/>
          <p:cNvSpPr/>
          <p:nvPr/>
        </p:nvSpPr>
        <p:spPr>
          <a:xfrm>
            <a:off x="554850" y="1462587"/>
            <a:ext cx="11082301" cy="3064715"/>
          </a:xfrm>
          <a:prstGeom prst="roundRect">
            <a:avLst>
              <a:gd name="adj" fmla="val 5898"/>
            </a:avLst>
          </a:prstGeom>
          <a:solidFill>
            <a:srgbClr val="FFFFFF">
              <a:alpha val="100000"/>
            </a:srgbClr>
          </a:solidFill>
          <a:ln/>
          <a:effectLst>
            <a:outerShdw blurRad="361950">
              <a:schemeClr val="dk1">
                <a:alpha val="6000"/>
              </a:schemeClr>
            </a:outerShdw>
          </a:effectLst>
        </p:spPr>
      </p:sp>
      <p:sp>
        <p:nvSpPr>
          <p:cNvPr id="5" name="TextBox 5"/>
          <p:cNvSpPr txBox="1"/>
          <p:nvPr/>
        </p:nvSpPr>
        <p:spPr>
          <a:xfrm>
            <a:off x="962451" y="1830245"/>
            <a:ext cx="10267099" cy="2329399"/>
          </a:xfrm>
          <a:prstGeom prst="rect">
            <a:avLst/>
          </a:prstGeom>
          <a:ln/>
        </p:spPr>
        <p:txBody>
          <a:bodyPr vert="horz" wrap="square" lIns="57150" tIns="123825" rIns="57150" bIns="123825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配置VPC资源</a:t>
            </a:r>
          </a:p>
          <a:p>
            <a:pPr>
              <a:lnSpc>
                <a:spcPct val="15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在Terraform中定义和创建VPC资源需要配置相应的参数。例如，要创建一个带有两个子网的VPC，可以输入以下命令，resource "aws_vpc" "example" {cidr_block = "10.0.0.0/16"resource "aws_subnet" "example-1" {vpc_id = "${aws_vpc.example.id}"cidr_block = "10.0.0.0/8"resource "aws_subnet" "example-2" {cidr_block = "10.1.0.0/8"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40619" y="1239230"/>
            <a:ext cx="3783578" cy="504477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初始化流程</a:t>
            </a:r>
          </a:p>
        </p:txBody>
      </p:sp>
      <p:sp>
        <p:nvSpPr>
          <p:cNvPr id="4" name="AutoShape 4"/>
          <p:cNvSpPr/>
          <p:nvPr/>
        </p:nvSpPr>
        <p:spPr>
          <a:xfrm>
            <a:off x="4195024" y="478701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4195024" y="301808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>
            <a:off x="4195024" y="1237957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7" name="TextBox 7"/>
          <p:cNvSpPr txBox="1"/>
          <p:nvPr/>
        </p:nvSpPr>
        <p:spPr>
          <a:xfrm>
            <a:off x="5259845" y="2945478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编写.tf文件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59845" y="3472246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在配置完AWS Provider之后，可以开始编写.tf文件，用于定义和配置AWS资源。例如，可以编写一个.tf文件来定义和配置一个EC2实例和一个VPC。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72199" y="4714408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初始化流程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72199" y="5252378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在编写完.tf文件之后，需要初始化Terraform的工作流程。在终端中输入以下命令，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72221" y="1165346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安装和配置Terraform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72221" y="1692114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首先需要在本地安装和配置Terraform。安装完Terraform之后，需要配置AWS Provider，以便在Terraform中访问AWS云服务。</a:t>
            </a:r>
          </a:p>
        </p:txBody>
      </p:sp>
      <p:sp>
        <p:nvSpPr>
          <p:cNvPr id="13" name="AutoShape 13"/>
          <p:cNvSpPr/>
          <p:nvPr/>
        </p:nvSpPr>
        <p:spPr>
          <a:xfrm>
            <a:off x="4629608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4" name="AutoShape 14"/>
          <p:cNvSpPr/>
          <p:nvPr/>
        </p:nvSpPr>
        <p:spPr>
          <a:xfrm>
            <a:off x="3911804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5" name="AutoShape 15"/>
          <p:cNvSpPr/>
          <p:nvPr/>
        </p:nvSpPr>
        <p:spPr>
          <a:xfrm>
            <a:off x="4629608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6" name="AutoShape 16"/>
          <p:cNvSpPr/>
          <p:nvPr/>
        </p:nvSpPr>
        <p:spPr>
          <a:xfrm>
            <a:off x="3911804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7" name="AutoShape 17"/>
          <p:cNvSpPr/>
          <p:nvPr/>
        </p:nvSpPr>
        <p:spPr>
          <a:xfrm>
            <a:off x="4629608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8" name="AutoShape 18"/>
          <p:cNvSpPr/>
          <p:nvPr/>
        </p:nvSpPr>
        <p:spPr>
          <a:xfrm>
            <a:off x="3911804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9" name="TextBox 19"/>
          <p:cNvSpPr txBox="1"/>
          <p:nvPr/>
        </p:nvSpPr>
        <p:spPr>
          <a:xfrm>
            <a:off x="4162763" y="4825850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162763" y="3056920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162763" y="1276789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24243" b="24243"/>
          <a:stretch>
            <a:fillRect/>
          </a:stretch>
        </p:blipFill>
        <p:spPr>
          <a:xfrm>
            <a:off x="623312" y="1743101"/>
            <a:ext cx="3394942" cy="186545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623312" y="3209213"/>
            <a:ext cx="3394942" cy="2857500"/>
          </a:xfrm>
          <a:prstGeom prst="roundRect">
            <a:avLst>
              <a:gd name="adj" fmla="val 7195"/>
            </a:avLst>
          </a:prstGeom>
          <a:solidFill>
            <a:srgbClr val="FFFFFF">
              <a:alpha val="100000"/>
            </a:srgbClr>
          </a:solidFill>
          <a:ln/>
          <a:effectLst>
            <a:outerShdw blurRad="342900">
              <a:srgbClr val="000000">
                <a:alpha val="5000"/>
              </a:srgbClr>
            </a:outerShdw>
          </a:effectLst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89230" y="1775853"/>
            <a:ext cx="3394942" cy="1865457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189230" y="3209213"/>
            <a:ext cx="3394942" cy="2857500"/>
          </a:xfrm>
          <a:prstGeom prst="roundRect">
            <a:avLst>
              <a:gd name="adj" fmla="val 7195"/>
            </a:avLst>
          </a:prstGeom>
          <a:solidFill>
            <a:srgbClr val="FFFFFF">
              <a:alpha val="100000"/>
            </a:srgbClr>
          </a:solidFill>
          <a:ln/>
          <a:effectLst>
            <a:outerShdw blurRad="342900">
              <a:srgbClr val="000000">
                <a:alpha val="5000"/>
              </a:srgbClr>
            </a:outerShdw>
          </a:effectLst>
        </p:spPr>
      </p:sp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如何编写简单的.tf文件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9057" y="3453550"/>
            <a:ext cx="3183452" cy="559238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定义资源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1743" y="4164695"/>
            <a:ext cx="3018080" cy="1613061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rgbClr val="000000">
                    <a:alpha val="69804"/>
                    <a:alpha val="70000"/>
                  </a:srgbClr>
                </a:solidFill>
                <a:latin typeface="Microsoft Yahei"/>
                <a:ea typeface="Microsoft Yahei"/>
                <a:cs typeface="Microsoft Yahei"/>
              </a:rPr>
              <a:t>在.tf文件中，首要步骤是定义需创建的资源，如EC2实例，并配置相关参数（如AMI、实例类型、网络接口等）。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405937" y="1779196"/>
            <a:ext cx="3394942" cy="1865457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4405937" y="3209213"/>
            <a:ext cx="3394942" cy="2857500"/>
          </a:xfrm>
          <a:prstGeom prst="roundRect">
            <a:avLst>
              <a:gd name="adj" fmla="val 7195"/>
            </a:avLst>
          </a:prstGeom>
          <a:solidFill>
            <a:srgbClr val="FFFFFF">
              <a:alpha val="100000"/>
            </a:srgbClr>
          </a:solidFill>
          <a:ln/>
          <a:effectLst>
            <a:outerShdw blurRad="342900">
              <a:srgbClr val="000000">
                <a:alpha val="5000"/>
              </a:srgbClr>
            </a:outerShdw>
          </a:effectLst>
        </p:spPr>
      </p:sp>
      <p:sp>
        <p:nvSpPr>
          <p:cNvPr id="11" name="TextBox 11"/>
          <p:cNvSpPr txBox="1"/>
          <p:nvPr/>
        </p:nvSpPr>
        <p:spPr>
          <a:xfrm>
            <a:off x="4511682" y="3453550"/>
            <a:ext cx="3183452" cy="559238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配置参数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94976" y="3453550"/>
            <a:ext cx="3183452" cy="559238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生成计划文件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594368" y="4164695"/>
            <a:ext cx="3018080" cy="1613061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rgbClr val="000000">
                    <a:alpha val="69804"/>
                    <a:alpha val="70000"/>
                  </a:srgbClr>
                </a:solidFill>
                <a:latin typeface="Microsoft Yahei"/>
                <a:ea typeface="Microsoft Yahei"/>
                <a:cs typeface="Microsoft Yahei"/>
              </a:rPr>
              <a:t>资源定义时需明确指定各参数的值，确保实例按预期配置。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77661" y="4164695"/>
            <a:ext cx="3018080" cy="1613061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1425">
                <a:solidFill>
                  <a:srgbClr val="000000">
                    <a:alpha val="69804"/>
                    <a:alpha val="70000"/>
                  </a:srgbClr>
                </a:solidFill>
                <a:latin typeface="Microsoft Yahei"/>
                <a:ea typeface="Microsoft Yahei"/>
                <a:cs typeface="Microsoft Yahei"/>
              </a:rPr>
              <a:t>配置完毕后，使用`terraform plan -out myplan.tfplan`命令生成计划文件（`.tfplan`），该文件记录了自动化流程中的操作步骤和预期结果。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2268"/>
            <a:ext cx="3341688" cy="6858000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1308802" y="1087299"/>
            <a:ext cx="2136058" cy="135694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6000" b="1">
                <a:solidFill>
                  <a:srgbClr val="FBFDFD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目录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8555" y="296333"/>
            <a:ext cx="2593133" cy="1064357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sz="3675" b="1">
                <a:solidFill>
                  <a:schemeClr val="accent3">
                    <a:lumMod val="50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CONT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41688" y="296333"/>
            <a:ext cx="2593133" cy="1064357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sz="3675" b="1">
                <a:solidFill>
                  <a:srgbClr val="FB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47996" y="1302921"/>
            <a:ext cx="6898005" cy="469201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203200" lvl="0" indent="-203200">
              <a:lnSpc>
                <a:spcPct val="140000"/>
              </a:lnSpc>
              <a:buFont typeface="Arial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Jenkins 介绍</a:t>
            </a:r>
          </a:p>
          <a:p>
            <a:pPr marL="203200" lvl="0" indent="-203200">
              <a:lnSpc>
                <a:spcPct val="140000"/>
              </a:lnSpc>
              <a:buFont typeface="Arial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Jenkins 安装与配置</a:t>
            </a:r>
          </a:p>
          <a:p>
            <a:pPr marL="203200" lvl="0" indent="-203200">
              <a:lnSpc>
                <a:spcPct val="140000"/>
              </a:lnSpc>
              <a:buFont typeface="Arial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Terraform 介绍</a:t>
            </a:r>
          </a:p>
          <a:p>
            <a:pPr marL="203200" lvl="0" indent="-203200">
              <a:lnSpc>
                <a:spcPct val="140000"/>
              </a:lnSpc>
              <a:buFont typeface="Arial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Terraform 安装与配置</a:t>
            </a:r>
          </a:p>
          <a:p>
            <a:pPr marL="203200" lvl="0" indent="-203200">
              <a:lnSpc>
                <a:spcPct val="140000"/>
              </a:lnSpc>
              <a:buFont typeface="Arial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GitHub 使用</a:t>
            </a:r>
          </a:p>
          <a:p>
            <a:pPr marL="203200" lvl="0" indent="-203200">
              <a:lnSpc>
                <a:spcPct val="140000"/>
              </a:lnSpc>
              <a:buFont typeface="Arial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AWS 资源管理</a:t>
            </a:r>
          </a:p>
          <a:p>
            <a:pPr marL="203200" lvl="0" indent="-203200">
              <a:lnSpc>
                <a:spcPct val="140000"/>
              </a:lnSpc>
              <a:buFont typeface="Arial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演示与案例</a:t>
            </a:r>
          </a:p>
          <a:p>
            <a:pPr marL="203200" lvl="0" indent="-203200">
              <a:lnSpc>
                <a:spcPct val="140000"/>
              </a:lnSpc>
              <a:buFont typeface="Arial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总结与未来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GitHub 使用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  <a:ln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  <a:ln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  <a:ln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02741" y="1342506"/>
            <a:ext cx="6612160" cy="1685627"/>
          </a:xfrm>
          <a:prstGeom prst="roundRect">
            <a:avLst>
              <a:gd name="adj" fmla="val 9080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749955" y="1680495"/>
            <a:ext cx="1143000" cy="11049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</a:pPr>
            <a:r>
              <a:rPr lang="en-US" sz="517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92955" y="1485066"/>
            <a:ext cx="3493916" cy="57943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代码仓库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92955" y="2045448"/>
            <a:ext cx="4995999" cy="81828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GitHub上创建代码仓库，将代码推送到仓库中，并管理代码的版本。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GitHub代码管理与版本控制</a:t>
            </a:r>
          </a:p>
        </p:txBody>
      </p:sp>
      <p:sp>
        <p:nvSpPr>
          <p:cNvPr id="7" name="AutoShape 7"/>
          <p:cNvSpPr/>
          <p:nvPr/>
        </p:nvSpPr>
        <p:spPr>
          <a:xfrm>
            <a:off x="2531819" y="3172991"/>
            <a:ext cx="6612160" cy="1685627"/>
          </a:xfrm>
          <a:prstGeom prst="roundRect">
            <a:avLst>
              <a:gd name="adj" fmla="val 9080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8" name="TextBox 8"/>
          <p:cNvSpPr txBox="1"/>
          <p:nvPr/>
        </p:nvSpPr>
        <p:spPr>
          <a:xfrm>
            <a:off x="2679034" y="3510980"/>
            <a:ext cx="1143000" cy="11049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</a:pPr>
            <a:r>
              <a:rPr lang="en-US" sz="517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22034" y="3315552"/>
            <a:ext cx="3493916" cy="57943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版本控制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22034" y="3875933"/>
            <a:ext cx="4995999" cy="81828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使用Git进行版本控制，可以跟踪代码的修改历史，管理不同版本之间的差别。</a:t>
            </a:r>
          </a:p>
        </p:txBody>
      </p:sp>
      <p:sp>
        <p:nvSpPr>
          <p:cNvPr id="11" name="AutoShape 11"/>
          <p:cNvSpPr/>
          <p:nvPr/>
        </p:nvSpPr>
        <p:spPr>
          <a:xfrm>
            <a:off x="4914425" y="4983758"/>
            <a:ext cx="6612160" cy="1685627"/>
          </a:xfrm>
          <a:prstGeom prst="roundRect">
            <a:avLst>
              <a:gd name="adj" fmla="val 9080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12" name="TextBox 12"/>
          <p:cNvSpPr txBox="1"/>
          <p:nvPr/>
        </p:nvSpPr>
        <p:spPr>
          <a:xfrm>
            <a:off x="5061639" y="5321747"/>
            <a:ext cx="1143000" cy="11049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</a:pPr>
            <a:r>
              <a:rPr lang="en-US" sz="517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204639" y="5126318"/>
            <a:ext cx="3493916" cy="57943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协作开发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04639" y="5686700"/>
            <a:ext cx="4995999" cy="81828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GitHub支持多人协作开发，可以邀请其他开发人员参与代码开发，并管理代码的贡献和审核。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62463" y="2088071"/>
            <a:ext cx="3267075" cy="3267075"/>
          </a:xfrm>
          <a:prstGeom prst="ellipse">
            <a:avLst/>
          </a:prstGeom>
          <a:ln w="57150">
            <a:solidFill>
              <a:schemeClr val="accent1"/>
            </a:solidFill>
            <a:prstDash val="solid"/>
          </a:ln>
        </p:spPr>
      </p:pic>
      <p:sp>
        <p:nvSpPr>
          <p:cNvPr id="3" name="TextBox 3"/>
          <p:cNvSpPr txBox="1"/>
          <p:nvPr/>
        </p:nvSpPr>
        <p:spPr>
          <a:xfrm>
            <a:off x="539110" y="2972036"/>
            <a:ext cx="3314231" cy="64799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访问GitHub网站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59848" y="1716027"/>
            <a:ext cx="3314231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在首页上，单击“New repository”按钮，然后输入仓库的名称和描述，单击“Create repository”按钮即可创建仓库。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059848" y="1097369"/>
            <a:ext cx="3314231" cy="62295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96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创建仓库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59848" y="4019931"/>
            <a:ext cx="3314231" cy="54783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推送代码到仓库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59848" y="4565142"/>
            <a:ext cx="3314231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将您的代码推送到GitHub仓库中。您可以使用Git命令将代码推送到仓库的master分支中。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9110" y="3620031"/>
            <a:ext cx="3314231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在浏览器中访问GitHub网站，并登录到您的账户。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如何创建仓库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19333" y="3720618"/>
            <a:ext cx="2167467" cy="2120348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952500" y="1647825"/>
                </a:lnTo>
                <a:lnTo>
                  <a:pt x="1905000" y="0"/>
                </a:lnTo>
                <a:close/>
              </a:path>
            </a:pathLst>
          </a:custGeom>
          <a:solidFill>
            <a:schemeClr val="accent1">
              <a:alpha val="24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6056764" y="3865013"/>
            <a:ext cx="2167467" cy="1826280"/>
          </a:xfrm>
          <a:prstGeom prst="triangl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3583984" y="3865013"/>
            <a:ext cx="2167467" cy="1826280"/>
          </a:xfrm>
          <a:prstGeom prst="triangl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4819333" y="1711093"/>
            <a:ext cx="2167467" cy="1826280"/>
          </a:xfrm>
          <a:prstGeom prst="triangl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Freeform 6"/>
          <p:cNvSpPr/>
          <p:nvPr/>
        </p:nvSpPr>
        <p:spPr>
          <a:xfrm>
            <a:off x="5550854" y="3017181"/>
            <a:ext cx="704427" cy="52019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/>
        </p:spPr>
      </p:sp>
      <p:sp>
        <p:nvSpPr>
          <p:cNvPr id="7" name="Freeform 7"/>
          <p:cNvSpPr/>
          <p:nvPr/>
        </p:nvSpPr>
        <p:spPr>
          <a:xfrm rot="7259206">
            <a:off x="6451177" y="4674355"/>
            <a:ext cx="704427" cy="52019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/>
        </p:spPr>
      </p:sp>
      <p:sp>
        <p:nvSpPr>
          <p:cNvPr id="8" name="Freeform 8"/>
          <p:cNvSpPr/>
          <p:nvPr/>
        </p:nvSpPr>
        <p:spPr>
          <a:xfrm rot="-7221168">
            <a:off x="4654295" y="4664343"/>
            <a:ext cx="704427" cy="52019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/>
        </p:spPr>
      </p:sp>
      <p:sp>
        <p:nvSpPr>
          <p:cNvPr id="9" name="TextBox 9"/>
          <p:cNvSpPr txBox="1"/>
          <p:nvPr/>
        </p:nvSpPr>
        <p:spPr>
          <a:xfrm>
            <a:off x="7051447" y="1512420"/>
            <a:ext cx="3905250" cy="7048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配置Jenkins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51447" y="2015490"/>
            <a:ext cx="3486150" cy="121190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在Jenkins中配置Git插件，以便它可以与GitHub集成。在Jenkins中创建一个新的项目，并配置项目使用Git。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67663" y="3984485"/>
            <a:ext cx="3486150" cy="7048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配置Webhook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367663" y="4482277"/>
            <a:ext cx="3486150" cy="119812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在GitHub仓库中配置Webhook，以便当代码提交时，可以自动触发Jenkins上的构建任务。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6073" y="2606043"/>
            <a:ext cx="3486150" cy="7048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提交代码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6073" y="3214235"/>
            <a:ext cx="34861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在本地代码中添加或修改文件后，使用Git命令将更改提交到GitHub仓库中。</a:t>
            </a:r>
          </a:p>
        </p:txBody>
      </p:sp>
      <p:sp>
        <p:nvSpPr>
          <p:cNvPr id="15" name="Freeform 15"/>
          <p:cNvSpPr/>
          <p:nvPr/>
        </p:nvSpPr>
        <p:spPr>
          <a:xfrm>
            <a:off x="5593478" y="3999944"/>
            <a:ext cx="661803" cy="66180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6" name="TextBox 1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提交代码并与Jenkins集成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AWS 资源管理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06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  <a:ln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  <a:ln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  <a:ln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  <a:ln/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6186" y="3322687"/>
            <a:ext cx="3429121" cy="1799849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弹性云计算服务，提供可扩展的云计算能力。在AWS中，EC2实例是运行应用程序的虚拟计算机。用户可以根据需求选择不同的实例类型、配置和使用方式。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47706" y="2111504"/>
            <a:ext cx="2267602" cy="1121328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简介EC2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EC2与VPC资源管理</a:t>
            </a:r>
          </a:p>
        </p:txBody>
      </p:sp>
      <p:sp>
        <p:nvSpPr>
          <p:cNvPr id="5" name="AutoShape 5"/>
          <p:cNvSpPr/>
          <p:nvPr/>
        </p:nvSpPr>
        <p:spPr>
          <a:xfrm>
            <a:off x="486186" y="2169344"/>
            <a:ext cx="1005648" cy="1005648"/>
          </a:xfrm>
          <a:prstGeom prst="roundRect">
            <a:avLst>
              <a:gd name="adj" fmla="val 15104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Freeform 6"/>
          <p:cNvSpPr/>
          <p:nvPr/>
        </p:nvSpPr>
        <p:spPr>
          <a:xfrm>
            <a:off x="732669" y="2415827"/>
            <a:ext cx="512683" cy="51268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800" y="79486"/>
                </a:moveTo>
                <a:cubicBezTo>
                  <a:pt x="152800" y="79486"/>
                  <a:pt x="133750" y="38891"/>
                  <a:pt x="90888" y="38891"/>
                </a:cubicBezTo>
                <a:cubicBezTo>
                  <a:pt x="44053" y="38891"/>
                  <a:pt x="19450" y="78581"/>
                  <a:pt x="19450" y="118262"/>
                </a:cubicBezTo>
                <a:cubicBezTo>
                  <a:pt x="19450" y="184147"/>
                  <a:pt x="152800" y="265900"/>
                  <a:pt x="152800" y="265900"/>
                </a:cubicBezTo>
                <a:cubicBezTo>
                  <a:pt x="152800" y="265900"/>
                  <a:pt x="285350" y="184937"/>
                  <a:pt x="285350" y="118262"/>
                </a:cubicBezTo>
                <a:cubicBezTo>
                  <a:pt x="285350" y="77781"/>
                  <a:pt x="259956" y="38891"/>
                  <a:pt x="214713" y="38891"/>
                </a:cubicBezTo>
                <a:cubicBezTo>
                  <a:pt x="169469" y="38891"/>
                  <a:pt x="152800" y="79486"/>
                  <a:pt x="152800" y="7948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7" name="TextBox 7"/>
          <p:cNvSpPr txBox="1"/>
          <p:nvPr/>
        </p:nvSpPr>
        <p:spPr>
          <a:xfrm>
            <a:off x="4406841" y="3322687"/>
            <a:ext cx="3429121" cy="1799849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虚拟私有云，是一个逻辑上隔离的网络空间，用户可以在其中设置自己的网络环境，包括子网、路由表、网络地址转换（NAT）网关等。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68361" y="2111504"/>
            <a:ext cx="2267602" cy="1121328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简介VPC</a:t>
            </a:r>
          </a:p>
        </p:txBody>
      </p:sp>
      <p:sp>
        <p:nvSpPr>
          <p:cNvPr id="9" name="AutoShape 9"/>
          <p:cNvSpPr/>
          <p:nvPr/>
        </p:nvSpPr>
        <p:spPr>
          <a:xfrm>
            <a:off x="4406841" y="2169344"/>
            <a:ext cx="1005648" cy="1005648"/>
          </a:xfrm>
          <a:prstGeom prst="roundRect">
            <a:avLst>
              <a:gd name="adj" fmla="val 15104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0" name="TextBox 10"/>
          <p:cNvSpPr txBox="1"/>
          <p:nvPr/>
        </p:nvSpPr>
        <p:spPr>
          <a:xfrm>
            <a:off x="8189466" y="3322687"/>
            <a:ext cx="3429121" cy="1799849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使用Terraform定义和创建EC2和VPC资源需要编写相应的配置代码，包括资源的位置、类型、属性等。然后，通过Terraform的命令行工具执行相应的命令，即可创建和部署这些资源。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50986" y="2111504"/>
            <a:ext cx="2267602" cy="1121328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如何定义和创建这些资源</a:t>
            </a:r>
          </a:p>
        </p:txBody>
      </p:sp>
      <p:sp>
        <p:nvSpPr>
          <p:cNvPr id="12" name="AutoShape 12"/>
          <p:cNvSpPr/>
          <p:nvPr/>
        </p:nvSpPr>
        <p:spPr>
          <a:xfrm>
            <a:off x="8189466" y="2169344"/>
            <a:ext cx="1005648" cy="1005648"/>
          </a:xfrm>
          <a:prstGeom prst="roundRect">
            <a:avLst>
              <a:gd name="adj" fmla="val 15104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3" name="Freeform 13"/>
          <p:cNvSpPr/>
          <p:nvPr/>
        </p:nvSpPr>
        <p:spPr>
          <a:xfrm>
            <a:off x="4701962" y="2454940"/>
            <a:ext cx="434456" cy="434456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80975"/>
                </a:moveTo>
                <a:lnTo>
                  <a:pt x="247650" y="123825"/>
                </a:lnTo>
                <a:lnTo>
                  <a:pt x="247650" y="38100"/>
                </a:lnTo>
                <a:lnTo>
                  <a:pt x="209550" y="38100"/>
                </a:lnTo>
                <a:lnTo>
                  <a:pt x="209550" y="85725"/>
                </a:lnTo>
                <a:lnTo>
                  <a:pt x="152400" y="28575"/>
                </a:lnTo>
                <a:lnTo>
                  <a:pt x="0" y="180975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285750"/>
                </a:lnTo>
                <a:lnTo>
                  <a:pt x="133350" y="285750"/>
                </a:lnTo>
                <a:lnTo>
                  <a:pt x="133350" y="228600"/>
                </a:lnTo>
                <a:lnTo>
                  <a:pt x="171450" y="228600"/>
                </a:lnTo>
                <a:lnTo>
                  <a:pt x="171450" y="285750"/>
                </a:lnTo>
                <a:lnTo>
                  <a:pt x="266700" y="285750"/>
                </a:lnTo>
                <a:lnTo>
                  <a:pt x="266700" y="190500"/>
                </a:lnTo>
                <a:lnTo>
                  <a:pt x="304800" y="1905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4" name="Freeform 14"/>
          <p:cNvSpPr/>
          <p:nvPr/>
        </p:nvSpPr>
        <p:spPr>
          <a:xfrm>
            <a:off x="8483932" y="2463810"/>
            <a:ext cx="416717" cy="41671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76023" y="1726817"/>
            <a:ext cx="4434841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62187" y="4881292"/>
            <a:ext cx="6000750" cy="7113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应用场景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67801" y="5523753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EC2 广泛应用于各种场景，如 web 服务器、数据库服务器、缓存服务器等，还可以用于构建企业数据中心、运行大数据分析等。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5562187" y="1621998"/>
            <a:ext cx="6000750" cy="66607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功能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67801" y="2234038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EC2 提供了一种弹性、可扩展的云计算服务，用户可以根据需求选择不同的实例类型、配置和使用方式，运行各种应用程序。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62187" y="3262274"/>
            <a:ext cx="6000750" cy="69755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特点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67801" y="3896612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EC2 具有高可用性、高可靠性、高灵活性等特点，用户可以方便地扩展或收缩计算资源，以满足业务需求。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简介EC2</a:t>
            </a:r>
          </a:p>
        </p:txBody>
      </p:sp>
      <p:sp>
        <p:nvSpPr>
          <p:cNvPr id="11" name="AutoShape 11"/>
          <p:cNvSpPr/>
          <p:nvPr/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901" y="1362476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功能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85901" y="2024509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VPC 是一种虚拟私有云，用户可以在其中设置自己的网络环境，包括子网、路由表、网络地址转换（NAT）网关等。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简介VPC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38598" y="1564792"/>
            <a:ext cx="353467" cy="353467"/>
            <a:chOff x="838598" y="1564792"/>
            <a:chExt cx="353467" cy="353467"/>
          </a:xfrm>
        </p:grpSpPr>
        <p:sp>
          <p:nvSpPr>
            <p:cNvPr id="6" name="AutoShape 6"/>
            <p:cNvSpPr/>
            <p:nvPr/>
          </p:nvSpPr>
          <p:spPr>
            <a:xfrm>
              <a:off x="920082" y="1646276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7" name="AutoShape 7"/>
            <p:cNvSpPr/>
            <p:nvPr/>
          </p:nvSpPr>
          <p:spPr>
            <a:xfrm>
              <a:off x="838598" y="1564792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sp>
        <p:nvSpPr>
          <p:cNvPr id="8" name="TextBox 8"/>
          <p:cNvSpPr txBox="1"/>
          <p:nvPr/>
        </p:nvSpPr>
        <p:spPr>
          <a:xfrm>
            <a:off x="1685901" y="3189254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特点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85901" y="3851288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VPC 具有高灵活性、高可靠性等特点，用户可以在其中部署各种网络设备和服务，如路由器、交换机、负载均衡器等。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38598" y="3391571"/>
            <a:ext cx="353467" cy="353467"/>
            <a:chOff x="838598" y="3391571"/>
            <a:chExt cx="353467" cy="353467"/>
          </a:xfrm>
        </p:grpSpPr>
        <p:sp>
          <p:nvSpPr>
            <p:cNvPr id="11" name="AutoShape 11"/>
            <p:cNvSpPr/>
            <p:nvPr/>
          </p:nvSpPr>
          <p:spPr>
            <a:xfrm>
              <a:off x="920082" y="3473055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838598" y="3391571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sp>
        <p:nvSpPr>
          <p:cNvPr id="13" name="TextBox 13"/>
          <p:cNvSpPr txBox="1"/>
          <p:nvPr/>
        </p:nvSpPr>
        <p:spPr>
          <a:xfrm>
            <a:off x="1685901" y="4975292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应用场景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85901" y="5637325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VPC 广泛应用于各种场景，如企业数据中心、云服务提供商的云服务、高校科研机构等。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38598" y="5177608"/>
            <a:ext cx="353467" cy="353467"/>
            <a:chOff x="838598" y="5177608"/>
            <a:chExt cx="353467" cy="353467"/>
          </a:xfrm>
        </p:grpSpPr>
        <p:sp>
          <p:nvSpPr>
            <p:cNvPr id="16" name="AutoShape 16"/>
            <p:cNvSpPr/>
            <p:nvPr/>
          </p:nvSpPr>
          <p:spPr>
            <a:xfrm>
              <a:off x="920082" y="5259092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838598" y="5177608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cxnSp>
        <p:nvCxnSpPr>
          <p:cNvPr id="18" name="Connector 18"/>
          <p:cNvCxnSpPr/>
          <p:nvPr/>
        </p:nvCxnSpPr>
        <p:spPr>
          <a:xfrm>
            <a:off x="1015332" y="1728028"/>
            <a:ext cx="0" cy="521495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>
            <a:off x="3738378" y="3298301"/>
            <a:ext cx="8409018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or 3"/>
          <p:cNvCxnSpPr/>
          <p:nvPr/>
        </p:nvCxnSpPr>
        <p:spPr>
          <a:xfrm>
            <a:off x="1321501" y="5911350"/>
            <a:ext cx="10844603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extBox 4"/>
          <p:cNvSpPr txBox="1"/>
          <p:nvPr/>
        </p:nvSpPr>
        <p:spPr>
          <a:xfrm>
            <a:off x="3560911" y="1643705"/>
            <a:ext cx="7841305" cy="155419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使用Terraform定义和创建EC2和VPC资源需要编写相应的配置代码，包括资源的位置、类型、属性等。然后，通过Terraform的命令行工具执行相应的命令，即可创建和部署这些资源。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83471" y="4205614"/>
            <a:ext cx="7810500" cy="1540418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示例代码：以下是一个简单的Terraform配置示例，用于创建一个EC2实例和一个VPC，模块化和可重用性，在Terraform中，可以将常用的配置代码封装为模块，以便在多个项目中重复使用。例如，可以创建一个模块来定义和创建一个完整的VPC，然后在不同的项目中重复使用这个模块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如何定义和创建这些资源</a:t>
            </a:r>
          </a:p>
        </p:txBody>
      </p:sp>
      <p:sp>
        <p:nvSpPr>
          <p:cNvPr id="7" name="Freeform 7"/>
          <p:cNvSpPr/>
          <p:nvPr/>
        </p:nvSpPr>
        <p:spPr>
          <a:xfrm>
            <a:off x="2998634" y="1681805"/>
            <a:ext cx="374653" cy="422995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905000" y="952500"/>
                </a:lnTo>
                <a:lnTo>
                  <a:pt x="0" y="1905000"/>
                </a:lnTo>
                <a:lnTo>
                  <a:pt x="5715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8" name="Freeform 8"/>
          <p:cNvSpPr/>
          <p:nvPr/>
        </p:nvSpPr>
        <p:spPr>
          <a:xfrm>
            <a:off x="660311" y="4282652"/>
            <a:ext cx="374653" cy="422995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905000" y="952500"/>
                </a:lnTo>
                <a:lnTo>
                  <a:pt x="0" y="1905000"/>
                </a:lnTo>
                <a:lnTo>
                  <a:pt x="5715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演示与案例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07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  <a:ln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  <a:ln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  <a:ln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Jenkins 介绍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  <a:ln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  <a:ln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  <a:ln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  <a:ln/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实战演示内容</a:t>
            </a:r>
          </a:p>
        </p:txBody>
      </p:sp>
      <p:sp>
        <p:nvSpPr>
          <p:cNvPr id="3" name="AutoShape 3"/>
          <p:cNvSpPr/>
          <p:nvPr/>
        </p:nvSpPr>
        <p:spPr>
          <a:xfrm>
            <a:off x="651754" y="1716288"/>
            <a:ext cx="3429000" cy="4591050"/>
          </a:xfrm>
          <a:prstGeom prst="round2Diag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937504" y="2040223"/>
            <a:ext cx="2857500" cy="978725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Jenkins 触发自动化 Pipeline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7504" y="3268967"/>
            <a:ext cx="2857500" cy="2722154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演示如何通过 Jenkins 触发自动化 Pipeline，包括在 Jenkins 中配置 Git 仓库、创建 Pipeline 任务、配置 Jenkinsfile 等。</a:t>
            </a:r>
          </a:p>
        </p:txBody>
      </p:sp>
      <p:sp>
        <p:nvSpPr>
          <p:cNvPr id="6" name="AutoShape 6"/>
          <p:cNvSpPr/>
          <p:nvPr/>
        </p:nvSpPr>
        <p:spPr>
          <a:xfrm>
            <a:off x="4345585" y="1704871"/>
            <a:ext cx="3429000" cy="4591050"/>
          </a:xfrm>
          <a:prstGeom prst="round2Diag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7" name="TextBox 7"/>
          <p:cNvSpPr txBox="1"/>
          <p:nvPr/>
        </p:nvSpPr>
        <p:spPr>
          <a:xfrm>
            <a:off x="4631335" y="2028807"/>
            <a:ext cx="2857500" cy="978725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Terraform 部署 AWS 资源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31335" y="3257550"/>
            <a:ext cx="2857500" cy="2733571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演示如何使用 Terraform 部署 AWS 资源，包括安装和配置 AWS provider、编写 Terraform 代码、执行 Terraform plan 和 apply 等。</a:t>
            </a:r>
          </a:p>
        </p:txBody>
      </p:sp>
      <p:sp>
        <p:nvSpPr>
          <p:cNvPr id="9" name="AutoShape 9"/>
          <p:cNvSpPr/>
          <p:nvPr/>
        </p:nvSpPr>
        <p:spPr>
          <a:xfrm>
            <a:off x="8039417" y="1693454"/>
            <a:ext cx="3429000" cy="4591050"/>
          </a:xfrm>
          <a:prstGeom prst="round2Diag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10" name="TextBox 10"/>
          <p:cNvSpPr txBox="1"/>
          <p:nvPr/>
        </p:nvSpPr>
        <p:spPr>
          <a:xfrm>
            <a:off x="8325167" y="2017390"/>
            <a:ext cx="2857500" cy="978725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自动化流程展示及成效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25167" y="3246134"/>
            <a:ext cx="2857500" cy="2744987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演示 Jenkins、Terraform 和 AWS 的集成应用，展示自动化流程的实际效果，包括自动化构建、测试和部署的优势等。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3612" r="13612"/>
          <a:stretch>
            <a:fillRect/>
          </a:stretch>
        </p:blipFill>
        <p:spPr>
          <a:xfrm>
            <a:off x="667419" y="1817761"/>
            <a:ext cx="4563025" cy="4180009"/>
          </a:xfrm>
          <a:prstGeom prst="hexagon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Jenkins触发自动化Pipeline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25621" y="1602585"/>
            <a:ext cx="5687135" cy="47053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 Jenkins 中配置 Git 仓库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25621" y="2073120"/>
            <a:ext cx="5687135" cy="839992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 Jenkins 中配置 Git 仓库，以便能够拉取代码并触发自动化 Pipeline。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25621" y="3278788"/>
            <a:ext cx="5687135" cy="484316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创建 Pipeline 任务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25621" y="3763104"/>
            <a:ext cx="5732727" cy="78486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 Jenkins 中创建 Pipeline 任务，并配置相应的 Pipeline 脚本。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25621" y="4845364"/>
            <a:ext cx="5687135" cy="529052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配置 Jenkinsfile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25621" y="5374416"/>
            <a:ext cx="5732727" cy="7986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在代码库中编写 Jenkinsfile，定义自动化 Pipeline 的具体步骤和流程。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74316" y="3045252"/>
            <a:ext cx="9429750" cy="1656361"/>
          </a:xfrm>
          <a:prstGeom prst="roundRect">
            <a:avLst>
              <a:gd name="adj" fmla="val 16667"/>
            </a:avLst>
          </a:prstGeom>
          <a:gradFill>
            <a:gsLst>
              <a:gs pos="100000">
                <a:schemeClr val="lt2">
                  <a:alpha val="100000"/>
                </a:schemeClr>
              </a:gs>
              <a:gs pos="0">
                <a:schemeClr val="lt1">
                  <a:alpha val="100000"/>
                </a:schemeClr>
              </a:gs>
            </a:gsLst>
            <a:lin ang="0"/>
          </a:gradFill>
          <a:ln/>
        </p:spPr>
      </p:sp>
      <p:sp>
        <p:nvSpPr>
          <p:cNvPr id="3" name="AutoShape 3"/>
          <p:cNvSpPr/>
          <p:nvPr/>
        </p:nvSpPr>
        <p:spPr>
          <a:xfrm>
            <a:off x="1374316" y="4823279"/>
            <a:ext cx="9429750" cy="165636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/>
          </a:gradFill>
          <a:ln/>
        </p:spPr>
      </p:sp>
      <p:sp>
        <p:nvSpPr>
          <p:cNvPr id="4" name="AutoShape 4"/>
          <p:cNvSpPr/>
          <p:nvPr/>
        </p:nvSpPr>
        <p:spPr>
          <a:xfrm>
            <a:off x="1374316" y="1267225"/>
            <a:ext cx="9429750" cy="165636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/>
          </a:gradFill>
          <a:ln/>
        </p:spPr>
      </p:sp>
      <p:sp>
        <p:nvSpPr>
          <p:cNvPr id="5" name="AutoShape 5"/>
          <p:cNvSpPr/>
          <p:nvPr/>
        </p:nvSpPr>
        <p:spPr>
          <a:xfrm>
            <a:off x="987242" y="5246342"/>
            <a:ext cx="810236" cy="810236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Freeform 6"/>
          <p:cNvSpPr/>
          <p:nvPr/>
        </p:nvSpPr>
        <p:spPr>
          <a:xfrm>
            <a:off x="1115389" y="5374489"/>
            <a:ext cx="553940" cy="55394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90033" y="152400"/>
                </a:moveTo>
                <a:cubicBezTo>
                  <a:pt x="190033" y="90992"/>
                  <a:pt x="221771" y="56493"/>
                  <a:pt x="221771" y="56493"/>
                </a:cubicBezTo>
                <a:cubicBezTo>
                  <a:pt x="221771" y="56493"/>
                  <a:pt x="193758" y="33766"/>
                  <a:pt x="151924" y="33766"/>
                </a:cubicBezTo>
                <a:cubicBezTo>
                  <a:pt x="110090" y="33766"/>
                  <a:pt x="82067" y="56512"/>
                  <a:pt x="82067" y="56512"/>
                </a:cubicBezTo>
                <a:cubicBezTo>
                  <a:pt x="82067" y="56512"/>
                  <a:pt x="114376" y="82753"/>
                  <a:pt x="114376" y="152400"/>
                </a:cubicBezTo>
                <a:cubicBezTo>
                  <a:pt x="114376" y="219608"/>
                  <a:pt x="81858" y="248145"/>
                  <a:pt x="81858" y="248145"/>
                </a:cubicBezTo>
                <a:cubicBezTo>
                  <a:pt x="81858" y="248145"/>
                  <a:pt x="115662" y="271034"/>
                  <a:pt x="151924" y="271034"/>
                </a:cubicBezTo>
                <a:cubicBezTo>
                  <a:pt x="189043" y="271034"/>
                  <a:pt x="221799" y="248269"/>
                  <a:pt x="221799" y="248269"/>
                </a:cubicBezTo>
                <a:cubicBezTo>
                  <a:pt x="221799" y="248269"/>
                  <a:pt x="190033" y="218503"/>
                  <a:pt x="190033" y="152400"/>
                </a:cubicBezTo>
                <a:close/>
                <a:moveTo>
                  <a:pt x="74095" y="62789"/>
                </a:moveTo>
                <a:cubicBezTo>
                  <a:pt x="74095" y="62789"/>
                  <a:pt x="34633" y="86839"/>
                  <a:pt x="34633" y="152800"/>
                </a:cubicBezTo>
                <a:cubicBezTo>
                  <a:pt x="34633" y="218751"/>
                  <a:pt x="74533" y="240335"/>
                  <a:pt x="74533" y="240335"/>
                </a:cubicBezTo>
                <a:cubicBezTo>
                  <a:pt x="74533" y="240335"/>
                  <a:pt x="103613" y="218742"/>
                  <a:pt x="103613" y="152800"/>
                </a:cubicBezTo>
                <a:cubicBezTo>
                  <a:pt x="103613" y="86839"/>
                  <a:pt x="74095" y="62789"/>
                  <a:pt x="74095" y="62789"/>
                </a:cubicBezTo>
                <a:close/>
                <a:moveTo>
                  <a:pt x="229753" y="64570"/>
                </a:moveTo>
                <a:cubicBezTo>
                  <a:pt x="229753" y="64570"/>
                  <a:pt x="200244" y="86839"/>
                  <a:pt x="200244" y="152800"/>
                </a:cubicBezTo>
                <a:cubicBezTo>
                  <a:pt x="200244" y="218751"/>
                  <a:pt x="229305" y="240335"/>
                  <a:pt x="229305" y="240335"/>
                </a:cubicBezTo>
                <a:cubicBezTo>
                  <a:pt x="229305" y="240335"/>
                  <a:pt x="270158" y="218742"/>
                  <a:pt x="270158" y="152800"/>
                </a:cubicBezTo>
                <a:cubicBezTo>
                  <a:pt x="270158" y="86839"/>
                  <a:pt x="229753" y="64570"/>
                  <a:pt x="229753" y="6457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10373288" y="3468315"/>
            <a:ext cx="810236" cy="810236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987242" y="1690288"/>
            <a:ext cx="810236" cy="810236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9" name="Freeform 9"/>
          <p:cNvSpPr/>
          <p:nvPr/>
        </p:nvSpPr>
        <p:spPr>
          <a:xfrm>
            <a:off x="1171659" y="1892749"/>
            <a:ext cx="405314" cy="40531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73841" y="122930"/>
                </a:moveTo>
                <a:cubicBezTo>
                  <a:pt x="179718" y="102937"/>
                  <a:pt x="177232" y="81020"/>
                  <a:pt x="166392" y="62665"/>
                </a:cubicBezTo>
                <a:cubicBezTo>
                  <a:pt x="166630" y="62998"/>
                  <a:pt x="62770" y="167697"/>
                  <a:pt x="62027" y="167040"/>
                </a:cubicBezTo>
                <a:cubicBezTo>
                  <a:pt x="80077" y="177698"/>
                  <a:pt x="101994" y="180699"/>
                  <a:pt x="121720" y="175193"/>
                </a:cubicBezTo>
                <a:cubicBezTo>
                  <a:pt x="121577" y="174689"/>
                  <a:pt x="173422" y="122853"/>
                  <a:pt x="173841" y="122930"/>
                </a:cubicBezTo>
                <a:close/>
                <a:moveTo>
                  <a:pt x="155315" y="45968"/>
                </a:moveTo>
                <a:cubicBezTo>
                  <a:pt x="141322" y="32175"/>
                  <a:pt x="121301" y="22822"/>
                  <a:pt x="100127" y="22822"/>
                </a:cubicBezTo>
                <a:cubicBezTo>
                  <a:pt x="57331" y="22822"/>
                  <a:pt x="22631" y="57607"/>
                  <a:pt x="22631" y="100508"/>
                </a:cubicBezTo>
                <a:cubicBezTo>
                  <a:pt x="22631" y="121444"/>
                  <a:pt x="32156" y="141713"/>
                  <a:pt x="45587" y="155686"/>
                </a:cubicBezTo>
                <a:cubicBezTo>
                  <a:pt x="45615" y="155686"/>
                  <a:pt x="154657" y="46863"/>
                  <a:pt x="155315" y="45968"/>
                </a:cubicBezTo>
                <a:close/>
                <a:moveTo>
                  <a:pt x="264909" y="252089"/>
                </a:moveTo>
                <a:cubicBezTo>
                  <a:pt x="264909" y="252089"/>
                  <a:pt x="267443" y="230200"/>
                  <a:pt x="261128" y="223885"/>
                </a:cubicBezTo>
                <a:cubicBezTo>
                  <a:pt x="260709" y="223466"/>
                  <a:pt x="188300" y="135065"/>
                  <a:pt x="188300" y="135065"/>
                </a:cubicBezTo>
                <a:lnTo>
                  <a:pt x="134417" y="188947"/>
                </a:lnTo>
                <a:lnTo>
                  <a:pt x="222818" y="262185"/>
                </a:lnTo>
                <a:cubicBezTo>
                  <a:pt x="228714" y="268919"/>
                  <a:pt x="251441" y="265557"/>
                  <a:pt x="251441" y="265557"/>
                </a:cubicBezTo>
                <a:lnTo>
                  <a:pt x="269538" y="281978"/>
                </a:lnTo>
                <a:lnTo>
                  <a:pt x="282169" y="269348"/>
                </a:lnTo>
                <a:lnTo>
                  <a:pt x="264909" y="25208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0" name="Freeform 10"/>
          <p:cNvSpPr/>
          <p:nvPr/>
        </p:nvSpPr>
        <p:spPr>
          <a:xfrm>
            <a:off x="10569897" y="3661311"/>
            <a:ext cx="424244" cy="42424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67640" y="106680"/>
                </a:moveTo>
                <a:lnTo>
                  <a:pt x="189586" y="139598"/>
                </a:lnTo>
                <a:cubicBezTo>
                  <a:pt x="194310" y="146761"/>
                  <a:pt x="204978" y="152400"/>
                  <a:pt x="213512" y="152400"/>
                </a:cubicBezTo>
                <a:lnTo>
                  <a:pt x="259080" y="152400"/>
                </a:lnTo>
                <a:lnTo>
                  <a:pt x="259080" y="121920"/>
                </a:lnTo>
                <a:lnTo>
                  <a:pt x="213360" y="121920"/>
                </a:lnTo>
                <a:lnTo>
                  <a:pt x="191414" y="89002"/>
                </a:lnTo>
                <a:cubicBezTo>
                  <a:pt x="185452" y="80686"/>
                  <a:pt x="178394" y="73628"/>
                  <a:pt x="170345" y="67847"/>
                </a:cubicBezTo>
                <a:lnTo>
                  <a:pt x="170069" y="67666"/>
                </a:lnTo>
                <a:lnTo>
                  <a:pt x="149952" y="54254"/>
                </a:lnTo>
                <a:cubicBezTo>
                  <a:pt x="146104" y="51911"/>
                  <a:pt x="141446" y="50521"/>
                  <a:pt x="136465" y="50521"/>
                </a:cubicBezTo>
                <a:cubicBezTo>
                  <a:pt x="131912" y="50521"/>
                  <a:pt x="127635" y="51683"/>
                  <a:pt x="123911" y="53721"/>
                </a:cubicBezTo>
                <a:lnTo>
                  <a:pt x="124044" y="53654"/>
                </a:lnTo>
                <a:lnTo>
                  <a:pt x="60950" y="91450"/>
                </a:lnTo>
                <a:lnTo>
                  <a:pt x="60950" y="167650"/>
                </a:lnTo>
                <a:lnTo>
                  <a:pt x="91430" y="167650"/>
                </a:lnTo>
                <a:lnTo>
                  <a:pt x="91430" y="106690"/>
                </a:lnTo>
                <a:lnTo>
                  <a:pt x="121910" y="91450"/>
                </a:lnTo>
                <a:lnTo>
                  <a:pt x="76190" y="304810"/>
                </a:lnTo>
                <a:lnTo>
                  <a:pt x="106670" y="304810"/>
                </a:lnTo>
                <a:lnTo>
                  <a:pt x="142484" y="188224"/>
                </a:lnTo>
                <a:lnTo>
                  <a:pt x="167630" y="213370"/>
                </a:lnTo>
                <a:lnTo>
                  <a:pt x="167630" y="304810"/>
                </a:lnTo>
                <a:lnTo>
                  <a:pt x="198110" y="304810"/>
                </a:lnTo>
                <a:lnTo>
                  <a:pt x="198110" y="182890"/>
                </a:lnTo>
                <a:lnTo>
                  <a:pt x="156962" y="141742"/>
                </a:lnTo>
                <a:lnTo>
                  <a:pt x="167630" y="106690"/>
                </a:lnTo>
                <a:close/>
                <a:moveTo>
                  <a:pt x="182880" y="60960"/>
                </a:moveTo>
                <a:cubicBezTo>
                  <a:pt x="199711" y="60960"/>
                  <a:pt x="213360" y="47311"/>
                  <a:pt x="213360" y="30480"/>
                </a:cubicBezTo>
                <a:cubicBezTo>
                  <a:pt x="213360" y="13649"/>
                  <a:pt x="199711" y="0"/>
                  <a:pt x="182880" y="0"/>
                </a:cubicBezTo>
                <a:lnTo>
                  <a:pt x="182880" y="0"/>
                </a:lnTo>
                <a:cubicBezTo>
                  <a:pt x="166049" y="0"/>
                  <a:pt x="152400" y="13649"/>
                  <a:pt x="152400" y="30480"/>
                </a:cubicBezTo>
                <a:cubicBezTo>
                  <a:pt x="152400" y="47311"/>
                  <a:pt x="166049" y="60960"/>
                  <a:pt x="182880" y="60960"/>
                </a:cubicBezTo>
                <a:lnTo>
                  <a:pt x="182880" y="6096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1" name="TextBox 11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Terraform部署AWS资源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86545" y="1423391"/>
            <a:ext cx="8201025" cy="5715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安装和配置AWS provider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86545" y="1881734"/>
            <a:ext cx="8201025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 Terraform 中安装和配置 AWS provider，以便能够管理 AWS 资源。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31680" y="3229780"/>
            <a:ext cx="8201025" cy="5715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编写Terraform代码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31680" y="3688123"/>
            <a:ext cx="8201025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使用 Terraform 语言编写代码，定义需要创建的 AWS 资源及其配置。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31680" y="4882435"/>
            <a:ext cx="8201025" cy="5715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执行Terraform plan和apply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31680" y="5340777"/>
            <a:ext cx="8201025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在终端中执行 Terraform plan 和 apply 命令，预览和创建 AWS 资源。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4963" y="2034175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 Jenkins 和 Terraform 的集成，可以实现自动化构建云资源，缩短构建时间，提高构建效率。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4963" y="1575832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自动化构建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4963" y="3530045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 Jenkins 和 Terraform 的集成，可以实现自动化测试云资源，确保资源的质量和可靠性。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4963" y="3071702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自动化测试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4963" y="5118981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 Jenkins 和 Terraform 的集成，可以实现自动化部署云资源，简化部署流程，提高部署效率。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4963" y="4660638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自动化部署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38931" y="1450035"/>
            <a:ext cx="4792980" cy="4792980"/>
          </a:xfrm>
          <a:prstGeom prst="ellipse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自动化流程展示及成效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总结与未来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08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  <a:ln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  <a:ln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  <a:ln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  <a:ln/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总结与未来内容</a:t>
            </a:r>
          </a:p>
        </p:txBody>
      </p:sp>
      <p:sp>
        <p:nvSpPr>
          <p:cNvPr id="3" name="AutoShape 3"/>
          <p:cNvSpPr/>
          <p:nvPr/>
        </p:nvSpPr>
        <p:spPr>
          <a:xfrm>
            <a:off x="1315871" y="2339960"/>
            <a:ext cx="4119819" cy="2507459"/>
          </a:xfrm>
          <a:prstGeom prst="roundRect">
            <a:avLst>
              <a:gd name="adj" fmla="val 7971"/>
            </a:avLst>
          </a:prstGeom>
          <a:solidFill>
            <a:srgbClr val="FFFFFF">
              <a:alpha val="100000"/>
            </a:srgbClr>
          </a:solidFill>
          <a:ln/>
          <a:effectLst>
            <a:outerShdw blurRad="342900">
              <a:srgbClr val="000000">
                <a:alpha val="7000"/>
              </a:srgbClr>
            </a:outerShdw>
          </a:effectLst>
        </p:spPr>
      </p:sp>
      <p:sp>
        <p:nvSpPr>
          <p:cNvPr id="4" name="TextBox 4"/>
          <p:cNvSpPr txBox="1"/>
          <p:nvPr/>
        </p:nvSpPr>
        <p:spPr>
          <a:xfrm>
            <a:off x="1662165" y="2714532"/>
            <a:ext cx="3427232" cy="1758315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140000"/>
              </a:lnSpc>
              <a:spcBef>
                <a:spcPts val="375"/>
              </a:spcBef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持续集成与持续部署在DevOps中的重要性</a:t>
            </a:r>
          </a:p>
        </p:txBody>
      </p:sp>
      <p:sp>
        <p:nvSpPr>
          <p:cNvPr id="5" name="AutoShape 5"/>
          <p:cNvSpPr/>
          <p:nvPr/>
        </p:nvSpPr>
        <p:spPr>
          <a:xfrm>
            <a:off x="964505" y="1988594"/>
            <a:ext cx="702732" cy="70273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Freeform 6"/>
          <p:cNvSpPr/>
          <p:nvPr/>
        </p:nvSpPr>
        <p:spPr>
          <a:xfrm>
            <a:off x="1107955" y="2151094"/>
            <a:ext cx="415832" cy="41583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800" y="79486"/>
                </a:moveTo>
                <a:cubicBezTo>
                  <a:pt x="152800" y="79486"/>
                  <a:pt x="133750" y="38891"/>
                  <a:pt x="90888" y="38891"/>
                </a:cubicBezTo>
                <a:cubicBezTo>
                  <a:pt x="44053" y="38891"/>
                  <a:pt x="19450" y="78581"/>
                  <a:pt x="19450" y="118262"/>
                </a:cubicBezTo>
                <a:cubicBezTo>
                  <a:pt x="19450" y="184147"/>
                  <a:pt x="152800" y="265900"/>
                  <a:pt x="152800" y="265900"/>
                </a:cubicBezTo>
                <a:cubicBezTo>
                  <a:pt x="152800" y="265900"/>
                  <a:pt x="285350" y="184937"/>
                  <a:pt x="285350" y="118262"/>
                </a:cubicBezTo>
                <a:cubicBezTo>
                  <a:pt x="285350" y="77781"/>
                  <a:pt x="259956" y="38891"/>
                  <a:pt x="214713" y="38891"/>
                </a:cubicBezTo>
                <a:cubicBezTo>
                  <a:pt x="169469" y="38891"/>
                  <a:pt x="152800" y="79486"/>
                  <a:pt x="152800" y="7948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6675983" y="2336617"/>
            <a:ext cx="4119819" cy="2507459"/>
          </a:xfrm>
          <a:prstGeom prst="roundRect">
            <a:avLst>
              <a:gd name="adj" fmla="val 7971"/>
            </a:avLst>
          </a:prstGeom>
          <a:solidFill>
            <a:srgbClr val="FFFFFF">
              <a:alpha val="100000"/>
            </a:srgbClr>
          </a:solidFill>
          <a:ln/>
          <a:effectLst>
            <a:outerShdw blurRad="342900">
              <a:srgbClr val="000000">
                <a:alpha val="7000"/>
              </a:srgbClr>
            </a:outerShdw>
          </a:effectLst>
        </p:spPr>
      </p:sp>
      <p:sp>
        <p:nvSpPr>
          <p:cNvPr id="8" name="TextBox 8"/>
          <p:cNvSpPr txBox="1"/>
          <p:nvPr/>
        </p:nvSpPr>
        <p:spPr>
          <a:xfrm>
            <a:off x="7022277" y="2714532"/>
            <a:ext cx="3427232" cy="1758315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140000"/>
              </a:lnSpc>
              <a:spcBef>
                <a:spcPts val="375"/>
              </a:spcBef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使用Jenkins、Terraform、AWS的最佳实践</a:t>
            </a:r>
          </a:p>
        </p:txBody>
      </p:sp>
      <p:sp>
        <p:nvSpPr>
          <p:cNvPr id="9" name="AutoShape 9"/>
          <p:cNvSpPr/>
          <p:nvPr/>
        </p:nvSpPr>
        <p:spPr>
          <a:xfrm>
            <a:off x="6324617" y="1985251"/>
            <a:ext cx="702732" cy="70273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0" name="Freeform 10"/>
          <p:cNvSpPr/>
          <p:nvPr/>
        </p:nvSpPr>
        <p:spPr>
          <a:xfrm>
            <a:off x="6498516" y="2140100"/>
            <a:ext cx="354935" cy="35493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67640" y="0"/>
                </a:moveTo>
                <a:lnTo>
                  <a:pt x="182880" y="0"/>
                </a:lnTo>
                <a:lnTo>
                  <a:pt x="182880" y="45720"/>
                </a:lnTo>
                <a:lnTo>
                  <a:pt x="228600" y="152400"/>
                </a:lnTo>
                <a:lnTo>
                  <a:pt x="228600" y="274320"/>
                </a:lnTo>
                <a:cubicBezTo>
                  <a:pt x="228600" y="291151"/>
                  <a:pt x="214951" y="304800"/>
                  <a:pt x="198120" y="304800"/>
                </a:cubicBezTo>
                <a:lnTo>
                  <a:pt x="198120" y="304800"/>
                </a:lnTo>
                <a:lnTo>
                  <a:pt x="76200" y="304800"/>
                </a:lnTo>
                <a:cubicBezTo>
                  <a:pt x="59436" y="304800"/>
                  <a:pt x="40996" y="291998"/>
                  <a:pt x="35052" y="276149"/>
                </a:cubicBezTo>
                <a:lnTo>
                  <a:pt x="0" y="182880"/>
                </a:lnTo>
                <a:lnTo>
                  <a:pt x="0" y="152400"/>
                </a:lnTo>
                <a:cubicBezTo>
                  <a:pt x="0" y="135569"/>
                  <a:pt x="13649" y="121920"/>
                  <a:pt x="30480" y="121920"/>
                </a:cubicBezTo>
                <a:lnTo>
                  <a:pt x="30480" y="121920"/>
                </a:lnTo>
                <a:lnTo>
                  <a:pt x="137160" y="121920"/>
                </a:lnTo>
                <a:lnTo>
                  <a:pt x="137160" y="30480"/>
                </a:lnTo>
                <a:cubicBezTo>
                  <a:pt x="137160" y="13649"/>
                  <a:pt x="150809" y="0"/>
                  <a:pt x="167640" y="0"/>
                </a:cubicBezTo>
                <a:lnTo>
                  <a:pt x="167640" y="0"/>
                </a:lnTo>
                <a:close/>
                <a:moveTo>
                  <a:pt x="259080" y="152400"/>
                </a:moveTo>
                <a:lnTo>
                  <a:pt x="304800" y="152400"/>
                </a:lnTo>
                <a:lnTo>
                  <a:pt x="304800" y="304800"/>
                </a:lnTo>
                <a:lnTo>
                  <a:pt x="259080" y="304800"/>
                </a:lnTo>
                <a:lnTo>
                  <a:pt x="259080" y="1524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76023" y="1726817"/>
            <a:ext cx="4434841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62187" y="4881292"/>
            <a:ext cx="6000750" cy="7113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提高资源利用率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67801" y="5523753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通过自动化云资源管理，可以按需创建和销毁云资源，提高资源利用率，降低成本。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5562187" y="1621998"/>
            <a:ext cx="6000750" cy="66607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提高开发效率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67801" y="2234038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通过自动化构建、测试和部署，可以减少重复性工作，缩短开发周期，提高开发效率。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62187" y="3262274"/>
            <a:ext cx="6000750" cy="69755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提高软件质量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67801" y="3896612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通过持续集成和持续部署，可以在代码合并前进行自动化测试，确保软件质量，减少生产环境中的故障。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持续集成与持续部署在DevOps中的重要性</a:t>
            </a:r>
          </a:p>
        </p:txBody>
      </p:sp>
      <p:sp>
        <p:nvSpPr>
          <p:cNvPr id="11" name="AutoShape 11"/>
          <p:cNvSpPr/>
          <p:nvPr/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70000"/>
          </a:blip>
          <a:srcRect l="15693" r="15693"/>
          <a:stretch>
            <a:fillRect/>
          </a:stretch>
        </p:blipFill>
        <p:spPr>
          <a:xfrm>
            <a:off x="1415276" y="1633786"/>
            <a:ext cx="2433158" cy="2364134"/>
          </a:xfrm>
          <a:prstGeom prst="ellipse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95406" y="4346209"/>
            <a:ext cx="10658475" cy="192810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Jenkins Pipeline</a:t>
            </a:r>
          </a:p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持续集成与部署工具。自动化构建、测试和部署应用程序。开发人员自定义构建逻辑，包括自动化测试、打包及部署。Terraform，基础设施即代码工具。定义和管理云资源，如虚拟机、网络等。编写可重用模板，提高云资源利用率和管理效率。AWS，云服务提供商，支持CI/CD需求。AWS CodePipeline与Jenkins集成，实现自动化构建、测试和部署。提供弹性计算、存储、数据服务等，支持持续集成和持续部署。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rcRect l="27958" r="27958"/>
          <a:stretch>
            <a:fillRect/>
          </a:stretch>
        </p:blipFill>
        <p:spPr>
          <a:xfrm>
            <a:off x="4855037" y="1620933"/>
            <a:ext cx="2433158" cy="2364134"/>
          </a:xfrm>
          <a:prstGeom prst="ellipse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70000"/>
          </a:blip>
          <a:srcRect l="15693" r="15693"/>
          <a:stretch>
            <a:fillRect/>
          </a:stretch>
        </p:blipFill>
        <p:spPr>
          <a:xfrm>
            <a:off x="8349233" y="1615605"/>
            <a:ext cx="2433158" cy="2364134"/>
          </a:xfrm>
          <a:prstGeom prst="ellipse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使用Jenkins、Terraform、AWS的最佳实践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98804" y="2875083"/>
            <a:ext cx="190500" cy="1368299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2174865" y="2875084"/>
            <a:ext cx="190500" cy="1368298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2133600" y="2478145"/>
            <a:ext cx="7924800" cy="216217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7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40619" y="1239230"/>
            <a:ext cx="3783578" cy="504477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Jenkins 开源自动化服务器</a:t>
            </a:r>
          </a:p>
        </p:txBody>
      </p:sp>
      <p:sp>
        <p:nvSpPr>
          <p:cNvPr id="4" name="AutoShape 4"/>
          <p:cNvSpPr/>
          <p:nvPr/>
        </p:nvSpPr>
        <p:spPr>
          <a:xfrm>
            <a:off x="4195024" y="478701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4195024" y="301808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>
            <a:off x="4195024" y="1237957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7" name="TextBox 7"/>
          <p:cNvSpPr txBox="1"/>
          <p:nvPr/>
        </p:nvSpPr>
        <p:spPr>
          <a:xfrm>
            <a:off x="5259845" y="2945478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灵活性强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59845" y="3472246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Jenkins 是一个非常灵活的工具，可以适应不同的需求和工作流程。用户可以根据自己的想法和需求来定制 Jenkins 的功能和界面。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72199" y="4714408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开源和免费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72199" y="5252378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Jenkins 是一个开源项目，可以免费使用。它还有着一个庞大的社区和众多的插件，方便用户学习和使用。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72221" y="1165346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功能丰富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72221" y="1692114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Jenkins 提供了许多功能，包括自动化构建、测试、部署和管理基础设施等。这些功能可以通过安装相应的插件来扩展。</a:t>
            </a:r>
          </a:p>
        </p:txBody>
      </p:sp>
      <p:sp>
        <p:nvSpPr>
          <p:cNvPr id="13" name="AutoShape 13"/>
          <p:cNvSpPr/>
          <p:nvPr/>
        </p:nvSpPr>
        <p:spPr>
          <a:xfrm>
            <a:off x="4629608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4" name="AutoShape 14"/>
          <p:cNvSpPr/>
          <p:nvPr/>
        </p:nvSpPr>
        <p:spPr>
          <a:xfrm>
            <a:off x="3911804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5" name="AutoShape 15"/>
          <p:cNvSpPr/>
          <p:nvPr/>
        </p:nvSpPr>
        <p:spPr>
          <a:xfrm>
            <a:off x="4629608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6" name="AutoShape 16"/>
          <p:cNvSpPr/>
          <p:nvPr/>
        </p:nvSpPr>
        <p:spPr>
          <a:xfrm>
            <a:off x="3911804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7" name="AutoShape 17"/>
          <p:cNvSpPr/>
          <p:nvPr/>
        </p:nvSpPr>
        <p:spPr>
          <a:xfrm>
            <a:off x="4629608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8" name="AutoShape 18"/>
          <p:cNvSpPr/>
          <p:nvPr/>
        </p:nvSpPr>
        <p:spPr>
          <a:xfrm>
            <a:off x="3911804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9" name="TextBox 19"/>
          <p:cNvSpPr txBox="1"/>
          <p:nvPr/>
        </p:nvSpPr>
        <p:spPr>
          <a:xfrm>
            <a:off x="4162763" y="4825850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162763" y="3056920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162763" y="1276789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901" y="1362476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自动化构建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85901" y="2024509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Jenkins 可以自动检测代码仓库中的变更，并自动执行构建任务。这可以大大提高开发人员的效率，减少重复劳动。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功能亮点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38598" y="1564792"/>
            <a:ext cx="353467" cy="353467"/>
            <a:chOff x="838598" y="1564792"/>
            <a:chExt cx="353467" cy="353467"/>
          </a:xfrm>
        </p:grpSpPr>
        <p:sp>
          <p:nvSpPr>
            <p:cNvPr id="6" name="AutoShape 6"/>
            <p:cNvSpPr/>
            <p:nvPr/>
          </p:nvSpPr>
          <p:spPr>
            <a:xfrm>
              <a:off x="920082" y="1646276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7" name="AutoShape 7"/>
            <p:cNvSpPr/>
            <p:nvPr/>
          </p:nvSpPr>
          <p:spPr>
            <a:xfrm>
              <a:off x="838598" y="1564792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sp>
        <p:nvSpPr>
          <p:cNvPr id="8" name="TextBox 8"/>
          <p:cNvSpPr txBox="1"/>
          <p:nvPr/>
        </p:nvSpPr>
        <p:spPr>
          <a:xfrm>
            <a:off x="1685901" y="3189254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测试和部署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85901" y="3851288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Jenkins 不仅可以执行构建任务，还可以执行测试和部署任务。它可以在代码合并到主分支之前自动进行测试和部署，以确保代码的质量和可靠性。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38598" y="3391571"/>
            <a:ext cx="353467" cy="353467"/>
            <a:chOff x="838598" y="3391571"/>
            <a:chExt cx="353467" cy="353467"/>
          </a:xfrm>
        </p:grpSpPr>
        <p:sp>
          <p:nvSpPr>
            <p:cNvPr id="11" name="AutoShape 11"/>
            <p:cNvSpPr/>
            <p:nvPr/>
          </p:nvSpPr>
          <p:spPr>
            <a:xfrm>
              <a:off x="920082" y="3473055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838598" y="3391571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sp>
        <p:nvSpPr>
          <p:cNvPr id="13" name="TextBox 13"/>
          <p:cNvSpPr txBox="1"/>
          <p:nvPr/>
        </p:nvSpPr>
        <p:spPr>
          <a:xfrm>
            <a:off x="1685901" y="4975292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管理基础设施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85901" y="5637325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Jenkins 还可以管理基础设施，包括配置服务器、部署应用程序等。这使得开发人员可以更加专注于开发任务，而不需要担心基础设施的管理和维护。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38598" y="5177608"/>
            <a:ext cx="353467" cy="353467"/>
            <a:chOff x="838598" y="5177608"/>
            <a:chExt cx="353467" cy="353467"/>
          </a:xfrm>
        </p:grpSpPr>
        <p:sp>
          <p:nvSpPr>
            <p:cNvPr id="16" name="AutoShape 16"/>
            <p:cNvSpPr/>
            <p:nvPr/>
          </p:nvSpPr>
          <p:spPr>
            <a:xfrm>
              <a:off x="920082" y="5259092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838598" y="5177608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cxnSp>
        <p:nvCxnSpPr>
          <p:cNvPr id="18" name="Connector 18"/>
          <p:cNvCxnSpPr/>
          <p:nvPr/>
        </p:nvCxnSpPr>
        <p:spPr>
          <a:xfrm>
            <a:off x="1015332" y="1728028"/>
            <a:ext cx="0" cy="521495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30332" y="3327670"/>
            <a:ext cx="293133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易用性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30332" y="3818003"/>
            <a:ext cx="2931336" cy="2153723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Jenkins 提供了简洁明了的界面和易于使用的命令行工具，使得用户易于学习和使用。它还提供了大量的文档和教程，帮助用户快速掌握 Jenkins 的使用技巧。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82170" y="3327670"/>
            <a:ext cx="293133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可靠性高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2170" y="3818003"/>
            <a:ext cx="2931336" cy="2153723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Jenkins 是一个经过广泛测试和验证的工具，具有很高的可靠性。它可以在不同的环境和平台上运行，并且不会因为某个特定的问题而出现故障。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26079" y="3327670"/>
            <a:ext cx="293133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社区支持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26079" y="3818003"/>
            <a:ext cx="2931336" cy="2153723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Jenkins 有着庞大的社区支持和众多的插件，这使得用户可以轻松找到解决问题的方案或者扩展 Jenkins 的功能。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为什么选择 Jenkins</a:t>
            </a:r>
          </a:p>
        </p:txBody>
      </p:sp>
      <p:sp>
        <p:nvSpPr>
          <p:cNvPr id="9" name="Freeform 9"/>
          <p:cNvSpPr/>
          <p:nvPr/>
        </p:nvSpPr>
        <p:spPr>
          <a:xfrm>
            <a:off x="9116199" y="2012791"/>
            <a:ext cx="1151096" cy="1151477"/>
          </a:xfrm>
          <a:custGeom>
            <a:avLst/>
            <a:gdLst/>
            <a:ahLst/>
            <a:cxnLst/>
            <a:rect l="l" t="t" r="r" b="b"/>
            <a:pathLst>
              <a:path w="1482" h="1482">
                <a:moveTo>
                  <a:pt x="1482" y="742"/>
                </a:moveTo>
                <a:lnTo>
                  <a:pt x="1482" y="742"/>
                </a:lnTo>
                <a:lnTo>
                  <a:pt x="1481" y="780"/>
                </a:lnTo>
                <a:lnTo>
                  <a:pt x="1478" y="818"/>
                </a:lnTo>
                <a:lnTo>
                  <a:pt x="1473" y="854"/>
                </a:lnTo>
                <a:lnTo>
                  <a:pt x="1467" y="890"/>
                </a:lnTo>
                <a:lnTo>
                  <a:pt x="1458" y="926"/>
                </a:lnTo>
                <a:lnTo>
                  <a:pt x="1448" y="962"/>
                </a:lnTo>
                <a:lnTo>
                  <a:pt x="1436" y="997"/>
                </a:lnTo>
                <a:lnTo>
                  <a:pt x="1423" y="1029"/>
                </a:lnTo>
                <a:lnTo>
                  <a:pt x="1408" y="1063"/>
                </a:lnTo>
                <a:lnTo>
                  <a:pt x="1392" y="1094"/>
                </a:lnTo>
                <a:lnTo>
                  <a:pt x="1375" y="1126"/>
                </a:lnTo>
                <a:lnTo>
                  <a:pt x="1355" y="1155"/>
                </a:lnTo>
                <a:lnTo>
                  <a:pt x="1334" y="1185"/>
                </a:lnTo>
                <a:lnTo>
                  <a:pt x="1313" y="1213"/>
                </a:lnTo>
                <a:lnTo>
                  <a:pt x="1289" y="1240"/>
                </a:lnTo>
                <a:lnTo>
                  <a:pt x="1265" y="1265"/>
                </a:lnTo>
                <a:lnTo>
                  <a:pt x="1239" y="1290"/>
                </a:lnTo>
                <a:lnTo>
                  <a:pt x="1212" y="1313"/>
                </a:lnTo>
                <a:lnTo>
                  <a:pt x="1185" y="1335"/>
                </a:lnTo>
                <a:lnTo>
                  <a:pt x="1155" y="1356"/>
                </a:lnTo>
                <a:lnTo>
                  <a:pt x="1125" y="1375"/>
                </a:lnTo>
                <a:lnTo>
                  <a:pt x="1094" y="1393"/>
                </a:lnTo>
                <a:lnTo>
                  <a:pt x="1062" y="1409"/>
                </a:lnTo>
                <a:lnTo>
                  <a:pt x="1029" y="1424"/>
                </a:lnTo>
                <a:lnTo>
                  <a:pt x="996" y="1437"/>
                </a:lnTo>
                <a:lnTo>
                  <a:pt x="961" y="1449"/>
                </a:lnTo>
                <a:lnTo>
                  <a:pt x="926" y="1459"/>
                </a:lnTo>
                <a:lnTo>
                  <a:pt x="890" y="1467"/>
                </a:lnTo>
                <a:lnTo>
                  <a:pt x="853" y="1473"/>
                </a:lnTo>
                <a:lnTo>
                  <a:pt x="817" y="1479"/>
                </a:lnTo>
                <a:lnTo>
                  <a:pt x="779" y="1481"/>
                </a:lnTo>
                <a:lnTo>
                  <a:pt x="741" y="1482"/>
                </a:lnTo>
                <a:lnTo>
                  <a:pt x="741" y="1482"/>
                </a:lnTo>
                <a:lnTo>
                  <a:pt x="703" y="1481"/>
                </a:lnTo>
                <a:lnTo>
                  <a:pt x="665" y="1479"/>
                </a:lnTo>
                <a:lnTo>
                  <a:pt x="628" y="1473"/>
                </a:lnTo>
                <a:lnTo>
                  <a:pt x="592" y="1467"/>
                </a:lnTo>
                <a:lnTo>
                  <a:pt x="556" y="1459"/>
                </a:lnTo>
                <a:lnTo>
                  <a:pt x="520" y="1449"/>
                </a:lnTo>
                <a:lnTo>
                  <a:pt x="487" y="1437"/>
                </a:lnTo>
                <a:lnTo>
                  <a:pt x="453" y="1424"/>
                </a:lnTo>
                <a:lnTo>
                  <a:pt x="419" y="1409"/>
                </a:lnTo>
                <a:lnTo>
                  <a:pt x="388" y="1393"/>
                </a:lnTo>
                <a:lnTo>
                  <a:pt x="356" y="1375"/>
                </a:lnTo>
                <a:lnTo>
                  <a:pt x="327" y="1356"/>
                </a:lnTo>
                <a:lnTo>
                  <a:pt x="298" y="1335"/>
                </a:lnTo>
                <a:lnTo>
                  <a:pt x="269" y="1313"/>
                </a:lnTo>
                <a:lnTo>
                  <a:pt x="242" y="1290"/>
                </a:lnTo>
                <a:lnTo>
                  <a:pt x="217" y="1265"/>
                </a:lnTo>
                <a:lnTo>
                  <a:pt x="192" y="1240"/>
                </a:lnTo>
                <a:lnTo>
                  <a:pt x="170" y="1213"/>
                </a:lnTo>
                <a:lnTo>
                  <a:pt x="147" y="1185"/>
                </a:lnTo>
                <a:lnTo>
                  <a:pt x="126" y="1155"/>
                </a:lnTo>
                <a:lnTo>
                  <a:pt x="108" y="1126"/>
                </a:lnTo>
                <a:lnTo>
                  <a:pt x="89" y="1094"/>
                </a:lnTo>
                <a:lnTo>
                  <a:pt x="73" y="1063"/>
                </a:lnTo>
                <a:lnTo>
                  <a:pt x="58" y="1029"/>
                </a:lnTo>
                <a:lnTo>
                  <a:pt x="45" y="997"/>
                </a:lnTo>
                <a:lnTo>
                  <a:pt x="34" y="962"/>
                </a:lnTo>
                <a:lnTo>
                  <a:pt x="23" y="926"/>
                </a:lnTo>
                <a:lnTo>
                  <a:pt x="15" y="890"/>
                </a:lnTo>
                <a:lnTo>
                  <a:pt x="9" y="854"/>
                </a:lnTo>
                <a:lnTo>
                  <a:pt x="4" y="818"/>
                </a:lnTo>
                <a:lnTo>
                  <a:pt x="1" y="780"/>
                </a:lnTo>
                <a:lnTo>
                  <a:pt x="0" y="742"/>
                </a:lnTo>
                <a:lnTo>
                  <a:pt x="0" y="742"/>
                </a:lnTo>
                <a:lnTo>
                  <a:pt x="1" y="704"/>
                </a:lnTo>
                <a:lnTo>
                  <a:pt x="4" y="666"/>
                </a:lnTo>
                <a:lnTo>
                  <a:pt x="9" y="629"/>
                </a:lnTo>
                <a:lnTo>
                  <a:pt x="15" y="592"/>
                </a:lnTo>
                <a:lnTo>
                  <a:pt x="23" y="556"/>
                </a:lnTo>
                <a:lnTo>
                  <a:pt x="34" y="521"/>
                </a:lnTo>
                <a:lnTo>
                  <a:pt x="45" y="486"/>
                </a:lnTo>
                <a:lnTo>
                  <a:pt x="58" y="453"/>
                </a:lnTo>
                <a:lnTo>
                  <a:pt x="73" y="420"/>
                </a:lnTo>
                <a:lnTo>
                  <a:pt x="89" y="389"/>
                </a:lnTo>
                <a:lnTo>
                  <a:pt x="108" y="357"/>
                </a:lnTo>
                <a:lnTo>
                  <a:pt x="126" y="327"/>
                </a:lnTo>
                <a:lnTo>
                  <a:pt x="147" y="299"/>
                </a:lnTo>
                <a:lnTo>
                  <a:pt x="170" y="270"/>
                </a:lnTo>
                <a:lnTo>
                  <a:pt x="192" y="243"/>
                </a:lnTo>
                <a:lnTo>
                  <a:pt x="217" y="217"/>
                </a:lnTo>
                <a:lnTo>
                  <a:pt x="242" y="193"/>
                </a:lnTo>
                <a:lnTo>
                  <a:pt x="269" y="169"/>
                </a:lnTo>
                <a:lnTo>
                  <a:pt x="298" y="148"/>
                </a:lnTo>
                <a:lnTo>
                  <a:pt x="327" y="127"/>
                </a:lnTo>
                <a:lnTo>
                  <a:pt x="356" y="107"/>
                </a:lnTo>
                <a:lnTo>
                  <a:pt x="388" y="90"/>
                </a:lnTo>
                <a:lnTo>
                  <a:pt x="419" y="74"/>
                </a:lnTo>
                <a:lnTo>
                  <a:pt x="453" y="59"/>
                </a:lnTo>
                <a:lnTo>
                  <a:pt x="487" y="46"/>
                </a:lnTo>
                <a:lnTo>
                  <a:pt x="520" y="34"/>
                </a:lnTo>
                <a:lnTo>
                  <a:pt x="556" y="24"/>
                </a:lnTo>
                <a:lnTo>
                  <a:pt x="592" y="15"/>
                </a:lnTo>
                <a:lnTo>
                  <a:pt x="628" y="9"/>
                </a:lnTo>
                <a:lnTo>
                  <a:pt x="665" y="4"/>
                </a:lnTo>
                <a:lnTo>
                  <a:pt x="703" y="1"/>
                </a:lnTo>
                <a:lnTo>
                  <a:pt x="741" y="0"/>
                </a:lnTo>
                <a:lnTo>
                  <a:pt x="741" y="0"/>
                </a:lnTo>
                <a:lnTo>
                  <a:pt x="779" y="1"/>
                </a:lnTo>
                <a:lnTo>
                  <a:pt x="817" y="4"/>
                </a:lnTo>
                <a:lnTo>
                  <a:pt x="853" y="9"/>
                </a:lnTo>
                <a:lnTo>
                  <a:pt x="890" y="15"/>
                </a:lnTo>
                <a:lnTo>
                  <a:pt x="926" y="24"/>
                </a:lnTo>
                <a:lnTo>
                  <a:pt x="961" y="34"/>
                </a:lnTo>
                <a:lnTo>
                  <a:pt x="996" y="46"/>
                </a:lnTo>
                <a:lnTo>
                  <a:pt x="1029" y="59"/>
                </a:lnTo>
                <a:lnTo>
                  <a:pt x="1062" y="74"/>
                </a:lnTo>
                <a:lnTo>
                  <a:pt x="1094" y="90"/>
                </a:lnTo>
                <a:lnTo>
                  <a:pt x="1125" y="107"/>
                </a:lnTo>
                <a:lnTo>
                  <a:pt x="1155" y="127"/>
                </a:lnTo>
                <a:lnTo>
                  <a:pt x="1185" y="148"/>
                </a:lnTo>
                <a:lnTo>
                  <a:pt x="1212" y="169"/>
                </a:lnTo>
                <a:lnTo>
                  <a:pt x="1239" y="193"/>
                </a:lnTo>
                <a:lnTo>
                  <a:pt x="1265" y="217"/>
                </a:lnTo>
                <a:lnTo>
                  <a:pt x="1289" y="243"/>
                </a:lnTo>
                <a:lnTo>
                  <a:pt x="1313" y="270"/>
                </a:lnTo>
                <a:lnTo>
                  <a:pt x="1334" y="299"/>
                </a:lnTo>
                <a:lnTo>
                  <a:pt x="1355" y="327"/>
                </a:lnTo>
                <a:lnTo>
                  <a:pt x="1375" y="357"/>
                </a:lnTo>
                <a:lnTo>
                  <a:pt x="1392" y="389"/>
                </a:lnTo>
                <a:lnTo>
                  <a:pt x="1408" y="420"/>
                </a:lnTo>
                <a:lnTo>
                  <a:pt x="1423" y="453"/>
                </a:lnTo>
                <a:lnTo>
                  <a:pt x="1436" y="486"/>
                </a:lnTo>
                <a:lnTo>
                  <a:pt x="1448" y="521"/>
                </a:lnTo>
                <a:lnTo>
                  <a:pt x="1458" y="556"/>
                </a:lnTo>
                <a:lnTo>
                  <a:pt x="1467" y="592"/>
                </a:lnTo>
                <a:lnTo>
                  <a:pt x="1473" y="629"/>
                </a:lnTo>
                <a:lnTo>
                  <a:pt x="1478" y="666"/>
                </a:lnTo>
                <a:lnTo>
                  <a:pt x="1481" y="704"/>
                </a:lnTo>
                <a:lnTo>
                  <a:pt x="1482" y="742"/>
                </a:lnTo>
                <a:lnTo>
                  <a:pt x="1482" y="742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0" name="Freeform 10"/>
          <p:cNvSpPr/>
          <p:nvPr/>
        </p:nvSpPr>
        <p:spPr>
          <a:xfrm>
            <a:off x="9435718" y="2236205"/>
            <a:ext cx="512058" cy="704648"/>
          </a:xfrm>
          <a:custGeom>
            <a:avLst/>
            <a:gdLst/>
            <a:ahLst/>
            <a:cxnLst/>
            <a:rect l="l" t="t" r="r" b="b"/>
            <a:pathLst>
              <a:path w="885" h="1217">
                <a:moveTo>
                  <a:pt x="212" y="796"/>
                </a:moveTo>
                <a:lnTo>
                  <a:pt x="125" y="1151"/>
                </a:lnTo>
                <a:lnTo>
                  <a:pt x="105" y="1154"/>
                </a:lnTo>
                <a:lnTo>
                  <a:pt x="194" y="790"/>
                </a:lnTo>
                <a:lnTo>
                  <a:pt x="194" y="790"/>
                </a:lnTo>
                <a:lnTo>
                  <a:pt x="178" y="783"/>
                </a:lnTo>
                <a:lnTo>
                  <a:pt x="162" y="775"/>
                </a:lnTo>
                <a:lnTo>
                  <a:pt x="162" y="775"/>
                </a:lnTo>
                <a:lnTo>
                  <a:pt x="149" y="769"/>
                </a:lnTo>
                <a:lnTo>
                  <a:pt x="137" y="761"/>
                </a:lnTo>
                <a:lnTo>
                  <a:pt x="127" y="753"/>
                </a:lnTo>
                <a:lnTo>
                  <a:pt x="117" y="744"/>
                </a:lnTo>
                <a:lnTo>
                  <a:pt x="110" y="732"/>
                </a:lnTo>
                <a:lnTo>
                  <a:pt x="102" y="719"/>
                </a:lnTo>
                <a:lnTo>
                  <a:pt x="96" y="704"/>
                </a:lnTo>
                <a:lnTo>
                  <a:pt x="90" y="685"/>
                </a:lnTo>
                <a:lnTo>
                  <a:pt x="90" y="685"/>
                </a:lnTo>
                <a:lnTo>
                  <a:pt x="77" y="639"/>
                </a:lnTo>
                <a:lnTo>
                  <a:pt x="69" y="616"/>
                </a:lnTo>
                <a:lnTo>
                  <a:pt x="61" y="594"/>
                </a:lnTo>
                <a:lnTo>
                  <a:pt x="61" y="594"/>
                </a:lnTo>
                <a:lnTo>
                  <a:pt x="48" y="565"/>
                </a:lnTo>
                <a:lnTo>
                  <a:pt x="34" y="538"/>
                </a:lnTo>
                <a:lnTo>
                  <a:pt x="34" y="538"/>
                </a:lnTo>
                <a:lnTo>
                  <a:pt x="20" y="509"/>
                </a:lnTo>
                <a:lnTo>
                  <a:pt x="14" y="495"/>
                </a:lnTo>
                <a:lnTo>
                  <a:pt x="9" y="480"/>
                </a:lnTo>
                <a:lnTo>
                  <a:pt x="9" y="480"/>
                </a:lnTo>
                <a:lnTo>
                  <a:pt x="4" y="466"/>
                </a:lnTo>
                <a:lnTo>
                  <a:pt x="1" y="452"/>
                </a:lnTo>
                <a:lnTo>
                  <a:pt x="0" y="439"/>
                </a:lnTo>
                <a:lnTo>
                  <a:pt x="0" y="426"/>
                </a:lnTo>
                <a:lnTo>
                  <a:pt x="2" y="412"/>
                </a:lnTo>
                <a:lnTo>
                  <a:pt x="6" y="398"/>
                </a:lnTo>
                <a:lnTo>
                  <a:pt x="13" y="382"/>
                </a:lnTo>
                <a:lnTo>
                  <a:pt x="22" y="365"/>
                </a:lnTo>
                <a:lnTo>
                  <a:pt x="22" y="365"/>
                </a:lnTo>
                <a:lnTo>
                  <a:pt x="44" y="323"/>
                </a:lnTo>
                <a:lnTo>
                  <a:pt x="55" y="302"/>
                </a:lnTo>
                <a:lnTo>
                  <a:pt x="66" y="280"/>
                </a:lnTo>
                <a:lnTo>
                  <a:pt x="66" y="280"/>
                </a:lnTo>
                <a:lnTo>
                  <a:pt x="77" y="251"/>
                </a:lnTo>
                <a:lnTo>
                  <a:pt x="87" y="222"/>
                </a:lnTo>
                <a:lnTo>
                  <a:pt x="87" y="222"/>
                </a:lnTo>
                <a:lnTo>
                  <a:pt x="97" y="191"/>
                </a:lnTo>
                <a:lnTo>
                  <a:pt x="102" y="177"/>
                </a:lnTo>
                <a:lnTo>
                  <a:pt x="109" y="162"/>
                </a:lnTo>
                <a:lnTo>
                  <a:pt x="109" y="162"/>
                </a:lnTo>
                <a:lnTo>
                  <a:pt x="116" y="149"/>
                </a:lnTo>
                <a:lnTo>
                  <a:pt x="124" y="138"/>
                </a:lnTo>
                <a:lnTo>
                  <a:pt x="131" y="127"/>
                </a:lnTo>
                <a:lnTo>
                  <a:pt x="141" y="119"/>
                </a:lnTo>
                <a:lnTo>
                  <a:pt x="153" y="110"/>
                </a:lnTo>
                <a:lnTo>
                  <a:pt x="166" y="102"/>
                </a:lnTo>
                <a:lnTo>
                  <a:pt x="181" y="96"/>
                </a:lnTo>
                <a:lnTo>
                  <a:pt x="200" y="90"/>
                </a:lnTo>
                <a:lnTo>
                  <a:pt x="200" y="90"/>
                </a:lnTo>
                <a:lnTo>
                  <a:pt x="245" y="77"/>
                </a:lnTo>
                <a:lnTo>
                  <a:pt x="268" y="70"/>
                </a:lnTo>
                <a:lnTo>
                  <a:pt x="291" y="61"/>
                </a:lnTo>
                <a:lnTo>
                  <a:pt x="291" y="61"/>
                </a:lnTo>
                <a:lnTo>
                  <a:pt x="320" y="49"/>
                </a:lnTo>
                <a:lnTo>
                  <a:pt x="347" y="35"/>
                </a:lnTo>
                <a:lnTo>
                  <a:pt x="347" y="35"/>
                </a:lnTo>
                <a:lnTo>
                  <a:pt x="376" y="20"/>
                </a:lnTo>
                <a:lnTo>
                  <a:pt x="390" y="14"/>
                </a:lnTo>
                <a:lnTo>
                  <a:pt x="405" y="9"/>
                </a:lnTo>
                <a:lnTo>
                  <a:pt x="405" y="9"/>
                </a:lnTo>
                <a:lnTo>
                  <a:pt x="419" y="5"/>
                </a:lnTo>
                <a:lnTo>
                  <a:pt x="432" y="1"/>
                </a:lnTo>
                <a:lnTo>
                  <a:pt x="446" y="0"/>
                </a:lnTo>
                <a:lnTo>
                  <a:pt x="459" y="0"/>
                </a:lnTo>
                <a:lnTo>
                  <a:pt x="472" y="2"/>
                </a:lnTo>
                <a:lnTo>
                  <a:pt x="487" y="7"/>
                </a:lnTo>
                <a:lnTo>
                  <a:pt x="503" y="13"/>
                </a:lnTo>
                <a:lnTo>
                  <a:pt x="520" y="22"/>
                </a:lnTo>
                <a:lnTo>
                  <a:pt x="520" y="22"/>
                </a:lnTo>
                <a:lnTo>
                  <a:pt x="561" y="46"/>
                </a:lnTo>
                <a:lnTo>
                  <a:pt x="583" y="57"/>
                </a:lnTo>
                <a:lnTo>
                  <a:pt x="605" y="66"/>
                </a:lnTo>
                <a:lnTo>
                  <a:pt x="605" y="66"/>
                </a:lnTo>
                <a:lnTo>
                  <a:pt x="634" y="77"/>
                </a:lnTo>
                <a:lnTo>
                  <a:pt x="663" y="87"/>
                </a:lnTo>
                <a:lnTo>
                  <a:pt x="663" y="87"/>
                </a:lnTo>
                <a:lnTo>
                  <a:pt x="694" y="97"/>
                </a:lnTo>
                <a:lnTo>
                  <a:pt x="708" y="102"/>
                </a:lnTo>
                <a:lnTo>
                  <a:pt x="723" y="110"/>
                </a:lnTo>
                <a:lnTo>
                  <a:pt x="723" y="110"/>
                </a:lnTo>
                <a:lnTo>
                  <a:pt x="736" y="116"/>
                </a:lnTo>
                <a:lnTo>
                  <a:pt x="747" y="124"/>
                </a:lnTo>
                <a:lnTo>
                  <a:pt x="758" y="133"/>
                </a:lnTo>
                <a:lnTo>
                  <a:pt x="766" y="142"/>
                </a:lnTo>
                <a:lnTo>
                  <a:pt x="775" y="153"/>
                </a:lnTo>
                <a:lnTo>
                  <a:pt x="783" y="166"/>
                </a:lnTo>
                <a:lnTo>
                  <a:pt x="789" y="182"/>
                </a:lnTo>
                <a:lnTo>
                  <a:pt x="795" y="200"/>
                </a:lnTo>
                <a:lnTo>
                  <a:pt x="795" y="200"/>
                </a:lnTo>
                <a:lnTo>
                  <a:pt x="808" y="247"/>
                </a:lnTo>
                <a:lnTo>
                  <a:pt x="815" y="270"/>
                </a:lnTo>
                <a:lnTo>
                  <a:pt x="823" y="292"/>
                </a:lnTo>
                <a:lnTo>
                  <a:pt x="823" y="292"/>
                </a:lnTo>
                <a:lnTo>
                  <a:pt x="836" y="321"/>
                </a:lnTo>
                <a:lnTo>
                  <a:pt x="850" y="348"/>
                </a:lnTo>
                <a:lnTo>
                  <a:pt x="850" y="348"/>
                </a:lnTo>
                <a:lnTo>
                  <a:pt x="864" y="376"/>
                </a:lnTo>
                <a:lnTo>
                  <a:pt x="871" y="390"/>
                </a:lnTo>
                <a:lnTo>
                  <a:pt x="876" y="405"/>
                </a:lnTo>
                <a:lnTo>
                  <a:pt x="876" y="405"/>
                </a:lnTo>
                <a:lnTo>
                  <a:pt x="880" y="419"/>
                </a:lnTo>
                <a:lnTo>
                  <a:pt x="884" y="433"/>
                </a:lnTo>
                <a:lnTo>
                  <a:pt x="885" y="446"/>
                </a:lnTo>
                <a:lnTo>
                  <a:pt x="885" y="460"/>
                </a:lnTo>
                <a:lnTo>
                  <a:pt x="883" y="474"/>
                </a:lnTo>
                <a:lnTo>
                  <a:pt x="878" y="488"/>
                </a:lnTo>
                <a:lnTo>
                  <a:pt x="872" y="504"/>
                </a:lnTo>
                <a:lnTo>
                  <a:pt x="863" y="520"/>
                </a:lnTo>
                <a:lnTo>
                  <a:pt x="863" y="520"/>
                </a:lnTo>
                <a:lnTo>
                  <a:pt x="839" y="563"/>
                </a:lnTo>
                <a:lnTo>
                  <a:pt x="828" y="583"/>
                </a:lnTo>
                <a:lnTo>
                  <a:pt x="818" y="606"/>
                </a:lnTo>
                <a:lnTo>
                  <a:pt x="818" y="606"/>
                </a:lnTo>
                <a:lnTo>
                  <a:pt x="808" y="634"/>
                </a:lnTo>
                <a:lnTo>
                  <a:pt x="798" y="665"/>
                </a:lnTo>
                <a:lnTo>
                  <a:pt x="798" y="665"/>
                </a:lnTo>
                <a:lnTo>
                  <a:pt x="788" y="694"/>
                </a:lnTo>
                <a:lnTo>
                  <a:pt x="783" y="709"/>
                </a:lnTo>
                <a:lnTo>
                  <a:pt x="775" y="723"/>
                </a:lnTo>
                <a:lnTo>
                  <a:pt x="775" y="723"/>
                </a:lnTo>
                <a:lnTo>
                  <a:pt x="766" y="740"/>
                </a:lnTo>
                <a:lnTo>
                  <a:pt x="757" y="754"/>
                </a:lnTo>
                <a:lnTo>
                  <a:pt x="751" y="760"/>
                </a:lnTo>
                <a:lnTo>
                  <a:pt x="745" y="766"/>
                </a:lnTo>
                <a:lnTo>
                  <a:pt x="738" y="771"/>
                </a:lnTo>
                <a:lnTo>
                  <a:pt x="731" y="777"/>
                </a:lnTo>
                <a:lnTo>
                  <a:pt x="805" y="1000"/>
                </a:lnTo>
                <a:lnTo>
                  <a:pt x="785" y="998"/>
                </a:lnTo>
                <a:lnTo>
                  <a:pt x="714" y="785"/>
                </a:lnTo>
                <a:lnTo>
                  <a:pt x="714" y="785"/>
                </a:lnTo>
                <a:lnTo>
                  <a:pt x="703" y="790"/>
                </a:lnTo>
                <a:lnTo>
                  <a:pt x="772" y="997"/>
                </a:lnTo>
                <a:lnTo>
                  <a:pt x="593" y="982"/>
                </a:lnTo>
                <a:lnTo>
                  <a:pt x="566" y="1046"/>
                </a:lnTo>
                <a:lnTo>
                  <a:pt x="506" y="867"/>
                </a:lnTo>
                <a:lnTo>
                  <a:pt x="506" y="867"/>
                </a:lnTo>
                <a:lnTo>
                  <a:pt x="495" y="871"/>
                </a:lnTo>
                <a:lnTo>
                  <a:pt x="559" y="1063"/>
                </a:lnTo>
                <a:lnTo>
                  <a:pt x="550" y="1085"/>
                </a:lnTo>
                <a:lnTo>
                  <a:pt x="481" y="876"/>
                </a:lnTo>
                <a:lnTo>
                  <a:pt x="480" y="876"/>
                </a:lnTo>
                <a:lnTo>
                  <a:pt x="480" y="876"/>
                </a:lnTo>
                <a:lnTo>
                  <a:pt x="463" y="882"/>
                </a:lnTo>
                <a:lnTo>
                  <a:pt x="448" y="884"/>
                </a:lnTo>
                <a:lnTo>
                  <a:pt x="367" y="1217"/>
                </a:lnTo>
                <a:lnTo>
                  <a:pt x="356" y="1197"/>
                </a:lnTo>
                <a:lnTo>
                  <a:pt x="432" y="885"/>
                </a:lnTo>
                <a:lnTo>
                  <a:pt x="432" y="885"/>
                </a:lnTo>
                <a:lnTo>
                  <a:pt x="420" y="884"/>
                </a:lnTo>
                <a:lnTo>
                  <a:pt x="348" y="1180"/>
                </a:lnTo>
                <a:lnTo>
                  <a:pt x="316" y="1117"/>
                </a:lnTo>
                <a:lnTo>
                  <a:pt x="139" y="1149"/>
                </a:lnTo>
                <a:lnTo>
                  <a:pt x="223" y="799"/>
                </a:lnTo>
                <a:lnTo>
                  <a:pt x="220" y="798"/>
                </a:lnTo>
                <a:lnTo>
                  <a:pt x="220" y="798"/>
                </a:lnTo>
                <a:lnTo>
                  <a:pt x="212" y="796"/>
                </a:lnTo>
                <a:lnTo>
                  <a:pt x="212" y="796"/>
                </a:lnTo>
                <a:close/>
                <a:moveTo>
                  <a:pt x="497" y="656"/>
                </a:moveTo>
                <a:lnTo>
                  <a:pt x="497" y="208"/>
                </a:lnTo>
                <a:lnTo>
                  <a:pt x="411" y="208"/>
                </a:lnTo>
                <a:lnTo>
                  <a:pt x="411" y="208"/>
                </a:lnTo>
                <a:lnTo>
                  <a:pt x="411" y="216"/>
                </a:lnTo>
                <a:lnTo>
                  <a:pt x="408" y="226"/>
                </a:lnTo>
                <a:lnTo>
                  <a:pt x="404" y="235"/>
                </a:lnTo>
                <a:lnTo>
                  <a:pt x="397" y="243"/>
                </a:lnTo>
                <a:lnTo>
                  <a:pt x="397" y="243"/>
                </a:lnTo>
                <a:lnTo>
                  <a:pt x="390" y="252"/>
                </a:lnTo>
                <a:lnTo>
                  <a:pt x="381" y="258"/>
                </a:lnTo>
                <a:lnTo>
                  <a:pt x="371" y="261"/>
                </a:lnTo>
                <a:lnTo>
                  <a:pt x="360" y="262"/>
                </a:lnTo>
                <a:lnTo>
                  <a:pt x="360" y="327"/>
                </a:lnTo>
                <a:lnTo>
                  <a:pt x="398" y="327"/>
                </a:lnTo>
                <a:lnTo>
                  <a:pt x="398" y="656"/>
                </a:lnTo>
                <a:lnTo>
                  <a:pt x="497" y="656"/>
                </a:lnTo>
                <a:lnTo>
                  <a:pt x="497" y="656"/>
                </a:lnTo>
                <a:close/>
                <a:moveTo>
                  <a:pt x="486" y="124"/>
                </a:moveTo>
                <a:lnTo>
                  <a:pt x="486" y="124"/>
                </a:lnTo>
                <a:lnTo>
                  <a:pt x="511" y="131"/>
                </a:lnTo>
                <a:lnTo>
                  <a:pt x="536" y="139"/>
                </a:lnTo>
                <a:lnTo>
                  <a:pt x="560" y="150"/>
                </a:lnTo>
                <a:lnTo>
                  <a:pt x="582" y="163"/>
                </a:lnTo>
                <a:lnTo>
                  <a:pt x="604" y="177"/>
                </a:lnTo>
                <a:lnTo>
                  <a:pt x="623" y="194"/>
                </a:lnTo>
                <a:lnTo>
                  <a:pt x="643" y="211"/>
                </a:lnTo>
                <a:lnTo>
                  <a:pt x="659" y="229"/>
                </a:lnTo>
                <a:lnTo>
                  <a:pt x="674" y="250"/>
                </a:lnTo>
                <a:lnTo>
                  <a:pt x="688" y="272"/>
                </a:lnTo>
                <a:lnTo>
                  <a:pt x="700" y="294"/>
                </a:lnTo>
                <a:lnTo>
                  <a:pt x="710" y="318"/>
                </a:lnTo>
                <a:lnTo>
                  <a:pt x="718" y="343"/>
                </a:lnTo>
                <a:lnTo>
                  <a:pt x="724" y="369"/>
                </a:lnTo>
                <a:lnTo>
                  <a:pt x="727" y="397"/>
                </a:lnTo>
                <a:lnTo>
                  <a:pt x="728" y="424"/>
                </a:lnTo>
                <a:lnTo>
                  <a:pt x="728" y="424"/>
                </a:lnTo>
                <a:lnTo>
                  <a:pt x="728" y="439"/>
                </a:lnTo>
                <a:lnTo>
                  <a:pt x="727" y="455"/>
                </a:lnTo>
                <a:lnTo>
                  <a:pt x="725" y="470"/>
                </a:lnTo>
                <a:lnTo>
                  <a:pt x="722" y="486"/>
                </a:lnTo>
                <a:lnTo>
                  <a:pt x="719" y="500"/>
                </a:lnTo>
                <a:lnTo>
                  <a:pt x="714" y="515"/>
                </a:lnTo>
                <a:lnTo>
                  <a:pt x="710" y="529"/>
                </a:lnTo>
                <a:lnTo>
                  <a:pt x="704" y="542"/>
                </a:lnTo>
                <a:lnTo>
                  <a:pt x="698" y="556"/>
                </a:lnTo>
                <a:lnTo>
                  <a:pt x="691" y="569"/>
                </a:lnTo>
                <a:lnTo>
                  <a:pt x="684" y="582"/>
                </a:lnTo>
                <a:lnTo>
                  <a:pt x="676" y="594"/>
                </a:lnTo>
                <a:lnTo>
                  <a:pt x="668" y="606"/>
                </a:lnTo>
                <a:lnTo>
                  <a:pt x="659" y="618"/>
                </a:lnTo>
                <a:lnTo>
                  <a:pt x="649" y="629"/>
                </a:lnTo>
                <a:lnTo>
                  <a:pt x="639" y="640"/>
                </a:lnTo>
                <a:lnTo>
                  <a:pt x="628" y="650"/>
                </a:lnTo>
                <a:lnTo>
                  <a:pt x="618" y="659"/>
                </a:lnTo>
                <a:lnTo>
                  <a:pt x="606" y="668"/>
                </a:lnTo>
                <a:lnTo>
                  <a:pt x="594" y="677"/>
                </a:lnTo>
                <a:lnTo>
                  <a:pt x="582" y="685"/>
                </a:lnTo>
                <a:lnTo>
                  <a:pt x="569" y="692"/>
                </a:lnTo>
                <a:lnTo>
                  <a:pt x="556" y="699"/>
                </a:lnTo>
                <a:lnTo>
                  <a:pt x="542" y="705"/>
                </a:lnTo>
                <a:lnTo>
                  <a:pt x="528" y="710"/>
                </a:lnTo>
                <a:lnTo>
                  <a:pt x="513" y="716"/>
                </a:lnTo>
                <a:lnTo>
                  <a:pt x="499" y="719"/>
                </a:lnTo>
                <a:lnTo>
                  <a:pt x="484" y="723"/>
                </a:lnTo>
                <a:lnTo>
                  <a:pt x="469" y="726"/>
                </a:lnTo>
                <a:lnTo>
                  <a:pt x="454" y="728"/>
                </a:lnTo>
                <a:lnTo>
                  <a:pt x="439" y="729"/>
                </a:lnTo>
                <a:lnTo>
                  <a:pt x="423" y="729"/>
                </a:lnTo>
                <a:lnTo>
                  <a:pt x="423" y="729"/>
                </a:lnTo>
                <a:lnTo>
                  <a:pt x="398" y="728"/>
                </a:lnTo>
                <a:lnTo>
                  <a:pt x="374" y="726"/>
                </a:lnTo>
                <a:lnTo>
                  <a:pt x="351" y="720"/>
                </a:lnTo>
                <a:lnTo>
                  <a:pt x="328" y="714"/>
                </a:lnTo>
                <a:lnTo>
                  <a:pt x="306" y="706"/>
                </a:lnTo>
                <a:lnTo>
                  <a:pt x="284" y="696"/>
                </a:lnTo>
                <a:lnTo>
                  <a:pt x="264" y="684"/>
                </a:lnTo>
                <a:lnTo>
                  <a:pt x="244" y="672"/>
                </a:lnTo>
                <a:lnTo>
                  <a:pt x="227" y="657"/>
                </a:lnTo>
                <a:lnTo>
                  <a:pt x="209" y="642"/>
                </a:lnTo>
                <a:lnTo>
                  <a:pt x="193" y="626"/>
                </a:lnTo>
                <a:lnTo>
                  <a:pt x="179" y="607"/>
                </a:lnTo>
                <a:lnTo>
                  <a:pt x="166" y="589"/>
                </a:lnTo>
                <a:lnTo>
                  <a:pt x="154" y="568"/>
                </a:lnTo>
                <a:lnTo>
                  <a:pt x="143" y="547"/>
                </a:lnTo>
                <a:lnTo>
                  <a:pt x="135" y="526"/>
                </a:lnTo>
                <a:lnTo>
                  <a:pt x="135" y="526"/>
                </a:lnTo>
                <a:lnTo>
                  <a:pt x="143" y="551"/>
                </a:lnTo>
                <a:lnTo>
                  <a:pt x="153" y="575"/>
                </a:lnTo>
                <a:lnTo>
                  <a:pt x="164" y="597"/>
                </a:lnTo>
                <a:lnTo>
                  <a:pt x="178" y="619"/>
                </a:lnTo>
                <a:lnTo>
                  <a:pt x="193" y="640"/>
                </a:lnTo>
                <a:lnTo>
                  <a:pt x="209" y="659"/>
                </a:lnTo>
                <a:lnTo>
                  <a:pt x="228" y="677"/>
                </a:lnTo>
                <a:lnTo>
                  <a:pt x="247" y="693"/>
                </a:lnTo>
                <a:lnTo>
                  <a:pt x="268" y="708"/>
                </a:lnTo>
                <a:lnTo>
                  <a:pt x="291" y="721"/>
                </a:lnTo>
                <a:lnTo>
                  <a:pt x="314" y="733"/>
                </a:lnTo>
                <a:lnTo>
                  <a:pt x="338" y="742"/>
                </a:lnTo>
                <a:lnTo>
                  <a:pt x="363" y="749"/>
                </a:lnTo>
                <a:lnTo>
                  <a:pt x="389" y="755"/>
                </a:lnTo>
                <a:lnTo>
                  <a:pt x="416" y="759"/>
                </a:lnTo>
                <a:lnTo>
                  <a:pt x="443" y="760"/>
                </a:lnTo>
                <a:lnTo>
                  <a:pt x="443" y="760"/>
                </a:lnTo>
                <a:lnTo>
                  <a:pt x="459" y="759"/>
                </a:lnTo>
                <a:lnTo>
                  <a:pt x="475" y="758"/>
                </a:lnTo>
                <a:lnTo>
                  <a:pt x="491" y="756"/>
                </a:lnTo>
                <a:lnTo>
                  <a:pt x="507" y="754"/>
                </a:lnTo>
                <a:lnTo>
                  <a:pt x="522" y="749"/>
                </a:lnTo>
                <a:lnTo>
                  <a:pt x="537" y="745"/>
                </a:lnTo>
                <a:lnTo>
                  <a:pt x="553" y="741"/>
                </a:lnTo>
                <a:lnTo>
                  <a:pt x="567" y="735"/>
                </a:lnTo>
                <a:lnTo>
                  <a:pt x="581" y="729"/>
                </a:lnTo>
                <a:lnTo>
                  <a:pt x="595" y="721"/>
                </a:lnTo>
                <a:lnTo>
                  <a:pt x="608" y="714"/>
                </a:lnTo>
                <a:lnTo>
                  <a:pt x="621" y="705"/>
                </a:lnTo>
                <a:lnTo>
                  <a:pt x="634" y="696"/>
                </a:lnTo>
                <a:lnTo>
                  <a:pt x="646" y="686"/>
                </a:lnTo>
                <a:lnTo>
                  <a:pt x="657" y="677"/>
                </a:lnTo>
                <a:lnTo>
                  <a:pt x="669" y="667"/>
                </a:lnTo>
                <a:lnTo>
                  <a:pt x="678" y="655"/>
                </a:lnTo>
                <a:lnTo>
                  <a:pt x="688" y="644"/>
                </a:lnTo>
                <a:lnTo>
                  <a:pt x="698" y="632"/>
                </a:lnTo>
                <a:lnTo>
                  <a:pt x="707" y="619"/>
                </a:lnTo>
                <a:lnTo>
                  <a:pt x="715" y="606"/>
                </a:lnTo>
                <a:lnTo>
                  <a:pt x="723" y="593"/>
                </a:lnTo>
                <a:lnTo>
                  <a:pt x="731" y="579"/>
                </a:lnTo>
                <a:lnTo>
                  <a:pt x="737" y="565"/>
                </a:lnTo>
                <a:lnTo>
                  <a:pt x="742" y="551"/>
                </a:lnTo>
                <a:lnTo>
                  <a:pt x="747" y="536"/>
                </a:lnTo>
                <a:lnTo>
                  <a:pt x="751" y="520"/>
                </a:lnTo>
                <a:lnTo>
                  <a:pt x="756" y="505"/>
                </a:lnTo>
                <a:lnTo>
                  <a:pt x="758" y="489"/>
                </a:lnTo>
                <a:lnTo>
                  <a:pt x="760" y="474"/>
                </a:lnTo>
                <a:lnTo>
                  <a:pt x="761" y="457"/>
                </a:lnTo>
                <a:lnTo>
                  <a:pt x="762" y="441"/>
                </a:lnTo>
                <a:lnTo>
                  <a:pt x="762" y="441"/>
                </a:lnTo>
                <a:lnTo>
                  <a:pt x="761" y="426"/>
                </a:lnTo>
                <a:lnTo>
                  <a:pt x="760" y="411"/>
                </a:lnTo>
                <a:lnTo>
                  <a:pt x="759" y="397"/>
                </a:lnTo>
                <a:lnTo>
                  <a:pt x="757" y="381"/>
                </a:lnTo>
                <a:lnTo>
                  <a:pt x="753" y="367"/>
                </a:lnTo>
                <a:lnTo>
                  <a:pt x="749" y="353"/>
                </a:lnTo>
                <a:lnTo>
                  <a:pt x="746" y="340"/>
                </a:lnTo>
                <a:lnTo>
                  <a:pt x="740" y="326"/>
                </a:lnTo>
                <a:lnTo>
                  <a:pt x="729" y="300"/>
                </a:lnTo>
                <a:lnTo>
                  <a:pt x="715" y="275"/>
                </a:lnTo>
                <a:lnTo>
                  <a:pt x="700" y="252"/>
                </a:lnTo>
                <a:lnTo>
                  <a:pt x="682" y="230"/>
                </a:lnTo>
                <a:lnTo>
                  <a:pt x="663" y="210"/>
                </a:lnTo>
                <a:lnTo>
                  <a:pt x="642" y="191"/>
                </a:lnTo>
                <a:lnTo>
                  <a:pt x="619" y="175"/>
                </a:lnTo>
                <a:lnTo>
                  <a:pt x="595" y="160"/>
                </a:lnTo>
                <a:lnTo>
                  <a:pt x="569" y="148"/>
                </a:lnTo>
                <a:lnTo>
                  <a:pt x="543" y="137"/>
                </a:lnTo>
                <a:lnTo>
                  <a:pt x="529" y="134"/>
                </a:lnTo>
                <a:lnTo>
                  <a:pt x="515" y="129"/>
                </a:lnTo>
                <a:lnTo>
                  <a:pt x="500" y="127"/>
                </a:lnTo>
                <a:lnTo>
                  <a:pt x="486" y="124"/>
                </a:lnTo>
                <a:lnTo>
                  <a:pt x="486" y="124"/>
                </a:lnTo>
                <a:close/>
                <a:moveTo>
                  <a:pt x="216" y="696"/>
                </a:moveTo>
                <a:lnTo>
                  <a:pt x="217" y="696"/>
                </a:lnTo>
                <a:lnTo>
                  <a:pt x="217" y="697"/>
                </a:lnTo>
                <a:lnTo>
                  <a:pt x="217" y="697"/>
                </a:lnTo>
                <a:lnTo>
                  <a:pt x="221" y="701"/>
                </a:lnTo>
                <a:lnTo>
                  <a:pt x="221" y="701"/>
                </a:lnTo>
                <a:lnTo>
                  <a:pt x="221" y="701"/>
                </a:lnTo>
                <a:lnTo>
                  <a:pt x="221" y="701"/>
                </a:lnTo>
                <a:lnTo>
                  <a:pt x="223" y="702"/>
                </a:lnTo>
                <a:lnTo>
                  <a:pt x="223" y="702"/>
                </a:lnTo>
                <a:lnTo>
                  <a:pt x="224" y="703"/>
                </a:lnTo>
                <a:lnTo>
                  <a:pt x="224" y="703"/>
                </a:lnTo>
                <a:lnTo>
                  <a:pt x="224" y="703"/>
                </a:lnTo>
                <a:lnTo>
                  <a:pt x="224" y="703"/>
                </a:lnTo>
                <a:lnTo>
                  <a:pt x="225" y="703"/>
                </a:lnTo>
                <a:lnTo>
                  <a:pt x="227" y="705"/>
                </a:lnTo>
                <a:lnTo>
                  <a:pt x="227" y="705"/>
                </a:lnTo>
                <a:lnTo>
                  <a:pt x="231" y="708"/>
                </a:lnTo>
                <a:lnTo>
                  <a:pt x="231" y="709"/>
                </a:lnTo>
                <a:lnTo>
                  <a:pt x="232" y="709"/>
                </a:lnTo>
                <a:lnTo>
                  <a:pt x="232" y="709"/>
                </a:lnTo>
                <a:lnTo>
                  <a:pt x="243" y="718"/>
                </a:lnTo>
                <a:lnTo>
                  <a:pt x="243" y="718"/>
                </a:lnTo>
                <a:lnTo>
                  <a:pt x="247" y="721"/>
                </a:lnTo>
                <a:lnTo>
                  <a:pt x="249" y="722"/>
                </a:lnTo>
                <a:lnTo>
                  <a:pt x="249" y="722"/>
                </a:lnTo>
                <a:lnTo>
                  <a:pt x="253" y="726"/>
                </a:lnTo>
                <a:lnTo>
                  <a:pt x="256" y="727"/>
                </a:lnTo>
                <a:lnTo>
                  <a:pt x="256" y="727"/>
                </a:lnTo>
                <a:lnTo>
                  <a:pt x="256" y="727"/>
                </a:lnTo>
                <a:lnTo>
                  <a:pt x="261" y="730"/>
                </a:lnTo>
                <a:lnTo>
                  <a:pt x="264" y="731"/>
                </a:lnTo>
                <a:lnTo>
                  <a:pt x="264" y="731"/>
                </a:lnTo>
                <a:lnTo>
                  <a:pt x="267" y="733"/>
                </a:lnTo>
                <a:lnTo>
                  <a:pt x="270" y="735"/>
                </a:lnTo>
                <a:lnTo>
                  <a:pt x="270" y="735"/>
                </a:lnTo>
                <a:lnTo>
                  <a:pt x="275" y="739"/>
                </a:lnTo>
                <a:lnTo>
                  <a:pt x="278" y="740"/>
                </a:lnTo>
                <a:lnTo>
                  <a:pt x="281" y="742"/>
                </a:lnTo>
                <a:lnTo>
                  <a:pt x="285" y="744"/>
                </a:lnTo>
                <a:lnTo>
                  <a:pt x="289" y="746"/>
                </a:lnTo>
                <a:lnTo>
                  <a:pt x="293" y="747"/>
                </a:lnTo>
                <a:lnTo>
                  <a:pt x="296" y="749"/>
                </a:lnTo>
                <a:lnTo>
                  <a:pt x="296" y="749"/>
                </a:lnTo>
                <a:lnTo>
                  <a:pt x="300" y="752"/>
                </a:lnTo>
                <a:lnTo>
                  <a:pt x="304" y="753"/>
                </a:lnTo>
                <a:lnTo>
                  <a:pt x="304" y="753"/>
                </a:lnTo>
                <a:lnTo>
                  <a:pt x="308" y="755"/>
                </a:lnTo>
                <a:lnTo>
                  <a:pt x="310" y="756"/>
                </a:lnTo>
                <a:lnTo>
                  <a:pt x="310" y="756"/>
                </a:lnTo>
                <a:lnTo>
                  <a:pt x="316" y="758"/>
                </a:lnTo>
                <a:lnTo>
                  <a:pt x="319" y="759"/>
                </a:lnTo>
                <a:lnTo>
                  <a:pt x="319" y="759"/>
                </a:lnTo>
                <a:lnTo>
                  <a:pt x="323" y="761"/>
                </a:lnTo>
                <a:lnTo>
                  <a:pt x="326" y="761"/>
                </a:lnTo>
                <a:lnTo>
                  <a:pt x="326" y="761"/>
                </a:lnTo>
                <a:lnTo>
                  <a:pt x="332" y="764"/>
                </a:lnTo>
                <a:lnTo>
                  <a:pt x="334" y="765"/>
                </a:lnTo>
                <a:lnTo>
                  <a:pt x="334" y="765"/>
                </a:lnTo>
                <a:lnTo>
                  <a:pt x="340" y="767"/>
                </a:lnTo>
                <a:lnTo>
                  <a:pt x="342" y="767"/>
                </a:lnTo>
                <a:lnTo>
                  <a:pt x="342" y="767"/>
                </a:lnTo>
                <a:lnTo>
                  <a:pt x="348" y="769"/>
                </a:lnTo>
                <a:lnTo>
                  <a:pt x="351" y="769"/>
                </a:lnTo>
                <a:lnTo>
                  <a:pt x="351" y="769"/>
                </a:lnTo>
                <a:lnTo>
                  <a:pt x="356" y="771"/>
                </a:lnTo>
                <a:lnTo>
                  <a:pt x="358" y="771"/>
                </a:lnTo>
                <a:lnTo>
                  <a:pt x="358" y="771"/>
                </a:lnTo>
                <a:lnTo>
                  <a:pt x="365" y="773"/>
                </a:lnTo>
                <a:lnTo>
                  <a:pt x="366" y="773"/>
                </a:lnTo>
                <a:lnTo>
                  <a:pt x="366" y="773"/>
                </a:lnTo>
                <a:lnTo>
                  <a:pt x="372" y="775"/>
                </a:lnTo>
                <a:lnTo>
                  <a:pt x="374" y="775"/>
                </a:lnTo>
                <a:lnTo>
                  <a:pt x="374" y="775"/>
                </a:lnTo>
                <a:lnTo>
                  <a:pt x="382" y="777"/>
                </a:lnTo>
                <a:lnTo>
                  <a:pt x="383" y="777"/>
                </a:lnTo>
                <a:lnTo>
                  <a:pt x="383" y="777"/>
                </a:lnTo>
                <a:lnTo>
                  <a:pt x="390" y="778"/>
                </a:lnTo>
                <a:lnTo>
                  <a:pt x="391" y="779"/>
                </a:lnTo>
                <a:lnTo>
                  <a:pt x="391" y="779"/>
                </a:lnTo>
                <a:lnTo>
                  <a:pt x="398" y="780"/>
                </a:lnTo>
                <a:lnTo>
                  <a:pt x="399" y="780"/>
                </a:lnTo>
                <a:lnTo>
                  <a:pt x="399" y="780"/>
                </a:lnTo>
                <a:lnTo>
                  <a:pt x="407" y="780"/>
                </a:lnTo>
                <a:lnTo>
                  <a:pt x="407" y="781"/>
                </a:lnTo>
                <a:lnTo>
                  <a:pt x="408" y="781"/>
                </a:lnTo>
                <a:lnTo>
                  <a:pt x="408" y="781"/>
                </a:lnTo>
                <a:lnTo>
                  <a:pt x="416" y="781"/>
                </a:lnTo>
                <a:lnTo>
                  <a:pt x="417" y="781"/>
                </a:lnTo>
                <a:lnTo>
                  <a:pt x="417" y="781"/>
                </a:lnTo>
                <a:lnTo>
                  <a:pt x="433" y="782"/>
                </a:lnTo>
                <a:lnTo>
                  <a:pt x="434" y="782"/>
                </a:lnTo>
                <a:lnTo>
                  <a:pt x="434" y="782"/>
                </a:lnTo>
                <a:lnTo>
                  <a:pt x="443" y="782"/>
                </a:lnTo>
                <a:lnTo>
                  <a:pt x="443" y="782"/>
                </a:lnTo>
                <a:lnTo>
                  <a:pt x="449" y="782"/>
                </a:lnTo>
                <a:lnTo>
                  <a:pt x="449" y="782"/>
                </a:lnTo>
                <a:lnTo>
                  <a:pt x="449" y="782"/>
                </a:lnTo>
                <a:lnTo>
                  <a:pt x="449" y="782"/>
                </a:lnTo>
                <a:lnTo>
                  <a:pt x="453" y="782"/>
                </a:lnTo>
                <a:lnTo>
                  <a:pt x="454" y="782"/>
                </a:lnTo>
                <a:lnTo>
                  <a:pt x="454" y="782"/>
                </a:lnTo>
                <a:lnTo>
                  <a:pt x="454" y="782"/>
                </a:lnTo>
                <a:lnTo>
                  <a:pt x="454" y="782"/>
                </a:lnTo>
                <a:lnTo>
                  <a:pt x="454" y="782"/>
                </a:lnTo>
                <a:lnTo>
                  <a:pt x="454" y="782"/>
                </a:lnTo>
                <a:lnTo>
                  <a:pt x="454" y="782"/>
                </a:lnTo>
                <a:lnTo>
                  <a:pt x="454" y="782"/>
                </a:lnTo>
                <a:lnTo>
                  <a:pt x="454" y="782"/>
                </a:lnTo>
                <a:lnTo>
                  <a:pt x="455" y="782"/>
                </a:lnTo>
                <a:lnTo>
                  <a:pt x="455" y="782"/>
                </a:lnTo>
                <a:lnTo>
                  <a:pt x="455" y="782"/>
                </a:lnTo>
                <a:lnTo>
                  <a:pt x="455" y="782"/>
                </a:lnTo>
                <a:lnTo>
                  <a:pt x="455" y="782"/>
                </a:lnTo>
                <a:lnTo>
                  <a:pt x="456" y="782"/>
                </a:lnTo>
                <a:lnTo>
                  <a:pt x="456" y="782"/>
                </a:lnTo>
                <a:lnTo>
                  <a:pt x="456" y="782"/>
                </a:lnTo>
                <a:lnTo>
                  <a:pt x="456" y="782"/>
                </a:lnTo>
                <a:lnTo>
                  <a:pt x="457" y="782"/>
                </a:lnTo>
                <a:lnTo>
                  <a:pt x="457" y="782"/>
                </a:lnTo>
                <a:lnTo>
                  <a:pt x="457" y="782"/>
                </a:lnTo>
                <a:lnTo>
                  <a:pt x="457" y="782"/>
                </a:lnTo>
                <a:lnTo>
                  <a:pt x="457" y="782"/>
                </a:lnTo>
                <a:lnTo>
                  <a:pt x="457" y="782"/>
                </a:lnTo>
                <a:lnTo>
                  <a:pt x="457" y="782"/>
                </a:lnTo>
                <a:lnTo>
                  <a:pt x="457" y="782"/>
                </a:lnTo>
                <a:lnTo>
                  <a:pt x="457" y="782"/>
                </a:lnTo>
                <a:lnTo>
                  <a:pt x="458" y="782"/>
                </a:lnTo>
                <a:lnTo>
                  <a:pt x="458" y="782"/>
                </a:lnTo>
                <a:lnTo>
                  <a:pt x="458" y="782"/>
                </a:lnTo>
                <a:lnTo>
                  <a:pt x="458" y="782"/>
                </a:lnTo>
                <a:lnTo>
                  <a:pt x="458" y="782"/>
                </a:lnTo>
                <a:lnTo>
                  <a:pt x="458" y="782"/>
                </a:lnTo>
                <a:lnTo>
                  <a:pt x="458" y="782"/>
                </a:lnTo>
                <a:lnTo>
                  <a:pt x="458" y="782"/>
                </a:lnTo>
                <a:lnTo>
                  <a:pt x="459" y="782"/>
                </a:lnTo>
                <a:lnTo>
                  <a:pt x="459" y="782"/>
                </a:lnTo>
                <a:lnTo>
                  <a:pt x="459" y="782"/>
                </a:lnTo>
                <a:lnTo>
                  <a:pt x="459" y="782"/>
                </a:lnTo>
                <a:lnTo>
                  <a:pt x="459" y="782"/>
                </a:lnTo>
                <a:lnTo>
                  <a:pt x="459" y="782"/>
                </a:lnTo>
                <a:lnTo>
                  <a:pt x="459" y="782"/>
                </a:lnTo>
                <a:lnTo>
                  <a:pt x="459" y="782"/>
                </a:lnTo>
                <a:lnTo>
                  <a:pt x="459" y="782"/>
                </a:lnTo>
                <a:lnTo>
                  <a:pt x="460" y="782"/>
                </a:lnTo>
                <a:lnTo>
                  <a:pt x="460" y="782"/>
                </a:lnTo>
                <a:lnTo>
                  <a:pt x="460" y="782"/>
                </a:lnTo>
                <a:lnTo>
                  <a:pt x="460" y="782"/>
                </a:lnTo>
                <a:lnTo>
                  <a:pt x="460" y="782"/>
                </a:lnTo>
                <a:lnTo>
                  <a:pt x="460" y="782"/>
                </a:lnTo>
                <a:lnTo>
                  <a:pt x="460" y="782"/>
                </a:lnTo>
                <a:lnTo>
                  <a:pt x="460" y="782"/>
                </a:lnTo>
                <a:lnTo>
                  <a:pt x="460" y="782"/>
                </a:lnTo>
                <a:lnTo>
                  <a:pt x="461" y="782"/>
                </a:lnTo>
                <a:lnTo>
                  <a:pt x="461" y="782"/>
                </a:lnTo>
                <a:lnTo>
                  <a:pt x="461" y="782"/>
                </a:lnTo>
                <a:lnTo>
                  <a:pt x="461" y="782"/>
                </a:lnTo>
                <a:lnTo>
                  <a:pt x="461" y="782"/>
                </a:lnTo>
                <a:lnTo>
                  <a:pt x="461" y="782"/>
                </a:lnTo>
                <a:lnTo>
                  <a:pt x="461" y="782"/>
                </a:lnTo>
                <a:lnTo>
                  <a:pt x="461" y="782"/>
                </a:lnTo>
                <a:lnTo>
                  <a:pt x="462" y="782"/>
                </a:lnTo>
                <a:lnTo>
                  <a:pt x="462" y="782"/>
                </a:lnTo>
                <a:lnTo>
                  <a:pt x="462" y="782"/>
                </a:lnTo>
                <a:lnTo>
                  <a:pt x="462" y="782"/>
                </a:lnTo>
                <a:lnTo>
                  <a:pt x="462" y="782"/>
                </a:lnTo>
                <a:lnTo>
                  <a:pt x="462" y="782"/>
                </a:lnTo>
                <a:lnTo>
                  <a:pt x="462" y="782"/>
                </a:lnTo>
                <a:lnTo>
                  <a:pt x="462" y="782"/>
                </a:lnTo>
                <a:lnTo>
                  <a:pt x="462" y="782"/>
                </a:lnTo>
                <a:lnTo>
                  <a:pt x="462" y="782"/>
                </a:lnTo>
                <a:lnTo>
                  <a:pt x="463" y="782"/>
                </a:lnTo>
                <a:lnTo>
                  <a:pt x="463" y="782"/>
                </a:lnTo>
                <a:lnTo>
                  <a:pt x="463" y="782"/>
                </a:lnTo>
                <a:lnTo>
                  <a:pt x="463" y="782"/>
                </a:lnTo>
                <a:lnTo>
                  <a:pt x="463" y="782"/>
                </a:lnTo>
                <a:lnTo>
                  <a:pt x="463" y="782"/>
                </a:lnTo>
                <a:lnTo>
                  <a:pt x="463" y="782"/>
                </a:lnTo>
                <a:lnTo>
                  <a:pt x="463" y="782"/>
                </a:lnTo>
                <a:lnTo>
                  <a:pt x="465" y="781"/>
                </a:lnTo>
                <a:lnTo>
                  <a:pt x="465" y="781"/>
                </a:lnTo>
                <a:lnTo>
                  <a:pt x="465" y="781"/>
                </a:lnTo>
                <a:lnTo>
                  <a:pt x="465" y="781"/>
                </a:lnTo>
                <a:lnTo>
                  <a:pt x="465" y="781"/>
                </a:lnTo>
                <a:lnTo>
                  <a:pt x="465" y="781"/>
                </a:lnTo>
                <a:lnTo>
                  <a:pt x="465" y="781"/>
                </a:lnTo>
                <a:lnTo>
                  <a:pt x="466" y="781"/>
                </a:lnTo>
                <a:lnTo>
                  <a:pt x="466" y="781"/>
                </a:lnTo>
                <a:lnTo>
                  <a:pt x="466" y="781"/>
                </a:lnTo>
                <a:lnTo>
                  <a:pt x="466" y="781"/>
                </a:lnTo>
                <a:lnTo>
                  <a:pt x="466" y="781"/>
                </a:lnTo>
                <a:lnTo>
                  <a:pt x="466" y="781"/>
                </a:lnTo>
                <a:lnTo>
                  <a:pt x="466" y="781"/>
                </a:lnTo>
                <a:lnTo>
                  <a:pt x="466" y="781"/>
                </a:lnTo>
                <a:lnTo>
                  <a:pt x="466" y="781"/>
                </a:lnTo>
                <a:lnTo>
                  <a:pt x="466" y="781"/>
                </a:lnTo>
                <a:lnTo>
                  <a:pt x="471" y="781"/>
                </a:lnTo>
                <a:lnTo>
                  <a:pt x="471" y="781"/>
                </a:lnTo>
                <a:lnTo>
                  <a:pt x="472" y="781"/>
                </a:lnTo>
                <a:lnTo>
                  <a:pt x="472" y="781"/>
                </a:lnTo>
                <a:lnTo>
                  <a:pt x="472" y="781"/>
                </a:lnTo>
                <a:lnTo>
                  <a:pt x="472" y="781"/>
                </a:lnTo>
                <a:lnTo>
                  <a:pt x="472" y="781"/>
                </a:lnTo>
                <a:lnTo>
                  <a:pt x="472" y="781"/>
                </a:lnTo>
                <a:lnTo>
                  <a:pt x="472" y="781"/>
                </a:lnTo>
                <a:lnTo>
                  <a:pt x="472" y="781"/>
                </a:lnTo>
                <a:lnTo>
                  <a:pt x="472" y="781"/>
                </a:lnTo>
                <a:lnTo>
                  <a:pt x="473" y="781"/>
                </a:lnTo>
                <a:lnTo>
                  <a:pt x="473" y="781"/>
                </a:lnTo>
                <a:lnTo>
                  <a:pt x="473" y="781"/>
                </a:lnTo>
                <a:lnTo>
                  <a:pt x="478" y="781"/>
                </a:lnTo>
                <a:lnTo>
                  <a:pt x="478" y="781"/>
                </a:lnTo>
                <a:lnTo>
                  <a:pt x="478" y="781"/>
                </a:lnTo>
                <a:lnTo>
                  <a:pt x="478" y="781"/>
                </a:lnTo>
                <a:lnTo>
                  <a:pt x="485" y="780"/>
                </a:lnTo>
                <a:lnTo>
                  <a:pt x="486" y="780"/>
                </a:lnTo>
                <a:lnTo>
                  <a:pt x="486" y="780"/>
                </a:lnTo>
                <a:lnTo>
                  <a:pt x="494" y="779"/>
                </a:lnTo>
                <a:lnTo>
                  <a:pt x="495" y="779"/>
                </a:lnTo>
                <a:lnTo>
                  <a:pt x="495" y="778"/>
                </a:lnTo>
                <a:lnTo>
                  <a:pt x="495" y="778"/>
                </a:lnTo>
                <a:lnTo>
                  <a:pt x="503" y="777"/>
                </a:lnTo>
                <a:lnTo>
                  <a:pt x="504" y="777"/>
                </a:lnTo>
                <a:lnTo>
                  <a:pt x="504" y="777"/>
                </a:lnTo>
                <a:lnTo>
                  <a:pt x="510" y="775"/>
                </a:lnTo>
                <a:lnTo>
                  <a:pt x="512" y="775"/>
                </a:lnTo>
                <a:lnTo>
                  <a:pt x="512" y="775"/>
                </a:lnTo>
                <a:lnTo>
                  <a:pt x="519" y="773"/>
                </a:lnTo>
                <a:lnTo>
                  <a:pt x="520" y="773"/>
                </a:lnTo>
                <a:lnTo>
                  <a:pt x="520" y="773"/>
                </a:lnTo>
                <a:lnTo>
                  <a:pt x="528" y="771"/>
                </a:lnTo>
                <a:lnTo>
                  <a:pt x="529" y="771"/>
                </a:lnTo>
                <a:lnTo>
                  <a:pt x="529" y="771"/>
                </a:lnTo>
                <a:lnTo>
                  <a:pt x="535" y="769"/>
                </a:lnTo>
                <a:lnTo>
                  <a:pt x="537" y="769"/>
                </a:lnTo>
                <a:lnTo>
                  <a:pt x="537" y="769"/>
                </a:lnTo>
                <a:lnTo>
                  <a:pt x="543" y="767"/>
                </a:lnTo>
                <a:lnTo>
                  <a:pt x="545" y="767"/>
                </a:lnTo>
                <a:lnTo>
                  <a:pt x="545" y="767"/>
                </a:lnTo>
                <a:lnTo>
                  <a:pt x="551" y="765"/>
                </a:lnTo>
                <a:lnTo>
                  <a:pt x="553" y="764"/>
                </a:lnTo>
                <a:lnTo>
                  <a:pt x="553" y="764"/>
                </a:lnTo>
                <a:lnTo>
                  <a:pt x="559" y="761"/>
                </a:lnTo>
                <a:lnTo>
                  <a:pt x="560" y="761"/>
                </a:lnTo>
                <a:lnTo>
                  <a:pt x="560" y="761"/>
                </a:lnTo>
                <a:lnTo>
                  <a:pt x="567" y="759"/>
                </a:lnTo>
                <a:lnTo>
                  <a:pt x="569" y="758"/>
                </a:lnTo>
                <a:lnTo>
                  <a:pt x="569" y="758"/>
                </a:lnTo>
                <a:lnTo>
                  <a:pt x="574" y="756"/>
                </a:lnTo>
                <a:lnTo>
                  <a:pt x="576" y="755"/>
                </a:lnTo>
                <a:lnTo>
                  <a:pt x="576" y="755"/>
                </a:lnTo>
                <a:lnTo>
                  <a:pt x="582" y="753"/>
                </a:lnTo>
                <a:lnTo>
                  <a:pt x="584" y="752"/>
                </a:lnTo>
                <a:lnTo>
                  <a:pt x="584" y="752"/>
                </a:lnTo>
                <a:lnTo>
                  <a:pt x="589" y="749"/>
                </a:lnTo>
                <a:lnTo>
                  <a:pt x="592" y="748"/>
                </a:lnTo>
                <a:lnTo>
                  <a:pt x="592" y="748"/>
                </a:lnTo>
                <a:lnTo>
                  <a:pt x="597" y="745"/>
                </a:lnTo>
                <a:lnTo>
                  <a:pt x="599" y="744"/>
                </a:lnTo>
                <a:lnTo>
                  <a:pt x="599" y="744"/>
                </a:lnTo>
                <a:lnTo>
                  <a:pt x="604" y="742"/>
                </a:lnTo>
                <a:lnTo>
                  <a:pt x="606" y="741"/>
                </a:lnTo>
                <a:lnTo>
                  <a:pt x="606" y="741"/>
                </a:lnTo>
                <a:lnTo>
                  <a:pt x="611" y="737"/>
                </a:lnTo>
                <a:lnTo>
                  <a:pt x="614" y="736"/>
                </a:lnTo>
                <a:lnTo>
                  <a:pt x="614" y="736"/>
                </a:lnTo>
                <a:lnTo>
                  <a:pt x="619" y="733"/>
                </a:lnTo>
                <a:lnTo>
                  <a:pt x="621" y="732"/>
                </a:lnTo>
                <a:lnTo>
                  <a:pt x="621" y="732"/>
                </a:lnTo>
                <a:lnTo>
                  <a:pt x="625" y="729"/>
                </a:lnTo>
                <a:lnTo>
                  <a:pt x="628" y="728"/>
                </a:lnTo>
                <a:lnTo>
                  <a:pt x="632" y="724"/>
                </a:lnTo>
                <a:lnTo>
                  <a:pt x="635" y="723"/>
                </a:lnTo>
                <a:lnTo>
                  <a:pt x="635" y="723"/>
                </a:lnTo>
                <a:lnTo>
                  <a:pt x="638" y="720"/>
                </a:lnTo>
                <a:lnTo>
                  <a:pt x="642" y="718"/>
                </a:lnTo>
                <a:lnTo>
                  <a:pt x="642" y="718"/>
                </a:lnTo>
                <a:lnTo>
                  <a:pt x="646" y="715"/>
                </a:lnTo>
                <a:lnTo>
                  <a:pt x="648" y="714"/>
                </a:lnTo>
                <a:lnTo>
                  <a:pt x="648" y="714"/>
                </a:lnTo>
                <a:lnTo>
                  <a:pt x="651" y="710"/>
                </a:lnTo>
                <a:lnTo>
                  <a:pt x="655" y="708"/>
                </a:lnTo>
                <a:lnTo>
                  <a:pt x="655" y="708"/>
                </a:lnTo>
                <a:lnTo>
                  <a:pt x="659" y="705"/>
                </a:lnTo>
                <a:lnTo>
                  <a:pt x="661" y="703"/>
                </a:lnTo>
                <a:lnTo>
                  <a:pt x="664" y="701"/>
                </a:lnTo>
                <a:lnTo>
                  <a:pt x="668" y="697"/>
                </a:lnTo>
                <a:lnTo>
                  <a:pt x="668" y="697"/>
                </a:lnTo>
                <a:lnTo>
                  <a:pt x="671" y="694"/>
                </a:lnTo>
                <a:lnTo>
                  <a:pt x="671" y="694"/>
                </a:lnTo>
                <a:lnTo>
                  <a:pt x="671" y="694"/>
                </a:lnTo>
                <a:lnTo>
                  <a:pt x="681" y="685"/>
                </a:lnTo>
                <a:lnTo>
                  <a:pt x="682" y="684"/>
                </a:lnTo>
                <a:lnTo>
                  <a:pt x="682" y="684"/>
                </a:lnTo>
                <a:lnTo>
                  <a:pt x="682" y="684"/>
                </a:lnTo>
                <a:lnTo>
                  <a:pt x="682" y="684"/>
                </a:lnTo>
                <a:lnTo>
                  <a:pt x="682" y="684"/>
                </a:lnTo>
                <a:lnTo>
                  <a:pt x="683" y="683"/>
                </a:lnTo>
                <a:lnTo>
                  <a:pt x="685" y="681"/>
                </a:lnTo>
                <a:lnTo>
                  <a:pt x="685" y="681"/>
                </a:lnTo>
                <a:lnTo>
                  <a:pt x="686" y="680"/>
                </a:lnTo>
                <a:lnTo>
                  <a:pt x="686" y="680"/>
                </a:lnTo>
                <a:lnTo>
                  <a:pt x="688" y="678"/>
                </a:lnTo>
                <a:lnTo>
                  <a:pt x="688" y="678"/>
                </a:lnTo>
                <a:lnTo>
                  <a:pt x="688" y="678"/>
                </a:lnTo>
                <a:lnTo>
                  <a:pt x="688" y="677"/>
                </a:lnTo>
                <a:lnTo>
                  <a:pt x="690" y="676"/>
                </a:lnTo>
                <a:lnTo>
                  <a:pt x="690" y="676"/>
                </a:lnTo>
                <a:lnTo>
                  <a:pt x="690" y="676"/>
                </a:lnTo>
                <a:lnTo>
                  <a:pt x="695" y="671"/>
                </a:lnTo>
                <a:lnTo>
                  <a:pt x="695" y="670"/>
                </a:lnTo>
                <a:lnTo>
                  <a:pt x="696" y="670"/>
                </a:lnTo>
                <a:lnTo>
                  <a:pt x="696" y="670"/>
                </a:lnTo>
                <a:lnTo>
                  <a:pt x="706" y="658"/>
                </a:lnTo>
                <a:lnTo>
                  <a:pt x="715" y="646"/>
                </a:lnTo>
                <a:lnTo>
                  <a:pt x="724" y="634"/>
                </a:lnTo>
                <a:lnTo>
                  <a:pt x="733" y="621"/>
                </a:lnTo>
                <a:lnTo>
                  <a:pt x="740" y="608"/>
                </a:lnTo>
                <a:lnTo>
                  <a:pt x="748" y="594"/>
                </a:lnTo>
                <a:lnTo>
                  <a:pt x="754" y="580"/>
                </a:lnTo>
                <a:lnTo>
                  <a:pt x="760" y="566"/>
                </a:lnTo>
                <a:lnTo>
                  <a:pt x="765" y="551"/>
                </a:lnTo>
                <a:lnTo>
                  <a:pt x="771" y="536"/>
                </a:lnTo>
                <a:lnTo>
                  <a:pt x="774" y="520"/>
                </a:lnTo>
                <a:lnTo>
                  <a:pt x="778" y="505"/>
                </a:lnTo>
                <a:lnTo>
                  <a:pt x="780" y="490"/>
                </a:lnTo>
                <a:lnTo>
                  <a:pt x="783" y="474"/>
                </a:lnTo>
                <a:lnTo>
                  <a:pt x="784" y="457"/>
                </a:lnTo>
                <a:lnTo>
                  <a:pt x="784" y="441"/>
                </a:lnTo>
                <a:lnTo>
                  <a:pt x="784" y="441"/>
                </a:lnTo>
                <a:lnTo>
                  <a:pt x="784" y="423"/>
                </a:lnTo>
                <a:lnTo>
                  <a:pt x="783" y="406"/>
                </a:lnTo>
                <a:lnTo>
                  <a:pt x="780" y="389"/>
                </a:lnTo>
                <a:lnTo>
                  <a:pt x="777" y="372"/>
                </a:lnTo>
                <a:lnTo>
                  <a:pt x="773" y="355"/>
                </a:lnTo>
                <a:lnTo>
                  <a:pt x="769" y="339"/>
                </a:lnTo>
                <a:lnTo>
                  <a:pt x="763" y="324"/>
                </a:lnTo>
                <a:lnTo>
                  <a:pt x="757" y="308"/>
                </a:lnTo>
                <a:lnTo>
                  <a:pt x="750" y="292"/>
                </a:lnTo>
                <a:lnTo>
                  <a:pt x="742" y="278"/>
                </a:lnTo>
                <a:lnTo>
                  <a:pt x="735" y="264"/>
                </a:lnTo>
                <a:lnTo>
                  <a:pt x="725" y="250"/>
                </a:lnTo>
                <a:lnTo>
                  <a:pt x="716" y="237"/>
                </a:lnTo>
                <a:lnTo>
                  <a:pt x="706" y="224"/>
                </a:lnTo>
                <a:lnTo>
                  <a:pt x="695" y="211"/>
                </a:lnTo>
                <a:lnTo>
                  <a:pt x="684" y="199"/>
                </a:lnTo>
                <a:lnTo>
                  <a:pt x="672" y="188"/>
                </a:lnTo>
                <a:lnTo>
                  <a:pt x="660" y="177"/>
                </a:lnTo>
                <a:lnTo>
                  <a:pt x="647" y="167"/>
                </a:lnTo>
                <a:lnTo>
                  <a:pt x="633" y="158"/>
                </a:lnTo>
                <a:lnTo>
                  <a:pt x="620" y="149"/>
                </a:lnTo>
                <a:lnTo>
                  <a:pt x="606" y="140"/>
                </a:lnTo>
                <a:lnTo>
                  <a:pt x="591" y="133"/>
                </a:lnTo>
                <a:lnTo>
                  <a:pt x="575" y="126"/>
                </a:lnTo>
                <a:lnTo>
                  <a:pt x="560" y="120"/>
                </a:lnTo>
                <a:lnTo>
                  <a:pt x="544" y="114"/>
                </a:lnTo>
                <a:lnTo>
                  <a:pt x="528" y="110"/>
                </a:lnTo>
                <a:lnTo>
                  <a:pt x="511" y="107"/>
                </a:lnTo>
                <a:lnTo>
                  <a:pt x="495" y="103"/>
                </a:lnTo>
                <a:lnTo>
                  <a:pt x="478" y="101"/>
                </a:lnTo>
                <a:lnTo>
                  <a:pt x="460" y="100"/>
                </a:lnTo>
                <a:lnTo>
                  <a:pt x="443" y="99"/>
                </a:lnTo>
                <a:lnTo>
                  <a:pt x="443" y="99"/>
                </a:lnTo>
                <a:lnTo>
                  <a:pt x="424" y="100"/>
                </a:lnTo>
                <a:lnTo>
                  <a:pt x="407" y="101"/>
                </a:lnTo>
                <a:lnTo>
                  <a:pt x="391" y="103"/>
                </a:lnTo>
                <a:lnTo>
                  <a:pt x="373" y="107"/>
                </a:lnTo>
                <a:lnTo>
                  <a:pt x="357" y="110"/>
                </a:lnTo>
                <a:lnTo>
                  <a:pt x="341" y="114"/>
                </a:lnTo>
                <a:lnTo>
                  <a:pt x="326" y="120"/>
                </a:lnTo>
                <a:lnTo>
                  <a:pt x="309" y="126"/>
                </a:lnTo>
                <a:lnTo>
                  <a:pt x="294" y="133"/>
                </a:lnTo>
                <a:lnTo>
                  <a:pt x="280" y="140"/>
                </a:lnTo>
                <a:lnTo>
                  <a:pt x="266" y="149"/>
                </a:lnTo>
                <a:lnTo>
                  <a:pt x="252" y="158"/>
                </a:lnTo>
                <a:lnTo>
                  <a:pt x="238" y="167"/>
                </a:lnTo>
                <a:lnTo>
                  <a:pt x="226" y="177"/>
                </a:lnTo>
                <a:lnTo>
                  <a:pt x="213" y="188"/>
                </a:lnTo>
                <a:lnTo>
                  <a:pt x="201" y="199"/>
                </a:lnTo>
                <a:lnTo>
                  <a:pt x="190" y="211"/>
                </a:lnTo>
                <a:lnTo>
                  <a:pt x="179" y="224"/>
                </a:lnTo>
                <a:lnTo>
                  <a:pt x="169" y="237"/>
                </a:lnTo>
                <a:lnTo>
                  <a:pt x="160" y="250"/>
                </a:lnTo>
                <a:lnTo>
                  <a:pt x="151" y="264"/>
                </a:lnTo>
                <a:lnTo>
                  <a:pt x="142" y="278"/>
                </a:lnTo>
                <a:lnTo>
                  <a:pt x="135" y="292"/>
                </a:lnTo>
                <a:lnTo>
                  <a:pt x="128" y="308"/>
                </a:lnTo>
                <a:lnTo>
                  <a:pt x="122" y="324"/>
                </a:lnTo>
                <a:lnTo>
                  <a:pt x="116" y="339"/>
                </a:lnTo>
                <a:lnTo>
                  <a:pt x="112" y="355"/>
                </a:lnTo>
                <a:lnTo>
                  <a:pt x="109" y="372"/>
                </a:lnTo>
                <a:lnTo>
                  <a:pt x="105" y="389"/>
                </a:lnTo>
                <a:lnTo>
                  <a:pt x="103" y="406"/>
                </a:lnTo>
                <a:lnTo>
                  <a:pt x="102" y="423"/>
                </a:lnTo>
                <a:lnTo>
                  <a:pt x="101" y="441"/>
                </a:lnTo>
                <a:lnTo>
                  <a:pt x="101" y="441"/>
                </a:lnTo>
                <a:lnTo>
                  <a:pt x="102" y="460"/>
                </a:lnTo>
                <a:lnTo>
                  <a:pt x="103" y="478"/>
                </a:lnTo>
                <a:lnTo>
                  <a:pt x="105" y="496"/>
                </a:lnTo>
                <a:lnTo>
                  <a:pt x="110" y="515"/>
                </a:lnTo>
                <a:lnTo>
                  <a:pt x="114" y="532"/>
                </a:lnTo>
                <a:lnTo>
                  <a:pt x="119" y="550"/>
                </a:lnTo>
                <a:lnTo>
                  <a:pt x="125" y="567"/>
                </a:lnTo>
                <a:lnTo>
                  <a:pt x="132" y="583"/>
                </a:lnTo>
                <a:lnTo>
                  <a:pt x="140" y="600"/>
                </a:lnTo>
                <a:lnTo>
                  <a:pt x="149" y="615"/>
                </a:lnTo>
                <a:lnTo>
                  <a:pt x="158" y="630"/>
                </a:lnTo>
                <a:lnTo>
                  <a:pt x="168" y="644"/>
                </a:lnTo>
                <a:lnTo>
                  <a:pt x="179" y="658"/>
                </a:lnTo>
                <a:lnTo>
                  <a:pt x="191" y="671"/>
                </a:lnTo>
                <a:lnTo>
                  <a:pt x="203" y="684"/>
                </a:lnTo>
                <a:lnTo>
                  <a:pt x="216" y="696"/>
                </a:lnTo>
                <a:lnTo>
                  <a:pt x="216" y="696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1" name="Freeform 11"/>
          <p:cNvSpPr/>
          <p:nvPr/>
        </p:nvSpPr>
        <p:spPr>
          <a:xfrm>
            <a:off x="5520452" y="2012791"/>
            <a:ext cx="1151096" cy="1151477"/>
          </a:xfrm>
          <a:custGeom>
            <a:avLst/>
            <a:gdLst/>
            <a:ahLst/>
            <a:cxnLst/>
            <a:rect l="l" t="t" r="r" b="b"/>
            <a:pathLst>
              <a:path w="1482" h="1482">
                <a:moveTo>
                  <a:pt x="1482" y="742"/>
                </a:moveTo>
                <a:lnTo>
                  <a:pt x="1482" y="742"/>
                </a:lnTo>
                <a:lnTo>
                  <a:pt x="1481" y="780"/>
                </a:lnTo>
                <a:lnTo>
                  <a:pt x="1479" y="818"/>
                </a:lnTo>
                <a:lnTo>
                  <a:pt x="1473" y="854"/>
                </a:lnTo>
                <a:lnTo>
                  <a:pt x="1467" y="890"/>
                </a:lnTo>
                <a:lnTo>
                  <a:pt x="1459" y="926"/>
                </a:lnTo>
                <a:lnTo>
                  <a:pt x="1448" y="962"/>
                </a:lnTo>
                <a:lnTo>
                  <a:pt x="1437" y="997"/>
                </a:lnTo>
                <a:lnTo>
                  <a:pt x="1424" y="1029"/>
                </a:lnTo>
                <a:lnTo>
                  <a:pt x="1409" y="1063"/>
                </a:lnTo>
                <a:lnTo>
                  <a:pt x="1393" y="1094"/>
                </a:lnTo>
                <a:lnTo>
                  <a:pt x="1374" y="1126"/>
                </a:lnTo>
                <a:lnTo>
                  <a:pt x="1356" y="1155"/>
                </a:lnTo>
                <a:lnTo>
                  <a:pt x="1335" y="1185"/>
                </a:lnTo>
                <a:lnTo>
                  <a:pt x="1313" y="1213"/>
                </a:lnTo>
                <a:lnTo>
                  <a:pt x="1290" y="1240"/>
                </a:lnTo>
                <a:lnTo>
                  <a:pt x="1265" y="1265"/>
                </a:lnTo>
                <a:lnTo>
                  <a:pt x="1240" y="1290"/>
                </a:lnTo>
                <a:lnTo>
                  <a:pt x="1213" y="1313"/>
                </a:lnTo>
                <a:lnTo>
                  <a:pt x="1184" y="1335"/>
                </a:lnTo>
                <a:lnTo>
                  <a:pt x="1155" y="1356"/>
                </a:lnTo>
                <a:lnTo>
                  <a:pt x="1126" y="1375"/>
                </a:lnTo>
                <a:lnTo>
                  <a:pt x="1094" y="1393"/>
                </a:lnTo>
                <a:lnTo>
                  <a:pt x="1063" y="1409"/>
                </a:lnTo>
                <a:lnTo>
                  <a:pt x="1029" y="1424"/>
                </a:lnTo>
                <a:lnTo>
                  <a:pt x="996" y="1437"/>
                </a:lnTo>
                <a:lnTo>
                  <a:pt x="962" y="1449"/>
                </a:lnTo>
                <a:lnTo>
                  <a:pt x="926" y="1459"/>
                </a:lnTo>
                <a:lnTo>
                  <a:pt x="890" y="1467"/>
                </a:lnTo>
                <a:lnTo>
                  <a:pt x="854" y="1473"/>
                </a:lnTo>
                <a:lnTo>
                  <a:pt x="818" y="1479"/>
                </a:lnTo>
                <a:lnTo>
                  <a:pt x="780" y="1481"/>
                </a:lnTo>
                <a:lnTo>
                  <a:pt x="742" y="1482"/>
                </a:lnTo>
                <a:lnTo>
                  <a:pt x="742" y="1482"/>
                </a:lnTo>
                <a:lnTo>
                  <a:pt x="704" y="1481"/>
                </a:lnTo>
                <a:lnTo>
                  <a:pt x="666" y="1479"/>
                </a:lnTo>
                <a:lnTo>
                  <a:pt x="629" y="1473"/>
                </a:lnTo>
                <a:lnTo>
                  <a:pt x="592" y="1467"/>
                </a:lnTo>
                <a:lnTo>
                  <a:pt x="556" y="1459"/>
                </a:lnTo>
                <a:lnTo>
                  <a:pt x="521" y="1449"/>
                </a:lnTo>
                <a:lnTo>
                  <a:pt x="486" y="1437"/>
                </a:lnTo>
                <a:lnTo>
                  <a:pt x="453" y="1424"/>
                </a:lnTo>
                <a:lnTo>
                  <a:pt x="420" y="1409"/>
                </a:lnTo>
                <a:lnTo>
                  <a:pt x="388" y="1393"/>
                </a:lnTo>
                <a:lnTo>
                  <a:pt x="357" y="1375"/>
                </a:lnTo>
                <a:lnTo>
                  <a:pt x="327" y="1356"/>
                </a:lnTo>
                <a:lnTo>
                  <a:pt x="298" y="1335"/>
                </a:lnTo>
                <a:lnTo>
                  <a:pt x="270" y="1313"/>
                </a:lnTo>
                <a:lnTo>
                  <a:pt x="243" y="1290"/>
                </a:lnTo>
                <a:lnTo>
                  <a:pt x="217" y="1265"/>
                </a:lnTo>
                <a:lnTo>
                  <a:pt x="193" y="1240"/>
                </a:lnTo>
                <a:lnTo>
                  <a:pt x="169" y="1213"/>
                </a:lnTo>
                <a:lnTo>
                  <a:pt x="148" y="1185"/>
                </a:lnTo>
                <a:lnTo>
                  <a:pt x="127" y="1155"/>
                </a:lnTo>
                <a:lnTo>
                  <a:pt x="108" y="1126"/>
                </a:lnTo>
                <a:lnTo>
                  <a:pt x="90" y="1094"/>
                </a:lnTo>
                <a:lnTo>
                  <a:pt x="74" y="1063"/>
                </a:lnTo>
                <a:lnTo>
                  <a:pt x="59" y="1029"/>
                </a:lnTo>
                <a:lnTo>
                  <a:pt x="46" y="997"/>
                </a:lnTo>
                <a:lnTo>
                  <a:pt x="34" y="962"/>
                </a:lnTo>
                <a:lnTo>
                  <a:pt x="24" y="926"/>
                </a:lnTo>
                <a:lnTo>
                  <a:pt x="15" y="890"/>
                </a:lnTo>
                <a:lnTo>
                  <a:pt x="9" y="854"/>
                </a:lnTo>
                <a:lnTo>
                  <a:pt x="4" y="818"/>
                </a:lnTo>
                <a:lnTo>
                  <a:pt x="1" y="780"/>
                </a:lnTo>
                <a:lnTo>
                  <a:pt x="0" y="742"/>
                </a:lnTo>
                <a:lnTo>
                  <a:pt x="0" y="742"/>
                </a:lnTo>
                <a:lnTo>
                  <a:pt x="1" y="704"/>
                </a:lnTo>
                <a:lnTo>
                  <a:pt x="4" y="666"/>
                </a:lnTo>
                <a:lnTo>
                  <a:pt x="9" y="629"/>
                </a:lnTo>
                <a:lnTo>
                  <a:pt x="15" y="592"/>
                </a:lnTo>
                <a:lnTo>
                  <a:pt x="24" y="556"/>
                </a:lnTo>
                <a:lnTo>
                  <a:pt x="34" y="521"/>
                </a:lnTo>
                <a:lnTo>
                  <a:pt x="46" y="486"/>
                </a:lnTo>
                <a:lnTo>
                  <a:pt x="59" y="453"/>
                </a:lnTo>
                <a:lnTo>
                  <a:pt x="74" y="420"/>
                </a:lnTo>
                <a:lnTo>
                  <a:pt x="90" y="389"/>
                </a:lnTo>
                <a:lnTo>
                  <a:pt x="108" y="357"/>
                </a:lnTo>
                <a:lnTo>
                  <a:pt x="127" y="327"/>
                </a:lnTo>
                <a:lnTo>
                  <a:pt x="148" y="299"/>
                </a:lnTo>
                <a:lnTo>
                  <a:pt x="169" y="270"/>
                </a:lnTo>
                <a:lnTo>
                  <a:pt x="193" y="243"/>
                </a:lnTo>
                <a:lnTo>
                  <a:pt x="217" y="217"/>
                </a:lnTo>
                <a:lnTo>
                  <a:pt x="243" y="193"/>
                </a:lnTo>
                <a:lnTo>
                  <a:pt x="270" y="169"/>
                </a:lnTo>
                <a:lnTo>
                  <a:pt x="298" y="148"/>
                </a:lnTo>
                <a:lnTo>
                  <a:pt x="327" y="127"/>
                </a:lnTo>
                <a:lnTo>
                  <a:pt x="357" y="107"/>
                </a:lnTo>
                <a:lnTo>
                  <a:pt x="388" y="90"/>
                </a:lnTo>
                <a:lnTo>
                  <a:pt x="420" y="74"/>
                </a:lnTo>
                <a:lnTo>
                  <a:pt x="453" y="59"/>
                </a:lnTo>
                <a:lnTo>
                  <a:pt x="486" y="46"/>
                </a:lnTo>
                <a:lnTo>
                  <a:pt x="521" y="34"/>
                </a:lnTo>
                <a:lnTo>
                  <a:pt x="556" y="24"/>
                </a:lnTo>
                <a:lnTo>
                  <a:pt x="592" y="15"/>
                </a:lnTo>
                <a:lnTo>
                  <a:pt x="629" y="9"/>
                </a:lnTo>
                <a:lnTo>
                  <a:pt x="666" y="4"/>
                </a:lnTo>
                <a:lnTo>
                  <a:pt x="704" y="1"/>
                </a:lnTo>
                <a:lnTo>
                  <a:pt x="742" y="0"/>
                </a:lnTo>
                <a:lnTo>
                  <a:pt x="742" y="0"/>
                </a:lnTo>
                <a:lnTo>
                  <a:pt x="780" y="1"/>
                </a:lnTo>
                <a:lnTo>
                  <a:pt x="818" y="4"/>
                </a:lnTo>
                <a:lnTo>
                  <a:pt x="854" y="9"/>
                </a:lnTo>
                <a:lnTo>
                  <a:pt x="890" y="15"/>
                </a:lnTo>
                <a:lnTo>
                  <a:pt x="926" y="24"/>
                </a:lnTo>
                <a:lnTo>
                  <a:pt x="962" y="34"/>
                </a:lnTo>
                <a:lnTo>
                  <a:pt x="996" y="46"/>
                </a:lnTo>
                <a:lnTo>
                  <a:pt x="1029" y="59"/>
                </a:lnTo>
                <a:lnTo>
                  <a:pt x="1063" y="74"/>
                </a:lnTo>
                <a:lnTo>
                  <a:pt x="1094" y="90"/>
                </a:lnTo>
                <a:lnTo>
                  <a:pt x="1126" y="107"/>
                </a:lnTo>
                <a:lnTo>
                  <a:pt x="1155" y="127"/>
                </a:lnTo>
                <a:lnTo>
                  <a:pt x="1184" y="148"/>
                </a:lnTo>
                <a:lnTo>
                  <a:pt x="1213" y="169"/>
                </a:lnTo>
                <a:lnTo>
                  <a:pt x="1240" y="193"/>
                </a:lnTo>
                <a:lnTo>
                  <a:pt x="1265" y="217"/>
                </a:lnTo>
                <a:lnTo>
                  <a:pt x="1290" y="243"/>
                </a:lnTo>
                <a:lnTo>
                  <a:pt x="1313" y="270"/>
                </a:lnTo>
                <a:lnTo>
                  <a:pt x="1335" y="299"/>
                </a:lnTo>
                <a:lnTo>
                  <a:pt x="1356" y="327"/>
                </a:lnTo>
                <a:lnTo>
                  <a:pt x="1374" y="357"/>
                </a:lnTo>
                <a:lnTo>
                  <a:pt x="1393" y="389"/>
                </a:lnTo>
                <a:lnTo>
                  <a:pt x="1409" y="420"/>
                </a:lnTo>
                <a:lnTo>
                  <a:pt x="1424" y="453"/>
                </a:lnTo>
                <a:lnTo>
                  <a:pt x="1437" y="486"/>
                </a:lnTo>
                <a:lnTo>
                  <a:pt x="1448" y="521"/>
                </a:lnTo>
                <a:lnTo>
                  <a:pt x="1459" y="556"/>
                </a:lnTo>
                <a:lnTo>
                  <a:pt x="1467" y="592"/>
                </a:lnTo>
                <a:lnTo>
                  <a:pt x="1473" y="629"/>
                </a:lnTo>
                <a:lnTo>
                  <a:pt x="1479" y="666"/>
                </a:lnTo>
                <a:lnTo>
                  <a:pt x="1481" y="704"/>
                </a:lnTo>
                <a:lnTo>
                  <a:pt x="1482" y="742"/>
                </a:lnTo>
                <a:lnTo>
                  <a:pt x="1482" y="742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2" name="Freeform 12"/>
          <p:cNvSpPr/>
          <p:nvPr/>
        </p:nvSpPr>
        <p:spPr>
          <a:xfrm>
            <a:off x="5800444" y="2272378"/>
            <a:ext cx="591112" cy="708502"/>
          </a:xfrm>
          <a:custGeom>
            <a:avLst/>
            <a:gdLst/>
            <a:ahLst/>
            <a:cxnLst/>
            <a:rect l="l" t="t" r="r" b="b"/>
            <a:pathLst>
              <a:path w="889" h="1065">
                <a:moveTo>
                  <a:pt x="455" y="403"/>
                </a:moveTo>
                <a:lnTo>
                  <a:pt x="455" y="403"/>
                </a:lnTo>
                <a:lnTo>
                  <a:pt x="479" y="403"/>
                </a:lnTo>
                <a:lnTo>
                  <a:pt x="502" y="406"/>
                </a:lnTo>
                <a:lnTo>
                  <a:pt x="525" y="410"/>
                </a:lnTo>
                <a:lnTo>
                  <a:pt x="547" y="415"/>
                </a:lnTo>
                <a:lnTo>
                  <a:pt x="568" y="423"/>
                </a:lnTo>
                <a:lnTo>
                  <a:pt x="589" y="431"/>
                </a:lnTo>
                <a:lnTo>
                  <a:pt x="609" y="440"/>
                </a:lnTo>
                <a:lnTo>
                  <a:pt x="629" y="452"/>
                </a:lnTo>
                <a:lnTo>
                  <a:pt x="629" y="363"/>
                </a:lnTo>
                <a:lnTo>
                  <a:pt x="583" y="363"/>
                </a:lnTo>
                <a:lnTo>
                  <a:pt x="568" y="343"/>
                </a:lnTo>
                <a:lnTo>
                  <a:pt x="819" y="0"/>
                </a:lnTo>
                <a:lnTo>
                  <a:pt x="889" y="0"/>
                </a:lnTo>
                <a:lnTo>
                  <a:pt x="641" y="332"/>
                </a:lnTo>
                <a:lnTo>
                  <a:pt x="644" y="332"/>
                </a:lnTo>
                <a:lnTo>
                  <a:pt x="659" y="332"/>
                </a:lnTo>
                <a:lnTo>
                  <a:pt x="659" y="348"/>
                </a:lnTo>
                <a:lnTo>
                  <a:pt x="659" y="473"/>
                </a:lnTo>
                <a:lnTo>
                  <a:pt x="659" y="473"/>
                </a:lnTo>
                <a:lnTo>
                  <a:pt x="674" y="486"/>
                </a:lnTo>
                <a:lnTo>
                  <a:pt x="690" y="500"/>
                </a:lnTo>
                <a:lnTo>
                  <a:pt x="690" y="500"/>
                </a:lnTo>
                <a:lnTo>
                  <a:pt x="700" y="512"/>
                </a:lnTo>
                <a:lnTo>
                  <a:pt x="711" y="524"/>
                </a:lnTo>
                <a:lnTo>
                  <a:pt x="721" y="536"/>
                </a:lnTo>
                <a:lnTo>
                  <a:pt x="730" y="549"/>
                </a:lnTo>
                <a:lnTo>
                  <a:pt x="738" y="563"/>
                </a:lnTo>
                <a:lnTo>
                  <a:pt x="747" y="576"/>
                </a:lnTo>
                <a:lnTo>
                  <a:pt x="754" y="591"/>
                </a:lnTo>
                <a:lnTo>
                  <a:pt x="761" y="605"/>
                </a:lnTo>
                <a:lnTo>
                  <a:pt x="767" y="620"/>
                </a:lnTo>
                <a:lnTo>
                  <a:pt x="772" y="635"/>
                </a:lnTo>
                <a:lnTo>
                  <a:pt x="776" y="652"/>
                </a:lnTo>
                <a:lnTo>
                  <a:pt x="780" y="667"/>
                </a:lnTo>
                <a:lnTo>
                  <a:pt x="783" y="683"/>
                </a:lnTo>
                <a:lnTo>
                  <a:pt x="785" y="701"/>
                </a:lnTo>
                <a:lnTo>
                  <a:pt x="786" y="717"/>
                </a:lnTo>
                <a:lnTo>
                  <a:pt x="787" y="734"/>
                </a:lnTo>
                <a:lnTo>
                  <a:pt x="787" y="734"/>
                </a:lnTo>
                <a:lnTo>
                  <a:pt x="786" y="752"/>
                </a:lnTo>
                <a:lnTo>
                  <a:pt x="785" y="768"/>
                </a:lnTo>
                <a:lnTo>
                  <a:pt x="783" y="784"/>
                </a:lnTo>
                <a:lnTo>
                  <a:pt x="780" y="800"/>
                </a:lnTo>
                <a:lnTo>
                  <a:pt x="776" y="817"/>
                </a:lnTo>
                <a:lnTo>
                  <a:pt x="772" y="833"/>
                </a:lnTo>
                <a:lnTo>
                  <a:pt x="767" y="848"/>
                </a:lnTo>
                <a:lnTo>
                  <a:pt x="761" y="863"/>
                </a:lnTo>
                <a:lnTo>
                  <a:pt x="754" y="878"/>
                </a:lnTo>
                <a:lnTo>
                  <a:pt x="747" y="892"/>
                </a:lnTo>
                <a:lnTo>
                  <a:pt x="738" y="906"/>
                </a:lnTo>
                <a:lnTo>
                  <a:pt x="730" y="919"/>
                </a:lnTo>
                <a:lnTo>
                  <a:pt x="721" y="932"/>
                </a:lnTo>
                <a:lnTo>
                  <a:pt x="711" y="945"/>
                </a:lnTo>
                <a:lnTo>
                  <a:pt x="700" y="957"/>
                </a:lnTo>
                <a:lnTo>
                  <a:pt x="690" y="969"/>
                </a:lnTo>
                <a:lnTo>
                  <a:pt x="690" y="969"/>
                </a:lnTo>
                <a:lnTo>
                  <a:pt x="679" y="980"/>
                </a:lnTo>
                <a:lnTo>
                  <a:pt x="666" y="989"/>
                </a:lnTo>
                <a:lnTo>
                  <a:pt x="654" y="999"/>
                </a:lnTo>
                <a:lnTo>
                  <a:pt x="641" y="1009"/>
                </a:lnTo>
                <a:lnTo>
                  <a:pt x="628" y="1018"/>
                </a:lnTo>
                <a:lnTo>
                  <a:pt x="614" y="1025"/>
                </a:lnTo>
                <a:lnTo>
                  <a:pt x="599" y="1033"/>
                </a:lnTo>
                <a:lnTo>
                  <a:pt x="584" y="1039"/>
                </a:lnTo>
                <a:lnTo>
                  <a:pt x="569" y="1046"/>
                </a:lnTo>
                <a:lnTo>
                  <a:pt x="554" y="1050"/>
                </a:lnTo>
                <a:lnTo>
                  <a:pt x="539" y="1054"/>
                </a:lnTo>
                <a:lnTo>
                  <a:pt x="522" y="1059"/>
                </a:lnTo>
                <a:lnTo>
                  <a:pt x="506" y="1062"/>
                </a:lnTo>
                <a:lnTo>
                  <a:pt x="490" y="1063"/>
                </a:lnTo>
                <a:lnTo>
                  <a:pt x="472" y="1065"/>
                </a:lnTo>
                <a:lnTo>
                  <a:pt x="455" y="1065"/>
                </a:lnTo>
                <a:lnTo>
                  <a:pt x="455" y="1065"/>
                </a:lnTo>
                <a:lnTo>
                  <a:pt x="439" y="1065"/>
                </a:lnTo>
                <a:lnTo>
                  <a:pt x="421" y="1063"/>
                </a:lnTo>
                <a:lnTo>
                  <a:pt x="405" y="1062"/>
                </a:lnTo>
                <a:lnTo>
                  <a:pt x="389" y="1059"/>
                </a:lnTo>
                <a:lnTo>
                  <a:pt x="373" y="1054"/>
                </a:lnTo>
                <a:lnTo>
                  <a:pt x="357" y="1050"/>
                </a:lnTo>
                <a:lnTo>
                  <a:pt x="341" y="1046"/>
                </a:lnTo>
                <a:lnTo>
                  <a:pt x="327" y="1039"/>
                </a:lnTo>
                <a:lnTo>
                  <a:pt x="312" y="1033"/>
                </a:lnTo>
                <a:lnTo>
                  <a:pt x="298" y="1025"/>
                </a:lnTo>
                <a:lnTo>
                  <a:pt x="284" y="1018"/>
                </a:lnTo>
                <a:lnTo>
                  <a:pt x="271" y="1009"/>
                </a:lnTo>
                <a:lnTo>
                  <a:pt x="257" y="999"/>
                </a:lnTo>
                <a:lnTo>
                  <a:pt x="244" y="989"/>
                </a:lnTo>
                <a:lnTo>
                  <a:pt x="233" y="980"/>
                </a:lnTo>
                <a:lnTo>
                  <a:pt x="222" y="969"/>
                </a:lnTo>
                <a:lnTo>
                  <a:pt x="222" y="969"/>
                </a:lnTo>
                <a:lnTo>
                  <a:pt x="210" y="957"/>
                </a:lnTo>
                <a:lnTo>
                  <a:pt x="200" y="945"/>
                </a:lnTo>
                <a:lnTo>
                  <a:pt x="190" y="932"/>
                </a:lnTo>
                <a:lnTo>
                  <a:pt x="180" y="919"/>
                </a:lnTo>
                <a:lnTo>
                  <a:pt x="172" y="906"/>
                </a:lnTo>
                <a:lnTo>
                  <a:pt x="164" y="892"/>
                </a:lnTo>
                <a:lnTo>
                  <a:pt x="157" y="878"/>
                </a:lnTo>
                <a:lnTo>
                  <a:pt x="150" y="863"/>
                </a:lnTo>
                <a:lnTo>
                  <a:pt x="145" y="848"/>
                </a:lnTo>
                <a:lnTo>
                  <a:pt x="139" y="833"/>
                </a:lnTo>
                <a:lnTo>
                  <a:pt x="135" y="817"/>
                </a:lnTo>
                <a:lnTo>
                  <a:pt x="130" y="800"/>
                </a:lnTo>
                <a:lnTo>
                  <a:pt x="128" y="784"/>
                </a:lnTo>
                <a:lnTo>
                  <a:pt x="126" y="768"/>
                </a:lnTo>
                <a:lnTo>
                  <a:pt x="125" y="752"/>
                </a:lnTo>
                <a:lnTo>
                  <a:pt x="124" y="734"/>
                </a:lnTo>
                <a:lnTo>
                  <a:pt x="124" y="734"/>
                </a:lnTo>
                <a:lnTo>
                  <a:pt x="125" y="717"/>
                </a:lnTo>
                <a:lnTo>
                  <a:pt x="126" y="701"/>
                </a:lnTo>
                <a:lnTo>
                  <a:pt x="128" y="683"/>
                </a:lnTo>
                <a:lnTo>
                  <a:pt x="130" y="667"/>
                </a:lnTo>
                <a:lnTo>
                  <a:pt x="135" y="652"/>
                </a:lnTo>
                <a:lnTo>
                  <a:pt x="139" y="635"/>
                </a:lnTo>
                <a:lnTo>
                  <a:pt x="145" y="620"/>
                </a:lnTo>
                <a:lnTo>
                  <a:pt x="150" y="605"/>
                </a:lnTo>
                <a:lnTo>
                  <a:pt x="157" y="591"/>
                </a:lnTo>
                <a:lnTo>
                  <a:pt x="164" y="576"/>
                </a:lnTo>
                <a:lnTo>
                  <a:pt x="172" y="563"/>
                </a:lnTo>
                <a:lnTo>
                  <a:pt x="180" y="549"/>
                </a:lnTo>
                <a:lnTo>
                  <a:pt x="190" y="536"/>
                </a:lnTo>
                <a:lnTo>
                  <a:pt x="200" y="524"/>
                </a:lnTo>
                <a:lnTo>
                  <a:pt x="210" y="512"/>
                </a:lnTo>
                <a:lnTo>
                  <a:pt x="222" y="500"/>
                </a:lnTo>
                <a:lnTo>
                  <a:pt x="222" y="500"/>
                </a:lnTo>
                <a:lnTo>
                  <a:pt x="233" y="489"/>
                </a:lnTo>
                <a:lnTo>
                  <a:pt x="246" y="478"/>
                </a:lnTo>
                <a:lnTo>
                  <a:pt x="246" y="379"/>
                </a:lnTo>
                <a:lnTo>
                  <a:pt x="256" y="393"/>
                </a:lnTo>
                <a:lnTo>
                  <a:pt x="276" y="393"/>
                </a:lnTo>
                <a:lnTo>
                  <a:pt x="276" y="455"/>
                </a:lnTo>
                <a:lnTo>
                  <a:pt x="276" y="455"/>
                </a:lnTo>
                <a:lnTo>
                  <a:pt x="295" y="443"/>
                </a:lnTo>
                <a:lnTo>
                  <a:pt x="317" y="433"/>
                </a:lnTo>
                <a:lnTo>
                  <a:pt x="338" y="424"/>
                </a:lnTo>
                <a:lnTo>
                  <a:pt x="361" y="416"/>
                </a:lnTo>
                <a:lnTo>
                  <a:pt x="383" y="411"/>
                </a:lnTo>
                <a:lnTo>
                  <a:pt x="407" y="406"/>
                </a:lnTo>
                <a:lnTo>
                  <a:pt x="431" y="404"/>
                </a:lnTo>
                <a:lnTo>
                  <a:pt x="455" y="403"/>
                </a:lnTo>
                <a:lnTo>
                  <a:pt x="455" y="403"/>
                </a:lnTo>
                <a:close/>
                <a:moveTo>
                  <a:pt x="556" y="328"/>
                </a:moveTo>
                <a:lnTo>
                  <a:pt x="795" y="0"/>
                </a:lnTo>
                <a:lnTo>
                  <a:pt x="752" y="0"/>
                </a:lnTo>
                <a:lnTo>
                  <a:pt x="534" y="299"/>
                </a:lnTo>
                <a:lnTo>
                  <a:pt x="556" y="328"/>
                </a:lnTo>
                <a:lnTo>
                  <a:pt x="556" y="328"/>
                </a:lnTo>
                <a:close/>
                <a:moveTo>
                  <a:pt x="522" y="283"/>
                </a:moveTo>
                <a:lnTo>
                  <a:pt x="729" y="0"/>
                </a:lnTo>
                <a:lnTo>
                  <a:pt x="686" y="0"/>
                </a:lnTo>
                <a:lnTo>
                  <a:pt x="503" y="255"/>
                </a:lnTo>
                <a:lnTo>
                  <a:pt x="522" y="283"/>
                </a:lnTo>
                <a:lnTo>
                  <a:pt x="522" y="283"/>
                </a:lnTo>
                <a:close/>
                <a:moveTo>
                  <a:pt x="491" y="240"/>
                </a:moveTo>
                <a:lnTo>
                  <a:pt x="663" y="0"/>
                </a:lnTo>
                <a:lnTo>
                  <a:pt x="618" y="0"/>
                </a:lnTo>
                <a:lnTo>
                  <a:pt x="464" y="205"/>
                </a:lnTo>
                <a:lnTo>
                  <a:pt x="491" y="240"/>
                </a:lnTo>
                <a:lnTo>
                  <a:pt x="491" y="240"/>
                </a:lnTo>
                <a:close/>
                <a:moveTo>
                  <a:pt x="0" y="0"/>
                </a:moveTo>
                <a:lnTo>
                  <a:pt x="272" y="362"/>
                </a:lnTo>
                <a:lnTo>
                  <a:pt x="544" y="362"/>
                </a:lnTo>
                <a:lnTo>
                  <a:pt x="273" y="0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508" y="918"/>
                </a:moveTo>
                <a:lnTo>
                  <a:pt x="508" y="550"/>
                </a:lnTo>
                <a:lnTo>
                  <a:pt x="439" y="550"/>
                </a:lnTo>
                <a:lnTo>
                  <a:pt x="439" y="550"/>
                </a:lnTo>
                <a:lnTo>
                  <a:pt x="438" y="557"/>
                </a:lnTo>
                <a:lnTo>
                  <a:pt x="436" y="565"/>
                </a:lnTo>
                <a:lnTo>
                  <a:pt x="431" y="572"/>
                </a:lnTo>
                <a:lnTo>
                  <a:pt x="427" y="580"/>
                </a:lnTo>
                <a:lnTo>
                  <a:pt x="427" y="580"/>
                </a:lnTo>
                <a:lnTo>
                  <a:pt x="420" y="587"/>
                </a:lnTo>
                <a:lnTo>
                  <a:pt x="413" y="591"/>
                </a:lnTo>
                <a:lnTo>
                  <a:pt x="405" y="594"/>
                </a:lnTo>
                <a:lnTo>
                  <a:pt x="396" y="595"/>
                </a:lnTo>
                <a:lnTo>
                  <a:pt x="396" y="648"/>
                </a:lnTo>
                <a:lnTo>
                  <a:pt x="428" y="648"/>
                </a:lnTo>
                <a:lnTo>
                  <a:pt x="428" y="918"/>
                </a:lnTo>
                <a:lnTo>
                  <a:pt x="508" y="918"/>
                </a:lnTo>
                <a:lnTo>
                  <a:pt x="508" y="918"/>
                </a:lnTo>
                <a:close/>
                <a:moveTo>
                  <a:pt x="646" y="543"/>
                </a:moveTo>
                <a:lnTo>
                  <a:pt x="646" y="543"/>
                </a:lnTo>
                <a:lnTo>
                  <a:pt x="627" y="526"/>
                </a:lnTo>
                <a:lnTo>
                  <a:pt x="606" y="511"/>
                </a:lnTo>
                <a:lnTo>
                  <a:pt x="584" y="496"/>
                </a:lnTo>
                <a:lnTo>
                  <a:pt x="560" y="486"/>
                </a:lnTo>
                <a:lnTo>
                  <a:pt x="548" y="480"/>
                </a:lnTo>
                <a:lnTo>
                  <a:pt x="535" y="476"/>
                </a:lnTo>
                <a:lnTo>
                  <a:pt x="522" y="473"/>
                </a:lnTo>
                <a:lnTo>
                  <a:pt x="509" y="469"/>
                </a:lnTo>
                <a:lnTo>
                  <a:pt x="496" y="467"/>
                </a:lnTo>
                <a:lnTo>
                  <a:pt x="483" y="466"/>
                </a:lnTo>
                <a:lnTo>
                  <a:pt x="469" y="465"/>
                </a:lnTo>
                <a:lnTo>
                  <a:pt x="455" y="464"/>
                </a:lnTo>
                <a:lnTo>
                  <a:pt x="455" y="464"/>
                </a:lnTo>
                <a:lnTo>
                  <a:pt x="442" y="465"/>
                </a:lnTo>
                <a:lnTo>
                  <a:pt x="428" y="466"/>
                </a:lnTo>
                <a:lnTo>
                  <a:pt x="414" y="467"/>
                </a:lnTo>
                <a:lnTo>
                  <a:pt x="401" y="469"/>
                </a:lnTo>
                <a:lnTo>
                  <a:pt x="388" y="473"/>
                </a:lnTo>
                <a:lnTo>
                  <a:pt x="375" y="476"/>
                </a:lnTo>
                <a:lnTo>
                  <a:pt x="363" y="480"/>
                </a:lnTo>
                <a:lnTo>
                  <a:pt x="351" y="486"/>
                </a:lnTo>
                <a:lnTo>
                  <a:pt x="327" y="496"/>
                </a:lnTo>
                <a:lnTo>
                  <a:pt x="304" y="511"/>
                </a:lnTo>
                <a:lnTo>
                  <a:pt x="284" y="526"/>
                </a:lnTo>
                <a:lnTo>
                  <a:pt x="265" y="543"/>
                </a:lnTo>
                <a:lnTo>
                  <a:pt x="265" y="543"/>
                </a:lnTo>
                <a:lnTo>
                  <a:pt x="248" y="563"/>
                </a:lnTo>
                <a:lnTo>
                  <a:pt x="231" y="583"/>
                </a:lnTo>
                <a:lnTo>
                  <a:pt x="218" y="605"/>
                </a:lnTo>
                <a:lnTo>
                  <a:pt x="206" y="629"/>
                </a:lnTo>
                <a:lnTo>
                  <a:pt x="202" y="641"/>
                </a:lnTo>
                <a:lnTo>
                  <a:pt x="198" y="654"/>
                </a:lnTo>
                <a:lnTo>
                  <a:pt x="195" y="667"/>
                </a:lnTo>
                <a:lnTo>
                  <a:pt x="191" y="680"/>
                </a:lnTo>
                <a:lnTo>
                  <a:pt x="189" y="693"/>
                </a:lnTo>
                <a:lnTo>
                  <a:pt x="187" y="706"/>
                </a:lnTo>
                <a:lnTo>
                  <a:pt x="186" y="720"/>
                </a:lnTo>
                <a:lnTo>
                  <a:pt x="186" y="734"/>
                </a:lnTo>
                <a:lnTo>
                  <a:pt x="186" y="734"/>
                </a:lnTo>
                <a:lnTo>
                  <a:pt x="186" y="748"/>
                </a:lnTo>
                <a:lnTo>
                  <a:pt x="187" y="761"/>
                </a:lnTo>
                <a:lnTo>
                  <a:pt x="189" y="775"/>
                </a:lnTo>
                <a:lnTo>
                  <a:pt x="191" y="788"/>
                </a:lnTo>
                <a:lnTo>
                  <a:pt x="195" y="802"/>
                </a:lnTo>
                <a:lnTo>
                  <a:pt x="198" y="815"/>
                </a:lnTo>
                <a:lnTo>
                  <a:pt x="202" y="826"/>
                </a:lnTo>
                <a:lnTo>
                  <a:pt x="206" y="840"/>
                </a:lnTo>
                <a:lnTo>
                  <a:pt x="218" y="862"/>
                </a:lnTo>
                <a:lnTo>
                  <a:pt x="231" y="885"/>
                </a:lnTo>
                <a:lnTo>
                  <a:pt x="248" y="906"/>
                </a:lnTo>
                <a:lnTo>
                  <a:pt x="265" y="925"/>
                </a:lnTo>
                <a:lnTo>
                  <a:pt x="265" y="925"/>
                </a:lnTo>
                <a:lnTo>
                  <a:pt x="284" y="943"/>
                </a:lnTo>
                <a:lnTo>
                  <a:pt x="304" y="958"/>
                </a:lnTo>
                <a:lnTo>
                  <a:pt x="327" y="971"/>
                </a:lnTo>
                <a:lnTo>
                  <a:pt x="351" y="983"/>
                </a:lnTo>
                <a:lnTo>
                  <a:pt x="363" y="987"/>
                </a:lnTo>
                <a:lnTo>
                  <a:pt x="375" y="992"/>
                </a:lnTo>
                <a:lnTo>
                  <a:pt x="388" y="996"/>
                </a:lnTo>
                <a:lnTo>
                  <a:pt x="401" y="998"/>
                </a:lnTo>
                <a:lnTo>
                  <a:pt x="414" y="1001"/>
                </a:lnTo>
                <a:lnTo>
                  <a:pt x="428" y="1002"/>
                </a:lnTo>
                <a:lnTo>
                  <a:pt x="442" y="1003"/>
                </a:lnTo>
                <a:lnTo>
                  <a:pt x="455" y="1003"/>
                </a:lnTo>
                <a:lnTo>
                  <a:pt x="455" y="1003"/>
                </a:lnTo>
                <a:lnTo>
                  <a:pt x="469" y="1003"/>
                </a:lnTo>
                <a:lnTo>
                  <a:pt x="483" y="1002"/>
                </a:lnTo>
                <a:lnTo>
                  <a:pt x="496" y="1001"/>
                </a:lnTo>
                <a:lnTo>
                  <a:pt x="509" y="998"/>
                </a:lnTo>
                <a:lnTo>
                  <a:pt x="522" y="996"/>
                </a:lnTo>
                <a:lnTo>
                  <a:pt x="535" y="992"/>
                </a:lnTo>
                <a:lnTo>
                  <a:pt x="548" y="987"/>
                </a:lnTo>
                <a:lnTo>
                  <a:pt x="560" y="983"/>
                </a:lnTo>
                <a:lnTo>
                  <a:pt x="584" y="971"/>
                </a:lnTo>
                <a:lnTo>
                  <a:pt x="606" y="958"/>
                </a:lnTo>
                <a:lnTo>
                  <a:pt x="627" y="943"/>
                </a:lnTo>
                <a:lnTo>
                  <a:pt x="646" y="925"/>
                </a:lnTo>
                <a:lnTo>
                  <a:pt x="646" y="925"/>
                </a:lnTo>
                <a:lnTo>
                  <a:pt x="663" y="906"/>
                </a:lnTo>
                <a:lnTo>
                  <a:pt x="679" y="885"/>
                </a:lnTo>
                <a:lnTo>
                  <a:pt x="693" y="862"/>
                </a:lnTo>
                <a:lnTo>
                  <a:pt x="704" y="840"/>
                </a:lnTo>
                <a:lnTo>
                  <a:pt x="709" y="826"/>
                </a:lnTo>
                <a:lnTo>
                  <a:pt x="713" y="815"/>
                </a:lnTo>
                <a:lnTo>
                  <a:pt x="717" y="802"/>
                </a:lnTo>
                <a:lnTo>
                  <a:pt x="720" y="788"/>
                </a:lnTo>
                <a:lnTo>
                  <a:pt x="722" y="775"/>
                </a:lnTo>
                <a:lnTo>
                  <a:pt x="724" y="761"/>
                </a:lnTo>
                <a:lnTo>
                  <a:pt x="725" y="748"/>
                </a:lnTo>
                <a:lnTo>
                  <a:pt x="725" y="734"/>
                </a:lnTo>
                <a:lnTo>
                  <a:pt x="725" y="734"/>
                </a:lnTo>
                <a:lnTo>
                  <a:pt x="725" y="720"/>
                </a:lnTo>
                <a:lnTo>
                  <a:pt x="724" y="706"/>
                </a:lnTo>
                <a:lnTo>
                  <a:pt x="722" y="693"/>
                </a:lnTo>
                <a:lnTo>
                  <a:pt x="720" y="680"/>
                </a:lnTo>
                <a:lnTo>
                  <a:pt x="717" y="667"/>
                </a:lnTo>
                <a:lnTo>
                  <a:pt x="713" y="654"/>
                </a:lnTo>
                <a:lnTo>
                  <a:pt x="709" y="641"/>
                </a:lnTo>
                <a:lnTo>
                  <a:pt x="704" y="629"/>
                </a:lnTo>
                <a:lnTo>
                  <a:pt x="693" y="605"/>
                </a:lnTo>
                <a:lnTo>
                  <a:pt x="679" y="583"/>
                </a:lnTo>
                <a:lnTo>
                  <a:pt x="663" y="563"/>
                </a:lnTo>
                <a:lnTo>
                  <a:pt x="646" y="543"/>
                </a:lnTo>
                <a:lnTo>
                  <a:pt x="646" y="543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3" name="Freeform 13"/>
          <p:cNvSpPr/>
          <p:nvPr/>
        </p:nvSpPr>
        <p:spPr>
          <a:xfrm>
            <a:off x="1872290" y="2012791"/>
            <a:ext cx="1151096" cy="1151477"/>
          </a:xfrm>
          <a:custGeom>
            <a:avLst/>
            <a:gdLst/>
            <a:ahLst/>
            <a:cxnLst/>
            <a:rect l="l" t="t" r="r" b="b"/>
            <a:pathLst>
              <a:path w="1482" h="1482">
                <a:moveTo>
                  <a:pt x="1482" y="742"/>
                </a:moveTo>
                <a:lnTo>
                  <a:pt x="1482" y="742"/>
                </a:lnTo>
                <a:lnTo>
                  <a:pt x="1481" y="780"/>
                </a:lnTo>
                <a:lnTo>
                  <a:pt x="1477" y="818"/>
                </a:lnTo>
                <a:lnTo>
                  <a:pt x="1473" y="854"/>
                </a:lnTo>
                <a:lnTo>
                  <a:pt x="1467" y="890"/>
                </a:lnTo>
                <a:lnTo>
                  <a:pt x="1458" y="926"/>
                </a:lnTo>
                <a:lnTo>
                  <a:pt x="1448" y="962"/>
                </a:lnTo>
                <a:lnTo>
                  <a:pt x="1436" y="997"/>
                </a:lnTo>
                <a:lnTo>
                  <a:pt x="1423" y="1029"/>
                </a:lnTo>
                <a:lnTo>
                  <a:pt x="1408" y="1063"/>
                </a:lnTo>
                <a:lnTo>
                  <a:pt x="1392" y="1094"/>
                </a:lnTo>
                <a:lnTo>
                  <a:pt x="1374" y="1126"/>
                </a:lnTo>
                <a:lnTo>
                  <a:pt x="1355" y="1155"/>
                </a:lnTo>
                <a:lnTo>
                  <a:pt x="1334" y="1185"/>
                </a:lnTo>
                <a:lnTo>
                  <a:pt x="1312" y="1213"/>
                </a:lnTo>
                <a:lnTo>
                  <a:pt x="1289" y="1240"/>
                </a:lnTo>
                <a:lnTo>
                  <a:pt x="1265" y="1265"/>
                </a:lnTo>
                <a:lnTo>
                  <a:pt x="1239" y="1290"/>
                </a:lnTo>
                <a:lnTo>
                  <a:pt x="1211" y="1313"/>
                </a:lnTo>
                <a:lnTo>
                  <a:pt x="1184" y="1335"/>
                </a:lnTo>
                <a:lnTo>
                  <a:pt x="1155" y="1356"/>
                </a:lnTo>
                <a:lnTo>
                  <a:pt x="1125" y="1375"/>
                </a:lnTo>
                <a:lnTo>
                  <a:pt x="1094" y="1393"/>
                </a:lnTo>
                <a:lnTo>
                  <a:pt x="1062" y="1409"/>
                </a:lnTo>
                <a:lnTo>
                  <a:pt x="1029" y="1424"/>
                </a:lnTo>
                <a:lnTo>
                  <a:pt x="995" y="1437"/>
                </a:lnTo>
                <a:lnTo>
                  <a:pt x="961" y="1449"/>
                </a:lnTo>
                <a:lnTo>
                  <a:pt x="926" y="1459"/>
                </a:lnTo>
                <a:lnTo>
                  <a:pt x="890" y="1467"/>
                </a:lnTo>
                <a:lnTo>
                  <a:pt x="853" y="1473"/>
                </a:lnTo>
                <a:lnTo>
                  <a:pt x="816" y="1479"/>
                </a:lnTo>
                <a:lnTo>
                  <a:pt x="778" y="1481"/>
                </a:lnTo>
                <a:lnTo>
                  <a:pt x="740" y="1482"/>
                </a:lnTo>
                <a:lnTo>
                  <a:pt x="740" y="1482"/>
                </a:lnTo>
                <a:lnTo>
                  <a:pt x="702" y="1481"/>
                </a:lnTo>
                <a:lnTo>
                  <a:pt x="664" y="1479"/>
                </a:lnTo>
                <a:lnTo>
                  <a:pt x="627" y="1473"/>
                </a:lnTo>
                <a:lnTo>
                  <a:pt x="592" y="1467"/>
                </a:lnTo>
                <a:lnTo>
                  <a:pt x="556" y="1459"/>
                </a:lnTo>
                <a:lnTo>
                  <a:pt x="520" y="1449"/>
                </a:lnTo>
                <a:lnTo>
                  <a:pt x="486" y="1437"/>
                </a:lnTo>
                <a:lnTo>
                  <a:pt x="453" y="1424"/>
                </a:lnTo>
                <a:lnTo>
                  <a:pt x="419" y="1409"/>
                </a:lnTo>
                <a:lnTo>
                  <a:pt x="388" y="1393"/>
                </a:lnTo>
                <a:lnTo>
                  <a:pt x="356" y="1375"/>
                </a:lnTo>
                <a:lnTo>
                  <a:pt x="327" y="1356"/>
                </a:lnTo>
                <a:lnTo>
                  <a:pt x="297" y="1335"/>
                </a:lnTo>
                <a:lnTo>
                  <a:pt x="269" y="1313"/>
                </a:lnTo>
                <a:lnTo>
                  <a:pt x="242" y="1290"/>
                </a:lnTo>
                <a:lnTo>
                  <a:pt x="217" y="1265"/>
                </a:lnTo>
                <a:lnTo>
                  <a:pt x="192" y="1240"/>
                </a:lnTo>
                <a:lnTo>
                  <a:pt x="169" y="1213"/>
                </a:lnTo>
                <a:lnTo>
                  <a:pt x="147" y="1185"/>
                </a:lnTo>
                <a:lnTo>
                  <a:pt x="126" y="1155"/>
                </a:lnTo>
                <a:lnTo>
                  <a:pt x="107" y="1126"/>
                </a:lnTo>
                <a:lnTo>
                  <a:pt x="89" y="1094"/>
                </a:lnTo>
                <a:lnTo>
                  <a:pt x="73" y="1063"/>
                </a:lnTo>
                <a:lnTo>
                  <a:pt x="58" y="1029"/>
                </a:lnTo>
                <a:lnTo>
                  <a:pt x="45" y="997"/>
                </a:lnTo>
                <a:lnTo>
                  <a:pt x="33" y="962"/>
                </a:lnTo>
                <a:lnTo>
                  <a:pt x="23" y="926"/>
                </a:lnTo>
                <a:lnTo>
                  <a:pt x="15" y="890"/>
                </a:lnTo>
                <a:lnTo>
                  <a:pt x="9" y="854"/>
                </a:lnTo>
                <a:lnTo>
                  <a:pt x="3" y="818"/>
                </a:lnTo>
                <a:lnTo>
                  <a:pt x="1" y="780"/>
                </a:lnTo>
                <a:lnTo>
                  <a:pt x="0" y="742"/>
                </a:lnTo>
                <a:lnTo>
                  <a:pt x="0" y="742"/>
                </a:lnTo>
                <a:lnTo>
                  <a:pt x="1" y="704"/>
                </a:lnTo>
                <a:lnTo>
                  <a:pt x="3" y="666"/>
                </a:lnTo>
                <a:lnTo>
                  <a:pt x="9" y="629"/>
                </a:lnTo>
                <a:lnTo>
                  <a:pt x="15" y="592"/>
                </a:lnTo>
                <a:lnTo>
                  <a:pt x="23" y="556"/>
                </a:lnTo>
                <a:lnTo>
                  <a:pt x="33" y="521"/>
                </a:lnTo>
                <a:lnTo>
                  <a:pt x="45" y="486"/>
                </a:lnTo>
                <a:lnTo>
                  <a:pt x="58" y="453"/>
                </a:lnTo>
                <a:lnTo>
                  <a:pt x="73" y="420"/>
                </a:lnTo>
                <a:lnTo>
                  <a:pt x="89" y="389"/>
                </a:lnTo>
                <a:lnTo>
                  <a:pt x="107" y="357"/>
                </a:lnTo>
                <a:lnTo>
                  <a:pt x="126" y="327"/>
                </a:lnTo>
                <a:lnTo>
                  <a:pt x="147" y="299"/>
                </a:lnTo>
                <a:lnTo>
                  <a:pt x="169" y="270"/>
                </a:lnTo>
                <a:lnTo>
                  <a:pt x="192" y="243"/>
                </a:lnTo>
                <a:lnTo>
                  <a:pt x="217" y="217"/>
                </a:lnTo>
                <a:lnTo>
                  <a:pt x="242" y="193"/>
                </a:lnTo>
                <a:lnTo>
                  <a:pt x="269" y="169"/>
                </a:lnTo>
                <a:lnTo>
                  <a:pt x="297" y="148"/>
                </a:lnTo>
                <a:lnTo>
                  <a:pt x="327" y="127"/>
                </a:lnTo>
                <a:lnTo>
                  <a:pt x="356" y="107"/>
                </a:lnTo>
                <a:lnTo>
                  <a:pt x="388" y="90"/>
                </a:lnTo>
                <a:lnTo>
                  <a:pt x="419" y="74"/>
                </a:lnTo>
                <a:lnTo>
                  <a:pt x="453" y="59"/>
                </a:lnTo>
                <a:lnTo>
                  <a:pt x="486" y="46"/>
                </a:lnTo>
                <a:lnTo>
                  <a:pt x="520" y="34"/>
                </a:lnTo>
                <a:lnTo>
                  <a:pt x="556" y="24"/>
                </a:lnTo>
                <a:lnTo>
                  <a:pt x="592" y="15"/>
                </a:lnTo>
                <a:lnTo>
                  <a:pt x="627" y="9"/>
                </a:lnTo>
                <a:lnTo>
                  <a:pt x="664" y="4"/>
                </a:lnTo>
                <a:lnTo>
                  <a:pt x="702" y="1"/>
                </a:lnTo>
                <a:lnTo>
                  <a:pt x="740" y="0"/>
                </a:lnTo>
                <a:lnTo>
                  <a:pt x="740" y="0"/>
                </a:lnTo>
                <a:lnTo>
                  <a:pt x="778" y="1"/>
                </a:lnTo>
                <a:lnTo>
                  <a:pt x="816" y="4"/>
                </a:lnTo>
                <a:lnTo>
                  <a:pt x="853" y="9"/>
                </a:lnTo>
                <a:lnTo>
                  <a:pt x="890" y="15"/>
                </a:lnTo>
                <a:lnTo>
                  <a:pt x="926" y="24"/>
                </a:lnTo>
                <a:lnTo>
                  <a:pt x="961" y="34"/>
                </a:lnTo>
                <a:lnTo>
                  <a:pt x="995" y="46"/>
                </a:lnTo>
                <a:lnTo>
                  <a:pt x="1029" y="59"/>
                </a:lnTo>
                <a:lnTo>
                  <a:pt x="1062" y="74"/>
                </a:lnTo>
                <a:lnTo>
                  <a:pt x="1094" y="90"/>
                </a:lnTo>
                <a:lnTo>
                  <a:pt x="1125" y="107"/>
                </a:lnTo>
                <a:lnTo>
                  <a:pt x="1155" y="127"/>
                </a:lnTo>
                <a:lnTo>
                  <a:pt x="1184" y="148"/>
                </a:lnTo>
                <a:lnTo>
                  <a:pt x="1211" y="169"/>
                </a:lnTo>
                <a:lnTo>
                  <a:pt x="1239" y="193"/>
                </a:lnTo>
                <a:lnTo>
                  <a:pt x="1265" y="217"/>
                </a:lnTo>
                <a:lnTo>
                  <a:pt x="1289" y="243"/>
                </a:lnTo>
                <a:lnTo>
                  <a:pt x="1312" y="270"/>
                </a:lnTo>
                <a:lnTo>
                  <a:pt x="1334" y="299"/>
                </a:lnTo>
                <a:lnTo>
                  <a:pt x="1355" y="327"/>
                </a:lnTo>
                <a:lnTo>
                  <a:pt x="1374" y="357"/>
                </a:lnTo>
                <a:lnTo>
                  <a:pt x="1392" y="389"/>
                </a:lnTo>
                <a:lnTo>
                  <a:pt x="1408" y="420"/>
                </a:lnTo>
                <a:lnTo>
                  <a:pt x="1423" y="453"/>
                </a:lnTo>
                <a:lnTo>
                  <a:pt x="1436" y="486"/>
                </a:lnTo>
                <a:lnTo>
                  <a:pt x="1448" y="521"/>
                </a:lnTo>
                <a:lnTo>
                  <a:pt x="1458" y="556"/>
                </a:lnTo>
                <a:lnTo>
                  <a:pt x="1467" y="592"/>
                </a:lnTo>
                <a:lnTo>
                  <a:pt x="1473" y="629"/>
                </a:lnTo>
                <a:lnTo>
                  <a:pt x="1477" y="666"/>
                </a:lnTo>
                <a:lnTo>
                  <a:pt x="1481" y="704"/>
                </a:lnTo>
                <a:lnTo>
                  <a:pt x="1482" y="742"/>
                </a:lnTo>
                <a:lnTo>
                  <a:pt x="1482" y="742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4" name="Freeform 14"/>
          <p:cNvSpPr/>
          <p:nvPr/>
        </p:nvSpPr>
        <p:spPr>
          <a:xfrm>
            <a:off x="2143045" y="2308934"/>
            <a:ext cx="609585" cy="559190"/>
          </a:xfrm>
          <a:custGeom>
            <a:avLst/>
            <a:gdLst/>
            <a:ahLst/>
            <a:cxnLst/>
            <a:rect l="l" t="t" r="r" b="b"/>
            <a:pathLst>
              <a:path w="988" h="905">
                <a:moveTo>
                  <a:pt x="298" y="855"/>
                </a:moveTo>
                <a:lnTo>
                  <a:pt x="359" y="855"/>
                </a:lnTo>
                <a:lnTo>
                  <a:pt x="359" y="855"/>
                </a:lnTo>
                <a:lnTo>
                  <a:pt x="374" y="838"/>
                </a:lnTo>
                <a:lnTo>
                  <a:pt x="388" y="819"/>
                </a:lnTo>
                <a:lnTo>
                  <a:pt x="401" y="799"/>
                </a:lnTo>
                <a:lnTo>
                  <a:pt x="412" y="776"/>
                </a:lnTo>
                <a:lnTo>
                  <a:pt x="421" y="752"/>
                </a:lnTo>
                <a:lnTo>
                  <a:pt x="427" y="725"/>
                </a:lnTo>
                <a:lnTo>
                  <a:pt x="432" y="697"/>
                </a:lnTo>
                <a:lnTo>
                  <a:pt x="436" y="666"/>
                </a:lnTo>
                <a:lnTo>
                  <a:pt x="425" y="666"/>
                </a:lnTo>
                <a:lnTo>
                  <a:pt x="425" y="666"/>
                </a:lnTo>
                <a:lnTo>
                  <a:pt x="418" y="666"/>
                </a:lnTo>
                <a:lnTo>
                  <a:pt x="412" y="664"/>
                </a:lnTo>
                <a:lnTo>
                  <a:pt x="405" y="661"/>
                </a:lnTo>
                <a:lnTo>
                  <a:pt x="401" y="656"/>
                </a:lnTo>
                <a:lnTo>
                  <a:pt x="397" y="651"/>
                </a:lnTo>
                <a:lnTo>
                  <a:pt x="393" y="646"/>
                </a:lnTo>
                <a:lnTo>
                  <a:pt x="391" y="639"/>
                </a:lnTo>
                <a:lnTo>
                  <a:pt x="390" y="633"/>
                </a:lnTo>
                <a:lnTo>
                  <a:pt x="390" y="633"/>
                </a:lnTo>
                <a:lnTo>
                  <a:pt x="390" y="633"/>
                </a:lnTo>
                <a:lnTo>
                  <a:pt x="391" y="625"/>
                </a:lnTo>
                <a:lnTo>
                  <a:pt x="393" y="620"/>
                </a:lnTo>
                <a:lnTo>
                  <a:pt x="397" y="613"/>
                </a:lnTo>
                <a:lnTo>
                  <a:pt x="401" y="609"/>
                </a:lnTo>
                <a:lnTo>
                  <a:pt x="405" y="604"/>
                </a:lnTo>
                <a:lnTo>
                  <a:pt x="412" y="601"/>
                </a:lnTo>
                <a:lnTo>
                  <a:pt x="418" y="599"/>
                </a:lnTo>
                <a:lnTo>
                  <a:pt x="425" y="598"/>
                </a:lnTo>
                <a:lnTo>
                  <a:pt x="442" y="598"/>
                </a:lnTo>
                <a:lnTo>
                  <a:pt x="442" y="598"/>
                </a:lnTo>
                <a:lnTo>
                  <a:pt x="417" y="573"/>
                </a:lnTo>
                <a:lnTo>
                  <a:pt x="393" y="546"/>
                </a:lnTo>
                <a:lnTo>
                  <a:pt x="371" y="519"/>
                </a:lnTo>
                <a:lnTo>
                  <a:pt x="351" y="489"/>
                </a:lnTo>
                <a:lnTo>
                  <a:pt x="337" y="512"/>
                </a:lnTo>
                <a:lnTo>
                  <a:pt x="337" y="512"/>
                </a:lnTo>
                <a:lnTo>
                  <a:pt x="277" y="476"/>
                </a:lnTo>
                <a:lnTo>
                  <a:pt x="248" y="458"/>
                </a:lnTo>
                <a:lnTo>
                  <a:pt x="219" y="438"/>
                </a:lnTo>
                <a:lnTo>
                  <a:pt x="191" y="418"/>
                </a:lnTo>
                <a:lnTo>
                  <a:pt x="164" y="395"/>
                </a:lnTo>
                <a:lnTo>
                  <a:pt x="138" y="371"/>
                </a:lnTo>
                <a:lnTo>
                  <a:pt x="126" y="358"/>
                </a:lnTo>
                <a:lnTo>
                  <a:pt x="114" y="345"/>
                </a:lnTo>
                <a:lnTo>
                  <a:pt x="114" y="345"/>
                </a:lnTo>
                <a:lnTo>
                  <a:pt x="102" y="331"/>
                </a:lnTo>
                <a:lnTo>
                  <a:pt x="92" y="317"/>
                </a:lnTo>
                <a:lnTo>
                  <a:pt x="81" y="301"/>
                </a:lnTo>
                <a:lnTo>
                  <a:pt x="71" y="285"/>
                </a:lnTo>
                <a:lnTo>
                  <a:pt x="61" y="269"/>
                </a:lnTo>
                <a:lnTo>
                  <a:pt x="53" y="251"/>
                </a:lnTo>
                <a:lnTo>
                  <a:pt x="44" y="234"/>
                </a:lnTo>
                <a:lnTo>
                  <a:pt x="36" y="216"/>
                </a:lnTo>
                <a:lnTo>
                  <a:pt x="30" y="196"/>
                </a:lnTo>
                <a:lnTo>
                  <a:pt x="23" y="175"/>
                </a:lnTo>
                <a:lnTo>
                  <a:pt x="18" y="154"/>
                </a:lnTo>
                <a:lnTo>
                  <a:pt x="13" y="132"/>
                </a:lnTo>
                <a:lnTo>
                  <a:pt x="9" y="108"/>
                </a:lnTo>
                <a:lnTo>
                  <a:pt x="6" y="84"/>
                </a:lnTo>
                <a:lnTo>
                  <a:pt x="4" y="59"/>
                </a:lnTo>
                <a:lnTo>
                  <a:pt x="3" y="33"/>
                </a:lnTo>
                <a:lnTo>
                  <a:pt x="0" y="0"/>
                </a:lnTo>
                <a:lnTo>
                  <a:pt x="33" y="7"/>
                </a:lnTo>
                <a:lnTo>
                  <a:pt x="239" y="55"/>
                </a:lnTo>
                <a:lnTo>
                  <a:pt x="252" y="58"/>
                </a:lnTo>
                <a:lnTo>
                  <a:pt x="252" y="58"/>
                </a:lnTo>
                <a:lnTo>
                  <a:pt x="256" y="23"/>
                </a:lnTo>
                <a:lnTo>
                  <a:pt x="473" y="23"/>
                </a:lnTo>
                <a:lnTo>
                  <a:pt x="520" y="23"/>
                </a:lnTo>
                <a:lnTo>
                  <a:pt x="737" y="23"/>
                </a:lnTo>
                <a:lnTo>
                  <a:pt x="737" y="23"/>
                </a:lnTo>
                <a:lnTo>
                  <a:pt x="740" y="57"/>
                </a:lnTo>
                <a:lnTo>
                  <a:pt x="751" y="55"/>
                </a:lnTo>
                <a:lnTo>
                  <a:pt x="956" y="7"/>
                </a:lnTo>
                <a:lnTo>
                  <a:pt x="988" y="0"/>
                </a:lnTo>
                <a:lnTo>
                  <a:pt x="987" y="33"/>
                </a:lnTo>
                <a:lnTo>
                  <a:pt x="987" y="33"/>
                </a:lnTo>
                <a:lnTo>
                  <a:pt x="986" y="59"/>
                </a:lnTo>
                <a:lnTo>
                  <a:pt x="983" y="84"/>
                </a:lnTo>
                <a:lnTo>
                  <a:pt x="980" y="108"/>
                </a:lnTo>
                <a:lnTo>
                  <a:pt x="976" y="132"/>
                </a:lnTo>
                <a:lnTo>
                  <a:pt x="971" y="154"/>
                </a:lnTo>
                <a:lnTo>
                  <a:pt x="965" y="175"/>
                </a:lnTo>
                <a:lnTo>
                  <a:pt x="960" y="196"/>
                </a:lnTo>
                <a:lnTo>
                  <a:pt x="952" y="216"/>
                </a:lnTo>
                <a:lnTo>
                  <a:pt x="945" y="234"/>
                </a:lnTo>
                <a:lnTo>
                  <a:pt x="936" y="251"/>
                </a:lnTo>
                <a:lnTo>
                  <a:pt x="927" y="269"/>
                </a:lnTo>
                <a:lnTo>
                  <a:pt x="918" y="285"/>
                </a:lnTo>
                <a:lnTo>
                  <a:pt x="908" y="301"/>
                </a:lnTo>
                <a:lnTo>
                  <a:pt x="897" y="317"/>
                </a:lnTo>
                <a:lnTo>
                  <a:pt x="886" y="331"/>
                </a:lnTo>
                <a:lnTo>
                  <a:pt x="874" y="345"/>
                </a:lnTo>
                <a:lnTo>
                  <a:pt x="874" y="345"/>
                </a:lnTo>
                <a:lnTo>
                  <a:pt x="862" y="358"/>
                </a:lnTo>
                <a:lnTo>
                  <a:pt x="850" y="371"/>
                </a:lnTo>
                <a:lnTo>
                  <a:pt x="825" y="395"/>
                </a:lnTo>
                <a:lnTo>
                  <a:pt x="798" y="418"/>
                </a:lnTo>
                <a:lnTo>
                  <a:pt x="770" y="438"/>
                </a:lnTo>
                <a:lnTo>
                  <a:pt x="742" y="458"/>
                </a:lnTo>
                <a:lnTo>
                  <a:pt x="713" y="476"/>
                </a:lnTo>
                <a:lnTo>
                  <a:pt x="653" y="512"/>
                </a:lnTo>
                <a:lnTo>
                  <a:pt x="640" y="491"/>
                </a:lnTo>
                <a:lnTo>
                  <a:pt x="640" y="491"/>
                </a:lnTo>
                <a:lnTo>
                  <a:pt x="620" y="521"/>
                </a:lnTo>
                <a:lnTo>
                  <a:pt x="599" y="548"/>
                </a:lnTo>
                <a:lnTo>
                  <a:pt x="576" y="574"/>
                </a:lnTo>
                <a:lnTo>
                  <a:pt x="551" y="598"/>
                </a:lnTo>
                <a:lnTo>
                  <a:pt x="567" y="598"/>
                </a:lnTo>
                <a:lnTo>
                  <a:pt x="567" y="598"/>
                </a:lnTo>
                <a:lnTo>
                  <a:pt x="574" y="599"/>
                </a:lnTo>
                <a:lnTo>
                  <a:pt x="580" y="601"/>
                </a:lnTo>
                <a:lnTo>
                  <a:pt x="586" y="604"/>
                </a:lnTo>
                <a:lnTo>
                  <a:pt x="591" y="609"/>
                </a:lnTo>
                <a:lnTo>
                  <a:pt x="595" y="613"/>
                </a:lnTo>
                <a:lnTo>
                  <a:pt x="599" y="620"/>
                </a:lnTo>
                <a:lnTo>
                  <a:pt x="601" y="625"/>
                </a:lnTo>
                <a:lnTo>
                  <a:pt x="601" y="633"/>
                </a:lnTo>
                <a:lnTo>
                  <a:pt x="601" y="633"/>
                </a:lnTo>
                <a:lnTo>
                  <a:pt x="601" y="633"/>
                </a:lnTo>
                <a:lnTo>
                  <a:pt x="601" y="639"/>
                </a:lnTo>
                <a:lnTo>
                  <a:pt x="599" y="646"/>
                </a:lnTo>
                <a:lnTo>
                  <a:pt x="595" y="651"/>
                </a:lnTo>
                <a:lnTo>
                  <a:pt x="591" y="656"/>
                </a:lnTo>
                <a:lnTo>
                  <a:pt x="586" y="661"/>
                </a:lnTo>
                <a:lnTo>
                  <a:pt x="580" y="664"/>
                </a:lnTo>
                <a:lnTo>
                  <a:pt x="574" y="666"/>
                </a:lnTo>
                <a:lnTo>
                  <a:pt x="567" y="666"/>
                </a:lnTo>
                <a:lnTo>
                  <a:pt x="557" y="666"/>
                </a:lnTo>
                <a:lnTo>
                  <a:pt x="557" y="666"/>
                </a:lnTo>
                <a:lnTo>
                  <a:pt x="561" y="697"/>
                </a:lnTo>
                <a:lnTo>
                  <a:pt x="565" y="725"/>
                </a:lnTo>
                <a:lnTo>
                  <a:pt x="572" y="752"/>
                </a:lnTo>
                <a:lnTo>
                  <a:pt x="581" y="776"/>
                </a:lnTo>
                <a:lnTo>
                  <a:pt x="592" y="799"/>
                </a:lnTo>
                <a:lnTo>
                  <a:pt x="605" y="819"/>
                </a:lnTo>
                <a:lnTo>
                  <a:pt x="619" y="838"/>
                </a:lnTo>
                <a:lnTo>
                  <a:pt x="634" y="855"/>
                </a:lnTo>
                <a:lnTo>
                  <a:pt x="697" y="855"/>
                </a:lnTo>
                <a:lnTo>
                  <a:pt x="713" y="905"/>
                </a:lnTo>
                <a:lnTo>
                  <a:pt x="283" y="905"/>
                </a:lnTo>
                <a:lnTo>
                  <a:pt x="298" y="855"/>
                </a:lnTo>
                <a:lnTo>
                  <a:pt x="298" y="855"/>
                </a:lnTo>
                <a:close/>
                <a:moveTo>
                  <a:pt x="742" y="109"/>
                </a:moveTo>
                <a:lnTo>
                  <a:pt x="742" y="109"/>
                </a:lnTo>
                <a:lnTo>
                  <a:pt x="741" y="157"/>
                </a:lnTo>
                <a:lnTo>
                  <a:pt x="737" y="203"/>
                </a:lnTo>
                <a:lnTo>
                  <a:pt x="731" y="247"/>
                </a:lnTo>
                <a:lnTo>
                  <a:pt x="723" y="289"/>
                </a:lnTo>
                <a:lnTo>
                  <a:pt x="719" y="310"/>
                </a:lnTo>
                <a:lnTo>
                  <a:pt x="714" y="331"/>
                </a:lnTo>
                <a:lnTo>
                  <a:pt x="707" y="350"/>
                </a:lnTo>
                <a:lnTo>
                  <a:pt x="701" y="370"/>
                </a:lnTo>
                <a:lnTo>
                  <a:pt x="693" y="388"/>
                </a:lnTo>
                <a:lnTo>
                  <a:pt x="685" y="407"/>
                </a:lnTo>
                <a:lnTo>
                  <a:pt x="678" y="425"/>
                </a:lnTo>
                <a:lnTo>
                  <a:pt x="669" y="443"/>
                </a:lnTo>
                <a:lnTo>
                  <a:pt x="669" y="443"/>
                </a:lnTo>
                <a:lnTo>
                  <a:pt x="715" y="414"/>
                </a:lnTo>
                <a:lnTo>
                  <a:pt x="736" y="399"/>
                </a:lnTo>
                <a:lnTo>
                  <a:pt x="758" y="383"/>
                </a:lnTo>
                <a:lnTo>
                  <a:pt x="779" y="367"/>
                </a:lnTo>
                <a:lnTo>
                  <a:pt x="798" y="349"/>
                </a:lnTo>
                <a:lnTo>
                  <a:pt x="818" y="331"/>
                </a:lnTo>
                <a:lnTo>
                  <a:pt x="836" y="311"/>
                </a:lnTo>
                <a:lnTo>
                  <a:pt x="836" y="311"/>
                </a:lnTo>
                <a:lnTo>
                  <a:pt x="855" y="288"/>
                </a:lnTo>
                <a:lnTo>
                  <a:pt x="871" y="263"/>
                </a:lnTo>
                <a:lnTo>
                  <a:pt x="886" y="236"/>
                </a:lnTo>
                <a:lnTo>
                  <a:pt x="894" y="222"/>
                </a:lnTo>
                <a:lnTo>
                  <a:pt x="900" y="208"/>
                </a:lnTo>
                <a:lnTo>
                  <a:pt x="906" y="192"/>
                </a:lnTo>
                <a:lnTo>
                  <a:pt x="912" y="177"/>
                </a:lnTo>
                <a:lnTo>
                  <a:pt x="917" y="159"/>
                </a:lnTo>
                <a:lnTo>
                  <a:pt x="921" y="142"/>
                </a:lnTo>
                <a:lnTo>
                  <a:pt x="925" y="123"/>
                </a:lnTo>
                <a:lnTo>
                  <a:pt x="929" y="105"/>
                </a:lnTo>
                <a:lnTo>
                  <a:pt x="932" y="85"/>
                </a:lnTo>
                <a:lnTo>
                  <a:pt x="934" y="66"/>
                </a:lnTo>
                <a:lnTo>
                  <a:pt x="793" y="97"/>
                </a:lnTo>
                <a:lnTo>
                  <a:pt x="808" y="130"/>
                </a:lnTo>
                <a:lnTo>
                  <a:pt x="761" y="152"/>
                </a:lnTo>
                <a:lnTo>
                  <a:pt x="742" y="109"/>
                </a:lnTo>
                <a:lnTo>
                  <a:pt x="742" y="109"/>
                </a:lnTo>
                <a:close/>
                <a:moveTo>
                  <a:pt x="326" y="446"/>
                </a:moveTo>
                <a:lnTo>
                  <a:pt x="326" y="446"/>
                </a:lnTo>
                <a:lnTo>
                  <a:pt x="316" y="428"/>
                </a:lnTo>
                <a:lnTo>
                  <a:pt x="308" y="409"/>
                </a:lnTo>
                <a:lnTo>
                  <a:pt x="300" y="390"/>
                </a:lnTo>
                <a:lnTo>
                  <a:pt x="292" y="371"/>
                </a:lnTo>
                <a:lnTo>
                  <a:pt x="286" y="350"/>
                </a:lnTo>
                <a:lnTo>
                  <a:pt x="279" y="331"/>
                </a:lnTo>
                <a:lnTo>
                  <a:pt x="274" y="309"/>
                </a:lnTo>
                <a:lnTo>
                  <a:pt x="269" y="288"/>
                </a:lnTo>
                <a:lnTo>
                  <a:pt x="264" y="267"/>
                </a:lnTo>
                <a:lnTo>
                  <a:pt x="261" y="244"/>
                </a:lnTo>
                <a:lnTo>
                  <a:pt x="258" y="221"/>
                </a:lnTo>
                <a:lnTo>
                  <a:pt x="256" y="198"/>
                </a:lnTo>
                <a:lnTo>
                  <a:pt x="253" y="174"/>
                </a:lnTo>
                <a:lnTo>
                  <a:pt x="252" y="151"/>
                </a:lnTo>
                <a:lnTo>
                  <a:pt x="251" y="102"/>
                </a:lnTo>
                <a:lnTo>
                  <a:pt x="228" y="152"/>
                </a:lnTo>
                <a:lnTo>
                  <a:pt x="182" y="130"/>
                </a:lnTo>
                <a:lnTo>
                  <a:pt x="197" y="97"/>
                </a:lnTo>
                <a:lnTo>
                  <a:pt x="56" y="66"/>
                </a:lnTo>
                <a:lnTo>
                  <a:pt x="56" y="66"/>
                </a:lnTo>
                <a:lnTo>
                  <a:pt x="58" y="85"/>
                </a:lnTo>
                <a:lnTo>
                  <a:pt x="60" y="105"/>
                </a:lnTo>
                <a:lnTo>
                  <a:pt x="63" y="123"/>
                </a:lnTo>
                <a:lnTo>
                  <a:pt x="68" y="142"/>
                </a:lnTo>
                <a:lnTo>
                  <a:pt x="72" y="159"/>
                </a:lnTo>
                <a:lnTo>
                  <a:pt x="77" y="177"/>
                </a:lnTo>
                <a:lnTo>
                  <a:pt x="83" y="192"/>
                </a:lnTo>
                <a:lnTo>
                  <a:pt x="89" y="208"/>
                </a:lnTo>
                <a:lnTo>
                  <a:pt x="96" y="222"/>
                </a:lnTo>
                <a:lnTo>
                  <a:pt x="102" y="236"/>
                </a:lnTo>
                <a:lnTo>
                  <a:pt x="118" y="263"/>
                </a:lnTo>
                <a:lnTo>
                  <a:pt x="135" y="288"/>
                </a:lnTo>
                <a:lnTo>
                  <a:pt x="153" y="311"/>
                </a:lnTo>
                <a:lnTo>
                  <a:pt x="153" y="311"/>
                </a:lnTo>
                <a:lnTo>
                  <a:pt x="172" y="332"/>
                </a:lnTo>
                <a:lnTo>
                  <a:pt x="191" y="350"/>
                </a:lnTo>
                <a:lnTo>
                  <a:pt x="212" y="369"/>
                </a:lnTo>
                <a:lnTo>
                  <a:pt x="234" y="385"/>
                </a:lnTo>
                <a:lnTo>
                  <a:pt x="256" y="401"/>
                </a:lnTo>
                <a:lnTo>
                  <a:pt x="279" y="417"/>
                </a:lnTo>
                <a:lnTo>
                  <a:pt x="326" y="446"/>
                </a:lnTo>
                <a:lnTo>
                  <a:pt x="326" y="446"/>
                </a:lnTo>
                <a:close/>
                <a:moveTo>
                  <a:pt x="304" y="70"/>
                </a:moveTo>
                <a:lnTo>
                  <a:pt x="304" y="70"/>
                </a:lnTo>
                <a:lnTo>
                  <a:pt x="304" y="120"/>
                </a:lnTo>
                <a:lnTo>
                  <a:pt x="307" y="170"/>
                </a:lnTo>
                <a:lnTo>
                  <a:pt x="309" y="194"/>
                </a:lnTo>
                <a:lnTo>
                  <a:pt x="312" y="218"/>
                </a:lnTo>
                <a:lnTo>
                  <a:pt x="315" y="242"/>
                </a:lnTo>
                <a:lnTo>
                  <a:pt x="320" y="266"/>
                </a:lnTo>
                <a:lnTo>
                  <a:pt x="320" y="266"/>
                </a:lnTo>
                <a:lnTo>
                  <a:pt x="325" y="288"/>
                </a:lnTo>
                <a:lnTo>
                  <a:pt x="331" y="312"/>
                </a:lnTo>
                <a:lnTo>
                  <a:pt x="339" y="335"/>
                </a:lnTo>
                <a:lnTo>
                  <a:pt x="348" y="358"/>
                </a:lnTo>
                <a:lnTo>
                  <a:pt x="358" y="380"/>
                </a:lnTo>
                <a:lnTo>
                  <a:pt x="368" y="401"/>
                </a:lnTo>
                <a:lnTo>
                  <a:pt x="381" y="423"/>
                </a:lnTo>
                <a:lnTo>
                  <a:pt x="394" y="445"/>
                </a:lnTo>
                <a:lnTo>
                  <a:pt x="394" y="445"/>
                </a:lnTo>
                <a:lnTo>
                  <a:pt x="398" y="448"/>
                </a:lnTo>
                <a:lnTo>
                  <a:pt x="401" y="450"/>
                </a:lnTo>
                <a:lnTo>
                  <a:pt x="404" y="452"/>
                </a:lnTo>
                <a:lnTo>
                  <a:pt x="407" y="453"/>
                </a:lnTo>
                <a:lnTo>
                  <a:pt x="412" y="453"/>
                </a:lnTo>
                <a:lnTo>
                  <a:pt x="416" y="453"/>
                </a:lnTo>
                <a:lnTo>
                  <a:pt x="419" y="452"/>
                </a:lnTo>
                <a:lnTo>
                  <a:pt x="424" y="450"/>
                </a:lnTo>
                <a:lnTo>
                  <a:pt x="424" y="450"/>
                </a:lnTo>
                <a:lnTo>
                  <a:pt x="427" y="447"/>
                </a:lnTo>
                <a:lnTo>
                  <a:pt x="429" y="444"/>
                </a:lnTo>
                <a:lnTo>
                  <a:pt x="430" y="440"/>
                </a:lnTo>
                <a:lnTo>
                  <a:pt x="431" y="436"/>
                </a:lnTo>
                <a:lnTo>
                  <a:pt x="432" y="433"/>
                </a:lnTo>
                <a:lnTo>
                  <a:pt x="431" y="428"/>
                </a:lnTo>
                <a:lnTo>
                  <a:pt x="430" y="425"/>
                </a:lnTo>
                <a:lnTo>
                  <a:pt x="428" y="421"/>
                </a:lnTo>
                <a:lnTo>
                  <a:pt x="428" y="421"/>
                </a:lnTo>
                <a:lnTo>
                  <a:pt x="416" y="402"/>
                </a:lnTo>
                <a:lnTo>
                  <a:pt x="404" y="382"/>
                </a:lnTo>
                <a:lnTo>
                  <a:pt x="394" y="362"/>
                </a:lnTo>
                <a:lnTo>
                  <a:pt x="386" y="342"/>
                </a:lnTo>
                <a:lnTo>
                  <a:pt x="378" y="321"/>
                </a:lnTo>
                <a:lnTo>
                  <a:pt x="371" y="300"/>
                </a:lnTo>
                <a:lnTo>
                  <a:pt x="365" y="279"/>
                </a:lnTo>
                <a:lnTo>
                  <a:pt x="360" y="257"/>
                </a:lnTo>
                <a:lnTo>
                  <a:pt x="360" y="257"/>
                </a:lnTo>
                <a:lnTo>
                  <a:pt x="355" y="234"/>
                </a:lnTo>
                <a:lnTo>
                  <a:pt x="352" y="212"/>
                </a:lnTo>
                <a:lnTo>
                  <a:pt x="350" y="189"/>
                </a:lnTo>
                <a:lnTo>
                  <a:pt x="348" y="166"/>
                </a:lnTo>
                <a:lnTo>
                  <a:pt x="346" y="119"/>
                </a:lnTo>
                <a:lnTo>
                  <a:pt x="346" y="70"/>
                </a:lnTo>
                <a:lnTo>
                  <a:pt x="346" y="70"/>
                </a:lnTo>
                <a:lnTo>
                  <a:pt x="345" y="67"/>
                </a:lnTo>
                <a:lnTo>
                  <a:pt x="343" y="63"/>
                </a:lnTo>
                <a:lnTo>
                  <a:pt x="342" y="59"/>
                </a:lnTo>
                <a:lnTo>
                  <a:pt x="339" y="56"/>
                </a:lnTo>
                <a:lnTo>
                  <a:pt x="337" y="54"/>
                </a:lnTo>
                <a:lnTo>
                  <a:pt x="333" y="52"/>
                </a:lnTo>
                <a:lnTo>
                  <a:pt x="329" y="51"/>
                </a:lnTo>
                <a:lnTo>
                  <a:pt x="325" y="50"/>
                </a:lnTo>
                <a:lnTo>
                  <a:pt x="325" y="50"/>
                </a:lnTo>
                <a:lnTo>
                  <a:pt x="321" y="51"/>
                </a:lnTo>
                <a:lnTo>
                  <a:pt x="317" y="52"/>
                </a:lnTo>
                <a:lnTo>
                  <a:pt x="313" y="53"/>
                </a:lnTo>
                <a:lnTo>
                  <a:pt x="311" y="56"/>
                </a:lnTo>
                <a:lnTo>
                  <a:pt x="308" y="58"/>
                </a:lnTo>
                <a:lnTo>
                  <a:pt x="307" y="63"/>
                </a:lnTo>
                <a:lnTo>
                  <a:pt x="304" y="66"/>
                </a:lnTo>
                <a:lnTo>
                  <a:pt x="304" y="70"/>
                </a:lnTo>
                <a:lnTo>
                  <a:pt x="304" y="7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Jenkins 安装与配置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  <a:ln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  <a:ln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  <a:ln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6186" y="3322687"/>
            <a:ext cx="3429121" cy="1799849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我们需要从 Jenkins 官方网站下载 Jenkins。在下载页面中，我们可以看到有多种安装选项，如 WAR 文件、Docker 镜像等。根据您的需求选择合适的安装方式进行下载。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47706" y="2111504"/>
            <a:ext cx="2267602" cy="1121328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下载 Jenkins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安装步骤</a:t>
            </a:r>
          </a:p>
        </p:txBody>
      </p:sp>
      <p:sp>
        <p:nvSpPr>
          <p:cNvPr id="5" name="AutoShape 5"/>
          <p:cNvSpPr/>
          <p:nvPr/>
        </p:nvSpPr>
        <p:spPr>
          <a:xfrm>
            <a:off x="486186" y="2169344"/>
            <a:ext cx="1005648" cy="1005648"/>
          </a:xfrm>
          <a:prstGeom prst="roundRect">
            <a:avLst>
              <a:gd name="adj" fmla="val 15104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Freeform 6"/>
          <p:cNvSpPr/>
          <p:nvPr/>
        </p:nvSpPr>
        <p:spPr>
          <a:xfrm>
            <a:off x="732669" y="2415827"/>
            <a:ext cx="512683" cy="51268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800" y="79486"/>
                </a:moveTo>
                <a:cubicBezTo>
                  <a:pt x="152800" y="79486"/>
                  <a:pt x="133750" y="38891"/>
                  <a:pt x="90888" y="38891"/>
                </a:cubicBezTo>
                <a:cubicBezTo>
                  <a:pt x="44053" y="38891"/>
                  <a:pt x="19450" y="78581"/>
                  <a:pt x="19450" y="118262"/>
                </a:cubicBezTo>
                <a:cubicBezTo>
                  <a:pt x="19450" y="184147"/>
                  <a:pt x="152800" y="265900"/>
                  <a:pt x="152800" y="265900"/>
                </a:cubicBezTo>
                <a:cubicBezTo>
                  <a:pt x="152800" y="265900"/>
                  <a:pt x="285350" y="184937"/>
                  <a:pt x="285350" y="118262"/>
                </a:cubicBezTo>
                <a:cubicBezTo>
                  <a:pt x="285350" y="77781"/>
                  <a:pt x="259956" y="38891"/>
                  <a:pt x="214713" y="38891"/>
                </a:cubicBezTo>
                <a:cubicBezTo>
                  <a:pt x="169469" y="38891"/>
                  <a:pt x="152800" y="79486"/>
                  <a:pt x="152800" y="7948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7" name="TextBox 7"/>
          <p:cNvSpPr txBox="1"/>
          <p:nvPr/>
        </p:nvSpPr>
        <p:spPr>
          <a:xfrm>
            <a:off x="4406841" y="3322687"/>
            <a:ext cx="3429121" cy="1799849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安装 Jenkins 的过程与安装其他软件类似。您可以选择使用命令行界面或者图形化安装程序进行安装。在安装过程中，您可能需要选择安装目录、配置环境变量等。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68361" y="2111504"/>
            <a:ext cx="2267602" cy="1121328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安装 Jenkins</a:t>
            </a:r>
          </a:p>
        </p:txBody>
      </p:sp>
      <p:sp>
        <p:nvSpPr>
          <p:cNvPr id="9" name="AutoShape 9"/>
          <p:cNvSpPr/>
          <p:nvPr/>
        </p:nvSpPr>
        <p:spPr>
          <a:xfrm>
            <a:off x="4406841" y="2169344"/>
            <a:ext cx="1005648" cy="1005648"/>
          </a:xfrm>
          <a:prstGeom prst="roundRect">
            <a:avLst>
              <a:gd name="adj" fmla="val 15104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0" name="TextBox 10"/>
          <p:cNvSpPr txBox="1"/>
          <p:nvPr/>
        </p:nvSpPr>
        <p:spPr>
          <a:xfrm>
            <a:off x="8189466" y="3322687"/>
            <a:ext cx="3429121" cy="1799849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安装完成后，我们需要对 Jenkins 进行一些基本的配置。包括设置系统属性、配置全局安全设置等。具体配置步骤可以参考 Jenkins 的官方文档。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50986" y="2111504"/>
            <a:ext cx="2267602" cy="1121328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配置 Jenkins</a:t>
            </a:r>
          </a:p>
        </p:txBody>
      </p:sp>
      <p:sp>
        <p:nvSpPr>
          <p:cNvPr id="12" name="AutoShape 12"/>
          <p:cNvSpPr/>
          <p:nvPr/>
        </p:nvSpPr>
        <p:spPr>
          <a:xfrm>
            <a:off x="8189466" y="2169344"/>
            <a:ext cx="1005648" cy="1005648"/>
          </a:xfrm>
          <a:prstGeom prst="roundRect">
            <a:avLst>
              <a:gd name="adj" fmla="val 15104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3" name="Freeform 13"/>
          <p:cNvSpPr/>
          <p:nvPr/>
        </p:nvSpPr>
        <p:spPr>
          <a:xfrm>
            <a:off x="4701962" y="2454940"/>
            <a:ext cx="434456" cy="434456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80975"/>
                </a:moveTo>
                <a:lnTo>
                  <a:pt x="247650" y="123825"/>
                </a:lnTo>
                <a:lnTo>
                  <a:pt x="247650" y="38100"/>
                </a:lnTo>
                <a:lnTo>
                  <a:pt x="209550" y="38100"/>
                </a:lnTo>
                <a:lnTo>
                  <a:pt x="209550" y="85725"/>
                </a:lnTo>
                <a:lnTo>
                  <a:pt x="152400" y="28575"/>
                </a:lnTo>
                <a:lnTo>
                  <a:pt x="0" y="180975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285750"/>
                </a:lnTo>
                <a:lnTo>
                  <a:pt x="133350" y="285750"/>
                </a:lnTo>
                <a:lnTo>
                  <a:pt x="133350" y="228600"/>
                </a:lnTo>
                <a:lnTo>
                  <a:pt x="171450" y="228600"/>
                </a:lnTo>
                <a:lnTo>
                  <a:pt x="171450" y="285750"/>
                </a:lnTo>
                <a:lnTo>
                  <a:pt x="266700" y="285750"/>
                </a:lnTo>
                <a:lnTo>
                  <a:pt x="266700" y="190500"/>
                </a:lnTo>
                <a:lnTo>
                  <a:pt x="304800" y="1905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4" name="Freeform 14"/>
          <p:cNvSpPr/>
          <p:nvPr/>
        </p:nvSpPr>
        <p:spPr>
          <a:xfrm>
            <a:off x="8483932" y="2463810"/>
            <a:ext cx="416717" cy="41671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050898" y="1700108"/>
            <a:ext cx="906737" cy="906737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3" name="TextBox 3"/>
          <p:cNvSpPr txBox="1"/>
          <p:nvPr/>
        </p:nvSpPr>
        <p:spPr>
          <a:xfrm>
            <a:off x="1008841" y="2806248"/>
            <a:ext cx="2990850" cy="6858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安装插件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8841" y="3502453"/>
            <a:ext cx="2990850" cy="27527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在安装完 Jenkins 后，我们需要安装一些必要的插件来扩展 Jenkins 的功能。例如，我们需要安装 Git 插件来支持 Git 版本控制系统，安装 Pipeline 插件来支持持续集成和持续交付等。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57799" y="2806248"/>
            <a:ext cx="2990850" cy="6858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设置凭据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30237" y="3502453"/>
            <a:ext cx="2990850" cy="27527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 Jenkins 中，凭据是访问外部资源的一种方式。例如，我们可以设置凭据来访问 GitHub 仓库、AWS 云服务等。在 Jenkins 的凭据设置中，我们可以添加用户名和密码、API 密钥等。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94808" y="2806248"/>
            <a:ext cx="2990850" cy="6858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配置邮件通知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67246" y="3502453"/>
            <a:ext cx="2990850" cy="27527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为了让团队成员及时了解构建状态和部署结果，我们可以配置 Jenkins 的邮件通知功能。在 Jenkins 的配置页面中，我们可以设置 SMTP 服务器地址、端口号等参数来配置邮件通知功能。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关键配置</a:t>
            </a:r>
          </a:p>
        </p:txBody>
      </p:sp>
      <p:sp>
        <p:nvSpPr>
          <p:cNvPr id="10" name="Freeform 10"/>
          <p:cNvSpPr/>
          <p:nvPr/>
        </p:nvSpPr>
        <p:spPr>
          <a:xfrm>
            <a:off x="2279744" y="1900379"/>
            <a:ext cx="468095" cy="46809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5687481" y="1700108"/>
            <a:ext cx="906737" cy="906737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2" name="AutoShape 12"/>
          <p:cNvSpPr/>
          <p:nvPr/>
        </p:nvSpPr>
        <p:spPr>
          <a:xfrm>
            <a:off x="9324065" y="1700108"/>
            <a:ext cx="906737" cy="906737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3" name="Freeform 13"/>
          <p:cNvSpPr/>
          <p:nvPr/>
        </p:nvSpPr>
        <p:spPr>
          <a:xfrm>
            <a:off x="5890183" y="1902809"/>
            <a:ext cx="501333" cy="5013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57299" y="240773"/>
                </a:moveTo>
                <a:lnTo>
                  <a:pt x="257299" y="258156"/>
                </a:lnTo>
                <a:lnTo>
                  <a:pt x="47501" y="258156"/>
                </a:lnTo>
                <a:lnTo>
                  <a:pt x="47501" y="240773"/>
                </a:lnTo>
                <a:cubicBezTo>
                  <a:pt x="47501" y="240773"/>
                  <a:pt x="43015" y="231162"/>
                  <a:pt x="67361" y="208112"/>
                </a:cubicBezTo>
                <a:cubicBezTo>
                  <a:pt x="91688" y="185071"/>
                  <a:pt x="88487" y="125511"/>
                  <a:pt x="88487" y="85173"/>
                </a:cubicBezTo>
                <a:cubicBezTo>
                  <a:pt x="88487" y="44834"/>
                  <a:pt x="145142" y="43977"/>
                  <a:pt x="145142" y="43977"/>
                </a:cubicBezTo>
                <a:lnTo>
                  <a:pt x="147085" y="43977"/>
                </a:lnTo>
                <a:cubicBezTo>
                  <a:pt x="147085" y="43996"/>
                  <a:pt x="147085" y="43701"/>
                  <a:pt x="147085" y="37424"/>
                </a:cubicBezTo>
                <a:cubicBezTo>
                  <a:pt x="147085" y="33395"/>
                  <a:pt x="133560" y="18802"/>
                  <a:pt x="133560" y="18802"/>
                </a:cubicBezTo>
                <a:lnTo>
                  <a:pt x="133360" y="9973"/>
                </a:lnTo>
                <a:lnTo>
                  <a:pt x="171555" y="9973"/>
                </a:lnTo>
                <a:lnTo>
                  <a:pt x="171298" y="19136"/>
                </a:lnTo>
                <a:cubicBezTo>
                  <a:pt x="171298" y="19136"/>
                  <a:pt x="156639" y="33719"/>
                  <a:pt x="156639" y="38014"/>
                </a:cubicBezTo>
                <a:cubicBezTo>
                  <a:pt x="156639" y="42167"/>
                  <a:pt x="156639" y="43558"/>
                  <a:pt x="156639" y="43967"/>
                </a:cubicBezTo>
                <a:lnTo>
                  <a:pt x="159658" y="43967"/>
                </a:lnTo>
                <a:cubicBezTo>
                  <a:pt x="159658" y="43967"/>
                  <a:pt x="216313" y="44825"/>
                  <a:pt x="216313" y="85163"/>
                </a:cubicBezTo>
                <a:cubicBezTo>
                  <a:pt x="216313" y="125501"/>
                  <a:pt x="213112" y="185071"/>
                  <a:pt x="237449" y="208121"/>
                </a:cubicBezTo>
                <a:cubicBezTo>
                  <a:pt x="261785" y="231172"/>
                  <a:pt x="257299" y="240773"/>
                  <a:pt x="257299" y="240773"/>
                </a:cubicBezTo>
                <a:close/>
                <a:moveTo>
                  <a:pt x="176327" y="267367"/>
                </a:moveTo>
                <a:cubicBezTo>
                  <a:pt x="176327" y="280559"/>
                  <a:pt x="165640" y="294827"/>
                  <a:pt x="152457" y="294827"/>
                </a:cubicBezTo>
                <a:cubicBezTo>
                  <a:pt x="139275" y="294827"/>
                  <a:pt x="128588" y="280559"/>
                  <a:pt x="128588" y="267367"/>
                </a:cubicBezTo>
                <a:cubicBezTo>
                  <a:pt x="128588" y="267662"/>
                  <a:pt x="176327" y="267062"/>
                  <a:pt x="176327" y="267367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4" name="Freeform 14"/>
          <p:cNvSpPr/>
          <p:nvPr/>
        </p:nvSpPr>
        <p:spPr>
          <a:xfrm>
            <a:off x="9531194" y="1907238"/>
            <a:ext cx="492477" cy="492477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265490" y="266700"/>
                </a:moveTo>
                <a:cubicBezTo>
                  <a:pt x="265490" y="266700"/>
                  <a:pt x="318068" y="266757"/>
                  <a:pt x="325450" y="215313"/>
                </a:cubicBezTo>
                <a:cubicBezTo>
                  <a:pt x="328965" y="159058"/>
                  <a:pt x="274625" y="147971"/>
                  <a:pt x="274625" y="147971"/>
                </a:cubicBezTo>
                <a:cubicBezTo>
                  <a:pt x="274625" y="147971"/>
                  <a:pt x="280807" y="64694"/>
                  <a:pt x="204511" y="55197"/>
                </a:cubicBezTo>
                <a:cubicBezTo>
                  <a:pt x="139122" y="48520"/>
                  <a:pt x="119224" y="109290"/>
                  <a:pt x="119224" y="109290"/>
                </a:cubicBezTo>
                <a:cubicBezTo>
                  <a:pt x="119224" y="109290"/>
                  <a:pt x="99527" y="90354"/>
                  <a:pt x="72809" y="105823"/>
                </a:cubicBezTo>
                <a:cubicBezTo>
                  <a:pt x="48892" y="120587"/>
                  <a:pt x="53121" y="147618"/>
                  <a:pt x="53121" y="147618"/>
                </a:cubicBezTo>
                <a:cubicBezTo>
                  <a:pt x="53121" y="147618"/>
                  <a:pt x="0" y="157944"/>
                  <a:pt x="0" y="212084"/>
                </a:cubicBezTo>
                <a:cubicBezTo>
                  <a:pt x="1191" y="266157"/>
                  <a:pt x="57693" y="266700"/>
                  <a:pt x="57693" y="266700"/>
                </a:cubicBezTo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FFFFFF"/>
      </a:dk1>
      <a:lt1>
        <a:srgbClr val="01121A"/>
      </a:lt1>
      <a:dk2>
        <a:srgbClr val="01E2FD"/>
      </a:dk2>
      <a:lt2>
        <a:srgbClr val="014140"/>
      </a:lt2>
      <a:accent1>
        <a:srgbClr val="00A3B6"/>
      </a:accent1>
      <a:accent2>
        <a:srgbClr val="00A3B6"/>
      </a:accent2>
      <a:accent3>
        <a:srgbClr val="0091A2"/>
      </a:accent3>
      <a:accent4>
        <a:srgbClr val="007C8A"/>
      </a:accent4>
      <a:accent5>
        <a:srgbClr val="006E7B"/>
      </a:accent5>
      <a:accent6>
        <a:srgbClr val="005E6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Microsoft Macintosh PowerPoint</Application>
  <PresentationFormat>宽屏</PresentationFormat>
  <Paragraphs>212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微软雅黑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翟 必成</cp:lastModifiedBy>
  <cp:revision>3</cp:revision>
  <dcterms:created xsi:type="dcterms:W3CDTF">2006-08-16T00:00:00Z</dcterms:created>
  <dcterms:modified xsi:type="dcterms:W3CDTF">2024-10-14T08:43:49Z</dcterms:modified>
</cp:coreProperties>
</file>