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7" r:id="rId3"/>
    <p:sldId id="261" r:id="rId5"/>
    <p:sldId id="277" r:id="rId6"/>
    <p:sldId id="347" r:id="rId7"/>
    <p:sldId id="349" r:id="rId8"/>
    <p:sldId id="362" r:id="rId9"/>
    <p:sldId id="286" r:id="rId10"/>
    <p:sldId id="366" r:id="rId11"/>
    <p:sldId id="380" r:id="rId12"/>
    <p:sldId id="381" r:id="rId13"/>
    <p:sldId id="291" r:id="rId14"/>
    <p:sldId id="363" r:id="rId15"/>
    <p:sldId id="364" r:id="rId16"/>
    <p:sldId id="365" r:id="rId17"/>
    <p:sldId id="395" r:id="rId18"/>
    <p:sldId id="396" r:id="rId19"/>
    <p:sldId id="397" r:id="rId20"/>
    <p:sldId id="398" r:id="rId21"/>
    <p:sldId id="346" r:id="rId22"/>
  </p:sldIdLst>
  <p:sldSz cx="12192000" cy="6858000"/>
  <p:notesSz cx="6858000" cy="9144000"/>
  <p:defaultTex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7C6FB"/>
    <a:srgbClr val="419EF5"/>
    <a:srgbClr val="404040"/>
    <a:srgbClr val="040404"/>
    <a:srgbClr val="22B8BC"/>
    <a:srgbClr val="BFBFBF"/>
    <a:srgbClr val="DC6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94775"/>
  </p:normalViewPr>
  <p:slideViewPr>
    <p:cSldViewPr snapToGrid="0" snapToObjects="1" showGuides="1">
      <p:cViewPr varScale="1">
        <p:scale>
          <a:sx n="119" d="100"/>
          <a:sy n="119" d="100"/>
        </p:scale>
        <p:origin x="1133" y="86"/>
      </p:cViewPr>
      <p:guideLst>
        <p:guide pos="3804"/>
        <p:guide orient="horz" pos="2117"/>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9" d="100"/>
          <a:sy n="119" d="100"/>
        </p:scale>
        <p:origin x="4432" y="20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601B19-BF63-FD4C-A9EA-0324E94238EB}"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03D334-8DD0-2F4D-97A8-BD329E78488E}"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B5479-0561-F749-B798-DD28B1CCB08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3233B-0651-8E4A-8608-15F37F01283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AE3233B-0651-8E4A-8608-15F37F01283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AE3233B-0651-8E4A-8608-15F37F01283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closeli.cn/"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closeli.cn/"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closeli.cn/"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www.closeli.cn/"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closeli.cn/"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closeli.c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closeli.c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closeli.cn/"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closeli.cn/"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closeli.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45000">
                <a:srgbClr val="222222"/>
              </a:gs>
              <a:gs pos="0">
                <a:schemeClr val="tx2">
                  <a:lumMod val="75000"/>
                  <a:lumOff val="25000"/>
                </a:schemeClr>
              </a:gs>
              <a:gs pos="100000">
                <a:srgbClr val="040404"/>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Slide Number Placeholder 2"/>
          <p:cNvSpPr>
            <a:spLocks noGrp="1"/>
          </p:cNvSpPr>
          <p:nvPr>
            <p:ph type="sldNum" sz="quarter" idx="10"/>
          </p:nvPr>
        </p:nvSpPr>
        <p:spPr/>
        <p:txBody>
          <a:bodyPr/>
          <a:lstStyle>
            <a:lvl1pPr>
              <a:defRPr>
                <a:solidFill>
                  <a:schemeClr val="bg1">
                    <a:alpha val="40000"/>
                  </a:schemeClr>
                </a:solidFill>
              </a:defRPr>
            </a:lvl1pPr>
          </a:lstStyle>
          <a:p>
            <a:fld id="{D8D877B3-D348-4611-9BDB-C5374591D951}" type="slidenum">
              <a:rPr lang="en-US" smtClean="0"/>
            </a:fld>
            <a:endParaRPr lang="en-US" dirty="0"/>
          </a:p>
        </p:txBody>
      </p:sp>
      <p:grpSp>
        <p:nvGrpSpPr>
          <p:cNvPr id="18" name="Group 17"/>
          <p:cNvGrpSpPr/>
          <p:nvPr userDrawn="1"/>
        </p:nvGrpSpPr>
        <p:grpSpPr>
          <a:xfrm>
            <a:off x="0" y="1151446"/>
            <a:ext cx="985423" cy="985421"/>
            <a:chOff x="0" y="2148396"/>
            <a:chExt cx="985423" cy="985421"/>
          </a:xfrm>
        </p:grpSpPr>
        <p:cxnSp>
          <p:nvCxnSpPr>
            <p:cNvPr id="10" name="Straight Connector 9"/>
            <p:cNvCxnSpPr/>
            <p:nvPr userDrawn="1"/>
          </p:nvCxnSpPr>
          <p:spPr>
            <a:xfrm flipV="1">
              <a:off x="0" y="2148396"/>
              <a:ext cx="985421" cy="985421"/>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985421" y="2148396"/>
              <a:ext cx="0" cy="575245"/>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07988" y="2148396"/>
              <a:ext cx="577435" cy="0"/>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userDrawn="1"/>
        </p:nvSpPr>
        <p:spPr>
          <a:xfrm>
            <a:off x="4341540" y="6354830"/>
            <a:ext cx="1793633" cy="276999"/>
          </a:xfrm>
          <a:prstGeom prst="rect">
            <a:avLst/>
          </a:prstGeom>
          <a:noFill/>
        </p:spPr>
        <p:txBody>
          <a:bodyPr wrap="none" rtlCol="0">
            <a:spAutoFit/>
          </a:bodyPr>
          <a:lstStyle/>
          <a:p>
            <a:r>
              <a:rPr kumimoji="1" lang="en-US" altLang="zh-CN" sz="1200" dirty="0" err="1">
                <a:solidFill>
                  <a:schemeClr val="bg1">
                    <a:lumMod val="65000"/>
                  </a:schemeClr>
                </a:solidFill>
                <a:latin typeface="+mj-lt"/>
              </a:rPr>
              <a:t>Closeli</a:t>
            </a:r>
            <a:r>
              <a:rPr kumimoji="1" lang="zh-CN" altLang="en-US" sz="1200" dirty="0">
                <a:solidFill>
                  <a:schemeClr val="bg1">
                    <a:lumMod val="65000"/>
                  </a:schemeClr>
                </a:solidFill>
                <a:latin typeface="+mj-lt"/>
              </a:rPr>
              <a:t> </a:t>
            </a:r>
            <a:r>
              <a:rPr kumimoji="1" lang="en-US" altLang="zh-CN" sz="1200" dirty="0">
                <a:solidFill>
                  <a:schemeClr val="bg1">
                    <a:lumMod val="65000"/>
                  </a:schemeClr>
                </a:solidFill>
                <a:latin typeface="+mj-lt"/>
              </a:rPr>
              <a:t>Technology</a:t>
            </a:r>
            <a:r>
              <a:rPr kumimoji="1" lang="zh-CN" altLang="en-US" sz="1200" dirty="0">
                <a:solidFill>
                  <a:schemeClr val="bg1">
                    <a:lumMod val="65000"/>
                  </a:schemeClr>
                </a:solidFill>
                <a:latin typeface="+mj-lt"/>
              </a:rPr>
              <a:t> </a:t>
            </a:r>
            <a:r>
              <a:rPr kumimoji="1" lang="en-US" altLang="zh-CN" sz="1200" dirty="0">
                <a:solidFill>
                  <a:schemeClr val="bg1">
                    <a:lumMod val="65000"/>
                  </a:schemeClr>
                </a:solidFill>
                <a:latin typeface="+mj-lt"/>
              </a:rPr>
              <a:t>Inc.</a:t>
            </a:r>
            <a:r>
              <a:rPr kumimoji="1" lang="zh-CN" altLang="en-US" sz="1200" dirty="0">
                <a:solidFill>
                  <a:schemeClr val="bg1">
                    <a:lumMod val="65000"/>
                  </a:schemeClr>
                </a:solidFill>
                <a:latin typeface="+mj-lt"/>
              </a:rPr>
              <a:t> </a:t>
            </a:r>
            <a:endParaRPr kumimoji="1" lang="en-US" altLang="zh-CN" sz="1200" dirty="0">
              <a:solidFill>
                <a:schemeClr val="bg1">
                  <a:lumMod val="65000"/>
                </a:schemeClr>
              </a:solidFill>
              <a:latin typeface="+mj-lt"/>
              <a:hlinkClick r:id="rId2"/>
            </a:endParaRPr>
          </a:p>
        </p:txBody>
      </p:sp>
      <p:sp>
        <p:nvSpPr>
          <p:cNvPr id="15" name="文本框 14"/>
          <p:cNvSpPr txBox="1"/>
          <p:nvPr userDrawn="1"/>
        </p:nvSpPr>
        <p:spPr>
          <a:xfrm>
            <a:off x="6135173" y="6354830"/>
            <a:ext cx="1723549" cy="276999"/>
          </a:xfrm>
          <a:prstGeom prst="rect">
            <a:avLst/>
          </a:prstGeom>
          <a:noFill/>
        </p:spPr>
        <p:txBody>
          <a:bodyPr wrap="none" rtlCol="0">
            <a:spAutoFit/>
          </a:bodyPr>
          <a:lstStyle/>
          <a:p>
            <a:r>
              <a:rPr kumimoji="1" lang="zh-CN" altLang="en-US" sz="1200" dirty="0">
                <a:solidFill>
                  <a:schemeClr val="bg1">
                    <a:lumMod val="65000"/>
                  </a:schemeClr>
                </a:solidFill>
              </a:rPr>
              <a:t>杭州登虹科技有限公司</a:t>
            </a:r>
            <a:endParaRPr kumimoji="1" lang="zh-CN" altLang="en-US" sz="1200" dirty="0">
              <a:solidFill>
                <a:schemeClr val="bg1">
                  <a:lumMod val="65000"/>
                </a:schemeClr>
              </a:solidFill>
            </a:endParaRPr>
          </a:p>
        </p:txBody>
      </p:sp>
      <p:cxnSp>
        <p:nvCxnSpPr>
          <p:cNvPr id="16" name="直线连接符 15"/>
          <p:cNvCxnSpPr/>
          <p:nvPr userDrawn="1"/>
        </p:nvCxnSpPr>
        <p:spPr>
          <a:xfrm flipV="1">
            <a:off x="6112313" y="6400800"/>
            <a:ext cx="0" cy="2081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45000">
                <a:srgbClr val="222222"/>
              </a:gs>
              <a:gs pos="0">
                <a:schemeClr val="tx2">
                  <a:lumMod val="75000"/>
                  <a:lumOff val="25000"/>
                </a:schemeClr>
              </a:gs>
              <a:gs pos="100000">
                <a:srgbClr val="040404"/>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userDrawn="1"/>
        </p:nvSpPr>
        <p:spPr>
          <a:xfrm>
            <a:off x="4341540" y="6354830"/>
            <a:ext cx="1793633" cy="276999"/>
          </a:xfrm>
          <a:prstGeom prst="rect">
            <a:avLst/>
          </a:prstGeom>
          <a:noFill/>
        </p:spPr>
        <p:txBody>
          <a:bodyPr wrap="none" rtlCol="0">
            <a:spAutoFit/>
          </a:bodyPr>
          <a:lstStyle/>
          <a:p>
            <a:r>
              <a:rPr kumimoji="1" lang="en-US" altLang="zh-CN" sz="1200" dirty="0" err="1">
                <a:solidFill>
                  <a:schemeClr val="bg1">
                    <a:lumMod val="75000"/>
                  </a:schemeClr>
                </a:solidFill>
                <a:latin typeface="+mj-lt"/>
              </a:rPr>
              <a:t>Closeli</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Technology</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Inc.</a:t>
            </a:r>
            <a:r>
              <a:rPr kumimoji="1" lang="zh-CN" altLang="en-US" sz="1200" dirty="0">
                <a:solidFill>
                  <a:schemeClr val="bg1">
                    <a:lumMod val="75000"/>
                  </a:schemeClr>
                </a:solidFill>
                <a:latin typeface="+mj-lt"/>
              </a:rPr>
              <a:t> </a:t>
            </a:r>
            <a:endParaRPr kumimoji="1" lang="en-US" altLang="zh-CN" sz="1200" dirty="0">
              <a:solidFill>
                <a:schemeClr val="bg1">
                  <a:lumMod val="75000"/>
                </a:schemeClr>
              </a:solidFill>
              <a:latin typeface="+mj-lt"/>
              <a:hlinkClick r:id="rId2"/>
            </a:endParaRPr>
          </a:p>
        </p:txBody>
      </p:sp>
      <p:sp>
        <p:nvSpPr>
          <p:cNvPr id="6" name="文本框 5"/>
          <p:cNvSpPr txBox="1"/>
          <p:nvPr userDrawn="1"/>
        </p:nvSpPr>
        <p:spPr>
          <a:xfrm>
            <a:off x="6135173" y="6354830"/>
            <a:ext cx="1723549" cy="276999"/>
          </a:xfrm>
          <a:prstGeom prst="rect">
            <a:avLst/>
          </a:prstGeom>
          <a:noFill/>
        </p:spPr>
        <p:txBody>
          <a:bodyPr wrap="none" rtlCol="0">
            <a:spAutoFit/>
          </a:bodyPr>
          <a:lstStyle/>
          <a:p>
            <a:r>
              <a:rPr kumimoji="1" lang="zh-CN" altLang="en-US" sz="1200" dirty="0">
                <a:solidFill>
                  <a:schemeClr val="bg1">
                    <a:lumMod val="75000"/>
                  </a:schemeClr>
                </a:solidFill>
              </a:rPr>
              <a:t>杭州登虹科技有限公司</a:t>
            </a:r>
            <a:endParaRPr kumimoji="1" lang="zh-CN" altLang="en-US" sz="1200" dirty="0">
              <a:solidFill>
                <a:schemeClr val="bg1">
                  <a:lumMod val="75000"/>
                </a:schemeClr>
              </a:solidFill>
            </a:endParaRPr>
          </a:p>
        </p:txBody>
      </p:sp>
      <p:cxnSp>
        <p:nvCxnSpPr>
          <p:cNvPr id="7" name="直线连接符 6"/>
          <p:cNvCxnSpPr/>
          <p:nvPr userDrawn="1"/>
        </p:nvCxnSpPr>
        <p:spPr>
          <a:xfrm flipV="1">
            <a:off x="6112313" y="6400800"/>
            <a:ext cx="0" cy="2081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gradFill flip="none" rotWithShape="1">
            <a:gsLst>
              <a:gs pos="45000">
                <a:srgbClr val="222222"/>
              </a:gs>
              <a:gs pos="0">
                <a:schemeClr val="tx2">
                  <a:lumMod val="75000"/>
                  <a:lumOff val="25000"/>
                </a:schemeClr>
              </a:gs>
              <a:gs pos="100000">
                <a:srgbClr val="040404"/>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Slide Number Placeholder 2"/>
          <p:cNvSpPr>
            <a:spLocks noGrp="1"/>
          </p:cNvSpPr>
          <p:nvPr>
            <p:ph type="sldNum" sz="quarter" idx="10"/>
          </p:nvPr>
        </p:nvSpPr>
        <p:spPr/>
        <p:txBody>
          <a:bodyPr/>
          <a:lstStyle>
            <a:lvl1pPr>
              <a:defRPr>
                <a:solidFill>
                  <a:schemeClr val="bg1">
                    <a:alpha val="40000"/>
                  </a:schemeClr>
                </a:solidFill>
              </a:defRPr>
            </a:lvl1pPr>
          </a:lstStyle>
          <a:p>
            <a:fld id="{D8D877B3-D348-4611-9BDB-C5374591D951}"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D8D877B3-D348-4611-9BDB-C5374591D951}"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45000">
                <a:srgbClr val="222222"/>
              </a:gs>
              <a:gs pos="0">
                <a:schemeClr val="tx2">
                  <a:lumMod val="75000"/>
                  <a:lumOff val="25000"/>
                </a:schemeClr>
              </a:gs>
              <a:gs pos="100000">
                <a:srgbClr val="040404"/>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Slide Number Placeholder 2"/>
          <p:cNvSpPr>
            <a:spLocks noGrp="1"/>
          </p:cNvSpPr>
          <p:nvPr>
            <p:ph type="sldNum" sz="quarter" idx="10"/>
          </p:nvPr>
        </p:nvSpPr>
        <p:spPr/>
        <p:txBody>
          <a:bodyPr/>
          <a:lstStyle>
            <a:lvl1pPr>
              <a:defRPr>
                <a:solidFill>
                  <a:schemeClr val="bg1">
                    <a:alpha val="40000"/>
                  </a:schemeClr>
                </a:solidFill>
              </a:defRPr>
            </a:lvl1pPr>
          </a:lstStyle>
          <a:p>
            <a:fld id="{D8D877B3-D348-4611-9BDB-C5374591D951}" type="slidenum">
              <a:rPr lang="en-US" smtClean="0"/>
            </a:fld>
            <a:endParaRPr lang="en-US" dirty="0"/>
          </a:p>
        </p:txBody>
      </p:sp>
      <p:sp>
        <p:nvSpPr>
          <p:cNvPr id="5" name="文本框 4"/>
          <p:cNvSpPr txBox="1"/>
          <p:nvPr userDrawn="1"/>
        </p:nvSpPr>
        <p:spPr>
          <a:xfrm>
            <a:off x="4341540" y="6354830"/>
            <a:ext cx="1793633" cy="276999"/>
          </a:xfrm>
          <a:prstGeom prst="rect">
            <a:avLst/>
          </a:prstGeom>
          <a:noFill/>
        </p:spPr>
        <p:txBody>
          <a:bodyPr wrap="none" rtlCol="0">
            <a:spAutoFit/>
          </a:bodyPr>
          <a:lstStyle/>
          <a:p>
            <a:r>
              <a:rPr kumimoji="1" lang="en-US" altLang="zh-CN" sz="1200" dirty="0" err="1">
                <a:solidFill>
                  <a:schemeClr val="bg1">
                    <a:lumMod val="75000"/>
                  </a:schemeClr>
                </a:solidFill>
                <a:latin typeface="+mj-lt"/>
              </a:rPr>
              <a:t>Closeli</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Technology</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Inc.</a:t>
            </a:r>
            <a:r>
              <a:rPr kumimoji="1" lang="zh-CN" altLang="en-US" sz="1200" dirty="0">
                <a:solidFill>
                  <a:schemeClr val="bg1">
                    <a:lumMod val="75000"/>
                  </a:schemeClr>
                </a:solidFill>
                <a:latin typeface="+mj-lt"/>
              </a:rPr>
              <a:t> </a:t>
            </a:r>
            <a:endParaRPr kumimoji="1" lang="en-US" altLang="zh-CN" sz="1200" dirty="0">
              <a:solidFill>
                <a:schemeClr val="bg1">
                  <a:lumMod val="75000"/>
                </a:schemeClr>
              </a:solidFill>
              <a:latin typeface="+mj-lt"/>
              <a:hlinkClick r:id="rId2"/>
            </a:endParaRPr>
          </a:p>
        </p:txBody>
      </p:sp>
      <p:sp>
        <p:nvSpPr>
          <p:cNvPr id="6" name="文本框 5"/>
          <p:cNvSpPr txBox="1"/>
          <p:nvPr userDrawn="1"/>
        </p:nvSpPr>
        <p:spPr>
          <a:xfrm>
            <a:off x="6135173" y="6354830"/>
            <a:ext cx="1723549" cy="276999"/>
          </a:xfrm>
          <a:prstGeom prst="rect">
            <a:avLst/>
          </a:prstGeom>
          <a:noFill/>
        </p:spPr>
        <p:txBody>
          <a:bodyPr wrap="none" rtlCol="0">
            <a:spAutoFit/>
          </a:bodyPr>
          <a:lstStyle/>
          <a:p>
            <a:r>
              <a:rPr kumimoji="1" lang="zh-CN" altLang="en-US" sz="1200" dirty="0">
                <a:solidFill>
                  <a:schemeClr val="bg1">
                    <a:lumMod val="75000"/>
                  </a:schemeClr>
                </a:solidFill>
              </a:rPr>
              <a:t>杭州登虹科技有限公司</a:t>
            </a:r>
            <a:endParaRPr kumimoji="1" lang="zh-CN" altLang="en-US" sz="1200" dirty="0">
              <a:solidFill>
                <a:schemeClr val="bg1">
                  <a:lumMod val="75000"/>
                </a:schemeClr>
              </a:solidFill>
            </a:endParaRPr>
          </a:p>
        </p:txBody>
      </p:sp>
      <p:cxnSp>
        <p:nvCxnSpPr>
          <p:cNvPr id="8" name="直线连接符 7"/>
          <p:cNvCxnSpPr/>
          <p:nvPr userDrawn="1"/>
        </p:nvCxnSpPr>
        <p:spPr>
          <a:xfrm flipV="1">
            <a:off x="6112313" y="6400800"/>
            <a:ext cx="0" cy="2081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gradFill flip="none" rotWithShape="1">
            <a:gsLst>
              <a:gs pos="45000">
                <a:srgbClr val="222222"/>
              </a:gs>
              <a:gs pos="0">
                <a:schemeClr val="tx2">
                  <a:lumMod val="75000"/>
                  <a:lumOff val="25000"/>
                </a:schemeClr>
              </a:gs>
              <a:gs pos="100000">
                <a:srgbClr val="040404"/>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Slide Number Placeholder 2"/>
          <p:cNvSpPr>
            <a:spLocks noGrp="1"/>
          </p:cNvSpPr>
          <p:nvPr>
            <p:ph type="sldNum" sz="quarter" idx="10"/>
          </p:nvPr>
        </p:nvSpPr>
        <p:spPr/>
        <p:txBody>
          <a:bodyPr/>
          <a:lstStyle>
            <a:lvl1pPr>
              <a:defRPr>
                <a:solidFill>
                  <a:schemeClr val="bg1">
                    <a:alpha val="40000"/>
                  </a:schemeClr>
                </a:solidFill>
              </a:defRPr>
            </a:lvl1pPr>
          </a:lstStyle>
          <a:p>
            <a:fld id="{D8D877B3-D348-4611-9BDB-C5374591D951}" type="slidenum">
              <a:rPr lang="en-US" smtClean="0"/>
            </a:fld>
            <a:endParaRPr lang="en-US" dirty="0"/>
          </a:p>
        </p:txBody>
      </p:sp>
      <p:sp>
        <p:nvSpPr>
          <p:cNvPr id="7" name="Picture Placeholder 8"/>
          <p:cNvSpPr>
            <a:spLocks noGrp="1"/>
          </p:cNvSpPr>
          <p:nvPr>
            <p:ph type="pic" sz="quarter" idx="12"/>
          </p:nvPr>
        </p:nvSpPr>
        <p:spPr>
          <a:xfrm>
            <a:off x="1966817" y="2478795"/>
            <a:ext cx="1900410" cy="1900410"/>
          </a:xfrm>
          <a:prstGeom prst="ellipse">
            <a:avLst/>
          </a:prstGeom>
          <a:noFill/>
          <a:ln>
            <a:noFill/>
          </a:ln>
        </p:spPr>
        <p:txBody>
          <a:bodyPr wrap="square" anchor="ctr">
            <a:noAutofit/>
          </a:bodyPr>
          <a:lstStyle>
            <a:lvl1pPr algn="ctr">
              <a:defRPr sz="1200">
                <a:solidFill>
                  <a:schemeClr val="tx1"/>
                </a:solidFill>
              </a:defRPr>
            </a:lvl1pPr>
          </a:lstStyle>
          <a:p>
            <a:endParaRPr lang="en-US"/>
          </a:p>
        </p:txBody>
      </p:sp>
      <p:sp>
        <p:nvSpPr>
          <p:cNvPr id="8" name="Picture Placeholder 8"/>
          <p:cNvSpPr>
            <a:spLocks noGrp="1"/>
          </p:cNvSpPr>
          <p:nvPr>
            <p:ph type="pic" sz="quarter" idx="13"/>
          </p:nvPr>
        </p:nvSpPr>
        <p:spPr>
          <a:xfrm>
            <a:off x="5150692" y="2478795"/>
            <a:ext cx="1900410" cy="1900410"/>
          </a:xfrm>
          <a:prstGeom prst="ellipse">
            <a:avLst/>
          </a:prstGeom>
          <a:noFill/>
          <a:ln>
            <a:noFill/>
          </a:ln>
        </p:spPr>
        <p:txBody>
          <a:bodyPr wrap="square" anchor="ctr">
            <a:noAutofit/>
          </a:bodyPr>
          <a:lstStyle>
            <a:lvl1pPr algn="ctr">
              <a:defRPr sz="1200">
                <a:solidFill>
                  <a:schemeClr val="tx1"/>
                </a:solidFill>
              </a:defRPr>
            </a:lvl1pPr>
          </a:lstStyle>
          <a:p>
            <a:endParaRPr lang="en-US"/>
          </a:p>
        </p:txBody>
      </p:sp>
      <p:sp>
        <p:nvSpPr>
          <p:cNvPr id="9" name="Picture Placeholder 8"/>
          <p:cNvSpPr>
            <a:spLocks noGrp="1"/>
          </p:cNvSpPr>
          <p:nvPr>
            <p:ph type="pic" sz="quarter" idx="14"/>
          </p:nvPr>
        </p:nvSpPr>
        <p:spPr>
          <a:xfrm>
            <a:off x="8334567" y="2478795"/>
            <a:ext cx="1900410" cy="1900410"/>
          </a:xfrm>
          <a:prstGeom prst="ellipse">
            <a:avLst/>
          </a:prstGeom>
          <a:noFill/>
          <a:ln>
            <a:noFill/>
          </a:ln>
        </p:spPr>
        <p:txBody>
          <a:bodyPr wrap="square" anchor="ctr">
            <a:noAutofit/>
          </a:bodyPr>
          <a:lstStyle>
            <a:lvl1pPr algn="ctr">
              <a:defRPr sz="1200">
                <a:solidFill>
                  <a:schemeClr val="tx1"/>
                </a:solidFill>
              </a:defRPr>
            </a:lvl1pPr>
          </a:lstStyle>
          <a:p>
            <a:endParaRPr lang="en-US"/>
          </a:p>
        </p:txBody>
      </p:sp>
      <p:sp>
        <p:nvSpPr>
          <p:cNvPr id="11" name="文本框 10"/>
          <p:cNvSpPr txBox="1"/>
          <p:nvPr userDrawn="1"/>
        </p:nvSpPr>
        <p:spPr>
          <a:xfrm>
            <a:off x="4341540" y="6354830"/>
            <a:ext cx="1793633" cy="276999"/>
          </a:xfrm>
          <a:prstGeom prst="rect">
            <a:avLst/>
          </a:prstGeom>
          <a:noFill/>
        </p:spPr>
        <p:txBody>
          <a:bodyPr wrap="none" rtlCol="0">
            <a:spAutoFit/>
          </a:bodyPr>
          <a:lstStyle/>
          <a:p>
            <a:r>
              <a:rPr kumimoji="1" lang="en-US" altLang="zh-CN" sz="1200" dirty="0" err="1">
                <a:solidFill>
                  <a:schemeClr val="bg1">
                    <a:lumMod val="75000"/>
                  </a:schemeClr>
                </a:solidFill>
                <a:latin typeface="+mj-lt"/>
              </a:rPr>
              <a:t>Closeli</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Technology</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Inc.</a:t>
            </a:r>
            <a:r>
              <a:rPr kumimoji="1" lang="zh-CN" altLang="en-US" sz="1200" dirty="0">
                <a:solidFill>
                  <a:schemeClr val="bg1">
                    <a:lumMod val="75000"/>
                  </a:schemeClr>
                </a:solidFill>
                <a:latin typeface="+mj-lt"/>
              </a:rPr>
              <a:t> </a:t>
            </a:r>
            <a:endParaRPr kumimoji="1" lang="en-US" altLang="zh-CN" sz="1200" dirty="0">
              <a:solidFill>
                <a:schemeClr val="bg1">
                  <a:lumMod val="75000"/>
                </a:schemeClr>
              </a:solidFill>
              <a:latin typeface="+mj-lt"/>
              <a:hlinkClick r:id="rId2"/>
            </a:endParaRPr>
          </a:p>
        </p:txBody>
      </p:sp>
      <p:sp>
        <p:nvSpPr>
          <p:cNvPr id="12" name="文本框 11"/>
          <p:cNvSpPr txBox="1"/>
          <p:nvPr userDrawn="1"/>
        </p:nvSpPr>
        <p:spPr>
          <a:xfrm>
            <a:off x="6135173" y="6354830"/>
            <a:ext cx="1723549" cy="276999"/>
          </a:xfrm>
          <a:prstGeom prst="rect">
            <a:avLst/>
          </a:prstGeom>
          <a:noFill/>
        </p:spPr>
        <p:txBody>
          <a:bodyPr wrap="none" rtlCol="0">
            <a:spAutoFit/>
          </a:bodyPr>
          <a:lstStyle/>
          <a:p>
            <a:r>
              <a:rPr kumimoji="1" lang="zh-CN" altLang="en-US" sz="1200" dirty="0">
                <a:solidFill>
                  <a:schemeClr val="bg1">
                    <a:lumMod val="75000"/>
                  </a:schemeClr>
                </a:solidFill>
              </a:rPr>
              <a:t>杭州登虹科技有限公司</a:t>
            </a:r>
            <a:endParaRPr kumimoji="1" lang="zh-CN" altLang="en-US" sz="1200" dirty="0">
              <a:solidFill>
                <a:schemeClr val="bg1">
                  <a:lumMod val="75000"/>
                </a:schemeClr>
              </a:solidFill>
            </a:endParaRPr>
          </a:p>
        </p:txBody>
      </p:sp>
      <p:cxnSp>
        <p:nvCxnSpPr>
          <p:cNvPr id="13" name="直线连接符 12"/>
          <p:cNvCxnSpPr/>
          <p:nvPr userDrawn="1"/>
        </p:nvCxnSpPr>
        <p:spPr>
          <a:xfrm flipV="1">
            <a:off x="6112313" y="6400800"/>
            <a:ext cx="0" cy="2081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gradFill flip="none" rotWithShape="1">
            <a:gsLst>
              <a:gs pos="45000">
                <a:srgbClr val="222222"/>
              </a:gs>
              <a:gs pos="0">
                <a:schemeClr val="tx2">
                  <a:lumMod val="75000"/>
                  <a:lumOff val="25000"/>
                </a:schemeClr>
              </a:gs>
              <a:gs pos="100000">
                <a:srgbClr val="040404"/>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Slide Number Placeholder 2"/>
          <p:cNvSpPr>
            <a:spLocks noGrp="1"/>
          </p:cNvSpPr>
          <p:nvPr>
            <p:ph type="sldNum" sz="quarter" idx="10"/>
          </p:nvPr>
        </p:nvSpPr>
        <p:spPr/>
        <p:txBody>
          <a:bodyPr/>
          <a:lstStyle>
            <a:lvl1pPr>
              <a:defRPr>
                <a:solidFill>
                  <a:schemeClr val="bg1">
                    <a:alpha val="40000"/>
                  </a:schemeClr>
                </a:solidFill>
              </a:defRPr>
            </a:lvl1pPr>
          </a:lstStyle>
          <a:p>
            <a:fld id="{D8D877B3-D348-4611-9BDB-C5374591D951}" type="slidenum">
              <a:rPr lang="en-US" smtClean="0"/>
            </a:fld>
            <a:endParaRPr lang="en-US" dirty="0"/>
          </a:p>
        </p:txBody>
      </p:sp>
      <p:sp>
        <p:nvSpPr>
          <p:cNvPr id="4" name="文本框 3"/>
          <p:cNvSpPr txBox="1"/>
          <p:nvPr userDrawn="1"/>
        </p:nvSpPr>
        <p:spPr>
          <a:xfrm>
            <a:off x="4341540" y="6354830"/>
            <a:ext cx="1793633" cy="276999"/>
          </a:xfrm>
          <a:prstGeom prst="rect">
            <a:avLst/>
          </a:prstGeom>
          <a:noFill/>
        </p:spPr>
        <p:txBody>
          <a:bodyPr wrap="none" rtlCol="0">
            <a:spAutoFit/>
          </a:bodyPr>
          <a:lstStyle/>
          <a:p>
            <a:r>
              <a:rPr kumimoji="1" lang="en-US" altLang="zh-CN" sz="1200" dirty="0" err="1">
                <a:solidFill>
                  <a:schemeClr val="bg1">
                    <a:lumMod val="75000"/>
                  </a:schemeClr>
                </a:solidFill>
                <a:latin typeface="+mj-lt"/>
              </a:rPr>
              <a:t>Closeli</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Technology</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Inc.</a:t>
            </a:r>
            <a:r>
              <a:rPr kumimoji="1" lang="zh-CN" altLang="en-US" sz="1200" dirty="0">
                <a:solidFill>
                  <a:schemeClr val="bg1">
                    <a:lumMod val="75000"/>
                  </a:schemeClr>
                </a:solidFill>
                <a:latin typeface="+mj-lt"/>
              </a:rPr>
              <a:t> </a:t>
            </a:r>
            <a:endParaRPr kumimoji="1" lang="en-US" altLang="zh-CN" sz="1200" dirty="0">
              <a:solidFill>
                <a:schemeClr val="bg1">
                  <a:lumMod val="75000"/>
                </a:schemeClr>
              </a:solidFill>
              <a:latin typeface="+mj-lt"/>
              <a:hlinkClick r:id="rId2"/>
            </a:endParaRPr>
          </a:p>
        </p:txBody>
      </p:sp>
      <p:sp>
        <p:nvSpPr>
          <p:cNvPr id="6" name="文本框 5"/>
          <p:cNvSpPr txBox="1"/>
          <p:nvPr userDrawn="1"/>
        </p:nvSpPr>
        <p:spPr>
          <a:xfrm>
            <a:off x="6135173" y="6354830"/>
            <a:ext cx="1723549" cy="276999"/>
          </a:xfrm>
          <a:prstGeom prst="rect">
            <a:avLst/>
          </a:prstGeom>
          <a:noFill/>
        </p:spPr>
        <p:txBody>
          <a:bodyPr wrap="none" rtlCol="0">
            <a:spAutoFit/>
          </a:bodyPr>
          <a:lstStyle/>
          <a:p>
            <a:r>
              <a:rPr kumimoji="1" lang="zh-CN" altLang="en-US" sz="1200" dirty="0">
                <a:solidFill>
                  <a:schemeClr val="bg1">
                    <a:lumMod val="75000"/>
                  </a:schemeClr>
                </a:solidFill>
              </a:rPr>
              <a:t>杭州登虹科技有限公司</a:t>
            </a:r>
            <a:endParaRPr kumimoji="1" lang="zh-CN" altLang="en-US" sz="1200" dirty="0">
              <a:solidFill>
                <a:schemeClr val="bg1">
                  <a:lumMod val="75000"/>
                </a:schemeClr>
              </a:solidFill>
            </a:endParaRPr>
          </a:p>
        </p:txBody>
      </p:sp>
      <p:cxnSp>
        <p:nvCxnSpPr>
          <p:cNvPr id="7" name="直线连接符 6"/>
          <p:cNvCxnSpPr/>
          <p:nvPr userDrawn="1"/>
        </p:nvCxnSpPr>
        <p:spPr>
          <a:xfrm flipV="1">
            <a:off x="6112313" y="6400800"/>
            <a:ext cx="0" cy="2081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45000">
                <a:srgbClr val="222222"/>
              </a:gs>
              <a:gs pos="0">
                <a:schemeClr val="tx2">
                  <a:lumMod val="75000"/>
                  <a:lumOff val="25000"/>
                </a:schemeClr>
              </a:gs>
              <a:gs pos="100000">
                <a:srgbClr val="040404"/>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Slide Number Placeholder 2"/>
          <p:cNvSpPr>
            <a:spLocks noGrp="1"/>
          </p:cNvSpPr>
          <p:nvPr>
            <p:ph type="sldNum" sz="quarter" idx="10"/>
          </p:nvPr>
        </p:nvSpPr>
        <p:spPr/>
        <p:txBody>
          <a:bodyPr/>
          <a:lstStyle>
            <a:lvl1pPr>
              <a:defRPr>
                <a:solidFill>
                  <a:schemeClr val="bg1">
                    <a:alpha val="40000"/>
                  </a:schemeClr>
                </a:solidFill>
              </a:defRPr>
            </a:lvl1pPr>
          </a:lstStyle>
          <a:p>
            <a:fld id="{D8D877B3-D348-4611-9BDB-C5374591D951}" type="slidenum">
              <a:rPr lang="en-US" smtClean="0"/>
            </a:fld>
            <a:endParaRPr lang="en-US" dirty="0"/>
          </a:p>
        </p:txBody>
      </p:sp>
      <p:grpSp>
        <p:nvGrpSpPr>
          <p:cNvPr id="18" name="Group 17"/>
          <p:cNvGrpSpPr/>
          <p:nvPr userDrawn="1"/>
        </p:nvGrpSpPr>
        <p:grpSpPr>
          <a:xfrm>
            <a:off x="0" y="1151446"/>
            <a:ext cx="985423" cy="985421"/>
            <a:chOff x="0" y="2148396"/>
            <a:chExt cx="985423" cy="985421"/>
          </a:xfrm>
        </p:grpSpPr>
        <p:cxnSp>
          <p:nvCxnSpPr>
            <p:cNvPr id="10" name="Straight Connector 9"/>
            <p:cNvCxnSpPr/>
            <p:nvPr userDrawn="1"/>
          </p:nvCxnSpPr>
          <p:spPr>
            <a:xfrm flipV="1">
              <a:off x="0" y="2148396"/>
              <a:ext cx="985421" cy="985421"/>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985421" y="2148396"/>
              <a:ext cx="0" cy="575245"/>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07988" y="2148396"/>
              <a:ext cx="577435" cy="0"/>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1" name="Picture Placeholder 8"/>
          <p:cNvSpPr>
            <a:spLocks noGrp="1"/>
          </p:cNvSpPr>
          <p:nvPr>
            <p:ph type="pic" sz="quarter" idx="12"/>
          </p:nvPr>
        </p:nvSpPr>
        <p:spPr>
          <a:xfrm>
            <a:off x="1970842" y="-1"/>
            <a:ext cx="4529110" cy="3701667"/>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5" name="Picture Placeholder 8"/>
          <p:cNvSpPr>
            <a:spLocks noGrp="1"/>
          </p:cNvSpPr>
          <p:nvPr>
            <p:ph type="pic" sz="quarter" idx="13"/>
          </p:nvPr>
        </p:nvSpPr>
        <p:spPr>
          <a:xfrm>
            <a:off x="6577071" y="-1"/>
            <a:ext cx="4529110" cy="3701667"/>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4" name="文本框 13"/>
          <p:cNvSpPr txBox="1"/>
          <p:nvPr userDrawn="1"/>
        </p:nvSpPr>
        <p:spPr>
          <a:xfrm>
            <a:off x="4341540" y="6354830"/>
            <a:ext cx="1793633" cy="276999"/>
          </a:xfrm>
          <a:prstGeom prst="rect">
            <a:avLst/>
          </a:prstGeom>
          <a:noFill/>
        </p:spPr>
        <p:txBody>
          <a:bodyPr wrap="none" rtlCol="0">
            <a:spAutoFit/>
          </a:bodyPr>
          <a:lstStyle/>
          <a:p>
            <a:r>
              <a:rPr kumimoji="1" lang="en-US" altLang="zh-CN" sz="1200" dirty="0" err="1">
                <a:solidFill>
                  <a:schemeClr val="bg1">
                    <a:lumMod val="75000"/>
                  </a:schemeClr>
                </a:solidFill>
                <a:latin typeface="+mj-lt"/>
              </a:rPr>
              <a:t>Closeli</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Technology</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Inc.</a:t>
            </a:r>
            <a:r>
              <a:rPr kumimoji="1" lang="zh-CN" altLang="en-US" sz="1200" dirty="0">
                <a:solidFill>
                  <a:schemeClr val="bg1">
                    <a:lumMod val="75000"/>
                  </a:schemeClr>
                </a:solidFill>
                <a:latin typeface="+mj-lt"/>
              </a:rPr>
              <a:t> </a:t>
            </a:r>
            <a:endParaRPr kumimoji="1" lang="en-US" altLang="zh-CN" sz="1200" dirty="0">
              <a:solidFill>
                <a:schemeClr val="bg1">
                  <a:lumMod val="75000"/>
                </a:schemeClr>
              </a:solidFill>
              <a:latin typeface="+mj-lt"/>
              <a:hlinkClick r:id="rId2"/>
            </a:endParaRPr>
          </a:p>
        </p:txBody>
      </p:sp>
      <p:sp>
        <p:nvSpPr>
          <p:cNvPr id="16" name="文本框 15"/>
          <p:cNvSpPr txBox="1"/>
          <p:nvPr userDrawn="1"/>
        </p:nvSpPr>
        <p:spPr>
          <a:xfrm>
            <a:off x="6135173" y="6354830"/>
            <a:ext cx="1723549" cy="276999"/>
          </a:xfrm>
          <a:prstGeom prst="rect">
            <a:avLst/>
          </a:prstGeom>
          <a:noFill/>
        </p:spPr>
        <p:txBody>
          <a:bodyPr wrap="none" rtlCol="0">
            <a:spAutoFit/>
          </a:bodyPr>
          <a:lstStyle/>
          <a:p>
            <a:r>
              <a:rPr kumimoji="1" lang="zh-CN" altLang="en-US" sz="1200" dirty="0">
                <a:solidFill>
                  <a:schemeClr val="bg1">
                    <a:lumMod val="75000"/>
                  </a:schemeClr>
                </a:solidFill>
              </a:rPr>
              <a:t>杭州登虹科技有限公司</a:t>
            </a:r>
            <a:endParaRPr kumimoji="1" lang="zh-CN" altLang="en-US" sz="1200" dirty="0">
              <a:solidFill>
                <a:schemeClr val="bg1">
                  <a:lumMod val="75000"/>
                </a:schemeClr>
              </a:solidFill>
            </a:endParaRPr>
          </a:p>
        </p:txBody>
      </p:sp>
      <p:cxnSp>
        <p:nvCxnSpPr>
          <p:cNvPr id="17" name="直线连接符 16"/>
          <p:cNvCxnSpPr/>
          <p:nvPr userDrawn="1"/>
        </p:nvCxnSpPr>
        <p:spPr>
          <a:xfrm flipV="1">
            <a:off x="6112313" y="6400800"/>
            <a:ext cx="0" cy="2081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gradFill flip="none" rotWithShape="1">
            <a:gsLst>
              <a:gs pos="45000">
                <a:srgbClr val="222222"/>
              </a:gs>
              <a:gs pos="0">
                <a:schemeClr val="tx2">
                  <a:lumMod val="75000"/>
                  <a:lumOff val="25000"/>
                </a:schemeClr>
              </a:gs>
              <a:gs pos="100000">
                <a:srgbClr val="040404"/>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Picture Placeholder 8"/>
          <p:cNvSpPr>
            <a:spLocks noGrp="1"/>
          </p:cNvSpPr>
          <p:nvPr>
            <p:ph type="pic" sz="quarter" idx="12"/>
          </p:nvPr>
        </p:nvSpPr>
        <p:spPr>
          <a:xfrm>
            <a:off x="6096000" y="0"/>
            <a:ext cx="1939467"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5" name="Picture Placeholder 8"/>
          <p:cNvSpPr>
            <a:spLocks noGrp="1"/>
          </p:cNvSpPr>
          <p:nvPr>
            <p:ph type="pic" sz="quarter" idx="13"/>
          </p:nvPr>
        </p:nvSpPr>
        <p:spPr>
          <a:xfrm>
            <a:off x="8135816" y="-1332621"/>
            <a:ext cx="1939467"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6" name="Picture Placeholder 8"/>
          <p:cNvSpPr>
            <a:spLocks noGrp="1"/>
          </p:cNvSpPr>
          <p:nvPr>
            <p:ph type="pic" sz="quarter" idx="14"/>
          </p:nvPr>
        </p:nvSpPr>
        <p:spPr>
          <a:xfrm>
            <a:off x="10175632" y="0"/>
            <a:ext cx="1939467"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7" name="Picture Placeholder 8"/>
          <p:cNvSpPr>
            <a:spLocks noGrp="1"/>
          </p:cNvSpPr>
          <p:nvPr>
            <p:ph type="pic" sz="quarter" idx="15"/>
          </p:nvPr>
        </p:nvSpPr>
        <p:spPr>
          <a:xfrm>
            <a:off x="6096000" y="3530991"/>
            <a:ext cx="1939467"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8" name="Picture Placeholder 8"/>
          <p:cNvSpPr>
            <a:spLocks noGrp="1"/>
          </p:cNvSpPr>
          <p:nvPr>
            <p:ph type="pic" sz="quarter" idx="16"/>
          </p:nvPr>
        </p:nvSpPr>
        <p:spPr>
          <a:xfrm>
            <a:off x="8135816" y="2198370"/>
            <a:ext cx="1939467"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9" name="Picture Placeholder 8"/>
          <p:cNvSpPr>
            <a:spLocks noGrp="1"/>
          </p:cNvSpPr>
          <p:nvPr>
            <p:ph type="pic" sz="quarter" idx="17"/>
          </p:nvPr>
        </p:nvSpPr>
        <p:spPr>
          <a:xfrm>
            <a:off x="10175632" y="3530991"/>
            <a:ext cx="1939467"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1" name="Picture Placeholder 8"/>
          <p:cNvSpPr>
            <a:spLocks noGrp="1"/>
          </p:cNvSpPr>
          <p:nvPr>
            <p:ph type="pic" sz="quarter" idx="18"/>
          </p:nvPr>
        </p:nvSpPr>
        <p:spPr>
          <a:xfrm>
            <a:off x="8135816" y="5729361"/>
            <a:ext cx="1939467" cy="3429000"/>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2" name="文本框 11"/>
          <p:cNvSpPr txBox="1"/>
          <p:nvPr userDrawn="1"/>
        </p:nvSpPr>
        <p:spPr>
          <a:xfrm>
            <a:off x="4341540" y="6354830"/>
            <a:ext cx="1793633" cy="276999"/>
          </a:xfrm>
          <a:prstGeom prst="rect">
            <a:avLst/>
          </a:prstGeom>
          <a:noFill/>
        </p:spPr>
        <p:txBody>
          <a:bodyPr wrap="none" rtlCol="0">
            <a:spAutoFit/>
          </a:bodyPr>
          <a:lstStyle/>
          <a:p>
            <a:r>
              <a:rPr kumimoji="1" lang="en-US" altLang="zh-CN" sz="1200" dirty="0" err="1">
                <a:solidFill>
                  <a:schemeClr val="bg1">
                    <a:lumMod val="75000"/>
                  </a:schemeClr>
                </a:solidFill>
                <a:latin typeface="+mj-lt"/>
              </a:rPr>
              <a:t>Closeli</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Technology</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Inc.</a:t>
            </a:r>
            <a:r>
              <a:rPr kumimoji="1" lang="zh-CN" altLang="en-US" sz="1200" dirty="0">
                <a:solidFill>
                  <a:schemeClr val="bg1">
                    <a:lumMod val="75000"/>
                  </a:schemeClr>
                </a:solidFill>
                <a:latin typeface="+mj-lt"/>
              </a:rPr>
              <a:t> </a:t>
            </a:r>
            <a:endParaRPr kumimoji="1" lang="en-US" altLang="zh-CN" sz="1200" dirty="0">
              <a:solidFill>
                <a:schemeClr val="bg1">
                  <a:lumMod val="75000"/>
                </a:schemeClr>
              </a:solidFill>
              <a:latin typeface="+mj-lt"/>
              <a:hlinkClick r:id="rId2"/>
            </a:endParaRPr>
          </a:p>
        </p:txBody>
      </p:sp>
      <p:sp>
        <p:nvSpPr>
          <p:cNvPr id="13" name="文本框 12"/>
          <p:cNvSpPr txBox="1"/>
          <p:nvPr userDrawn="1"/>
        </p:nvSpPr>
        <p:spPr>
          <a:xfrm>
            <a:off x="6135173" y="6354830"/>
            <a:ext cx="1723549" cy="276999"/>
          </a:xfrm>
          <a:prstGeom prst="rect">
            <a:avLst/>
          </a:prstGeom>
          <a:noFill/>
        </p:spPr>
        <p:txBody>
          <a:bodyPr wrap="none" rtlCol="0">
            <a:spAutoFit/>
          </a:bodyPr>
          <a:lstStyle/>
          <a:p>
            <a:r>
              <a:rPr kumimoji="1" lang="zh-CN" altLang="en-US" sz="1200" dirty="0">
                <a:solidFill>
                  <a:schemeClr val="bg1">
                    <a:lumMod val="75000"/>
                  </a:schemeClr>
                </a:solidFill>
              </a:rPr>
              <a:t>杭州登虹科技有限公司</a:t>
            </a:r>
            <a:endParaRPr kumimoji="1" lang="zh-CN" altLang="en-US" sz="1200" dirty="0">
              <a:solidFill>
                <a:schemeClr val="bg1">
                  <a:lumMod val="75000"/>
                </a:schemeClr>
              </a:solidFill>
            </a:endParaRPr>
          </a:p>
        </p:txBody>
      </p:sp>
      <p:cxnSp>
        <p:nvCxnSpPr>
          <p:cNvPr id="14" name="直线连接符 13"/>
          <p:cNvCxnSpPr/>
          <p:nvPr userDrawn="1"/>
        </p:nvCxnSpPr>
        <p:spPr>
          <a:xfrm flipV="1">
            <a:off x="6112313" y="6400800"/>
            <a:ext cx="0" cy="2081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1_Custom Layout">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45000">
                <a:srgbClr val="222222"/>
              </a:gs>
              <a:gs pos="0">
                <a:schemeClr val="tx2">
                  <a:lumMod val="75000"/>
                  <a:lumOff val="25000"/>
                </a:schemeClr>
              </a:gs>
              <a:gs pos="100000">
                <a:srgbClr val="040404"/>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Picture 3"/>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3694597" y="858769"/>
            <a:ext cx="2529176" cy="5136776"/>
          </a:xfrm>
          <a:prstGeom prst="rect">
            <a:avLst/>
          </a:prstGeom>
          <a:noFill/>
          <a:ln>
            <a:noFill/>
          </a:ln>
          <a:effectLst>
            <a:glow>
              <a:schemeClr val="accent1">
                <a:alpha val="77000"/>
              </a:schemeClr>
            </a:glow>
          </a:effectLst>
        </p:spPr>
      </p:pic>
      <p:pic>
        <p:nvPicPr>
          <p:cNvPr id="14" name="Picture 13"/>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6223773" y="858769"/>
            <a:ext cx="2529176" cy="5136776"/>
          </a:xfrm>
          <a:prstGeom prst="rect">
            <a:avLst/>
          </a:prstGeom>
          <a:noFill/>
          <a:ln>
            <a:noFill/>
          </a:ln>
          <a:effectLst>
            <a:glow>
              <a:schemeClr val="accent1">
                <a:alpha val="77000"/>
              </a:schemeClr>
            </a:glow>
          </a:effectLst>
        </p:spPr>
      </p:pic>
      <p:pic>
        <p:nvPicPr>
          <p:cNvPr id="15" name="Picture 14"/>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8752949" y="858769"/>
            <a:ext cx="2529176" cy="5136776"/>
          </a:xfrm>
          <a:prstGeom prst="rect">
            <a:avLst/>
          </a:prstGeom>
          <a:noFill/>
          <a:ln>
            <a:noFill/>
          </a:ln>
          <a:effectLst>
            <a:glow>
              <a:schemeClr val="accent1">
                <a:alpha val="77000"/>
              </a:schemeClr>
            </a:glow>
          </a:effectLst>
        </p:spPr>
      </p:pic>
      <p:sp>
        <p:nvSpPr>
          <p:cNvPr id="11" name="Picture Placeholder 4"/>
          <p:cNvSpPr>
            <a:spLocks noGrp="1"/>
          </p:cNvSpPr>
          <p:nvPr>
            <p:ph type="pic" sz="quarter" idx="14"/>
          </p:nvPr>
        </p:nvSpPr>
        <p:spPr>
          <a:xfrm>
            <a:off x="3908450" y="1560138"/>
            <a:ext cx="2098358" cy="3737723"/>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6" name="Picture Placeholder 4"/>
          <p:cNvSpPr>
            <a:spLocks noGrp="1"/>
          </p:cNvSpPr>
          <p:nvPr>
            <p:ph type="pic" sz="quarter" idx="15"/>
          </p:nvPr>
        </p:nvSpPr>
        <p:spPr>
          <a:xfrm>
            <a:off x="6445173" y="1560138"/>
            <a:ext cx="2098358" cy="3737723"/>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7" name="Picture Placeholder 4"/>
          <p:cNvSpPr>
            <a:spLocks noGrp="1"/>
          </p:cNvSpPr>
          <p:nvPr>
            <p:ph type="pic" sz="quarter" idx="16"/>
          </p:nvPr>
        </p:nvSpPr>
        <p:spPr>
          <a:xfrm>
            <a:off x="8969914" y="1560138"/>
            <a:ext cx="2098358" cy="3737723"/>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10" name="文本框 9"/>
          <p:cNvSpPr txBox="1"/>
          <p:nvPr userDrawn="1"/>
        </p:nvSpPr>
        <p:spPr>
          <a:xfrm>
            <a:off x="4341540" y="6354830"/>
            <a:ext cx="1793633" cy="276999"/>
          </a:xfrm>
          <a:prstGeom prst="rect">
            <a:avLst/>
          </a:prstGeom>
          <a:noFill/>
        </p:spPr>
        <p:txBody>
          <a:bodyPr wrap="none" rtlCol="0">
            <a:spAutoFit/>
          </a:bodyPr>
          <a:lstStyle/>
          <a:p>
            <a:r>
              <a:rPr kumimoji="1" lang="en-US" altLang="zh-CN" sz="1200" dirty="0" err="1">
                <a:solidFill>
                  <a:schemeClr val="bg1">
                    <a:lumMod val="75000"/>
                  </a:schemeClr>
                </a:solidFill>
                <a:latin typeface="+mj-lt"/>
              </a:rPr>
              <a:t>Closeli</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Technology</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Inc.</a:t>
            </a:r>
            <a:r>
              <a:rPr kumimoji="1" lang="zh-CN" altLang="en-US" sz="1200" dirty="0">
                <a:solidFill>
                  <a:schemeClr val="bg1">
                    <a:lumMod val="75000"/>
                  </a:schemeClr>
                </a:solidFill>
                <a:latin typeface="+mj-lt"/>
              </a:rPr>
              <a:t> </a:t>
            </a:r>
            <a:endParaRPr kumimoji="1" lang="en-US" altLang="zh-CN" sz="1200" dirty="0">
              <a:solidFill>
                <a:schemeClr val="bg1">
                  <a:lumMod val="75000"/>
                </a:schemeClr>
              </a:solidFill>
              <a:latin typeface="+mj-lt"/>
              <a:hlinkClick r:id="rId3"/>
            </a:endParaRPr>
          </a:p>
        </p:txBody>
      </p:sp>
      <p:sp>
        <p:nvSpPr>
          <p:cNvPr id="13" name="文本框 12"/>
          <p:cNvSpPr txBox="1"/>
          <p:nvPr userDrawn="1"/>
        </p:nvSpPr>
        <p:spPr>
          <a:xfrm>
            <a:off x="6135173" y="6354830"/>
            <a:ext cx="1723549" cy="276999"/>
          </a:xfrm>
          <a:prstGeom prst="rect">
            <a:avLst/>
          </a:prstGeom>
          <a:noFill/>
        </p:spPr>
        <p:txBody>
          <a:bodyPr wrap="none" rtlCol="0">
            <a:spAutoFit/>
          </a:bodyPr>
          <a:lstStyle/>
          <a:p>
            <a:r>
              <a:rPr kumimoji="1" lang="zh-CN" altLang="en-US" sz="1200" dirty="0">
                <a:solidFill>
                  <a:schemeClr val="bg1">
                    <a:lumMod val="75000"/>
                  </a:schemeClr>
                </a:solidFill>
              </a:rPr>
              <a:t>杭州登虹科技有限公司</a:t>
            </a:r>
            <a:endParaRPr kumimoji="1" lang="zh-CN" altLang="en-US" sz="1200" dirty="0">
              <a:solidFill>
                <a:schemeClr val="bg1">
                  <a:lumMod val="75000"/>
                </a:schemeClr>
              </a:solidFill>
            </a:endParaRPr>
          </a:p>
        </p:txBody>
      </p:sp>
      <p:cxnSp>
        <p:nvCxnSpPr>
          <p:cNvPr id="18" name="直线连接符 17"/>
          <p:cNvCxnSpPr/>
          <p:nvPr userDrawn="1"/>
        </p:nvCxnSpPr>
        <p:spPr>
          <a:xfrm flipV="1">
            <a:off x="6112313" y="6400800"/>
            <a:ext cx="0" cy="2081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2_Custom Layout">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45000">
                <a:srgbClr val="222222"/>
              </a:gs>
              <a:gs pos="0">
                <a:schemeClr val="tx2">
                  <a:lumMod val="75000"/>
                  <a:lumOff val="25000"/>
                </a:schemeClr>
              </a:gs>
              <a:gs pos="100000">
                <a:srgbClr val="040404"/>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Picture Placeholder 4"/>
          <p:cNvSpPr>
            <a:spLocks noGrp="1"/>
          </p:cNvSpPr>
          <p:nvPr>
            <p:ph type="pic" sz="quarter" idx="15"/>
          </p:nvPr>
        </p:nvSpPr>
        <p:spPr>
          <a:xfrm>
            <a:off x="5544619" y="3316697"/>
            <a:ext cx="2114746" cy="3719288"/>
          </a:xfrm>
          <a:prstGeom prst="rect">
            <a:avLst/>
          </a:prstGeom>
          <a:gradFill>
            <a:gsLst>
              <a:gs pos="0">
                <a:schemeClr val="bg1">
                  <a:lumMod val="85000"/>
                </a:schemeClr>
              </a:gs>
              <a:gs pos="99000">
                <a:schemeClr val="bg1">
                  <a:lumMod val="75000"/>
                </a:schemeClr>
              </a:gs>
            </a:gsLst>
            <a:lin ang="5400000" scaled="1"/>
          </a:gradFill>
          <a:ln>
            <a:noFill/>
          </a:ln>
          <a:effectLst>
            <a:outerShdw blurRad="38100" dist="152400" dir="8100000" algn="tr" rotWithShape="0">
              <a:prstClr val="black">
                <a:alpha val="10000"/>
              </a:prstClr>
            </a:outerShdw>
          </a:effectLst>
          <a:scene3d>
            <a:camera prst="isometricTopUp"/>
            <a:lightRig rig="threePt" dir="t"/>
          </a:scene3d>
        </p:spPr>
        <p:txBody>
          <a:bodyPr wrap="square" anchor="ctr">
            <a:noAutofit/>
          </a:bodyPr>
          <a:lstStyle>
            <a:lvl1pPr algn="ctr">
              <a:defRPr sz="1200">
                <a:solidFill>
                  <a:schemeClr val="tx1"/>
                </a:solidFill>
              </a:defRPr>
            </a:lvl1pPr>
          </a:lstStyle>
          <a:p>
            <a:endParaRPr lang="en-US"/>
          </a:p>
        </p:txBody>
      </p:sp>
      <p:sp>
        <p:nvSpPr>
          <p:cNvPr id="16" name="Picture Placeholder 4"/>
          <p:cNvSpPr>
            <a:spLocks noGrp="1"/>
          </p:cNvSpPr>
          <p:nvPr>
            <p:ph type="pic" sz="quarter" idx="16"/>
          </p:nvPr>
        </p:nvSpPr>
        <p:spPr>
          <a:xfrm>
            <a:off x="7195619" y="2313211"/>
            <a:ext cx="2114746" cy="3719288"/>
          </a:xfrm>
          <a:prstGeom prst="rect">
            <a:avLst/>
          </a:prstGeom>
          <a:gradFill>
            <a:gsLst>
              <a:gs pos="0">
                <a:schemeClr val="bg1">
                  <a:lumMod val="85000"/>
                </a:schemeClr>
              </a:gs>
              <a:gs pos="99000">
                <a:schemeClr val="bg1">
                  <a:lumMod val="75000"/>
                </a:schemeClr>
              </a:gs>
            </a:gsLst>
            <a:lin ang="5400000" scaled="1"/>
          </a:gradFill>
          <a:ln>
            <a:noFill/>
          </a:ln>
          <a:effectLst>
            <a:outerShdw blurRad="38100" dist="152400" dir="8100000" algn="tr" rotWithShape="0">
              <a:prstClr val="black">
                <a:alpha val="10000"/>
              </a:prstClr>
            </a:outerShdw>
          </a:effectLst>
          <a:scene3d>
            <a:camera prst="isometricTopUp"/>
            <a:lightRig rig="threePt" dir="t"/>
          </a:scene3d>
        </p:spPr>
        <p:txBody>
          <a:bodyPr wrap="square" anchor="ctr">
            <a:noAutofit/>
          </a:bodyPr>
          <a:lstStyle>
            <a:lvl1pPr algn="ctr">
              <a:defRPr sz="1200">
                <a:solidFill>
                  <a:schemeClr val="tx1"/>
                </a:solidFill>
              </a:defRPr>
            </a:lvl1pPr>
          </a:lstStyle>
          <a:p>
            <a:endParaRPr lang="en-US"/>
          </a:p>
        </p:txBody>
      </p:sp>
      <p:sp>
        <p:nvSpPr>
          <p:cNvPr id="17" name="Picture Placeholder 4"/>
          <p:cNvSpPr>
            <a:spLocks noGrp="1"/>
          </p:cNvSpPr>
          <p:nvPr>
            <p:ph type="pic" sz="quarter" idx="17"/>
          </p:nvPr>
        </p:nvSpPr>
        <p:spPr>
          <a:xfrm>
            <a:off x="8833919" y="1360525"/>
            <a:ext cx="2114746" cy="3719288"/>
          </a:xfrm>
          <a:prstGeom prst="rect">
            <a:avLst/>
          </a:prstGeom>
          <a:gradFill>
            <a:gsLst>
              <a:gs pos="0">
                <a:schemeClr val="bg1">
                  <a:lumMod val="85000"/>
                </a:schemeClr>
              </a:gs>
              <a:gs pos="99000">
                <a:schemeClr val="bg1">
                  <a:lumMod val="75000"/>
                </a:schemeClr>
              </a:gs>
            </a:gsLst>
            <a:lin ang="5400000" scaled="1"/>
          </a:gradFill>
          <a:ln>
            <a:noFill/>
          </a:ln>
          <a:effectLst>
            <a:outerShdw blurRad="38100" dist="152400" dir="8100000" algn="tr" rotWithShape="0">
              <a:prstClr val="black">
                <a:alpha val="10000"/>
              </a:prstClr>
            </a:outerShdw>
          </a:effectLst>
          <a:scene3d>
            <a:camera prst="isometricTopUp"/>
            <a:lightRig rig="threePt" dir="t"/>
          </a:scene3d>
        </p:spPr>
        <p:txBody>
          <a:bodyPr wrap="square" anchor="ctr">
            <a:noAutofit/>
          </a:bodyPr>
          <a:lstStyle>
            <a:lvl1pPr algn="ctr">
              <a:defRPr sz="1200">
                <a:solidFill>
                  <a:schemeClr val="tx1"/>
                </a:solidFill>
              </a:defRPr>
            </a:lvl1pPr>
          </a:lstStyle>
          <a:p>
            <a:endParaRPr lang="en-US"/>
          </a:p>
        </p:txBody>
      </p:sp>
      <p:sp>
        <p:nvSpPr>
          <p:cNvPr id="18" name="Picture Placeholder 4"/>
          <p:cNvSpPr>
            <a:spLocks noGrp="1"/>
          </p:cNvSpPr>
          <p:nvPr>
            <p:ph type="pic" sz="quarter" idx="18"/>
          </p:nvPr>
        </p:nvSpPr>
        <p:spPr>
          <a:xfrm>
            <a:off x="10473840" y="405115"/>
            <a:ext cx="2114746" cy="3719288"/>
          </a:xfrm>
          <a:prstGeom prst="rect">
            <a:avLst/>
          </a:prstGeom>
          <a:gradFill>
            <a:gsLst>
              <a:gs pos="0">
                <a:schemeClr val="bg1">
                  <a:lumMod val="85000"/>
                </a:schemeClr>
              </a:gs>
              <a:gs pos="99000">
                <a:schemeClr val="bg1">
                  <a:lumMod val="75000"/>
                </a:schemeClr>
              </a:gs>
            </a:gsLst>
            <a:lin ang="5400000" scaled="1"/>
          </a:gradFill>
          <a:ln>
            <a:noFill/>
          </a:ln>
          <a:effectLst>
            <a:outerShdw blurRad="38100" dist="152400" dir="8100000" algn="tr" rotWithShape="0">
              <a:prstClr val="black">
                <a:alpha val="10000"/>
              </a:prstClr>
            </a:outerShdw>
          </a:effectLst>
          <a:scene3d>
            <a:camera prst="isometricTopUp"/>
            <a:lightRig rig="threePt" dir="t"/>
          </a:scene3d>
        </p:spPr>
        <p:txBody>
          <a:bodyPr wrap="square" anchor="ctr">
            <a:noAutofit/>
          </a:bodyPr>
          <a:lstStyle>
            <a:lvl1pPr algn="ctr">
              <a:defRPr sz="1200">
                <a:solidFill>
                  <a:schemeClr val="tx1"/>
                </a:solidFill>
              </a:defRPr>
            </a:lvl1pPr>
          </a:lstStyle>
          <a:p>
            <a:endParaRPr lang="en-US"/>
          </a:p>
        </p:txBody>
      </p:sp>
      <p:sp>
        <p:nvSpPr>
          <p:cNvPr id="19" name="Picture Placeholder 4"/>
          <p:cNvSpPr>
            <a:spLocks noGrp="1"/>
          </p:cNvSpPr>
          <p:nvPr>
            <p:ph type="pic" sz="quarter" idx="19"/>
          </p:nvPr>
        </p:nvSpPr>
        <p:spPr>
          <a:xfrm>
            <a:off x="9959945" y="3910315"/>
            <a:ext cx="2114746" cy="3719288"/>
          </a:xfrm>
          <a:prstGeom prst="rect">
            <a:avLst/>
          </a:prstGeom>
          <a:gradFill>
            <a:gsLst>
              <a:gs pos="0">
                <a:schemeClr val="bg1">
                  <a:lumMod val="85000"/>
                </a:schemeClr>
              </a:gs>
              <a:gs pos="99000">
                <a:schemeClr val="bg1">
                  <a:lumMod val="75000"/>
                </a:schemeClr>
              </a:gs>
            </a:gsLst>
            <a:lin ang="5400000" scaled="1"/>
          </a:gradFill>
          <a:ln>
            <a:noFill/>
          </a:ln>
          <a:effectLst>
            <a:outerShdw blurRad="38100" dist="152400" dir="8100000" algn="tr" rotWithShape="0">
              <a:prstClr val="black">
                <a:alpha val="10000"/>
              </a:prstClr>
            </a:outerShdw>
          </a:effectLst>
          <a:scene3d>
            <a:camera prst="isometricTopUp"/>
            <a:lightRig rig="threePt" dir="t"/>
          </a:scene3d>
        </p:spPr>
        <p:txBody>
          <a:bodyPr wrap="square" anchor="ctr">
            <a:noAutofit/>
          </a:bodyPr>
          <a:lstStyle>
            <a:lvl1pPr algn="ctr">
              <a:defRPr sz="1200">
                <a:solidFill>
                  <a:schemeClr val="tx1"/>
                </a:solidFill>
              </a:defRPr>
            </a:lvl1pPr>
          </a:lstStyle>
          <a:p>
            <a:endParaRPr lang="en-US"/>
          </a:p>
        </p:txBody>
      </p:sp>
      <p:sp>
        <p:nvSpPr>
          <p:cNvPr id="20" name="Picture Placeholder 4"/>
          <p:cNvSpPr>
            <a:spLocks noGrp="1"/>
          </p:cNvSpPr>
          <p:nvPr>
            <p:ph type="pic" sz="quarter" idx="20"/>
          </p:nvPr>
        </p:nvSpPr>
        <p:spPr>
          <a:xfrm>
            <a:off x="6056893" y="-243022"/>
            <a:ext cx="2114746" cy="3719288"/>
          </a:xfrm>
          <a:prstGeom prst="rect">
            <a:avLst/>
          </a:prstGeom>
          <a:gradFill>
            <a:gsLst>
              <a:gs pos="0">
                <a:schemeClr val="bg1">
                  <a:lumMod val="85000"/>
                </a:schemeClr>
              </a:gs>
              <a:gs pos="99000">
                <a:schemeClr val="bg1">
                  <a:lumMod val="75000"/>
                </a:schemeClr>
              </a:gs>
            </a:gsLst>
            <a:lin ang="5400000" scaled="1"/>
          </a:gradFill>
          <a:ln>
            <a:noFill/>
          </a:ln>
          <a:effectLst>
            <a:outerShdw blurRad="38100" dist="152400" dir="8100000" algn="tr" rotWithShape="0">
              <a:prstClr val="black">
                <a:alpha val="10000"/>
              </a:prstClr>
            </a:outerShdw>
          </a:effectLst>
          <a:scene3d>
            <a:camera prst="isometricTopUp"/>
            <a:lightRig rig="threePt" dir="t"/>
          </a:scene3d>
        </p:spPr>
        <p:txBody>
          <a:bodyPr wrap="square" anchor="ctr">
            <a:noAutofit/>
          </a:bodyPr>
          <a:lstStyle>
            <a:lvl1pPr algn="ctr">
              <a:defRPr sz="1200">
                <a:solidFill>
                  <a:schemeClr val="tx1"/>
                </a:solidFill>
              </a:defRPr>
            </a:lvl1pPr>
          </a:lstStyle>
          <a:p>
            <a:endParaRPr lang="en-US"/>
          </a:p>
        </p:txBody>
      </p:sp>
      <p:sp>
        <p:nvSpPr>
          <p:cNvPr id="11" name="文本框 10"/>
          <p:cNvSpPr txBox="1"/>
          <p:nvPr userDrawn="1"/>
        </p:nvSpPr>
        <p:spPr>
          <a:xfrm>
            <a:off x="4341540" y="6354830"/>
            <a:ext cx="1793633" cy="276999"/>
          </a:xfrm>
          <a:prstGeom prst="rect">
            <a:avLst/>
          </a:prstGeom>
          <a:noFill/>
        </p:spPr>
        <p:txBody>
          <a:bodyPr wrap="none" rtlCol="0">
            <a:spAutoFit/>
          </a:bodyPr>
          <a:lstStyle/>
          <a:p>
            <a:r>
              <a:rPr kumimoji="1" lang="en-US" altLang="zh-CN" sz="1200" dirty="0" err="1">
                <a:solidFill>
                  <a:schemeClr val="bg1">
                    <a:lumMod val="75000"/>
                  </a:schemeClr>
                </a:solidFill>
                <a:latin typeface="+mj-lt"/>
              </a:rPr>
              <a:t>Closeli</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Technology</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Inc.</a:t>
            </a:r>
            <a:r>
              <a:rPr kumimoji="1" lang="zh-CN" altLang="en-US" sz="1200" dirty="0">
                <a:solidFill>
                  <a:schemeClr val="bg1">
                    <a:lumMod val="75000"/>
                  </a:schemeClr>
                </a:solidFill>
                <a:latin typeface="+mj-lt"/>
              </a:rPr>
              <a:t> </a:t>
            </a:r>
            <a:endParaRPr kumimoji="1" lang="en-US" altLang="zh-CN" sz="1200" dirty="0">
              <a:solidFill>
                <a:schemeClr val="bg1">
                  <a:lumMod val="75000"/>
                </a:schemeClr>
              </a:solidFill>
              <a:latin typeface="+mj-lt"/>
              <a:hlinkClick r:id="rId2"/>
            </a:endParaRPr>
          </a:p>
        </p:txBody>
      </p:sp>
      <p:sp>
        <p:nvSpPr>
          <p:cNvPr id="12" name="文本框 11"/>
          <p:cNvSpPr txBox="1"/>
          <p:nvPr userDrawn="1"/>
        </p:nvSpPr>
        <p:spPr>
          <a:xfrm>
            <a:off x="6135173" y="6354830"/>
            <a:ext cx="1723549" cy="276999"/>
          </a:xfrm>
          <a:prstGeom prst="rect">
            <a:avLst/>
          </a:prstGeom>
          <a:noFill/>
        </p:spPr>
        <p:txBody>
          <a:bodyPr wrap="none" rtlCol="0">
            <a:spAutoFit/>
          </a:bodyPr>
          <a:lstStyle/>
          <a:p>
            <a:r>
              <a:rPr kumimoji="1" lang="zh-CN" altLang="en-US" sz="1200" dirty="0">
                <a:solidFill>
                  <a:schemeClr val="bg1">
                    <a:lumMod val="75000"/>
                  </a:schemeClr>
                </a:solidFill>
              </a:rPr>
              <a:t>杭州登虹科技有限公司</a:t>
            </a:r>
            <a:endParaRPr kumimoji="1" lang="zh-CN" altLang="en-US" sz="1200" dirty="0">
              <a:solidFill>
                <a:schemeClr val="bg1">
                  <a:lumMod val="75000"/>
                </a:schemeClr>
              </a:solidFill>
            </a:endParaRPr>
          </a:p>
        </p:txBody>
      </p:sp>
      <p:cxnSp>
        <p:nvCxnSpPr>
          <p:cNvPr id="13" name="直线连接符 12"/>
          <p:cNvCxnSpPr/>
          <p:nvPr userDrawn="1"/>
        </p:nvCxnSpPr>
        <p:spPr>
          <a:xfrm flipV="1">
            <a:off x="6112313" y="6400800"/>
            <a:ext cx="0" cy="2081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7_Title Slide">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45000">
                <a:srgbClr val="222222"/>
              </a:gs>
              <a:gs pos="0">
                <a:schemeClr val="tx2">
                  <a:lumMod val="75000"/>
                  <a:lumOff val="25000"/>
                </a:schemeClr>
              </a:gs>
              <a:gs pos="100000">
                <a:srgbClr val="040404"/>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userDrawn="1"/>
        </p:nvSpPr>
        <p:spPr>
          <a:xfrm>
            <a:off x="4341540" y="6354830"/>
            <a:ext cx="1793633" cy="276999"/>
          </a:xfrm>
          <a:prstGeom prst="rect">
            <a:avLst/>
          </a:prstGeom>
          <a:noFill/>
        </p:spPr>
        <p:txBody>
          <a:bodyPr wrap="none" rtlCol="0">
            <a:spAutoFit/>
          </a:bodyPr>
          <a:lstStyle/>
          <a:p>
            <a:r>
              <a:rPr kumimoji="1" lang="en-US" altLang="zh-CN" sz="1200" dirty="0" err="1">
                <a:solidFill>
                  <a:schemeClr val="bg1">
                    <a:lumMod val="75000"/>
                  </a:schemeClr>
                </a:solidFill>
                <a:latin typeface="+mj-lt"/>
              </a:rPr>
              <a:t>Closeli</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Technology</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Inc.</a:t>
            </a:r>
            <a:r>
              <a:rPr kumimoji="1" lang="zh-CN" altLang="en-US" sz="1200" dirty="0">
                <a:solidFill>
                  <a:schemeClr val="bg1">
                    <a:lumMod val="75000"/>
                  </a:schemeClr>
                </a:solidFill>
                <a:latin typeface="+mj-lt"/>
              </a:rPr>
              <a:t> </a:t>
            </a:r>
            <a:endParaRPr kumimoji="1" lang="en-US" altLang="zh-CN" sz="1200" dirty="0">
              <a:solidFill>
                <a:schemeClr val="bg1">
                  <a:lumMod val="75000"/>
                </a:schemeClr>
              </a:solidFill>
              <a:latin typeface="+mj-lt"/>
              <a:hlinkClick r:id="rId2"/>
            </a:endParaRPr>
          </a:p>
        </p:txBody>
      </p:sp>
      <p:sp>
        <p:nvSpPr>
          <p:cNvPr id="6" name="文本框 5"/>
          <p:cNvSpPr txBox="1"/>
          <p:nvPr userDrawn="1"/>
        </p:nvSpPr>
        <p:spPr>
          <a:xfrm>
            <a:off x="6135173" y="6354830"/>
            <a:ext cx="1723549" cy="276999"/>
          </a:xfrm>
          <a:prstGeom prst="rect">
            <a:avLst/>
          </a:prstGeom>
          <a:noFill/>
        </p:spPr>
        <p:txBody>
          <a:bodyPr wrap="none" rtlCol="0">
            <a:spAutoFit/>
          </a:bodyPr>
          <a:lstStyle/>
          <a:p>
            <a:r>
              <a:rPr kumimoji="1" lang="zh-CN" altLang="en-US" sz="1200" dirty="0">
                <a:solidFill>
                  <a:schemeClr val="bg1">
                    <a:lumMod val="75000"/>
                  </a:schemeClr>
                </a:solidFill>
              </a:rPr>
              <a:t>杭州登虹科技有限公司</a:t>
            </a:r>
            <a:endParaRPr kumimoji="1" lang="zh-CN" altLang="en-US" sz="1200" dirty="0">
              <a:solidFill>
                <a:schemeClr val="bg1">
                  <a:lumMod val="75000"/>
                </a:schemeClr>
              </a:solidFill>
            </a:endParaRPr>
          </a:p>
        </p:txBody>
      </p:sp>
      <p:cxnSp>
        <p:nvCxnSpPr>
          <p:cNvPr id="7" name="直线连接符 6"/>
          <p:cNvCxnSpPr/>
          <p:nvPr userDrawn="1"/>
        </p:nvCxnSpPr>
        <p:spPr>
          <a:xfrm flipV="1">
            <a:off x="6112313" y="6400800"/>
            <a:ext cx="0" cy="2081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hyperlink" Target="http://www.closeli.cn/" TargetMode="Externa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Номер слайда 21"/>
          <p:cNvSpPr>
            <a:spLocks noGrp="1"/>
          </p:cNvSpPr>
          <p:nvPr>
            <p:ph type="sldNum" sz="quarter" idx="4"/>
          </p:nvPr>
        </p:nvSpPr>
        <p:spPr>
          <a:xfrm>
            <a:off x="11560052" y="6354830"/>
            <a:ext cx="513735" cy="227164"/>
          </a:xfrm>
          <a:prstGeom prst="rect">
            <a:avLst/>
          </a:prstGeom>
          <a:noFill/>
        </p:spPr>
        <p:txBody>
          <a:bodyPr vert="horz" lIns="0" tIns="0" rIns="0" bIns="0" rtlCol="0" anchor="ctr"/>
          <a:lstStyle>
            <a:lvl1pPr algn="ctr">
              <a:defRPr sz="1000" b="0">
                <a:solidFill>
                  <a:schemeClr val="tx1">
                    <a:alpha val="40000"/>
                  </a:schemeClr>
                </a:solidFill>
                <a:latin typeface="+mn-lt"/>
              </a:defRPr>
            </a:lvl1pPr>
          </a:lstStyle>
          <a:p>
            <a:fld id="{D8D877B3-D348-4611-9BDB-C5374591D951}" type="slidenum">
              <a:rPr lang="en-US" smtClean="0"/>
            </a:fld>
            <a:endParaRPr lang="en-US" dirty="0"/>
          </a:p>
        </p:txBody>
      </p:sp>
      <p:sp>
        <p:nvSpPr>
          <p:cNvPr id="4" name="文本框 3"/>
          <p:cNvSpPr txBox="1"/>
          <p:nvPr userDrawn="1"/>
        </p:nvSpPr>
        <p:spPr>
          <a:xfrm>
            <a:off x="4341540" y="6354830"/>
            <a:ext cx="1793633" cy="276999"/>
          </a:xfrm>
          <a:prstGeom prst="rect">
            <a:avLst/>
          </a:prstGeom>
          <a:noFill/>
        </p:spPr>
        <p:txBody>
          <a:bodyPr wrap="none" rtlCol="0">
            <a:spAutoFit/>
          </a:bodyPr>
          <a:lstStyle/>
          <a:p>
            <a:r>
              <a:rPr kumimoji="1" lang="en-US" altLang="zh-CN" sz="1200" dirty="0" err="1">
                <a:solidFill>
                  <a:schemeClr val="bg1">
                    <a:lumMod val="75000"/>
                  </a:schemeClr>
                </a:solidFill>
                <a:latin typeface="+mj-lt"/>
              </a:rPr>
              <a:t>Closeli</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Technology</a:t>
            </a:r>
            <a:r>
              <a:rPr kumimoji="1" lang="zh-CN" altLang="en-US" sz="1200" dirty="0">
                <a:solidFill>
                  <a:schemeClr val="bg1">
                    <a:lumMod val="75000"/>
                  </a:schemeClr>
                </a:solidFill>
                <a:latin typeface="+mj-lt"/>
              </a:rPr>
              <a:t> </a:t>
            </a:r>
            <a:r>
              <a:rPr kumimoji="1" lang="en-US" altLang="zh-CN" sz="1200" dirty="0">
                <a:solidFill>
                  <a:schemeClr val="bg1">
                    <a:lumMod val="75000"/>
                  </a:schemeClr>
                </a:solidFill>
                <a:latin typeface="+mj-lt"/>
              </a:rPr>
              <a:t>Inc.</a:t>
            </a:r>
            <a:r>
              <a:rPr kumimoji="1" lang="zh-CN" altLang="en-US" sz="1200" dirty="0">
                <a:solidFill>
                  <a:schemeClr val="bg1">
                    <a:lumMod val="75000"/>
                  </a:schemeClr>
                </a:solidFill>
                <a:latin typeface="+mj-lt"/>
              </a:rPr>
              <a:t> </a:t>
            </a:r>
            <a:endParaRPr kumimoji="1" lang="en-US" altLang="zh-CN" sz="1200" dirty="0">
              <a:solidFill>
                <a:schemeClr val="bg1">
                  <a:lumMod val="75000"/>
                </a:schemeClr>
              </a:solidFill>
              <a:latin typeface="+mj-lt"/>
              <a:hlinkClick r:id="rId13"/>
            </a:endParaRPr>
          </a:p>
        </p:txBody>
      </p:sp>
      <p:sp>
        <p:nvSpPr>
          <p:cNvPr id="11" name="文本框 10"/>
          <p:cNvSpPr txBox="1"/>
          <p:nvPr userDrawn="1"/>
        </p:nvSpPr>
        <p:spPr>
          <a:xfrm>
            <a:off x="6135173" y="6354830"/>
            <a:ext cx="1723549" cy="276999"/>
          </a:xfrm>
          <a:prstGeom prst="rect">
            <a:avLst/>
          </a:prstGeom>
          <a:noFill/>
        </p:spPr>
        <p:txBody>
          <a:bodyPr wrap="none" rtlCol="0">
            <a:spAutoFit/>
          </a:bodyPr>
          <a:lstStyle/>
          <a:p>
            <a:r>
              <a:rPr kumimoji="1" lang="zh-CN" altLang="en-US" sz="1200" dirty="0">
                <a:solidFill>
                  <a:schemeClr val="bg1">
                    <a:lumMod val="75000"/>
                  </a:schemeClr>
                </a:solidFill>
              </a:rPr>
              <a:t>杭州登虹科技有限公司</a:t>
            </a:r>
            <a:endParaRPr kumimoji="1" lang="zh-CN" altLang="en-US" sz="1200" dirty="0">
              <a:solidFill>
                <a:schemeClr val="bg1">
                  <a:lumMod val="75000"/>
                </a:schemeClr>
              </a:solidFill>
            </a:endParaRPr>
          </a:p>
        </p:txBody>
      </p:sp>
      <p:cxnSp>
        <p:nvCxnSpPr>
          <p:cNvPr id="13" name="直线连接符 12"/>
          <p:cNvCxnSpPr/>
          <p:nvPr userDrawn="1"/>
        </p:nvCxnSpPr>
        <p:spPr>
          <a:xfrm flipV="1">
            <a:off x="6112313" y="6400800"/>
            <a:ext cx="0" cy="20817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3765" rtl="0" eaLnBrk="1" latinLnBrk="0" hangingPunct="1">
        <a:lnSpc>
          <a:spcPct val="80000"/>
        </a:lnSpc>
        <a:spcBef>
          <a:spcPct val="0"/>
        </a:spcBef>
        <a:buNone/>
        <a:defRPr sz="4400" b="1" i="0" kern="1200" spc="-151" baseline="0">
          <a:solidFill>
            <a:schemeClr val="tx1"/>
          </a:solidFill>
          <a:latin typeface="Open Sans" charset="0"/>
          <a:ea typeface="Open Sans" charset="0"/>
          <a:cs typeface="Open Sans" charset="0"/>
        </a:defRPr>
      </a:lvl1pPr>
    </p:titleStyle>
    <p:bodyStyle>
      <a:lvl1pPr marL="0" indent="0" algn="l" defTabSz="913765" rtl="0" eaLnBrk="1" latinLnBrk="0" hangingPunct="1">
        <a:lnSpc>
          <a:spcPct val="150000"/>
        </a:lnSpc>
        <a:spcBef>
          <a:spcPts val="1000"/>
        </a:spcBef>
        <a:buFont typeface="Arial" panose="020B0704020202020204" pitchFamily="34" charset="0"/>
        <a:buNone/>
        <a:defRPr sz="2800" kern="1200">
          <a:solidFill>
            <a:schemeClr val="tx1"/>
          </a:solidFill>
          <a:latin typeface="+mn-lt"/>
          <a:ea typeface="+mn-ea"/>
          <a:cs typeface="+mn-cs"/>
        </a:defRPr>
      </a:lvl1pPr>
      <a:lvl2pPr marL="0" indent="0" algn="l" defTabSz="913765" rtl="0" eaLnBrk="1" latinLnBrk="0" hangingPunct="1">
        <a:lnSpc>
          <a:spcPct val="150000"/>
        </a:lnSpc>
        <a:spcBef>
          <a:spcPts val="500"/>
        </a:spcBef>
        <a:buFont typeface="Arial" panose="020B0704020202020204" pitchFamily="34" charset="0"/>
        <a:buNone/>
        <a:defRPr sz="1800" kern="1200">
          <a:solidFill>
            <a:schemeClr val="tx1"/>
          </a:solidFill>
          <a:latin typeface="+mn-lt"/>
          <a:ea typeface="+mn-ea"/>
          <a:cs typeface="+mn-cs"/>
        </a:defRPr>
      </a:lvl2pPr>
      <a:lvl3pPr marL="0" indent="0" algn="l" defTabSz="913765" rtl="0" eaLnBrk="1" latinLnBrk="0" hangingPunct="1">
        <a:lnSpc>
          <a:spcPct val="150000"/>
        </a:lnSpc>
        <a:spcBef>
          <a:spcPts val="500"/>
        </a:spcBef>
        <a:buFont typeface="Arial" panose="020B0704020202020204" pitchFamily="34" charset="0"/>
        <a:buNone/>
        <a:defRPr sz="1200" kern="1200">
          <a:solidFill>
            <a:schemeClr val="tx1"/>
          </a:solidFill>
          <a:latin typeface="+mn-lt"/>
          <a:ea typeface="+mn-ea"/>
          <a:cs typeface="+mn-cs"/>
        </a:defRPr>
      </a:lvl3pPr>
      <a:lvl4pPr marL="0" indent="0" algn="l" defTabSz="913765" rtl="0" eaLnBrk="1" latinLnBrk="0" hangingPunct="1">
        <a:lnSpc>
          <a:spcPct val="150000"/>
        </a:lnSpc>
        <a:spcBef>
          <a:spcPts val="500"/>
        </a:spcBef>
        <a:buFont typeface="Arial" panose="020B0704020202020204" pitchFamily="34" charset="0"/>
        <a:buNone/>
        <a:defRPr sz="1000" kern="1200">
          <a:solidFill>
            <a:schemeClr val="tx1">
              <a:alpha val="70000"/>
            </a:schemeClr>
          </a:solidFill>
          <a:latin typeface="+mn-lt"/>
          <a:ea typeface="+mn-ea"/>
          <a:cs typeface="+mn-cs"/>
        </a:defRPr>
      </a:lvl4pPr>
      <a:lvl5pPr marL="0" indent="0" algn="l" defTabSz="913765" rtl="0" eaLnBrk="1" latinLnBrk="0" hangingPunct="1">
        <a:lnSpc>
          <a:spcPct val="150000"/>
        </a:lnSpc>
        <a:spcBef>
          <a:spcPts val="500"/>
        </a:spcBef>
        <a:buFont typeface="Arial" panose="020B0704020202020204" pitchFamily="34" charset="0"/>
        <a:buNone/>
        <a:defRPr sz="1000" kern="1200" baseline="0">
          <a:solidFill>
            <a:schemeClr val="tx1">
              <a:alpha val="50000"/>
            </a:schemeClr>
          </a:solidFill>
          <a:latin typeface="+mn-lt"/>
          <a:ea typeface="+mn-ea"/>
          <a:cs typeface="+mn-cs"/>
        </a:defRPr>
      </a:lvl5pPr>
      <a:lvl6pPr marL="2514600" indent="-228600" algn="l" defTabSz="913765"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b="1" smtClean="0">
                <a:latin typeface="Arial" panose="020B0704020202020204" pitchFamily="34" charset="0"/>
                <a:ea typeface="Arial" panose="020B0704020202020204" pitchFamily="34" charset="0"/>
                <a:cs typeface="Arial" panose="020B0704020202020204" pitchFamily="34" charset="0"/>
              </a:rPr>
            </a:fld>
            <a:endParaRPr lang="en-US" b="1" dirty="0">
              <a:latin typeface="Arial" panose="020B0704020202020204" pitchFamily="34" charset="0"/>
              <a:ea typeface="Arial" panose="020B0704020202020204" pitchFamily="34" charset="0"/>
              <a:cs typeface="Arial" panose="020B0704020202020204" pitchFamily="34" charset="0"/>
            </a:endParaRPr>
          </a:p>
        </p:txBody>
      </p:sp>
      <p:cxnSp>
        <p:nvCxnSpPr>
          <p:cNvPr id="6" name="Straight Connector 5"/>
          <p:cNvCxnSpPr/>
          <p:nvPr/>
        </p:nvCxnSpPr>
        <p:spPr>
          <a:xfrm flipV="1">
            <a:off x="1955800" y="3429000"/>
            <a:ext cx="606972" cy="606972"/>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031433" y="3429000"/>
            <a:ext cx="4146550" cy="368300"/>
          </a:xfrm>
          <a:prstGeom prst="rect">
            <a:avLst/>
          </a:prstGeom>
          <a:noFill/>
        </p:spPr>
        <p:txBody>
          <a:bodyPr wrap="none" lIns="0" rIns="0" rtlCol="0">
            <a:spAutoFit/>
          </a:bodyPr>
          <a:lstStyle/>
          <a:p>
            <a:pPr algn="ctr"/>
            <a:r>
              <a:rPr lang="en-US" b="1" spc="300" dirty="0">
                <a:solidFill>
                  <a:schemeClr val="bg1"/>
                </a:solidFill>
                <a:latin typeface="Hiragino Sans GB W3" panose="020B0300000000000000" charset="-122"/>
                <a:ea typeface="Hiragino Sans GB W3" panose="020B0300000000000000" charset="-122"/>
                <a:cs typeface="Hiragino Sans GB W3" panose="020B0300000000000000" charset="-122"/>
              </a:rPr>
              <a:t>WebRTC</a:t>
            </a:r>
            <a:r>
              <a:rPr lang="zh-CN" altLang="en-US" b="1" spc="300" dirty="0">
                <a:solidFill>
                  <a:schemeClr val="bg1"/>
                </a:solidFill>
                <a:latin typeface="Hiragino Sans GB W3" panose="020B0300000000000000" charset="-122"/>
                <a:ea typeface="Hiragino Sans GB W3" panose="020B0300000000000000" charset="-122"/>
                <a:cs typeface="Hiragino Sans GB W3" panose="020B0300000000000000" charset="-122"/>
              </a:rPr>
              <a:t>和</a:t>
            </a:r>
            <a:r>
              <a:rPr lang="en-US" b="1" spc="300" dirty="0">
                <a:solidFill>
                  <a:schemeClr val="bg1"/>
                </a:solidFill>
                <a:latin typeface="Hiragino Sans GB W3" panose="020B0300000000000000" charset="-122"/>
                <a:ea typeface="Hiragino Sans GB W3" panose="020B0300000000000000" charset="-122"/>
                <a:cs typeface="Hiragino Sans GB W3" panose="020B0300000000000000" charset="-122"/>
              </a:rPr>
              <a:t>NetEQ核心技术</a:t>
            </a:r>
            <a:r>
              <a:rPr lang="zh-CN" altLang="en-US" b="1" spc="300" dirty="0">
                <a:solidFill>
                  <a:schemeClr val="bg1"/>
                </a:solidFill>
                <a:latin typeface="Hiragino Sans GB W3" panose="020B0300000000000000" charset="-122"/>
                <a:ea typeface="Hiragino Sans GB W3" panose="020B0300000000000000" charset="-122"/>
                <a:cs typeface="Hiragino Sans GB W3" panose="020B0300000000000000" charset="-122"/>
              </a:rPr>
              <a:t>初探</a:t>
            </a:r>
            <a:endParaRPr lang="zh-CN" altLang="en-US" b="1" spc="300" dirty="0">
              <a:solidFill>
                <a:schemeClr val="bg1"/>
              </a:solidFill>
              <a:latin typeface="Hiragino Sans GB W3" panose="020B0300000000000000" charset="-122"/>
              <a:ea typeface="Hiragino Sans GB W3" panose="020B0300000000000000" charset="-122"/>
              <a:cs typeface="Hiragino Sans GB W3" panose="020B0300000000000000"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65949" y="2503959"/>
            <a:ext cx="3077518" cy="628740"/>
          </a:xfrm>
          <a:prstGeom prst="rect">
            <a:avLst/>
          </a:prstGeom>
        </p:spPr>
      </p:pic>
      <p:sp>
        <p:nvSpPr>
          <p:cNvPr id="8" name="Oval 3"/>
          <p:cNvSpPr/>
          <p:nvPr/>
        </p:nvSpPr>
        <p:spPr>
          <a:xfrm>
            <a:off x="1608813" y="-1206232"/>
            <a:ext cx="8852454" cy="8852452"/>
          </a:xfrm>
          <a:prstGeom prst="ellipse">
            <a:avLst/>
          </a:prstGeom>
          <a:noFill/>
          <a:ln w="6350">
            <a:gradFill>
              <a:gsLst>
                <a:gs pos="0">
                  <a:schemeClr val="accent1">
                    <a:lumMod val="5000"/>
                    <a:lumOff val="95000"/>
                    <a:alpha val="4000"/>
                  </a:schemeClr>
                </a:gs>
                <a:gs pos="74000">
                  <a:schemeClr val="accent1">
                    <a:lumMod val="45000"/>
                    <a:lumOff val="55000"/>
                  </a:schemeClr>
                </a:gs>
                <a:gs pos="83000">
                  <a:schemeClr val="accent1">
                    <a:lumMod val="45000"/>
                    <a:lumOff val="55000"/>
                  </a:schemeClr>
                </a:gs>
                <a:gs pos="100000">
                  <a:schemeClr val="accent1">
                    <a:lumMod val="30000"/>
                    <a:lumOff val="70000"/>
                    <a:alpha val="29000"/>
                  </a:schemeClr>
                </a:gs>
              </a:gsLst>
              <a:lin ang="5400000" scaled="1"/>
            </a:gradFill>
            <a:prstDash val="dash"/>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4"/>
          <p:cNvSpPr/>
          <p:nvPr/>
        </p:nvSpPr>
        <p:spPr>
          <a:xfrm>
            <a:off x="5295090" y="285027"/>
            <a:ext cx="4108174" cy="4108174"/>
          </a:xfrm>
          <a:prstGeom prst="ellipse">
            <a:avLst/>
          </a:prstGeom>
          <a:noFill/>
          <a:ln w="6350">
            <a:gradFill>
              <a:gsLst>
                <a:gs pos="0">
                  <a:schemeClr val="accent1">
                    <a:lumMod val="5000"/>
                    <a:lumOff val="95000"/>
                    <a:alpha val="3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ln>
          <a:scene3d>
            <a:camera prst="isometricLeftDown">
              <a:rot lat="300000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
          <p:cNvSpPr/>
          <p:nvPr/>
        </p:nvSpPr>
        <p:spPr>
          <a:xfrm>
            <a:off x="-5803" y="-1435202"/>
            <a:ext cx="10467070" cy="10467068"/>
          </a:xfrm>
          <a:prstGeom prst="ellipse">
            <a:avLst/>
          </a:prstGeom>
          <a:noFill/>
          <a:ln w="12700">
            <a:gradFill>
              <a:gsLst>
                <a:gs pos="0">
                  <a:schemeClr val="accent1">
                    <a:lumMod val="5000"/>
                    <a:lumOff val="95000"/>
                    <a:alpha val="4000"/>
                  </a:schemeClr>
                </a:gs>
                <a:gs pos="100000">
                  <a:schemeClr val="accent1">
                    <a:lumMod val="30000"/>
                    <a:lumOff val="70000"/>
                    <a:alpha val="29000"/>
                  </a:schemeClr>
                </a:gs>
              </a:gsLst>
              <a:lin ang="5400000" scaled="1"/>
            </a:gradFill>
            <a:prstDash val="lgDash"/>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fld id="{D8D877B3-D348-4611-9BDB-C5374591D951}" type="slidenum">
              <a:rPr lang="en-US" smtClean="0"/>
            </a:fld>
            <a:endParaRPr lang="en-US" dirty="0"/>
          </a:p>
        </p:txBody>
      </p:sp>
      <p:sp>
        <p:nvSpPr>
          <p:cNvPr id="3" name="Title 1"/>
          <p:cNvSpPr txBox="1"/>
          <p:nvPr/>
        </p:nvSpPr>
        <p:spPr>
          <a:xfrm>
            <a:off x="3667125" y="290830"/>
            <a:ext cx="4493260" cy="414020"/>
          </a:xfrm>
          <a:prstGeom prst="rect">
            <a:avLst/>
          </a:prstGeom>
        </p:spPr>
        <p:txBody>
          <a:bodyPr/>
          <a:p>
            <a:r>
              <a:rPr lang="en-US" altLang="zh-CN" sz="2800" dirty="0">
                <a:solidFill>
                  <a:schemeClr val="bg1"/>
                </a:solidFill>
                <a:latin typeface="+mj-ea"/>
                <a:ea typeface="+mj-ea"/>
              </a:rPr>
              <a:t>NetEQ</a:t>
            </a:r>
            <a:r>
              <a:rPr lang="zh-CN" altLang="en-US" sz="2800" dirty="0">
                <a:solidFill>
                  <a:schemeClr val="bg1"/>
                </a:solidFill>
                <a:latin typeface="+mj-ea"/>
                <a:ea typeface="+mj-ea"/>
              </a:rPr>
              <a:t>模块初探</a:t>
            </a:r>
            <a:r>
              <a:rPr lang="en-US" altLang="zh-CN" sz="2800" dirty="0">
                <a:solidFill>
                  <a:schemeClr val="bg1"/>
                </a:solidFill>
                <a:latin typeface="+mj-ea"/>
                <a:ea typeface="+mj-ea"/>
              </a:rPr>
              <a:t>-</a:t>
            </a:r>
            <a:r>
              <a:rPr lang="zh-CN" altLang="en-US" sz="2800" dirty="0">
                <a:solidFill>
                  <a:schemeClr val="bg1"/>
                </a:solidFill>
                <a:latin typeface="+mj-ea"/>
                <a:ea typeface="+mj-ea"/>
              </a:rPr>
              <a:t>丢包隐藏</a:t>
            </a:r>
            <a:endParaRPr lang="zh-CN" altLang="en-US" sz="2800" dirty="0">
              <a:solidFill>
                <a:schemeClr val="bg1"/>
              </a:solidFill>
              <a:latin typeface="+mj-ea"/>
              <a:ea typeface="+mj-ea"/>
            </a:endParaRPr>
          </a:p>
        </p:txBody>
      </p:sp>
      <p:sp>
        <p:nvSpPr>
          <p:cNvPr id="4" name="文本框 3"/>
          <p:cNvSpPr txBox="1"/>
          <p:nvPr/>
        </p:nvSpPr>
        <p:spPr>
          <a:xfrm>
            <a:off x="1028700" y="723900"/>
            <a:ext cx="3388995" cy="4615815"/>
          </a:xfrm>
          <a:prstGeom prst="rect">
            <a:avLst/>
          </a:prstGeom>
          <a:noFill/>
        </p:spPr>
        <p:txBody>
          <a:bodyPr wrap="square" rtlCol="0">
            <a:spAutoFit/>
          </a:bodyPr>
          <a:p>
            <a:pPr marL="285750" indent="-285750">
              <a:buFont typeface="Wingdings" panose="05000000000000000000" charset="0"/>
              <a:buChar char=""/>
            </a:pPr>
            <a:r>
              <a:rPr lang="zh-CN" altLang="en-US">
                <a:solidFill>
                  <a:schemeClr val="bg1"/>
                </a:solidFill>
              </a:rPr>
              <a:t>发送端</a:t>
            </a:r>
            <a:endParaRPr lang="zh-CN" altLang="en-US">
              <a:solidFill>
                <a:schemeClr val="bg1"/>
              </a:solidFill>
            </a:endParaRPr>
          </a:p>
          <a:p>
            <a:endParaRPr lang="zh-CN" altLang="en-US">
              <a:solidFill>
                <a:schemeClr val="bg1"/>
              </a:solidFill>
            </a:endParaRPr>
          </a:p>
          <a:p>
            <a:r>
              <a:rPr lang="zh-CN" altLang="en-US">
                <a:solidFill>
                  <a:schemeClr val="bg1"/>
                </a:solidFill>
              </a:rPr>
              <a:t>   </a:t>
            </a:r>
            <a:r>
              <a:rPr lang="zh-CN" altLang="en-US" sz="1600">
                <a:solidFill>
                  <a:schemeClr val="bg1"/>
                </a:solidFill>
              </a:rPr>
              <a:t> 主动重传：通过信令，让发送端重新补发。</a:t>
            </a:r>
            <a:endParaRPr lang="zh-CN" altLang="en-US" sz="1600">
              <a:solidFill>
                <a:schemeClr val="bg1"/>
              </a:solidFill>
            </a:endParaRPr>
          </a:p>
          <a:p>
            <a:endParaRPr lang="zh-CN" altLang="en-US" sz="1600">
              <a:solidFill>
                <a:schemeClr val="bg1"/>
              </a:solidFill>
            </a:endParaRPr>
          </a:p>
          <a:p>
            <a:r>
              <a:rPr lang="zh-CN" altLang="en-US" sz="1600">
                <a:solidFill>
                  <a:schemeClr val="bg1"/>
                </a:solidFill>
              </a:rPr>
              <a:t>    被动通道编码：在组包时做一些特殊处理，丢包时可以作依据。</a:t>
            </a:r>
            <a:endParaRPr lang="zh-CN" altLang="en-US" sz="1600">
              <a:solidFill>
                <a:schemeClr val="bg1"/>
              </a:solidFill>
            </a:endParaRPr>
          </a:p>
          <a:p>
            <a:r>
              <a:rPr lang="zh-CN" altLang="en-US" sz="1600">
                <a:solidFill>
                  <a:schemeClr val="bg1"/>
                </a:solidFill>
              </a:rPr>
              <a:t>        前向差错纠正（FEC，Forward error correction）：根据丢包前面的包信息来进行处理。</a:t>
            </a:r>
            <a:endParaRPr lang="zh-CN" altLang="en-US" sz="1600">
              <a:solidFill>
                <a:schemeClr val="bg1"/>
              </a:solidFill>
            </a:endParaRPr>
          </a:p>
          <a:p>
            <a:r>
              <a:rPr lang="zh-CN" altLang="en-US" sz="1600">
                <a:solidFill>
                  <a:schemeClr val="bg1"/>
                </a:solidFill>
              </a:rPr>
              <a:t>            媒体相关：双发，数据包中第二个包一般用较低码率和音质编码的包。</a:t>
            </a:r>
            <a:endParaRPr lang="zh-CN" altLang="en-US" sz="1600">
              <a:solidFill>
                <a:schemeClr val="bg1"/>
              </a:solidFill>
            </a:endParaRPr>
          </a:p>
          <a:p>
            <a:r>
              <a:rPr lang="zh-CN" altLang="en-US" sz="1600">
                <a:solidFill>
                  <a:schemeClr val="bg1"/>
                </a:solidFill>
              </a:rPr>
              <a:t>            媒体无关：每 n 个数据包生成一个（多个）新的校验包，校验包能还原出这 n 个包的信息。</a:t>
            </a:r>
            <a:endParaRPr lang="zh-CN" altLang="en-US" sz="1600">
              <a:solidFill>
                <a:schemeClr val="bg1"/>
              </a:solidFill>
            </a:endParaRPr>
          </a:p>
          <a:p>
            <a:r>
              <a:rPr lang="zh-CN" altLang="en-US" sz="1600">
                <a:solidFill>
                  <a:schemeClr val="bg1"/>
                </a:solidFill>
              </a:rPr>
              <a:t>        交织：对数据包分割重排，减少单次丢包的数据量大小。</a:t>
            </a:r>
            <a:endParaRPr lang="zh-CN" altLang="en-US" sz="1600">
              <a:solidFill>
                <a:schemeClr val="bg1"/>
              </a:solidFill>
            </a:endParaRPr>
          </a:p>
        </p:txBody>
      </p:sp>
      <p:sp>
        <p:nvSpPr>
          <p:cNvPr id="5" name="文本框 4"/>
          <p:cNvSpPr txBox="1"/>
          <p:nvPr/>
        </p:nvSpPr>
        <p:spPr>
          <a:xfrm>
            <a:off x="6494145" y="887095"/>
            <a:ext cx="4234815" cy="3107690"/>
          </a:xfrm>
          <a:prstGeom prst="rect">
            <a:avLst/>
          </a:prstGeom>
          <a:noFill/>
        </p:spPr>
        <p:txBody>
          <a:bodyPr wrap="square" rtlCol="0">
            <a:spAutoFit/>
          </a:bodyPr>
          <a:p>
            <a:pPr marL="285750" indent="-285750">
              <a:buFont typeface="Wingdings" panose="05000000000000000000" charset="0"/>
              <a:buChar char=""/>
            </a:pPr>
            <a:r>
              <a:rPr lang="zh-CN" altLang="en-US">
                <a:solidFill>
                  <a:schemeClr val="bg1"/>
                </a:solidFill>
              </a:rPr>
              <a:t>接收端</a:t>
            </a:r>
            <a:endParaRPr lang="zh-CN" altLang="en-US">
              <a:solidFill>
                <a:schemeClr val="bg1"/>
              </a:solidFill>
            </a:endParaRPr>
          </a:p>
          <a:p>
            <a:endParaRPr lang="zh-CN" altLang="en-US">
              <a:solidFill>
                <a:schemeClr val="bg1"/>
              </a:solidFill>
            </a:endParaRPr>
          </a:p>
          <a:p>
            <a:r>
              <a:rPr lang="zh-CN" altLang="en-US" sz="1600">
                <a:solidFill>
                  <a:schemeClr val="bg1"/>
                </a:solidFill>
              </a:rPr>
              <a:t>    插入：用固定的包进行补偿</a:t>
            </a:r>
            <a:endParaRPr lang="zh-CN" altLang="en-US" sz="1600">
              <a:solidFill>
                <a:schemeClr val="bg1"/>
              </a:solidFill>
            </a:endParaRPr>
          </a:p>
          <a:p>
            <a:r>
              <a:rPr lang="zh-CN" altLang="en-US" sz="1600">
                <a:solidFill>
                  <a:schemeClr val="bg1"/>
                </a:solidFill>
              </a:rPr>
              <a:t>        静音包</a:t>
            </a:r>
            <a:endParaRPr lang="zh-CN" altLang="en-US" sz="1600">
              <a:solidFill>
                <a:schemeClr val="bg1"/>
              </a:solidFill>
            </a:endParaRPr>
          </a:p>
          <a:p>
            <a:r>
              <a:rPr lang="zh-CN" altLang="en-US" sz="1600">
                <a:solidFill>
                  <a:schemeClr val="bg1"/>
                </a:solidFill>
              </a:rPr>
              <a:t>        噪音包</a:t>
            </a:r>
            <a:endParaRPr lang="zh-CN" altLang="en-US" sz="1600">
              <a:solidFill>
                <a:schemeClr val="bg1"/>
              </a:solidFill>
            </a:endParaRPr>
          </a:p>
          <a:p>
            <a:r>
              <a:rPr lang="zh-CN" altLang="en-US" sz="1600">
                <a:solidFill>
                  <a:schemeClr val="bg1"/>
                </a:solidFill>
              </a:rPr>
              <a:t>        重复包</a:t>
            </a:r>
            <a:endParaRPr lang="zh-CN" altLang="en-US" sz="1600">
              <a:solidFill>
                <a:schemeClr val="bg1"/>
              </a:solidFill>
            </a:endParaRPr>
          </a:p>
          <a:p>
            <a:r>
              <a:rPr lang="zh-CN" altLang="en-US" sz="1600">
                <a:solidFill>
                  <a:schemeClr val="bg1"/>
                </a:solidFill>
              </a:rPr>
              <a:t>    插值：模式匹配及插值技术生成相似的包，算法不会理解数据包具体内容，而只是从数据特征上进行处理</a:t>
            </a:r>
            <a:endParaRPr lang="zh-CN" altLang="en-US" sz="1600">
              <a:solidFill>
                <a:schemeClr val="bg1"/>
              </a:solidFill>
            </a:endParaRPr>
          </a:p>
          <a:p>
            <a:r>
              <a:rPr lang="zh-CN" altLang="en-US" sz="1600">
                <a:solidFill>
                  <a:schemeClr val="bg1"/>
                </a:solidFill>
              </a:rPr>
              <a:t>    重构：根据编码参数和压缩参数生成包，与插值不同，算法使用更多数据包的信息，效果更好</a:t>
            </a:r>
            <a:endParaRPr lang="zh-CN" altLang="en-US" sz="16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0" y="3429000"/>
            <a:ext cx="12192000"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0"/>
          </p:nvPr>
        </p:nvSpPr>
        <p:spPr/>
        <p:txBody>
          <a:bodyPr/>
          <a:lstStyle/>
          <a:p>
            <a:fld id="{D8D877B3-D348-4611-9BDB-C5374591D951}" type="slidenum">
              <a:rPr lang="en-US" smtClean="0"/>
            </a:fld>
            <a:endParaRPr lang="en-US" dirty="0"/>
          </a:p>
        </p:txBody>
      </p:sp>
      <p:sp>
        <p:nvSpPr>
          <p:cNvPr id="21" name="Title 1"/>
          <p:cNvSpPr txBox="1"/>
          <p:nvPr/>
        </p:nvSpPr>
        <p:spPr>
          <a:xfrm>
            <a:off x="5161095" y="1228154"/>
            <a:ext cx="1869687" cy="397094"/>
          </a:xfrm>
          <a:prstGeom prst="rect">
            <a:avLst/>
          </a:prstGeom>
        </p:spPr>
        <p:txBody>
          <a:bodyPr/>
          <a:lstStyle>
            <a:lvl1pPr algn="l" defTabSz="913765" rtl="0" eaLnBrk="1" latinLnBrk="0" hangingPunct="1">
              <a:lnSpc>
                <a:spcPct val="80000"/>
              </a:lnSpc>
              <a:spcBef>
                <a:spcPct val="0"/>
              </a:spcBef>
              <a:buNone/>
              <a:defRPr sz="4400" b="1" i="0" kern="1200" spc="-151" baseline="0">
                <a:solidFill>
                  <a:schemeClr val="tx1"/>
                </a:solidFill>
                <a:latin typeface="Open Sans" charset="0"/>
                <a:ea typeface="Open Sans" charset="0"/>
                <a:cs typeface="Open Sans" charset="0"/>
              </a:defRPr>
            </a:lvl1pPr>
          </a:lstStyle>
          <a:p>
            <a:endParaRPr lang="en-US" sz="2800" dirty="0">
              <a:solidFill>
                <a:schemeClr val="bg1"/>
              </a:solidFill>
              <a:latin typeface="+mj-ea"/>
              <a:ea typeface="+mj-ea"/>
            </a:endParaRPr>
          </a:p>
        </p:txBody>
      </p:sp>
      <p:sp>
        <p:nvSpPr>
          <p:cNvPr id="2" name="Title 1"/>
          <p:cNvSpPr txBox="1"/>
          <p:nvPr/>
        </p:nvSpPr>
        <p:spPr>
          <a:xfrm>
            <a:off x="3650615" y="506730"/>
            <a:ext cx="4493260" cy="414020"/>
          </a:xfrm>
          <a:prstGeom prst="rect">
            <a:avLst/>
          </a:prstGeom>
        </p:spPr>
        <p:txBody>
          <a:bodyPr/>
          <a:p>
            <a:r>
              <a:rPr lang="en-US" altLang="zh-CN" sz="2800" dirty="0">
                <a:solidFill>
                  <a:schemeClr val="bg1"/>
                </a:solidFill>
                <a:latin typeface="+mj-ea"/>
                <a:ea typeface="+mj-ea"/>
              </a:rPr>
              <a:t>NetEQ</a:t>
            </a:r>
            <a:r>
              <a:rPr lang="zh-CN" altLang="en-US" sz="2800" dirty="0">
                <a:solidFill>
                  <a:schemeClr val="bg1"/>
                </a:solidFill>
                <a:latin typeface="+mj-ea"/>
                <a:ea typeface="+mj-ea"/>
              </a:rPr>
              <a:t>模块初探</a:t>
            </a:r>
            <a:r>
              <a:rPr lang="en-US" altLang="zh-CN" sz="2800" dirty="0">
                <a:solidFill>
                  <a:schemeClr val="bg1"/>
                </a:solidFill>
                <a:latin typeface="+mj-ea"/>
                <a:ea typeface="+mj-ea"/>
              </a:rPr>
              <a:t>-</a:t>
            </a:r>
            <a:r>
              <a:rPr lang="zh-CN" altLang="en-US" sz="2800" dirty="0">
                <a:solidFill>
                  <a:schemeClr val="bg1"/>
                </a:solidFill>
                <a:latin typeface="+mj-ea"/>
                <a:ea typeface="+mj-ea"/>
              </a:rPr>
              <a:t>软件架构</a:t>
            </a:r>
            <a:endParaRPr lang="zh-CN" altLang="en-US" sz="2800" dirty="0">
              <a:solidFill>
                <a:schemeClr val="bg1"/>
              </a:solidFill>
              <a:latin typeface="+mj-ea"/>
              <a:ea typeface="+mj-ea"/>
            </a:endParaRPr>
          </a:p>
        </p:txBody>
      </p:sp>
      <p:pic>
        <p:nvPicPr>
          <p:cNvPr id="7" name="图片 6"/>
          <p:cNvPicPr>
            <a:picLocks noChangeAspect="1"/>
          </p:cNvPicPr>
          <p:nvPr/>
        </p:nvPicPr>
        <p:blipFill>
          <a:blip r:embed="rId1"/>
          <a:stretch>
            <a:fillRect/>
          </a:stretch>
        </p:blipFill>
        <p:spPr>
          <a:xfrm>
            <a:off x="1702435" y="1243330"/>
            <a:ext cx="5676900" cy="4371975"/>
          </a:xfrm>
          <a:prstGeom prst="rect">
            <a:avLst/>
          </a:prstGeom>
        </p:spPr>
      </p:pic>
      <p:sp>
        <p:nvSpPr>
          <p:cNvPr id="4" name="文本框 3"/>
          <p:cNvSpPr txBox="1"/>
          <p:nvPr/>
        </p:nvSpPr>
        <p:spPr>
          <a:xfrm>
            <a:off x="8545830" y="2021840"/>
            <a:ext cx="2711450" cy="583565"/>
          </a:xfrm>
          <a:prstGeom prst="rect">
            <a:avLst/>
          </a:prstGeom>
          <a:noFill/>
        </p:spPr>
        <p:txBody>
          <a:bodyPr wrap="square" rtlCol="0">
            <a:spAutoFit/>
          </a:bodyPr>
          <a:p>
            <a:r>
              <a:rPr lang="zh-CN" altLang="en-US" sz="1600">
                <a:solidFill>
                  <a:schemeClr val="bg1"/>
                </a:solidFill>
              </a:rPr>
              <a:t>在 WebRTC 源码中，NetEQ 位于语音引擎中。</a:t>
            </a:r>
            <a:endParaRPr lang="zh-CN" altLang="en-US" sz="16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fld id="{D8D877B3-D348-4611-9BDB-C5374591D951}" type="slidenum">
              <a:rPr lang="en-US" smtClean="0"/>
            </a:fld>
            <a:endParaRPr lang="en-US" dirty="0"/>
          </a:p>
        </p:txBody>
      </p:sp>
      <p:pic>
        <p:nvPicPr>
          <p:cNvPr id="3" name="图片 2"/>
          <p:cNvPicPr>
            <a:picLocks noChangeAspect="1"/>
          </p:cNvPicPr>
          <p:nvPr/>
        </p:nvPicPr>
        <p:blipFill>
          <a:blip r:embed="rId1"/>
          <a:stretch>
            <a:fillRect/>
          </a:stretch>
        </p:blipFill>
        <p:spPr>
          <a:xfrm>
            <a:off x="447040" y="1727835"/>
            <a:ext cx="7566660" cy="2867660"/>
          </a:xfrm>
          <a:prstGeom prst="rect">
            <a:avLst/>
          </a:prstGeom>
        </p:spPr>
      </p:pic>
      <p:sp>
        <p:nvSpPr>
          <p:cNvPr id="4" name="Title 1"/>
          <p:cNvSpPr txBox="1"/>
          <p:nvPr/>
        </p:nvSpPr>
        <p:spPr>
          <a:xfrm>
            <a:off x="3650615" y="506730"/>
            <a:ext cx="4493260" cy="414020"/>
          </a:xfrm>
          <a:prstGeom prst="rect">
            <a:avLst/>
          </a:prstGeom>
        </p:spPr>
        <p:txBody>
          <a:bodyPr/>
          <a:p>
            <a:r>
              <a:rPr lang="en-US" altLang="zh-CN" sz="2800" dirty="0">
                <a:solidFill>
                  <a:schemeClr val="bg1"/>
                </a:solidFill>
                <a:latin typeface="+mj-ea"/>
                <a:ea typeface="+mj-ea"/>
              </a:rPr>
              <a:t>NetEQ</a:t>
            </a:r>
            <a:r>
              <a:rPr lang="zh-CN" altLang="en-US" sz="2800" dirty="0">
                <a:solidFill>
                  <a:schemeClr val="bg1"/>
                </a:solidFill>
                <a:latin typeface="+mj-ea"/>
                <a:ea typeface="+mj-ea"/>
              </a:rPr>
              <a:t>模块初探</a:t>
            </a:r>
            <a:r>
              <a:rPr lang="en-US" altLang="zh-CN" sz="2800" dirty="0">
                <a:solidFill>
                  <a:schemeClr val="bg1"/>
                </a:solidFill>
                <a:latin typeface="+mj-ea"/>
                <a:ea typeface="+mj-ea"/>
              </a:rPr>
              <a:t>-</a:t>
            </a:r>
            <a:r>
              <a:rPr lang="zh-CN" altLang="en-US" sz="2800" dirty="0">
                <a:solidFill>
                  <a:schemeClr val="bg1"/>
                </a:solidFill>
                <a:latin typeface="+mj-ea"/>
                <a:ea typeface="+mj-ea"/>
              </a:rPr>
              <a:t>软件架构</a:t>
            </a:r>
            <a:endParaRPr lang="zh-CN" altLang="en-US" sz="2800" dirty="0">
              <a:solidFill>
                <a:schemeClr val="bg1"/>
              </a:solidFill>
              <a:latin typeface="+mj-ea"/>
              <a:ea typeface="+mj-ea"/>
            </a:endParaRPr>
          </a:p>
        </p:txBody>
      </p:sp>
      <p:sp>
        <p:nvSpPr>
          <p:cNvPr id="5" name="文本框 4"/>
          <p:cNvSpPr txBox="1"/>
          <p:nvPr/>
        </p:nvSpPr>
        <p:spPr>
          <a:xfrm>
            <a:off x="8355330" y="2259965"/>
            <a:ext cx="3343910" cy="1322070"/>
          </a:xfrm>
          <a:prstGeom prst="rect">
            <a:avLst/>
          </a:prstGeom>
          <a:noFill/>
        </p:spPr>
        <p:txBody>
          <a:bodyPr wrap="square" rtlCol="0">
            <a:spAutoFit/>
          </a:bodyPr>
          <a:p>
            <a:r>
              <a:rPr lang="zh-CN" altLang="en-US" sz="1600">
                <a:solidFill>
                  <a:schemeClr val="bg1"/>
                </a:solidFill>
              </a:rPr>
              <a:t>netEQ模块在接收侧，它是把jitter buffer和decoder综合起来并加入解码后的PCM信号处理形成，即netEQ = jitter buffer + decoder + PCM信号处理。</a:t>
            </a:r>
            <a:endParaRPr lang="zh-CN" altLang="en-US" sz="16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fld id="{D8D877B3-D348-4611-9BDB-C5374591D951}" type="slidenum">
              <a:rPr lang="en-US" smtClean="0"/>
            </a:fld>
            <a:endParaRPr lang="en-US" dirty="0"/>
          </a:p>
        </p:txBody>
      </p:sp>
      <p:sp>
        <p:nvSpPr>
          <p:cNvPr id="4" name="Title 1"/>
          <p:cNvSpPr txBox="1"/>
          <p:nvPr/>
        </p:nvSpPr>
        <p:spPr>
          <a:xfrm>
            <a:off x="3650615" y="506730"/>
            <a:ext cx="4493260" cy="414020"/>
          </a:xfrm>
          <a:prstGeom prst="rect">
            <a:avLst/>
          </a:prstGeom>
        </p:spPr>
        <p:txBody>
          <a:bodyPr/>
          <a:p>
            <a:r>
              <a:rPr lang="en-US" altLang="zh-CN" sz="2800" dirty="0">
                <a:solidFill>
                  <a:schemeClr val="bg1"/>
                </a:solidFill>
                <a:latin typeface="+mj-ea"/>
                <a:ea typeface="+mj-ea"/>
              </a:rPr>
              <a:t>NetEQ</a:t>
            </a:r>
            <a:r>
              <a:rPr lang="zh-CN" altLang="en-US" sz="2800" dirty="0">
                <a:solidFill>
                  <a:schemeClr val="bg1"/>
                </a:solidFill>
                <a:latin typeface="+mj-ea"/>
                <a:ea typeface="+mj-ea"/>
              </a:rPr>
              <a:t>模块初探</a:t>
            </a:r>
            <a:r>
              <a:rPr lang="en-US" altLang="zh-CN" sz="2800" dirty="0">
                <a:solidFill>
                  <a:schemeClr val="bg1"/>
                </a:solidFill>
                <a:latin typeface="+mj-ea"/>
                <a:ea typeface="+mj-ea"/>
              </a:rPr>
              <a:t>-</a:t>
            </a:r>
            <a:r>
              <a:rPr lang="zh-CN" altLang="en-US" sz="2800" dirty="0">
                <a:solidFill>
                  <a:schemeClr val="bg1"/>
                </a:solidFill>
                <a:latin typeface="+mj-ea"/>
                <a:ea typeface="+mj-ea"/>
              </a:rPr>
              <a:t>软件架构</a:t>
            </a:r>
            <a:endParaRPr lang="zh-CN" altLang="en-US" sz="2800" dirty="0">
              <a:solidFill>
                <a:schemeClr val="bg1"/>
              </a:solidFill>
              <a:latin typeface="+mj-ea"/>
              <a:ea typeface="+mj-ea"/>
            </a:endParaRPr>
          </a:p>
        </p:txBody>
      </p:sp>
      <p:pic>
        <p:nvPicPr>
          <p:cNvPr id="3" name="图片 2"/>
          <p:cNvPicPr>
            <a:picLocks noChangeAspect="1"/>
          </p:cNvPicPr>
          <p:nvPr/>
        </p:nvPicPr>
        <p:blipFill>
          <a:blip r:embed="rId1"/>
          <a:stretch>
            <a:fillRect/>
          </a:stretch>
        </p:blipFill>
        <p:spPr>
          <a:xfrm>
            <a:off x="651510" y="1266825"/>
            <a:ext cx="7077075" cy="4485640"/>
          </a:xfrm>
          <a:prstGeom prst="rect">
            <a:avLst/>
          </a:prstGeom>
        </p:spPr>
      </p:pic>
      <p:sp>
        <p:nvSpPr>
          <p:cNvPr id="5" name="文本框 4"/>
          <p:cNvSpPr txBox="1"/>
          <p:nvPr/>
        </p:nvSpPr>
        <p:spPr>
          <a:xfrm>
            <a:off x="8334375" y="1731010"/>
            <a:ext cx="3114675" cy="2306955"/>
          </a:xfrm>
          <a:prstGeom prst="rect">
            <a:avLst/>
          </a:prstGeom>
          <a:noFill/>
        </p:spPr>
        <p:txBody>
          <a:bodyPr wrap="square" rtlCol="0">
            <a:spAutoFit/>
          </a:bodyPr>
          <a:p>
            <a:r>
              <a:rPr lang="zh-CN" altLang="en-US" sz="1600">
                <a:solidFill>
                  <a:schemeClr val="bg1"/>
                </a:solidFill>
              </a:rPr>
              <a:t>在 NetEQ 模块中，又被大致分为 MCU（Micro Control Unit，微控单元） 模块和 DSP 模块。MCU 主要负责做延时及抖动的计算统计，并生成对应的控制命令。而 DSP 模块负责接收并根据 MCU 的控制命令进行对应的数据包处理，并传输给下一个环节。</a:t>
            </a:r>
            <a:endParaRPr lang="zh-CN" altLang="en-US" sz="16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fld id="{D8D877B3-D348-4611-9BDB-C5374591D951}" type="slidenum">
              <a:rPr lang="en-US" smtClean="0"/>
            </a:fld>
            <a:endParaRPr lang="en-US" dirty="0"/>
          </a:p>
        </p:txBody>
      </p:sp>
      <p:sp>
        <p:nvSpPr>
          <p:cNvPr id="3" name="文本框 2"/>
          <p:cNvSpPr txBox="1"/>
          <p:nvPr/>
        </p:nvSpPr>
        <p:spPr>
          <a:xfrm>
            <a:off x="4694555" y="587375"/>
            <a:ext cx="2802890" cy="368300"/>
          </a:xfrm>
          <a:prstGeom prst="rect">
            <a:avLst/>
          </a:prstGeom>
          <a:noFill/>
        </p:spPr>
        <p:txBody>
          <a:bodyPr wrap="none" rtlCol="0" anchor="t">
            <a:spAutoFit/>
          </a:bodyPr>
          <a:p>
            <a:r>
              <a:rPr lang="en-US" altLang="zh-CN" dirty="0">
                <a:solidFill>
                  <a:schemeClr val="bg1"/>
                </a:solidFill>
                <a:latin typeface="+mj-ea"/>
                <a:ea typeface="+mj-ea"/>
                <a:sym typeface="+mn-ea"/>
              </a:rPr>
              <a:t>NetEQ</a:t>
            </a:r>
            <a:r>
              <a:rPr lang="zh-CN" altLang="en-US" dirty="0">
                <a:solidFill>
                  <a:schemeClr val="bg1"/>
                </a:solidFill>
                <a:latin typeface="+mj-ea"/>
                <a:ea typeface="+mj-ea"/>
                <a:sym typeface="+mn-ea"/>
              </a:rPr>
              <a:t>模块初探</a:t>
            </a:r>
            <a:r>
              <a:rPr lang="en-US" altLang="zh-CN" dirty="0">
                <a:solidFill>
                  <a:schemeClr val="bg1"/>
                </a:solidFill>
                <a:latin typeface="+mj-ea"/>
                <a:ea typeface="+mj-ea"/>
                <a:sym typeface="+mn-ea"/>
              </a:rPr>
              <a:t>-MCU</a:t>
            </a:r>
            <a:r>
              <a:rPr lang="zh-CN" altLang="en-US" dirty="0">
                <a:solidFill>
                  <a:schemeClr val="bg1"/>
                </a:solidFill>
                <a:latin typeface="+mj-ea"/>
                <a:ea typeface="+mj-ea"/>
                <a:sym typeface="+mn-ea"/>
              </a:rPr>
              <a:t>模块</a:t>
            </a:r>
            <a:endParaRPr lang="zh-CN" altLang="en-US" dirty="0">
              <a:solidFill>
                <a:schemeClr val="bg1"/>
              </a:solidFill>
              <a:latin typeface="+mj-ea"/>
              <a:ea typeface="+mj-ea"/>
              <a:sym typeface="+mn-ea"/>
            </a:endParaRPr>
          </a:p>
        </p:txBody>
      </p:sp>
      <p:sp>
        <p:nvSpPr>
          <p:cNvPr id="5" name="文本框 4"/>
          <p:cNvSpPr txBox="1"/>
          <p:nvPr/>
        </p:nvSpPr>
        <p:spPr>
          <a:xfrm>
            <a:off x="410210" y="1998345"/>
            <a:ext cx="4971415" cy="2368550"/>
          </a:xfrm>
          <a:prstGeom prst="rect">
            <a:avLst/>
          </a:prstGeom>
          <a:noFill/>
        </p:spPr>
        <p:txBody>
          <a:bodyPr wrap="square" rtlCol="0">
            <a:spAutoFit/>
          </a:bodyPr>
          <a:p>
            <a:pPr marL="285750" indent="-285750">
              <a:buFont typeface="Wingdings" panose="05000000000000000000" charset="0"/>
              <a:buChar char=""/>
            </a:pPr>
            <a:r>
              <a:rPr lang="zh-CN" altLang="en-US">
                <a:solidFill>
                  <a:schemeClr val="bg1"/>
                </a:solidFill>
              </a:rPr>
              <a:t>处理流程</a:t>
            </a:r>
            <a:endParaRPr lang="zh-CN" altLang="en-US">
              <a:solidFill>
                <a:schemeClr val="bg1"/>
              </a:solidFill>
            </a:endParaRPr>
          </a:p>
          <a:p>
            <a:pPr indent="0">
              <a:buFont typeface="Wingdings" panose="05000000000000000000" charset="0"/>
              <a:buNone/>
            </a:pPr>
            <a:endParaRPr lang="zh-CN" altLang="en-US">
              <a:solidFill>
                <a:schemeClr val="bg1"/>
              </a:solidFill>
            </a:endParaRPr>
          </a:p>
          <a:p>
            <a:pPr indent="0">
              <a:buFont typeface="Wingdings" panose="05000000000000000000" charset="0"/>
              <a:buNone/>
            </a:pPr>
            <a:r>
              <a:rPr lang="en-US" altLang="zh-CN" sz="1600">
                <a:solidFill>
                  <a:schemeClr val="bg1"/>
                </a:solidFill>
              </a:rPr>
              <a:t>1，在收到第一个RTP语音包后初始化netEQ。</a:t>
            </a:r>
            <a:endParaRPr lang="en-US" altLang="zh-CN" sz="1600">
              <a:solidFill>
                <a:schemeClr val="bg1"/>
              </a:solidFill>
            </a:endParaRPr>
          </a:p>
          <a:p>
            <a:pPr indent="0">
              <a:buFont typeface="Wingdings" panose="05000000000000000000" charset="0"/>
              <a:buNone/>
            </a:pPr>
            <a:endParaRPr lang="en-US" altLang="zh-CN" sz="1600">
              <a:solidFill>
                <a:schemeClr val="bg1"/>
              </a:solidFill>
            </a:endParaRPr>
          </a:p>
          <a:p>
            <a:pPr indent="0">
              <a:buFont typeface="Wingdings" panose="05000000000000000000" charset="0"/>
              <a:buNone/>
            </a:pPr>
            <a:r>
              <a:rPr lang="en-US" altLang="zh-CN" sz="1600">
                <a:solidFill>
                  <a:schemeClr val="bg1"/>
                </a:solidFill>
              </a:rPr>
              <a:t>2，解析RTP语音包，将其插入到packet buffer中。在插入时根据收到包的顺序依次插入，到尾部后再从头上继续插入。这是一种简单的插入方法。</a:t>
            </a:r>
            <a:endParaRPr lang="en-US" altLang="zh-CN" sz="1600">
              <a:solidFill>
                <a:schemeClr val="bg1"/>
              </a:solidFill>
            </a:endParaRPr>
          </a:p>
          <a:p>
            <a:pPr indent="0">
              <a:buFont typeface="Wingdings" panose="05000000000000000000" charset="0"/>
              <a:buNone/>
            </a:pPr>
            <a:endParaRPr lang="en-US" altLang="zh-CN" sz="1600">
              <a:solidFill>
                <a:schemeClr val="bg1"/>
              </a:solidFill>
            </a:endParaRPr>
          </a:p>
          <a:p>
            <a:pPr indent="0">
              <a:buFont typeface="Wingdings" panose="05000000000000000000" charset="0"/>
              <a:buNone/>
            </a:pPr>
            <a:r>
              <a:rPr lang="en-US" altLang="zh-CN" sz="1600">
                <a:solidFill>
                  <a:schemeClr val="bg1"/>
                </a:solidFill>
              </a:rPr>
              <a:t>3，计算网络延时optBufLevel。</a:t>
            </a:r>
            <a:endParaRPr lang="en-US" altLang="zh-CN" sz="1600">
              <a:solidFill>
                <a:schemeClr val="bg1"/>
              </a:solidFill>
            </a:endParaRPr>
          </a:p>
        </p:txBody>
      </p:sp>
      <p:sp>
        <p:nvSpPr>
          <p:cNvPr id="6" name="文本框 5"/>
          <p:cNvSpPr txBox="1"/>
          <p:nvPr/>
        </p:nvSpPr>
        <p:spPr>
          <a:xfrm>
            <a:off x="6366510" y="1998345"/>
            <a:ext cx="3836035" cy="1845310"/>
          </a:xfrm>
          <a:prstGeom prst="rect">
            <a:avLst/>
          </a:prstGeom>
          <a:noFill/>
        </p:spPr>
        <p:txBody>
          <a:bodyPr wrap="square" rtlCol="0">
            <a:spAutoFit/>
          </a:bodyPr>
          <a:p>
            <a:pPr marL="285750" indent="-285750">
              <a:buFont typeface="Wingdings" panose="05000000000000000000" charset="0"/>
              <a:buChar char=""/>
            </a:pPr>
            <a:r>
              <a:rPr lang="zh-CN" altLang="en-US">
                <a:solidFill>
                  <a:schemeClr val="bg1"/>
                </a:solidFill>
              </a:rPr>
              <a:t>功能</a:t>
            </a:r>
            <a:endParaRPr lang="zh-CN" altLang="en-US">
              <a:solidFill>
                <a:schemeClr val="bg1"/>
              </a:solidFill>
            </a:endParaRPr>
          </a:p>
          <a:p>
            <a:endParaRPr lang="en-US" altLang="zh-CN" sz="1600">
              <a:solidFill>
                <a:schemeClr val="bg1"/>
              </a:solidFill>
            </a:endParaRPr>
          </a:p>
          <a:p>
            <a:r>
              <a:rPr lang="en-US" altLang="zh-CN" sz="1600">
                <a:solidFill>
                  <a:schemeClr val="bg1"/>
                </a:solidFill>
              </a:rPr>
              <a:t>1</a:t>
            </a:r>
            <a:r>
              <a:rPr lang="zh-CN" altLang="en-US" sz="1600">
                <a:solidFill>
                  <a:schemeClr val="bg1"/>
                </a:solidFill>
              </a:rPr>
              <a:t>，网络延时统计算法</a:t>
            </a:r>
            <a:endParaRPr lang="zh-CN" altLang="en-US" sz="1600">
              <a:solidFill>
                <a:schemeClr val="bg1"/>
              </a:solidFill>
            </a:endParaRPr>
          </a:p>
          <a:p>
            <a:endParaRPr lang="zh-CN" altLang="en-US" sz="1600">
              <a:solidFill>
                <a:schemeClr val="bg1"/>
              </a:solidFill>
            </a:endParaRPr>
          </a:p>
          <a:p>
            <a:r>
              <a:rPr lang="en-US" altLang="zh-CN" sz="1600">
                <a:solidFill>
                  <a:schemeClr val="bg1"/>
                </a:solidFill>
              </a:rPr>
              <a:t>2</a:t>
            </a:r>
            <a:r>
              <a:rPr lang="zh-CN" altLang="en-US" sz="1600">
                <a:solidFill>
                  <a:schemeClr val="bg1"/>
                </a:solidFill>
              </a:rPr>
              <a:t>，抖动延迟统计算法</a:t>
            </a:r>
            <a:endParaRPr lang="zh-CN" altLang="en-US" sz="1600">
              <a:solidFill>
                <a:schemeClr val="bg1"/>
              </a:solidFill>
            </a:endParaRPr>
          </a:p>
          <a:p>
            <a:endParaRPr lang="zh-CN" altLang="en-US" sz="1600">
              <a:solidFill>
                <a:schemeClr val="bg1"/>
              </a:solidFill>
            </a:endParaRPr>
          </a:p>
          <a:p>
            <a:r>
              <a:rPr lang="en-US" altLang="zh-CN" sz="1600">
                <a:solidFill>
                  <a:schemeClr val="bg1"/>
                </a:solidFill>
              </a:rPr>
              <a:t>3</a:t>
            </a:r>
            <a:r>
              <a:rPr lang="zh-CN" altLang="en-US" sz="1600">
                <a:solidFill>
                  <a:schemeClr val="bg1"/>
                </a:solidFill>
              </a:rPr>
              <a:t>，控制命令决策判定</a:t>
            </a:r>
            <a:endParaRPr lang="zh-CN" altLang="en-US" sz="16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fld id="{D8D877B3-D348-4611-9BDB-C5374591D951}" type="slidenum">
              <a:rPr lang="en-US" smtClean="0"/>
            </a:fld>
            <a:endParaRPr lang="en-US" dirty="0"/>
          </a:p>
        </p:txBody>
      </p:sp>
      <p:sp>
        <p:nvSpPr>
          <p:cNvPr id="3" name="文本框 2"/>
          <p:cNvSpPr txBox="1"/>
          <p:nvPr/>
        </p:nvSpPr>
        <p:spPr>
          <a:xfrm>
            <a:off x="4694555" y="587375"/>
            <a:ext cx="2716530" cy="368300"/>
          </a:xfrm>
          <a:prstGeom prst="rect">
            <a:avLst/>
          </a:prstGeom>
          <a:noFill/>
        </p:spPr>
        <p:txBody>
          <a:bodyPr wrap="none" rtlCol="0" anchor="t">
            <a:spAutoFit/>
          </a:bodyPr>
          <a:p>
            <a:r>
              <a:rPr lang="en-US" altLang="zh-CN" dirty="0">
                <a:solidFill>
                  <a:schemeClr val="bg1"/>
                </a:solidFill>
                <a:latin typeface="+mj-ea"/>
                <a:ea typeface="+mj-ea"/>
                <a:sym typeface="+mn-ea"/>
              </a:rPr>
              <a:t>NetEQ</a:t>
            </a:r>
            <a:r>
              <a:rPr lang="zh-CN" altLang="en-US" dirty="0">
                <a:solidFill>
                  <a:schemeClr val="bg1"/>
                </a:solidFill>
                <a:latin typeface="+mj-ea"/>
                <a:ea typeface="+mj-ea"/>
                <a:sym typeface="+mn-ea"/>
              </a:rPr>
              <a:t>模块初探</a:t>
            </a:r>
            <a:r>
              <a:rPr lang="en-US" altLang="zh-CN" dirty="0">
                <a:solidFill>
                  <a:schemeClr val="bg1"/>
                </a:solidFill>
                <a:latin typeface="+mj-ea"/>
                <a:ea typeface="+mj-ea"/>
                <a:sym typeface="+mn-ea"/>
              </a:rPr>
              <a:t>-DSP</a:t>
            </a:r>
            <a:r>
              <a:rPr lang="zh-CN" altLang="en-US" dirty="0">
                <a:solidFill>
                  <a:schemeClr val="bg1"/>
                </a:solidFill>
                <a:latin typeface="+mj-ea"/>
                <a:ea typeface="+mj-ea"/>
                <a:sym typeface="+mn-ea"/>
              </a:rPr>
              <a:t>模块</a:t>
            </a:r>
            <a:endParaRPr lang="zh-CN" altLang="en-US" dirty="0">
              <a:solidFill>
                <a:schemeClr val="bg1"/>
              </a:solidFill>
              <a:latin typeface="+mj-ea"/>
              <a:ea typeface="+mj-ea"/>
              <a:sym typeface="+mn-ea"/>
            </a:endParaRPr>
          </a:p>
        </p:txBody>
      </p:sp>
      <p:sp>
        <p:nvSpPr>
          <p:cNvPr id="4" name="文本框 3"/>
          <p:cNvSpPr txBox="1"/>
          <p:nvPr/>
        </p:nvSpPr>
        <p:spPr>
          <a:xfrm>
            <a:off x="792480" y="1068705"/>
            <a:ext cx="5883910" cy="5015865"/>
          </a:xfrm>
          <a:prstGeom prst="rect">
            <a:avLst/>
          </a:prstGeom>
          <a:noFill/>
        </p:spPr>
        <p:txBody>
          <a:bodyPr wrap="square" rtlCol="0">
            <a:spAutoFit/>
          </a:bodyPr>
          <a:p>
            <a:pPr marL="171450" indent="-171450">
              <a:buFont typeface="Wingdings" panose="05000000000000000000" charset="0"/>
              <a:buChar char=""/>
            </a:pPr>
            <a:r>
              <a:rPr lang="zh-CN" altLang="en-US" sz="1600">
                <a:solidFill>
                  <a:schemeClr val="bg1"/>
                </a:solidFill>
              </a:rPr>
              <a:t>处理流程</a:t>
            </a:r>
            <a:endParaRPr lang="zh-CN" altLang="en-US" sz="1600">
              <a:solidFill>
                <a:schemeClr val="bg1"/>
              </a:solidFill>
            </a:endParaRPr>
          </a:p>
          <a:p>
            <a:pPr indent="0">
              <a:buFont typeface="Wingdings" panose="05000000000000000000" charset="0"/>
              <a:buNone/>
            </a:pPr>
            <a:endParaRPr lang="zh-CN" altLang="en-US" sz="1600">
              <a:solidFill>
                <a:schemeClr val="bg1"/>
              </a:solidFill>
            </a:endParaRPr>
          </a:p>
          <a:p>
            <a:r>
              <a:rPr lang="zh-CN" altLang="en-US" sz="1600">
                <a:solidFill>
                  <a:schemeClr val="bg1"/>
                </a:solidFill>
              </a:rPr>
              <a:t>1，将DSP模块的endTimeStamp赋给playedOutTS，和sampleLeft（语音缓冲区中未播放的样本数）一同传给MCU，告诉MCU当前DSP模块的播放状况。</a:t>
            </a:r>
            <a:endParaRPr lang="zh-CN" altLang="en-US" sz="1600">
              <a:solidFill>
                <a:schemeClr val="bg1"/>
              </a:solidFill>
            </a:endParaRPr>
          </a:p>
          <a:p>
            <a:endParaRPr lang="zh-CN" altLang="en-US" sz="1600">
              <a:solidFill>
                <a:schemeClr val="bg1"/>
              </a:solidFill>
            </a:endParaRPr>
          </a:p>
          <a:p>
            <a:r>
              <a:rPr lang="zh-CN" altLang="en-US" sz="1600">
                <a:solidFill>
                  <a:schemeClr val="bg1"/>
                </a:solidFill>
              </a:rPr>
              <a:t>2，看是否要从packet buffer里取出语音包，以及是否能取出语音包。取出包时用的是遍历整个packet buffer的方法，根据playedOutTS找到最小的大于等于playedOutTS的时间戳，记为availableTS，将其取出来。如果包丢了就取不到包。</a:t>
            </a:r>
            <a:endParaRPr lang="zh-CN" altLang="en-US" sz="1600">
              <a:solidFill>
                <a:schemeClr val="bg1"/>
              </a:solidFill>
            </a:endParaRPr>
          </a:p>
          <a:p>
            <a:endParaRPr lang="zh-CN" altLang="en-US" sz="1600">
              <a:solidFill>
                <a:schemeClr val="bg1"/>
              </a:solidFill>
            </a:endParaRPr>
          </a:p>
          <a:p>
            <a:r>
              <a:rPr lang="zh-CN" altLang="en-US" sz="1600">
                <a:solidFill>
                  <a:schemeClr val="bg1"/>
                </a:solidFill>
              </a:rPr>
              <a:t>3，算抖动缓冲延时buffLevelFilt。</a:t>
            </a:r>
            <a:endParaRPr lang="zh-CN" altLang="en-US" sz="1600">
              <a:solidFill>
                <a:schemeClr val="bg1"/>
              </a:solidFill>
            </a:endParaRPr>
          </a:p>
          <a:p>
            <a:endParaRPr lang="zh-CN" altLang="en-US" sz="1600">
              <a:solidFill>
                <a:schemeClr val="bg1"/>
              </a:solidFill>
            </a:endParaRPr>
          </a:p>
          <a:p>
            <a:r>
              <a:rPr lang="zh-CN" altLang="en-US" sz="1600">
                <a:solidFill>
                  <a:schemeClr val="bg1"/>
                </a:solidFill>
              </a:rPr>
              <a:t>4，根据网络延时抖动缓冲延时以及上一帧的处理方式等决定本次的MCU控制命令。</a:t>
            </a:r>
            <a:endParaRPr lang="zh-CN" altLang="en-US" sz="1600">
              <a:solidFill>
                <a:schemeClr val="bg1"/>
              </a:solidFill>
            </a:endParaRPr>
          </a:p>
          <a:p>
            <a:endParaRPr lang="zh-CN" altLang="en-US" sz="1600">
              <a:solidFill>
                <a:schemeClr val="bg1"/>
              </a:solidFill>
            </a:endParaRPr>
          </a:p>
          <a:p>
            <a:r>
              <a:rPr lang="zh-CN" altLang="en-US" sz="1600">
                <a:solidFill>
                  <a:schemeClr val="bg1"/>
                </a:solidFill>
              </a:rPr>
              <a:t>5，如果有从packet buffer里提取到包就解码，否则不解码。</a:t>
            </a:r>
            <a:endParaRPr lang="zh-CN" altLang="en-US" sz="1600">
              <a:solidFill>
                <a:schemeClr val="bg1"/>
              </a:solidFill>
            </a:endParaRPr>
          </a:p>
          <a:p>
            <a:endParaRPr lang="zh-CN" altLang="en-US" sz="1600">
              <a:solidFill>
                <a:schemeClr val="bg1"/>
              </a:solidFill>
            </a:endParaRPr>
          </a:p>
          <a:p>
            <a:r>
              <a:rPr lang="zh-CN" altLang="en-US" sz="1600">
                <a:solidFill>
                  <a:schemeClr val="bg1"/>
                </a:solidFill>
              </a:rPr>
              <a:t>6，根据MCU给的控制命令对解码后的以及语音缓冲区里的数据做信号处理。</a:t>
            </a:r>
            <a:endParaRPr lang="zh-CN" altLang="en-US" sz="1600">
              <a:solidFill>
                <a:schemeClr val="bg1"/>
              </a:solidFill>
            </a:endParaRPr>
          </a:p>
        </p:txBody>
      </p:sp>
      <p:sp>
        <p:nvSpPr>
          <p:cNvPr id="6" name="文本框 5"/>
          <p:cNvSpPr txBox="1"/>
          <p:nvPr/>
        </p:nvSpPr>
        <p:spPr>
          <a:xfrm>
            <a:off x="7832725" y="1299210"/>
            <a:ext cx="2299970" cy="2861310"/>
          </a:xfrm>
          <a:prstGeom prst="rect">
            <a:avLst/>
          </a:prstGeom>
          <a:noFill/>
        </p:spPr>
        <p:txBody>
          <a:bodyPr wrap="square" rtlCol="0">
            <a:spAutoFit/>
          </a:bodyPr>
          <a:p>
            <a:pPr marL="285750" indent="-285750">
              <a:buFont typeface="Wingdings" panose="05000000000000000000" charset="0"/>
              <a:buChar char=""/>
            </a:pPr>
            <a:r>
              <a:rPr lang="zh-CN" altLang="en-US">
                <a:solidFill>
                  <a:schemeClr val="bg1"/>
                </a:solidFill>
                <a:sym typeface="+mn-ea"/>
              </a:rPr>
              <a:t>功能</a:t>
            </a:r>
            <a:endParaRPr lang="zh-CN" altLang="en-US">
              <a:solidFill>
                <a:schemeClr val="bg1"/>
              </a:solidFill>
              <a:sym typeface="+mn-ea"/>
            </a:endParaRPr>
          </a:p>
          <a:p>
            <a:pPr indent="0">
              <a:buFont typeface="Wingdings" panose="05000000000000000000" charset="0"/>
              <a:buNone/>
            </a:pPr>
            <a:endParaRPr lang="zh-CN" altLang="en-US"/>
          </a:p>
          <a:p>
            <a:pPr indent="0">
              <a:buFont typeface="Wingdings" panose="05000000000000000000" charset="0"/>
              <a:buNone/>
            </a:pPr>
            <a:r>
              <a:rPr lang="en-US" altLang="zh-CN" sz="1600">
                <a:solidFill>
                  <a:schemeClr val="bg1"/>
                </a:solidFill>
              </a:rPr>
              <a:t>1</a:t>
            </a:r>
            <a:r>
              <a:rPr lang="zh-CN" altLang="en-US" sz="1600">
                <a:solidFill>
                  <a:schemeClr val="bg1"/>
                </a:solidFill>
              </a:rPr>
              <a:t>，正常播放</a:t>
            </a:r>
            <a:endParaRPr lang="zh-CN" altLang="en-US" sz="1600">
              <a:solidFill>
                <a:schemeClr val="bg1"/>
              </a:solidFill>
            </a:endParaRPr>
          </a:p>
          <a:p>
            <a:pPr indent="0">
              <a:buFont typeface="Wingdings" panose="05000000000000000000" charset="0"/>
              <a:buNone/>
            </a:pPr>
            <a:endParaRPr lang="zh-CN" altLang="en-US" sz="1600">
              <a:solidFill>
                <a:schemeClr val="bg1"/>
              </a:solidFill>
            </a:endParaRPr>
          </a:p>
          <a:p>
            <a:pPr indent="0">
              <a:buFont typeface="Wingdings" panose="05000000000000000000" charset="0"/>
              <a:buNone/>
            </a:pPr>
            <a:r>
              <a:rPr lang="en-US" altLang="zh-CN" sz="1600">
                <a:solidFill>
                  <a:schemeClr val="bg1"/>
                </a:solidFill>
              </a:rPr>
              <a:t>2</a:t>
            </a:r>
            <a:r>
              <a:rPr lang="zh-CN" altLang="en-US" sz="1600">
                <a:solidFill>
                  <a:schemeClr val="bg1"/>
                </a:solidFill>
              </a:rPr>
              <a:t>，加速播放</a:t>
            </a:r>
            <a:endParaRPr lang="zh-CN" altLang="en-US" sz="1600">
              <a:solidFill>
                <a:schemeClr val="bg1"/>
              </a:solidFill>
            </a:endParaRPr>
          </a:p>
          <a:p>
            <a:pPr indent="0">
              <a:buFont typeface="Wingdings" panose="05000000000000000000" charset="0"/>
              <a:buNone/>
            </a:pPr>
            <a:endParaRPr lang="zh-CN" altLang="en-US" sz="1600">
              <a:solidFill>
                <a:schemeClr val="bg1"/>
              </a:solidFill>
            </a:endParaRPr>
          </a:p>
          <a:p>
            <a:pPr indent="0">
              <a:buFont typeface="Wingdings" panose="05000000000000000000" charset="0"/>
              <a:buNone/>
            </a:pPr>
            <a:r>
              <a:rPr lang="en-US" altLang="zh-CN" sz="1600">
                <a:solidFill>
                  <a:schemeClr val="bg1"/>
                </a:solidFill>
              </a:rPr>
              <a:t>3</a:t>
            </a:r>
            <a:r>
              <a:rPr lang="zh-CN" altLang="en-US" sz="1600">
                <a:solidFill>
                  <a:schemeClr val="bg1"/>
                </a:solidFill>
              </a:rPr>
              <a:t>，减速播放</a:t>
            </a:r>
            <a:endParaRPr lang="zh-CN" altLang="en-US" sz="1600">
              <a:solidFill>
                <a:schemeClr val="bg1"/>
              </a:solidFill>
            </a:endParaRPr>
          </a:p>
          <a:p>
            <a:pPr indent="0">
              <a:buFont typeface="Wingdings" panose="05000000000000000000" charset="0"/>
              <a:buNone/>
            </a:pPr>
            <a:endParaRPr lang="zh-CN" altLang="en-US" sz="1600">
              <a:solidFill>
                <a:schemeClr val="bg1"/>
              </a:solidFill>
            </a:endParaRPr>
          </a:p>
          <a:p>
            <a:pPr indent="0">
              <a:buFont typeface="Wingdings" panose="05000000000000000000" charset="0"/>
              <a:buNone/>
            </a:pPr>
            <a:r>
              <a:rPr lang="en-US" altLang="zh-CN" sz="1600">
                <a:solidFill>
                  <a:schemeClr val="bg1"/>
                </a:solidFill>
              </a:rPr>
              <a:t>4</a:t>
            </a:r>
            <a:r>
              <a:rPr lang="zh-CN" altLang="en-US" sz="1600">
                <a:solidFill>
                  <a:schemeClr val="bg1"/>
                </a:solidFill>
              </a:rPr>
              <a:t>，融合</a:t>
            </a:r>
            <a:endParaRPr lang="zh-CN" altLang="en-US" sz="1600">
              <a:solidFill>
                <a:schemeClr val="bg1"/>
              </a:solidFill>
            </a:endParaRPr>
          </a:p>
          <a:p>
            <a:pPr indent="0">
              <a:buFont typeface="Wingdings" panose="05000000000000000000" charset="0"/>
              <a:buNone/>
            </a:pPr>
            <a:endParaRPr lang="zh-CN" altLang="en-US" sz="1600">
              <a:solidFill>
                <a:schemeClr val="bg1"/>
              </a:solidFill>
            </a:endParaRPr>
          </a:p>
          <a:p>
            <a:pPr indent="0">
              <a:buFont typeface="Wingdings" panose="05000000000000000000" charset="0"/>
              <a:buNone/>
            </a:pPr>
            <a:r>
              <a:rPr lang="en-US" altLang="zh-CN" sz="1600">
                <a:solidFill>
                  <a:schemeClr val="bg1"/>
                </a:solidFill>
              </a:rPr>
              <a:t>5</a:t>
            </a:r>
            <a:r>
              <a:rPr lang="zh-CN" altLang="en-US" sz="1600">
                <a:solidFill>
                  <a:schemeClr val="bg1"/>
                </a:solidFill>
              </a:rPr>
              <a:t>，丢包补偿</a:t>
            </a:r>
            <a:endParaRPr lang="zh-CN" altLang="en-US" sz="16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fld id="{D8D877B3-D348-4611-9BDB-C5374591D951}" type="slidenum">
              <a:rPr lang="en-US" smtClean="0"/>
            </a:fld>
            <a:endParaRPr lang="en-US" dirty="0"/>
          </a:p>
        </p:txBody>
      </p:sp>
      <p:sp>
        <p:nvSpPr>
          <p:cNvPr id="4" name="文本框 3"/>
          <p:cNvSpPr txBox="1"/>
          <p:nvPr/>
        </p:nvSpPr>
        <p:spPr>
          <a:xfrm>
            <a:off x="4694555" y="587375"/>
            <a:ext cx="3215640" cy="368300"/>
          </a:xfrm>
          <a:prstGeom prst="rect">
            <a:avLst/>
          </a:prstGeom>
          <a:noFill/>
        </p:spPr>
        <p:txBody>
          <a:bodyPr wrap="none" rtlCol="0" anchor="t">
            <a:spAutoFit/>
          </a:bodyPr>
          <a:p>
            <a:pPr algn="l"/>
            <a:r>
              <a:rPr lang="en-US" altLang="zh-CN" dirty="0">
                <a:solidFill>
                  <a:schemeClr val="bg1"/>
                </a:solidFill>
                <a:latin typeface="+mj-ea"/>
                <a:ea typeface="+mj-ea"/>
                <a:sym typeface="+mn-ea"/>
              </a:rPr>
              <a:t>NetEQ</a:t>
            </a:r>
            <a:r>
              <a:rPr lang="zh-CN" altLang="en-US" dirty="0">
                <a:solidFill>
                  <a:schemeClr val="bg1"/>
                </a:solidFill>
                <a:latin typeface="+mj-ea"/>
                <a:ea typeface="+mj-ea"/>
                <a:sym typeface="+mn-ea"/>
              </a:rPr>
              <a:t>模块初探</a:t>
            </a:r>
            <a:r>
              <a:rPr lang="en-US" altLang="zh-CN" dirty="0">
                <a:solidFill>
                  <a:schemeClr val="bg1"/>
                </a:solidFill>
                <a:latin typeface="+mj-ea"/>
                <a:ea typeface="+mj-ea"/>
                <a:sym typeface="+mn-ea"/>
              </a:rPr>
              <a:t>-</a:t>
            </a:r>
            <a:r>
              <a:rPr dirty="0">
                <a:solidFill>
                  <a:schemeClr val="bg1"/>
                </a:solidFill>
                <a:latin typeface="+mj-ea"/>
                <a:ea typeface="+mj-ea"/>
                <a:sym typeface="+mn-ea"/>
              </a:rPr>
              <a:t>控制命令决策</a:t>
            </a:r>
            <a:endParaRPr dirty="0">
              <a:solidFill>
                <a:schemeClr val="bg1"/>
              </a:solidFill>
              <a:latin typeface="+mj-ea"/>
              <a:ea typeface="+mj-ea"/>
              <a:sym typeface="+mn-ea"/>
            </a:endParaRPr>
          </a:p>
        </p:txBody>
      </p:sp>
      <p:pic>
        <p:nvPicPr>
          <p:cNvPr id="5" name="图片 4"/>
          <p:cNvPicPr>
            <a:picLocks noChangeAspect="1"/>
          </p:cNvPicPr>
          <p:nvPr/>
        </p:nvPicPr>
        <p:blipFill>
          <a:blip r:embed="rId1"/>
          <a:stretch>
            <a:fillRect/>
          </a:stretch>
        </p:blipFill>
        <p:spPr>
          <a:xfrm>
            <a:off x="558165" y="2495550"/>
            <a:ext cx="5753100" cy="2085975"/>
          </a:xfrm>
          <a:prstGeom prst="rect">
            <a:avLst/>
          </a:prstGeom>
        </p:spPr>
      </p:pic>
      <p:sp>
        <p:nvSpPr>
          <p:cNvPr id="6" name="文本框 5"/>
          <p:cNvSpPr txBox="1"/>
          <p:nvPr/>
        </p:nvSpPr>
        <p:spPr>
          <a:xfrm>
            <a:off x="7200265" y="1640840"/>
            <a:ext cx="4208145" cy="3107690"/>
          </a:xfrm>
          <a:prstGeom prst="rect">
            <a:avLst/>
          </a:prstGeom>
          <a:noFill/>
        </p:spPr>
        <p:txBody>
          <a:bodyPr wrap="square" rtlCol="0">
            <a:spAutoFit/>
          </a:bodyPr>
          <a:p>
            <a:pPr marL="285750" indent="-285750">
              <a:buFont typeface="Wingdings" panose="05000000000000000000" charset="0"/>
              <a:buChar char=""/>
            </a:pPr>
            <a:r>
              <a:rPr lang="zh-CN" altLang="en-US">
                <a:solidFill>
                  <a:schemeClr val="bg1"/>
                </a:solidFill>
              </a:rPr>
              <a:t>判断条件</a:t>
            </a:r>
            <a:endParaRPr lang="zh-CN" altLang="en-US">
              <a:solidFill>
                <a:schemeClr val="bg1"/>
              </a:solidFill>
            </a:endParaRPr>
          </a:p>
          <a:p>
            <a:pPr indent="0">
              <a:buFont typeface="Wingdings" panose="05000000000000000000" charset="0"/>
              <a:buNone/>
            </a:pPr>
            <a:endParaRPr lang="zh-CN" altLang="en-US">
              <a:solidFill>
                <a:schemeClr val="bg1"/>
              </a:solidFill>
            </a:endParaRPr>
          </a:p>
          <a:p>
            <a:r>
              <a:rPr lang="en-US" altLang="zh-CN" sz="1600">
                <a:solidFill>
                  <a:schemeClr val="bg1"/>
                </a:solidFill>
              </a:rPr>
              <a:t>1</a:t>
            </a:r>
            <a:r>
              <a:rPr lang="zh-CN" altLang="en-US" sz="1600">
                <a:solidFill>
                  <a:schemeClr val="bg1"/>
                </a:solidFill>
              </a:rPr>
              <a:t>，当前帧正常+前一帧正常：根据网络延时统计值判断，给出正常/加速/减速决策</a:t>
            </a:r>
            <a:endParaRPr lang="zh-CN" altLang="en-US" sz="1600">
              <a:solidFill>
                <a:schemeClr val="bg1"/>
              </a:solidFill>
            </a:endParaRPr>
          </a:p>
          <a:p>
            <a:endParaRPr lang="zh-CN" altLang="en-US" sz="1600">
              <a:solidFill>
                <a:schemeClr val="bg1"/>
              </a:solidFill>
            </a:endParaRPr>
          </a:p>
          <a:p>
            <a:r>
              <a:rPr lang="en-US" altLang="zh-CN" sz="1600">
                <a:solidFill>
                  <a:schemeClr val="bg1"/>
                </a:solidFill>
              </a:rPr>
              <a:t>2</a:t>
            </a:r>
            <a:r>
              <a:rPr lang="zh-CN" altLang="en-US" sz="1600">
                <a:solidFill>
                  <a:schemeClr val="bg1"/>
                </a:solidFill>
              </a:rPr>
              <a:t>，当前帧正常+前一帧丢失：前一帧是补偿产生的，所以要做平滑处理，给出正常/融合决策</a:t>
            </a:r>
            <a:endParaRPr lang="zh-CN" altLang="en-US" sz="1600">
              <a:solidFill>
                <a:schemeClr val="bg1"/>
              </a:solidFill>
            </a:endParaRPr>
          </a:p>
          <a:p>
            <a:endParaRPr lang="zh-CN" altLang="en-US" sz="1600">
              <a:solidFill>
                <a:schemeClr val="bg1"/>
              </a:solidFill>
            </a:endParaRPr>
          </a:p>
          <a:p>
            <a:r>
              <a:rPr lang="en-US" altLang="zh-CN" sz="1600">
                <a:solidFill>
                  <a:schemeClr val="bg1"/>
                </a:solidFill>
              </a:rPr>
              <a:t>3</a:t>
            </a:r>
            <a:r>
              <a:rPr lang="zh-CN" altLang="en-US" sz="1600">
                <a:solidFill>
                  <a:schemeClr val="bg1"/>
                </a:solidFill>
              </a:rPr>
              <a:t>，当前帧丢失+前一帧正常：启用丢包补偿</a:t>
            </a:r>
            <a:endParaRPr lang="zh-CN" altLang="en-US" sz="1600">
              <a:solidFill>
                <a:schemeClr val="bg1"/>
              </a:solidFill>
            </a:endParaRPr>
          </a:p>
          <a:p>
            <a:endParaRPr lang="zh-CN" altLang="en-US" sz="1600">
              <a:solidFill>
                <a:schemeClr val="bg1"/>
              </a:solidFill>
            </a:endParaRPr>
          </a:p>
          <a:p>
            <a:r>
              <a:rPr lang="en-US" altLang="zh-CN" sz="1600">
                <a:solidFill>
                  <a:schemeClr val="bg1"/>
                </a:solidFill>
              </a:rPr>
              <a:t>4</a:t>
            </a:r>
            <a:r>
              <a:rPr lang="zh-CN" altLang="en-US" sz="1600">
                <a:solidFill>
                  <a:schemeClr val="bg1"/>
                </a:solidFill>
              </a:rPr>
              <a:t>，当前帧丢失+前一帧丢失：连续丢包补偿</a:t>
            </a:r>
            <a:endParaRPr lang="zh-CN" altLang="en-US" sz="16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fld id="{D8D877B3-D348-4611-9BDB-C5374591D951}" type="slidenum">
              <a:rPr lang="en-US" smtClean="0"/>
            </a:fld>
            <a:endParaRPr lang="en-US" dirty="0"/>
          </a:p>
        </p:txBody>
      </p:sp>
      <p:sp>
        <p:nvSpPr>
          <p:cNvPr id="4" name="文本框 3"/>
          <p:cNvSpPr txBox="1"/>
          <p:nvPr/>
        </p:nvSpPr>
        <p:spPr>
          <a:xfrm>
            <a:off x="4509135" y="577215"/>
            <a:ext cx="3173730" cy="368300"/>
          </a:xfrm>
          <a:prstGeom prst="rect">
            <a:avLst/>
          </a:prstGeom>
          <a:noFill/>
        </p:spPr>
        <p:txBody>
          <a:bodyPr wrap="none" rtlCol="0" anchor="t">
            <a:spAutoFit/>
          </a:bodyPr>
          <a:p>
            <a:pPr algn="l"/>
            <a:r>
              <a:rPr lang="en-US" altLang="zh-CN" dirty="0">
                <a:solidFill>
                  <a:schemeClr val="bg1"/>
                </a:solidFill>
                <a:latin typeface="+mj-ea"/>
                <a:ea typeface="+mj-ea"/>
                <a:sym typeface="+mn-ea"/>
              </a:rPr>
              <a:t>NetEQ</a:t>
            </a:r>
            <a:r>
              <a:rPr lang="zh-CN" altLang="en-US" dirty="0">
                <a:solidFill>
                  <a:schemeClr val="bg1"/>
                </a:solidFill>
                <a:latin typeface="+mj-ea"/>
                <a:ea typeface="+mj-ea"/>
                <a:sym typeface="+mn-ea"/>
              </a:rPr>
              <a:t>模块初探</a:t>
            </a:r>
            <a:r>
              <a:rPr lang="en-US" altLang="zh-CN" dirty="0">
                <a:solidFill>
                  <a:schemeClr val="bg1"/>
                </a:solidFill>
                <a:latin typeface="+mj-ea"/>
                <a:ea typeface="+mj-ea"/>
                <a:sym typeface="+mn-ea"/>
              </a:rPr>
              <a:t>-DSP</a:t>
            </a:r>
            <a:r>
              <a:rPr lang="zh-CN" altLang="en-US" dirty="0">
                <a:solidFill>
                  <a:schemeClr val="bg1"/>
                </a:solidFill>
                <a:latin typeface="+mj-ea"/>
                <a:ea typeface="+mj-ea"/>
                <a:sym typeface="+mn-ea"/>
              </a:rPr>
              <a:t>处理流程</a:t>
            </a:r>
            <a:endParaRPr lang="zh-CN" altLang="en-US" dirty="0">
              <a:solidFill>
                <a:schemeClr val="bg1"/>
              </a:solidFill>
              <a:latin typeface="+mj-ea"/>
              <a:ea typeface="+mj-ea"/>
              <a:sym typeface="+mn-ea"/>
            </a:endParaRPr>
          </a:p>
        </p:txBody>
      </p:sp>
      <p:pic>
        <p:nvPicPr>
          <p:cNvPr id="3" name="图片 2"/>
          <p:cNvPicPr>
            <a:picLocks noChangeAspect="1"/>
          </p:cNvPicPr>
          <p:nvPr/>
        </p:nvPicPr>
        <p:blipFill>
          <a:blip r:embed="rId1"/>
          <a:stretch>
            <a:fillRect/>
          </a:stretch>
        </p:blipFill>
        <p:spPr>
          <a:xfrm>
            <a:off x="1642110" y="1045210"/>
            <a:ext cx="2867025" cy="4767580"/>
          </a:xfrm>
          <a:prstGeom prst="rect">
            <a:avLst/>
          </a:prstGeom>
        </p:spPr>
      </p:pic>
      <p:sp>
        <p:nvSpPr>
          <p:cNvPr id="5" name="文本框 4"/>
          <p:cNvSpPr txBox="1"/>
          <p:nvPr/>
        </p:nvSpPr>
        <p:spPr>
          <a:xfrm>
            <a:off x="5743575" y="1461135"/>
            <a:ext cx="5412105" cy="3046095"/>
          </a:xfrm>
          <a:prstGeom prst="rect">
            <a:avLst/>
          </a:prstGeom>
          <a:noFill/>
        </p:spPr>
        <p:txBody>
          <a:bodyPr wrap="square" rtlCol="0">
            <a:spAutoFit/>
          </a:bodyPr>
          <a:p>
            <a:r>
              <a:rPr lang="zh-CN" altLang="en-US" sz="1600">
                <a:solidFill>
                  <a:schemeClr val="bg1"/>
                </a:solidFill>
              </a:rPr>
              <a:t>MCU发给DSP的主要的控制命令有正常播放（normal）、加速播放（accelerate）、减速播放（preemptive expand）、丢包补偿（PLC,代码中叫expand）、融合（merge）等。正常播放就是不需要做额外的DSP处理。加减速也就是改变语音时长，即在不改变语音的音调并保证良好音质的情况下使语音在时间轴上压缩或者拉伸，或者叫变速不变调。语音时长调整算法可分为时域调整和频域调整，时域调整以重叠区波形相似性（WSOLA）算法为代表，通常用在语音通信中。频域调整通常音乐数据中。丢包补偿就是基于先前的语音数据生成当前丢掉的语音数据。融合处理发生在上一播放的帧与当前解码的帧不是连续的情况下，需要来衔接和平滑一下。</a:t>
            </a:r>
            <a:endParaRPr lang="zh-CN" altLang="en-US" sz="16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fld id="{D8D877B3-D348-4611-9BDB-C5374591D951}" type="slidenum">
              <a:rPr lang="en-US" smtClean="0"/>
            </a:fld>
            <a:endParaRPr lang="en-US" dirty="0"/>
          </a:p>
        </p:txBody>
      </p:sp>
      <p:sp>
        <p:nvSpPr>
          <p:cNvPr id="4" name="文本框 3"/>
          <p:cNvSpPr txBox="1"/>
          <p:nvPr/>
        </p:nvSpPr>
        <p:spPr>
          <a:xfrm>
            <a:off x="4716780" y="587375"/>
            <a:ext cx="2529840" cy="368300"/>
          </a:xfrm>
          <a:prstGeom prst="rect">
            <a:avLst/>
          </a:prstGeom>
          <a:noFill/>
        </p:spPr>
        <p:txBody>
          <a:bodyPr wrap="none" rtlCol="0" anchor="t">
            <a:spAutoFit/>
          </a:bodyPr>
          <a:p>
            <a:pPr algn="l"/>
            <a:r>
              <a:rPr lang="en-US" altLang="zh-CN" dirty="0">
                <a:solidFill>
                  <a:schemeClr val="bg1"/>
                </a:solidFill>
                <a:latin typeface="+mj-ea"/>
                <a:ea typeface="+mj-ea"/>
                <a:sym typeface="+mn-ea"/>
              </a:rPr>
              <a:t>NetEQ</a:t>
            </a:r>
            <a:r>
              <a:rPr lang="zh-CN" altLang="en-US" dirty="0">
                <a:solidFill>
                  <a:schemeClr val="bg1"/>
                </a:solidFill>
                <a:latin typeface="+mj-ea"/>
                <a:ea typeface="+mj-ea"/>
                <a:sym typeface="+mn-ea"/>
              </a:rPr>
              <a:t>模块初探</a:t>
            </a:r>
            <a:r>
              <a:rPr lang="en-US" altLang="zh-CN" dirty="0">
                <a:solidFill>
                  <a:schemeClr val="bg1"/>
                </a:solidFill>
                <a:latin typeface="+mj-ea"/>
                <a:ea typeface="+mj-ea"/>
                <a:sym typeface="+mn-ea"/>
              </a:rPr>
              <a:t>-</a:t>
            </a:r>
            <a:r>
              <a:rPr lang="zh-CN" altLang="en-US" dirty="0">
                <a:solidFill>
                  <a:schemeClr val="bg1"/>
                </a:solidFill>
                <a:latin typeface="+mj-ea"/>
                <a:ea typeface="+mj-ea"/>
                <a:sym typeface="+mn-ea"/>
              </a:rPr>
              <a:t>结束语</a:t>
            </a:r>
            <a:endParaRPr lang="zh-CN" altLang="en-US" dirty="0">
              <a:solidFill>
                <a:schemeClr val="bg1"/>
              </a:solidFill>
              <a:latin typeface="+mj-ea"/>
              <a:ea typeface="+mj-ea"/>
              <a:sym typeface="+mn-ea"/>
            </a:endParaRPr>
          </a:p>
        </p:txBody>
      </p:sp>
      <p:sp>
        <p:nvSpPr>
          <p:cNvPr id="3" name="文本框 2"/>
          <p:cNvSpPr txBox="1"/>
          <p:nvPr/>
        </p:nvSpPr>
        <p:spPr>
          <a:xfrm>
            <a:off x="1245235" y="1921510"/>
            <a:ext cx="6648450" cy="1322070"/>
          </a:xfrm>
          <a:prstGeom prst="rect">
            <a:avLst/>
          </a:prstGeom>
          <a:noFill/>
        </p:spPr>
        <p:txBody>
          <a:bodyPr wrap="square" rtlCol="0">
            <a:spAutoFit/>
          </a:bodyPr>
          <a:p>
            <a:r>
              <a:rPr lang="zh-CN" altLang="en-US" sz="1600">
                <a:solidFill>
                  <a:schemeClr val="bg1"/>
                </a:solidFill>
              </a:rPr>
              <a:t>参考：  https://www.cnblogs.com/talkaudiodev/p/9142192.html</a:t>
            </a:r>
            <a:endParaRPr lang="zh-CN" altLang="en-US" sz="1600">
              <a:solidFill>
                <a:schemeClr val="bg1"/>
              </a:solidFill>
            </a:endParaRPr>
          </a:p>
          <a:p>
            <a:r>
              <a:rPr lang="zh-CN" altLang="en-US" sz="1600">
                <a:solidFill>
                  <a:schemeClr val="bg1"/>
                </a:solidFill>
              </a:rPr>
              <a:t>             https://www.cnblogs.com/talkaudiodev/p/9185067.html</a:t>
            </a:r>
            <a:endParaRPr lang="zh-CN" altLang="en-US" sz="1600">
              <a:solidFill>
                <a:schemeClr val="bg1"/>
              </a:solidFill>
            </a:endParaRPr>
          </a:p>
          <a:p>
            <a:r>
              <a:rPr lang="zh-CN" altLang="en-US" sz="1600">
                <a:solidFill>
                  <a:schemeClr val="bg1"/>
                </a:solidFill>
              </a:rPr>
              <a:t>             https://www.cnblogs.com/talkaudiodev/p/9231526.html</a:t>
            </a:r>
            <a:endParaRPr lang="zh-CN" altLang="en-US" sz="1600">
              <a:solidFill>
                <a:schemeClr val="bg1"/>
              </a:solidFill>
            </a:endParaRPr>
          </a:p>
          <a:p>
            <a:r>
              <a:rPr lang="zh-CN" altLang="en-US" sz="1600">
                <a:solidFill>
                  <a:schemeClr val="bg1"/>
                </a:solidFill>
              </a:rPr>
              <a:t>             https://www.cnblogs.com/talkaudiodev/p/9459010.html</a:t>
            </a:r>
            <a:endParaRPr lang="zh-CN" altLang="en-US" sz="1600">
              <a:solidFill>
                <a:schemeClr val="bg1"/>
              </a:solidFill>
            </a:endParaRPr>
          </a:p>
          <a:p>
            <a:r>
              <a:rPr lang="zh-CN" altLang="en-US" sz="1600">
                <a:solidFill>
                  <a:schemeClr val="bg1"/>
                </a:solidFill>
              </a:rPr>
              <a:t>             https://www.cnblogs.com/talkaudiodev/p/9501438.html</a:t>
            </a:r>
            <a:endParaRPr lang="zh-CN" altLang="en-US" sz="1600">
              <a:solidFill>
                <a:schemeClr val="bg1"/>
              </a:solidFill>
            </a:endParaRPr>
          </a:p>
        </p:txBody>
      </p:sp>
      <p:sp>
        <p:nvSpPr>
          <p:cNvPr id="5" name="文本框 4"/>
          <p:cNvSpPr txBox="1"/>
          <p:nvPr/>
        </p:nvSpPr>
        <p:spPr>
          <a:xfrm>
            <a:off x="1245235" y="3739515"/>
            <a:ext cx="5611495" cy="521970"/>
          </a:xfrm>
          <a:prstGeom prst="rect">
            <a:avLst/>
          </a:prstGeom>
          <a:noFill/>
        </p:spPr>
        <p:txBody>
          <a:bodyPr wrap="square" rtlCol="0">
            <a:spAutoFit/>
          </a:bodyPr>
          <a:p>
            <a:r>
              <a:rPr lang="zh-CN" altLang="en-US" sz="1400">
                <a:solidFill>
                  <a:schemeClr val="bg1"/>
                </a:solidFill>
              </a:rPr>
              <a:t>演示：https://www.qiniu.com/products/rtn</a:t>
            </a:r>
            <a:endParaRPr lang="zh-CN" altLang="en-US" sz="1400">
              <a:solidFill>
                <a:schemeClr val="bg1"/>
              </a:solidFill>
            </a:endParaRPr>
          </a:p>
          <a:p>
            <a:r>
              <a:rPr lang="zh-CN" altLang="en-US" sz="1400">
                <a:solidFill>
                  <a:schemeClr val="bg1"/>
                </a:solidFill>
              </a:rPr>
              <a:t>           https://cloud.tencent.com/document/product/647/17021</a:t>
            </a:r>
            <a:endParaRPr lang="zh-CN" altLang="en-US" sz="140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fld>
            <a:endParaRPr lang="en-US" dirty="0"/>
          </a:p>
        </p:txBody>
      </p:sp>
      <p:sp>
        <p:nvSpPr>
          <p:cNvPr id="5" name="Title 3"/>
          <p:cNvSpPr txBox="1"/>
          <p:nvPr/>
        </p:nvSpPr>
        <p:spPr>
          <a:xfrm>
            <a:off x="1730733" y="3095914"/>
            <a:ext cx="9118602" cy="826131"/>
          </a:xfrm>
          <a:prstGeom prst="rect">
            <a:avLst/>
          </a:prstGeom>
          <a:effectLst/>
        </p:spPr>
        <p:txBody>
          <a:bodyPr vert="horz" lIns="0" tIns="192024" rIns="0" bIns="0" rtlCol="0" anchor="t" anchorCtr="0">
            <a:noAutofit/>
          </a:bodyPr>
          <a:lstStyle>
            <a:lvl1pPr algn="l" defTabSz="913765" rtl="0" eaLnBrk="1" latinLnBrk="0" hangingPunct="1">
              <a:lnSpc>
                <a:spcPct val="75000"/>
              </a:lnSpc>
              <a:spcBef>
                <a:spcPct val="0"/>
              </a:spcBef>
              <a:buNone/>
              <a:defRPr sz="5400" kern="1200" spc="-151" baseline="0">
                <a:solidFill>
                  <a:schemeClr val="tx1"/>
                </a:solidFill>
                <a:latin typeface="+mj-lt"/>
                <a:ea typeface="+mj-ea"/>
                <a:cs typeface="+mj-cs"/>
              </a:defRPr>
            </a:lvl1pPr>
          </a:lstStyle>
          <a:p>
            <a:pPr algn="ctr"/>
            <a:r>
              <a:rPr lang="zh-CN" altLang="en-US" sz="4800" spc="300" dirty="0">
                <a:solidFill>
                  <a:schemeClr val="bg1"/>
                </a:solidFill>
              </a:rPr>
              <a:t>让所有的美好都能轻松看见</a:t>
            </a:r>
            <a:endParaRPr lang="en-US" sz="4800" spc="300" dirty="0">
              <a:solidFill>
                <a:schemeClr val="bg1"/>
              </a:solidFill>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85803" y="2428471"/>
            <a:ext cx="2142310" cy="437676"/>
          </a:xfrm>
          <a:prstGeom prst="rect">
            <a:avLst/>
          </a:prstGeom>
        </p:spPr>
      </p:pic>
      <p:sp>
        <p:nvSpPr>
          <p:cNvPr id="6" name="Oval 3"/>
          <p:cNvSpPr/>
          <p:nvPr/>
        </p:nvSpPr>
        <p:spPr>
          <a:xfrm>
            <a:off x="1608813" y="-1206232"/>
            <a:ext cx="8852454" cy="8852452"/>
          </a:xfrm>
          <a:prstGeom prst="ellipse">
            <a:avLst/>
          </a:prstGeom>
          <a:noFill/>
          <a:ln w="6350">
            <a:gradFill>
              <a:gsLst>
                <a:gs pos="0">
                  <a:schemeClr val="accent1">
                    <a:lumMod val="5000"/>
                    <a:lumOff val="95000"/>
                    <a:alpha val="4000"/>
                  </a:schemeClr>
                </a:gs>
                <a:gs pos="74000">
                  <a:schemeClr val="accent1">
                    <a:lumMod val="45000"/>
                    <a:lumOff val="55000"/>
                  </a:schemeClr>
                </a:gs>
                <a:gs pos="83000">
                  <a:schemeClr val="accent1">
                    <a:lumMod val="45000"/>
                    <a:lumOff val="55000"/>
                  </a:schemeClr>
                </a:gs>
                <a:gs pos="100000">
                  <a:schemeClr val="accent1">
                    <a:lumMod val="30000"/>
                    <a:lumOff val="70000"/>
                    <a:alpha val="29000"/>
                  </a:schemeClr>
                </a:gs>
              </a:gsLst>
              <a:lin ang="5400000" scaled="1"/>
            </a:gradFill>
            <a:prstDash val="dash"/>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4"/>
          <p:cNvSpPr/>
          <p:nvPr/>
        </p:nvSpPr>
        <p:spPr>
          <a:xfrm>
            <a:off x="5295090" y="285027"/>
            <a:ext cx="4108174" cy="4108174"/>
          </a:xfrm>
          <a:prstGeom prst="ellipse">
            <a:avLst/>
          </a:prstGeom>
          <a:noFill/>
          <a:ln w="6350">
            <a:gradFill>
              <a:gsLst>
                <a:gs pos="0">
                  <a:schemeClr val="accent1">
                    <a:lumMod val="5000"/>
                    <a:lumOff val="95000"/>
                    <a:alpha val="3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dash"/>
          </a:ln>
          <a:scene3d>
            <a:camera prst="isometricLeftDown">
              <a:rot lat="3000000" lon="30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3"/>
          <p:cNvSpPr/>
          <p:nvPr/>
        </p:nvSpPr>
        <p:spPr>
          <a:xfrm>
            <a:off x="-5803" y="-1435202"/>
            <a:ext cx="10467070" cy="10467068"/>
          </a:xfrm>
          <a:prstGeom prst="ellipse">
            <a:avLst/>
          </a:prstGeom>
          <a:noFill/>
          <a:ln w="12700">
            <a:gradFill>
              <a:gsLst>
                <a:gs pos="0">
                  <a:schemeClr val="accent1">
                    <a:lumMod val="5000"/>
                    <a:lumOff val="95000"/>
                    <a:alpha val="4000"/>
                  </a:schemeClr>
                </a:gs>
                <a:gs pos="100000">
                  <a:schemeClr val="accent1">
                    <a:lumMod val="30000"/>
                    <a:lumOff val="70000"/>
                    <a:alpha val="29000"/>
                  </a:schemeClr>
                </a:gs>
              </a:gsLst>
              <a:lin ang="5400000" scaled="1"/>
            </a:gradFill>
            <a:prstDash val="lgDash"/>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fld>
            <a:endParaRPr lang="en-US" dirty="0"/>
          </a:p>
        </p:txBody>
      </p:sp>
      <p:cxnSp>
        <p:nvCxnSpPr>
          <p:cNvPr id="15" name="Straight Connector 14"/>
          <p:cNvCxnSpPr/>
          <p:nvPr/>
        </p:nvCxnSpPr>
        <p:spPr>
          <a:xfrm flipV="1">
            <a:off x="9240067" y="4887310"/>
            <a:ext cx="1970690" cy="1970691"/>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17" name="Title 1"/>
          <p:cNvSpPr txBox="1"/>
          <p:nvPr/>
        </p:nvSpPr>
        <p:spPr>
          <a:xfrm>
            <a:off x="4118610" y="1055370"/>
            <a:ext cx="3954145" cy="528955"/>
          </a:xfrm>
          <a:prstGeom prst="rect">
            <a:avLst/>
          </a:prstGeom>
        </p:spPr>
        <p:txBody>
          <a:bodyPr/>
          <a:lstStyle>
            <a:lvl1pPr algn="l" defTabSz="913765" rtl="0" eaLnBrk="1" latinLnBrk="0" hangingPunct="1">
              <a:lnSpc>
                <a:spcPct val="80000"/>
              </a:lnSpc>
              <a:spcBef>
                <a:spcPct val="0"/>
              </a:spcBef>
              <a:buNone/>
              <a:defRPr sz="4400" b="1" i="0" kern="1200" spc="-151" baseline="0">
                <a:solidFill>
                  <a:schemeClr val="tx1"/>
                </a:solidFill>
                <a:latin typeface="Open Sans" charset="0"/>
                <a:ea typeface="Open Sans" charset="0"/>
                <a:cs typeface="Open Sans" charset="0"/>
              </a:defRPr>
            </a:lvl1pPr>
          </a:lstStyle>
          <a:p>
            <a:r>
              <a:rPr lang="en-US" sz="2800" spc="300" dirty="0">
                <a:solidFill>
                  <a:schemeClr val="bg1"/>
                </a:solidFill>
                <a:latin typeface="Hiragino Sans GB W3" panose="020B0300000000000000" charset="-122"/>
                <a:ea typeface="Hiragino Sans GB W3" panose="020B0300000000000000" charset="-122"/>
                <a:cs typeface="Hiragino Sans GB W3" panose="020B0300000000000000" charset="-122"/>
                <a:sym typeface="+mn-ea"/>
              </a:rPr>
              <a:t>WebRTC</a:t>
            </a:r>
            <a:r>
              <a:rPr lang="zh-CN" altLang="en-US" sz="2800" spc="300" dirty="0">
                <a:solidFill>
                  <a:schemeClr val="bg1"/>
                </a:solidFill>
                <a:latin typeface="Hiragino Sans GB W3" panose="020B0300000000000000" charset="-122"/>
                <a:ea typeface="Hiragino Sans GB W3" panose="020B0300000000000000" charset="-122"/>
                <a:cs typeface="Hiragino Sans GB W3" panose="020B0300000000000000" charset="-122"/>
                <a:sym typeface="+mn-ea"/>
              </a:rPr>
              <a:t>技术</a:t>
            </a:r>
            <a:r>
              <a:rPr lang="zh-CN" altLang="en-US" sz="2800" dirty="0">
                <a:solidFill>
                  <a:schemeClr val="bg1"/>
                </a:solidFill>
                <a:latin typeface="+mj-ea"/>
                <a:ea typeface="+mj-ea"/>
              </a:rPr>
              <a:t>概述</a:t>
            </a:r>
            <a:endParaRPr lang="zh-CN" altLang="en-US" sz="2800" dirty="0">
              <a:solidFill>
                <a:schemeClr val="bg1"/>
              </a:solidFill>
              <a:latin typeface="+mj-ea"/>
              <a:ea typeface="+mj-ea"/>
            </a:endParaRPr>
          </a:p>
        </p:txBody>
      </p:sp>
      <p:sp>
        <p:nvSpPr>
          <p:cNvPr id="5" name="文本框 4"/>
          <p:cNvSpPr txBox="1"/>
          <p:nvPr/>
        </p:nvSpPr>
        <p:spPr>
          <a:xfrm>
            <a:off x="1527810" y="1951990"/>
            <a:ext cx="8685530" cy="1106805"/>
          </a:xfrm>
          <a:prstGeom prst="rect">
            <a:avLst/>
          </a:prstGeom>
          <a:noFill/>
        </p:spPr>
        <p:txBody>
          <a:bodyPr wrap="square" rtlCol="0">
            <a:spAutoFit/>
          </a:bodyPr>
          <a:p>
            <a:pPr indent="0">
              <a:buNone/>
            </a:pPr>
            <a:r>
              <a:rPr lang="zh-CN" altLang="en-US" sz="1600">
                <a:solidFill>
                  <a:schemeClr val="bg1"/>
                </a:solidFill>
              </a:rPr>
              <a:t>WebRTC，名称源自网页实时通信（Web Real-Time Communication）的缩写，是一个支持网页浏览器进行实时语音对话或视频对话的技术，是谷歌2010年以6820万美元收购Global IP Solutions公司而获得的一项技术。</a:t>
            </a:r>
            <a:endParaRPr lang="zh-CN" altLang="en-US">
              <a:solidFill>
                <a:schemeClr val="bg1"/>
              </a:solidFill>
            </a:endParaRPr>
          </a:p>
          <a:p>
            <a:pPr marL="285750" indent="-285750">
              <a:buFont typeface="Wingdings" panose="05000000000000000000" charset="0"/>
              <a:buChar char=""/>
            </a:pPr>
            <a:endParaRPr lang="zh-CN"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fld>
            <a:endParaRPr lang="en-US" dirty="0"/>
          </a:p>
        </p:txBody>
      </p:sp>
      <p:sp>
        <p:nvSpPr>
          <p:cNvPr id="13" name="Title 1"/>
          <p:cNvSpPr txBox="1"/>
          <p:nvPr/>
        </p:nvSpPr>
        <p:spPr>
          <a:xfrm>
            <a:off x="4719320" y="655955"/>
            <a:ext cx="3224530" cy="414020"/>
          </a:xfrm>
          <a:prstGeom prst="rect">
            <a:avLst/>
          </a:prstGeom>
        </p:spPr>
        <p:txBody>
          <a:bodyPr/>
          <a:lstStyle>
            <a:lvl1pPr algn="l" defTabSz="913765" rtl="0" eaLnBrk="1" latinLnBrk="0" hangingPunct="1">
              <a:lnSpc>
                <a:spcPct val="80000"/>
              </a:lnSpc>
              <a:spcBef>
                <a:spcPct val="0"/>
              </a:spcBef>
              <a:buNone/>
              <a:defRPr sz="4400" b="1" i="0" kern="1200" spc="-151" baseline="0">
                <a:solidFill>
                  <a:schemeClr val="tx1"/>
                </a:solidFill>
                <a:latin typeface="Open Sans" charset="0"/>
                <a:ea typeface="Open Sans" charset="0"/>
                <a:cs typeface="Open Sans" charset="0"/>
              </a:defRPr>
            </a:lvl1pPr>
          </a:lstStyle>
          <a:p>
            <a:r>
              <a:rPr lang="en-US" sz="2800" dirty="0">
                <a:solidFill>
                  <a:schemeClr val="bg1"/>
                </a:solidFill>
                <a:latin typeface="+mj-ea"/>
                <a:ea typeface="+mj-ea"/>
              </a:rPr>
              <a:t>WebRTC</a:t>
            </a:r>
            <a:r>
              <a:rPr lang="zh-CN" altLang="en-US" sz="2800" dirty="0">
                <a:solidFill>
                  <a:schemeClr val="bg1"/>
                </a:solidFill>
                <a:latin typeface="+mj-ea"/>
                <a:ea typeface="+mj-ea"/>
              </a:rPr>
              <a:t>应用场景</a:t>
            </a:r>
            <a:endParaRPr lang="zh-CN" altLang="en-US" sz="2800" dirty="0">
              <a:solidFill>
                <a:schemeClr val="bg1"/>
              </a:solidFill>
              <a:latin typeface="+mj-ea"/>
              <a:ea typeface="+mj-ea"/>
            </a:endParaRPr>
          </a:p>
        </p:txBody>
      </p:sp>
      <p:sp>
        <p:nvSpPr>
          <p:cNvPr id="2" name="矩形 1"/>
          <p:cNvSpPr/>
          <p:nvPr/>
        </p:nvSpPr>
        <p:spPr>
          <a:xfrm>
            <a:off x="1795780" y="2348865"/>
            <a:ext cx="2325370" cy="617855"/>
          </a:xfrm>
          <a:prstGeom prst="rect">
            <a:avLst/>
          </a:prstGeom>
          <a:noFill/>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385695" y="2473325"/>
            <a:ext cx="1146175" cy="368300"/>
          </a:xfrm>
          <a:prstGeom prst="rect">
            <a:avLst/>
          </a:prstGeom>
          <a:noFill/>
        </p:spPr>
        <p:txBody>
          <a:bodyPr wrap="square" rtlCol="0">
            <a:spAutoFit/>
          </a:bodyPr>
          <a:p>
            <a:r>
              <a:rPr lang="zh-CN" altLang="en-US">
                <a:solidFill>
                  <a:schemeClr val="bg1"/>
                </a:solidFill>
              </a:rPr>
              <a:t>在线教育</a:t>
            </a:r>
            <a:endParaRPr lang="zh-CN" altLang="en-US">
              <a:solidFill>
                <a:schemeClr val="bg1"/>
              </a:solidFill>
            </a:endParaRPr>
          </a:p>
        </p:txBody>
      </p:sp>
      <p:sp>
        <p:nvSpPr>
          <p:cNvPr id="12" name="矩形 11"/>
          <p:cNvSpPr/>
          <p:nvPr/>
        </p:nvSpPr>
        <p:spPr>
          <a:xfrm>
            <a:off x="4879340" y="2348865"/>
            <a:ext cx="2325370" cy="617855"/>
          </a:xfrm>
          <a:prstGeom prst="rect">
            <a:avLst/>
          </a:prstGeom>
          <a:noFill/>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5469255" y="2473325"/>
            <a:ext cx="1146175" cy="368300"/>
          </a:xfrm>
          <a:prstGeom prst="rect">
            <a:avLst/>
          </a:prstGeom>
          <a:noFill/>
        </p:spPr>
        <p:txBody>
          <a:bodyPr wrap="square" rtlCol="0">
            <a:spAutoFit/>
          </a:bodyPr>
          <a:p>
            <a:r>
              <a:rPr lang="zh-CN" altLang="en-US">
                <a:solidFill>
                  <a:schemeClr val="bg1"/>
                </a:solidFill>
              </a:rPr>
              <a:t>视频会议</a:t>
            </a:r>
            <a:endParaRPr lang="zh-CN" altLang="en-US">
              <a:solidFill>
                <a:schemeClr val="bg1"/>
              </a:solidFill>
            </a:endParaRPr>
          </a:p>
        </p:txBody>
      </p:sp>
      <p:sp>
        <p:nvSpPr>
          <p:cNvPr id="15" name="矩形 14"/>
          <p:cNvSpPr/>
          <p:nvPr/>
        </p:nvSpPr>
        <p:spPr>
          <a:xfrm>
            <a:off x="7962900" y="2348865"/>
            <a:ext cx="2325370" cy="617855"/>
          </a:xfrm>
          <a:prstGeom prst="rect">
            <a:avLst/>
          </a:prstGeom>
          <a:noFill/>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8552815" y="2473325"/>
            <a:ext cx="1146175" cy="368300"/>
          </a:xfrm>
          <a:prstGeom prst="rect">
            <a:avLst/>
          </a:prstGeom>
          <a:noFill/>
        </p:spPr>
        <p:txBody>
          <a:bodyPr wrap="square" rtlCol="0">
            <a:spAutoFit/>
          </a:bodyPr>
          <a:p>
            <a:r>
              <a:rPr lang="zh-CN" altLang="en-US">
                <a:solidFill>
                  <a:schemeClr val="bg1"/>
                </a:solidFill>
              </a:rPr>
              <a:t>指挥调度</a:t>
            </a:r>
            <a:endParaRPr lang="zh-CN" altLang="en-US">
              <a:solidFill>
                <a:schemeClr val="bg1"/>
              </a:solidFill>
            </a:endParaRPr>
          </a:p>
        </p:txBody>
      </p:sp>
      <p:sp>
        <p:nvSpPr>
          <p:cNvPr id="17" name="矩形 16"/>
          <p:cNvSpPr/>
          <p:nvPr/>
        </p:nvSpPr>
        <p:spPr>
          <a:xfrm>
            <a:off x="1795780" y="3905250"/>
            <a:ext cx="2325370" cy="617855"/>
          </a:xfrm>
          <a:prstGeom prst="rect">
            <a:avLst/>
          </a:prstGeom>
          <a:noFill/>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2385695" y="4029710"/>
            <a:ext cx="1146175" cy="368300"/>
          </a:xfrm>
          <a:prstGeom prst="rect">
            <a:avLst/>
          </a:prstGeom>
          <a:noFill/>
        </p:spPr>
        <p:txBody>
          <a:bodyPr wrap="square" rtlCol="0">
            <a:spAutoFit/>
          </a:bodyPr>
          <a:p>
            <a:r>
              <a:rPr lang="zh-CN" altLang="en-US">
                <a:solidFill>
                  <a:schemeClr val="bg1"/>
                </a:solidFill>
              </a:rPr>
              <a:t>互动连麦</a:t>
            </a:r>
            <a:endParaRPr lang="zh-CN" altLang="en-US">
              <a:solidFill>
                <a:schemeClr val="bg1"/>
              </a:solidFill>
            </a:endParaRPr>
          </a:p>
        </p:txBody>
      </p:sp>
      <p:sp>
        <p:nvSpPr>
          <p:cNvPr id="31" name="矩形 30"/>
          <p:cNvSpPr/>
          <p:nvPr/>
        </p:nvSpPr>
        <p:spPr>
          <a:xfrm>
            <a:off x="4879975" y="3904615"/>
            <a:ext cx="2325370" cy="617855"/>
          </a:xfrm>
          <a:prstGeom prst="rect">
            <a:avLst/>
          </a:prstGeom>
          <a:noFill/>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5469890" y="4029075"/>
            <a:ext cx="1146175" cy="368300"/>
          </a:xfrm>
          <a:prstGeom prst="rect">
            <a:avLst/>
          </a:prstGeom>
          <a:noFill/>
        </p:spPr>
        <p:txBody>
          <a:bodyPr wrap="square" rtlCol="0">
            <a:spAutoFit/>
          </a:bodyPr>
          <a:p>
            <a:r>
              <a:rPr lang="zh-CN" altLang="en-US">
                <a:solidFill>
                  <a:schemeClr val="bg1"/>
                </a:solidFill>
              </a:rPr>
              <a:t>语音通话</a:t>
            </a:r>
            <a:endParaRPr lang="zh-CN" altLang="en-US">
              <a:solidFill>
                <a:schemeClr val="bg1"/>
              </a:solidFill>
            </a:endParaRPr>
          </a:p>
        </p:txBody>
      </p:sp>
      <p:sp>
        <p:nvSpPr>
          <p:cNvPr id="33" name="矩形 32"/>
          <p:cNvSpPr/>
          <p:nvPr/>
        </p:nvSpPr>
        <p:spPr>
          <a:xfrm>
            <a:off x="7962900" y="3903980"/>
            <a:ext cx="2325370" cy="617855"/>
          </a:xfrm>
          <a:prstGeom prst="rect">
            <a:avLst/>
          </a:prstGeom>
          <a:noFill/>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8552815" y="4028440"/>
            <a:ext cx="1146175" cy="368300"/>
          </a:xfrm>
          <a:prstGeom prst="rect">
            <a:avLst/>
          </a:prstGeom>
          <a:noFill/>
        </p:spPr>
        <p:txBody>
          <a:bodyPr wrap="square" rtlCol="0">
            <a:spAutoFit/>
          </a:bodyPr>
          <a:p>
            <a:r>
              <a:rPr lang="zh-CN" altLang="en-US">
                <a:solidFill>
                  <a:schemeClr val="bg1"/>
                </a:solidFill>
              </a:rPr>
              <a:t>实时直播</a:t>
            </a:r>
            <a:endParaRPr lang="zh-CN"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fld>
            <a:endParaRPr lang="en-US" dirty="0"/>
          </a:p>
        </p:txBody>
      </p:sp>
      <p:sp>
        <p:nvSpPr>
          <p:cNvPr id="13" name="Title 1"/>
          <p:cNvSpPr txBox="1"/>
          <p:nvPr/>
        </p:nvSpPr>
        <p:spPr>
          <a:xfrm>
            <a:off x="4740910" y="1005205"/>
            <a:ext cx="3224530" cy="414020"/>
          </a:xfrm>
          <a:prstGeom prst="rect">
            <a:avLst/>
          </a:prstGeom>
        </p:spPr>
        <p:txBody>
          <a:bodyPr/>
          <a:lstStyle>
            <a:lvl1pPr algn="l" defTabSz="913765" rtl="0" eaLnBrk="1" latinLnBrk="0" hangingPunct="1">
              <a:lnSpc>
                <a:spcPct val="80000"/>
              </a:lnSpc>
              <a:spcBef>
                <a:spcPct val="0"/>
              </a:spcBef>
              <a:buNone/>
              <a:defRPr sz="4400" b="1" i="0" kern="1200" spc="-151" baseline="0">
                <a:solidFill>
                  <a:schemeClr val="tx1"/>
                </a:solidFill>
                <a:latin typeface="Open Sans" charset="0"/>
                <a:ea typeface="Open Sans" charset="0"/>
                <a:cs typeface="Open Sans" charset="0"/>
              </a:defRPr>
            </a:lvl1pPr>
          </a:lstStyle>
          <a:p>
            <a:r>
              <a:rPr lang="en-US" sz="2800" dirty="0">
                <a:solidFill>
                  <a:schemeClr val="bg1"/>
                </a:solidFill>
                <a:latin typeface="+mj-ea"/>
                <a:ea typeface="+mj-ea"/>
              </a:rPr>
              <a:t>WebRTC</a:t>
            </a:r>
            <a:r>
              <a:rPr lang="zh-CN" altLang="en-US" sz="2800" dirty="0">
                <a:solidFill>
                  <a:schemeClr val="bg1"/>
                </a:solidFill>
                <a:latin typeface="+mj-ea"/>
                <a:ea typeface="+mj-ea"/>
              </a:rPr>
              <a:t>技术特点</a:t>
            </a:r>
            <a:endParaRPr lang="zh-CN" altLang="en-US" sz="2800" dirty="0">
              <a:solidFill>
                <a:schemeClr val="bg1"/>
              </a:solidFill>
              <a:latin typeface="+mj-ea"/>
              <a:ea typeface="+mj-ea"/>
            </a:endParaRPr>
          </a:p>
        </p:txBody>
      </p:sp>
      <p:sp>
        <p:nvSpPr>
          <p:cNvPr id="2" name="椭圆 1"/>
          <p:cNvSpPr/>
          <p:nvPr/>
        </p:nvSpPr>
        <p:spPr>
          <a:xfrm>
            <a:off x="2442210" y="1900555"/>
            <a:ext cx="1877060" cy="1661160"/>
          </a:xfrm>
          <a:prstGeom prst="ellipse">
            <a:avLst/>
          </a:prstGeom>
          <a:noFill/>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2865120" y="2546985"/>
            <a:ext cx="1030605" cy="368300"/>
          </a:xfrm>
          <a:prstGeom prst="rect">
            <a:avLst/>
          </a:prstGeom>
          <a:noFill/>
        </p:spPr>
        <p:txBody>
          <a:bodyPr wrap="square" rtlCol="0">
            <a:spAutoFit/>
          </a:bodyPr>
          <a:p>
            <a:r>
              <a:rPr lang="zh-CN" altLang="en-US">
                <a:solidFill>
                  <a:schemeClr val="bg1"/>
                </a:solidFill>
                <a:uFillTx/>
              </a:rPr>
              <a:t>低延时</a:t>
            </a:r>
            <a:endParaRPr lang="zh-CN" altLang="en-US">
              <a:solidFill>
                <a:schemeClr val="bg1"/>
              </a:solidFill>
              <a:uFillTx/>
            </a:endParaRPr>
          </a:p>
        </p:txBody>
      </p:sp>
      <p:sp>
        <p:nvSpPr>
          <p:cNvPr id="10" name="椭圆 9"/>
          <p:cNvSpPr/>
          <p:nvPr/>
        </p:nvSpPr>
        <p:spPr>
          <a:xfrm>
            <a:off x="5414645" y="2714625"/>
            <a:ext cx="1877060" cy="1661160"/>
          </a:xfrm>
          <a:prstGeom prst="ellipse">
            <a:avLst/>
          </a:prstGeom>
          <a:noFill/>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5754370" y="3361055"/>
            <a:ext cx="1537335" cy="368300"/>
          </a:xfrm>
          <a:prstGeom prst="rect">
            <a:avLst/>
          </a:prstGeom>
          <a:noFill/>
        </p:spPr>
        <p:txBody>
          <a:bodyPr wrap="square" rtlCol="0">
            <a:spAutoFit/>
          </a:bodyPr>
          <a:p>
            <a:r>
              <a:rPr lang="zh-CN" altLang="en-US">
                <a:solidFill>
                  <a:schemeClr val="bg1"/>
                </a:solidFill>
                <a:uFillTx/>
              </a:rPr>
              <a:t>数据加密</a:t>
            </a:r>
            <a:endParaRPr lang="zh-CN" altLang="en-US">
              <a:solidFill>
                <a:schemeClr val="bg1"/>
              </a:solidFill>
              <a:uFillTx/>
            </a:endParaRPr>
          </a:p>
        </p:txBody>
      </p:sp>
      <p:sp>
        <p:nvSpPr>
          <p:cNvPr id="17" name="椭圆 16"/>
          <p:cNvSpPr/>
          <p:nvPr/>
        </p:nvSpPr>
        <p:spPr>
          <a:xfrm>
            <a:off x="8315325" y="4156710"/>
            <a:ext cx="1877060" cy="1661160"/>
          </a:xfrm>
          <a:prstGeom prst="ellipse">
            <a:avLst/>
          </a:prstGeom>
          <a:noFill/>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8655050" y="4803140"/>
            <a:ext cx="1537335" cy="368300"/>
          </a:xfrm>
          <a:prstGeom prst="rect">
            <a:avLst/>
          </a:prstGeom>
          <a:noFill/>
        </p:spPr>
        <p:txBody>
          <a:bodyPr wrap="square" rtlCol="0">
            <a:spAutoFit/>
          </a:bodyPr>
          <a:p>
            <a:r>
              <a:rPr lang="en-US" altLang="zh-CN">
                <a:solidFill>
                  <a:schemeClr val="bg1"/>
                </a:solidFill>
                <a:uFillTx/>
              </a:rPr>
              <a:t>QOS</a:t>
            </a:r>
            <a:r>
              <a:rPr lang="zh-CN" altLang="en-US">
                <a:solidFill>
                  <a:schemeClr val="bg1"/>
                </a:solidFill>
                <a:uFillTx/>
              </a:rPr>
              <a:t>保障</a:t>
            </a:r>
            <a:endParaRPr lang="zh-CN" altLang="en-US">
              <a:solidFill>
                <a:schemeClr val="bg1"/>
              </a:solidFill>
              <a:uFillTx/>
            </a:endParaRPr>
          </a:p>
        </p:txBody>
      </p:sp>
      <p:sp>
        <p:nvSpPr>
          <p:cNvPr id="20" name="椭圆 19"/>
          <p:cNvSpPr/>
          <p:nvPr/>
        </p:nvSpPr>
        <p:spPr>
          <a:xfrm>
            <a:off x="2442210" y="4023995"/>
            <a:ext cx="1877060" cy="1661160"/>
          </a:xfrm>
          <a:prstGeom prst="ellipse">
            <a:avLst/>
          </a:prstGeom>
          <a:noFill/>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2931160" y="4670425"/>
            <a:ext cx="1388110" cy="368300"/>
          </a:xfrm>
          <a:prstGeom prst="rect">
            <a:avLst/>
          </a:prstGeom>
          <a:noFill/>
        </p:spPr>
        <p:txBody>
          <a:bodyPr wrap="square" rtlCol="0">
            <a:spAutoFit/>
          </a:bodyPr>
          <a:p>
            <a:r>
              <a:rPr lang="zh-CN" altLang="en-US">
                <a:solidFill>
                  <a:schemeClr val="bg1"/>
                </a:solidFill>
                <a:uFillTx/>
              </a:rPr>
              <a:t>跨平台</a:t>
            </a:r>
            <a:endParaRPr lang="zh-CN" altLang="en-US">
              <a:solidFill>
                <a:schemeClr val="bg1"/>
              </a:solidFill>
              <a:uFillTx/>
            </a:endParaRPr>
          </a:p>
        </p:txBody>
      </p:sp>
      <p:sp>
        <p:nvSpPr>
          <p:cNvPr id="22" name="椭圆 21"/>
          <p:cNvSpPr/>
          <p:nvPr/>
        </p:nvSpPr>
        <p:spPr>
          <a:xfrm>
            <a:off x="8132445" y="1900555"/>
            <a:ext cx="1877060" cy="1661160"/>
          </a:xfrm>
          <a:prstGeom prst="ellipse">
            <a:avLst/>
          </a:prstGeom>
          <a:noFill/>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8655050" y="2546985"/>
            <a:ext cx="1139190" cy="368300"/>
          </a:xfrm>
          <a:prstGeom prst="rect">
            <a:avLst/>
          </a:prstGeom>
          <a:noFill/>
        </p:spPr>
        <p:txBody>
          <a:bodyPr wrap="square" rtlCol="0">
            <a:spAutoFit/>
          </a:bodyPr>
          <a:p>
            <a:r>
              <a:rPr lang="zh-CN" altLang="en-US">
                <a:solidFill>
                  <a:schemeClr val="bg1"/>
                </a:solidFill>
                <a:uFillTx/>
              </a:rPr>
              <a:t>无插件</a:t>
            </a:r>
            <a:endParaRPr lang="zh-CN" altLang="en-US">
              <a:solidFill>
                <a:schemeClr val="bg1"/>
              </a:solidFill>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fld>
            <a:endParaRPr lang="en-US" dirty="0"/>
          </a:p>
        </p:txBody>
      </p:sp>
      <p:sp>
        <p:nvSpPr>
          <p:cNvPr id="3" name="Arc 2"/>
          <p:cNvSpPr/>
          <p:nvPr/>
        </p:nvSpPr>
        <p:spPr>
          <a:xfrm>
            <a:off x="2252419" y="3013945"/>
            <a:ext cx="4156792" cy="4156792"/>
          </a:xfrm>
          <a:prstGeom prst="arc">
            <a:avLst/>
          </a:prstGeom>
          <a:ln>
            <a:solidFill>
              <a:schemeClr val="tx1">
                <a:alpha val="20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Oval 4"/>
          <p:cNvSpPr/>
          <p:nvPr/>
        </p:nvSpPr>
        <p:spPr>
          <a:xfrm>
            <a:off x="4032400" y="1374913"/>
            <a:ext cx="4108174" cy="4108174"/>
          </a:xfrm>
          <a:prstGeom prst="ellipse">
            <a:avLst/>
          </a:prstGeom>
          <a:noFill/>
          <a:ln w="6350">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p:nvPr/>
        </p:nvSpPr>
        <p:spPr>
          <a:xfrm>
            <a:off x="4681855" y="739140"/>
            <a:ext cx="3224530" cy="414020"/>
          </a:xfrm>
          <a:prstGeom prst="rect">
            <a:avLst/>
          </a:prstGeom>
        </p:spPr>
        <p:txBody>
          <a:bodyPr/>
          <a:lstStyle>
            <a:lvl1pPr algn="l" defTabSz="913765" rtl="0" eaLnBrk="1" latinLnBrk="0" hangingPunct="1">
              <a:lnSpc>
                <a:spcPct val="80000"/>
              </a:lnSpc>
              <a:spcBef>
                <a:spcPct val="0"/>
              </a:spcBef>
              <a:buNone/>
              <a:defRPr sz="4400" b="1" i="0" kern="1200" spc="-151" baseline="0">
                <a:solidFill>
                  <a:schemeClr val="tx1"/>
                </a:solidFill>
                <a:latin typeface="Open Sans" charset="0"/>
                <a:ea typeface="Open Sans" charset="0"/>
                <a:cs typeface="Open Sans" charset="0"/>
              </a:defRPr>
            </a:lvl1pPr>
          </a:lstStyle>
          <a:p>
            <a:r>
              <a:rPr lang="en-US" sz="2800" dirty="0">
                <a:solidFill>
                  <a:schemeClr val="bg1"/>
                </a:solidFill>
                <a:latin typeface="+mj-ea"/>
                <a:ea typeface="+mj-ea"/>
              </a:rPr>
              <a:t>WebRTC</a:t>
            </a:r>
            <a:r>
              <a:rPr lang="zh-CN" altLang="en-US" sz="2800" dirty="0">
                <a:solidFill>
                  <a:schemeClr val="bg1"/>
                </a:solidFill>
                <a:latin typeface="+mj-ea"/>
                <a:ea typeface="+mj-ea"/>
              </a:rPr>
              <a:t>技术架构</a:t>
            </a:r>
            <a:endParaRPr lang="zh-CN" altLang="en-US" sz="2800" dirty="0">
              <a:solidFill>
                <a:schemeClr val="bg1"/>
              </a:solidFill>
              <a:latin typeface="+mj-ea"/>
              <a:ea typeface="+mj-ea"/>
            </a:endParaRPr>
          </a:p>
        </p:txBody>
      </p:sp>
      <p:pic>
        <p:nvPicPr>
          <p:cNvPr id="4" name="图片 3"/>
          <p:cNvPicPr>
            <a:picLocks noChangeAspect="1"/>
          </p:cNvPicPr>
          <p:nvPr/>
        </p:nvPicPr>
        <p:blipFill>
          <a:blip r:embed="rId1"/>
          <a:stretch>
            <a:fillRect/>
          </a:stretch>
        </p:blipFill>
        <p:spPr>
          <a:xfrm>
            <a:off x="1887220" y="1527810"/>
            <a:ext cx="9015095" cy="44488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fld id="{D8D877B3-D348-4611-9BDB-C5374591D951}" type="slidenum">
              <a:rPr lang="en-US" smtClean="0"/>
            </a:fld>
            <a:endParaRPr lang="en-US" dirty="0"/>
          </a:p>
        </p:txBody>
      </p:sp>
      <p:sp>
        <p:nvSpPr>
          <p:cNvPr id="16" name="Title 1"/>
          <p:cNvSpPr txBox="1"/>
          <p:nvPr/>
        </p:nvSpPr>
        <p:spPr>
          <a:xfrm>
            <a:off x="4093845" y="573405"/>
            <a:ext cx="4004945" cy="414020"/>
          </a:xfrm>
          <a:prstGeom prst="rect">
            <a:avLst/>
          </a:prstGeom>
        </p:spPr>
        <p:txBody>
          <a:bodyPr/>
          <a:lstStyle>
            <a:lvl1pPr algn="l" defTabSz="913765" rtl="0" eaLnBrk="1" latinLnBrk="0" hangingPunct="1">
              <a:lnSpc>
                <a:spcPct val="80000"/>
              </a:lnSpc>
              <a:spcBef>
                <a:spcPct val="0"/>
              </a:spcBef>
              <a:buNone/>
              <a:defRPr sz="4400" b="1" i="0" kern="1200" spc="-151" baseline="0">
                <a:solidFill>
                  <a:schemeClr val="tx1"/>
                </a:solidFill>
                <a:latin typeface="Open Sans" charset="0"/>
                <a:ea typeface="Open Sans" charset="0"/>
                <a:cs typeface="Open Sans" charset="0"/>
              </a:defRPr>
            </a:lvl1pPr>
          </a:lstStyle>
          <a:p>
            <a:r>
              <a:rPr lang="en-US" sz="2800" dirty="0">
                <a:solidFill>
                  <a:schemeClr val="bg1"/>
                </a:solidFill>
                <a:latin typeface="+mj-ea"/>
                <a:ea typeface="+mj-ea"/>
              </a:rPr>
              <a:t>WebRTC</a:t>
            </a:r>
            <a:r>
              <a:rPr lang="zh-CN" altLang="en-US" sz="2800" dirty="0">
                <a:solidFill>
                  <a:schemeClr val="bg1"/>
                </a:solidFill>
                <a:latin typeface="+mj-ea"/>
                <a:ea typeface="+mj-ea"/>
              </a:rPr>
              <a:t>信令交互流程</a:t>
            </a:r>
            <a:endParaRPr lang="zh-CN" altLang="en-US" sz="2800" dirty="0">
              <a:solidFill>
                <a:schemeClr val="bg1"/>
              </a:solidFill>
              <a:latin typeface="+mj-ea"/>
              <a:ea typeface="+mj-ea"/>
            </a:endParaRPr>
          </a:p>
        </p:txBody>
      </p:sp>
      <p:pic>
        <p:nvPicPr>
          <p:cNvPr id="3" name="图片 2"/>
          <p:cNvPicPr>
            <a:picLocks noChangeAspect="1"/>
          </p:cNvPicPr>
          <p:nvPr/>
        </p:nvPicPr>
        <p:blipFill>
          <a:blip r:embed="rId1"/>
          <a:stretch>
            <a:fillRect/>
          </a:stretch>
        </p:blipFill>
        <p:spPr>
          <a:xfrm>
            <a:off x="737235" y="1459865"/>
            <a:ext cx="4304030" cy="3937635"/>
          </a:xfrm>
          <a:prstGeom prst="rect">
            <a:avLst/>
          </a:prstGeom>
        </p:spPr>
      </p:pic>
      <p:pic>
        <p:nvPicPr>
          <p:cNvPr id="4" name="图片 3"/>
          <p:cNvPicPr>
            <a:picLocks noChangeAspect="1"/>
          </p:cNvPicPr>
          <p:nvPr/>
        </p:nvPicPr>
        <p:blipFill>
          <a:blip r:embed="rId2"/>
          <a:stretch>
            <a:fillRect/>
          </a:stretch>
        </p:blipFill>
        <p:spPr>
          <a:xfrm>
            <a:off x="5955665" y="4049395"/>
            <a:ext cx="5129530" cy="2062480"/>
          </a:xfrm>
          <a:prstGeom prst="rect">
            <a:avLst/>
          </a:prstGeom>
        </p:spPr>
      </p:pic>
      <p:pic>
        <p:nvPicPr>
          <p:cNvPr id="5" name="图片 4"/>
          <p:cNvPicPr>
            <a:picLocks noChangeAspect="1"/>
          </p:cNvPicPr>
          <p:nvPr/>
        </p:nvPicPr>
        <p:blipFill>
          <a:blip r:embed="rId3"/>
          <a:stretch>
            <a:fillRect/>
          </a:stretch>
        </p:blipFill>
        <p:spPr>
          <a:xfrm>
            <a:off x="6443345" y="1136015"/>
            <a:ext cx="4154170" cy="25901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fld>
            <a:endParaRPr lang="en-US" dirty="0"/>
          </a:p>
        </p:txBody>
      </p:sp>
      <p:pic>
        <p:nvPicPr>
          <p:cNvPr id="7" name="图片 6"/>
          <p:cNvPicPr>
            <a:picLocks noChangeAspect="1"/>
          </p:cNvPicPr>
          <p:nvPr/>
        </p:nvPicPr>
        <p:blipFill>
          <a:blip r:embed="rId1"/>
          <a:stretch>
            <a:fillRect/>
          </a:stretch>
        </p:blipFill>
        <p:spPr>
          <a:xfrm>
            <a:off x="3196590" y="1294765"/>
            <a:ext cx="5798820" cy="4650105"/>
          </a:xfrm>
          <a:prstGeom prst="rect">
            <a:avLst/>
          </a:prstGeom>
        </p:spPr>
      </p:pic>
      <p:sp>
        <p:nvSpPr>
          <p:cNvPr id="16" name="Title 1"/>
          <p:cNvSpPr txBox="1"/>
          <p:nvPr/>
        </p:nvSpPr>
        <p:spPr>
          <a:xfrm>
            <a:off x="4177030" y="622935"/>
            <a:ext cx="4004945" cy="414020"/>
          </a:xfrm>
          <a:prstGeom prst="rect">
            <a:avLst/>
          </a:prstGeom>
        </p:spPr>
        <p:txBody>
          <a:bodyPr/>
          <a:lstStyle>
            <a:lvl1pPr algn="l" defTabSz="913765" rtl="0" eaLnBrk="1" latinLnBrk="0" hangingPunct="1">
              <a:lnSpc>
                <a:spcPct val="80000"/>
              </a:lnSpc>
              <a:spcBef>
                <a:spcPct val="0"/>
              </a:spcBef>
              <a:buNone/>
              <a:defRPr sz="4400" b="1" i="0" kern="1200" spc="-151" baseline="0">
                <a:solidFill>
                  <a:schemeClr val="tx1"/>
                </a:solidFill>
                <a:latin typeface="Open Sans" charset="0"/>
                <a:ea typeface="Open Sans" charset="0"/>
                <a:cs typeface="Open Sans" charset="0"/>
              </a:defRPr>
            </a:lvl1pPr>
          </a:lstStyle>
          <a:p>
            <a:r>
              <a:rPr lang="en-US" sz="2800" dirty="0">
                <a:solidFill>
                  <a:schemeClr val="bg1"/>
                </a:solidFill>
                <a:latin typeface="+mj-ea"/>
                <a:ea typeface="+mj-ea"/>
              </a:rPr>
              <a:t>WebRTC</a:t>
            </a:r>
            <a:r>
              <a:rPr lang="zh-CN" altLang="en-US" sz="2800" dirty="0">
                <a:solidFill>
                  <a:schemeClr val="bg1"/>
                </a:solidFill>
                <a:latin typeface="+mj-ea"/>
                <a:ea typeface="+mj-ea"/>
              </a:rPr>
              <a:t>信令交互流程</a:t>
            </a:r>
            <a:endParaRPr lang="zh-CN" altLang="en-US" sz="2800" dirty="0">
              <a:solidFill>
                <a:schemeClr val="bg1"/>
              </a:solidFill>
              <a:latin typeface="+mj-ea"/>
              <a:ea typeface="+mj-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fld id="{D8D877B3-D348-4611-9BDB-C5374591D951}" type="slidenum">
              <a:rPr lang="en-US" smtClean="0"/>
            </a:fld>
            <a:endParaRPr lang="en-US" dirty="0"/>
          </a:p>
        </p:txBody>
      </p:sp>
      <p:sp>
        <p:nvSpPr>
          <p:cNvPr id="3" name="Title 1"/>
          <p:cNvSpPr txBox="1"/>
          <p:nvPr/>
        </p:nvSpPr>
        <p:spPr>
          <a:xfrm>
            <a:off x="3650615" y="506730"/>
            <a:ext cx="4493260" cy="414020"/>
          </a:xfrm>
          <a:prstGeom prst="rect">
            <a:avLst/>
          </a:prstGeom>
        </p:spPr>
        <p:txBody>
          <a:bodyPr/>
          <a:p>
            <a:r>
              <a:rPr lang="en-US" altLang="zh-CN" sz="2800" dirty="0">
                <a:solidFill>
                  <a:schemeClr val="bg1"/>
                </a:solidFill>
                <a:latin typeface="+mj-ea"/>
                <a:ea typeface="+mj-ea"/>
              </a:rPr>
              <a:t>NetEQ</a:t>
            </a:r>
            <a:r>
              <a:rPr lang="zh-CN" altLang="en-US" sz="2800" dirty="0">
                <a:solidFill>
                  <a:schemeClr val="bg1"/>
                </a:solidFill>
                <a:latin typeface="+mj-ea"/>
                <a:ea typeface="+mj-ea"/>
              </a:rPr>
              <a:t>模块初探</a:t>
            </a:r>
            <a:r>
              <a:rPr lang="en-US" altLang="zh-CN" sz="2800" dirty="0">
                <a:solidFill>
                  <a:schemeClr val="bg1"/>
                </a:solidFill>
                <a:latin typeface="+mj-ea"/>
                <a:ea typeface="+mj-ea"/>
              </a:rPr>
              <a:t>-</a:t>
            </a:r>
            <a:r>
              <a:rPr lang="zh-CN" altLang="en-US" sz="2800" dirty="0">
                <a:solidFill>
                  <a:schemeClr val="bg1"/>
                </a:solidFill>
                <a:latin typeface="+mj-ea"/>
                <a:ea typeface="+mj-ea"/>
              </a:rPr>
              <a:t>概述</a:t>
            </a:r>
            <a:endParaRPr lang="zh-CN" altLang="en-US" sz="2800" dirty="0">
              <a:solidFill>
                <a:schemeClr val="bg1"/>
              </a:solidFill>
              <a:latin typeface="+mj-ea"/>
              <a:ea typeface="+mj-ea"/>
            </a:endParaRPr>
          </a:p>
        </p:txBody>
      </p:sp>
      <p:sp>
        <p:nvSpPr>
          <p:cNvPr id="5" name="文本框 4"/>
          <p:cNvSpPr txBox="1"/>
          <p:nvPr/>
        </p:nvSpPr>
        <p:spPr>
          <a:xfrm>
            <a:off x="1554480" y="2035175"/>
            <a:ext cx="8685530" cy="1568450"/>
          </a:xfrm>
          <a:prstGeom prst="rect">
            <a:avLst/>
          </a:prstGeom>
          <a:noFill/>
        </p:spPr>
        <p:txBody>
          <a:bodyPr wrap="square" rtlCol="0">
            <a:spAutoFit/>
          </a:bodyPr>
          <a:p>
            <a:pPr indent="0">
              <a:buFont typeface="Wingdings" panose="05000000000000000000" charset="0"/>
              <a:buNone/>
            </a:pPr>
            <a:r>
              <a:rPr lang="zh-CN" altLang="en-US" sz="1600">
                <a:solidFill>
                  <a:schemeClr val="bg1"/>
                </a:solidFill>
              </a:rPr>
              <a:t>A dynamic jitter buffer and error concealment algorithm used for concealing the negative effects of network jitter and packet loss. Keeps latency as low as possible while maintaining the highest voice quality.</a:t>
            </a:r>
            <a:endParaRPr lang="zh-CN" altLang="en-US" sz="1600">
              <a:solidFill>
                <a:schemeClr val="bg1"/>
              </a:solidFill>
            </a:endParaRPr>
          </a:p>
          <a:p>
            <a:pPr indent="0">
              <a:buFont typeface="Wingdings" panose="05000000000000000000" charset="0"/>
              <a:buNone/>
            </a:pPr>
            <a:endParaRPr lang="zh-CN" altLang="en-US" sz="1600">
              <a:solidFill>
                <a:schemeClr val="bg1"/>
              </a:solidFill>
            </a:endParaRPr>
          </a:p>
          <a:p>
            <a:pPr indent="0">
              <a:buFont typeface="Wingdings" panose="05000000000000000000" charset="0"/>
              <a:buNone/>
            </a:pPr>
            <a:r>
              <a:rPr lang="zh-CN" altLang="en-US" sz="1600">
                <a:solidFill>
                  <a:schemeClr val="bg1"/>
                </a:solidFill>
              </a:rPr>
              <a:t>一种动态抖动缓冲区和错误隐藏（丢包补偿）算法，用于去除网络抖动和数据包丢失的负面影响。在保持最高语音质量的同时，保持尽可能低的延迟。</a:t>
            </a:r>
            <a:endParaRPr lang="zh-CN" altLang="en-US" sz="16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fld id="{D8D877B3-D348-4611-9BDB-C5374591D951}" type="slidenum">
              <a:rPr lang="en-US" smtClean="0"/>
            </a:fld>
            <a:endParaRPr lang="en-US" dirty="0"/>
          </a:p>
        </p:txBody>
      </p:sp>
      <p:sp>
        <p:nvSpPr>
          <p:cNvPr id="3" name="Title 1"/>
          <p:cNvSpPr txBox="1"/>
          <p:nvPr/>
        </p:nvSpPr>
        <p:spPr>
          <a:xfrm>
            <a:off x="3650615" y="506730"/>
            <a:ext cx="4493260" cy="414020"/>
          </a:xfrm>
          <a:prstGeom prst="rect">
            <a:avLst/>
          </a:prstGeom>
        </p:spPr>
        <p:txBody>
          <a:bodyPr/>
          <a:p>
            <a:r>
              <a:rPr lang="en-US" altLang="zh-CN" sz="2800" dirty="0">
                <a:solidFill>
                  <a:schemeClr val="bg1"/>
                </a:solidFill>
                <a:latin typeface="+mj-ea"/>
                <a:ea typeface="+mj-ea"/>
              </a:rPr>
              <a:t>NetEQ</a:t>
            </a:r>
            <a:r>
              <a:rPr lang="zh-CN" altLang="en-US" sz="2800" dirty="0">
                <a:solidFill>
                  <a:schemeClr val="bg1"/>
                </a:solidFill>
                <a:latin typeface="+mj-ea"/>
                <a:ea typeface="+mj-ea"/>
              </a:rPr>
              <a:t>模块初探</a:t>
            </a:r>
            <a:r>
              <a:rPr lang="en-US" altLang="zh-CN" sz="2800" dirty="0">
                <a:solidFill>
                  <a:schemeClr val="bg1"/>
                </a:solidFill>
                <a:latin typeface="+mj-ea"/>
                <a:ea typeface="+mj-ea"/>
              </a:rPr>
              <a:t>-</a:t>
            </a:r>
            <a:r>
              <a:rPr lang="zh-CN" altLang="en-US" sz="2800" dirty="0">
                <a:solidFill>
                  <a:schemeClr val="bg1"/>
                </a:solidFill>
                <a:latin typeface="+mj-ea"/>
                <a:ea typeface="+mj-ea"/>
              </a:rPr>
              <a:t>抖动消除</a:t>
            </a:r>
            <a:endParaRPr lang="zh-CN" altLang="en-US" sz="2800" dirty="0">
              <a:solidFill>
                <a:schemeClr val="bg1"/>
              </a:solidFill>
              <a:latin typeface="+mj-ea"/>
              <a:ea typeface="+mj-ea"/>
            </a:endParaRPr>
          </a:p>
        </p:txBody>
      </p:sp>
      <p:sp>
        <p:nvSpPr>
          <p:cNvPr id="4" name="文本框 3"/>
          <p:cNvSpPr txBox="1"/>
          <p:nvPr/>
        </p:nvSpPr>
        <p:spPr>
          <a:xfrm>
            <a:off x="813435" y="1734185"/>
            <a:ext cx="4185920" cy="3291840"/>
          </a:xfrm>
          <a:prstGeom prst="rect">
            <a:avLst/>
          </a:prstGeom>
          <a:noFill/>
        </p:spPr>
        <p:txBody>
          <a:bodyPr wrap="square" rtlCol="0">
            <a:spAutoFit/>
          </a:bodyPr>
          <a:p>
            <a:r>
              <a:rPr lang="zh-CN" altLang="en-US" sz="1600">
                <a:solidFill>
                  <a:schemeClr val="bg1"/>
                </a:solidFill>
              </a:rPr>
              <a:t>同码率下：抖动（J） = 平均到达间隔（接近发送间隔） - 单次到达间隔</a:t>
            </a:r>
            <a:endParaRPr lang="zh-CN" altLang="en-US" sz="1600">
              <a:solidFill>
                <a:schemeClr val="bg1"/>
              </a:solidFill>
            </a:endParaRPr>
          </a:p>
          <a:p>
            <a:endParaRPr lang="zh-CN" altLang="en-US" sz="1600">
              <a:solidFill>
                <a:schemeClr val="bg1"/>
              </a:solidFill>
            </a:endParaRPr>
          </a:p>
          <a:p>
            <a:r>
              <a:rPr lang="zh-CN" altLang="en-US" sz="1600">
                <a:solidFill>
                  <a:schemeClr val="bg1"/>
                </a:solidFill>
              </a:rPr>
              <a:t>    J &gt; 0：正抖动，数据包提前到达，包堆积，接收端溢出</a:t>
            </a:r>
            <a:endParaRPr lang="zh-CN" altLang="en-US" sz="1600">
              <a:solidFill>
                <a:schemeClr val="bg1"/>
              </a:solidFill>
            </a:endParaRPr>
          </a:p>
          <a:p>
            <a:endParaRPr lang="zh-CN" altLang="en-US" sz="1600">
              <a:solidFill>
                <a:schemeClr val="bg1"/>
              </a:solidFill>
            </a:endParaRPr>
          </a:p>
          <a:p>
            <a:r>
              <a:rPr lang="zh-CN" altLang="en-US" sz="1600">
                <a:solidFill>
                  <a:schemeClr val="bg1"/>
                </a:solidFill>
              </a:rPr>
              <a:t>    J &lt; 0 ：负抖动，数据包延迟或丢包</a:t>
            </a:r>
            <a:endParaRPr lang="zh-CN" altLang="en-US" sz="1600">
              <a:solidFill>
                <a:schemeClr val="bg1"/>
              </a:solidFill>
            </a:endParaRPr>
          </a:p>
          <a:p>
            <a:endParaRPr lang="zh-CN" altLang="en-US" sz="1600">
              <a:solidFill>
                <a:schemeClr val="bg1"/>
              </a:solidFill>
            </a:endParaRPr>
          </a:p>
          <a:p>
            <a:r>
              <a:rPr lang="zh-CN" altLang="en-US" sz="1600">
                <a:solidFill>
                  <a:schemeClr val="bg1"/>
                </a:solidFill>
              </a:rPr>
              <a:t>由于网络包的到达有快有慢，导致间隔不一致，这样听感就不顺畅。而抖动消除就是使不统一的延迟变为统一的延迟，所有数据包在网络传输的延迟之和与抖动缓冲区处理后的延迟之和相等。</a:t>
            </a:r>
            <a:endParaRPr lang="zh-CN" altLang="en-US" sz="1600">
              <a:solidFill>
                <a:schemeClr val="bg1"/>
              </a:solidFill>
            </a:endParaRPr>
          </a:p>
        </p:txBody>
      </p:sp>
      <p:sp>
        <p:nvSpPr>
          <p:cNvPr id="5" name="文本框 4"/>
          <p:cNvSpPr txBox="1"/>
          <p:nvPr/>
        </p:nvSpPr>
        <p:spPr>
          <a:xfrm>
            <a:off x="6943090" y="1734185"/>
            <a:ext cx="3919855" cy="3046095"/>
          </a:xfrm>
          <a:prstGeom prst="rect">
            <a:avLst/>
          </a:prstGeom>
          <a:noFill/>
        </p:spPr>
        <p:txBody>
          <a:bodyPr wrap="square" rtlCol="0">
            <a:spAutoFit/>
          </a:bodyPr>
          <a:p>
            <a:r>
              <a:rPr lang="zh-CN" altLang="en-US" sz="1600">
                <a:solidFill>
                  <a:schemeClr val="bg1"/>
                </a:solidFill>
              </a:rPr>
              <a:t>常见的抖动缓冲控制算法有两种：</a:t>
            </a:r>
            <a:endParaRPr lang="zh-CN" altLang="en-US" sz="1600">
              <a:solidFill>
                <a:schemeClr val="bg1"/>
              </a:solidFill>
            </a:endParaRPr>
          </a:p>
          <a:p>
            <a:endParaRPr lang="zh-CN" altLang="en-US" sz="1600">
              <a:solidFill>
                <a:schemeClr val="bg1"/>
              </a:solidFill>
            </a:endParaRPr>
          </a:p>
          <a:p>
            <a:r>
              <a:rPr lang="zh-CN" altLang="en-US" sz="1600">
                <a:solidFill>
                  <a:schemeClr val="bg1"/>
                </a:solidFill>
              </a:rPr>
              <a:t>    静态抖动缓冲控制算法：缓冲区大小固定，容易实现，网络抖动大时，丢包率高，抖动小时，延迟大。</a:t>
            </a:r>
            <a:endParaRPr lang="zh-CN" altLang="en-US" sz="1600">
              <a:solidFill>
                <a:schemeClr val="bg1"/>
              </a:solidFill>
            </a:endParaRPr>
          </a:p>
          <a:p>
            <a:endParaRPr lang="zh-CN" altLang="en-US" sz="1600">
              <a:solidFill>
                <a:schemeClr val="bg1"/>
              </a:solidFill>
            </a:endParaRPr>
          </a:p>
          <a:p>
            <a:r>
              <a:rPr lang="zh-CN" altLang="en-US" sz="1600">
                <a:solidFill>
                  <a:schemeClr val="bg1"/>
                </a:solidFill>
              </a:rPr>
              <a:t>    自适应抖动缓冲控制算法：计算目前最大抖动，调整缓冲区大小，实现复杂，网络抖动大时，丢包率低，抖动小时，延迟小。</a:t>
            </a:r>
            <a:endParaRPr lang="zh-CN" altLang="en-US" sz="1600">
              <a:solidFill>
                <a:schemeClr val="bg1"/>
              </a:solidFill>
            </a:endParaRPr>
          </a:p>
          <a:p>
            <a:endParaRPr lang="zh-CN" altLang="en-US" sz="1600">
              <a:solidFill>
                <a:schemeClr val="bg1"/>
              </a:solidFill>
            </a:endParaRPr>
          </a:p>
          <a:p>
            <a:r>
              <a:rPr lang="zh-CN" altLang="en-US" sz="1600">
                <a:solidFill>
                  <a:schemeClr val="bg1"/>
                </a:solidFill>
              </a:rPr>
              <a:t>好的算法自然是追求低丢包率和低延迟。</a:t>
            </a:r>
            <a:endParaRPr lang="zh-CN" altLang="en-US" sz="1600">
              <a:solidFill>
                <a:schemeClr val="bg1"/>
              </a:solidFill>
            </a:endParaRPr>
          </a:p>
        </p:txBody>
      </p:sp>
    </p:spTree>
  </p:cSld>
  <p:clrMapOvr>
    <a:masterClrMapping/>
  </p:clrMapOvr>
</p:sld>
</file>

<file path=ppt/theme/theme1.xml><?xml version="1.0" encoding="utf-8"?>
<a:theme xmlns:a="http://schemas.openxmlformats.org/drawingml/2006/main" name="Kula Presentation Template">
  <a:themeElements>
    <a:clrScheme name="Kula Color 1">
      <a:dk1>
        <a:srgbClr val="000000"/>
      </a:dk1>
      <a:lt1>
        <a:srgbClr val="FFFFFF"/>
      </a:lt1>
      <a:dk2>
        <a:srgbClr val="000000"/>
      </a:dk2>
      <a:lt2>
        <a:srgbClr val="FEFCFF"/>
      </a:lt2>
      <a:accent1>
        <a:srgbClr val="1D46F3"/>
      </a:accent1>
      <a:accent2>
        <a:srgbClr val="FE5757"/>
      </a:accent2>
      <a:accent3>
        <a:srgbClr val="FE0061"/>
      </a:accent3>
      <a:accent4>
        <a:srgbClr val="A905B7"/>
      </a:accent4>
      <a:accent5>
        <a:srgbClr val="7030BD"/>
      </a:accent5>
      <a:accent6>
        <a:srgbClr val="3C4EBC"/>
      </a:accent6>
      <a:hlink>
        <a:srgbClr val="5352F5"/>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22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3080</Words>
  <Application>WPS 演示</Application>
  <PresentationFormat>宽屏</PresentationFormat>
  <Paragraphs>209</Paragraphs>
  <Slides>19</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19</vt:i4>
      </vt:variant>
    </vt:vector>
  </HeadingPairs>
  <TitlesOfParts>
    <vt:vector size="37" baseType="lpstr">
      <vt:lpstr>Arial</vt:lpstr>
      <vt:lpstr>方正书宋_GBK</vt:lpstr>
      <vt:lpstr>Wingdings</vt:lpstr>
      <vt:lpstr>Open Sans</vt:lpstr>
      <vt:lpstr>苹方-简</vt:lpstr>
      <vt:lpstr>Hiragino Sans GB W3</vt:lpstr>
      <vt:lpstr>Wingdings</vt:lpstr>
      <vt:lpstr>黑体</vt:lpstr>
      <vt:lpstr>微软雅黑</vt:lpstr>
      <vt:lpstr>汉仪旗黑</vt:lpstr>
      <vt:lpstr>宋体</vt:lpstr>
      <vt:lpstr>Arial Unicode MS</vt:lpstr>
      <vt:lpstr>Calibri</vt:lpstr>
      <vt:lpstr>Helvetica Neue</vt:lpstr>
      <vt:lpstr>DengXian</vt:lpstr>
      <vt:lpstr>汉仪中等线KW</vt:lpstr>
      <vt:lpstr>汉仪书宋二KW</vt:lpstr>
      <vt:lpstr>Kula Presentation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ShapeSlide</dc:creator>
  <cp:lastModifiedBy>heshaohua</cp:lastModifiedBy>
  <cp:revision>146</cp:revision>
  <dcterms:created xsi:type="dcterms:W3CDTF">2020-10-20T02:01:07Z</dcterms:created>
  <dcterms:modified xsi:type="dcterms:W3CDTF">2020-10-20T02:01:07Z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2052-2.4.0.3944</vt:lpwstr>
  </property>
</Properties>
</file>