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F53480-6B57-4FC8-A095-3F622AA438C9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FB4BD9-7AD9-4A30-8899-3CB86AE30F2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9069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3480-6B57-4FC8-A095-3F622AA438C9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4BD9-7AD9-4A30-8899-3CB86AE3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7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3480-6B57-4FC8-A095-3F622AA438C9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4BD9-7AD9-4A30-8899-3CB86AE3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3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3480-6B57-4FC8-A095-3F622AA438C9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4BD9-7AD9-4A30-8899-3CB86AE3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4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F53480-6B57-4FC8-A095-3F622AA438C9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FB4BD9-7AD9-4A30-8899-3CB86AE30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7899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3480-6B57-4FC8-A095-3F622AA438C9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4BD9-7AD9-4A30-8899-3CB86AE3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7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3480-6B57-4FC8-A095-3F622AA438C9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4BD9-7AD9-4A30-8899-3CB86AE3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8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3480-6B57-4FC8-A095-3F622AA438C9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4BD9-7AD9-4A30-8899-3CB86AE3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3480-6B57-4FC8-A095-3F622AA438C9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4BD9-7AD9-4A30-8899-3CB86AE3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1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F53480-6B57-4FC8-A095-3F622AA438C9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FB4BD9-7AD9-4A30-8899-3CB86AE30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010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F53480-6B57-4FC8-A095-3F622AA438C9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FB4BD9-7AD9-4A30-8899-3CB86AE30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39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3F53480-6B57-4FC8-A095-3F622AA438C9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8FB4BD9-7AD9-4A30-8899-3CB86AE30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93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P2P</a:t>
            </a:r>
            <a:r>
              <a:rPr lang="zh-CN" altLang="en-US" dirty="0" smtClean="0"/>
              <a:t>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4117" y="326223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各</a:t>
            </a:r>
            <a:r>
              <a:rPr lang="en-US" altLang="zh-CN" dirty="0" smtClean="0"/>
              <a:t>NAT</a:t>
            </a:r>
            <a:r>
              <a:rPr lang="zh-CN" altLang="en-US" dirty="0"/>
              <a:t>映射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3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完全锥型</a:t>
            </a:r>
            <a:r>
              <a:rPr lang="en-US" altLang="zh-CN" dirty="0" smtClean="0"/>
              <a:t>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将来自同一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内部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地址和端口发送的包，都映射到相同的外部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地址和端口。</a:t>
            </a:r>
            <a:endParaRPr lang="en-US" altLang="zh-CN" sz="1800" dirty="0" smtClean="0"/>
          </a:p>
          <a:p>
            <a:r>
              <a:rPr lang="zh-CN" altLang="en-US" sz="1800" dirty="0" smtClean="0"/>
              <a:t>任何外部主机通过向映射的外部地址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端口发送报文，都能转发到对应内部主机的对应端口。 </a:t>
            </a:r>
            <a:endParaRPr lang="en-US" altLang="zh-CN" sz="1800" dirty="0"/>
          </a:p>
        </p:txBody>
      </p:sp>
      <p:pic>
        <p:nvPicPr>
          <p:cNvPr id="7170" name="Picture 2" descr="https://img-blog.csdn.net/20150916165627944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189" y="3473140"/>
            <a:ext cx="4762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6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受限</a:t>
            </a:r>
            <a:r>
              <a:rPr lang="zh-CN" altLang="en-US" dirty="0" smtClean="0"/>
              <a:t>锥型</a:t>
            </a:r>
            <a:r>
              <a:rPr lang="en-US" altLang="zh-CN" dirty="0" smtClean="0"/>
              <a:t>NAT(IP</a:t>
            </a:r>
            <a:r>
              <a:rPr lang="zh-CN" altLang="en-US" dirty="0" smtClean="0"/>
              <a:t>受限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将来自同一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内部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地址和端口发送的包，都映射到相同的外部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地址和端口。</a:t>
            </a:r>
            <a:endParaRPr lang="en-US" altLang="zh-CN" sz="1800" dirty="0" smtClean="0"/>
          </a:p>
          <a:p>
            <a:r>
              <a:rPr lang="zh-CN" altLang="en-US" sz="1800" dirty="0" smtClean="0"/>
              <a:t>与完全锥型</a:t>
            </a:r>
            <a:r>
              <a:rPr lang="en-US" altLang="zh-CN" sz="1800" dirty="0" smtClean="0"/>
              <a:t>NAT</a:t>
            </a:r>
            <a:r>
              <a:rPr lang="zh-CN" altLang="en-US" sz="1800" dirty="0" smtClean="0"/>
              <a:t>不同的是，当且仅当内部主机之前已经向该公网主机发送过报文，此时公网主机才能向内网主机发送报文，否则</a:t>
            </a:r>
            <a:r>
              <a:rPr lang="en-US" altLang="zh-CN" sz="1800" dirty="0" smtClean="0"/>
              <a:t>NAT</a:t>
            </a:r>
            <a:r>
              <a:rPr lang="zh-CN" altLang="en-US" sz="1800" dirty="0" smtClean="0"/>
              <a:t>会丢弃。 </a:t>
            </a:r>
            <a:endParaRPr lang="en-US" altLang="zh-CN" sz="1800" dirty="0"/>
          </a:p>
        </p:txBody>
      </p:sp>
      <p:pic>
        <p:nvPicPr>
          <p:cNvPr id="10242" name="Picture 2" descr="https://img-blog.csdn.net/20150916170622831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76" y="3698077"/>
            <a:ext cx="47434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8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端口受</a:t>
            </a:r>
            <a:r>
              <a:rPr lang="zh-CN" altLang="en-US" dirty="0"/>
              <a:t>限</a:t>
            </a:r>
            <a:r>
              <a:rPr lang="zh-CN" altLang="en-US" dirty="0" smtClean="0"/>
              <a:t>锥型</a:t>
            </a:r>
            <a:r>
              <a:rPr lang="en-US" altLang="zh-CN" dirty="0" smtClean="0"/>
              <a:t>NAT(IP+</a:t>
            </a:r>
            <a:r>
              <a:rPr lang="zh-CN" altLang="en-US" dirty="0" smtClean="0"/>
              <a:t>端口受限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将来自同一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内部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地址和端口发送的包，都映射到相同的外部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地址和端口。</a:t>
            </a:r>
            <a:endParaRPr lang="en-US" altLang="zh-CN" sz="1800" dirty="0" smtClean="0"/>
          </a:p>
          <a:p>
            <a:r>
              <a:rPr lang="zh-CN" altLang="en-US" sz="1800" dirty="0" smtClean="0"/>
              <a:t>类似于受限锥型</a:t>
            </a:r>
            <a:r>
              <a:rPr lang="en-US" altLang="zh-CN" sz="1800" dirty="0" smtClean="0"/>
              <a:t>NAT</a:t>
            </a:r>
            <a:r>
              <a:rPr lang="zh-CN" altLang="en-US" sz="1800" dirty="0" smtClean="0"/>
              <a:t>，但是更严格。端口受限锥型</a:t>
            </a:r>
            <a:r>
              <a:rPr lang="en-US" altLang="zh-CN" sz="1800" dirty="0" smtClean="0"/>
              <a:t>NAT</a:t>
            </a:r>
            <a:r>
              <a:rPr lang="zh-CN" altLang="en-US" sz="1800" dirty="0" smtClean="0"/>
              <a:t>增加了端口号的限制，当前仅当内网主机之前已经向公网主机的对应端口发送了报文，此时公网主机的对应端口才能和此内网主机通信。 </a:t>
            </a:r>
            <a:endParaRPr lang="en-US" altLang="zh-CN" sz="1800" dirty="0"/>
          </a:p>
        </p:txBody>
      </p:sp>
      <p:pic>
        <p:nvPicPr>
          <p:cNvPr id="11266" name="Picture 2" descr="https://img-blog.csdn.net/2015091617474700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90" y="3681434"/>
            <a:ext cx="48577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对称型</a:t>
            </a:r>
            <a:r>
              <a:rPr lang="en-US" altLang="zh-CN" dirty="0" smtClean="0"/>
              <a:t>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将来自同一内网地址和端口到相同目的地址和端口的所有请求，都映射到同一个公网地址和端口。</a:t>
            </a:r>
            <a:endParaRPr lang="en-US" altLang="zh-CN" sz="1800" dirty="0" smtClean="0"/>
          </a:p>
          <a:p>
            <a:r>
              <a:rPr lang="zh-CN" altLang="en-US" sz="1800" dirty="0" smtClean="0"/>
              <a:t>与锥</a:t>
            </a:r>
            <a:r>
              <a:rPr lang="zh-CN" altLang="en-US" sz="1800" dirty="0"/>
              <a:t>型</a:t>
            </a:r>
            <a:r>
              <a:rPr lang="en-US" altLang="zh-CN" sz="1800" dirty="0" smtClean="0"/>
              <a:t>NAT</a:t>
            </a:r>
            <a:r>
              <a:rPr lang="zh-CN" altLang="en-US" sz="1800" dirty="0" smtClean="0"/>
              <a:t>不同的是，如果同一个内网主机，用相同的内网地址和端口向另外一个目的地址或端口发送报文，则会用不同的映射。 </a:t>
            </a:r>
            <a:endParaRPr lang="en-US" altLang="zh-CN" sz="1800" dirty="0"/>
          </a:p>
        </p:txBody>
      </p:sp>
      <p:pic>
        <p:nvPicPr>
          <p:cNvPr id="12290" name="Picture 2" descr="https://img-blog.csdn.net/2015091618010996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13" y="3804770"/>
            <a:ext cx="47815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1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</a:t>
            </a:r>
            <a:r>
              <a:rPr lang="en-US" altLang="zh-CN" dirty="0" smtClean="0"/>
              <a:t>NAT</a:t>
            </a:r>
            <a:r>
              <a:rPr lang="zh-CN" altLang="en-US" dirty="0" smtClean="0"/>
              <a:t>组合下的穿透性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514475" y="1867694"/>
          <a:ext cx="9163050" cy="4267200"/>
        </p:xfrm>
        <a:graphic>
          <a:graphicData uri="http://schemas.openxmlformats.org/drawingml/2006/table">
            <a:tbl>
              <a:tblPr/>
              <a:tblGrid>
                <a:gridCol w="3054350">
                  <a:extLst>
                    <a:ext uri="{9D8B030D-6E8A-4147-A177-3AD203B41FA5}">
                      <a16:colId xmlns:a16="http://schemas.microsoft.com/office/drawing/2014/main" val="1092195885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3732844523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3620120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全锥型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全锥型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solidFill>
                            <a:srgbClr val="FF0000"/>
                          </a:solidFill>
                          <a:effectLst/>
                        </a:rPr>
                        <a:t>✓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391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全锥型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受限锥型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solidFill>
                            <a:srgbClr val="FF0000"/>
                          </a:solidFill>
                          <a:effectLst/>
                        </a:rPr>
                        <a:t>✓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02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全锥型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端口受限锥型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solidFill>
                            <a:srgbClr val="FF0000"/>
                          </a:solidFill>
                          <a:effectLst/>
                        </a:rPr>
                        <a:t>✓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184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全锥型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对称型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solidFill>
                            <a:srgbClr val="FF0000"/>
                          </a:solidFill>
                          <a:effectLst/>
                        </a:rPr>
                        <a:t>✓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16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受限锥型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受限锥型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solidFill>
                            <a:srgbClr val="FF0000"/>
                          </a:solidFill>
                          <a:effectLst/>
                        </a:rPr>
                        <a:t>✓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95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受限锥型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端口受限锥型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solidFill>
                            <a:srgbClr val="FF0000"/>
                          </a:solidFill>
                          <a:effectLst/>
                        </a:rPr>
                        <a:t>✓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18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受限锥型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对称型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solidFill>
                            <a:srgbClr val="FF0000"/>
                          </a:solidFill>
                          <a:effectLst/>
                        </a:rPr>
                        <a:t>✓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758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端口受限锥型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端口受限锥型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solidFill>
                            <a:srgbClr val="FF0000"/>
                          </a:solidFill>
                          <a:effectLst/>
                        </a:rPr>
                        <a:t>✓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73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端口受限锥型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对称型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solidFill>
                            <a:srgbClr val="FF0000"/>
                          </a:solidFill>
                          <a:effectLst/>
                        </a:rPr>
                        <a:t>✘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  <a:effectLst/>
                        </a:rPr>
                        <a:t>无法打通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71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对称型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对称型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</a:rPr>
                        <a:t>✘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</a:rPr>
                        <a:t>无法打通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7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8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2415" y="277421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如何实现</a:t>
            </a:r>
            <a:r>
              <a:rPr lang="en-US" altLang="zh-CN" dirty="0" smtClean="0"/>
              <a:t>P2P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中继转发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 smtClean="0"/>
              <a:t>ClientA</a:t>
            </a:r>
            <a:r>
              <a:rPr lang="zh-CN" altLang="en-US" sz="1800" dirty="0" smtClean="0"/>
              <a:t>与</a:t>
            </a:r>
            <a:r>
              <a:rPr lang="en-US" altLang="zh-CN" sz="1800" dirty="0" err="1" smtClean="0"/>
              <a:t>ClientB</a:t>
            </a:r>
            <a:r>
              <a:rPr lang="zh-CN" altLang="en-US" sz="1800" dirty="0" smtClean="0"/>
              <a:t>分别与公网</a:t>
            </a:r>
            <a:r>
              <a:rPr lang="en-US" altLang="zh-CN" sz="1800" dirty="0" err="1" smtClean="0"/>
              <a:t>ServerS</a:t>
            </a:r>
            <a:r>
              <a:rPr lang="zh-CN" altLang="en-US" sz="1800" dirty="0" smtClean="0"/>
              <a:t>建立</a:t>
            </a:r>
            <a:r>
              <a:rPr lang="en-US" altLang="zh-CN" sz="1800" dirty="0" smtClean="0"/>
              <a:t>TCP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UDP</a:t>
            </a:r>
            <a:r>
              <a:rPr lang="zh-CN" altLang="en-US" sz="1800" dirty="0" smtClean="0"/>
              <a:t>连接，通过</a:t>
            </a:r>
            <a:r>
              <a:rPr lang="en-US" altLang="zh-CN" sz="1800" dirty="0" err="1" smtClean="0"/>
              <a:t>ServerS</a:t>
            </a:r>
            <a:r>
              <a:rPr lang="zh-CN" altLang="en-US" sz="1800" dirty="0" smtClean="0"/>
              <a:t>来进行数据转发。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384" y="3397643"/>
            <a:ext cx="51625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打洞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969480"/>
            <a:ext cx="9601200" cy="3581400"/>
          </a:xfrm>
        </p:spPr>
        <p:txBody>
          <a:bodyPr/>
          <a:lstStyle/>
          <a:p>
            <a:r>
              <a:rPr lang="zh-CN" altLang="en-US" sz="1800" dirty="0" smtClean="0"/>
              <a:t>借助公网</a:t>
            </a:r>
            <a:r>
              <a:rPr lang="en-US" altLang="zh-CN" sz="1800" dirty="0" smtClean="0"/>
              <a:t>STUN</a:t>
            </a:r>
            <a:r>
              <a:rPr lang="zh-CN" altLang="en-US" sz="1800" dirty="0" smtClean="0"/>
              <a:t>服务器获取到</a:t>
            </a:r>
            <a:r>
              <a:rPr lang="en-US" altLang="zh-CN" sz="1800" dirty="0" smtClean="0"/>
              <a:t>NAT</a:t>
            </a:r>
            <a:r>
              <a:rPr lang="zh-CN" altLang="en-US" sz="1800" dirty="0" smtClean="0"/>
              <a:t>映射后的外网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和端口</a:t>
            </a:r>
            <a:endParaRPr lang="en-US" altLang="zh-CN" sz="1800" dirty="0" smtClean="0"/>
          </a:p>
          <a:p>
            <a:r>
              <a:rPr lang="zh-CN" altLang="en-US" sz="1800" dirty="0" smtClean="0"/>
              <a:t>通过公网信令服务器将外网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和端口交互给对端</a:t>
            </a:r>
            <a:endParaRPr lang="en-US" altLang="zh-CN" sz="1800" dirty="0" smtClean="0"/>
          </a:p>
          <a:p>
            <a:r>
              <a:rPr lang="zh-CN" altLang="en-US" sz="1800" dirty="0" smtClean="0"/>
              <a:t>两端通过对方交换过来的公网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和端口进行</a:t>
            </a:r>
            <a:r>
              <a:rPr lang="en-US" altLang="zh-CN" sz="1800" dirty="0" smtClean="0"/>
              <a:t>P2P</a:t>
            </a:r>
            <a:r>
              <a:rPr lang="zh-CN" altLang="en-US" sz="1800" dirty="0" smtClean="0"/>
              <a:t>通信</a:t>
            </a:r>
            <a:endParaRPr lang="en-US" altLang="zh-CN" sz="18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23" y="3246071"/>
            <a:ext cx="5274310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TURN</a:t>
            </a:r>
            <a:r>
              <a:rPr lang="zh-CN" altLang="en-US" dirty="0" smtClean="0"/>
              <a:t>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对于</a:t>
            </a:r>
            <a:r>
              <a:rPr lang="en-US" altLang="zh-CN" sz="1800" dirty="0" smtClean="0"/>
              <a:t>P2P</a:t>
            </a:r>
            <a:r>
              <a:rPr lang="zh-CN" altLang="en-US" sz="1800" dirty="0" smtClean="0"/>
              <a:t>无法打通的情况，需要借助</a:t>
            </a:r>
            <a:r>
              <a:rPr lang="en-US" altLang="zh-CN" sz="1800" dirty="0" smtClean="0"/>
              <a:t>TURN</a:t>
            </a:r>
            <a:r>
              <a:rPr lang="zh-CN" altLang="en-US" sz="1800" dirty="0" smtClean="0"/>
              <a:t>服务器来进行转发，这种我们也归类于</a:t>
            </a:r>
            <a:r>
              <a:rPr lang="en-US" altLang="zh-CN" sz="1800" dirty="0" smtClean="0"/>
              <a:t>P2P</a:t>
            </a:r>
            <a:r>
              <a:rPr lang="zh-CN" altLang="en-US" sz="1800" dirty="0" smtClean="0"/>
              <a:t>通信。</a:t>
            </a:r>
            <a:endParaRPr lang="en-US" altLang="zh-CN" sz="1800" dirty="0" smtClean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93" y="3060754"/>
            <a:ext cx="5274310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P2P</a:t>
            </a:r>
          </a:p>
          <a:p>
            <a:r>
              <a:rPr lang="en-US" altLang="zh-CN" dirty="0" smtClean="0"/>
              <a:t>NAT</a:t>
            </a:r>
            <a:r>
              <a:rPr lang="zh-CN" altLang="en-US" dirty="0" smtClean="0"/>
              <a:t>及其工作原理</a:t>
            </a:r>
            <a:endParaRPr lang="en-US" altLang="zh-CN" dirty="0" smtClean="0"/>
          </a:p>
          <a:p>
            <a:r>
              <a:rPr lang="zh-CN" altLang="en-US" dirty="0" smtClean="0"/>
              <a:t>如何实现</a:t>
            </a:r>
            <a:r>
              <a:rPr lang="en-US" altLang="zh-CN" dirty="0" smtClean="0"/>
              <a:t>P2P</a:t>
            </a:r>
          </a:p>
          <a:p>
            <a:r>
              <a:rPr lang="en-US" altLang="zh-CN" dirty="0" smtClean="0"/>
              <a:t>P2P</a:t>
            </a:r>
            <a:r>
              <a:rPr lang="zh-CN" altLang="en-US" dirty="0"/>
              <a:t>通信</a:t>
            </a:r>
            <a:r>
              <a:rPr lang="zh-CN" altLang="en-US" dirty="0" smtClean="0"/>
              <a:t>模拟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1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抓包分析</a:t>
            </a:r>
            <a:r>
              <a:rPr lang="en-US" altLang="zh-CN" sz="1800" dirty="0" smtClean="0"/>
              <a:t>STUN</a:t>
            </a:r>
            <a:r>
              <a:rPr lang="zh-CN" altLang="en-US" sz="1800" dirty="0" smtClean="0"/>
              <a:t>消息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获取外网地址映射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TURN</a:t>
            </a:r>
            <a:r>
              <a:rPr lang="zh-CN" altLang="en-US" sz="1800" dirty="0"/>
              <a:t>转发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12207" y="224247"/>
            <a:ext cx="12911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手动</a:t>
            </a:r>
            <a:r>
              <a:rPr lang="zh-CN" altLang="en-US" sz="1800" dirty="0" smtClean="0"/>
              <a:t>模拟演示两个端口受限型</a:t>
            </a:r>
            <a:r>
              <a:rPr lang="en-US" altLang="zh-CN" sz="1800" dirty="0" smtClean="0"/>
              <a:t>NAT</a:t>
            </a:r>
            <a:r>
              <a:rPr lang="zh-CN" altLang="en-US" sz="1800" dirty="0" smtClean="0"/>
              <a:t>下客户端的</a:t>
            </a:r>
            <a:r>
              <a:rPr lang="en-US" altLang="zh-CN" sz="1800" dirty="0" smtClean="0"/>
              <a:t>P2P</a:t>
            </a:r>
            <a:r>
              <a:rPr lang="zh-CN" altLang="en-US" sz="1800" dirty="0"/>
              <a:t>打</a:t>
            </a:r>
            <a:r>
              <a:rPr lang="zh-CN" altLang="en-US" sz="1800" dirty="0" smtClean="0"/>
              <a:t>洞过程</a:t>
            </a:r>
            <a:endParaRPr lang="en-US" altLang="zh-CN" sz="18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12207" y="224247"/>
            <a:ext cx="12911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</a:t>
            </a:r>
            <a:r>
              <a:rPr lang="zh-CN" altLang="en-US" dirty="0" smtClean="0"/>
              <a:t>类型检测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12207" y="224247"/>
            <a:ext cx="12911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685800"/>
            <a:ext cx="4738606" cy="59424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651" y="2946290"/>
            <a:ext cx="5819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P2P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位于</a:t>
            </a:r>
            <a:r>
              <a:rPr lang="en-US" altLang="zh-CN" dirty="0" smtClean="0"/>
              <a:t>NAT A</a:t>
            </a:r>
            <a:r>
              <a:rPr lang="zh-CN" altLang="en-US" dirty="0" smtClean="0"/>
              <a:t>之下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为内网</a:t>
            </a:r>
            <a:r>
              <a:rPr lang="en-US" altLang="zh-CN" dirty="0" smtClean="0"/>
              <a:t>IP</a:t>
            </a:r>
          </a:p>
          <a:p>
            <a:r>
              <a:rPr lang="zh-CN" altLang="en-US" dirty="0" smtClean="0"/>
              <a:t>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位于</a:t>
            </a:r>
            <a:r>
              <a:rPr lang="en-US" altLang="zh-CN" dirty="0" smtClean="0"/>
              <a:t>NAT B</a:t>
            </a:r>
            <a:r>
              <a:rPr lang="zh-CN" altLang="en-US" dirty="0" smtClean="0"/>
              <a:t>之下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为内网</a:t>
            </a:r>
            <a:r>
              <a:rPr lang="en-US" altLang="zh-CN" dirty="0" smtClean="0"/>
              <a:t>IP</a:t>
            </a:r>
          </a:p>
          <a:p>
            <a:r>
              <a:rPr lang="en-US" altLang="zh-CN" dirty="0" smtClean="0"/>
              <a:t>NAT 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NAT B</a:t>
            </a:r>
            <a:r>
              <a:rPr lang="zh-CN" altLang="en-US" dirty="0" smtClean="0"/>
              <a:t>通过公网相连</a:t>
            </a:r>
            <a:endParaRPr lang="en-US" altLang="zh-CN" dirty="0" smtClean="0"/>
          </a:p>
          <a:p>
            <a:r>
              <a:rPr lang="zh-CN" altLang="en-US" dirty="0" smtClean="0"/>
              <a:t>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如何直接进行通信？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7378" y="3465058"/>
            <a:ext cx="1028700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主机</a:t>
            </a:r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9788766" y="3464170"/>
            <a:ext cx="1028700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主机</a:t>
            </a:r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6" name="流程图: 决策 5"/>
          <p:cNvSpPr/>
          <p:nvPr/>
        </p:nvSpPr>
        <p:spPr>
          <a:xfrm>
            <a:off x="7772399" y="2576144"/>
            <a:ext cx="1538654" cy="4396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NAT A</a:t>
            </a:r>
            <a:endParaRPr lang="zh-CN" altLang="en-US" sz="1400" dirty="0"/>
          </a:p>
        </p:txBody>
      </p:sp>
      <p:sp>
        <p:nvSpPr>
          <p:cNvPr id="7" name="流程图: 决策 6"/>
          <p:cNvSpPr/>
          <p:nvPr/>
        </p:nvSpPr>
        <p:spPr>
          <a:xfrm>
            <a:off x="9533789" y="2576145"/>
            <a:ext cx="1538654" cy="4396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NAT B</a:t>
            </a:r>
            <a:endParaRPr lang="zh-CN" altLang="en-US" sz="14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477858" y="2136531"/>
            <a:ext cx="3701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0"/>
          </p:cNvCxnSpPr>
          <p:nvPr/>
        </p:nvCxnSpPr>
        <p:spPr>
          <a:xfrm flipV="1">
            <a:off x="8541726" y="2136531"/>
            <a:ext cx="0" cy="439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0"/>
          </p:cNvCxnSpPr>
          <p:nvPr/>
        </p:nvCxnSpPr>
        <p:spPr>
          <a:xfrm flipH="1" flipV="1">
            <a:off x="10303114" y="2136531"/>
            <a:ext cx="2" cy="43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0"/>
            <a:endCxn id="6" idx="2"/>
          </p:cNvCxnSpPr>
          <p:nvPr/>
        </p:nvCxnSpPr>
        <p:spPr>
          <a:xfrm flipH="1" flipV="1">
            <a:off x="8541726" y="3015759"/>
            <a:ext cx="2" cy="449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0"/>
            <a:endCxn id="7" idx="2"/>
          </p:cNvCxnSpPr>
          <p:nvPr/>
        </p:nvCxnSpPr>
        <p:spPr>
          <a:xfrm flipV="1">
            <a:off x="10303116" y="3015760"/>
            <a:ext cx="0" cy="44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3"/>
            <a:endCxn id="5" idx="1"/>
          </p:cNvCxnSpPr>
          <p:nvPr/>
        </p:nvCxnSpPr>
        <p:spPr>
          <a:xfrm flipV="1">
            <a:off x="9056078" y="3661997"/>
            <a:ext cx="732688" cy="88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99886" y="3913909"/>
            <a:ext cx="1283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192.168.1.100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9661274" y="3930137"/>
            <a:ext cx="1283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192.168.1.200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209985" y="3354219"/>
            <a:ext cx="42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08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NAT(Static NAT)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FF0000"/>
                </a:solidFill>
              </a:rPr>
              <a:t>一对一</a:t>
            </a:r>
            <a:r>
              <a:rPr lang="zh-CN" altLang="en-US" sz="1600" dirty="0" smtClean="0"/>
              <a:t>。将内部网络的私有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地址转换为公有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地址，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地址对是一对一的，是一直不变的。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2050" name="Picture 2" descr="https://img-blog.csdn.net/201709131427208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344" y="3709315"/>
            <a:ext cx="62484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3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</a:t>
            </a:r>
            <a:r>
              <a:rPr lang="zh-CN" altLang="en-US" dirty="0" smtClean="0"/>
              <a:t>态</a:t>
            </a:r>
            <a:r>
              <a:rPr lang="en-US" altLang="zh-CN" dirty="0" smtClean="0"/>
              <a:t>NAT(Pooled NAT)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</a:rPr>
              <a:t>多</a:t>
            </a:r>
            <a:r>
              <a:rPr lang="zh-CN" altLang="en-US" sz="1600" dirty="0" smtClean="0">
                <a:solidFill>
                  <a:srgbClr val="FF0000"/>
                </a:solidFill>
              </a:rPr>
              <a:t>对</a:t>
            </a:r>
            <a:r>
              <a:rPr lang="zh-CN" altLang="en-US" sz="1600" dirty="0">
                <a:solidFill>
                  <a:srgbClr val="FF0000"/>
                </a:solidFill>
              </a:rPr>
              <a:t>多</a:t>
            </a:r>
            <a:r>
              <a:rPr lang="zh-CN" altLang="en-US" sz="1600" dirty="0" smtClean="0"/>
              <a:t>。将内部网络的私有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地址转换为公用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地址时，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地址是不确定，随机的。所有被授权访问</a:t>
            </a:r>
            <a:r>
              <a:rPr lang="en-US" altLang="zh-CN" sz="1600" dirty="0" smtClean="0"/>
              <a:t>Internet</a:t>
            </a:r>
            <a:r>
              <a:rPr lang="zh-CN" altLang="en-US" sz="1600" dirty="0" smtClean="0"/>
              <a:t>的私有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地址可随机转换为任何指定合法的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地址。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3074" name="Picture 2" descr="https://img-blog.csdn.net/201709131427576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81" y="3638549"/>
            <a:ext cx="77438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8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NAPT(</a:t>
            </a:r>
            <a:r>
              <a:rPr lang="zh-CN" altLang="en-US" dirty="0" smtClean="0"/>
              <a:t>网络地址端口转换</a:t>
            </a:r>
            <a:r>
              <a:rPr lang="en-US" altLang="zh-CN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</a:rPr>
              <a:t>多</a:t>
            </a:r>
            <a:r>
              <a:rPr lang="zh-CN" altLang="en-US" sz="1600" dirty="0" smtClean="0">
                <a:solidFill>
                  <a:srgbClr val="FF0000"/>
                </a:solidFill>
              </a:rPr>
              <a:t>对一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改变外出数据包的源端口并进行端口转换，端口多路复用。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内部网络的所有主机共享一个外部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地址实现对</a:t>
            </a:r>
            <a:r>
              <a:rPr lang="zh-CN" altLang="en-US" sz="1600" dirty="0"/>
              <a:t>外网</a:t>
            </a:r>
            <a:r>
              <a:rPr lang="zh-CN" altLang="en-US" sz="1600" dirty="0" smtClean="0"/>
              <a:t>访问，节约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地址资源。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隐藏网络内部主机，防止攻击。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FF0000"/>
                </a:solidFill>
              </a:rPr>
              <a:t>NAPT</a:t>
            </a:r>
            <a:r>
              <a:rPr lang="zh-CN" altLang="en-US" sz="1600" dirty="0" smtClean="0">
                <a:solidFill>
                  <a:srgbClr val="FF0000"/>
                </a:solidFill>
              </a:rPr>
              <a:t>是目前应用最广泛的一种</a:t>
            </a:r>
            <a:r>
              <a:rPr lang="en-US" altLang="zh-CN" sz="1600" dirty="0" smtClean="0">
                <a:solidFill>
                  <a:srgbClr val="FF0000"/>
                </a:solidFill>
              </a:rPr>
              <a:t>NAT</a:t>
            </a:r>
            <a:r>
              <a:rPr lang="zh-CN" altLang="en-US" sz="1600" dirty="0" smtClean="0">
                <a:solidFill>
                  <a:srgbClr val="FF0000"/>
                </a:solidFill>
              </a:rPr>
              <a:t>技术，路由器就是最典型的</a:t>
            </a:r>
            <a:r>
              <a:rPr lang="en-US" altLang="zh-CN" sz="1600" dirty="0" smtClean="0">
                <a:solidFill>
                  <a:srgbClr val="FF0000"/>
                </a:solidFill>
              </a:rPr>
              <a:t>NAPT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4098" name="Picture 2" descr="https://img-blog.csdn.net/20170913142845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15" y="4751143"/>
            <a:ext cx="78486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NAPT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锥型</a:t>
            </a:r>
            <a:r>
              <a:rPr lang="en-US" altLang="zh-CN" dirty="0" smtClean="0"/>
              <a:t>NAT(Cone NAT)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完全锥型</a:t>
            </a:r>
            <a:r>
              <a:rPr lang="en-US" altLang="zh-CN" dirty="0" smtClean="0"/>
              <a:t>(Full Cone NAT)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受</a:t>
            </a:r>
            <a:r>
              <a:rPr lang="zh-CN" altLang="en-US" dirty="0" smtClean="0"/>
              <a:t>限锥型</a:t>
            </a:r>
            <a:r>
              <a:rPr lang="en-US" altLang="zh-CN" dirty="0" smtClean="0"/>
              <a:t>(Restricted Cone NAT)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端口受限锥型</a:t>
            </a:r>
            <a:r>
              <a:rPr lang="en-US" altLang="zh-CN" dirty="0" smtClean="0"/>
              <a:t>(Port Restricted Cone NAT)</a:t>
            </a:r>
          </a:p>
          <a:p>
            <a:r>
              <a:rPr lang="zh-CN" altLang="en-US" dirty="0" smtClean="0"/>
              <a:t>对称型</a:t>
            </a:r>
            <a:r>
              <a:rPr lang="en-US" altLang="zh-CN" dirty="0" smtClean="0"/>
              <a:t>NAT(Symmetric NAT)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82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锥型</a:t>
            </a:r>
            <a:r>
              <a:rPr lang="en-US" altLang="zh-CN" dirty="0" smtClean="0"/>
              <a:t>NAT</a:t>
            </a:r>
            <a:r>
              <a:rPr lang="zh-CN" altLang="en-US" dirty="0" smtClean="0"/>
              <a:t> </a:t>
            </a:r>
            <a:r>
              <a:rPr lang="en-US" altLang="zh-CN" dirty="0" smtClean="0"/>
              <a:t>VS </a:t>
            </a:r>
            <a:r>
              <a:rPr lang="zh-CN" altLang="en-US" dirty="0"/>
              <a:t>对称</a:t>
            </a:r>
            <a:r>
              <a:rPr lang="zh-CN" altLang="en-US" dirty="0" smtClean="0"/>
              <a:t>型</a:t>
            </a:r>
            <a:r>
              <a:rPr lang="en-US" altLang="zh-CN" dirty="0" smtClean="0"/>
              <a:t>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122" name="Picture 2" descr="http://images2015.cnblogs.com/blog/676200/201509/676200-20150911130959184-7703025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75" y="2268103"/>
            <a:ext cx="5143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ages2015.cnblogs.com/blog/676200/201509/676200-20150911131513262-15572816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707" y="2286000"/>
            <a:ext cx="51530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745154" y="5931742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锥型</a:t>
            </a:r>
            <a:r>
              <a:rPr lang="en-US" altLang="zh-CN" dirty="0" smtClean="0"/>
              <a:t>NAT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92219" y="5920367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对称型</a:t>
            </a:r>
            <a:r>
              <a:rPr lang="en-US" altLang="zh-CN" dirty="0" smtClean="0"/>
              <a:t>NAT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6763" y="3925453"/>
            <a:ext cx="1496291" cy="22080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89925" y="3925453"/>
            <a:ext cx="1496291" cy="22080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31707" y="3998913"/>
            <a:ext cx="1496291" cy="22080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305636" y="4008149"/>
            <a:ext cx="1496291" cy="22080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15999" y="4818783"/>
            <a:ext cx="1496291" cy="35809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85600" y="4809547"/>
            <a:ext cx="1496291" cy="35809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36328" y="4895615"/>
            <a:ext cx="1496291" cy="35809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5741" y="4895615"/>
            <a:ext cx="1496291" cy="35809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锥型</a:t>
            </a:r>
            <a:r>
              <a:rPr lang="en-US" altLang="zh-CN" dirty="0" smtClean="0"/>
              <a:t>NAT</a:t>
            </a:r>
            <a:r>
              <a:rPr lang="zh-CN" altLang="en-US" dirty="0" smtClean="0"/>
              <a:t> </a:t>
            </a:r>
            <a:r>
              <a:rPr lang="en-US" altLang="zh-CN" dirty="0" smtClean="0"/>
              <a:t>VS </a:t>
            </a:r>
            <a:r>
              <a:rPr lang="zh-CN" altLang="en-US" dirty="0"/>
              <a:t>对称</a:t>
            </a:r>
            <a:r>
              <a:rPr lang="zh-CN" altLang="en-US" dirty="0" smtClean="0"/>
              <a:t>型</a:t>
            </a:r>
            <a:r>
              <a:rPr lang="en-US" altLang="zh-CN" dirty="0" smtClean="0"/>
              <a:t>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NAPT</a:t>
            </a:r>
            <a:r>
              <a:rPr lang="zh-CN" altLang="en-US" sz="1800" dirty="0" smtClean="0"/>
              <a:t>共性：源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和源端口二者只要变化其一，映射的端口肯定发生变化。这是</a:t>
            </a:r>
            <a:r>
              <a:rPr lang="en-US" altLang="zh-CN" sz="1800" dirty="0" smtClean="0"/>
              <a:t>NAPT</a:t>
            </a:r>
            <a:r>
              <a:rPr lang="zh-CN" altLang="en-US" sz="1800" dirty="0" smtClean="0"/>
              <a:t>工作的</a:t>
            </a:r>
            <a:r>
              <a:rPr lang="zh-CN" altLang="en-US" sz="1800" dirty="0" smtClean="0"/>
              <a:t>基本原理，这样才能实现内</a:t>
            </a:r>
            <a:r>
              <a:rPr lang="zh-CN" altLang="en-US" sz="1800" dirty="0"/>
              <a:t>外</a:t>
            </a:r>
            <a:r>
              <a:rPr lang="zh-CN" altLang="en-US" sz="1800" dirty="0" smtClean="0"/>
              <a:t>网映射及转发。</a:t>
            </a:r>
            <a:endParaRPr lang="en-US" altLang="zh-CN" sz="1800" dirty="0"/>
          </a:p>
          <a:p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锥型</a:t>
            </a:r>
            <a:r>
              <a:rPr lang="en-US" altLang="zh-CN" sz="1800" dirty="0" smtClean="0"/>
              <a:t>NAT</a:t>
            </a:r>
            <a:r>
              <a:rPr lang="zh-CN" altLang="en-US" sz="1800" dirty="0" smtClean="0"/>
              <a:t>：</a:t>
            </a:r>
            <a:r>
              <a:rPr lang="zh-CN" altLang="en-US" sz="1800" dirty="0" smtClean="0">
                <a:solidFill>
                  <a:srgbClr val="FF0000"/>
                </a:solidFill>
              </a:rPr>
              <a:t>源</a:t>
            </a:r>
            <a:r>
              <a:rPr lang="en-US" altLang="zh-CN" sz="1800" dirty="0" smtClean="0">
                <a:solidFill>
                  <a:srgbClr val="FF0000"/>
                </a:solidFill>
              </a:rPr>
              <a:t>IP</a:t>
            </a:r>
            <a:r>
              <a:rPr lang="zh-CN" altLang="en-US" sz="1800" dirty="0" smtClean="0">
                <a:solidFill>
                  <a:srgbClr val="FF0000"/>
                </a:solidFill>
              </a:rPr>
              <a:t>和源端口都不变时</a:t>
            </a:r>
            <a:r>
              <a:rPr lang="zh-CN" altLang="en-US" sz="1800" dirty="0" smtClean="0"/>
              <a:t>，无论目的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和目的端口如何变化，映射的端口</a:t>
            </a:r>
            <a:r>
              <a:rPr lang="zh-CN" altLang="en-US" sz="1800" dirty="0" smtClean="0">
                <a:solidFill>
                  <a:srgbClr val="FF0000"/>
                </a:solidFill>
              </a:rPr>
              <a:t>均不变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对称</a:t>
            </a:r>
            <a:r>
              <a:rPr lang="zh-CN" altLang="en-US" sz="1800" dirty="0" smtClean="0"/>
              <a:t>型</a:t>
            </a:r>
            <a:r>
              <a:rPr lang="en-US" altLang="zh-CN" sz="1800" dirty="0" smtClean="0"/>
              <a:t>NAT</a:t>
            </a:r>
            <a:r>
              <a:rPr lang="zh-CN" altLang="en-US" sz="1800" dirty="0" smtClean="0"/>
              <a:t>：</a:t>
            </a:r>
            <a:r>
              <a:rPr lang="zh-CN" altLang="en-US" sz="1800" dirty="0" smtClean="0">
                <a:solidFill>
                  <a:srgbClr val="FF0000"/>
                </a:solidFill>
              </a:rPr>
              <a:t>源</a:t>
            </a:r>
            <a:r>
              <a:rPr lang="en-US" altLang="zh-CN" sz="1800" dirty="0" smtClean="0">
                <a:solidFill>
                  <a:srgbClr val="FF0000"/>
                </a:solidFill>
              </a:rPr>
              <a:t>IP</a:t>
            </a:r>
            <a:r>
              <a:rPr lang="zh-CN" altLang="en-US" sz="1800" dirty="0" smtClean="0">
                <a:solidFill>
                  <a:srgbClr val="FF0000"/>
                </a:solidFill>
              </a:rPr>
              <a:t>和源端口都不变时</a:t>
            </a:r>
            <a:r>
              <a:rPr lang="zh-CN" altLang="en-US" sz="1800" dirty="0" smtClean="0"/>
              <a:t>，目的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和目的端口二者变化其一，映射的端口</a:t>
            </a:r>
            <a:r>
              <a:rPr lang="zh-CN" altLang="en-US" sz="1800" dirty="0" smtClean="0">
                <a:solidFill>
                  <a:srgbClr val="FF0000"/>
                </a:solidFill>
              </a:rPr>
              <a:t>均变化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867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226</TotalTime>
  <Words>905</Words>
  <Application>Microsoft Office PowerPoint</Application>
  <PresentationFormat>宽屏</PresentationFormat>
  <Paragraphs>101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华文楷体</vt:lpstr>
      <vt:lpstr>Franklin Gothic Book</vt:lpstr>
      <vt:lpstr>Wingdings</vt:lpstr>
      <vt:lpstr>Crop</vt:lpstr>
      <vt:lpstr>P2P技术分享</vt:lpstr>
      <vt:lpstr>PowerPoint 演示文稿</vt:lpstr>
      <vt:lpstr>P2P通信</vt:lpstr>
      <vt:lpstr>NAT分类</vt:lpstr>
      <vt:lpstr>NAT分类</vt:lpstr>
      <vt:lpstr>NAT分类</vt:lpstr>
      <vt:lpstr>NAPT类型</vt:lpstr>
      <vt:lpstr>锥型NAT VS 对称型NAT</vt:lpstr>
      <vt:lpstr>锥型NAT VS 对称型NAT</vt:lpstr>
      <vt:lpstr>各NAT映射规则</vt:lpstr>
      <vt:lpstr>完全锥型NAT</vt:lpstr>
      <vt:lpstr>受限锥型NAT(IP受限)</vt:lpstr>
      <vt:lpstr>端口受限锥型NAT(IP+端口受限)</vt:lpstr>
      <vt:lpstr>对称型NAT</vt:lpstr>
      <vt:lpstr>各NAT组合下的穿透性</vt:lpstr>
      <vt:lpstr>如何实现P2P？</vt:lpstr>
      <vt:lpstr>中继转发</vt:lpstr>
      <vt:lpstr>UDP打洞</vt:lpstr>
      <vt:lpstr>TURN转发</vt:lpstr>
      <vt:lpstr>PowerPoint 演示文稿</vt:lpstr>
      <vt:lpstr>PowerPoint 演示文稿</vt:lpstr>
      <vt:lpstr>NAT类型检测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P2P技术分享</dc:title>
  <dc:creator>Liu NianJie[刘念杰]</dc:creator>
  <cp:lastModifiedBy>Liu NianJie[刘念杰]</cp:lastModifiedBy>
  <cp:revision>75</cp:revision>
  <dcterms:created xsi:type="dcterms:W3CDTF">2018-12-11T10:53:01Z</dcterms:created>
  <dcterms:modified xsi:type="dcterms:W3CDTF">2018-12-12T11:59:09Z</dcterms:modified>
</cp:coreProperties>
</file>