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1" r:id="rId2"/>
    <p:sldMasterId id="2147483654" r:id="rId3"/>
  </p:sldMasterIdLst>
  <p:notesMasterIdLst>
    <p:notesMasterId r:id="rId39"/>
  </p:notesMasterIdLst>
  <p:handoutMasterIdLst>
    <p:handoutMasterId r:id="rId40"/>
  </p:handoutMasterIdLst>
  <p:sldIdLst>
    <p:sldId id="291" r:id="rId4"/>
    <p:sldId id="335" r:id="rId5"/>
    <p:sldId id="342" r:id="rId6"/>
    <p:sldId id="340" r:id="rId7"/>
    <p:sldId id="341" r:id="rId8"/>
    <p:sldId id="361" r:id="rId9"/>
    <p:sldId id="362" r:id="rId10"/>
    <p:sldId id="336" r:id="rId11"/>
    <p:sldId id="363" r:id="rId12"/>
    <p:sldId id="380" r:id="rId13"/>
    <p:sldId id="381" r:id="rId14"/>
    <p:sldId id="382" r:id="rId15"/>
    <p:sldId id="383" r:id="rId16"/>
    <p:sldId id="384" r:id="rId17"/>
    <p:sldId id="337" r:id="rId18"/>
    <p:sldId id="385" r:id="rId19"/>
    <p:sldId id="386" r:id="rId20"/>
    <p:sldId id="388" r:id="rId21"/>
    <p:sldId id="389" r:id="rId22"/>
    <p:sldId id="390" r:id="rId23"/>
    <p:sldId id="338" r:id="rId24"/>
    <p:sldId id="394" r:id="rId25"/>
    <p:sldId id="334" r:id="rId26"/>
    <p:sldId id="292" r:id="rId27"/>
    <p:sldId id="325" r:id="rId28"/>
    <p:sldId id="326" r:id="rId29"/>
    <p:sldId id="327" r:id="rId30"/>
    <p:sldId id="328" r:id="rId31"/>
    <p:sldId id="329" r:id="rId32"/>
    <p:sldId id="331" r:id="rId33"/>
    <p:sldId id="391" r:id="rId34"/>
    <p:sldId id="392" r:id="rId35"/>
    <p:sldId id="330" r:id="rId36"/>
    <p:sldId id="332" r:id="rId37"/>
    <p:sldId id="29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0"/>
            <p14:sldId id="341"/>
            <p14:sldId id="361"/>
            <p14:sldId id="362"/>
            <p14:sldId id="336"/>
            <p14:sldId id="363"/>
            <p14:sldId id="380"/>
            <p14:sldId id="381"/>
            <p14:sldId id="382"/>
            <p14:sldId id="383"/>
            <p14:sldId id="384"/>
            <p14:sldId id="337"/>
            <p14:sldId id="385"/>
            <p14:sldId id="386"/>
            <p14:sldId id="388"/>
            <p14:sldId id="389"/>
            <p14:sldId id="390"/>
            <p14:sldId id="338"/>
            <p14:sldId id="394"/>
            <p14:sldId id="334"/>
            <p14:sldId id="292"/>
            <p14:sldId id="325"/>
            <p14:sldId id="326"/>
            <p14:sldId id="327"/>
            <p14:sldId id="328"/>
            <p14:sldId id="329"/>
            <p14:sldId id="331"/>
            <p14:sldId id="391"/>
            <p14:sldId id="392"/>
            <p14:sldId id="330"/>
            <p14:sldId id="332"/>
            <p14:sldId id="29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FBD04B4B-BF48-4124-A12F-E6E02B7028E1}" type="datetime1">
              <a:rPr lang="en-US" altLang="zh-CN"/>
              <a:t>4/16/2018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7A58C161-F8F7-4A20-8C6A-D7A2E5399F42}" type="slidenum">
              <a:rPr lang="en-US" altLang="zh-CN"/>
              <a:t>‹#›</a:t>
            </a:fld>
            <a:endParaRPr lang="en-US" altLang="zh-CN"/>
          </a:p>
        </p:txBody>
      </p:sp>
    </p:spTree>
    <p:extLst>
      <p:ext uri="{BB962C8B-B14F-4D97-AF65-F5344CB8AC3E}">
        <p14:creationId xmlns:p14="http://schemas.microsoft.com/office/powerpoint/2010/main" val="3857806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56B951AB-4CC4-4A1A-845E-C3E6E395286B}" type="datetime1">
              <a:rPr lang="en-US" altLang="zh-CN"/>
              <a:t>4/16/2018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84C1FF56-8A9B-4ECB-89F3-6603D17A6FE6}" type="slidenum">
              <a:rPr lang="en-US" altLang="zh-CN"/>
              <a:t>‹#›</a:t>
            </a:fld>
            <a:endParaRPr lang="en-US" altLang="zh-CN"/>
          </a:p>
        </p:txBody>
      </p:sp>
    </p:spTree>
    <p:extLst>
      <p:ext uri="{BB962C8B-B14F-4D97-AF65-F5344CB8AC3E}">
        <p14:creationId xmlns:p14="http://schemas.microsoft.com/office/powerpoint/2010/main" val="11793205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anose="020B0600070205080204"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D9DEAE6-D4D8-40C3-9224-E9AEBA1F2600}" type="slidenum">
              <a:rPr lang="en-US" altLang="zh-CN" smtClean="0">
                <a:latin typeface="Calibri" panose="020F0502020204030204" pitchFamily="34" charset="0"/>
              </a:rPr>
              <a:t>1</a:t>
            </a:fld>
            <a:endParaRPr lang="en-US" altLang="zh-CN">
              <a:latin typeface="Calibri" panose="020F0502020204030204" pitchFamily="34" charset="0"/>
            </a:endParaRPr>
          </a:p>
        </p:txBody>
      </p:sp>
    </p:spTree>
    <p:extLst>
      <p:ext uri="{BB962C8B-B14F-4D97-AF65-F5344CB8AC3E}">
        <p14:creationId xmlns:p14="http://schemas.microsoft.com/office/powerpoint/2010/main" val="3051726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anose="020B0503020204020204" pitchFamily="34" charset="-122"/>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anose="02010609060101010101" pitchFamily="49" charset="-122"/>
              </a:defRPr>
            </a:lvl1pPr>
            <a:lvl2pPr marL="457200" indent="0">
              <a:spcBef>
                <a:spcPts val="0"/>
              </a:spcBef>
              <a:buClr>
                <a:srgbClr val="3D955F"/>
              </a:buClr>
              <a:buSzPct val="100000"/>
              <a:buFontTx/>
              <a:buNone/>
              <a:defRPr baseline="0">
                <a:ea typeface="黑体" panose="02010609060101010101" pitchFamily="49" charset="-122"/>
              </a:defRPr>
            </a:lvl2pPr>
            <a:lvl3pPr marL="914400" indent="0">
              <a:spcBef>
                <a:spcPts val="0"/>
              </a:spcBef>
              <a:buClr>
                <a:srgbClr val="3D955F"/>
              </a:buClr>
              <a:buSzPct val="100000"/>
              <a:buFontTx/>
              <a:buNone/>
              <a:defRPr baseline="0">
                <a:ea typeface="黑体" panose="02010609060101010101" pitchFamily="49" charset="-122"/>
              </a:defRPr>
            </a:lvl3pPr>
            <a:lvl4pPr marL="1371600" indent="0">
              <a:spcBef>
                <a:spcPts val="0"/>
              </a:spcBef>
              <a:buClr>
                <a:srgbClr val="3D955F"/>
              </a:buClr>
              <a:buSzPct val="100000"/>
              <a:buFontTx/>
              <a:buNone/>
              <a:defRPr baseline="0">
                <a:ea typeface="黑体" panose="02010609060101010101" pitchFamily="49" charset="-122"/>
              </a:defRPr>
            </a:lvl4pPr>
            <a:lvl5pPr marL="1828800" indent="0">
              <a:spcBef>
                <a:spcPts val="0"/>
              </a:spcBef>
              <a:buClr>
                <a:srgbClr val="3D955F"/>
              </a:buClr>
              <a:buSzPct val="100000"/>
              <a:buFontTx/>
              <a:buNone/>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panose="020B0604020202020204"/>
              <a:buChar char="•"/>
              <a:defRPr baseline="0">
                <a:ea typeface="黑体" panose="02010609060101010101" pitchFamily="49" charset="-122"/>
              </a:defRPr>
            </a:lvl1pPr>
            <a:lvl2pPr marL="723900" indent="-266700">
              <a:spcBef>
                <a:spcPts val="0"/>
              </a:spcBef>
              <a:buClr>
                <a:srgbClr val="3D955F"/>
              </a:buClr>
              <a:buSzPct val="100000"/>
              <a:defRPr baseline="0">
                <a:ea typeface="黑体" panose="02010609060101010101" pitchFamily="49" charset="-122"/>
              </a:defRPr>
            </a:lvl2pPr>
            <a:lvl3pPr>
              <a:spcBef>
                <a:spcPts val="0"/>
              </a:spcBef>
              <a:buClr>
                <a:srgbClr val="3D955F"/>
              </a:buClr>
              <a:buSzPct val="100000"/>
              <a:defRPr baseline="0">
                <a:ea typeface="黑体" panose="02010609060101010101" pitchFamily="49" charset="-122"/>
              </a:defRPr>
            </a:lvl3pPr>
            <a:lvl4pPr>
              <a:spcBef>
                <a:spcPts val="0"/>
              </a:spcBef>
              <a:buClr>
                <a:srgbClr val="3D955F"/>
              </a:buClr>
              <a:buSzPct val="100000"/>
              <a:defRPr baseline="0">
                <a:ea typeface="黑体" panose="02010609060101010101" pitchFamily="49" charset="-122"/>
              </a:defRPr>
            </a:lvl4pPr>
            <a:lvl5pPr>
              <a:spcBef>
                <a:spcPts val="0"/>
              </a:spcBef>
              <a:buClr>
                <a:srgbClr val="3D955F"/>
              </a:buClr>
              <a:buSzPct val="100000"/>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anose="02010609060101010101" pitchFamily="49" charset="-122"/>
              </a:defRPr>
            </a:lvl1pPr>
            <a:lvl2pPr marL="741680" indent="-284480">
              <a:spcBef>
                <a:spcPts val="0"/>
              </a:spcBef>
              <a:buClr>
                <a:srgbClr val="3D955F"/>
              </a:buClr>
              <a:buSzPct val="100000"/>
              <a:buFont typeface="+mj-lt"/>
              <a:buAutoNum type="alphaLcPeriod"/>
              <a:defRPr baseline="0">
                <a:ea typeface="黑体" panose="02010609060101010101" pitchFamily="49" charset="-122"/>
              </a:defRPr>
            </a:lvl2pPr>
            <a:lvl3pPr marL="1148080" indent="-233680">
              <a:spcBef>
                <a:spcPts val="0"/>
              </a:spcBef>
              <a:buClr>
                <a:srgbClr val="3D955F"/>
              </a:buClr>
              <a:buSzPct val="100000"/>
              <a:buFont typeface="+mj-lt"/>
              <a:buAutoNum type="romanLcPeriod"/>
              <a:defRPr baseline="0">
                <a:ea typeface="黑体" panose="02010609060101010101" pitchFamily="49" charset="-122"/>
              </a:defRPr>
            </a:lvl3pPr>
            <a:lvl4pPr marL="1612900" indent="-241300">
              <a:spcBef>
                <a:spcPts val="0"/>
              </a:spcBef>
              <a:buClr>
                <a:srgbClr val="3D955F"/>
              </a:buClr>
              <a:buSzPct val="100000"/>
              <a:buFont typeface="+mj-lt"/>
              <a:buAutoNum type="arabicPeriod"/>
              <a:defRPr baseline="0">
                <a:ea typeface="黑体" panose="02010609060101010101" pitchFamily="49" charset="-122"/>
              </a:defRPr>
            </a:lvl4pPr>
            <a:lvl5pPr marL="2057400" indent="-228600">
              <a:spcBef>
                <a:spcPts val="0"/>
              </a:spcBef>
              <a:buClr>
                <a:srgbClr val="3D955F"/>
              </a:buClr>
              <a:buSzPct val="100000"/>
              <a:buFont typeface="+mj-lt"/>
              <a:buAutoNum type="arabicPeriod"/>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panose="020F0502020204030204"/>
          <a:ea typeface="MS PGothic" panose="020B0600070205080204" pitchFamily="34" charset="-128"/>
          <a:cs typeface="Calibri" panose="020F0502020204030204"/>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latin typeface="Calibri" panose="020F0502020204030204" pitchFamily="34" charset="0"/>
                <a:ea typeface="黑体" panose="02010609060101010101" pitchFamily="49" charset="-122"/>
              </a:rPr>
              <a:t>P. </a:t>
            </a:r>
            <a:fld id="{93DF9C1D-E498-4C1F-BD9B-8C57486AAB0C}" type="slidenum">
              <a:rPr lang="en-US" altLang="zh-CN" sz="1000">
                <a:latin typeface="Calibri" panose="020F0502020204030204" pitchFamily="34" charset="0"/>
                <a:ea typeface="黑体" panose="02010609060101010101" pitchFamily="49" charset="-122"/>
              </a:rPr>
              <a:t>‹#›</a:t>
            </a:fld>
            <a:endParaRPr lang="zh-CN" altLang="en-US" sz="1000">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MS PGothic" panose="020B0600070205080204" pitchFamily="34" charset="-128"/>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MS PGothic" panose="020B0600070205080204"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solidFill>
                  <a:prstClr val="black"/>
                </a:solidFill>
                <a:latin typeface="Calibri" panose="020F0502020204030204" pitchFamily="34" charset="0"/>
                <a:ea typeface="黑体" panose="02010609060101010101" pitchFamily="49" charset="-122"/>
              </a:rPr>
              <a:t>P. </a:t>
            </a:r>
            <a:fld id="{2C21D897-F24F-4738-92F0-44D8AC54D51E}" type="slidenum">
              <a:rPr lang="en-US" altLang="zh-CN" sz="1000">
                <a:solidFill>
                  <a:prstClr val="black"/>
                </a:solidFill>
                <a:latin typeface="Calibri" panose="020F0502020204030204" pitchFamily="34" charset="0"/>
                <a:ea typeface="黑体" panose="02010609060101010101" pitchFamily="49" charset="-122"/>
              </a:rPr>
              <a:t>‹#›</a:t>
            </a:fld>
            <a:endParaRPr lang="zh-CN" altLang="en-US" sz="1000">
              <a:solidFill>
                <a:prstClr val="black"/>
              </a:solidFill>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微软雅黑" panose="020B0503020204020204" pitchFamily="34" charset="-122"/>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hyperlink" Target="http://www.cnblogs.com/happyhippy/archive/2007/04/08/710933.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zh-cn/library/system.threading.thread.isbackground.aspx"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lstStyle/>
          <a:p>
            <a:r>
              <a:rPr lang="en-US" altLang="zh-CN" dirty="0" err="1" smtClean="0">
                <a:latin typeface="Calibri" panose="020F0502020204030204" pitchFamily="34" charset="0"/>
                <a:ea typeface="MS PGothic" panose="020B0600070205080204" pitchFamily="34" charset="-128"/>
                <a:cs typeface="Calibri" panose="020F0502020204030204" pitchFamily="34" charset="0"/>
              </a:rPr>
              <a:t>.net</a:t>
            </a:r>
            <a:r>
              <a:rPr lang="zh-CN" altLang="en-US" dirty="0" smtClean="0">
                <a:latin typeface="Calibri" panose="020F0502020204030204" pitchFamily="34" charset="0"/>
                <a:ea typeface="MS PGothic" panose="020B0600070205080204" pitchFamily="34" charset="-128"/>
                <a:cs typeface="Calibri" panose="020F0502020204030204" pitchFamily="34" charset="0"/>
              </a:rPr>
              <a:t>异步、多线程编程交流</a:t>
            </a:r>
            <a:endParaRPr lang="en-US" altLang="zh-CN"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a:xfrm>
            <a:off x="444817" y="1235649"/>
            <a:ext cx="8229600" cy="4951412"/>
          </a:xfrm>
        </p:spPr>
        <p:txBody>
          <a:bodyPr/>
          <a:lstStyle/>
          <a:p>
            <a:pPr marL="0" indent="0">
              <a:buNone/>
            </a:pPr>
            <a:r>
              <a:rPr lang="zh-CN" altLang="en-US" dirty="0"/>
              <a:t>线程池：</a:t>
            </a:r>
            <a:r>
              <a:rPr lang="en-US" altLang="zh-CN" dirty="0"/>
              <a:t>!threadpool</a:t>
            </a:r>
          </a:p>
          <a:p>
            <a:pPr marL="0" indent="0">
              <a:buNone/>
            </a:pPr>
            <a:r>
              <a:rPr lang="zh-CN" altLang="en-US" dirty="0"/>
              <a:t>CPU utilization: 33%</a:t>
            </a:r>
          </a:p>
          <a:p>
            <a:pPr marL="0" indent="0">
              <a:buNone/>
            </a:pPr>
            <a:r>
              <a:rPr lang="zh-CN" altLang="en-US" dirty="0"/>
              <a:t>Worker Thread: Total: 2 Running: 0 Idle: 2 MaxLimit: 2047 MinLimit: 8</a:t>
            </a:r>
          </a:p>
          <a:p>
            <a:pPr marL="0" indent="0">
              <a:buNone/>
            </a:pPr>
            <a:r>
              <a:rPr lang="zh-CN" altLang="en-US" dirty="0"/>
              <a:t>Work Request in Queue: 0</a:t>
            </a:r>
          </a:p>
          <a:p>
            <a:pPr marL="0" indent="0">
              <a:buNone/>
            </a:pPr>
            <a:r>
              <a:rPr lang="zh-CN" altLang="en-US" dirty="0"/>
              <a:t>--------------------------------------</a:t>
            </a:r>
          </a:p>
          <a:p>
            <a:pPr marL="0" indent="0">
              <a:buNone/>
            </a:pPr>
            <a:r>
              <a:rPr lang="zh-CN" altLang="en-US" dirty="0"/>
              <a:t>Number of Timers: 0</a:t>
            </a:r>
          </a:p>
          <a:p>
            <a:pPr marL="0" indent="0">
              <a:buNone/>
            </a:pPr>
            <a:r>
              <a:rPr lang="zh-CN" altLang="en-US" dirty="0"/>
              <a:t>--------------------------------------</a:t>
            </a:r>
          </a:p>
          <a:p>
            <a:pPr marL="0" indent="0">
              <a:buNone/>
            </a:pPr>
            <a:r>
              <a:rPr lang="zh-CN" altLang="en-US" dirty="0"/>
              <a:t>Completion Port Thread:Total: 0 Free: 0 MaxFree: 16 CurrentLimit: 0 MaxLimit: 1000 MinLimit: 8</a:t>
            </a:r>
          </a:p>
          <a:p>
            <a:pPr marL="0" indent="0">
              <a:buNone/>
            </a:pPr>
            <a:endParaRPr lang="en-US" altLang="zh-CN" dirty="0" smtClean="0"/>
          </a:p>
          <a:p>
            <a:pPr marL="0" indent="0">
              <a:buNone/>
            </a:pPr>
            <a:r>
              <a:rPr lang="zh-CN" altLang="en-US" dirty="0" smtClean="0"/>
              <a:t>没有死线程</a:t>
            </a:r>
            <a:r>
              <a:rPr lang="en-US" altLang="zh-CN" dirty="0" smtClean="0"/>
              <a:t>(</a:t>
            </a:r>
            <a:r>
              <a:rPr lang="en-US" altLang="zh-CN" dirty="0" err="1" smtClean="0"/>
              <a:t>threadstate</a:t>
            </a:r>
            <a:r>
              <a:rPr lang="en-US" altLang="zh-CN" dirty="0" smtClean="0"/>
              <a:t>)</a:t>
            </a:r>
            <a:endParaRPr lang="zh-CN" altLang="en-US" dirty="0"/>
          </a:p>
          <a:p>
            <a:pPr marL="0" indent="0">
              <a:buNone/>
            </a:pPr>
            <a:r>
              <a:rPr lang="zh-CN" altLang="en-US" dirty="0"/>
              <a:t>工作线程：执行一般的异步任务，不涉及文件，网络，数据库等</a:t>
            </a:r>
            <a:r>
              <a:rPr lang="en-US" altLang="zh-CN" dirty="0"/>
              <a:t>IO</a:t>
            </a:r>
            <a:r>
              <a:rPr lang="zh-CN" altLang="en-US" dirty="0"/>
              <a:t>操作（开发者调用）</a:t>
            </a:r>
          </a:p>
          <a:p>
            <a:pPr marL="0" indent="0">
              <a:buNone/>
            </a:pPr>
            <a:r>
              <a:rPr lang="en-US" altLang="zh-CN" dirty="0"/>
              <a:t>IO</a:t>
            </a:r>
            <a:r>
              <a:rPr lang="zh-CN" altLang="en-US" dirty="0"/>
              <a:t>线程：文件网络数据库等操作</a:t>
            </a:r>
            <a:r>
              <a:rPr lang="zh-CN" altLang="en-US" dirty="0">
                <a:sym typeface="+mn-ea"/>
              </a:rPr>
              <a:t>（</a:t>
            </a:r>
            <a:r>
              <a:rPr lang="en-US" altLang="zh-CN" dirty="0">
                <a:sym typeface="+mn-ea"/>
              </a:rPr>
              <a:t>CLR</a:t>
            </a:r>
            <a:r>
              <a:rPr lang="zh-CN" altLang="en-US" dirty="0">
                <a:sym typeface="+mn-ea"/>
              </a:rPr>
              <a:t>调用的）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err="1" smtClean="0"/>
              <a:t>Threadpool</a:t>
            </a:r>
            <a:r>
              <a:rPr lang="en-US" altLang="zh-CN" dirty="0" smtClean="0"/>
              <a:t>:</a:t>
            </a:r>
          </a:p>
          <a:p>
            <a:pPr marL="0" indent="0">
              <a:buNone/>
            </a:pPr>
            <a:r>
              <a:rPr lang="zh-CN" altLang="en-US" dirty="0" smtClean="0"/>
              <a:t>好处：可以用</a:t>
            </a:r>
            <a:r>
              <a:rPr lang="en-US" altLang="zh-CN" dirty="0" smtClean="0"/>
              <a:t>N</a:t>
            </a:r>
            <a:r>
              <a:rPr lang="zh-CN" altLang="en-US" dirty="0" smtClean="0"/>
              <a:t>个线程</a:t>
            </a:r>
            <a:r>
              <a:rPr lang="zh-CN" altLang="en-US" dirty="0" smtClean="0"/>
              <a:t>解决</a:t>
            </a:r>
            <a:r>
              <a:rPr lang="en-US" altLang="zh-CN" dirty="0" smtClean="0"/>
              <a:t>M</a:t>
            </a:r>
            <a:r>
              <a:rPr lang="zh-CN" altLang="en-US" dirty="0" smtClean="0"/>
              <a:t>个线程</a:t>
            </a:r>
            <a:r>
              <a:rPr lang="en-US" altLang="zh-CN" dirty="0" smtClean="0"/>
              <a:t>(N&lt;</a:t>
            </a:r>
            <a:r>
              <a:rPr lang="en-US" altLang="zh-CN" dirty="0" err="1" smtClean="0"/>
              <a:t>M,n</a:t>
            </a:r>
            <a:r>
              <a:rPr lang="zh-CN" altLang="en-US" dirty="0" smtClean="0"/>
              <a:t>为</a:t>
            </a:r>
            <a:r>
              <a:rPr lang="en-US" altLang="zh-CN" dirty="0" smtClean="0"/>
              <a:t>CPU</a:t>
            </a:r>
            <a:r>
              <a:rPr lang="zh-CN" altLang="en-US" dirty="0" smtClean="0"/>
              <a:t>核心数</a:t>
            </a:r>
            <a:r>
              <a:rPr lang="en-US" altLang="zh-CN" dirty="0" smtClean="0"/>
              <a:t>)</a:t>
            </a:r>
            <a:r>
              <a:rPr lang="zh-CN" altLang="en-US" dirty="0" smtClean="0"/>
              <a:t>的任务，节省了空间</a:t>
            </a:r>
            <a:r>
              <a:rPr lang="zh-CN" altLang="en-US" dirty="0" smtClean="0"/>
              <a:t>（</a:t>
            </a:r>
            <a:r>
              <a:rPr lang="en-US" altLang="zh-CN" dirty="0" err="1" smtClean="0"/>
              <a:t>teb,osthread</a:t>
            </a:r>
            <a:r>
              <a:rPr lang="zh-CN" altLang="en-US" dirty="0" smtClean="0"/>
              <a:t>结构</a:t>
            </a:r>
            <a:r>
              <a:rPr lang="zh-CN" altLang="en-US" dirty="0" smtClean="0"/>
              <a:t>）和时间（托管和非托管</a:t>
            </a:r>
            <a:r>
              <a:rPr lang="en-US" altLang="zh-CN" dirty="0" err="1" smtClean="0"/>
              <a:t>dll</a:t>
            </a:r>
            <a:r>
              <a:rPr lang="zh-CN" altLang="en-US" dirty="0"/>
              <a:t>，</a:t>
            </a:r>
            <a:r>
              <a:rPr lang="en-US" altLang="zh-CN" dirty="0"/>
              <a:t>exe</a:t>
            </a:r>
            <a:r>
              <a:rPr lang="zh-CN" altLang="en-US" dirty="0" smtClean="0"/>
              <a:t>）</a:t>
            </a:r>
            <a:endParaRPr lang="en-US" altLang="zh-CN" dirty="0" smtClean="0"/>
          </a:p>
          <a:p>
            <a:pPr marL="0" indent="0">
              <a:buNone/>
            </a:pPr>
            <a:endParaRPr lang="en-US" altLang="zh-CN" dirty="0"/>
          </a:p>
          <a:p>
            <a:pPr marL="0" indent="0">
              <a:buNone/>
            </a:pPr>
            <a:r>
              <a:rPr lang="zh-CN" altLang="en-US" dirty="0" smtClean="0"/>
              <a:t>缺点：不能控制线程启动先后顺序，纯用</a:t>
            </a:r>
            <a:r>
              <a:rPr lang="en-US" altLang="zh-CN" dirty="0" err="1" smtClean="0"/>
              <a:t>threadpool</a:t>
            </a:r>
            <a:r>
              <a:rPr lang="zh-CN" altLang="en-US" dirty="0" smtClean="0"/>
              <a:t>不能控制线程状态</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79293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定时器任务</a:t>
            </a:r>
          </a:p>
        </p:txBody>
      </p:sp>
      <p:sp>
        <p:nvSpPr>
          <p:cNvPr id="3" name="内容占位符 2"/>
          <p:cNvSpPr>
            <a:spLocks noGrp="1"/>
          </p:cNvSpPr>
          <p:nvPr>
            <p:ph sz="quarter" idx="11"/>
          </p:nvPr>
        </p:nvSpPr>
        <p:spPr/>
        <p:txBody>
          <a:bodyPr/>
          <a:lstStyle/>
          <a:p>
            <a:pPr marL="0" indent="0">
              <a:buNone/>
            </a:pPr>
            <a:r>
              <a:rPr lang="zh-CN" altLang="en-US" dirty="0" smtClean="0"/>
              <a:t>正常开发中，一般不用</a:t>
            </a:r>
            <a:r>
              <a:rPr lang="en-US" altLang="zh-CN" dirty="0" err="1" smtClean="0"/>
              <a:t>threading.time</a:t>
            </a:r>
            <a:r>
              <a:rPr lang="zh-CN" altLang="en-US" dirty="0" smtClean="0"/>
              <a:t>或者</a:t>
            </a:r>
            <a:r>
              <a:rPr lang="en-US" altLang="zh-CN" dirty="0" smtClean="0"/>
              <a:t>timer</a:t>
            </a:r>
            <a:r>
              <a:rPr lang="zh-CN" altLang="en-US" dirty="0" smtClean="0"/>
              <a:t>或者</a:t>
            </a:r>
            <a:r>
              <a:rPr lang="en-US" altLang="zh-CN" dirty="0" err="1" smtClean="0"/>
              <a:t>threadpool</a:t>
            </a:r>
            <a:r>
              <a:rPr lang="zh-CN" altLang="en-US" dirty="0" smtClean="0"/>
              <a:t>的定时器功能，用</a:t>
            </a:r>
            <a:r>
              <a:rPr lang="en-US" altLang="zh-CN" dirty="0" smtClean="0"/>
              <a:t>quartz</a:t>
            </a:r>
            <a:r>
              <a:rPr lang="zh-CN" altLang="en-US" dirty="0" smtClean="0"/>
              <a:t>比较多。</a:t>
            </a:r>
            <a:endParaRPr lang="en-US" altLang="zh-CN" dirty="0" smtClean="0"/>
          </a:p>
        </p:txBody>
      </p:sp>
      <p:pic>
        <p:nvPicPr>
          <p:cNvPr id="5" name="图片 4"/>
          <p:cNvPicPr>
            <a:picLocks noChangeAspect="1"/>
          </p:cNvPicPr>
          <p:nvPr/>
        </p:nvPicPr>
        <p:blipFill>
          <a:blip r:embed="rId2"/>
          <a:stretch>
            <a:fillRect/>
          </a:stretch>
        </p:blipFill>
        <p:spPr>
          <a:xfrm>
            <a:off x="453726" y="1988840"/>
            <a:ext cx="9734550" cy="2990850"/>
          </a:xfrm>
          <a:prstGeom prst="rect">
            <a:avLst/>
          </a:prstGeom>
        </p:spPr>
      </p:pic>
    </p:spTree>
    <p:extLst>
      <p:ext uri="{BB962C8B-B14F-4D97-AF65-F5344CB8AC3E}">
        <p14:creationId xmlns:p14="http://schemas.microsoft.com/office/powerpoint/2010/main" val="357227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是对</a:t>
            </a:r>
            <a:r>
              <a:rPr lang="en-US" altLang="zh-CN" dirty="0" smtClean="0"/>
              <a:t>thread</a:t>
            </a:r>
            <a:r>
              <a:rPr lang="zh-CN" altLang="en-US" dirty="0" smtClean="0"/>
              <a:t>和</a:t>
            </a:r>
            <a:r>
              <a:rPr lang="en-US" altLang="zh-CN" dirty="0" err="1" smtClean="0"/>
              <a:t>threadpool</a:t>
            </a:r>
            <a:r>
              <a:rPr lang="zh-CN" altLang="en-US" dirty="0" smtClean="0"/>
              <a:t>的封装</a:t>
            </a:r>
            <a:endParaRPr lang="en-US" altLang="zh-CN" dirty="0" smtClean="0"/>
          </a:p>
          <a:p>
            <a:endParaRPr lang="en-US" altLang="zh-CN" dirty="0"/>
          </a:p>
          <a:p>
            <a:r>
              <a:rPr lang="en-US" altLang="zh-CN" dirty="0" smtClean="0"/>
              <a:t>Thread:</a:t>
            </a:r>
            <a:r>
              <a:rPr lang="zh-CN" altLang="en-US" dirty="0" smtClean="0"/>
              <a:t>空间</a:t>
            </a:r>
            <a:r>
              <a:rPr lang="en-US" altLang="zh-CN" dirty="0" smtClean="0"/>
              <a:t>+</a:t>
            </a:r>
            <a:r>
              <a:rPr lang="zh-CN" altLang="en-US" dirty="0" smtClean="0"/>
              <a:t>时间开销，使用不当线程过多，造成时间片切换</a:t>
            </a:r>
            <a:endParaRPr lang="en-US" altLang="zh-CN" dirty="0" smtClean="0"/>
          </a:p>
          <a:p>
            <a:r>
              <a:rPr lang="en-US" altLang="zh-CN" dirty="0" err="1" smtClean="0"/>
              <a:t>Threadpool</a:t>
            </a:r>
            <a:r>
              <a:rPr lang="en-US" altLang="zh-CN" dirty="0" smtClean="0"/>
              <a:t>:</a:t>
            </a:r>
            <a:r>
              <a:rPr lang="zh-CN" altLang="en-US" dirty="0" smtClean="0"/>
              <a:t>不能</a:t>
            </a:r>
            <a:r>
              <a:rPr lang="zh-CN" altLang="en-US" dirty="0"/>
              <a:t>控制线程启动先后顺序，纯用</a:t>
            </a:r>
            <a:r>
              <a:rPr lang="en-US" altLang="zh-CN" dirty="0" err="1"/>
              <a:t>threadpool</a:t>
            </a:r>
            <a:r>
              <a:rPr lang="zh-CN" altLang="en-US" dirty="0"/>
              <a:t>不能控制线程</a:t>
            </a:r>
            <a:r>
              <a:rPr lang="zh-CN" altLang="en-US" dirty="0" smtClean="0"/>
              <a:t>状态</a:t>
            </a:r>
            <a:r>
              <a:rPr lang="en-US" altLang="zh-CN" dirty="0" smtClean="0"/>
              <a:t>(</a:t>
            </a:r>
            <a:r>
              <a:rPr lang="zh-CN" altLang="en-US" dirty="0" smtClean="0"/>
              <a:t>延续阻塞超时完成</a:t>
            </a:r>
            <a:r>
              <a:rPr lang="en-US" altLang="zh-CN" dirty="0" smtClean="0"/>
              <a:t>,</a:t>
            </a:r>
            <a:r>
              <a:rPr lang="zh-CN" altLang="en-US" dirty="0" smtClean="0"/>
              <a:t>控制权在</a:t>
            </a:r>
            <a:r>
              <a:rPr lang="en-US" altLang="zh-CN" dirty="0" smtClean="0"/>
              <a:t>CLR</a:t>
            </a:r>
            <a:r>
              <a:rPr lang="zh-CN" altLang="en-US" dirty="0" smtClean="0"/>
              <a:t>层面</a:t>
            </a:r>
            <a:r>
              <a:rPr lang="en-US" altLang="zh-CN" dirty="0" smtClean="0"/>
              <a:t>)</a:t>
            </a:r>
            <a:endParaRPr lang="en-US" altLang="zh-CN" dirty="0"/>
          </a:p>
          <a:p>
            <a:endParaRPr lang="en-US" altLang="zh-CN" dirty="0" smtClean="0"/>
          </a:p>
          <a:p>
            <a:r>
              <a:rPr lang="en-US" altLang="zh-CN" dirty="0" err="1" smtClean="0"/>
              <a:t>.net</a:t>
            </a:r>
            <a:r>
              <a:rPr lang="en-US" altLang="zh-CN" dirty="0" smtClean="0"/>
              <a:t> 4.0</a:t>
            </a:r>
            <a:r>
              <a:rPr lang="zh-CN" altLang="en-US" dirty="0" smtClean="0"/>
              <a:t>后微软推荐使用</a:t>
            </a:r>
            <a:r>
              <a:rPr lang="en-US" altLang="zh-CN" dirty="0" smtClean="0"/>
              <a:t>task</a:t>
            </a:r>
            <a:r>
              <a:rPr lang="zh-CN" altLang="en-US" dirty="0" smtClean="0"/>
              <a:t>替换</a:t>
            </a:r>
            <a:r>
              <a:rPr lang="en-US" altLang="zh-CN" dirty="0" smtClean="0"/>
              <a:t>thread </a:t>
            </a:r>
            <a:r>
              <a:rPr lang="en-US" altLang="zh-CN" dirty="0" err="1" smtClean="0"/>
              <a:t>threadpool</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5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a:t>
            </a:r>
            <a:r>
              <a:rPr lang="zh-CN" altLang="en-US" dirty="0" smtClean="0"/>
              <a:t>使用方法</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启动的几种方法：</a:t>
            </a:r>
            <a:r>
              <a:rPr lang="en-US" altLang="zh-CN" dirty="0"/>
              <a:t>ConsoleApplication10</a:t>
            </a:r>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69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zh-CN" altLang="en-US" dirty="0" smtClean="0"/>
              <a:t>底层的</a:t>
            </a:r>
            <a:r>
              <a:rPr lang="en-US" altLang="zh-CN" dirty="0" smtClean="0"/>
              <a:t>task</a:t>
            </a:r>
            <a:r>
              <a:rPr lang="zh-CN" altLang="en-US" dirty="0" smtClean="0"/>
              <a:t>是由不同的</a:t>
            </a:r>
            <a:r>
              <a:rPr lang="en-US" altLang="zh-CN" dirty="0" err="1" smtClean="0"/>
              <a:t>TaskScheduler</a:t>
            </a:r>
            <a:r>
              <a:rPr lang="zh-CN" altLang="en-US" dirty="0" smtClean="0"/>
              <a:t>实现的</a:t>
            </a:r>
            <a:endParaRPr lang="en-US" altLang="zh-CN" dirty="0" smtClean="0"/>
          </a:p>
          <a:p>
            <a:r>
              <a:rPr lang="zh-CN" altLang="en-US" dirty="0" smtClean="0"/>
              <a:t>默认的</a:t>
            </a:r>
            <a:r>
              <a:rPr lang="en-US" altLang="zh-CN" dirty="0" err="1" smtClean="0"/>
              <a:t>TaskScheduler</a:t>
            </a:r>
            <a:r>
              <a:rPr lang="zh-CN" altLang="en-US" dirty="0" smtClean="0"/>
              <a:t>的实现是</a:t>
            </a:r>
            <a:r>
              <a:rPr lang="en-US" altLang="zh-CN" dirty="0" err="1" smtClean="0"/>
              <a:t>ThreadPoolTaskScheduler</a:t>
            </a:r>
            <a:endParaRPr lang="en-US" altLang="zh-CN" dirty="0" smtClean="0"/>
          </a:p>
          <a:p>
            <a:r>
              <a:rPr lang="en-US" altLang="zh-CN" dirty="0" err="1" smtClean="0"/>
              <a:t>Wpf</a:t>
            </a:r>
            <a:r>
              <a:rPr lang="zh-CN" altLang="en-US" dirty="0" smtClean="0"/>
              <a:t>默认的</a:t>
            </a:r>
            <a:r>
              <a:rPr lang="en-US" altLang="zh-CN" dirty="0" err="1" smtClean="0"/>
              <a:t>TaskScheduler</a:t>
            </a:r>
            <a:r>
              <a:rPr lang="zh-CN" altLang="en-US" dirty="0" smtClean="0"/>
              <a:t>是</a:t>
            </a:r>
            <a:r>
              <a:rPr lang="en-US" altLang="zh-CN" dirty="0" err="1" smtClean="0"/>
              <a:t>SynchronizationContextTaskScheduler</a:t>
            </a:r>
            <a:r>
              <a:rPr lang="zh-CN" altLang="en-US" dirty="0" smtClean="0"/>
              <a:t>（</a:t>
            </a:r>
            <a:r>
              <a:rPr lang="en-US" altLang="zh-CN" dirty="0" err="1" smtClean="0"/>
              <a:t>winform</a:t>
            </a:r>
            <a:r>
              <a:rPr lang="zh-CN" altLang="en-US" dirty="0" smtClean="0"/>
              <a:t>可能直接写</a:t>
            </a:r>
            <a:r>
              <a:rPr lang="en-US" altLang="zh-CN" dirty="0" smtClean="0"/>
              <a:t>invoke </a:t>
            </a:r>
            <a:r>
              <a:rPr lang="en-US" altLang="zh-CN" dirty="0" err="1" smtClean="0"/>
              <a:t>begininvoke</a:t>
            </a:r>
            <a:r>
              <a:rPr lang="zh-CN" altLang="en-US" dirty="0" smtClean="0"/>
              <a:t>）</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323528" y="4005064"/>
            <a:ext cx="817245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几种种阻塞方式、延续</a:t>
            </a:r>
            <a:endParaRPr lang="zh-CN" altLang="en-US" dirty="0"/>
          </a:p>
        </p:txBody>
      </p:sp>
      <p:sp>
        <p:nvSpPr>
          <p:cNvPr id="3" name="内容占位符 2"/>
          <p:cNvSpPr>
            <a:spLocks noGrp="1"/>
          </p:cNvSpPr>
          <p:nvPr>
            <p:ph sz="quarter" idx="11"/>
          </p:nvPr>
        </p:nvSpPr>
        <p:spPr/>
        <p:txBody>
          <a:bodyPr/>
          <a:lstStyle/>
          <a:p>
            <a:r>
              <a:rPr lang="en-US" altLang="zh-CN" dirty="0" smtClean="0"/>
              <a:t>Thread </a:t>
            </a:r>
            <a:r>
              <a:rPr lang="en-US" altLang="zh-CN" dirty="0" err="1" smtClean="0"/>
              <a:t>join,sleep</a:t>
            </a:r>
            <a:r>
              <a:rPr lang="zh-CN" altLang="en-US" dirty="0" smtClean="0"/>
              <a:t>等。</a:t>
            </a:r>
            <a:endParaRPr lang="en-US" altLang="zh-CN" dirty="0" smtClean="0"/>
          </a:p>
          <a:p>
            <a:r>
              <a:rPr lang="zh-CN" altLang="en-US" dirty="0" smtClean="0"/>
              <a:t>用</a:t>
            </a:r>
            <a:r>
              <a:rPr lang="en-US" altLang="zh-CN" dirty="0" smtClean="0"/>
              <a:t>thread</a:t>
            </a:r>
            <a:r>
              <a:rPr lang="zh-CN" altLang="en-US" dirty="0" smtClean="0"/>
              <a:t>实现</a:t>
            </a:r>
            <a:r>
              <a:rPr lang="en-US" altLang="zh-CN" dirty="0" err="1" smtClean="0"/>
              <a:t>waitall</a:t>
            </a:r>
            <a:r>
              <a:rPr lang="zh-CN" altLang="en-US" dirty="0" smtClean="0"/>
              <a:t>特别痛苦</a:t>
            </a:r>
            <a:endParaRPr lang="en-US" altLang="zh-CN" dirty="0" smtClean="0"/>
          </a:p>
          <a:p>
            <a:r>
              <a:rPr lang="en-US" altLang="zh-CN" dirty="0" err="1"/>
              <a:t>WhenAll:</a:t>
            </a:r>
            <a:r>
              <a:rPr lang="en-US" altLang="zh-CN" sz="2000" dirty="0" err="1"/>
              <a:t>WhenAll</a:t>
            </a:r>
            <a:r>
              <a:rPr lang="en-US" altLang="zh-CN" sz="2000" dirty="0"/>
              <a:t> </a:t>
            </a:r>
            <a:r>
              <a:rPr lang="zh-CN" altLang="en-US" sz="2000" dirty="0"/>
              <a:t>是创建一个异步（不阻塞当前线程）的</a:t>
            </a:r>
            <a:r>
              <a:rPr lang="en-US" altLang="zh-CN" sz="2000" dirty="0"/>
              <a:t>Task</a:t>
            </a:r>
            <a:r>
              <a:rPr lang="zh-CN" altLang="en-US" sz="2000" dirty="0"/>
              <a:t>，这个</a:t>
            </a:r>
            <a:r>
              <a:rPr lang="en-US" altLang="zh-CN" sz="2000" dirty="0"/>
              <a:t>Task</a:t>
            </a:r>
            <a:r>
              <a:rPr lang="zh-CN" altLang="en-US" sz="2000" dirty="0"/>
              <a:t>等待所有其他任务</a:t>
            </a:r>
            <a:r>
              <a:rPr lang="zh-CN" altLang="en-US" sz="2000" dirty="0" smtClean="0"/>
              <a:t>完毕</a:t>
            </a:r>
            <a:endParaRPr lang="en-US" altLang="zh-CN" sz="2000" dirty="0" smtClean="0"/>
          </a:p>
          <a:p>
            <a:r>
              <a:rPr lang="en-US" altLang="zh-CN" sz="2000" dirty="0" err="1" smtClean="0"/>
              <a:t>whenany</a:t>
            </a:r>
            <a:endParaRPr lang="en-US" altLang="zh-CN" sz="2000" dirty="0"/>
          </a:p>
          <a:p>
            <a:r>
              <a:rPr lang="en-US" altLang="zh-CN" dirty="0" err="1" smtClean="0"/>
              <a:t>Waitall</a:t>
            </a:r>
            <a:r>
              <a:rPr lang="en-US" altLang="zh-CN" dirty="0" smtClean="0"/>
              <a:t>,</a:t>
            </a:r>
            <a:r>
              <a:rPr lang="zh-CN" altLang="en-US" dirty="0" smtClean="0"/>
              <a:t>阻塞当前线程，线程数组全部完成才继续</a:t>
            </a:r>
            <a:endParaRPr lang="en-US" altLang="zh-CN" dirty="0" smtClean="0"/>
          </a:p>
          <a:p>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集合中</a:t>
            </a:r>
            <a:r>
              <a:rPr lang="en-US" altLang="zh-CN" dirty="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en-US" altLang="zh-CN" dirty="0" smtClean="0"/>
          </a:p>
          <a:p>
            <a:r>
              <a:rPr lang="en-US" altLang="zh-CN" dirty="0" err="1" smtClean="0"/>
              <a:t>Waitany</a:t>
            </a:r>
            <a:r>
              <a:rPr lang="en-US" altLang="zh-CN" dirty="0" smtClean="0"/>
              <a:t>,</a:t>
            </a:r>
            <a:r>
              <a:rPr lang="zh-CN" altLang="en-US" dirty="0" smtClean="0"/>
              <a:t>任意一个线程完成继续</a:t>
            </a:r>
            <a:endParaRPr lang="en-US" altLang="zh-CN" dirty="0" smtClean="0"/>
          </a:p>
          <a:p>
            <a:r>
              <a:rPr lang="zh-CN" altLang="en-US" dirty="0" smtClean="0"/>
              <a:t>首先</a:t>
            </a:r>
            <a:r>
              <a:rPr lang="zh-CN" altLang="en-US" dirty="0"/>
              <a:t>循环</a:t>
            </a:r>
            <a:r>
              <a:rPr lang="en-US" altLang="zh-CN" dirty="0"/>
              <a:t>Task[]</a:t>
            </a:r>
            <a:r>
              <a:rPr lang="zh-CN" altLang="en-US" dirty="0"/>
              <a:t>，检查里面是否有</a:t>
            </a:r>
            <a:r>
              <a:rPr lang="en-US" altLang="zh-CN" dirty="0"/>
              <a:t>Task</a:t>
            </a:r>
            <a:r>
              <a:rPr lang="zh-CN" altLang="en-US" dirty="0"/>
              <a:t>已经完成，如果有则直接返回，否者我们调用</a:t>
            </a:r>
            <a:r>
              <a:rPr lang="en-US" altLang="zh-CN" dirty="0"/>
              <a:t>Task&lt;Task&gt; </a:t>
            </a:r>
            <a:r>
              <a:rPr lang="en-US" altLang="zh-CN" dirty="0" err="1"/>
              <a:t>firstCompleted</a:t>
            </a:r>
            <a:r>
              <a:rPr lang="en-US" altLang="zh-CN" dirty="0"/>
              <a:t> </a:t>
            </a:r>
            <a:r>
              <a:rPr lang="en-US" altLang="zh-CN" dirty="0" smtClean="0"/>
              <a:t>= </a:t>
            </a:r>
            <a:r>
              <a:rPr lang="en-US" altLang="zh-CN" dirty="0" err="1" smtClean="0"/>
              <a:t>TaskFactory.CommonCWAnyLogic</a:t>
            </a:r>
            <a:r>
              <a:rPr lang="en-US" altLang="zh-CN" dirty="0" smtClean="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smtClean="0"/>
              <a:t>方法</a:t>
            </a:r>
            <a:endParaRPr lang="en-US" altLang="zh-CN" dirty="0"/>
          </a:p>
          <a:p>
            <a:r>
              <a:rPr lang="en-US" altLang="zh-CN" dirty="0" err="1"/>
              <a:t>WaitAll</a:t>
            </a:r>
            <a:r>
              <a:rPr lang="en-US" altLang="zh-CN"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53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枚举</a:t>
            </a:r>
            <a:endParaRPr lang="zh-CN" altLang="en-US" dirty="0"/>
          </a:p>
        </p:txBody>
      </p:sp>
      <p:sp>
        <p:nvSpPr>
          <p:cNvPr id="3" name="内容占位符 2"/>
          <p:cNvSpPr>
            <a:spLocks noGrp="1"/>
          </p:cNvSpPr>
          <p:nvPr>
            <p:ph sz="quarter" idx="11"/>
          </p:nvPr>
        </p:nvSpPr>
        <p:spPr/>
        <p:txBody>
          <a:bodyPr/>
          <a:lstStyle/>
          <a:p>
            <a:r>
              <a:rPr lang="en-US" altLang="zh-CN" dirty="0" err="1" smtClean="0"/>
              <a:t>TaskCreationOptions</a:t>
            </a:r>
            <a:r>
              <a:rPr lang="en-US" altLang="zh-CN" dirty="0" smtClean="0"/>
              <a:t>(</a:t>
            </a:r>
            <a:r>
              <a:rPr lang="en-US" altLang="zh-CN" dirty="0" err="1" smtClean="0"/>
              <a:t>HideScheduler</a:t>
            </a:r>
            <a:r>
              <a:rPr lang="en-US" altLang="zh-CN" dirty="0" smtClean="0"/>
              <a:t>,</a:t>
            </a:r>
            <a:r>
              <a:rPr lang="zh-CN" altLang="en-US" dirty="0" smtClean="0"/>
              <a:t>子任务跟父任务用的不是一个</a:t>
            </a:r>
            <a:r>
              <a:rPr lang="en-US" altLang="zh-CN" dirty="0" err="1" smtClean="0"/>
              <a:t>TaskScheduler</a:t>
            </a:r>
            <a:r>
              <a:rPr lang="en-US" altLang="zh-CN" dirty="0"/>
              <a:t>; </a:t>
            </a:r>
            <a:r>
              <a:rPr lang="en-US" altLang="zh-CN" dirty="0" err="1" smtClean="0"/>
              <a:t>PreferFairness</a:t>
            </a:r>
            <a:r>
              <a:rPr lang="en-US" altLang="zh-CN" dirty="0" smtClean="0"/>
              <a:t>,</a:t>
            </a:r>
            <a:r>
              <a:rPr lang="zh-CN" altLang="en-US" dirty="0" smtClean="0"/>
              <a:t>会将任务放到</a:t>
            </a:r>
            <a:r>
              <a:rPr lang="en-US" altLang="zh-CN" dirty="0" err="1" smtClean="0"/>
              <a:t>threadpool</a:t>
            </a:r>
            <a:r>
              <a:rPr lang="zh-CN" altLang="en-US" dirty="0" smtClean="0"/>
              <a:t>的工作线程池中去争抢，</a:t>
            </a:r>
            <a:r>
              <a:rPr lang="en-US" altLang="zh-CN" dirty="0" smtClean="0"/>
              <a:t>task</a:t>
            </a:r>
            <a:r>
              <a:rPr lang="zh-CN" altLang="en-US" dirty="0" smtClean="0"/>
              <a:t>默认使用的是自己的队列</a:t>
            </a:r>
            <a:r>
              <a:rPr lang="en-US" altLang="zh-CN" dirty="0" err="1"/>
              <a:t>ThreadPoolWorkQueue</a:t>
            </a:r>
            <a:r>
              <a:rPr lang="en-US" altLang="zh-CN" dirty="0"/>
              <a:t>)</a:t>
            </a:r>
            <a:endParaRPr lang="en-US" altLang="zh-CN" dirty="0" smtClean="0"/>
          </a:p>
          <a:p>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611560" y="2685496"/>
            <a:ext cx="6912074" cy="3485116"/>
          </a:xfrm>
          <a:prstGeom prst="rect">
            <a:avLst/>
          </a:prstGeom>
        </p:spPr>
      </p:pic>
    </p:spTree>
    <p:extLst>
      <p:ext uri="{BB962C8B-B14F-4D97-AF65-F5344CB8AC3E}">
        <p14:creationId xmlns:p14="http://schemas.microsoft.com/office/powerpoint/2010/main" val="202369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取消</a:t>
            </a:r>
            <a:endParaRPr lang="zh-CN" altLang="en-US" dirty="0"/>
          </a:p>
        </p:txBody>
      </p:sp>
      <p:sp>
        <p:nvSpPr>
          <p:cNvPr id="3" name="内容占位符 2"/>
          <p:cNvSpPr>
            <a:spLocks noGrp="1"/>
          </p:cNvSpPr>
          <p:nvPr>
            <p:ph sz="quarter" idx="11"/>
          </p:nvPr>
        </p:nvSpPr>
        <p:spPr/>
        <p:txBody>
          <a:bodyPr/>
          <a:lstStyle/>
          <a:p>
            <a:r>
              <a:rPr lang="en-US" altLang="zh-CN" dirty="0" err="1" smtClean="0"/>
              <a:t>CancellationTokenSource</a:t>
            </a:r>
            <a:r>
              <a:rPr lang="zh-CN" altLang="en-US" dirty="0" smtClean="0"/>
              <a:t>这个比自己写</a:t>
            </a:r>
            <a:r>
              <a:rPr lang="en-US" altLang="zh-CN" dirty="0" smtClean="0"/>
              <a:t>thread</a:t>
            </a:r>
            <a:r>
              <a:rPr lang="zh-CN" altLang="en-US" dirty="0" smtClean="0"/>
              <a:t>加</a:t>
            </a:r>
            <a:r>
              <a:rPr lang="en-US" altLang="zh-CN" dirty="0" smtClean="0"/>
              <a:t>running</a:t>
            </a:r>
            <a:r>
              <a:rPr lang="zh-CN" altLang="en-US" dirty="0" smtClean="0"/>
              <a:t>状态的参数要强很多</a:t>
            </a:r>
            <a:endParaRPr lang="en-US" altLang="zh-CN" dirty="0" smtClean="0"/>
          </a:p>
          <a:p>
            <a:r>
              <a:rPr lang="en-US" altLang="zh-CN" dirty="0" smtClean="0"/>
              <a:t>1.</a:t>
            </a:r>
            <a:r>
              <a:rPr lang="zh-CN" altLang="en-US" dirty="0" smtClean="0"/>
              <a:t>当</a:t>
            </a:r>
            <a:r>
              <a:rPr lang="zh-CN" altLang="en-US" dirty="0"/>
              <a:t>任务取消的时候，我希望有一个函数能够被触发，这个触发可以做一些资源的清理</a:t>
            </a:r>
            <a:r>
              <a:rPr lang="zh-CN" altLang="en-US" dirty="0" smtClean="0"/>
              <a:t>，或者</a:t>
            </a:r>
            <a:r>
              <a:rPr lang="zh-CN" altLang="en-US" dirty="0"/>
              <a:t>是更新数据库</a:t>
            </a:r>
            <a:r>
              <a:rPr lang="zh-CN" altLang="en-US" dirty="0" smtClean="0"/>
              <a:t>信息</a:t>
            </a:r>
            <a:r>
              <a:rPr lang="en-US" altLang="zh-CN" dirty="0"/>
              <a:t>(ConsoleApplication16)</a:t>
            </a:r>
          </a:p>
          <a:p>
            <a:r>
              <a:rPr lang="en-US" altLang="zh-CN" dirty="0" smtClean="0"/>
              <a:t>2.</a:t>
            </a:r>
            <a:r>
              <a:rPr lang="zh-CN" altLang="en-US" dirty="0" smtClean="0"/>
              <a:t>延迟取消：</a:t>
            </a:r>
            <a:r>
              <a:rPr lang="en-US" altLang="zh-CN" dirty="0" err="1" smtClean="0"/>
              <a:t>CancelAfter</a:t>
            </a:r>
            <a:r>
              <a:rPr lang="zh-CN" altLang="en-US" dirty="0" smtClean="0"/>
              <a:t>，构造函数</a:t>
            </a:r>
            <a:endParaRPr lang="en-US" altLang="zh-CN" dirty="0" smtClean="0"/>
          </a:p>
          <a:p>
            <a:r>
              <a:rPr lang="en-US" altLang="zh-CN" dirty="0" smtClean="0"/>
              <a:t>3.</a:t>
            </a:r>
            <a:r>
              <a:rPr lang="zh-CN" altLang="en-US" dirty="0"/>
              <a:t>取消的</a:t>
            </a:r>
            <a:r>
              <a:rPr lang="zh-CN" altLang="en-US" dirty="0" smtClean="0"/>
              <a:t>组合，将</a:t>
            </a:r>
            <a:r>
              <a:rPr lang="en-US" altLang="zh-CN" dirty="0" err="1"/>
              <a:t>CancellationTokenSource</a:t>
            </a:r>
            <a:r>
              <a:rPr lang="en-US" altLang="zh-CN" dirty="0"/>
              <a:t> </a:t>
            </a:r>
            <a:r>
              <a:rPr lang="zh-CN" altLang="en-US" dirty="0"/>
              <a:t>组合成一个</a:t>
            </a:r>
            <a:r>
              <a:rPr lang="zh-CN" altLang="en-US" dirty="0" smtClean="0"/>
              <a:t>链表</a:t>
            </a:r>
            <a:endParaRPr lang="en-US" altLang="zh-CN" dirty="0" smtClean="0"/>
          </a:p>
          <a:p>
            <a:r>
              <a:rPr lang="en-US" altLang="zh-CN" dirty="0" smtClean="0"/>
              <a:t>4.</a:t>
            </a:r>
            <a:r>
              <a:rPr lang="zh-CN" altLang="en-US" dirty="0" smtClean="0"/>
              <a:t>任务取消抛出异常</a:t>
            </a:r>
            <a:r>
              <a:rPr lang="en-US" altLang="zh-CN" dirty="0"/>
              <a:t>if(</a:t>
            </a:r>
            <a:r>
              <a:rPr lang="en-US" altLang="zh-CN" dirty="0" err="1"/>
              <a:t>IsCancellationRequested</a:t>
            </a:r>
            <a:r>
              <a:rPr lang="en-US" altLang="zh-CN" dirty="0"/>
              <a:t>) throw new Exception</a:t>
            </a:r>
            <a:r>
              <a:rPr lang="en-US" altLang="zh-CN" dirty="0" smtClean="0"/>
              <a:t>(“exception aborted");</a:t>
            </a:r>
            <a:endParaRPr lang="zh-CN" altLang="en-US" dirty="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26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带有返回值的</a:t>
            </a:r>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zh-CN" altLang="en-US" dirty="0" smtClean="0"/>
              <a:t>具有返回值的</a:t>
            </a:r>
            <a:r>
              <a:rPr lang="en-US" altLang="zh-CN" dirty="0" smtClean="0"/>
              <a:t>task</a:t>
            </a:r>
            <a:r>
              <a:rPr lang="zh-CN" altLang="en-US" dirty="0" smtClean="0"/>
              <a:t>：</a:t>
            </a:r>
            <a:r>
              <a:rPr lang="en-US" altLang="zh-CN" dirty="0" smtClean="0"/>
              <a:t>ConsoleApplication20</a:t>
            </a:r>
          </a:p>
          <a:p>
            <a:r>
              <a:rPr lang="en-US" altLang="zh-CN" dirty="0" err="1" smtClean="0"/>
              <a:t>Wait:InternalWait</a:t>
            </a:r>
            <a:endParaRPr lang="en-US" altLang="zh-CN" dirty="0" smtClean="0"/>
          </a:p>
          <a:p>
            <a:r>
              <a:rPr lang="en-US" altLang="zh-CN" dirty="0" err="1" smtClean="0"/>
              <a:t>Result:</a:t>
            </a:r>
            <a:r>
              <a:rPr lang="en-US" altLang="zh-CN" dirty="0" err="1"/>
              <a:t>GetResultCore</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73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600" dirty="0" err="1" smtClean="0">
                <a:latin typeface="Calibri" panose="020F0502020204030204" pitchFamily="34" charset="0"/>
                <a:ea typeface="MS PGothic" panose="020B0600070205080204" pitchFamily="34" charset="-128"/>
                <a:cs typeface="Calibri" panose="020F0502020204030204" pitchFamily="34" charset="0"/>
              </a:rPr>
              <a:t>Windbg</a:t>
            </a:r>
            <a:r>
              <a:rPr lang="zh-CN" altLang="en-US" sz="3600" dirty="0" smtClean="0">
                <a:latin typeface="Calibri" panose="020F0502020204030204" pitchFamily="34" charset="0"/>
                <a:ea typeface="MS PGothic" panose="020B0600070205080204" pitchFamily="34" charset="-128"/>
                <a:cs typeface="Calibri" panose="020F0502020204030204" pitchFamily="34" charset="0"/>
              </a:rPr>
              <a:t>的配置与使用</a:t>
            </a:r>
            <a:endParaRPr lang="zh-CN" altLang="en-US" sz="3600"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内容占位符 2"/>
          <p:cNvSpPr>
            <a:spLocks noGrp="1"/>
          </p:cNvSpPr>
          <p:nvPr>
            <p:ph sz="quarter" idx="11"/>
          </p:nvPr>
        </p:nvSpPr>
        <p:spPr/>
        <p:txBody>
          <a:bodyPr/>
          <a:lstStyle/>
          <a:p>
            <a:pPr marL="0" indent="0">
              <a:buNone/>
            </a:pPr>
            <a:r>
              <a:rPr lang="en-US" altLang="zh-CN" dirty="0">
                <a:hlinkClick r:id="rId2"/>
              </a:rPr>
              <a:t>http://</a:t>
            </a:r>
            <a:r>
              <a:rPr lang="en-US" altLang="zh-CN" dirty="0" smtClean="0">
                <a:hlinkClick r:id="rId2"/>
              </a:rPr>
              <a:t>www.cnblogs.com/happyhippy/archive/2007/04/08/710933.html</a:t>
            </a:r>
          </a:p>
          <a:p>
            <a:pPr marL="0" indent="0">
              <a:buNone/>
            </a:pPr>
            <a:r>
              <a:rPr lang="en-US" altLang="zh-CN" dirty="0" smtClean="0"/>
              <a:t>https://down.52pojie.cn/Tools/Debuggers/</a:t>
            </a:r>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p>
          <a:p>
            <a:pPr marL="0" indent="0">
              <a:buNone/>
            </a:pPr>
            <a:r>
              <a:rPr lang="en-US" altLang="zh-CN" dirty="0"/>
              <a:t>SRV*c:\</a:t>
            </a:r>
            <a:r>
              <a:rPr lang="en-US" altLang="zh-CN" dirty="0" err="1"/>
              <a:t>mysymbol</a:t>
            </a:r>
            <a:r>
              <a:rPr lang="en-US" altLang="zh-CN" dirty="0"/>
              <a:t>* </a:t>
            </a:r>
            <a:r>
              <a:rPr lang="en-US" altLang="zh-CN" dirty="0">
                <a:hlinkClick r:id="rId3"/>
              </a:rPr>
              <a:t>http://</a:t>
            </a:r>
            <a:r>
              <a:rPr lang="en-US" altLang="zh-CN" dirty="0" smtClean="0">
                <a:hlinkClick r:id="rId3"/>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异常处理</a:t>
            </a:r>
            <a:r>
              <a:rPr lang="en-US" altLang="zh-CN" dirty="0"/>
              <a:t>ConsoleApplication23</a:t>
            </a:r>
            <a:endParaRPr lang="zh-CN" altLang="en-US" dirty="0"/>
          </a:p>
        </p:txBody>
      </p:sp>
      <p:sp>
        <p:nvSpPr>
          <p:cNvPr id="3" name="内容占位符 2"/>
          <p:cNvSpPr>
            <a:spLocks noGrp="1"/>
          </p:cNvSpPr>
          <p:nvPr>
            <p:ph sz="quarter" idx="11"/>
          </p:nvPr>
        </p:nvSpPr>
        <p:spPr/>
        <p:txBody>
          <a:bodyPr/>
          <a:lstStyle/>
          <a:p>
            <a:r>
              <a:rPr lang="en-US" altLang="zh-CN" dirty="0" err="1" smtClean="0"/>
              <a:t>AggregateException</a:t>
            </a:r>
            <a:r>
              <a:rPr lang="en-US" altLang="zh-CN" dirty="0" smtClean="0"/>
              <a:t>:</a:t>
            </a:r>
            <a:r>
              <a:rPr lang="zh-CN" altLang="en-US" dirty="0" smtClean="0"/>
              <a:t>集合</a:t>
            </a:r>
            <a:r>
              <a:rPr lang="en-US" altLang="zh-CN" dirty="0" smtClean="0"/>
              <a:t>,</a:t>
            </a:r>
            <a:r>
              <a:rPr lang="zh-CN" altLang="en-US" dirty="0"/>
              <a:t> </a:t>
            </a:r>
            <a:r>
              <a:rPr lang="en-US" altLang="zh-CN" dirty="0"/>
              <a:t>task</a:t>
            </a:r>
            <a:r>
              <a:rPr lang="zh-CN" altLang="en-US" dirty="0"/>
              <a:t>中可能会抛出多个异常，所以我们需要一种新的</a:t>
            </a:r>
            <a:r>
              <a:rPr lang="zh-CN" altLang="en-US" dirty="0" smtClean="0"/>
              <a:t>类型把</a:t>
            </a:r>
            <a:r>
              <a:rPr lang="zh-CN" altLang="en-US" dirty="0"/>
              <a:t>这些异常都追加到一个集合</a:t>
            </a:r>
            <a:r>
              <a:rPr lang="zh-CN" altLang="en-US" dirty="0" smtClean="0"/>
              <a:t>中</a:t>
            </a:r>
            <a:endParaRPr lang="en-US" altLang="zh-CN" dirty="0" smtClean="0"/>
          </a:p>
          <a:p>
            <a:r>
              <a:rPr lang="zh-CN" altLang="en-US" dirty="0" smtClean="0"/>
              <a:t>在获取</a:t>
            </a:r>
            <a:r>
              <a:rPr lang="en-US" altLang="zh-CN" dirty="0" smtClean="0"/>
              <a:t>wait</a:t>
            </a:r>
            <a:r>
              <a:rPr lang="zh-CN" altLang="en-US" dirty="0" smtClean="0"/>
              <a:t>或者</a:t>
            </a:r>
            <a:r>
              <a:rPr lang="en-US" altLang="zh-CN" dirty="0" smtClean="0"/>
              <a:t>result</a:t>
            </a:r>
            <a:r>
              <a:rPr lang="zh-CN" altLang="en-US" dirty="0" smtClean="0"/>
              <a:t>的时候抛出异常</a:t>
            </a:r>
            <a:endParaRPr lang="en-US" altLang="zh-CN" dirty="0" smtClean="0"/>
          </a:p>
          <a:p>
            <a:endParaRPr lang="en-US" altLang="zh-CN" dirty="0"/>
          </a:p>
          <a:p>
            <a:r>
              <a:rPr lang="en-US" altLang="zh-CN" dirty="0"/>
              <a:t>Handle</a:t>
            </a:r>
            <a:r>
              <a:rPr lang="zh-CN" altLang="en-US" dirty="0" smtClean="0"/>
              <a:t>方法</a:t>
            </a:r>
            <a:r>
              <a:rPr lang="en-US" altLang="zh-CN" dirty="0" smtClean="0"/>
              <a:t>:</a:t>
            </a:r>
            <a:r>
              <a:rPr lang="zh-CN" altLang="en-US" dirty="0" smtClean="0"/>
              <a:t>就是</a:t>
            </a:r>
            <a:r>
              <a:rPr lang="zh-CN" altLang="en-US" dirty="0"/>
              <a:t>处理当前的异常数组，判断上一层我当前哪些已经处理好了</a:t>
            </a:r>
            <a:r>
              <a:rPr lang="zh-CN" altLang="en-US" dirty="0" smtClean="0"/>
              <a:t>，没有</a:t>
            </a:r>
            <a:r>
              <a:rPr lang="zh-CN" altLang="en-US" dirty="0"/>
              <a:t>处理好的，还需要向上抛出。。</a:t>
            </a:r>
            <a:r>
              <a:rPr lang="zh-CN" altLang="en-US" dirty="0" smtClean="0"/>
              <a:t>。</a:t>
            </a:r>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323528" y="3284984"/>
            <a:ext cx="7457960" cy="2795985"/>
          </a:xfrm>
          <a:prstGeom prst="rect">
            <a:avLst/>
          </a:prstGeom>
        </p:spPr>
      </p:pic>
    </p:spTree>
    <p:extLst>
      <p:ext uri="{BB962C8B-B14F-4D97-AF65-F5344CB8AC3E}">
        <p14:creationId xmlns:p14="http://schemas.microsoft.com/office/powerpoint/2010/main" val="42922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多线程间的</a:t>
            </a:r>
            <a:r>
              <a:rPr lang="zh-CN" altLang="en-US" dirty="0"/>
              <a:t>同步（用户模式和内核模式</a:t>
            </a:r>
            <a:r>
              <a:rPr lang="zh-CN" altLang="en-US" dirty="0" smtClean="0"/>
              <a:t>锁）</a:t>
            </a:r>
            <a:endParaRPr lang="zh-CN" altLang="en-US" dirty="0"/>
          </a:p>
        </p:txBody>
      </p:sp>
      <p:sp>
        <p:nvSpPr>
          <p:cNvPr id="3" name="内容占位符 2"/>
          <p:cNvSpPr>
            <a:spLocks noGrp="1"/>
          </p:cNvSpPr>
          <p:nvPr>
            <p:ph sz="quarter" idx="11"/>
          </p:nvPr>
        </p:nvSpPr>
        <p:spPr/>
        <p:txBody>
          <a:bodyPr/>
          <a:lstStyle/>
          <a:p>
            <a:r>
              <a:rPr lang="en-US" altLang="zh-CN" dirty="0" smtClean="0"/>
              <a:t>N</a:t>
            </a:r>
            <a:r>
              <a:rPr lang="zh-CN" altLang="en-US" dirty="0" smtClean="0"/>
              <a:t>个</a:t>
            </a:r>
            <a:r>
              <a:rPr lang="zh-CN" altLang="en-US" dirty="0"/>
              <a:t>线程对一个“共享资源”进行操作的时候，容易</a:t>
            </a:r>
            <a:r>
              <a:rPr lang="zh-CN" altLang="en-US" dirty="0" smtClean="0"/>
              <a:t>出问题，共享</a:t>
            </a:r>
            <a:r>
              <a:rPr lang="zh-CN" altLang="en-US" dirty="0"/>
              <a:t>资源混乱。。。</a:t>
            </a:r>
            <a:endParaRPr lang="en-US" altLang="zh-CN" dirty="0" smtClean="0"/>
          </a:p>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en-US" altLang="zh-CN" dirty="0" smtClean="0"/>
          </a:p>
          <a:p>
            <a:endParaRPr lang="en-US" altLang="zh-CN" dirty="0" smtClean="0"/>
          </a:p>
          <a:p>
            <a:r>
              <a:rPr lang="en-US" altLang="zh-CN" dirty="0" smtClean="0"/>
              <a:t>.1.</a:t>
            </a:r>
            <a:r>
              <a:rPr lang="zh-CN" altLang="en-US" dirty="0"/>
              <a:t> 用户模式锁  </a:t>
            </a:r>
            <a:r>
              <a:rPr lang="en-US" altLang="zh-CN" dirty="0"/>
              <a:t>【</a:t>
            </a:r>
            <a:r>
              <a:rPr lang="zh-CN" altLang="en-US" dirty="0"/>
              <a:t>就是通过一些</a:t>
            </a:r>
            <a:r>
              <a:rPr lang="en-US" altLang="zh-CN" dirty="0" err="1"/>
              <a:t>cpu</a:t>
            </a:r>
            <a:r>
              <a:rPr lang="zh-CN" altLang="en-US" dirty="0"/>
              <a:t>指令或者一个死循环</a:t>
            </a:r>
            <a:r>
              <a:rPr lang="en-US" altLang="zh-CN" dirty="0"/>
              <a:t>】</a:t>
            </a:r>
            <a:r>
              <a:rPr lang="zh-CN" altLang="en-US" dirty="0"/>
              <a:t>在达到</a:t>
            </a:r>
            <a:r>
              <a:rPr lang="en-US" altLang="zh-CN" dirty="0"/>
              <a:t>thread</a:t>
            </a:r>
            <a:r>
              <a:rPr lang="zh-CN" altLang="en-US" dirty="0"/>
              <a:t>等待和</a:t>
            </a:r>
            <a:r>
              <a:rPr lang="zh-CN" altLang="en-US" dirty="0" smtClean="0"/>
              <a:t>休眠</a:t>
            </a:r>
            <a:endParaRPr lang="en-US" altLang="zh-CN" dirty="0" smtClean="0"/>
          </a:p>
          <a:p>
            <a:r>
              <a:rPr lang="en-US" altLang="zh-CN" dirty="0" smtClean="0"/>
              <a:t>2.</a:t>
            </a:r>
            <a:r>
              <a:rPr lang="zh-CN" altLang="en-US" dirty="0"/>
              <a:t>内核模式</a:t>
            </a:r>
            <a:r>
              <a:rPr lang="zh-CN" altLang="en-US" dirty="0" smtClean="0"/>
              <a:t>锁，就是</a:t>
            </a:r>
            <a:r>
              <a:rPr lang="zh-CN" altLang="en-US" dirty="0"/>
              <a:t>调用</a:t>
            </a:r>
            <a:r>
              <a:rPr lang="en-US" altLang="zh-CN" dirty="0"/>
              <a:t>win32</a:t>
            </a:r>
            <a:r>
              <a:rPr lang="zh-CN" altLang="en-US" dirty="0"/>
              <a:t>底层的代码，来实现</a:t>
            </a:r>
            <a:r>
              <a:rPr lang="en-US" altLang="zh-CN" dirty="0"/>
              <a:t>thread</a:t>
            </a:r>
            <a:r>
              <a:rPr lang="zh-CN" altLang="en-US" dirty="0"/>
              <a:t>的各种操作 </a:t>
            </a:r>
            <a:r>
              <a:rPr lang="en-US" altLang="zh-CN" dirty="0" err="1" smtClean="0"/>
              <a:t>Thread.Sleep</a:t>
            </a:r>
            <a:endParaRPr lang="en-US" altLang="zh-CN" dirty="0" smtClean="0"/>
          </a:p>
          <a:p>
            <a:r>
              <a:rPr lang="en-US" altLang="zh-CN" dirty="0" smtClean="0"/>
              <a:t>3.</a:t>
            </a:r>
            <a:r>
              <a:rPr lang="zh-CN" altLang="en-US" dirty="0"/>
              <a:t>混合</a:t>
            </a:r>
            <a:r>
              <a:rPr lang="zh-CN" altLang="en-US" dirty="0" smtClean="0"/>
              <a:t>锁：用户</a:t>
            </a:r>
            <a:r>
              <a:rPr lang="zh-CN" altLang="en-US" dirty="0"/>
              <a:t>模式 </a:t>
            </a:r>
            <a:r>
              <a:rPr lang="en-US" altLang="zh-CN" dirty="0"/>
              <a:t>+ </a:t>
            </a:r>
            <a:r>
              <a:rPr lang="zh-CN" altLang="en-US" dirty="0"/>
              <a:t>内核</a:t>
            </a:r>
            <a:r>
              <a:rPr lang="zh-CN" altLang="en-US" dirty="0" smtClean="0"/>
              <a:t>模式  </a:t>
            </a:r>
            <a:r>
              <a:rPr lang="en-US" altLang="zh-CN" dirty="0" smtClean="0"/>
              <a:t>lock</a:t>
            </a:r>
            <a:endParaRPr lang="en-US" altLang="zh-CN"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用户模式锁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smtClean="0"/>
              <a:t>1.</a:t>
            </a:r>
            <a:r>
              <a:rPr lang="zh-CN" altLang="en-US" dirty="0" smtClean="0"/>
              <a:t>易变结构</a:t>
            </a:r>
            <a:endParaRPr lang="en-US" altLang="zh-CN" dirty="0" smtClean="0"/>
          </a:p>
          <a:p>
            <a:pPr marL="0" indent="0">
              <a:buNone/>
            </a:pPr>
            <a:r>
              <a:rPr lang="en-US" altLang="zh-CN" dirty="0" err="1"/>
              <a:t>Thread.MemoryBarrier</a:t>
            </a:r>
            <a:r>
              <a:rPr lang="en-US" altLang="zh-CN" dirty="0"/>
              <a:t> ,  </a:t>
            </a:r>
            <a:r>
              <a:rPr lang="en-US" altLang="zh-CN" dirty="0" err="1" smtClean="0"/>
              <a:t>VolatileRead</a:t>
            </a:r>
            <a:endParaRPr lang="en-US" altLang="zh-CN" dirty="0" smtClean="0"/>
          </a:p>
          <a:p>
            <a:pPr marL="0" indent="0">
              <a:buNone/>
            </a:pPr>
            <a:r>
              <a:rPr lang="en-US" altLang="zh-CN" dirty="0"/>
              <a:t>volatile</a:t>
            </a:r>
            <a:r>
              <a:rPr lang="zh-CN" altLang="en-US" dirty="0"/>
              <a:t>关键字：</a:t>
            </a:r>
            <a:r>
              <a:rPr lang="en-US" altLang="zh-CN" dirty="0"/>
              <a:t>1.</a:t>
            </a:r>
            <a:r>
              <a:rPr lang="zh-CN" altLang="en-US" dirty="0"/>
              <a:t>不可以底层对代码进行</a:t>
            </a:r>
            <a:r>
              <a:rPr lang="zh-CN" altLang="en-US" dirty="0" smtClean="0"/>
              <a:t>优化</a:t>
            </a:r>
            <a:endParaRPr lang="zh-CN" altLang="en-US" dirty="0"/>
          </a:p>
          <a:p>
            <a:pPr marL="0" indent="0">
              <a:buNone/>
            </a:pPr>
            <a:r>
              <a:rPr lang="zh-CN" altLang="en-US" dirty="0"/>
              <a:t>                  </a:t>
            </a:r>
            <a:r>
              <a:rPr lang="en-US" altLang="zh-CN" dirty="0"/>
              <a:t>2.</a:t>
            </a:r>
            <a:r>
              <a:rPr lang="zh-CN" altLang="en-US" dirty="0"/>
              <a:t>我的</a:t>
            </a:r>
            <a:r>
              <a:rPr lang="en-US" altLang="zh-CN" dirty="0"/>
              <a:t>read</a:t>
            </a:r>
            <a:r>
              <a:rPr lang="zh-CN" altLang="en-US" dirty="0"/>
              <a:t>和</a:t>
            </a:r>
            <a:r>
              <a:rPr lang="en-US" altLang="zh-CN" dirty="0"/>
              <a:t>write</a:t>
            </a:r>
            <a:r>
              <a:rPr lang="zh-CN" altLang="en-US" dirty="0"/>
              <a:t>都是从</a:t>
            </a:r>
            <a:r>
              <a:rPr lang="en-US" altLang="zh-CN" dirty="0" err="1"/>
              <a:t>memrory</a:t>
            </a:r>
            <a:r>
              <a:rPr lang="zh-CN" altLang="en-US" dirty="0"/>
              <a:t>中</a:t>
            </a:r>
            <a:r>
              <a:rPr lang="zh-CN" altLang="en-US" dirty="0" smtClean="0"/>
              <a:t>读取</a:t>
            </a:r>
            <a:r>
              <a:rPr lang="en-US" altLang="zh-CN" dirty="0" smtClean="0"/>
              <a:t>,</a:t>
            </a:r>
            <a:r>
              <a:rPr lang="zh-CN" altLang="en-US" dirty="0" smtClean="0"/>
              <a:t>最新的，同步锁</a:t>
            </a:r>
            <a:endParaRPr lang="en-US" altLang="zh-CN" dirty="0" smtClean="0"/>
          </a:p>
          <a:p>
            <a:pPr marL="0" indent="0">
              <a:buNone/>
            </a:pPr>
            <a:r>
              <a:rPr lang="en-US" altLang="zh-CN" dirty="0" smtClean="0"/>
              <a:t>2.</a:t>
            </a:r>
            <a:r>
              <a:rPr lang="zh-CN" altLang="en-US" dirty="0"/>
              <a:t>互锁</a:t>
            </a:r>
            <a:r>
              <a:rPr lang="zh-CN" altLang="en-US" dirty="0" smtClean="0"/>
              <a:t>结构</a:t>
            </a:r>
            <a:r>
              <a:rPr lang="en-US" altLang="zh-CN" dirty="0"/>
              <a:t>Interlocked </a:t>
            </a:r>
            <a:endParaRPr lang="en-US" altLang="zh-CN" dirty="0" smtClean="0"/>
          </a:p>
          <a:p>
            <a:pPr marL="0" indent="0">
              <a:buNone/>
            </a:pPr>
            <a:r>
              <a:rPr lang="en-US" altLang="zh-CN" dirty="0" smtClean="0"/>
              <a:t>Increment</a:t>
            </a:r>
            <a:r>
              <a:rPr lang="zh-CN" altLang="en-US" dirty="0"/>
              <a:t>：自增操作</a:t>
            </a:r>
          </a:p>
          <a:p>
            <a:pPr marL="0" indent="0">
              <a:buNone/>
            </a:pPr>
            <a:r>
              <a:rPr lang="zh-CN" altLang="en-US" dirty="0"/>
              <a:t>    </a:t>
            </a:r>
            <a:r>
              <a:rPr lang="en-US" altLang="zh-CN" dirty="0"/>
              <a:t>Decrement</a:t>
            </a:r>
            <a:r>
              <a:rPr lang="zh-CN" altLang="en-US" dirty="0"/>
              <a:t>：自减操作</a:t>
            </a:r>
          </a:p>
          <a:p>
            <a:pPr marL="0" indent="0">
              <a:buNone/>
            </a:pPr>
            <a:r>
              <a:rPr lang="zh-CN" altLang="en-US" dirty="0"/>
              <a:t>    </a:t>
            </a:r>
            <a:r>
              <a:rPr lang="en-US" altLang="zh-CN" dirty="0"/>
              <a:t>Add</a:t>
            </a:r>
            <a:r>
              <a:rPr lang="zh-CN" altLang="en-US" dirty="0"/>
              <a:t>：      增加指定的值</a:t>
            </a:r>
          </a:p>
          <a:p>
            <a:pPr marL="0" indent="0">
              <a:buNone/>
            </a:pPr>
            <a:r>
              <a:rPr lang="zh-CN" altLang="en-US" dirty="0"/>
              <a:t>    </a:t>
            </a:r>
            <a:r>
              <a:rPr lang="en-US" altLang="zh-CN" dirty="0"/>
              <a:t>Exchange</a:t>
            </a:r>
            <a:r>
              <a:rPr lang="zh-CN" altLang="en-US" dirty="0"/>
              <a:t>： 赋值</a:t>
            </a:r>
          </a:p>
          <a:p>
            <a:pPr marL="0" indent="0">
              <a:buNone/>
            </a:pPr>
            <a:r>
              <a:rPr lang="zh-CN" altLang="en-US" dirty="0"/>
              <a:t>    </a:t>
            </a:r>
            <a:r>
              <a:rPr lang="en-US" altLang="zh-CN" dirty="0" err="1"/>
              <a:t>CompareExchange</a:t>
            </a:r>
            <a:r>
              <a:rPr lang="zh-CN" altLang="en-US" dirty="0"/>
              <a:t>： 比较</a:t>
            </a:r>
            <a:r>
              <a:rPr lang="zh-CN" altLang="en-US" dirty="0" smtClean="0"/>
              <a:t>赋值</a:t>
            </a:r>
            <a:endParaRPr lang="en-US" altLang="zh-CN" dirty="0" smtClean="0"/>
          </a:p>
          <a:p>
            <a:pPr marL="0" indent="0">
              <a:buNone/>
            </a:pPr>
            <a:r>
              <a:rPr lang="en-US" altLang="zh-CN" dirty="0" smtClean="0"/>
              <a:t>3.</a:t>
            </a:r>
            <a:r>
              <a:rPr lang="zh-CN" altLang="en-US" dirty="0"/>
              <a:t>旋转</a:t>
            </a:r>
            <a:r>
              <a:rPr lang="zh-CN" altLang="en-US" dirty="0" smtClean="0"/>
              <a:t>锁</a:t>
            </a:r>
            <a:r>
              <a:rPr lang="en-US" altLang="zh-CN" dirty="0" err="1"/>
              <a:t>SpinLock</a:t>
            </a:r>
            <a:r>
              <a:rPr lang="en-US" altLang="zh-CN" dirty="0"/>
              <a:t> (ConsoleApplication29)</a:t>
            </a:r>
          </a:p>
          <a:p>
            <a:pPr marL="0" indent="0">
              <a:buNone/>
            </a:pPr>
            <a:r>
              <a:rPr lang="en-US" altLang="zh-CN" dirty="0"/>
              <a:t>    </a:t>
            </a:r>
            <a:r>
              <a:rPr lang="zh-CN" altLang="en-US" dirty="0"/>
              <a:t>特殊的业务逻辑让</a:t>
            </a:r>
            <a:r>
              <a:rPr lang="en-US" altLang="zh-CN" dirty="0"/>
              <a:t>thread</a:t>
            </a:r>
            <a:r>
              <a:rPr lang="zh-CN" altLang="en-US" dirty="0"/>
              <a:t>在用户模式下进行自选，欺骗</a:t>
            </a:r>
            <a:r>
              <a:rPr lang="en-US" altLang="zh-CN" dirty="0" err="1"/>
              <a:t>cpu</a:t>
            </a:r>
            <a:r>
              <a:rPr lang="zh-CN" altLang="en-US" dirty="0"/>
              <a:t>当前</a:t>
            </a:r>
            <a:r>
              <a:rPr lang="en-US" altLang="zh-CN" dirty="0"/>
              <a:t>thread</a:t>
            </a:r>
            <a:r>
              <a:rPr lang="zh-CN" altLang="en-US" dirty="0"/>
              <a:t>正在运行中</a:t>
            </a:r>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49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en-US" altLang="zh-CN" dirty="0" smtClean="0"/>
          </a:p>
          <a:p>
            <a:endParaRPr lang="en-US" altLang="zh-CN" dirty="0"/>
          </a:p>
          <a:p>
            <a:endParaRPr lang="en-US" altLang="zh-CN" dirty="0" smtClean="0"/>
          </a:p>
          <a:p>
            <a:r>
              <a:rPr lang="zh-CN" altLang="en-US" dirty="0"/>
              <a:t>前台线程和后台线程的区别和联系：</a:t>
            </a:r>
          </a:p>
          <a:p>
            <a:r>
              <a:rPr lang="en-US" altLang="zh-CN" dirty="0"/>
              <a:t>1</a:t>
            </a:r>
            <a:r>
              <a:rPr lang="zh-CN" altLang="en-US" dirty="0"/>
              <a:t>、后台线程不会阻止进程的终止。属于某个进程的所有前台线程都终止后，该进程就会被终止。所有剩余的后台线程都会停止且不会完成。</a:t>
            </a:r>
          </a:p>
          <a:p>
            <a:r>
              <a:rPr lang="en-US" altLang="zh-CN" dirty="0"/>
              <a:t>2</a:t>
            </a:r>
            <a:r>
              <a:rPr lang="zh-CN" altLang="en-US" dirty="0"/>
              <a:t>、可以在任何时候将前台线程修改为后台线程，方式是设置</a:t>
            </a:r>
            <a:r>
              <a:rPr lang="en-US" altLang="zh-CN" dirty="0" err="1">
                <a:hlinkClick r:id="rId2"/>
              </a:rPr>
              <a:t>Thread.IsBackground</a:t>
            </a:r>
            <a:r>
              <a:rPr lang="zh-CN" altLang="en-US" dirty="0"/>
              <a:t> 属性。</a:t>
            </a:r>
          </a:p>
          <a:p>
            <a:r>
              <a:rPr lang="en-US" altLang="zh-CN" dirty="0"/>
              <a:t>3</a:t>
            </a:r>
            <a:r>
              <a:rPr lang="zh-CN" altLang="en-US" dirty="0"/>
              <a:t>、不管是前台线程还是后台线程，如果线程内出现了异常，都会导致进程的终止。</a:t>
            </a:r>
          </a:p>
          <a:p>
            <a:r>
              <a:rPr lang="en-US" altLang="zh-CN" dirty="0"/>
              <a:t>4</a:t>
            </a:r>
            <a:r>
              <a:rPr lang="zh-CN" altLang="en-US" dirty="0"/>
              <a:t>、托管线程池中的线程都是后台线程，使用</a:t>
            </a:r>
            <a:r>
              <a:rPr lang="en-US" altLang="zh-CN" dirty="0"/>
              <a:t>new Thread</a:t>
            </a:r>
            <a:r>
              <a:rPr lang="zh-CN" altLang="en-US" dirty="0"/>
              <a:t>方式创建的线程默认都是前台线程。</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封装</a:t>
            </a:r>
            <a:r>
              <a:rPr lang="en-US" altLang="zh-CN" dirty="0" smtClean="0"/>
              <a:t>EAP,APM</a:t>
            </a:r>
            <a:endParaRPr lang="zh-CN" altLang="en-US" dirty="0"/>
          </a:p>
        </p:txBody>
      </p:sp>
      <p:sp>
        <p:nvSpPr>
          <p:cNvPr id="3" name="内容占位符 2"/>
          <p:cNvSpPr>
            <a:spLocks noGrp="1"/>
          </p:cNvSpPr>
          <p:nvPr>
            <p:ph sz="quarter" idx="11"/>
          </p:nvPr>
        </p:nvSpPr>
        <p:spPr/>
        <p:txBody>
          <a:bodyPr/>
          <a:lstStyle/>
          <a:p>
            <a:r>
              <a:rPr lang="zh-CN" altLang="en-US" dirty="0"/>
              <a:t>微软大力推广</a:t>
            </a:r>
            <a:r>
              <a:rPr lang="en-US" altLang="zh-CN" dirty="0"/>
              <a:t>Task</a:t>
            </a:r>
            <a:r>
              <a:rPr lang="zh-CN" altLang="en-US" dirty="0"/>
              <a:t>的时候，</a:t>
            </a:r>
            <a:r>
              <a:rPr lang="en-US" altLang="zh-CN" dirty="0"/>
              <a:t>APM</a:t>
            </a:r>
            <a:r>
              <a:rPr lang="zh-CN" altLang="en-US" dirty="0"/>
              <a:t>和</a:t>
            </a:r>
            <a:r>
              <a:rPr lang="en-US" altLang="zh-CN" dirty="0"/>
              <a:t>EAP</a:t>
            </a:r>
            <a:r>
              <a:rPr lang="zh-CN" altLang="en-US" dirty="0"/>
              <a:t>都能包装成</a:t>
            </a:r>
            <a:r>
              <a:rPr lang="en-US" altLang="zh-CN" dirty="0"/>
              <a:t>Task</a:t>
            </a:r>
            <a:r>
              <a:rPr lang="zh-CN" altLang="en-US" dirty="0" smtClean="0"/>
              <a:t>使用</a:t>
            </a:r>
            <a:endParaRPr lang="en-US" altLang="zh-CN" dirty="0" smtClean="0"/>
          </a:p>
          <a:p>
            <a:r>
              <a:rPr lang="en-US" altLang="zh-CN" dirty="0" smtClean="0"/>
              <a:t>Task</a:t>
            </a:r>
            <a:r>
              <a:rPr lang="zh-CN" altLang="en-US" dirty="0" smtClean="0"/>
              <a:t>封装</a:t>
            </a:r>
            <a:r>
              <a:rPr lang="en-US" altLang="zh-CN" dirty="0"/>
              <a:t>APM </a:t>
            </a:r>
            <a:r>
              <a:rPr lang="en-US" altLang="zh-CN" dirty="0" smtClean="0"/>
              <a:t>ConsoleApplication25</a:t>
            </a:r>
          </a:p>
          <a:p>
            <a:r>
              <a:rPr lang="en-US" altLang="zh-CN" dirty="0" smtClean="0"/>
              <a:t>Task</a:t>
            </a:r>
            <a:r>
              <a:rPr lang="zh-CN" altLang="en-US" dirty="0" smtClean="0"/>
              <a:t>包装</a:t>
            </a:r>
            <a:r>
              <a:rPr lang="en-US" altLang="zh-CN" dirty="0"/>
              <a:t>EAP ConsoleApplication26</a:t>
            </a:r>
            <a:endParaRPr lang="zh-CN" altLang="en-US" dirty="0"/>
          </a:p>
          <a:p>
            <a:endParaRPr lang="zh-CN" altLang="en-US" dirty="0"/>
          </a:p>
        </p:txBody>
      </p:sp>
    </p:spTree>
    <p:extLst>
      <p:ext uri="{BB962C8B-B14F-4D97-AF65-F5344CB8AC3E}">
        <p14:creationId xmlns:p14="http://schemas.microsoft.com/office/powerpoint/2010/main" val="976216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专用于处理</a:t>
            </a:r>
            <a:r>
              <a:rPr lang="zh-CN" altLang="en-US" dirty="0" smtClean="0"/>
              <a:t>一些</a:t>
            </a:r>
            <a:r>
              <a:rPr lang="en-US" altLang="zh-CN" dirty="0" smtClean="0"/>
              <a:t>IO</a:t>
            </a:r>
            <a:r>
              <a:rPr lang="zh-CN" altLang="en-US" dirty="0" smtClean="0"/>
              <a:t>，默认使用</a:t>
            </a:r>
            <a:r>
              <a:rPr lang="en-US" altLang="zh-CN" dirty="0" err="1" smtClean="0"/>
              <a:t>ThreadPool</a:t>
            </a:r>
            <a:r>
              <a:rPr lang="en-US" altLang="zh-CN" dirty="0" smtClean="0"/>
              <a:t> </a:t>
            </a:r>
            <a:r>
              <a:rPr lang="en-US" altLang="zh-CN" dirty="0" err="1" smtClean="0"/>
              <a:t>IOthread</a:t>
            </a:r>
            <a:endParaRPr lang="en-US" altLang="zh-CN" dirty="0"/>
          </a:p>
          <a:p>
            <a:r>
              <a:rPr lang="zh-CN" altLang="en-US" dirty="0" smtClean="0"/>
              <a:t>网络</a:t>
            </a:r>
            <a:r>
              <a:rPr lang="en-US" altLang="zh-CN" dirty="0"/>
              <a:t>IO</a:t>
            </a:r>
            <a:r>
              <a:rPr lang="zh-CN" altLang="en-US" dirty="0"/>
              <a:t>，文件</a:t>
            </a:r>
            <a:r>
              <a:rPr lang="en-US" altLang="zh-CN" dirty="0"/>
              <a:t>IO</a:t>
            </a:r>
            <a:r>
              <a:rPr lang="zh-CN" altLang="en-US" dirty="0"/>
              <a:t>都有一些异步方法。  </a:t>
            </a:r>
            <a:r>
              <a:rPr lang="en-US" altLang="zh-CN" dirty="0" err="1"/>
              <a:t>MemoryStream</a:t>
            </a:r>
            <a:r>
              <a:rPr lang="zh-CN" altLang="en-US" dirty="0"/>
              <a:t>，</a:t>
            </a:r>
            <a:r>
              <a:rPr lang="en-US" altLang="zh-CN" dirty="0" err="1"/>
              <a:t>FileStream</a:t>
            </a:r>
            <a:r>
              <a:rPr lang="zh-CN" altLang="en-US" dirty="0"/>
              <a:t>。</a:t>
            </a:r>
            <a:r>
              <a:rPr lang="en-US" altLang="zh-CN" dirty="0" err="1" smtClean="0"/>
              <a:t>WebRequest</a:t>
            </a:r>
            <a:endParaRPr lang="en-US" altLang="zh-CN" dirty="0" smtClean="0"/>
          </a:p>
          <a:p>
            <a:endParaRPr lang="en-US" altLang="zh-CN" dirty="0"/>
          </a:p>
          <a:p>
            <a:r>
              <a:rPr lang="en-US" altLang="zh-CN" dirty="0" smtClean="0"/>
              <a:t>ConsoleApplication27,  </a:t>
            </a:r>
            <a:r>
              <a:rPr lang="zh-CN" altLang="en-US" dirty="0" smtClean="0"/>
              <a:t>并且反编译查看代码</a:t>
            </a:r>
            <a:endParaRPr lang="en-US" altLang="zh-CN" dirty="0" smtClean="0"/>
          </a:p>
          <a:p>
            <a:r>
              <a:rPr lang="zh-CN" altLang="en-US" dirty="0" smtClean="0"/>
              <a:t>等同于</a:t>
            </a:r>
            <a:r>
              <a:rPr lang="en-US" altLang="zh-CN" dirty="0" smtClean="0"/>
              <a:t>ConsoleApplication28</a:t>
            </a:r>
          </a:p>
          <a:p>
            <a:r>
              <a:rPr lang="en-US" altLang="zh-CN" dirty="0"/>
              <a:t>1. </a:t>
            </a:r>
            <a:r>
              <a:rPr lang="en-US" altLang="zh-CN" dirty="0" err="1"/>
              <a:t>AsyncTaskMethodBuilder</a:t>
            </a:r>
            <a:r>
              <a:rPr lang="en-US" altLang="zh-CN" dirty="0"/>
              <a:t> </a:t>
            </a:r>
            <a:r>
              <a:rPr lang="zh-CN" altLang="en-US" dirty="0" smtClean="0"/>
              <a:t>扮演</a:t>
            </a:r>
            <a:r>
              <a:rPr lang="en-US" altLang="zh-CN" dirty="0" err="1" smtClean="0"/>
              <a:t>TaskcomplationSource</a:t>
            </a:r>
            <a:r>
              <a:rPr lang="zh-CN" altLang="en-US" dirty="0" smtClean="0"/>
              <a:t>角色</a:t>
            </a:r>
            <a:r>
              <a:rPr lang="zh-CN" altLang="en-US" dirty="0"/>
              <a:t>，就是</a:t>
            </a:r>
            <a:r>
              <a:rPr lang="zh-CN" altLang="en-US" dirty="0" smtClean="0"/>
              <a:t>做</a:t>
            </a:r>
            <a:r>
              <a:rPr lang="en-US" altLang="zh-CN" dirty="0" smtClean="0"/>
              <a:t>Task</a:t>
            </a:r>
            <a:r>
              <a:rPr lang="zh-CN" altLang="en-US" dirty="0"/>
              <a:t>的包装器</a:t>
            </a:r>
            <a:r>
              <a:rPr lang="zh-CN" altLang="en-US" dirty="0" smtClean="0"/>
              <a:t>。</a:t>
            </a:r>
            <a:endParaRPr lang="zh-CN" altLang="en-US" dirty="0"/>
          </a:p>
          <a:p>
            <a:r>
              <a:rPr lang="en-US" altLang="zh-CN" dirty="0"/>
              <a:t>2. state</a:t>
            </a:r>
            <a:r>
              <a:rPr lang="zh-CN" altLang="en-US" dirty="0"/>
              <a:t>：扮演者状态机状态的</a:t>
            </a:r>
            <a:r>
              <a:rPr lang="zh-CN" altLang="en-US" dirty="0" smtClean="0"/>
              <a:t>角色</a:t>
            </a:r>
            <a:endParaRPr lang="zh-CN" altLang="en-US" dirty="0"/>
          </a:p>
          <a:p>
            <a:r>
              <a:rPr lang="en-US" altLang="zh-CN" dirty="0"/>
              <a:t>3. </a:t>
            </a:r>
            <a:r>
              <a:rPr lang="en-US" altLang="zh-CN" dirty="0" err="1"/>
              <a:t>AwaitUnsafeOnCompleted</a:t>
            </a:r>
            <a:r>
              <a:rPr lang="en-US" altLang="zh-CN" dirty="0"/>
              <a:t> </a:t>
            </a:r>
            <a:r>
              <a:rPr lang="zh-CN" altLang="en-US" dirty="0"/>
              <a:t>这个函数是丢给线程池去执行的，当某一时刻执行</a:t>
            </a:r>
          </a:p>
          <a:p>
            <a:r>
              <a:rPr lang="zh-CN" altLang="en-US" dirty="0"/>
              <a:t>			  结束，会调用</a:t>
            </a:r>
            <a:r>
              <a:rPr lang="en-US" altLang="zh-CN" dirty="0" err="1"/>
              <a:t>Movenext</a:t>
            </a:r>
            <a:r>
              <a:rPr lang="zh-CN" altLang="en-US" dirty="0"/>
              <a:t>。。。</a:t>
            </a:r>
          </a:p>
          <a:p>
            <a:r>
              <a:rPr lang="en-US" altLang="zh-CN" dirty="0"/>
              <a:t>private static void </a:t>
            </a:r>
            <a:r>
              <a:rPr lang="en-US" altLang="zh-CN" dirty="0" err="1"/>
              <a:t>InvokeMoveNext</a:t>
            </a:r>
            <a:r>
              <a:rPr lang="en-US" altLang="zh-CN" dirty="0"/>
              <a:t>(object </a:t>
            </a:r>
            <a:r>
              <a:rPr lang="en-US" altLang="zh-CN" dirty="0" err="1"/>
              <a:t>stateMachine</a:t>
            </a:r>
            <a:r>
              <a:rPr lang="en-US" altLang="zh-CN" dirty="0"/>
              <a:t>)</a:t>
            </a:r>
          </a:p>
          <a:p>
            <a:r>
              <a:rPr lang="en-US" altLang="zh-CN" dirty="0"/>
              <a:t>	{</a:t>
            </a:r>
          </a:p>
          <a:p>
            <a:r>
              <a:rPr lang="en-US" altLang="zh-CN" dirty="0"/>
              <a:t>		((</a:t>
            </a:r>
            <a:r>
              <a:rPr lang="en-US" altLang="zh-CN" dirty="0" err="1"/>
              <a:t>IAsyncStateMachine</a:t>
            </a:r>
            <a:r>
              <a:rPr lang="en-US" altLang="zh-CN" dirty="0"/>
              <a:t>)</a:t>
            </a:r>
            <a:r>
              <a:rPr lang="en-US" altLang="zh-CN" dirty="0" err="1"/>
              <a:t>stateMachine</a:t>
            </a:r>
            <a:r>
              <a:rPr lang="en-US" altLang="zh-CN" dirty="0"/>
              <a:t>).</a:t>
            </a:r>
            <a:r>
              <a:rPr lang="en-US" altLang="zh-CN" dirty="0" err="1"/>
              <a:t>MoveNext</a:t>
            </a:r>
            <a:r>
              <a:rPr lang="en-US" altLang="zh-CN" dirty="0"/>
              <a:t>();</a:t>
            </a:r>
          </a:p>
          <a:p>
            <a:r>
              <a:rPr lang="en-US" altLang="zh-CN" dirty="0"/>
              <a:t>	}</a:t>
            </a:r>
          </a:p>
          <a:p>
            <a:endParaRPr lang="zh-CN" altLang="en-US" dirty="0"/>
          </a:p>
        </p:txBody>
      </p:sp>
    </p:spTree>
    <p:extLst>
      <p:ext uri="{BB962C8B-B14F-4D97-AF65-F5344CB8AC3E}">
        <p14:creationId xmlns:p14="http://schemas.microsoft.com/office/powerpoint/2010/main" val="983522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a:t>
            </a:r>
            <a:r>
              <a:rPr lang="zh-CN" altLang="en-US" dirty="0"/>
              <a:t>易读性</a:t>
            </a:r>
            <a:r>
              <a:rPr lang="zh-CN" altLang="en-US" dirty="0" smtClean="0"/>
              <a:t>高</a:t>
            </a:r>
            <a:r>
              <a:rPr lang="en-US" altLang="zh-CN" dirty="0" smtClean="0"/>
              <a:t>,</a:t>
            </a:r>
            <a:r>
              <a:rPr lang="zh-CN" altLang="en-US" dirty="0" smtClean="0"/>
              <a:t>代码</a:t>
            </a:r>
            <a:r>
              <a:rPr lang="zh-CN" altLang="en-US" dirty="0"/>
              <a:t>简洁，把异步的代码形式写成了同步</a:t>
            </a:r>
            <a:r>
              <a:rPr lang="zh-CN" altLang="en-US" dirty="0" smtClean="0"/>
              <a:t>方式</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smtClean="0"/>
              <a:t>最大并发连接数 </a:t>
            </a:r>
            <a:r>
              <a:rPr lang="en-US" altLang="zh-CN" dirty="0" smtClean="0"/>
              <a:t>= </a:t>
            </a:r>
            <a:r>
              <a:rPr lang="zh-CN" altLang="en-US" dirty="0" smtClean="0"/>
              <a:t>队列长度 </a:t>
            </a:r>
            <a:r>
              <a:rPr lang="en-US" altLang="zh-CN" dirty="0" smtClean="0"/>
              <a:t>+ IIS</a:t>
            </a:r>
            <a:r>
              <a:rPr lang="zh-CN" altLang="en-US" dirty="0" smtClean="0"/>
              <a:t>最大并发工作线程数</a:t>
            </a:r>
            <a:endParaRPr lang="en-US" altLang="zh-CN" dirty="0" smtClean="0"/>
          </a:p>
          <a:p>
            <a:r>
              <a:rPr lang="en-US" altLang="zh-CN" dirty="0" smtClean="0"/>
              <a:t>IIS</a:t>
            </a:r>
            <a:r>
              <a:rPr lang="zh-CN" altLang="en-US" dirty="0" smtClean="0"/>
              <a:t>的默认值对我们网站并发处理能力的影响。</a:t>
            </a:r>
            <a:r>
              <a:rPr lang="en-US" altLang="zh-CN" dirty="0" smtClean="0"/>
              <a:t>IIS</a:t>
            </a:r>
            <a:r>
              <a:rPr lang="zh-CN" altLang="en-US" dirty="0" smtClean="0"/>
              <a:t>默认的</a:t>
            </a:r>
            <a:r>
              <a:rPr lang="en-US" altLang="zh-CN" dirty="0" smtClean="0"/>
              <a:t>【</a:t>
            </a:r>
            <a:r>
              <a:rPr lang="zh-CN" altLang="en-US" dirty="0" smtClean="0"/>
              <a:t>最大并发连接数</a:t>
            </a:r>
            <a:r>
              <a:rPr lang="en-US" altLang="zh-CN" dirty="0" smtClean="0"/>
              <a:t>】</a:t>
            </a:r>
            <a:r>
              <a:rPr lang="zh-CN" altLang="en-US" dirty="0" smtClean="0"/>
              <a:t>为</a:t>
            </a:r>
            <a:r>
              <a:rPr lang="en-US" altLang="zh-CN" dirty="0" smtClean="0"/>
              <a:t>4294967295</a:t>
            </a:r>
            <a:r>
              <a:rPr lang="zh-CN" altLang="en-US" dirty="0" smtClean="0"/>
              <a:t>（</a:t>
            </a:r>
            <a:r>
              <a:rPr lang="en-US" altLang="zh-CN" dirty="0" smtClean="0"/>
              <a:t>42</a:t>
            </a:r>
            <a:r>
              <a:rPr lang="zh-CN" altLang="en-US" dirty="0" smtClean="0"/>
              <a:t>亿多），而</a:t>
            </a:r>
            <a:r>
              <a:rPr lang="en-US" altLang="zh-CN" dirty="0" smtClean="0"/>
              <a:t>【</a:t>
            </a:r>
            <a:r>
              <a:rPr lang="zh-CN" altLang="en-US" dirty="0" smtClean="0"/>
              <a:t>队列长度</a:t>
            </a:r>
            <a:r>
              <a:rPr lang="en-US" altLang="zh-CN" dirty="0" smtClean="0"/>
              <a:t>】</a:t>
            </a:r>
            <a:r>
              <a:rPr lang="zh-CN" altLang="en-US" dirty="0" smtClean="0"/>
              <a:t>默认值为</a:t>
            </a:r>
            <a:r>
              <a:rPr lang="en-US" altLang="zh-CN" dirty="0" smtClean="0"/>
              <a:t>1000</a:t>
            </a:r>
            <a:r>
              <a:rPr lang="zh-CN" altLang="en-US" dirty="0" smtClean="0"/>
              <a:t>。对于</a:t>
            </a:r>
            <a:r>
              <a:rPr lang="en-US" altLang="zh-CN" dirty="0" smtClean="0"/>
              <a:t>windows server</a:t>
            </a:r>
            <a:r>
              <a:rPr lang="zh-CN" altLang="en-US" dirty="0" smtClean="0"/>
              <a:t>版本的</a:t>
            </a:r>
            <a:r>
              <a:rPr lang="en-US" altLang="zh-CN" dirty="0" smtClean="0"/>
              <a:t>IIS</a:t>
            </a:r>
            <a:r>
              <a:rPr lang="zh-CN" altLang="en-US" dirty="0" smtClean="0"/>
              <a:t>，最大并发工作线程数可能几百（猜测，可能没有限制），按照这个默认值，那么</a:t>
            </a:r>
            <a:r>
              <a:rPr lang="en-US" altLang="zh-CN" dirty="0" smtClean="0"/>
              <a:t>IIS</a:t>
            </a:r>
            <a:r>
              <a:rPr lang="zh-CN" altLang="en-US" dirty="0" smtClean="0"/>
              <a:t>同时处理的请求数也就</a:t>
            </a:r>
            <a:r>
              <a:rPr lang="en-US" altLang="zh-CN" dirty="0" smtClean="0"/>
              <a:t>1000</a:t>
            </a:r>
            <a:r>
              <a:rPr lang="zh-CN" altLang="en-US" dirty="0" smtClean="0"/>
              <a:t>多。</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p>
        </p:txBody>
      </p:sp>
      <p:sp>
        <p:nvSpPr>
          <p:cNvPr id="3" name="内容占位符 2"/>
          <p:cNvSpPr>
            <a:spLocks noGrp="1"/>
          </p:cNvSpPr>
          <p:nvPr>
            <p:ph sz="quarter" idx="11"/>
          </p:nvPr>
        </p:nvSpPr>
        <p:spPr/>
        <p:txBody>
          <a:bodyPr/>
          <a:lstStyle/>
          <a:p>
            <a:r>
              <a:rPr lang="zh-CN" altLang="en-US" dirty="0"/>
              <a:t>AllocateDataSlot</a:t>
            </a:r>
          </a:p>
          <a:p>
            <a:r>
              <a:rPr lang="zh-CN" altLang="en-US" dirty="0"/>
              <a:t>AllocateNamedDataSlot（给所有的线程分配数据槽）</a:t>
            </a:r>
          </a:p>
          <a:p>
            <a:r>
              <a:rPr lang="zh-CN" altLang="en-US" dirty="0"/>
              <a:t>GetNamedDataSlot</a:t>
            </a:r>
          </a:p>
          <a:p>
            <a:r>
              <a:rPr lang="zh-CN" altLang="en-US" dirty="0" smtClean="0"/>
              <a:t>FreeNamedDataSlot</a:t>
            </a:r>
            <a:endParaRPr lang="en-US" altLang="zh-CN" dirty="0" smtClean="0"/>
          </a:p>
          <a:p>
            <a:endParaRPr lang="zh-CN" altLang="en-US" dirty="0"/>
          </a:p>
          <a:p>
            <a:r>
              <a:rPr lang="en-US" altLang="zh-CN" dirty="0"/>
              <a:t>ThreadStatic(static</a:t>
            </a:r>
            <a:r>
              <a:rPr lang="zh-CN" altLang="en-US" dirty="0"/>
              <a:t>区别，这个是每个线程唯一的静态字段</a:t>
            </a:r>
            <a:r>
              <a:rPr lang="en-US" altLang="zh-CN" dirty="0"/>
              <a:t>)</a:t>
            </a:r>
          </a:p>
          <a:p>
            <a:r>
              <a:rPr lang="en-US" altLang="zh-CN" dirty="0"/>
              <a:t>ThreadLocal</a:t>
            </a:r>
          </a:p>
          <a:p>
            <a:endParaRPr lang="en-US" altLang="zh-CN" dirty="0"/>
          </a:p>
          <a:p>
            <a:r>
              <a:rPr lang="zh-CN" altLang="en-US" dirty="0"/>
              <a:t>存储在线程环境快，我们可以通过</a:t>
            </a:r>
            <a:r>
              <a:rPr lang="en-US" altLang="zh-CN" dirty="0"/>
              <a:t>windbg</a:t>
            </a:r>
            <a:r>
              <a:rPr lang="zh-CN" altLang="en-US" dirty="0"/>
              <a:t>查看</a:t>
            </a:r>
            <a:r>
              <a:rPr lang="zh-CN" altLang="en-US" dirty="0" smtClean="0"/>
              <a:t>（</a:t>
            </a:r>
            <a:r>
              <a:rPr lang="en-US" altLang="zh-CN" dirty="0" smtClean="0"/>
              <a:t>!</a:t>
            </a:r>
            <a:r>
              <a:rPr lang="en-US" altLang="zh-CN" dirty="0" err="1" smtClean="0"/>
              <a:t>clrstack</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r>
              <a:rPr lang="en-US" altLang="zh-CN" dirty="0" smtClean="0"/>
              <a:t>(</a:t>
            </a:r>
            <a:r>
              <a:rPr lang="zh-CN" altLang="en-US" dirty="0"/>
              <a:t>内存栅栏【</a:t>
            </a:r>
            <a:r>
              <a:rPr lang="zh-CN" altLang="en-US" dirty="0" smtClean="0"/>
              <a:t>非</a:t>
            </a:r>
            <a:r>
              <a:rPr lang="en-US" altLang="zh-CN" dirty="0" smtClean="0"/>
              <a:t>CPU</a:t>
            </a:r>
            <a:r>
              <a:rPr lang="zh-CN" altLang="en-US" dirty="0" smtClean="0"/>
              <a:t>缓存】</a:t>
            </a:r>
            <a:r>
              <a:rPr lang="en-US" altLang="zh-CN" dirty="0" smtClean="0"/>
              <a:t>)</a:t>
            </a:r>
          </a:p>
        </p:txBody>
      </p:sp>
      <p:sp>
        <p:nvSpPr>
          <p:cNvPr id="3" name="内容占位符 2"/>
          <p:cNvSpPr>
            <a:spLocks noGrp="1"/>
          </p:cNvSpPr>
          <p:nvPr>
            <p:ph sz="quarter" idx="11"/>
          </p:nvPr>
        </p:nvSpPr>
        <p:spPr/>
        <p:txBody>
          <a:bodyPr/>
          <a:lstStyle/>
          <a:p>
            <a:r>
              <a:rPr lang="en-US" altLang="zh-CN" dirty="0"/>
              <a:t>Release</a:t>
            </a:r>
            <a:r>
              <a:rPr lang="zh-CN" altLang="en-US" dirty="0"/>
              <a:t>版本相对于</a:t>
            </a:r>
            <a:r>
              <a:rPr lang="en-US" altLang="zh-CN" dirty="0"/>
              <a:t>debug</a:t>
            </a:r>
            <a:r>
              <a:rPr lang="zh-CN" altLang="en-US" dirty="0"/>
              <a:t>版本做了一些优化，可能将一些内存参数放入</a:t>
            </a:r>
            <a:r>
              <a:rPr lang="en-US" altLang="zh-CN" dirty="0"/>
              <a:t>CPU</a:t>
            </a:r>
            <a:r>
              <a:rPr lang="zh-CN" altLang="en-US" dirty="0"/>
              <a:t>缓存，导致</a:t>
            </a:r>
            <a:r>
              <a:rPr lang="en-US" altLang="zh-CN" dirty="0"/>
              <a:t>release</a:t>
            </a:r>
            <a:r>
              <a:rPr lang="zh-CN" altLang="en-US" dirty="0"/>
              <a:t>存在</a:t>
            </a:r>
            <a:r>
              <a:rPr lang="en-US" altLang="zh-CN" dirty="0"/>
              <a:t>bug</a:t>
            </a:r>
            <a:r>
              <a:rPr lang="zh-CN" altLang="en-US" dirty="0" smtClean="0"/>
              <a:t>。</a:t>
            </a:r>
            <a:endParaRPr lang="en-US" altLang="zh-CN" dirty="0" smtClean="0"/>
          </a:p>
          <a:p>
            <a:endParaRPr lang="en-US" altLang="zh-CN" dirty="0" smtClean="0"/>
          </a:p>
          <a:p>
            <a:r>
              <a:rPr lang="en-US" altLang="zh-CN" dirty="0" err="1"/>
              <a:t>Thread.MemoryBarrier</a:t>
            </a:r>
            <a:r>
              <a:rPr lang="en-US" altLang="zh-CN" dirty="0"/>
              <a:t> ,  </a:t>
            </a:r>
            <a:r>
              <a:rPr lang="en-US" altLang="zh-CN" dirty="0" err="1"/>
              <a:t>VolatileRead</a:t>
            </a:r>
            <a:endParaRPr lang="en-US" altLang="zh-CN"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GetMinThreads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启动线程池里得一个线程</a:t>
                      </a:r>
                      <a:r>
                        <a:rPr lang="en-US" altLang="zh-CN" dirty="0">
                          <a:solidFill>
                            <a:srgbClr val="4F4F4F"/>
                          </a:solidFill>
                          <a:effectLst/>
                        </a:rPr>
                        <a:t>(</a:t>
                      </a:r>
                      <a:r>
                        <a:rPr lang="zh-CN" altLang="en-US" dirty="0">
                          <a:solidFill>
                            <a:srgbClr val="4F4F4F"/>
                          </a:solidFill>
                          <a:effectLst/>
                        </a:rPr>
                        <a:t>队列的方式，如线程池暂时没空闲线程，则进入队列排队</a:t>
                      </a:r>
                      <a:r>
                        <a:rPr lang="en-US" altLang="zh-CN" dirty="0">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dirty="0">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a:t>1.</a:t>
            </a:r>
            <a:r>
              <a:rPr lang="zh-CN" altLang="en-US" dirty="0"/>
              <a:t>代码方面：假设下载</a:t>
            </a:r>
            <a:r>
              <a:rPr lang="en-US" altLang="zh-CN" dirty="0"/>
              <a:t>10</a:t>
            </a:r>
            <a:r>
              <a:rPr lang="zh-CN" altLang="en-US" dirty="0"/>
              <a:t>个文件，如果用</a:t>
            </a:r>
            <a:r>
              <a:rPr lang="en-US" altLang="zh-CN" dirty="0"/>
              <a:t>thread</a:t>
            </a:r>
            <a:r>
              <a:rPr lang="zh-CN" altLang="en-US" dirty="0"/>
              <a:t>需要定义</a:t>
            </a:r>
            <a:r>
              <a:rPr lang="en-US" altLang="zh-CN" dirty="0"/>
              <a:t>10</a:t>
            </a:r>
            <a:r>
              <a:rPr lang="zh-CN" altLang="en-US" dirty="0"/>
              <a:t>个线程对象数组，还可能定义一堆参数控制线程状态</a:t>
            </a:r>
            <a:r>
              <a:rPr lang="en-US" altLang="zh-CN" dirty="0"/>
              <a:t>,</a:t>
            </a:r>
            <a:r>
              <a:rPr lang="zh-CN" altLang="en-US" dirty="0"/>
              <a:t>而</a:t>
            </a:r>
            <a:r>
              <a:rPr lang="en-US" altLang="zh-CN" dirty="0"/>
              <a:t>threadpool</a:t>
            </a:r>
            <a:r>
              <a:rPr lang="zh-CN" altLang="en-US" dirty="0"/>
              <a:t>只需要丢</a:t>
            </a:r>
            <a:r>
              <a:rPr lang="en-US" altLang="zh-CN" dirty="0"/>
              <a:t>10</a:t>
            </a:r>
            <a:r>
              <a:rPr lang="zh-CN" altLang="en-US" dirty="0"/>
              <a:t>个任务给线程池。</a:t>
            </a:r>
          </a:p>
          <a:p>
            <a:pPr marL="0" indent="0">
              <a:buNone/>
            </a:pPr>
            <a:endParaRPr lang="zh-CN" altLang="en-US" dirty="0"/>
          </a:p>
          <a:p>
            <a:pPr marL="0" indent="0">
              <a:buNone/>
            </a:pPr>
            <a:r>
              <a:rPr lang="zh-CN" altLang="en-US" dirty="0"/>
              <a:t> ~Thread()</a:t>
            </a:r>
          </a:p>
          <a:p>
            <a:pPr marL="0" indent="0">
              <a:buNone/>
            </a:pPr>
            <a:r>
              <a:rPr lang="zh-CN" altLang="en-US" dirty="0"/>
              <a:t>        {</a:t>
            </a:r>
          </a:p>
          <a:p>
            <a:pPr marL="0" indent="0">
              <a:buNone/>
            </a:pPr>
            <a:r>
              <a:rPr lang="zh-CN" altLang="en-US" dirty="0"/>
              <a:t>            // Delegate to the unmanaged portion.</a:t>
            </a:r>
          </a:p>
          <a:p>
            <a:pPr marL="0" indent="0">
              <a:buNone/>
            </a:pPr>
            <a:r>
              <a:rPr lang="zh-CN" altLang="en-US" dirty="0"/>
              <a:t>            InternalFinalize();</a:t>
            </a:r>
          </a:p>
          <a:p>
            <a:pPr marL="0" indent="0">
              <a:buNone/>
            </a:pPr>
            <a:r>
              <a:rPr lang="zh-CN" altLang="en-US" dirty="0"/>
              <a:t>        }</a:t>
            </a:r>
          </a:p>
          <a:p>
            <a:pPr marL="0" indent="0">
              <a:buNone/>
            </a:pPr>
            <a:r>
              <a:rPr lang="zh-CN" altLang="zh-CN" dirty="0"/>
              <a:t>从</a:t>
            </a:r>
            <a:r>
              <a:rPr lang="en-US" altLang="zh-CN" dirty="0"/>
              <a:t>thread</a:t>
            </a:r>
            <a:r>
              <a:rPr lang="zh-CN" altLang="en-US" dirty="0"/>
              <a:t>的析构函数中可以看到，销毁先进入终结器</a:t>
            </a:r>
            <a:r>
              <a:rPr lang="en-US" altLang="zh-CN" dirty="0"/>
              <a:t>,</a:t>
            </a:r>
          </a:p>
          <a:p>
            <a:pPr marL="0" indent="0">
              <a:buNone/>
            </a:pPr>
            <a:r>
              <a:rPr lang="zh-CN" altLang="en-US" dirty="0"/>
              <a:t>线程虽然</a:t>
            </a:r>
            <a:r>
              <a:rPr lang="en-US" altLang="zh-CN" dirty="0"/>
              <a:t>dead</a:t>
            </a:r>
            <a:r>
              <a:rPr lang="zh-CN" altLang="en-US" dirty="0"/>
              <a:t>，但是仍然占用资源。可能被</a:t>
            </a:r>
            <a:r>
              <a:rPr lang="en-US" altLang="zh-CN" dirty="0"/>
              <a:t>GC</a:t>
            </a:r>
            <a:r>
              <a:rPr lang="zh-CN" altLang="en-US" dirty="0"/>
              <a:t>回收，也可能复活（!FinalizeQueue）</a:t>
            </a:r>
          </a:p>
        </p:txBody>
      </p:sp>
    </p:spTree>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panose="020F0502020204030204"/>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spPr>
      <a:bodyPr anchor="ctr"/>
      <a:lstStyle>
        <a:defPPr algn="ctr">
          <a:defRPr>
            <a:solidFill>
              <a:srgbClr val="FFFFFF"/>
            </a:solidFill>
            <a:ea typeface="MS PGothic" panose="020B0600070205080204"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GBI PowerPoint 2015 Template</Template>
  <TotalTime>384</TotalTime>
  <Words>2983</Words>
  <Application>Microsoft Office PowerPoint</Application>
  <PresentationFormat>全屏显示(4:3)</PresentationFormat>
  <Paragraphs>255</Paragraphs>
  <Slides>35</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35</vt:i4>
      </vt:variant>
    </vt:vector>
  </HeadingPairs>
  <TitlesOfParts>
    <vt:vector size="47" baseType="lpstr">
      <vt:lpstr>Gotham Book</vt:lpstr>
      <vt:lpstr>Lucida Grande</vt:lpstr>
      <vt:lpstr>MS PGothic</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Thread静态方法</vt:lpstr>
      <vt:lpstr>Thread静态方法(内存栅栏【非CPU缓存】)</vt:lpstr>
      <vt:lpstr>ThreadPool常见 方法</vt:lpstr>
      <vt:lpstr>ThreadPool与thread区别</vt:lpstr>
      <vt:lpstr>ThreadPool与thread区别</vt:lpstr>
      <vt:lpstr>ThreadPool与thread区别</vt:lpstr>
      <vt:lpstr>ThreadPool定时器任务</vt:lpstr>
      <vt:lpstr>Task</vt:lpstr>
      <vt:lpstr>Task 使用方法</vt:lpstr>
      <vt:lpstr>Task</vt:lpstr>
      <vt:lpstr>Task几种种阻塞方式、延续</vt:lpstr>
      <vt:lpstr>Task枚举</vt:lpstr>
      <vt:lpstr>Task取消</vt:lpstr>
      <vt:lpstr>带有返回值的Task</vt:lpstr>
      <vt:lpstr>Task异常处理ConsoleApplication23</vt:lpstr>
      <vt:lpstr>多线程间的同步（用户模式和内核模式锁）</vt:lpstr>
      <vt:lpstr>用户模式锁</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TASK封装EAP,APM</vt:lpstr>
      <vt:lpstr>async/await </vt:lpstr>
      <vt:lpstr>async/await </vt:lpstr>
      <vt:lpstr>async/await </vt:lpstr>
      <vt:lpstr>Framework源码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717</cp:revision>
  <dcterms:created xsi:type="dcterms:W3CDTF">2015-07-15T02:22:00Z</dcterms:created>
  <dcterms:modified xsi:type="dcterms:W3CDTF">2018-04-16T09:15:27Z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y fmtid="{D5CDD505-2E9C-101B-9397-08002B2CF9AE}" pid="3" name="KSOProductBuildVer">
    <vt:lpwstr>2052-10.1.0.7106</vt:lpwstr>
  </property>
</Properties>
</file>