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1" r:id="rId3"/>
    <p:sldMasterId id="2147483654" r:id="rId4"/>
  </p:sldMasterIdLst>
  <p:notesMasterIdLst>
    <p:notesMasterId r:id="rId6"/>
  </p:notesMasterIdLst>
  <p:handoutMasterIdLst>
    <p:handoutMasterId r:id="rId30"/>
  </p:handoutMasterIdLst>
  <p:sldIdLst>
    <p:sldId id="291" r:id="rId5"/>
    <p:sldId id="335" r:id="rId7"/>
    <p:sldId id="342" r:id="rId8"/>
    <p:sldId id="340" r:id="rId9"/>
    <p:sldId id="341" r:id="rId10"/>
    <p:sldId id="361" r:id="rId11"/>
    <p:sldId id="362" r:id="rId12"/>
    <p:sldId id="336" r:id="rId13"/>
    <p:sldId id="363" r:id="rId14"/>
    <p:sldId id="337" r:id="rId15"/>
    <p:sldId id="339" r:id="rId16"/>
    <p:sldId id="338" r:id="rId17"/>
    <p:sldId id="334" r:id="rId18"/>
    <p:sldId id="292" r:id="rId19"/>
    <p:sldId id="325" r:id="rId20"/>
    <p:sldId id="326" r:id="rId21"/>
    <p:sldId id="327" r:id="rId22"/>
    <p:sldId id="328" r:id="rId23"/>
    <p:sldId id="329" r:id="rId24"/>
    <p:sldId id="331" r:id="rId25"/>
    <p:sldId id="330" r:id="rId26"/>
    <p:sldId id="332" r:id="rId27"/>
    <p:sldId id="293" r:id="rId28"/>
    <p:sldId id="343"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E3DE69C-57C4-4779-8028-BF97FE07A8A0}">
          <p14:sldIdLst>
            <p14:sldId id="291"/>
            <p14:sldId id="335"/>
            <p14:sldId id="342"/>
            <p14:sldId id="341"/>
            <p14:sldId id="361"/>
            <p14:sldId id="336"/>
            <p14:sldId id="363"/>
            <p14:sldId id="339"/>
            <p14:sldId id="338"/>
            <p14:sldId id="334"/>
            <p14:sldId id="292"/>
            <p14:sldId id="325"/>
            <p14:sldId id="326"/>
            <p14:sldId id="327"/>
            <p14:sldId id="328"/>
            <p14:sldId id="329"/>
            <p14:sldId id="331"/>
            <p14:sldId id="330"/>
            <p14:sldId id="332"/>
            <p14:sldId id="293"/>
            <p14:sldId id="343"/>
            <p14:sldId id="340"/>
            <p14:sldId id="362"/>
            <p14:sldId id="337"/>
          </p14:sldIdLst>
        </p14:section>
        <p14:section name="无标题节" id="{CD6B1EA8-99B9-4FAD-B9FF-EEFD719E43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48"/>
    <a:srgbClr val="3D955F"/>
    <a:srgbClr val="00B166"/>
    <a:srgbClr val="616161"/>
    <a:srgbClr val="F3CF83"/>
    <a:srgbClr val="00945E"/>
    <a:srgbClr val="2FA56D"/>
    <a:srgbClr val="1BB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snapToObjects="1">
      <p:cViewPr varScale="1">
        <p:scale>
          <a:sx n="116" d="100"/>
          <a:sy n="116" d="100"/>
        </p:scale>
        <p:origin x="1464" y="102"/>
      </p:cViewPr>
      <p:guideLst>
        <p:guide orient="horz" pos="2160"/>
        <p:guide pos="2880"/>
      </p:guideLst>
    </p:cSldViewPr>
  </p:slideViewPr>
  <p:notesTextViewPr>
    <p:cViewPr>
      <p:scale>
        <a:sx n="1" d="1"/>
        <a:sy n="1" d="1"/>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FBD04B4B-BF48-4124-A12F-E6E02B7028E1}" type="datetime1">
              <a:rPr lang="en-US" altLang="zh-CN"/>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7A58C161-F8F7-4A20-8C6A-D7A2E5399F42}"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ea typeface="MS PGothic" panose="020B0600070205080204" pitchFamily="34" charset="-128"/>
              </a:defRPr>
            </a:lvl1pPr>
          </a:lstStyle>
          <a:p>
            <a:pPr>
              <a:defRPr/>
            </a:pPr>
            <a:fld id="{56B951AB-4CC4-4A1A-845E-C3E6E395286B}" type="datetime1">
              <a:rPr lang="en-US" altLang="zh-CN"/>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defRPr>
            </a:lvl1pPr>
          </a:lstStyle>
          <a:p>
            <a:pPr>
              <a:defRPr/>
            </a:pPr>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MS PGothic" panose="020B0600070205080204" pitchFamily="34" charset="-128"/>
              </a:defRPr>
            </a:lvl1pPr>
          </a:lstStyle>
          <a:p>
            <a:pPr>
              <a:defRPr/>
            </a:pPr>
            <a:fld id="{84C1FF56-8A9B-4ECB-89F3-6603D17A6FE6}"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MS PGothic" panose="020B0600070205080204" pitchFamily="34"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2D9DEAE6-D4D8-40C3-9224-E9AEBA1F2600}" type="slidenum">
              <a:rPr lang="en-US" altLang="zh-CN" smtClean="0">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 Middle">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34282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8956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27432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34290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 Bottom">
    <p:spTree>
      <p:nvGrpSpPr>
        <p:cNvPr id="1" name=""/>
        <p:cNvGrpSpPr/>
        <p:nvPr/>
      </p:nvGrpSpPr>
      <p:grpSpPr>
        <a:xfrm>
          <a:off x="0" y="0"/>
          <a:ext cx="0" cy="0"/>
          <a:chOff x="0" y="0"/>
          <a:chExt cx="0" cy="0"/>
        </a:xfrm>
      </p:grpSpPr>
      <p:cxnSp>
        <p:nvCxnSpPr>
          <p:cNvPr id="5" name="Straight Connector 2"/>
          <p:cNvCxnSpPr>
            <a:cxnSpLocks noChangeShapeType="1"/>
          </p:cNvCxnSpPr>
          <p:nvPr/>
        </p:nvCxnSpPr>
        <p:spPr bwMode="auto">
          <a:xfrm rot="5400000">
            <a:off x="2005806" y="5561807"/>
            <a:ext cx="1450975" cy="1588"/>
          </a:xfrm>
          <a:prstGeom prst="line">
            <a:avLst/>
          </a:prstGeom>
          <a:noFill/>
          <a:ln w="6350">
            <a:solidFill>
              <a:srgbClr val="A6A6A6"/>
            </a:solidFill>
            <a:rou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 y="5029200"/>
            <a:ext cx="2182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71800" y="4876800"/>
            <a:ext cx="5715000" cy="609600"/>
          </a:xfrm>
          <a:prstGeom prst="rect">
            <a:avLst/>
          </a:prstGeom>
        </p:spPr>
        <p:txBody>
          <a:bodyPr vert="horz" anchor="ctr" anchorCtr="0"/>
          <a:lstStyle>
            <a:lvl1pPr algn="l">
              <a:defRPr sz="3600" baseline="0">
                <a:ea typeface="微软雅黑" panose="020B0503020204020204" pitchFamily="34" charset="-122"/>
              </a:defRPr>
            </a:lvl1pPr>
          </a:lstStyle>
          <a:p>
            <a:r>
              <a:rPr lang="zh-CN" altLang="en-US"/>
              <a:t>单击此处编辑母版标题样式</a:t>
            </a:r>
            <a:endParaRPr lang="en-US" dirty="0"/>
          </a:p>
        </p:txBody>
      </p:sp>
      <p:sp>
        <p:nvSpPr>
          <p:cNvPr id="4" name="Text Placeholder 3"/>
          <p:cNvSpPr>
            <a:spLocks noGrp="1"/>
          </p:cNvSpPr>
          <p:nvPr>
            <p:ph type="body" sz="quarter" idx="10"/>
          </p:nvPr>
        </p:nvSpPr>
        <p:spPr>
          <a:xfrm>
            <a:off x="2971800" y="5562600"/>
            <a:ext cx="5715000" cy="762000"/>
          </a:xfrm>
          <a:prstGeom prst="rect">
            <a:avLst/>
          </a:prstGeom>
        </p:spPr>
        <p:txBody>
          <a:bodyPr vert="horz" anchor="ctr" anchorCtr="0"/>
          <a:lstStyle>
            <a:lvl1pPr marL="0" indent="0">
              <a:buFontTx/>
              <a:buNone/>
              <a:defRPr sz="2400" baseline="0">
                <a:solidFill>
                  <a:schemeClr val="tx1">
                    <a:lumMod val="65000"/>
                    <a:lumOff val="35000"/>
                  </a:schemeClr>
                </a:solidFill>
                <a:ea typeface="微软雅黑" panose="020B0503020204020204" pitchFamily="34" charset="-122"/>
              </a:defRPr>
            </a:lvl1pPr>
            <a:lvl3pPr marL="914400" indent="0">
              <a:buNone/>
              <a:defRPr/>
            </a:lvl3pPr>
          </a:lstStyle>
          <a:p>
            <a:pPr lvl="0"/>
            <a:r>
              <a:rPr lang="zh-CN" altLang="en-US"/>
              <a:t>单击此处编辑母版文本样式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0"/>
            <a:ext cx="8229600" cy="1143000"/>
          </a:xfrm>
          <a:prstGeom prst="rect">
            <a:avLst/>
          </a:prstGeom>
        </p:spPr>
        <p:txBody>
          <a:bodyPr vert="horz" anchor="ctr" anchorCtr="0"/>
          <a:lstStyle>
            <a:lvl1pPr>
              <a:defRPr sz="3600" baseline="0">
                <a:ea typeface="微软雅黑" panose="020B0503020204020204" pitchFamily="34" charset="-122"/>
              </a:defRPr>
            </a:lvl1pPr>
          </a:lstStyle>
          <a:p>
            <a:r>
              <a:rPr lang="en-US" dirty="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0" indent="0">
              <a:spcBef>
                <a:spcPts val="0"/>
              </a:spcBef>
              <a:buClr>
                <a:srgbClr val="3D955F"/>
              </a:buClr>
              <a:buSzPct val="100000"/>
              <a:buFontTx/>
              <a:buNone/>
              <a:defRPr baseline="0">
                <a:ea typeface="黑体" panose="02010609060101010101" pitchFamily="49" charset="-122"/>
              </a:defRPr>
            </a:lvl1pPr>
            <a:lvl2pPr marL="457200" indent="0">
              <a:spcBef>
                <a:spcPts val="0"/>
              </a:spcBef>
              <a:buClr>
                <a:srgbClr val="3D955F"/>
              </a:buClr>
              <a:buSzPct val="100000"/>
              <a:buFontTx/>
              <a:buNone/>
              <a:defRPr baseline="0">
                <a:ea typeface="黑体" panose="02010609060101010101" pitchFamily="49" charset="-122"/>
              </a:defRPr>
            </a:lvl2pPr>
            <a:lvl3pPr marL="914400" indent="0">
              <a:spcBef>
                <a:spcPts val="0"/>
              </a:spcBef>
              <a:buClr>
                <a:srgbClr val="3D955F"/>
              </a:buClr>
              <a:buSzPct val="100000"/>
              <a:buFontTx/>
              <a:buNone/>
              <a:defRPr baseline="0">
                <a:ea typeface="黑体" panose="02010609060101010101" pitchFamily="49" charset="-122"/>
              </a:defRPr>
            </a:lvl3pPr>
            <a:lvl4pPr marL="1371600" indent="0">
              <a:spcBef>
                <a:spcPts val="0"/>
              </a:spcBef>
              <a:buClr>
                <a:srgbClr val="3D955F"/>
              </a:buClr>
              <a:buSzPct val="100000"/>
              <a:buFontTx/>
              <a:buNone/>
              <a:defRPr baseline="0">
                <a:ea typeface="黑体" panose="02010609060101010101" pitchFamily="49" charset="-122"/>
              </a:defRPr>
            </a:lvl4pPr>
            <a:lvl5pPr marL="1828800" indent="0">
              <a:spcBef>
                <a:spcPts val="0"/>
              </a:spcBef>
              <a:buClr>
                <a:srgbClr val="3D955F"/>
              </a:buClr>
              <a:buSzPct val="100000"/>
              <a:buFontTx/>
              <a:buNone/>
              <a:defRPr baseline="0">
                <a:ea typeface="黑体" panose="02010609060101010101" pitchFamily="49"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Arial" panose="020B0604020202020204"/>
              <a:buChar char="•"/>
              <a:defRPr baseline="0">
                <a:ea typeface="黑体" panose="02010609060101010101" pitchFamily="49" charset="-122"/>
              </a:defRPr>
            </a:lvl1pPr>
            <a:lvl2pPr marL="723900" indent="-266700">
              <a:spcBef>
                <a:spcPts val="0"/>
              </a:spcBef>
              <a:buClr>
                <a:srgbClr val="3D955F"/>
              </a:buClr>
              <a:buSzPct val="100000"/>
              <a:defRPr baseline="0">
                <a:ea typeface="黑体" panose="02010609060101010101" pitchFamily="49" charset="-122"/>
              </a:defRPr>
            </a:lvl2pPr>
            <a:lvl3pPr>
              <a:spcBef>
                <a:spcPts val="0"/>
              </a:spcBef>
              <a:buClr>
                <a:srgbClr val="3D955F"/>
              </a:buClr>
              <a:buSzPct val="100000"/>
              <a:defRPr baseline="0">
                <a:ea typeface="黑体" panose="02010609060101010101" pitchFamily="49" charset="-122"/>
              </a:defRPr>
            </a:lvl3pPr>
            <a:lvl4pPr>
              <a:spcBef>
                <a:spcPts val="0"/>
              </a:spcBef>
              <a:buClr>
                <a:srgbClr val="3D955F"/>
              </a:buClr>
              <a:buSzPct val="100000"/>
              <a:defRPr baseline="0">
                <a:ea typeface="黑体" panose="02010609060101010101" pitchFamily="49" charset="-122"/>
              </a:defRPr>
            </a:lvl4pPr>
            <a:lvl5pPr>
              <a:spcBef>
                <a:spcPts val="0"/>
              </a:spcBef>
              <a:buClr>
                <a:srgbClr val="3D955F"/>
              </a:buClr>
              <a:buSzPct val="100000"/>
              <a:defRPr baseline="0">
                <a:ea typeface="黑体" panose="02010609060101010101" pitchFamily="49"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5" name="Content Placeholder 4"/>
          <p:cNvSpPr>
            <a:spLocks noGrp="1"/>
          </p:cNvSpPr>
          <p:nvPr>
            <p:ph sz="quarter" idx="11"/>
          </p:nvPr>
        </p:nvSpPr>
        <p:spPr>
          <a:xfrm>
            <a:off x="457200" y="1219200"/>
            <a:ext cx="8229600" cy="4951412"/>
          </a:xfrm>
          <a:prstGeom prst="rect">
            <a:avLst/>
          </a:prstGeom>
        </p:spPr>
        <p:txBody>
          <a:bodyPr/>
          <a:lstStyle>
            <a:lvl1pPr marL="266700" indent="-266700">
              <a:spcBef>
                <a:spcPts val="0"/>
              </a:spcBef>
              <a:buClr>
                <a:srgbClr val="3D955F"/>
              </a:buClr>
              <a:buSzPct val="100000"/>
              <a:buFont typeface="+mj-lt"/>
              <a:buAutoNum type="arabicPeriod"/>
              <a:defRPr baseline="0">
                <a:ea typeface="黑体" panose="02010609060101010101" pitchFamily="49" charset="-122"/>
              </a:defRPr>
            </a:lvl1pPr>
            <a:lvl2pPr marL="741680" indent="-284480">
              <a:spcBef>
                <a:spcPts val="0"/>
              </a:spcBef>
              <a:buClr>
                <a:srgbClr val="3D955F"/>
              </a:buClr>
              <a:buSzPct val="100000"/>
              <a:buFont typeface="+mj-lt"/>
              <a:buAutoNum type="alphaLcPeriod"/>
              <a:defRPr baseline="0">
                <a:ea typeface="黑体" panose="02010609060101010101" pitchFamily="49" charset="-122"/>
              </a:defRPr>
            </a:lvl2pPr>
            <a:lvl3pPr marL="1148080" indent="-233680">
              <a:spcBef>
                <a:spcPts val="0"/>
              </a:spcBef>
              <a:buClr>
                <a:srgbClr val="3D955F"/>
              </a:buClr>
              <a:buSzPct val="100000"/>
              <a:buFont typeface="+mj-lt"/>
              <a:buAutoNum type="romanLcPeriod"/>
              <a:defRPr baseline="0">
                <a:ea typeface="黑体" panose="02010609060101010101" pitchFamily="49" charset="-122"/>
              </a:defRPr>
            </a:lvl3pPr>
            <a:lvl4pPr marL="1612900" indent="-241300">
              <a:spcBef>
                <a:spcPts val="0"/>
              </a:spcBef>
              <a:buClr>
                <a:srgbClr val="3D955F"/>
              </a:buClr>
              <a:buSzPct val="100000"/>
              <a:buFont typeface="+mj-lt"/>
              <a:buAutoNum type="arabicPeriod"/>
              <a:defRPr baseline="0">
                <a:ea typeface="黑体" panose="02010609060101010101" pitchFamily="49" charset="-122"/>
              </a:defRPr>
            </a:lvl4pPr>
            <a:lvl5pPr marL="2057400" indent="-228600">
              <a:spcBef>
                <a:spcPts val="0"/>
              </a:spcBef>
              <a:buClr>
                <a:srgbClr val="3D955F"/>
              </a:buClr>
              <a:buSzPct val="100000"/>
              <a:buFont typeface="+mj-lt"/>
              <a:buAutoNum type="arabicPeriod"/>
              <a:defRPr baseline="0">
                <a:ea typeface="黑体" panose="02010609060101010101" pitchFamily="49"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endParaRPr lang="en-US" altLang="zh-CN" sz="1000">
              <a:solidFill>
                <a:srgbClr val="000000"/>
              </a:solidFill>
              <a:latin typeface="Calibri" panose="020F0502020204030204" pitchFamily="34" charset="0"/>
              <a:sym typeface="Lucida Grande"/>
            </a:endParaRPr>
          </a:p>
        </p:txBody>
      </p:sp>
      <p:sp>
        <p:nvSpPr>
          <p:cNvPr id="3" name="Rectangle 2"/>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fontAlgn="base" hangingPunct="1">
        <a:spcBef>
          <a:spcPct val="0"/>
        </a:spcBef>
        <a:spcAft>
          <a:spcPct val="0"/>
        </a:spcAft>
        <a:defRPr sz="4400" kern="1200">
          <a:solidFill>
            <a:schemeClr val="tx1"/>
          </a:solidFill>
          <a:latin typeface="Calibri" panose="020F0502020204030204"/>
          <a:ea typeface="MS PGothic" panose="020B0600070205080204" pitchFamily="34" charset="-128"/>
          <a:cs typeface="Calibri" panose="020F0502020204030204"/>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MS PGothic" panose="020B0600070205080204" pitchFamily="34" charset="-128"/>
          <a:cs typeface="MS PGothic"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6492875"/>
            <a:ext cx="1352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endParaRPr lang="en-US" altLang="zh-CN" sz="1000">
              <a:solidFill>
                <a:srgbClr val="000000"/>
              </a:solidFill>
              <a:latin typeface="Calibri" panose="020F0502020204030204" pitchFamily="34" charset="0"/>
              <a:sym typeface="Lucida Grande"/>
            </a:endParaRP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solidFill>
                <a:srgbClr val="FFFFFF"/>
              </a:solidFill>
              <a:ea typeface="MS PGothic" panose="020B0600070205080204" pitchFamily="34" charset="-128"/>
            </a:endParaRPr>
          </a:p>
        </p:txBody>
      </p:sp>
      <p:pic>
        <p:nvPicPr>
          <p:cNvPr id="307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78" name="TextBox 6"/>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latin typeface="Calibri" panose="020F0502020204030204" pitchFamily="34" charset="0"/>
                <a:ea typeface="黑体" panose="02010609060101010101" pitchFamily="49" charset="-122"/>
              </a:rPr>
              <a:t>P. </a:t>
            </a:r>
            <a:fld id="{93DF9C1D-E498-4C1F-BD9B-8C57486AAB0C}" type="slidenum">
              <a:rPr lang="en-US" altLang="zh-CN" sz="1000">
                <a:latin typeface="Calibri" panose="020F0502020204030204" pitchFamily="34" charset="0"/>
                <a:ea typeface="黑体" panose="02010609060101010101" pitchFamily="49" charset="-122"/>
              </a:rPr>
            </a:fld>
            <a:endParaRPr lang="zh-CN" altLang="en-US" sz="1000">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MS PGothic" panose="020B0600070205080204" pitchFamily="34" charset="-128"/>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57200" y="6491288"/>
            <a:ext cx="1352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1000">
                <a:solidFill>
                  <a:srgbClr val="000000"/>
                </a:solidFill>
                <a:latin typeface="Calibri" panose="020F0502020204030204" pitchFamily="34" charset="0"/>
                <a:sym typeface="Lucida Grande"/>
              </a:rPr>
              <a:t>© 2015 GB Group Limited</a:t>
            </a:r>
            <a:endParaRPr lang="en-US" altLang="zh-CN" sz="1000">
              <a:solidFill>
                <a:srgbClr val="000000"/>
              </a:solidFill>
              <a:latin typeface="Calibri" panose="020F0502020204030204" pitchFamily="34" charset="0"/>
              <a:sym typeface="Lucida Grande"/>
            </a:endParaRPr>
          </a:p>
        </p:txBody>
      </p:sp>
      <p:sp>
        <p:nvSpPr>
          <p:cNvPr id="9" name="Rectangle 8"/>
          <p:cNvSpPr/>
          <p:nvPr/>
        </p:nvSpPr>
        <p:spPr>
          <a:xfrm>
            <a:off x="0" y="0"/>
            <a:ext cx="9144000" cy="304800"/>
          </a:xfrm>
          <a:prstGeom prst="rect">
            <a:avLst/>
          </a:prstGeom>
          <a:solidFill>
            <a:srgbClr val="007F4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solidFill>
                <a:srgbClr val="FFFFFF"/>
              </a:solidFill>
              <a:ea typeface="MS PGothic" panose="020B0600070205080204" pitchFamily="34" charset="-128"/>
            </a:endParaRPr>
          </a:p>
        </p:txBody>
      </p:sp>
      <p:sp>
        <p:nvSpPr>
          <p:cNvPr id="2052" name="Title Placeholder 1"/>
          <p:cNvSpPr>
            <a:spLocks noGrp="1"/>
          </p:cNvSpPr>
          <p:nvPr>
            <p:ph type="title"/>
          </p:nvPr>
        </p:nvSpPr>
        <p:spPr bwMode="auto">
          <a:xfrm>
            <a:off x="457200" y="350838"/>
            <a:ext cx="822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pic>
        <p:nvPicPr>
          <p:cNvPr id="2053"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6242050"/>
            <a:ext cx="10636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a:off x="457200" y="1143000"/>
            <a:ext cx="82296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57200" y="6477000"/>
            <a:ext cx="7315200" cy="1588"/>
          </a:xfrm>
          <a:prstGeom prst="line">
            <a:avLst/>
          </a:prstGeom>
          <a:ln w="6350" cap="flat" cmpd="sng" algn="ctr">
            <a:solidFill>
              <a:schemeClr val="tx1">
                <a:lumMod val="95000"/>
                <a:lumOff val="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56" name="TextBox 11"/>
          <p:cNvSpPr txBox="1">
            <a:spLocks noChangeArrowheads="1"/>
          </p:cNvSpPr>
          <p:nvPr/>
        </p:nvSpPr>
        <p:spPr bwMode="auto">
          <a:xfrm>
            <a:off x="4149725" y="6494463"/>
            <a:ext cx="4619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000">
                <a:solidFill>
                  <a:prstClr val="black"/>
                </a:solidFill>
                <a:latin typeface="Calibri" panose="020F0502020204030204" pitchFamily="34" charset="0"/>
                <a:ea typeface="黑体" panose="02010609060101010101" pitchFamily="49" charset="-122"/>
              </a:rPr>
              <a:t>P. </a:t>
            </a:r>
            <a:fld id="{2C21D897-F24F-4738-92F0-44D8AC54D51E}" type="slidenum">
              <a:rPr lang="en-US" altLang="zh-CN" sz="1000">
                <a:solidFill>
                  <a:prstClr val="black"/>
                </a:solidFill>
                <a:latin typeface="Calibri" panose="020F0502020204030204" pitchFamily="34" charset="0"/>
                <a:ea typeface="黑体" panose="02010609060101010101" pitchFamily="49" charset="-122"/>
              </a:rPr>
            </a:fld>
            <a:endParaRPr lang="zh-CN" altLang="en-US" sz="1000">
              <a:solidFill>
                <a:prstClr val="black"/>
              </a:solidFill>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457200" rtl="0" eaLnBrk="0" fontAlgn="base" hangingPunct="0">
        <a:spcBef>
          <a:spcPct val="0"/>
        </a:spcBef>
        <a:spcAft>
          <a:spcPct val="0"/>
        </a:spcAft>
        <a:defRPr sz="2400" kern="1200">
          <a:solidFill>
            <a:schemeClr val="tx1"/>
          </a:solidFill>
          <a:latin typeface="Calibri" panose="020F0502020204030204"/>
          <a:ea typeface="微软雅黑" panose="020B0503020204020204" pitchFamily="34" charset="-122"/>
          <a:cs typeface="Calibri" panose="020F0502020204030204"/>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pitchFamily="34" charset="-122"/>
          <a:cs typeface="Calibri" panose="020F0502020204030204" pitchFamily="34" charset="0"/>
        </a:defRPr>
      </a:lvl5pPr>
      <a:lvl6pPr marL="4572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6pPr>
      <a:lvl7pPr marL="9144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7pPr>
      <a:lvl8pPr marL="13716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8pPr>
      <a:lvl9pPr marL="1828800" algn="l" defTabSz="457200" rtl="0" fontAlgn="base">
        <a:spcBef>
          <a:spcPct val="0"/>
        </a:spcBef>
        <a:spcAft>
          <a:spcPct val="0"/>
        </a:spcAft>
        <a:defRPr sz="2800">
          <a:solidFill>
            <a:srgbClr val="FFFFFF"/>
          </a:solidFill>
          <a:latin typeface="Gotham Book" pitchFamily="-128"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262626"/>
        </a:buClr>
        <a:buSzPct val="110000"/>
        <a:buFont typeface="Arial" panose="020B0604020202020204" pitchFamily="34" charset="0"/>
        <a:buChar char="•"/>
        <a:defRPr sz="2200" kern="1200">
          <a:solidFill>
            <a:schemeClr val="tx1"/>
          </a:solidFill>
          <a:latin typeface="Calibri" panose="020F0502020204030204"/>
          <a:ea typeface="MS PGothic" panose="020B0600070205080204" pitchFamily="34" charset="-128"/>
          <a:cs typeface="Calibri" panose="020F0502020204030204"/>
        </a:defRPr>
      </a:lvl1pPr>
      <a:lvl2pPr marL="742950" indent="-285750" algn="l" defTabSz="457200" rtl="0" eaLnBrk="0" fontAlgn="base" hangingPunct="0">
        <a:spcBef>
          <a:spcPct val="20000"/>
        </a:spcBef>
        <a:spcAft>
          <a:spcPct val="0"/>
        </a:spcAft>
        <a:buClr>
          <a:srgbClr val="262626"/>
        </a:buClr>
        <a:buSzPct val="110000"/>
        <a:buFont typeface="Arial" panose="020B0604020202020204" pitchFamily="34" charset="0"/>
        <a:buChar char="•"/>
        <a:defRPr sz="2000" kern="1200">
          <a:solidFill>
            <a:schemeClr val="tx1"/>
          </a:solidFill>
          <a:latin typeface="Calibri" panose="020F0502020204030204"/>
          <a:ea typeface="MS PGothic" panose="020B0600070205080204" pitchFamily="34" charset="-128"/>
          <a:cs typeface="Calibri" panose="020F0502020204030204"/>
        </a:defRPr>
      </a:lvl2pPr>
      <a:lvl3pPr marL="11430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kern="1200">
          <a:solidFill>
            <a:schemeClr val="tx1"/>
          </a:solidFill>
          <a:latin typeface="Calibri" panose="020F0502020204030204"/>
          <a:ea typeface="MS PGothic" panose="020B0600070205080204" pitchFamily="34" charset="-128"/>
          <a:cs typeface="Calibri" panose="020F0502020204030204"/>
        </a:defRPr>
      </a:lvl3pPr>
      <a:lvl4pPr marL="16002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600" kern="1200">
          <a:solidFill>
            <a:schemeClr val="tx1"/>
          </a:solidFill>
          <a:latin typeface="Calibri" panose="020F0502020204030204"/>
          <a:ea typeface="MS PGothic" panose="020B0600070205080204" pitchFamily="34" charset="-128"/>
          <a:cs typeface="Calibri" panose="020F0502020204030204"/>
        </a:defRPr>
      </a:lvl4pPr>
      <a:lvl5pPr marL="2057400" indent="-228600" algn="l" defTabSz="457200" rtl="0" eaLnBrk="0" fontAlgn="base" hangingPunct="0">
        <a:spcBef>
          <a:spcPct val="20000"/>
        </a:spcBef>
        <a:spcAft>
          <a:spcPct val="0"/>
        </a:spcAft>
        <a:buClr>
          <a:srgbClr val="262626"/>
        </a:buClr>
        <a:buSzPct val="110000"/>
        <a:buFont typeface="Arial" panose="020B0604020202020204" pitchFamily="34" charset="0"/>
        <a:buChar char="•"/>
        <a:defRPr sz="1400" kern="1200">
          <a:solidFill>
            <a:schemeClr val="tx1"/>
          </a:solidFill>
          <a:latin typeface="Calibri" panose="020F0502020204030204"/>
          <a:ea typeface="MS PGothic" panose="020B0600070205080204" pitchFamily="34" charset="-128"/>
          <a:cs typeface="Calibri" panose="020F050202020403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msdl.microsoft.com/download/symbols" TargetMode="External"/><Relationship Id="rId1" Type="http://schemas.openxmlformats.org/officeDocument/2006/relationships/hyperlink" Target="http://www.cnblogs.com/happyhippy/archive/2007/04/08/710933.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lstStyle/>
          <a:p>
            <a:r>
              <a:rPr lang="en-US" altLang="zh-CN" dirty="0" err="1" smtClean="0">
                <a:latin typeface="Calibri" panose="020F0502020204030204" pitchFamily="34" charset="0"/>
                <a:ea typeface="MS PGothic" panose="020B0600070205080204" pitchFamily="34" charset="-128"/>
                <a:cs typeface="Calibri" panose="020F0502020204030204" pitchFamily="34" charset="0"/>
              </a:rPr>
              <a:t>.net</a:t>
            </a:r>
            <a:r>
              <a:rPr lang="zh-CN" altLang="en-US" dirty="0" smtClean="0">
                <a:latin typeface="Calibri" panose="020F0502020204030204" pitchFamily="34" charset="0"/>
                <a:ea typeface="MS PGothic" panose="020B0600070205080204" pitchFamily="34" charset="-128"/>
                <a:cs typeface="Calibri" panose="020F0502020204030204" pitchFamily="34" charset="0"/>
              </a:rPr>
              <a:t>异步、多线程编程交流</a:t>
            </a:r>
            <a:endParaRPr lang="en-US" altLang="zh-CN"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Text Placeholder 2"/>
          <p:cNvSpPr>
            <a:spLocks noGrp="1"/>
          </p:cNvSpPr>
          <p:nvPr>
            <p:ph type="body" sz="quarter" idx="10"/>
          </p:nvPr>
        </p:nvSpPr>
        <p:spPr/>
        <p:txBody>
          <a:bodyPr/>
          <a:lstStyle/>
          <a:p>
            <a:pPr>
              <a:defRPr/>
            </a:pPr>
            <a:r>
              <a:rPr lang="en-US" dirty="0"/>
              <a:t>By </a:t>
            </a:r>
            <a:r>
              <a:rPr lang="en-US" altLang="zh-CN" dirty="0" err="1" smtClean="0"/>
              <a:t>xiafei</a:t>
            </a:r>
            <a:r>
              <a:rPr lang="en-US" altLang="zh-CN" smtClean="0"/>
              <a:t> 2018-3-22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en-US" altLang="zh-CN" dirty="0" err="1" smtClean="0"/>
              <a:t>ThreadPoolTaskScheduler</a:t>
            </a:r>
            <a:endParaRPr lang="en-US" altLang="zh-CN" dirty="0" smtClean="0"/>
          </a:p>
          <a:p>
            <a:r>
              <a:rPr lang="zh-CN" altLang="en-US" dirty="0" smtClean="0"/>
              <a:t>如果</a:t>
            </a:r>
            <a:r>
              <a:rPr lang="en-US" altLang="zh-CN" dirty="0" smtClean="0"/>
              <a:t>Task</a:t>
            </a:r>
            <a:r>
              <a:rPr lang="zh-CN" altLang="en-US" dirty="0"/>
              <a:t>上的</a:t>
            </a:r>
            <a:r>
              <a:rPr lang="en-US" altLang="zh-CN" dirty="0" err="1"/>
              <a:t>TaskCreationOptions</a:t>
            </a:r>
            <a:r>
              <a:rPr lang="zh-CN" altLang="en-US" dirty="0"/>
              <a:t>设置为</a:t>
            </a:r>
            <a:r>
              <a:rPr lang="en-US" altLang="zh-CN" dirty="0" err="1"/>
              <a:t>LongRunning</a:t>
            </a:r>
            <a:r>
              <a:rPr lang="zh-CN" altLang="en-US" dirty="0" smtClean="0"/>
              <a:t>的，长</a:t>
            </a:r>
            <a:r>
              <a:rPr lang="zh-CN" altLang="en-US" dirty="0"/>
              <a:t>时间运行的</a:t>
            </a:r>
            <a:r>
              <a:rPr lang="en-US" altLang="zh-CN" dirty="0"/>
              <a:t>task</a:t>
            </a:r>
            <a:r>
              <a:rPr lang="zh-CN" altLang="en-US" dirty="0"/>
              <a:t>占用着</a:t>
            </a:r>
            <a:r>
              <a:rPr lang="en-US" altLang="zh-CN" dirty="0" err="1"/>
              <a:t>ThreadPool</a:t>
            </a:r>
            <a:r>
              <a:rPr lang="zh-CN" altLang="en-US" dirty="0"/>
              <a:t>的线程，这时候</a:t>
            </a:r>
            <a:r>
              <a:rPr lang="en-US" altLang="zh-CN" dirty="0" err="1"/>
              <a:t>ThreadPool</a:t>
            </a:r>
            <a:r>
              <a:rPr lang="zh-CN" altLang="en-US" dirty="0"/>
              <a:t>为了保证线程充足，会再次开辟一些</a:t>
            </a:r>
            <a:r>
              <a:rPr lang="en-US" altLang="zh-CN" dirty="0"/>
              <a:t>Thread</a:t>
            </a:r>
            <a:r>
              <a:rPr lang="zh-CN" altLang="en-US" dirty="0"/>
              <a:t>，如果耗时任务此时释放</a:t>
            </a:r>
            <a:r>
              <a:rPr lang="zh-CN" altLang="en-US" dirty="0" smtClean="0"/>
              <a:t>了</a:t>
            </a:r>
            <a:endParaRPr lang="en-US" altLang="zh-CN" dirty="0" smtClean="0"/>
          </a:p>
          <a:p>
            <a:r>
              <a:rPr lang="en-US" altLang="zh-CN" dirty="0" err="1" smtClean="0"/>
              <a:t>WaitAny</a:t>
            </a:r>
            <a:r>
              <a:rPr lang="zh-CN" altLang="en-US" dirty="0" smtClean="0"/>
              <a:t>，首先循环</a:t>
            </a:r>
            <a:r>
              <a:rPr lang="en-US" altLang="zh-CN" dirty="0"/>
              <a:t>Task[]</a:t>
            </a:r>
            <a:r>
              <a:rPr lang="zh-CN" altLang="en-US" dirty="0"/>
              <a:t>，检查里面是否有</a:t>
            </a:r>
            <a:r>
              <a:rPr lang="en-US" altLang="zh-CN" dirty="0"/>
              <a:t>Task</a:t>
            </a:r>
            <a:r>
              <a:rPr lang="zh-CN" altLang="en-US" dirty="0"/>
              <a:t>已经完成，如果有则直接</a:t>
            </a:r>
            <a:r>
              <a:rPr lang="zh-CN" altLang="en-US" dirty="0" smtClean="0"/>
              <a:t>返回，否</a:t>
            </a:r>
            <a:r>
              <a:rPr lang="zh-CN" altLang="en-US" dirty="0"/>
              <a:t>者我们调用</a:t>
            </a:r>
            <a:r>
              <a:rPr lang="en-US" altLang="zh-CN" dirty="0"/>
              <a:t>Task&lt;Task&gt; </a:t>
            </a:r>
            <a:r>
              <a:rPr lang="en-US" altLang="zh-CN" dirty="0" err="1"/>
              <a:t>firstCompleted</a:t>
            </a:r>
            <a:r>
              <a:rPr lang="en-US" altLang="zh-CN" dirty="0"/>
              <a:t> = </a:t>
            </a:r>
            <a:r>
              <a:rPr lang="en-US" altLang="zh-CN" dirty="0" err="1"/>
              <a:t>TaskFactory.CommonCWAnyLogic</a:t>
            </a:r>
            <a:r>
              <a:rPr lang="en-US" altLang="zh-CN" dirty="0"/>
              <a:t>(tasks);</a:t>
            </a:r>
            <a:r>
              <a:rPr lang="zh-CN" altLang="en-US" dirty="0"/>
              <a:t>返回一个</a:t>
            </a:r>
            <a:r>
              <a:rPr lang="en-US" altLang="zh-CN" dirty="0"/>
              <a:t>Task</a:t>
            </a:r>
            <a:r>
              <a:rPr lang="zh-CN" altLang="en-US" dirty="0"/>
              <a:t>，然后调用该</a:t>
            </a:r>
            <a:r>
              <a:rPr lang="en-US" altLang="zh-CN" dirty="0"/>
              <a:t>Task</a:t>
            </a:r>
            <a:r>
              <a:rPr lang="zh-CN" altLang="en-US" dirty="0"/>
              <a:t>的</a:t>
            </a:r>
            <a:r>
              <a:rPr lang="en-US" altLang="zh-CN" dirty="0"/>
              <a:t>Wait</a:t>
            </a:r>
            <a:r>
              <a:rPr lang="zh-CN" altLang="en-US" dirty="0"/>
              <a:t>方法</a:t>
            </a:r>
            <a:endParaRPr lang="en-US" altLang="zh-CN" dirty="0" smtClean="0"/>
          </a:p>
          <a:p>
            <a:r>
              <a:rPr lang="en-US" altLang="zh-CN" dirty="0" err="1" smtClean="0"/>
              <a:t>WaitAll</a:t>
            </a:r>
            <a:r>
              <a:rPr lang="en-US" altLang="zh-CN" dirty="0" smtClean="0"/>
              <a:t>,</a:t>
            </a:r>
            <a:r>
              <a:rPr lang="zh-CN" altLang="en-US" dirty="0"/>
              <a:t>检查</a:t>
            </a:r>
            <a:r>
              <a:rPr lang="en-US" altLang="zh-CN" dirty="0"/>
              <a:t>Task</a:t>
            </a:r>
            <a:r>
              <a:rPr lang="zh-CN" altLang="en-US" dirty="0"/>
              <a:t>数组中每个</a:t>
            </a:r>
            <a:r>
              <a:rPr lang="en-US" altLang="zh-CN" dirty="0"/>
              <a:t>Task</a:t>
            </a:r>
            <a:r>
              <a:rPr lang="zh-CN" altLang="en-US" dirty="0"/>
              <a:t>实例，检查</a:t>
            </a:r>
            <a:r>
              <a:rPr lang="en-US" altLang="zh-CN" dirty="0"/>
              <a:t>Task</a:t>
            </a:r>
            <a:r>
              <a:rPr lang="zh-CN" altLang="en-US" dirty="0"/>
              <a:t>是否已经完成，如果没有完成就把</a:t>
            </a:r>
            <a:r>
              <a:rPr lang="en-US" altLang="zh-CN" dirty="0"/>
              <a:t>Task</a:t>
            </a:r>
            <a:r>
              <a:rPr lang="zh-CN" altLang="en-US" dirty="0"/>
              <a:t>添加到</a:t>
            </a:r>
            <a:r>
              <a:rPr lang="en-US" altLang="zh-CN" dirty="0" err="1"/>
              <a:t>waitedOnTaskList</a:t>
            </a:r>
            <a:r>
              <a:rPr lang="zh-CN" altLang="en-US" dirty="0"/>
              <a:t>集合</a:t>
            </a:r>
            <a:r>
              <a:rPr lang="zh-CN" altLang="en-US" dirty="0" smtClean="0"/>
              <a:t>中</a:t>
            </a:r>
            <a:r>
              <a:rPr lang="en-US" altLang="zh-CN" dirty="0" smtClean="0"/>
              <a:t>,</a:t>
            </a:r>
            <a:r>
              <a:rPr lang="zh-CN" altLang="en-US" dirty="0"/>
              <a:t>如果</a:t>
            </a:r>
            <a:r>
              <a:rPr lang="en-US" altLang="zh-CN" dirty="0" err="1"/>
              <a:t>waitedOnTaskList</a:t>
            </a:r>
            <a:r>
              <a:rPr lang="zh-CN" altLang="en-US" dirty="0"/>
              <a:t>集合有元素那么，我们就调用</a:t>
            </a:r>
            <a:r>
              <a:rPr lang="en-US" altLang="zh-CN" dirty="0" err="1"/>
              <a:t>WaitAllBlockingCore</a:t>
            </a:r>
            <a:r>
              <a:rPr lang="zh-CN" altLang="en-US" dirty="0"/>
              <a:t>来实现真正的</a:t>
            </a:r>
            <a:r>
              <a:rPr lang="zh-CN" altLang="en-US" dirty="0" smtClean="0"/>
              <a:t>等待</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Task.WhenAll(task1, task2).ContinueWith</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Task</a:t>
            </a:r>
            <a:endParaRPr lang="zh-CN" altLang="en-US" dirty="0"/>
          </a:p>
        </p:txBody>
      </p:sp>
      <p:sp>
        <p:nvSpPr>
          <p:cNvPr id="3" name="内容占位符 2"/>
          <p:cNvSpPr>
            <a:spLocks noGrp="1"/>
          </p:cNvSpPr>
          <p:nvPr>
            <p:ph sz="quarter" idx="11"/>
          </p:nvPr>
        </p:nvSpPr>
        <p:spPr/>
        <p:txBody>
          <a:bodyPr/>
          <a:lstStyle/>
          <a:p>
            <a:r>
              <a:rPr lang="en-US" altLang="zh-CN" dirty="0" err="1" smtClean="0"/>
              <a:t>WhenAll:</a:t>
            </a:r>
            <a:r>
              <a:rPr lang="en-US" altLang="zh-CN" sz="2400" dirty="0" err="1" smtClean="0"/>
              <a:t>WhenAll</a:t>
            </a:r>
            <a:r>
              <a:rPr lang="en-US" altLang="zh-CN" sz="2400" dirty="0" smtClean="0"/>
              <a:t> </a:t>
            </a:r>
            <a:r>
              <a:rPr lang="zh-CN" altLang="en-US" sz="2400" dirty="0"/>
              <a:t>是创建一个异步（不阻塞当前线程）的</a:t>
            </a:r>
            <a:r>
              <a:rPr lang="en-US" altLang="zh-CN" sz="2400" dirty="0"/>
              <a:t>Task</a:t>
            </a:r>
            <a:r>
              <a:rPr lang="zh-CN" altLang="en-US" sz="2400" dirty="0"/>
              <a:t>，这个</a:t>
            </a:r>
            <a:r>
              <a:rPr lang="en-US" altLang="zh-CN" sz="2400" dirty="0"/>
              <a:t>Task</a:t>
            </a:r>
            <a:r>
              <a:rPr lang="zh-CN" altLang="en-US" sz="2400" dirty="0"/>
              <a:t>等待所有其他任务完毕</a:t>
            </a:r>
            <a:endParaRPr lang="en-US" altLang="zh-CN" sz="2400" dirty="0"/>
          </a:p>
          <a:p>
            <a:pPr lvl="0"/>
            <a:r>
              <a:rPr lang="zh-CN" altLang="zh-CN" sz="2400" dirty="0" smtClean="0">
                <a:solidFill>
                  <a:srgbClr val="000000"/>
                </a:solidFill>
                <a:latin typeface="Courier New" panose="02070309020205020404" pitchFamily="49" charset="0"/>
                <a:cs typeface="Courier New" panose="02070309020205020404" pitchFamily="49" charset="0"/>
              </a:rPr>
              <a:t>Task</a:t>
            </a:r>
            <a:r>
              <a:rPr lang="zh-CN" altLang="zh-CN" sz="2400" dirty="0">
                <a:solidFill>
                  <a:srgbClr val="000000"/>
                </a:solidFill>
                <a:latin typeface="Courier New" panose="02070309020205020404" pitchFamily="49" charset="0"/>
                <a:cs typeface="Courier New" panose="02070309020205020404" pitchFamily="49" charset="0"/>
              </a:rPr>
              <a:t>.WhenAll(task1, task2).ContinueWith</a:t>
            </a:r>
            <a:r>
              <a:rPr lang="zh-CN" altLang="zh-CN" sz="800" dirty="0"/>
              <a:t> </a:t>
            </a:r>
            <a:r>
              <a:rPr lang="zh-CN" altLang="en-US" sz="800" dirty="0" smtClean="0"/>
              <a:t>，</a:t>
            </a:r>
            <a:r>
              <a:rPr lang="en-US" altLang="zh-CN" sz="800" dirty="0" smtClean="0">
                <a:latin typeface="Arial" panose="020B0604020202020204" pitchFamily="34" charset="0"/>
              </a:rPr>
              <a:t>+</a:t>
            </a:r>
            <a:endParaRPr lang="zh-CN" altLang="zh-CN" sz="5400" dirty="0">
              <a:latin typeface="Arial" panose="020B0604020202020204" pitchFamily="34" charset="0"/>
            </a:endParaRPr>
          </a:p>
          <a:p>
            <a:endParaRPr lang="zh-CN" altLang="en-US" dirty="0"/>
          </a:p>
        </p:txBody>
      </p:sp>
      <p:sp>
        <p:nvSpPr>
          <p:cNvPr id="4"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42500"/>
            <a:ext cx="9144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多线程间的同步</a:t>
            </a:r>
            <a:endParaRPr lang="zh-CN" altLang="en-US" dirty="0"/>
          </a:p>
        </p:txBody>
      </p:sp>
      <p:sp>
        <p:nvSpPr>
          <p:cNvPr id="3" name="内容占位符 2"/>
          <p:cNvSpPr>
            <a:spLocks noGrp="1"/>
          </p:cNvSpPr>
          <p:nvPr>
            <p:ph sz="quarter" idx="11"/>
          </p:nvPr>
        </p:nvSpPr>
        <p:spPr/>
        <p:txBody>
          <a:bodyPr/>
          <a:lstStyle/>
          <a:p>
            <a:r>
              <a:rPr lang="en-US" altLang="zh-CN" dirty="0" smtClean="0"/>
              <a:t>1.</a:t>
            </a:r>
            <a:r>
              <a:rPr lang="zh-CN" altLang="en-US" dirty="0" smtClean="0"/>
              <a:t>锁机制（</a:t>
            </a:r>
            <a:r>
              <a:rPr lang="en-US" altLang="zh-CN" dirty="0" smtClean="0"/>
              <a:t>Monitor, </a:t>
            </a:r>
            <a:r>
              <a:rPr lang="en-US" altLang="zh-CN" dirty="0" err="1"/>
              <a:t>ReaderWriterLock</a:t>
            </a:r>
            <a:r>
              <a:rPr lang="zh-CN" altLang="en-US" dirty="0" smtClean="0"/>
              <a:t>）</a:t>
            </a:r>
            <a:endParaRPr lang="en-US" altLang="zh-CN" dirty="0" smtClean="0"/>
          </a:p>
          <a:p>
            <a:r>
              <a:rPr lang="en-US" altLang="zh-CN" dirty="0" smtClean="0"/>
              <a:t>2.thread.join</a:t>
            </a:r>
            <a:endParaRPr lang="en-US" altLang="zh-CN" dirty="0" smtClean="0"/>
          </a:p>
          <a:p>
            <a:r>
              <a:rPr lang="en-US" altLang="zh-CN" dirty="0" smtClean="0"/>
              <a:t>3.</a:t>
            </a:r>
            <a:r>
              <a:rPr lang="zh-CN" altLang="en-US" dirty="0" smtClean="0"/>
              <a:t>互斥</a:t>
            </a:r>
            <a:r>
              <a:rPr lang="en-US" altLang="zh-CN" dirty="0" err="1" smtClean="0"/>
              <a:t>mutex</a:t>
            </a:r>
            <a:endParaRPr lang="en-US" altLang="zh-CN" dirty="0" smtClean="0"/>
          </a:p>
          <a:p>
            <a:r>
              <a:rPr lang="en-US" altLang="zh-CN" dirty="0" smtClean="0"/>
              <a:t>4.</a:t>
            </a:r>
            <a:r>
              <a:rPr lang="zh-CN" altLang="en-US" dirty="0" smtClean="0"/>
              <a:t>信号量（</a:t>
            </a:r>
            <a:r>
              <a:rPr lang="en-US" altLang="zh-CN" dirty="0" err="1" smtClean="0"/>
              <a:t>ManualResetEvent</a:t>
            </a:r>
            <a:r>
              <a:rPr lang="zh-CN" altLang="en-US" dirty="0" smtClean="0"/>
              <a:t>、</a:t>
            </a:r>
            <a:r>
              <a:rPr lang="en-US" altLang="zh-CN" dirty="0" err="1" smtClean="0"/>
              <a:t>AutoResetEvent</a:t>
            </a:r>
            <a:r>
              <a:rPr lang="zh-CN" altLang="en-US" dirty="0" smtClean="0"/>
              <a:t>、</a:t>
            </a:r>
            <a:r>
              <a:rPr lang="en-US" altLang="zh-CN" dirty="0"/>
              <a:t> </a:t>
            </a:r>
            <a:r>
              <a:rPr lang="en-US" altLang="zh-CN" dirty="0" smtClean="0"/>
              <a:t>Semaphore</a:t>
            </a:r>
            <a:r>
              <a:rPr lang="zh-CN" altLang="en-US" dirty="0" smtClean="0"/>
              <a:t>）</a:t>
            </a:r>
            <a:endParaRPr lang="zh-CN" altLang="en-US" dirty="0"/>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WaitOne</a:t>
            </a:r>
            <a:r>
              <a:rPr kumimoji="0" lang="zh-CN" altLang="zh-CN" sz="6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Asynchronous Programming Model APM</a:t>
            </a:r>
            <a:endParaRPr lang="zh-CN" altLang="en-US" dirty="0"/>
          </a:p>
        </p:txBody>
      </p:sp>
      <p:sp>
        <p:nvSpPr>
          <p:cNvPr id="3" name="内容占位符 2"/>
          <p:cNvSpPr>
            <a:spLocks noGrp="1"/>
          </p:cNvSpPr>
          <p:nvPr>
            <p:ph sz="quarter" idx="11"/>
          </p:nvPr>
        </p:nvSpPr>
        <p:spPr/>
        <p:txBody>
          <a:bodyPr/>
          <a:lstStyle/>
          <a:p>
            <a:r>
              <a:rPr lang="en-US" altLang="zh-CN" dirty="0"/>
              <a:t>– </a:t>
            </a:r>
            <a:r>
              <a:rPr lang="zh-CN" altLang="en-US" dirty="0"/>
              <a:t>异步编程模型</a:t>
            </a:r>
            <a:r>
              <a:rPr lang="en-US" altLang="zh-CN" dirty="0"/>
              <a:t>(Asynchronous Programming Model APM) </a:t>
            </a:r>
            <a:endParaRPr lang="en-US" altLang="zh-CN" dirty="0"/>
          </a:p>
          <a:p>
            <a:r>
              <a:rPr lang="en-US" altLang="zh-CN" dirty="0" err="1"/>
              <a:t>.Net</a:t>
            </a:r>
            <a:r>
              <a:rPr lang="en-US" altLang="zh-CN" dirty="0"/>
              <a:t> Framework 1 </a:t>
            </a:r>
            <a:r>
              <a:rPr lang="zh-CN" altLang="en-US" dirty="0"/>
              <a:t>已经引入了这个模式，也称</a:t>
            </a:r>
            <a:r>
              <a:rPr lang="en-US" altLang="zh-CN" dirty="0"/>
              <a:t>Begin/End </a:t>
            </a:r>
            <a:r>
              <a:rPr lang="zh-CN" altLang="en-US" dirty="0"/>
              <a:t>模式。一个 以</a:t>
            </a:r>
            <a:r>
              <a:rPr lang="en-US" altLang="zh-CN" dirty="0"/>
              <a:t>Begin</a:t>
            </a:r>
            <a:r>
              <a:rPr lang="zh-CN" altLang="en-US" dirty="0"/>
              <a:t>为前缀 的方法加载异步执行，并返回一个</a:t>
            </a:r>
            <a:r>
              <a:rPr lang="en-US" altLang="zh-CN" dirty="0" err="1"/>
              <a:t>System.IAsyncResult</a:t>
            </a:r>
            <a:r>
              <a:rPr lang="zh-CN" altLang="en-US" dirty="0"/>
              <a:t>对象，这个对象表示这个异步操作的状态。</a:t>
            </a:r>
            <a:r>
              <a:rPr lang="en-US" altLang="zh-CN" dirty="0"/>
              <a:t>Begin</a:t>
            </a:r>
            <a:r>
              <a:rPr lang="zh-CN" altLang="en-US" dirty="0"/>
              <a:t>方法可以接受一些与异步操作相关的参数，和一个</a:t>
            </a:r>
            <a:r>
              <a:rPr lang="en-US" altLang="zh-CN" dirty="0" err="1"/>
              <a:t>System.AsyncCallback</a:t>
            </a:r>
            <a:r>
              <a:rPr lang="zh-CN" altLang="en-US" dirty="0"/>
              <a:t>对象。这个对象表示异步操作结束时要调用的方法。然后可以调用以</a:t>
            </a:r>
            <a:r>
              <a:rPr lang="en-US" altLang="zh-CN" dirty="0"/>
              <a:t>End</a:t>
            </a:r>
            <a:r>
              <a:rPr lang="zh-CN" altLang="en-US" dirty="0"/>
              <a:t>为前缀的方法，以</a:t>
            </a:r>
            <a:r>
              <a:rPr lang="en-US" altLang="zh-CN" dirty="0"/>
              <a:t>End</a:t>
            </a:r>
            <a:r>
              <a:rPr lang="zh-CN" altLang="en-US" dirty="0"/>
              <a:t>为前缀的方法会阻塞当前任务或线程，直到</a:t>
            </a:r>
            <a:r>
              <a:rPr lang="en-US" altLang="zh-CN" dirty="0"/>
              <a:t>I/O</a:t>
            </a:r>
            <a:r>
              <a:rPr lang="zh-CN" altLang="en-US" dirty="0"/>
              <a:t>线程完成。它还可以返回操作结果相关的信息。</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基于委托的</a:t>
            </a:r>
            <a:r>
              <a:rPr lang="en-US" altLang="zh-CN" dirty="0" smtClean="0"/>
              <a:t>Invoke </a:t>
            </a:r>
            <a:r>
              <a:rPr lang="en-US" altLang="zh-CN" dirty="0" err="1" smtClean="0"/>
              <a:t>BeginInvoke</a:t>
            </a:r>
            <a:endParaRPr lang="zh-CN" altLang="en-US" dirty="0"/>
          </a:p>
        </p:txBody>
      </p:sp>
      <p:sp>
        <p:nvSpPr>
          <p:cNvPr id="4" name="内容占位符 3"/>
          <p:cNvSpPr>
            <a:spLocks noGrp="1"/>
          </p:cNvSpPr>
          <p:nvPr>
            <p:ph sz="quarter" idx="11"/>
          </p:nvPr>
        </p:nvSpPr>
        <p:spPr/>
        <p:txBody>
          <a:bodyPr/>
          <a:lstStyle/>
          <a:p>
            <a:r>
              <a:rPr lang="en-US" altLang="zh-CN" dirty="0" smtClean="0"/>
              <a:t>CLR</a:t>
            </a:r>
            <a:r>
              <a:rPr lang="zh-CN" altLang="en-US" dirty="0"/>
              <a:t>为每一个委托类型提供了一个</a:t>
            </a:r>
            <a:r>
              <a:rPr lang="en-US" altLang="zh-CN" dirty="0"/>
              <a:t>Invoke</a:t>
            </a:r>
            <a:r>
              <a:rPr lang="zh-CN" altLang="en-US" dirty="0"/>
              <a:t>方法，并且该方法和</a:t>
            </a:r>
            <a:r>
              <a:rPr lang="en-US" altLang="zh-CN" dirty="0"/>
              <a:t>delegate</a:t>
            </a:r>
            <a:r>
              <a:rPr lang="zh-CN" altLang="en-US" dirty="0"/>
              <a:t>拥有相同的</a:t>
            </a:r>
            <a:r>
              <a:rPr lang="zh-CN" altLang="en-US" dirty="0" smtClean="0"/>
              <a:t>签名</a:t>
            </a:r>
            <a:endParaRPr lang="en-US" altLang="zh-CN" dirty="0" smtClean="0"/>
          </a:p>
          <a:p>
            <a:r>
              <a:rPr lang="en-US" altLang="zh-CN" dirty="0" smtClean="0"/>
              <a:t>CLR</a:t>
            </a:r>
            <a:r>
              <a:rPr lang="zh-CN" altLang="en-US" dirty="0"/>
              <a:t>为每一个委托类型提供了</a:t>
            </a:r>
            <a:r>
              <a:rPr lang="en-US" altLang="zh-CN" dirty="0" err="1"/>
              <a:t>BeginInvoke</a:t>
            </a:r>
            <a:r>
              <a:rPr lang="zh-CN" altLang="en-US" dirty="0"/>
              <a:t>和</a:t>
            </a:r>
            <a:r>
              <a:rPr lang="en-US" altLang="zh-CN" dirty="0" err="1"/>
              <a:t>EndInvoke</a:t>
            </a:r>
            <a:r>
              <a:rPr lang="zh-CN" altLang="en-US" dirty="0"/>
              <a:t>方法，来确保委托的异步</a:t>
            </a:r>
            <a:r>
              <a:rPr lang="zh-CN" altLang="en-US" dirty="0" smtClean="0"/>
              <a:t>调用</a:t>
            </a:r>
            <a:endParaRPr lang="en-US" altLang="zh-CN" dirty="0" smtClean="0"/>
          </a:p>
          <a:p>
            <a:endParaRPr lang="en-US" altLang="zh-CN" dirty="0"/>
          </a:p>
          <a:p>
            <a:r>
              <a:rPr lang="zh-CN" altLang="en-US" dirty="0"/>
              <a:t>通过一个委托来进行同步方法的异步调用，也是</a:t>
            </a:r>
            <a:r>
              <a:rPr lang="en-US" altLang="zh-CN" dirty="0" err="1"/>
              <a:t>.net</a:t>
            </a:r>
            <a:r>
              <a:rPr lang="zh-CN" altLang="en-US" dirty="0"/>
              <a:t>提供的异步调用机制之一。但是</a:t>
            </a:r>
            <a:r>
              <a:rPr lang="en-US" altLang="zh-CN" dirty="0" err="1"/>
              <a:t>Delegate.BeginInvoke</a:t>
            </a:r>
            <a:r>
              <a:rPr lang="zh-CN" altLang="en-US" dirty="0"/>
              <a:t>方法是从</a:t>
            </a:r>
            <a:r>
              <a:rPr lang="en-US" altLang="zh-CN" dirty="0" err="1"/>
              <a:t>ThreadPool</a:t>
            </a:r>
            <a:r>
              <a:rPr lang="zh-CN" altLang="en-US" dirty="0"/>
              <a:t>取出一个线程来执行这个方法，以获得异步执行效果的。也就是说，如果采用这种方式提交多个异步委托，那么这些调用的顺序无法得到保证。而且由于是使用线程池里面的线程来完成任务，使用频繁，会对系统的性能造成影响。</a:t>
            </a: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 GUI</a:t>
            </a:r>
            <a:r>
              <a:rPr lang="zh-CN" altLang="en-US" dirty="0"/>
              <a:t>程序是基于消息机制的，有个主线程维护着一个消息</a:t>
            </a:r>
            <a:r>
              <a:rPr lang="zh-CN" altLang="en-US" dirty="0" smtClean="0"/>
              <a:t>泵。这个</a:t>
            </a:r>
            <a:r>
              <a:rPr lang="zh-CN" altLang="en-US" dirty="0"/>
              <a:t>消息泵让</a:t>
            </a:r>
            <a:r>
              <a:rPr lang="en-US" altLang="zh-CN" dirty="0"/>
              <a:t>windows</a:t>
            </a:r>
            <a:r>
              <a:rPr lang="zh-CN" altLang="en-US" dirty="0"/>
              <a:t>程序生生不息</a:t>
            </a:r>
            <a:r>
              <a:rPr lang="zh-CN" altLang="en-US" dirty="0" smtClean="0"/>
              <a:t>。</a:t>
            </a:r>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1"/>
          <a:stretch>
            <a:fillRect/>
          </a:stretch>
        </p:blipFill>
        <p:spPr>
          <a:xfrm>
            <a:off x="827584" y="2204864"/>
            <a:ext cx="5229225" cy="3562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pPr marL="0" indent="0">
              <a:buNone/>
            </a:pPr>
            <a:r>
              <a:rPr lang="en-US" altLang="zh-CN" dirty="0" smtClean="0"/>
              <a:t>Windows</a:t>
            </a:r>
            <a:r>
              <a:rPr lang="zh-CN" altLang="en-US" dirty="0" smtClean="0"/>
              <a:t>程序有个消息队列，窗体上的所有消息是这个队列里面消息的最主要来源。这里的</a:t>
            </a:r>
            <a:r>
              <a:rPr lang="en-US" altLang="zh-CN" dirty="0" smtClean="0"/>
              <a:t>while</a:t>
            </a:r>
            <a:r>
              <a:rPr lang="zh-CN" altLang="en-US" dirty="0" smtClean="0"/>
              <a:t>循环使用了</a:t>
            </a:r>
            <a:r>
              <a:rPr lang="en-US" altLang="zh-CN" dirty="0" err="1" smtClean="0"/>
              <a:t>GetMessage</a:t>
            </a:r>
            <a:r>
              <a:rPr lang="zh-CN" altLang="en-US" dirty="0" smtClean="0"/>
              <a:t>（）这个方法，这是个阻塞方法，也就是队列为空时方法就会被阻塞，从而这个</a:t>
            </a:r>
            <a:r>
              <a:rPr lang="en-US" altLang="zh-CN" dirty="0" smtClean="0"/>
              <a:t>while</a:t>
            </a:r>
            <a:r>
              <a:rPr lang="zh-CN" altLang="en-US" dirty="0" smtClean="0"/>
              <a:t>循环停止运动，这避免了一个程序把</a:t>
            </a:r>
            <a:r>
              <a:rPr lang="en-US" altLang="zh-CN" dirty="0" err="1" smtClean="0"/>
              <a:t>cpu</a:t>
            </a:r>
            <a:r>
              <a:rPr lang="zh-CN" altLang="en-US" dirty="0" smtClean="0"/>
              <a:t>无缘无故地耗尽，让其它程序难以得到响应。防止</a:t>
            </a:r>
            <a:r>
              <a:rPr lang="en-US" altLang="zh-CN" dirty="0" smtClean="0"/>
              <a:t>windows</a:t>
            </a:r>
            <a:r>
              <a:rPr lang="zh-CN" altLang="en-US" dirty="0" smtClean="0"/>
              <a:t>被阻塞可以通过</a:t>
            </a:r>
            <a:r>
              <a:rPr lang="en-US" altLang="zh-CN" dirty="0" smtClean="0"/>
              <a:t> </a:t>
            </a:r>
            <a:r>
              <a:rPr lang="en-US" altLang="zh-CN" dirty="0" err="1"/>
              <a:t>PeekMessage</a:t>
            </a:r>
            <a:r>
              <a:rPr lang="en-US" altLang="zh-CN" dirty="0"/>
              <a:t> </a:t>
            </a:r>
            <a:r>
              <a:rPr lang="zh-CN" altLang="en-US" dirty="0" smtClean="0"/>
              <a:t>处理消息。</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en-US" altLang="zh-CN" dirty="0"/>
              <a:t>Windows</a:t>
            </a:r>
            <a:r>
              <a:rPr lang="zh-CN" altLang="en-US" dirty="0"/>
              <a:t>提供了一些</a:t>
            </a:r>
            <a:r>
              <a:rPr lang="en-US" altLang="zh-CN" dirty="0" err="1"/>
              <a:t>api</a:t>
            </a:r>
            <a:r>
              <a:rPr lang="zh-CN" altLang="en-US" dirty="0"/>
              <a:t>用来向一个线程的消息队列发送消息。因此，一个线程可以向另一个线程的消息队列发送消息从而告诉对方做什么，这样就完成了线程间的通信。有些</a:t>
            </a:r>
            <a:r>
              <a:rPr lang="en-US" altLang="zh-CN" dirty="0" err="1"/>
              <a:t>api</a:t>
            </a:r>
            <a:r>
              <a:rPr lang="zh-CN" altLang="en-US" dirty="0"/>
              <a:t>发送消息需要一个窗口句柄，</a:t>
            </a:r>
            <a:r>
              <a:rPr lang="en-US" altLang="zh-CN" dirty="0"/>
              <a:t>b31.org </a:t>
            </a:r>
            <a:r>
              <a:rPr lang="zh-CN" altLang="en-US" dirty="0"/>
              <a:t>这种函数可以把消息发送到指定窗口的主线程消息队列；而有些则可以直接通过线程句柄，把消息发送到该线程消息队列中。</a:t>
            </a:r>
            <a:endParaRPr lang="en-US" altLang="zh-CN" dirty="0" smtClean="0"/>
          </a:p>
          <a:p>
            <a:endParaRPr lang="en-US" altLang="zh-CN" dirty="0" smtClean="0"/>
          </a:p>
          <a:p>
            <a:endParaRPr lang="zh-CN" altLang="en-US" dirty="0"/>
          </a:p>
        </p:txBody>
      </p:sp>
      <p:pic>
        <p:nvPicPr>
          <p:cNvPr id="2050" name="Picture 2" descr="https://images2015.cnblogs.com/blog/1081714/201612/1081714-20161222141322182-19186045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9592" y="3457484"/>
            <a:ext cx="5953125" cy="2771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Controller</a:t>
            </a:r>
            <a:r>
              <a:rPr lang="zh-CN" altLang="en-US" dirty="0" smtClean="0"/>
              <a:t>的</a:t>
            </a:r>
            <a:r>
              <a:rPr lang="en-US" altLang="zh-CN" dirty="0" smtClean="0"/>
              <a:t>Invoke </a:t>
            </a:r>
            <a:r>
              <a:rPr lang="en-US" altLang="zh-CN" dirty="0" err="1" smtClean="0"/>
              <a:t>BeginInvoke</a:t>
            </a:r>
            <a:endParaRPr lang="zh-CN" altLang="en-US" dirty="0"/>
          </a:p>
        </p:txBody>
      </p:sp>
      <p:sp>
        <p:nvSpPr>
          <p:cNvPr id="5" name="内容占位符 4"/>
          <p:cNvSpPr>
            <a:spLocks noGrp="1"/>
          </p:cNvSpPr>
          <p:nvPr>
            <p:ph sz="quarter" idx="11"/>
          </p:nvPr>
        </p:nvSpPr>
        <p:spPr/>
        <p:txBody>
          <a:bodyPr/>
          <a:lstStyle/>
          <a:p>
            <a:r>
              <a:rPr lang="zh-CN" altLang="en-US" dirty="0" smtClean="0"/>
              <a:t>实现</a:t>
            </a:r>
            <a:r>
              <a:rPr lang="en-US" altLang="zh-CN" dirty="0" smtClean="0"/>
              <a:t>controller</a:t>
            </a:r>
            <a:r>
              <a:rPr lang="zh-CN" altLang="en-US" dirty="0" smtClean="0"/>
              <a:t>同步异步的关键类：</a:t>
            </a:r>
            <a:endParaRPr lang="en-US" altLang="zh-CN" dirty="0" smtClean="0"/>
          </a:p>
          <a:p>
            <a:r>
              <a:rPr lang="en-US" altLang="zh-CN" dirty="0" err="1"/>
              <a:t>FindMarshalingControl</a:t>
            </a:r>
            <a:r>
              <a:rPr lang="zh-CN" altLang="en-US" dirty="0"/>
              <a:t>方法通过一个循环向上回溯，从当前控件开始回溯父控件，直到找到最顶级的父控件，用它作为封送对象</a:t>
            </a:r>
            <a:r>
              <a:rPr lang="zh-CN" altLang="en-US" dirty="0" smtClean="0"/>
              <a:t>。</a:t>
            </a:r>
            <a:endParaRPr lang="en-US" altLang="zh-CN" dirty="0" smtClean="0"/>
          </a:p>
          <a:p>
            <a:r>
              <a:rPr lang="en-US" altLang="zh-CN" b="1" dirty="0" err="1"/>
              <a:t>MarshaledInvoke</a:t>
            </a:r>
            <a:endParaRPr lang="en-US" altLang="zh-CN" b="1" dirty="0"/>
          </a:p>
          <a:p>
            <a:r>
              <a:rPr lang="zh-CN" altLang="en-US" dirty="0"/>
              <a:t>通过</a:t>
            </a:r>
            <a:r>
              <a:rPr lang="en-US" altLang="zh-CN" dirty="0"/>
              <a:t>windows</a:t>
            </a:r>
            <a:r>
              <a:rPr lang="zh-CN" altLang="en-US" dirty="0"/>
              <a:t>消息机制实现了封送。而需要封送的委托方法作为消息的参数进行了传递</a:t>
            </a:r>
            <a:r>
              <a:rPr lang="zh-CN" altLang="en-US" dirty="0" smtClean="0"/>
              <a:t>。</a:t>
            </a:r>
            <a:endParaRPr lang="en-US" altLang="zh-CN" dirty="0" smtClean="0"/>
          </a:p>
          <a:p>
            <a:r>
              <a:rPr lang="en-US" altLang="zh-CN" dirty="0" err="1"/>
              <a:t>UnsafeNativeMethods.PostMessage</a:t>
            </a:r>
            <a:r>
              <a:rPr lang="en-US" altLang="zh-CN" dirty="0"/>
              <a:t>(new </a:t>
            </a:r>
            <a:r>
              <a:rPr lang="en-US" altLang="zh-CN" dirty="0" err="1"/>
              <a:t>HandleRef</a:t>
            </a:r>
            <a:r>
              <a:rPr lang="en-US" altLang="zh-CN" dirty="0"/>
              <a:t>(this, Handle), </a:t>
            </a:r>
            <a:r>
              <a:rPr lang="en-US" altLang="zh-CN" dirty="0" err="1"/>
              <a:t>threadCallbackMessage</a:t>
            </a:r>
            <a:r>
              <a:rPr lang="en-US" altLang="zh-CN" dirty="0"/>
              <a:t>, </a:t>
            </a:r>
            <a:r>
              <a:rPr lang="en-US" altLang="zh-CN" dirty="0" err="1"/>
              <a:t>IntPtr.Zero</a:t>
            </a:r>
            <a:r>
              <a:rPr lang="en-US" altLang="zh-CN" dirty="0"/>
              <a:t>, </a:t>
            </a:r>
            <a:r>
              <a:rPr lang="en-US" altLang="zh-CN" dirty="0" err="1"/>
              <a:t>IntPtr.Zero</a:t>
            </a:r>
            <a:r>
              <a:rPr lang="en-US" altLang="zh-CN"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 </a:t>
            </a:r>
            <a:r>
              <a:rPr lang="zh-CN" altLang="en-US" dirty="0" smtClean="0"/>
              <a:t>其他的异步实现</a:t>
            </a:r>
            <a:endParaRPr lang="zh-CN" altLang="en-US" dirty="0"/>
          </a:p>
        </p:txBody>
      </p:sp>
      <p:sp>
        <p:nvSpPr>
          <p:cNvPr id="5" name="内容占位符 4"/>
          <p:cNvSpPr>
            <a:spLocks noGrp="1"/>
          </p:cNvSpPr>
          <p:nvPr>
            <p:ph sz="quarter" idx="11"/>
          </p:nvPr>
        </p:nvSpPr>
        <p:spPr/>
        <p:txBody>
          <a:bodyPr/>
          <a:lstStyle/>
          <a:p>
            <a:r>
              <a:rPr lang="en-US" altLang="zh-CN" dirty="0" err="1" smtClean="0"/>
              <a:t>ISynchronizeInvoke</a:t>
            </a:r>
            <a:endParaRPr lang="en-US" altLang="zh-CN" dirty="0" smtClean="0"/>
          </a:p>
          <a:p>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sz="3600" dirty="0" err="1" smtClean="0">
                <a:latin typeface="Calibri" panose="020F0502020204030204" pitchFamily="34" charset="0"/>
                <a:ea typeface="MS PGothic" panose="020B0600070205080204" pitchFamily="34" charset="-128"/>
                <a:cs typeface="Calibri" panose="020F0502020204030204" pitchFamily="34" charset="0"/>
              </a:rPr>
              <a:t>Windbg</a:t>
            </a:r>
            <a:r>
              <a:rPr lang="zh-CN" altLang="en-US" sz="3600" dirty="0" smtClean="0">
                <a:latin typeface="Calibri" panose="020F0502020204030204" pitchFamily="34" charset="0"/>
                <a:ea typeface="MS PGothic" panose="020B0600070205080204" pitchFamily="34" charset="-128"/>
                <a:cs typeface="Calibri" panose="020F0502020204030204" pitchFamily="34" charset="0"/>
              </a:rPr>
              <a:t>的配置与使用</a:t>
            </a:r>
            <a:endParaRPr lang="zh-CN" altLang="en-US" sz="3600" dirty="0">
              <a:latin typeface="Calibri" panose="020F0502020204030204" pitchFamily="34" charset="0"/>
              <a:ea typeface="MS PGothic" panose="020B0600070205080204" pitchFamily="34" charset="-128"/>
              <a:cs typeface="Calibri" panose="020F0502020204030204" pitchFamily="34" charset="0"/>
            </a:endParaRPr>
          </a:p>
        </p:txBody>
      </p:sp>
      <p:sp>
        <p:nvSpPr>
          <p:cNvPr id="3" name="内容占位符 2"/>
          <p:cNvSpPr>
            <a:spLocks noGrp="1"/>
          </p:cNvSpPr>
          <p:nvPr>
            <p:ph sz="quarter" idx="11"/>
          </p:nvPr>
        </p:nvSpPr>
        <p:spPr/>
        <p:txBody>
          <a:bodyPr/>
          <a:lstStyle/>
          <a:p>
            <a:pPr marL="0" indent="0">
              <a:buNone/>
            </a:pPr>
            <a:r>
              <a:rPr lang="en-US" altLang="zh-CN" dirty="0">
                <a:hlinkClick r:id="rId1"/>
              </a:rPr>
              <a:t>http://</a:t>
            </a:r>
            <a:r>
              <a:rPr lang="en-US" altLang="zh-CN" dirty="0" smtClean="0">
                <a:hlinkClick r:id="rId1"/>
              </a:rPr>
              <a:t>www.cnblogs.com/happyhippy/archive/2007/04/08/710933.html</a:t>
            </a:r>
            <a:endParaRPr lang="en-US" altLang="zh-CN" dirty="0" smtClean="0">
              <a:hlinkClick r:id="rId1"/>
            </a:endParaRPr>
          </a:p>
          <a:p>
            <a:pPr marL="0" indent="0">
              <a:buNone/>
            </a:pPr>
            <a:r>
              <a:rPr lang="en-US" altLang="zh-CN" dirty="0" smtClean="0"/>
              <a:t>https://down.52pojie.cn/Tools/Debuggers/</a:t>
            </a:r>
            <a:endParaRPr lang="en-US" altLang="zh-CN" dirty="0" smtClean="0"/>
          </a:p>
          <a:p>
            <a:pPr marL="0" indent="0">
              <a:buNone/>
            </a:pPr>
            <a:endParaRPr lang="en-US" altLang="zh-CN" dirty="0"/>
          </a:p>
          <a:p>
            <a:pPr marL="0" indent="0">
              <a:buNone/>
            </a:pPr>
            <a:r>
              <a:rPr lang="zh-CN" altLang="en-US" dirty="0" smtClean="0"/>
              <a:t>软件安装完毕只需要配置</a:t>
            </a:r>
            <a:r>
              <a:rPr lang="en-US" altLang="zh-CN" dirty="0"/>
              <a:t>_</a:t>
            </a:r>
            <a:r>
              <a:rPr lang="en-US" altLang="zh-CN" dirty="0" smtClean="0"/>
              <a:t>NT_SYMBOL_PATH</a:t>
            </a:r>
            <a:endParaRPr lang="en-US" altLang="zh-CN" dirty="0" smtClean="0"/>
          </a:p>
          <a:p>
            <a:pPr marL="0" indent="0">
              <a:buNone/>
            </a:pPr>
            <a:r>
              <a:rPr lang="en-US" altLang="zh-CN" dirty="0"/>
              <a:t>SRV*c:\</a:t>
            </a:r>
            <a:r>
              <a:rPr lang="en-US" altLang="zh-CN" dirty="0" err="1"/>
              <a:t>mysymbol</a:t>
            </a:r>
            <a:r>
              <a:rPr lang="en-US" altLang="zh-CN" dirty="0"/>
              <a:t>* </a:t>
            </a:r>
            <a:r>
              <a:rPr lang="en-US" altLang="zh-CN" dirty="0">
                <a:hlinkClick r:id="rId2"/>
              </a:rPr>
              <a:t>http://</a:t>
            </a:r>
            <a:r>
              <a:rPr lang="en-US" altLang="zh-CN" dirty="0" smtClean="0">
                <a:hlinkClick r:id="rId2"/>
              </a:rPr>
              <a:t>msdl.microsoft.com/download/symbols</a:t>
            </a:r>
            <a:endParaRPr lang="en-US" altLang="zh-CN" dirty="0" smtClean="0"/>
          </a:p>
          <a:p>
            <a:pPr marL="0" indent="0">
              <a:buNone/>
            </a:pPr>
            <a:endParaRPr lang="en-US" altLang="zh-CN" dirty="0"/>
          </a:p>
          <a:p>
            <a:pPr marL="0" indent="0">
              <a:buNone/>
            </a:pPr>
            <a:r>
              <a:rPr lang="zh-CN" altLang="en-US" dirty="0" smtClean="0"/>
              <a:t>就能够正常从</a:t>
            </a:r>
            <a:r>
              <a:rPr lang="en-US" altLang="zh-CN" dirty="0" err="1" smtClean="0"/>
              <a:t>pdb</a:t>
            </a:r>
            <a:r>
              <a:rPr lang="zh-CN" altLang="en-US" dirty="0" smtClean="0"/>
              <a:t>文件读取二进制调试信息</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基于事件的异步编程模式</a:t>
            </a:r>
            <a:r>
              <a:rPr lang="en-US" altLang="zh-CN" dirty="0"/>
              <a:t>(Event-Based Asynchronous Pattern EAP) </a:t>
            </a:r>
            <a:endParaRPr lang="zh-CN" altLang="en-US" dirty="0"/>
          </a:p>
        </p:txBody>
      </p:sp>
      <p:sp>
        <p:nvSpPr>
          <p:cNvPr id="3" name="内容占位符 2"/>
          <p:cNvSpPr>
            <a:spLocks noGrp="1"/>
          </p:cNvSpPr>
          <p:nvPr>
            <p:ph sz="quarter" idx="11"/>
          </p:nvPr>
        </p:nvSpPr>
        <p:spPr/>
        <p:txBody>
          <a:bodyPr/>
          <a:lstStyle/>
          <a:p>
            <a:r>
              <a:rPr lang="en-US" altLang="zh-CN" dirty="0"/>
              <a:t>– </a:t>
            </a:r>
            <a:r>
              <a:rPr lang="en-US" altLang="zh-CN" dirty="0" smtClean="0"/>
              <a:t>EAP</a:t>
            </a:r>
            <a:endParaRPr lang="en-US" altLang="zh-CN" dirty="0"/>
          </a:p>
          <a:p>
            <a:r>
              <a:rPr lang="en-US" altLang="zh-CN" dirty="0" err="1"/>
              <a:t>.Net</a:t>
            </a:r>
            <a:r>
              <a:rPr lang="en-US" altLang="zh-CN" dirty="0"/>
              <a:t> Framework 2 </a:t>
            </a:r>
            <a:r>
              <a:rPr lang="zh-CN" altLang="en-US" dirty="0"/>
              <a:t>为异步操作引入了这个模式。一个以</a:t>
            </a:r>
            <a:r>
              <a:rPr lang="en-US" altLang="zh-CN" dirty="0" err="1"/>
              <a:t>Async</a:t>
            </a:r>
            <a:r>
              <a:rPr lang="zh-CN" altLang="en-US" dirty="0"/>
              <a:t>为后缀的方法加载异步执行，当异步执行完成或取消时，异步操作会抛出一个事件，一个委托可以与这个事件绑定，并提供处理事件的回调函数</a:t>
            </a:r>
            <a:r>
              <a:rPr lang="zh-CN" altLang="en-US" dirty="0" smtClean="0"/>
              <a:t>。（多文件下载</a:t>
            </a:r>
            <a:r>
              <a:rPr lang="en-US" altLang="zh-CN" dirty="0" smtClean="0"/>
              <a:t>demo</a:t>
            </a:r>
            <a:r>
              <a:rPr lang="zh-CN" altLang="en-US" dirty="0" smtClean="0"/>
              <a:t>）</a:t>
            </a:r>
            <a:endParaRPr lang="en-US" altLang="zh-CN" dirty="0" smtClean="0"/>
          </a:p>
          <a:p>
            <a:pPr latinLnBrk="0"/>
            <a:r>
              <a:rPr lang="en-US" altLang="zh-CN" dirty="0"/>
              <a:t>1</a:t>
            </a:r>
            <a:r>
              <a:rPr lang="zh-CN" altLang="en-US" dirty="0"/>
              <a:t>、要进行异步的方法其方法名应该以</a:t>
            </a:r>
            <a:r>
              <a:rPr lang="en-US" altLang="zh-CN" dirty="0" err="1"/>
              <a:t>XXXAsync</a:t>
            </a:r>
            <a:r>
              <a:rPr lang="zh-CN" altLang="en-US" dirty="0"/>
              <a:t>结尾</a:t>
            </a:r>
            <a:endParaRPr lang="zh-CN" altLang="en-US" dirty="0"/>
          </a:p>
          <a:p>
            <a:pPr latinLnBrk="0"/>
            <a:r>
              <a:rPr lang="en-US" altLang="zh-CN" dirty="0"/>
              <a:t>2</a:t>
            </a:r>
            <a:r>
              <a:rPr lang="zh-CN" altLang="en-US" dirty="0"/>
              <a:t>、要有一个名为</a:t>
            </a:r>
            <a:r>
              <a:rPr lang="en-US" altLang="zh-CN" dirty="0" err="1"/>
              <a:t>XXXCompleted</a:t>
            </a:r>
            <a:r>
              <a:rPr lang="zh-CN" altLang="en-US" dirty="0"/>
              <a:t>的事件监听异步方法的完成</a:t>
            </a:r>
            <a:endParaRPr lang="zh-CN" altLang="en-US" dirty="0"/>
          </a:p>
          <a:p>
            <a:pPr latinLnBrk="0"/>
            <a:r>
              <a:rPr lang="en-US" altLang="zh-CN" dirty="0"/>
              <a:t>3</a:t>
            </a:r>
            <a:r>
              <a:rPr lang="zh-CN" altLang="en-US" dirty="0"/>
              <a:t>、可增加一个</a:t>
            </a:r>
            <a:r>
              <a:rPr lang="en-US" altLang="zh-CN" dirty="0" err="1"/>
              <a:t>CancelAsync</a:t>
            </a:r>
            <a:r>
              <a:rPr lang="zh-CN" altLang="en-US" dirty="0"/>
              <a:t>方法用于取消正在执行的异步方法（可选）</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en-US" altLang="zh-CN" dirty="0" smtClean="0"/>
              <a:t>C#5.0</a:t>
            </a:r>
            <a:r>
              <a:rPr lang="zh-CN" altLang="en-US" dirty="0" smtClean="0"/>
              <a:t>出来的语法糖</a:t>
            </a:r>
            <a:endParaRPr lang="en-US" altLang="zh-CN" dirty="0" smtClean="0"/>
          </a:p>
          <a:p>
            <a:r>
              <a:rPr lang="zh-CN" altLang="en-US" dirty="0" smtClean="0"/>
              <a:t>它的好处是代码易读性高</a:t>
            </a:r>
            <a:endParaRPr lang="en-US" altLang="zh-CN" dirty="0" smtClean="0"/>
          </a:p>
          <a:p>
            <a:r>
              <a:rPr lang="zh-CN" altLang="en-US" dirty="0" smtClean="0"/>
              <a:t>特别对于网站，网站的并发量是由</a:t>
            </a:r>
            <a:r>
              <a:rPr lang="en-US" altLang="zh-CN" dirty="0" smtClean="0"/>
              <a:t>IIS</a:t>
            </a:r>
            <a:r>
              <a:rPr lang="zh-CN" altLang="en-US" dirty="0" smtClean="0"/>
              <a:t>相应站点配置的应用池队列大小、最大工作进程数和最大并发连接数决定的</a:t>
            </a:r>
            <a:endParaRPr lang="en-US" altLang="zh-CN" dirty="0" smtClean="0"/>
          </a:p>
          <a:p>
            <a:r>
              <a:rPr lang="en-US" altLang="zh-CN" dirty="0" smtClean="0"/>
              <a:t>IIS</a:t>
            </a:r>
            <a:r>
              <a:rPr lang="zh-CN" altLang="en-US" dirty="0"/>
              <a:t>最大并发连接数 </a:t>
            </a:r>
            <a:r>
              <a:rPr lang="en-US" altLang="zh-CN" dirty="0"/>
              <a:t>= </a:t>
            </a:r>
            <a:r>
              <a:rPr lang="zh-CN" altLang="en-US" dirty="0"/>
              <a:t>队列长度 </a:t>
            </a:r>
            <a:r>
              <a:rPr lang="en-US" altLang="zh-CN" dirty="0"/>
              <a:t>+ IIS</a:t>
            </a:r>
            <a:r>
              <a:rPr lang="zh-CN" altLang="en-US" dirty="0"/>
              <a:t>最大并发</a:t>
            </a:r>
            <a:r>
              <a:rPr lang="zh-CN" altLang="en-US" dirty="0" smtClean="0"/>
              <a:t>工作线程数</a:t>
            </a:r>
            <a:endParaRPr lang="en-US" altLang="zh-CN" dirty="0"/>
          </a:p>
          <a:p>
            <a:r>
              <a:rPr lang="en-US" altLang="zh-CN" dirty="0"/>
              <a:t>IIS</a:t>
            </a:r>
            <a:r>
              <a:rPr lang="zh-CN" altLang="en-US" dirty="0"/>
              <a:t>的默认值对我们网站并发处理能力的影响。</a:t>
            </a:r>
            <a:r>
              <a:rPr lang="en-US" altLang="zh-CN" dirty="0"/>
              <a:t>IIS</a:t>
            </a:r>
            <a:r>
              <a:rPr lang="zh-CN" altLang="en-US" dirty="0"/>
              <a:t>默认的</a:t>
            </a:r>
            <a:r>
              <a:rPr lang="en-US" altLang="zh-CN" dirty="0"/>
              <a:t>【</a:t>
            </a:r>
            <a:r>
              <a:rPr lang="zh-CN" altLang="en-US" dirty="0"/>
              <a:t>最大并发连接数</a:t>
            </a:r>
            <a:r>
              <a:rPr lang="en-US" altLang="zh-CN" dirty="0"/>
              <a:t>】</a:t>
            </a:r>
            <a:r>
              <a:rPr lang="zh-CN" altLang="en-US" dirty="0"/>
              <a:t>为</a:t>
            </a:r>
            <a:r>
              <a:rPr lang="en-US" altLang="zh-CN" dirty="0"/>
              <a:t>4294967295</a:t>
            </a:r>
            <a:r>
              <a:rPr lang="zh-CN" altLang="en-US" dirty="0"/>
              <a:t>（</a:t>
            </a:r>
            <a:r>
              <a:rPr lang="en-US" altLang="zh-CN" dirty="0"/>
              <a:t>42</a:t>
            </a:r>
            <a:r>
              <a:rPr lang="zh-CN" altLang="en-US" dirty="0"/>
              <a:t>亿多），而</a:t>
            </a:r>
            <a:r>
              <a:rPr lang="en-US" altLang="zh-CN" dirty="0"/>
              <a:t>【</a:t>
            </a:r>
            <a:r>
              <a:rPr lang="zh-CN" altLang="en-US" dirty="0"/>
              <a:t>队列长度</a:t>
            </a:r>
            <a:r>
              <a:rPr lang="en-US" altLang="zh-CN" dirty="0"/>
              <a:t>】</a:t>
            </a:r>
            <a:r>
              <a:rPr lang="zh-CN" altLang="en-US" dirty="0"/>
              <a:t>默认值为</a:t>
            </a:r>
            <a:r>
              <a:rPr lang="en-US" altLang="zh-CN" dirty="0"/>
              <a:t>1000</a:t>
            </a:r>
            <a:r>
              <a:rPr lang="zh-CN" altLang="en-US" dirty="0"/>
              <a:t>。对于</a:t>
            </a:r>
            <a:r>
              <a:rPr lang="en-US" altLang="zh-CN" dirty="0"/>
              <a:t>windows server</a:t>
            </a:r>
            <a:r>
              <a:rPr lang="zh-CN" altLang="en-US" dirty="0"/>
              <a:t>版本的</a:t>
            </a:r>
            <a:r>
              <a:rPr lang="en-US" altLang="zh-CN" dirty="0"/>
              <a:t>IIS</a:t>
            </a:r>
            <a:r>
              <a:rPr lang="zh-CN" altLang="en-US" dirty="0"/>
              <a:t>，最大并发工作线程数可能几百（猜测，可能没有限制），按照这个默认值，那么</a:t>
            </a:r>
            <a:r>
              <a:rPr lang="en-US" altLang="zh-CN" dirty="0"/>
              <a:t>IIS</a:t>
            </a:r>
            <a:r>
              <a:rPr lang="zh-CN" altLang="en-US" dirty="0"/>
              <a:t>同时处理的请求数也就</a:t>
            </a:r>
            <a:r>
              <a:rPr lang="en-US" altLang="zh-CN" dirty="0"/>
              <a:t>1000</a:t>
            </a:r>
            <a:r>
              <a:rPr lang="zh-CN" altLang="en-US" dirty="0"/>
              <a:t>多</a:t>
            </a:r>
            <a:r>
              <a:rPr lang="zh-CN" altLang="en-US" dirty="0" smtClean="0"/>
              <a:t>。</a:t>
            </a:r>
            <a:endParaRPr lang="en-US" altLang="zh-CN" dirty="0" smtClean="0"/>
          </a:p>
          <a:p>
            <a:r>
              <a:rPr lang="en-US" altLang="zh-CN" dirty="0" err="1" smtClean="0"/>
              <a:t>Async</a:t>
            </a:r>
            <a:r>
              <a:rPr lang="en-US" altLang="zh-CN" dirty="0" smtClean="0"/>
              <a:t> await </a:t>
            </a:r>
            <a:r>
              <a:rPr lang="zh-CN" altLang="en-US" dirty="0" smtClean="0"/>
              <a:t>可以有效的释放当前的</a:t>
            </a:r>
            <a:r>
              <a:rPr lang="en-US" altLang="zh-CN" dirty="0" smtClean="0"/>
              <a:t>worker</a:t>
            </a:r>
            <a:r>
              <a:rPr lang="zh-CN" altLang="en-US" dirty="0" smtClean="0"/>
              <a:t>线程，调用</a:t>
            </a:r>
            <a:r>
              <a:rPr lang="en-US" altLang="zh-CN" dirty="0" smtClean="0"/>
              <a:t>CLR</a:t>
            </a:r>
            <a:r>
              <a:rPr lang="zh-CN" altLang="en-US" dirty="0" smtClean="0"/>
              <a:t>线程池执行异步操作，</a:t>
            </a:r>
            <a:r>
              <a:rPr lang="en-US" altLang="zh-CN" dirty="0" smtClean="0"/>
              <a:t>worker</a:t>
            </a:r>
            <a:r>
              <a:rPr lang="zh-CN" altLang="en-US" dirty="0" smtClean="0"/>
              <a:t>线程可以处理其他请求，提高了网站的并发量</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async</a:t>
            </a:r>
            <a:r>
              <a:rPr lang="en-US" altLang="zh-CN" b="1" dirty="0" smtClean="0"/>
              <a:t>/await</a:t>
            </a:r>
            <a:br>
              <a:rPr lang="en-US" altLang="zh-CN" b="1" dirty="0" smtClean="0"/>
            </a:br>
            <a:endParaRPr lang="zh-CN" altLang="en-US" dirty="0"/>
          </a:p>
        </p:txBody>
      </p:sp>
      <p:sp>
        <p:nvSpPr>
          <p:cNvPr id="5" name="内容占位符 4"/>
          <p:cNvSpPr>
            <a:spLocks noGrp="1"/>
          </p:cNvSpPr>
          <p:nvPr>
            <p:ph sz="quarter" idx="11"/>
          </p:nvPr>
        </p:nvSpPr>
        <p:spPr/>
        <p:txBody>
          <a:bodyPr/>
          <a:lstStyle/>
          <a:p>
            <a:r>
              <a:rPr lang="zh-CN" altLang="en-US" dirty="0"/>
              <a:t>多</a:t>
            </a:r>
            <a:r>
              <a:rPr lang="zh-CN" altLang="en-US" dirty="0" smtClean="0"/>
              <a:t>线程并发可以提升多任务的效率，</a:t>
            </a:r>
            <a:r>
              <a:rPr lang="zh-CN" altLang="en-US" dirty="0"/>
              <a:t>不会</a:t>
            </a:r>
            <a:r>
              <a:rPr lang="zh-CN" altLang="en-US" dirty="0" smtClean="0"/>
              <a:t>提高响应速度。</a:t>
            </a:r>
            <a:endParaRPr lang="en-US" altLang="zh-CN" dirty="0" smtClean="0"/>
          </a:p>
          <a:p>
            <a:r>
              <a:rPr lang="zh-CN" altLang="en-US" dirty="0" smtClean="0"/>
              <a:t>异步</a:t>
            </a:r>
            <a:r>
              <a:rPr lang="en-US" altLang="zh-CN" dirty="0" smtClean="0"/>
              <a:t>action</a:t>
            </a:r>
            <a:r>
              <a:rPr lang="zh-CN" altLang="en-US" dirty="0" smtClean="0"/>
              <a:t>可能由两个</a:t>
            </a:r>
            <a:r>
              <a:rPr lang="en-US" altLang="zh-CN" dirty="0" smtClean="0"/>
              <a:t>worker</a:t>
            </a:r>
            <a:r>
              <a:rPr lang="zh-CN" altLang="en-US" dirty="0" smtClean="0"/>
              <a:t>线程处理</a:t>
            </a:r>
            <a:endParaRPr lang="en-US" altLang="zh-CN" dirty="0" smtClean="0"/>
          </a:p>
          <a:p>
            <a:endParaRPr lang="en-US" altLang="zh-CN" dirty="0"/>
          </a:p>
          <a:p>
            <a:r>
              <a:rPr lang="en-US" altLang="zh-CN" b="1" dirty="0" err="1"/>
              <a:t>FileStream</a:t>
            </a:r>
            <a:r>
              <a:rPr lang="zh-CN" altLang="en-US" b="1" dirty="0"/>
              <a:t>操作：</a:t>
            </a:r>
            <a:r>
              <a:rPr lang="en-US" altLang="zh-CN" dirty="0" err="1"/>
              <a:t>BeginRead</a:t>
            </a:r>
            <a:r>
              <a:rPr lang="zh-CN" altLang="en-US" dirty="0"/>
              <a:t>、</a:t>
            </a:r>
            <a:r>
              <a:rPr lang="en-US" altLang="zh-CN" dirty="0" err="1"/>
              <a:t>BeginWrite</a:t>
            </a:r>
            <a:r>
              <a:rPr lang="zh-CN" altLang="en-US" dirty="0"/>
              <a:t>。调用</a:t>
            </a:r>
            <a:r>
              <a:rPr lang="en-US" altLang="zh-CN" dirty="0" err="1"/>
              <a:t>BeginRead</a:t>
            </a:r>
            <a:r>
              <a:rPr lang="en-US" altLang="zh-CN" dirty="0"/>
              <a:t>/</a:t>
            </a:r>
            <a:r>
              <a:rPr lang="en-US" altLang="zh-CN" dirty="0" err="1"/>
              <a:t>BeginWrite</a:t>
            </a:r>
            <a:r>
              <a:rPr lang="zh-CN" altLang="en-US" dirty="0"/>
              <a:t>时会发起一个异步操作，但是只有在创建</a:t>
            </a:r>
            <a:r>
              <a:rPr lang="en-US" altLang="zh-CN" dirty="0" err="1"/>
              <a:t>FileStream</a:t>
            </a:r>
            <a:r>
              <a:rPr lang="zh-CN" altLang="en-US" dirty="0"/>
              <a:t>时传入</a:t>
            </a:r>
            <a:r>
              <a:rPr lang="en-US" altLang="zh-CN" dirty="0" err="1"/>
              <a:t>FileOptions.Asynchronous</a:t>
            </a:r>
            <a:r>
              <a:rPr lang="zh-CN" altLang="en-US" dirty="0"/>
              <a:t>参数才能获取真正的</a:t>
            </a:r>
            <a:r>
              <a:rPr lang="en-US" altLang="zh-CN" dirty="0"/>
              <a:t>IOCP</a:t>
            </a:r>
            <a:r>
              <a:rPr lang="zh-CN" altLang="en-US" dirty="0"/>
              <a:t>支持，否则</a:t>
            </a:r>
            <a:r>
              <a:rPr lang="en-US" altLang="zh-CN" dirty="0" err="1"/>
              <a:t>BeginXXX</a:t>
            </a:r>
            <a:r>
              <a:rPr lang="zh-CN" altLang="en-US" dirty="0"/>
              <a:t>方法将会使用默认定义在</a:t>
            </a:r>
            <a:r>
              <a:rPr lang="en-US" altLang="zh-CN" dirty="0"/>
              <a:t>Stream</a:t>
            </a:r>
            <a:r>
              <a:rPr lang="zh-CN" altLang="en-US" dirty="0"/>
              <a:t>基类上的实现。</a:t>
            </a:r>
            <a:r>
              <a:rPr lang="en-US" altLang="zh-CN" dirty="0"/>
              <a:t>Stream</a:t>
            </a:r>
            <a:r>
              <a:rPr lang="zh-CN" altLang="en-US" dirty="0"/>
              <a:t>基类中</a:t>
            </a:r>
            <a:r>
              <a:rPr lang="en-US" altLang="zh-CN" dirty="0" err="1"/>
              <a:t>BeginXXX</a:t>
            </a:r>
            <a:r>
              <a:rPr lang="zh-CN" altLang="en-US" dirty="0"/>
              <a:t>方法会使用委托的</a:t>
            </a:r>
            <a:r>
              <a:rPr lang="en-US" altLang="zh-CN" dirty="0" err="1"/>
              <a:t>BeginInvoke</a:t>
            </a:r>
            <a:r>
              <a:rPr lang="zh-CN" altLang="en-US" dirty="0"/>
              <a:t>方法来发起异步调用</a:t>
            </a:r>
            <a:r>
              <a:rPr lang="en-US" altLang="zh-CN" dirty="0"/>
              <a:t>——</a:t>
            </a:r>
            <a:r>
              <a:rPr lang="zh-CN" altLang="en-US" dirty="0"/>
              <a:t>这会使用一个额外的线程来执行任务。虽然当前调用线程立即返回了，但是数据的读取或写入操作依旧占用着另一个线程（</a:t>
            </a:r>
            <a:r>
              <a:rPr lang="en-US" altLang="zh-CN" dirty="0"/>
              <a:t>IOCP</a:t>
            </a:r>
            <a:r>
              <a:rPr lang="zh-CN" altLang="en-US" dirty="0"/>
              <a:t>支持的异步操作时不需要线程的），因此并没有任何“节省”，反而还很有可能降低了应用程序的性能，因为额外的线程切换会造成性能损失。</a:t>
            </a:r>
            <a:endParaRPr lang="zh-CN" altLang="en-US" dirty="0"/>
          </a:p>
          <a:p>
            <a:r>
              <a:rPr lang="en-US" altLang="zh-CN" b="1" dirty="0"/>
              <a:t>DNS</a:t>
            </a:r>
            <a:r>
              <a:rPr lang="zh-CN" altLang="en-US" b="1" dirty="0"/>
              <a:t>操作：</a:t>
            </a:r>
            <a:r>
              <a:rPr lang="en-US" altLang="zh-CN" dirty="0" err="1"/>
              <a:t>BeginGetHostByName</a:t>
            </a:r>
            <a:r>
              <a:rPr lang="zh-CN" altLang="en-US" dirty="0"/>
              <a:t>、</a:t>
            </a:r>
            <a:r>
              <a:rPr lang="en-US" altLang="zh-CN" dirty="0" err="1"/>
              <a:t>BeginResolve</a:t>
            </a:r>
            <a:r>
              <a:rPr lang="zh-CN" altLang="en-US" dirty="0"/>
              <a:t>。</a:t>
            </a:r>
            <a:endParaRPr lang="zh-CN" altLang="en-US" dirty="0"/>
          </a:p>
          <a:p>
            <a:r>
              <a:rPr lang="en-US" altLang="zh-CN" b="1" dirty="0"/>
              <a:t>Socket</a:t>
            </a:r>
            <a:r>
              <a:rPr lang="zh-CN" altLang="en-US" b="1" dirty="0"/>
              <a:t>操作：</a:t>
            </a:r>
            <a:r>
              <a:rPr lang="en-US" altLang="zh-CN" dirty="0" err="1"/>
              <a:t>BeginAccept</a:t>
            </a:r>
            <a:r>
              <a:rPr lang="zh-CN" altLang="en-US" dirty="0"/>
              <a:t>、</a:t>
            </a:r>
            <a:r>
              <a:rPr lang="en-US" altLang="zh-CN" dirty="0" err="1"/>
              <a:t>BeginConnect</a:t>
            </a:r>
            <a:r>
              <a:rPr lang="zh-CN" altLang="en-US" dirty="0"/>
              <a:t>、</a:t>
            </a:r>
            <a:r>
              <a:rPr lang="en-US" altLang="zh-CN" dirty="0" err="1"/>
              <a:t>BeginReceive</a:t>
            </a:r>
            <a:r>
              <a:rPr lang="zh-CN" altLang="en-US" dirty="0"/>
              <a:t>等等。</a:t>
            </a:r>
            <a:endParaRPr lang="zh-CN" altLang="en-US" dirty="0"/>
          </a:p>
          <a:p>
            <a:r>
              <a:rPr lang="en-US" altLang="zh-CN" b="1" dirty="0" err="1"/>
              <a:t>WebRequest</a:t>
            </a:r>
            <a:r>
              <a:rPr lang="zh-CN" altLang="en-US" b="1" dirty="0"/>
              <a:t>操作：</a:t>
            </a:r>
            <a:r>
              <a:rPr lang="en-US" altLang="zh-CN" dirty="0" err="1"/>
              <a:t>BeginGetRequestStream</a:t>
            </a:r>
            <a:r>
              <a:rPr lang="zh-CN" altLang="en-US" dirty="0"/>
              <a:t>、</a:t>
            </a:r>
            <a:r>
              <a:rPr lang="en-US" altLang="zh-CN" dirty="0" err="1"/>
              <a:t>BeginGetResponse</a:t>
            </a:r>
            <a:r>
              <a:rPr lang="zh-CN" altLang="en-US" dirty="0"/>
              <a:t>。</a:t>
            </a:r>
            <a:endParaRPr lang="zh-CN" altLang="en-US" dirty="0"/>
          </a:p>
          <a:p>
            <a:r>
              <a:rPr lang="en-US" altLang="zh-CN" b="1" dirty="0" err="1"/>
              <a:t>SqlCommand</a:t>
            </a:r>
            <a:r>
              <a:rPr lang="zh-CN" altLang="en-US" b="1" dirty="0"/>
              <a:t>操作：</a:t>
            </a:r>
            <a:r>
              <a:rPr lang="en-US" altLang="zh-CN" dirty="0" err="1"/>
              <a:t>BeginExecuteReader</a:t>
            </a:r>
            <a:r>
              <a:rPr lang="zh-CN" altLang="en-US" dirty="0"/>
              <a:t>、</a:t>
            </a:r>
            <a:r>
              <a:rPr lang="en-US" altLang="zh-CN" dirty="0" err="1"/>
              <a:t>BeginExecuteNonQuery</a:t>
            </a:r>
            <a:r>
              <a:rPr lang="zh-CN" altLang="en-US" dirty="0"/>
              <a:t>等等。这可能是开发一个</a:t>
            </a:r>
            <a:r>
              <a:rPr lang="en-US" altLang="zh-CN" dirty="0"/>
              <a:t>Web</a:t>
            </a:r>
            <a:r>
              <a:rPr lang="zh-CN" altLang="en-US" dirty="0"/>
              <a:t>应用时最常用的异步操作了。如果需要在执行数据库操作时得到</a:t>
            </a:r>
            <a:r>
              <a:rPr lang="en-US" altLang="zh-CN" dirty="0"/>
              <a:t>IOCP</a:t>
            </a:r>
            <a:r>
              <a:rPr lang="zh-CN" altLang="en-US" dirty="0"/>
              <a:t>支持，那么需要在连接字符串中标记</a:t>
            </a:r>
            <a:r>
              <a:rPr lang="en-US" altLang="zh-CN" dirty="0"/>
              <a:t>Asynchronous Processing</a:t>
            </a:r>
            <a:r>
              <a:rPr lang="zh-CN" altLang="en-US" dirty="0"/>
              <a:t>为</a:t>
            </a:r>
            <a:r>
              <a:rPr lang="en-US" altLang="zh-CN" dirty="0"/>
              <a:t>true</a:t>
            </a:r>
            <a:r>
              <a:rPr lang="zh-CN" altLang="en-US" dirty="0"/>
              <a:t>（默认为</a:t>
            </a:r>
            <a:r>
              <a:rPr lang="en-US" altLang="zh-CN" dirty="0"/>
              <a:t>false</a:t>
            </a:r>
            <a:r>
              <a:rPr lang="zh-CN" altLang="en-US" dirty="0"/>
              <a:t>），否则在调用</a:t>
            </a:r>
            <a:r>
              <a:rPr lang="en-US" altLang="zh-CN" dirty="0" err="1"/>
              <a:t>BeginXXX</a:t>
            </a:r>
            <a:r>
              <a:rPr lang="zh-CN" altLang="en-US" dirty="0"/>
              <a:t>操作时就会抛出异常。</a:t>
            </a:r>
            <a:endParaRPr lang="zh-CN" altLang="en-US" dirty="0"/>
          </a:p>
          <a:p>
            <a:r>
              <a:rPr lang="en-US" altLang="zh-CN" b="1" dirty="0" err="1"/>
              <a:t>WebServcie</a:t>
            </a:r>
            <a:r>
              <a:rPr lang="zh-CN" altLang="en-US" b="1" dirty="0"/>
              <a:t>调用操作：</a:t>
            </a:r>
            <a:r>
              <a:rPr lang="zh-CN" altLang="en-US" dirty="0"/>
              <a:t>例如</a:t>
            </a:r>
            <a:r>
              <a:rPr lang="en-US" altLang="zh-CN" dirty="0"/>
              <a:t>.NET 2.0</a:t>
            </a:r>
            <a:r>
              <a:rPr lang="zh-CN" altLang="en-US" dirty="0"/>
              <a:t>或</a:t>
            </a:r>
            <a:r>
              <a:rPr lang="en-US" altLang="zh-CN" dirty="0"/>
              <a:t>WCF</a:t>
            </a:r>
            <a:r>
              <a:rPr lang="zh-CN" altLang="en-US" dirty="0"/>
              <a:t>生成的</a:t>
            </a:r>
            <a:r>
              <a:rPr lang="en-US" altLang="zh-CN" dirty="0"/>
              <a:t>Web Service Proxy</a:t>
            </a:r>
            <a:r>
              <a:rPr lang="zh-CN" altLang="en-US" dirty="0"/>
              <a:t>中的</a:t>
            </a:r>
            <a:r>
              <a:rPr lang="en-US" altLang="zh-CN" dirty="0" err="1"/>
              <a:t>BeginXXX</a:t>
            </a:r>
            <a:r>
              <a:rPr lang="zh-CN" altLang="en-US" dirty="0"/>
              <a:t>方法、</a:t>
            </a:r>
            <a:r>
              <a:rPr lang="en-US" altLang="zh-CN" dirty="0"/>
              <a:t>WCF</a:t>
            </a:r>
            <a:r>
              <a:rPr lang="zh-CN" altLang="en-US" dirty="0"/>
              <a:t>中</a:t>
            </a:r>
            <a:r>
              <a:rPr lang="en-US" altLang="zh-CN" dirty="0" err="1"/>
              <a:t>ClientBase</a:t>
            </a:r>
            <a:r>
              <a:rPr lang="en-US" altLang="zh-CN" dirty="0"/>
              <a:t>&lt;</a:t>
            </a:r>
            <a:r>
              <a:rPr lang="en-US" altLang="zh-CN" dirty="0" err="1"/>
              <a:t>TChannel</a:t>
            </a:r>
            <a:r>
              <a:rPr lang="en-US" altLang="zh-CN" dirty="0"/>
              <a:t>&gt;</a:t>
            </a:r>
            <a:r>
              <a:rPr lang="zh-CN" altLang="en-US" dirty="0"/>
              <a:t>的</a:t>
            </a:r>
            <a:r>
              <a:rPr lang="en-US" altLang="zh-CN" dirty="0" err="1"/>
              <a:t>InvokeAsync</a:t>
            </a:r>
            <a:r>
              <a:rPr lang="zh-CN" altLang="en-US" dirty="0"/>
              <a:t>方法</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Framework</a:t>
            </a:r>
            <a:r>
              <a:rPr lang="zh-CN" altLang="en-US" dirty="0" smtClean="0"/>
              <a:t>源码</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a:t>https://referencesource.microsoft.com/download.html</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个人期望的</a:t>
            </a:r>
            <a:r>
              <a:rPr lang="en-US" altLang="zh-CN" dirty="0" smtClean="0"/>
              <a:t>training</a:t>
            </a:r>
            <a:endParaRPr lang="zh-CN" altLang="en-US" dirty="0"/>
          </a:p>
        </p:txBody>
      </p:sp>
      <p:sp>
        <p:nvSpPr>
          <p:cNvPr id="3" name="内容占位符 2"/>
          <p:cNvSpPr>
            <a:spLocks noGrp="1"/>
          </p:cNvSpPr>
          <p:nvPr>
            <p:ph sz="quarter" idx="11"/>
          </p:nvPr>
        </p:nvSpPr>
        <p:spPr/>
        <p:txBody>
          <a:bodyPr/>
          <a:lstStyle/>
          <a:p>
            <a:pPr marL="0" indent="0">
              <a:buNone/>
            </a:pPr>
            <a:r>
              <a:rPr lang="en-US" altLang="zh-CN" dirty="0" smtClean="0"/>
              <a:t>Java</a:t>
            </a:r>
            <a:r>
              <a:rPr lang="zh-CN" altLang="en-US" dirty="0" smtClean="0"/>
              <a:t>多线程</a:t>
            </a:r>
            <a:endParaRPr lang="en-US" altLang="zh-CN" dirty="0" smtClean="0"/>
          </a:p>
          <a:p>
            <a:pPr marL="0" indent="0">
              <a:buNone/>
            </a:pPr>
            <a:r>
              <a:rPr lang="en-US" altLang="zh-CN" dirty="0" smtClean="0"/>
              <a:t>Java maven</a:t>
            </a:r>
            <a:endParaRPr lang="en-US" altLang="zh-CN" dirty="0" smtClean="0"/>
          </a:p>
          <a:p>
            <a:pPr marL="0" indent="0">
              <a:buNone/>
            </a:pPr>
            <a:r>
              <a:rPr lang="en-US" altLang="zh-CN" dirty="0" smtClean="0"/>
              <a:t>Eclipse/Idea</a:t>
            </a:r>
            <a:endParaRPr lang="en-US" altLang="zh-CN" dirty="0" smtClean="0"/>
          </a:p>
          <a:p>
            <a:pPr marL="0" indent="0">
              <a:buNone/>
            </a:pPr>
            <a:r>
              <a:rPr lang="en-US" altLang="zh-CN" dirty="0" smtClean="0"/>
              <a:t>Spring </a:t>
            </a:r>
            <a:r>
              <a:rPr lang="en-US" altLang="zh-CN" dirty="0" err="1" smtClean="0"/>
              <a:t>springmvc</a:t>
            </a:r>
            <a:endParaRPr lang="en-US" altLang="zh-CN" dirty="0" smtClean="0"/>
          </a:p>
          <a:p>
            <a:pPr marL="0" indent="0">
              <a:buNone/>
            </a:pPr>
            <a:r>
              <a:rPr lang="en-US" altLang="zh-CN" dirty="0" smtClean="0"/>
              <a:t>Java </a:t>
            </a:r>
            <a:r>
              <a:rPr lang="en-US" altLang="zh-CN" dirty="0" err="1" smtClean="0"/>
              <a:t>ssh</a:t>
            </a:r>
            <a:r>
              <a:rPr lang="en-US" altLang="zh-CN" dirty="0" smtClean="0"/>
              <a:t>/</a:t>
            </a:r>
            <a:r>
              <a:rPr lang="en-US" altLang="zh-CN" dirty="0" err="1" smtClean="0"/>
              <a:t>ssm</a:t>
            </a:r>
            <a:endParaRPr lang="en-US" altLang="zh-CN" dirty="0" smtClean="0"/>
          </a:p>
          <a:p>
            <a:pPr marL="0" indent="0">
              <a:buNone/>
            </a:pPr>
            <a:r>
              <a:rPr lang="en-US" altLang="zh-CN" dirty="0" err="1" smtClean="0"/>
              <a:t>es</a:t>
            </a:r>
            <a:r>
              <a:rPr lang="en-US" altLang="zh-CN" dirty="0" smtClean="0"/>
              <a:t>/</a:t>
            </a:r>
            <a:r>
              <a:rPr lang="en-US" altLang="zh-CN" dirty="0" err="1" smtClean="0"/>
              <a:t>solr</a:t>
            </a:r>
            <a:r>
              <a:rPr lang="en-US" altLang="zh-CN" dirty="0" smtClean="0"/>
              <a:t>/</a:t>
            </a:r>
            <a:r>
              <a:rPr lang="en-US" altLang="zh-CN" dirty="0" err="1" smtClean="0"/>
              <a:t>hadoop</a:t>
            </a:r>
            <a:endParaRPr lang="en-US" altLang="zh-CN" dirty="0" smtClean="0"/>
          </a:p>
          <a:p>
            <a:pPr marL="0" indent="0">
              <a:buNone/>
            </a:pPr>
            <a:endParaRPr lang="en-US" altLang="zh-CN" dirty="0"/>
          </a:p>
          <a:p>
            <a:pPr marL="0" indent="0">
              <a:buNone/>
            </a:pPr>
            <a:r>
              <a:rPr lang="en-US" altLang="zh-CN" dirty="0" err="1" smtClean="0"/>
              <a:t>.Net</a:t>
            </a:r>
            <a:r>
              <a:rPr lang="en-US" altLang="zh-CN" dirty="0" smtClean="0"/>
              <a:t>:</a:t>
            </a:r>
            <a:endParaRPr lang="en-US" altLang="zh-CN" dirty="0" smtClean="0"/>
          </a:p>
          <a:p>
            <a:pPr marL="0" indent="0">
              <a:buNone/>
            </a:pPr>
            <a:r>
              <a:rPr lang="en-US" altLang="zh-CN" dirty="0" err="1" smtClean="0"/>
              <a:t>MVC,webapi</a:t>
            </a:r>
            <a:r>
              <a:rPr lang="zh-CN" altLang="en-US" dirty="0" smtClean="0"/>
              <a:t>源码解析</a:t>
            </a:r>
            <a:r>
              <a:rPr lang="en-US" altLang="zh-CN" dirty="0" smtClean="0"/>
              <a:t>(</a:t>
            </a:r>
            <a:r>
              <a:rPr lang="zh-CN" altLang="en-US" dirty="0"/>
              <a:t>蒋金楠</a:t>
            </a:r>
            <a:r>
              <a:rPr lang="en-US" altLang="zh-CN" dirty="0" smtClean="0"/>
              <a:t>)</a:t>
            </a:r>
            <a:endParaRPr lang="en-US" altLang="zh-CN" dirty="0" smtClean="0"/>
          </a:p>
          <a:p>
            <a:pPr marL="0" indent="0">
              <a:buNone/>
            </a:pPr>
            <a:r>
              <a:rPr lang="en-US" altLang="zh-CN" dirty="0" smtClean="0"/>
              <a:t>WCF</a:t>
            </a:r>
            <a:r>
              <a:rPr lang="zh-CN" altLang="en-US" dirty="0" smtClean="0"/>
              <a:t>（蒋金楠）</a:t>
            </a:r>
            <a:endParaRPr lang="en-US" altLang="zh-CN" dirty="0" smtClean="0"/>
          </a:p>
          <a:p>
            <a:pPr marL="0" indent="0">
              <a:buNone/>
            </a:pPr>
            <a:endParaRPr lang="en-US" altLang="zh-CN" dirty="0"/>
          </a:p>
          <a:p>
            <a:pPr marL="0" indent="0">
              <a:buNone/>
            </a:pPr>
            <a:r>
              <a:rPr lang="zh-CN" altLang="en-US" dirty="0" smtClean="0"/>
              <a:t>其他优秀的框架源码解读</a:t>
            </a:r>
            <a:endParaRPr lang="en-US" altLang="zh-CN" dirty="0" smtClean="0"/>
          </a:p>
          <a:p>
            <a:pPr marL="0" indent="0">
              <a:buNone/>
            </a:pPr>
            <a:r>
              <a:rPr lang="zh-CN" altLang="en-US" dirty="0"/>
              <a:t>软件脱壳破解技术</a:t>
            </a: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常见方法（生命周期方法调用）</a:t>
            </a:r>
            <a:endParaRPr lang="zh-CN" altLang="en-US" dirty="0"/>
          </a:p>
        </p:txBody>
      </p:sp>
      <p:sp>
        <p:nvSpPr>
          <p:cNvPr id="3" name="内容占位符 2"/>
          <p:cNvSpPr>
            <a:spLocks noGrp="1"/>
          </p:cNvSpPr>
          <p:nvPr>
            <p:ph sz="quarter" idx="11"/>
          </p:nvPr>
        </p:nvSpPr>
        <p:spPr/>
        <p:txBody>
          <a:bodyPr/>
          <a:lstStyle/>
          <a:p>
            <a:r>
              <a:rPr lang="en-US" altLang="zh-CN" dirty="0" smtClean="0"/>
              <a:t>Start</a:t>
            </a:r>
            <a:endParaRPr lang="en-US" altLang="zh-CN" dirty="0" smtClean="0"/>
          </a:p>
          <a:p>
            <a:r>
              <a:rPr lang="en-US" altLang="zh-CN" dirty="0" smtClean="0"/>
              <a:t>Suspend</a:t>
            </a:r>
            <a:endParaRPr lang="en-US" altLang="zh-CN" dirty="0" smtClean="0"/>
          </a:p>
          <a:p>
            <a:r>
              <a:rPr lang="en-US" altLang="zh-CN" dirty="0" smtClean="0"/>
              <a:t>Resume</a:t>
            </a:r>
            <a:endParaRPr lang="en-US" altLang="zh-CN" dirty="0" smtClean="0"/>
          </a:p>
          <a:p>
            <a:r>
              <a:rPr lang="en-US" altLang="zh-CN" dirty="0" smtClean="0"/>
              <a:t>Join(</a:t>
            </a:r>
            <a:r>
              <a:rPr lang="zh-CN" altLang="en-US" dirty="0" smtClean="0"/>
              <a:t>主要用于线程的同步，比如下载文件完成，</a:t>
            </a:r>
            <a:r>
              <a:rPr lang="en-US" altLang="zh-CN" dirty="0" smtClean="0"/>
              <a:t>MD5</a:t>
            </a:r>
            <a:r>
              <a:rPr lang="zh-CN" altLang="en-US" dirty="0" smtClean="0"/>
              <a:t>计算，压缩解压等线程的加入</a:t>
            </a:r>
            <a:r>
              <a:rPr lang="en-US" altLang="zh-CN" dirty="0" smtClean="0"/>
              <a:t>)</a:t>
            </a:r>
            <a:endParaRPr lang="en-US" altLang="zh-CN" dirty="0" smtClean="0"/>
          </a:p>
          <a:p>
            <a:r>
              <a:rPr lang="en-US" altLang="zh-CN" dirty="0" smtClean="0"/>
              <a:t>Interrupt</a:t>
            </a:r>
            <a:r>
              <a:rPr lang="zh-CN" altLang="en-US" dirty="0" smtClean="0"/>
              <a:t>（</a:t>
            </a:r>
            <a:r>
              <a:rPr lang="zh-CN" altLang="en-US" dirty="0"/>
              <a:t>中断处于 </a:t>
            </a:r>
            <a:r>
              <a:rPr lang="en-US" altLang="zh-CN" dirty="0" err="1"/>
              <a:t>WaitSleepJoin</a:t>
            </a:r>
            <a:r>
              <a:rPr lang="en-US" altLang="zh-CN" dirty="0"/>
              <a:t> </a:t>
            </a:r>
            <a:r>
              <a:rPr lang="zh-CN" altLang="en-US" dirty="0"/>
              <a:t>状态的</a:t>
            </a:r>
            <a:r>
              <a:rPr lang="zh-CN" altLang="en-US" dirty="0" smtClean="0"/>
              <a:t>线程，下个周期恢复执行）</a:t>
            </a:r>
            <a:endParaRPr lang="en-US" altLang="zh-CN" dirty="0" smtClean="0"/>
          </a:p>
          <a:p>
            <a:r>
              <a:rPr lang="en-US" altLang="zh-CN" dirty="0" smtClean="0"/>
              <a:t>Abort</a:t>
            </a:r>
            <a:endParaRPr lang="en-US" altLang="zh-CN" dirty="0" smtClean="0"/>
          </a:p>
          <a:p>
            <a:r>
              <a:rPr lang="zh-CN" altLang="en-US" dirty="0" smtClean="0"/>
              <a:t>这些核心方法都是</a:t>
            </a:r>
            <a:r>
              <a:rPr lang="en-US" altLang="zh-CN" dirty="0" smtClean="0"/>
              <a:t>CLR</a:t>
            </a:r>
            <a:r>
              <a:rPr lang="zh-CN" altLang="en-US" dirty="0" smtClean="0"/>
              <a:t>实现的，</a:t>
            </a:r>
            <a:r>
              <a:rPr lang="en-US" altLang="zh-CN" dirty="0" smtClean="0"/>
              <a:t>framework</a:t>
            </a:r>
            <a:r>
              <a:rPr lang="zh-CN" altLang="en-US" dirty="0" smtClean="0"/>
              <a:t>只是一个皮</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smtClean="0"/>
              <a:t>空间的开销</a:t>
            </a:r>
            <a:endParaRPr lang="en-US" altLang="zh-CN" dirty="0" smtClean="0"/>
          </a:p>
          <a:p>
            <a:pPr marL="0" indent="0">
              <a:buNone/>
            </a:pPr>
            <a:r>
              <a:rPr lang="en-US" altLang="zh-CN" dirty="0" smtClean="0"/>
              <a:t>1Thread </a:t>
            </a:r>
            <a:r>
              <a:rPr lang="zh-CN" altLang="en-US" dirty="0" smtClean="0"/>
              <a:t>的内核数据结构</a:t>
            </a:r>
            <a:r>
              <a:rPr lang="en-US" altLang="zh-CN" dirty="0" smtClean="0"/>
              <a:t>,</a:t>
            </a:r>
            <a:r>
              <a:rPr lang="en-US" altLang="zh-CN" dirty="0" err="1" smtClean="0"/>
              <a:t>osid</a:t>
            </a:r>
            <a:r>
              <a:rPr lang="zh-CN" altLang="en-US" dirty="0" smtClean="0"/>
              <a:t>以及上下文</a:t>
            </a:r>
            <a:r>
              <a:rPr lang="en-US" altLang="zh-CN" dirty="0" smtClean="0"/>
              <a:t>context(</a:t>
            </a:r>
            <a:r>
              <a:rPr lang="en-US" altLang="zh-CN" dirty="0" err="1" smtClean="0"/>
              <a:t>cpu</a:t>
            </a:r>
            <a:r>
              <a:rPr lang="zh-CN" altLang="en-US" dirty="0" smtClean="0"/>
              <a:t>寄存器的变量</a:t>
            </a:r>
            <a:r>
              <a:rPr lang="en-US" altLang="zh-CN" dirty="0" smtClean="0"/>
              <a:t>),</a:t>
            </a:r>
            <a:r>
              <a:rPr lang="zh-CN" altLang="en-US" dirty="0" smtClean="0"/>
              <a:t>时间片切换，</a:t>
            </a:r>
            <a:r>
              <a:rPr lang="zh-CN" altLang="en-US" dirty="0"/>
              <a:t>当前</a:t>
            </a:r>
            <a:r>
              <a:rPr lang="zh-CN" altLang="en-US" dirty="0" smtClean="0"/>
              <a:t>线程的</a:t>
            </a:r>
            <a:r>
              <a:rPr lang="en-US" altLang="zh-CN" dirty="0" err="1" smtClean="0"/>
              <a:t>cpu</a:t>
            </a:r>
            <a:r>
              <a:rPr lang="zh-CN" altLang="en-US" dirty="0" smtClean="0"/>
              <a:t>寄存器数据放到线程上下文中，然后切换调度其他线程，时间片切换大概需要</a:t>
            </a:r>
            <a:r>
              <a:rPr lang="en-US" altLang="zh-CN" dirty="0" smtClean="0"/>
              <a:t>30ms.</a:t>
            </a:r>
            <a:endParaRPr lang="en-US" altLang="zh-CN" dirty="0" smtClean="0"/>
          </a:p>
          <a:p>
            <a:pPr marL="0" indent="0">
              <a:buNone/>
            </a:pPr>
            <a:r>
              <a:rPr lang="en-US" altLang="zh-CN" dirty="0" smtClean="0"/>
              <a:t>2.</a:t>
            </a:r>
            <a:r>
              <a:rPr lang="zh-CN" altLang="en-US" dirty="0" smtClean="0"/>
              <a:t>环境块</a:t>
            </a:r>
            <a:r>
              <a:rPr lang="en-US" altLang="zh-CN" dirty="0" smtClean="0"/>
              <a:t>TLS(thread local storage)</a:t>
            </a:r>
            <a:r>
              <a:rPr lang="zh-CN" altLang="en-US" dirty="0" smtClean="0"/>
              <a:t>以及</a:t>
            </a:r>
            <a:r>
              <a:rPr lang="en-US" altLang="zh-CN" dirty="0" smtClean="0"/>
              <a:t>exception</a:t>
            </a:r>
            <a:r>
              <a:rPr lang="zh-CN" altLang="en-US" dirty="0" smtClean="0"/>
              <a:t>信息</a:t>
            </a:r>
            <a:endParaRPr lang="en-US" altLang="zh-CN" dirty="0"/>
          </a:p>
          <a:p>
            <a:pPr marL="0" indent="0">
              <a:buNone/>
            </a:pPr>
            <a:r>
              <a:rPr lang="zh-CN" altLang="en-US" dirty="0" smtClean="0"/>
              <a:t>通过</a:t>
            </a:r>
            <a:r>
              <a:rPr lang="en-US" altLang="zh-CN" dirty="0" err="1" smtClean="0"/>
              <a:t>windbg</a:t>
            </a:r>
            <a:r>
              <a:rPr lang="zh-CN" altLang="en-US" dirty="0" smtClean="0"/>
              <a:t>加载进程，从</a:t>
            </a:r>
            <a:r>
              <a:rPr lang="en-US" altLang="zh-CN" dirty="0" smtClean="0"/>
              <a:t>CLR</a:t>
            </a:r>
            <a:r>
              <a:rPr lang="zh-CN" altLang="en-US" dirty="0" smtClean="0"/>
              <a:t>层面看底层线程</a:t>
            </a:r>
            <a:r>
              <a:rPr lang="en-US" altLang="zh-CN" dirty="0" smtClean="0"/>
              <a:t>.</a:t>
            </a:r>
            <a:endParaRPr lang="en-US" altLang="zh-CN" dirty="0" smtClean="0"/>
          </a:p>
          <a:p>
            <a:pPr marL="0" indent="0">
              <a:buNone/>
            </a:pPr>
            <a:r>
              <a:rPr lang="zh-CN" altLang="en-US" dirty="0" smtClean="0"/>
              <a:t>（</a:t>
            </a:r>
            <a:r>
              <a:rPr lang="en-US" altLang="zh-CN" dirty="0" smtClean="0"/>
              <a:t>.</a:t>
            </a:r>
            <a:r>
              <a:rPr lang="en-US" altLang="zh-CN" dirty="0" err="1" smtClean="0"/>
              <a:t>loadby</a:t>
            </a:r>
            <a:r>
              <a:rPr lang="en-US" altLang="zh-CN" dirty="0" smtClean="0"/>
              <a:t> </a:t>
            </a:r>
            <a:r>
              <a:rPr lang="en-US" altLang="zh-CN" dirty="0" err="1" smtClean="0"/>
              <a:t>clr</a:t>
            </a:r>
            <a:r>
              <a:rPr lang="en-US" altLang="zh-CN" dirty="0" smtClean="0"/>
              <a:t> </a:t>
            </a:r>
            <a:r>
              <a:rPr lang="en-US" altLang="zh-CN" dirty="0" err="1" smtClean="0"/>
              <a:t>sos,threads,teb,peb</a:t>
            </a:r>
            <a:r>
              <a:rPr lang="en-US" altLang="zh-CN" dirty="0" smtClean="0"/>
              <a:t> </a:t>
            </a:r>
            <a:endParaRPr lang="en-US" altLang="zh-CN" dirty="0" smtClean="0"/>
          </a:p>
          <a:p>
            <a:pPr marL="0" indent="0">
              <a:buNone/>
            </a:pPr>
            <a:r>
              <a:rPr lang="zh-CN" altLang="en-US" dirty="0" smtClean="0"/>
              <a:t>具体使用请参照博客园：</a:t>
            </a:r>
            <a:r>
              <a:rPr lang="en-US" altLang="zh-CN" dirty="0"/>
              <a:t>https://www.cnblogs.com/fang-beny/p/3582653.html</a:t>
            </a:r>
            <a:r>
              <a:rPr lang="zh-CN" altLang="en-US" dirty="0" smtClean="0"/>
              <a:t>）</a:t>
            </a:r>
            <a:endParaRPr lang="en-US" altLang="zh-CN" dirty="0" smtClean="0"/>
          </a:p>
          <a:p>
            <a:pPr marL="0" indent="0">
              <a:buNone/>
            </a:pPr>
            <a:r>
              <a:rPr lang="en-US" altLang="zh-CN" dirty="0" smtClean="0"/>
              <a:t>3.</a:t>
            </a:r>
            <a:r>
              <a:rPr lang="zh-CN" altLang="en-US" dirty="0" smtClean="0"/>
              <a:t>用户模式堆栈</a:t>
            </a:r>
            <a:endParaRPr lang="en-US" altLang="zh-CN" dirty="0" smtClean="0"/>
          </a:p>
          <a:p>
            <a:pPr marL="0" indent="0">
              <a:buNone/>
            </a:pPr>
            <a:r>
              <a:rPr lang="zh-CN" altLang="en-US" dirty="0"/>
              <a:t>一</a:t>
            </a:r>
            <a:r>
              <a:rPr lang="zh-CN" altLang="en-US" dirty="0" smtClean="0"/>
              <a:t>个线程分配默认</a:t>
            </a:r>
            <a:r>
              <a:rPr lang="en-US" altLang="zh-CN" dirty="0" smtClean="0"/>
              <a:t>1M</a:t>
            </a:r>
            <a:r>
              <a:rPr lang="zh-CN" altLang="en-US" dirty="0" smtClean="0"/>
              <a:t>堆栈空间</a:t>
            </a:r>
            <a:r>
              <a:rPr lang="en-US" altLang="zh-CN" dirty="0" smtClean="0"/>
              <a:t>,</a:t>
            </a:r>
            <a:r>
              <a:rPr lang="zh-CN" altLang="en-US" dirty="0" smtClean="0"/>
              <a:t>存储一些参数局部变量</a:t>
            </a:r>
            <a:endParaRPr lang="en-US" altLang="zh-CN" dirty="0" smtClean="0"/>
          </a:p>
          <a:p>
            <a:pPr marL="0" indent="0">
              <a:buNone/>
            </a:pPr>
            <a:r>
              <a:rPr lang="en-US" altLang="zh-CN" dirty="0" smtClean="0"/>
              <a:t>4.</a:t>
            </a:r>
            <a:r>
              <a:rPr lang="zh-CN" altLang="en-US" dirty="0" smtClean="0"/>
              <a:t>内核模式堆栈</a:t>
            </a:r>
            <a:endParaRPr lang="en-US" altLang="zh-CN" dirty="0" smtClean="0"/>
          </a:p>
          <a:p>
            <a:pPr marL="0" indent="0">
              <a:buNone/>
            </a:pPr>
            <a:r>
              <a:rPr lang="en-US" altLang="zh-CN" dirty="0" smtClean="0"/>
              <a:t>CLR</a:t>
            </a:r>
            <a:r>
              <a:rPr lang="zh-CN" altLang="en-US" dirty="0" smtClean="0"/>
              <a:t>的线程操作包括线程的同步都是调用底层的</a:t>
            </a:r>
            <a:r>
              <a:rPr lang="en-US" altLang="zh-CN" dirty="0" smtClean="0"/>
              <a:t>WIN32</a:t>
            </a:r>
            <a:r>
              <a:rPr lang="zh-CN" altLang="en-US" dirty="0" smtClean="0"/>
              <a:t> </a:t>
            </a:r>
            <a:r>
              <a:rPr lang="en-US" altLang="zh-CN" dirty="0" err="1" smtClean="0"/>
              <a:t>api</a:t>
            </a:r>
            <a:r>
              <a:rPr lang="en-US" altLang="zh-CN" dirty="0" smtClean="0"/>
              <a:t>.</a:t>
            </a:r>
            <a:r>
              <a:rPr lang="zh-CN" altLang="en-US" dirty="0" smtClean="0"/>
              <a:t>用户模式参数需要传到内核。</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开销</a:t>
            </a:r>
            <a:endParaRPr lang="zh-CN" altLang="en-US" dirty="0"/>
          </a:p>
        </p:txBody>
      </p:sp>
      <p:sp>
        <p:nvSpPr>
          <p:cNvPr id="3" name="内容占位符 2"/>
          <p:cNvSpPr>
            <a:spLocks noGrp="1"/>
          </p:cNvSpPr>
          <p:nvPr>
            <p:ph sz="quarter" idx="11"/>
          </p:nvPr>
        </p:nvSpPr>
        <p:spPr/>
        <p:txBody>
          <a:bodyPr/>
          <a:lstStyle/>
          <a:p>
            <a:pPr marL="0" indent="0">
              <a:buNone/>
            </a:pPr>
            <a:r>
              <a:rPr lang="zh-CN" altLang="en-US" dirty="0"/>
              <a:t>时间</a:t>
            </a:r>
            <a:r>
              <a:rPr lang="zh-CN" altLang="en-US" dirty="0" smtClean="0"/>
              <a:t>的开销</a:t>
            </a:r>
            <a:endParaRPr lang="en-US" altLang="zh-CN" dirty="0" smtClean="0"/>
          </a:p>
          <a:p>
            <a:pPr marL="0" indent="0">
              <a:buNone/>
            </a:pPr>
            <a:r>
              <a:rPr lang="en-US" altLang="zh-CN" dirty="0" smtClean="0"/>
              <a:t>1</a:t>
            </a:r>
            <a:r>
              <a:rPr lang="zh-CN" altLang="en-US" dirty="0" smtClean="0"/>
              <a:t>进程启动的时候加载</a:t>
            </a:r>
            <a:r>
              <a:rPr lang="en-US" altLang="zh-CN" dirty="0" smtClean="0"/>
              <a:t>exe</a:t>
            </a:r>
            <a:r>
              <a:rPr lang="zh-CN" altLang="en-US" dirty="0" smtClean="0"/>
              <a:t>，</a:t>
            </a:r>
            <a:r>
              <a:rPr lang="en-US" altLang="zh-CN" dirty="0" err="1" smtClean="0"/>
              <a:t>dll</a:t>
            </a:r>
            <a:endParaRPr lang="en-US" altLang="zh-CN" dirty="0" smtClean="0"/>
          </a:p>
          <a:p>
            <a:pPr marL="0" indent="0">
              <a:buNone/>
            </a:pPr>
            <a:r>
              <a:rPr lang="en-US" altLang="zh-CN" dirty="0" err="1" smtClean="0"/>
              <a:t>Dumpdomain:CLR</a:t>
            </a:r>
            <a:r>
              <a:rPr lang="zh-CN" altLang="en-US" dirty="0" smtClean="0"/>
              <a:t>创建的</a:t>
            </a:r>
            <a:r>
              <a:rPr lang="en-US" altLang="zh-CN" dirty="0" smtClean="0"/>
              <a:t>system domain</a:t>
            </a:r>
            <a:r>
              <a:rPr lang="zh-CN" altLang="en-US" dirty="0" smtClean="0"/>
              <a:t>，</a:t>
            </a:r>
            <a:r>
              <a:rPr lang="en-US" altLang="zh-CN" dirty="0" smtClean="0"/>
              <a:t>GAC</a:t>
            </a:r>
            <a:r>
              <a:rPr lang="zh-CN" altLang="en-US" dirty="0" smtClean="0"/>
              <a:t>创建的</a:t>
            </a:r>
            <a:r>
              <a:rPr lang="en-US" altLang="zh-CN" dirty="0" smtClean="0"/>
              <a:t>shared domain</a:t>
            </a:r>
            <a:r>
              <a:rPr lang="zh-CN" altLang="en-US" dirty="0" smtClean="0"/>
              <a:t>，程序的程序域（</a:t>
            </a:r>
            <a:r>
              <a:rPr lang="en-US" altLang="zh-CN" dirty="0" smtClean="0"/>
              <a:t>domain1</a:t>
            </a:r>
            <a:r>
              <a:rPr lang="zh-CN" altLang="en-US" dirty="0" smtClean="0"/>
              <a:t>）</a:t>
            </a:r>
            <a:endParaRPr lang="en-US" altLang="zh-CN" dirty="0" smtClean="0"/>
          </a:p>
          <a:p>
            <a:pPr marL="0" indent="0">
              <a:buNone/>
            </a:pPr>
            <a:r>
              <a:rPr lang="zh-CN" altLang="en-US" dirty="0" smtClean="0"/>
              <a:t>开启关闭线程都会通知进程中的</a:t>
            </a:r>
            <a:r>
              <a:rPr lang="en-US" altLang="zh-CN" dirty="0" err="1" smtClean="0"/>
              <a:t>dll,attach</a:t>
            </a:r>
            <a:r>
              <a:rPr lang="zh-CN" altLang="en-US" dirty="0" smtClean="0"/>
              <a:t>和</a:t>
            </a:r>
            <a:r>
              <a:rPr lang="en-US" altLang="zh-CN" dirty="0" smtClean="0"/>
              <a:t>detach</a:t>
            </a:r>
            <a:r>
              <a:rPr lang="zh-CN" altLang="en-US" dirty="0" smtClean="0"/>
              <a:t>标志位</a:t>
            </a:r>
            <a:r>
              <a:rPr lang="en-US" altLang="zh-CN" dirty="0" smtClean="0"/>
              <a:t>.</a:t>
            </a:r>
            <a:endParaRPr lang="en-US" altLang="zh-CN" dirty="0" smtClean="0"/>
          </a:p>
          <a:p>
            <a:pPr marL="0" indent="0">
              <a:buNone/>
            </a:pPr>
            <a:r>
              <a:rPr lang="zh-CN" altLang="en-US" dirty="0" smtClean="0"/>
              <a:t>通知</a:t>
            </a:r>
            <a:r>
              <a:rPr lang="en-US" altLang="zh-CN" dirty="0" err="1" smtClean="0"/>
              <a:t>dll</a:t>
            </a:r>
            <a:r>
              <a:rPr lang="zh-CN" altLang="en-US" dirty="0" smtClean="0"/>
              <a:t>，比如开启一个线程，</a:t>
            </a:r>
            <a:r>
              <a:rPr lang="en-US" altLang="zh-CN" dirty="0" err="1" smtClean="0"/>
              <a:t>dll</a:t>
            </a:r>
            <a:r>
              <a:rPr lang="zh-CN" altLang="en-US" dirty="0" smtClean="0"/>
              <a:t>做资源创建或销毁</a:t>
            </a:r>
            <a:endParaRPr lang="en-US" altLang="zh-CN" dirty="0" smtClean="0"/>
          </a:p>
          <a:p>
            <a:pPr marL="0" indent="0">
              <a:buNone/>
            </a:pPr>
            <a:endParaRPr lang="en-US" altLang="zh-CN" dirty="0"/>
          </a:p>
          <a:p>
            <a:pPr marL="0" indent="0">
              <a:buNone/>
            </a:pPr>
            <a:r>
              <a:rPr lang="en-US" altLang="zh-CN" dirty="0" smtClean="0"/>
              <a:t>2.</a:t>
            </a:r>
            <a:r>
              <a:rPr lang="zh-CN" altLang="en-US" dirty="0" smtClean="0"/>
              <a:t>时间片切换</a:t>
            </a:r>
            <a:endParaRPr lang="en-US" altLang="zh-CN" dirty="0" smtClean="0"/>
          </a:p>
          <a:p>
            <a:pPr marL="0" indent="0">
              <a:buNone/>
            </a:pPr>
            <a:r>
              <a:rPr lang="zh-CN" altLang="en-US" dirty="0" smtClean="0"/>
              <a:t>假设</a:t>
            </a:r>
            <a:r>
              <a:rPr lang="en-US" altLang="zh-CN" dirty="0" smtClean="0"/>
              <a:t>8</a:t>
            </a:r>
            <a:r>
              <a:rPr lang="zh-CN" altLang="en-US" dirty="0" smtClean="0"/>
              <a:t>个</a:t>
            </a:r>
            <a:r>
              <a:rPr lang="en-US" altLang="zh-CN" dirty="0" smtClean="0"/>
              <a:t>CPU</a:t>
            </a:r>
            <a:r>
              <a:rPr lang="zh-CN" altLang="en-US" dirty="0" smtClean="0"/>
              <a:t>，微观上提供</a:t>
            </a:r>
            <a:r>
              <a:rPr lang="en-US" altLang="zh-CN" dirty="0" smtClean="0"/>
              <a:t>8</a:t>
            </a:r>
            <a:r>
              <a:rPr lang="zh-CN" altLang="en-US" dirty="0" smtClean="0"/>
              <a:t>个</a:t>
            </a:r>
            <a:r>
              <a:rPr lang="en-US" altLang="zh-CN" dirty="0" smtClean="0"/>
              <a:t>thread</a:t>
            </a:r>
            <a:r>
              <a:rPr lang="zh-CN" altLang="en-US" dirty="0" smtClean="0"/>
              <a:t>并行，如果开启</a:t>
            </a:r>
            <a:r>
              <a:rPr lang="en-US" altLang="zh-CN" dirty="0" smtClean="0"/>
              <a:t>9</a:t>
            </a:r>
            <a:r>
              <a:rPr lang="zh-CN" altLang="en-US" dirty="0" smtClean="0"/>
              <a:t>个线程，必然有一个</a:t>
            </a:r>
            <a:r>
              <a:rPr lang="en-US" altLang="zh-CN" dirty="0" smtClean="0"/>
              <a:t>thread</a:t>
            </a:r>
            <a:r>
              <a:rPr lang="zh-CN" altLang="en-US" dirty="0" smtClean="0"/>
              <a:t>休眠</a:t>
            </a:r>
            <a:r>
              <a:rPr lang="en-US" altLang="zh-CN" dirty="0" smtClean="0"/>
              <a:t>30ms</a:t>
            </a:r>
            <a:endParaRPr lang="en-US" altLang="zh-CN" dirty="0" smtClean="0"/>
          </a:p>
          <a:p>
            <a:pPr marL="0" indent="0">
              <a:buNone/>
            </a:pPr>
            <a:endParaRPr lang="en-US" altLang="zh-CN" dirty="0"/>
          </a:p>
          <a:p>
            <a:pPr marL="0" indent="0">
              <a:buNone/>
            </a:pPr>
            <a:r>
              <a:rPr lang="zh-CN" altLang="en-US" dirty="0" smtClean="0"/>
              <a:t>好处：并行任务，</a:t>
            </a:r>
            <a:endParaRPr lang="en-US" altLang="zh-CN" dirty="0" smtClean="0"/>
          </a:p>
          <a:p>
            <a:pPr marL="0" indent="0">
              <a:buNone/>
            </a:pPr>
            <a:r>
              <a:rPr lang="zh-CN" altLang="en-US" dirty="0" smtClean="0"/>
              <a:t>坏处：使用不当可能给</a:t>
            </a:r>
            <a:r>
              <a:rPr lang="en-US" altLang="zh-CN" dirty="0" smtClean="0"/>
              <a:t>CPU</a:t>
            </a:r>
            <a:r>
              <a:rPr lang="zh-CN" altLang="en-US" dirty="0" smtClean="0"/>
              <a:t>带来难堪</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endParaRPr lang="zh-CN" altLang="en-US" dirty="0" smtClean="0"/>
          </a:p>
        </p:txBody>
      </p:sp>
      <p:sp>
        <p:nvSpPr>
          <p:cNvPr id="3" name="内容占位符 2"/>
          <p:cNvSpPr>
            <a:spLocks noGrp="1"/>
          </p:cNvSpPr>
          <p:nvPr>
            <p:ph sz="quarter" idx="11"/>
          </p:nvPr>
        </p:nvSpPr>
        <p:spPr/>
        <p:txBody>
          <a:bodyPr/>
          <a:lstStyle/>
          <a:p>
            <a:r>
              <a:rPr lang="zh-CN" altLang="en-US" dirty="0"/>
              <a:t>AllocateDataSlot</a:t>
            </a:r>
            <a:endParaRPr lang="zh-CN" altLang="en-US" dirty="0"/>
          </a:p>
          <a:p>
            <a:r>
              <a:rPr lang="zh-CN" altLang="en-US" dirty="0"/>
              <a:t>AllocateNamedDataSlot（给所有的线程分配数据槽）</a:t>
            </a:r>
            <a:endParaRPr lang="zh-CN" altLang="en-US" dirty="0"/>
          </a:p>
          <a:p>
            <a:r>
              <a:rPr lang="zh-CN" altLang="en-US" dirty="0"/>
              <a:t>GetNamedDataSlot</a:t>
            </a:r>
            <a:endParaRPr lang="zh-CN" altLang="en-US" dirty="0"/>
          </a:p>
          <a:p>
            <a:r>
              <a:rPr lang="zh-CN" altLang="en-US" dirty="0"/>
              <a:t>FreeNamedDataSlot</a:t>
            </a:r>
            <a:endParaRPr lang="zh-CN" altLang="en-US" dirty="0"/>
          </a:p>
          <a:p>
            <a:r>
              <a:rPr lang="zh-CN" altLang="en-US" dirty="0"/>
              <a:t>多个线程间共享数据，存在锁 的问题</a:t>
            </a:r>
            <a:endParaRPr lang="zh-CN" altLang="en-US" dirty="0"/>
          </a:p>
          <a:p>
            <a:endParaRPr lang="zh-CN" altLang="en-US" dirty="0"/>
          </a:p>
          <a:p>
            <a:r>
              <a:rPr lang="en-US" altLang="zh-CN" dirty="0"/>
              <a:t>ThreadStatic(static</a:t>
            </a:r>
            <a:r>
              <a:rPr lang="zh-CN" altLang="en-US" dirty="0"/>
              <a:t>区别，这个是每个线程唯一的静态字段</a:t>
            </a:r>
            <a:r>
              <a:rPr lang="en-US" altLang="zh-CN" dirty="0"/>
              <a:t>)</a:t>
            </a:r>
            <a:endParaRPr lang="en-US" altLang="zh-CN" dirty="0"/>
          </a:p>
          <a:p>
            <a:r>
              <a:rPr lang="en-US" altLang="zh-CN" dirty="0"/>
              <a:t>ThreadLocal</a:t>
            </a:r>
            <a:endParaRPr lang="en-US" altLang="zh-CN" dirty="0"/>
          </a:p>
          <a:p>
            <a:endParaRPr lang="en-US" altLang="zh-CN" dirty="0"/>
          </a:p>
          <a:p>
            <a:r>
              <a:rPr lang="zh-CN" altLang="en-US" dirty="0"/>
              <a:t>存储在线程环境快，我们可以通过</a:t>
            </a:r>
            <a:r>
              <a:rPr lang="en-US" altLang="zh-CN" dirty="0"/>
              <a:t>windbg</a:t>
            </a:r>
            <a:r>
              <a:rPr lang="zh-CN" altLang="en-US" dirty="0"/>
              <a:t>查看（</a:t>
            </a:r>
            <a:r>
              <a:rPr lang="en-US" altLang="zh-CN" dirty="0"/>
              <a:t>!clrstack</a:t>
            </a:r>
            <a:r>
              <a:rPr lang="zh-CN" altLang="en-US"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a:t>
            </a:r>
            <a:r>
              <a:rPr lang="zh-CN" altLang="en-US" dirty="0" smtClean="0"/>
              <a:t>静态方法</a:t>
            </a:r>
            <a:r>
              <a:rPr lang="en-US" altLang="zh-CN" dirty="0" smtClean="0"/>
              <a:t>(</a:t>
            </a:r>
            <a:r>
              <a:rPr lang="zh-CN" altLang="en-US" dirty="0" smtClean="0"/>
              <a:t>内存【非</a:t>
            </a:r>
            <a:r>
              <a:rPr lang="en-US" altLang="zh-CN" dirty="0" smtClean="0"/>
              <a:t>CPU</a:t>
            </a:r>
            <a:r>
              <a:rPr lang="zh-CN" altLang="en-US" dirty="0" smtClean="0"/>
              <a:t>缓存</a:t>
            </a:r>
            <a:r>
              <a:rPr lang="zh-CN" altLang="en-US" dirty="0" smtClean="0"/>
              <a:t>】</a:t>
            </a:r>
            <a:r>
              <a:rPr lang="en-US" altLang="zh-CN" dirty="0" smtClean="0"/>
              <a:t>)</a:t>
            </a:r>
            <a:endParaRPr lang="en-US" altLang="zh-CN" dirty="0" smtClean="0"/>
          </a:p>
        </p:txBody>
      </p:sp>
      <p:sp>
        <p:nvSpPr>
          <p:cNvPr id="3" name="内容占位符 2"/>
          <p:cNvSpPr>
            <a:spLocks noGrp="1"/>
          </p:cNvSpPr>
          <p:nvPr>
            <p:ph sz="quarter" idx="11"/>
          </p:nvPr>
        </p:nvSpPr>
        <p:spPr/>
        <p:txBody>
          <a:bodyPr/>
          <a:lstStyle/>
          <a:p>
            <a:r>
              <a:rPr lang="en-US" altLang="zh-CN" dirty="0"/>
              <a:t>Release</a:t>
            </a:r>
            <a:r>
              <a:rPr lang="zh-CN" altLang="en-US" dirty="0"/>
              <a:t>版本相对于</a:t>
            </a:r>
            <a:r>
              <a:rPr lang="en-US" altLang="zh-CN" dirty="0"/>
              <a:t>debug</a:t>
            </a:r>
            <a:r>
              <a:rPr lang="zh-CN" altLang="en-US" dirty="0"/>
              <a:t>版本做了一些优化，可能将一些内存参数放入</a:t>
            </a:r>
            <a:r>
              <a:rPr lang="en-US" altLang="zh-CN" dirty="0"/>
              <a:t>CPU</a:t>
            </a:r>
            <a:r>
              <a:rPr lang="zh-CN" altLang="en-US" dirty="0"/>
              <a:t>缓存，导致</a:t>
            </a:r>
            <a:r>
              <a:rPr lang="en-US" altLang="zh-CN" dirty="0"/>
              <a:t>release</a:t>
            </a:r>
            <a:r>
              <a:rPr lang="zh-CN" altLang="en-US" dirty="0"/>
              <a:t>存在</a:t>
            </a:r>
            <a:r>
              <a:rPr lang="en-US" altLang="zh-CN" dirty="0"/>
              <a:t>bug</a:t>
            </a:r>
            <a:r>
              <a:rPr lang="zh-CN" altLang="en-US" dirty="0"/>
              <a:t>。</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smtClean="0"/>
              <a:t>常见 方法</a:t>
            </a:r>
            <a:endParaRPr lang="zh-CN" altLang="en-US" dirty="0"/>
          </a:p>
        </p:txBody>
      </p:sp>
      <p:sp>
        <p:nvSpPr>
          <p:cNvPr id="3" name="内容占位符 2"/>
          <p:cNvSpPr>
            <a:spLocks noGrp="1"/>
          </p:cNvSpPr>
          <p:nvPr>
            <p:ph sz="quarter" idx="11"/>
          </p:nvPr>
        </p:nvSpPr>
        <p:spPr/>
        <p:txBody>
          <a:bodyPr/>
          <a:lstStyle/>
          <a:p>
            <a:pPr marL="0" indent="0">
              <a:buNone/>
            </a:pPr>
            <a:endParaRPr lang="zh-CN" altLang="en-US" dirty="0"/>
          </a:p>
        </p:txBody>
      </p:sp>
      <p:graphicFrame>
        <p:nvGraphicFramePr>
          <p:cNvPr id="4" name="表格 3"/>
          <p:cNvGraphicFramePr>
            <a:graphicFrameLocks noGrp="1"/>
          </p:cNvGraphicFramePr>
          <p:nvPr/>
        </p:nvGraphicFramePr>
        <p:xfrm>
          <a:off x="457200" y="1219200"/>
          <a:ext cx="7429500" cy="3360420"/>
        </p:xfrm>
        <a:graphic>
          <a:graphicData uri="http://schemas.openxmlformats.org/drawingml/2006/table">
            <a:tbl>
              <a:tblPr/>
              <a:tblGrid>
                <a:gridCol w="3714750"/>
                <a:gridCol w="3714750"/>
              </a:tblGrid>
              <a:tr h="0">
                <a:tc>
                  <a:txBody>
                    <a:bodyPr/>
                    <a:lstStyle/>
                    <a:p>
                      <a:pPr algn="l"/>
                      <a:r>
                        <a:rPr lang="en-US" dirty="0" err="1">
                          <a:solidFill>
                            <a:srgbClr val="4F4F4F"/>
                          </a:solidFill>
                          <a:effectLst/>
                        </a:rPr>
                        <a:t>GetAvailableThreads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剩余空闲线程数</a:t>
                      </a:r>
                      <a:endParaRPr lang="zh-CN" alt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GetMaxThreads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最多可用线程数，所有大于此数目的请求将保持排队状态，直到线程池线程变为可用</a:t>
                      </a:r>
                      <a:endParaRPr lang="zh-CN" alt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a:solidFill>
                            <a:srgbClr val="4F4F4F"/>
                          </a:solidFill>
                          <a:effectLst/>
                        </a:rPr>
                        <a:t>GetMinThreads</a:t>
                      </a:r>
                      <a:endParaRPr 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检索线程池在新请求预测中维护的空闲线程数。</a:t>
                      </a:r>
                      <a:endParaRPr lang="zh-CN" alt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dirty="0" err="1">
                          <a:solidFill>
                            <a:srgbClr val="4F4F4F"/>
                          </a:solidFill>
                          <a:effectLst/>
                        </a:rPr>
                        <a:t>QueueUserWorkItem</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a:solidFill>
                            <a:srgbClr val="4F4F4F"/>
                          </a:solidFill>
                          <a:effectLst/>
                        </a:rPr>
                        <a:t>启动线程池里得一个线程</a:t>
                      </a:r>
                      <a:r>
                        <a:rPr lang="en-US" altLang="zh-CN">
                          <a:solidFill>
                            <a:srgbClr val="4F4F4F"/>
                          </a:solidFill>
                          <a:effectLst/>
                        </a:rPr>
                        <a:t>(</a:t>
                      </a:r>
                      <a:r>
                        <a:rPr lang="zh-CN" altLang="en-US">
                          <a:solidFill>
                            <a:srgbClr val="4F4F4F"/>
                          </a:solidFill>
                          <a:effectLst/>
                        </a:rPr>
                        <a:t>队列的方式，如线程池暂时没空闲线程，则进入队列排队</a:t>
                      </a:r>
                      <a:r>
                        <a:rPr lang="en-US" altLang="zh-CN">
                          <a:solidFill>
                            <a:srgbClr val="4F4F4F"/>
                          </a:solidFill>
                          <a:effectLst/>
                        </a:rPr>
                        <a:t>)</a:t>
                      </a:r>
                      <a:endParaRPr lang="en-US" altLang="zh-CN">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r h="0">
                <a:tc>
                  <a:txBody>
                    <a:bodyPr/>
                    <a:lstStyle/>
                    <a:p>
                      <a:pPr algn="l"/>
                      <a:r>
                        <a:rPr lang="en-US" dirty="0" err="1">
                          <a:solidFill>
                            <a:srgbClr val="4F4F4F"/>
                          </a:solidFill>
                          <a:effectLst/>
                        </a:rPr>
                        <a:t>SetMaxThreads</a:t>
                      </a:r>
                      <a:endParaRPr 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c>
                  <a:txBody>
                    <a:bodyPr/>
                    <a:lstStyle/>
                    <a:p>
                      <a:pPr algn="l"/>
                      <a:r>
                        <a:rPr lang="zh-CN" altLang="en-US">
                          <a:solidFill>
                            <a:srgbClr val="4F4F4F"/>
                          </a:solidFill>
                          <a:effectLst/>
                        </a:rPr>
                        <a:t>设置线程池中的最大线程数</a:t>
                      </a:r>
                      <a:endParaRPr lang="zh-CN" alt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7F7F7"/>
                    </a:solidFill>
                  </a:tcPr>
                </a:tc>
              </a:tr>
              <a:tr h="0">
                <a:tc>
                  <a:txBody>
                    <a:bodyPr/>
                    <a:lstStyle/>
                    <a:p>
                      <a:pPr algn="l"/>
                      <a:r>
                        <a:rPr lang="en-US">
                          <a:solidFill>
                            <a:srgbClr val="4F4F4F"/>
                          </a:solidFill>
                          <a:effectLst/>
                        </a:rPr>
                        <a:t>SetMinThreads</a:t>
                      </a:r>
                      <a:endParaRPr lang="en-US">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c>
                  <a:txBody>
                    <a:bodyPr/>
                    <a:lstStyle/>
                    <a:p>
                      <a:pPr algn="l"/>
                      <a:r>
                        <a:rPr lang="zh-CN" altLang="en-US" dirty="0">
                          <a:solidFill>
                            <a:srgbClr val="4F4F4F"/>
                          </a:solidFill>
                          <a:effectLst/>
                        </a:rPr>
                        <a:t>设置线程池最少需要保留的线程数</a:t>
                      </a:r>
                      <a:endParaRPr lang="zh-CN" altLang="en-US" dirty="0">
                        <a:solidFill>
                          <a:srgbClr val="4F4F4F"/>
                        </a:solidFill>
                        <a:effectLst/>
                      </a:endParaRPr>
                    </a:p>
                  </a:txBody>
                  <a:tcPr marL="28575" marR="28575" marT="28575" marB="2857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ThreadPool</a:t>
            </a:r>
            <a:r>
              <a:rPr lang="zh-CN" altLang="en-US" dirty="0" err="1" smtClean="0"/>
              <a:t>与</a:t>
            </a:r>
            <a:r>
              <a:rPr lang="en-US" altLang="zh-CN" dirty="0" err="1" smtClean="0"/>
              <a:t>thread</a:t>
            </a:r>
            <a:r>
              <a:rPr lang="zh-CN" altLang="en-US" dirty="0" err="1" smtClean="0"/>
              <a:t>区别</a:t>
            </a:r>
            <a:endParaRPr lang="zh-CN" altLang="en-US" dirty="0" err="1" smtClean="0"/>
          </a:p>
        </p:txBody>
      </p:sp>
      <p:sp>
        <p:nvSpPr>
          <p:cNvPr id="3" name="内容占位符 2"/>
          <p:cNvSpPr>
            <a:spLocks noGrp="1"/>
          </p:cNvSpPr>
          <p:nvPr>
            <p:ph sz="quarter" idx="11"/>
          </p:nvPr>
        </p:nvSpPr>
        <p:spPr/>
        <p:txBody>
          <a:bodyPr/>
          <a:lstStyle/>
          <a:p>
            <a:pPr marL="0" indent="0">
              <a:buNone/>
            </a:pPr>
            <a:r>
              <a:rPr lang="en-US" altLang="zh-CN" dirty="0"/>
              <a:t>1.</a:t>
            </a:r>
            <a:r>
              <a:rPr lang="zh-CN" altLang="en-US" dirty="0"/>
              <a:t>代码方面：</a:t>
            </a:r>
            <a:r>
              <a:rPr lang="zh-CN" altLang="en-US" dirty="0"/>
              <a:t>假设下载</a:t>
            </a:r>
            <a:r>
              <a:rPr lang="en-US" altLang="zh-CN" dirty="0"/>
              <a:t>10</a:t>
            </a:r>
            <a:r>
              <a:rPr lang="zh-CN" altLang="en-US" dirty="0"/>
              <a:t>个文件，如果用</a:t>
            </a:r>
            <a:r>
              <a:rPr lang="en-US" altLang="zh-CN" dirty="0"/>
              <a:t>thread</a:t>
            </a:r>
            <a:r>
              <a:rPr lang="zh-CN" altLang="en-US" dirty="0"/>
              <a:t>需要定义</a:t>
            </a:r>
            <a:r>
              <a:rPr lang="en-US" altLang="zh-CN" dirty="0"/>
              <a:t>10</a:t>
            </a:r>
            <a:r>
              <a:rPr lang="zh-CN" altLang="en-US" dirty="0"/>
              <a:t>个线程对象数组，还可能定义一堆参数控制线程状态</a:t>
            </a:r>
            <a:r>
              <a:rPr lang="en-US" altLang="zh-CN" dirty="0"/>
              <a:t>,</a:t>
            </a:r>
            <a:r>
              <a:rPr lang="zh-CN" altLang="en-US" dirty="0"/>
              <a:t>而</a:t>
            </a:r>
            <a:r>
              <a:rPr lang="en-US" altLang="zh-CN" dirty="0"/>
              <a:t>threadpool</a:t>
            </a:r>
            <a:r>
              <a:rPr lang="zh-CN" altLang="en-US" dirty="0"/>
              <a:t>只需要丢</a:t>
            </a:r>
            <a:r>
              <a:rPr lang="en-US" altLang="zh-CN" dirty="0"/>
              <a:t>10</a:t>
            </a:r>
            <a:r>
              <a:rPr lang="zh-CN" altLang="en-US" dirty="0"/>
              <a:t>个任务给线程池。</a:t>
            </a:r>
            <a:endParaRPr lang="zh-CN" altLang="en-US" dirty="0"/>
          </a:p>
          <a:p>
            <a:pPr marL="0" indent="0">
              <a:buNone/>
            </a:pPr>
            <a:r>
              <a:rPr lang="en-US" altLang="zh-CN" dirty="0"/>
              <a:t>2.</a:t>
            </a:r>
            <a:r>
              <a:rPr lang="zh-CN" altLang="en-US" dirty="0"/>
              <a:t>底层方面：</a:t>
            </a:r>
            <a:endParaRPr lang="zh-CN" altLang="en-US" dirty="0"/>
          </a:p>
        </p:txBody>
      </p:sp>
    </p:spTree>
  </p:cSld>
  <p:clrMapOvr>
    <a:masterClrMapping/>
  </p:clrMapOvr>
</p:sld>
</file>

<file path=ppt/theme/theme1.xml><?xml version="1.0" encoding="utf-8"?>
<a:theme xmlns:a="http://schemas.openxmlformats.org/drawingml/2006/main" name="GBI PowerPoint 2015 Template">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mn-lt"/>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BI - Section &amp; Blanks">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Calibri" panose="020F0502020204030204"/>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BI - Content">
  <a:themeElements>
    <a:clrScheme name="GBI Normal">
      <a:dk1>
        <a:sysClr val="windowText" lastClr="000000"/>
      </a:dk1>
      <a:lt1>
        <a:sysClr val="window" lastClr="FFFFFF"/>
      </a:lt1>
      <a:dk2>
        <a:srgbClr val="1F497D"/>
      </a:dk2>
      <a:lt2>
        <a:srgbClr val="EEECE1"/>
      </a:lt2>
      <a:accent1>
        <a:srgbClr val="007F48"/>
      </a:accent1>
      <a:accent2>
        <a:srgbClr val="00B166"/>
      </a:accent2>
      <a:accent3>
        <a:srgbClr val="636466"/>
      </a:accent3>
      <a:accent4>
        <a:srgbClr val="EDEDEE"/>
      </a:accent4>
      <a:accent5>
        <a:srgbClr val="DEF0E7"/>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45E"/>
        </a:solidFill>
      </a:spPr>
      <a:bodyPr anchor="ctr"/>
      <a:lstStyle>
        <a:defPPr algn="ctr">
          <a:defRPr>
            <a:solidFill>
              <a:srgbClr val="FFFFFF"/>
            </a:solidFill>
            <a:ea typeface="MS PGothic" panose="020B0600070205080204" pitchFamily="34"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aseline="0" dirty="0" smtClean="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GBI PowerPoint 2015 Template</Template>
  <TotalTime>0</TotalTime>
  <Words>5345</Words>
  <Application>WPS 演示</Application>
  <PresentationFormat>全屏显示(4:3)</PresentationFormat>
  <Paragraphs>226</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24</vt:i4>
      </vt:variant>
    </vt:vector>
  </HeadingPairs>
  <TitlesOfParts>
    <vt:vector size="41" baseType="lpstr">
      <vt:lpstr>Arial</vt:lpstr>
      <vt:lpstr>宋体</vt:lpstr>
      <vt:lpstr>Wingdings</vt:lpstr>
      <vt:lpstr>黑体</vt:lpstr>
      <vt:lpstr>MS PGothic</vt:lpstr>
      <vt:lpstr>Calibri</vt:lpstr>
      <vt:lpstr>Lucida Grande</vt:lpstr>
      <vt:lpstr>Calibri</vt:lpstr>
      <vt:lpstr>Arial</vt:lpstr>
      <vt:lpstr>微软雅黑</vt:lpstr>
      <vt:lpstr>Gotham Book</vt:lpstr>
      <vt:lpstr>Courier New</vt:lpstr>
      <vt:lpstr>Arial Unicode MS</vt:lpstr>
      <vt:lpstr>Segoe Print</vt:lpstr>
      <vt:lpstr>GBI PowerPoint 2015 Template</vt:lpstr>
      <vt:lpstr>GBI - Section &amp; Blanks</vt:lpstr>
      <vt:lpstr>GBI - Content</vt:lpstr>
      <vt:lpstr>.net异步、多线程编程交流</vt:lpstr>
      <vt:lpstr>Windbg的配置与使用</vt:lpstr>
      <vt:lpstr>Thread常见方法（生命周期方法调用）</vt:lpstr>
      <vt:lpstr>Thread开销</vt:lpstr>
      <vt:lpstr>Thread开销</vt:lpstr>
      <vt:lpstr>Thread常见方法（生命周期方法调用）</vt:lpstr>
      <vt:lpstr>Thread静态方法</vt:lpstr>
      <vt:lpstr>ThreadPool常见 方法</vt:lpstr>
      <vt:lpstr>ThreadPool常见 方法</vt:lpstr>
      <vt:lpstr>Task</vt:lpstr>
      <vt:lpstr>Task</vt:lpstr>
      <vt:lpstr>多线程间的同步</vt:lpstr>
      <vt:lpstr>Asynchronous Programming Model APM</vt:lpstr>
      <vt:lpstr>基于委托的Invoke BeginInvoke</vt:lpstr>
      <vt:lpstr>Controller的Invoke BeginInvoke</vt:lpstr>
      <vt:lpstr>Controller的Invoke BeginInvoke</vt:lpstr>
      <vt:lpstr>Controller的Invoke BeginInvoke</vt:lpstr>
      <vt:lpstr>Controller的Invoke BeginInvoke</vt:lpstr>
      <vt:lpstr>Framework 其他的异步实现</vt:lpstr>
      <vt:lpstr>基于事件的异步编程模式(Event-Based Asynchronous Pattern EAP) </vt:lpstr>
      <vt:lpstr>async/await </vt:lpstr>
      <vt:lpstr>async/await </vt:lpstr>
      <vt:lpstr>Framework源码</vt:lpstr>
      <vt:lpstr>个人期望的training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Cycle Meeting</dc:title>
  <dc:creator>Qi Bill</dc:creator>
  <cp:lastModifiedBy>　</cp:lastModifiedBy>
  <cp:revision>562</cp:revision>
  <dcterms:created xsi:type="dcterms:W3CDTF">2015-07-15T02:22:00Z</dcterms:created>
  <dcterms:modified xsi:type="dcterms:W3CDTF">2018-04-15T12:58:55Z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0x0101009680888C3A7BC742BD306B4305C62963</vt:lpwstr>
  </property>
  <property fmtid="{D5CDD505-2E9C-101B-9397-08002B2CF9AE}" pid="3" name="KSOProductBuildVer">
    <vt:lpwstr>2052-10.1.0.7106</vt:lpwstr>
  </property>
</Properties>
</file>