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1" r:id="rId2"/>
    <p:sldMasterId id="2147483654" r:id="rId3"/>
  </p:sldMasterIdLst>
  <p:notesMasterIdLst>
    <p:notesMasterId r:id="rId34"/>
  </p:notesMasterIdLst>
  <p:handoutMasterIdLst>
    <p:handoutMasterId r:id="rId35"/>
  </p:handoutMasterIdLst>
  <p:sldIdLst>
    <p:sldId id="291" r:id="rId4"/>
    <p:sldId id="335" r:id="rId5"/>
    <p:sldId id="342" r:id="rId6"/>
    <p:sldId id="340" r:id="rId7"/>
    <p:sldId id="341" r:id="rId8"/>
    <p:sldId id="361" r:id="rId9"/>
    <p:sldId id="362" r:id="rId10"/>
    <p:sldId id="336" r:id="rId11"/>
    <p:sldId id="363" r:id="rId12"/>
    <p:sldId id="380" r:id="rId13"/>
    <p:sldId id="381" r:id="rId14"/>
    <p:sldId id="382" r:id="rId15"/>
    <p:sldId id="383" r:id="rId16"/>
    <p:sldId id="384" r:id="rId17"/>
    <p:sldId id="337" r:id="rId18"/>
    <p:sldId id="385" r:id="rId19"/>
    <p:sldId id="386" r:id="rId20"/>
    <p:sldId id="338" r:id="rId21"/>
    <p:sldId id="334" r:id="rId22"/>
    <p:sldId id="292" r:id="rId23"/>
    <p:sldId id="325" r:id="rId24"/>
    <p:sldId id="326" r:id="rId25"/>
    <p:sldId id="327" r:id="rId26"/>
    <p:sldId id="328" r:id="rId27"/>
    <p:sldId id="329" r:id="rId28"/>
    <p:sldId id="331" r:id="rId29"/>
    <p:sldId id="330" r:id="rId30"/>
    <p:sldId id="332" r:id="rId31"/>
    <p:sldId id="293" r:id="rId32"/>
    <p:sldId id="343" r:id="rId3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AE3DE69C-57C4-4779-8028-BF97FE07A8A0}">
          <p14:sldIdLst>
            <p14:sldId id="291"/>
            <p14:sldId id="335"/>
            <p14:sldId id="342"/>
            <p14:sldId id="340"/>
            <p14:sldId id="341"/>
            <p14:sldId id="361"/>
            <p14:sldId id="362"/>
            <p14:sldId id="336"/>
            <p14:sldId id="363"/>
            <p14:sldId id="380"/>
            <p14:sldId id="381"/>
            <p14:sldId id="382"/>
            <p14:sldId id="383"/>
            <p14:sldId id="384"/>
            <p14:sldId id="337"/>
            <p14:sldId id="385"/>
            <p14:sldId id="386"/>
            <p14:sldId id="338"/>
            <p14:sldId id="334"/>
            <p14:sldId id="292"/>
            <p14:sldId id="325"/>
            <p14:sldId id="326"/>
            <p14:sldId id="327"/>
            <p14:sldId id="328"/>
            <p14:sldId id="329"/>
            <p14:sldId id="331"/>
            <p14:sldId id="330"/>
            <p14:sldId id="332"/>
            <p14:sldId id="293"/>
            <p14:sldId id="343"/>
          </p14:sldIdLst>
        </p14:section>
        <p14:section name="无标题节" id="{CD6B1EA8-99B9-4FAD-B9FF-EEFD719E43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48"/>
    <a:srgbClr val="3D955F"/>
    <a:srgbClr val="00B166"/>
    <a:srgbClr val="616161"/>
    <a:srgbClr val="F3CF83"/>
    <a:srgbClr val="00945E"/>
    <a:srgbClr val="2FA56D"/>
    <a:srgbClr val="1BB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6" autoAdjust="0"/>
    <p:restoredTop sz="94660" autoAdjust="0"/>
  </p:normalViewPr>
  <p:slideViewPr>
    <p:cSldViewPr snapToObjects="1">
      <p:cViewPr varScale="1">
        <p:scale>
          <a:sx n="116" d="100"/>
          <a:sy n="116" d="100"/>
        </p:scale>
        <p:origin x="1464" y="102"/>
      </p:cViewPr>
      <p:guideLst>
        <p:guide orient="horz" pos="2160"/>
        <p:guide pos="2880"/>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defRPr>
            </a:lvl1pPr>
          </a:lstStyle>
          <a:p>
            <a:pPr>
              <a:defRPr/>
            </a:pPr>
            <a:endParaRPr 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ea typeface="MS PGothic" panose="020B0600070205080204" pitchFamily="34" charset="-128"/>
              </a:defRPr>
            </a:lvl1pPr>
          </a:lstStyle>
          <a:p>
            <a:pPr>
              <a:defRPr/>
            </a:pPr>
            <a:fld id="{FBD04B4B-BF48-4124-A12F-E6E02B7028E1}" type="datetime1">
              <a:rPr lang="en-US" altLang="zh-CN"/>
              <a:t>4/16/2018</a:t>
            </a:fld>
            <a:endParaRPr lang="en-US" altLang="zh-CN"/>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defRPr>
            </a:lvl1pPr>
          </a:lstStyle>
          <a:p>
            <a:pPr>
              <a:defRPr/>
            </a:pPr>
            <a:endParaRPr 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ea typeface="MS PGothic" panose="020B0600070205080204" pitchFamily="34" charset="-128"/>
              </a:defRPr>
            </a:lvl1pPr>
          </a:lstStyle>
          <a:p>
            <a:pPr>
              <a:defRPr/>
            </a:pPr>
            <a:fld id="{7A58C161-F8F7-4A20-8C6A-D7A2E5399F42}" type="slidenum">
              <a:rPr lang="en-US" altLang="zh-CN"/>
              <a:t>‹#›</a:t>
            </a:fld>
            <a:endParaRPr lang="en-US" altLang="zh-CN"/>
          </a:p>
        </p:txBody>
      </p:sp>
    </p:spTree>
    <p:extLst>
      <p:ext uri="{BB962C8B-B14F-4D97-AF65-F5344CB8AC3E}">
        <p14:creationId xmlns:p14="http://schemas.microsoft.com/office/powerpoint/2010/main" val="38578064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defRPr>
            </a:lvl1pPr>
          </a:lstStyle>
          <a:p>
            <a:pPr>
              <a:defRPr/>
            </a:pPr>
            <a:endParaRPr 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ea typeface="MS PGothic" panose="020B0600070205080204" pitchFamily="34" charset="-128"/>
              </a:defRPr>
            </a:lvl1pPr>
          </a:lstStyle>
          <a:p>
            <a:pPr>
              <a:defRPr/>
            </a:pPr>
            <a:fld id="{56B951AB-4CC4-4A1A-845E-C3E6E395286B}" type="datetime1">
              <a:rPr lang="en-US" altLang="zh-CN"/>
              <a:t>4/16/2018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zh-C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defRPr>
            </a:lvl1pPr>
          </a:lstStyle>
          <a:p>
            <a:pPr>
              <a:defRPr/>
            </a:pPr>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ea typeface="MS PGothic" panose="020B0600070205080204" pitchFamily="34" charset="-128"/>
              </a:defRPr>
            </a:lvl1pPr>
          </a:lstStyle>
          <a:p>
            <a:pPr>
              <a:defRPr/>
            </a:pPr>
            <a:fld id="{84C1FF56-8A9B-4ECB-89F3-6603D17A6FE6}" type="slidenum">
              <a:rPr lang="en-US" altLang="zh-CN"/>
              <a:t>‹#›</a:t>
            </a:fld>
            <a:endParaRPr lang="en-US" altLang="zh-CN"/>
          </a:p>
        </p:txBody>
      </p:sp>
    </p:spTree>
    <p:extLst>
      <p:ext uri="{BB962C8B-B14F-4D97-AF65-F5344CB8AC3E}">
        <p14:creationId xmlns:p14="http://schemas.microsoft.com/office/powerpoint/2010/main" val="117932050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MS PGothic" panose="020B0600070205080204" pitchFamily="34" charset="-128"/>
            </a:endParaRP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2D9DEAE6-D4D8-40C3-9224-E9AEBA1F2600}" type="slidenum">
              <a:rPr lang="en-US" altLang="zh-CN" smtClean="0">
                <a:latin typeface="Calibri" panose="020F0502020204030204" pitchFamily="34" charset="0"/>
              </a:rPr>
              <a:t>1</a:t>
            </a:fld>
            <a:endParaRPr lang="en-US" altLang="zh-CN">
              <a:latin typeface="Calibri" panose="020F0502020204030204" pitchFamily="34" charset="0"/>
            </a:endParaRPr>
          </a:p>
        </p:txBody>
      </p:sp>
    </p:spTree>
    <p:extLst>
      <p:ext uri="{BB962C8B-B14F-4D97-AF65-F5344CB8AC3E}">
        <p14:creationId xmlns:p14="http://schemas.microsoft.com/office/powerpoint/2010/main" val="3051726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 Middle">
    <p:spTree>
      <p:nvGrpSpPr>
        <p:cNvPr id="1" name=""/>
        <p:cNvGrpSpPr/>
        <p:nvPr/>
      </p:nvGrpSpPr>
      <p:grpSpPr>
        <a:xfrm>
          <a:off x="0" y="0"/>
          <a:ext cx="0" cy="0"/>
          <a:chOff x="0" y="0"/>
          <a:chExt cx="0" cy="0"/>
        </a:xfrm>
      </p:grpSpPr>
      <p:cxnSp>
        <p:nvCxnSpPr>
          <p:cNvPr id="5" name="Straight Connector 2"/>
          <p:cNvCxnSpPr>
            <a:cxnSpLocks noChangeShapeType="1"/>
          </p:cNvCxnSpPr>
          <p:nvPr/>
        </p:nvCxnSpPr>
        <p:spPr bwMode="auto">
          <a:xfrm rot="5400000">
            <a:off x="2005806" y="3428207"/>
            <a:ext cx="1450975" cy="1588"/>
          </a:xfrm>
          <a:prstGeom prst="line">
            <a:avLst/>
          </a:prstGeom>
          <a:noFill/>
          <a:ln w="6350">
            <a:solidFill>
              <a:srgbClr val="A6A6A6"/>
            </a:solidFill>
            <a:rou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895600"/>
            <a:ext cx="21828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971800" y="2743200"/>
            <a:ext cx="5715000" cy="609600"/>
          </a:xfrm>
          <a:prstGeom prst="rect">
            <a:avLst/>
          </a:prstGeom>
        </p:spPr>
        <p:txBody>
          <a:bodyPr vert="horz" anchor="ctr" anchorCtr="0"/>
          <a:lstStyle>
            <a:lvl1pPr algn="l">
              <a:defRPr sz="3600" baseline="0">
                <a:ea typeface="微软雅黑" panose="020B0503020204020204" pitchFamily="34" charset="-122"/>
              </a:defRPr>
            </a:lvl1pPr>
          </a:lstStyle>
          <a:p>
            <a:r>
              <a:rPr lang="zh-CN" altLang="en-US"/>
              <a:t>单击此处编辑母版标题样式</a:t>
            </a:r>
            <a:endParaRPr lang="en-US" dirty="0"/>
          </a:p>
        </p:txBody>
      </p:sp>
      <p:sp>
        <p:nvSpPr>
          <p:cNvPr id="4" name="Text Placeholder 3"/>
          <p:cNvSpPr>
            <a:spLocks noGrp="1"/>
          </p:cNvSpPr>
          <p:nvPr>
            <p:ph type="body" sz="quarter" idx="10"/>
          </p:nvPr>
        </p:nvSpPr>
        <p:spPr>
          <a:xfrm>
            <a:off x="2971800" y="3429000"/>
            <a:ext cx="5715000" cy="762000"/>
          </a:xfrm>
          <a:prstGeom prst="rect">
            <a:avLst/>
          </a:prstGeom>
        </p:spPr>
        <p:txBody>
          <a:bodyPr vert="horz" anchor="ctr" anchorCtr="0"/>
          <a:lstStyle>
            <a:lvl1pPr marL="0" indent="0">
              <a:buFontTx/>
              <a:buNone/>
              <a:defRPr sz="2400" baseline="0">
                <a:solidFill>
                  <a:schemeClr val="tx1">
                    <a:lumMod val="65000"/>
                    <a:lumOff val="35000"/>
                  </a:schemeClr>
                </a:solidFill>
                <a:ea typeface="微软雅黑" panose="020B0503020204020204" pitchFamily="34" charset="-122"/>
              </a:defRPr>
            </a:lvl1pPr>
            <a:lvl3pPr marL="914400" indent="0">
              <a:buNone/>
              <a:defRPr/>
            </a:lvl3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 Bottom">
    <p:spTree>
      <p:nvGrpSpPr>
        <p:cNvPr id="1" name=""/>
        <p:cNvGrpSpPr/>
        <p:nvPr/>
      </p:nvGrpSpPr>
      <p:grpSpPr>
        <a:xfrm>
          <a:off x="0" y="0"/>
          <a:ext cx="0" cy="0"/>
          <a:chOff x="0" y="0"/>
          <a:chExt cx="0" cy="0"/>
        </a:xfrm>
      </p:grpSpPr>
      <p:cxnSp>
        <p:nvCxnSpPr>
          <p:cNvPr id="5" name="Straight Connector 2"/>
          <p:cNvCxnSpPr>
            <a:cxnSpLocks noChangeShapeType="1"/>
          </p:cNvCxnSpPr>
          <p:nvPr/>
        </p:nvCxnSpPr>
        <p:spPr bwMode="auto">
          <a:xfrm rot="5400000">
            <a:off x="2005806" y="5561807"/>
            <a:ext cx="1450975" cy="1588"/>
          </a:xfrm>
          <a:prstGeom prst="line">
            <a:avLst/>
          </a:prstGeom>
          <a:noFill/>
          <a:ln w="6350">
            <a:solidFill>
              <a:srgbClr val="A6A6A6"/>
            </a:solidFill>
            <a:rou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5029200"/>
            <a:ext cx="21828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971800" y="4876800"/>
            <a:ext cx="5715000" cy="609600"/>
          </a:xfrm>
          <a:prstGeom prst="rect">
            <a:avLst/>
          </a:prstGeom>
        </p:spPr>
        <p:txBody>
          <a:bodyPr vert="horz" anchor="ctr" anchorCtr="0"/>
          <a:lstStyle>
            <a:lvl1pPr algn="l">
              <a:defRPr sz="3600" baseline="0">
                <a:ea typeface="微软雅黑" panose="020B0503020204020204" pitchFamily="34" charset="-122"/>
              </a:defRPr>
            </a:lvl1pPr>
          </a:lstStyle>
          <a:p>
            <a:r>
              <a:rPr lang="zh-CN" altLang="en-US"/>
              <a:t>单击此处编辑母版标题样式</a:t>
            </a:r>
            <a:endParaRPr lang="en-US" dirty="0"/>
          </a:p>
        </p:txBody>
      </p:sp>
      <p:sp>
        <p:nvSpPr>
          <p:cNvPr id="4" name="Text Placeholder 3"/>
          <p:cNvSpPr>
            <a:spLocks noGrp="1"/>
          </p:cNvSpPr>
          <p:nvPr>
            <p:ph type="body" sz="quarter" idx="10"/>
          </p:nvPr>
        </p:nvSpPr>
        <p:spPr>
          <a:xfrm>
            <a:off x="2971800" y="5562600"/>
            <a:ext cx="5715000" cy="762000"/>
          </a:xfrm>
          <a:prstGeom prst="rect">
            <a:avLst/>
          </a:prstGeom>
        </p:spPr>
        <p:txBody>
          <a:bodyPr vert="horz" anchor="ctr" anchorCtr="0"/>
          <a:lstStyle>
            <a:lvl1pPr marL="0" indent="0">
              <a:buFontTx/>
              <a:buNone/>
              <a:defRPr sz="2400" baseline="0">
                <a:solidFill>
                  <a:schemeClr val="tx1">
                    <a:lumMod val="65000"/>
                    <a:lumOff val="35000"/>
                  </a:schemeClr>
                </a:solidFill>
                <a:ea typeface="微软雅黑" panose="020B0503020204020204" pitchFamily="34" charset="-122"/>
              </a:defRPr>
            </a:lvl1pPr>
            <a:lvl3pPr marL="914400" indent="0">
              <a:buNone/>
              <a:defRPr/>
            </a:lvl3pPr>
          </a:lstStyle>
          <a:p>
            <a:pPr lvl="0"/>
            <a:r>
              <a:rPr lang="zh-CN" altLang="en-US"/>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sp>
        <p:nvSpPr>
          <p:cNvPr id="2" name="Title 1"/>
          <p:cNvSpPr>
            <a:spLocks noGrp="1"/>
          </p:cNvSpPr>
          <p:nvPr>
            <p:ph type="title"/>
          </p:nvPr>
        </p:nvSpPr>
        <p:spPr>
          <a:xfrm>
            <a:off x="457200" y="2781300"/>
            <a:ext cx="8229600" cy="1143000"/>
          </a:xfrm>
          <a:prstGeom prst="rect">
            <a:avLst/>
          </a:prstGeom>
        </p:spPr>
        <p:txBody>
          <a:bodyPr vert="horz" anchor="ctr" anchorCtr="0"/>
          <a:lstStyle>
            <a:lvl1pPr>
              <a:defRPr sz="3600" baseline="0">
                <a:ea typeface="微软雅黑" panose="020B0503020204020204" pitchFamily="34" charset="-122"/>
              </a:defRPr>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0" indent="0">
              <a:spcBef>
                <a:spcPts val="0"/>
              </a:spcBef>
              <a:buClr>
                <a:srgbClr val="3D955F"/>
              </a:buClr>
              <a:buSzPct val="100000"/>
              <a:buFontTx/>
              <a:buNone/>
              <a:defRPr baseline="0">
                <a:ea typeface="黑体" panose="02010609060101010101" pitchFamily="49" charset="-122"/>
              </a:defRPr>
            </a:lvl1pPr>
            <a:lvl2pPr marL="457200" indent="0">
              <a:spcBef>
                <a:spcPts val="0"/>
              </a:spcBef>
              <a:buClr>
                <a:srgbClr val="3D955F"/>
              </a:buClr>
              <a:buSzPct val="100000"/>
              <a:buFontTx/>
              <a:buNone/>
              <a:defRPr baseline="0">
                <a:ea typeface="黑体" panose="02010609060101010101" pitchFamily="49" charset="-122"/>
              </a:defRPr>
            </a:lvl2pPr>
            <a:lvl3pPr marL="914400" indent="0">
              <a:spcBef>
                <a:spcPts val="0"/>
              </a:spcBef>
              <a:buClr>
                <a:srgbClr val="3D955F"/>
              </a:buClr>
              <a:buSzPct val="100000"/>
              <a:buFontTx/>
              <a:buNone/>
              <a:defRPr baseline="0">
                <a:ea typeface="黑体" panose="02010609060101010101" pitchFamily="49" charset="-122"/>
              </a:defRPr>
            </a:lvl3pPr>
            <a:lvl4pPr marL="1371600" indent="0">
              <a:spcBef>
                <a:spcPts val="0"/>
              </a:spcBef>
              <a:buClr>
                <a:srgbClr val="3D955F"/>
              </a:buClr>
              <a:buSzPct val="100000"/>
              <a:buFontTx/>
              <a:buNone/>
              <a:defRPr baseline="0">
                <a:ea typeface="黑体" panose="02010609060101010101" pitchFamily="49" charset="-122"/>
              </a:defRPr>
            </a:lvl4pPr>
            <a:lvl5pPr marL="1828800" indent="0">
              <a:spcBef>
                <a:spcPts val="0"/>
              </a:spcBef>
              <a:buClr>
                <a:srgbClr val="3D955F"/>
              </a:buClr>
              <a:buSzPct val="100000"/>
              <a:buFontTx/>
              <a:buNone/>
              <a:defRPr baseline="0">
                <a:ea typeface="黑体" panose="02010609060101010101"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266700" indent="-266700">
              <a:spcBef>
                <a:spcPts val="0"/>
              </a:spcBef>
              <a:buClr>
                <a:srgbClr val="3D955F"/>
              </a:buClr>
              <a:buSzPct val="100000"/>
              <a:buFont typeface="Arial" panose="020B0604020202020204"/>
              <a:buChar char="•"/>
              <a:defRPr baseline="0">
                <a:ea typeface="黑体" panose="02010609060101010101" pitchFamily="49" charset="-122"/>
              </a:defRPr>
            </a:lvl1pPr>
            <a:lvl2pPr marL="723900" indent="-266700">
              <a:spcBef>
                <a:spcPts val="0"/>
              </a:spcBef>
              <a:buClr>
                <a:srgbClr val="3D955F"/>
              </a:buClr>
              <a:buSzPct val="100000"/>
              <a:defRPr baseline="0">
                <a:ea typeface="黑体" panose="02010609060101010101" pitchFamily="49" charset="-122"/>
              </a:defRPr>
            </a:lvl2pPr>
            <a:lvl3pPr>
              <a:spcBef>
                <a:spcPts val="0"/>
              </a:spcBef>
              <a:buClr>
                <a:srgbClr val="3D955F"/>
              </a:buClr>
              <a:buSzPct val="100000"/>
              <a:defRPr baseline="0">
                <a:ea typeface="黑体" panose="02010609060101010101" pitchFamily="49" charset="-122"/>
              </a:defRPr>
            </a:lvl3pPr>
            <a:lvl4pPr>
              <a:spcBef>
                <a:spcPts val="0"/>
              </a:spcBef>
              <a:buClr>
                <a:srgbClr val="3D955F"/>
              </a:buClr>
              <a:buSzPct val="100000"/>
              <a:defRPr baseline="0">
                <a:ea typeface="黑体" panose="02010609060101010101" pitchFamily="49" charset="-122"/>
              </a:defRPr>
            </a:lvl4pPr>
            <a:lvl5pPr>
              <a:spcBef>
                <a:spcPts val="0"/>
              </a:spcBef>
              <a:buClr>
                <a:srgbClr val="3D955F"/>
              </a:buClr>
              <a:buSzPct val="100000"/>
              <a:defRPr baseline="0">
                <a:ea typeface="黑体" panose="02010609060101010101"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266700" indent="-266700">
              <a:spcBef>
                <a:spcPts val="0"/>
              </a:spcBef>
              <a:buClr>
                <a:srgbClr val="3D955F"/>
              </a:buClr>
              <a:buSzPct val="100000"/>
              <a:buFont typeface="+mj-lt"/>
              <a:buAutoNum type="arabicPeriod"/>
              <a:defRPr baseline="0">
                <a:ea typeface="黑体" panose="02010609060101010101" pitchFamily="49" charset="-122"/>
              </a:defRPr>
            </a:lvl1pPr>
            <a:lvl2pPr marL="741680" indent="-284480">
              <a:spcBef>
                <a:spcPts val="0"/>
              </a:spcBef>
              <a:buClr>
                <a:srgbClr val="3D955F"/>
              </a:buClr>
              <a:buSzPct val="100000"/>
              <a:buFont typeface="+mj-lt"/>
              <a:buAutoNum type="alphaLcPeriod"/>
              <a:defRPr baseline="0">
                <a:ea typeface="黑体" panose="02010609060101010101" pitchFamily="49" charset="-122"/>
              </a:defRPr>
            </a:lvl2pPr>
            <a:lvl3pPr marL="1148080" indent="-233680">
              <a:spcBef>
                <a:spcPts val="0"/>
              </a:spcBef>
              <a:buClr>
                <a:srgbClr val="3D955F"/>
              </a:buClr>
              <a:buSzPct val="100000"/>
              <a:buFont typeface="+mj-lt"/>
              <a:buAutoNum type="romanLcPeriod"/>
              <a:defRPr baseline="0">
                <a:ea typeface="黑体" panose="02010609060101010101" pitchFamily="49" charset="-122"/>
              </a:defRPr>
            </a:lvl3pPr>
            <a:lvl4pPr marL="1612900" indent="-241300">
              <a:spcBef>
                <a:spcPts val="0"/>
              </a:spcBef>
              <a:buClr>
                <a:srgbClr val="3D955F"/>
              </a:buClr>
              <a:buSzPct val="100000"/>
              <a:buFont typeface="+mj-lt"/>
              <a:buAutoNum type="arabicPeriod"/>
              <a:defRPr baseline="0">
                <a:ea typeface="黑体" panose="02010609060101010101" pitchFamily="49" charset="-122"/>
              </a:defRPr>
            </a:lvl4pPr>
            <a:lvl5pPr marL="2057400" indent="-228600">
              <a:spcBef>
                <a:spcPts val="0"/>
              </a:spcBef>
              <a:buClr>
                <a:srgbClr val="3D955F"/>
              </a:buClr>
              <a:buSzPct val="100000"/>
              <a:buFont typeface="+mj-lt"/>
              <a:buAutoNum type="arabicPeriod"/>
              <a:defRPr baseline="0">
                <a:ea typeface="黑体" panose="02010609060101010101"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theme" Target="../theme/theme3.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ChangeArrowheads="1"/>
          </p:cNvSpPr>
          <p:nvPr/>
        </p:nvSpPr>
        <p:spPr bwMode="auto">
          <a:xfrm>
            <a:off x="457200" y="6492875"/>
            <a:ext cx="1352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1000">
                <a:solidFill>
                  <a:srgbClr val="000000"/>
                </a:solidFill>
                <a:latin typeface="Calibri" panose="020F0502020204030204" pitchFamily="34" charset="0"/>
                <a:sym typeface="Lucida Grande"/>
              </a:rPr>
              <a:t>© 2015 GB Group Limited</a:t>
            </a:r>
          </a:p>
        </p:txBody>
      </p:sp>
      <p:sp>
        <p:nvSpPr>
          <p:cNvPr id="3" name="Rectangle 2"/>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solidFill>
                <a:srgbClr val="FFFFFF"/>
              </a:solidFill>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457200" rtl="0" eaLnBrk="1" fontAlgn="base" hangingPunct="1">
        <a:spcBef>
          <a:spcPct val="0"/>
        </a:spcBef>
        <a:spcAft>
          <a:spcPct val="0"/>
        </a:spcAft>
        <a:defRPr sz="4400" kern="1200">
          <a:solidFill>
            <a:schemeClr val="tx1"/>
          </a:solidFill>
          <a:latin typeface="Calibri" panose="020F0502020204030204"/>
          <a:ea typeface="MS PGothic" panose="020B0600070205080204" pitchFamily="34" charset="-128"/>
          <a:cs typeface="Calibri" panose="020F0502020204030204"/>
        </a:defRPr>
      </a:lvl1pPr>
      <a:lvl2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Calibri" panose="020F0502020204030204" pitchFamily="34" charset="0"/>
        </a:defRPr>
      </a:lvl2pPr>
      <a:lvl3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Calibri" panose="020F0502020204030204" pitchFamily="34" charset="0"/>
        </a:defRPr>
      </a:lvl3pPr>
      <a:lvl4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Calibri" panose="020F0502020204030204" pitchFamily="34" charset="0"/>
        </a:defRPr>
      </a:lvl4pPr>
      <a:lvl5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Calibri" panose="020F0502020204030204" pitchFamily="34" charset="0"/>
        </a:defRPr>
      </a:lvl5pPr>
      <a:lvl6pPr marL="4572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panose="020B0600070205080204" pitchFamily="34" charset="-128"/>
        </a:defRPr>
      </a:lvl6pPr>
      <a:lvl7pPr marL="9144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panose="020B0600070205080204" pitchFamily="34" charset="-128"/>
        </a:defRPr>
      </a:lvl7pPr>
      <a:lvl8pPr marL="13716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panose="020B0600070205080204" pitchFamily="34" charset="-128"/>
        </a:defRPr>
      </a:lvl8pPr>
      <a:lvl9pPr marL="18288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panose="020B0600070205080204" pitchFamily="34"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a:ea typeface="MS PGothic" panose="020B0600070205080204" pitchFamily="34" charset="-128"/>
          <a:cs typeface="Calibri" panose="020F0502020204030204"/>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Calibri" panose="020F0502020204030204"/>
          <a:ea typeface="MS PGothic" panose="020B0600070205080204" pitchFamily="34" charset="-128"/>
          <a:cs typeface="Calibri" panose="020F0502020204030204"/>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Calibri" panose="020F0502020204030204"/>
          <a:ea typeface="MS PGothic" panose="020B0600070205080204" pitchFamily="34" charset="-128"/>
          <a:cs typeface="Calibri" panose="020F0502020204030204"/>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libri" panose="020F0502020204030204"/>
          <a:ea typeface="MS PGothic" panose="020B0600070205080204" pitchFamily="34" charset="-128"/>
          <a:cs typeface="Calibri" panose="020F0502020204030204"/>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libri" panose="020F0502020204030204"/>
          <a:ea typeface="MS PGothic" panose="020B0600070205080204" pitchFamily="34" charset="-128"/>
          <a:cs typeface="Calibri" panose="020F050202020403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4"/>
          <p:cNvSpPr>
            <a:spLocks noChangeArrowheads="1"/>
          </p:cNvSpPr>
          <p:nvPr/>
        </p:nvSpPr>
        <p:spPr bwMode="auto">
          <a:xfrm>
            <a:off x="457200" y="6492875"/>
            <a:ext cx="1352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1000">
                <a:solidFill>
                  <a:srgbClr val="000000"/>
                </a:solidFill>
                <a:latin typeface="Calibri" panose="020F0502020204030204" pitchFamily="34" charset="0"/>
                <a:sym typeface="Lucida Grande"/>
              </a:rPr>
              <a:t>© 2015 GB Group Limited</a:t>
            </a:r>
          </a:p>
        </p:txBody>
      </p:sp>
      <p:sp>
        <p:nvSpPr>
          <p:cNvPr id="9" name="Rectangle 8"/>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solidFill>
                <a:srgbClr val="FFFFFF"/>
              </a:solidFill>
              <a:ea typeface="MS PGothic" panose="020B0600070205080204" pitchFamily="34" charset="-128"/>
            </a:endParaRPr>
          </a:p>
        </p:txBody>
      </p:sp>
      <p:pic>
        <p:nvPicPr>
          <p:cNvPr id="3076"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242050"/>
            <a:ext cx="1063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p:nvPr/>
        </p:nvCxnSpPr>
        <p:spPr>
          <a:xfrm>
            <a:off x="457200" y="6477000"/>
            <a:ext cx="73152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078" name="TextBox 6"/>
          <p:cNvSpPr txBox="1">
            <a:spLocks noChangeArrowheads="1"/>
          </p:cNvSpPr>
          <p:nvPr/>
        </p:nvSpPr>
        <p:spPr bwMode="auto">
          <a:xfrm>
            <a:off x="4149725" y="6494463"/>
            <a:ext cx="4619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000">
                <a:latin typeface="Calibri" panose="020F0502020204030204" pitchFamily="34" charset="0"/>
                <a:ea typeface="黑体" panose="02010609060101010101" pitchFamily="49" charset="-122"/>
              </a:rPr>
              <a:t>P. </a:t>
            </a:r>
            <a:fld id="{93DF9C1D-E498-4C1F-BD9B-8C57486AAB0C}" type="slidenum">
              <a:rPr lang="en-US" altLang="zh-CN" sz="1000">
                <a:latin typeface="Calibri" panose="020F0502020204030204" pitchFamily="34" charset="0"/>
                <a:ea typeface="黑体" panose="02010609060101010101" pitchFamily="49" charset="-122"/>
              </a:rPr>
              <a:t>‹#›</a:t>
            </a:fld>
            <a:endParaRPr lang="zh-CN" altLang="en-US" sz="1000">
              <a:latin typeface="Calibri" panose="020F050202020403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l" defTabSz="457200" rtl="0" eaLnBrk="0" fontAlgn="base" hangingPunct="0">
        <a:spcBef>
          <a:spcPct val="0"/>
        </a:spcBef>
        <a:spcAft>
          <a:spcPct val="0"/>
        </a:spcAft>
        <a:defRPr sz="2400" kern="1200">
          <a:solidFill>
            <a:schemeClr val="tx1"/>
          </a:solidFill>
          <a:latin typeface="Calibri" panose="020F0502020204030204"/>
          <a:ea typeface="MS PGothic" panose="020B0600070205080204" pitchFamily="34" charset="-128"/>
          <a:cs typeface="Calibri" panose="020F0502020204030204"/>
        </a:defRPr>
      </a:lvl1pPr>
      <a:lvl2pPr algn="l" defTabSz="457200" rtl="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cs typeface="Calibri" panose="020F0502020204030204" pitchFamily="34" charset="0"/>
        </a:defRPr>
      </a:lvl2pPr>
      <a:lvl3pPr algn="l" defTabSz="457200" rtl="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cs typeface="Calibri" panose="020F0502020204030204" pitchFamily="34" charset="0"/>
        </a:defRPr>
      </a:lvl3pPr>
      <a:lvl4pPr algn="l" defTabSz="457200" rtl="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cs typeface="Calibri" panose="020F0502020204030204" pitchFamily="34" charset="0"/>
        </a:defRPr>
      </a:lvl4pPr>
      <a:lvl5pPr algn="l" defTabSz="457200" rtl="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cs typeface="Calibri" panose="020F0502020204030204" pitchFamily="34" charset="0"/>
        </a:defRPr>
      </a:lvl5pPr>
      <a:lvl6pPr marL="4572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6pPr>
      <a:lvl7pPr marL="9144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7pPr>
      <a:lvl8pPr marL="13716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8pPr>
      <a:lvl9pPr marL="18288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9pPr>
    </p:titleStyle>
    <p:bodyStyle>
      <a:lvl1pPr marL="342900" indent="-342900" algn="l" defTabSz="457200" rtl="0" eaLnBrk="0" fontAlgn="base" hangingPunct="0">
        <a:spcBef>
          <a:spcPct val="20000"/>
        </a:spcBef>
        <a:spcAft>
          <a:spcPct val="0"/>
        </a:spcAft>
        <a:buClr>
          <a:srgbClr val="262626"/>
        </a:buClr>
        <a:buSzPct val="110000"/>
        <a:buFont typeface="Arial" panose="020B0604020202020204" pitchFamily="34" charset="0"/>
        <a:buChar char="•"/>
        <a:defRPr sz="2200" kern="1200">
          <a:solidFill>
            <a:schemeClr val="tx1"/>
          </a:solidFill>
          <a:latin typeface="Calibri" panose="020F0502020204030204"/>
          <a:ea typeface="MS PGothic" panose="020B0600070205080204" pitchFamily="34" charset="-128"/>
          <a:cs typeface="Calibri" panose="020F0502020204030204"/>
        </a:defRPr>
      </a:lvl1pPr>
      <a:lvl2pPr marL="742950" indent="-285750" algn="l" defTabSz="457200" rtl="0" eaLnBrk="0" fontAlgn="base" hangingPunct="0">
        <a:spcBef>
          <a:spcPct val="20000"/>
        </a:spcBef>
        <a:spcAft>
          <a:spcPct val="0"/>
        </a:spcAft>
        <a:buClr>
          <a:srgbClr val="262626"/>
        </a:buClr>
        <a:buSzPct val="110000"/>
        <a:buFont typeface="Arial" panose="020B0604020202020204" pitchFamily="34" charset="0"/>
        <a:buChar char="•"/>
        <a:defRPr sz="2000" kern="1200">
          <a:solidFill>
            <a:schemeClr val="tx1"/>
          </a:solidFill>
          <a:latin typeface="Calibri" panose="020F0502020204030204"/>
          <a:ea typeface="MS PGothic" panose="020B0600070205080204" pitchFamily="34" charset="-128"/>
          <a:cs typeface="Calibri" panose="020F0502020204030204"/>
        </a:defRPr>
      </a:lvl2pPr>
      <a:lvl3pPr marL="11430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kern="1200">
          <a:solidFill>
            <a:schemeClr val="tx1"/>
          </a:solidFill>
          <a:latin typeface="Calibri" panose="020F0502020204030204"/>
          <a:ea typeface="MS PGothic" panose="020B0600070205080204" pitchFamily="34" charset="-128"/>
          <a:cs typeface="Calibri" panose="020F0502020204030204"/>
        </a:defRPr>
      </a:lvl3pPr>
      <a:lvl4pPr marL="16002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sz="1600" kern="1200">
          <a:solidFill>
            <a:schemeClr val="tx1"/>
          </a:solidFill>
          <a:latin typeface="Calibri" panose="020F0502020204030204"/>
          <a:ea typeface="MS PGothic" panose="020B0600070205080204" pitchFamily="34" charset="-128"/>
          <a:cs typeface="Calibri" panose="020F0502020204030204"/>
        </a:defRPr>
      </a:lvl4pPr>
      <a:lvl5pPr marL="20574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sz="1400" kern="1200">
          <a:solidFill>
            <a:schemeClr val="tx1"/>
          </a:solidFill>
          <a:latin typeface="Calibri" panose="020F0502020204030204"/>
          <a:ea typeface="MS PGothic" panose="020B0600070205080204" pitchFamily="34" charset="-128"/>
          <a:cs typeface="Calibri" panose="020F050202020403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p:cNvSpPr>
          <p:nvPr/>
        </p:nvSpPr>
        <p:spPr bwMode="auto">
          <a:xfrm>
            <a:off x="457200" y="6491288"/>
            <a:ext cx="13525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1000">
                <a:solidFill>
                  <a:srgbClr val="000000"/>
                </a:solidFill>
                <a:latin typeface="Calibri" panose="020F0502020204030204" pitchFamily="34" charset="0"/>
                <a:sym typeface="Lucida Grande"/>
              </a:rPr>
              <a:t>© 2015 GB Group Limited</a:t>
            </a:r>
          </a:p>
        </p:txBody>
      </p:sp>
      <p:sp>
        <p:nvSpPr>
          <p:cNvPr id="9" name="Rectangle 8"/>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solidFill>
                <a:srgbClr val="FFFFFF"/>
              </a:solidFill>
              <a:ea typeface="MS PGothic" panose="020B0600070205080204" pitchFamily="34" charset="-128"/>
            </a:endParaRPr>
          </a:p>
        </p:txBody>
      </p:sp>
      <p:sp>
        <p:nvSpPr>
          <p:cNvPr id="2052" name="Title Placeholder 1"/>
          <p:cNvSpPr>
            <a:spLocks noGrp="1"/>
          </p:cNvSpPr>
          <p:nvPr>
            <p:ph type="title"/>
          </p:nvPr>
        </p:nvSpPr>
        <p:spPr bwMode="auto">
          <a:xfrm>
            <a:off x="457200" y="350838"/>
            <a:ext cx="82296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p>
        </p:txBody>
      </p:sp>
      <p:pic>
        <p:nvPicPr>
          <p:cNvPr id="2053"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6242050"/>
            <a:ext cx="1063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p:nvPr/>
        </p:nvCxnSpPr>
        <p:spPr>
          <a:xfrm>
            <a:off x="457200" y="1143000"/>
            <a:ext cx="82296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57200" y="6477000"/>
            <a:ext cx="73152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056" name="TextBox 11"/>
          <p:cNvSpPr txBox="1">
            <a:spLocks noChangeArrowheads="1"/>
          </p:cNvSpPr>
          <p:nvPr/>
        </p:nvSpPr>
        <p:spPr bwMode="auto">
          <a:xfrm>
            <a:off x="4149725" y="6494463"/>
            <a:ext cx="4619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000">
                <a:solidFill>
                  <a:prstClr val="black"/>
                </a:solidFill>
                <a:latin typeface="Calibri" panose="020F0502020204030204" pitchFamily="34" charset="0"/>
                <a:ea typeface="黑体" panose="02010609060101010101" pitchFamily="49" charset="-122"/>
              </a:rPr>
              <a:t>P. </a:t>
            </a:r>
            <a:fld id="{2C21D897-F24F-4738-92F0-44D8AC54D51E}" type="slidenum">
              <a:rPr lang="en-US" altLang="zh-CN" sz="1000">
                <a:solidFill>
                  <a:prstClr val="black"/>
                </a:solidFill>
                <a:latin typeface="Calibri" panose="020F0502020204030204" pitchFamily="34" charset="0"/>
                <a:ea typeface="黑体" panose="02010609060101010101" pitchFamily="49" charset="-122"/>
              </a:rPr>
              <a:t>‹#›</a:t>
            </a:fld>
            <a:endParaRPr lang="zh-CN" altLang="en-US" sz="1000">
              <a:solidFill>
                <a:prstClr val="black"/>
              </a:solidFill>
              <a:latin typeface="Calibri" panose="020F050202020403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hf hdr="0" ftr="0" dt="0"/>
  <p:txStyles>
    <p:titleStyle>
      <a:lvl1pPr algn="l" defTabSz="457200" rtl="0" eaLnBrk="0" fontAlgn="base" hangingPunct="0">
        <a:spcBef>
          <a:spcPct val="0"/>
        </a:spcBef>
        <a:spcAft>
          <a:spcPct val="0"/>
        </a:spcAft>
        <a:defRPr sz="2400" kern="1200">
          <a:solidFill>
            <a:schemeClr val="tx1"/>
          </a:solidFill>
          <a:latin typeface="Calibri" panose="020F0502020204030204"/>
          <a:ea typeface="微软雅黑" panose="020B0503020204020204" pitchFamily="34" charset="-122"/>
          <a:cs typeface="Calibri" panose="020F0502020204030204"/>
        </a:defRPr>
      </a:lvl1pPr>
      <a:lvl2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cs typeface="Calibri" panose="020F0502020204030204" pitchFamily="34" charset="0"/>
        </a:defRPr>
      </a:lvl2pPr>
      <a:lvl3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cs typeface="Calibri" panose="020F0502020204030204" pitchFamily="34" charset="0"/>
        </a:defRPr>
      </a:lvl3pPr>
      <a:lvl4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cs typeface="Calibri" panose="020F0502020204030204" pitchFamily="34" charset="0"/>
        </a:defRPr>
      </a:lvl4pPr>
      <a:lvl5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cs typeface="Calibri" panose="020F0502020204030204" pitchFamily="34" charset="0"/>
        </a:defRPr>
      </a:lvl5pPr>
      <a:lvl6pPr marL="4572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6pPr>
      <a:lvl7pPr marL="9144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7pPr>
      <a:lvl8pPr marL="13716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8pPr>
      <a:lvl9pPr marL="18288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9pPr>
    </p:titleStyle>
    <p:bodyStyle>
      <a:lvl1pPr marL="342900" indent="-342900" algn="l" defTabSz="457200" rtl="0" eaLnBrk="0" fontAlgn="base" hangingPunct="0">
        <a:spcBef>
          <a:spcPct val="20000"/>
        </a:spcBef>
        <a:spcAft>
          <a:spcPct val="0"/>
        </a:spcAft>
        <a:buClr>
          <a:srgbClr val="262626"/>
        </a:buClr>
        <a:buSzPct val="110000"/>
        <a:buFont typeface="Arial" panose="020B0604020202020204" pitchFamily="34" charset="0"/>
        <a:buChar char="•"/>
        <a:defRPr sz="2200" kern="1200">
          <a:solidFill>
            <a:schemeClr val="tx1"/>
          </a:solidFill>
          <a:latin typeface="Calibri" panose="020F0502020204030204"/>
          <a:ea typeface="MS PGothic" panose="020B0600070205080204" pitchFamily="34" charset="-128"/>
          <a:cs typeface="Calibri" panose="020F0502020204030204"/>
        </a:defRPr>
      </a:lvl1pPr>
      <a:lvl2pPr marL="742950" indent="-285750" algn="l" defTabSz="457200" rtl="0" eaLnBrk="0" fontAlgn="base" hangingPunct="0">
        <a:spcBef>
          <a:spcPct val="20000"/>
        </a:spcBef>
        <a:spcAft>
          <a:spcPct val="0"/>
        </a:spcAft>
        <a:buClr>
          <a:srgbClr val="262626"/>
        </a:buClr>
        <a:buSzPct val="110000"/>
        <a:buFont typeface="Arial" panose="020B0604020202020204" pitchFamily="34" charset="0"/>
        <a:buChar char="•"/>
        <a:defRPr sz="2000" kern="1200">
          <a:solidFill>
            <a:schemeClr val="tx1"/>
          </a:solidFill>
          <a:latin typeface="Calibri" panose="020F0502020204030204"/>
          <a:ea typeface="MS PGothic" panose="020B0600070205080204" pitchFamily="34" charset="-128"/>
          <a:cs typeface="Calibri" panose="020F0502020204030204"/>
        </a:defRPr>
      </a:lvl2pPr>
      <a:lvl3pPr marL="11430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kern="1200">
          <a:solidFill>
            <a:schemeClr val="tx1"/>
          </a:solidFill>
          <a:latin typeface="Calibri" panose="020F0502020204030204"/>
          <a:ea typeface="MS PGothic" panose="020B0600070205080204" pitchFamily="34" charset="-128"/>
          <a:cs typeface="Calibri" panose="020F0502020204030204"/>
        </a:defRPr>
      </a:lvl3pPr>
      <a:lvl4pPr marL="16002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sz="1600" kern="1200">
          <a:solidFill>
            <a:schemeClr val="tx1"/>
          </a:solidFill>
          <a:latin typeface="Calibri" panose="020F0502020204030204"/>
          <a:ea typeface="MS PGothic" panose="020B0600070205080204" pitchFamily="34" charset="-128"/>
          <a:cs typeface="Calibri" panose="020F0502020204030204"/>
        </a:defRPr>
      </a:lvl4pPr>
      <a:lvl5pPr marL="20574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sz="1400" kern="1200">
          <a:solidFill>
            <a:schemeClr val="tx1"/>
          </a:solidFill>
          <a:latin typeface="Calibri" panose="020F0502020204030204"/>
          <a:ea typeface="MS PGothic" panose="020B0600070205080204" pitchFamily="34" charset="-128"/>
          <a:cs typeface="Calibri" panose="020F050202020403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msdl.microsoft.com/download/symbols" TargetMode="External"/><Relationship Id="rId2" Type="http://schemas.openxmlformats.org/officeDocument/2006/relationships/hyperlink" Target="http://www.cnblogs.com/happyhippy/archive/2007/04/08/710933.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msdn.microsoft.com/zh-cn/library/system.threading.thread.isbackground.aspx"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lstStyle/>
          <a:p>
            <a:r>
              <a:rPr lang="en-US" altLang="zh-CN" dirty="0" err="1" smtClean="0">
                <a:latin typeface="Calibri" panose="020F0502020204030204" pitchFamily="34" charset="0"/>
                <a:ea typeface="MS PGothic" panose="020B0600070205080204" pitchFamily="34" charset="-128"/>
                <a:cs typeface="Calibri" panose="020F0502020204030204" pitchFamily="34" charset="0"/>
              </a:rPr>
              <a:t>.net</a:t>
            </a:r>
            <a:r>
              <a:rPr lang="zh-CN" altLang="en-US" dirty="0" smtClean="0">
                <a:latin typeface="Calibri" panose="020F0502020204030204" pitchFamily="34" charset="0"/>
                <a:ea typeface="MS PGothic" panose="020B0600070205080204" pitchFamily="34" charset="-128"/>
                <a:cs typeface="Calibri" panose="020F0502020204030204" pitchFamily="34" charset="0"/>
              </a:rPr>
              <a:t>异步、多线程编程交流</a:t>
            </a:r>
            <a:endParaRPr lang="en-US" altLang="zh-CN" dirty="0">
              <a:latin typeface="Calibri" panose="020F0502020204030204" pitchFamily="34" charset="0"/>
              <a:ea typeface="MS PGothic" panose="020B0600070205080204" pitchFamily="34" charset="-128"/>
              <a:cs typeface="Calibri" panose="020F0502020204030204" pitchFamily="34" charset="0"/>
            </a:endParaRPr>
          </a:p>
        </p:txBody>
      </p:sp>
      <p:sp>
        <p:nvSpPr>
          <p:cNvPr id="3" name="Text Placeholder 2"/>
          <p:cNvSpPr>
            <a:spLocks noGrp="1"/>
          </p:cNvSpPr>
          <p:nvPr>
            <p:ph type="body" sz="quarter" idx="10"/>
          </p:nvPr>
        </p:nvSpPr>
        <p:spPr/>
        <p:txBody>
          <a:bodyPr/>
          <a:lstStyle/>
          <a:p>
            <a:pPr>
              <a:defRPr/>
            </a:pPr>
            <a:r>
              <a:rPr lang="en-US" dirty="0"/>
              <a:t>By </a:t>
            </a:r>
            <a:r>
              <a:rPr lang="en-US" altLang="zh-CN" dirty="0" err="1" smtClean="0"/>
              <a:t>xiafei</a:t>
            </a:r>
            <a:r>
              <a:rPr lang="en-US" altLang="zh-CN" smtClean="0"/>
              <a:t> 2018-3-22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ThreadPool</a:t>
            </a:r>
            <a:r>
              <a:rPr lang="zh-CN" altLang="en-US" dirty="0" err="1" smtClean="0"/>
              <a:t>与</a:t>
            </a:r>
            <a:r>
              <a:rPr lang="en-US" altLang="zh-CN" dirty="0" err="1" smtClean="0"/>
              <a:t>thread</a:t>
            </a:r>
            <a:r>
              <a:rPr lang="zh-CN" altLang="en-US" dirty="0" err="1" smtClean="0"/>
              <a:t>区别</a:t>
            </a:r>
          </a:p>
        </p:txBody>
      </p:sp>
      <p:sp>
        <p:nvSpPr>
          <p:cNvPr id="3" name="内容占位符 2"/>
          <p:cNvSpPr>
            <a:spLocks noGrp="1"/>
          </p:cNvSpPr>
          <p:nvPr>
            <p:ph sz="quarter" idx="11"/>
          </p:nvPr>
        </p:nvSpPr>
        <p:spPr>
          <a:xfrm>
            <a:off x="444817" y="1235649"/>
            <a:ext cx="8229600" cy="4951412"/>
          </a:xfrm>
        </p:spPr>
        <p:txBody>
          <a:bodyPr/>
          <a:lstStyle/>
          <a:p>
            <a:pPr marL="0" indent="0">
              <a:buNone/>
            </a:pPr>
            <a:r>
              <a:rPr lang="zh-CN" altLang="en-US" dirty="0"/>
              <a:t>线程池：</a:t>
            </a:r>
            <a:r>
              <a:rPr lang="en-US" altLang="zh-CN" dirty="0"/>
              <a:t>!threadpool</a:t>
            </a:r>
          </a:p>
          <a:p>
            <a:pPr marL="0" indent="0">
              <a:buNone/>
            </a:pPr>
            <a:r>
              <a:rPr lang="zh-CN" altLang="en-US" dirty="0"/>
              <a:t>CPU utilization: 33%</a:t>
            </a:r>
          </a:p>
          <a:p>
            <a:pPr marL="0" indent="0">
              <a:buNone/>
            </a:pPr>
            <a:r>
              <a:rPr lang="zh-CN" altLang="en-US" dirty="0"/>
              <a:t>Worker Thread: Total: 2 Running: 0 Idle: 2 MaxLimit: 2047 MinLimit: 8</a:t>
            </a:r>
          </a:p>
          <a:p>
            <a:pPr marL="0" indent="0">
              <a:buNone/>
            </a:pPr>
            <a:r>
              <a:rPr lang="zh-CN" altLang="en-US" dirty="0"/>
              <a:t>Work Request in Queue: 0</a:t>
            </a:r>
          </a:p>
          <a:p>
            <a:pPr marL="0" indent="0">
              <a:buNone/>
            </a:pPr>
            <a:r>
              <a:rPr lang="zh-CN" altLang="en-US" dirty="0"/>
              <a:t>--------------------------------------</a:t>
            </a:r>
          </a:p>
          <a:p>
            <a:pPr marL="0" indent="0">
              <a:buNone/>
            </a:pPr>
            <a:r>
              <a:rPr lang="zh-CN" altLang="en-US" dirty="0"/>
              <a:t>Number of Timers: 0</a:t>
            </a:r>
          </a:p>
          <a:p>
            <a:pPr marL="0" indent="0">
              <a:buNone/>
            </a:pPr>
            <a:r>
              <a:rPr lang="zh-CN" altLang="en-US" dirty="0"/>
              <a:t>--------------------------------------</a:t>
            </a:r>
          </a:p>
          <a:p>
            <a:pPr marL="0" indent="0">
              <a:buNone/>
            </a:pPr>
            <a:r>
              <a:rPr lang="zh-CN" altLang="en-US" dirty="0"/>
              <a:t>Completion Port Thread:Total: 0 Free: 0 MaxFree: 16 CurrentLimit: 0 MaxLimit: 1000 MinLimit: 8</a:t>
            </a:r>
          </a:p>
          <a:p>
            <a:pPr marL="0" indent="0">
              <a:buNone/>
            </a:pPr>
            <a:endParaRPr lang="en-US" altLang="zh-CN" dirty="0" smtClean="0"/>
          </a:p>
          <a:p>
            <a:pPr marL="0" indent="0">
              <a:buNone/>
            </a:pPr>
            <a:r>
              <a:rPr lang="zh-CN" altLang="en-US" dirty="0" smtClean="0"/>
              <a:t>没有死线程</a:t>
            </a:r>
            <a:r>
              <a:rPr lang="en-US" altLang="zh-CN" dirty="0" smtClean="0"/>
              <a:t>(</a:t>
            </a:r>
            <a:r>
              <a:rPr lang="en-US" altLang="zh-CN" dirty="0" err="1" smtClean="0"/>
              <a:t>threadstate</a:t>
            </a:r>
            <a:r>
              <a:rPr lang="en-US" altLang="zh-CN" dirty="0" smtClean="0"/>
              <a:t>)</a:t>
            </a:r>
            <a:endParaRPr lang="zh-CN" altLang="en-US" dirty="0"/>
          </a:p>
          <a:p>
            <a:pPr marL="0" indent="0">
              <a:buNone/>
            </a:pPr>
            <a:r>
              <a:rPr lang="zh-CN" altLang="en-US" dirty="0"/>
              <a:t>工作线程：执行一般的异步任务，不涉及文件，网络，数据库等</a:t>
            </a:r>
            <a:r>
              <a:rPr lang="en-US" altLang="zh-CN" dirty="0"/>
              <a:t>IO</a:t>
            </a:r>
            <a:r>
              <a:rPr lang="zh-CN" altLang="en-US" dirty="0"/>
              <a:t>操作（开发者调用）</a:t>
            </a:r>
          </a:p>
          <a:p>
            <a:pPr marL="0" indent="0">
              <a:buNone/>
            </a:pPr>
            <a:r>
              <a:rPr lang="en-US" altLang="zh-CN" dirty="0"/>
              <a:t>IO</a:t>
            </a:r>
            <a:r>
              <a:rPr lang="zh-CN" altLang="en-US" dirty="0"/>
              <a:t>线程：文件网络数据库等操作</a:t>
            </a:r>
            <a:r>
              <a:rPr lang="zh-CN" altLang="en-US" dirty="0">
                <a:sym typeface="+mn-ea"/>
              </a:rPr>
              <a:t>（</a:t>
            </a:r>
            <a:r>
              <a:rPr lang="en-US" altLang="zh-CN" dirty="0">
                <a:sym typeface="+mn-ea"/>
              </a:rPr>
              <a:t>CLR</a:t>
            </a:r>
            <a:r>
              <a:rPr lang="zh-CN" altLang="en-US" dirty="0">
                <a:sym typeface="+mn-ea"/>
              </a:rPr>
              <a:t>调用的）</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ThreadPool</a:t>
            </a:r>
            <a:r>
              <a:rPr lang="zh-CN" altLang="en-US" dirty="0" err="1" smtClean="0"/>
              <a:t>与</a:t>
            </a:r>
            <a:r>
              <a:rPr lang="en-US" altLang="zh-CN" dirty="0" err="1" smtClean="0"/>
              <a:t>thread</a:t>
            </a:r>
            <a:r>
              <a:rPr lang="zh-CN" altLang="en-US" dirty="0" err="1" smtClean="0"/>
              <a:t>区别</a:t>
            </a:r>
          </a:p>
        </p:txBody>
      </p:sp>
      <p:sp>
        <p:nvSpPr>
          <p:cNvPr id="3" name="内容占位符 2"/>
          <p:cNvSpPr>
            <a:spLocks noGrp="1"/>
          </p:cNvSpPr>
          <p:nvPr>
            <p:ph sz="quarter" idx="11"/>
          </p:nvPr>
        </p:nvSpPr>
        <p:spPr/>
        <p:txBody>
          <a:bodyPr/>
          <a:lstStyle/>
          <a:p>
            <a:pPr marL="0" indent="0">
              <a:buNone/>
            </a:pPr>
            <a:r>
              <a:rPr lang="en-US" altLang="zh-CN" dirty="0" err="1" smtClean="0"/>
              <a:t>Threadpool</a:t>
            </a:r>
            <a:r>
              <a:rPr lang="en-US" altLang="zh-CN" dirty="0" smtClean="0"/>
              <a:t>:</a:t>
            </a:r>
          </a:p>
          <a:p>
            <a:pPr marL="0" indent="0">
              <a:buNone/>
            </a:pPr>
            <a:r>
              <a:rPr lang="zh-CN" altLang="en-US" dirty="0" smtClean="0"/>
              <a:t>好处：可以用</a:t>
            </a:r>
            <a:r>
              <a:rPr lang="en-US" altLang="zh-CN" dirty="0" smtClean="0"/>
              <a:t>N</a:t>
            </a:r>
            <a:r>
              <a:rPr lang="zh-CN" altLang="en-US" dirty="0" smtClean="0"/>
              <a:t>个线程解决</a:t>
            </a:r>
            <a:r>
              <a:rPr lang="en-US" altLang="zh-CN" dirty="0" smtClean="0"/>
              <a:t>M</a:t>
            </a:r>
            <a:r>
              <a:rPr lang="zh-CN" altLang="en-US" dirty="0" smtClean="0"/>
              <a:t>个线程</a:t>
            </a:r>
            <a:r>
              <a:rPr lang="en-US" altLang="zh-CN" dirty="0" smtClean="0"/>
              <a:t>(N&lt;</a:t>
            </a:r>
            <a:r>
              <a:rPr lang="en-US" altLang="zh-CN" dirty="0" err="1" smtClean="0"/>
              <a:t>M,n</a:t>
            </a:r>
            <a:r>
              <a:rPr lang="zh-CN" altLang="en-US" dirty="0" smtClean="0"/>
              <a:t>为</a:t>
            </a:r>
            <a:r>
              <a:rPr lang="en-US" altLang="zh-CN" dirty="0" smtClean="0"/>
              <a:t>CPU</a:t>
            </a:r>
            <a:r>
              <a:rPr lang="zh-CN" altLang="en-US" dirty="0" smtClean="0"/>
              <a:t>核心数</a:t>
            </a:r>
            <a:r>
              <a:rPr lang="en-US" altLang="zh-CN" dirty="0" smtClean="0"/>
              <a:t>)</a:t>
            </a:r>
            <a:r>
              <a:rPr lang="zh-CN" altLang="en-US" dirty="0" smtClean="0"/>
              <a:t>的任务，节省了空间（</a:t>
            </a:r>
            <a:r>
              <a:rPr lang="en-US" altLang="zh-CN" dirty="0" err="1" smtClean="0"/>
              <a:t>teb,osthread</a:t>
            </a:r>
            <a:r>
              <a:rPr lang="zh-CN" altLang="en-US" dirty="0" smtClean="0"/>
              <a:t>结构）和时间（托管和非托管</a:t>
            </a:r>
            <a:r>
              <a:rPr lang="en-US" altLang="zh-CN" dirty="0" err="1" smtClean="0"/>
              <a:t>dll</a:t>
            </a:r>
            <a:r>
              <a:rPr lang="zh-CN" altLang="en-US" dirty="0"/>
              <a:t>，</a:t>
            </a:r>
            <a:r>
              <a:rPr lang="en-US" altLang="zh-CN" dirty="0"/>
              <a:t>exe</a:t>
            </a:r>
            <a:r>
              <a:rPr lang="zh-CN" altLang="en-US" dirty="0" smtClean="0"/>
              <a:t>）</a:t>
            </a:r>
            <a:endParaRPr lang="en-US" altLang="zh-CN" dirty="0" smtClean="0"/>
          </a:p>
          <a:p>
            <a:pPr marL="0" indent="0">
              <a:buNone/>
            </a:pPr>
            <a:endParaRPr lang="en-US" altLang="zh-CN" dirty="0"/>
          </a:p>
          <a:p>
            <a:pPr marL="0" indent="0">
              <a:buNone/>
            </a:pPr>
            <a:r>
              <a:rPr lang="zh-CN" altLang="en-US" dirty="0" smtClean="0"/>
              <a:t>缺点：不能控制线程启动先后顺序，纯用</a:t>
            </a:r>
            <a:r>
              <a:rPr lang="en-US" altLang="zh-CN" dirty="0" err="1" smtClean="0"/>
              <a:t>threadpool</a:t>
            </a:r>
            <a:r>
              <a:rPr lang="zh-CN" altLang="en-US" dirty="0" smtClean="0"/>
              <a:t>不能控制线程状态</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379293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ThreadPool</a:t>
            </a:r>
            <a:r>
              <a:rPr lang="zh-CN" altLang="en-US" dirty="0" smtClean="0"/>
              <a:t>定时器任务</a:t>
            </a:r>
            <a:endParaRPr lang="zh-CN" altLang="en-US" dirty="0" smtClean="0"/>
          </a:p>
        </p:txBody>
      </p:sp>
      <p:sp>
        <p:nvSpPr>
          <p:cNvPr id="3" name="内容占位符 2"/>
          <p:cNvSpPr>
            <a:spLocks noGrp="1"/>
          </p:cNvSpPr>
          <p:nvPr>
            <p:ph sz="quarter" idx="11"/>
          </p:nvPr>
        </p:nvSpPr>
        <p:spPr/>
        <p:txBody>
          <a:bodyPr/>
          <a:lstStyle/>
          <a:p>
            <a:pPr marL="0" indent="0">
              <a:buNone/>
            </a:pPr>
            <a:r>
              <a:rPr lang="zh-CN" altLang="en-US" dirty="0" smtClean="0"/>
              <a:t>正常开发中，一般不用</a:t>
            </a:r>
            <a:r>
              <a:rPr lang="en-US" altLang="zh-CN" dirty="0" err="1" smtClean="0"/>
              <a:t>threading.time</a:t>
            </a:r>
            <a:r>
              <a:rPr lang="zh-CN" altLang="en-US" dirty="0" smtClean="0"/>
              <a:t>或者</a:t>
            </a:r>
            <a:r>
              <a:rPr lang="en-US" altLang="zh-CN" dirty="0" smtClean="0"/>
              <a:t>timer</a:t>
            </a:r>
            <a:r>
              <a:rPr lang="zh-CN" altLang="en-US" dirty="0" smtClean="0"/>
              <a:t>或者</a:t>
            </a:r>
            <a:r>
              <a:rPr lang="en-US" altLang="zh-CN" dirty="0" err="1" smtClean="0"/>
              <a:t>threadpool</a:t>
            </a:r>
            <a:r>
              <a:rPr lang="zh-CN" altLang="en-US" dirty="0" smtClean="0"/>
              <a:t>的定时器功能，用</a:t>
            </a:r>
            <a:r>
              <a:rPr lang="en-US" altLang="zh-CN" dirty="0" smtClean="0"/>
              <a:t>quartz</a:t>
            </a:r>
            <a:r>
              <a:rPr lang="zh-CN" altLang="en-US" dirty="0" smtClean="0"/>
              <a:t>比较多。</a:t>
            </a:r>
            <a:endParaRPr lang="en-US" altLang="zh-CN" dirty="0" smtClean="0"/>
          </a:p>
        </p:txBody>
      </p:sp>
      <p:pic>
        <p:nvPicPr>
          <p:cNvPr id="5" name="图片 4"/>
          <p:cNvPicPr>
            <a:picLocks noChangeAspect="1"/>
          </p:cNvPicPr>
          <p:nvPr/>
        </p:nvPicPr>
        <p:blipFill>
          <a:blip r:embed="rId2"/>
          <a:stretch>
            <a:fillRect/>
          </a:stretch>
        </p:blipFill>
        <p:spPr>
          <a:xfrm>
            <a:off x="453726" y="1988840"/>
            <a:ext cx="9734550" cy="2990850"/>
          </a:xfrm>
          <a:prstGeom prst="rect">
            <a:avLst/>
          </a:prstGeom>
        </p:spPr>
      </p:pic>
    </p:spTree>
    <p:extLst>
      <p:ext uri="{BB962C8B-B14F-4D97-AF65-F5344CB8AC3E}">
        <p14:creationId xmlns:p14="http://schemas.microsoft.com/office/powerpoint/2010/main" val="3572276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endParaRPr lang="zh-CN" altLang="en-US" dirty="0"/>
          </a:p>
        </p:txBody>
      </p:sp>
      <p:sp>
        <p:nvSpPr>
          <p:cNvPr id="3" name="内容占位符 2"/>
          <p:cNvSpPr>
            <a:spLocks noGrp="1"/>
          </p:cNvSpPr>
          <p:nvPr>
            <p:ph sz="quarter" idx="11"/>
          </p:nvPr>
        </p:nvSpPr>
        <p:spPr/>
        <p:txBody>
          <a:bodyPr/>
          <a:lstStyle/>
          <a:p>
            <a:r>
              <a:rPr lang="en-US" altLang="zh-CN" dirty="0" smtClean="0"/>
              <a:t>Task</a:t>
            </a:r>
            <a:r>
              <a:rPr lang="zh-CN" altLang="en-US" dirty="0" smtClean="0"/>
              <a:t>是对</a:t>
            </a:r>
            <a:r>
              <a:rPr lang="en-US" altLang="zh-CN" dirty="0" smtClean="0"/>
              <a:t>thread</a:t>
            </a:r>
            <a:r>
              <a:rPr lang="zh-CN" altLang="en-US" dirty="0" smtClean="0"/>
              <a:t>和</a:t>
            </a:r>
            <a:r>
              <a:rPr lang="en-US" altLang="zh-CN" dirty="0" err="1" smtClean="0"/>
              <a:t>threadpool</a:t>
            </a:r>
            <a:r>
              <a:rPr lang="zh-CN" altLang="en-US" dirty="0" smtClean="0"/>
              <a:t>的封装</a:t>
            </a:r>
            <a:endParaRPr lang="en-US" altLang="zh-CN" dirty="0" smtClean="0"/>
          </a:p>
          <a:p>
            <a:endParaRPr lang="en-US" altLang="zh-CN" dirty="0"/>
          </a:p>
          <a:p>
            <a:r>
              <a:rPr lang="en-US" altLang="zh-CN" dirty="0" smtClean="0"/>
              <a:t>Thread:</a:t>
            </a:r>
            <a:r>
              <a:rPr lang="zh-CN" altLang="en-US" dirty="0" smtClean="0"/>
              <a:t>空间</a:t>
            </a:r>
            <a:r>
              <a:rPr lang="en-US" altLang="zh-CN" dirty="0" smtClean="0"/>
              <a:t>+</a:t>
            </a:r>
            <a:r>
              <a:rPr lang="zh-CN" altLang="en-US" dirty="0" smtClean="0"/>
              <a:t>时间开销，使用不当线程过多，造成时间片切换</a:t>
            </a:r>
            <a:endParaRPr lang="en-US" altLang="zh-CN" dirty="0" smtClean="0"/>
          </a:p>
          <a:p>
            <a:r>
              <a:rPr lang="en-US" altLang="zh-CN" dirty="0" err="1" smtClean="0"/>
              <a:t>Threadpool</a:t>
            </a:r>
            <a:r>
              <a:rPr lang="en-US" altLang="zh-CN" dirty="0" smtClean="0"/>
              <a:t>:</a:t>
            </a:r>
            <a:r>
              <a:rPr lang="zh-CN" altLang="en-US" dirty="0" smtClean="0"/>
              <a:t>不能</a:t>
            </a:r>
            <a:r>
              <a:rPr lang="zh-CN" altLang="en-US" dirty="0"/>
              <a:t>控制线程启动先后顺序，纯用</a:t>
            </a:r>
            <a:r>
              <a:rPr lang="en-US" altLang="zh-CN" dirty="0" err="1"/>
              <a:t>threadpool</a:t>
            </a:r>
            <a:r>
              <a:rPr lang="zh-CN" altLang="en-US" dirty="0"/>
              <a:t>不能控制线程</a:t>
            </a:r>
            <a:r>
              <a:rPr lang="zh-CN" altLang="en-US" dirty="0" smtClean="0"/>
              <a:t>状态</a:t>
            </a:r>
            <a:r>
              <a:rPr lang="en-US" altLang="zh-CN" dirty="0" smtClean="0"/>
              <a:t>(</a:t>
            </a:r>
            <a:r>
              <a:rPr lang="zh-CN" altLang="en-US" dirty="0" smtClean="0"/>
              <a:t>延续阻塞超时完成</a:t>
            </a:r>
            <a:r>
              <a:rPr lang="en-US" altLang="zh-CN" dirty="0" smtClean="0"/>
              <a:t>,</a:t>
            </a:r>
            <a:r>
              <a:rPr lang="zh-CN" altLang="en-US" dirty="0" smtClean="0"/>
              <a:t>控制权在</a:t>
            </a:r>
            <a:r>
              <a:rPr lang="en-US" altLang="zh-CN" dirty="0" smtClean="0"/>
              <a:t>CLR</a:t>
            </a:r>
            <a:r>
              <a:rPr lang="zh-CN" altLang="en-US" dirty="0" smtClean="0"/>
              <a:t>层面</a:t>
            </a:r>
            <a:r>
              <a:rPr lang="en-US" altLang="zh-CN" dirty="0" smtClean="0"/>
              <a:t>)</a:t>
            </a:r>
            <a:endParaRPr lang="en-US" altLang="zh-CN" dirty="0"/>
          </a:p>
          <a:p>
            <a:endParaRPr lang="en-US" altLang="zh-CN" dirty="0" smtClean="0"/>
          </a:p>
          <a:p>
            <a:r>
              <a:rPr lang="en-US" altLang="zh-CN" dirty="0" err="1" smtClean="0"/>
              <a:t>.net</a:t>
            </a:r>
            <a:r>
              <a:rPr lang="en-US" altLang="zh-CN" dirty="0" smtClean="0"/>
              <a:t> 4.0</a:t>
            </a:r>
            <a:r>
              <a:rPr lang="zh-CN" altLang="en-US" dirty="0" smtClean="0"/>
              <a:t>后微软推荐使用</a:t>
            </a:r>
            <a:r>
              <a:rPr lang="en-US" altLang="zh-CN" dirty="0" smtClean="0"/>
              <a:t>task</a:t>
            </a:r>
            <a:r>
              <a:rPr lang="zh-CN" altLang="en-US" dirty="0" smtClean="0"/>
              <a:t>替换</a:t>
            </a:r>
            <a:r>
              <a:rPr lang="en-US" altLang="zh-CN" dirty="0" smtClean="0"/>
              <a:t>thread </a:t>
            </a:r>
            <a:r>
              <a:rPr lang="en-US" altLang="zh-CN" dirty="0" err="1" smtClean="0"/>
              <a:t>threadpool</a:t>
            </a:r>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556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 </a:t>
            </a:r>
            <a:r>
              <a:rPr lang="zh-CN" altLang="en-US" dirty="0" smtClean="0"/>
              <a:t>使用方法</a:t>
            </a:r>
            <a:endParaRPr lang="zh-CN" altLang="en-US" dirty="0"/>
          </a:p>
        </p:txBody>
      </p:sp>
      <p:sp>
        <p:nvSpPr>
          <p:cNvPr id="3" name="内容占位符 2"/>
          <p:cNvSpPr>
            <a:spLocks noGrp="1"/>
          </p:cNvSpPr>
          <p:nvPr>
            <p:ph sz="quarter" idx="11"/>
          </p:nvPr>
        </p:nvSpPr>
        <p:spPr/>
        <p:txBody>
          <a:bodyPr/>
          <a:lstStyle/>
          <a:p>
            <a:r>
              <a:rPr lang="en-US" altLang="zh-CN" dirty="0" smtClean="0"/>
              <a:t>Task</a:t>
            </a:r>
            <a:r>
              <a:rPr lang="zh-CN" altLang="en-US" dirty="0" smtClean="0"/>
              <a:t>启动的几种方法：</a:t>
            </a:r>
            <a:r>
              <a:rPr lang="en-US" altLang="zh-CN" dirty="0"/>
              <a:t>ConsoleApplication10</a:t>
            </a:r>
            <a:endParaRPr lang="en-US" altLang="zh-CN" dirty="0" smtClean="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4692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endParaRPr lang="zh-CN" altLang="en-US" dirty="0"/>
          </a:p>
        </p:txBody>
      </p:sp>
      <p:sp>
        <p:nvSpPr>
          <p:cNvPr id="3" name="内容占位符 2"/>
          <p:cNvSpPr>
            <a:spLocks noGrp="1"/>
          </p:cNvSpPr>
          <p:nvPr>
            <p:ph sz="quarter" idx="11"/>
          </p:nvPr>
        </p:nvSpPr>
        <p:spPr/>
        <p:txBody>
          <a:bodyPr/>
          <a:lstStyle/>
          <a:p>
            <a:r>
              <a:rPr lang="zh-CN" altLang="en-US" dirty="0" smtClean="0"/>
              <a:t>底层的</a:t>
            </a:r>
            <a:r>
              <a:rPr lang="en-US" altLang="zh-CN" dirty="0" smtClean="0"/>
              <a:t>task</a:t>
            </a:r>
            <a:r>
              <a:rPr lang="zh-CN" altLang="en-US" dirty="0" smtClean="0"/>
              <a:t>是由不同的</a:t>
            </a:r>
            <a:r>
              <a:rPr lang="en-US" altLang="zh-CN" dirty="0" err="1" smtClean="0"/>
              <a:t>TaskScheduler</a:t>
            </a:r>
            <a:r>
              <a:rPr lang="zh-CN" altLang="en-US" dirty="0" smtClean="0"/>
              <a:t>实现的</a:t>
            </a:r>
            <a:endParaRPr lang="en-US" altLang="zh-CN" dirty="0" smtClean="0"/>
          </a:p>
          <a:p>
            <a:r>
              <a:rPr lang="zh-CN" altLang="en-US" dirty="0" smtClean="0"/>
              <a:t>默认的</a:t>
            </a:r>
            <a:r>
              <a:rPr lang="en-US" altLang="zh-CN" dirty="0" err="1" smtClean="0"/>
              <a:t>TaskScheduler</a:t>
            </a:r>
            <a:r>
              <a:rPr lang="zh-CN" altLang="en-US" dirty="0" smtClean="0"/>
              <a:t>的实现是</a:t>
            </a:r>
            <a:r>
              <a:rPr lang="en-US" altLang="zh-CN" dirty="0" err="1" smtClean="0"/>
              <a:t>ThreadPoolTaskScheduler</a:t>
            </a:r>
            <a:endParaRPr lang="en-US" altLang="zh-CN" dirty="0" smtClean="0"/>
          </a:p>
          <a:p>
            <a:r>
              <a:rPr lang="en-US" altLang="zh-CN" dirty="0" err="1" smtClean="0"/>
              <a:t>Wpf</a:t>
            </a:r>
            <a:r>
              <a:rPr lang="zh-CN" altLang="en-US" dirty="0" smtClean="0"/>
              <a:t>默认的</a:t>
            </a:r>
            <a:r>
              <a:rPr lang="en-US" altLang="zh-CN" dirty="0" err="1" smtClean="0"/>
              <a:t>TaskScheduler</a:t>
            </a:r>
            <a:r>
              <a:rPr lang="zh-CN" altLang="en-US" dirty="0" smtClean="0"/>
              <a:t>是</a:t>
            </a:r>
            <a:r>
              <a:rPr lang="en-US" altLang="zh-CN" dirty="0" err="1" smtClean="0"/>
              <a:t>SynchronizationContextTaskScheduler</a:t>
            </a:r>
            <a:r>
              <a:rPr lang="zh-CN" altLang="en-US" dirty="0" smtClean="0"/>
              <a:t>（</a:t>
            </a:r>
            <a:r>
              <a:rPr lang="en-US" altLang="zh-CN" dirty="0" err="1" smtClean="0"/>
              <a:t>winform</a:t>
            </a:r>
            <a:r>
              <a:rPr lang="zh-CN" altLang="en-US" dirty="0" smtClean="0"/>
              <a:t>可能直接写</a:t>
            </a:r>
            <a:r>
              <a:rPr lang="en-US" altLang="zh-CN" dirty="0" smtClean="0"/>
              <a:t>invoke </a:t>
            </a:r>
            <a:r>
              <a:rPr lang="en-US" altLang="zh-CN" dirty="0" err="1" smtClean="0"/>
              <a:t>begininvoke</a:t>
            </a:r>
            <a:r>
              <a:rPr lang="zh-CN" altLang="en-US" dirty="0" smtClean="0"/>
              <a:t>）</a:t>
            </a:r>
            <a:endParaRPr lang="en-US" altLang="zh-CN" dirty="0" smtClean="0"/>
          </a:p>
          <a:p>
            <a:r>
              <a:rPr lang="zh-CN" altLang="en-US" dirty="0" smtClean="0"/>
              <a:t>如果</a:t>
            </a:r>
            <a:r>
              <a:rPr lang="en-US" altLang="zh-CN" dirty="0" smtClean="0"/>
              <a:t>Task</a:t>
            </a:r>
            <a:r>
              <a:rPr lang="zh-CN" altLang="en-US" dirty="0"/>
              <a:t>上的</a:t>
            </a:r>
            <a:r>
              <a:rPr lang="en-US" altLang="zh-CN" dirty="0" err="1"/>
              <a:t>TaskCreationOptions</a:t>
            </a:r>
            <a:r>
              <a:rPr lang="zh-CN" altLang="en-US" dirty="0"/>
              <a:t>设置为</a:t>
            </a:r>
            <a:r>
              <a:rPr lang="en-US" altLang="zh-CN" dirty="0" err="1"/>
              <a:t>LongRunning</a:t>
            </a:r>
            <a:r>
              <a:rPr lang="zh-CN" altLang="en-US" dirty="0" smtClean="0"/>
              <a:t>的，长</a:t>
            </a:r>
            <a:r>
              <a:rPr lang="zh-CN" altLang="en-US" dirty="0"/>
              <a:t>时间运行的</a:t>
            </a:r>
            <a:r>
              <a:rPr lang="en-US" altLang="zh-CN" dirty="0"/>
              <a:t>task</a:t>
            </a:r>
            <a:r>
              <a:rPr lang="zh-CN" altLang="en-US" dirty="0"/>
              <a:t>占用着</a:t>
            </a:r>
            <a:r>
              <a:rPr lang="en-US" altLang="zh-CN" dirty="0" err="1"/>
              <a:t>ThreadPool</a:t>
            </a:r>
            <a:r>
              <a:rPr lang="zh-CN" altLang="en-US" dirty="0"/>
              <a:t>的线程，这时候</a:t>
            </a:r>
            <a:r>
              <a:rPr lang="en-US" altLang="zh-CN" dirty="0" err="1"/>
              <a:t>ThreadPool</a:t>
            </a:r>
            <a:r>
              <a:rPr lang="zh-CN" altLang="en-US" dirty="0"/>
              <a:t>为了保证线程充足，会再次开辟一些</a:t>
            </a:r>
            <a:r>
              <a:rPr lang="en-US" altLang="zh-CN" dirty="0"/>
              <a:t>Thread</a:t>
            </a:r>
            <a:r>
              <a:rPr lang="zh-CN" altLang="en-US" dirty="0"/>
              <a:t>，如果耗时任务此时释放</a:t>
            </a:r>
            <a:r>
              <a:rPr lang="zh-CN" altLang="en-US" dirty="0" smtClean="0"/>
              <a:t>了</a:t>
            </a:r>
            <a:endParaRPr lang="en-US" altLang="zh-CN" dirty="0" smtClean="0"/>
          </a:p>
          <a:p>
            <a:endParaRPr lang="en-US" altLang="zh-CN" dirty="0" smtClean="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2"/>
          <a:stretch>
            <a:fillRect/>
          </a:stretch>
        </p:blipFill>
        <p:spPr>
          <a:xfrm>
            <a:off x="323528" y="4005064"/>
            <a:ext cx="8172450" cy="3429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r>
              <a:rPr lang="zh-CN" altLang="en-US" dirty="0" smtClean="0"/>
              <a:t>几种种阻塞方式</a:t>
            </a:r>
            <a:r>
              <a:rPr lang="zh-CN" altLang="en-US" dirty="0" smtClean="0"/>
              <a:t>、延续</a:t>
            </a:r>
            <a:endParaRPr lang="zh-CN" altLang="en-US" dirty="0"/>
          </a:p>
        </p:txBody>
      </p:sp>
      <p:sp>
        <p:nvSpPr>
          <p:cNvPr id="3" name="内容占位符 2"/>
          <p:cNvSpPr>
            <a:spLocks noGrp="1"/>
          </p:cNvSpPr>
          <p:nvPr>
            <p:ph sz="quarter" idx="11"/>
          </p:nvPr>
        </p:nvSpPr>
        <p:spPr/>
        <p:txBody>
          <a:bodyPr/>
          <a:lstStyle/>
          <a:p>
            <a:r>
              <a:rPr lang="en-US" altLang="zh-CN" dirty="0" smtClean="0"/>
              <a:t>Thread </a:t>
            </a:r>
            <a:r>
              <a:rPr lang="en-US" altLang="zh-CN" dirty="0" err="1" smtClean="0"/>
              <a:t>join,sleep</a:t>
            </a:r>
            <a:r>
              <a:rPr lang="zh-CN" altLang="en-US" dirty="0" smtClean="0"/>
              <a:t>等。</a:t>
            </a:r>
            <a:endParaRPr lang="en-US" altLang="zh-CN" dirty="0" smtClean="0"/>
          </a:p>
          <a:p>
            <a:r>
              <a:rPr lang="zh-CN" altLang="en-US" dirty="0" smtClean="0"/>
              <a:t>用</a:t>
            </a:r>
            <a:r>
              <a:rPr lang="en-US" altLang="zh-CN" dirty="0" smtClean="0"/>
              <a:t>thread</a:t>
            </a:r>
            <a:r>
              <a:rPr lang="zh-CN" altLang="en-US" dirty="0" smtClean="0"/>
              <a:t>实现</a:t>
            </a:r>
            <a:r>
              <a:rPr lang="en-US" altLang="zh-CN" dirty="0" err="1" smtClean="0"/>
              <a:t>waitall</a:t>
            </a:r>
            <a:r>
              <a:rPr lang="zh-CN" altLang="en-US" dirty="0" smtClean="0"/>
              <a:t>特别痛苦</a:t>
            </a:r>
            <a:endParaRPr lang="en-US" altLang="zh-CN" dirty="0" smtClean="0"/>
          </a:p>
          <a:p>
            <a:r>
              <a:rPr lang="en-US" altLang="zh-CN" dirty="0" err="1"/>
              <a:t>WhenAll:</a:t>
            </a:r>
            <a:r>
              <a:rPr lang="en-US" altLang="zh-CN" sz="2000" dirty="0" err="1"/>
              <a:t>WhenAll</a:t>
            </a:r>
            <a:r>
              <a:rPr lang="en-US" altLang="zh-CN" sz="2000" dirty="0"/>
              <a:t> </a:t>
            </a:r>
            <a:r>
              <a:rPr lang="zh-CN" altLang="en-US" sz="2000" dirty="0"/>
              <a:t>是创建一个异步（不阻塞当前线程）的</a:t>
            </a:r>
            <a:r>
              <a:rPr lang="en-US" altLang="zh-CN" sz="2000" dirty="0"/>
              <a:t>Task</a:t>
            </a:r>
            <a:r>
              <a:rPr lang="zh-CN" altLang="en-US" sz="2000" dirty="0"/>
              <a:t>，这个</a:t>
            </a:r>
            <a:r>
              <a:rPr lang="en-US" altLang="zh-CN" sz="2000" dirty="0"/>
              <a:t>Task</a:t>
            </a:r>
            <a:r>
              <a:rPr lang="zh-CN" altLang="en-US" sz="2000" dirty="0"/>
              <a:t>等待所有其他任务</a:t>
            </a:r>
            <a:r>
              <a:rPr lang="zh-CN" altLang="en-US" sz="2000" dirty="0" smtClean="0"/>
              <a:t>完毕</a:t>
            </a:r>
            <a:endParaRPr lang="en-US" altLang="zh-CN" sz="2000" dirty="0" smtClean="0"/>
          </a:p>
          <a:p>
            <a:r>
              <a:rPr lang="en-US" altLang="zh-CN" sz="2000" dirty="0" err="1" smtClean="0"/>
              <a:t>whenany</a:t>
            </a:r>
            <a:endParaRPr lang="en-US" altLang="zh-CN" sz="2000" dirty="0"/>
          </a:p>
          <a:p>
            <a:r>
              <a:rPr lang="en-US" altLang="zh-CN" dirty="0" err="1" smtClean="0"/>
              <a:t>Waitall</a:t>
            </a:r>
            <a:r>
              <a:rPr lang="en-US" altLang="zh-CN" dirty="0" smtClean="0"/>
              <a:t>,</a:t>
            </a:r>
            <a:r>
              <a:rPr lang="zh-CN" altLang="en-US" dirty="0" smtClean="0"/>
              <a:t>阻塞当前线程，线程数组全部完成才继续</a:t>
            </a:r>
            <a:endParaRPr lang="en-US" altLang="zh-CN" dirty="0" smtClean="0"/>
          </a:p>
          <a:p>
            <a:r>
              <a:rPr lang="en-US" altLang="zh-CN" dirty="0" err="1" smtClean="0"/>
              <a:t>Waitany</a:t>
            </a:r>
            <a:r>
              <a:rPr lang="en-US" altLang="zh-CN" dirty="0" smtClean="0"/>
              <a:t>,</a:t>
            </a:r>
            <a:r>
              <a:rPr lang="zh-CN" altLang="en-US" dirty="0" smtClean="0"/>
              <a:t>任意一个线程完成继续</a:t>
            </a:r>
            <a:endParaRPr lang="en-US" altLang="zh-CN" dirty="0" smtClean="0"/>
          </a:p>
          <a:p>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2530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r>
              <a:rPr lang="zh-CN" altLang="en-US" dirty="0" smtClean="0"/>
              <a:t>枚举</a:t>
            </a:r>
            <a:endParaRPr lang="zh-CN" altLang="en-US" dirty="0"/>
          </a:p>
        </p:txBody>
      </p:sp>
      <p:sp>
        <p:nvSpPr>
          <p:cNvPr id="3" name="内容占位符 2"/>
          <p:cNvSpPr>
            <a:spLocks noGrp="1"/>
          </p:cNvSpPr>
          <p:nvPr>
            <p:ph sz="quarter" idx="11"/>
          </p:nvPr>
        </p:nvSpPr>
        <p:spPr/>
        <p:txBody>
          <a:bodyPr/>
          <a:lstStyle/>
          <a:p>
            <a:r>
              <a:rPr lang="en-US" altLang="zh-CN" dirty="0" err="1" smtClean="0"/>
              <a:t>TaskCreationOptions</a:t>
            </a:r>
            <a:r>
              <a:rPr lang="en-US" altLang="zh-CN" dirty="0" smtClean="0"/>
              <a:t>(</a:t>
            </a:r>
            <a:r>
              <a:rPr lang="en-US" altLang="zh-CN" dirty="0" err="1" smtClean="0"/>
              <a:t>HideScheduler</a:t>
            </a:r>
            <a:r>
              <a:rPr lang="en-US" altLang="zh-CN" dirty="0" smtClean="0"/>
              <a:t>,</a:t>
            </a:r>
            <a:r>
              <a:rPr lang="zh-CN" altLang="en-US" dirty="0" smtClean="0"/>
              <a:t>子任务跟父任务用的不是一个</a:t>
            </a:r>
            <a:r>
              <a:rPr lang="en-US" altLang="zh-CN" dirty="0" err="1" smtClean="0"/>
              <a:t>TaskScheduler</a:t>
            </a:r>
            <a:r>
              <a:rPr lang="en-US" altLang="zh-CN" dirty="0"/>
              <a:t>; </a:t>
            </a:r>
            <a:r>
              <a:rPr lang="en-US" altLang="zh-CN" dirty="0" err="1" smtClean="0"/>
              <a:t>PreferFairness</a:t>
            </a:r>
            <a:r>
              <a:rPr lang="en-US" altLang="zh-CN" dirty="0" smtClean="0"/>
              <a:t>,</a:t>
            </a:r>
            <a:r>
              <a:rPr lang="zh-CN" altLang="en-US" dirty="0" smtClean="0"/>
              <a:t>会将任务放到</a:t>
            </a:r>
            <a:r>
              <a:rPr lang="en-US" altLang="zh-CN" dirty="0" err="1" smtClean="0"/>
              <a:t>threadpool</a:t>
            </a:r>
            <a:r>
              <a:rPr lang="zh-CN" altLang="en-US" dirty="0" smtClean="0"/>
              <a:t>的工作线程池中去争抢，</a:t>
            </a:r>
            <a:r>
              <a:rPr lang="en-US" altLang="zh-CN" dirty="0" smtClean="0"/>
              <a:t>task</a:t>
            </a:r>
            <a:r>
              <a:rPr lang="zh-CN" altLang="en-US" dirty="0" smtClean="0"/>
              <a:t>默认使用的是自己的队列</a:t>
            </a:r>
            <a:r>
              <a:rPr lang="en-US" altLang="zh-CN" dirty="0" err="1"/>
              <a:t>ThreadPoolWorkQueue</a:t>
            </a:r>
            <a:r>
              <a:rPr lang="en-US" altLang="zh-CN" dirty="0"/>
              <a:t>)</a:t>
            </a:r>
            <a:endParaRPr lang="en-US" altLang="zh-CN" dirty="0" smtClean="0"/>
          </a:p>
          <a:p>
            <a:endParaRPr lang="en-US" altLang="zh-CN" dirty="0" smtClean="0"/>
          </a:p>
          <a:p>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9" name="图片 8"/>
          <p:cNvPicPr>
            <a:picLocks noChangeAspect="1"/>
          </p:cNvPicPr>
          <p:nvPr/>
        </p:nvPicPr>
        <p:blipFill>
          <a:blip r:embed="rId2"/>
          <a:stretch>
            <a:fillRect/>
          </a:stretch>
        </p:blipFill>
        <p:spPr>
          <a:xfrm>
            <a:off x="611560" y="2685496"/>
            <a:ext cx="6912074" cy="3485116"/>
          </a:xfrm>
          <a:prstGeom prst="rect">
            <a:avLst/>
          </a:prstGeom>
        </p:spPr>
      </p:pic>
    </p:spTree>
    <p:extLst>
      <p:ext uri="{BB962C8B-B14F-4D97-AF65-F5344CB8AC3E}">
        <p14:creationId xmlns:p14="http://schemas.microsoft.com/office/powerpoint/2010/main" val="2023694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多线程间的同步</a:t>
            </a:r>
            <a:endParaRPr lang="zh-CN" altLang="en-US" dirty="0"/>
          </a:p>
        </p:txBody>
      </p:sp>
      <p:sp>
        <p:nvSpPr>
          <p:cNvPr id="3" name="内容占位符 2"/>
          <p:cNvSpPr>
            <a:spLocks noGrp="1"/>
          </p:cNvSpPr>
          <p:nvPr>
            <p:ph sz="quarter" idx="11"/>
          </p:nvPr>
        </p:nvSpPr>
        <p:spPr/>
        <p:txBody>
          <a:bodyPr/>
          <a:lstStyle/>
          <a:p>
            <a:r>
              <a:rPr lang="en-US" altLang="zh-CN" dirty="0" smtClean="0"/>
              <a:t>1.</a:t>
            </a:r>
            <a:r>
              <a:rPr lang="zh-CN" altLang="en-US" dirty="0" smtClean="0"/>
              <a:t>锁机制（</a:t>
            </a:r>
            <a:r>
              <a:rPr lang="en-US" altLang="zh-CN" dirty="0" smtClean="0"/>
              <a:t>Monitor, </a:t>
            </a:r>
            <a:r>
              <a:rPr lang="en-US" altLang="zh-CN" dirty="0" err="1"/>
              <a:t>ReaderWriterLock</a:t>
            </a:r>
            <a:r>
              <a:rPr lang="zh-CN" altLang="en-US" dirty="0" smtClean="0"/>
              <a:t>）</a:t>
            </a:r>
            <a:endParaRPr lang="en-US" altLang="zh-CN" dirty="0" smtClean="0"/>
          </a:p>
          <a:p>
            <a:r>
              <a:rPr lang="en-US" altLang="zh-CN" dirty="0" smtClean="0"/>
              <a:t>2.thread.join</a:t>
            </a:r>
          </a:p>
          <a:p>
            <a:r>
              <a:rPr lang="en-US" altLang="zh-CN" dirty="0" smtClean="0"/>
              <a:t>3.</a:t>
            </a:r>
            <a:r>
              <a:rPr lang="zh-CN" altLang="en-US" dirty="0" smtClean="0"/>
              <a:t>互斥</a:t>
            </a:r>
            <a:r>
              <a:rPr lang="en-US" altLang="zh-CN" dirty="0" err="1" smtClean="0"/>
              <a:t>mutex</a:t>
            </a:r>
            <a:endParaRPr lang="en-US" altLang="zh-CN" dirty="0" smtClean="0"/>
          </a:p>
          <a:p>
            <a:r>
              <a:rPr lang="en-US" altLang="zh-CN" dirty="0" smtClean="0"/>
              <a:t>4.</a:t>
            </a:r>
            <a:r>
              <a:rPr lang="zh-CN" altLang="en-US" dirty="0" smtClean="0"/>
              <a:t>信号量（</a:t>
            </a:r>
            <a:r>
              <a:rPr lang="en-US" altLang="zh-CN" dirty="0" err="1" smtClean="0"/>
              <a:t>ManualResetEvent</a:t>
            </a:r>
            <a:r>
              <a:rPr lang="zh-CN" altLang="en-US" dirty="0" smtClean="0"/>
              <a:t>、</a:t>
            </a:r>
            <a:r>
              <a:rPr lang="en-US" altLang="zh-CN" dirty="0" err="1" smtClean="0"/>
              <a:t>AutoResetEvent</a:t>
            </a:r>
            <a:r>
              <a:rPr lang="zh-CN" altLang="en-US" dirty="0" smtClean="0"/>
              <a:t>、</a:t>
            </a:r>
            <a:r>
              <a:rPr lang="en-US" altLang="zh-CN" dirty="0"/>
              <a:t> </a:t>
            </a:r>
            <a:r>
              <a:rPr lang="en-US" altLang="zh-CN" dirty="0" smtClean="0"/>
              <a:t>Semaphore</a:t>
            </a:r>
            <a:r>
              <a:rPr lang="zh-CN" altLang="en-US" dirty="0" smtClean="0"/>
              <a:t>）</a:t>
            </a:r>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WaitOne</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Asynchronous Programming Model APM</a:t>
            </a:r>
            <a:endParaRPr lang="zh-CN" altLang="en-US" dirty="0"/>
          </a:p>
        </p:txBody>
      </p:sp>
      <p:sp>
        <p:nvSpPr>
          <p:cNvPr id="3" name="内容占位符 2"/>
          <p:cNvSpPr>
            <a:spLocks noGrp="1"/>
          </p:cNvSpPr>
          <p:nvPr>
            <p:ph sz="quarter" idx="11"/>
          </p:nvPr>
        </p:nvSpPr>
        <p:spPr/>
        <p:txBody>
          <a:bodyPr/>
          <a:lstStyle/>
          <a:p>
            <a:r>
              <a:rPr lang="en-US" altLang="zh-CN" dirty="0"/>
              <a:t>– </a:t>
            </a:r>
            <a:r>
              <a:rPr lang="zh-CN" altLang="en-US" dirty="0"/>
              <a:t>异步编程模型</a:t>
            </a:r>
            <a:r>
              <a:rPr lang="en-US" altLang="zh-CN" dirty="0"/>
              <a:t>(Asynchronous Programming Model APM) </a:t>
            </a:r>
          </a:p>
          <a:p>
            <a:r>
              <a:rPr lang="en-US" altLang="zh-CN" dirty="0" err="1"/>
              <a:t>.Net</a:t>
            </a:r>
            <a:r>
              <a:rPr lang="en-US" altLang="zh-CN" dirty="0"/>
              <a:t> Framework 1 </a:t>
            </a:r>
            <a:r>
              <a:rPr lang="zh-CN" altLang="en-US" dirty="0"/>
              <a:t>已经引入了这个模式，也称</a:t>
            </a:r>
            <a:r>
              <a:rPr lang="en-US" altLang="zh-CN" dirty="0"/>
              <a:t>Begin/End </a:t>
            </a:r>
            <a:r>
              <a:rPr lang="zh-CN" altLang="en-US" dirty="0"/>
              <a:t>模式。一个 以</a:t>
            </a:r>
            <a:r>
              <a:rPr lang="en-US" altLang="zh-CN" dirty="0"/>
              <a:t>Begin</a:t>
            </a:r>
            <a:r>
              <a:rPr lang="zh-CN" altLang="en-US" dirty="0"/>
              <a:t>为前缀 的方法加载异步执行，并返回一个</a:t>
            </a:r>
            <a:r>
              <a:rPr lang="en-US" altLang="zh-CN" dirty="0" err="1"/>
              <a:t>System.IAsyncResult</a:t>
            </a:r>
            <a:r>
              <a:rPr lang="zh-CN" altLang="en-US" dirty="0"/>
              <a:t>对象，这个对象表示这个异步操作的状态。</a:t>
            </a:r>
            <a:r>
              <a:rPr lang="en-US" altLang="zh-CN" dirty="0"/>
              <a:t>Begin</a:t>
            </a:r>
            <a:r>
              <a:rPr lang="zh-CN" altLang="en-US" dirty="0"/>
              <a:t>方法可以接受一些与异步操作相关的参数，和一个</a:t>
            </a:r>
            <a:r>
              <a:rPr lang="en-US" altLang="zh-CN" dirty="0" err="1"/>
              <a:t>System.AsyncCallback</a:t>
            </a:r>
            <a:r>
              <a:rPr lang="zh-CN" altLang="en-US" dirty="0"/>
              <a:t>对象。这个对象表示异步操作结束时要调用的方法。然后可以调用以</a:t>
            </a:r>
            <a:r>
              <a:rPr lang="en-US" altLang="zh-CN" dirty="0"/>
              <a:t>End</a:t>
            </a:r>
            <a:r>
              <a:rPr lang="zh-CN" altLang="en-US" dirty="0"/>
              <a:t>为前缀的方法，以</a:t>
            </a:r>
            <a:r>
              <a:rPr lang="en-US" altLang="zh-CN" dirty="0"/>
              <a:t>End</a:t>
            </a:r>
            <a:r>
              <a:rPr lang="zh-CN" altLang="en-US" dirty="0"/>
              <a:t>为前缀的方法会阻塞当前任务或线程，直到</a:t>
            </a:r>
            <a:r>
              <a:rPr lang="en-US" altLang="zh-CN" dirty="0"/>
              <a:t>I/O</a:t>
            </a:r>
            <a:r>
              <a:rPr lang="zh-CN" altLang="en-US" dirty="0"/>
              <a:t>线程完成。它还可以返回操作结果相关的信息。</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sz="3600" dirty="0" err="1" smtClean="0">
                <a:latin typeface="Calibri" panose="020F0502020204030204" pitchFamily="34" charset="0"/>
                <a:ea typeface="MS PGothic" panose="020B0600070205080204" pitchFamily="34" charset="-128"/>
                <a:cs typeface="Calibri" panose="020F0502020204030204" pitchFamily="34" charset="0"/>
              </a:rPr>
              <a:t>Windbg</a:t>
            </a:r>
            <a:r>
              <a:rPr lang="zh-CN" altLang="en-US" sz="3600" dirty="0" smtClean="0">
                <a:latin typeface="Calibri" panose="020F0502020204030204" pitchFamily="34" charset="0"/>
                <a:ea typeface="MS PGothic" panose="020B0600070205080204" pitchFamily="34" charset="-128"/>
                <a:cs typeface="Calibri" panose="020F0502020204030204" pitchFamily="34" charset="0"/>
              </a:rPr>
              <a:t>的配置与使用</a:t>
            </a:r>
            <a:endParaRPr lang="zh-CN" altLang="en-US" sz="3600" dirty="0">
              <a:latin typeface="Calibri" panose="020F0502020204030204" pitchFamily="34" charset="0"/>
              <a:ea typeface="MS PGothic" panose="020B0600070205080204" pitchFamily="34" charset="-128"/>
              <a:cs typeface="Calibri" panose="020F0502020204030204" pitchFamily="34" charset="0"/>
            </a:endParaRPr>
          </a:p>
        </p:txBody>
      </p:sp>
      <p:sp>
        <p:nvSpPr>
          <p:cNvPr id="3" name="内容占位符 2"/>
          <p:cNvSpPr>
            <a:spLocks noGrp="1"/>
          </p:cNvSpPr>
          <p:nvPr>
            <p:ph sz="quarter" idx="11"/>
          </p:nvPr>
        </p:nvSpPr>
        <p:spPr/>
        <p:txBody>
          <a:bodyPr/>
          <a:lstStyle/>
          <a:p>
            <a:pPr marL="0" indent="0">
              <a:buNone/>
            </a:pPr>
            <a:r>
              <a:rPr lang="en-US" altLang="zh-CN" dirty="0">
                <a:hlinkClick r:id="rId2"/>
              </a:rPr>
              <a:t>http://</a:t>
            </a:r>
            <a:r>
              <a:rPr lang="en-US" altLang="zh-CN" dirty="0" smtClean="0">
                <a:hlinkClick r:id="rId2"/>
              </a:rPr>
              <a:t>www.cnblogs.com/happyhippy/archive/2007/04/08/710933.html</a:t>
            </a:r>
          </a:p>
          <a:p>
            <a:pPr marL="0" indent="0">
              <a:buNone/>
            </a:pPr>
            <a:r>
              <a:rPr lang="en-US" altLang="zh-CN" dirty="0" smtClean="0"/>
              <a:t>https://down.52pojie.cn/Tools/Debuggers/</a:t>
            </a:r>
          </a:p>
          <a:p>
            <a:pPr marL="0" indent="0">
              <a:buNone/>
            </a:pPr>
            <a:endParaRPr lang="en-US" altLang="zh-CN" dirty="0"/>
          </a:p>
          <a:p>
            <a:pPr marL="0" indent="0">
              <a:buNone/>
            </a:pPr>
            <a:r>
              <a:rPr lang="zh-CN" altLang="en-US" dirty="0" smtClean="0"/>
              <a:t>软件安装完毕只需要配置</a:t>
            </a:r>
            <a:r>
              <a:rPr lang="en-US" altLang="zh-CN" dirty="0"/>
              <a:t>_</a:t>
            </a:r>
            <a:r>
              <a:rPr lang="en-US" altLang="zh-CN" dirty="0" smtClean="0"/>
              <a:t>NT_SYMBOL_PATH</a:t>
            </a:r>
          </a:p>
          <a:p>
            <a:pPr marL="0" indent="0">
              <a:buNone/>
            </a:pPr>
            <a:r>
              <a:rPr lang="en-US" altLang="zh-CN" dirty="0"/>
              <a:t>SRV*c:\</a:t>
            </a:r>
            <a:r>
              <a:rPr lang="en-US" altLang="zh-CN" dirty="0" err="1"/>
              <a:t>mysymbol</a:t>
            </a:r>
            <a:r>
              <a:rPr lang="en-US" altLang="zh-CN" dirty="0"/>
              <a:t>* </a:t>
            </a:r>
            <a:r>
              <a:rPr lang="en-US" altLang="zh-CN" dirty="0">
                <a:hlinkClick r:id="rId3"/>
              </a:rPr>
              <a:t>http://</a:t>
            </a:r>
            <a:r>
              <a:rPr lang="en-US" altLang="zh-CN" dirty="0" smtClean="0">
                <a:hlinkClick r:id="rId3"/>
              </a:rPr>
              <a:t>msdl.microsoft.com/download/symbols</a:t>
            </a:r>
            <a:endParaRPr lang="en-US" altLang="zh-CN" dirty="0" smtClean="0"/>
          </a:p>
          <a:p>
            <a:pPr marL="0" indent="0">
              <a:buNone/>
            </a:pPr>
            <a:endParaRPr lang="en-US" altLang="zh-CN" dirty="0"/>
          </a:p>
          <a:p>
            <a:pPr marL="0" indent="0">
              <a:buNone/>
            </a:pPr>
            <a:r>
              <a:rPr lang="zh-CN" altLang="en-US" dirty="0" smtClean="0"/>
              <a:t>就能够正常从</a:t>
            </a:r>
            <a:r>
              <a:rPr lang="en-US" altLang="zh-CN" dirty="0" err="1" smtClean="0"/>
              <a:t>pdb</a:t>
            </a:r>
            <a:r>
              <a:rPr lang="zh-CN" altLang="en-US" dirty="0" smtClean="0"/>
              <a:t>文件读取二进制调试信息</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基于委托的</a:t>
            </a:r>
            <a:r>
              <a:rPr lang="en-US" altLang="zh-CN" dirty="0" smtClean="0"/>
              <a:t>Invoke </a:t>
            </a:r>
            <a:r>
              <a:rPr lang="en-US" altLang="zh-CN" dirty="0" err="1" smtClean="0"/>
              <a:t>BeginInvoke</a:t>
            </a:r>
            <a:endParaRPr lang="zh-CN" altLang="en-US" dirty="0"/>
          </a:p>
        </p:txBody>
      </p:sp>
      <p:sp>
        <p:nvSpPr>
          <p:cNvPr id="4" name="内容占位符 3"/>
          <p:cNvSpPr>
            <a:spLocks noGrp="1"/>
          </p:cNvSpPr>
          <p:nvPr>
            <p:ph sz="quarter" idx="11"/>
          </p:nvPr>
        </p:nvSpPr>
        <p:spPr/>
        <p:txBody>
          <a:bodyPr/>
          <a:lstStyle/>
          <a:p>
            <a:r>
              <a:rPr lang="en-US" altLang="zh-CN" dirty="0" smtClean="0"/>
              <a:t>CLR</a:t>
            </a:r>
            <a:r>
              <a:rPr lang="zh-CN" altLang="en-US" dirty="0"/>
              <a:t>为每一个委托类型提供了一个</a:t>
            </a:r>
            <a:r>
              <a:rPr lang="en-US" altLang="zh-CN" dirty="0"/>
              <a:t>Invoke</a:t>
            </a:r>
            <a:r>
              <a:rPr lang="zh-CN" altLang="en-US" dirty="0"/>
              <a:t>方法，并且该方法和</a:t>
            </a:r>
            <a:r>
              <a:rPr lang="en-US" altLang="zh-CN" dirty="0"/>
              <a:t>delegate</a:t>
            </a:r>
            <a:r>
              <a:rPr lang="zh-CN" altLang="en-US" dirty="0"/>
              <a:t>拥有相同的</a:t>
            </a:r>
            <a:r>
              <a:rPr lang="zh-CN" altLang="en-US" dirty="0" smtClean="0"/>
              <a:t>签名</a:t>
            </a:r>
            <a:endParaRPr lang="en-US" altLang="zh-CN" dirty="0" smtClean="0"/>
          </a:p>
          <a:p>
            <a:r>
              <a:rPr lang="en-US" altLang="zh-CN" dirty="0" smtClean="0"/>
              <a:t>CLR</a:t>
            </a:r>
            <a:r>
              <a:rPr lang="zh-CN" altLang="en-US" dirty="0"/>
              <a:t>为每一个委托类型提供了</a:t>
            </a:r>
            <a:r>
              <a:rPr lang="en-US" altLang="zh-CN" dirty="0" err="1"/>
              <a:t>BeginInvoke</a:t>
            </a:r>
            <a:r>
              <a:rPr lang="zh-CN" altLang="en-US" dirty="0"/>
              <a:t>和</a:t>
            </a:r>
            <a:r>
              <a:rPr lang="en-US" altLang="zh-CN" dirty="0" err="1"/>
              <a:t>EndInvoke</a:t>
            </a:r>
            <a:r>
              <a:rPr lang="zh-CN" altLang="en-US" dirty="0"/>
              <a:t>方法，来确保委托的异步</a:t>
            </a:r>
            <a:r>
              <a:rPr lang="zh-CN" altLang="en-US" dirty="0" smtClean="0"/>
              <a:t>调用</a:t>
            </a:r>
            <a:endParaRPr lang="en-US" altLang="zh-CN" dirty="0" smtClean="0"/>
          </a:p>
          <a:p>
            <a:endParaRPr lang="en-US" altLang="zh-CN" dirty="0"/>
          </a:p>
          <a:p>
            <a:r>
              <a:rPr lang="zh-CN" altLang="en-US" dirty="0"/>
              <a:t>通过一个委托来进行同步方法的异步调用，也是</a:t>
            </a:r>
            <a:r>
              <a:rPr lang="en-US" altLang="zh-CN" dirty="0" err="1"/>
              <a:t>.net</a:t>
            </a:r>
            <a:r>
              <a:rPr lang="zh-CN" altLang="en-US" dirty="0"/>
              <a:t>提供的异步调用机制之一。但是</a:t>
            </a:r>
            <a:r>
              <a:rPr lang="en-US" altLang="zh-CN" dirty="0" err="1"/>
              <a:t>Delegate.BeginInvoke</a:t>
            </a:r>
            <a:r>
              <a:rPr lang="zh-CN" altLang="en-US" dirty="0"/>
              <a:t>方法是从</a:t>
            </a:r>
            <a:r>
              <a:rPr lang="en-US" altLang="zh-CN" dirty="0" err="1"/>
              <a:t>ThreadPool</a:t>
            </a:r>
            <a:r>
              <a:rPr lang="zh-CN" altLang="en-US" dirty="0"/>
              <a:t>取出一个线程来执行这个方法，以获得异步执行效果的。也就是说，如果采用这种方式提交多个异步委托，那么这些调用的顺序无法得到保证。而且由于是使用线程池里面的线程来完成任务，使用频繁，会对系统的性能造成影响。</a:t>
            </a:r>
            <a:endParaRPr lang="en-US" altLang="zh-CN" dirty="0" smtClean="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en-US" altLang="zh-CN" dirty="0"/>
              <a:t>Windows GUI</a:t>
            </a:r>
            <a:r>
              <a:rPr lang="zh-CN" altLang="en-US" dirty="0"/>
              <a:t>程序是基于消息机制的，有个主线程维护着一个消息</a:t>
            </a:r>
            <a:r>
              <a:rPr lang="zh-CN" altLang="en-US" dirty="0" smtClean="0"/>
              <a:t>泵。这个</a:t>
            </a:r>
            <a:r>
              <a:rPr lang="zh-CN" altLang="en-US" dirty="0"/>
              <a:t>消息泵让</a:t>
            </a:r>
            <a:r>
              <a:rPr lang="en-US" altLang="zh-CN" dirty="0"/>
              <a:t>windows</a:t>
            </a:r>
            <a:r>
              <a:rPr lang="zh-CN" altLang="en-US" dirty="0"/>
              <a:t>程序生生不息</a:t>
            </a:r>
            <a:r>
              <a:rPr lang="zh-CN" altLang="en-US" dirty="0" smtClean="0"/>
              <a:t>。</a:t>
            </a:r>
            <a:endParaRPr lang="en-US" altLang="zh-CN" dirty="0" smtClean="0"/>
          </a:p>
          <a:p>
            <a:endParaRPr lang="en-US" altLang="zh-CN" dirty="0" smtClean="0"/>
          </a:p>
          <a:p>
            <a:endParaRPr lang="en-US" altLang="zh-CN" dirty="0" smtClean="0"/>
          </a:p>
          <a:p>
            <a:endParaRPr lang="zh-CN" altLang="en-US" dirty="0"/>
          </a:p>
        </p:txBody>
      </p:sp>
      <p:pic>
        <p:nvPicPr>
          <p:cNvPr id="6" name="图片 5"/>
          <p:cNvPicPr>
            <a:picLocks noChangeAspect="1"/>
          </p:cNvPicPr>
          <p:nvPr/>
        </p:nvPicPr>
        <p:blipFill>
          <a:blip r:embed="rId2"/>
          <a:stretch>
            <a:fillRect/>
          </a:stretch>
        </p:blipFill>
        <p:spPr>
          <a:xfrm>
            <a:off x="827584" y="2204864"/>
            <a:ext cx="5229225" cy="35623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pPr marL="0" indent="0">
              <a:buNone/>
            </a:pPr>
            <a:r>
              <a:rPr lang="en-US" altLang="zh-CN" dirty="0" smtClean="0"/>
              <a:t>Windows</a:t>
            </a:r>
            <a:r>
              <a:rPr lang="zh-CN" altLang="en-US" dirty="0" smtClean="0"/>
              <a:t>程序有个消息队列，窗体上的所有消息是这个队列里面消息的最主要来源。这里的</a:t>
            </a:r>
            <a:r>
              <a:rPr lang="en-US" altLang="zh-CN" dirty="0" smtClean="0"/>
              <a:t>while</a:t>
            </a:r>
            <a:r>
              <a:rPr lang="zh-CN" altLang="en-US" dirty="0" smtClean="0"/>
              <a:t>循环使用了</a:t>
            </a:r>
            <a:r>
              <a:rPr lang="en-US" altLang="zh-CN" dirty="0" err="1" smtClean="0"/>
              <a:t>GetMessage</a:t>
            </a:r>
            <a:r>
              <a:rPr lang="zh-CN" altLang="en-US" dirty="0" smtClean="0"/>
              <a:t>（）这个方法，这是个阻塞方法，也就是队列为空时方法就会被阻塞，从而这个</a:t>
            </a:r>
            <a:r>
              <a:rPr lang="en-US" altLang="zh-CN" dirty="0" smtClean="0"/>
              <a:t>while</a:t>
            </a:r>
            <a:r>
              <a:rPr lang="zh-CN" altLang="en-US" dirty="0" smtClean="0"/>
              <a:t>循环停止运动，这避免了一个程序把</a:t>
            </a:r>
            <a:r>
              <a:rPr lang="en-US" altLang="zh-CN" dirty="0" err="1" smtClean="0"/>
              <a:t>cpu</a:t>
            </a:r>
            <a:r>
              <a:rPr lang="zh-CN" altLang="en-US" dirty="0" smtClean="0"/>
              <a:t>无缘无故地耗尽，让其它程序难以得到响应。防止</a:t>
            </a:r>
            <a:r>
              <a:rPr lang="en-US" altLang="zh-CN" dirty="0" smtClean="0"/>
              <a:t>windows</a:t>
            </a:r>
            <a:r>
              <a:rPr lang="zh-CN" altLang="en-US" dirty="0" smtClean="0"/>
              <a:t>被阻塞可以通过</a:t>
            </a:r>
            <a:r>
              <a:rPr lang="en-US" altLang="zh-CN" dirty="0" smtClean="0"/>
              <a:t> </a:t>
            </a:r>
            <a:r>
              <a:rPr lang="en-US" altLang="zh-CN" dirty="0" err="1"/>
              <a:t>PeekMessage</a:t>
            </a:r>
            <a:r>
              <a:rPr lang="en-US" altLang="zh-CN" dirty="0"/>
              <a:t> </a:t>
            </a:r>
            <a:r>
              <a:rPr lang="zh-CN" altLang="en-US" dirty="0" smtClean="0"/>
              <a:t>处理消息。</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en-US" altLang="zh-CN" dirty="0"/>
              <a:t>Windows</a:t>
            </a:r>
            <a:r>
              <a:rPr lang="zh-CN" altLang="en-US" dirty="0"/>
              <a:t>提供了一些</a:t>
            </a:r>
            <a:r>
              <a:rPr lang="en-US" altLang="zh-CN" dirty="0" err="1"/>
              <a:t>api</a:t>
            </a:r>
            <a:r>
              <a:rPr lang="zh-CN" altLang="en-US" dirty="0"/>
              <a:t>用来向一个线程的消息队列发送消息。因此，一个线程可以向另一个线程的消息队列发送消息从而告诉对方做什么，这样就完成了线程间的通信。有些</a:t>
            </a:r>
            <a:r>
              <a:rPr lang="en-US" altLang="zh-CN" dirty="0" err="1"/>
              <a:t>api</a:t>
            </a:r>
            <a:r>
              <a:rPr lang="zh-CN" altLang="en-US" dirty="0"/>
              <a:t>发送消息需要一个窗口句柄，</a:t>
            </a:r>
            <a:r>
              <a:rPr lang="en-US" altLang="zh-CN" dirty="0"/>
              <a:t>b31.org </a:t>
            </a:r>
            <a:r>
              <a:rPr lang="zh-CN" altLang="en-US" dirty="0"/>
              <a:t>这种函数可以把消息发送到指定窗口的主线程消息队列；而有些则可以直接通过线程句柄，把消息发送到该线程消息队列中。</a:t>
            </a:r>
            <a:endParaRPr lang="en-US" altLang="zh-CN" dirty="0" smtClean="0"/>
          </a:p>
          <a:p>
            <a:endParaRPr lang="en-US" altLang="zh-CN" dirty="0" smtClean="0"/>
          </a:p>
          <a:p>
            <a:endParaRPr lang="zh-CN" altLang="en-US" dirty="0"/>
          </a:p>
        </p:txBody>
      </p:sp>
      <p:pic>
        <p:nvPicPr>
          <p:cNvPr id="2050" name="Picture 2" descr="https://images2015.cnblogs.com/blog/1081714/201612/1081714-20161222141322182-19186045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457484"/>
            <a:ext cx="5953125" cy="2771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zh-CN" altLang="en-US" dirty="0" smtClean="0"/>
              <a:t>实现</a:t>
            </a:r>
            <a:r>
              <a:rPr lang="en-US" altLang="zh-CN" dirty="0" smtClean="0"/>
              <a:t>controller</a:t>
            </a:r>
            <a:r>
              <a:rPr lang="zh-CN" altLang="en-US" dirty="0" smtClean="0"/>
              <a:t>同步异步的关键类：</a:t>
            </a:r>
            <a:endParaRPr lang="en-US" altLang="zh-CN" dirty="0" smtClean="0"/>
          </a:p>
          <a:p>
            <a:r>
              <a:rPr lang="en-US" altLang="zh-CN" dirty="0" err="1"/>
              <a:t>FindMarshalingControl</a:t>
            </a:r>
            <a:r>
              <a:rPr lang="zh-CN" altLang="en-US" dirty="0"/>
              <a:t>方法通过一个循环向上回溯，从当前控件开始回溯父控件，直到找到最顶级的父控件，用它作为封送对象</a:t>
            </a:r>
            <a:r>
              <a:rPr lang="zh-CN" altLang="en-US" dirty="0" smtClean="0"/>
              <a:t>。</a:t>
            </a:r>
            <a:endParaRPr lang="en-US" altLang="zh-CN" dirty="0" smtClean="0"/>
          </a:p>
          <a:p>
            <a:r>
              <a:rPr lang="en-US" altLang="zh-CN" b="1" dirty="0" err="1"/>
              <a:t>MarshaledInvoke</a:t>
            </a:r>
            <a:endParaRPr lang="en-US" altLang="zh-CN" b="1" dirty="0"/>
          </a:p>
          <a:p>
            <a:r>
              <a:rPr lang="zh-CN" altLang="en-US" dirty="0"/>
              <a:t>通过</a:t>
            </a:r>
            <a:r>
              <a:rPr lang="en-US" altLang="zh-CN" dirty="0"/>
              <a:t>windows</a:t>
            </a:r>
            <a:r>
              <a:rPr lang="zh-CN" altLang="en-US" dirty="0"/>
              <a:t>消息机制实现了封送。而需要封送的委托方法作为消息的参数进行了传递</a:t>
            </a:r>
            <a:r>
              <a:rPr lang="zh-CN" altLang="en-US" dirty="0" smtClean="0"/>
              <a:t>。</a:t>
            </a:r>
            <a:endParaRPr lang="en-US" altLang="zh-CN" dirty="0" smtClean="0"/>
          </a:p>
          <a:p>
            <a:r>
              <a:rPr lang="en-US" altLang="zh-CN" dirty="0" err="1"/>
              <a:t>UnsafeNativeMethods.PostMessage</a:t>
            </a:r>
            <a:r>
              <a:rPr lang="en-US" altLang="zh-CN" dirty="0"/>
              <a:t>(new </a:t>
            </a:r>
            <a:r>
              <a:rPr lang="en-US" altLang="zh-CN" dirty="0" err="1"/>
              <a:t>HandleRef</a:t>
            </a:r>
            <a:r>
              <a:rPr lang="en-US" altLang="zh-CN" dirty="0"/>
              <a:t>(this, Handle), </a:t>
            </a:r>
            <a:r>
              <a:rPr lang="en-US" altLang="zh-CN" dirty="0" err="1"/>
              <a:t>threadCallbackMessage</a:t>
            </a:r>
            <a:r>
              <a:rPr lang="en-US" altLang="zh-CN" dirty="0"/>
              <a:t>, </a:t>
            </a:r>
            <a:r>
              <a:rPr lang="en-US" altLang="zh-CN" dirty="0" err="1"/>
              <a:t>IntPtr.Zero</a:t>
            </a:r>
            <a:r>
              <a:rPr lang="en-US" altLang="zh-CN" dirty="0"/>
              <a:t>, </a:t>
            </a:r>
            <a:r>
              <a:rPr lang="en-US" altLang="zh-CN" dirty="0" err="1"/>
              <a:t>IntPtr.Zero</a:t>
            </a:r>
            <a:r>
              <a:rPr lang="en-US" altLang="zh-CN" dirty="0"/>
              <a:t>);</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Framework </a:t>
            </a:r>
            <a:r>
              <a:rPr lang="zh-CN" altLang="en-US" dirty="0" smtClean="0"/>
              <a:t>其他的异步实现</a:t>
            </a:r>
            <a:endParaRPr lang="zh-CN" altLang="en-US" dirty="0"/>
          </a:p>
        </p:txBody>
      </p:sp>
      <p:sp>
        <p:nvSpPr>
          <p:cNvPr id="5" name="内容占位符 4"/>
          <p:cNvSpPr>
            <a:spLocks noGrp="1"/>
          </p:cNvSpPr>
          <p:nvPr>
            <p:ph sz="quarter" idx="11"/>
          </p:nvPr>
        </p:nvSpPr>
        <p:spPr/>
        <p:txBody>
          <a:bodyPr/>
          <a:lstStyle/>
          <a:p>
            <a:r>
              <a:rPr lang="en-US" altLang="zh-CN" dirty="0" err="1" smtClean="0"/>
              <a:t>ISynchronizeInvoke</a:t>
            </a:r>
            <a:endParaRPr lang="en-US" altLang="zh-CN" dirty="0" smtClean="0"/>
          </a:p>
          <a:p>
            <a:endParaRPr lang="en-US" altLang="zh-CN" dirty="0" smtClean="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基于事件的异步编程模式</a:t>
            </a:r>
            <a:r>
              <a:rPr lang="en-US" altLang="zh-CN" dirty="0"/>
              <a:t>(Event-Based Asynchronous Pattern EAP) </a:t>
            </a:r>
            <a:endParaRPr lang="zh-CN" altLang="en-US" dirty="0"/>
          </a:p>
        </p:txBody>
      </p:sp>
      <p:sp>
        <p:nvSpPr>
          <p:cNvPr id="3" name="内容占位符 2"/>
          <p:cNvSpPr>
            <a:spLocks noGrp="1"/>
          </p:cNvSpPr>
          <p:nvPr>
            <p:ph sz="quarter" idx="11"/>
          </p:nvPr>
        </p:nvSpPr>
        <p:spPr/>
        <p:txBody>
          <a:bodyPr/>
          <a:lstStyle/>
          <a:p>
            <a:r>
              <a:rPr lang="en-US" altLang="zh-CN" dirty="0"/>
              <a:t>– </a:t>
            </a:r>
            <a:r>
              <a:rPr lang="en-US" altLang="zh-CN" dirty="0" smtClean="0"/>
              <a:t>EAP</a:t>
            </a:r>
            <a:endParaRPr lang="en-US" altLang="zh-CN" dirty="0"/>
          </a:p>
          <a:p>
            <a:r>
              <a:rPr lang="en-US" altLang="zh-CN" dirty="0" err="1"/>
              <a:t>.Net</a:t>
            </a:r>
            <a:r>
              <a:rPr lang="en-US" altLang="zh-CN" dirty="0"/>
              <a:t> Framework 2 </a:t>
            </a:r>
            <a:r>
              <a:rPr lang="zh-CN" altLang="en-US" dirty="0"/>
              <a:t>为异步操作引入了这个模式。一个以</a:t>
            </a:r>
            <a:r>
              <a:rPr lang="en-US" altLang="zh-CN" dirty="0" err="1"/>
              <a:t>Async</a:t>
            </a:r>
            <a:r>
              <a:rPr lang="zh-CN" altLang="en-US" dirty="0"/>
              <a:t>为后缀的方法加载异步执行，当异步执行完成或取消时，异步操作会抛出一个事件，一个委托可以与这个事件绑定，并提供处理事件的回调函数</a:t>
            </a:r>
            <a:r>
              <a:rPr lang="zh-CN" altLang="en-US" dirty="0" smtClean="0"/>
              <a:t>。（多文件下载</a:t>
            </a:r>
            <a:r>
              <a:rPr lang="en-US" altLang="zh-CN" dirty="0" smtClean="0"/>
              <a:t>demo</a:t>
            </a:r>
            <a:r>
              <a:rPr lang="zh-CN" altLang="en-US" dirty="0" smtClean="0"/>
              <a:t>）</a:t>
            </a:r>
            <a:endParaRPr lang="en-US" altLang="zh-CN" dirty="0" smtClean="0"/>
          </a:p>
          <a:p>
            <a:pPr latinLnBrk="0"/>
            <a:r>
              <a:rPr lang="en-US" altLang="zh-CN" dirty="0"/>
              <a:t>1</a:t>
            </a:r>
            <a:r>
              <a:rPr lang="zh-CN" altLang="en-US" dirty="0"/>
              <a:t>、要进行异步的方法其方法名应该以</a:t>
            </a:r>
            <a:r>
              <a:rPr lang="en-US" altLang="zh-CN" dirty="0" err="1"/>
              <a:t>XXXAsync</a:t>
            </a:r>
            <a:r>
              <a:rPr lang="zh-CN" altLang="en-US" dirty="0"/>
              <a:t>结尾</a:t>
            </a:r>
          </a:p>
          <a:p>
            <a:pPr latinLnBrk="0"/>
            <a:r>
              <a:rPr lang="en-US" altLang="zh-CN" dirty="0"/>
              <a:t>2</a:t>
            </a:r>
            <a:r>
              <a:rPr lang="zh-CN" altLang="en-US" dirty="0"/>
              <a:t>、要有一个名为</a:t>
            </a:r>
            <a:r>
              <a:rPr lang="en-US" altLang="zh-CN" dirty="0" err="1"/>
              <a:t>XXXCompleted</a:t>
            </a:r>
            <a:r>
              <a:rPr lang="zh-CN" altLang="en-US" dirty="0"/>
              <a:t>的事件监听异步方法的完成</a:t>
            </a:r>
          </a:p>
          <a:p>
            <a:pPr latinLnBrk="0"/>
            <a:r>
              <a:rPr lang="en-US" altLang="zh-CN" dirty="0"/>
              <a:t>3</a:t>
            </a:r>
            <a:r>
              <a:rPr lang="zh-CN" altLang="en-US" dirty="0"/>
              <a:t>、可增加一个</a:t>
            </a:r>
            <a:r>
              <a:rPr lang="en-US" altLang="zh-CN" dirty="0" err="1"/>
              <a:t>CancelAsync</a:t>
            </a:r>
            <a:r>
              <a:rPr lang="zh-CN" altLang="en-US" dirty="0"/>
              <a:t>方法用于取消正在执行的异步方法（可选）</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async</a:t>
            </a:r>
            <a:r>
              <a:rPr lang="en-US" altLang="zh-CN" b="1" dirty="0" smtClean="0"/>
              <a:t>/await</a:t>
            </a:r>
            <a:br>
              <a:rPr lang="en-US" altLang="zh-CN" b="1" dirty="0" smtClean="0"/>
            </a:br>
            <a:endParaRPr lang="zh-CN" altLang="en-US" dirty="0"/>
          </a:p>
        </p:txBody>
      </p:sp>
      <p:sp>
        <p:nvSpPr>
          <p:cNvPr id="5" name="内容占位符 4"/>
          <p:cNvSpPr>
            <a:spLocks noGrp="1"/>
          </p:cNvSpPr>
          <p:nvPr>
            <p:ph sz="quarter" idx="11"/>
          </p:nvPr>
        </p:nvSpPr>
        <p:spPr/>
        <p:txBody>
          <a:bodyPr/>
          <a:lstStyle/>
          <a:p>
            <a:r>
              <a:rPr lang="en-US" altLang="zh-CN" dirty="0" smtClean="0"/>
              <a:t>C#5.0</a:t>
            </a:r>
            <a:r>
              <a:rPr lang="zh-CN" altLang="en-US" dirty="0" smtClean="0"/>
              <a:t>出来的语法糖</a:t>
            </a:r>
            <a:endParaRPr lang="en-US" altLang="zh-CN" dirty="0" smtClean="0"/>
          </a:p>
          <a:p>
            <a:r>
              <a:rPr lang="zh-CN" altLang="en-US" dirty="0" smtClean="0"/>
              <a:t>它的好处是代码易读性高</a:t>
            </a:r>
            <a:endParaRPr lang="en-US" altLang="zh-CN" dirty="0" smtClean="0"/>
          </a:p>
          <a:p>
            <a:r>
              <a:rPr lang="zh-CN" altLang="en-US" dirty="0" smtClean="0"/>
              <a:t>特别对于网站，网站的并发量是由</a:t>
            </a:r>
            <a:r>
              <a:rPr lang="en-US" altLang="zh-CN" dirty="0" smtClean="0"/>
              <a:t>IIS</a:t>
            </a:r>
            <a:r>
              <a:rPr lang="zh-CN" altLang="en-US" dirty="0" smtClean="0"/>
              <a:t>相应站点配置的应用池队列大小、最大工作进程数和最大并发连接数决定的</a:t>
            </a:r>
            <a:endParaRPr lang="en-US" altLang="zh-CN" dirty="0" smtClean="0"/>
          </a:p>
          <a:p>
            <a:r>
              <a:rPr lang="en-US" altLang="zh-CN" dirty="0" smtClean="0"/>
              <a:t>IIS</a:t>
            </a:r>
            <a:r>
              <a:rPr lang="zh-CN" altLang="en-US" dirty="0"/>
              <a:t>最大并发连接数 </a:t>
            </a:r>
            <a:r>
              <a:rPr lang="en-US" altLang="zh-CN" dirty="0"/>
              <a:t>= </a:t>
            </a:r>
            <a:r>
              <a:rPr lang="zh-CN" altLang="en-US" dirty="0"/>
              <a:t>队列长度 </a:t>
            </a:r>
            <a:r>
              <a:rPr lang="en-US" altLang="zh-CN" dirty="0"/>
              <a:t>+ IIS</a:t>
            </a:r>
            <a:r>
              <a:rPr lang="zh-CN" altLang="en-US" dirty="0"/>
              <a:t>最大并发</a:t>
            </a:r>
            <a:r>
              <a:rPr lang="zh-CN" altLang="en-US" dirty="0" smtClean="0"/>
              <a:t>工作线程数</a:t>
            </a:r>
            <a:endParaRPr lang="en-US" altLang="zh-CN" dirty="0"/>
          </a:p>
          <a:p>
            <a:r>
              <a:rPr lang="en-US" altLang="zh-CN" dirty="0"/>
              <a:t>IIS</a:t>
            </a:r>
            <a:r>
              <a:rPr lang="zh-CN" altLang="en-US" dirty="0"/>
              <a:t>的默认值对我们网站并发处理能力的影响。</a:t>
            </a:r>
            <a:r>
              <a:rPr lang="en-US" altLang="zh-CN" dirty="0"/>
              <a:t>IIS</a:t>
            </a:r>
            <a:r>
              <a:rPr lang="zh-CN" altLang="en-US" dirty="0"/>
              <a:t>默认的</a:t>
            </a:r>
            <a:r>
              <a:rPr lang="en-US" altLang="zh-CN" dirty="0"/>
              <a:t>【</a:t>
            </a:r>
            <a:r>
              <a:rPr lang="zh-CN" altLang="en-US" dirty="0"/>
              <a:t>最大并发连接数</a:t>
            </a:r>
            <a:r>
              <a:rPr lang="en-US" altLang="zh-CN" dirty="0"/>
              <a:t>】</a:t>
            </a:r>
            <a:r>
              <a:rPr lang="zh-CN" altLang="en-US" dirty="0"/>
              <a:t>为</a:t>
            </a:r>
            <a:r>
              <a:rPr lang="en-US" altLang="zh-CN" dirty="0"/>
              <a:t>4294967295</a:t>
            </a:r>
            <a:r>
              <a:rPr lang="zh-CN" altLang="en-US" dirty="0"/>
              <a:t>（</a:t>
            </a:r>
            <a:r>
              <a:rPr lang="en-US" altLang="zh-CN" dirty="0"/>
              <a:t>42</a:t>
            </a:r>
            <a:r>
              <a:rPr lang="zh-CN" altLang="en-US" dirty="0"/>
              <a:t>亿多），而</a:t>
            </a:r>
            <a:r>
              <a:rPr lang="en-US" altLang="zh-CN" dirty="0"/>
              <a:t>【</a:t>
            </a:r>
            <a:r>
              <a:rPr lang="zh-CN" altLang="en-US" dirty="0"/>
              <a:t>队列长度</a:t>
            </a:r>
            <a:r>
              <a:rPr lang="en-US" altLang="zh-CN" dirty="0"/>
              <a:t>】</a:t>
            </a:r>
            <a:r>
              <a:rPr lang="zh-CN" altLang="en-US" dirty="0"/>
              <a:t>默认值为</a:t>
            </a:r>
            <a:r>
              <a:rPr lang="en-US" altLang="zh-CN" dirty="0"/>
              <a:t>1000</a:t>
            </a:r>
            <a:r>
              <a:rPr lang="zh-CN" altLang="en-US" dirty="0"/>
              <a:t>。对于</a:t>
            </a:r>
            <a:r>
              <a:rPr lang="en-US" altLang="zh-CN" dirty="0"/>
              <a:t>windows server</a:t>
            </a:r>
            <a:r>
              <a:rPr lang="zh-CN" altLang="en-US" dirty="0"/>
              <a:t>版本的</a:t>
            </a:r>
            <a:r>
              <a:rPr lang="en-US" altLang="zh-CN" dirty="0"/>
              <a:t>IIS</a:t>
            </a:r>
            <a:r>
              <a:rPr lang="zh-CN" altLang="en-US" dirty="0"/>
              <a:t>，最大并发工作线程数可能几百（猜测，可能没有限制），按照这个默认值，那么</a:t>
            </a:r>
            <a:r>
              <a:rPr lang="en-US" altLang="zh-CN" dirty="0"/>
              <a:t>IIS</a:t>
            </a:r>
            <a:r>
              <a:rPr lang="zh-CN" altLang="en-US" dirty="0"/>
              <a:t>同时处理的请求数也就</a:t>
            </a:r>
            <a:r>
              <a:rPr lang="en-US" altLang="zh-CN" dirty="0"/>
              <a:t>1000</a:t>
            </a:r>
            <a:r>
              <a:rPr lang="zh-CN" altLang="en-US" dirty="0"/>
              <a:t>多</a:t>
            </a:r>
            <a:r>
              <a:rPr lang="zh-CN" altLang="en-US" dirty="0" smtClean="0"/>
              <a:t>。</a:t>
            </a:r>
            <a:endParaRPr lang="en-US" altLang="zh-CN" dirty="0" smtClean="0"/>
          </a:p>
          <a:p>
            <a:r>
              <a:rPr lang="en-US" altLang="zh-CN" dirty="0" err="1" smtClean="0"/>
              <a:t>Async</a:t>
            </a:r>
            <a:r>
              <a:rPr lang="en-US" altLang="zh-CN" dirty="0" smtClean="0"/>
              <a:t> await </a:t>
            </a:r>
            <a:r>
              <a:rPr lang="zh-CN" altLang="en-US" dirty="0" smtClean="0"/>
              <a:t>可以有效的释放当前的</a:t>
            </a:r>
            <a:r>
              <a:rPr lang="en-US" altLang="zh-CN" dirty="0" smtClean="0"/>
              <a:t>worker</a:t>
            </a:r>
            <a:r>
              <a:rPr lang="zh-CN" altLang="en-US" dirty="0" smtClean="0"/>
              <a:t>线程，调用</a:t>
            </a:r>
            <a:r>
              <a:rPr lang="en-US" altLang="zh-CN" dirty="0" smtClean="0"/>
              <a:t>CLR</a:t>
            </a:r>
            <a:r>
              <a:rPr lang="zh-CN" altLang="en-US" dirty="0" smtClean="0"/>
              <a:t>线程池执行异步操作，</a:t>
            </a:r>
            <a:r>
              <a:rPr lang="en-US" altLang="zh-CN" dirty="0" smtClean="0"/>
              <a:t>worker</a:t>
            </a:r>
            <a:r>
              <a:rPr lang="zh-CN" altLang="en-US" dirty="0" smtClean="0"/>
              <a:t>线程可以处理其他请求，提高了网站的并发量</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async</a:t>
            </a:r>
            <a:r>
              <a:rPr lang="en-US" altLang="zh-CN" b="1" dirty="0" smtClean="0"/>
              <a:t>/await</a:t>
            </a:r>
            <a:br>
              <a:rPr lang="en-US" altLang="zh-CN" b="1" dirty="0" smtClean="0"/>
            </a:br>
            <a:endParaRPr lang="zh-CN" altLang="en-US" dirty="0"/>
          </a:p>
        </p:txBody>
      </p:sp>
      <p:sp>
        <p:nvSpPr>
          <p:cNvPr id="5" name="内容占位符 4"/>
          <p:cNvSpPr>
            <a:spLocks noGrp="1"/>
          </p:cNvSpPr>
          <p:nvPr>
            <p:ph sz="quarter" idx="11"/>
          </p:nvPr>
        </p:nvSpPr>
        <p:spPr/>
        <p:txBody>
          <a:bodyPr/>
          <a:lstStyle/>
          <a:p>
            <a:r>
              <a:rPr lang="zh-CN" altLang="en-US" dirty="0"/>
              <a:t>多</a:t>
            </a:r>
            <a:r>
              <a:rPr lang="zh-CN" altLang="en-US" dirty="0" smtClean="0"/>
              <a:t>线程并发可以提升多任务的效率，</a:t>
            </a:r>
            <a:r>
              <a:rPr lang="zh-CN" altLang="en-US" dirty="0"/>
              <a:t>不会</a:t>
            </a:r>
            <a:r>
              <a:rPr lang="zh-CN" altLang="en-US" dirty="0" smtClean="0"/>
              <a:t>提高响应速度。</a:t>
            </a:r>
            <a:endParaRPr lang="en-US" altLang="zh-CN" dirty="0" smtClean="0"/>
          </a:p>
          <a:p>
            <a:r>
              <a:rPr lang="zh-CN" altLang="en-US" dirty="0" smtClean="0"/>
              <a:t>异步</a:t>
            </a:r>
            <a:r>
              <a:rPr lang="en-US" altLang="zh-CN" dirty="0" smtClean="0"/>
              <a:t>action</a:t>
            </a:r>
            <a:r>
              <a:rPr lang="zh-CN" altLang="en-US" dirty="0" smtClean="0"/>
              <a:t>可能由两个</a:t>
            </a:r>
            <a:r>
              <a:rPr lang="en-US" altLang="zh-CN" dirty="0" smtClean="0"/>
              <a:t>worker</a:t>
            </a:r>
            <a:r>
              <a:rPr lang="zh-CN" altLang="en-US" dirty="0" smtClean="0"/>
              <a:t>线程处理</a:t>
            </a:r>
            <a:endParaRPr lang="en-US" altLang="zh-CN" dirty="0" smtClean="0"/>
          </a:p>
          <a:p>
            <a:endParaRPr lang="en-US" altLang="zh-CN" dirty="0"/>
          </a:p>
          <a:p>
            <a:r>
              <a:rPr lang="en-US" altLang="zh-CN" b="1" dirty="0" err="1"/>
              <a:t>FileStream</a:t>
            </a:r>
            <a:r>
              <a:rPr lang="zh-CN" altLang="en-US" b="1" dirty="0"/>
              <a:t>操作：</a:t>
            </a:r>
            <a:r>
              <a:rPr lang="en-US" altLang="zh-CN" dirty="0" err="1"/>
              <a:t>BeginRead</a:t>
            </a:r>
            <a:r>
              <a:rPr lang="zh-CN" altLang="en-US" dirty="0"/>
              <a:t>、</a:t>
            </a:r>
            <a:r>
              <a:rPr lang="en-US" altLang="zh-CN" dirty="0" err="1"/>
              <a:t>BeginWrite</a:t>
            </a:r>
            <a:r>
              <a:rPr lang="zh-CN" altLang="en-US" dirty="0"/>
              <a:t>。调用</a:t>
            </a:r>
            <a:r>
              <a:rPr lang="en-US" altLang="zh-CN" dirty="0" err="1"/>
              <a:t>BeginRead</a:t>
            </a:r>
            <a:r>
              <a:rPr lang="en-US" altLang="zh-CN" dirty="0"/>
              <a:t>/</a:t>
            </a:r>
            <a:r>
              <a:rPr lang="en-US" altLang="zh-CN" dirty="0" err="1"/>
              <a:t>BeginWrite</a:t>
            </a:r>
            <a:r>
              <a:rPr lang="zh-CN" altLang="en-US" dirty="0"/>
              <a:t>时会发起一个异步操作，但是只有在创建</a:t>
            </a:r>
            <a:r>
              <a:rPr lang="en-US" altLang="zh-CN" dirty="0" err="1"/>
              <a:t>FileStream</a:t>
            </a:r>
            <a:r>
              <a:rPr lang="zh-CN" altLang="en-US" dirty="0"/>
              <a:t>时传入</a:t>
            </a:r>
            <a:r>
              <a:rPr lang="en-US" altLang="zh-CN" dirty="0" err="1"/>
              <a:t>FileOptions.Asynchronous</a:t>
            </a:r>
            <a:r>
              <a:rPr lang="zh-CN" altLang="en-US" dirty="0"/>
              <a:t>参数才能获取真正的</a:t>
            </a:r>
            <a:r>
              <a:rPr lang="en-US" altLang="zh-CN" dirty="0"/>
              <a:t>IOCP</a:t>
            </a:r>
            <a:r>
              <a:rPr lang="zh-CN" altLang="en-US" dirty="0"/>
              <a:t>支持，否则</a:t>
            </a:r>
            <a:r>
              <a:rPr lang="en-US" altLang="zh-CN" dirty="0" err="1"/>
              <a:t>BeginXXX</a:t>
            </a:r>
            <a:r>
              <a:rPr lang="zh-CN" altLang="en-US" dirty="0"/>
              <a:t>方法将会使用默认定义在</a:t>
            </a:r>
            <a:r>
              <a:rPr lang="en-US" altLang="zh-CN" dirty="0"/>
              <a:t>Stream</a:t>
            </a:r>
            <a:r>
              <a:rPr lang="zh-CN" altLang="en-US" dirty="0"/>
              <a:t>基类上的实现。</a:t>
            </a:r>
            <a:r>
              <a:rPr lang="en-US" altLang="zh-CN" dirty="0"/>
              <a:t>Stream</a:t>
            </a:r>
            <a:r>
              <a:rPr lang="zh-CN" altLang="en-US" dirty="0"/>
              <a:t>基类中</a:t>
            </a:r>
            <a:r>
              <a:rPr lang="en-US" altLang="zh-CN" dirty="0" err="1"/>
              <a:t>BeginXXX</a:t>
            </a:r>
            <a:r>
              <a:rPr lang="zh-CN" altLang="en-US" dirty="0"/>
              <a:t>方法会使用委托的</a:t>
            </a:r>
            <a:r>
              <a:rPr lang="en-US" altLang="zh-CN" dirty="0" err="1"/>
              <a:t>BeginInvoke</a:t>
            </a:r>
            <a:r>
              <a:rPr lang="zh-CN" altLang="en-US" dirty="0"/>
              <a:t>方法来发起异步调用</a:t>
            </a:r>
            <a:r>
              <a:rPr lang="en-US" altLang="zh-CN" dirty="0"/>
              <a:t>——</a:t>
            </a:r>
            <a:r>
              <a:rPr lang="zh-CN" altLang="en-US" dirty="0"/>
              <a:t>这会使用一个额外的线程来执行任务。虽然当前调用线程立即返回了，但是数据的读取或写入操作依旧占用着另一个线程（</a:t>
            </a:r>
            <a:r>
              <a:rPr lang="en-US" altLang="zh-CN" dirty="0"/>
              <a:t>IOCP</a:t>
            </a:r>
            <a:r>
              <a:rPr lang="zh-CN" altLang="en-US" dirty="0"/>
              <a:t>支持的异步操作时不需要线程的），因此并没有任何“节省”，反而还很有可能降低了应用程序的性能，因为额外的线程切换会造成性能损失。</a:t>
            </a:r>
          </a:p>
          <a:p>
            <a:r>
              <a:rPr lang="en-US" altLang="zh-CN" b="1" dirty="0"/>
              <a:t>DNS</a:t>
            </a:r>
            <a:r>
              <a:rPr lang="zh-CN" altLang="en-US" b="1" dirty="0"/>
              <a:t>操作：</a:t>
            </a:r>
            <a:r>
              <a:rPr lang="en-US" altLang="zh-CN" dirty="0" err="1"/>
              <a:t>BeginGetHostByName</a:t>
            </a:r>
            <a:r>
              <a:rPr lang="zh-CN" altLang="en-US" dirty="0"/>
              <a:t>、</a:t>
            </a:r>
            <a:r>
              <a:rPr lang="en-US" altLang="zh-CN" dirty="0" err="1"/>
              <a:t>BeginResolve</a:t>
            </a:r>
            <a:r>
              <a:rPr lang="zh-CN" altLang="en-US" dirty="0"/>
              <a:t>。</a:t>
            </a:r>
          </a:p>
          <a:p>
            <a:r>
              <a:rPr lang="en-US" altLang="zh-CN" b="1" dirty="0"/>
              <a:t>Socket</a:t>
            </a:r>
            <a:r>
              <a:rPr lang="zh-CN" altLang="en-US" b="1" dirty="0"/>
              <a:t>操作：</a:t>
            </a:r>
            <a:r>
              <a:rPr lang="en-US" altLang="zh-CN" dirty="0" err="1"/>
              <a:t>BeginAccept</a:t>
            </a:r>
            <a:r>
              <a:rPr lang="zh-CN" altLang="en-US" dirty="0"/>
              <a:t>、</a:t>
            </a:r>
            <a:r>
              <a:rPr lang="en-US" altLang="zh-CN" dirty="0" err="1"/>
              <a:t>BeginConnect</a:t>
            </a:r>
            <a:r>
              <a:rPr lang="zh-CN" altLang="en-US" dirty="0"/>
              <a:t>、</a:t>
            </a:r>
            <a:r>
              <a:rPr lang="en-US" altLang="zh-CN" dirty="0" err="1"/>
              <a:t>BeginReceive</a:t>
            </a:r>
            <a:r>
              <a:rPr lang="zh-CN" altLang="en-US" dirty="0"/>
              <a:t>等等。</a:t>
            </a:r>
          </a:p>
          <a:p>
            <a:r>
              <a:rPr lang="en-US" altLang="zh-CN" b="1" dirty="0" err="1"/>
              <a:t>WebRequest</a:t>
            </a:r>
            <a:r>
              <a:rPr lang="zh-CN" altLang="en-US" b="1" dirty="0"/>
              <a:t>操作：</a:t>
            </a:r>
            <a:r>
              <a:rPr lang="en-US" altLang="zh-CN" dirty="0" err="1"/>
              <a:t>BeginGetRequestStream</a:t>
            </a:r>
            <a:r>
              <a:rPr lang="zh-CN" altLang="en-US" dirty="0"/>
              <a:t>、</a:t>
            </a:r>
            <a:r>
              <a:rPr lang="en-US" altLang="zh-CN" dirty="0" err="1"/>
              <a:t>BeginGetResponse</a:t>
            </a:r>
            <a:r>
              <a:rPr lang="zh-CN" altLang="en-US" dirty="0"/>
              <a:t>。</a:t>
            </a:r>
          </a:p>
          <a:p>
            <a:r>
              <a:rPr lang="en-US" altLang="zh-CN" b="1" dirty="0" err="1"/>
              <a:t>SqlCommand</a:t>
            </a:r>
            <a:r>
              <a:rPr lang="zh-CN" altLang="en-US" b="1" dirty="0"/>
              <a:t>操作：</a:t>
            </a:r>
            <a:r>
              <a:rPr lang="en-US" altLang="zh-CN" dirty="0" err="1"/>
              <a:t>BeginExecuteReader</a:t>
            </a:r>
            <a:r>
              <a:rPr lang="zh-CN" altLang="en-US" dirty="0"/>
              <a:t>、</a:t>
            </a:r>
            <a:r>
              <a:rPr lang="en-US" altLang="zh-CN" dirty="0" err="1"/>
              <a:t>BeginExecuteNonQuery</a:t>
            </a:r>
            <a:r>
              <a:rPr lang="zh-CN" altLang="en-US" dirty="0"/>
              <a:t>等等。这可能是开发一个</a:t>
            </a:r>
            <a:r>
              <a:rPr lang="en-US" altLang="zh-CN" dirty="0"/>
              <a:t>Web</a:t>
            </a:r>
            <a:r>
              <a:rPr lang="zh-CN" altLang="en-US" dirty="0"/>
              <a:t>应用时最常用的异步操作了。如果需要在执行数据库操作时得到</a:t>
            </a:r>
            <a:r>
              <a:rPr lang="en-US" altLang="zh-CN" dirty="0"/>
              <a:t>IOCP</a:t>
            </a:r>
            <a:r>
              <a:rPr lang="zh-CN" altLang="en-US" dirty="0"/>
              <a:t>支持，那么需要在连接字符串中标记</a:t>
            </a:r>
            <a:r>
              <a:rPr lang="en-US" altLang="zh-CN" dirty="0"/>
              <a:t>Asynchronous Processing</a:t>
            </a:r>
            <a:r>
              <a:rPr lang="zh-CN" altLang="en-US" dirty="0"/>
              <a:t>为</a:t>
            </a:r>
            <a:r>
              <a:rPr lang="en-US" altLang="zh-CN" dirty="0"/>
              <a:t>true</a:t>
            </a:r>
            <a:r>
              <a:rPr lang="zh-CN" altLang="en-US" dirty="0"/>
              <a:t>（默认为</a:t>
            </a:r>
            <a:r>
              <a:rPr lang="en-US" altLang="zh-CN" dirty="0"/>
              <a:t>false</a:t>
            </a:r>
            <a:r>
              <a:rPr lang="zh-CN" altLang="en-US" dirty="0"/>
              <a:t>），否则在调用</a:t>
            </a:r>
            <a:r>
              <a:rPr lang="en-US" altLang="zh-CN" dirty="0" err="1"/>
              <a:t>BeginXXX</a:t>
            </a:r>
            <a:r>
              <a:rPr lang="zh-CN" altLang="en-US" dirty="0"/>
              <a:t>操作时就会抛出异常。</a:t>
            </a:r>
          </a:p>
          <a:p>
            <a:r>
              <a:rPr lang="en-US" altLang="zh-CN" b="1" dirty="0" err="1"/>
              <a:t>WebServcie</a:t>
            </a:r>
            <a:r>
              <a:rPr lang="zh-CN" altLang="en-US" b="1" dirty="0"/>
              <a:t>调用操作：</a:t>
            </a:r>
            <a:r>
              <a:rPr lang="zh-CN" altLang="en-US" dirty="0"/>
              <a:t>例如</a:t>
            </a:r>
            <a:r>
              <a:rPr lang="en-US" altLang="zh-CN" dirty="0"/>
              <a:t>.NET 2.0</a:t>
            </a:r>
            <a:r>
              <a:rPr lang="zh-CN" altLang="en-US" dirty="0"/>
              <a:t>或</a:t>
            </a:r>
            <a:r>
              <a:rPr lang="en-US" altLang="zh-CN" dirty="0"/>
              <a:t>WCF</a:t>
            </a:r>
            <a:r>
              <a:rPr lang="zh-CN" altLang="en-US" dirty="0"/>
              <a:t>生成的</a:t>
            </a:r>
            <a:r>
              <a:rPr lang="en-US" altLang="zh-CN" dirty="0"/>
              <a:t>Web Service Proxy</a:t>
            </a:r>
            <a:r>
              <a:rPr lang="zh-CN" altLang="en-US" dirty="0"/>
              <a:t>中的</a:t>
            </a:r>
            <a:r>
              <a:rPr lang="en-US" altLang="zh-CN" dirty="0" err="1"/>
              <a:t>BeginXXX</a:t>
            </a:r>
            <a:r>
              <a:rPr lang="zh-CN" altLang="en-US" dirty="0"/>
              <a:t>方法、</a:t>
            </a:r>
            <a:r>
              <a:rPr lang="en-US" altLang="zh-CN" dirty="0"/>
              <a:t>WCF</a:t>
            </a:r>
            <a:r>
              <a:rPr lang="zh-CN" altLang="en-US" dirty="0"/>
              <a:t>中</a:t>
            </a:r>
            <a:r>
              <a:rPr lang="en-US" altLang="zh-CN" dirty="0" err="1"/>
              <a:t>ClientBase</a:t>
            </a:r>
            <a:r>
              <a:rPr lang="en-US" altLang="zh-CN" dirty="0"/>
              <a:t>&lt;</a:t>
            </a:r>
            <a:r>
              <a:rPr lang="en-US" altLang="zh-CN" dirty="0" err="1"/>
              <a:t>TChannel</a:t>
            </a:r>
            <a:r>
              <a:rPr lang="en-US" altLang="zh-CN" dirty="0"/>
              <a:t>&gt;</a:t>
            </a:r>
            <a:r>
              <a:rPr lang="zh-CN" altLang="en-US" dirty="0"/>
              <a:t>的</a:t>
            </a:r>
            <a:r>
              <a:rPr lang="en-US" altLang="zh-CN" dirty="0" err="1"/>
              <a:t>InvokeAsync</a:t>
            </a:r>
            <a:r>
              <a:rPr lang="zh-CN" altLang="en-US" dirty="0"/>
              <a:t>方法</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Framework</a:t>
            </a:r>
            <a:r>
              <a:rPr lang="zh-CN" altLang="en-US" dirty="0" smtClean="0"/>
              <a:t>源码</a:t>
            </a:r>
            <a:endParaRPr lang="zh-CN" altLang="en-US" dirty="0"/>
          </a:p>
        </p:txBody>
      </p:sp>
      <p:sp>
        <p:nvSpPr>
          <p:cNvPr id="3" name="内容占位符 2"/>
          <p:cNvSpPr>
            <a:spLocks noGrp="1"/>
          </p:cNvSpPr>
          <p:nvPr>
            <p:ph sz="quarter" idx="11"/>
          </p:nvPr>
        </p:nvSpPr>
        <p:spPr/>
        <p:txBody>
          <a:bodyPr/>
          <a:lstStyle/>
          <a:p>
            <a:pPr marL="0" indent="0">
              <a:buNone/>
            </a:pPr>
            <a:r>
              <a:rPr lang="en-US" altLang="zh-CN" dirty="0"/>
              <a:t>https://referencesource.microsoft.com/download.html</a:t>
            </a:r>
          </a:p>
          <a:p>
            <a:pPr marL="0" indent="0">
              <a:buNone/>
            </a:pPr>
            <a:endParaRPr lang="en-US" altLang="zh-CN" dirty="0"/>
          </a:p>
          <a:p>
            <a:pPr marL="0" indent="0">
              <a:buNone/>
            </a:pPr>
            <a:endParaRPr lang="en-US" altLang="zh-CN" dirty="0"/>
          </a:p>
          <a:p>
            <a:pPr marL="0" indent="0">
              <a:buNone/>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常见方法（生命周期方法调用）</a:t>
            </a:r>
            <a:endParaRPr lang="zh-CN" altLang="en-US" dirty="0"/>
          </a:p>
        </p:txBody>
      </p:sp>
      <p:sp>
        <p:nvSpPr>
          <p:cNvPr id="3" name="内容占位符 2"/>
          <p:cNvSpPr>
            <a:spLocks noGrp="1"/>
          </p:cNvSpPr>
          <p:nvPr>
            <p:ph sz="quarter" idx="11"/>
          </p:nvPr>
        </p:nvSpPr>
        <p:spPr/>
        <p:txBody>
          <a:bodyPr/>
          <a:lstStyle/>
          <a:p>
            <a:r>
              <a:rPr lang="en-US" altLang="zh-CN" dirty="0" smtClean="0"/>
              <a:t>Start</a:t>
            </a:r>
          </a:p>
          <a:p>
            <a:r>
              <a:rPr lang="en-US" altLang="zh-CN" dirty="0" smtClean="0"/>
              <a:t>Suspend</a:t>
            </a:r>
          </a:p>
          <a:p>
            <a:r>
              <a:rPr lang="en-US" altLang="zh-CN" dirty="0" smtClean="0"/>
              <a:t>Resume</a:t>
            </a:r>
          </a:p>
          <a:p>
            <a:r>
              <a:rPr lang="en-US" altLang="zh-CN" dirty="0" smtClean="0"/>
              <a:t>Join(</a:t>
            </a:r>
            <a:r>
              <a:rPr lang="zh-CN" altLang="en-US" dirty="0" smtClean="0"/>
              <a:t>主要用于线程的同步，比如下载文件完成，</a:t>
            </a:r>
            <a:r>
              <a:rPr lang="en-US" altLang="zh-CN" dirty="0" smtClean="0"/>
              <a:t>MD5</a:t>
            </a:r>
            <a:r>
              <a:rPr lang="zh-CN" altLang="en-US" dirty="0" smtClean="0"/>
              <a:t>计算，压缩解压等线程的加入</a:t>
            </a:r>
            <a:r>
              <a:rPr lang="en-US" altLang="zh-CN" dirty="0" smtClean="0"/>
              <a:t>)</a:t>
            </a:r>
          </a:p>
          <a:p>
            <a:r>
              <a:rPr lang="en-US" altLang="zh-CN" dirty="0" smtClean="0"/>
              <a:t>Interrupt</a:t>
            </a:r>
            <a:r>
              <a:rPr lang="zh-CN" altLang="en-US" dirty="0" smtClean="0"/>
              <a:t>（</a:t>
            </a:r>
            <a:r>
              <a:rPr lang="zh-CN" altLang="en-US" dirty="0"/>
              <a:t>中断处于 </a:t>
            </a:r>
            <a:r>
              <a:rPr lang="en-US" altLang="zh-CN" dirty="0" err="1"/>
              <a:t>WaitSleepJoin</a:t>
            </a:r>
            <a:r>
              <a:rPr lang="en-US" altLang="zh-CN" dirty="0"/>
              <a:t> </a:t>
            </a:r>
            <a:r>
              <a:rPr lang="zh-CN" altLang="en-US" dirty="0"/>
              <a:t>状态的</a:t>
            </a:r>
            <a:r>
              <a:rPr lang="zh-CN" altLang="en-US" dirty="0" smtClean="0"/>
              <a:t>线程，下个周期恢复执行）</a:t>
            </a:r>
            <a:endParaRPr lang="en-US" altLang="zh-CN" dirty="0" smtClean="0"/>
          </a:p>
          <a:p>
            <a:r>
              <a:rPr lang="en-US" altLang="zh-CN" dirty="0" smtClean="0"/>
              <a:t>Abort</a:t>
            </a:r>
          </a:p>
          <a:p>
            <a:r>
              <a:rPr lang="zh-CN" altLang="en-US" dirty="0" smtClean="0"/>
              <a:t>这些核心方法都是</a:t>
            </a:r>
            <a:r>
              <a:rPr lang="en-US" altLang="zh-CN" dirty="0" smtClean="0"/>
              <a:t>CLR</a:t>
            </a:r>
            <a:r>
              <a:rPr lang="zh-CN" altLang="en-US" dirty="0" smtClean="0"/>
              <a:t>实现的，</a:t>
            </a:r>
            <a:r>
              <a:rPr lang="en-US" altLang="zh-CN" dirty="0" smtClean="0"/>
              <a:t>framework</a:t>
            </a:r>
            <a:r>
              <a:rPr lang="zh-CN" altLang="en-US" dirty="0" smtClean="0"/>
              <a:t>只是一个</a:t>
            </a:r>
            <a:r>
              <a:rPr lang="zh-CN" altLang="en-US" dirty="0" smtClean="0"/>
              <a:t>皮</a:t>
            </a:r>
            <a:endParaRPr lang="en-US" altLang="zh-CN" dirty="0" smtClean="0"/>
          </a:p>
          <a:p>
            <a:endParaRPr lang="en-US" altLang="zh-CN" dirty="0"/>
          </a:p>
          <a:p>
            <a:endParaRPr lang="en-US" altLang="zh-CN" dirty="0" smtClean="0"/>
          </a:p>
          <a:p>
            <a:r>
              <a:rPr lang="zh-CN" altLang="en-US" dirty="0"/>
              <a:t>前台线程和后台线程的区别和联系：</a:t>
            </a:r>
          </a:p>
          <a:p>
            <a:r>
              <a:rPr lang="en-US" altLang="zh-CN" dirty="0"/>
              <a:t>1</a:t>
            </a:r>
            <a:r>
              <a:rPr lang="zh-CN" altLang="en-US" dirty="0"/>
              <a:t>、后台线程不会阻止进程的终止。属于某个进程的所有前台线程都终止后，该进程就会被终止。所有剩余的后台线程都会停止且不会完成。</a:t>
            </a:r>
          </a:p>
          <a:p>
            <a:r>
              <a:rPr lang="en-US" altLang="zh-CN" dirty="0"/>
              <a:t>2</a:t>
            </a:r>
            <a:r>
              <a:rPr lang="zh-CN" altLang="en-US" dirty="0"/>
              <a:t>、可以在任何时候将前台线程修改为后台线程，方式是设置</a:t>
            </a:r>
            <a:r>
              <a:rPr lang="en-US" altLang="zh-CN" dirty="0" err="1">
                <a:hlinkClick r:id="rId2"/>
              </a:rPr>
              <a:t>Thread.IsBackground</a:t>
            </a:r>
            <a:r>
              <a:rPr lang="zh-CN" altLang="en-US" dirty="0"/>
              <a:t> 属性。</a:t>
            </a:r>
          </a:p>
          <a:p>
            <a:r>
              <a:rPr lang="en-US" altLang="zh-CN" dirty="0"/>
              <a:t>3</a:t>
            </a:r>
            <a:r>
              <a:rPr lang="zh-CN" altLang="en-US" dirty="0"/>
              <a:t>、不管是前台线程还是后台线程，如果线程内出现了异常，都会导致进程的终止。</a:t>
            </a:r>
          </a:p>
          <a:p>
            <a:r>
              <a:rPr lang="en-US" altLang="zh-CN" dirty="0"/>
              <a:t>4</a:t>
            </a:r>
            <a:r>
              <a:rPr lang="zh-CN" altLang="en-US" dirty="0"/>
              <a:t>、托管线程池中的线程都是后台线程，使用</a:t>
            </a:r>
            <a:r>
              <a:rPr lang="en-US" altLang="zh-CN" dirty="0"/>
              <a:t>new Thread</a:t>
            </a:r>
            <a:r>
              <a:rPr lang="zh-CN" altLang="en-US" dirty="0"/>
              <a:t>方式创建的线程默认都是前台线程。</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个人期望的</a:t>
            </a:r>
            <a:r>
              <a:rPr lang="en-US" altLang="zh-CN" dirty="0" smtClean="0"/>
              <a:t>training</a:t>
            </a:r>
            <a:endParaRPr lang="zh-CN" altLang="en-US" dirty="0"/>
          </a:p>
        </p:txBody>
      </p:sp>
      <p:sp>
        <p:nvSpPr>
          <p:cNvPr id="3" name="内容占位符 2"/>
          <p:cNvSpPr>
            <a:spLocks noGrp="1"/>
          </p:cNvSpPr>
          <p:nvPr>
            <p:ph sz="quarter" idx="11"/>
          </p:nvPr>
        </p:nvSpPr>
        <p:spPr/>
        <p:txBody>
          <a:bodyPr/>
          <a:lstStyle/>
          <a:p>
            <a:pPr marL="0" indent="0">
              <a:buNone/>
            </a:pPr>
            <a:r>
              <a:rPr lang="en-US" altLang="zh-CN" dirty="0" smtClean="0"/>
              <a:t>Java</a:t>
            </a:r>
            <a:r>
              <a:rPr lang="zh-CN" altLang="en-US" dirty="0" smtClean="0"/>
              <a:t>多线程</a:t>
            </a:r>
            <a:endParaRPr lang="en-US" altLang="zh-CN" dirty="0" smtClean="0"/>
          </a:p>
          <a:p>
            <a:pPr marL="0" indent="0">
              <a:buNone/>
            </a:pPr>
            <a:r>
              <a:rPr lang="en-US" altLang="zh-CN" dirty="0" smtClean="0"/>
              <a:t>Java maven</a:t>
            </a:r>
          </a:p>
          <a:p>
            <a:pPr marL="0" indent="0">
              <a:buNone/>
            </a:pPr>
            <a:r>
              <a:rPr lang="en-US" altLang="zh-CN" dirty="0" smtClean="0"/>
              <a:t>Eclipse/Idea</a:t>
            </a:r>
          </a:p>
          <a:p>
            <a:pPr marL="0" indent="0">
              <a:buNone/>
            </a:pPr>
            <a:r>
              <a:rPr lang="en-US" altLang="zh-CN" dirty="0" smtClean="0"/>
              <a:t>Spring </a:t>
            </a:r>
            <a:r>
              <a:rPr lang="en-US" altLang="zh-CN" dirty="0" err="1" smtClean="0"/>
              <a:t>springmvc</a:t>
            </a:r>
            <a:endParaRPr lang="en-US" altLang="zh-CN" dirty="0" smtClean="0"/>
          </a:p>
          <a:p>
            <a:pPr marL="0" indent="0">
              <a:buNone/>
            </a:pPr>
            <a:r>
              <a:rPr lang="en-US" altLang="zh-CN" dirty="0" smtClean="0"/>
              <a:t>Java </a:t>
            </a:r>
            <a:r>
              <a:rPr lang="en-US" altLang="zh-CN" dirty="0" err="1" smtClean="0"/>
              <a:t>ssh</a:t>
            </a:r>
            <a:r>
              <a:rPr lang="en-US" altLang="zh-CN" dirty="0" smtClean="0"/>
              <a:t>/</a:t>
            </a:r>
            <a:r>
              <a:rPr lang="en-US" altLang="zh-CN" dirty="0" err="1" smtClean="0"/>
              <a:t>ssm</a:t>
            </a:r>
            <a:endParaRPr lang="en-US" altLang="zh-CN" dirty="0" smtClean="0"/>
          </a:p>
          <a:p>
            <a:pPr marL="0" indent="0">
              <a:buNone/>
            </a:pPr>
            <a:r>
              <a:rPr lang="en-US" altLang="zh-CN" dirty="0" err="1" smtClean="0"/>
              <a:t>es</a:t>
            </a:r>
            <a:r>
              <a:rPr lang="en-US" altLang="zh-CN" dirty="0" smtClean="0"/>
              <a:t>/</a:t>
            </a:r>
            <a:r>
              <a:rPr lang="en-US" altLang="zh-CN" dirty="0" err="1" smtClean="0"/>
              <a:t>solr</a:t>
            </a:r>
            <a:r>
              <a:rPr lang="en-US" altLang="zh-CN" dirty="0" smtClean="0"/>
              <a:t>/</a:t>
            </a:r>
            <a:r>
              <a:rPr lang="en-US" altLang="zh-CN" dirty="0" err="1" smtClean="0"/>
              <a:t>hadoop</a:t>
            </a:r>
            <a:endParaRPr lang="en-US" altLang="zh-CN" dirty="0" smtClean="0"/>
          </a:p>
          <a:p>
            <a:pPr marL="0" indent="0">
              <a:buNone/>
            </a:pPr>
            <a:endParaRPr lang="en-US" altLang="zh-CN" dirty="0"/>
          </a:p>
          <a:p>
            <a:pPr marL="0" indent="0">
              <a:buNone/>
            </a:pPr>
            <a:r>
              <a:rPr lang="en-US" altLang="zh-CN" dirty="0" err="1" smtClean="0"/>
              <a:t>.Net</a:t>
            </a:r>
            <a:r>
              <a:rPr lang="en-US" altLang="zh-CN" dirty="0" smtClean="0"/>
              <a:t>:</a:t>
            </a:r>
          </a:p>
          <a:p>
            <a:pPr marL="0" indent="0">
              <a:buNone/>
            </a:pPr>
            <a:r>
              <a:rPr lang="en-US" altLang="zh-CN" dirty="0" err="1" smtClean="0"/>
              <a:t>MVC,webapi</a:t>
            </a:r>
            <a:r>
              <a:rPr lang="zh-CN" altLang="en-US" dirty="0" smtClean="0"/>
              <a:t>源码解析</a:t>
            </a:r>
            <a:r>
              <a:rPr lang="en-US" altLang="zh-CN" dirty="0" smtClean="0"/>
              <a:t>(</a:t>
            </a:r>
            <a:r>
              <a:rPr lang="zh-CN" altLang="en-US" dirty="0"/>
              <a:t>蒋金楠</a:t>
            </a:r>
            <a:r>
              <a:rPr lang="en-US" altLang="zh-CN" dirty="0" smtClean="0"/>
              <a:t>)</a:t>
            </a:r>
          </a:p>
          <a:p>
            <a:pPr marL="0" indent="0">
              <a:buNone/>
            </a:pPr>
            <a:r>
              <a:rPr lang="en-US" altLang="zh-CN" dirty="0" smtClean="0"/>
              <a:t>WCF</a:t>
            </a:r>
            <a:r>
              <a:rPr lang="zh-CN" altLang="en-US" dirty="0" smtClean="0"/>
              <a:t>（蒋金楠）</a:t>
            </a:r>
            <a:endParaRPr lang="en-US" altLang="zh-CN" dirty="0" smtClean="0"/>
          </a:p>
          <a:p>
            <a:pPr marL="0" indent="0">
              <a:buNone/>
            </a:pPr>
            <a:endParaRPr lang="en-US" altLang="zh-CN" dirty="0"/>
          </a:p>
          <a:p>
            <a:pPr marL="0" indent="0">
              <a:buNone/>
            </a:pPr>
            <a:r>
              <a:rPr lang="zh-CN" altLang="en-US" dirty="0" smtClean="0"/>
              <a:t>其他优秀的框架源码解读</a:t>
            </a:r>
            <a:endParaRPr lang="en-US" altLang="zh-CN" dirty="0" smtClean="0"/>
          </a:p>
          <a:p>
            <a:pPr marL="0" indent="0">
              <a:buNone/>
            </a:pPr>
            <a:r>
              <a:rPr lang="zh-CN" altLang="en-US" dirty="0"/>
              <a:t>软件脱壳破解技术</a:t>
            </a:r>
            <a:endParaRPr lang="en-US" altLang="zh-CN" dirty="0"/>
          </a:p>
          <a:p>
            <a:pPr marL="0" indent="0">
              <a:buNone/>
            </a:pPr>
            <a:endParaRPr lang="en-US" altLang="zh-CN" dirty="0"/>
          </a:p>
          <a:p>
            <a:pPr marL="0" indent="0">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开销</a:t>
            </a:r>
            <a:endParaRPr lang="zh-CN" altLang="en-US" dirty="0"/>
          </a:p>
        </p:txBody>
      </p:sp>
      <p:sp>
        <p:nvSpPr>
          <p:cNvPr id="3" name="内容占位符 2"/>
          <p:cNvSpPr>
            <a:spLocks noGrp="1"/>
          </p:cNvSpPr>
          <p:nvPr>
            <p:ph sz="quarter" idx="11"/>
          </p:nvPr>
        </p:nvSpPr>
        <p:spPr/>
        <p:txBody>
          <a:bodyPr/>
          <a:lstStyle/>
          <a:p>
            <a:pPr marL="0" indent="0">
              <a:buNone/>
            </a:pPr>
            <a:r>
              <a:rPr lang="zh-CN" altLang="en-US" dirty="0" smtClean="0"/>
              <a:t>空间的开销</a:t>
            </a:r>
            <a:endParaRPr lang="en-US" altLang="zh-CN" dirty="0" smtClean="0"/>
          </a:p>
          <a:p>
            <a:pPr marL="0" indent="0">
              <a:buNone/>
            </a:pPr>
            <a:r>
              <a:rPr lang="en-US" altLang="zh-CN" dirty="0" smtClean="0"/>
              <a:t>1Thread </a:t>
            </a:r>
            <a:r>
              <a:rPr lang="zh-CN" altLang="en-US" dirty="0" smtClean="0"/>
              <a:t>的内核数据结构</a:t>
            </a:r>
            <a:r>
              <a:rPr lang="en-US" altLang="zh-CN" dirty="0" smtClean="0"/>
              <a:t>,</a:t>
            </a:r>
            <a:r>
              <a:rPr lang="en-US" altLang="zh-CN" dirty="0" err="1" smtClean="0"/>
              <a:t>osid</a:t>
            </a:r>
            <a:r>
              <a:rPr lang="zh-CN" altLang="en-US" dirty="0" smtClean="0"/>
              <a:t>以及上下文</a:t>
            </a:r>
            <a:r>
              <a:rPr lang="en-US" altLang="zh-CN" dirty="0" smtClean="0"/>
              <a:t>context(</a:t>
            </a:r>
            <a:r>
              <a:rPr lang="en-US" altLang="zh-CN" dirty="0" err="1" smtClean="0"/>
              <a:t>cpu</a:t>
            </a:r>
            <a:r>
              <a:rPr lang="zh-CN" altLang="en-US" dirty="0" smtClean="0"/>
              <a:t>寄存器的变量</a:t>
            </a:r>
            <a:r>
              <a:rPr lang="en-US" altLang="zh-CN" dirty="0" smtClean="0"/>
              <a:t>),</a:t>
            </a:r>
            <a:r>
              <a:rPr lang="zh-CN" altLang="en-US" dirty="0" smtClean="0"/>
              <a:t>时间片切换，</a:t>
            </a:r>
            <a:r>
              <a:rPr lang="zh-CN" altLang="en-US" dirty="0"/>
              <a:t>当前</a:t>
            </a:r>
            <a:r>
              <a:rPr lang="zh-CN" altLang="en-US" dirty="0" smtClean="0"/>
              <a:t>线程的</a:t>
            </a:r>
            <a:r>
              <a:rPr lang="en-US" altLang="zh-CN" dirty="0" err="1" smtClean="0"/>
              <a:t>cpu</a:t>
            </a:r>
            <a:r>
              <a:rPr lang="zh-CN" altLang="en-US" dirty="0" smtClean="0"/>
              <a:t>寄存器数据放到线程上下文中，然后切换调度其他线程，时间片切换大概需要</a:t>
            </a:r>
            <a:r>
              <a:rPr lang="en-US" altLang="zh-CN" dirty="0" smtClean="0"/>
              <a:t>30ms.</a:t>
            </a:r>
          </a:p>
          <a:p>
            <a:pPr marL="0" indent="0">
              <a:buNone/>
            </a:pPr>
            <a:r>
              <a:rPr lang="en-US" altLang="zh-CN" dirty="0" smtClean="0"/>
              <a:t>2.</a:t>
            </a:r>
            <a:r>
              <a:rPr lang="zh-CN" altLang="en-US" dirty="0" smtClean="0"/>
              <a:t>环境块</a:t>
            </a:r>
            <a:r>
              <a:rPr lang="en-US" altLang="zh-CN" dirty="0" smtClean="0"/>
              <a:t>TLS(thread local storage)</a:t>
            </a:r>
            <a:r>
              <a:rPr lang="zh-CN" altLang="en-US" dirty="0" smtClean="0"/>
              <a:t>以及</a:t>
            </a:r>
            <a:r>
              <a:rPr lang="en-US" altLang="zh-CN" dirty="0" smtClean="0"/>
              <a:t>exception</a:t>
            </a:r>
            <a:r>
              <a:rPr lang="zh-CN" altLang="en-US" dirty="0" smtClean="0"/>
              <a:t>信息</a:t>
            </a:r>
            <a:endParaRPr lang="en-US" altLang="zh-CN" dirty="0"/>
          </a:p>
          <a:p>
            <a:pPr marL="0" indent="0">
              <a:buNone/>
            </a:pPr>
            <a:r>
              <a:rPr lang="zh-CN" altLang="en-US" dirty="0" smtClean="0"/>
              <a:t>通过</a:t>
            </a:r>
            <a:r>
              <a:rPr lang="en-US" altLang="zh-CN" dirty="0" err="1" smtClean="0"/>
              <a:t>windbg</a:t>
            </a:r>
            <a:r>
              <a:rPr lang="zh-CN" altLang="en-US" dirty="0" smtClean="0"/>
              <a:t>加载进程，从</a:t>
            </a:r>
            <a:r>
              <a:rPr lang="en-US" altLang="zh-CN" dirty="0" smtClean="0"/>
              <a:t>CLR</a:t>
            </a:r>
            <a:r>
              <a:rPr lang="zh-CN" altLang="en-US" dirty="0" smtClean="0"/>
              <a:t>层面看底层线程</a:t>
            </a:r>
            <a:r>
              <a:rPr lang="en-US" altLang="zh-CN" dirty="0" smtClean="0"/>
              <a:t>.</a:t>
            </a:r>
          </a:p>
          <a:p>
            <a:pPr marL="0" indent="0">
              <a:buNone/>
            </a:pPr>
            <a:r>
              <a:rPr lang="zh-CN" altLang="en-US" dirty="0" smtClean="0"/>
              <a:t>（</a:t>
            </a:r>
            <a:r>
              <a:rPr lang="en-US" altLang="zh-CN" dirty="0" smtClean="0"/>
              <a:t>.</a:t>
            </a:r>
            <a:r>
              <a:rPr lang="en-US" altLang="zh-CN" dirty="0" err="1" smtClean="0"/>
              <a:t>loadby</a:t>
            </a:r>
            <a:r>
              <a:rPr lang="en-US" altLang="zh-CN" dirty="0" smtClean="0"/>
              <a:t> </a:t>
            </a:r>
            <a:r>
              <a:rPr lang="en-US" altLang="zh-CN" dirty="0" err="1" smtClean="0"/>
              <a:t>clr</a:t>
            </a:r>
            <a:r>
              <a:rPr lang="en-US" altLang="zh-CN" dirty="0" smtClean="0"/>
              <a:t> </a:t>
            </a:r>
            <a:r>
              <a:rPr lang="en-US" altLang="zh-CN" dirty="0" err="1" smtClean="0"/>
              <a:t>sos,threads,teb,peb</a:t>
            </a:r>
            <a:r>
              <a:rPr lang="en-US" altLang="zh-CN" dirty="0" smtClean="0"/>
              <a:t> </a:t>
            </a:r>
          </a:p>
          <a:p>
            <a:pPr marL="0" indent="0">
              <a:buNone/>
            </a:pPr>
            <a:r>
              <a:rPr lang="zh-CN" altLang="en-US" dirty="0" smtClean="0"/>
              <a:t>具体使用请参照博客园：</a:t>
            </a:r>
            <a:r>
              <a:rPr lang="en-US" altLang="zh-CN" dirty="0"/>
              <a:t>https://www.cnblogs.com/fang-beny/p/3582653.html</a:t>
            </a:r>
            <a:r>
              <a:rPr lang="zh-CN" altLang="en-US" dirty="0" smtClean="0"/>
              <a:t>）</a:t>
            </a:r>
            <a:endParaRPr lang="en-US" altLang="zh-CN" dirty="0" smtClean="0"/>
          </a:p>
          <a:p>
            <a:pPr marL="0" indent="0">
              <a:buNone/>
            </a:pPr>
            <a:r>
              <a:rPr lang="en-US" altLang="zh-CN" dirty="0" smtClean="0"/>
              <a:t>3.</a:t>
            </a:r>
            <a:r>
              <a:rPr lang="zh-CN" altLang="en-US" dirty="0" smtClean="0"/>
              <a:t>用户模式堆栈</a:t>
            </a:r>
            <a:endParaRPr lang="en-US" altLang="zh-CN" dirty="0" smtClean="0"/>
          </a:p>
          <a:p>
            <a:pPr marL="0" indent="0">
              <a:buNone/>
            </a:pPr>
            <a:r>
              <a:rPr lang="zh-CN" altLang="en-US" dirty="0"/>
              <a:t>一</a:t>
            </a:r>
            <a:r>
              <a:rPr lang="zh-CN" altLang="en-US" dirty="0" smtClean="0"/>
              <a:t>个线程分配默认</a:t>
            </a:r>
            <a:r>
              <a:rPr lang="en-US" altLang="zh-CN" dirty="0" smtClean="0"/>
              <a:t>1M</a:t>
            </a:r>
            <a:r>
              <a:rPr lang="zh-CN" altLang="en-US" dirty="0" smtClean="0"/>
              <a:t>堆栈空间</a:t>
            </a:r>
            <a:r>
              <a:rPr lang="en-US" altLang="zh-CN" dirty="0" smtClean="0"/>
              <a:t>,</a:t>
            </a:r>
            <a:r>
              <a:rPr lang="zh-CN" altLang="en-US" dirty="0" smtClean="0"/>
              <a:t>存储一些参数局部变量</a:t>
            </a:r>
            <a:endParaRPr lang="en-US" altLang="zh-CN" dirty="0" smtClean="0"/>
          </a:p>
          <a:p>
            <a:pPr marL="0" indent="0">
              <a:buNone/>
            </a:pPr>
            <a:r>
              <a:rPr lang="en-US" altLang="zh-CN" dirty="0" smtClean="0"/>
              <a:t>4.</a:t>
            </a:r>
            <a:r>
              <a:rPr lang="zh-CN" altLang="en-US" dirty="0" smtClean="0"/>
              <a:t>内核模式堆栈</a:t>
            </a:r>
            <a:endParaRPr lang="en-US" altLang="zh-CN" dirty="0" smtClean="0"/>
          </a:p>
          <a:p>
            <a:pPr marL="0" indent="0">
              <a:buNone/>
            </a:pPr>
            <a:r>
              <a:rPr lang="en-US" altLang="zh-CN" dirty="0" smtClean="0"/>
              <a:t>CLR</a:t>
            </a:r>
            <a:r>
              <a:rPr lang="zh-CN" altLang="en-US" dirty="0" smtClean="0"/>
              <a:t>的线程操作包括线程的同步都是调用底层的</a:t>
            </a:r>
            <a:r>
              <a:rPr lang="en-US" altLang="zh-CN" dirty="0" smtClean="0"/>
              <a:t>WIN32</a:t>
            </a:r>
            <a:r>
              <a:rPr lang="zh-CN" altLang="en-US" dirty="0" smtClean="0"/>
              <a:t> </a:t>
            </a:r>
            <a:r>
              <a:rPr lang="en-US" altLang="zh-CN" dirty="0" err="1" smtClean="0"/>
              <a:t>api</a:t>
            </a:r>
            <a:r>
              <a:rPr lang="en-US" altLang="zh-CN" dirty="0" smtClean="0"/>
              <a:t>.</a:t>
            </a:r>
            <a:r>
              <a:rPr lang="zh-CN" altLang="en-US" dirty="0" smtClean="0"/>
              <a:t>用户模式参数需要传到内核。</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开销</a:t>
            </a:r>
            <a:endParaRPr lang="zh-CN" altLang="en-US" dirty="0"/>
          </a:p>
        </p:txBody>
      </p:sp>
      <p:sp>
        <p:nvSpPr>
          <p:cNvPr id="3" name="内容占位符 2"/>
          <p:cNvSpPr>
            <a:spLocks noGrp="1"/>
          </p:cNvSpPr>
          <p:nvPr>
            <p:ph sz="quarter" idx="11"/>
          </p:nvPr>
        </p:nvSpPr>
        <p:spPr/>
        <p:txBody>
          <a:bodyPr/>
          <a:lstStyle/>
          <a:p>
            <a:pPr marL="0" indent="0">
              <a:buNone/>
            </a:pPr>
            <a:r>
              <a:rPr lang="zh-CN" altLang="en-US" dirty="0"/>
              <a:t>时间</a:t>
            </a:r>
            <a:r>
              <a:rPr lang="zh-CN" altLang="en-US" dirty="0" smtClean="0"/>
              <a:t>的开销</a:t>
            </a:r>
            <a:endParaRPr lang="en-US" altLang="zh-CN" dirty="0" smtClean="0"/>
          </a:p>
          <a:p>
            <a:pPr marL="0" indent="0">
              <a:buNone/>
            </a:pPr>
            <a:r>
              <a:rPr lang="en-US" altLang="zh-CN" dirty="0" smtClean="0"/>
              <a:t>1</a:t>
            </a:r>
            <a:r>
              <a:rPr lang="zh-CN" altLang="en-US" dirty="0" smtClean="0"/>
              <a:t>进程启动的时候加载</a:t>
            </a:r>
            <a:r>
              <a:rPr lang="en-US" altLang="zh-CN" dirty="0" smtClean="0"/>
              <a:t>exe</a:t>
            </a:r>
            <a:r>
              <a:rPr lang="zh-CN" altLang="en-US" dirty="0" smtClean="0"/>
              <a:t>，</a:t>
            </a:r>
            <a:r>
              <a:rPr lang="en-US" altLang="zh-CN" dirty="0" err="1" smtClean="0"/>
              <a:t>dll</a:t>
            </a:r>
            <a:endParaRPr lang="en-US" altLang="zh-CN" dirty="0" smtClean="0"/>
          </a:p>
          <a:p>
            <a:pPr marL="0" indent="0">
              <a:buNone/>
            </a:pPr>
            <a:r>
              <a:rPr lang="en-US" altLang="zh-CN" dirty="0" err="1" smtClean="0"/>
              <a:t>Dumpdomain:CLR</a:t>
            </a:r>
            <a:r>
              <a:rPr lang="zh-CN" altLang="en-US" dirty="0" smtClean="0"/>
              <a:t>创建的</a:t>
            </a:r>
            <a:r>
              <a:rPr lang="en-US" altLang="zh-CN" dirty="0" smtClean="0"/>
              <a:t>system domain</a:t>
            </a:r>
            <a:r>
              <a:rPr lang="zh-CN" altLang="en-US" dirty="0" smtClean="0"/>
              <a:t>，</a:t>
            </a:r>
            <a:r>
              <a:rPr lang="en-US" altLang="zh-CN" dirty="0" smtClean="0"/>
              <a:t>GAC</a:t>
            </a:r>
            <a:r>
              <a:rPr lang="zh-CN" altLang="en-US" dirty="0" smtClean="0"/>
              <a:t>创建的</a:t>
            </a:r>
            <a:r>
              <a:rPr lang="en-US" altLang="zh-CN" dirty="0" smtClean="0"/>
              <a:t>shared domain</a:t>
            </a:r>
            <a:r>
              <a:rPr lang="zh-CN" altLang="en-US" dirty="0" smtClean="0"/>
              <a:t>，程序的程序域（</a:t>
            </a:r>
            <a:r>
              <a:rPr lang="en-US" altLang="zh-CN" dirty="0" smtClean="0"/>
              <a:t>domain1</a:t>
            </a:r>
            <a:r>
              <a:rPr lang="zh-CN" altLang="en-US" dirty="0" smtClean="0"/>
              <a:t>）</a:t>
            </a:r>
            <a:endParaRPr lang="en-US" altLang="zh-CN" dirty="0" smtClean="0"/>
          </a:p>
          <a:p>
            <a:pPr marL="0" indent="0">
              <a:buNone/>
            </a:pPr>
            <a:r>
              <a:rPr lang="zh-CN" altLang="en-US" dirty="0" smtClean="0"/>
              <a:t>开启关闭线程都会通知进程中的</a:t>
            </a:r>
            <a:r>
              <a:rPr lang="en-US" altLang="zh-CN" dirty="0" err="1" smtClean="0"/>
              <a:t>dll,attach</a:t>
            </a:r>
            <a:r>
              <a:rPr lang="zh-CN" altLang="en-US" dirty="0" smtClean="0"/>
              <a:t>和</a:t>
            </a:r>
            <a:r>
              <a:rPr lang="en-US" altLang="zh-CN" dirty="0" smtClean="0"/>
              <a:t>detach</a:t>
            </a:r>
            <a:r>
              <a:rPr lang="zh-CN" altLang="en-US" dirty="0" smtClean="0"/>
              <a:t>标志位</a:t>
            </a:r>
            <a:r>
              <a:rPr lang="en-US" altLang="zh-CN" dirty="0" smtClean="0"/>
              <a:t>.</a:t>
            </a:r>
          </a:p>
          <a:p>
            <a:pPr marL="0" indent="0">
              <a:buNone/>
            </a:pPr>
            <a:r>
              <a:rPr lang="zh-CN" altLang="en-US" dirty="0" smtClean="0"/>
              <a:t>通知</a:t>
            </a:r>
            <a:r>
              <a:rPr lang="en-US" altLang="zh-CN" dirty="0" err="1" smtClean="0"/>
              <a:t>dll</a:t>
            </a:r>
            <a:r>
              <a:rPr lang="zh-CN" altLang="en-US" dirty="0" smtClean="0"/>
              <a:t>，比如开启一个线程，</a:t>
            </a:r>
            <a:r>
              <a:rPr lang="en-US" altLang="zh-CN" dirty="0" err="1" smtClean="0"/>
              <a:t>dll</a:t>
            </a:r>
            <a:r>
              <a:rPr lang="zh-CN" altLang="en-US" dirty="0" smtClean="0"/>
              <a:t>做资源创建或销毁</a:t>
            </a:r>
            <a:endParaRPr lang="en-US" altLang="zh-CN" dirty="0" smtClean="0"/>
          </a:p>
          <a:p>
            <a:pPr marL="0" indent="0">
              <a:buNone/>
            </a:pPr>
            <a:endParaRPr lang="en-US" altLang="zh-CN" dirty="0"/>
          </a:p>
          <a:p>
            <a:pPr marL="0" indent="0">
              <a:buNone/>
            </a:pPr>
            <a:r>
              <a:rPr lang="en-US" altLang="zh-CN" dirty="0" smtClean="0"/>
              <a:t>2.</a:t>
            </a:r>
            <a:r>
              <a:rPr lang="zh-CN" altLang="en-US" dirty="0" smtClean="0"/>
              <a:t>时间片切换</a:t>
            </a:r>
            <a:endParaRPr lang="en-US" altLang="zh-CN" dirty="0" smtClean="0"/>
          </a:p>
          <a:p>
            <a:pPr marL="0" indent="0">
              <a:buNone/>
            </a:pPr>
            <a:r>
              <a:rPr lang="zh-CN" altLang="en-US" dirty="0" smtClean="0"/>
              <a:t>假设</a:t>
            </a:r>
            <a:r>
              <a:rPr lang="en-US" altLang="zh-CN" dirty="0" smtClean="0"/>
              <a:t>8</a:t>
            </a:r>
            <a:r>
              <a:rPr lang="zh-CN" altLang="en-US" dirty="0" smtClean="0"/>
              <a:t>个</a:t>
            </a:r>
            <a:r>
              <a:rPr lang="en-US" altLang="zh-CN" dirty="0" smtClean="0"/>
              <a:t>CPU</a:t>
            </a:r>
            <a:r>
              <a:rPr lang="zh-CN" altLang="en-US" dirty="0" smtClean="0"/>
              <a:t>，微观上提供</a:t>
            </a:r>
            <a:r>
              <a:rPr lang="en-US" altLang="zh-CN" dirty="0" smtClean="0"/>
              <a:t>8</a:t>
            </a:r>
            <a:r>
              <a:rPr lang="zh-CN" altLang="en-US" dirty="0" smtClean="0"/>
              <a:t>个</a:t>
            </a:r>
            <a:r>
              <a:rPr lang="en-US" altLang="zh-CN" dirty="0" smtClean="0"/>
              <a:t>thread</a:t>
            </a:r>
            <a:r>
              <a:rPr lang="zh-CN" altLang="en-US" dirty="0" smtClean="0"/>
              <a:t>并行，如果开启</a:t>
            </a:r>
            <a:r>
              <a:rPr lang="en-US" altLang="zh-CN" dirty="0" smtClean="0"/>
              <a:t>9</a:t>
            </a:r>
            <a:r>
              <a:rPr lang="zh-CN" altLang="en-US" dirty="0" smtClean="0"/>
              <a:t>个线程，必然有一个</a:t>
            </a:r>
            <a:r>
              <a:rPr lang="en-US" altLang="zh-CN" dirty="0" smtClean="0"/>
              <a:t>thread</a:t>
            </a:r>
            <a:r>
              <a:rPr lang="zh-CN" altLang="en-US" dirty="0" smtClean="0"/>
              <a:t>休眠</a:t>
            </a:r>
            <a:r>
              <a:rPr lang="en-US" altLang="zh-CN" dirty="0" smtClean="0"/>
              <a:t>30ms</a:t>
            </a:r>
          </a:p>
          <a:p>
            <a:pPr marL="0" indent="0">
              <a:buNone/>
            </a:pPr>
            <a:endParaRPr lang="en-US" altLang="zh-CN" dirty="0"/>
          </a:p>
          <a:p>
            <a:pPr marL="0" indent="0">
              <a:buNone/>
            </a:pPr>
            <a:r>
              <a:rPr lang="zh-CN" altLang="en-US" dirty="0" smtClean="0"/>
              <a:t>好处：并行任务，</a:t>
            </a:r>
            <a:endParaRPr lang="en-US" altLang="zh-CN" dirty="0" smtClean="0"/>
          </a:p>
          <a:p>
            <a:pPr marL="0" indent="0">
              <a:buNone/>
            </a:pPr>
            <a:r>
              <a:rPr lang="zh-CN" altLang="en-US" dirty="0" smtClean="0"/>
              <a:t>坏处：使用不当可能给</a:t>
            </a:r>
            <a:r>
              <a:rPr lang="en-US" altLang="zh-CN" dirty="0" smtClean="0"/>
              <a:t>CPU</a:t>
            </a:r>
            <a:r>
              <a:rPr lang="zh-CN" altLang="en-US" dirty="0" smtClean="0"/>
              <a:t>带来难堪</a:t>
            </a:r>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静态方法</a:t>
            </a:r>
          </a:p>
        </p:txBody>
      </p:sp>
      <p:sp>
        <p:nvSpPr>
          <p:cNvPr id="3" name="内容占位符 2"/>
          <p:cNvSpPr>
            <a:spLocks noGrp="1"/>
          </p:cNvSpPr>
          <p:nvPr>
            <p:ph sz="quarter" idx="11"/>
          </p:nvPr>
        </p:nvSpPr>
        <p:spPr/>
        <p:txBody>
          <a:bodyPr/>
          <a:lstStyle/>
          <a:p>
            <a:r>
              <a:rPr lang="zh-CN" altLang="en-US" dirty="0"/>
              <a:t>AllocateDataSlot</a:t>
            </a:r>
          </a:p>
          <a:p>
            <a:r>
              <a:rPr lang="zh-CN" altLang="en-US" dirty="0"/>
              <a:t>AllocateNamedDataSlot（给所有的线程分配数据槽）</a:t>
            </a:r>
          </a:p>
          <a:p>
            <a:r>
              <a:rPr lang="zh-CN" altLang="en-US" dirty="0"/>
              <a:t>GetNamedDataSlot</a:t>
            </a:r>
          </a:p>
          <a:p>
            <a:r>
              <a:rPr lang="zh-CN" altLang="en-US" dirty="0"/>
              <a:t>FreeNamedDataSlot</a:t>
            </a:r>
          </a:p>
          <a:p>
            <a:r>
              <a:rPr lang="zh-CN" altLang="en-US" dirty="0"/>
              <a:t>多个线程间共享数据，存在锁 的问题</a:t>
            </a:r>
          </a:p>
          <a:p>
            <a:endParaRPr lang="zh-CN" altLang="en-US" dirty="0"/>
          </a:p>
          <a:p>
            <a:r>
              <a:rPr lang="en-US" altLang="zh-CN" dirty="0"/>
              <a:t>ThreadStatic(static</a:t>
            </a:r>
            <a:r>
              <a:rPr lang="zh-CN" altLang="en-US" dirty="0"/>
              <a:t>区别，这个是每个线程唯一的静态字段</a:t>
            </a:r>
            <a:r>
              <a:rPr lang="en-US" altLang="zh-CN" dirty="0"/>
              <a:t>)</a:t>
            </a:r>
          </a:p>
          <a:p>
            <a:r>
              <a:rPr lang="en-US" altLang="zh-CN" dirty="0"/>
              <a:t>ThreadLocal</a:t>
            </a:r>
          </a:p>
          <a:p>
            <a:endParaRPr lang="en-US" altLang="zh-CN" dirty="0"/>
          </a:p>
          <a:p>
            <a:r>
              <a:rPr lang="zh-CN" altLang="en-US" dirty="0"/>
              <a:t>存储在线程环境快，我们可以通过</a:t>
            </a:r>
            <a:r>
              <a:rPr lang="en-US" altLang="zh-CN" dirty="0"/>
              <a:t>windbg</a:t>
            </a:r>
            <a:r>
              <a:rPr lang="zh-CN" altLang="en-US" dirty="0"/>
              <a:t>查看</a:t>
            </a:r>
            <a:r>
              <a:rPr lang="zh-CN" altLang="en-US" dirty="0" smtClean="0"/>
              <a:t>（</a:t>
            </a:r>
            <a:r>
              <a:rPr lang="en-US" altLang="zh-CN" dirty="0" smtClean="0"/>
              <a:t>!</a:t>
            </a:r>
            <a:r>
              <a:rPr lang="en-US" altLang="zh-CN" dirty="0" err="1" smtClean="0"/>
              <a:t>clrstack</a:t>
            </a:r>
            <a:r>
              <a:rPr lang="zh-CN" altLang="en-US" dirty="0" smtClean="0"/>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静态方法</a:t>
            </a:r>
            <a:r>
              <a:rPr lang="en-US" altLang="zh-CN" dirty="0" smtClean="0"/>
              <a:t>(</a:t>
            </a:r>
            <a:r>
              <a:rPr lang="zh-CN" altLang="en-US" dirty="0" smtClean="0"/>
              <a:t>内存【非</a:t>
            </a:r>
            <a:r>
              <a:rPr lang="en-US" altLang="zh-CN" dirty="0" smtClean="0"/>
              <a:t>CPU</a:t>
            </a:r>
            <a:r>
              <a:rPr lang="zh-CN" altLang="en-US" dirty="0" smtClean="0"/>
              <a:t>缓存】</a:t>
            </a:r>
            <a:r>
              <a:rPr lang="en-US" altLang="zh-CN" dirty="0" smtClean="0"/>
              <a:t>)</a:t>
            </a:r>
          </a:p>
        </p:txBody>
      </p:sp>
      <p:sp>
        <p:nvSpPr>
          <p:cNvPr id="3" name="内容占位符 2"/>
          <p:cNvSpPr>
            <a:spLocks noGrp="1"/>
          </p:cNvSpPr>
          <p:nvPr>
            <p:ph sz="quarter" idx="11"/>
          </p:nvPr>
        </p:nvSpPr>
        <p:spPr/>
        <p:txBody>
          <a:bodyPr/>
          <a:lstStyle/>
          <a:p>
            <a:r>
              <a:rPr lang="en-US" altLang="zh-CN" dirty="0"/>
              <a:t>Release</a:t>
            </a:r>
            <a:r>
              <a:rPr lang="zh-CN" altLang="en-US" dirty="0"/>
              <a:t>版本相对于</a:t>
            </a:r>
            <a:r>
              <a:rPr lang="en-US" altLang="zh-CN" dirty="0"/>
              <a:t>debug</a:t>
            </a:r>
            <a:r>
              <a:rPr lang="zh-CN" altLang="en-US" dirty="0"/>
              <a:t>版本做了一些优化，可能将一些内存参数放入</a:t>
            </a:r>
            <a:r>
              <a:rPr lang="en-US" altLang="zh-CN" dirty="0"/>
              <a:t>CPU</a:t>
            </a:r>
            <a:r>
              <a:rPr lang="zh-CN" altLang="en-US" dirty="0"/>
              <a:t>缓存，导致</a:t>
            </a:r>
            <a:r>
              <a:rPr lang="en-US" altLang="zh-CN" dirty="0"/>
              <a:t>release</a:t>
            </a:r>
            <a:r>
              <a:rPr lang="zh-CN" altLang="en-US" dirty="0"/>
              <a:t>存在</a:t>
            </a:r>
            <a:r>
              <a:rPr lang="en-US" altLang="zh-CN" dirty="0"/>
              <a:t>bug</a:t>
            </a:r>
            <a:r>
              <a:rPr lang="zh-CN" altLang="en-US" dirty="0" smtClean="0"/>
              <a:t>。</a:t>
            </a:r>
            <a:endParaRPr lang="en-US" altLang="zh-CN" dirty="0" smtClean="0"/>
          </a:p>
          <a:p>
            <a:endParaRPr lang="en-US" altLang="zh-CN" dirty="0"/>
          </a:p>
          <a:p>
            <a:endParaRPr lang="zh-CN" altLang="en-US"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ThreadPool</a:t>
            </a:r>
            <a:r>
              <a:rPr lang="zh-CN" altLang="en-US" dirty="0" smtClean="0"/>
              <a:t>常见 方法</a:t>
            </a:r>
            <a:endParaRPr lang="zh-CN" altLang="en-US" dirty="0"/>
          </a:p>
        </p:txBody>
      </p:sp>
      <p:sp>
        <p:nvSpPr>
          <p:cNvPr id="3" name="内容占位符 2"/>
          <p:cNvSpPr>
            <a:spLocks noGrp="1"/>
          </p:cNvSpPr>
          <p:nvPr>
            <p:ph sz="quarter" idx="11"/>
          </p:nvPr>
        </p:nvSpPr>
        <p:spPr/>
        <p:txBody>
          <a:bodyPr/>
          <a:lstStyle/>
          <a:p>
            <a:pPr marL="0" indent="0">
              <a:buNone/>
            </a:pPr>
            <a:endParaRPr lang="zh-CN" altLang="en-US" dirty="0"/>
          </a:p>
        </p:txBody>
      </p:sp>
      <p:graphicFrame>
        <p:nvGraphicFramePr>
          <p:cNvPr id="4" name="表格 3"/>
          <p:cNvGraphicFramePr>
            <a:graphicFrameLocks noGrp="1"/>
          </p:cNvGraphicFramePr>
          <p:nvPr/>
        </p:nvGraphicFramePr>
        <p:xfrm>
          <a:off x="457200" y="1219200"/>
          <a:ext cx="7429500" cy="3360420"/>
        </p:xfrm>
        <a:graphic>
          <a:graphicData uri="http://schemas.openxmlformats.org/drawingml/2006/table">
            <a:tbl>
              <a:tblPr/>
              <a:tblGrid>
                <a:gridCol w="3714750"/>
                <a:gridCol w="3714750"/>
              </a:tblGrid>
              <a:tr h="0">
                <a:tc>
                  <a:txBody>
                    <a:bodyPr/>
                    <a:lstStyle/>
                    <a:p>
                      <a:pPr algn="l"/>
                      <a:r>
                        <a:rPr lang="en-US" dirty="0" err="1">
                          <a:solidFill>
                            <a:srgbClr val="4F4F4F"/>
                          </a:solidFill>
                          <a:effectLst/>
                        </a:rPr>
                        <a:t>GetAvailableThreads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剩余空闲线程数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dirty="0" err="1">
                          <a:solidFill>
                            <a:srgbClr val="4F4F4F"/>
                          </a:solidFill>
                          <a:effectLst/>
                        </a:rPr>
                        <a:t>GetMaxThreads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a:solidFill>
                            <a:srgbClr val="4F4F4F"/>
                          </a:solidFill>
                          <a:effectLst/>
                        </a:rPr>
                        <a:t>最多可用线程数，所有大于此数目的请求将保持排队状态，直到线程池线程变为可用</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algn="l"/>
                      <a:r>
                        <a:rPr lang="en-US">
                          <a:solidFill>
                            <a:srgbClr val="4F4F4F"/>
                          </a:solidFill>
                          <a:effectLst/>
                        </a:rPr>
                        <a:t>GetMinThreads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检索线程池在新请求预测中维护的空闲线程数。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dirty="0" err="1">
                          <a:solidFill>
                            <a:srgbClr val="4F4F4F"/>
                          </a:solidFill>
                          <a:effectLst/>
                        </a:rPr>
                        <a:t>QueueUserWorkItem</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a:solidFill>
                            <a:srgbClr val="4F4F4F"/>
                          </a:solidFill>
                          <a:effectLst/>
                        </a:rPr>
                        <a:t>启动线程池里得一个线程</a:t>
                      </a:r>
                      <a:r>
                        <a:rPr lang="en-US" altLang="zh-CN">
                          <a:solidFill>
                            <a:srgbClr val="4F4F4F"/>
                          </a:solidFill>
                          <a:effectLst/>
                        </a:rPr>
                        <a:t>(</a:t>
                      </a:r>
                      <a:r>
                        <a:rPr lang="zh-CN" altLang="en-US">
                          <a:solidFill>
                            <a:srgbClr val="4F4F4F"/>
                          </a:solidFill>
                          <a:effectLst/>
                        </a:rPr>
                        <a:t>队列的方式，如线程池暂时没空闲线程，则进入队列排队</a:t>
                      </a:r>
                      <a:r>
                        <a:rPr lang="en-US" altLang="zh-CN">
                          <a:solidFill>
                            <a:srgbClr val="4F4F4F"/>
                          </a:solidFill>
                          <a:effectLst/>
                        </a:rPr>
                        <a: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algn="l"/>
                      <a:r>
                        <a:rPr lang="en-US" dirty="0" err="1">
                          <a:solidFill>
                            <a:srgbClr val="4F4F4F"/>
                          </a:solidFill>
                          <a:effectLst/>
                        </a:rPr>
                        <a:t>SetMaxThreads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设置线程池中的最大线程数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a:solidFill>
                            <a:srgbClr val="4F4F4F"/>
                          </a:solidFill>
                          <a:effectLst/>
                        </a:rPr>
                        <a:t>SetMinThreads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dirty="0">
                          <a:solidFill>
                            <a:srgbClr val="4F4F4F"/>
                          </a:solidFill>
                          <a:effectLst/>
                        </a:rPr>
                        <a:t>设置线程池最少需要保留的线程数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ThreadPool</a:t>
            </a:r>
            <a:r>
              <a:rPr lang="zh-CN" altLang="en-US" dirty="0" err="1" smtClean="0"/>
              <a:t>与</a:t>
            </a:r>
            <a:r>
              <a:rPr lang="en-US" altLang="zh-CN" dirty="0" err="1" smtClean="0"/>
              <a:t>thread</a:t>
            </a:r>
            <a:r>
              <a:rPr lang="zh-CN" altLang="en-US" dirty="0" err="1" smtClean="0"/>
              <a:t>区别</a:t>
            </a:r>
          </a:p>
        </p:txBody>
      </p:sp>
      <p:sp>
        <p:nvSpPr>
          <p:cNvPr id="3" name="内容占位符 2"/>
          <p:cNvSpPr>
            <a:spLocks noGrp="1"/>
          </p:cNvSpPr>
          <p:nvPr>
            <p:ph sz="quarter" idx="11"/>
          </p:nvPr>
        </p:nvSpPr>
        <p:spPr/>
        <p:txBody>
          <a:bodyPr/>
          <a:lstStyle/>
          <a:p>
            <a:pPr marL="0" indent="0">
              <a:buNone/>
            </a:pPr>
            <a:r>
              <a:rPr lang="en-US" altLang="zh-CN" dirty="0"/>
              <a:t>1.</a:t>
            </a:r>
            <a:r>
              <a:rPr lang="zh-CN" altLang="en-US" dirty="0"/>
              <a:t>代码方面：假设下载</a:t>
            </a:r>
            <a:r>
              <a:rPr lang="en-US" altLang="zh-CN" dirty="0"/>
              <a:t>10</a:t>
            </a:r>
            <a:r>
              <a:rPr lang="zh-CN" altLang="en-US" dirty="0"/>
              <a:t>个文件，如果用</a:t>
            </a:r>
            <a:r>
              <a:rPr lang="en-US" altLang="zh-CN" dirty="0"/>
              <a:t>thread</a:t>
            </a:r>
            <a:r>
              <a:rPr lang="zh-CN" altLang="en-US" dirty="0"/>
              <a:t>需要定义</a:t>
            </a:r>
            <a:r>
              <a:rPr lang="en-US" altLang="zh-CN" dirty="0"/>
              <a:t>10</a:t>
            </a:r>
            <a:r>
              <a:rPr lang="zh-CN" altLang="en-US" dirty="0"/>
              <a:t>个线程对象数组，还可能定义一堆参数控制线程状态</a:t>
            </a:r>
            <a:r>
              <a:rPr lang="en-US" altLang="zh-CN" dirty="0"/>
              <a:t>,</a:t>
            </a:r>
            <a:r>
              <a:rPr lang="zh-CN" altLang="en-US" dirty="0"/>
              <a:t>而</a:t>
            </a:r>
            <a:r>
              <a:rPr lang="en-US" altLang="zh-CN" dirty="0"/>
              <a:t>threadpool</a:t>
            </a:r>
            <a:r>
              <a:rPr lang="zh-CN" altLang="en-US" dirty="0"/>
              <a:t>只需要丢</a:t>
            </a:r>
            <a:r>
              <a:rPr lang="en-US" altLang="zh-CN" dirty="0"/>
              <a:t>10</a:t>
            </a:r>
            <a:r>
              <a:rPr lang="zh-CN" altLang="en-US" dirty="0"/>
              <a:t>个任务给线程池。</a:t>
            </a:r>
          </a:p>
          <a:p>
            <a:pPr marL="0" indent="0">
              <a:buNone/>
            </a:pPr>
            <a:endParaRPr lang="zh-CN" altLang="en-US" dirty="0"/>
          </a:p>
          <a:p>
            <a:pPr marL="0" indent="0">
              <a:buNone/>
            </a:pPr>
            <a:r>
              <a:rPr lang="zh-CN" altLang="en-US" dirty="0"/>
              <a:t> ~Thread()</a:t>
            </a:r>
          </a:p>
          <a:p>
            <a:pPr marL="0" indent="0">
              <a:buNone/>
            </a:pPr>
            <a:r>
              <a:rPr lang="zh-CN" altLang="en-US" dirty="0"/>
              <a:t>        {</a:t>
            </a:r>
          </a:p>
          <a:p>
            <a:pPr marL="0" indent="0">
              <a:buNone/>
            </a:pPr>
            <a:r>
              <a:rPr lang="zh-CN" altLang="en-US" dirty="0"/>
              <a:t>            // Delegate to the unmanaged portion.</a:t>
            </a:r>
          </a:p>
          <a:p>
            <a:pPr marL="0" indent="0">
              <a:buNone/>
            </a:pPr>
            <a:r>
              <a:rPr lang="zh-CN" altLang="en-US" dirty="0"/>
              <a:t>            InternalFinalize();</a:t>
            </a:r>
          </a:p>
          <a:p>
            <a:pPr marL="0" indent="0">
              <a:buNone/>
            </a:pPr>
            <a:r>
              <a:rPr lang="zh-CN" altLang="en-US" dirty="0"/>
              <a:t>        }</a:t>
            </a:r>
          </a:p>
          <a:p>
            <a:pPr marL="0" indent="0">
              <a:buNone/>
            </a:pPr>
            <a:r>
              <a:rPr lang="zh-CN" altLang="zh-CN" dirty="0"/>
              <a:t>从</a:t>
            </a:r>
            <a:r>
              <a:rPr lang="en-US" altLang="zh-CN" dirty="0"/>
              <a:t>thread</a:t>
            </a:r>
            <a:r>
              <a:rPr lang="zh-CN" altLang="en-US" dirty="0"/>
              <a:t>的析构函数中可以看到，销毁先进入终结器</a:t>
            </a:r>
            <a:r>
              <a:rPr lang="en-US" altLang="zh-CN" dirty="0"/>
              <a:t>,</a:t>
            </a:r>
          </a:p>
          <a:p>
            <a:pPr marL="0" indent="0">
              <a:buNone/>
            </a:pPr>
            <a:r>
              <a:rPr lang="zh-CN" altLang="en-US" dirty="0"/>
              <a:t>线程虽然</a:t>
            </a:r>
            <a:r>
              <a:rPr lang="en-US" altLang="zh-CN" dirty="0"/>
              <a:t>dead</a:t>
            </a:r>
            <a:r>
              <a:rPr lang="zh-CN" altLang="en-US" dirty="0"/>
              <a:t>，但是仍然占用资源。可能被</a:t>
            </a:r>
            <a:r>
              <a:rPr lang="en-US" altLang="zh-CN" dirty="0"/>
              <a:t>GC</a:t>
            </a:r>
            <a:r>
              <a:rPr lang="zh-CN" altLang="en-US" dirty="0"/>
              <a:t>回收，也可能复活（!FinalizeQueue）</a:t>
            </a:r>
          </a:p>
        </p:txBody>
      </p:sp>
    </p:spTree>
  </p:cSld>
  <p:clrMapOvr>
    <a:masterClrMapping/>
  </p:clrMapOvr>
</p:sld>
</file>

<file path=ppt/theme/theme1.xml><?xml version="1.0" encoding="utf-8"?>
<a:theme xmlns:a="http://schemas.openxmlformats.org/drawingml/2006/main" name="GBI PowerPoint 2015 Template">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mn-lt"/>
            <a:ea typeface="黑体" panose="02010609060101010101" pitchFamily="49"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BI - Section &amp; Blanks">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Calibri" panose="020F0502020204030204"/>
            <a:ea typeface="黑体" panose="02010609060101010101" pitchFamily="49"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BI - Content">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45E"/>
        </a:solidFill>
      </a:spPr>
      <a:bodyPr anchor="ctr"/>
      <a:lstStyle>
        <a:defPPr algn="ctr">
          <a:defRPr>
            <a:solidFill>
              <a:srgbClr val="FFFFFF"/>
            </a:solidFill>
            <a:ea typeface="MS PGothic" panose="020B0600070205080204" pitchFamily="34" charset="-128"/>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GBI PowerPoint 2015 Template</Template>
  <TotalTime>92</TotalTime>
  <Words>2388</Words>
  <Application>Microsoft Office PowerPoint</Application>
  <PresentationFormat>全屏显示(4:3)</PresentationFormat>
  <Paragraphs>208</Paragraphs>
  <Slides>30</Slides>
  <Notes>1</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30</vt:i4>
      </vt:variant>
    </vt:vector>
  </HeadingPairs>
  <TitlesOfParts>
    <vt:vector size="42" baseType="lpstr">
      <vt:lpstr>Gotham Book</vt:lpstr>
      <vt:lpstr>Lucida Grande</vt:lpstr>
      <vt:lpstr>MS PGothic</vt:lpstr>
      <vt:lpstr>黑体</vt:lpstr>
      <vt:lpstr>宋体</vt:lpstr>
      <vt:lpstr>微软雅黑</vt:lpstr>
      <vt:lpstr>Arial</vt:lpstr>
      <vt:lpstr>Calibri</vt:lpstr>
      <vt:lpstr>Courier New</vt:lpstr>
      <vt:lpstr>GBI PowerPoint 2015 Template</vt:lpstr>
      <vt:lpstr>GBI - Section &amp; Blanks</vt:lpstr>
      <vt:lpstr>GBI - Content</vt:lpstr>
      <vt:lpstr>.net异步、多线程编程交流</vt:lpstr>
      <vt:lpstr>Windbg的配置与使用</vt:lpstr>
      <vt:lpstr>Thread常见方法（生命周期方法调用）</vt:lpstr>
      <vt:lpstr>Thread开销</vt:lpstr>
      <vt:lpstr>Thread开销</vt:lpstr>
      <vt:lpstr>Thread静态方法</vt:lpstr>
      <vt:lpstr>Thread静态方法(内存【非CPU缓存】)</vt:lpstr>
      <vt:lpstr>ThreadPool常见 方法</vt:lpstr>
      <vt:lpstr>ThreadPool与thread区别</vt:lpstr>
      <vt:lpstr>ThreadPool与thread区别</vt:lpstr>
      <vt:lpstr>ThreadPool与thread区别</vt:lpstr>
      <vt:lpstr>ThreadPool定时器任务</vt:lpstr>
      <vt:lpstr>Task</vt:lpstr>
      <vt:lpstr>Task 使用方法</vt:lpstr>
      <vt:lpstr>Task</vt:lpstr>
      <vt:lpstr>Task几种种阻塞方式、延续</vt:lpstr>
      <vt:lpstr>Task枚举</vt:lpstr>
      <vt:lpstr>多线程间的同步</vt:lpstr>
      <vt:lpstr>Asynchronous Programming Model APM</vt:lpstr>
      <vt:lpstr>基于委托的Invoke BeginInvoke</vt:lpstr>
      <vt:lpstr>Controller的Invoke BeginInvoke</vt:lpstr>
      <vt:lpstr>Controller的Invoke BeginInvoke</vt:lpstr>
      <vt:lpstr>Controller的Invoke BeginInvoke</vt:lpstr>
      <vt:lpstr>Controller的Invoke BeginInvoke</vt:lpstr>
      <vt:lpstr>Framework 其他的异步实现</vt:lpstr>
      <vt:lpstr>基于事件的异步编程模式(Event-Based Asynchronous Pattern EAP) </vt:lpstr>
      <vt:lpstr>async/await </vt:lpstr>
      <vt:lpstr>async/await </vt:lpstr>
      <vt:lpstr>Framework源码</vt:lpstr>
      <vt:lpstr>个人期望的training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Cycle Meeting</dc:title>
  <dc:creator>Qi Bill</dc:creator>
  <cp:lastModifiedBy>Fei Xia</cp:lastModifiedBy>
  <cp:revision>618</cp:revision>
  <dcterms:created xsi:type="dcterms:W3CDTF">2015-07-15T02:22:00Z</dcterms:created>
  <dcterms:modified xsi:type="dcterms:W3CDTF">2018-04-16T03:41:52Z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0x0101009680888C3A7BC742BD306B4305C62963</vt:lpwstr>
  </property>
  <property fmtid="{D5CDD505-2E9C-101B-9397-08002B2CF9AE}" pid="3" name="KSOProductBuildVer">
    <vt:lpwstr>2052-10.1.0.7106</vt:lpwstr>
  </property>
</Properties>
</file>