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2" r:id="rId4"/>
    <p:sldId id="273" r:id="rId5"/>
    <p:sldId id="277" r:id="rId6"/>
    <p:sldId id="288" r:id="rId7"/>
    <p:sldId id="282" r:id="rId8"/>
    <p:sldId id="283" r:id="rId9"/>
    <p:sldId id="285" r:id="rId10"/>
    <p:sldId id="284" r:id="rId11"/>
    <p:sldId id="280" r:id="rId12"/>
    <p:sldId id="291" r:id="rId13"/>
    <p:sldId id="286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51B"/>
    <a:srgbClr val="000000"/>
    <a:srgbClr val="184C1E"/>
    <a:srgbClr val="236F31"/>
    <a:srgbClr val="1CCE3A"/>
    <a:srgbClr val="1D591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2469391924814"/>
          <c:y val="5.781735837377331E-2"/>
          <c:w val="0.48947412262089995"/>
          <c:h val="0.89865598057134088"/>
        </c:manualLayout>
      </c:layout>
      <c:radarChart>
        <c:radarStyle val="marker"/>
        <c:varyColors val="0"/>
        <c:ser>
          <c:idx val="0"/>
          <c:order val="0"/>
          <c:tx>
            <c:strRef>
              <c:f>'[Chart in Microsoft PowerPoint]Sheet1'!$B$1</c:f>
              <c:strCache>
                <c:ptCount val="1"/>
                <c:pt idx="0">
                  <c:v>1 year ago</c:v>
                </c:pt>
              </c:strCache>
            </c:strRef>
          </c:tx>
          <c:spPr>
            <a:ln w="28575" cap="rnd">
              <a:solidFill>
                <a:schemeClr val="accent1"/>
              </a:solidFill>
              <a:headEnd type="oval"/>
              <a:tailEnd type="oval"/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'[Chart in Microsoft PowerPoint]Sheet1'!$C$1</c:f>
              <c:strCache>
                <c:ptCount val="1"/>
                <c:pt idx="0">
                  <c:v>Now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headEnd type="oval"/>
              <a:tailEnd type="oval"/>
            </a:ln>
            <a:effectLst>
              <a:glow rad="76200">
                <a:schemeClr val="accent2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'[Chart in Microsoft PowerPoint]Sheet1'!$A$2:$A$7</c:f>
              <c:strCache>
                <c:ptCount val="6"/>
                <c:pt idx="0">
                  <c:v>Programing Skill</c:v>
                </c:pt>
                <c:pt idx="1">
                  <c:v>PDCA - Horenso</c:v>
                </c:pt>
                <c:pt idx="2">
                  <c:v>Communication Skill</c:v>
                </c:pt>
                <c:pt idx="3">
                  <c:v>Problem Solve Skill</c:v>
                </c:pt>
                <c:pt idx="4">
                  <c:v>Teamwork</c:v>
                </c:pt>
                <c:pt idx="5">
                  <c:v>Presentation Skill</c:v>
                </c:pt>
              </c:strCache>
            </c:strRef>
          </c:cat>
          <c:val>
            <c:numRef>
              <c:f>'[Chart in Microsoft PowerPoint]Sheet1'!$C$2:$C$7</c:f>
              <c:numCache>
                <c:formatCode>General</c:formatCode>
                <c:ptCount val="6"/>
                <c:pt idx="0">
                  <c:v>3.5</c:v>
                </c:pt>
                <c:pt idx="1">
                  <c:v>2.5</c:v>
                </c:pt>
                <c:pt idx="2">
                  <c:v>3</c:v>
                </c:pt>
                <c:pt idx="3">
                  <c:v>3.5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2969544"/>
        <c:axId val="372973072"/>
      </c:radarChart>
      <c:catAx>
        <c:axId val="37296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" spcFirstLastPara="1" vertOverflow="ellipsis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372973072"/>
        <c:crosses val="autoZero"/>
        <c:auto val="1"/>
        <c:lblAlgn val="ctr"/>
        <c:lblOffset val="100"/>
        <c:noMultiLvlLbl val="0"/>
      </c:catAx>
      <c:valAx>
        <c:axId val="37297307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pPr>
            <a:endParaRPr lang="en-US"/>
          </a:p>
        </c:txPr>
        <c:crossAx val="3729695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385788787978929"/>
          <c:y val="6.325134763163491E-2"/>
          <c:w val="0.26015687257616676"/>
          <c:h val="4.25696027178792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BCC-665F-4A7B-8F07-99DCB98C0835}" type="datetimeFigureOut">
              <a:rPr lang="en-US" smtClean="0"/>
              <a:t>11/09/2018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C018-3CBE-4F5D-917A-8B43F717C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75"/>
            <a:ext cx="8677997" cy="3501025"/>
          </a:xfrm>
        </p:spPr>
      </p:pic>
      <p:pic>
        <p:nvPicPr>
          <p:cNvPr id="1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997" y="3356976"/>
            <a:ext cx="3514003" cy="35135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00256" y="4739313"/>
            <a:ext cx="3269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Nguyen Thi Quynh Anh - 455472</a:t>
            </a:r>
          </a:p>
          <a:p>
            <a:r>
              <a:rPr lang="en-US" b="1" smtClean="0">
                <a:solidFill>
                  <a:schemeClr val="bg1"/>
                </a:solidFill>
              </a:rPr>
              <a:t>LBP IT  - Application Group</a:t>
            </a:r>
          </a:p>
          <a:p>
            <a:r>
              <a:rPr lang="en-US" b="1" smtClean="0">
                <a:solidFill>
                  <a:schemeClr val="bg1"/>
                </a:solidFill>
              </a:rPr>
              <a:t>Plan &amp; IT Div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"/>
            <a:ext cx="12192000" cy="33444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013" y="312931"/>
            <a:ext cx="10888579" cy="2117558"/>
          </a:xfrm>
        </p:spPr>
        <p:txBody>
          <a:bodyPr>
            <a:normAutofit fontScale="90000"/>
          </a:bodyPr>
          <a:lstStyle/>
          <a:p>
            <a:r>
              <a:rPr lang="en-US" sz="73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Kaizen </a:t>
            </a: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Destination Part System </a:t>
            </a:r>
            <a:b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5400" smtClean="0">
                <a:solidFill>
                  <a:schemeClr val="bg1">
                    <a:lumMod val="95000"/>
                  </a:schemeClr>
                </a:solidFill>
                <a:latin typeface="Berlin Sans FB Demi" panose="020E0802020502020306" pitchFamily="34" charset="0"/>
              </a:rPr>
              <a:t>Using </a:t>
            </a:r>
            <a:r>
              <a:rPr lang="en-US" sz="5400" smtClean="0">
                <a:solidFill>
                  <a:srgbClr val="FFFF00"/>
                </a:solidFill>
                <a:latin typeface="Berlin Sans FB Demi" panose="020E0802020502020306" pitchFamily="34" charset="0"/>
              </a:rPr>
              <a:t>New Technique</a:t>
            </a:r>
            <a:endParaRPr lang="en-US" sz="540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845" y="75156"/>
            <a:ext cx="181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6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Plan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722"/>
            <a:ext cx="6388274" cy="63112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88274" y="1049011"/>
            <a:ext cx="4026074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45" y="8727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977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4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83930"/>
            <a:ext cx="36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7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Skill Map </a:t>
            </a:r>
            <a:endParaRPr lang="en-US" sz="360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15133"/>
              </p:ext>
            </p:extLst>
          </p:nvPr>
        </p:nvGraphicFramePr>
        <p:xfrm>
          <a:off x="818147" y="1090862"/>
          <a:ext cx="10005606" cy="540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05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343411" cy="81232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880"/>
            <a:ext cx="4553725" cy="4351338"/>
          </a:xfrm>
        </p:spPr>
      </p:pic>
    </p:spTree>
    <p:extLst>
      <p:ext uri="{BB962C8B-B14F-4D97-AF65-F5344CB8AC3E}">
        <p14:creationId xmlns:p14="http://schemas.microsoft.com/office/powerpoint/2010/main" val="5164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32551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7" y="-32432"/>
            <a:ext cx="12200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189" y="332377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77" y="-32432"/>
            <a:ext cx="12200351" cy="6858000"/>
          </a:xfrm>
        </p:spPr>
      </p:pic>
      <p:sp>
        <p:nvSpPr>
          <p:cNvPr id="8" name="Rounded Rectangle 7"/>
          <p:cNvSpPr/>
          <p:nvPr/>
        </p:nvSpPr>
        <p:spPr>
          <a:xfrm>
            <a:off x="5589725" y="29596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6604" y="366158"/>
            <a:ext cx="33666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1.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Problems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15218" y="30888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589725" y="1335281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16604" y="1405475"/>
            <a:ext cx="33297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Solution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89725" y="237673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6604" y="2446924"/>
            <a:ext cx="36359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The 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Difficultie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s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589725" y="3421620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16604" y="3491814"/>
            <a:ext cx="2861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The Results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633855" y="4498299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60734" y="4568493"/>
            <a:ext cx="18357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Demo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633855" y="5541554"/>
            <a:ext cx="4183980" cy="739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60734" y="5611748"/>
            <a:ext cx="38298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latin typeface="Batang" panose="02030600000101010101" pitchFamily="18" charset="-127"/>
                <a:ea typeface="Batang" panose="02030600000101010101" pitchFamily="18" charset="-127"/>
              </a:rPr>
              <a:t>6</a:t>
            </a:r>
            <a:r>
              <a:rPr lang="en-US" sz="3000" smtClean="0">
                <a:latin typeface="Batang" panose="02030600000101010101" pitchFamily="18" charset="-127"/>
                <a:ea typeface="Batang" panose="02030600000101010101" pitchFamily="18" charset="-127"/>
              </a:rPr>
              <a:t>. Plan &amp; Skill map </a:t>
            </a:r>
            <a:endParaRPr lang="en-US" sz="300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92254" y="1338103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594342" y="2354797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596430" y="3434121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658750" y="4466588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660838" y="5520860"/>
            <a:ext cx="4189823" cy="75116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rot="5400000">
            <a:off x="-576521" y="1605950"/>
            <a:ext cx="6228377" cy="2891217"/>
          </a:xfrm>
          <a:prstGeom prst="homePlat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06775" y="2153040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  <a:latin typeface="Berlin Sans FB Demi" panose="020E0802020502020306" pitchFamily="34" charset="0"/>
                <a:ea typeface="Batang" panose="02030600000101010101" pitchFamily="18" charset="-127"/>
              </a:rPr>
              <a:t>Content</a:t>
            </a:r>
            <a:endParaRPr lang="en-US" b="1">
              <a:solidFill>
                <a:schemeClr val="bg1"/>
              </a:solidFill>
              <a:latin typeface="Berlin Sans FB Demi" panose="020E0802020502020306" pitchFamily="34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8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4121063"/>
            <a:ext cx="8506108" cy="27369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49" y="326114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1" y="3261141"/>
            <a:ext cx="7574072" cy="359888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67" y="709244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8" y="898123"/>
            <a:ext cx="7167738" cy="5851420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9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" y="46352"/>
            <a:ext cx="33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1. The Problems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9812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79233"/>
            <a:ext cx="315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2. The Solution</a:t>
            </a:r>
            <a:endParaRPr lang="en-US" sz="36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7288"/>
            <a:ext cx="12192000" cy="3350712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004"/>
            <a:ext cx="12204526" cy="2693097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 rot="5400000">
            <a:off x="-733631" y="1934416"/>
            <a:ext cx="3696892" cy="147806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Self-learning</a:t>
            </a:r>
            <a:endParaRPr lang="en-US" sz="20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Pentagon 13"/>
          <p:cNvSpPr/>
          <p:nvPr/>
        </p:nvSpPr>
        <p:spPr>
          <a:xfrm rot="5400000">
            <a:off x="1882130" y="1621551"/>
            <a:ext cx="2678856" cy="108919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Break the problem down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9" name="Pentagon 18"/>
          <p:cNvSpPr/>
          <p:nvPr/>
        </p:nvSpPr>
        <p:spPr>
          <a:xfrm rot="5400000">
            <a:off x="3614617" y="1633790"/>
            <a:ext cx="2678856" cy="1064714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Arrange the priority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Pentagon 19"/>
          <p:cNvSpPr/>
          <p:nvPr/>
        </p:nvSpPr>
        <p:spPr>
          <a:xfrm rot="5400000">
            <a:off x="5430892" y="1632073"/>
            <a:ext cx="2678856" cy="1064716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Check immediately result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1" name="Pentagon 20"/>
          <p:cNvSpPr/>
          <p:nvPr/>
        </p:nvSpPr>
        <p:spPr>
          <a:xfrm rot="5400000">
            <a:off x="7326031" y="1631883"/>
            <a:ext cx="2678856" cy="10793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Track the process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Pentagon 11"/>
          <p:cNvSpPr/>
          <p:nvPr/>
        </p:nvSpPr>
        <p:spPr>
          <a:xfrm rot="5400000">
            <a:off x="9140970" y="1626098"/>
            <a:ext cx="2678856" cy="1076665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Concentrate and keep going</a:t>
            </a:r>
            <a:endParaRPr lang="en-US" sz="240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 animBg="1"/>
      <p:bldP spid="2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9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33" y="86810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3. The Difficulties</a:t>
            </a:r>
            <a:endParaRPr lang="en-US" sz="360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50"/>
            <a:ext cx="12192000" cy="6038049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5981" y="1122948"/>
            <a:ext cx="3771848" cy="2309126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6" y="3619890"/>
            <a:ext cx="8496300" cy="3228975"/>
          </a:xfr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90845" y="1098245"/>
            <a:ext cx="7535343" cy="225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Bla bla bla bla !</a:t>
            </a:r>
            <a:endParaRPr lang="en-US" sz="40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145108" y="5276080"/>
            <a:ext cx="2473239" cy="1728925"/>
          </a:xfrm>
        </p:spPr>
        <p:txBody>
          <a:bodyPr>
            <a:noAutofit/>
          </a:bodyPr>
          <a:lstStyle/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6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month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47567" y="3026052"/>
            <a:ext cx="1695405" cy="3630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     </a:t>
            </a:r>
            <a:r>
              <a:rPr lang="en-US" sz="200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1</a:t>
            </a:r>
            <a:r>
              <a:rPr lang="en-US" sz="9600" smtClean="0">
                <a:solidFill>
                  <a:schemeClr val="bg1"/>
                </a:solidFill>
              </a:rPr>
              <a:t> </a:t>
            </a:r>
            <a:br>
              <a:rPr lang="en-US" sz="9600" smtClean="0">
                <a:solidFill>
                  <a:schemeClr val="bg1"/>
                </a:solidFill>
              </a:rPr>
            </a:br>
            <a:r>
              <a:rPr lang="en-US" sz="9600" smtClean="0">
                <a:solidFill>
                  <a:schemeClr val="bg1"/>
                </a:solidFill>
              </a:rPr>
              <a:t>  </a:t>
            </a:r>
            <a:endParaRPr lang="en-US" sz="35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9676" y="1183789"/>
            <a:ext cx="3606099" cy="221063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6" y="1317310"/>
            <a:ext cx="3170598" cy="19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6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8" y="8681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4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The Results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827042"/>
            <a:ext cx="12202866" cy="20474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874473"/>
            <a:ext cx="12202866" cy="2037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912300"/>
            <a:ext cx="12202866" cy="20474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2912051"/>
            <a:ext cx="1978451" cy="1978451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7" y="4948457"/>
            <a:ext cx="1975118" cy="197511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4" y="913824"/>
            <a:ext cx="1900261" cy="1873868"/>
          </a:xfrm>
        </p:spPr>
      </p:pic>
      <p:sp>
        <p:nvSpPr>
          <p:cNvPr id="14" name="TextBox 13"/>
          <p:cNvSpPr txBox="1"/>
          <p:nvPr/>
        </p:nvSpPr>
        <p:spPr>
          <a:xfrm>
            <a:off x="2301403" y="1524507"/>
            <a:ext cx="305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Faster Process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01403" y="3565887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 Quality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1403" y="561285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Save Money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204353" y="5153140"/>
            <a:ext cx="4446738" cy="156575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6088907" y="1590928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88907" y="5685539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88907" y="3628753"/>
            <a:ext cx="563672" cy="513483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04353" y="1067881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369279" y="3118399"/>
            <a:ext cx="4446738" cy="1565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8" grpId="0" animBg="1"/>
      <p:bldP spid="11" grpId="0" animBg="1"/>
      <p:bldP spid="14" grpId="0"/>
      <p:bldP spid="15" grpId="0"/>
      <p:bldP spid="16" grpId="0"/>
      <p:bldP spid="17" grpId="0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65" y="83931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Plan</a:t>
            </a: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192"/>
            <a:ext cx="12192000" cy="6099940"/>
          </a:xfrm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1" y="1974091"/>
            <a:ext cx="2285714" cy="2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2" y="1974090"/>
            <a:ext cx="2285714" cy="2285714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20" y="1974090"/>
            <a:ext cx="2285714" cy="228571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378" y="4723827"/>
            <a:ext cx="3777841" cy="676405"/>
          </a:xfrm>
        </p:spPr>
        <p:txBody>
          <a:bodyPr>
            <a:noAutofit/>
          </a:bodyPr>
          <a:lstStyle/>
          <a:p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Intergrate QR Code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09752" y="4723827"/>
            <a:ext cx="407008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>
                <a:latin typeface="Batang" panose="02030600000101010101" pitchFamily="18" charset="-127"/>
                <a:ea typeface="Batang" panose="02030600000101010101" pitchFamily="18" charset="-127"/>
              </a:rPr>
              <a:t>Automatically D</a:t>
            </a:r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etect Barcode Type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67366" y="4687764"/>
            <a:ext cx="2858021" cy="676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smtClean="0">
                <a:latin typeface="Batang" panose="02030600000101010101" pitchFamily="18" charset="-127"/>
                <a:ea typeface="Batang" panose="02030600000101010101" pitchFamily="18" charset="-127"/>
              </a:rPr>
              <a:t>Vizualize Data</a:t>
            </a:r>
            <a:endParaRPr lang="en-US" sz="30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08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204" y="8681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Berlin Sans FB Demi" panose="020E0802020502020306" pitchFamily="34" charset="0"/>
              </a:rPr>
              <a:t>5</a:t>
            </a:r>
            <a:r>
              <a:rPr lang="en-US" sz="3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. Plan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472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121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Batang</vt:lpstr>
      <vt:lpstr>Arial</vt:lpstr>
      <vt:lpstr>Berlin Sans FB Demi</vt:lpstr>
      <vt:lpstr>Calibri</vt:lpstr>
      <vt:lpstr>Calibri Light</vt:lpstr>
      <vt:lpstr>Office Theme</vt:lpstr>
      <vt:lpstr>Kaizen  Destination Part System  Using New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month    </vt:lpstr>
      <vt:lpstr> .</vt:lpstr>
      <vt:lpstr>Intergrate QR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Quynh Anh</dc:creator>
  <cp:lastModifiedBy>Nguyen Thi Quynh Anh</cp:lastModifiedBy>
  <cp:revision>89</cp:revision>
  <dcterms:created xsi:type="dcterms:W3CDTF">2018-11-07T01:24:12Z</dcterms:created>
  <dcterms:modified xsi:type="dcterms:W3CDTF">2018-11-09T10:30:11Z</dcterms:modified>
</cp:coreProperties>
</file>