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6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72" r:id="rId4"/>
    <p:sldId id="292" r:id="rId5"/>
    <p:sldId id="299" r:id="rId6"/>
    <p:sldId id="300" r:id="rId7"/>
    <p:sldId id="273" r:id="rId8"/>
    <p:sldId id="277" r:id="rId9"/>
    <p:sldId id="282" r:id="rId10"/>
    <p:sldId id="301" r:id="rId11"/>
    <p:sldId id="302" r:id="rId12"/>
    <p:sldId id="303" r:id="rId13"/>
    <p:sldId id="288" r:id="rId14"/>
    <p:sldId id="283" r:id="rId15"/>
    <p:sldId id="295" r:id="rId16"/>
    <p:sldId id="285" r:id="rId17"/>
    <p:sldId id="296" r:id="rId18"/>
    <p:sldId id="280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F31"/>
    <a:srgbClr val="000000"/>
    <a:srgbClr val="1D591D"/>
    <a:srgbClr val="339933"/>
    <a:srgbClr val="E0E51B"/>
    <a:srgbClr val="184C1E"/>
    <a:srgbClr val="1CC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42469391924814"/>
          <c:y val="5.781735837377331E-2"/>
          <c:w val="0.48947412262089995"/>
          <c:h val="0.89865598057134088"/>
        </c:manualLayout>
      </c:layout>
      <c:radarChart>
        <c:radarStyle val="marker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1 year ago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headEnd type="oval"/>
              <a:tailEnd type="oval"/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'[Chart in Microsoft PowerPoint]Sheet1'!$A$2:$A$7</c:f>
              <c:strCache>
                <c:ptCount val="6"/>
                <c:pt idx="0">
                  <c:v>Programing Skill</c:v>
                </c:pt>
                <c:pt idx="1">
                  <c:v>PDCA - Horenso</c:v>
                </c:pt>
                <c:pt idx="2">
                  <c:v>Communication Skill</c:v>
                </c:pt>
                <c:pt idx="3">
                  <c:v>Problem Solve Skill</c:v>
                </c:pt>
                <c:pt idx="4">
                  <c:v>Teamwork</c:v>
                </c:pt>
                <c:pt idx="5">
                  <c:v>Presentation Skill</c:v>
                </c:pt>
              </c:strCache>
            </c:strRef>
          </c:cat>
          <c:val>
            <c:numRef>
              <c:f>'[Chart in Microsoft PowerPoint]Sheet1'!$B$2:$B$7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'[Chart in Microsoft PowerPoint]Sheet1'!$C$1</c:f>
              <c:strCache>
                <c:ptCount val="1"/>
                <c:pt idx="0">
                  <c:v>Now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headEnd type="oval"/>
              <a:tailEnd type="oval"/>
            </a:ln>
            <a:effectLst>
              <a:glow rad="76200">
                <a:schemeClr val="accent2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'[Chart in Microsoft PowerPoint]Sheet1'!$A$2:$A$7</c:f>
              <c:strCache>
                <c:ptCount val="6"/>
                <c:pt idx="0">
                  <c:v>Programing Skill</c:v>
                </c:pt>
                <c:pt idx="1">
                  <c:v>PDCA - Horenso</c:v>
                </c:pt>
                <c:pt idx="2">
                  <c:v>Communication Skill</c:v>
                </c:pt>
                <c:pt idx="3">
                  <c:v>Problem Solve Skill</c:v>
                </c:pt>
                <c:pt idx="4">
                  <c:v>Teamwork</c:v>
                </c:pt>
                <c:pt idx="5">
                  <c:v>Presentation Skill</c:v>
                </c:pt>
              </c:strCache>
            </c:strRef>
          </c:cat>
          <c:val>
            <c:numRef>
              <c:f>'[Chart in Microsoft PowerPoint]Sheet1'!$C$2:$C$7</c:f>
              <c:numCache>
                <c:formatCode>General</c:formatCode>
                <c:ptCount val="6"/>
                <c:pt idx="0">
                  <c:v>3.5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90352"/>
        <c:axId val="158290744"/>
      </c:radarChart>
      <c:catAx>
        <c:axId val="15829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" spcFirstLastPara="1" vertOverflow="ellipsis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pPr>
            <a:endParaRPr lang="en-US"/>
          </a:p>
        </c:txPr>
        <c:crossAx val="158290744"/>
        <c:crosses val="autoZero"/>
        <c:auto val="1"/>
        <c:lblAlgn val="ctr"/>
        <c:lblOffset val="100"/>
        <c:noMultiLvlLbl val="0"/>
      </c:catAx>
      <c:valAx>
        <c:axId val="15829074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pPr>
            <a:endParaRPr lang="en-US"/>
          </a:p>
        </c:txPr>
        <c:crossAx val="1582903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7385788787978929"/>
          <c:y val="6.325134763163491E-2"/>
          <c:w val="0.26015687257616676"/>
          <c:h val="4.25696027178792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52547-D156-4F66-881F-697997576C29}" type="doc">
      <dgm:prSet loTypeId="urn:microsoft.com/office/officeart/2005/8/layout/chevron1" loCatId="process" qsTypeId="urn:microsoft.com/office/officeart/2005/8/quickstyle/simple1" qsCatId="simple" csTypeId="urn:microsoft.com/office/officeart/2005/8/colors/accent5_2" csCatId="accent5" phldr="1"/>
      <dgm:spPr/>
    </dgm:pt>
    <dgm:pt modelId="{D2BE0B49-D354-48A2-B4DF-ED82C6E96E3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</a:rPr>
            <a:t>Take a photo &amp; Pick that photo</a:t>
          </a:r>
          <a:endParaRPr lang="en-US" sz="2400" b="1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06A09659-3552-400F-B6F6-ECC709CECFD7}" type="parTrans" cxnId="{FA7AD7CC-5CA0-469A-9CCD-DE609B929F48}">
      <dgm:prSet/>
      <dgm:spPr/>
      <dgm:t>
        <a:bodyPr/>
        <a:lstStyle/>
        <a:p>
          <a:endParaRPr lang="en-US"/>
        </a:p>
      </dgm:t>
    </dgm:pt>
    <dgm:pt modelId="{1F66A848-6BB0-471A-ABAE-8A1BD30F7A3D}" type="sibTrans" cxnId="{FA7AD7CC-5CA0-469A-9CCD-DE609B929F48}">
      <dgm:prSet/>
      <dgm:spPr/>
      <dgm:t>
        <a:bodyPr/>
        <a:lstStyle/>
        <a:p>
          <a:endParaRPr lang="en-US"/>
        </a:p>
      </dgm:t>
    </dgm:pt>
    <dgm:pt modelId="{94924BA2-EB4A-45A0-9355-25214F823FA9}">
      <dgm:prSet phldrT="[Text]" custT="1"/>
      <dgm:spPr>
        <a:solidFill>
          <a:srgbClr val="002060"/>
        </a:solidFill>
      </dgm:spPr>
      <dgm:t>
        <a:bodyPr/>
        <a:lstStyle/>
        <a:p>
          <a:pPr algn="l"/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</a:rPr>
            <a:t>Compare with </a:t>
          </a:r>
          <a:r>
            <a:rPr lang="en-US" sz="2400" b="1" smtClean="0">
              <a:solidFill>
                <a:srgbClr val="FFFF00"/>
              </a:solidFill>
              <a:latin typeface="Batang" panose="02030600000101010101" pitchFamily="18" charset="-127"/>
              <a:ea typeface="Batang" panose="02030600000101010101" pitchFamily="18" charset="-127"/>
            </a:rPr>
            <a:t>Picture Master</a:t>
          </a:r>
        </a:p>
        <a:p>
          <a:pPr algn="ctr"/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</a:rPr>
            <a:t>by eyes </a:t>
          </a:r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  <a:sym typeface="Wingdings" panose="05000000000000000000" pitchFamily="2" charset="2"/>
            </a:rPr>
            <a:t></a:t>
          </a:r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</a:rPr>
            <a:t> Judge: OK/NG</a:t>
          </a:r>
          <a:endParaRPr lang="en-US" sz="2400" b="1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4AE5367E-63FE-49BC-A4EB-39B4E0B1EEEC}" type="parTrans" cxnId="{EEA8F73D-844E-4189-8D98-C40DBCDFD327}">
      <dgm:prSet/>
      <dgm:spPr/>
      <dgm:t>
        <a:bodyPr/>
        <a:lstStyle/>
        <a:p>
          <a:endParaRPr lang="en-US"/>
        </a:p>
      </dgm:t>
    </dgm:pt>
    <dgm:pt modelId="{7332571A-99D9-40D8-B5D5-73E1352374AF}" type="sibTrans" cxnId="{EEA8F73D-844E-4189-8D98-C40DBCDFD327}">
      <dgm:prSet/>
      <dgm:spPr/>
      <dgm:t>
        <a:bodyPr/>
        <a:lstStyle/>
        <a:p>
          <a:endParaRPr lang="en-US"/>
        </a:p>
      </dgm:t>
    </dgm:pt>
    <dgm:pt modelId="{80807748-A5E9-433F-B296-C91D3469C48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1" smtClean="0">
              <a:latin typeface="Batang" panose="02030600000101010101" pitchFamily="18" charset="-127"/>
              <a:ea typeface="Batang" panose="02030600000101010101" pitchFamily="18" charset="-127"/>
            </a:rPr>
            <a:t>Click Update</a:t>
          </a:r>
          <a:endParaRPr lang="en-US" sz="2400" b="1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F58F1393-53D8-4550-BFF1-4B2A5F604D44}" type="parTrans" cxnId="{DF0EE3EC-C1BC-47FE-9FBE-C130441FB6EF}">
      <dgm:prSet/>
      <dgm:spPr/>
      <dgm:t>
        <a:bodyPr/>
        <a:lstStyle/>
        <a:p>
          <a:endParaRPr lang="en-US"/>
        </a:p>
      </dgm:t>
    </dgm:pt>
    <dgm:pt modelId="{2B154AE6-5716-46CE-B707-3F70514350FF}" type="sibTrans" cxnId="{DF0EE3EC-C1BC-47FE-9FBE-C130441FB6EF}">
      <dgm:prSet/>
      <dgm:spPr/>
      <dgm:t>
        <a:bodyPr/>
        <a:lstStyle/>
        <a:p>
          <a:endParaRPr lang="en-US"/>
        </a:p>
      </dgm:t>
    </dgm:pt>
    <dgm:pt modelId="{038EA1F7-9AE7-4E5D-AA10-2D20DC6AFC1A}" type="pres">
      <dgm:prSet presAssocID="{6AF52547-D156-4F66-881F-697997576C29}" presName="Name0" presStyleCnt="0">
        <dgm:presLayoutVars>
          <dgm:dir/>
          <dgm:animLvl val="lvl"/>
          <dgm:resizeHandles val="exact"/>
        </dgm:presLayoutVars>
      </dgm:prSet>
      <dgm:spPr/>
    </dgm:pt>
    <dgm:pt modelId="{B01170D6-34AE-43F4-8B08-B1866E037677}" type="pres">
      <dgm:prSet presAssocID="{D2BE0B49-D354-48A2-B4DF-ED82C6E96E30}" presName="parTxOnly" presStyleLbl="node1" presStyleIdx="0" presStyleCnt="3" custScaleX="111957" custLinFactNeighborY="-20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30909-D727-4311-8D39-253BAEAB8560}" type="pres">
      <dgm:prSet presAssocID="{1F66A848-6BB0-471A-ABAE-8A1BD30F7A3D}" presName="parTxOnlySpace" presStyleCnt="0"/>
      <dgm:spPr/>
    </dgm:pt>
    <dgm:pt modelId="{3E7BE0E7-2550-4184-BB55-7D56A04376E2}" type="pres">
      <dgm:prSet presAssocID="{94924BA2-EB4A-45A0-9355-25214F823FA9}" presName="parTxOnly" presStyleLbl="node1" presStyleIdx="1" presStyleCnt="3" custScaleX="1781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2936F-1681-4DBC-81EB-4D49708AC59E}" type="pres">
      <dgm:prSet presAssocID="{7332571A-99D9-40D8-B5D5-73E1352374AF}" presName="parTxOnlySpace" presStyleCnt="0"/>
      <dgm:spPr/>
    </dgm:pt>
    <dgm:pt modelId="{A898C1B1-F00C-44C5-830B-6805E7DB881A}" type="pres">
      <dgm:prSet presAssocID="{80807748-A5E9-433F-B296-C91D3469C48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250260-FD2B-4BEF-BFBA-CB0D1141C04B}" type="presOf" srcId="{80807748-A5E9-433F-B296-C91D3469C48C}" destId="{A898C1B1-F00C-44C5-830B-6805E7DB881A}" srcOrd="0" destOrd="0" presId="urn:microsoft.com/office/officeart/2005/8/layout/chevron1"/>
    <dgm:cxn modelId="{B608197A-E68C-4800-A30F-BB006F91BCE5}" type="presOf" srcId="{6AF52547-D156-4F66-881F-697997576C29}" destId="{038EA1F7-9AE7-4E5D-AA10-2D20DC6AFC1A}" srcOrd="0" destOrd="0" presId="urn:microsoft.com/office/officeart/2005/8/layout/chevron1"/>
    <dgm:cxn modelId="{9683AA9A-8AEC-41C0-96B3-5DFD5761FF98}" type="presOf" srcId="{94924BA2-EB4A-45A0-9355-25214F823FA9}" destId="{3E7BE0E7-2550-4184-BB55-7D56A04376E2}" srcOrd="0" destOrd="0" presId="urn:microsoft.com/office/officeart/2005/8/layout/chevron1"/>
    <dgm:cxn modelId="{EEA8F73D-844E-4189-8D98-C40DBCDFD327}" srcId="{6AF52547-D156-4F66-881F-697997576C29}" destId="{94924BA2-EB4A-45A0-9355-25214F823FA9}" srcOrd="1" destOrd="0" parTransId="{4AE5367E-63FE-49BC-A4EB-39B4E0B1EEEC}" sibTransId="{7332571A-99D9-40D8-B5D5-73E1352374AF}"/>
    <dgm:cxn modelId="{FA7AD7CC-5CA0-469A-9CCD-DE609B929F48}" srcId="{6AF52547-D156-4F66-881F-697997576C29}" destId="{D2BE0B49-D354-48A2-B4DF-ED82C6E96E30}" srcOrd="0" destOrd="0" parTransId="{06A09659-3552-400F-B6F6-ECC709CECFD7}" sibTransId="{1F66A848-6BB0-471A-ABAE-8A1BD30F7A3D}"/>
    <dgm:cxn modelId="{AD100B0F-2939-47A6-9696-364A819CDB10}" type="presOf" srcId="{D2BE0B49-D354-48A2-B4DF-ED82C6E96E30}" destId="{B01170D6-34AE-43F4-8B08-B1866E037677}" srcOrd="0" destOrd="0" presId="urn:microsoft.com/office/officeart/2005/8/layout/chevron1"/>
    <dgm:cxn modelId="{DF0EE3EC-C1BC-47FE-9FBE-C130441FB6EF}" srcId="{6AF52547-D156-4F66-881F-697997576C29}" destId="{80807748-A5E9-433F-B296-C91D3469C48C}" srcOrd="2" destOrd="0" parTransId="{F58F1393-53D8-4550-BFF1-4B2A5F604D44}" sibTransId="{2B154AE6-5716-46CE-B707-3F70514350FF}"/>
    <dgm:cxn modelId="{74F81927-FAEE-4C13-B587-E82519091C11}" type="presParOf" srcId="{038EA1F7-9AE7-4E5D-AA10-2D20DC6AFC1A}" destId="{B01170D6-34AE-43F4-8B08-B1866E037677}" srcOrd="0" destOrd="0" presId="urn:microsoft.com/office/officeart/2005/8/layout/chevron1"/>
    <dgm:cxn modelId="{462561EC-2639-4549-96F4-C30EBAF0A6F4}" type="presParOf" srcId="{038EA1F7-9AE7-4E5D-AA10-2D20DC6AFC1A}" destId="{19A30909-D727-4311-8D39-253BAEAB8560}" srcOrd="1" destOrd="0" presId="urn:microsoft.com/office/officeart/2005/8/layout/chevron1"/>
    <dgm:cxn modelId="{97969539-71FE-448A-926A-D90CE42FAE1E}" type="presParOf" srcId="{038EA1F7-9AE7-4E5D-AA10-2D20DC6AFC1A}" destId="{3E7BE0E7-2550-4184-BB55-7D56A04376E2}" srcOrd="2" destOrd="0" presId="urn:microsoft.com/office/officeart/2005/8/layout/chevron1"/>
    <dgm:cxn modelId="{C99F0536-0BD0-40F7-81AE-703E9311C444}" type="presParOf" srcId="{038EA1F7-9AE7-4E5D-AA10-2D20DC6AFC1A}" destId="{8E62936F-1681-4DBC-81EB-4D49708AC59E}" srcOrd="3" destOrd="0" presId="urn:microsoft.com/office/officeart/2005/8/layout/chevron1"/>
    <dgm:cxn modelId="{56071915-7D93-4BCF-B6E0-6BE0F430F1F0}" type="presParOf" srcId="{038EA1F7-9AE7-4E5D-AA10-2D20DC6AFC1A}" destId="{A898C1B1-F00C-44C5-830B-6805E7DB881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52547-D156-4F66-881F-697997576C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BE0B49-D354-48A2-B4DF-ED82C6E96E3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Take a photo &amp; Pick that photo</a:t>
          </a:r>
          <a:endParaRPr lang="en-US" sz="2400" b="1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06A09659-3552-400F-B6F6-ECC709CECFD7}" type="parTrans" cxnId="{FA7AD7CC-5CA0-469A-9CCD-DE609B929F48}">
      <dgm:prSet/>
      <dgm:spPr/>
      <dgm:t>
        <a:bodyPr/>
        <a:lstStyle/>
        <a:p>
          <a:endParaRPr lang="en-US"/>
        </a:p>
      </dgm:t>
    </dgm:pt>
    <dgm:pt modelId="{1F66A848-6BB0-471A-ABAE-8A1BD30F7A3D}" type="sibTrans" cxnId="{FA7AD7CC-5CA0-469A-9CCD-DE609B929F48}">
      <dgm:prSet/>
      <dgm:spPr/>
      <dgm:t>
        <a:bodyPr/>
        <a:lstStyle/>
        <a:p>
          <a:endParaRPr lang="en-US"/>
        </a:p>
      </dgm:t>
    </dgm:pt>
    <dgm:pt modelId="{94924BA2-EB4A-45A0-9355-25214F823FA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If </a:t>
          </a:r>
          <a:r>
            <a:rPr lang="en-US" sz="2400" b="1" smtClean="0">
              <a:solidFill>
                <a:srgbClr val="FFFF00"/>
              </a:solidFill>
              <a:latin typeface="Batang" panose="02030600000101010101" pitchFamily="18" charset="-127"/>
              <a:ea typeface="Batang" panose="02030600000101010101" pitchFamily="18" charset="-127"/>
            </a:rPr>
            <a:t>Identification</a:t>
          </a:r>
          <a:r>
            <a:rPr lang="en-US" sz="24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 is like the image below </a:t>
          </a:r>
          <a:r>
            <a:rPr lang="en-US" sz="24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  <a:sym typeface="Wingdings" panose="05000000000000000000" pitchFamily="2" charset="2"/>
            </a:rPr>
            <a:t> On part have barcode the </a:t>
          </a:r>
          <a:endParaRPr lang="en-US" sz="2400" b="1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4AE5367E-63FE-49BC-A4EB-39B4E0B1EEEC}" type="parTrans" cxnId="{EEA8F73D-844E-4189-8D98-C40DBCDFD327}">
      <dgm:prSet/>
      <dgm:spPr/>
      <dgm:t>
        <a:bodyPr/>
        <a:lstStyle/>
        <a:p>
          <a:endParaRPr lang="en-US"/>
        </a:p>
      </dgm:t>
    </dgm:pt>
    <dgm:pt modelId="{7332571A-99D9-40D8-B5D5-73E1352374AF}" type="sibTrans" cxnId="{EEA8F73D-844E-4189-8D98-C40DBCDFD327}">
      <dgm:prSet/>
      <dgm:spPr/>
      <dgm:t>
        <a:bodyPr/>
        <a:lstStyle/>
        <a:p>
          <a:endParaRPr lang="en-US"/>
        </a:p>
      </dgm:t>
    </dgm:pt>
    <dgm:pt modelId="{80807748-A5E9-433F-B296-C91D3469C48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Click Update</a:t>
          </a:r>
          <a:endParaRPr lang="en-US" sz="2400" b="1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F58F1393-53D8-4550-BFF1-4B2A5F604D44}" type="parTrans" cxnId="{DF0EE3EC-C1BC-47FE-9FBE-C130441FB6EF}">
      <dgm:prSet/>
      <dgm:spPr/>
      <dgm:t>
        <a:bodyPr/>
        <a:lstStyle/>
        <a:p>
          <a:endParaRPr lang="en-US"/>
        </a:p>
      </dgm:t>
    </dgm:pt>
    <dgm:pt modelId="{2B154AE6-5716-46CE-B707-3F70514350FF}" type="sibTrans" cxnId="{DF0EE3EC-C1BC-47FE-9FBE-C130441FB6EF}">
      <dgm:prSet/>
      <dgm:spPr/>
      <dgm:t>
        <a:bodyPr/>
        <a:lstStyle/>
        <a:p>
          <a:endParaRPr lang="en-US"/>
        </a:p>
      </dgm:t>
    </dgm:pt>
    <dgm:pt modelId="{038EA1F7-9AE7-4E5D-AA10-2D20DC6AFC1A}" type="pres">
      <dgm:prSet presAssocID="{6AF52547-D156-4F66-881F-697997576C29}" presName="Name0" presStyleCnt="0">
        <dgm:presLayoutVars>
          <dgm:dir/>
          <dgm:animLvl val="lvl"/>
          <dgm:resizeHandles val="exact"/>
        </dgm:presLayoutVars>
      </dgm:prSet>
      <dgm:spPr/>
    </dgm:pt>
    <dgm:pt modelId="{B01170D6-34AE-43F4-8B08-B1866E037677}" type="pres">
      <dgm:prSet presAssocID="{D2BE0B49-D354-48A2-B4DF-ED82C6E96E30}" presName="parTxOnly" presStyleLbl="node1" presStyleIdx="0" presStyleCnt="3" custScaleX="1119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30909-D727-4311-8D39-253BAEAB8560}" type="pres">
      <dgm:prSet presAssocID="{1F66A848-6BB0-471A-ABAE-8A1BD30F7A3D}" presName="parTxOnlySpace" presStyleCnt="0"/>
      <dgm:spPr/>
    </dgm:pt>
    <dgm:pt modelId="{3E7BE0E7-2550-4184-BB55-7D56A04376E2}" type="pres">
      <dgm:prSet presAssocID="{94924BA2-EB4A-45A0-9355-25214F823FA9}" presName="parTxOnly" presStyleLbl="node1" presStyleIdx="1" presStyleCnt="3" custScaleX="1551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2936F-1681-4DBC-81EB-4D49708AC59E}" type="pres">
      <dgm:prSet presAssocID="{7332571A-99D9-40D8-B5D5-73E1352374AF}" presName="parTxOnlySpace" presStyleCnt="0"/>
      <dgm:spPr/>
    </dgm:pt>
    <dgm:pt modelId="{A898C1B1-F00C-44C5-830B-6805E7DB881A}" type="pres">
      <dgm:prSet presAssocID="{80807748-A5E9-433F-B296-C91D3469C48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AC8DAA-48D6-4B78-9CD3-3AB299E7C5CD}" type="presOf" srcId="{94924BA2-EB4A-45A0-9355-25214F823FA9}" destId="{3E7BE0E7-2550-4184-BB55-7D56A04376E2}" srcOrd="0" destOrd="0" presId="urn:microsoft.com/office/officeart/2005/8/layout/chevron1"/>
    <dgm:cxn modelId="{DF0EE3EC-C1BC-47FE-9FBE-C130441FB6EF}" srcId="{6AF52547-D156-4F66-881F-697997576C29}" destId="{80807748-A5E9-433F-B296-C91D3469C48C}" srcOrd="2" destOrd="0" parTransId="{F58F1393-53D8-4550-BFF1-4B2A5F604D44}" sibTransId="{2B154AE6-5716-46CE-B707-3F70514350FF}"/>
    <dgm:cxn modelId="{2206FBFE-B1FA-4E63-9B15-19304FDF2E39}" type="presOf" srcId="{6AF52547-D156-4F66-881F-697997576C29}" destId="{038EA1F7-9AE7-4E5D-AA10-2D20DC6AFC1A}" srcOrd="0" destOrd="0" presId="urn:microsoft.com/office/officeart/2005/8/layout/chevron1"/>
    <dgm:cxn modelId="{FA7AD7CC-5CA0-469A-9CCD-DE609B929F48}" srcId="{6AF52547-D156-4F66-881F-697997576C29}" destId="{D2BE0B49-D354-48A2-B4DF-ED82C6E96E30}" srcOrd="0" destOrd="0" parTransId="{06A09659-3552-400F-B6F6-ECC709CECFD7}" sibTransId="{1F66A848-6BB0-471A-ABAE-8A1BD30F7A3D}"/>
    <dgm:cxn modelId="{BA0CB0B0-C054-42AB-8BAF-BB74329DDDD2}" type="presOf" srcId="{D2BE0B49-D354-48A2-B4DF-ED82C6E96E30}" destId="{B01170D6-34AE-43F4-8B08-B1866E037677}" srcOrd="0" destOrd="0" presId="urn:microsoft.com/office/officeart/2005/8/layout/chevron1"/>
    <dgm:cxn modelId="{EEA8F73D-844E-4189-8D98-C40DBCDFD327}" srcId="{6AF52547-D156-4F66-881F-697997576C29}" destId="{94924BA2-EB4A-45A0-9355-25214F823FA9}" srcOrd="1" destOrd="0" parTransId="{4AE5367E-63FE-49BC-A4EB-39B4E0B1EEEC}" sibTransId="{7332571A-99D9-40D8-B5D5-73E1352374AF}"/>
    <dgm:cxn modelId="{418B38AE-9517-4C94-B704-9DA93206C327}" type="presOf" srcId="{80807748-A5E9-433F-B296-C91D3469C48C}" destId="{A898C1B1-F00C-44C5-830B-6805E7DB881A}" srcOrd="0" destOrd="0" presId="urn:microsoft.com/office/officeart/2005/8/layout/chevron1"/>
    <dgm:cxn modelId="{423F368F-7033-4989-A927-2D6DBAA85500}" type="presParOf" srcId="{038EA1F7-9AE7-4E5D-AA10-2D20DC6AFC1A}" destId="{B01170D6-34AE-43F4-8B08-B1866E037677}" srcOrd="0" destOrd="0" presId="urn:microsoft.com/office/officeart/2005/8/layout/chevron1"/>
    <dgm:cxn modelId="{1A06DFDA-B5EB-44F6-9775-9DCFC186360B}" type="presParOf" srcId="{038EA1F7-9AE7-4E5D-AA10-2D20DC6AFC1A}" destId="{19A30909-D727-4311-8D39-253BAEAB8560}" srcOrd="1" destOrd="0" presId="urn:microsoft.com/office/officeart/2005/8/layout/chevron1"/>
    <dgm:cxn modelId="{706611F1-EBE0-4183-8386-32CE4AC99BBD}" type="presParOf" srcId="{038EA1F7-9AE7-4E5D-AA10-2D20DC6AFC1A}" destId="{3E7BE0E7-2550-4184-BB55-7D56A04376E2}" srcOrd="2" destOrd="0" presId="urn:microsoft.com/office/officeart/2005/8/layout/chevron1"/>
    <dgm:cxn modelId="{A1BCF973-D95B-4341-A1A6-9FD0BA9AECB2}" type="presParOf" srcId="{038EA1F7-9AE7-4E5D-AA10-2D20DC6AFC1A}" destId="{8E62936F-1681-4DBC-81EB-4D49708AC59E}" srcOrd="3" destOrd="0" presId="urn:microsoft.com/office/officeart/2005/8/layout/chevron1"/>
    <dgm:cxn modelId="{5A8420C3-0DAC-4C05-AF9C-A07CB3D71C11}" type="presParOf" srcId="{038EA1F7-9AE7-4E5D-AA10-2D20DC6AFC1A}" destId="{A898C1B1-F00C-44C5-830B-6805E7DB881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170D6-34AE-43F4-8B08-B1866E037677}">
      <dsp:nvSpPr>
        <dsp:cNvPr id="0" name=""/>
        <dsp:cNvSpPr/>
      </dsp:nvSpPr>
      <dsp:spPr>
        <a:xfrm>
          <a:off x="4011" y="0"/>
          <a:ext cx="3500997" cy="1038364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Batang" panose="02030600000101010101" pitchFamily="18" charset="-127"/>
              <a:ea typeface="Batang" panose="02030600000101010101" pitchFamily="18" charset="-127"/>
            </a:rPr>
            <a:t>Take a photo &amp; Pick that photo</a:t>
          </a:r>
          <a:endParaRPr lang="en-US" sz="2400" b="1" kern="120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523193" y="0"/>
        <a:ext cx="2462633" cy="1038364"/>
      </dsp:txXfrm>
    </dsp:sp>
    <dsp:sp modelId="{3E7BE0E7-2550-4184-BB55-7D56A04376E2}">
      <dsp:nvSpPr>
        <dsp:cNvPr id="0" name=""/>
        <dsp:cNvSpPr/>
      </dsp:nvSpPr>
      <dsp:spPr>
        <a:xfrm>
          <a:off x="3192300" y="0"/>
          <a:ext cx="5570287" cy="1038364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Batang" panose="02030600000101010101" pitchFamily="18" charset="-127"/>
              <a:ea typeface="Batang" panose="02030600000101010101" pitchFamily="18" charset="-127"/>
            </a:rPr>
            <a:t>Compare with </a:t>
          </a:r>
          <a:r>
            <a:rPr lang="en-US" sz="2400" b="1" kern="1200" smtClean="0">
              <a:solidFill>
                <a:srgbClr val="FFFF00"/>
              </a:solidFill>
              <a:latin typeface="Batang" panose="02030600000101010101" pitchFamily="18" charset="-127"/>
              <a:ea typeface="Batang" panose="02030600000101010101" pitchFamily="18" charset="-127"/>
            </a:rPr>
            <a:t>Picture Master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Batang" panose="02030600000101010101" pitchFamily="18" charset="-127"/>
              <a:ea typeface="Batang" panose="02030600000101010101" pitchFamily="18" charset="-127"/>
            </a:rPr>
            <a:t>by eyes </a:t>
          </a:r>
          <a:r>
            <a:rPr lang="en-US" sz="2400" b="1" kern="1200" smtClean="0">
              <a:latin typeface="Batang" panose="02030600000101010101" pitchFamily="18" charset="-127"/>
              <a:ea typeface="Batang" panose="02030600000101010101" pitchFamily="18" charset="-127"/>
              <a:sym typeface="Wingdings" panose="05000000000000000000" pitchFamily="2" charset="2"/>
            </a:rPr>
            <a:t></a:t>
          </a:r>
          <a:r>
            <a:rPr lang="en-US" sz="2400" b="1" kern="1200" smtClean="0">
              <a:latin typeface="Batang" panose="02030600000101010101" pitchFamily="18" charset="-127"/>
              <a:ea typeface="Batang" panose="02030600000101010101" pitchFamily="18" charset="-127"/>
            </a:rPr>
            <a:t> Judge: OK/NG</a:t>
          </a:r>
          <a:endParaRPr lang="en-US" sz="2400" b="1" kern="120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3711482" y="0"/>
        <a:ext cx="4531923" cy="1038364"/>
      </dsp:txXfrm>
    </dsp:sp>
    <dsp:sp modelId="{A898C1B1-F00C-44C5-830B-6805E7DB881A}">
      <dsp:nvSpPr>
        <dsp:cNvPr id="0" name=""/>
        <dsp:cNvSpPr/>
      </dsp:nvSpPr>
      <dsp:spPr>
        <a:xfrm>
          <a:off x="8449878" y="0"/>
          <a:ext cx="3127091" cy="1038364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Batang" panose="02030600000101010101" pitchFamily="18" charset="-127"/>
              <a:ea typeface="Batang" panose="02030600000101010101" pitchFamily="18" charset="-127"/>
            </a:rPr>
            <a:t>Click Update</a:t>
          </a:r>
          <a:endParaRPr lang="en-US" sz="2400" b="1" kern="120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8969060" y="0"/>
        <a:ext cx="2088727" cy="1038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170D6-34AE-43F4-8B08-B1866E037677}">
      <dsp:nvSpPr>
        <dsp:cNvPr id="0" name=""/>
        <dsp:cNvSpPr/>
      </dsp:nvSpPr>
      <dsp:spPr>
        <a:xfrm>
          <a:off x="544" y="0"/>
          <a:ext cx="3735241" cy="105097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Take a photo &amp; Pick that photo</a:t>
          </a:r>
          <a:endParaRPr lang="en-US" sz="2400" b="1" kern="1200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526029" y="0"/>
        <a:ext cx="2684271" cy="1050970"/>
      </dsp:txXfrm>
    </dsp:sp>
    <dsp:sp modelId="{3E7BE0E7-2550-4184-BB55-7D56A04376E2}">
      <dsp:nvSpPr>
        <dsp:cNvPr id="0" name=""/>
        <dsp:cNvSpPr/>
      </dsp:nvSpPr>
      <dsp:spPr>
        <a:xfrm>
          <a:off x="3402154" y="0"/>
          <a:ext cx="5175596" cy="105097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If </a:t>
          </a:r>
          <a:r>
            <a:rPr lang="en-US" sz="2400" b="1" kern="1200" smtClean="0">
              <a:solidFill>
                <a:srgbClr val="FFFF00"/>
              </a:solidFill>
              <a:latin typeface="Batang" panose="02030600000101010101" pitchFamily="18" charset="-127"/>
              <a:ea typeface="Batang" panose="02030600000101010101" pitchFamily="18" charset="-127"/>
            </a:rPr>
            <a:t>Identification</a:t>
          </a:r>
          <a:r>
            <a:rPr lang="en-US" sz="2400" b="1" kern="120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 is like the image below </a:t>
          </a:r>
          <a:r>
            <a:rPr lang="en-US" sz="2400" b="1" kern="120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  <a:sym typeface="Wingdings" panose="05000000000000000000" pitchFamily="2" charset="2"/>
            </a:rPr>
            <a:t> On part have barcode the </a:t>
          </a:r>
          <a:endParaRPr lang="en-US" sz="2400" b="1" kern="1200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3927639" y="0"/>
        <a:ext cx="4124626" cy="1050970"/>
      </dsp:txXfrm>
    </dsp:sp>
    <dsp:sp modelId="{A898C1B1-F00C-44C5-830B-6805E7DB881A}">
      <dsp:nvSpPr>
        <dsp:cNvPr id="0" name=""/>
        <dsp:cNvSpPr/>
      </dsp:nvSpPr>
      <dsp:spPr>
        <a:xfrm>
          <a:off x="8244119" y="0"/>
          <a:ext cx="3336318" cy="105097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Click Update</a:t>
          </a:r>
          <a:endParaRPr lang="en-US" sz="2400" b="1" kern="1200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8769604" y="0"/>
        <a:ext cx="2285348" cy="1050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FBCC-665F-4A7B-8F07-99DCB98C083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75"/>
            <a:ext cx="8677997" cy="3501025"/>
          </a:xfrm>
        </p:spPr>
      </p:pic>
      <p:pic>
        <p:nvPicPr>
          <p:cNvPr id="1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97" y="3356976"/>
            <a:ext cx="3514003" cy="3513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00256" y="4739313"/>
            <a:ext cx="3269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Nguyen Thi Quynh Anh - 455472</a:t>
            </a:r>
          </a:p>
          <a:p>
            <a:r>
              <a:rPr lang="en-US" b="1" smtClean="0">
                <a:solidFill>
                  <a:schemeClr val="bg1"/>
                </a:solidFill>
              </a:rPr>
              <a:t>LBP IT  - Application Group</a:t>
            </a:r>
          </a:p>
          <a:p>
            <a:r>
              <a:rPr lang="en-US" b="1" smtClean="0">
                <a:solidFill>
                  <a:schemeClr val="bg1"/>
                </a:solidFill>
              </a:rPr>
              <a:t>Plan &amp; IT Div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"/>
            <a:ext cx="12192000" cy="33444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013" y="312931"/>
            <a:ext cx="10888579" cy="2117558"/>
          </a:xfrm>
        </p:spPr>
        <p:txBody>
          <a:bodyPr>
            <a:normAutofit fontScale="90000"/>
          </a:bodyPr>
          <a:lstStyle/>
          <a:p>
            <a:r>
              <a:rPr lang="en-US" sz="730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Kaizen </a:t>
            </a: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/>
            </a:r>
            <a:b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Destination Part System </a:t>
            </a:r>
            <a:b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Using </a:t>
            </a:r>
            <a:r>
              <a:rPr lang="en-US" sz="540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New Technique</a:t>
            </a:r>
            <a:endParaRPr lang="en-US" sz="540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33" y="86810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3. The Difficulties</a:t>
            </a:r>
            <a:endParaRPr lang="en-US" sz="3600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50"/>
            <a:ext cx="12192000" cy="6038049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35981" y="1122948"/>
            <a:ext cx="3771848" cy="2309126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6" y="3619890"/>
            <a:ext cx="8496300" cy="3228975"/>
          </a:xfr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5490845" y="1098245"/>
            <a:ext cx="6571719" cy="225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>
                <a:solidFill>
                  <a:schemeClr val="bg1"/>
                </a:solidFill>
                <a:latin typeface="Berlin Sans FB Demi" panose="020E0802020502020306" pitchFamily="34" charset="0"/>
              </a:rPr>
              <a:t>Have no </a:t>
            </a: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experience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Have no guider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Don’t understand the workflow of this system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145108" y="5276080"/>
            <a:ext cx="2473239" cy="1728925"/>
          </a:xfrm>
        </p:spPr>
        <p:txBody>
          <a:bodyPr>
            <a:noAutofit/>
          </a:bodyPr>
          <a:lstStyle/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6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month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647567" y="3026052"/>
            <a:ext cx="1695405" cy="363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20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9676" y="1183789"/>
            <a:ext cx="3606099" cy="221063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06" y="1317310"/>
            <a:ext cx="3170598" cy="19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9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6" grpId="0"/>
      <p:bldP spid="21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32" y="86810"/>
            <a:ext cx="905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3. The Difficulties &amp; Solutions</a:t>
            </a:r>
            <a:endParaRPr lang="en-US" sz="3600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50"/>
            <a:ext cx="12192000" cy="6038049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314718" y="1238697"/>
            <a:ext cx="3771848" cy="2309126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90845" y="1283439"/>
            <a:ext cx="6571719" cy="225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Have no </a:t>
            </a:r>
            <a:r>
              <a:rPr lang="en-US" sz="4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experience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Have no guider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Don’t understand the workflow of this system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408413" y="1299538"/>
            <a:ext cx="3606099" cy="221063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43" y="1433059"/>
            <a:ext cx="3170598" cy="1977103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4158641"/>
            <a:ext cx="12204526" cy="2709318"/>
          </a:xfrm>
          <a:prstGeom prst="rect">
            <a:avLst/>
          </a:prstGeom>
        </p:spPr>
      </p:pic>
      <p:pic>
        <p:nvPicPr>
          <p:cNvPr id="28" name="Content Placeholder 2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0980"/>
            <a:ext cx="12192000" cy="2837020"/>
          </a:xfrm>
        </p:spPr>
      </p:pic>
    </p:spTree>
    <p:extLst>
      <p:ext uri="{BB962C8B-B14F-4D97-AF65-F5344CB8AC3E}">
        <p14:creationId xmlns:p14="http://schemas.microsoft.com/office/powerpoint/2010/main" val="40011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50"/>
            <a:ext cx="12192000" cy="6038049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6" y="839118"/>
            <a:ext cx="8496300" cy="3228975"/>
          </a:xfr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132926" y="2677288"/>
            <a:ext cx="2473239" cy="17289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6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month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br>
              <a:rPr lang="en-US" sz="9600" dirty="0" smtClean="0">
                <a:solidFill>
                  <a:schemeClr val="bg1"/>
                </a:solidFill>
              </a:rPr>
            </a:br>
            <a:r>
              <a:rPr lang="en-US" sz="9600" dirty="0" smtClean="0">
                <a:solidFill>
                  <a:schemeClr val="bg1"/>
                </a:solidFill>
              </a:rPr>
              <a:t>  </a:t>
            </a:r>
            <a:endParaRPr lang="en-US" sz="35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647567" y="245280"/>
            <a:ext cx="1695405" cy="363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20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br>
              <a:rPr lang="en-US" sz="9600" dirty="0" smtClean="0">
                <a:solidFill>
                  <a:schemeClr val="bg1"/>
                </a:solidFill>
              </a:rPr>
            </a:br>
            <a:r>
              <a:rPr lang="en-US" sz="9600" dirty="0" smtClean="0">
                <a:solidFill>
                  <a:schemeClr val="bg1"/>
                </a:solidFill>
              </a:rPr>
              <a:t>  </a:t>
            </a:r>
            <a:endParaRPr lang="en-US" sz="35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3" y="4158640"/>
            <a:ext cx="12204526" cy="27093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532" y="86810"/>
            <a:ext cx="905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3. The Difficulties &amp; Solutions</a:t>
            </a:r>
            <a:endParaRPr lang="en-US" sz="3600"/>
          </a:p>
        </p:txBody>
      </p:sp>
      <p:sp>
        <p:nvSpPr>
          <p:cNvPr id="24" name="Pentagon 23"/>
          <p:cNvSpPr/>
          <p:nvPr/>
        </p:nvSpPr>
        <p:spPr>
          <a:xfrm>
            <a:off x="381965" y="4510587"/>
            <a:ext cx="5026452" cy="91153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Break the problem down</a:t>
            </a:r>
            <a:endParaRPr lang="en-US" sz="28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381965" y="5838174"/>
            <a:ext cx="5026452" cy="91153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Check result immediately</a:t>
            </a:r>
            <a:endParaRPr lang="en-US" sz="28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6948669" y="4510587"/>
            <a:ext cx="5026452" cy="91153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Arrange the priority</a:t>
            </a:r>
            <a:endParaRPr lang="en-US" sz="28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6996675" y="5842095"/>
            <a:ext cx="5026452" cy="91153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Track the process &amp; learn from mistakes</a:t>
            </a:r>
            <a:endParaRPr lang="en-US" sz="28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9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4" grpId="0" animBg="1"/>
      <p:bldP spid="25" grpId="0" animBg="1"/>
      <p:bldP spid="26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03" y="89336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2. The Solution </a:t>
            </a:r>
            <a:endParaRPr lang="en-US" sz="360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7288"/>
            <a:ext cx="12192000" cy="3350712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004"/>
            <a:ext cx="12204526" cy="2693097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 rot="5400000">
            <a:off x="-733631" y="1934416"/>
            <a:ext cx="3696892" cy="147806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Self-learning</a:t>
            </a:r>
            <a:endParaRPr lang="en-US" sz="20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4" name="Pentagon 13"/>
          <p:cNvSpPr/>
          <p:nvPr/>
        </p:nvSpPr>
        <p:spPr>
          <a:xfrm rot="5400000">
            <a:off x="1882130" y="1621551"/>
            <a:ext cx="2678856" cy="108919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Break the problem down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9" name="Pentagon 18"/>
          <p:cNvSpPr/>
          <p:nvPr/>
        </p:nvSpPr>
        <p:spPr>
          <a:xfrm rot="5400000">
            <a:off x="3614617" y="1633790"/>
            <a:ext cx="2678856" cy="106471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Arrange the priority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0" name="Pentagon 19"/>
          <p:cNvSpPr/>
          <p:nvPr/>
        </p:nvSpPr>
        <p:spPr>
          <a:xfrm rot="5400000">
            <a:off x="5430892" y="1632073"/>
            <a:ext cx="2678856" cy="106471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Check immediately result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1" name="Pentagon 20"/>
          <p:cNvSpPr/>
          <p:nvPr/>
        </p:nvSpPr>
        <p:spPr>
          <a:xfrm rot="5400000">
            <a:off x="7326031" y="1631883"/>
            <a:ext cx="2678856" cy="107933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Track the process</a:t>
            </a:r>
          </a:p>
        </p:txBody>
      </p:sp>
      <p:sp>
        <p:nvSpPr>
          <p:cNvPr id="12" name="Pentagon 11"/>
          <p:cNvSpPr/>
          <p:nvPr/>
        </p:nvSpPr>
        <p:spPr>
          <a:xfrm rot="5400000">
            <a:off x="9140970" y="1626098"/>
            <a:ext cx="2678856" cy="1076665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Concentrate and keep going</a:t>
            </a:r>
          </a:p>
        </p:txBody>
      </p:sp>
    </p:spTree>
    <p:extLst>
      <p:ext uri="{BB962C8B-B14F-4D97-AF65-F5344CB8AC3E}">
        <p14:creationId xmlns:p14="http://schemas.microsoft.com/office/powerpoint/2010/main" val="1235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 animBg="1"/>
      <p:bldP spid="20" grpId="0" animBg="1"/>
      <p:bldP spid="2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18" y="86810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4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The Results</a:t>
            </a:r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0" y="827042"/>
            <a:ext cx="12202866" cy="20474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0866" y="2864110"/>
            <a:ext cx="12202866" cy="2037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899774"/>
            <a:ext cx="12202866" cy="20474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4" y="2912051"/>
            <a:ext cx="1978451" cy="1978451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7" y="4948457"/>
            <a:ext cx="1975118" cy="197511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4" y="913824"/>
            <a:ext cx="1900261" cy="1873868"/>
          </a:xfrm>
        </p:spPr>
      </p:pic>
      <p:sp>
        <p:nvSpPr>
          <p:cNvPr id="14" name="TextBox 13"/>
          <p:cNvSpPr txBox="1"/>
          <p:nvPr/>
        </p:nvSpPr>
        <p:spPr>
          <a:xfrm>
            <a:off x="2301403" y="1524507"/>
            <a:ext cx="305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Faster 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01403" y="3565887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Improve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01403" y="5612850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Save Money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33938" y="5077241"/>
            <a:ext cx="3364972" cy="1045883"/>
          </a:xfrm>
        </p:spPr>
        <p:txBody>
          <a:bodyPr>
            <a:normAutofit fontScale="90000"/>
          </a:bodyPr>
          <a:lstStyle/>
          <a:p>
            <a:r>
              <a:rPr lang="en-US" sz="89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21.000</a:t>
            </a:r>
            <a:r>
              <a:rPr lang="en-US" sz="73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67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67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sz="240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863439" y="1590928"/>
            <a:ext cx="563672" cy="51348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863439" y="5685539"/>
            <a:ext cx="563672" cy="51348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5863439" y="3628753"/>
            <a:ext cx="563672" cy="51348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04353" y="1067881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369279" y="3118399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lus 1"/>
          <p:cNvSpPr/>
          <p:nvPr/>
        </p:nvSpPr>
        <p:spPr>
          <a:xfrm>
            <a:off x="6528394" y="3290509"/>
            <a:ext cx="1388361" cy="1039681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927621" y="2760413"/>
            <a:ext cx="3866367" cy="186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50</a:t>
            </a:r>
            <a:r>
              <a:rPr lang="en-US" sz="6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%</a:t>
            </a:r>
            <a:endParaRPr lang="en-US" sz="66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6506193" y="1306838"/>
            <a:ext cx="1426031" cy="1110949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41803" y="240121"/>
            <a:ext cx="122020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sz="360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218556" y="4921906"/>
            <a:ext cx="3866367" cy="186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1500">
              <a:solidFill>
                <a:srgbClr val="339933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369279" y="5923490"/>
            <a:ext cx="2868460" cy="155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2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4.620</a:t>
            </a:r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0734323" y="4960000"/>
            <a:ext cx="1473976" cy="119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USD for </a:t>
            </a:r>
          </a:p>
          <a:p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first year</a:t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10042067" y="5970330"/>
            <a:ext cx="2293118" cy="155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USD for each next year</a:t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7" name="Minus 36"/>
          <p:cNvSpPr/>
          <p:nvPr/>
        </p:nvSpPr>
        <p:spPr>
          <a:xfrm>
            <a:off x="6624067" y="5449325"/>
            <a:ext cx="1271506" cy="973380"/>
          </a:xfrm>
          <a:prstGeom prst="mathMin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9047329" y="1641144"/>
            <a:ext cx="1473976" cy="119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times</a:t>
            </a:r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18" y="86810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4</a:t>
            </a:r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The Results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819952"/>
            <a:ext cx="12192000" cy="23867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206664"/>
            <a:ext cx="5615952" cy="36513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6195" y="3206664"/>
            <a:ext cx="6595805" cy="3651336"/>
          </a:xfrm>
          <a:prstGeom prst="rect">
            <a:avLst/>
          </a:prstGeom>
          <a:solidFill>
            <a:srgbClr val="1D5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3" y="963226"/>
            <a:ext cx="1978451" cy="1978451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01" y="4852001"/>
            <a:ext cx="1975118" cy="197511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5" y="4901483"/>
            <a:ext cx="1900261" cy="1873868"/>
          </a:xfrm>
        </p:spPr>
      </p:pic>
      <p:sp>
        <p:nvSpPr>
          <p:cNvPr id="14" name="TextBox 13"/>
          <p:cNvSpPr txBox="1"/>
          <p:nvPr/>
        </p:nvSpPr>
        <p:spPr>
          <a:xfrm>
            <a:off x="140873" y="3239885"/>
            <a:ext cx="30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Faster 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9080" y="1275739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Improve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91680" y="6097139"/>
            <a:ext cx="333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Save Money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04353" y="1067881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369279" y="3118399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218556" y="4921906"/>
            <a:ext cx="3866367" cy="186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1500">
              <a:solidFill>
                <a:srgbClr val="339933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143805" y="5379395"/>
            <a:ext cx="1124898" cy="939183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78582" y="4140912"/>
            <a:ext cx="122020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sz="360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178757" y="5625748"/>
            <a:ext cx="1473976" cy="119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times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4" name="Plus 43"/>
          <p:cNvSpPr/>
          <p:nvPr/>
        </p:nvSpPr>
        <p:spPr>
          <a:xfrm>
            <a:off x="6529522" y="1452616"/>
            <a:ext cx="1095183" cy="878934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7558247" y="650435"/>
            <a:ext cx="5083737" cy="2357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50</a:t>
            </a:r>
            <a:r>
              <a:rPr lang="en-US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%</a:t>
            </a:r>
            <a:endParaRPr lang="en-US" sz="6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7899760" y="3489947"/>
            <a:ext cx="4353072" cy="12758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25.200</a:t>
            </a:r>
            <a:r>
              <a:rPr lang="en-US" sz="89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67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67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8432316" y="4744283"/>
            <a:ext cx="3434771" cy="180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16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.544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9740008" y="4271014"/>
            <a:ext cx="4369854" cy="858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USD for 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first 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year</a:t>
            </a:r>
            <a:b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0334550" y="5609409"/>
            <a:ext cx="2293118" cy="155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USD for each next year</a:t>
            </a:r>
            <a:b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2497" y="1904445"/>
            <a:ext cx="3856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Automatically read and </a:t>
            </a:r>
            <a:r>
              <a:rPr lang="en-US" sz="2000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judgebarcode</a:t>
            </a: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function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160" y="3831259"/>
            <a:ext cx="526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Automatically capture image function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Automatically read and judge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barcode function</a:t>
            </a:r>
            <a:endParaRPr lang="en-US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751112" y="3354416"/>
            <a:ext cx="2748560" cy="1528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Cost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Of the license</a:t>
            </a:r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7634339" y="3692933"/>
            <a:ext cx="739192" cy="47211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755067" y="5330658"/>
            <a:ext cx="739192" cy="47211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8" grpId="0" animBg="1"/>
      <p:bldP spid="8" grpId="1" animBg="1"/>
      <p:bldP spid="11" grpId="0" animBg="1"/>
      <p:bldP spid="14" grpId="0"/>
      <p:bldP spid="14" grpId="1"/>
      <p:bldP spid="15" grpId="0"/>
      <p:bldP spid="16" grpId="0"/>
      <p:bldP spid="41" grpId="0" animBg="1"/>
      <p:bldP spid="41" grpId="1" animBg="1"/>
      <p:bldP spid="42" grpId="0"/>
      <p:bldP spid="42" grpId="1"/>
      <p:bldP spid="43" grpId="0"/>
      <p:bldP spid="43" grpId="1"/>
      <p:bldP spid="44" grpId="0" animBg="1"/>
      <p:bldP spid="45" grpId="0"/>
      <p:bldP spid="46" grpId="0"/>
      <p:bldP spid="47" grpId="0"/>
      <p:bldP spid="48" grpId="0"/>
      <p:bldP spid="49" grpId="0"/>
      <p:bldP spid="26" grpId="0"/>
      <p:bldP spid="27" grpId="0"/>
      <p:bldP spid="27" grpId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765" y="83931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</a:t>
            </a:r>
            <a:endParaRPr lang="en-US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192"/>
            <a:ext cx="12192000" cy="6099940"/>
          </a:xfr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81" y="1974091"/>
            <a:ext cx="2285714" cy="2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2" y="1974090"/>
            <a:ext cx="2285714" cy="2285714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20" y="1974090"/>
            <a:ext cx="2285714" cy="228571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378" y="4723827"/>
            <a:ext cx="3777841" cy="676405"/>
          </a:xfrm>
        </p:spPr>
        <p:txBody>
          <a:bodyPr>
            <a:noAutofit/>
          </a:bodyPr>
          <a:lstStyle/>
          <a:p>
            <a:r>
              <a:rPr lang="en-US" sz="3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Intergrate</a:t>
            </a:r>
            <a:r>
              <a:rPr lang="en-US" sz="3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QR Code</a:t>
            </a:r>
            <a:endParaRPr lang="en-US" sz="3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09752" y="4723827"/>
            <a:ext cx="4070081" cy="67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Batang" panose="02030600000101010101" pitchFamily="18" charset="-127"/>
                <a:ea typeface="Batang" panose="02030600000101010101" pitchFamily="18" charset="-127"/>
              </a:rPr>
              <a:t>Automatically D</a:t>
            </a:r>
            <a:r>
              <a:rPr lang="en-US" sz="3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etect Barcode Type</a:t>
            </a:r>
            <a:endParaRPr lang="en-US" sz="3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767366" y="4687764"/>
            <a:ext cx="2858021" cy="67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Vizualize</a:t>
            </a:r>
            <a:r>
              <a:rPr lang="en-US" sz="3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Data</a:t>
            </a:r>
            <a:endParaRPr lang="en-US" sz="3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203" y="86810"/>
            <a:ext cx="768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 for Destination Part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72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45" y="75156"/>
            <a:ext cx="181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6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</a:t>
            </a:r>
            <a:endParaRPr lang="en-US" sz="360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8864" y="87270"/>
            <a:ext cx="842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 for next year </a:t>
            </a:r>
            <a:endParaRPr lang="en-US" sz="360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" y="2292262"/>
            <a:ext cx="6187859" cy="4565736"/>
          </a:xfrm>
        </p:spPr>
      </p:pic>
      <p:sp>
        <p:nvSpPr>
          <p:cNvPr id="13" name="Rectangle 12"/>
          <p:cNvSpPr/>
          <p:nvPr/>
        </p:nvSpPr>
        <p:spPr>
          <a:xfrm>
            <a:off x="6275540" y="820872"/>
            <a:ext cx="5916460" cy="6050250"/>
          </a:xfrm>
          <a:prstGeom prst="rect">
            <a:avLst/>
          </a:prstGeom>
          <a:solidFill>
            <a:srgbClr val="1D5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55" y="2014067"/>
            <a:ext cx="6560771" cy="52484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4853" y="118366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Learn Japanese</a:t>
            </a:r>
            <a:endParaRPr lang="en-US" sz="3600" dirty="0" smtClean="0">
              <a:solidFill>
                <a:schemeClr val="accent6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0099" y="956402"/>
            <a:ext cx="5317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Improve APEX technique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Apply it to new Systems</a:t>
            </a:r>
            <a:endParaRPr lang="en-US" sz="36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41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83930"/>
            <a:ext cx="367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7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Skill Map </a:t>
            </a:r>
            <a:endParaRPr lang="en-US" sz="360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15133"/>
              </p:ext>
            </p:extLst>
          </p:nvPr>
        </p:nvGraphicFramePr>
        <p:xfrm>
          <a:off x="818147" y="1090862"/>
          <a:ext cx="10005606" cy="540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05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49" y="1089764"/>
            <a:ext cx="1892474" cy="1528176"/>
          </a:xfrm>
        </p:spPr>
        <p:txBody>
          <a:bodyPr/>
          <a:lstStyle/>
          <a:p>
            <a:r>
              <a:rPr lang="en-US" dirty="0" err="1" smtClean="0"/>
              <a:t>adas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4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3930"/>
            <a:ext cx="367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8. Conclusion  </a:t>
            </a:r>
            <a:endParaRPr lang="en-US" sz="36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28" y="3772722"/>
            <a:ext cx="457143" cy="457143"/>
          </a:xfrm>
        </p:spPr>
      </p:pic>
    </p:spTree>
    <p:extLst>
      <p:ext uri="{BB962C8B-B14F-4D97-AF65-F5344CB8AC3E}">
        <p14:creationId xmlns:p14="http://schemas.microsoft.com/office/powerpoint/2010/main" val="366207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189" y="332377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77" y="-32432"/>
            <a:ext cx="12200351" cy="6858000"/>
          </a:xfrm>
        </p:spPr>
      </p:pic>
      <p:sp>
        <p:nvSpPr>
          <p:cNvPr id="8" name="Rounded Rectangle 7"/>
          <p:cNvSpPr/>
          <p:nvPr/>
        </p:nvSpPr>
        <p:spPr>
          <a:xfrm>
            <a:off x="5589725" y="295964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6604" y="366158"/>
            <a:ext cx="33666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1. </a:t>
            </a:r>
            <a:r>
              <a:rPr lang="en-US" sz="3000" dirty="0">
                <a:latin typeface="Batang" panose="02030600000101010101" pitchFamily="18" charset="-127"/>
                <a:ea typeface="Batang" panose="02030600000101010101" pitchFamily="18" charset="-127"/>
              </a:rPr>
              <a:t>The </a:t>
            </a:r>
            <a:r>
              <a:rPr lang="en-US" sz="3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Problems </a:t>
            </a:r>
            <a:endParaRPr lang="en-US" sz="3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15218" y="308883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589725" y="1335281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16604" y="1405475"/>
            <a:ext cx="33297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en-US" sz="3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US" sz="3000" dirty="0">
                <a:latin typeface="Batang" panose="02030600000101010101" pitchFamily="18" charset="-127"/>
                <a:ea typeface="Batang" panose="02030600000101010101" pitchFamily="18" charset="-127"/>
              </a:rPr>
              <a:t>The </a:t>
            </a:r>
            <a:r>
              <a:rPr lang="en-US" sz="3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Solutions </a:t>
            </a:r>
            <a:endParaRPr lang="en-US" sz="3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89725" y="2376730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16604" y="2446924"/>
            <a:ext cx="36359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The 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Difficulties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89725" y="3421620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16604" y="3491814"/>
            <a:ext cx="28616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The Results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633855" y="4498299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60734" y="4568493"/>
            <a:ext cx="18357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5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Demo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3855" y="5541554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60734" y="5611748"/>
            <a:ext cx="38298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6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Plan &amp; Skill map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92254" y="1338103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594342" y="2354797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596430" y="3434121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658750" y="4466588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660838" y="5520860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 rot="5400000">
            <a:off x="-576521" y="1605950"/>
            <a:ext cx="6228377" cy="2891217"/>
          </a:xfrm>
          <a:prstGeom prst="homePlat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1827" y="2153040"/>
            <a:ext cx="206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  <a:latin typeface="Berlin Sans FB Demi" panose="020E0802020502020306" pitchFamily="34" charset="0"/>
                <a:ea typeface="Batang" panose="02030600000101010101" pitchFamily="18" charset="-127"/>
              </a:rPr>
              <a:t>Content</a:t>
            </a:r>
            <a:endParaRPr lang="en-US" b="1">
              <a:solidFill>
                <a:schemeClr val="bg1"/>
              </a:solidFill>
              <a:latin typeface="Berlin Sans FB Demi" panose="020E0802020502020306" pitchFamily="34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8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4121063"/>
            <a:ext cx="8506108" cy="27369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21" y="187890"/>
            <a:ext cx="3859060" cy="10772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72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Mistakes</a:t>
            </a:r>
            <a:endParaRPr lang="en-US" sz="360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666"/>
            <a:ext cx="12192000" cy="6099940"/>
          </a:xfrm>
        </p:spPr>
      </p:pic>
    </p:spTree>
    <p:extLst>
      <p:ext uri="{BB962C8B-B14F-4D97-AF65-F5344CB8AC3E}">
        <p14:creationId xmlns:p14="http://schemas.microsoft.com/office/powerpoint/2010/main" val="33562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" y="0"/>
            <a:ext cx="12192000" cy="73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72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Problems</a:t>
            </a:r>
            <a:endParaRPr lang="en-US" sz="360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24586554"/>
              </p:ext>
            </p:extLst>
          </p:nvPr>
        </p:nvGraphicFramePr>
        <p:xfrm>
          <a:off x="-16357" y="1445986"/>
          <a:ext cx="11580982" cy="1038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" y="2520265"/>
            <a:ext cx="8166970" cy="4351338"/>
          </a:xfrm>
        </p:spPr>
      </p:pic>
      <p:sp>
        <p:nvSpPr>
          <p:cNvPr id="2" name="Oval 1"/>
          <p:cNvSpPr/>
          <p:nvPr/>
        </p:nvSpPr>
        <p:spPr>
          <a:xfrm>
            <a:off x="5119505" y="5700527"/>
            <a:ext cx="1483798" cy="480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71098" y="6285039"/>
            <a:ext cx="1118634" cy="480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61697" y="5634695"/>
            <a:ext cx="2295903" cy="6252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369773" y="6399286"/>
            <a:ext cx="2089" cy="3444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12451" y="64578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2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2112" y="63683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59802" y="57440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532651" y="5944149"/>
            <a:ext cx="464097" cy="72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425714" y="6540538"/>
            <a:ext cx="464097" cy="72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172" y="2561869"/>
            <a:ext cx="3476641" cy="305922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469677" y="2582895"/>
            <a:ext cx="1039660" cy="7365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526" y="721813"/>
            <a:ext cx="12179474" cy="725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1.1 </a:t>
            </a:r>
            <a:r>
              <a:rPr lang="en-US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Comparison process is too slow </a:t>
            </a:r>
          </a:p>
          <a:p>
            <a:pPr algn="ctr"/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9622077" y="2735295"/>
            <a:ext cx="1039660" cy="736502"/>
          </a:xfrm>
          <a:prstGeom prst="downArrow">
            <a:avLst/>
          </a:prstGeom>
          <a:solidFill>
            <a:srgbClr val="236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30434" y="3624197"/>
            <a:ext cx="3675339" cy="3140936"/>
          </a:xfrm>
          <a:prstGeom prst="roundRect">
            <a:avLst/>
          </a:prstGeom>
          <a:solidFill>
            <a:srgbClr val="236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72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Problems</a:t>
            </a:r>
            <a:endParaRPr lang="en-US" sz="36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" y="2505205"/>
            <a:ext cx="8115030" cy="4351338"/>
          </a:xfrm>
        </p:spPr>
      </p:pic>
      <p:sp>
        <p:nvSpPr>
          <p:cNvPr id="13" name="Oval 12"/>
          <p:cNvSpPr/>
          <p:nvPr/>
        </p:nvSpPr>
        <p:spPr>
          <a:xfrm>
            <a:off x="1664406" y="5790696"/>
            <a:ext cx="2356449" cy="587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957977" y="6481040"/>
            <a:ext cx="2089" cy="3444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6880" y="6517112"/>
            <a:ext cx="284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2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02420" y="6377905"/>
            <a:ext cx="1118634" cy="480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735030" y="5870807"/>
            <a:ext cx="1539480" cy="480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6198" y="65060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11154" y="59319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84003" y="6132039"/>
            <a:ext cx="464097" cy="72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189800" y="6678324"/>
            <a:ext cx="464097" cy="72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78070" y="2680569"/>
            <a:ext cx="2292264" cy="489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The barcode is printed on the part 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5364" y="2642991"/>
            <a:ext cx="3832965" cy="58872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204991825"/>
              </p:ext>
            </p:extLst>
          </p:nvPr>
        </p:nvGraphicFramePr>
        <p:xfrm>
          <a:off x="43171" y="1455691"/>
          <a:ext cx="11580982" cy="1050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Rectangle 41"/>
          <p:cNvSpPr/>
          <p:nvPr/>
        </p:nvSpPr>
        <p:spPr>
          <a:xfrm>
            <a:off x="-6480" y="730261"/>
            <a:ext cx="12198480" cy="725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2400" b="1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1.2</a:t>
            </a:r>
            <a:endParaRPr lang="en-US" sz="2400" b="1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9640866" y="2617939"/>
            <a:ext cx="1039660" cy="7365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622077" y="2735295"/>
            <a:ext cx="1039660" cy="73650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3261141"/>
            <a:ext cx="7574072" cy="35988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33" y="235366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8" y="898123"/>
            <a:ext cx="7167738" cy="5851420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9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72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The Problems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9812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175" y="86810"/>
            <a:ext cx="789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3. The Difficulties &amp; Solutions </a:t>
            </a:r>
            <a:endParaRPr lang="en-US" sz="3600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50"/>
            <a:ext cx="12192000" cy="6038049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35981" y="1122948"/>
            <a:ext cx="3771848" cy="2309126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6" y="3619890"/>
            <a:ext cx="8496300" cy="3228975"/>
          </a:xfr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5490845" y="1098245"/>
            <a:ext cx="6571719" cy="225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>
                <a:solidFill>
                  <a:schemeClr val="bg1"/>
                </a:solidFill>
                <a:latin typeface="Berlin Sans FB Demi" panose="020E0802020502020306" pitchFamily="34" charset="0"/>
              </a:rPr>
              <a:t>Have no </a:t>
            </a: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experience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Have no guider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Don’t understand the workflow of this system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145108" y="5276080"/>
            <a:ext cx="2473239" cy="1728925"/>
          </a:xfrm>
        </p:spPr>
        <p:txBody>
          <a:bodyPr>
            <a:noAutofit/>
          </a:bodyPr>
          <a:lstStyle/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6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month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647567" y="3026052"/>
            <a:ext cx="1695405" cy="363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20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9676" y="1183789"/>
            <a:ext cx="3606099" cy="221063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06" y="1317310"/>
            <a:ext cx="3170598" cy="19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4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6" grpId="0"/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345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Batang</vt:lpstr>
      <vt:lpstr>Arial</vt:lpstr>
      <vt:lpstr>Berlin Sans FB Demi</vt:lpstr>
      <vt:lpstr>Calibri</vt:lpstr>
      <vt:lpstr>Calibri Light</vt:lpstr>
      <vt:lpstr>Wingdings</vt:lpstr>
      <vt:lpstr>Office Theme</vt:lpstr>
      <vt:lpstr>Kaizen  Destination Part System  Using New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month    </vt:lpstr>
      <vt:lpstr>      month    </vt:lpstr>
      <vt:lpstr>PowerPoint Presentation</vt:lpstr>
      <vt:lpstr>      month    </vt:lpstr>
      <vt:lpstr>PowerPoint Presentation</vt:lpstr>
      <vt:lpstr>21.000   </vt:lpstr>
      <vt:lpstr> 25.200   </vt:lpstr>
      <vt:lpstr>Intergrate QR Code</vt:lpstr>
      <vt:lpstr>PowerPoint Presentation</vt:lpstr>
      <vt:lpstr>PowerPoint Presentation</vt:lpstr>
      <vt:lpstr>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Quynh Anh</dc:creator>
  <cp:lastModifiedBy>AutoBVT</cp:lastModifiedBy>
  <cp:revision>152</cp:revision>
  <dcterms:created xsi:type="dcterms:W3CDTF">2018-11-07T01:24:12Z</dcterms:created>
  <dcterms:modified xsi:type="dcterms:W3CDTF">2018-11-12T22:54:15Z</dcterms:modified>
</cp:coreProperties>
</file>