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87" r:id="rId4"/>
    <p:sldId id="304" r:id="rId5"/>
    <p:sldId id="292" r:id="rId6"/>
    <p:sldId id="291" r:id="rId7"/>
    <p:sldId id="293" r:id="rId8"/>
    <p:sldId id="294" r:id="rId9"/>
    <p:sldId id="289" r:id="rId10"/>
    <p:sldId id="302" r:id="rId11"/>
    <p:sldId id="297" r:id="rId12"/>
    <p:sldId id="298" r:id="rId13"/>
    <p:sldId id="299" r:id="rId14"/>
    <p:sldId id="301" r:id="rId15"/>
    <p:sldId id="300" r:id="rId16"/>
  </p:sldIdLst>
  <p:sldSz cx="9144000" cy="6858000" type="screen4x3"/>
  <p:notesSz cx="6858000" cy="9144000"/>
  <p:custDataLst>
    <p:tags r:id="rId1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CC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791" autoAdjust="0"/>
  </p:normalViewPr>
  <p:slideViewPr>
    <p:cSldViewPr showGuides="1">
      <p:cViewPr varScale="1">
        <p:scale>
          <a:sx n="95" d="100"/>
          <a:sy n="95" d="100"/>
        </p:scale>
        <p:origin x="1926" y="66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my name is</a:t>
            </a:r>
            <a:r>
              <a:rPr lang="en-US" baseline="0" dirty="0" smtClean="0"/>
              <a:t> Laura</a:t>
            </a:r>
          </a:p>
          <a:p>
            <a:r>
              <a:rPr lang="en-US" baseline="0" dirty="0" smtClean="0"/>
              <a:t>I am a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 student here with topic</a:t>
            </a:r>
          </a:p>
          <a:p>
            <a:r>
              <a:rPr lang="en-US" baseline="0" dirty="0" smtClean="0"/>
              <a:t>Over the last few months I have worked on a project on using explanations for neural networks to regularize during training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8079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developed CDEP</a:t>
            </a:r>
          </a:p>
          <a:p>
            <a:r>
              <a:rPr lang="en-US" baseline="0" dirty="0" smtClean="0"/>
              <a:t>Extension of CD </a:t>
            </a:r>
          </a:p>
          <a:p>
            <a:r>
              <a:rPr lang="en-US" baseline="0" dirty="0" smtClean="0"/>
              <a:t>Developed by coauthor</a:t>
            </a:r>
          </a:p>
          <a:p>
            <a:r>
              <a:rPr lang="en-US" baseline="0" dirty="0" smtClean="0"/>
              <a:t>Main feature: captures interactions between variables </a:t>
            </a:r>
          </a:p>
          <a:p>
            <a:r>
              <a:rPr lang="en-US" dirty="0" smtClean="0"/>
              <a:t>Relevant (and by necessity irrelevant)</a:t>
            </a:r>
          </a:p>
          <a:p>
            <a:r>
              <a:rPr lang="en-US" dirty="0" smtClean="0"/>
              <a:t>Interested in all contributions where relevant is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07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evaluate</a:t>
            </a:r>
            <a:r>
              <a:rPr lang="en-US" baseline="0" dirty="0" smtClean="0"/>
              <a:t> on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23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r>
              <a:rPr lang="en-US" baseline="0" dirty="0" smtClean="0"/>
              <a:t> achieve superhuman </a:t>
            </a:r>
          </a:p>
          <a:p>
            <a:r>
              <a:rPr lang="en-US" baseline="0" dirty="0" smtClean="0"/>
              <a:t>In 2017 nature paper on this</a:t>
            </a:r>
          </a:p>
          <a:p>
            <a:r>
              <a:rPr lang="en-US" baseline="0" dirty="0" smtClean="0"/>
              <a:t>Unfortunately medical datasets are </a:t>
            </a:r>
            <a:r>
              <a:rPr lang="en-US" baseline="0" dirty="0" err="1" smtClean="0"/>
              <a:t>dangeours</a:t>
            </a:r>
            <a:endParaRPr lang="en-US" baseline="0" dirty="0" smtClean="0"/>
          </a:p>
          <a:p>
            <a:r>
              <a:rPr lang="en-US" baseline="0" dirty="0" smtClean="0"/>
              <a:t>Here; often picture taken after the fact</a:t>
            </a:r>
          </a:p>
          <a:p>
            <a:r>
              <a:rPr lang="en-US" baseline="0" dirty="0" smtClean="0"/>
              <a:t>Biased dataset: 50% of the benign feature bright patches in the image</a:t>
            </a:r>
          </a:p>
          <a:p>
            <a:r>
              <a:rPr lang="en-US" dirty="0" smtClean="0"/>
              <a:t>Look at table</a:t>
            </a:r>
          </a:p>
          <a:p>
            <a:r>
              <a:rPr lang="en-US" dirty="0" smtClean="0"/>
              <a:t>AUC is lower for dataset excluding patches</a:t>
            </a:r>
          </a:p>
          <a:p>
            <a:r>
              <a:rPr lang="en-US" dirty="0" smtClean="0"/>
              <a:t>We want </a:t>
            </a:r>
            <a:r>
              <a:rPr lang="en-US" dirty="0" err="1" smtClean="0"/>
              <a:t>tro</a:t>
            </a:r>
            <a:r>
              <a:rPr lang="en-US" dirty="0" smtClean="0"/>
              <a:t> try if</a:t>
            </a:r>
            <a:r>
              <a:rPr lang="en-US" baseline="0" dirty="0" smtClean="0"/>
              <a:t> CDEP can disentangle features not in the same locality</a:t>
            </a:r>
          </a:p>
          <a:p>
            <a:r>
              <a:rPr lang="en-US" baseline="0" dirty="0" smtClean="0"/>
              <a:t>Yes it can</a:t>
            </a:r>
          </a:p>
          <a:p>
            <a:r>
              <a:rPr lang="en-US" baseline="0" dirty="0" smtClean="0"/>
              <a:t>Higher AUC</a:t>
            </a:r>
          </a:p>
          <a:p>
            <a:r>
              <a:rPr lang="en-US" baseline="0" dirty="0" err="1" smtClean="0"/>
              <a:t>Indiciating</a:t>
            </a:r>
            <a:r>
              <a:rPr lang="en-US" baseline="0" dirty="0" smtClean="0"/>
              <a:t> it’s beneficial to learn diverse features for both</a:t>
            </a:r>
          </a:p>
          <a:p>
            <a:r>
              <a:rPr lang="en-US" baseline="0" dirty="0" smtClean="0"/>
              <a:t>All interactions including the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56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4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get 99% accuracy on decoy</a:t>
            </a:r>
          </a:p>
          <a:p>
            <a:r>
              <a:rPr lang="en-US" baseline="0" dirty="0" smtClean="0"/>
              <a:t>Motivation: more entangled features (shape and color)</a:t>
            </a:r>
          </a:p>
          <a:p>
            <a:r>
              <a:rPr lang="en-US" baseline="0" dirty="0" smtClean="0"/>
              <a:t>Color </a:t>
            </a:r>
            <a:r>
              <a:rPr lang="en-US" baseline="0" dirty="0" err="1" smtClean="0"/>
              <a:t>ech</a:t>
            </a:r>
            <a:r>
              <a:rPr lang="en-US" baseline="0" dirty="0" smtClean="0"/>
              <a:t> digit differently</a:t>
            </a:r>
          </a:p>
          <a:p>
            <a:r>
              <a:rPr lang="en-US" baseline="0" dirty="0" smtClean="0"/>
              <a:t>Can measure bias of shape vs color</a:t>
            </a:r>
          </a:p>
          <a:p>
            <a:r>
              <a:rPr lang="en-US" baseline="0" dirty="0" err="1" smtClean="0"/>
              <a:t>Onconstrined</a:t>
            </a:r>
            <a:r>
              <a:rPr lang="en-US" baseline="0" dirty="0" smtClean="0"/>
              <a:t> learns only color</a:t>
            </a:r>
          </a:p>
          <a:p>
            <a:r>
              <a:rPr lang="en-US" baseline="0" dirty="0" smtClean="0"/>
              <a:t>0% on shape</a:t>
            </a:r>
          </a:p>
          <a:p>
            <a:r>
              <a:rPr lang="en-US" baseline="0" dirty="0" smtClean="0"/>
              <a:t>Gradient penalty fails (non surprisingly)</a:t>
            </a:r>
          </a:p>
          <a:p>
            <a:r>
              <a:rPr lang="en-US" baseline="0" dirty="0" err="1" smtClean="0"/>
              <a:t>Minimixing</a:t>
            </a:r>
            <a:r>
              <a:rPr lang="en-US" baseline="0" dirty="0" smtClean="0"/>
              <a:t> averaged contribution by explicitly only penalizing ingle pixel</a:t>
            </a:r>
          </a:p>
          <a:p>
            <a:r>
              <a:rPr lang="en-US" baseline="0" dirty="0" smtClean="0"/>
              <a:t>Weigh it so we can get up to 30%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89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r>
              <a:rPr lang="en-US" baseline="0" dirty="0" smtClean="0"/>
              <a:t> are black boxes</a:t>
            </a:r>
          </a:p>
          <a:p>
            <a:r>
              <a:rPr lang="en-US" baseline="0" dirty="0" err="1" smtClean="0"/>
              <a:t>Explainability</a:t>
            </a:r>
            <a:r>
              <a:rPr lang="en-US" baseline="0" dirty="0" smtClean="0"/>
              <a:t> methods are used for finding the reasoning for a certain decision in a humanly understandable way </a:t>
            </a:r>
          </a:p>
          <a:p>
            <a:r>
              <a:rPr lang="en-US" baseline="0" dirty="0" smtClean="0"/>
              <a:t>A natural extension for that is if we can regularize the NN to match our decisions</a:t>
            </a:r>
          </a:p>
          <a:p>
            <a:r>
              <a:rPr lang="en-US" baseline="0" dirty="0" smtClean="0"/>
              <a:t>I am going to present two takes on this topic</a:t>
            </a:r>
          </a:p>
          <a:p>
            <a:r>
              <a:rPr lang="en-US" baseline="0" dirty="0" smtClean="0"/>
              <a:t>One is first on this (RRR)</a:t>
            </a:r>
          </a:p>
          <a:p>
            <a:r>
              <a:rPr lang="en-US" baseline="0" dirty="0" smtClean="0"/>
              <a:t>Second one is my own work over the last months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few assumptions</a:t>
            </a:r>
          </a:p>
          <a:p>
            <a:r>
              <a:rPr lang="en-US" baseline="0" dirty="0" smtClean="0"/>
              <a:t>We cannot hand-engineer (or don’t want to)(</a:t>
            </a:r>
          </a:p>
          <a:p>
            <a:r>
              <a:rPr lang="en-US" baseline="0" dirty="0" smtClean="0"/>
              <a:t>We also don’t want a black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88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I already said, </a:t>
            </a:r>
            <a:r>
              <a:rPr lang="en-US" baseline="0" dirty="0" err="1" smtClean="0"/>
              <a:t>explainability</a:t>
            </a:r>
            <a:r>
              <a:rPr lang="en-US" baseline="0" dirty="0" smtClean="0"/>
              <a:t> methods are normally used post-hoc to check if the model learnt the right relations</a:t>
            </a:r>
          </a:p>
          <a:p>
            <a:r>
              <a:rPr lang="en-US" baseline="0" dirty="0" smtClean="0"/>
              <a:t>As an example that happened quite a few years ago, a decision tree was trained to predict survival with pneumonia</a:t>
            </a:r>
          </a:p>
          <a:p>
            <a:r>
              <a:rPr lang="en-US" baseline="0" dirty="0" smtClean="0"/>
              <a:t>In trained model asthma was a beneficial factor</a:t>
            </a:r>
          </a:p>
          <a:p>
            <a:r>
              <a:rPr lang="en-US" baseline="0" dirty="0" smtClean="0"/>
              <a:t>This weird</a:t>
            </a:r>
          </a:p>
          <a:p>
            <a:r>
              <a:rPr lang="en-US" baseline="0" dirty="0" smtClean="0"/>
              <a:t>Solution: Asthma check their breathing, go to doctor early</a:t>
            </a:r>
          </a:p>
          <a:p>
            <a:r>
              <a:rPr lang="en-US" baseline="0" dirty="0" smtClean="0"/>
              <a:t>-&gt; We want to check our model</a:t>
            </a:r>
          </a:p>
          <a:p>
            <a:r>
              <a:rPr lang="en-US" baseline="0" dirty="0" smtClean="0"/>
              <a:t>Post hoc is time intensive</a:t>
            </a:r>
          </a:p>
          <a:p>
            <a:r>
              <a:rPr lang="en-US" baseline="0" dirty="0" smtClean="0"/>
              <a:t>Natural question: Better way?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15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differentiable </a:t>
            </a:r>
            <a:r>
              <a:rPr lang="en-US" dirty="0" err="1" smtClean="0"/>
              <a:t>equationThis</a:t>
            </a:r>
            <a:r>
              <a:rPr lang="en-US" dirty="0" smtClean="0"/>
              <a:t> is the set of assumptions</a:t>
            </a:r>
            <a:r>
              <a:rPr lang="en-US" baseline="0" dirty="0" smtClean="0"/>
              <a:t> that we start with</a:t>
            </a:r>
          </a:p>
          <a:p>
            <a:r>
              <a:rPr lang="en-US" baseline="0" dirty="0" smtClean="0"/>
              <a:t>Normally we don’t know how important reasons should be</a:t>
            </a:r>
          </a:p>
          <a:p>
            <a:r>
              <a:rPr lang="en-US" baseline="0" dirty="0" smtClean="0"/>
              <a:t>We know what should absolutely not matter</a:t>
            </a:r>
          </a:p>
          <a:p>
            <a:r>
              <a:rPr lang="en-US" baseline="0" dirty="0" smtClean="0"/>
              <a:t>This  we can express in a binary map over the entire or part of the data</a:t>
            </a:r>
            <a:endParaRPr lang="en-US" dirty="0" smtClean="0"/>
          </a:p>
          <a:p>
            <a:r>
              <a:rPr lang="en-US" dirty="0" smtClean="0"/>
              <a:t>Normal weight update is done by differentiating loss function in terms of weights</a:t>
            </a:r>
          </a:p>
          <a:p>
            <a:r>
              <a:rPr lang="en-US" dirty="0" smtClean="0"/>
              <a:t>We can also do this for</a:t>
            </a:r>
            <a:r>
              <a:rPr lang="en-US" baseline="0" dirty="0" smtClean="0"/>
              <a:t> output over input</a:t>
            </a:r>
          </a:p>
          <a:p>
            <a:r>
              <a:rPr lang="en-US" baseline="0" dirty="0" smtClean="0"/>
              <a:t>How much the output changes with this input</a:t>
            </a:r>
          </a:p>
          <a:p>
            <a:r>
              <a:rPr lang="en-US" baseline="0" dirty="0" smtClean="0"/>
              <a:t>For unimportant regions small</a:t>
            </a:r>
            <a:endParaRPr lang="en-US" dirty="0" smtClean="0"/>
          </a:p>
          <a:p>
            <a:r>
              <a:rPr lang="en-US" dirty="0" smtClean="0"/>
              <a:t>Add this part to the loss function</a:t>
            </a:r>
          </a:p>
          <a:p>
            <a:r>
              <a:rPr lang="en-US" dirty="0" smtClean="0"/>
              <a:t>Decomposed into right answer and right reason</a:t>
            </a:r>
          </a:p>
          <a:p>
            <a:r>
              <a:rPr lang="en-US" dirty="0" smtClean="0"/>
              <a:t>When just</a:t>
            </a:r>
            <a:r>
              <a:rPr lang="en-US" baseline="0" dirty="0" smtClean="0"/>
              <a:t> differentiate this differential equation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Doofer </a:t>
            </a:r>
            <a:r>
              <a:rPr lang="en-US" dirty="0" err="1" smtClean="0"/>
              <a:t>uebergang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what</a:t>
            </a:r>
            <a:r>
              <a:rPr lang="en-US" baseline="0" dirty="0" smtClean="0"/>
              <a:t> we do </a:t>
            </a:r>
            <a:r>
              <a:rPr lang="en-US" baseline="0" dirty="0" err="1" smtClean="0"/>
              <a:t>folie</a:t>
            </a:r>
            <a:endParaRPr lang="en-US" baseline="0" dirty="0" smtClean="0"/>
          </a:p>
          <a:p>
            <a:r>
              <a:rPr lang="en-US" baseline="0" dirty="0" smtClean="0"/>
              <a:t>PRI: why not just </a:t>
            </a:r>
            <a:r>
              <a:rPr lang="en-US" baseline="0" dirty="0" err="1" smtClean="0"/>
              <a:t>exckude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1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do we evaluate this?</a:t>
            </a:r>
          </a:p>
          <a:p>
            <a:r>
              <a:rPr lang="en-US" baseline="0" dirty="0" smtClean="0"/>
              <a:t>Difficult to measure bias</a:t>
            </a:r>
          </a:p>
          <a:p>
            <a:r>
              <a:rPr lang="en-US" baseline="0" dirty="0" smtClean="0"/>
              <a:t>Best practice is to add a bias ourselves and measure</a:t>
            </a:r>
          </a:p>
          <a:p>
            <a:r>
              <a:rPr lang="en-US" baseline="0" dirty="0" smtClean="0"/>
              <a:t>Two different datasets</a:t>
            </a:r>
          </a:p>
          <a:p>
            <a:r>
              <a:rPr lang="en-US" baseline="0" dirty="0" smtClean="0"/>
              <a:t>Decoy MNIST – normal MNIST with square </a:t>
            </a:r>
            <a:r>
              <a:rPr lang="en-US" baseline="0" dirty="0" err="1" smtClean="0"/>
              <a:t>indiciatin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Iris Cancer: composite of Iris and Cancer during training, test Iris is random</a:t>
            </a:r>
          </a:p>
          <a:p>
            <a:r>
              <a:rPr lang="en-US" baseline="0" dirty="0" smtClean="0"/>
              <a:t>In both cases 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 a signal that we want to ignore </a:t>
            </a:r>
          </a:p>
          <a:p>
            <a:r>
              <a:rPr lang="en-US" baseline="0" dirty="0" smtClean="0"/>
              <a:t>As you can see on the left with increasing lambda</a:t>
            </a:r>
          </a:p>
          <a:p>
            <a:r>
              <a:rPr lang="en-US" baseline="0" dirty="0" smtClean="0"/>
              <a:t>We can recover performance.</a:t>
            </a:r>
          </a:p>
          <a:p>
            <a:r>
              <a:rPr lang="en-US" baseline="0" dirty="0" smtClean="0"/>
              <a:t>Downside: Simple task, fixed 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approach</a:t>
            </a:r>
          </a:p>
          <a:p>
            <a:r>
              <a:rPr lang="en-US" baseline="0" dirty="0" smtClean="0"/>
              <a:t>We may not want to define everything for a sufficiently large part of the dataset</a:t>
            </a:r>
          </a:p>
          <a:p>
            <a:r>
              <a:rPr lang="en-US" baseline="0" dirty="0" smtClean="0"/>
              <a:t>Train diverse models  to similar accuracy</a:t>
            </a:r>
          </a:p>
          <a:p>
            <a:r>
              <a:rPr lang="en-US" baseline="0" dirty="0" smtClean="0"/>
              <a:t>After that we can ask experts which is best</a:t>
            </a:r>
          </a:p>
          <a:p>
            <a:r>
              <a:rPr lang="en-US" baseline="0" dirty="0" smtClean="0"/>
              <a:t>Recursive approach</a:t>
            </a:r>
          </a:p>
          <a:p>
            <a:r>
              <a:rPr lang="en-US" baseline="0" dirty="0" smtClean="0"/>
              <a:t>Train first model unconstrained</a:t>
            </a:r>
          </a:p>
          <a:p>
            <a:r>
              <a:rPr lang="en-US" baseline="0" dirty="0" smtClean="0"/>
              <a:t>Second model should have different reasons</a:t>
            </a:r>
          </a:p>
          <a:p>
            <a:r>
              <a:rPr lang="en-US" baseline="0" dirty="0" smtClean="0"/>
              <a:t>Take gradients of first model </a:t>
            </a:r>
          </a:p>
          <a:p>
            <a:r>
              <a:rPr lang="en-US" baseline="0" dirty="0" smtClean="0"/>
              <a:t>Where gradients/mean gradients big – A =1</a:t>
            </a:r>
          </a:p>
          <a:p>
            <a:r>
              <a:rPr lang="en-US" baseline="0" dirty="0" smtClean="0"/>
              <a:t>Go on until performance degrades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93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r>
              <a:rPr lang="en-US" baseline="0" dirty="0" smtClean="0"/>
              <a:t> (accuracy of different)</a:t>
            </a:r>
          </a:p>
          <a:p>
            <a:r>
              <a:rPr lang="en-US" baseline="0" dirty="0" smtClean="0"/>
              <a:t>Qualitative (look at reasons in test set)</a:t>
            </a:r>
          </a:p>
          <a:p>
            <a:r>
              <a:rPr lang="en-US" baseline="0" dirty="0" smtClean="0"/>
              <a:t>Evaluated on MNIST, 20 newsgroups</a:t>
            </a:r>
          </a:p>
          <a:p>
            <a:r>
              <a:rPr lang="en-US" baseline="0" dirty="0" smtClean="0"/>
              <a:t>See example below</a:t>
            </a:r>
          </a:p>
          <a:p>
            <a:r>
              <a:rPr lang="en-US" baseline="0" dirty="0" smtClean="0"/>
              <a:t>For the same example from the test set</a:t>
            </a:r>
          </a:p>
          <a:p>
            <a:r>
              <a:rPr lang="en-US" baseline="0" dirty="0" smtClean="0"/>
              <a:t>Diverse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37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74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</a:t>
            </a:r>
            <a:r>
              <a:rPr lang="en-US" baseline="0" dirty="0" smtClean="0"/>
              <a:t> motivation as the first paper</a:t>
            </a:r>
          </a:p>
          <a:p>
            <a:r>
              <a:rPr lang="en-US" baseline="0" dirty="0" smtClean="0"/>
              <a:t>We want to go bigger than MNIST</a:t>
            </a:r>
          </a:p>
          <a:p>
            <a:r>
              <a:rPr lang="en-US" dirty="0" smtClean="0"/>
              <a:t>Entangled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095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Deep Inside Convolutional Netorks: Visualising Image Classification Models and Saliency Maps</a:t>
            </a:r>
            <a:endParaRPr lang="en-GB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870565925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287310" cy="626400"/>
          </a:xfrm>
          <a:prstGeom prst="rect">
            <a:avLst/>
          </a:prstGeom>
        </p:spPr>
      </p:pic>
      <p:pic>
        <p:nvPicPr>
          <p:cNvPr id="1470582431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17 September 2018</a:t>
            </a:r>
            <a:endParaRPr lang="en-GB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Deep Inside Convolutional Netorks: Visualising Image Classification Models and Saliency Maps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GB" sz="850" b="1" dirty="0"/>
              <a:t>DTU Compute, Technical University of Denmark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en-GB" sz="1100" noProof="1">
                <a:solidFill>
                  <a:schemeClr val="bg2"/>
                </a:solidFill>
              </a:rPr>
              <a:t>Presentation Title or Date</a:t>
            </a:r>
            <a:endParaRPr lang="en-GB"/>
          </a:p>
          <a:p>
            <a:pPr>
              <a:spcBef>
                <a:spcPts val="0"/>
              </a:spcBef>
            </a:pPr>
            <a:r>
              <a:rPr lang="en-GB" sz="1100" noProof="1">
                <a:solidFill>
                  <a:schemeClr val="bg2"/>
                </a:solidFill>
              </a:rPr>
              <a:t>via ”Insert”; ”Header &amp; Footer”</a:t>
            </a:r>
            <a:endParaRPr lang="en-GB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Beyond learning with labels – aligning neural networks with human intuition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Laura Rieger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CDEP (CD </a:t>
            </a:r>
            <a:r>
              <a:rPr lang="en-US" dirty="0"/>
              <a:t>explanation </a:t>
            </a:r>
            <a:r>
              <a:rPr lang="en-US" dirty="0" smtClean="0"/>
              <a:t>penalty)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(contextual decomposition) [2]</a:t>
            </a:r>
          </a:p>
          <a:p>
            <a:pPr lvl="1"/>
            <a:r>
              <a:rPr lang="en-US" dirty="0"/>
              <a:t>Decomposes output signal into contribution of different </a:t>
            </a:r>
            <a:r>
              <a:rPr lang="en-US" dirty="0" smtClean="0"/>
              <a:t>groups</a:t>
            </a:r>
            <a:endParaRPr lang="en-US" dirty="0"/>
          </a:p>
          <a:p>
            <a:pPr lvl="1"/>
            <a:r>
              <a:rPr lang="en-US" dirty="0"/>
              <a:t>Captures interaction between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Express human explanation as relevant and irrelevant subset of the input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7941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CD loss: </a:t>
            </a:r>
            <a:r>
              <a:rPr lang="en-US" dirty="0"/>
              <a:t>KL divergence between desired and actual explanation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09120"/>
            <a:ext cx="5645039" cy="102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2690267" cy="5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on 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94848" cy="4565650"/>
          </a:xfrm>
        </p:spPr>
        <p:txBody>
          <a:bodyPr/>
          <a:lstStyle/>
          <a:p>
            <a:r>
              <a:rPr lang="en-US" dirty="0" smtClean="0"/>
              <a:t>Stanford Sentiment dataset [4]</a:t>
            </a:r>
          </a:p>
          <a:p>
            <a:pPr lvl="1"/>
            <a:r>
              <a:rPr lang="en-US" dirty="0" smtClean="0"/>
              <a:t>Movie reviews (positive/negative)</a:t>
            </a:r>
          </a:p>
          <a:p>
            <a:pPr lvl="1"/>
            <a:r>
              <a:rPr lang="en-US" dirty="0" smtClean="0"/>
              <a:t>Easy task (85% with standard RNN)</a:t>
            </a:r>
          </a:p>
          <a:p>
            <a:pPr lvl="1"/>
            <a:r>
              <a:rPr lang="en-US" dirty="0" smtClean="0"/>
              <a:t>Intuitively understandable</a:t>
            </a:r>
          </a:p>
          <a:p>
            <a:r>
              <a:rPr lang="en-US" dirty="0" smtClean="0"/>
              <a:t> Inject bias by anchoring words to sentiment</a:t>
            </a:r>
          </a:p>
          <a:p>
            <a:pPr lvl="1"/>
            <a:r>
              <a:rPr lang="en-US" dirty="0" smtClean="0"/>
              <a:t>Random interjection (100%)</a:t>
            </a:r>
          </a:p>
          <a:p>
            <a:pPr lvl="1"/>
            <a:r>
              <a:rPr lang="en-US" dirty="0" smtClean="0"/>
              <a:t>This/that (~60%)</a:t>
            </a:r>
          </a:p>
          <a:p>
            <a:pPr lvl="1"/>
            <a:r>
              <a:rPr lang="en-US" dirty="0" smtClean="0"/>
              <a:t>He/she (~1%)</a:t>
            </a:r>
          </a:p>
          <a:p>
            <a:endParaRPr lang="en-US" dirty="0" smtClean="0"/>
          </a:p>
          <a:p>
            <a:r>
              <a:rPr lang="en-US" dirty="0" smtClean="0"/>
              <a:t>Counter bias by penalizing </a:t>
            </a:r>
            <a:br>
              <a:rPr lang="en-US" dirty="0" smtClean="0"/>
            </a:br>
            <a:r>
              <a:rPr lang="en-US" dirty="0" smtClean="0"/>
              <a:t>contribution of biased words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45" y="3271283"/>
            <a:ext cx="4386755" cy="28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7" y="4797152"/>
            <a:ext cx="4973129" cy="734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Diagnosing skin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4503549" cy="4565650"/>
          </a:xfrm>
        </p:spPr>
        <p:txBody>
          <a:bodyPr/>
          <a:lstStyle/>
          <a:p>
            <a:r>
              <a:rPr lang="en-US" dirty="0" smtClean="0"/>
              <a:t>CNNs achieve superhuman performance in diagnosing skin cancer!</a:t>
            </a:r>
          </a:p>
          <a:p>
            <a:r>
              <a:rPr lang="en-US" dirty="0" smtClean="0"/>
              <a:t>ISIC [5]: Biased dataset - spot the issue</a:t>
            </a:r>
          </a:p>
          <a:p>
            <a:endParaRPr lang="en-US" dirty="0" smtClean="0"/>
          </a:p>
          <a:p>
            <a:r>
              <a:rPr lang="en-US" dirty="0" smtClean="0"/>
              <a:t>Use CDEP to </a:t>
            </a:r>
            <a:r>
              <a:rPr lang="en-US" dirty="0" err="1" smtClean="0"/>
              <a:t>finetune</a:t>
            </a:r>
            <a:r>
              <a:rPr lang="en-US" dirty="0" smtClean="0"/>
              <a:t> FC layers</a:t>
            </a:r>
          </a:p>
          <a:p>
            <a:pPr lvl="1"/>
            <a:r>
              <a:rPr lang="en-US" dirty="0" smtClean="0"/>
              <a:t>Segment patches</a:t>
            </a:r>
          </a:p>
          <a:p>
            <a:pPr lvl="1"/>
            <a:r>
              <a:rPr lang="en-US" dirty="0" smtClean="0"/>
              <a:t>Penalize all contributions including them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Improved AUC on both test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3222" y="4199212"/>
            <a:ext cx="875147" cy="875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7414" y="4199213"/>
            <a:ext cx="875147" cy="875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5917" y="5210859"/>
            <a:ext cx="912306" cy="912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9030" y="4205528"/>
            <a:ext cx="875147" cy="875147"/>
          </a:xfrm>
          <a:prstGeom prst="rect">
            <a:avLst/>
          </a:prstGeom>
        </p:spPr>
      </p:pic>
      <p:sp>
        <p:nvSpPr>
          <p:cNvPr id="13" name="AutoShape 450"/>
          <p:cNvSpPr>
            <a:spLocks noChangeArrowheads="1"/>
          </p:cNvSpPr>
          <p:nvPr/>
        </p:nvSpPr>
        <p:spPr bwMode="auto">
          <a:xfrm>
            <a:off x="5570715" y="3651114"/>
            <a:ext cx="2319670" cy="2341434"/>
          </a:xfrm>
          <a:prstGeom prst="roundRect">
            <a:avLst>
              <a:gd name="adj" fmla="val 6370"/>
            </a:avLst>
          </a:prstGeom>
          <a:noFill/>
          <a:ln w="82550">
            <a:noFill/>
            <a:round/>
            <a:headEnd/>
            <a:tailEnd/>
          </a:ln>
          <a:extLst/>
        </p:spPr>
        <p:txBody>
          <a:bodyPr lIns="173564" tIns="92568" rIns="173564" bIns="92568" numCol="1" spcCol="360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a-DK" sz="1500" b="1" dirty="0" smtClean="0">
                <a:solidFill>
                  <a:srgbClr val="00B050"/>
                </a:solidFill>
              </a:rPr>
              <a:t>Benign</a:t>
            </a:r>
            <a:endParaRPr lang="en-US" altLang="da-DK" sz="1500" dirty="0" smtClean="0">
              <a:solidFill>
                <a:srgbClr val="00B050"/>
              </a:solidFill>
            </a:endParaRPr>
          </a:p>
        </p:txBody>
      </p:sp>
      <p:sp>
        <p:nvSpPr>
          <p:cNvPr id="14" name="AutoShape 450"/>
          <p:cNvSpPr>
            <a:spLocks noChangeArrowheads="1"/>
          </p:cNvSpPr>
          <p:nvPr/>
        </p:nvSpPr>
        <p:spPr bwMode="auto">
          <a:xfrm>
            <a:off x="5480298" y="977479"/>
            <a:ext cx="2319670" cy="2341434"/>
          </a:xfrm>
          <a:prstGeom prst="roundRect">
            <a:avLst>
              <a:gd name="adj" fmla="val 6370"/>
            </a:avLst>
          </a:prstGeom>
          <a:noFill/>
          <a:ln w="82550">
            <a:noFill/>
            <a:round/>
            <a:headEnd/>
            <a:tailEnd/>
          </a:ln>
          <a:extLst/>
        </p:spPr>
        <p:txBody>
          <a:bodyPr lIns="173564" tIns="92568" rIns="173564" bIns="92568" numCol="1" spcCol="360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a-DK" sz="1500" b="1" dirty="0" smtClean="0">
                <a:solidFill>
                  <a:srgbClr val="FF0000"/>
                </a:solidFill>
              </a:rPr>
              <a:t>Cancerous</a:t>
            </a:r>
            <a:endParaRPr lang="en-US" altLang="da-DK" sz="1500" dirty="0" smtClean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62" y="5236251"/>
            <a:ext cx="872634" cy="8726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14" y="1417748"/>
            <a:ext cx="905033" cy="9050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14" y="2551101"/>
            <a:ext cx="905033" cy="9050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77" y="2566042"/>
            <a:ext cx="905033" cy="905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69" y="2570922"/>
            <a:ext cx="905033" cy="9050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2" y="1418470"/>
            <a:ext cx="905033" cy="9050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29311"/>
            <a:ext cx="905033" cy="905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225139"/>
            <a:ext cx="883746" cy="883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8696" y="8999680"/>
            <a:ext cx="7362190" cy="219703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824700" y="9684072"/>
            <a:ext cx="1039818" cy="10412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06560" y="9685481"/>
            <a:ext cx="1039818" cy="10412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1084" y="9685481"/>
            <a:ext cx="1039818" cy="10412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utoShape 450"/>
          <p:cNvSpPr>
            <a:spLocks noChangeArrowheads="1"/>
          </p:cNvSpPr>
          <p:nvPr/>
        </p:nvSpPr>
        <p:spPr bwMode="auto">
          <a:xfrm>
            <a:off x="4649333" y="8542781"/>
            <a:ext cx="3175896" cy="2653937"/>
          </a:xfrm>
          <a:prstGeom prst="roundRect">
            <a:avLst>
              <a:gd name="adj" fmla="val 6370"/>
            </a:avLst>
          </a:prstGeom>
          <a:noFill/>
          <a:ln w="82550">
            <a:noFill/>
            <a:round/>
            <a:headEnd/>
            <a:tailEnd/>
          </a:ln>
          <a:extLst/>
        </p:spPr>
        <p:txBody>
          <a:bodyPr lIns="173564" tIns="92568" rIns="173564" bIns="92568" numCol="1" spcCol="360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a-DK" sz="1500" b="1" dirty="0" smtClean="0"/>
              <a:t>Ours</a:t>
            </a:r>
            <a:endParaRPr lang="en-US" altLang="da-DK" sz="1500" dirty="0" smtClean="0"/>
          </a:p>
        </p:txBody>
      </p:sp>
      <p:sp>
        <p:nvSpPr>
          <p:cNvPr id="32" name="AutoShape 450"/>
          <p:cNvSpPr>
            <a:spLocks noChangeArrowheads="1"/>
          </p:cNvSpPr>
          <p:nvPr/>
        </p:nvSpPr>
        <p:spPr bwMode="auto">
          <a:xfrm>
            <a:off x="2109333" y="8542781"/>
            <a:ext cx="3175896" cy="2653937"/>
          </a:xfrm>
          <a:prstGeom prst="roundRect">
            <a:avLst>
              <a:gd name="adj" fmla="val 6370"/>
            </a:avLst>
          </a:prstGeom>
          <a:noFill/>
          <a:ln w="82550">
            <a:noFill/>
            <a:round/>
            <a:headEnd/>
            <a:tailEnd/>
          </a:ln>
          <a:extLst/>
        </p:spPr>
        <p:txBody>
          <a:bodyPr lIns="173564" tIns="92568" rIns="173564" bIns="92568" numCol="1" spcCol="360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a-DK" sz="1500" b="1" dirty="0" smtClean="0"/>
              <a:t>Vanilla</a:t>
            </a:r>
            <a:endParaRPr lang="en-US" altLang="da-DK" sz="1500" dirty="0" smtClean="0"/>
          </a:p>
        </p:txBody>
      </p:sp>
    </p:spTree>
    <p:extLst>
      <p:ext uri="{BB962C8B-B14F-4D97-AF65-F5344CB8AC3E}">
        <p14:creationId xmlns:p14="http://schemas.microsoft.com/office/powerpoint/2010/main" val="5267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Explanations are not just for post-hoc analysis</a:t>
            </a:r>
          </a:p>
          <a:p>
            <a:r>
              <a:rPr lang="en-US" dirty="0" smtClean="0"/>
              <a:t>Can be used to inject knowledge or constraints into training</a:t>
            </a:r>
          </a:p>
          <a:p>
            <a:r>
              <a:rPr lang="en-US" dirty="0" smtClean="0"/>
              <a:t>Relies on expert knowledge </a:t>
            </a:r>
          </a:p>
          <a:p>
            <a:r>
              <a:rPr lang="en-US" dirty="0" smtClean="0"/>
              <a:t>Task becomes increasingly harder with more complex explanations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Ignore this input region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Ignore this input feature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Ignore this particular combination of features  (open)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Emphasize </a:t>
            </a:r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dirty="0" smtClean="0">
                <a:solidFill>
                  <a:srgbClr val="FF0000"/>
                </a:solidFill>
              </a:rPr>
              <a:t>input feature (open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7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83285"/>
            <a:ext cx="77724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/>
              <a:t>Ross, Andrew </a:t>
            </a:r>
            <a:r>
              <a:rPr lang="en-US" sz="800" dirty="0" err="1"/>
              <a:t>Slavin</a:t>
            </a:r>
            <a:r>
              <a:rPr lang="en-US" sz="800" dirty="0"/>
              <a:t>, Michael C. Hughes, and Finale </a:t>
            </a:r>
            <a:r>
              <a:rPr lang="en-US" sz="800" dirty="0" err="1"/>
              <a:t>Doshi</a:t>
            </a:r>
            <a:r>
              <a:rPr lang="en-US" sz="800" dirty="0"/>
              <a:t>-Velez. "Right for the right reasons: training differentiable models by constraining their explanations." Proceedings of the 26th International Joint Conference on Artificial Intelligence. AAAI Press, 2017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Murdoch, W. James, Peter J. Liu, and Bin Yu. "Beyond Word Importance: Contextual Decomposition to Extract Interactions from LSTMs." (2018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Li, Y., &amp; </a:t>
            </a:r>
            <a:r>
              <a:rPr lang="en-US" sz="800" dirty="0" err="1"/>
              <a:t>Vasconcelos</a:t>
            </a:r>
            <a:r>
              <a:rPr lang="en-US" sz="800" dirty="0"/>
              <a:t>, N. (2019). REPAIR: Removing Representation Bias by Dataset Resampling. In Proceedings of the IEEE Conference on Computer Vision and Pattern Recognition (pp. 9572-9581</a:t>
            </a:r>
            <a:r>
              <a:rPr lang="en-US" sz="8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 err="1"/>
              <a:t>Socher</a:t>
            </a:r>
            <a:r>
              <a:rPr lang="en-US" sz="800" dirty="0"/>
              <a:t>, Richard, et al. "Recursive deep models for semantic compositionality over a sentiment treebank." Proceedings of the 2013 conference on empirical methods in natural language processing. 2013</a:t>
            </a:r>
            <a:r>
              <a:rPr lang="en-US" sz="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800" dirty="0"/>
              <a:t>"Skin lesion analysis toward melanoma detection: A challenge at the 2017 international symposium on biomedical imaging (</a:t>
            </a:r>
            <a:r>
              <a:rPr lang="en-US" sz="800" dirty="0" err="1"/>
              <a:t>isbi</a:t>
            </a:r>
            <a:r>
              <a:rPr lang="en-US" sz="800" dirty="0"/>
              <a:t>), hosted by the international skin imaging collaboration (</a:t>
            </a:r>
            <a:r>
              <a:rPr lang="en-US" sz="800" dirty="0" err="1"/>
              <a:t>isic</a:t>
            </a:r>
            <a:r>
              <a:rPr lang="en-US" sz="800" dirty="0"/>
              <a:t>)." 2018 IEEE 15th International Symposium on Biomedical Imaging (ISBI 2018). IEEE, 2018.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2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on Colored MNIST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Evaluate on entangled features (shape and color)</a:t>
            </a:r>
          </a:p>
          <a:p>
            <a:pPr lvl="1"/>
            <a:r>
              <a:rPr lang="en-US" dirty="0" smtClean="0"/>
              <a:t>Color each digit differently</a:t>
            </a:r>
            <a:endParaRPr lang="en-US" dirty="0"/>
          </a:p>
          <a:p>
            <a:pPr lvl="1"/>
            <a:r>
              <a:rPr lang="en-US" dirty="0" smtClean="0"/>
              <a:t>The test set is split into equal color or shape</a:t>
            </a:r>
          </a:p>
          <a:p>
            <a:r>
              <a:rPr lang="en-US" dirty="0" smtClean="0"/>
              <a:t>Unconstrained network learns only color</a:t>
            </a:r>
          </a:p>
          <a:p>
            <a:pPr lvl="1"/>
            <a:r>
              <a:rPr lang="en-US" dirty="0" smtClean="0"/>
              <a:t>0% accuracy on Shape test set </a:t>
            </a:r>
          </a:p>
          <a:p>
            <a:r>
              <a:rPr lang="en-US" dirty="0" smtClean="0"/>
              <a:t>Gradient penalty fails </a:t>
            </a:r>
          </a:p>
          <a:p>
            <a:r>
              <a:rPr lang="en-US" dirty="0" smtClean="0"/>
              <a:t>Minimizing averaged contribution of single pixels with CDEP</a:t>
            </a:r>
          </a:p>
          <a:p>
            <a:pPr lvl="1"/>
            <a:r>
              <a:rPr lang="en-US" dirty="0" smtClean="0"/>
              <a:t>30% Accuracy on shape , 55% on color</a:t>
            </a:r>
          </a:p>
          <a:p>
            <a:r>
              <a:rPr lang="en-US" dirty="0" smtClean="0"/>
              <a:t>Can weigh importance of different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268782"/>
            <a:ext cx="5825288" cy="20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</a:t>
            </a:r>
            <a:r>
              <a:rPr lang="en-US" dirty="0" err="1" smtClean="0"/>
              <a:t>explainability</a:t>
            </a:r>
            <a:r>
              <a:rPr lang="en-US" dirty="0" smtClean="0"/>
              <a:t> methods are used for post-hoc analysis</a:t>
            </a:r>
          </a:p>
          <a:p>
            <a:endParaRPr lang="en-US" dirty="0" smtClean="0"/>
          </a:p>
          <a:p>
            <a:r>
              <a:rPr lang="en-US" dirty="0" smtClean="0"/>
              <a:t>Papers</a:t>
            </a:r>
          </a:p>
          <a:p>
            <a:pPr lvl="1"/>
            <a:r>
              <a:rPr lang="en-US" dirty="0"/>
              <a:t>“Right for the Right Reasons: Training Differentiable Models by Constraining their Explanations” </a:t>
            </a:r>
            <a:r>
              <a:rPr lang="en-US" dirty="0" smtClean="0"/>
              <a:t>A Ross, M Hughes, F </a:t>
            </a:r>
            <a:r>
              <a:rPr lang="en-US" dirty="0" err="1" smtClean="0"/>
              <a:t>Doshi</a:t>
            </a:r>
            <a:r>
              <a:rPr lang="en-US" dirty="0" smtClean="0"/>
              <a:t>-Velez</a:t>
            </a:r>
            <a:r>
              <a:rPr lang="en-US" dirty="0"/>
              <a:t>, Finale</a:t>
            </a:r>
          </a:p>
          <a:p>
            <a:pPr lvl="1"/>
            <a:r>
              <a:rPr lang="en-US" dirty="0" smtClean="0"/>
              <a:t>“Interpretations </a:t>
            </a:r>
            <a:r>
              <a:rPr lang="en-US" dirty="0"/>
              <a:t>are useful: penalizing explanations to align neural networks with prior </a:t>
            </a:r>
            <a:r>
              <a:rPr lang="en-US" dirty="0" smtClean="0"/>
              <a:t>knowledge.” (ongoing work)</a:t>
            </a:r>
          </a:p>
          <a:p>
            <a:endParaRPr lang="en-US" dirty="0" smtClean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We want to learn from the data </a:t>
            </a:r>
          </a:p>
          <a:p>
            <a:pPr lvl="1"/>
            <a:r>
              <a:rPr lang="en-US" dirty="0" smtClean="0"/>
              <a:t>Task is too complex for hand-engineering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b="1" dirty="0"/>
              <a:t>meaningful </a:t>
            </a:r>
            <a:r>
              <a:rPr lang="en-US" dirty="0"/>
              <a:t>domain knowledge that we wish to </a:t>
            </a:r>
            <a:r>
              <a:rPr lang="en-US" dirty="0" smtClean="0"/>
              <a:t>incorporate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87624" y="3212976"/>
            <a:ext cx="7272808" cy="187220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for the Right Reasons: Training Differentiable Models by Constraining their </a:t>
            </a:r>
            <a:r>
              <a:rPr lang="en-US" dirty="0" smtClean="0"/>
              <a:t>Explanations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656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Explainability</a:t>
            </a:r>
            <a:r>
              <a:rPr lang="en-US" dirty="0" smtClean="0"/>
              <a:t> methods can be used to check your trained model</a:t>
            </a:r>
          </a:p>
          <a:p>
            <a:pPr lvl="1"/>
            <a:r>
              <a:rPr lang="en-US" dirty="0" smtClean="0"/>
              <a:t>Black box: “Asthma helps with pneumonia”? </a:t>
            </a:r>
          </a:p>
          <a:p>
            <a:r>
              <a:rPr lang="en-US" dirty="0" smtClean="0"/>
              <a:t>Checking the model always happens post-hoc</a:t>
            </a:r>
          </a:p>
          <a:p>
            <a:pPr lvl="1"/>
            <a:r>
              <a:rPr lang="en-US" dirty="0" smtClean="0"/>
              <a:t>Have to start over again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we utilize the domain knowledge in a better way?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54965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354447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65560" y="354447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195736" y="3713748"/>
            <a:ext cx="929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355976" y="3713748"/>
            <a:ext cx="929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endCxn id="7" idx="2"/>
          </p:cNvCxnSpPr>
          <p:nvPr/>
        </p:nvCxnSpPr>
        <p:spPr bwMode="auto">
          <a:xfrm rot="10800000" flipV="1">
            <a:off x="1693279" y="3713748"/>
            <a:ext cx="4917147" cy="174456"/>
          </a:xfrm>
          <a:prstGeom prst="bentConnector4">
            <a:avLst>
              <a:gd name="adj1" fmla="val -7479"/>
              <a:gd name="adj2" fmla="val 54145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605905" y="3713748"/>
            <a:ext cx="9904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655562" y="428185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9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Regularizing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Often </a:t>
            </a:r>
            <a:r>
              <a:rPr lang="en-US" dirty="0"/>
              <a:t>we </a:t>
            </a:r>
            <a:r>
              <a:rPr lang="en-US" dirty="0" smtClean="0"/>
              <a:t>only know what should </a:t>
            </a:r>
            <a:r>
              <a:rPr lang="en-US" b="1" dirty="0" smtClean="0"/>
              <a:t>not</a:t>
            </a:r>
            <a:r>
              <a:rPr lang="en-US" dirty="0" smtClean="0"/>
              <a:t> be important, e.g</a:t>
            </a:r>
            <a:r>
              <a:rPr lang="en-US" dirty="0"/>
              <a:t>. gender for job applications, race for judging sentence </a:t>
            </a:r>
            <a:r>
              <a:rPr lang="en-US" dirty="0" smtClean="0"/>
              <a:t>penalty</a:t>
            </a:r>
          </a:p>
          <a:p>
            <a:pPr lvl="1"/>
            <a:r>
              <a:rPr lang="en-US" dirty="0" smtClean="0"/>
              <a:t>We can express this in a binary map </a:t>
            </a:r>
          </a:p>
          <a:p>
            <a:pPr lvl="1"/>
            <a:r>
              <a:rPr lang="en-US" dirty="0" smtClean="0"/>
              <a:t>Constrain unimportant gradients to be small</a:t>
            </a:r>
          </a:p>
          <a:p>
            <a:r>
              <a:rPr lang="en-US" dirty="0" err="1"/>
              <a:t>dy</a:t>
            </a:r>
            <a:r>
              <a:rPr lang="en-US" dirty="0"/>
              <a:t>/dx is fully differentiable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Naïve implementation results in differential equation 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Switch between weight update for right answer and right reason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0" y="3272420"/>
            <a:ext cx="4581676" cy="20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3952202" cy="2940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successful is this?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is difficult</a:t>
            </a:r>
          </a:p>
          <a:p>
            <a:r>
              <a:rPr lang="en-US" dirty="0" smtClean="0"/>
              <a:t>Best practice is to </a:t>
            </a:r>
            <a:r>
              <a:rPr lang="en-US" dirty="0"/>
              <a:t>a</a:t>
            </a:r>
            <a:r>
              <a:rPr lang="en-US" dirty="0" smtClean="0"/>
              <a:t>dd artificial bias</a:t>
            </a:r>
          </a:p>
          <a:p>
            <a:r>
              <a:rPr lang="en-US" dirty="0" err="1" smtClean="0"/>
              <a:t>DecoyMNIST</a:t>
            </a:r>
            <a:endParaRPr lang="en-US" dirty="0" smtClean="0"/>
          </a:p>
          <a:p>
            <a:pPr lvl="1"/>
            <a:r>
              <a:rPr lang="en-US" dirty="0" smtClean="0"/>
              <a:t>Add grayscale swatch in random </a:t>
            </a:r>
            <a:br>
              <a:rPr lang="en-US" dirty="0" smtClean="0"/>
            </a:br>
            <a:r>
              <a:rPr lang="en-US" dirty="0" smtClean="0"/>
              <a:t>corner</a:t>
            </a:r>
          </a:p>
          <a:p>
            <a:pPr lvl="1"/>
            <a:r>
              <a:rPr lang="en-US" dirty="0" smtClean="0"/>
              <a:t>Classification is possible based </a:t>
            </a:r>
            <a:br>
              <a:rPr lang="en-US" dirty="0" smtClean="0"/>
            </a:br>
            <a:r>
              <a:rPr lang="en-US" dirty="0" smtClean="0"/>
              <a:t>on two attributes</a:t>
            </a:r>
            <a:endParaRPr lang="en-US" dirty="0"/>
          </a:p>
          <a:p>
            <a:r>
              <a:rPr lang="en-US" dirty="0" err="1" smtClean="0"/>
              <a:t>IrisCancer</a:t>
            </a:r>
            <a:endParaRPr lang="en-US" dirty="0" smtClean="0"/>
          </a:p>
          <a:p>
            <a:pPr lvl="1"/>
            <a:r>
              <a:rPr lang="en-US" dirty="0" smtClean="0"/>
              <a:t>Composite dataset during training</a:t>
            </a:r>
          </a:p>
          <a:p>
            <a:endParaRPr lang="en-US" dirty="0" smtClean="0"/>
          </a:p>
          <a:p>
            <a:r>
              <a:rPr lang="en-US" dirty="0" smtClean="0"/>
              <a:t>Explanation regularization </a:t>
            </a:r>
            <a:br>
              <a:rPr lang="en-US" dirty="0" smtClean="0"/>
            </a:br>
            <a:r>
              <a:rPr lang="en-US" dirty="0" smtClean="0"/>
              <a:t>overcomes bias </a:t>
            </a:r>
          </a:p>
          <a:p>
            <a:r>
              <a:rPr lang="en-US" dirty="0" smtClean="0"/>
              <a:t>Relatively simple tasks with fixed </a:t>
            </a:r>
            <a:br>
              <a:rPr lang="en-US" dirty="0" smtClean="0"/>
            </a:br>
            <a:r>
              <a:rPr lang="en-US" dirty="0" smtClean="0"/>
              <a:t>locality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another explanation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not know or be able to define right reasons</a:t>
            </a:r>
          </a:p>
          <a:p>
            <a:r>
              <a:rPr lang="en-US" dirty="0" smtClean="0"/>
              <a:t>Binary assignment is hard – is it kind of important?</a:t>
            </a:r>
            <a:endParaRPr lang="en-US" dirty="0"/>
          </a:p>
          <a:p>
            <a:r>
              <a:rPr lang="en-US" dirty="0" smtClean="0"/>
              <a:t>Train models iteratively, enforcing diversity in models</a:t>
            </a:r>
          </a:p>
          <a:p>
            <a:pPr lvl="1"/>
            <a:r>
              <a:rPr lang="en-US" dirty="0" smtClean="0"/>
              <a:t>Uncover dataset redundancy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Ask experts which model recovers true reasons best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77072"/>
            <a:ext cx="7086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385561"/>
            <a:ext cx="4641171" cy="2635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another 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1715"/>
            <a:ext cx="7772400" cy="4565650"/>
          </a:xfrm>
        </p:spPr>
        <p:txBody>
          <a:bodyPr/>
          <a:lstStyle/>
          <a:p>
            <a:r>
              <a:rPr lang="en-US" dirty="0" smtClean="0"/>
              <a:t>How to evaluate</a:t>
            </a:r>
          </a:p>
          <a:p>
            <a:pPr lvl="1"/>
            <a:r>
              <a:rPr lang="en-US" dirty="0" smtClean="0"/>
              <a:t>Quantitative by accuracy</a:t>
            </a:r>
          </a:p>
          <a:p>
            <a:pPr lvl="1"/>
            <a:r>
              <a:rPr lang="en-US" dirty="0" smtClean="0"/>
              <a:t>Qualitative by diversity of reasons</a:t>
            </a:r>
          </a:p>
          <a:p>
            <a:r>
              <a:rPr lang="en-US" dirty="0" smtClean="0"/>
              <a:t>Evaluated on toy data, 20 Newsgroups, MNIST,</a:t>
            </a:r>
          </a:p>
          <a:p>
            <a:r>
              <a:rPr lang="en-US" dirty="0" smtClean="0"/>
              <a:t>FAE results in diverse classifiers </a:t>
            </a:r>
          </a:p>
          <a:p>
            <a:r>
              <a:rPr lang="en-US" dirty="0" smtClean="0"/>
              <a:t>Dependent on experts to find meaningful classifications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2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Explanations can be used to meaningfully manipulate a neural network</a:t>
            </a:r>
          </a:p>
          <a:p>
            <a:pPr lvl="1"/>
            <a:r>
              <a:rPr lang="en-US" dirty="0" smtClean="0"/>
              <a:t>Minimize input gradients on (known to be) irrelevant features</a:t>
            </a:r>
          </a:p>
          <a:p>
            <a:pPr lvl="1"/>
            <a:r>
              <a:rPr lang="en-US" dirty="0" smtClean="0"/>
              <a:t>Consecutively update weights for right answer and right reason</a:t>
            </a:r>
          </a:p>
          <a:p>
            <a:r>
              <a:rPr lang="en-US" dirty="0"/>
              <a:t>S</a:t>
            </a:r>
            <a:r>
              <a:rPr lang="en-US" dirty="0" smtClean="0"/>
              <a:t>calable: Requires one additional backward pass</a:t>
            </a:r>
          </a:p>
          <a:p>
            <a:r>
              <a:rPr lang="en-US" dirty="0" smtClean="0"/>
              <a:t>First paper on the topic – much left to future work</a:t>
            </a:r>
          </a:p>
          <a:p>
            <a:r>
              <a:rPr lang="en-US" dirty="0" smtClean="0"/>
              <a:t>Many potential extensions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are </a:t>
            </a:r>
            <a:r>
              <a:rPr lang="en-US" dirty="0" smtClean="0"/>
              <a:t>useful! </a:t>
            </a:r>
            <a:r>
              <a:rPr lang="en-US" dirty="0"/>
              <a:t>P</a:t>
            </a:r>
            <a:r>
              <a:rPr lang="en-US" dirty="0" smtClean="0"/>
              <a:t>enalizing </a:t>
            </a:r>
            <a:r>
              <a:rPr lang="en-US" dirty="0"/>
              <a:t>explanations to align neural networks with prior </a:t>
            </a:r>
            <a:r>
              <a:rPr lang="en-US" dirty="0" smtClean="0"/>
              <a:t>knowledge.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86736" cy="4565650"/>
          </a:xfrm>
        </p:spPr>
        <p:txBody>
          <a:bodyPr/>
          <a:lstStyle/>
          <a:p>
            <a:r>
              <a:rPr lang="en-US" dirty="0" smtClean="0"/>
              <a:t>Ongoing work (L Rieger, C Singh, J Murdoch, B Yu)</a:t>
            </a:r>
          </a:p>
          <a:p>
            <a:r>
              <a:rPr lang="en-US" dirty="0" smtClean="0"/>
              <a:t>Main motivation: Alleviate bias in entangled features</a:t>
            </a:r>
            <a:endParaRPr lang="en-US" dirty="0"/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02295"/>
              </p:ext>
            </p:extLst>
          </p:nvPr>
        </p:nvGraphicFramePr>
        <p:xfrm>
          <a:off x="762600" y="3264859"/>
          <a:ext cx="617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4" imgW="6172200" imgH="2057400" progId="Acrobat.Document.DC">
                  <p:embed/>
                </p:oleObj>
              </mc:Choice>
              <mc:Fallback>
                <p:oleObj name="Acrobat Document" r:id="rId4" imgW="6172200" imgH="2057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600" y="3264859"/>
                        <a:ext cx="61722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5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6278</TotalTime>
  <Words>1552</Words>
  <Application>Microsoft Office PowerPoint</Application>
  <PresentationFormat>On-screen Show (4:3)</PresentationFormat>
  <Paragraphs>279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Verdana</vt:lpstr>
      <vt:lpstr>Wingdings</vt:lpstr>
      <vt:lpstr>Institute</vt:lpstr>
      <vt:lpstr>Acrobat Document</vt:lpstr>
      <vt:lpstr>Beyond learning with labels – aligning neural networks with human intuition</vt:lpstr>
      <vt:lpstr>Intro</vt:lpstr>
      <vt:lpstr>Right for the Right Reasons: Training Differentiable Models by Constraining their Explanations [1]</vt:lpstr>
      <vt:lpstr>Regularizing explanations</vt:lpstr>
      <vt:lpstr>So how successful is this?  </vt:lpstr>
      <vt:lpstr>Find another explanation  </vt:lpstr>
      <vt:lpstr>Find another explanation </vt:lpstr>
      <vt:lpstr>Summary </vt:lpstr>
      <vt:lpstr>Interpretations are useful! Penalizing explanations to align neural networks with prior knowledge. </vt:lpstr>
      <vt:lpstr>CDEP (CD explanation penalty) </vt:lpstr>
      <vt:lpstr>Evaluation on SST</vt:lpstr>
      <vt:lpstr>Diagnosing skin cancer</vt:lpstr>
      <vt:lpstr>Conclusion</vt:lpstr>
      <vt:lpstr>References</vt:lpstr>
      <vt:lpstr>Evaluation on Colored MNIST [3]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Laura Rieger</cp:lastModifiedBy>
  <cp:revision>204</cp:revision>
  <dcterms:created xsi:type="dcterms:W3CDTF">2017-08-01T08:06:08Z</dcterms:created>
  <dcterms:modified xsi:type="dcterms:W3CDTF">2019-08-26T11:07:40Z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636692451121208963</vt:lpwstr>
  </property>
</Properties>
</file>