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2" r:id="rId3"/>
    <p:sldId id="270" r:id="rId4"/>
    <p:sldId id="284" r:id="rId5"/>
    <p:sldId id="285" r:id="rId6"/>
    <p:sldId id="288" r:id="rId7"/>
    <p:sldId id="289" r:id="rId8"/>
    <p:sldId id="290" r:id="rId9"/>
    <p:sldId id="287" r:id="rId10"/>
    <p:sldId id="267" r:id="rId11"/>
    <p:sldId id="276" r:id="rId12"/>
    <p:sldId id="263" r:id="rId13"/>
    <p:sldId id="272" r:id="rId14"/>
    <p:sldId id="271" r:id="rId15"/>
    <p:sldId id="291" r:id="rId16"/>
    <p:sldId id="259" r:id="rId17"/>
    <p:sldId id="274" r:id="rId18"/>
  </p:sldIdLst>
  <p:sldSz cx="9144000" cy="6858000" type="screen4x3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66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7711" autoAdjust="0"/>
  </p:normalViewPr>
  <p:slideViewPr>
    <p:cSldViewPr showGuides="1">
      <p:cViewPr varScale="1">
        <p:scale>
          <a:sx n="89" d="100"/>
          <a:sy n="89" d="100"/>
        </p:scale>
        <p:origin x="2106" y="90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assumption: task too complicated for basic perceptron. </a:t>
            </a:r>
          </a:p>
          <a:p>
            <a:r>
              <a:rPr lang="en-US" baseline="0" dirty="0" smtClean="0"/>
              <a:t>Neural network is too complicated for complete understanding. </a:t>
            </a:r>
          </a:p>
          <a:p>
            <a:r>
              <a:rPr lang="en-US" baseline="0" dirty="0" smtClean="0"/>
              <a:t>Need to restraint understanding to part of the network of it – either only how network worked for single example, how single neuron/layer works or how concept </a:t>
            </a:r>
          </a:p>
          <a:p>
            <a:r>
              <a:rPr lang="en-US" baseline="0" dirty="0" smtClean="0"/>
              <a:t>Mostly with </a:t>
            </a:r>
            <a:r>
              <a:rPr lang="en-US" baseline="0" dirty="0" err="1" smtClean="0"/>
              <a:t>keras</a:t>
            </a:r>
            <a:endParaRPr lang="en-US" baseline="0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754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Fix citations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243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38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5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read more about method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66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see examples of that on the right</a:t>
            </a:r>
          </a:p>
          <a:p>
            <a:r>
              <a:rPr lang="en-US" dirty="0" smtClean="0"/>
              <a:t>Obtained with standard LIME, set to choosing the most important five super-pixels</a:t>
            </a:r>
          </a:p>
          <a:p>
            <a:endParaRPr lang="en-US" dirty="0" smtClean="0"/>
          </a:p>
          <a:p>
            <a:r>
              <a:rPr lang="en-US" dirty="0" smtClean="0"/>
              <a:t>See failure in the second image – due</a:t>
            </a:r>
            <a:r>
              <a:rPr lang="en-US" baseline="0" dirty="0" smtClean="0"/>
              <a:t> to having to find a low-dimensional representation it does not work well when there is not a definite object</a:t>
            </a:r>
          </a:p>
          <a:p>
            <a:r>
              <a:rPr lang="en-US" baseline="0" dirty="0" smtClean="0"/>
              <a:t>TODO: needs to be in notebook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042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 looked at approximating for a single input </a:t>
            </a:r>
          </a:p>
          <a:p>
            <a:r>
              <a:rPr lang="en-US" dirty="0" smtClean="0"/>
              <a:t>There are also other ways</a:t>
            </a:r>
            <a:r>
              <a:rPr lang="en-US" baseline="0" dirty="0" smtClean="0"/>
              <a:t> you can focus on a different part of a network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051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TOD: add one more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38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  <a:r>
              <a:rPr lang="en-US" baseline="0" dirty="0" smtClean="0"/>
              <a:t> Look how a specific human defined concept is used in the network</a:t>
            </a:r>
          </a:p>
          <a:p>
            <a:r>
              <a:rPr lang="en-US" baseline="0" dirty="0" smtClean="0"/>
              <a:t>Really different from the rest – now we are dealing with a translation from human to network</a:t>
            </a:r>
          </a:p>
          <a:p>
            <a:r>
              <a:rPr lang="en-US" baseline="0" dirty="0" smtClean="0"/>
              <a:t>Idea: assemble dataset of positive examples for my concept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36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417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Deep Inside Convolutional Netorks: Visualising Image Classification Models and Saliency Maps</a:t>
            </a:r>
            <a:endParaRPr lang="en-GB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870565925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5287310" cy="626400"/>
          </a:xfrm>
          <a:prstGeom prst="rect">
            <a:avLst/>
          </a:prstGeom>
        </p:spPr>
      </p:pic>
      <p:pic>
        <p:nvPicPr>
          <p:cNvPr id="1470582431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GB" sz="850" b="1" dirty="0"/>
              <a:t>DTU Compute, Technical University of Denmark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en-GB" sz="1100" noProof="1">
                <a:solidFill>
                  <a:schemeClr val="bg2"/>
                </a:solidFill>
              </a:rPr>
              <a:t>Presentation Title or Date</a:t>
            </a:r>
            <a:endParaRPr lang="en-GB"/>
          </a:p>
          <a:p>
            <a:pPr>
              <a:spcBef>
                <a:spcPts val="0"/>
              </a:spcBef>
            </a:pPr>
            <a:r>
              <a:rPr lang="en-GB" sz="1100" noProof="1">
                <a:solidFill>
                  <a:schemeClr val="bg2"/>
                </a:solidFill>
              </a:rPr>
              <a:t>via ”Insert”; ”Header &amp; Footer”</a:t>
            </a:r>
            <a:endParaRPr lang="en-GB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Explanation techniques for neural networks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Laura Rieger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approximation with interpretable </a:t>
            </a:r>
            <a:r>
              <a:rPr lang="en-US" dirty="0" smtClean="0"/>
              <a:t>model </a:t>
            </a:r>
            <a:r>
              <a:rPr lang="en-US" smtClean="0"/>
              <a:t>– LIME [4]</a:t>
            </a:r>
            <a:endParaRPr lang="da-DK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Intuition: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Sample around </a:t>
            </a:r>
            <a:r>
              <a:rPr lang="en-US" b="1" dirty="0" smtClean="0"/>
              <a:t>x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Weigh samples according to distance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Train linear classifier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Obtain explanation</a:t>
            </a:r>
          </a:p>
          <a:p>
            <a:pPr>
              <a:lnSpc>
                <a:spcPct val="150000"/>
              </a:lnSpc>
            </a:pPr>
            <a:r>
              <a:rPr lang="en-US" dirty="0"/>
              <a:t>Low-dimensional representation </a:t>
            </a:r>
            <a:r>
              <a:rPr lang="en-US" dirty="0" smtClean="0"/>
              <a:t>necessary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images: segment into super-pixels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text: bag of words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4179345" cy="259981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5020698"/>
            <a:ext cx="22349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 smtClean="0"/>
              <a:t>From https</a:t>
            </a:r>
            <a:r>
              <a:rPr lang="da-DK" sz="800" dirty="0"/>
              <a:t>://github.com/marcotcr/lime</a:t>
            </a:r>
          </a:p>
        </p:txBody>
      </p:sp>
    </p:spTree>
    <p:extLst>
      <p:ext uri="{BB962C8B-B14F-4D97-AF65-F5344CB8AC3E}">
        <p14:creationId xmlns:p14="http://schemas.microsoft.com/office/powerpoint/2010/main" val="1946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approximation with interpretable </a:t>
            </a:r>
            <a:r>
              <a:rPr lang="en-US" dirty="0" smtClean="0"/>
              <a:t>model – LIME [4]</a:t>
            </a:r>
            <a:endParaRPr lang="da-DK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Intuition: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Sample around </a:t>
            </a:r>
            <a:r>
              <a:rPr lang="en-US" b="1" dirty="0" smtClean="0"/>
              <a:t>x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Weigh samples according to distance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Train linear classifier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Obtain explanation</a:t>
            </a:r>
          </a:p>
          <a:p>
            <a:pPr>
              <a:lnSpc>
                <a:spcPct val="150000"/>
              </a:lnSpc>
            </a:pPr>
            <a:r>
              <a:rPr lang="en-US" dirty="0"/>
              <a:t>Low-dimensional representation </a:t>
            </a:r>
            <a:r>
              <a:rPr lang="en-US" dirty="0" smtClean="0"/>
              <a:t>necessary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images: segment into super-pixels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text: bag of words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77" y="1148372"/>
            <a:ext cx="3436239" cy="1718120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4478" y="2860735"/>
            <a:ext cx="3435564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01" y="4578516"/>
            <a:ext cx="3316560" cy="1658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34001" y="5999946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Images obtained with LIME library </a:t>
            </a:r>
          </a:p>
          <a:p>
            <a:r>
              <a:rPr lang="en-US" sz="800" dirty="0" smtClean="0"/>
              <a:t>from </a:t>
            </a:r>
            <a:r>
              <a:rPr lang="en-US" sz="800" dirty="0" err="1" smtClean="0"/>
              <a:t>pretrained</a:t>
            </a:r>
            <a:r>
              <a:rPr lang="en-US" sz="800" dirty="0" smtClean="0"/>
              <a:t> VGG16 </a:t>
            </a:r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32911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466456" cy="4565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Network level explanations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Requires domain knowledge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Interesting for risk and fairness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approaches presented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Analyzing specific network parts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Analyzing specific aspects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4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the network</a:t>
            </a:r>
            <a:endParaRPr lang="da-DK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04" y="1600200"/>
            <a:ext cx="3810000" cy="381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34001" y="5999946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Obtained with </a:t>
            </a:r>
            <a:r>
              <a:rPr lang="en-US" sz="800" dirty="0" err="1" smtClean="0"/>
              <a:t>kerasvis</a:t>
            </a:r>
            <a:endParaRPr lang="en-US" sz="800" dirty="0" smtClean="0"/>
          </a:p>
          <a:p>
            <a:r>
              <a:rPr lang="en-US" sz="800" dirty="0" smtClean="0"/>
              <a:t>from </a:t>
            </a:r>
            <a:r>
              <a:rPr lang="en-US" sz="800" dirty="0" err="1" smtClean="0"/>
              <a:t>pretrained</a:t>
            </a:r>
            <a:r>
              <a:rPr lang="en-US" sz="800" dirty="0" smtClean="0"/>
              <a:t> VGG16 </a:t>
            </a:r>
            <a:endParaRPr lang="da-DK" sz="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178424" cy="4565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“Understanding </a:t>
            </a:r>
            <a:r>
              <a:rPr lang="en-US" dirty="0"/>
              <a:t>Neural Networks Through Deep </a:t>
            </a:r>
            <a:r>
              <a:rPr lang="en-US" dirty="0" smtClean="0"/>
              <a:t>Visualization” [5]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Idea: iteratively optimize activation of neurons with backpropagation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Regularize to encourage </a:t>
            </a:r>
            <a:r>
              <a:rPr lang="en-US" dirty="0" err="1" smtClean="0"/>
              <a:t>realisism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For output or intermediate layers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Alternatives</a:t>
            </a:r>
          </a:p>
          <a:p>
            <a:pPr lvl="1">
              <a:lnSpc>
                <a:spcPct val="150000"/>
              </a:lnSpc>
            </a:pPr>
            <a:r>
              <a:rPr lang="da-DK" sz="1000" dirty="0"/>
              <a:t>Bau, David, et al. "Network </a:t>
            </a:r>
            <a:r>
              <a:rPr lang="da-DK" sz="1000" dirty="0" err="1"/>
              <a:t>Dissection</a:t>
            </a:r>
            <a:r>
              <a:rPr lang="da-DK" sz="1000" dirty="0"/>
              <a:t>: </a:t>
            </a:r>
            <a:r>
              <a:rPr lang="da-DK" sz="1000" dirty="0" err="1"/>
              <a:t>Quantifying</a:t>
            </a:r>
            <a:r>
              <a:rPr lang="da-DK" sz="1000" dirty="0"/>
              <a:t> </a:t>
            </a:r>
            <a:r>
              <a:rPr lang="da-DK" sz="1000" dirty="0" err="1"/>
              <a:t>Interpretability</a:t>
            </a:r>
            <a:r>
              <a:rPr lang="da-DK" sz="1000" dirty="0"/>
              <a:t> of Deep Visual </a:t>
            </a:r>
            <a:r>
              <a:rPr lang="da-DK" sz="1000" dirty="0" err="1"/>
              <a:t>Representations</a:t>
            </a:r>
            <a:r>
              <a:rPr lang="da-DK" sz="1000" dirty="0"/>
              <a:t>." </a:t>
            </a:r>
            <a:r>
              <a:rPr lang="da-DK" sz="1000" i="1" dirty="0"/>
              <a:t>Computer Vision and Pattern </a:t>
            </a:r>
            <a:r>
              <a:rPr lang="da-DK" sz="1000" i="1" dirty="0" err="1"/>
              <a:t>Recognition</a:t>
            </a:r>
            <a:r>
              <a:rPr lang="da-DK" sz="1000" i="1" dirty="0"/>
              <a:t> (CVPR), 2017 IEEE Conference on</a:t>
            </a:r>
            <a:r>
              <a:rPr lang="da-DK" sz="1000" dirty="0"/>
              <a:t>. IEEE, 2017</a:t>
            </a:r>
            <a:r>
              <a:rPr lang="da-DK" sz="1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000" dirty="0"/>
              <a:t>Alain, Guillaume, and </a:t>
            </a:r>
            <a:r>
              <a:rPr lang="en-US" sz="1000" dirty="0" err="1"/>
              <a:t>Yoshua</a:t>
            </a:r>
            <a:r>
              <a:rPr lang="en-US" sz="1000" dirty="0"/>
              <a:t> </a:t>
            </a:r>
            <a:r>
              <a:rPr lang="en-US" sz="1000" dirty="0" err="1"/>
              <a:t>Bengio</a:t>
            </a:r>
            <a:r>
              <a:rPr lang="en-US" sz="1000" dirty="0"/>
              <a:t>. "Understanding intermediate layers using linear classifier probes." (2016).</a:t>
            </a:r>
            <a:endParaRPr lang="en-US" sz="1000" dirty="0" smtClean="0"/>
          </a:p>
          <a:p>
            <a:pPr>
              <a:lnSpc>
                <a:spcPct val="15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647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Concept Activation Vectors CAV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Proposed </a:t>
            </a:r>
            <a:r>
              <a:rPr lang="en-US" dirty="0" smtClean="0"/>
              <a:t>by Kim et al [8]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Requires </a:t>
            </a:r>
            <a:r>
              <a:rPr lang="en-US" dirty="0"/>
              <a:t>high domain </a:t>
            </a:r>
            <a:r>
              <a:rPr lang="en-US" dirty="0" smtClean="0"/>
              <a:t>knowledge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Idea: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assemble dataset {P,N}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Train linear classifier on representation of given layer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Obtain weights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Useful for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Evaluating given input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Identifying a known bias in dataset and model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4713872"/>
            <a:ext cx="3180679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00" dirty="0"/>
              <a:t>Kim, Been, et al. </a:t>
            </a:r>
            <a:endParaRPr lang="da-DK" sz="500" dirty="0" smtClean="0"/>
          </a:p>
          <a:p>
            <a:r>
              <a:rPr lang="da-DK" sz="500" dirty="0" smtClean="0"/>
              <a:t>"</a:t>
            </a:r>
            <a:r>
              <a:rPr lang="da-DK" sz="500" dirty="0"/>
              <a:t>TCAV: Relative </a:t>
            </a:r>
            <a:r>
              <a:rPr lang="da-DK" sz="500" dirty="0" err="1"/>
              <a:t>concept</a:t>
            </a:r>
            <a:r>
              <a:rPr lang="da-DK" sz="500" dirty="0"/>
              <a:t> </a:t>
            </a:r>
            <a:r>
              <a:rPr lang="da-DK" sz="500" dirty="0" err="1"/>
              <a:t>importance</a:t>
            </a:r>
            <a:r>
              <a:rPr lang="da-DK" sz="500" dirty="0"/>
              <a:t> </a:t>
            </a:r>
            <a:r>
              <a:rPr lang="da-DK" sz="500" dirty="0" err="1"/>
              <a:t>testing</a:t>
            </a:r>
            <a:r>
              <a:rPr lang="da-DK" sz="500" dirty="0"/>
              <a:t> with </a:t>
            </a:r>
            <a:r>
              <a:rPr lang="da-DK" sz="500" dirty="0" err="1"/>
              <a:t>Linear</a:t>
            </a:r>
            <a:r>
              <a:rPr lang="da-DK" sz="500" dirty="0"/>
              <a:t> </a:t>
            </a:r>
            <a:r>
              <a:rPr lang="da-DK" sz="500" dirty="0" err="1"/>
              <a:t>Concept</a:t>
            </a:r>
            <a:r>
              <a:rPr lang="da-DK" sz="500" dirty="0"/>
              <a:t> </a:t>
            </a:r>
            <a:r>
              <a:rPr lang="da-DK" sz="500" dirty="0" err="1"/>
              <a:t>Activation</a:t>
            </a:r>
            <a:r>
              <a:rPr lang="da-DK" sz="500" dirty="0"/>
              <a:t> </a:t>
            </a:r>
            <a:r>
              <a:rPr lang="da-DK" sz="500" dirty="0" err="1"/>
              <a:t>Vectors</a:t>
            </a:r>
            <a:r>
              <a:rPr lang="da-DK" sz="500" dirty="0"/>
              <a:t>." (2018).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3810000" cy="2513378"/>
          </a:xfrm>
        </p:spPr>
      </p:pic>
    </p:spTree>
    <p:extLst>
      <p:ext uri="{BB962C8B-B14F-4D97-AF65-F5344CB8AC3E}">
        <p14:creationId xmlns:p14="http://schemas.microsoft.com/office/powerpoint/2010/main" val="216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interpretation methods?</a:t>
            </a:r>
          </a:p>
          <a:p>
            <a:pPr lvl="1"/>
            <a:r>
              <a:rPr lang="en-US" dirty="0" smtClean="0"/>
              <a:t>Humans are really bad evaluators</a:t>
            </a:r>
          </a:p>
          <a:p>
            <a:r>
              <a:rPr lang="en-US" dirty="0" smtClean="0"/>
              <a:t>Theoretical properties</a:t>
            </a:r>
          </a:p>
          <a:p>
            <a:r>
              <a:rPr lang="en-US" dirty="0" smtClean="0"/>
              <a:t>Sanity checks</a:t>
            </a:r>
          </a:p>
          <a:p>
            <a:r>
              <a:rPr lang="en-US" dirty="0" smtClean="0"/>
              <a:t>Human evaluation</a:t>
            </a:r>
          </a:p>
          <a:p>
            <a:pPr lvl="1"/>
            <a:r>
              <a:rPr lang="en-US" dirty="0" smtClean="0"/>
              <a:t>Fooled by clearness</a:t>
            </a:r>
          </a:p>
          <a:p>
            <a:r>
              <a:rPr lang="en-US" dirty="0" smtClean="0"/>
              <a:t>Remove input consecutively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91" y="3471424"/>
            <a:ext cx="2181225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501008"/>
            <a:ext cx="2133600" cy="2162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09265"/>
            <a:ext cx="219075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791" y="3543243"/>
            <a:ext cx="2152650" cy="2162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403" y="3537465"/>
            <a:ext cx="2181225" cy="2171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2388" y="3201800"/>
            <a:ext cx="438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Integrated Gradients on random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		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 to make a trade-off when </a:t>
            </a:r>
            <a:r>
              <a:rPr lang="en-US" dirty="0" smtClean="0"/>
              <a:t>obtaining explanations from NNs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Different approaches have different pros and contras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Task in question needs to be considered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53980"/>
              </p:ext>
            </p:extLst>
          </p:nvPr>
        </p:nvGraphicFramePr>
        <p:xfrm>
          <a:off x="609600" y="2996952"/>
          <a:ext cx="8066856" cy="31683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0112">
                  <a:extLst>
                    <a:ext uri="{9D8B030D-6E8A-4147-A177-3AD203B41FA5}">
                      <a16:colId xmlns:a16="http://schemas.microsoft.com/office/drawing/2014/main" val="325859428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70348177"/>
                    </a:ext>
                  </a:extLst>
                </a:gridCol>
                <a:gridCol w="1655204">
                  <a:extLst>
                    <a:ext uri="{9D8B030D-6E8A-4147-A177-3AD203B41FA5}">
                      <a16:colId xmlns:a16="http://schemas.microsoft.com/office/drawing/2014/main" val="214807461"/>
                    </a:ext>
                  </a:extLst>
                </a:gridCol>
                <a:gridCol w="1344476">
                  <a:extLst>
                    <a:ext uri="{9D8B030D-6E8A-4147-A177-3AD203B41FA5}">
                      <a16:colId xmlns:a16="http://schemas.microsoft.com/office/drawing/2014/main" val="4275045899"/>
                    </a:ext>
                  </a:extLst>
                </a:gridCol>
                <a:gridCol w="1344476">
                  <a:extLst>
                    <a:ext uri="{9D8B030D-6E8A-4147-A177-3AD203B41FA5}">
                      <a16:colId xmlns:a16="http://schemas.microsoft.com/office/drawing/2014/main" val="3638386144"/>
                    </a:ext>
                  </a:extLst>
                </a:gridCol>
                <a:gridCol w="1344476">
                  <a:extLst>
                    <a:ext uri="{9D8B030D-6E8A-4147-A177-3AD203B41FA5}">
                      <a16:colId xmlns:a16="http://schemas.microsoft.com/office/drawing/2014/main" val="849539805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 fontAlgn="b"/>
                      <a:endParaRPr lang="da-D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 smtClean="0">
                          <a:effectLst/>
                        </a:rPr>
                        <a:t>Fidelity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 err="1" smtClean="0">
                          <a:effectLst/>
                        </a:rPr>
                        <a:t>Understandability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 err="1" smtClean="0">
                          <a:effectLst/>
                        </a:rPr>
                        <a:t>Sufficiency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Low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construction overhead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Efficiency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00566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1" u="none" strike="noStrike" dirty="0" err="1">
                          <a:effectLst/>
                        </a:rPr>
                        <a:t>Backprop</a:t>
                      </a:r>
                      <a:endParaRPr lang="da-D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400" u="none" strike="noStrike" dirty="0">
                          <a:effectLst/>
                        </a:rPr>
                        <a:t>+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-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+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+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653826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1" u="none" strike="noStrike" dirty="0">
                          <a:effectLst/>
                        </a:rPr>
                        <a:t>Local</a:t>
                      </a:r>
                      <a:endParaRPr lang="da-D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400" u="none" strike="noStrike" dirty="0" smtClean="0">
                          <a:effectLst/>
                        </a:rPr>
                        <a:t>o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400" u="none" strike="noStrike" dirty="0" smtClean="0">
                          <a:effectLst/>
                        </a:rPr>
                        <a:t>+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o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-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94328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1" u="none" strike="noStrike" dirty="0" smtClean="0">
                          <a:effectLst/>
                        </a:rPr>
                        <a:t>High-</a:t>
                      </a:r>
                      <a:r>
                        <a:rPr lang="da-DK" sz="1600" b="1" u="none" strike="noStrike" dirty="0" err="1" smtClean="0">
                          <a:effectLst/>
                        </a:rPr>
                        <a:t>level</a:t>
                      </a:r>
                      <a:endParaRPr lang="da-D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400" u="none" strike="noStrike" dirty="0" smtClean="0">
                          <a:effectLst/>
                        </a:rPr>
                        <a:t>+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400" u="none" strike="noStrike" dirty="0">
                          <a:effectLst/>
                        </a:rPr>
                        <a:t>-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400" u="none" strike="noStrike" dirty="0">
                          <a:effectLst/>
                        </a:rPr>
                        <a:t>-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o</a:t>
                      </a:r>
                      <a:endParaRPr lang="da-D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32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6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83285"/>
            <a:ext cx="77724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da-D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sz="800" dirty="0" err="1"/>
              <a:t>Simonyan</a:t>
            </a:r>
            <a:r>
              <a:rPr lang="da-DK" sz="800" dirty="0"/>
              <a:t>, Karen, Andrea </a:t>
            </a:r>
            <a:r>
              <a:rPr lang="da-DK" sz="800" dirty="0" err="1"/>
              <a:t>Vedaldi</a:t>
            </a:r>
            <a:r>
              <a:rPr lang="da-DK" sz="800" dirty="0"/>
              <a:t>, and Andrew </a:t>
            </a:r>
            <a:r>
              <a:rPr lang="da-DK" sz="800" dirty="0" err="1"/>
              <a:t>Zisserman</a:t>
            </a:r>
            <a:r>
              <a:rPr lang="da-DK" sz="800" dirty="0"/>
              <a:t>. "Deep </a:t>
            </a:r>
            <a:r>
              <a:rPr lang="da-DK" sz="800" dirty="0" err="1"/>
              <a:t>inside</a:t>
            </a:r>
            <a:r>
              <a:rPr lang="da-DK" sz="800" dirty="0"/>
              <a:t> </a:t>
            </a:r>
            <a:r>
              <a:rPr lang="da-DK" sz="800" dirty="0" err="1"/>
              <a:t>convolutional</a:t>
            </a:r>
            <a:r>
              <a:rPr lang="da-DK" sz="800" dirty="0"/>
              <a:t> </a:t>
            </a:r>
            <a:r>
              <a:rPr lang="da-DK" sz="800" dirty="0" err="1"/>
              <a:t>networks</a:t>
            </a:r>
            <a:r>
              <a:rPr lang="da-DK" sz="800" dirty="0"/>
              <a:t>: </a:t>
            </a:r>
            <a:r>
              <a:rPr lang="da-DK" sz="800" dirty="0" err="1"/>
              <a:t>Visualising</a:t>
            </a:r>
            <a:r>
              <a:rPr lang="da-DK" sz="800" dirty="0"/>
              <a:t> image </a:t>
            </a:r>
            <a:r>
              <a:rPr lang="da-DK" sz="800" dirty="0" err="1"/>
              <a:t>classification</a:t>
            </a:r>
            <a:r>
              <a:rPr lang="da-DK" sz="800" dirty="0"/>
              <a:t> models and </a:t>
            </a:r>
            <a:r>
              <a:rPr lang="da-DK" sz="800" dirty="0" err="1"/>
              <a:t>saliency</a:t>
            </a:r>
            <a:r>
              <a:rPr lang="da-DK" sz="800" dirty="0"/>
              <a:t> </a:t>
            </a:r>
            <a:r>
              <a:rPr lang="da-DK" sz="800" dirty="0" err="1"/>
              <a:t>maps</a:t>
            </a:r>
            <a:r>
              <a:rPr lang="da-DK" sz="800" dirty="0"/>
              <a:t>." </a:t>
            </a:r>
            <a:r>
              <a:rPr lang="da-DK" sz="800" i="1" dirty="0" err="1"/>
              <a:t>arXiv</a:t>
            </a:r>
            <a:r>
              <a:rPr lang="da-DK" sz="800" i="1" dirty="0"/>
              <a:t> </a:t>
            </a:r>
            <a:r>
              <a:rPr lang="da-DK" sz="800" i="1" dirty="0" err="1"/>
              <a:t>preprint</a:t>
            </a:r>
            <a:r>
              <a:rPr lang="da-DK" sz="800" i="1" dirty="0"/>
              <a:t> arXiv:1312.6034</a:t>
            </a:r>
            <a:r>
              <a:rPr lang="da-DK" sz="800" dirty="0"/>
              <a:t> (2013</a:t>
            </a:r>
            <a:r>
              <a:rPr lang="da-DK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smtClean="0"/>
              <a:t>Zhou</a:t>
            </a:r>
            <a:r>
              <a:rPr lang="en-US" sz="800" dirty="0"/>
              <a:t>, </a:t>
            </a:r>
            <a:r>
              <a:rPr lang="en-US" sz="800" dirty="0" err="1"/>
              <a:t>Bolei</a:t>
            </a:r>
            <a:r>
              <a:rPr lang="en-US" sz="800" dirty="0"/>
              <a:t>, et al. "Learning deep features for discriminative localization." Proceedings of the IEEE Conference on Computer Vision and Pattern Recognition. 2016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800" dirty="0"/>
              <a:t>Zhang, </a:t>
            </a:r>
            <a:r>
              <a:rPr lang="da-DK" sz="800" dirty="0" err="1"/>
              <a:t>Quanshi</a:t>
            </a:r>
            <a:r>
              <a:rPr lang="da-DK" sz="800" dirty="0"/>
              <a:t>, Ying </a:t>
            </a:r>
            <a:r>
              <a:rPr lang="da-DK" sz="800" dirty="0" err="1"/>
              <a:t>Nian</a:t>
            </a:r>
            <a:r>
              <a:rPr lang="da-DK" sz="800" dirty="0"/>
              <a:t> Wu, and Song-</a:t>
            </a:r>
            <a:r>
              <a:rPr lang="da-DK" sz="800" dirty="0" err="1"/>
              <a:t>Chun</a:t>
            </a:r>
            <a:r>
              <a:rPr lang="da-DK" sz="800" dirty="0"/>
              <a:t> Zhu. "</a:t>
            </a:r>
            <a:r>
              <a:rPr lang="da-DK" sz="800" dirty="0" err="1"/>
              <a:t>Interpretable</a:t>
            </a:r>
            <a:r>
              <a:rPr lang="da-DK" sz="800" dirty="0"/>
              <a:t> </a:t>
            </a:r>
            <a:r>
              <a:rPr lang="da-DK" sz="800" dirty="0" err="1"/>
              <a:t>Convolutional</a:t>
            </a:r>
            <a:r>
              <a:rPr lang="da-DK" sz="800" dirty="0"/>
              <a:t> Neural Networks</a:t>
            </a:r>
            <a:r>
              <a:rPr lang="da-DK" sz="800" dirty="0" smtClean="0"/>
              <a:t>.”</a:t>
            </a:r>
            <a:endParaRPr lang="da-DK" sz="800" dirty="0"/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Ribeiro, Marco </a:t>
            </a:r>
            <a:r>
              <a:rPr lang="en-US" sz="800" dirty="0" err="1"/>
              <a:t>Tulio</a:t>
            </a:r>
            <a:r>
              <a:rPr lang="en-US" sz="800" dirty="0"/>
              <a:t>, Sameer Singh, and Carlos </a:t>
            </a:r>
            <a:r>
              <a:rPr lang="en-US" sz="800" dirty="0" err="1"/>
              <a:t>Guestrin</a:t>
            </a:r>
            <a:r>
              <a:rPr lang="en-US" sz="800" dirty="0"/>
              <a:t>. "Why should </a:t>
            </a:r>
            <a:r>
              <a:rPr lang="en-US" sz="800" dirty="0" err="1"/>
              <a:t>i</a:t>
            </a:r>
            <a:r>
              <a:rPr lang="en-US" sz="800" dirty="0"/>
              <a:t> trust you?: Explaining the predictions of any classifier." Proceedings of the 22nd ACM SIGKDD international conference on knowledge discovery and data mining. ACM, 2016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Yosinski</a:t>
            </a:r>
            <a:r>
              <a:rPr lang="en-US" sz="800" dirty="0"/>
              <a:t>, Jason, et al. "Understanding neural networks through deep visualization." In ICML Workshop on Deep Learning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Bau</a:t>
            </a:r>
            <a:r>
              <a:rPr lang="en-US" sz="800" dirty="0"/>
              <a:t>, David, et al. "Network dissection: Quantifying interpretability of deep visual representations." </a:t>
            </a:r>
            <a:r>
              <a:rPr lang="en-US" sz="800" dirty="0" err="1"/>
              <a:t>arXiv</a:t>
            </a:r>
            <a:r>
              <a:rPr lang="en-US" sz="800" dirty="0"/>
              <a:t> preprint arXiv:1704.05796 (2017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Alain, Guillaume, and </a:t>
            </a:r>
            <a:r>
              <a:rPr lang="en-US" sz="800" dirty="0" err="1"/>
              <a:t>Yoshua</a:t>
            </a:r>
            <a:r>
              <a:rPr lang="en-US" sz="800" dirty="0"/>
              <a:t> </a:t>
            </a:r>
            <a:r>
              <a:rPr lang="en-US" sz="800" dirty="0" err="1"/>
              <a:t>Bengio</a:t>
            </a:r>
            <a:r>
              <a:rPr lang="en-US" sz="800" dirty="0"/>
              <a:t>. "Understanding intermediate layers using linear classifier probes." </a:t>
            </a:r>
            <a:r>
              <a:rPr lang="en-US" sz="800" dirty="0" err="1"/>
              <a:t>arXiv</a:t>
            </a:r>
            <a:r>
              <a:rPr lang="en-US" sz="800" dirty="0"/>
              <a:t> preprint arXiv:1610.01644 (2016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Kim, Been, et al. "TCAV: Relative concept importance testing with Linear Concept Activation Vectors." (2018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Springenberg</a:t>
            </a:r>
            <a:r>
              <a:rPr lang="en-US" sz="800" dirty="0"/>
              <a:t>, </a:t>
            </a:r>
            <a:r>
              <a:rPr lang="en-US" sz="800" dirty="0" err="1"/>
              <a:t>Jost</a:t>
            </a:r>
            <a:r>
              <a:rPr lang="en-US" sz="800" dirty="0"/>
              <a:t> Tobias, et al. "Striving for simplicity: The all convolutional net." </a:t>
            </a:r>
            <a:r>
              <a:rPr lang="en-US" sz="800" dirty="0" err="1"/>
              <a:t>arXiv</a:t>
            </a:r>
            <a:r>
              <a:rPr lang="en-US" sz="800" dirty="0"/>
              <a:t> preprint arXiv:1412.6806 (2014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smtClean="0"/>
              <a:t>1Zhang </a:t>
            </a:r>
            <a:r>
              <a:rPr lang="en-US" sz="800" dirty="0"/>
              <a:t>Q, Wu YN, Zhu S-C. Interpretable Convolutional Neural Networks. https://arxiv.org/pdf/1710.00935.pdf. Accessed February 20, 2018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Smilkov</a:t>
            </a:r>
            <a:r>
              <a:rPr lang="en-US" sz="800" dirty="0"/>
              <a:t>, Daniel, et al. "</a:t>
            </a:r>
            <a:r>
              <a:rPr lang="en-US" sz="800" dirty="0" err="1"/>
              <a:t>Smoothgrad</a:t>
            </a:r>
            <a:r>
              <a:rPr lang="en-US" sz="800" dirty="0"/>
              <a:t>: removing noise by adding noise." </a:t>
            </a:r>
            <a:r>
              <a:rPr lang="en-US" sz="800" dirty="0" err="1"/>
              <a:t>arXiv</a:t>
            </a:r>
            <a:r>
              <a:rPr lang="en-US" sz="800" dirty="0"/>
              <a:t> preprint arXiv:1706.03825 (2017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Bach, Sebastian, et al. "On pixel-wise explanations for non-linear classifier decisions by layer-wise relevance propagation." </a:t>
            </a:r>
            <a:r>
              <a:rPr lang="en-US" sz="800" dirty="0" err="1"/>
              <a:t>PloS</a:t>
            </a:r>
            <a:r>
              <a:rPr lang="en-US" sz="800" dirty="0"/>
              <a:t> one 10.7 (2015): e0130140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Selvaraju</a:t>
            </a:r>
            <a:r>
              <a:rPr lang="en-US" sz="800" dirty="0"/>
              <a:t>, </a:t>
            </a:r>
            <a:r>
              <a:rPr lang="en-US" sz="800" dirty="0" err="1"/>
              <a:t>Ramprasaath</a:t>
            </a:r>
            <a:r>
              <a:rPr lang="en-US" sz="800" dirty="0"/>
              <a:t> R., et al. "Grad-CAM: Visual Explanations from Deep Networks via Gradient-Based Localization." ICCV. 2017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Swartout</a:t>
            </a:r>
            <a:r>
              <a:rPr lang="en-US" sz="800" dirty="0"/>
              <a:t>, William R., and Johanna D. Moore. "Explanation in second generation expert systems." Second generation expert systems. Springer, Berlin, Heidelberg, 1993. 543-585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Smilkov</a:t>
            </a:r>
            <a:r>
              <a:rPr lang="en-US" sz="800" dirty="0"/>
              <a:t>, Daniel, et al. "</a:t>
            </a:r>
            <a:r>
              <a:rPr lang="en-US" sz="800" dirty="0" err="1"/>
              <a:t>Smoothgrad</a:t>
            </a:r>
            <a:r>
              <a:rPr lang="en-US" sz="800" dirty="0"/>
              <a:t>: removing noise by adding noise." </a:t>
            </a:r>
            <a:r>
              <a:rPr lang="en-US" sz="800" dirty="0" err="1"/>
              <a:t>arXiv</a:t>
            </a:r>
            <a:r>
              <a:rPr lang="en-US" sz="800" dirty="0"/>
              <a:t> preprint arXiv:1706.03825 (2017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Sundararajan, </a:t>
            </a:r>
            <a:r>
              <a:rPr lang="en-US" sz="800" dirty="0" err="1"/>
              <a:t>Mukund</a:t>
            </a:r>
            <a:r>
              <a:rPr lang="en-US" sz="800" dirty="0"/>
              <a:t>, </a:t>
            </a:r>
            <a:r>
              <a:rPr lang="en-US" sz="800" dirty="0" err="1"/>
              <a:t>Ankur</a:t>
            </a:r>
            <a:r>
              <a:rPr lang="en-US" sz="800" dirty="0"/>
              <a:t> </a:t>
            </a:r>
            <a:r>
              <a:rPr lang="en-US" sz="800" dirty="0" err="1"/>
              <a:t>Taly</a:t>
            </a:r>
            <a:r>
              <a:rPr lang="en-US" sz="800" dirty="0"/>
              <a:t>, and </a:t>
            </a:r>
            <a:r>
              <a:rPr lang="en-US" sz="800" dirty="0" err="1"/>
              <a:t>Qiqi</a:t>
            </a:r>
            <a:r>
              <a:rPr lang="en-US" sz="800" dirty="0"/>
              <a:t> Yan. "Axiomatic attribution for deep networks." Proceedings of the 34th International Conference on Machine Learning-Volume 70. JMLR. org, 2017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Erion</a:t>
            </a:r>
            <a:r>
              <a:rPr lang="en-US" sz="800" dirty="0"/>
              <a:t>, Gabriel, et al. "Learning Explainable Models Using Attribution Priors." </a:t>
            </a:r>
            <a:r>
              <a:rPr lang="en-US" sz="800" dirty="0" err="1"/>
              <a:t>arXiv</a:t>
            </a:r>
            <a:r>
              <a:rPr lang="en-US" sz="800" dirty="0"/>
              <a:t> preprint arXiv:1906.10670 (2019).</a:t>
            </a: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Colab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Colab</a:t>
            </a:r>
            <a:r>
              <a:rPr lang="en-US" dirty="0" smtClean="0"/>
              <a:t> notebook:</a:t>
            </a:r>
          </a:p>
          <a:p>
            <a:pPr lvl="1"/>
            <a:r>
              <a:rPr lang="en-US" b="1" dirty="0" smtClean="0"/>
              <a:t>bit.ly/2PdScxx</a:t>
            </a:r>
          </a:p>
          <a:p>
            <a:pPr lvl="1"/>
            <a:r>
              <a:rPr lang="en-US" dirty="0" smtClean="0"/>
              <a:t>File -&gt; Save a Copy in Drive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Edit -&gt; Notebook settings -&gt; GPU</a:t>
            </a:r>
          </a:p>
          <a:p>
            <a:pPr lvl="1"/>
            <a:endParaRPr lang="en-US" dirty="0" smtClean="0"/>
          </a:p>
          <a:p>
            <a:pPr marL="379412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Tools -&gt; Preferences -&gt; </a:t>
            </a:r>
            <a:r>
              <a:rPr lang="en-US" dirty="0" err="1" smtClean="0"/>
              <a:t>Misc</a:t>
            </a:r>
            <a:r>
              <a:rPr lang="en-US" dirty="0" smtClean="0"/>
              <a:t> -&gt;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21" y="2611003"/>
            <a:ext cx="2664296" cy="197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581128"/>
            <a:ext cx="2428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Assumptions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Complicated non-linear task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</a:t>
            </a:r>
            <a:r>
              <a:rPr lang="en-US" b="1" dirty="0" smtClean="0"/>
              <a:t>not</a:t>
            </a:r>
            <a:r>
              <a:rPr lang="en-US" dirty="0" smtClean="0"/>
              <a:t> be solved by an intuitively explainable model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Complete understanding is not 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Single decision explanations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Region-based explanations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Approaches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Backpropagation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Local approximation with simple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5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590615"/>
            <a:ext cx="4628218" cy="2921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32" y="1590615"/>
            <a:ext cx="7772400" cy="4565650"/>
          </a:xfrm>
        </p:spPr>
        <p:txBody>
          <a:bodyPr/>
          <a:lstStyle/>
          <a:p>
            <a:r>
              <a:rPr lang="en-US" dirty="0" smtClean="0"/>
              <a:t>Complex function composed of smaller functions</a:t>
            </a:r>
          </a:p>
          <a:p>
            <a:r>
              <a:rPr lang="en-US" dirty="0" smtClean="0"/>
              <a:t>Trained by large amounts of labelled data</a:t>
            </a:r>
          </a:p>
          <a:p>
            <a:r>
              <a:rPr lang="en-US" dirty="0" smtClean="0"/>
              <a:t>Training:</a:t>
            </a:r>
          </a:p>
          <a:p>
            <a:pPr lvl="1"/>
            <a:r>
              <a:rPr lang="en-US" dirty="0" smtClean="0"/>
              <a:t>Differentiate loss over weights</a:t>
            </a:r>
          </a:p>
          <a:p>
            <a:pPr lvl="1"/>
            <a:r>
              <a:rPr lang="en-US" dirty="0" smtClean="0"/>
              <a:t>Update weights</a:t>
            </a:r>
          </a:p>
          <a:p>
            <a:r>
              <a:rPr lang="en-US" dirty="0" smtClean="0"/>
              <a:t>Differentiation done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963419"/>
            <a:ext cx="5534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53" y="1916832"/>
            <a:ext cx="723900" cy="809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Saliency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know what parts of the input responsible for the output</a:t>
            </a:r>
          </a:p>
          <a:p>
            <a:r>
              <a:rPr lang="en-US" dirty="0" smtClean="0"/>
              <a:t>Areas with a high gradient  </a:t>
            </a:r>
          </a:p>
          <a:p>
            <a:pPr lvl="2"/>
            <a:r>
              <a:rPr lang="en-US" dirty="0" smtClean="0"/>
              <a:t>Output changes fast here</a:t>
            </a:r>
          </a:p>
          <a:p>
            <a:pPr lvl="3"/>
            <a:r>
              <a:rPr lang="en-US" dirty="0" smtClean="0"/>
              <a:t>Probably important</a:t>
            </a:r>
          </a:p>
          <a:p>
            <a:r>
              <a:rPr lang="en-US" dirty="0" smtClean="0"/>
              <a:t>Output is fully differentiable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explainability</a:t>
            </a:r>
            <a:r>
              <a:rPr lang="en-US" dirty="0" smtClean="0"/>
              <a:t> method </a:t>
            </a:r>
          </a:p>
          <a:p>
            <a:r>
              <a:rPr lang="en-US" dirty="0" smtClean="0"/>
              <a:t>Super noisy</a:t>
            </a:r>
          </a:p>
          <a:p>
            <a:pPr lvl="1"/>
            <a:r>
              <a:rPr lang="en-US" dirty="0" smtClean="0"/>
              <a:t>High redundancy </a:t>
            </a:r>
          </a:p>
          <a:p>
            <a:pPr lvl="1"/>
            <a:r>
              <a:rPr lang="en-US" dirty="0" smtClean="0"/>
              <a:t>Noisy function</a:t>
            </a:r>
          </a:p>
          <a:p>
            <a:r>
              <a:rPr lang="en-US" dirty="0" smtClean="0"/>
              <a:t>Popular </a:t>
            </a:r>
            <a:r>
              <a:rPr lang="en-US" dirty="0" smtClean="0"/>
              <a:t>variant: </a:t>
            </a:r>
            <a:br>
              <a:rPr lang="en-US" dirty="0" smtClean="0"/>
            </a:br>
            <a:r>
              <a:rPr lang="en-US" dirty="0" smtClean="0"/>
              <a:t>Guided </a:t>
            </a:r>
            <a:r>
              <a:rPr lang="en-US" dirty="0" err="1" smtClean="0"/>
              <a:t>Backprop</a:t>
            </a:r>
            <a:r>
              <a:rPr lang="en-US" dirty="0" smtClean="0"/>
              <a:t> [9]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7992" y="6364337"/>
            <a:ext cx="306000" cy="3060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91" y="3471424"/>
            <a:ext cx="2181225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01008"/>
            <a:ext cx="2133600" cy="2162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83" y="5135917"/>
            <a:ext cx="3641409" cy="5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SmoothGrad</a:t>
            </a:r>
            <a:r>
              <a:rPr lang="en-US" dirty="0" smtClean="0"/>
              <a:t> [15]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remove noise? With more noise!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Average over number of input with noise added</a:t>
            </a:r>
          </a:p>
          <a:p>
            <a:r>
              <a:rPr lang="en-US" dirty="0" smtClean="0"/>
              <a:t>Clears up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Applicable to all basic </a:t>
            </a:r>
            <a:br>
              <a:rPr lang="en-US" dirty="0" smtClean="0"/>
            </a:br>
            <a:r>
              <a:rPr lang="en-US" dirty="0" smtClean="0"/>
              <a:t>explanation techniques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7992" y="6364337"/>
            <a:ext cx="306000" cy="3060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91" y="3471424"/>
            <a:ext cx="2181225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501008"/>
            <a:ext cx="2133600" cy="2162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41" y="3501008"/>
            <a:ext cx="219075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1844824"/>
            <a:ext cx="1638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 smtClean="0"/>
              <a:t>Gradients [16]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remove noise? With more noise!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Average over samples on the pathway between baseline</a:t>
            </a:r>
          </a:p>
          <a:p>
            <a:r>
              <a:rPr lang="en-US" dirty="0" smtClean="0"/>
              <a:t>Dependent on choice of baseline (all black, average, …)</a:t>
            </a:r>
          </a:p>
          <a:p>
            <a:endParaRPr lang="en-US" dirty="0" smtClean="0"/>
          </a:p>
          <a:p>
            <a:r>
              <a:rPr lang="en-US" dirty="0" smtClean="0"/>
              <a:t>Recent extension: use samples as </a:t>
            </a:r>
            <a:br>
              <a:rPr lang="en-US" dirty="0" smtClean="0"/>
            </a:br>
            <a:r>
              <a:rPr lang="en-US" dirty="0" smtClean="0"/>
              <a:t>baseline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7992" y="6364337"/>
            <a:ext cx="306000" cy="3060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91" y="3471424"/>
            <a:ext cx="2181225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49149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3553670"/>
            <a:ext cx="2190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GradCAM</a:t>
            </a:r>
            <a:r>
              <a:rPr lang="en-US" dirty="0" smtClean="0"/>
              <a:t> [13]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Gradient-weighted Class Activation </a:t>
            </a:r>
            <a:r>
              <a:rPr lang="en-US" dirty="0" smtClean="0"/>
              <a:t>Mapping</a:t>
            </a:r>
          </a:p>
          <a:p>
            <a:r>
              <a:rPr lang="en-US" dirty="0" smtClean="0"/>
              <a:t>Way </a:t>
            </a:r>
            <a:r>
              <a:rPr lang="en-US" dirty="0" smtClean="0"/>
              <a:t>less noisy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finegrained</a:t>
            </a:r>
            <a:r>
              <a:rPr lang="en-US" dirty="0" smtClean="0"/>
              <a:t>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Procedure:</a:t>
            </a:r>
            <a:endParaRPr lang="en-US" dirty="0" smtClean="0"/>
          </a:p>
          <a:p>
            <a:r>
              <a:rPr lang="en-US" dirty="0" smtClean="0"/>
              <a:t>Calculate gradient to last convolutional layer</a:t>
            </a:r>
          </a:p>
          <a:p>
            <a:r>
              <a:rPr lang="en-US" dirty="0" smtClean="0"/>
              <a:t>Average gradient for each channel</a:t>
            </a:r>
          </a:p>
          <a:p>
            <a:r>
              <a:rPr lang="en-US" dirty="0" smtClean="0"/>
              <a:t>Multiply average gradient with </a:t>
            </a:r>
            <a:br>
              <a:rPr lang="en-US" dirty="0" smtClean="0"/>
            </a:br>
            <a:r>
              <a:rPr lang="en-US" dirty="0" smtClean="0"/>
              <a:t>all activations</a:t>
            </a:r>
          </a:p>
          <a:p>
            <a:r>
              <a:rPr lang="en-US" dirty="0" smtClean="0"/>
              <a:t>Average over all channels</a:t>
            </a:r>
          </a:p>
          <a:p>
            <a:r>
              <a:rPr lang="en-US" dirty="0" err="1" smtClean="0"/>
              <a:t>Upsample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7992" y="6364337"/>
            <a:ext cx="306000" cy="3060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91" y="3471424"/>
            <a:ext cx="2181225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506498"/>
            <a:ext cx="219075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3554123"/>
            <a:ext cx="2152650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986" y="3528574"/>
            <a:ext cx="21812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 based on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LRP [12]</a:t>
            </a:r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dirty="0" smtClean="0"/>
              <a:t>Gradients [17]</a:t>
            </a:r>
            <a:endParaRPr lang="en-US" dirty="0" smtClean="0"/>
          </a:p>
          <a:p>
            <a:r>
              <a:rPr lang="en-US" dirty="0" smtClean="0"/>
              <a:t>CAM [2]</a:t>
            </a:r>
            <a:endParaRPr lang="en-US" dirty="0" smtClean="0"/>
          </a:p>
          <a:p>
            <a:r>
              <a:rPr lang="en-US" dirty="0" err="1" smtClean="0"/>
              <a:t>GuidedBackprop</a:t>
            </a:r>
            <a:r>
              <a:rPr lang="en-US" dirty="0" smtClean="0"/>
              <a:t> [9]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4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6637</TotalTime>
  <Words>821</Words>
  <Application>Microsoft Office PowerPoint</Application>
  <PresentationFormat>On-screen Show (4:3)</PresentationFormat>
  <Paragraphs>233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Verdana</vt:lpstr>
      <vt:lpstr>Institute</vt:lpstr>
      <vt:lpstr>Explanation techniques for neural networks </vt:lpstr>
      <vt:lpstr>Colab notebook</vt:lpstr>
      <vt:lpstr>Intro</vt:lpstr>
      <vt:lpstr>Neural Networks</vt:lpstr>
      <vt:lpstr>Saliency [1]</vt:lpstr>
      <vt:lpstr>SmoothGrad [15]</vt:lpstr>
      <vt:lpstr>Integrated Gradients [16]</vt:lpstr>
      <vt:lpstr>GradCAM [13]</vt:lpstr>
      <vt:lpstr>Other methods based on backpropagation</vt:lpstr>
      <vt:lpstr>Local approximation with interpretable model – LIME [4]</vt:lpstr>
      <vt:lpstr>Local approximation with interpretable model – LIME [4]</vt:lpstr>
      <vt:lpstr>Higher-level</vt:lpstr>
      <vt:lpstr>Probing the network</vt:lpstr>
      <vt:lpstr>Testing with Concept Activation Vectors CAV </vt:lpstr>
      <vt:lpstr>What should I use? </vt:lpstr>
      <vt:lpstr>Take-away  </vt:lpstr>
      <vt:lpstr>References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Laura Rieger</cp:lastModifiedBy>
  <cp:revision>154</cp:revision>
  <dcterms:created xsi:type="dcterms:W3CDTF">2017-08-01T08:06:08Z</dcterms:created>
  <dcterms:modified xsi:type="dcterms:W3CDTF">2019-08-27T22:44:52Z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636692451121208963</vt:lpwstr>
  </property>
</Properties>
</file>