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66" r:id="rId4"/>
    <p:sldId id="267" r:id="rId5"/>
    <p:sldId id="270" r:id="rId6"/>
    <p:sldId id="257" r:id="rId7"/>
    <p:sldId id="264" r:id="rId8"/>
    <p:sldId id="258" r:id="rId9"/>
    <p:sldId id="259" r:id="rId10"/>
    <p:sldId id="262" r:id="rId11"/>
    <p:sldId id="263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77324" autoAdjust="0"/>
  </p:normalViewPr>
  <p:slideViewPr>
    <p:cSldViewPr snapToGrid="0">
      <p:cViewPr varScale="1">
        <p:scale>
          <a:sx n="96" d="100"/>
          <a:sy n="96" d="100"/>
        </p:scale>
        <p:origin x="145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97DF5-21B8-4F34-8B81-34D70D9B4A05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80313-4B87-4EAD-BB7B-F83938B38D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341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80313-4B87-4EAD-BB7B-F83938B38D3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4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先说明为什么要做光线追踪（因为光栅化不准确）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光栅化是如何处理光照的？有一个</a:t>
            </a:r>
            <a:r>
              <a:rPr lang="en-US" altLang="zh-CN" dirty="0" err="1"/>
              <a:t>blinfeng</a:t>
            </a:r>
            <a:r>
              <a:rPr lang="zh-CN" altLang="en-US"/>
              <a:t>模型，将光照分为三个部分。。。。</a:t>
            </a:r>
            <a:endParaRPr lang="en-US" altLang="zh-CN"/>
          </a:p>
          <a:p>
            <a:endParaRPr lang="en-US" altLang="zh-CN" dirty="0"/>
          </a:p>
          <a:p>
            <a:r>
              <a:rPr lang="zh-CN" altLang="en-US" dirty="0"/>
              <a:t>然后切入到光栅化和光线追踪的区别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然后说现实世界的光线是如何运转的</a:t>
            </a:r>
            <a:r>
              <a:rPr lang="en-US" altLang="zh-CN" dirty="0"/>
              <a:t> -&gt; </a:t>
            </a:r>
            <a:r>
              <a:rPr lang="zh-CN" altLang="en-US" dirty="0"/>
              <a:t>但是计算机世界无法完全还原出真实物理世界 </a:t>
            </a:r>
            <a:r>
              <a:rPr lang="en-US" altLang="zh-CN" dirty="0"/>
              <a:t>-&gt; </a:t>
            </a:r>
            <a:r>
              <a:rPr lang="zh-CN" altLang="en-US" dirty="0"/>
              <a:t>切入到计算机的光线追踪实现流程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光线追踪实现流程清楚了，只需要解决流程中的几个问题就能实现光线追踪了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如何从相机发出光线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光线如何与物体求交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光线在物体表面如何发生反射和折射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光线的能量怎么确定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80313-4B87-4EAD-BB7B-F83938B38D3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563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先说明为什么要做光线追踪（因为光栅化不准确）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然后切入到光栅化和光线追踪的区别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然后说现实世界的光线是如何运转的</a:t>
            </a:r>
            <a:r>
              <a:rPr lang="en-US" altLang="zh-CN" dirty="0"/>
              <a:t> -&gt; </a:t>
            </a:r>
            <a:r>
              <a:rPr lang="zh-CN" altLang="en-US" dirty="0"/>
              <a:t>但是计算机世界无法完全还原出真实物理世界 </a:t>
            </a:r>
            <a:r>
              <a:rPr lang="en-US" altLang="zh-CN" dirty="0"/>
              <a:t>-&gt; </a:t>
            </a:r>
            <a:r>
              <a:rPr lang="zh-CN" altLang="en-US" dirty="0"/>
              <a:t>切入到计算机的光线追踪实现流程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光线追踪实现流程清楚了，只需要解决流程中的几个问题就能实现光线追踪了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如何从相机发出光线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光线如何与物体求交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光线在物体表面如何发生反射和折射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光线的能量怎么确定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80313-4B87-4EAD-BB7B-F83938B38D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7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先说明为什么要做光线追踪（因为光栅化不准确）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然后切入到光栅化和光线追踪的区别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然后说现实世界的光线是如何运转的</a:t>
            </a:r>
            <a:r>
              <a:rPr lang="en-US" altLang="zh-CN" dirty="0"/>
              <a:t> -&gt; </a:t>
            </a:r>
            <a:r>
              <a:rPr lang="zh-CN" altLang="en-US" dirty="0"/>
              <a:t>但是计算机世界无法完全还原出真实物理世界 </a:t>
            </a:r>
            <a:r>
              <a:rPr lang="en-US" altLang="zh-CN" dirty="0"/>
              <a:t>-&gt; </a:t>
            </a:r>
            <a:r>
              <a:rPr lang="zh-CN" altLang="en-US" dirty="0"/>
              <a:t>切入到计算机的光线追踪实现流程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光线追踪实现流程清楚了，只需要解决流程中的几个问题就能实现光线追踪了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如何从相机发出光线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光线如何与物体求交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光线在物体表面如何发生反射和折射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光线的能量怎么确定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80313-4B87-4EAD-BB7B-F83938B38D3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468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580313-4B87-4EAD-BB7B-F83938B38D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905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CE76EE-4A35-49B0-9098-943865BED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00EEC0-A369-41FD-AC5A-6EE92D6DE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58EBBA-9505-4A23-BE1D-30ECDFB24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34E9-EC17-491D-B284-BF0A0A740E96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5CB92-77DF-4A45-A50E-B6B407893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005C76-8ABD-43EC-A7E5-D776FFDB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FA32-F08C-4FC5-B875-994DF1754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74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A8B2E-2E64-4CC4-9DA4-730BB709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081AA-F354-431D-A8F1-4EE2D51BBF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599ED6-949F-4CCC-AEE9-5B41A4D4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34E9-EC17-491D-B284-BF0A0A740E96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A80478-F803-4D15-BB6A-B45B9B72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A44514-0DA9-490B-A135-E00C64C43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FA32-F08C-4FC5-B875-994DF1754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98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57B49D-7332-49D6-8D5B-435B2045F8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1739CB-0B03-42C7-B9F2-6C81BD5F34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F23FB9-8C13-4612-92FD-53CE0D4A8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34E9-EC17-491D-B284-BF0A0A740E96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73C05-E50C-4329-B697-64A84ED2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6629C7-4635-4F3E-BC7A-5C739F95B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FA32-F08C-4FC5-B875-994DF1754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87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6D075-60CF-4B53-904C-86F54C38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C77A29-61B0-42A4-9D7E-A75F0BE4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EEFCEA-0B02-42E2-B542-4AD38412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34E9-EC17-491D-B284-BF0A0A740E96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DD288-C6C9-4117-ABA7-B431760E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78292-9681-4737-99E2-8650C2469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FA32-F08C-4FC5-B875-994DF1754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00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0B252-4350-4CFB-B6DB-7A2D52D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C3C076-8055-4896-8439-3420A5DBA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9F856-AEDD-4A7F-9E46-4422AC20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34E9-EC17-491D-B284-BF0A0A740E96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FA4E8-67AF-4A81-A834-C6DD23C1F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DB1C5C-89C3-4D3E-8A68-F213677B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FA32-F08C-4FC5-B875-994DF1754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38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AEB1C-4A91-4E51-A05A-97C9EA83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3B9C52-8718-4F7A-BAA5-3FBE66072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1B36BF-BA80-40C5-854E-427EED923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490468-9742-4648-A153-B37C334D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34E9-EC17-491D-B284-BF0A0A740E96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82AE7C-ED30-42EA-A83F-A36D1CE59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E56F6D-DFA9-405F-95CD-BA92BBC7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FA32-F08C-4FC5-B875-994DF1754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393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A592A-B5FE-498E-BFD8-4831DBB4A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214B5-36C5-450C-ADC1-680C9342E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301437-B5CF-4978-9539-04643134B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AD164C-076E-4553-99F6-75AFCBB49C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19286DD-02A6-42A3-993B-F6BE60452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03DBDEB-9970-434A-B6BD-476EDE8C9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34E9-EC17-491D-B284-BF0A0A740E96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FD87FB-039B-4DAB-8FB8-3091DBF8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1FB6C4-9745-4327-AEE4-3799F8BB6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FA32-F08C-4FC5-B875-994DF1754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8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FA477-558E-4EE6-9510-15406243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8968233-5C11-4923-809C-7942B742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34E9-EC17-491D-B284-BF0A0A740E96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C67406-EA48-43F2-A138-A490E3449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DC2B95-4B27-4277-905C-E39F07D7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FA32-F08C-4FC5-B875-994DF1754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866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2F8681-22FE-4B37-B903-3CB65696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34E9-EC17-491D-B284-BF0A0A740E96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0DDCB3-B152-474C-831F-2006BDD6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94E9C-FD69-4425-A682-A3CAFBBD9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FA32-F08C-4FC5-B875-994DF1754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51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B207E-CC10-42DE-9E07-82481A435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E40B50-0C65-43AE-B814-9F1AAACBC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899068-4CD0-4F23-8F5B-03401721D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388BFE-47D9-44EE-BCDA-F9309C6F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34E9-EC17-491D-B284-BF0A0A740E96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4BEE7D-91FB-4F85-AFFE-CA632718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E3EF76-36C9-4407-BB9C-CAEE2CCF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FA32-F08C-4FC5-B875-994DF1754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576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8A032-0852-47C3-AE47-5733DC00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52F9F8-FCCC-4137-96F8-FD403F37D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2C36B2-9665-47A9-91FB-84E1F18D7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73874-40A5-4E2B-9AF7-46F5BBBD3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234E9-EC17-491D-B284-BF0A0A740E96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342CDC-5F84-4B79-B27A-35AB76DA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0CC480-07B9-46CA-AAD7-D56BAB1E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9FA32-F08C-4FC5-B875-994DF1754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510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B20CD6-8F15-4447-9D8C-A6E015C43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F807B2-38EC-419A-AE94-8F3CD0BAA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DE696-E6B1-44D1-AE8D-8ECCBC288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234E9-EC17-491D-B284-BF0A0A740E96}" type="datetimeFigureOut">
              <a:rPr lang="zh-CN" altLang="en-US" smtClean="0"/>
              <a:t>2024/7/17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D1BA44-7173-4CA2-BDC7-882142C1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339B4-90FB-4971-8EB9-33689477D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9FA32-F08C-4FC5-B875-994DF17545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6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>
            <a:extLst>
              <a:ext uri="{FF2B5EF4-FFF2-40B4-BE49-F238E27FC236}">
                <a16:creationId xmlns:a16="http://schemas.microsoft.com/office/drawing/2014/main" id="{2BA7BDF7-0872-420B-AE39-289C5FBBB7AC}"/>
              </a:ext>
            </a:extLst>
          </p:cNvPr>
          <p:cNvSpPr txBox="1"/>
          <p:nvPr/>
        </p:nvSpPr>
        <p:spPr>
          <a:xfrm>
            <a:off x="1125415" y="9300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主要内容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12EC9F9-A916-4409-A7C7-6A8845B5EC8D}"/>
              </a:ext>
            </a:extLst>
          </p:cNvPr>
          <p:cNvSpPr/>
          <p:nvPr/>
        </p:nvSpPr>
        <p:spPr>
          <a:xfrm>
            <a:off x="1906954" y="1494582"/>
            <a:ext cx="6096000" cy="21276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为什么要进行光线追踪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光线与物体求交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光照模型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渲染方程及其求解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光线追踪伪代码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18324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4E6E0C8-E471-4D25-9E85-8719D82A3466}"/>
              </a:ext>
            </a:extLst>
          </p:cNvPr>
          <p:cNvSpPr txBox="1"/>
          <p:nvPr/>
        </p:nvSpPr>
        <p:spPr>
          <a:xfrm>
            <a:off x="565189" y="3264403"/>
            <a:ext cx="78197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shade(p,wo)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随机选择N条光线，wi~pdf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Lo=0.0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for each wi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发出一条光线r(p,wi)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if 光线r打中了非发光物体q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Lo += (1/N) * shade(q, -wi) * f_r * cosθ / pdf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else 光线r打中了光源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Lo += (1/N) * L_i * f_r * cosθ / pdf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return Lo</a:t>
            </a:r>
          </a:p>
        </p:txBody>
      </p:sp>
      <p:pic>
        <p:nvPicPr>
          <p:cNvPr id="4104" name="Picture 8" descr="alt text">
            <a:extLst>
              <a:ext uri="{FF2B5EF4-FFF2-40B4-BE49-F238E27FC236}">
                <a16:creationId xmlns:a16="http://schemas.microsoft.com/office/drawing/2014/main" id="{133B35F9-8D90-476A-8F37-AECC5B418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89" y="635952"/>
            <a:ext cx="42100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B08247A-2299-43AC-BC04-73BB08BEAE59}"/>
              </a:ext>
            </a:extLst>
          </p:cNvPr>
          <p:cNvSpPr txBox="1"/>
          <p:nvPr/>
        </p:nvSpPr>
        <p:spPr>
          <a:xfrm>
            <a:off x="5996608" y="635952"/>
            <a:ext cx="5304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每个折射点都会生成</a:t>
            </a:r>
            <a:r>
              <a:rPr lang="en-US" altLang="zh-CN" dirty="0"/>
              <a:t>N</a:t>
            </a:r>
            <a:r>
              <a:rPr lang="zh-CN" altLang="en-US" dirty="0"/>
              <a:t>条光线，会造成光线数量指数爆炸？折射时只采样一根光线</a:t>
            </a:r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176CEE-AA01-4A17-A72A-B2E7ADA8D0BD}"/>
              </a:ext>
            </a:extLst>
          </p:cNvPr>
          <p:cNvSpPr txBox="1"/>
          <p:nvPr/>
        </p:nvSpPr>
        <p:spPr>
          <a:xfrm>
            <a:off x="5996608" y="2163077"/>
            <a:ext cx="530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需要考虑递归的结束条件，如果一直没有击中光源怎么办？</a:t>
            </a:r>
            <a:r>
              <a:rPr lang="zh-CN" altLang="en-US" b="1" dirty="0"/>
              <a:t>俄罗斯轮盘赌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D3FA37E-8FCD-4CD4-9331-164B1EC4EAA7}"/>
              </a:ext>
            </a:extLst>
          </p:cNvPr>
          <p:cNvSpPr txBox="1"/>
          <p:nvPr/>
        </p:nvSpPr>
        <p:spPr>
          <a:xfrm>
            <a:off x="5996608" y="3690202"/>
            <a:ext cx="53041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如果光源很小，从</a:t>
            </a:r>
            <a:r>
              <a:rPr lang="en-US" altLang="zh-CN" dirty="0"/>
              <a:t>pixel</a:t>
            </a:r>
            <a:r>
              <a:rPr lang="zh-CN" altLang="en-US" dirty="0"/>
              <a:t>射出的多根光线可能都不会击中光源？</a:t>
            </a:r>
            <a:r>
              <a:rPr lang="zh-CN" altLang="en-US" b="1" dirty="0"/>
              <a:t>重要性采样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1932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227C517-E91D-49E4-921F-C00A8BF84ACB}"/>
              </a:ext>
            </a:extLst>
          </p:cNvPr>
          <p:cNvSpPr txBox="1"/>
          <p:nvPr/>
        </p:nvSpPr>
        <p:spPr>
          <a:xfrm>
            <a:off x="844826" y="5864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俄罗斯轮盘赌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728A61-2A9D-4582-B4C1-8670C26D1DA0}"/>
              </a:ext>
            </a:extLst>
          </p:cNvPr>
          <p:cNvSpPr txBox="1"/>
          <p:nvPr/>
        </p:nvSpPr>
        <p:spPr>
          <a:xfrm>
            <a:off x="844826" y="250567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重要性采样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8C42DF3-2EC5-4E9B-B1CA-A2476AD2433C}"/>
                  </a:ext>
                </a:extLst>
              </p:cNvPr>
              <p:cNvSpPr txBox="1"/>
              <p:nvPr/>
            </p:nvSpPr>
            <p:spPr>
              <a:xfrm>
                <a:off x="2015158" y="1051028"/>
                <a:ext cx="818239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每次光线将要发生弹射时，都以</a:t>
                </a:r>
                <a:r>
                  <a:rPr lang="en-US" altLang="zh-CN" b="0" i="1" dirty="0">
                    <a:solidFill>
                      <a:srgbClr val="333333"/>
                    </a:solidFill>
                    <a:effectLst/>
                    <a:latin typeface="KaTeX_Math"/>
                  </a:rPr>
                  <a:t>p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为概率进行弹射，也就是说每次都有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KaTeX_Main"/>
                  </a:rPr>
                  <a:t>(1−</a:t>
                </a:r>
                <a:r>
                  <a:rPr lang="zh-CN" altLang="en-US" b="0" dirty="0">
                    <a:solidFill>
                      <a:srgbClr val="333333"/>
                    </a:solidFill>
                    <a:effectLst/>
                    <a:latin typeface="KaTeX_Main"/>
                  </a:rPr>
                  <a:t>𝑝</a:t>
                </a:r>
                <a:r>
                  <a:rPr lang="en-US" altLang="zh-CN" b="0" dirty="0">
                    <a:solidFill>
                      <a:srgbClr val="333333"/>
                    </a:solidFill>
                    <a:effectLst/>
                    <a:latin typeface="KaTeX_Main"/>
                  </a:rPr>
                  <a:t>)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的概率不进行弹射。假设正常情况下返回的光线强度为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b="0" dirty="0" smtClean="0">
                            <a:solidFill>
                              <a:srgbClr val="333333"/>
                            </a:solidFill>
                            <a:effectLst/>
                            <a:latin typeface="KaTeX_Main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rgbClr val="333333"/>
                    </a:solidFill>
                    <a:effectLst/>
                    <a:latin typeface="KaTeX_Main"/>
                  </a:rPr>
                  <a:t>​​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，那么使用俄罗斯轮盘赌如果最终打到光源了，返回的光线强度是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b="0" dirty="0" smtClean="0">
                            <a:solidFill>
                              <a:srgbClr val="333333"/>
                            </a:solidFill>
                            <a:effectLst/>
                            <a:latin typeface="KaTeX_Main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dirty="0" smtClean="0">
                        <a:solidFill>
                          <a:srgbClr val="333333"/>
                        </a:solidFill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如果该光线最终消亡了，那么返回的光线强度为</a:t>
                </a:r>
                <a:r>
                  <a:rPr lang="en-US" altLang="zh-CN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0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，光线返回的数学期望还是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zh-CN" altLang="en-US" b="0" dirty="0" smtClean="0">
                            <a:solidFill>
                              <a:srgbClr val="333333"/>
                            </a:solidFill>
                            <a:effectLst/>
                            <a:latin typeface="KaTeX_Main"/>
                          </a:rPr>
                          <m:t>𝐿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rgbClr val="333333"/>
                    </a:solidFill>
                    <a:effectLst/>
                    <a:latin typeface="KaTeX_Main"/>
                  </a:rPr>
                  <a:t>​​ 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8C42DF3-2EC5-4E9B-B1CA-A2476AD24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158" y="1051028"/>
                <a:ext cx="8182390" cy="1200329"/>
              </a:xfrm>
              <a:prstGeom prst="rect">
                <a:avLst/>
              </a:prstGeom>
              <a:blipFill>
                <a:blip r:embed="rId2"/>
                <a:stretch>
                  <a:fillRect l="-671" t="-3553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alt text">
            <a:extLst>
              <a:ext uri="{FF2B5EF4-FFF2-40B4-BE49-F238E27FC236}">
                <a16:creationId xmlns:a16="http://schemas.microsoft.com/office/drawing/2014/main" id="{936ACBDC-8DD5-4F5C-BFBD-461F145D8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568" y="3693179"/>
            <a:ext cx="3876675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F0438D9-C526-4DB6-8548-887C5E4C58C2}"/>
              </a:ext>
            </a:extLst>
          </p:cNvPr>
          <p:cNvSpPr txBox="1"/>
          <p:nvPr/>
        </p:nvSpPr>
        <p:spPr>
          <a:xfrm>
            <a:off x="2015157" y="3062622"/>
            <a:ext cx="79836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不在半球体内均匀采样，而是在“光源在半球上的投影”范围内做均匀采样。这种做法就是将半球划分为两个部分，“光源投影”部分和非“光源投影”部分，如果是点光源，可以考虑将点光源看成一个面积很小的面光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121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E4E6E0C8-E471-4D25-9E85-8719D82A3466}"/>
              </a:ext>
            </a:extLst>
          </p:cNvPr>
          <p:cNvSpPr txBox="1"/>
          <p:nvPr/>
        </p:nvSpPr>
        <p:spPr>
          <a:xfrm>
            <a:off x="1700411" y="1414919"/>
            <a:ext cx="879117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shade(</a:t>
            </a:r>
            <a:r>
              <a:rPr lang="en-US" altLang="zh-CN" dirty="0" err="1">
                <a:latin typeface="Consolas" panose="020B0609020204030204" pitchFamily="49" charset="0"/>
              </a:rPr>
              <a:t>p,wo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对光源位置进行采样，采样位置为</a:t>
            </a:r>
            <a:r>
              <a:rPr lang="en-US" altLang="zh-CN" dirty="0">
                <a:latin typeface="Consolas" panose="020B0609020204030204" pitchFamily="49" charset="0"/>
              </a:rPr>
              <a:t>x'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 err="1">
                <a:latin typeface="Consolas" panose="020B0609020204030204" pitchFamily="49" charset="0"/>
              </a:rPr>
              <a:t>pdf_light</a:t>
            </a:r>
            <a:r>
              <a:rPr lang="en-US" altLang="zh-CN" dirty="0">
                <a:latin typeface="Consolas" panose="020B0609020204030204" pitchFamily="49" charset="0"/>
              </a:rPr>
              <a:t>=1/A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L_dir</a:t>
            </a:r>
            <a:r>
              <a:rPr lang="en-US" altLang="zh-CN" dirty="0">
                <a:latin typeface="Consolas" panose="020B0609020204030204" pitchFamily="49" charset="0"/>
              </a:rPr>
              <a:t> = 0.0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if (p</a:t>
            </a:r>
            <a:r>
              <a:rPr lang="zh-CN" altLang="en-US" dirty="0">
                <a:latin typeface="Consolas" panose="020B0609020204030204" pitchFamily="49" charset="0"/>
              </a:rPr>
              <a:t>到</a:t>
            </a:r>
            <a:r>
              <a:rPr lang="en-US" altLang="zh-CN" dirty="0">
                <a:latin typeface="Consolas" panose="020B0609020204030204" pitchFamily="49" charset="0"/>
              </a:rPr>
              <a:t>x'</a:t>
            </a:r>
            <a:r>
              <a:rPr lang="zh-CN" altLang="en-US" dirty="0">
                <a:latin typeface="Consolas" panose="020B0609020204030204" pitchFamily="49" charset="0"/>
              </a:rPr>
              <a:t>可达</a:t>
            </a:r>
            <a:r>
              <a:rPr lang="en-US" altLang="zh-CN" dirty="0">
                <a:latin typeface="Consolas" panose="020B0609020204030204" pitchFamily="49" charset="0"/>
              </a:rPr>
              <a:t>)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L_dir</a:t>
            </a:r>
            <a:r>
              <a:rPr lang="en-US" altLang="zh-CN" dirty="0"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latin typeface="Consolas" panose="020B0609020204030204" pitchFamily="49" charset="0"/>
              </a:rPr>
              <a:t>L_i</a:t>
            </a:r>
            <a:r>
              <a:rPr lang="en-US" altLang="zh-CN" dirty="0">
                <a:latin typeface="Consolas" panose="020B0609020204030204" pitchFamily="49" charset="0"/>
              </a:rPr>
              <a:t> * </a:t>
            </a:r>
            <a:r>
              <a:rPr lang="en-US" altLang="zh-CN" dirty="0" err="1">
                <a:latin typeface="Consolas" panose="020B0609020204030204" pitchFamily="49" charset="0"/>
              </a:rPr>
              <a:t>f_r</a:t>
            </a:r>
            <a:r>
              <a:rPr lang="en-US" altLang="zh-CN" dirty="0">
                <a:latin typeface="Consolas" panose="020B0609020204030204" pitchFamily="49" charset="0"/>
              </a:rPr>
              <a:t> * cos</a:t>
            </a:r>
            <a:r>
              <a:rPr lang="el-GR" altLang="zh-CN" dirty="0">
                <a:latin typeface="Consolas" panose="020B0609020204030204" pitchFamily="49" charset="0"/>
              </a:rPr>
              <a:t>θ * </a:t>
            </a:r>
            <a:r>
              <a:rPr lang="en-US" altLang="zh-CN" dirty="0">
                <a:latin typeface="Consolas" panose="020B0609020204030204" pitchFamily="49" charset="0"/>
              </a:rPr>
              <a:t>cos</a:t>
            </a:r>
            <a:r>
              <a:rPr lang="el-GR" altLang="zh-CN" dirty="0">
                <a:latin typeface="Consolas" panose="020B0609020204030204" pitchFamily="49" charset="0"/>
              </a:rPr>
              <a:t>θ' / (</a:t>
            </a:r>
            <a:r>
              <a:rPr lang="en-US" altLang="zh-CN" dirty="0">
                <a:latin typeface="Consolas" panose="020B0609020204030204" pitchFamily="49" charset="0"/>
              </a:rPr>
              <a:t>x'-p)^2 / </a:t>
            </a:r>
            <a:r>
              <a:rPr lang="en-US" altLang="zh-CN" dirty="0" err="1">
                <a:latin typeface="Consolas" panose="020B0609020204030204" pitchFamily="49" charset="0"/>
              </a:rPr>
              <a:t>pdf_light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L_indir</a:t>
            </a:r>
            <a:r>
              <a:rPr lang="en-US" altLang="zh-CN" dirty="0">
                <a:latin typeface="Consolas" panose="020B0609020204030204" pitchFamily="49" charset="0"/>
              </a:rPr>
              <a:t> = 0.0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俄罗斯轮盘赌概率为</a:t>
            </a:r>
            <a:r>
              <a:rPr lang="en-US" altLang="zh-CN" dirty="0">
                <a:latin typeface="Consolas" panose="020B0609020204030204" pitchFamily="49" charset="0"/>
              </a:rPr>
              <a:t>P_RR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if (random num &gt; P_RR) return </a:t>
            </a:r>
            <a:r>
              <a:rPr lang="en-US" altLang="zh-CN" dirty="0" err="1">
                <a:latin typeface="Consolas" panose="020B0609020204030204" pitchFamily="49" charset="0"/>
              </a:rPr>
              <a:t>L_dir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对半球进行采样，采样位置为</a:t>
            </a:r>
            <a:r>
              <a:rPr lang="en-US" altLang="zh-CN" dirty="0" err="1">
                <a:latin typeface="Consolas" panose="020B0609020204030204" pitchFamily="49" charset="0"/>
              </a:rPr>
              <a:t>wi</a:t>
            </a:r>
            <a:r>
              <a:rPr lang="zh-CN" altLang="en-US" dirty="0">
                <a:latin typeface="Consolas" panose="020B0609020204030204" pitchFamily="49" charset="0"/>
              </a:rPr>
              <a:t>，</a:t>
            </a:r>
            <a:r>
              <a:rPr lang="en-US" altLang="zh-CN" dirty="0" err="1">
                <a:latin typeface="Consolas" panose="020B0609020204030204" pitchFamily="49" charset="0"/>
              </a:rPr>
              <a:t>pdf_hemi</a:t>
            </a:r>
            <a:r>
              <a:rPr lang="en-US" altLang="zh-CN" dirty="0">
                <a:latin typeface="Consolas" panose="020B0609020204030204" pitchFamily="49" charset="0"/>
              </a:rPr>
              <a:t>=1/2pi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发出一条光线</a:t>
            </a:r>
            <a:r>
              <a:rPr lang="en-US" altLang="zh-CN" dirty="0">
                <a:latin typeface="Consolas" panose="020B0609020204030204" pitchFamily="49" charset="0"/>
              </a:rPr>
              <a:t>r(</a:t>
            </a:r>
            <a:r>
              <a:rPr lang="en-US" altLang="zh-CN" dirty="0" err="1">
                <a:latin typeface="Consolas" panose="020B0609020204030204" pitchFamily="49" charset="0"/>
              </a:rPr>
              <a:t>p,wi</a:t>
            </a:r>
            <a:r>
              <a:rPr lang="en-US" altLang="zh-CN" dirty="0">
                <a:latin typeface="Consolas" panose="020B0609020204030204" pitchFamily="49" charset="0"/>
              </a:rPr>
              <a:t>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if </a:t>
            </a:r>
            <a:r>
              <a:rPr lang="zh-CN" altLang="en-US" dirty="0">
                <a:latin typeface="Consolas" panose="020B0609020204030204" pitchFamily="49" charset="0"/>
              </a:rPr>
              <a:t>光线</a:t>
            </a:r>
            <a:r>
              <a:rPr lang="en-US" altLang="zh-CN" dirty="0">
                <a:latin typeface="Consolas" panose="020B0609020204030204" pitchFamily="49" charset="0"/>
              </a:rPr>
              <a:t>r</a:t>
            </a:r>
            <a:r>
              <a:rPr lang="zh-CN" altLang="en-US" dirty="0">
                <a:latin typeface="Consolas" panose="020B0609020204030204" pitchFamily="49" charset="0"/>
              </a:rPr>
              <a:t>打中了非发光物体</a:t>
            </a:r>
            <a:r>
              <a:rPr lang="en-US" altLang="zh-CN" dirty="0">
                <a:latin typeface="Consolas" panose="020B0609020204030204" pitchFamily="49" charset="0"/>
              </a:rPr>
              <a:t>q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L_indir</a:t>
            </a:r>
            <a:r>
              <a:rPr lang="en-US" altLang="zh-CN" dirty="0">
                <a:latin typeface="Consolas" panose="020B0609020204030204" pitchFamily="49" charset="0"/>
              </a:rPr>
              <a:t> = shade(q, -</a:t>
            </a:r>
            <a:r>
              <a:rPr lang="en-US" altLang="zh-CN" dirty="0" err="1">
                <a:latin typeface="Consolas" panose="020B0609020204030204" pitchFamily="49" charset="0"/>
              </a:rPr>
              <a:t>wi</a:t>
            </a:r>
            <a:r>
              <a:rPr lang="en-US" altLang="zh-CN" dirty="0">
                <a:latin typeface="Consolas" panose="020B0609020204030204" pitchFamily="49" charset="0"/>
              </a:rPr>
              <a:t>) * </a:t>
            </a:r>
            <a:r>
              <a:rPr lang="en-US" altLang="zh-CN" dirty="0" err="1">
                <a:latin typeface="Consolas" panose="020B0609020204030204" pitchFamily="49" charset="0"/>
              </a:rPr>
              <a:t>f_r</a:t>
            </a:r>
            <a:r>
              <a:rPr lang="en-US" altLang="zh-CN" dirty="0">
                <a:latin typeface="Consolas" panose="020B0609020204030204" pitchFamily="49" charset="0"/>
              </a:rPr>
              <a:t> * cos</a:t>
            </a:r>
            <a:r>
              <a:rPr lang="el-GR" altLang="zh-CN" dirty="0">
                <a:latin typeface="Consolas" panose="020B0609020204030204" pitchFamily="49" charset="0"/>
              </a:rPr>
              <a:t>θ / </a:t>
            </a:r>
            <a:r>
              <a:rPr lang="en-US" altLang="zh-CN" dirty="0" err="1">
                <a:latin typeface="Consolas" panose="020B0609020204030204" pitchFamily="49" charset="0"/>
              </a:rPr>
              <a:t>pdf_hemi</a:t>
            </a:r>
            <a:r>
              <a:rPr lang="en-US" altLang="zh-CN" dirty="0">
                <a:latin typeface="Consolas" panose="020B0609020204030204" pitchFamily="49" charset="0"/>
              </a:rPr>
              <a:t> / P_RR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return </a:t>
            </a:r>
            <a:r>
              <a:rPr lang="en-US" altLang="zh-CN" dirty="0" err="1">
                <a:latin typeface="Consolas" panose="020B0609020204030204" pitchFamily="49" charset="0"/>
              </a:rPr>
              <a:t>L_dir</a:t>
            </a:r>
            <a:r>
              <a:rPr lang="en-US" altLang="zh-CN" dirty="0">
                <a:latin typeface="Consolas" panose="020B0609020204030204" pitchFamily="49" charset="0"/>
              </a:rPr>
              <a:t> + </a:t>
            </a:r>
            <a:r>
              <a:rPr lang="en-US" altLang="zh-CN" dirty="0" err="1">
                <a:latin typeface="Consolas" panose="020B0609020204030204" pitchFamily="49" charset="0"/>
              </a:rPr>
              <a:t>L_indir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82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5D6F91-50BC-45D8-8A61-F22E4A03F42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41" y="2270048"/>
            <a:ext cx="5951512" cy="395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890A884-6D57-4C75-82CB-BA0355818544}"/>
              </a:ext>
            </a:extLst>
          </p:cNvPr>
          <p:cNvSpPr txBox="1"/>
          <p:nvPr/>
        </p:nvSpPr>
        <p:spPr>
          <a:xfrm>
            <a:off x="918520" y="1282251"/>
            <a:ext cx="5177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光线追踪</a:t>
            </a:r>
            <a:r>
              <a:rPr lang="zh-CN" altLang="en-US" dirty="0"/>
              <a:t>：模拟真实世界的光线的物理特性。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AEDBA9-E751-4BB9-93AA-1FA08C9B740A}"/>
              </a:ext>
            </a:extLst>
          </p:cNvPr>
          <p:cNvSpPr/>
          <p:nvPr/>
        </p:nvSpPr>
        <p:spPr>
          <a:xfrm>
            <a:off x="918520" y="386787"/>
            <a:ext cx="51774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/>
              <a:t>光栅化</a:t>
            </a:r>
            <a:r>
              <a:rPr lang="zh-CN" altLang="en-US" dirty="0"/>
              <a:t>：遍历物体上的每个三角形，计算三角形所在像素并进行着色。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875B97B-6435-42CA-A736-D9CCF10130E5}"/>
              </a:ext>
            </a:extLst>
          </p:cNvPr>
          <p:cNvSpPr txBox="1"/>
          <p:nvPr/>
        </p:nvSpPr>
        <p:spPr>
          <a:xfrm>
            <a:off x="1377941" y="5637255"/>
            <a:ext cx="595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光线追踪图示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84688A-B619-48DC-8856-205906CFB885}"/>
              </a:ext>
            </a:extLst>
          </p:cNvPr>
          <p:cNvSpPr txBox="1"/>
          <p:nvPr/>
        </p:nvSpPr>
        <p:spPr>
          <a:xfrm>
            <a:off x="8328454" y="5269377"/>
            <a:ext cx="334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光线到达光源</a:t>
            </a:r>
            <a:endParaRPr lang="en-US" altLang="zh-CN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BD0F5F-AD55-4882-9422-B7CE21ACEA7F}"/>
              </a:ext>
            </a:extLst>
          </p:cNvPr>
          <p:cNvSpPr/>
          <p:nvPr/>
        </p:nvSpPr>
        <p:spPr>
          <a:xfrm>
            <a:off x="8328454" y="2416336"/>
            <a:ext cx="3345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从相机发出光线</a:t>
            </a:r>
            <a:endParaRPr lang="en-US" altLang="zh-CN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D99F8A-4E0F-44DE-8A34-4B8AA54D4E31}"/>
              </a:ext>
            </a:extLst>
          </p:cNvPr>
          <p:cNvSpPr/>
          <p:nvPr/>
        </p:nvSpPr>
        <p:spPr>
          <a:xfrm>
            <a:off x="8328454" y="3412953"/>
            <a:ext cx="33453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光线打到物体上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B5E85A-3947-48AF-A966-E2A2162EFAA9}"/>
              </a:ext>
            </a:extLst>
          </p:cNvPr>
          <p:cNvSpPr/>
          <p:nvPr/>
        </p:nvSpPr>
        <p:spPr>
          <a:xfrm>
            <a:off x="8328453" y="4355156"/>
            <a:ext cx="33453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/>
              <a:t>光线在物体上发生反射和折射</a:t>
            </a:r>
            <a:endParaRPr lang="en-US" altLang="zh-CN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B11B6EF-D254-4536-8681-363A69E292D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10001126" y="2785668"/>
            <a:ext cx="0" cy="6272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75FC445-7707-49F3-8B4A-E1197CC06D7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0001125" y="3782285"/>
            <a:ext cx="1" cy="57287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3CE9063-D2AF-4943-94D0-A0989AC35055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10001125" y="4724488"/>
            <a:ext cx="1" cy="5448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2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65D6F91-50BC-45D8-8A61-F22E4A03F42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934" y="1629970"/>
            <a:ext cx="5951512" cy="3957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875B97B-6435-42CA-A736-D9CCF10130E5}"/>
              </a:ext>
            </a:extLst>
          </p:cNvPr>
          <p:cNvSpPr txBox="1"/>
          <p:nvPr/>
        </p:nvSpPr>
        <p:spPr>
          <a:xfrm>
            <a:off x="6082934" y="5030428"/>
            <a:ext cx="5951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光线追踪图示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B04061-EDF7-4249-B90F-F0C0ECCCE496}"/>
              </a:ext>
            </a:extLst>
          </p:cNvPr>
          <p:cNvSpPr txBox="1"/>
          <p:nvPr/>
        </p:nvSpPr>
        <p:spPr>
          <a:xfrm>
            <a:off x="964277" y="2128058"/>
            <a:ext cx="4166525" cy="2231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如何从相机发出光线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光线如何与物体求交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光线在物体表面如何发生反射和折射</a:t>
            </a:r>
            <a:endParaRPr lang="en-US" altLang="zh-CN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p"/>
            </a:pPr>
            <a:r>
              <a:rPr lang="zh-CN" altLang="en-US" dirty="0"/>
              <a:t>光线的能量（颜色）怎么确定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900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93E8E346-91F1-4CB3-A99E-F4CF09D46B3D}"/>
              </a:ext>
            </a:extLst>
          </p:cNvPr>
          <p:cNvSpPr txBox="1"/>
          <p:nvPr/>
        </p:nvSpPr>
        <p:spPr>
          <a:xfrm>
            <a:off x="881149" y="53201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光线如何与物体求交</a:t>
            </a:r>
            <a:r>
              <a:rPr lang="zh-CN" altLang="en-US" dirty="0"/>
              <a:t>：等价于光线与三角形求交</a:t>
            </a:r>
          </a:p>
        </p:txBody>
      </p:sp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9819EB01-B74E-49DA-B212-885ED416F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032" y="4450882"/>
            <a:ext cx="3825437" cy="220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A7EF397-2349-4403-B4C6-5893E6D9D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653" y="1303902"/>
            <a:ext cx="6218459" cy="87637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09BBAA9-4EC2-4E2D-89AA-6DD241540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1653" y="2180278"/>
            <a:ext cx="7513971" cy="30482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131D92F-2F2A-450C-B1E0-297D545290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1653" y="2880312"/>
            <a:ext cx="6210838" cy="109737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F11C9C09-8870-400D-A998-8410E815A54C}"/>
              </a:ext>
            </a:extLst>
          </p:cNvPr>
          <p:cNvSpPr txBox="1"/>
          <p:nvPr/>
        </p:nvSpPr>
        <p:spPr>
          <a:xfrm>
            <a:off x="1851653" y="4630768"/>
            <a:ext cx="4658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BVH</a:t>
            </a:r>
            <a:r>
              <a:rPr lang="zh-CN" altLang="en-US" dirty="0"/>
              <a:t>：将物体划分为若干个包围盒，光线先与包围盒求交，如果有交点，再和包围盒内的物体求交点。</a:t>
            </a:r>
          </a:p>
        </p:txBody>
      </p:sp>
    </p:spTree>
    <p:extLst>
      <p:ext uri="{BB962C8B-B14F-4D97-AF65-F5344CB8AC3E}">
        <p14:creationId xmlns:p14="http://schemas.microsoft.com/office/powerpoint/2010/main" val="168511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BC7E1E-3292-4501-869F-1CD65280B5F8}"/>
              </a:ext>
            </a:extLst>
          </p:cNvPr>
          <p:cNvSpPr txBox="1"/>
          <p:nvPr/>
        </p:nvSpPr>
        <p:spPr>
          <a:xfrm>
            <a:off x="265805" y="3075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光照模型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79D57A3-3131-4DE6-AF6F-7E83CADAA102}"/>
              </a:ext>
            </a:extLst>
          </p:cNvPr>
          <p:cNvSpPr txBox="1"/>
          <p:nvPr/>
        </p:nvSpPr>
        <p:spPr>
          <a:xfrm>
            <a:off x="819803" y="985342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经验模型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0B4FC78-F6C7-4DC7-80A6-594C354D9CAE}"/>
              </a:ext>
            </a:extLst>
          </p:cNvPr>
          <p:cNvSpPr/>
          <p:nvPr/>
        </p:nvSpPr>
        <p:spPr>
          <a:xfrm>
            <a:off x="819803" y="242047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测量模型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D1A7DB-AAD1-43A0-9A1B-C154C83889AF}"/>
              </a:ext>
            </a:extLst>
          </p:cNvPr>
          <p:cNvSpPr/>
          <p:nvPr/>
        </p:nvSpPr>
        <p:spPr>
          <a:xfrm>
            <a:off x="819803" y="429148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基于物理的分析模型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D6D88F-4F49-49C9-94BD-4FAC2973B82F}"/>
              </a:ext>
            </a:extLst>
          </p:cNvPr>
          <p:cNvSpPr txBox="1"/>
          <p:nvPr/>
        </p:nvSpPr>
        <p:spPr>
          <a:xfrm>
            <a:off x="1820914" y="1354674"/>
            <a:ext cx="8743099" cy="8811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如</a:t>
            </a:r>
            <a:r>
              <a:rPr lang="en-US" altLang="zh-CN" dirty="0"/>
              <a:t>Blinn-phone</a:t>
            </a:r>
            <a:r>
              <a:rPr lang="zh-CN" altLang="en-US" dirty="0"/>
              <a:t>光照模型将光照划分为漫反射、镜面反射、环境光照。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/>
              <a:t>Lambertian</a:t>
            </a:r>
            <a:r>
              <a:rPr lang="zh-CN" altLang="en-US" dirty="0"/>
              <a:t>模型将入射光线均匀的反射到各个方向。用于描述纯粹漫反射的物体。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2190573-D4D8-4BB2-8133-5B2272F5AC31}"/>
              </a:ext>
            </a:extLst>
          </p:cNvPr>
          <p:cNvSpPr txBox="1"/>
          <p:nvPr/>
        </p:nvSpPr>
        <p:spPr>
          <a:xfrm>
            <a:off x="1820914" y="2861048"/>
            <a:ext cx="5383927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使用仪器测量真实材质在不同光照角度和观察角度下的反射数据，并记录在数据库中。一般用于在电影等离线渲染领域或用于图形学研究。</a:t>
            </a:r>
          </a:p>
        </p:txBody>
      </p:sp>
      <p:pic>
        <p:nvPicPr>
          <p:cNvPr id="6146" name="Picture 2" descr="Software &amp; Data Downloads — BRDF">
            <a:extLst>
              <a:ext uri="{FF2B5EF4-FFF2-40B4-BE49-F238E27FC236}">
                <a16:creationId xmlns:a16="http://schemas.microsoft.com/office/drawing/2014/main" id="{69B932B8-968F-4C27-869E-184BE35FF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8" r="11018"/>
          <a:stretch/>
        </p:blipFill>
        <p:spPr bwMode="auto">
          <a:xfrm>
            <a:off x="7330965" y="2542578"/>
            <a:ext cx="4711262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977BD10-3F2D-43A2-B5C8-F0B9FAE8D5EB}"/>
              </a:ext>
            </a:extLst>
          </p:cNvPr>
          <p:cNvSpPr txBox="1"/>
          <p:nvPr/>
        </p:nvSpPr>
        <p:spPr>
          <a:xfrm>
            <a:off x="1820913" y="4782920"/>
            <a:ext cx="5383927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使用</a:t>
            </a:r>
            <a:r>
              <a:rPr lang="en-US" altLang="zh-CN" dirty="0"/>
              <a:t>BRDF</a:t>
            </a:r>
            <a:r>
              <a:rPr lang="zh-CN" altLang="en-US" dirty="0"/>
              <a:t>描述入射光和反射光的关系。由于引入了辐射度量学、微表面理论等理论，因此渲染的结果非常真实。</a:t>
            </a:r>
          </a:p>
        </p:txBody>
      </p:sp>
    </p:spTree>
    <p:extLst>
      <p:ext uri="{BB962C8B-B14F-4D97-AF65-F5344CB8AC3E}">
        <p14:creationId xmlns:p14="http://schemas.microsoft.com/office/powerpoint/2010/main" val="427583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71582BC-B5CF-460B-B02C-C9028FD35BC4}"/>
              </a:ext>
            </a:extLst>
          </p:cNvPr>
          <p:cNvSpPr txBox="1"/>
          <p:nvPr/>
        </p:nvSpPr>
        <p:spPr>
          <a:xfrm>
            <a:off x="378932" y="279132"/>
            <a:ext cx="97425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BRDF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（</a:t>
            </a:r>
            <a:r>
              <a:rPr lang="en-US" altLang="zh-CN" dirty="0"/>
              <a:t>Bidirectional Reflectance Distribution Function</a:t>
            </a:r>
            <a:r>
              <a:rPr lang="zh-CN" altLang="en-US" dirty="0"/>
              <a:t>，双向反射分布函数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）</a:t>
            </a:r>
            <a:endParaRPr lang="en-US" altLang="zh-CN" b="1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pic>
        <p:nvPicPr>
          <p:cNvPr id="3074" name="Picture 2" descr="alt text">
            <a:extLst>
              <a:ext uri="{FF2B5EF4-FFF2-40B4-BE49-F238E27FC236}">
                <a16:creationId xmlns:a16="http://schemas.microsoft.com/office/drawing/2014/main" id="{EDFA8E65-FB4F-4223-BE2A-DB5FE71D1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337" y="1472791"/>
            <a:ext cx="3816626" cy="354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CD39268-8D27-476D-B0CB-FBFDE149F6EC}"/>
              </a:ext>
            </a:extLst>
          </p:cNvPr>
          <p:cNvSpPr/>
          <p:nvPr/>
        </p:nvSpPr>
        <p:spPr>
          <a:xfrm>
            <a:off x="1053662" y="18115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/>
              <a:t>BRDF</a:t>
            </a:r>
            <a:r>
              <a:rPr lang="zh-CN" altLang="en-US" dirty="0"/>
              <a:t>是一个函数，描述了一根光线打到某个位置上后，往不同的方向上反射，各个方向上反射光线的能量分布。</a:t>
            </a:r>
            <a:endParaRPr lang="en-US" altLang="zh-CN" b="1" dirty="0">
              <a:solidFill>
                <a:srgbClr val="000000"/>
              </a:solidFill>
              <a:latin typeface="Helvetica Neue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E01ACF-A245-4D66-99DF-C84B2D1A2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662" y="3429000"/>
            <a:ext cx="5776461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0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CCF1380-AD7D-4D77-8120-A76B4F47A23B}"/>
              </a:ext>
            </a:extLst>
          </p:cNvPr>
          <p:cNvSpPr txBox="1"/>
          <p:nvPr/>
        </p:nvSpPr>
        <p:spPr>
          <a:xfrm>
            <a:off x="385010" y="236440"/>
            <a:ext cx="3168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The Rendering Equation</a:t>
            </a:r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80A4A101-15A7-4C5C-B9CA-AE68731EF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456" y="2617421"/>
            <a:ext cx="5449186" cy="352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0DED687-0642-467A-85DA-9B0BAF317392}"/>
                  </a:ext>
                </a:extLst>
              </p:cNvPr>
              <p:cNvSpPr txBox="1"/>
              <p:nvPr/>
            </p:nvSpPr>
            <p:spPr>
              <a:xfrm>
                <a:off x="2414337" y="1100286"/>
                <a:ext cx="693019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把每个方向入射的光线到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KaTeX_Math"/>
                          </a:rPr>
                          <m:t>ω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rgbClr val="333333"/>
                    </a:solidFill>
                    <a:effectLst/>
                    <a:latin typeface="KaTeX_Main"/>
                  </a:rPr>
                  <a:t>​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方向出射光线的贡献全都累加起来，同时加上自身发光，那么就能得到这一点在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KaTeX_Math"/>
                          </a:rPr>
                          <m:t>ω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zh-CN" altLang="en-US" b="0" dirty="0">
                    <a:solidFill>
                      <a:srgbClr val="333333"/>
                    </a:solidFill>
                    <a:effectLst/>
                    <a:latin typeface="KaTeX_Main"/>
                  </a:rPr>
                  <a:t>​</a:t>
                </a:r>
                <a:r>
                  <a:rPr lang="zh-CN" altLang="en-US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的出射光线。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10DED687-0642-467A-85DA-9B0BAF3173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337" y="1100286"/>
                <a:ext cx="6930190" cy="646331"/>
              </a:xfrm>
              <a:prstGeom prst="rect">
                <a:avLst/>
              </a:prstGeom>
              <a:blipFill>
                <a:blip r:embed="rId3"/>
                <a:stretch>
                  <a:fillRect l="-704" t="-4673" b="-13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8D5D9AE9-2A8B-450F-9821-E62B57C31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6456" y="1864841"/>
            <a:ext cx="5896798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075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0A44762-3136-41EE-9DD0-0200E9ED2DBC}"/>
              </a:ext>
            </a:extLst>
          </p:cNvPr>
          <p:cNvSpPr txBox="1"/>
          <p:nvPr/>
        </p:nvSpPr>
        <p:spPr>
          <a:xfrm>
            <a:off x="481263" y="332692"/>
            <a:ext cx="2839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Monte Carlo Integration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E1CF7F-3C57-4A16-90C6-23C15F7B73B3}"/>
              </a:ext>
            </a:extLst>
          </p:cNvPr>
          <p:cNvSpPr txBox="1"/>
          <p:nvPr/>
        </p:nvSpPr>
        <p:spPr>
          <a:xfrm>
            <a:off x="922422" y="702024"/>
            <a:ext cx="7948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这是一种求积分的方式，本质上是利用了大数定理，在积分区间内多次采样求面积的平均，就可以认为采样求平均得到的面积是真实积分面积。其中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KaTeX_Math"/>
              </a:rPr>
              <a:t>p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KaTeX_Main"/>
              </a:rPr>
              <a:t>(</a:t>
            </a:r>
            <a:r>
              <a:rPr lang="en-US" altLang="zh-CN" b="0" i="1" dirty="0">
                <a:solidFill>
                  <a:srgbClr val="333333"/>
                </a:solidFill>
                <a:effectLst/>
                <a:latin typeface="KaTeX_Math"/>
              </a:rPr>
              <a:t>x</a:t>
            </a:r>
            <a:r>
              <a:rPr lang="en-US" altLang="zh-CN" b="0" dirty="0">
                <a:solidFill>
                  <a:srgbClr val="333333"/>
                </a:solidFill>
                <a:effectLst/>
                <a:latin typeface="KaTeX_Main"/>
              </a:rPr>
              <a:t>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是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概率密度函数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pdf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4CE4F9-107D-48D3-BF3D-F11952852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102" y="1902353"/>
            <a:ext cx="4039164" cy="771633"/>
          </a:xfrm>
          <a:prstGeom prst="rect">
            <a:avLst/>
          </a:prstGeom>
        </p:spPr>
      </p:pic>
      <p:pic>
        <p:nvPicPr>
          <p:cNvPr id="2050" name="Picture 2" descr="alt text">
            <a:extLst>
              <a:ext uri="{FF2B5EF4-FFF2-40B4-BE49-F238E27FC236}">
                <a16:creationId xmlns:a16="http://schemas.microsoft.com/office/drawing/2014/main" id="{E7090C03-7227-4557-BEE4-435E013CA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345" y="3038514"/>
            <a:ext cx="56197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466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AD51A11-DE83-47B9-9428-4998A9DB4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19" y="1467735"/>
            <a:ext cx="4810796" cy="96215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4E6E0C8-E471-4D25-9E85-8719D82A3466}"/>
              </a:ext>
            </a:extLst>
          </p:cNvPr>
          <p:cNvSpPr txBox="1"/>
          <p:nvPr/>
        </p:nvSpPr>
        <p:spPr>
          <a:xfrm>
            <a:off x="187502" y="3525312"/>
            <a:ext cx="78197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shade(p,wo)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随机选择N条光线，wi~pdf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Lo=0.0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for each wi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发出一条光线r(p,wi)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if 光线r打中了非发光物体q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Lo += (1/N) * shade(q, -wi) * f_r * cosθ / pdf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else 光线r打中了光源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Lo += (1/N) * L_i * f_r * cosθ / pdf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return Lo</a:t>
            </a:r>
          </a:p>
        </p:txBody>
      </p:sp>
      <p:pic>
        <p:nvPicPr>
          <p:cNvPr id="4104" name="Picture 8" descr="alt text">
            <a:extLst>
              <a:ext uri="{FF2B5EF4-FFF2-40B4-BE49-F238E27FC236}">
                <a16:creationId xmlns:a16="http://schemas.microsoft.com/office/drawing/2014/main" id="{133B35F9-8D90-476A-8F37-AECC5B418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448" y="4452077"/>
            <a:ext cx="421005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alt text">
            <a:extLst>
              <a:ext uri="{FF2B5EF4-FFF2-40B4-BE49-F238E27FC236}">
                <a16:creationId xmlns:a16="http://schemas.microsoft.com/office/drawing/2014/main" id="{6F76112A-82F4-4F8E-9AE6-6336BD54F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312" y="79513"/>
            <a:ext cx="5449186" cy="352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435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1287</Words>
  <Application>Microsoft Office PowerPoint</Application>
  <PresentationFormat>宽屏</PresentationFormat>
  <Paragraphs>117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2" baseType="lpstr">
      <vt:lpstr>Helvetica Neue</vt:lpstr>
      <vt:lpstr>KaTeX_Main</vt:lpstr>
      <vt:lpstr>KaTeX_Math</vt:lpstr>
      <vt:lpstr>等线</vt:lpstr>
      <vt:lpstr>等线 Light</vt:lpstr>
      <vt:lpstr>Arial</vt:lpstr>
      <vt:lpstr>Cambria Math</vt:lpstr>
      <vt:lpstr>Consolas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xiahongfu</dc:creator>
  <cp:lastModifiedBy>xiahongfu</cp:lastModifiedBy>
  <cp:revision>129</cp:revision>
  <dcterms:created xsi:type="dcterms:W3CDTF">2024-07-08T08:55:57Z</dcterms:created>
  <dcterms:modified xsi:type="dcterms:W3CDTF">2024-07-17T02:54:10Z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(2)AwCCsJG/EZrANdoDGONssZlkzOzHZtqYl4LSG+M68X8bzSOGFgaudyD8TYGPg9ALe6V0V6H2
URX7JDCC5F+S3ZydcQ/C4Jzee20c+sKbuz79WADy372e9g/auXwBT22wccj/owgQ3X0Iw3BQ
ahoh5HgwKt8TYfegEI0olirZk9cLks0oRlXjPPDZ1Y1RagvtbwnoWN4AioKGpjJE6/aUt1GA
yhfYIGHvQyV5F970hS</vt:lpwstr>
  </property>
  <property fmtid="{D5CDD505-2E9C-101B-9397-08002B2CF9AE}" pid="3" name="_2015_ms_pID_7253431">
    <vt:lpwstr>DuCPQrBZ4Jozt/K++y4xBqL4mCKza0z02lV7pt7B8gcZ9K9KSvEOxq
fGJkZk/en/sUmBPR0SczPnKkevRQMneA1aryQ/2MKjSrTbCmFr6xVhE5rwup2MKONK/Bx4Zn
11oABZAHCjIhGOZr9Ew6/RjHvBmuvNjERsRwnFgdgTsa0FG/ju+RQyqNxs7S425LOkwmTkJ8
k+RXvtxmK38qP2Uv</vt:lpwstr>
  </property>
</Properties>
</file>