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68" r:id="rId11"/>
    <p:sldId id="257" r:id="rId12"/>
    <p:sldId id="259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D8AAC-8158-4D2C-A67D-389A65A2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D01A3-3D39-4358-9DFA-085839F0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2B15C-3913-481F-AA13-2DA48779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12CB2-773C-4FC4-8B8B-DE3398A7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F6EBF-6F0A-4E64-A457-D11E292F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9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3C5CE-B1DD-4106-BC46-D00BC8AC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9AB81D-0C8A-4DE5-B5BA-4FE62FE6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7FAD1-0369-4152-9398-67A40038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B76F6-6882-4262-889B-6446EA64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EB87A-4407-4496-8EF6-17CEDD30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6AC4E-6D07-40A1-8C70-7E43B218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69F1FE-B03E-46CA-AF4E-B5FCD18D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E56DE-9192-4BF7-AFD1-37A82F80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CB556-95F9-4D3F-AE62-B4CA848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201F5-F53A-4102-A253-D8F84CC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1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A15DB-D6C0-4D8D-AB60-9DA2002B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D7BEE-5327-4755-A247-FB8F0CAEA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A5A74-F969-4883-B9B0-BF5E7864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C24BD-8449-4D19-8AD6-FCB6AB8E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1018B-7792-4DF4-8DD4-C28302D1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25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51FA2-DD18-46AA-B47A-04B2C395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0E19E-92CA-461F-80D6-19780D90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2704C-5AAC-4C33-8866-FB94EBA9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0430-B4E1-420E-AAD8-C8CF7CA2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B3C91-3C9F-4465-8D26-04862CD4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7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8E21-1693-4AEA-A931-E87A48D3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D1471-B546-4EC0-BFAE-89C441A6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3465A-B178-4BA8-943E-6FC74E60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45EE1-416B-4AEB-B9A1-39D7A54B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E444C-4132-4ADA-A3C4-95669010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ABD2D-8D11-4303-9BD9-68C815DF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82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0669-6AAB-46C2-817A-819190BA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21F2C-AAB2-433E-B7A1-0AFE63CFC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AD769-5999-4A9F-92FD-6956FC61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152E23-61C0-4B5E-A5EF-81FA7D728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8A6FA2-BF53-44E9-A5A8-B29803B23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34C60-9EA9-4213-B5BA-48A734AF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7189EC-8631-4C04-9BA4-017D752E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80217A-B0A3-4872-B9B4-2D21DADB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5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75F2A-3A18-41FB-AA47-ABDA4F49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EB674-BB64-4FBD-9F3B-8231E356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1EEE7-74A2-4AF8-B61F-3308C2CE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CD0A1-B194-4535-8B8C-DC5B81A4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DD6AA-9A38-47E0-A6F9-A617C6A9F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21570F-C0C1-47C4-804D-8B27B1B8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4C4D7-02FF-480C-B61C-CE3A8E15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92E97-7022-4F7B-9DE7-BA599ADE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BF91D-4D51-4A3C-AAFC-5DFEB4E5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47E9B-DE4F-4978-92BF-DBEE490F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F0586-6C2F-46A2-806B-06A99711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F2555-D283-4489-A329-4D81F527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03DAB-6BF5-4417-AF6E-81453A85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6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828DE-3B6A-438B-A000-7B6724F8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9D128-7202-47AC-9364-32D5C2F1C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1C12F-7F71-428F-890A-1D0FE7F6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27469-91C0-4AB0-B83C-54D8E73A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1D16F-39F7-4CCD-96CF-A85AADB0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A4FA9-1B69-48A2-96C0-8F6E4195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38625-8973-4F4D-90B3-F2292D67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4F101-2E23-4FB1-83A6-B4714902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E993A-EE4C-4A63-B598-970222127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9D7C-A440-4240-ACA8-7945C3410AEA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D66E1-286E-465D-9F94-688D81155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57A3-2B12-4D99-9431-9B7547C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3451-DEB7-436B-B7DF-CB91C37E6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3AD0D2-883C-4461-8DD0-B60B25954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92362"/>
            <a:ext cx="6443133" cy="47950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556336-4B4C-4772-B4EA-973878F560F1}"/>
              </a:ext>
            </a:extLst>
          </p:cNvPr>
          <p:cNvSpPr txBox="1"/>
          <p:nvPr/>
        </p:nvSpPr>
        <p:spPr>
          <a:xfrm>
            <a:off x="499534" y="3810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实时渲染管线回顾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4251FD-A4C2-42D1-9A13-C00D3B22FE75}"/>
              </a:ext>
            </a:extLst>
          </p:cNvPr>
          <p:cNvSpPr txBox="1"/>
          <p:nvPr/>
        </p:nvSpPr>
        <p:spPr>
          <a:xfrm>
            <a:off x="7939829" y="1522171"/>
            <a:ext cx="3416320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dirty="0"/>
              <a:t>静态文件（模型、场景、贴图）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E794E7-31C9-4AC1-8FB5-94B2F6A918E3}"/>
              </a:ext>
            </a:extLst>
          </p:cNvPr>
          <p:cNvSpPr txBox="1"/>
          <p:nvPr/>
        </p:nvSpPr>
        <p:spPr>
          <a:xfrm>
            <a:off x="8286080" y="2476981"/>
            <a:ext cx="2723823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dirty="0"/>
              <a:t>经过</a:t>
            </a:r>
            <a:r>
              <a:rPr lang="en-US" altLang="zh-CN" b="1" dirty="0"/>
              <a:t>MVP</a:t>
            </a:r>
            <a:r>
              <a:rPr lang="zh-CN" altLang="en-US" b="1" dirty="0"/>
              <a:t>变换</a:t>
            </a:r>
            <a:r>
              <a:rPr lang="zh-CN" altLang="en-US" dirty="0"/>
              <a:t>将空间中</a:t>
            </a:r>
            <a:endParaRPr lang="en-US" altLang="zh-CN" dirty="0"/>
          </a:p>
          <a:p>
            <a:pPr algn="ctr"/>
            <a:r>
              <a:rPr lang="zh-CN" altLang="en-US" dirty="0"/>
              <a:t>物体映射到标准正方体中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489D13-D0B7-4BC7-AC34-3FB3EED576C0}"/>
              </a:ext>
            </a:extLst>
          </p:cNvPr>
          <p:cNvSpPr txBox="1"/>
          <p:nvPr/>
        </p:nvSpPr>
        <p:spPr>
          <a:xfrm>
            <a:off x="8055247" y="3686063"/>
            <a:ext cx="3185487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dirty="0"/>
              <a:t>经过</a:t>
            </a:r>
            <a:r>
              <a:rPr lang="zh-CN" altLang="en-US" b="1" dirty="0"/>
              <a:t>光栅化</a:t>
            </a:r>
            <a:r>
              <a:rPr lang="zh-CN" altLang="en-US" dirty="0"/>
              <a:t>将</a:t>
            </a:r>
            <a:endParaRPr lang="en-US" altLang="zh-CN" dirty="0"/>
          </a:p>
          <a:p>
            <a:pPr algn="ctr"/>
            <a:r>
              <a:rPr lang="zh-CN" altLang="en-US" dirty="0"/>
              <a:t>标准正方体映射到屏幕空间中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140B60-4F06-4277-95E7-0067388D68BA}"/>
              </a:ext>
            </a:extLst>
          </p:cNvPr>
          <p:cNvSpPr txBox="1"/>
          <p:nvPr/>
        </p:nvSpPr>
        <p:spPr>
          <a:xfrm>
            <a:off x="8170662" y="4931977"/>
            <a:ext cx="295465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b="1" dirty="0"/>
              <a:t>着色</a:t>
            </a:r>
            <a:r>
              <a:rPr lang="zh-CN" altLang="en-US" dirty="0"/>
              <a:t>：将纹理应用到物体上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CF991AC-06E2-4843-A81E-4E8BD44CA35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647989" y="1891503"/>
            <a:ext cx="3" cy="585478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BE2E9B-EA6F-448E-99EF-927CD003CF6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47991" y="3123312"/>
            <a:ext cx="1" cy="562751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C8EFBF-53A8-43BC-8F6C-348A62E820B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9647990" y="4332394"/>
            <a:ext cx="1" cy="599583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Rasterization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：光栅化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BA4610-7303-4028-9D79-F68655B72A83}"/>
                  </a:ext>
                </a:extLst>
              </p:cNvPr>
              <p:cNvSpPr txBox="1"/>
              <p:nvPr/>
            </p:nvSpPr>
            <p:spPr>
              <a:xfrm>
                <a:off x="175494" y="923638"/>
                <a:ext cx="6039410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作用：将标准立方体映射到屏幕当中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先将三维的标准立方体转换为二维平面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</a:t>
                </a:r>
                <a:r>
                  <a:rPr lang="en-US" altLang="zh-CN" dirty="0" err="1"/>
                  <a:t>xy</a:t>
                </a:r>
                <a:r>
                  <a:rPr lang="zh-CN" altLang="en-US" dirty="0"/>
                  <a:t>平面从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映射到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</m:oMath>
                </a14:m>
                <a:r>
                  <a:rPr lang="zh-CN" altLang="en-US" b="0" dirty="0"/>
                  <a:t>上</a:t>
                </a: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z</a:t>
                </a:r>
                <a:r>
                  <a:rPr lang="zh-CN" altLang="en-US" dirty="0"/>
                  <a:t>轴保持原样即可。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BA4610-7303-4028-9D79-F68655B7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4" y="923638"/>
                <a:ext cx="6039410" cy="3139321"/>
              </a:xfrm>
              <a:prstGeom prst="rect">
                <a:avLst/>
              </a:prstGeom>
              <a:blipFill>
                <a:blip r:embed="rId3"/>
                <a:stretch>
                  <a:fillRect l="-908" t="-1167" r="-101" b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6C03A1-1924-4EEA-95B4-96B1DB315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585" y="2445264"/>
            <a:ext cx="4214225" cy="12040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0A7711-8BE2-4D8D-8446-4CCA93964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044" y="1540520"/>
            <a:ext cx="5334462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FC6C11-3475-4905-AAE3-194106C02F6A}"/>
              </a:ext>
            </a:extLst>
          </p:cNvPr>
          <p:cNvSpPr txBox="1"/>
          <p:nvPr/>
        </p:nvSpPr>
        <p:spPr>
          <a:xfrm>
            <a:off x="499534" y="38100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Rasterization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：光栅化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F314D1-9BD8-4CB0-9179-196045BE6C3E}"/>
              </a:ext>
            </a:extLst>
          </p:cNvPr>
          <p:cNvSpPr/>
          <p:nvPr/>
        </p:nvSpPr>
        <p:spPr>
          <a:xfrm>
            <a:off x="129309" y="1230991"/>
            <a:ext cx="30364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再对二维平面进行离散化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遍历所有三角形，如果屏幕中的像素在三角形内则对像素进行着色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需要考虑重叠问题（</a:t>
            </a:r>
            <a:r>
              <a:rPr lang="en-US" altLang="zh-CN" dirty="0" err="1"/>
              <a:t>z-buffer</a:t>
            </a:r>
            <a:r>
              <a:rPr lang="zh-CN" altLang="en-US" dirty="0"/>
              <a:t>记录每个像素点最浅深度）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24BFA2-6E7E-477D-A6C8-B1E59781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17" y="708127"/>
            <a:ext cx="8809483" cy="61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7A3BF3-FADF-45AC-8D43-41AA68AC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34" y="1813273"/>
            <a:ext cx="7674005" cy="39703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2EBA8E-9031-4786-8B28-8B26BEAD53D0}"/>
              </a:ext>
            </a:extLst>
          </p:cNvPr>
          <p:cNvSpPr txBox="1"/>
          <p:nvPr/>
        </p:nvSpPr>
        <p:spPr>
          <a:xfrm>
            <a:off x="499534" y="3810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Shading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：着色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FD09F1-A420-4F89-9F14-85D48839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86" y="4786815"/>
            <a:ext cx="1181202" cy="434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B77DC7-F4BB-4F75-9817-989330D1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90" y="3659484"/>
            <a:ext cx="2857748" cy="5258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A44BF9-D968-433C-AADF-BBFC851F5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86" y="2465259"/>
            <a:ext cx="2598645" cy="6401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395D55-0C6C-4811-8E5B-56858287F889}"/>
              </a:ext>
            </a:extLst>
          </p:cNvPr>
          <p:cNvSpPr txBox="1"/>
          <p:nvPr/>
        </p:nvSpPr>
        <p:spPr>
          <a:xfrm>
            <a:off x="258622" y="2216732"/>
            <a:ext cx="1396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漫反射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镜面反射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环境光照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E99A7B-F014-4BEF-9C55-8E047B3F53E6}"/>
              </a:ext>
            </a:extLst>
          </p:cNvPr>
          <p:cNvSpPr/>
          <p:nvPr/>
        </p:nvSpPr>
        <p:spPr>
          <a:xfrm>
            <a:off x="613411" y="1374551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Blinn-</a:t>
            </a:r>
            <a:r>
              <a:rPr lang="en-US" altLang="zh-CN" b="1" dirty="0" err="1"/>
              <a:t>phong</a:t>
            </a:r>
            <a:r>
              <a:rPr lang="zh-CN" altLang="en-US" b="1" dirty="0"/>
              <a:t>着色模型！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01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C0A4FE-D724-4A65-A6F8-9E87CC51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77" y="1076991"/>
            <a:ext cx="5252550" cy="54738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2EBA8E-9031-4786-8B28-8B26BEAD53D0}"/>
              </a:ext>
            </a:extLst>
          </p:cNvPr>
          <p:cNvSpPr txBox="1"/>
          <p:nvPr/>
        </p:nvSpPr>
        <p:spPr>
          <a:xfrm>
            <a:off x="499534" y="3810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211402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0556336-4B4C-4772-B4EA-973878F560F1}"/>
              </a:ext>
            </a:extLst>
          </p:cNvPr>
          <p:cNvSpPr txBox="1"/>
          <p:nvPr/>
        </p:nvSpPr>
        <p:spPr>
          <a:xfrm>
            <a:off x="499534" y="381000"/>
            <a:ext cx="437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MVP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model transformation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B6A11989-263C-408B-85D9-BBE10851D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8"/>
          <a:stretch/>
        </p:blipFill>
        <p:spPr bwMode="auto">
          <a:xfrm>
            <a:off x="8190441" y="2140001"/>
            <a:ext cx="3095625" cy="27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584EAA-41D5-45AD-92D5-D9695177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22" y="1128386"/>
            <a:ext cx="5159187" cy="5715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49B234-7D67-4C94-999A-D7D38049F65B}"/>
              </a:ext>
            </a:extLst>
          </p:cNvPr>
          <p:cNvSpPr txBox="1"/>
          <p:nvPr/>
        </p:nvSpPr>
        <p:spPr>
          <a:xfrm>
            <a:off x="499534" y="26347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平移变换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EE800A2-7B46-47AB-9E64-4F8297D9A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585" y="3969714"/>
            <a:ext cx="3269263" cy="113547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400690-CFA8-48E4-AE49-28F1522EF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85" y="2225799"/>
            <a:ext cx="3055885" cy="11735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444392-08C7-4D22-A72F-80D62B33DD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654" y="5458144"/>
            <a:ext cx="6782388" cy="11278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587B090-9BA3-44B3-8833-3A0CC9F3E03F}"/>
              </a:ext>
            </a:extLst>
          </p:cNvPr>
          <p:cNvSpPr txBox="1"/>
          <p:nvPr/>
        </p:nvSpPr>
        <p:spPr>
          <a:xfrm>
            <a:off x="499534" y="5710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旋转变换</a:t>
            </a:r>
            <a:endParaRPr lang="en-US" altLang="zh-CN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B3DE0D-BFE0-4C9B-AC9F-8431780FAE95}"/>
              </a:ext>
            </a:extLst>
          </p:cNvPr>
          <p:cNvSpPr txBox="1"/>
          <p:nvPr/>
        </p:nvSpPr>
        <p:spPr>
          <a:xfrm>
            <a:off x="499534" y="43527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缩放变换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89A0CA-785D-4A33-984A-AF5EC4739D4E}"/>
              </a:ext>
            </a:extLst>
          </p:cNvPr>
          <p:cNvSpPr/>
          <p:nvPr/>
        </p:nvSpPr>
        <p:spPr>
          <a:xfrm>
            <a:off x="499534" y="783034"/>
            <a:ext cx="5692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model transformation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：将物体放置在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7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420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MVP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view transformation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08489-BB95-48CE-9EB6-7A90DD75693E}"/>
              </a:ext>
            </a:extLst>
          </p:cNvPr>
          <p:cNvSpPr/>
          <p:nvPr/>
        </p:nvSpPr>
        <p:spPr>
          <a:xfrm>
            <a:off x="499534" y="842665"/>
            <a:ext cx="11347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view transformation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：更改坐标系，使得摄像头位于坐标原点。且摄像头方向指向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-z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，摄像头上方为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2054" name="Picture 6" descr="alt text">
            <a:extLst>
              <a:ext uri="{FF2B5EF4-FFF2-40B4-BE49-F238E27FC236}">
                <a16:creationId xmlns:a16="http://schemas.microsoft.com/office/drawing/2014/main" id="{B9128D33-256B-4F90-B377-3DB7CF93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97" y="1702736"/>
            <a:ext cx="25146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0842EA-BA05-4989-9D4D-71698FE7C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6" y="2420407"/>
            <a:ext cx="5357324" cy="138696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A74F76-6748-4FE4-A112-35F03DFF930F}"/>
              </a:ext>
            </a:extLst>
          </p:cNvPr>
          <p:cNvSpPr txBox="1"/>
          <p:nvPr/>
        </p:nvSpPr>
        <p:spPr>
          <a:xfrm>
            <a:off x="858982" y="484909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做法：先进行移动，再进行旋转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0FA14B-2673-4C9D-B620-1F48F4DC3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21" y="4739019"/>
            <a:ext cx="2216235" cy="60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5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MVP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projection transformation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08489-BB95-48CE-9EB6-7A90DD75693E}"/>
              </a:ext>
            </a:extLst>
          </p:cNvPr>
          <p:cNvSpPr/>
          <p:nvPr/>
        </p:nvSpPr>
        <p:spPr>
          <a:xfrm>
            <a:off x="499534" y="842665"/>
            <a:ext cx="877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projection transformation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：将摄像头范围内的物体投影到一个标准立方体中。</a:t>
            </a:r>
            <a:endParaRPr lang="zh-CN" altLang="en-US" dirty="0"/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D8ADCE36-966E-42D4-86A7-8EC1B0E95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837" y="1304330"/>
            <a:ext cx="8386618" cy="232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A483FB6-2380-49F9-AF5E-33CF8B7D697B}"/>
              </a:ext>
            </a:extLst>
          </p:cNvPr>
          <p:cNvSpPr txBox="1"/>
          <p:nvPr/>
        </p:nvSpPr>
        <p:spPr>
          <a:xfrm>
            <a:off x="138545" y="16109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正交投影：先平移，再缩放</a:t>
            </a:r>
          </a:p>
        </p:txBody>
      </p:sp>
      <p:pic>
        <p:nvPicPr>
          <p:cNvPr id="3076" name="Picture 4" descr="alt text">
            <a:extLst>
              <a:ext uri="{FF2B5EF4-FFF2-40B4-BE49-F238E27FC236}">
                <a16:creationId xmlns:a16="http://schemas.microsoft.com/office/drawing/2014/main" id="{615001CE-4414-4832-8238-B4CF8F831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23" y="3971888"/>
            <a:ext cx="6399645" cy="22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2AA5F7-B45D-4FA0-BEEF-5565025EE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25" y="1980255"/>
            <a:ext cx="2194750" cy="5867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F9BE2D-6BA8-47C3-838D-FFB037C4D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25" y="4734274"/>
            <a:ext cx="3101609" cy="4572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BC01289-C409-4D4D-B2EE-AA8F85E84C7C}"/>
              </a:ext>
            </a:extLst>
          </p:cNvPr>
          <p:cNvSpPr txBox="1"/>
          <p:nvPr/>
        </p:nvSpPr>
        <p:spPr>
          <a:xfrm>
            <a:off x="140524" y="399561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透视投影：先将截头椎体缩放成立方体，再进行正交变换</a:t>
            </a:r>
          </a:p>
        </p:txBody>
      </p:sp>
    </p:spTree>
    <p:extLst>
      <p:ext uri="{BB962C8B-B14F-4D97-AF65-F5344CB8AC3E}">
        <p14:creationId xmlns:p14="http://schemas.microsoft.com/office/powerpoint/2010/main" val="339478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485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MVP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projection transformation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00E8F-F1EE-4B5C-8703-CF95CB7B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954" y="1194483"/>
            <a:ext cx="6386113" cy="5448772"/>
          </a:xfrm>
          <a:prstGeom prst="rect">
            <a:avLst/>
          </a:prstGeom>
        </p:spPr>
      </p:pic>
      <p:pic>
        <p:nvPicPr>
          <p:cNvPr id="4098" name="Picture 2" descr="alt text">
            <a:extLst>
              <a:ext uri="{FF2B5EF4-FFF2-40B4-BE49-F238E27FC236}">
                <a16:creationId xmlns:a16="http://schemas.microsoft.com/office/drawing/2014/main" id="{E5B0FBFC-2D30-4104-857C-3F0F0F9C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1" y="1983798"/>
            <a:ext cx="45815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Rasterization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：光栅化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BA4610-7303-4028-9D79-F68655B72A83}"/>
                  </a:ext>
                </a:extLst>
              </p:cNvPr>
              <p:cNvSpPr txBox="1"/>
              <p:nvPr/>
            </p:nvSpPr>
            <p:spPr>
              <a:xfrm>
                <a:off x="1052946" y="923638"/>
                <a:ext cx="7629012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作用：将标准立方体映射到屏幕当中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做法：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先将三维的标准立方体转换为二维平面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</a:t>
                </a:r>
                <a:r>
                  <a:rPr lang="en-US" altLang="zh-CN" dirty="0" err="1"/>
                  <a:t>xy</a:t>
                </a:r>
                <a:r>
                  <a:rPr lang="zh-CN" altLang="en-US" dirty="0"/>
                  <a:t>平面从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映射到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</m:oMath>
                </a14:m>
                <a:r>
                  <a:rPr lang="zh-CN" altLang="en-US" b="0" dirty="0"/>
                  <a:t>上</a:t>
                </a: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z</a:t>
                </a:r>
                <a:r>
                  <a:rPr lang="zh-CN" altLang="en-US" dirty="0"/>
                  <a:t>轴保持原样即可。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再对二维平面进行离散化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遍历所有三角形，如果屏幕中的像素在三角形内则对像素进行着色</a:t>
                </a:r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需要考虑重叠问题（</a:t>
                </a:r>
                <a:r>
                  <a:rPr lang="en-US" altLang="zh-CN" dirty="0" err="1"/>
                  <a:t>z-buffer</a:t>
                </a:r>
                <a:r>
                  <a:rPr lang="zh-CN" altLang="en-US" dirty="0"/>
                  <a:t>记录每个像素点最浅深度）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8BA4610-7303-4028-9D79-F68655B7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46" y="923638"/>
                <a:ext cx="7629012" cy="4247317"/>
              </a:xfrm>
              <a:prstGeom prst="rect">
                <a:avLst/>
              </a:prstGeom>
              <a:blipFill>
                <a:blip r:embed="rId2"/>
                <a:stretch>
                  <a:fillRect l="-719" t="-862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B6C03A1-1924-4EEA-95B4-96B1DB31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2445264"/>
            <a:ext cx="4214225" cy="1204064"/>
          </a:xfrm>
          <a:prstGeom prst="rect">
            <a:avLst/>
          </a:prstGeom>
        </p:spPr>
      </p:pic>
      <p:pic>
        <p:nvPicPr>
          <p:cNvPr id="6146" name="Picture 2" descr="alt text">
            <a:extLst>
              <a:ext uri="{FF2B5EF4-FFF2-40B4-BE49-F238E27FC236}">
                <a16:creationId xmlns:a16="http://schemas.microsoft.com/office/drawing/2014/main" id="{C8338A59-B833-451A-913D-7CB2589E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59" y="842665"/>
            <a:ext cx="3258793" cy="302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Shading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：着色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3AD06A-8E84-4402-84D0-EB27780CA5E3}"/>
              </a:ext>
            </a:extLst>
          </p:cNvPr>
          <p:cNvSpPr/>
          <p:nvPr/>
        </p:nvSpPr>
        <p:spPr>
          <a:xfrm>
            <a:off x="1349153" y="944480"/>
            <a:ext cx="987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作用：可以理解成屏幕中的像素需要变成什么颜色。着色需要考虑物体本身的颜色和光照影响。</a:t>
            </a:r>
            <a:endParaRPr lang="en-US" altLang="zh-CN" dirty="0"/>
          </a:p>
        </p:txBody>
      </p:sp>
      <p:pic>
        <p:nvPicPr>
          <p:cNvPr id="7172" name="Picture 4" descr="alt text">
            <a:extLst>
              <a:ext uri="{FF2B5EF4-FFF2-40B4-BE49-F238E27FC236}">
                <a16:creationId xmlns:a16="http://schemas.microsoft.com/office/drawing/2014/main" id="{90883751-7F59-4E76-9E16-A8589FAB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229" y="2111670"/>
            <a:ext cx="1991735" cy="174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lt text">
            <a:extLst>
              <a:ext uri="{FF2B5EF4-FFF2-40B4-BE49-F238E27FC236}">
                <a16:creationId xmlns:a16="http://schemas.microsoft.com/office/drawing/2014/main" id="{CEFDF356-44D6-4315-B108-BE221132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102" y="2111670"/>
            <a:ext cx="3416320" cy="18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E2B155-D352-44A6-BF3B-D080D9AA9FC5}"/>
              </a:ext>
            </a:extLst>
          </p:cNvPr>
          <p:cNvSpPr txBox="1"/>
          <p:nvPr/>
        </p:nvSpPr>
        <p:spPr>
          <a:xfrm>
            <a:off x="499534" y="166485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像素该是什么颜色？</a:t>
            </a:r>
            <a:r>
              <a:rPr lang="zh-CN" altLang="en-US" b="1" dirty="0"/>
              <a:t>重心坐标！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58769-BA71-46EF-9308-05FE00E3EE74}"/>
              </a:ext>
            </a:extLst>
          </p:cNvPr>
          <p:cNvSpPr txBox="1"/>
          <p:nvPr/>
        </p:nvSpPr>
        <p:spPr>
          <a:xfrm>
            <a:off x="474942" y="4162956"/>
            <a:ext cx="341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三角形顶点颜色从哪来？</a:t>
            </a:r>
            <a:r>
              <a:rPr lang="zh-CN" altLang="en-US" b="1" dirty="0"/>
              <a:t>纹理！</a:t>
            </a:r>
          </a:p>
        </p:txBody>
      </p:sp>
      <p:pic>
        <p:nvPicPr>
          <p:cNvPr id="7176" name="Picture 8" descr="alt text">
            <a:extLst>
              <a:ext uri="{FF2B5EF4-FFF2-40B4-BE49-F238E27FC236}">
                <a16:creationId xmlns:a16="http://schemas.microsoft.com/office/drawing/2014/main" id="{7E53D34C-E75A-4DD9-8A48-59E0ECD94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97" y="4521622"/>
            <a:ext cx="4132499" cy="233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0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4AB6E10-4031-40ED-9ECB-99DA661E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08" y="1129146"/>
            <a:ext cx="4882701" cy="247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BD3142-32F9-423C-92CD-D067D9C68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76" y="5267103"/>
            <a:ext cx="1181202" cy="4343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290133-6C0F-4552-B457-2CC3D213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80" y="4139772"/>
            <a:ext cx="2857748" cy="5258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E07D7FC-71FD-4A08-864B-83C05D57F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876" y="2945547"/>
            <a:ext cx="2598645" cy="6401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DCF10E-8132-4DBC-9DFF-E9BE4D19973A}"/>
              </a:ext>
            </a:extLst>
          </p:cNvPr>
          <p:cNvSpPr txBox="1"/>
          <p:nvPr/>
        </p:nvSpPr>
        <p:spPr>
          <a:xfrm>
            <a:off x="499534" y="3810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Shading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：着色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3AD06A-8E84-4402-84D0-EB27780CA5E3}"/>
              </a:ext>
            </a:extLst>
          </p:cNvPr>
          <p:cNvSpPr/>
          <p:nvPr/>
        </p:nvSpPr>
        <p:spPr>
          <a:xfrm>
            <a:off x="1349153" y="944480"/>
            <a:ext cx="987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作用：可以理解成屏幕中的像素需要变成什么颜色。着色需要考虑物体本身的颜色和光照影响。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2B155-D352-44A6-BF3B-D080D9AA9FC5}"/>
              </a:ext>
            </a:extLst>
          </p:cNvPr>
          <p:cNvSpPr txBox="1"/>
          <p:nvPr/>
        </p:nvSpPr>
        <p:spPr>
          <a:xfrm>
            <a:off x="499534" y="16648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光照如何考虑？</a:t>
            </a:r>
            <a:r>
              <a:rPr lang="en-US" altLang="zh-CN" b="1" dirty="0"/>
              <a:t>Blinn-</a:t>
            </a:r>
            <a:r>
              <a:rPr lang="en-US" altLang="zh-CN" b="1" dirty="0" err="1"/>
              <a:t>phong</a:t>
            </a:r>
            <a:r>
              <a:rPr lang="zh-CN" altLang="en-US" b="1" dirty="0"/>
              <a:t>着色模型！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807C7E-0B9C-4B73-A9DB-79B1B6949924}"/>
              </a:ext>
            </a:extLst>
          </p:cNvPr>
          <p:cNvSpPr txBox="1"/>
          <p:nvPr/>
        </p:nvSpPr>
        <p:spPr>
          <a:xfrm>
            <a:off x="1348512" y="2697020"/>
            <a:ext cx="1396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漫反射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镜面反射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环境光照</a:t>
            </a:r>
          </a:p>
        </p:txBody>
      </p:sp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0297B59D-BD98-4005-BF20-C026C0F51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65" y="3690147"/>
            <a:ext cx="4712589" cy="24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4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0D16CDA-63FB-45A9-9760-545BB02E6F64}"/>
              </a:ext>
            </a:extLst>
          </p:cNvPr>
          <p:cNvSpPr txBox="1"/>
          <p:nvPr/>
        </p:nvSpPr>
        <p:spPr>
          <a:xfrm>
            <a:off x="7939829" y="1522171"/>
            <a:ext cx="3416320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dirty="0"/>
              <a:t>静态文件（模型、场景、贴图）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6A5A46-E852-43F3-ADA2-82FA914D2D06}"/>
              </a:ext>
            </a:extLst>
          </p:cNvPr>
          <p:cNvSpPr txBox="1"/>
          <p:nvPr/>
        </p:nvSpPr>
        <p:spPr>
          <a:xfrm>
            <a:off x="8286080" y="2476981"/>
            <a:ext cx="2723823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dirty="0"/>
              <a:t>经过</a:t>
            </a:r>
            <a:r>
              <a:rPr lang="en-US" altLang="zh-CN" b="1" dirty="0"/>
              <a:t>MVP</a:t>
            </a:r>
            <a:r>
              <a:rPr lang="zh-CN" altLang="en-US" b="1" dirty="0"/>
              <a:t>变换</a:t>
            </a:r>
            <a:r>
              <a:rPr lang="zh-CN" altLang="en-US" dirty="0"/>
              <a:t>将空间中</a:t>
            </a:r>
            <a:endParaRPr lang="en-US" altLang="zh-CN" dirty="0"/>
          </a:p>
          <a:p>
            <a:pPr algn="ctr"/>
            <a:r>
              <a:rPr lang="zh-CN" altLang="en-US" dirty="0"/>
              <a:t>物体映射到标准正方体中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C23951-10BE-4C69-97DD-794EC5313577}"/>
              </a:ext>
            </a:extLst>
          </p:cNvPr>
          <p:cNvSpPr txBox="1"/>
          <p:nvPr/>
        </p:nvSpPr>
        <p:spPr>
          <a:xfrm>
            <a:off x="8055247" y="3686063"/>
            <a:ext cx="3185487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zh-CN" altLang="en-US" dirty="0"/>
              <a:t>经过</a:t>
            </a:r>
            <a:r>
              <a:rPr lang="zh-CN" altLang="en-US" b="1" dirty="0"/>
              <a:t>光栅化</a:t>
            </a:r>
            <a:r>
              <a:rPr lang="zh-CN" altLang="en-US" dirty="0"/>
              <a:t>将</a:t>
            </a:r>
            <a:endParaRPr lang="en-US" altLang="zh-CN" dirty="0"/>
          </a:p>
          <a:p>
            <a:pPr algn="ctr"/>
            <a:r>
              <a:rPr lang="zh-CN" altLang="en-US" dirty="0"/>
              <a:t>标准正方体映射到屏幕空间中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A8A91E-F16A-4646-9925-FBDF55387549}"/>
              </a:ext>
            </a:extLst>
          </p:cNvPr>
          <p:cNvSpPr txBox="1"/>
          <p:nvPr/>
        </p:nvSpPr>
        <p:spPr>
          <a:xfrm>
            <a:off x="8170662" y="4931977"/>
            <a:ext cx="295465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zh-CN" altLang="en-US" b="1" dirty="0"/>
              <a:t>着色</a:t>
            </a:r>
            <a:r>
              <a:rPr lang="zh-CN" altLang="en-US" dirty="0"/>
              <a:t>：将纹理应用到物体上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591E98A-1741-4AD0-9A2F-401D73684111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647989" y="1891503"/>
            <a:ext cx="3" cy="585478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06CE17E-AA15-485F-9EF0-862FBD62DA6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647991" y="3123312"/>
            <a:ext cx="1" cy="562751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5CD569B-3A83-4061-9673-F4374AF79B9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47990" y="4332394"/>
            <a:ext cx="1" cy="599583"/>
          </a:xfrm>
          <a:prstGeom prst="straightConnector1">
            <a:avLst/>
          </a:prstGeom>
          <a:ln w="2286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B900FBC-BC49-42E9-AF7B-9B58EE64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6" y="743130"/>
            <a:ext cx="697290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458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xiahongfu</dc:creator>
  <cp:lastModifiedBy>xiahongfu</cp:lastModifiedBy>
  <cp:revision>107</cp:revision>
  <dcterms:created xsi:type="dcterms:W3CDTF">2024-06-13T06:30:23Z</dcterms:created>
  <dcterms:modified xsi:type="dcterms:W3CDTF">2024-06-14T07:00:55Z</dcterms:modified>
</cp:coreProperties>
</file>