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9" r:id="rId3"/>
    <p:sldId id="282" r:id="rId4"/>
    <p:sldId id="264" r:id="rId5"/>
    <p:sldId id="260" r:id="rId6"/>
    <p:sldId id="307" r:id="rId7"/>
    <p:sldId id="308" r:id="rId8"/>
    <p:sldId id="321" r:id="rId9"/>
    <p:sldId id="309" r:id="rId10"/>
    <p:sldId id="322" r:id="rId11"/>
    <p:sldId id="323" r:id="rId12"/>
    <p:sldId id="310" r:id="rId13"/>
    <p:sldId id="311" r:id="rId14"/>
    <p:sldId id="324" r:id="rId15"/>
    <p:sldId id="261" r:id="rId16"/>
    <p:sldId id="312" r:id="rId17"/>
    <p:sldId id="316" r:id="rId18"/>
    <p:sldId id="326" r:id="rId19"/>
    <p:sldId id="314" r:id="rId20"/>
    <p:sldId id="262" r:id="rId21"/>
    <p:sldId id="317" r:id="rId22"/>
    <p:sldId id="318" r:id="rId23"/>
    <p:sldId id="319" r:id="rId24"/>
    <p:sldId id="320" r:id="rId25"/>
    <p:sldId id="325" r:id="rId26"/>
    <p:sldId id="306" r:id="rId27"/>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512B"/>
    <a:srgbClr val="FB4D35"/>
    <a:srgbClr val="9A0000"/>
    <a:srgbClr val="873A3A"/>
    <a:srgbClr val="FFFFFF"/>
    <a:srgbClr val="7F7F7F"/>
    <a:srgbClr val="5B9BD5"/>
    <a:srgbClr val="4886D8"/>
    <a:srgbClr val="A20012"/>
    <a:srgbClr val="1C48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4660"/>
  </p:normalViewPr>
  <p:slideViewPr>
    <p:cSldViewPr snapToGrid="0">
      <p:cViewPr varScale="1">
        <p:scale>
          <a:sx n="104" d="100"/>
          <a:sy n="104" d="100"/>
        </p:scale>
        <p:origin x="888" y="10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A46FB-DBDC-4998-A3B8-E2D7290CE818}" type="datetimeFigureOut">
              <a:rPr lang="zh-CN" altLang="en-US" smtClean="0"/>
              <a:t>2022/5/20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1D2AB-D8F6-4361-80F7-BCE9DDD1A5C7}" type="slidenum">
              <a:rPr lang="zh-CN" altLang="en-US" smtClean="0"/>
              <a:t>‹#›</a:t>
            </a:fld>
            <a:endParaRPr lang="zh-CN" altLang="en-US"/>
          </a:p>
        </p:txBody>
      </p:sp>
    </p:spTree>
    <p:extLst>
      <p:ext uri="{BB962C8B-B14F-4D97-AF65-F5344CB8AC3E}">
        <p14:creationId xmlns:p14="http://schemas.microsoft.com/office/powerpoint/2010/main" val="211188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4</a:t>
            </a:fld>
            <a:endParaRPr lang="zh-CN" altLang="en-US"/>
          </a:p>
        </p:txBody>
      </p:sp>
    </p:spTree>
    <p:extLst>
      <p:ext uri="{BB962C8B-B14F-4D97-AF65-F5344CB8AC3E}">
        <p14:creationId xmlns:p14="http://schemas.microsoft.com/office/powerpoint/2010/main" val="4159483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14</a:t>
            </a:fld>
            <a:endParaRPr lang="zh-CN" altLang="en-US"/>
          </a:p>
        </p:txBody>
      </p:sp>
    </p:spTree>
    <p:extLst>
      <p:ext uri="{BB962C8B-B14F-4D97-AF65-F5344CB8AC3E}">
        <p14:creationId xmlns:p14="http://schemas.microsoft.com/office/powerpoint/2010/main" val="3540787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16</a:t>
            </a:fld>
            <a:endParaRPr lang="zh-CN" altLang="en-US"/>
          </a:p>
        </p:txBody>
      </p:sp>
    </p:spTree>
    <p:extLst>
      <p:ext uri="{BB962C8B-B14F-4D97-AF65-F5344CB8AC3E}">
        <p14:creationId xmlns:p14="http://schemas.microsoft.com/office/powerpoint/2010/main" val="760269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17</a:t>
            </a:fld>
            <a:endParaRPr lang="zh-CN" altLang="en-US"/>
          </a:p>
        </p:txBody>
      </p:sp>
    </p:spTree>
    <p:extLst>
      <p:ext uri="{BB962C8B-B14F-4D97-AF65-F5344CB8AC3E}">
        <p14:creationId xmlns:p14="http://schemas.microsoft.com/office/powerpoint/2010/main" val="130205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18</a:t>
            </a:fld>
            <a:endParaRPr lang="zh-CN" altLang="en-US"/>
          </a:p>
        </p:txBody>
      </p:sp>
    </p:spTree>
    <p:extLst>
      <p:ext uri="{BB962C8B-B14F-4D97-AF65-F5344CB8AC3E}">
        <p14:creationId xmlns:p14="http://schemas.microsoft.com/office/powerpoint/2010/main" val="1944162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19</a:t>
            </a:fld>
            <a:endParaRPr lang="zh-CN" altLang="en-US"/>
          </a:p>
        </p:txBody>
      </p:sp>
    </p:spTree>
    <p:extLst>
      <p:ext uri="{BB962C8B-B14F-4D97-AF65-F5344CB8AC3E}">
        <p14:creationId xmlns:p14="http://schemas.microsoft.com/office/powerpoint/2010/main" val="693311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21</a:t>
            </a:fld>
            <a:endParaRPr lang="zh-CN" altLang="en-US"/>
          </a:p>
        </p:txBody>
      </p:sp>
    </p:spTree>
    <p:extLst>
      <p:ext uri="{BB962C8B-B14F-4D97-AF65-F5344CB8AC3E}">
        <p14:creationId xmlns:p14="http://schemas.microsoft.com/office/powerpoint/2010/main" val="3615396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22</a:t>
            </a:fld>
            <a:endParaRPr lang="zh-CN" altLang="en-US"/>
          </a:p>
        </p:txBody>
      </p:sp>
    </p:spTree>
    <p:extLst>
      <p:ext uri="{BB962C8B-B14F-4D97-AF65-F5344CB8AC3E}">
        <p14:creationId xmlns:p14="http://schemas.microsoft.com/office/powerpoint/2010/main" val="991048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23</a:t>
            </a:fld>
            <a:endParaRPr lang="zh-CN" altLang="en-US"/>
          </a:p>
        </p:txBody>
      </p:sp>
    </p:spTree>
    <p:extLst>
      <p:ext uri="{BB962C8B-B14F-4D97-AF65-F5344CB8AC3E}">
        <p14:creationId xmlns:p14="http://schemas.microsoft.com/office/powerpoint/2010/main" val="3801833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24</a:t>
            </a:fld>
            <a:endParaRPr lang="zh-CN" altLang="en-US"/>
          </a:p>
        </p:txBody>
      </p:sp>
    </p:spTree>
    <p:extLst>
      <p:ext uri="{BB962C8B-B14F-4D97-AF65-F5344CB8AC3E}">
        <p14:creationId xmlns:p14="http://schemas.microsoft.com/office/powerpoint/2010/main" val="4130728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25</a:t>
            </a:fld>
            <a:endParaRPr lang="zh-CN" altLang="en-US"/>
          </a:p>
        </p:txBody>
      </p:sp>
    </p:spTree>
    <p:extLst>
      <p:ext uri="{BB962C8B-B14F-4D97-AF65-F5344CB8AC3E}">
        <p14:creationId xmlns:p14="http://schemas.microsoft.com/office/powerpoint/2010/main" val="229490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6</a:t>
            </a:fld>
            <a:endParaRPr lang="zh-CN" altLang="en-US"/>
          </a:p>
        </p:txBody>
      </p:sp>
    </p:spTree>
    <p:extLst>
      <p:ext uri="{BB962C8B-B14F-4D97-AF65-F5344CB8AC3E}">
        <p14:creationId xmlns:p14="http://schemas.microsoft.com/office/powerpoint/2010/main" val="229510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7</a:t>
            </a:fld>
            <a:endParaRPr lang="zh-CN" altLang="en-US"/>
          </a:p>
        </p:txBody>
      </p:sp>
    </p:spTree>
    <p:extLst>
      <p:ext uri="{BB962C8B-B14F-4D97-AF65-F5344CB8AC3E}">
        <p14:creationId xmlns:p14="http://schemas.microsoft.com/office/powerpoint/2010/main" val="192418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8</a:t>
            </a:fld>
            <a:endParaRPr lang="zh-CN" altLang="en-US"/>
          </a:p>
        </p:txBody>
      </p:sp>
    </p:spTree>
    <p:extLst>
      <p:ext uri="{BB962C8B-B14F-4D97-AF65-F5344CB8AC3E}">
        <p14:creationId xmlns:p14="http://schemas.microsoft.com/office/powerpoint/2010/main" val="489622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9</a:t>
            </a:fld>
            <a:endParaRPr lang="zh-CN" altLang="en-US"/>
          </a:p>
        </p:txBody>
      </p:sp>
    </p:spTree>
    <p:extLst>
      <p:ext uri="{BB962C8B-B14F-4D97-AF65-F5344CB8AC3E}">
        <p14:creationId xmlns:p14="http://schemas.microsoft.com/office/powerpoint/2010/main" val="1791911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10</a:t>
            </a:fld>
            <a:endParaRPr lang="zh-CN" altLang="en-US"/>
          </a:p>
        </p:txBody>
      </p:sp>
    </p:spTree>
    <p:extLst>
      <p:ext uri="{BB962C8B-B14F-4D97-AF65-F5344CB8AC3E}">
        <p14:creationId xmlns:p14="http://schemas.microsoft.com/office/powerpoint/2010/main" val="532460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11</a:t>
            </a:fld>
            <a:endParaRPr lang="zh-CN" altLang="en-US"/>
          </a:p>
        </p:txBody>
      </p:sp>
    </p:spTree>
    <p:extLst>
      <p:ext uri="{BB962C8B-B14F-4D97-AF65-F5344CB8AC3E}">
        <p14:creationId xmlns:p14="http://schemas.microsoft.com/office/powerpoint/2010/main" val="131479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12</a:t>
            </a:fld>
            <a:endParaRPr lang="zh-CN" altLang="en-US"/>
          </a:p>
        </p:txBody>
      </p:sp>
    </p:spTree>
    <p:extLst>
      <p:ext uri="{BB962C8B-B14F-4D97-AF65-F5344CB8AC3E}">
        <p14:creationId xmlns:p14="http://schemas.microsoft.com/office/powerpoint/2010/main" val="334019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13</a:t>
            </a:fld>
            <a:endParaRPr lang="zh-CN" altLang="en-US"/>
          </a:p>
        </p:txBody>
      </p:sp>
    </p:spTree>
    <p:extLst>
      <p:ext uri="{BB962C8B-B14F-4D97-AF65-F5344CB8AC3E}">
        <p14:creationId xmlns:p14="http://schemas.microsoft.com/office/powerpoint/2010/main" val="416247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1F8D314E-D00A-4C6E-A00B-846B09FBD27F}" type="datetime1">
              <a:rPr lang="zh-CN" altLang="en-US" smtClean="0"/>
              <a:t>2022/5/20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3F9A37A-BB94-4596-930E-4FE40B9D5EAC}" type="slidenum">
              <a:rPr lang="zh-CN" altLang="en-US"/>
              <a:pPr/>
              <a:t>‹#›</a:t>
            </a:fld>
            <a:endParaRPr lang="zh-CN" altLang="en-US"/>
          </a:p>
        </p:txBody>
      </p:sp>
    </p:spTree>
    <p:extLst>
      <p:ext uri="{BB962C8B-B14F-4D97-AF65-F5344CB8AC3E}">
        <p14:creationId xmlns:p14="http://schemas.microsoft.com/office/powerpoint/2010/main" val="144683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6E158B5-598E-47F9-BD93-615B7303F63E}" type="datetime1">
              <a:rPr lang="zh-CN" altLang="en-US" smtClean="0"/>
              <a:t>2022/5/20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9E316925-8EF8-4770-AA56-F99B2AF507BE}" type="slidenum">
              <a:rPr lang="zh-CN" altLang="en-US"/>
              <a:pPr/>
              <a:t>‹#›</a:t>
            </a:fld>
            <a:endParaRPr lang="zh-CN" altLang="en-US"/>
          </a:p>
        </p:txBody>
      </p:sp>
    </p:spTree>
    <p:extLst>
      <p:ext uri="{BB962C8B-B14F-4D97-AF65-F5344CB8AC3E}">
        <p14:creationId xmlns:p14="http://schemas.microsoft.com/office/powerpoint/2010/main" val="18719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83B0790-2039-4BA6-8F1D-ECDBE65B9DAA}" type="datetime1">
              <a:rPr lang="zh-CN" altLang="en-US" smtClean="0"/>
              <a:t>2022/5/20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31BA6F26-07A6-4F7F-BBE7-362C3A403338}" type="slidenum">
              <a:rPr lang="zh-CN" altLang="en-US"/>
              <a:pPr/>
              <a:t>‹#›</a:t>
            </a:fld>
            <a:endParaRPr lang="zh-CN" altLang="en-US"/>
          </a:p>
        </p:txBody>
      </p:sp>
    </p:spTree>
    <p:extLst>
      <p:ext uri="{BB962C8B-B14F-4D97-AF65-F5344CB8AC3E}">
        <p14:creationId xmlns:p14="http://schemas.microsoft.com/office/powerpoint/2010/main" val="398943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6E29202F-D98B-40CC-90F7-0485E9F23421}" type="datetime1">
              <a:rPr lang="zh-CN" altLang="en-US" smtClean="0"/>
              <a:t>2022/5/20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329C799-A8CE-409E-9B24-85FBC622CAD4}" type="slidenum">
              <a:rPr lang="zh-CN" altLang="en-US"/>
              <a:pPr/>
              <a:t>‹#›</a:t>
            </a:fld>
            <a:endParaRPr lang="zh-CN" altLang="en-US"/>
          </a:p>
        </p:txBody>
      </p:sp>
    </p:spTree>
    <p:extLst>
      <p:ext uri="{BB962C8B-B14F-4D97-AF65-F5344CB8AC3E}">
        <p14:creationId xmlns:p14="http://schemas.microsoft.com/office/powerpoint/2010/main" val="105956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E927179-2044-49D6-A4B9-D78D77B4825D}" type="datetime1">
              <a:rPr lang="zh-CN" altLang="en-US" smtClean="0"/>
              <a:t>2022/5/20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644A01-BCE5-42BF-9F3E-0A743B7956BC}" type="slidenum">
              <a:rPr lang="zh-CN" altLang="en-US"/>
              <a:pPr/>
              <a:t>‹#›</a:t>
            </a:fld>
            <a:endParaRPr lang="zh-CN" altLang="en-US"/>
          </a:p>
        </p:txBody>
      </p:sp>
    </p:spTree>
    <p:extLst>
      <p:ext uri="{BB962C8B-B14F-4D97-AF65-F5344CB8AC3E}">
        <p14:creationId xmlns:p14="http://schemas.microsoft.com/office/powerpoint/2010/main" val="48797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478352A4-FACB-4922-91E1-B30B3AEFC9E1}" type="datetime1">
              <a:rPr lang="zh-CN" altLang="en-US" smtClean="0"/>
              <a:t>2022/5/20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2C82D18D-45C7-4CF7-8F35-DD36172847E7}" type="slidenum">
              <a:rPr lang="zh-CN" altLang="en-US"/>
              <a:pPr/>
              <a:t>‹#›</a:t>
            </a:fld>
            <a:endParaRPr lang="zh-CN" altLang="en-US"/>
          </a:p>
        </p:txBody>
      </p:sp>
    </p:spTree>
    <p:extLst>
      <p:ext uri="{BB962C8B-B14F-4D97-AF65-F5344CB8AC3E}">
        <p14:creationId xmlns:p14="http://schemas.microsoft.com/office/powerpoint/2010/main" val="69719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19A8A27E-BBC5-4B41-A445-1F4A9D8925B5}" type="datetime1">
              <a:rPr lang="zh-CN" altLang="en-US" smtClean="0"/>
              <a:t>2022/5/20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DD6ADE76-6116-4D50-A096-0086DE6E1EB4}" type="slidenum">
              <a:rPr lang="zh-CN" altLang="en-US"/>
              <a:pPr/>
              <a:t>‹#›</a:t>
            </a:fld>
            <a:endParaRPr lang="zh-CN" altLang="en-US"/>
          </a:p>
        </p:txBody>
      </p:sp>
    </p:spTree>
    <p:extLst>
      <p:ext uri="{BB962C8B-B14F-4D97-AF65-F5344CB8AC3E}">
        <p14:creationId xmlns:p14="http://schemas.microsoft.com/office/powerpoint/2010/main" val="110128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1471F022-4C64-4C0F-BCD9-6A1F3E8806ED}" type="datetime1">
              <a:rPr lang="zh-CN" altLang="en-US" smtClean="0"/>
              <a:t>2022/5/20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6E06208D-24CB-4B6A-8760-62BD73CA338E}" type="slidenum">
              <a:rPr lang="zh-CN" altLang="en-US"/>
              <a:pPr/>
              <a:t>‹#›</a:t>
            </a:fld>
            <a:endParaRPr lang="zh-CN" altLang="en-US"/>
          </a:p>
        </p:txBody>
      </p:sp>
    </p:spTree>
    <p:extLst>
      <p:ext uri="{BB962C8B-B14F-4D97-AF65-F5344CB8AC3E}">
        <p14:creationId xmlns:p14="http://schemas.microsoft.com/office/powerpoint/2010/main" val="239939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5977F83-991E-4607-86D0-094FC5DD0A21}" type="datetime1">
              <a:rPr lang="zh-CN" altLang="en-US" smtClean="0"/>
              <a:t>2022/5/20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ABB8F404-4D68-4CF1-A1D1-4545FFCFAAD6}" type="slidenum">
              <a:rPr lang="zh-CN" altLang="en-US"/>
              <a:pPr/>
              <a:t>‹#›</a:t>
            </a:fld>
            <a:endParaRPr lang="zh-CN" altLang="en-US" dirty="0"/>
          </a:p>
        </p:txBody>
      </p:sp>
    </p:spTree>
    <p:extLst>
      <p:ext uri="{BB962C8B-B14F-4D97-AF65-F5344CB8AC3E}">
        <p14:creationId xmlns:p14="http://schemas.microsoft.com/office/powerpoint/2010/main" val="55592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B154934-AE2D-44F7-B3AC-62AA80DE831E}" type="datetime1">
              <a:rPr lang="zh-CN" altLang="en-US" smtClean="0"/>
              <a:t>2022/5/20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C547B9B-1766-479B-AA23-B506E2AC1262}" type="slidenum">
              <a:rPr lang="zh-CN" altLang="en-US"/>
              <a:pPr/>
              <a:t>‹#›</a:t>
            </a:fld>
            <a:endParaRPr lang="zh-CN" altLang="en-US"/>
          </a:p>
        </p:txBody>
      </p:sp>
    </p:spTree>
    <p:extLst>
      <p:ext uri="{BB962C8B-B14F-4D97-AF65-F5344CB8AC3E}">
        <p14:creationId xmlns:p14="http://schemas.microsoft.com/office/powerpoint/2010/main" val="300189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88EAD06-351C-4B25-815A-F9556AF54762}" type="datetime1">
              <a:rPr lang="zh-CN" altLang="en-US" smtClean="0"/>
              <a:t>2022/5/20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83FF7BFB-756C-47A5-9D16-E669BBFD99C2}" type="slidenum">
              <a:rPr lang="zh-CN" altLang="en-US"/>
              <a:pPr/>
              <a:t>‹#›</a:t>
            </a:fld>
            <a:endParaRPr lang="zh-CN" altLang="en-US"/>
          </a:p>
        </p:txBody>
      </p:sp>
    </p:spTree>
    <p:extLst>
      <p:ext uri="{BB962C8B-B14F-4D97-AF65-F5344CB8AC3E}">
        <p14:creationId xmlns:p14="http://schemas.microsoft.com/office/powerpoint/2010/main" val="178125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DCDA3588-EBCF-4D62-811C-B562E2951D89}" type="datetime1">
              <a:rPr lang="zh-CN" altLang="en-US" smtClean="0"/>
              <a:t>2022/5/20</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11234056" y="6356350"/>
            <a:ext cx="729343"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2400">
                <a:solidFill>
                  <a:srgbClr val="9A0000"/>
                </a:solidFill>
              </a:defRPr>
            </a:lvl1pPr>
          </a:lstStyle>
          <a:p>
            <a:fld id="{F205F109-EF71-431C-AD3A-28C87A55BB43}" type="slidenum">
              <a:rPr lang="zh-CN" altLang="en-US" smtClean="0"/>
              <a:pPr/>
              <a:t>‹#›</a:t>
            </a:fld>
            <a:endParaRPr lang="zh-CN" altLang="en-US" dirty="0"/>
          </a:p>
        </p:txBody>
      </p:sp>
      <p:sp>
        <p:nvSpPr>
          <p:cNvPr id="2" name="矩形 1"/>
          <p:cNvSpPr/>
          <p:nvPr userDrawn="1"/>
        </p:nvSpPr>
        <p:spPr bwMode="auto">
          <a:xfrm>
            <a:off x="10873921" y="6248401"/>
            <a:ext cx="493485" cy="609600"/>
          </a:xfrm>
          <a:prstGeom prst="rect">
            <a:avLst/>
          </a:prstGeom>
          <a:solidFill>
            <a:srgbClr val="9A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3" name="图片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22556" y="6311899"/>
            <a:ext cx="415374" cy="409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8.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17.png"/><Relationship Id="rId4" Type="http://schemas.openxmlformats.org/officeDocument/2006/relationships/image" Target="../media/image19.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endParaRPr>
          </a:p>
        </p:txBody>
      </p:sp>
      <p:grpSp>
        <p:nvGrpSpPr>
          <p:cNvPr id="4" name="组合 22"/>
          <p:cNvGrpSpPr>
            <a:grpSpLocks/>
          </p:cNvGrpSpPr>
          <p:nvPr/>
        </p:nvGrpSpPr>
        <p:grpSpPr bwMode="auto">
          <a:xfrm>
            <a:off x="415086" y="6187281"/>
            <a:ext cx="587375" cy="338137"/>
            <a:chOff x="0" y="0"/>
            <a:chExt cx="587956" cy="338555"/>
          </a:xfrm>
        </p:grpSpPr>
        <p:sp>
          <p:nvSpPr>
            <p:cNvPr id="2060" name="矩形 40"/>
            <p:cNvSpPr>
              <a:spLocks noChangeArrowheads="1"/>
            </p:cNvSpPr>
            <p:nvPr/>
          </p:nvSpPr>
          <p:spPr bwMode="auto">
            <a:xfrm>
              <a:off x="403225" y="0"/>
              <a:ext cx="184731"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sp>
          <p:nvSpPr>
            <p:cNvPr id="2061" name="Freeform 102"/>
            <p:cNvSpPr>
              <a:spLocks noEditPoints="1"/>
            </p:cNvSpPr>
            <p:nvPr/>
          </p:nvSpPr>
          <p:spPr bwMode="auto">
            <a:xfrm>
              <a:off x="0" y="19050"/>
              <a:ext cx="300038" cy="298450"/>
            </a:xfrm>
            <a:custGeom>
              <a:avLst/>
              <a:gdLst>
                <a:gd name="T0" fmla="*/ 2147483647 w 837"/>
                <a:gd name="T1" fmla="*/ 0 h 837"/>
                <a:gd name="T2" fmla="*/ 0 w 837"/>
                <a:gd name="T3" fmla="*/ 2147483647 h 837"/>
                <a:gd name="T4" fmla="*/ 2147483647 w 837"/>
                <a:gd name="T5" fmla="*/ 2147483647 h 837"/>
                <a:gd name="T6" fmla="*/ 2147483647 w 837"/>
                <a:gd name="T7" fmla="*/ 2147483647 h 837"/>
                <a:gd name="T8" fmla="*/ 2147483647 w 837"/>
                <a:gd name="T9" fmla="*/ 0 h 837"/>
                <a:gd name="T10" fmla="*/ 2147483647 w 837"/>
                <a:gd name="T11" fmla="*/ 2147483647 h 837"/>
                <a:gd name="T12" fmla="*/ 2147483647 w 837"/>
                <a:gd name="T13" fmla="*/ 2147483647 h 837"/>
                <a:gd name="T14" fmla="*/ 2147483647 w 837"/>
                <a:gd name="T15" fmla="*/ 2147483647 h 837"/>
                <a:gd name="T16" fmla="*/ 2147483647 w 837"/>
                <a:gd name="T17" fmla="*/ 2147483647 h 837"/>
                <a:gd name="T18" fmla="*/ 2147483647 w 837"/>
                <a:gd name="T19" fmla="*/ 2147483647 h 837"/>
                <a:gd name="T20" fmla="*/ 2147483647 w 837"/>
                <a:gd name="T21" fmla="*/ 2147483647 h 837"/>
                <a:gd name="T22" fmla="*/ 2147483647 w 837"/>
                <a:gd name="T23" fmla="*/ 2147483647 h 837"/>
                <a:gd name="T24" fmla="*/ 2147483647 w 837"/>
                <a:gd name="T25" fmla="*/ 2147483647 h 837"/>
                <a:gd name="T26" fmla="*/ 2147483647 w 837"/>
                <a:gd name="T27" fmla="*/ 2147483647 h 837"/>
                <a:gd name="T28" fmla="*/ 2147483647 w 837"/>
                <a:gd name="T29" fmla="*/ 2147483647 h 837"/>
                <a:gd name="T30" fmla="*/ 2147483647 w 837"/>
                <a:gd name="T31" fmla="*/ 2147483647 h 837"/>
                <a:gd name="T32" fmla="*/ 2147483647 w 837"/>
                <a:gd name="T33" fmla="*/ 2147483647 h 837"/>
                <a:gd name="T34" fmla="*/ 2147483647 w 837"/>
                <a:gd name="T35" fmla="*/ 2147483647 h 837"/>
                <a:gd name="T36" fmla="*/ 2147483647 w 837"/>
                <a:gd name="T37" fmla="*/ 2147483647 h 837"/>
                <a:gd name="T38" fmla="*/ 2147483647 w 837"/>
                <a:gd name="T39" fmla="*/ 2147483647 h 837"/>
                <a:gd name="T40" fmla="*/ 2147483647 w 837"/>
                <a:gd name="T41" fmla="*/ 2147483647 h 8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7"/>
                <a:gd name="T64" fmla="*/ 0 h 837"/>
                <a:gd name="T65" fmla="*/ 837 w 837"/>
                <a:gd name="T66" fmla="*/ 837 h 8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7" h="837">
                  <a:moveTo>
                    <a:pt x="418" y="0"/>
                  </a:moveTo>
                  <a:cubicBezTo>
                    <a:pt x="187" y="0"/>
                    <a:pt x="0" y="187"/>
                    <a:pt x="0" y="419"/>
                  </a:cubicBezTo>
                  <a:cubicBezTo>
                    <a:pt x="0" y="650"/>
                    <a:pt x="187" y="837"/>
                    <a:pt x="418" y="837"/>
                  </a:cubicBezTo>
                  <a:cubicBezTo>
                    <a:pt x="650" y="837"/>
                    <a:pt x="837" y="650"/>
                    <a:pt x="837" y="419"/>
                  </a:cubicBezTo>
                  <a:cubicBezTo>
                    <a:pt x="837" y="187"/>
                    <a:pt x="650" y="0"/>
                    <a:pt x="418" y="0"/>
                  </a:cubicBezTo>
                  <a:close/>
                  <a:moveTo>
                    <a:pt x="173" y="583"/>
                  </a:moveTo>
                  <a:cubicBezTo>
                    <a:pt x="121" y="583"/>
                    <a:pt x="121" y="583"/>
                    <a:pt x="121" y="583"/>
                  </a:cubicBezTo>
                  <a:cubicBezTo>
                    <a:pt x="121" y="251"/>
                    <a:pt x="121" y="251"/>
                    <a:pt x="121" y="251"/>
                  </a:cubicBezTo>
                  <a:cubicBezTo>
                    <a:pt x="440" y="251"/>
                    <a:pt x="440" y="251"/>
                    <a:pt x="440" y="251"/>
                  </a:cubicBezTo>
                  <a:cubicBezTo>
                    <a:pt x="490" y="177"/>
                    <a:pt x="490" y="177"/>
                    <a:pt x="490" y="177"/>
                  </a:cubicBezTo>
                  <a:cubicBezTo>
                    <a:pt x="631" y="177"/>
                    <a:pt x="631" y="177"/>
                    <a:pt x="631" y="177"/>
                  </a:cubicBezTo>
                  <a:cubicBezTo>
                    <a:pt x="631" y="251"/>
                    <a:pt x="631" y="251"/>
                    <a:pt x="631" y="251"/>
                  </a:cubicBezTo>
                  <a:cubicBezTo>
                    <a:pt x="631" y="269"/>
                    <a:pt x="631" y="269"/>
                    <a:pt x="631" y="269"/>
                  </a:cubicBezTo>
                  <a:cubicBezTo>
                    <a:pt x="631" y="300"/>
                    <a:pt x="631" y="300"/>
                    <a:pt x="631" y="300"/>
                  </a:cubicBezTo>
                  <a:cubicBezTo>
                    <a:pt x="173" y="300"/>
                    <a:pt x="173" y="300"/>
                    <a:pt x="173" y="300"/>
                  </a:cubicBezTo>
                  <a:lnTo>
                    <a:pt x="173" y="583"/>
                  </a:lnTo>
                  <a:close/>
                  <a:moveTo>
                    <a:pt x="716" y="660"/>
                  </a:moveTo>
                  <a:cubicBezTo>
                    <a:pt x="205" y="660"/>
                    <a:pt x="205" y="660"/>
                    <a:pt x="205" y="660"/>
                  </a:cubicBezTo>
                  <a:cubicBezTo>
                    <a:pt x="205" y="328"/>
                    <a:pt x="205" y="328"/>
                    <a:pt x="205" y="328"/>
                  </a:cubicBezTo>
                  <a:cubicBezTo>
                    <a:pt x="716" y="328"/>
                    <a:pt x="716" y="328"/>
                    <a:pt x="716" y="328"/>
                  </a:cubicBezTo>
                  <a:lnTo>
                    <a:pt x="716" y="6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sp>
        <p:nvSpPr>
          <p:cNvPr id="2056" name="文本框 58"/>
          <p:cNvSpPr txBox="1">
            <a:spLocks noChangeArrowheads="1"/>
          </p:cNvSpPr>
          <p:nvPr/>
        </p:nvSpPr>
        <p:spPr bwMode="auto">
          <a:xfrm>
            <a:off x="330245" y="2374703"/>
            <a:ext cx="822755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b="1" dirty="0">
                <a:solidFill>
                  <a:srgbClr val="9A0000"/>
                </a:solidFill>
                <a:latin typeface="微软雅黑" panose="020B0503020204020204" pitchFamily="34" charset="-122"/>
                <a:ea typeface="微软雅黑" panose="020B0503020204020204" pitchFamily="34" charset="-122"/>
              </a:rPr>
              <a:t>GIS</a:t>
            </a:r>
            <a:r>
              <a:rPr lang="zh-CN" altLang="en-US" sz="7200" b="1" dirty="0">
                <a:solidFill>
                  <a:srgbClr val="9A0000"/>
                </a:solidFill>
                <a:latin typeface="微软雅黑" panose="020B0503020204020204" pitchFamily="34" charset="-122"/>
                <a:ea typeface="微软雅黑" panose="020B0503020204020204" pitchFamily="34" charset="-122"/>
              </a:rPr>
              <a:t>设计作业一</a:t>
            </a:r>
            <a:endParaRPr lang="en-US" altLang="zh-CN" sz="7200" b="1" dirty="0">
              <a:solidFill>
                <a:srgbClr val="9A0000"/>
              </a:solidFill>
              <a:latin typeface="微软雅黑" panose="020B0503020204020204" pitchFamily="34" charset="-122"/>
              <a:ea typeface="微软雅黑" panose="020B0503020204020204" pitchFamily="34" charset="-122"/>
            </a:endParaRPr>
          </a:p>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概要设计报告</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086" y="384017"/>
            <a:ext cx="2921778" cy="820669"/>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12" name="灯片编号占位符 11"/>
          <p:cNvSpPr>
            <a:spLocks noGrp="1"/>
          </p:cNvSpPr>
          <p:nvPr>
            <p:ph type="sldNum" sz="quarter" idx="12"/>
          </p:nvPr>
        </p:nvSpPr>
        <p:spPr/>
        <p:txBody>
          <a:bodyPr/>
          <a:lstStyle/>
          <a:p>
            <a:fld id="{ABB8F404-4D68-4CF1-A1D1-4545FFCFAAD6}" type="slidenum">
              <a:rPr lang="zh-CN" altLang="en-US" smtClean="0"/>
              <a:pPr/>
              <a:t>1</a:t>
            </a:fld>
            <a:endParaRPr lang="zh-CN" altLang="en-US"/>
          </a:p>
        </p:txBody>
      </p:sp>
      <p:sp>
        <p:nvSpPr>
          <p:cNvPr id="2" name="文本框 1">
            <a:extLst>
              <a:ext uri="{FF2B5EF4-FFF2-40B4-BE49-F238E27FC236}">
                <a16:creationId xmlns:a16="http://schemas.microsoft.com/office/drawing/2014/main" id="{EE387147-0ECD-40BC-8EDC-DDE48395B301}"/>
              </a:ext>
            </a:extLst>
          </p:cNvPr>
          <p:cNvSpPr txBox="1"/>
          <p:nvPr/>
        </p:nvSpPr>
        <p:spPr>
          <a:xfrm>
            <a:off x="910187" y="6108661"/>
            <a:ext cx="4801314" cy="461665"/>
          </a:xfrm>
          <a:prstGeom prst="rect">
            <a:avLst/>
          </a:prstGeom>
          <a:noFill/>
        </p:spPr>
        <p:txBody>
          <a:bodyPr wrap="none" rtlCol="0">
            <a:spAutoFit/>
          </a:bodyPr>
          <a:lstStyle/>
          <a:p>
            <a:r>
              <a:rPr lang="zh-CN" altLang="en-US" sz="2400" dirty="0">
                <a:solidFill>
                  <a:schemeClr val="bg1"/>
                </a:solidFill>
                <a:latin typeface="黑体" panose="02010609060101010101" pitchFamily="49" charset="-122"/>
                <a:ea typeface="黑体" panose="02010609060101010101" pitchFamily="49" charset="-122"/>
              </a:rPr>
              <a:t>小组成员：张建学、张俊龙、陈铮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2.2 </a:t>
            </a:r>
            <a:r>
              <a:rPr lang="zh-CN" altLang="en-US" sz="2800" b="1" dirty="0">
                <a:latin typeface="微软雅黑" panose="020B0503020204020204" pitchFamily="34" charset="-122"/>
                <a:ea typeface="微软雅黑" panose="020B0503020204020204" pitchFamily="34" charset="-122"/>
              </a:rPr>
              <a:t>专题地图子系统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a:xfrm>
            <a:off x="11162720" y="9352469"/>
            <a:ext cx="729343" cy="365125"/>
          </a:xfrm>
        </p:spPr>
        <p:txBody>
          <a:bodyPr/>
          <a:lstStyle/>
          <a:p>
            <a:fld id="{ABB8F404-4D68-4CF1-A1D1-4545FFCFAAD6}" type="slidenum">
              <a:rPr lang="zh-CN" altLang="en-US" smtClean="0"/>
              <a:pPr/>
              <a:t>10</a:t>
            </a:fld>
            <a:endParaRPr lang="zh-CN" altLang="en-US"/>
          </a:p>
        </p:txBody>
      </p:sp>
      <p:pic>
        <p:nvPicPr>
          <p:cNvPr id="4" name="图片 3">
            <a:extLst>
              <a:ext uri="{FF2B5EF4-FFF2-40B4-BE49-F238E27FC236}">
                <a16:creationId xmlns:a16="http://schemas.microsoft.com/office/drawing/2014/main" id="{C894F09D-487A-43ED-ADB4-2F7935E4952C}"/>
              </a:ext>
            </a:extLst>
          </p:cNvPr>
          <p:cNvPicPr>
            <a:picLocks noChangeAspect="1"/>
          </p:cNvPicPr>
          <p:nvPr/>
        </p:nvPicPr>
        <p:blipFill>
          <a:blip r:embed="rId3"/>
          <a:stretch>
            <a:fillRect/>
          </a:stretch>
        </p:blipFill>
        <p:spPr>
          <a:xfrm>
            <a:off x="2276052" y="1270760"/>
            <a:ext cx="7029811" cy="5448580"/>
          </a:xfrm>
          <a:prstGeom prst="rect">
            <a:avLst/>
          </a:prstGeom>
        </p:spPr>
      </p:pic>
      <p:pic>
        <p:nvPicPr>
          <p:cNvPr id="6" name="图片 5">
            <a:extLst>
              <a:ext uri="{FF2B5EF4-FFF2-40B4-BE49-F238E27FC236}">
                <a16:creationId xmlns:a16="http://schemas.microsoft.com/office/drawing/2014/main" id="{6AB62050-C431-4C86-8CFA-D3ECF34B80AE}"/>
              </a:ext>
            </a:extLst>
          </p:cNvPr>
          <p:cNvPicPr>
            <a:picLocks noChangeAspect="1"/>
          </p:cNvPicPr>
          <p:nvPr/>
        </p:nvPicPr>
        <p:blipFill>
          <a:blip r:embed="rId4"/>
          <a:stretch>
            <a:fillRect/>
          </a:stretch>
        </p:blipFill>
        <p:spPr>
          <a:xfrm>
            <a:off x="2289945" y="1278518"/>
            <a:ext cx="7029811" cy="5448580"/>
          </a:xfrm>
          <a:prstGeom prst="rect">
            <a:avLst/>
          </a:prstGeom>
        </p:spPr>
      </p:pic>
      <p:pic>
        <p:nvPicPr>
          <p:cNvPr id="8" name="图片 7">
            <a:extLst>
              <a:ext uri="{FF2B5EF4-FFF2-40B4-BE49-F238E27FC236}">
                <a16:creationId xmlns:a16="http://schemas.microsoft.com/office/drawing/2014/main" id="{383C57F3-DCE2-4E05-ACCB-646CEEEE99B5}"/>
              </a:ext>
            </a:extLst>
          </p:cNvPr>
          <p:cNvPicPr>
            <a:picLocks noChangeAspect="1"/>
          </p:cNvPicPr>
          <p:nvPr/>
        </p:nvPicPr>
        <p:blipFill>
          <a:blip r:embed="rId5"/>
          <a:stretch>
            <a:fillRect/>
          </a:stretch>
        </p:blipFill>
        <p:spPr>
          <a:xfrm>
            <a:off x="2289944" y="1278518"/>
            <a:ext cx="7029811" cy="5448580"/>
          </a:xfrm>
          <a:prstGeom prst="rect">
            <a:avLst/>
          </a:prstGeom>
        </p:spPr>
      </p:pic>
      <p:pic>
        <p:nvPicPr>
          <p:cNvPr id="10" name="图片 9">
            <a:extLst>
              <a:ext uri="{FF2B5EF4-FFF2-40B4-BE49-F238E27FC236}">
                <a16:creationId xmlns:a16="http://schemas.microsoft.com/office/drawing/2014/main" id="{89030652-D135-4087-8B2C-95E90CC00AC3}"/>
              </a:ext>
            </a:extLst>
          </p:cNvPr>
          <p:cNvPicPr>
            <a:picLocks noChangeAspect="1"/>
          </p:cNvPicPr>
          <p:nvPr/>
        </p:nvPicPr>
        <p:blipFill>
          <a:blip r:embed="rId6"/>
          <a:stretch>
            <a:fillRect/>
          </a:stretch>
        </p:blipFill>
        <p:spPr>
          <a:xfrm>
            <a:off x="2289944" y="1290695"/>
            <a:ext cx="7029811" cy="5448580"/>
          </a:xfrm>
          <a:prstGeom prst="rect">
            <a:avLst/>
          </a:prstGeom>
        </p:spPr>
      </p:pic>
      <p:pic>
        <p:nvPicPr>
          <p:cNvPr id="12" name="图片 11">
            <a:extLst>
              <a:ext uri="{FF2B5EF4-FFF2-40B4-BE49-F238E27FC236}">
                <a16:creationId xmlns:a16="http://schemas.microsoft.com/office/drawing/2014/main" id="{CB312A80-689E-4C52-B7A0-588CD929F45B}"/>
              </a:ext>
            </a:extLst>
          </p:cNvPr>
          <p:cNvPicPr>
            <a:picLocks noChangeAspect="1"/>
          </p:cNvPicPr>
          <p:nvPr/>
        </p:nvPicPr>
        <p:blipFill>
          <a:blip r:embed="rId7"/>
          <a:stretch>
            <a:fillRect/>
          </a:stretch>
        </p:blipFill>
        <p:spPr>
          <a:xfrm>
            <a:off x="2295556" y="1270760"/>
            <a:ext cx="7620392" cy="4991357"/>
          </a:xfrm>
          <a:prstGeom prst="rect">
            <a:avLst/>
          </a:prstGeom>
        </p:spPr>
      </p:pic>
      <p:pic>
        <p:nvPicPr>
          <p:cNvPr id="14" name="图片 13">
            <a:extLst>
              <a:ext uri="{FF2B5EF4-FFF2-40B4-BE49-F238E27FC236}">
                <a16:creationId xmlns:a16="http://schemas.microsoft.com/office/drawing/2014/main" id="{E9C36184-EFB3-4091-A42E-1FB3C1FD593D}"/>
              </a:ext>
            </a:extLst>
          </p:cNvPr>
          <p:cNvPicPr>
            <a:picLocks noChangeAspect="1"/>
          </p:cNvPicPr>
          <p:nvPr/>
        </p:nvPicPr>
        <p:blipFill>
          <a:blip r:embed="rId8"/>
          <a:stretch>
            <a:fillRect/>
          </a:stretch>
        </p:blipFill>
        <p:spPr>
          <a:xfrm>
            <a:off x="2295556" y="1258583"/>
            <a:ext cx="7620392" cy="4991357"/>
          </a:xfrm>
          <a:prstGeom prst="rect">
            <a:avLst/>
          </a:prstGeom>
        </p:spPr>
      </p:pic>
      <p:pic>
        <p:nvPicPr>
          <p:cNvPr id="17" name="图片 16">
            <a:extLst>
              <a:ext uri="{FF2B5EF4-FFF2-40B4-BE49-F238E27FC236}">
                <a16:creationId xmlns:a16="http://schemas.microsoft.com/office/drawing/2014/main" id="{4611E269-4BEB-4EF6-B9F6-B5AD39088E31}"/>
              </a:ext>
            </a:extLst>
          </p:cNvPr>
          <p:cNvPicPr>
            <a:picLocks noChangeAspect="1"/>
          </p:cNvPicPr>
          <p:nvPr/>
        </p:nvPicPr>
        <p:blipFill>
          <a:blip r:embed="rId9"/>
          <a:stretch>
            <a:fillRect/>
          </a:stretch>
        </p:blipFill>
        <p:spPr>
          <a:xfrm>
            <a:off x="2289943" y="1290695"/>
            <a:ext cx="7448933" cy="5010407"/>
          </a:xfrm>
          <a:prstGeom prst="rect">
            <a:avLst/>
          </a:prstGeom>
        </p:spPr>
      </p:pic>
      <p:pic>
        <p:nvPicPr>
          <p:cNvPr id="20" name="图片 19">
            <a:extLst>
              <a:ext uri="{FF2B5EF4-FFF2-40B4-BE49-F238E27FC236}">
                <a16:creationId xmlns:a16="http://schemas.microsoft.com/office/drawing/2014/main" id="{3A1B6065-302E-49C8-91EF-27098B38B42A}"/>
              </a:ext>
            </a:extLst>
          </p:cNvPr>
          <p:cNvPicPr>
            <a:picLocks noChangeAspect="1"/>
          </p:cNvPicPr>
          <p:nvPr/>
        </p:nvPicPr>
        <p:blipFill>
          <a:blip r:embed="rId10"/>
          <a:stretch>
            <a:fillRect/>
          </a:stretch>
        </p:blipFill>
        <p:spPr>
          <a:xfrm>
            <a:off x="2276051" y="1310630"/>
            <a:ext cx="7448933" cy="5010407"/>
          </a:xfrm>
          <a:prstGeom prst="rect">
            <a:avLst/>
          </a:prstGeom>
        </p:spPr>
      </p:pic>
    </p:spTree>
    <p:extLst>
      <p:ext uri="{BB962C8B-B14F-4D97-AF65-F5344CB8AC3E}">
        <p14:creationId xmlns:p14="http://schemas.microsoft.com/office/powerpoint/2010/main" val="153305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2.3 </a:t>
            </a:r>
            <a:r>
              <a:rPr lang="zh-CN" altLang="en-US" sz="2800" b="1" dirty="0">
                <a:latin typeface="微软雅黑" panose="020B0503020204020204" pitchFamily="34" charset="-122"/>
                <a:ea typeface="微软雅黑" panose="020B0503020204020204" pitchFamily="34" charset="-122"/>
              </a:rPr>
              <a:t>属性操作子系统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11</a:t>
            </a:fld>
            <a:endParaRPr lang="zh-CN" altLang="en-US"/>
          </a:p>
        </p:txBody>
      </p:sp>
      <p:sp>
        <p:nvSpPr>
          <p:cNvPr id="44" name="文本框 43">
            <a:extLst>
              <a:ext uri="{FF2B5EF4-FFF2-40B4-BE49-F238E27FC236}">
                <a16:creationId xmlns:a16="http://schemas.microsoft.com/office/drawing/2014/main" id="{42E82636-AA99-4812-B6E9-48633FCEEDA5}"/>
              </a:ext>
            </a:extLst>
          </p:cNvPr>
          <p:cNvSpPr txBox="1"/>
          <p:nvPr/>
        </p:nvSpPr>
        <p:spPr>
          <a:xfrm>
            <a:off x="290285" y="855663"/>
            <a:ext cx="11673113" cy="5478423"/>
          </a:xfrm>
          <a:prstGeom prst="rect">
            <a:avLst/>
          </a:prstGeom>
          <a:noFill/>
        </p:spPr>
        <p:txBody>
          <a:bodyPr wrap="square" rtlCol="0">
            <a:spAutoFit/>
          </a:bodyPr>
          <a:lstStyle/>
          <a:p>
            <a:pPr>
              <a:spcBef>
                <a:spcPts val="600"/>
              </a:spcBef>
              <a:spcAft>
                <a:spcPts val="600"/>
              </a:spcAft>
            </a:pPr>
            <a:r>
              <a:rPr lang="zh-CN" altLang="zh-CN" sz="2000" dirty="0">
                <a:latin typeface="+mj-ea"/>
                <a:ea typeface="+mj-ea"/>
              </a:rPr>
              <a:t>属性操作子系统针对要素属性进行操作，主要功能包括</a:t>
            </a:r>
            <a:r>
              <a:rPr lang="zh-CN" altLang="zh-CN" sz="2000" dirty="0">
                <a:highlight>
                  <a:srgbClr val="C0C0C0"/>
                </a:highlight>
                <a:latin typeface="+mj-ea"/>
                <a:ea typeface="+mj-ea"/>
              </a:rPr>
              <a:t>属性表的显示</a:t>
            </a:r>
            <a:r>
              <a:rPr lang="zh-CN" altLang="zh-CN" sz="2000" dirty="0">
                <a:latin typeface="+mj-ea"/>
                <a:ea typeface="+mj-ea"/>
              </a:rPr>
              <a:t>、</a:t>
            </a:r>
            <a:r>
              <a:rPr lang="zh-CN" altLang="zh-CN" sz="2000" dirty="0">
                <a:highlight>
                  <a:srgbClr val="C0C0C0"/>
                </a:highlight>
                <a:latin typeface="+mj-ea"/>
                <a:ea typeface="+mj-ea"/>
              </a:rPr>
              <a:t>属性表选择</a:t>
            </a:r>
            <a:r>
              <a:rPr lang="zh-CN" altLang="zh-CN" sz="2000" dirty="0">
                <a:latin typeface="+mj-ea"/>
                <a:ea typeface="+mj-ea"/>
              </a:rPr>
              <a:t>、</a:t>
            </a:r>
            <a:r>
              <a:rPr lang="zh-CN" altLang="zh-CN" sz="2000" dirty="0">
                <a:highlight>
                  <a:srgbClr val="C0C0C0"/>
                </a:highlight>
                <a:latin typeface="+mj-ea"/>
                <a:ea typeface="+mj-ea"/>
              </a:rPr>
              <a:t>属性查询</a:t>
            </a:r>
            <a:r>
              <a:rPr lang="zh-CN" altLang="zh-CN" sz="2000" dirty="0">
                <a:latin typeface="+mj-ea"/>
                <a:ea typeface="+mj-ea"/>
              </a:rPr>
              <a:t>、</a:t>
            </a:r>
            <a:r>
              <a:rPr lang="zh-CN" altLang="zh-CN" sz="2000" dirty="0">
                <a:highlight>
                  <a:srgbClr val="C0C0C0"/>
                </a:highlight>
                <a:latin typeface="+mj-ea"/>
                <a:ea typeface="+mj-ea"/>
              </a:rPr>
              <a:t>字段操作</a:t>
            </a:r>
            <a:r>
              <a:rPr lang="zh-CN" altLang="zh-CN" sz="2000" dirty="0">
                <a:latin typeface="+mj-ea"/>
                <a:ea typeface="+mj-ea"/>
              </a:rPr>
              <a:t>以及</a:t>
            </a:r>
            <a:r>
              <a:rPr lang="zh-CN" altLang="zh-CN" sz="2000" dirty="0">
                <a:highlight>
                  <a:srgbClr val="C0C0C0"/>
                </a:highlight>
                <a:latin typeface="+mj-ea"/>
                <a:ea typeface="+mj-ea"/>
              </a:rPr>
              <a:t>属性数据编辑</a:t>
            </a:r>
            <a:r>
              <a:rPr lang="zh-CN" altLang="zh-CN" sz="2000" dirty="0">
                <a:latin typeface="+mj-ea"/>
                <a:ea typeface="+mj-ea"/>
              </a:rPr>
              <a:t>。</a:t>
            </a:r>
          </a:p>
          <a:p>
            <a:pPr marL="342900" indent="-342900">
              <a:spcBef>
                <a:spcPts val="600"/>
              </a:spcBef>
              <a:spcAft>
                <a:spcPts val="600"/>
              </a:spcAft>
              <a:buFont typeface="Arial" panose="020B0604020202020204" pitchFamily="34" charset="0"/>
              <a:buChar char="•"/>
            </a:pPr>
            <a:r>
              <a:rPr lang="zh-CN" altLang="zh-CN" sz="2000" dirty="0">
                <a:latin typeface="+mj-ea"/>
                <a:ea typeface="+mj-ea"/>
              </a:rPr>
              <a:t>属性表的显示指的是对</a:t>
            </a:r>
            <a:r>
              <a:rPr lang="zh-CN" altLang="zh-CN" sz="2000" dirty="0">
                <a:highlight>
                  <a:srgbClr val="C0C0C0"/>
                </a:highlight>
                <a:latin typeface="+mj-ea"/>
                <a:ea typeface="+mj-ea"/>
              </a:rPr>
              <a:t>图层属性表的可视展示</a:t>
            </a:r>
            <a:r>
              <a:rPr lang="zh-CN" altLang="zh-CN" sz="2000" dirty="0">
                <a:latin typeface="+mj-ea"/>
                <a:ea typeface="+mj-ea"/>
              </a:rPr>
              <a:t>。用户通过右键图层列表中的图层，并单击属性表，系统则会弹出对应图层的属性表，以属性表对话框的形式进行展示，在该对话框中可以进行其它属性操作。</a:t>
            </a:r>
          </a:p>
          <a:p>
            <a:pPr marL="342900" indent="-342900">
              <a:spcBef>
                <a:spcPts val="600"/>
              </a:spcBef>
              <a:spcAft>
                <a:spcPts val="600"/>
              </a:spcAft>
              <a:buFont typeface="Arial" panose="020B0604020202020204" pitchFamily="34" charset="0"/>
              <a:buChar char="•"/>
            </a:pPr>
            <a:r>
              <a:rPr lang="zh-CN" altLang="zh-CN" sz="2000" dirty="0">
                <a:latin typeface="+mj-ea"/>
                <a:ea typeface="+mj-ea"/>
              </a:rPr>
              <a:t>属性表选择指的是</a:t>
            </a:r>
            <a:r>
              <a:rPr lang="zh-CN" altLang="zh-CN" sz="2000" dirty="0">
                <a:highlight>
                  <a:srgbClr val="C0C0C0"/>
                </a:highlight>
                <a:latin typeface="+mj-ea"/>
                <a:ea typeface="+mj-ea"/>
              </a:rPr>
              <a:t>从属性表中选择要素</a:t>
            </a:r>
            <a:r>
              <a:rPr lang="zh-CN" altLang="zh-CN" sz="2000" dirty="0">
                <a:latin typeface="+mj-ea"/>
                <a:ea typeface="+mj-ea"/>
              </a:rPr>
              <a:t>。用户通过选择属性表的行，可以实现对对应要素的选择，并在图形显示界面中同步更新。</a:t>
            </a:r>
          </a:p>
          <a:p>
            <a:pPr marL="342900" indent="-342900">
              <a:spcBef>
                <a:spcPts val="600"/>
              </a:spcBef>
              <a:spcAft>
                <a:spcPts val="600"/>
              </a:spcAft>
              <a:buFont typeface="Arial" panose="020B0604020202020204" pitchFamily="34" charset="0"/>
              <a:buChar char="•"/>
            </a:pPr>
            <a:r>
              <a:rPr lang="zh-CN" altLang="zh-CN" sz="2000" dirty="0">
                <a:latin typeface="+mj-ea"/>
                <a:ea typeface="+mj-ea"/>
              </a:rPr>
              <a:t>属性查询指的是</a:t>
            </a:r>
            <a:r>
              <a:rPr lang="zh-CN" altLang="zh-CN" sz="2000" dirty="0">
                <a:highlight>
                  <a:srgbClr val="C0C0C0"/>
                </a:highlight>
                <a:latin typeface="+mj-ea"/>
                <a:ea typeface="+mj-ea"/>
              </a:rPr>
              <a:t>利用属性数据进行要素的查询</a:t>
            </a:r>
            <a:r>
              <a:rPr lang="zh-CN" altLang="zh-CN" sz="2000" dirty="0">
                <a:latin typeface="+mj-ea"/>
                <a:ea typeface="+mj-ea"/>
              </a:rPr>
              <a:t>，用户输入属性查询语句，系统可以将符合语句的要素设置为选中状态。</a:t>
            </a:r>
          </a:p>
          <a:p>
            <a:pPr marL="342900" indent="-342900">
              <a:spcBef>
                <a:spcPts val="600"/>
              </a:spcBef>
              <a:spcAft>
                <a:spcPts val="600"/>
              </a:spcAft>
              <a:buFont typeface="Arial" panose="020B0604020202020204" pitchFamily="34" charset="0"/>
              <a:buChar char="•"/>
            </a:pPr>
            <a:r>
              <a:rPr lang="zh-CN" altLang="zh-CN" sz="2000" dirty="0">
                <a:latin typeface="+mj-ea"/>
                <a:ea typeface="+mj-ea"/>
              </a:rPr>
              <a:t>字段操作指的是</a:t>
            </a:r>
            <a:r>
              <a:rPr lang="zh-CN" altLang="zh-CN" sz="2000" dirty="0">
                <a:highlight>
                  <a:srgbClr val="C0C0C0"/>
                </a:highlight>
                <a:latin typeface="+mj-ea"/>
                <a:ea typeface="+mj-ea"/>
              </a:rPr>
              <a:t>对图层的字段进行增加和删除</a:t>
            </a:r>
            <a:r>
              <a:rPr lang="zh-CN" altLang="zh-CN" sz="2000" dirty="0">
                <a:latin typeface="+mj-ea"/>
                <a:ea typeface="+mj-ea"/>
              </a:rPr>
              <a:t>。增加字段操作：用户从属性表界面中点击增加字段，在系统弹出的对话框中设置字段的名称、别名和类型等参数，提交给系统后，系统则会在对应图层中增加新的字段并统一设置为默认值。删除字段操作：用户从属性表界面中点击删除字段，然后选择要删除的字段，系统则会将对应图层的字段删除。</a:t>
            </a:r>
          </a:p>
          <a:p>
            <a:pPr marL="342900" indent="-342900">
              <a:spcBef>
                <a:spcPts val="600"/>
              </a:spcBef>
              <a:spcAft>
                <a:spcPts val="600"/>
              </a:spcAft>
              <a:buFont typeface="Arial" panose="020B0604020202020204" pitchFamily="34" charset="0"/>
              <a:buChar char="•"/>
            </a:pPr>
            <a:r>
              <a:rPr lang="zh-CN" altLang="zh-CN" sz="2000" dirty="0">
                <a:latin typeface="+mj-ea"/>
                <a:ea typeface="+mj-ea"/>
              </a:rPr>
              <a:t>属性数据编辑指的是</a:t>
            </a:r>
            <a:r>
              <a:rPr lang="zh-CN" altLang="zh-CN" sz="2000" dirty="0">
                <a:highlight>
                  <a:srgbClr val="C0C0C0"/>
                </a:highlight>
                <a:latin typeface="+mj-ea"/>
                <a:ea typeface="+mj-ea"/>
              </a:rPr>
              <a:t>对要素属性数据进行输入与修改</a:t>
            </a:r>
            <a:r>
              <a:rPr lang="zh-CN" altLang="zh-CN" sz="2000" dirty="0">
                <a:latin typeface="+mj-ea"/>
                <a:ea typeface="+mj-ea"/>
              </a:rPr>
              <a:t>。在开始编辑的状态下，用户双击属性表中的属性值，则可以进行对要素属性的修改。</a:t>
            </a:r>
            <a:endParaRPr lang="zh-CN" altLang="en-US" sz="2000" dirty="0">
              <a:latin typeface="+mj-ea"/>
              <a:ea typeface="+mj-ea"/>
            </a:endParaRPr>
          </a:p>
        </p:txBody>
      </p:sp>
    </p:spTree>
    <p:extLst>
      <p:ext uri="{BB962C8B-B14F-4D97-AF65-F5344CB8AC3E}">
        <p14:creationId xmlns:p14="http://schemas.microsoft.com/office/powerpoint/2010/main" val="380215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fade">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fade">
                                      <p:cBhvr>
                                        <p:cTn id="32" dur="500"/>
                                        <p:tgtEl>
                                          <p:spTgt spid="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2.3 </a:t>
            </a:r>
            <a:r>
              <a:rPr lang="zh-CN" altLang="en-US" sz="2800" b="1" dirty="0">
                <a:latin typeface="微软雅黑" panose="020B0503020204020204" pitchFamily="34" charset="-122"/>
                <a:ea typeface="微软雅黑" panose="020B0503020204020204" pitchFamily="34" charset="-122"/>
              </a:rPr>
              <a:t>属性操作子系统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a:xfrm>
            <a:off x="10576831" y="5713713"/>
            <a:ext cx="729343" cy="365125"/>
          </a:xfrm>
        </p:spPr>
        <p:txBody>
          <a:bodyPr/>
          <a:lstStyle/>
          <a:p>
            <a:fld id="{ABB8F404-4D68-4CF1-A1D1-4545FFCFAAD6}" type="slidenum">
              <a:rPr lang="zh-CN" altLang="en-US" smtClean="0"/>
              <a:pPr/>
              <a:t>12</a:t>
            </a:fld>
            <a:endParaRPr lang="zh-CN" altLang="en-US"/>
          </a:p>
        </p:txBody>
      </p:sp>
      <p:pic>
        <p:nvPicPr>
          <p:cNvPr id="6" name="图片 5" descr="C:\Users\zjl\AppData\Local\Temp\1652666387(1).png">
            <a:extLst>
              <a:ext uri="{FF2B5EF4-FFF2-40B4-BE49-F238E27FC236}">
                <a16:creationId xmlns:a16="http://schemas.microsoft.com/office/drawing/2014/main" id="{B97C477E-A979-4FDE-84EB-DBFA6BB377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6291" y="890263"/>
            <a:ext cx="9180000" cy="5940000"/>
          </a:xfrm>
          <a:prstGeom prst="rect">
            <a:avLst/>
          </a:prstGeom>
          <a:noFill/>
          <a:ln>
            <a:noFill/>
          </a:ln>
        </p:spPr>
      </p:pic>
      <p:pic>
        <p:nvPicPr>
          <p:cNvPr id="7" name="图片 6" descr="C:\Users\zjl\AppData\Local\Temp\1652666508(1).png">
            <a:extLst>
              <a:ext uri="{FF2B5EF4-FFF2-40B4-BE49-F238E27FC236}">
                <a16:creationId xmlns:a16="http://schemas.microsoft.com/office/drawing/2014/main" id="{07F535AF-E346-420E-8BD8-0A5382F2A41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82016" y="866292"/>
            <a:ext cx="9180000" cy="5940000"/>
          </a:xfrm>
          <a:prstGeom prst="rect">
            <a:avLst/>
          </a:prstGeom>
          <a:noFill/>
          <a:ln>
            <a:noFill/>
          </a:ln>
        </p:spPr>
      </p:pic>
      <p:pic>
        <p:nvPicPr>
          <p:cNvPr id="8" name="图片 7" descr="C:\Users\zjl\AppData\Local\Temp\1652667077(1).png">
            <a:extLst>
              <a:ext uri="{FF2B5EF4-FFF2-40B4-BE49-F238E27FC236}">
                <a16:creationId xmlns:a16="http://schemas.microsoft.com/office/drawing/2014/main" id="{10A10F45-17BD-49D1-B62A-6E4690B3C50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317741" y="869667"/>
            <a:ext cx="9180000" cy="5940000"/>
          </a:xfrm>
          <a:prstGeom prst="rect">
            <a:avLst/>
          </a:prstGeom>
          <a:noFill/>
          <a:ln>
            <a:noFill/>
          </a:ln>
        </p:spPr>
      </p:pic>
      <p:pic>
        <p:nvPicPr>
          <p:cNvPr id="9" name="图片 8" descr="C:\Users\zjl\AppData\Local\Temp\1652667179(1).png">
            <a:extLst>
              <a:ext uri="{FF2B5EF4-FFF2-40B4-BE49-F238E27FC236}">
                <a16:creationId xmlns:a16="http://schemas.microsoft.com/office/drawing/2014/main" id="{A8A64904-D934-43D5-8CCB-29FE8369D0E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317741" y="831335"/>
            <a:ext cx="9180000" cy="5940000"/>
          </a:xfrm>
          <a:prstGeom prst="rect">
            <a:avLst/>
          </a:prstGeom>
          <a:noFill/>
          <a:ln>
            <a:noFill/>
          </a:ln>
        </p:spPr>
      </p:pic>
      <p:pic>
        <p:nvPicPr>
          <p:cNvPr id="10" name="图片 9" descr="C:\Users\zjl\AppData\Local\Temp\1652667234(1).png">
            <a:extLst>
              <a:ext uri="{FF2B5EF4-FFF2-40B4-BE49-F238E27FC236}">
                <a16:creationId xmlns:a16="http://schemas.microsoft.com/office/drawing/2014/main" id="{F5536F8A-662E-4C6B-B72C-F6A6CCC356DF}"/>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353466" y="831334"/>
            <a:ext cx="9180000" cy="5940000"/>
          </a:xfrm>
          <a:prstGeom prst="rect">
            <a:avLst/>
          </a:prstGeom>
          <a:noFill/>
          <a:ln>
            <a:noFill/>
          </a:ln>
        </p:spPr>
      </p:pic>
      <p:pic>
        <p:nvPicPr>
          <p:cNvPr id="14" name="图片 13">
            <a:extLst>
              <a:ext uri="{FF2B5EF4-FFF2-40B4-BE49-F238E27FC236}">
                <a16:creationId xmlns:a16="http://schemas.microsoft.com/office/drawing/2014/main" id="{90C45417-D89D-4D60-A8E7-6FB639A9FE62}"/>
              </a:ext>
            </a:extLst>
          </p:cNvPr>
          <p:cNvPicPr/>
          <p:nvPr/>
        </p:nvPicPr>
        <p:blipFill>
          <a:blip r:embed="rId8"/>
          <a:stretch>
            <a:fillRect/>
          </a:stretch>
        </p:blipFill>
        <p:spPr>
          <a:xfrm>
            <a:off x="1353464" y="801014"/>
            <a:ext cx="9180000" cy="5940000"/>
          </a:xfrm>
          <a:prstGeom prst="rect">
            <a:avLst/>
          </a:prstGeom>
        </p:spPr>
      </p:pic>
      <p:pic>
        <p:nvPicPr>
          <p:cNvPr id="12" name="图片 11" descr="C:\Users\zjl\AppData\Local\Temp\1652667541(1).png">
            <a:extLst>
              <a:ext uri="{FF2B5EF4-FFF2-40B4-BE49-F238E27FC236}">
                <a16:creationId xmlns:a16="http://schemas.microsoft.com/office/drawing/2014/main" id="{64564495-C99D-4612-A0E1-3D8552EF244C}"/>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317741" y="894294"/>
            <a:ext cx="9180000" cy="5940000"/>
          </a:xfrm>
          <a:prstGeom prst="rect">
            <a:avLst/>
          </a:prstGeom>
          <a:noFill/>
          <a:ln>
            <a:noFill/>
          </a:ln>
        </p:spPr>
      </p:pic>
      <p:pic>
        <p:nvPicPr>
          <p:cNvPr id="13" name="图片 12">
            <a:extLst>
              <a:ext uri="{FF2B5EF4-FFF2-40B4-BE49-F238E27FC236}">
                <a16:creationId xmlns:a16="http://schemas.microsoft.com/office/drawing/2014/main" id="{FE58AC70-A420-4B96-AAFD-612A7891455B}"/>
              </a:ext>
            </a:extLst>
          </p:cNvPr>
          <p:cNvPicPr/>
          <p:nvPr/>
        </p:nvPicPr>
        <p:blipFill>
          <a:blip r:embed="rId10"/>
          <a:stretch>
            <a:fillRect/>
          </a:stretch>
        </p:blipFill>
        <p:spPr>
          <a:xfrm>
            <a:off x="1694259" y="914274"/>
            <a:ext cx="4557758" cy="5774120"/>
          </a:xfrm>
          <a:prstGeom prst="rect">
            <a:avLst/>
          </a:prstGeom>
        </p:spPr>
      </p:pic>
    </p:spTree>
    <p:extLst>
      <p:ext uri="{BB962C8B-B14F-4D97-AF65-F5344CB8AC3E}">
        <p14:creationId xmlns:p14="http://schemas.microsoft.com/office/powerpoint/2010/main" val="180358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2.4 </a:t>
            </a:r>
            <a:r>
              <a:rPr lang="zh-CN" altLang="en-US" sz="2800" b="1" dirty="0">
                <a:latin typeface="微软雅黑" panose="020B0503020204020204" pitchFamily="34" charset="-122"/>
                <a:ea typeface="微软雅黑" panose="020B0503020204020204" pitchFamily="34" charset="-122"/>
              </a:rPr>
              <a:t>图形操作子系统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13</a:t>
            </a:fld>
            <a:endParaRPr lang="zh-CN" altLang="en-US"/>
          </a:p>
        </p:txBody>
      </p:sp>
      <p:sp>
        <p:nvSpPr>
          <p:cNvPr id="44" name="文本框 43">
            <a:extLst>
              <a:ext uri="{FF2B5EF4-FFF2-40B4-BE49-F238E27FC236}">
                <a16:creationId xmlns:a16="http://schemas.microsoft.com/office/drawing/2014/main" id="{42E82636-AA99-4812-B6E9-48633FCEEDA5}"/>
              </a:ext>
            </a:extLst>
          </p:cNvPr>
          <p:cNvSpPr txBox="1"/>
          <p:nvPr/>
        </p:nvSpPr>
        <p:spPr>
          <a:xfrm>
            <a:off x="228601" y="987464"/>
            <a:ext cx="11776022" cy="4401205"/>
          </a:xfrm>
          <a:prstGeom prst="rect">
            <a:avLst/>
          </a:prstGeom>
          <a:noFill/>
        </p:spPr>
        <p:txBody>
          <a:bodyPr wrap="square" rtlCol="0">
            <a:spAutoFit/>
          </a:bodyPr>
          <a:lstStyle/>
          <a:p>
            <a:pPr>
              <a:spcBef>
                <a:spcPts val="600"/>
              </a:spcBef>
              <a:spcAft>
                <a:spcPts val="600"/>
              </a:spcAft>
            </a:pPr>
            <a:r>
              <a:rPr lang="zh-CN" altLang="en-US" sz="2000" dirty="0">
                <a:latin typeface="+mj-ea"/>
                <a:ea typeface="+mj-ea"/>
              </a:rPr>
              <a:t>图形操作子系统主要功能包含</a:t>
            </a:r>
            <a:r>
              <a:rPr lang="zh-CN" altLang="en-US" sz="2000" dirty="0">
                <a:highlight>
                  <a:srgbClr val="C0C0C0"/>
                </a:highlight>
                <a:latin typeface="+mj-ea"/>
                <a:ea typeface="+mj-ea"/>
              </a:rPr>
              <a:t>图形数据编辑</a:t>
            </a:r>
            <a:r>
              <a:rPr lang="zh-CN" altLang="en-US" sz="2000" dirty="0">
                <a:latin typeface="+mj-ea"/>
                <a:ea typeface="+mj-ea"/>
              </a:rPr>
              <a:t>、</a:t>
            </a:r>
            <a:r>
              <a:rPr lang="zh-CN" altLang="en-US" sz="2000" dirty="0">
                <a:highlight>
                  <a:srgbClr val="C0C0C0"/>
                </a:highlight>
                <a:latin typeface="+mj-ea"/>
                <a:ea typeface="+mj-ea"/>
              </a:rPr>
              <a:t>空间查询</a:t>
            </a:r>
            <a:r>
              <a:rPr lang="zh-CN" altLang="en-US" sz="2000" dirty="0">
                <a:latin typeface="+mj-ea"/>
                <a:ea typeface="+mj-ea"/>
              </a:rPr>
              <a:t>、</a:t>
            </a:r>
            <a:r>
              <a:rPr lang="zh-CN" altLang="en-US" sz="2000" dirty="0">
                <a:highlight>
                  <a:srgbClr val="C0C0C0"/>
                </a:highlight>
                <a:latin typeface="+mj-ea"/>
                <a:ea typeface="+mj-ea"/>
              </a:rPr>
              <a:t>图查表</a:t>
            </a:r>
            <a:r>
              <a:rPr lang="zh-CN" altLang="en-US" sz="2000" dirty="0">
                <a:latin typeface="+mj-ea"/>
                <a:ea typeface="+mj-ea"/>
              </a:rPr>
              <a:t>、</a:t>
            </a:r>
            <a:r>
              <a:rPr lang="zh-CN" altLang="en-US" sz="2000" dirty="0">
                <a:highlight>
                  <a:srgbClr val="C0C0C0"/>
                </a:highlight>
                <a:latin typeface="+mj-ea"/>
                <a:ea typeface="+mj-ea"/>
              </a:rPr>
              <a:t>地图操作</a:t>
            </a:r>
            <a:r>
              <a:rPr lang="zh-CN" altLang="en-US" sz="2000" dirty="0">
                <a:latin typeface="+mj-ea"/>
                <a:ea typeface="+mj-ea"/>
              </a:rPr>
              <a:t>等主要功能。</a:t>
            </a:r>
          </a:p>
          <a:p>
            <a:pPr marL="457200" indent="-457200">
              <a:spcBef>
                <a:spcPts val="600"/>
              </a:spcBef>
              <a:spcAft>
                <a:spcPts val="600"/>
              </a:spcAft>
              <a:buFont typeface="Arial" panose="020B0604020202020204" pitchFamily="34" charset="0"/>
              <a:buChar char="•"/>
            </a:pPr>
            <a:r>
              <a:rPr lang="zh-CN" altLang="en-US" sz="2000" dirty="0">
                <a:latin typeface="+mj-ea"/>
                <a:ea typeface="+mj-ea"/>
              </a:rPr>
              <a:t>图形数据编辑指的是针对矢量数据进行的编辑，不仅包括</a:t>
            </a:r>
            <a:r>
              <a:rPr lang="zh-CN" altLang="en-US" sz="2000" dirty="0">
                <a:highlight>
                  <a:srgbClr val="C0C0C0"/>
                </a:highlight>
                <a:latin typeface="+mj-ea"/>
                <a:ea typeface="+mj-ea"/>
              </a:rPr>
              <a:t>对现有读取的矢量数据进行修改</a:t>
            </a:r>
            <a:r>
              <a:rPr lang="zh-CN" altLang="en-US" sz="2000" dirty="0">
                <a:latin typeface="+mj-ea"/>
                <a:ea typeface="+mj-ea"/>
              </a:rPr>
              <a:t>，还可以</a:t>
            </a:r>
            <a:r>
              <a:rPr lang="zh-CN" altLang="en-US" sz="2000" dirty="0">
                <a:highlight>
                  <a:srgbClr val="C0C0C0"/>
                </a:highlight>
                <a:latin typeface="+mj-ea"/>
                <a:ea typeface="+mj-ea"/>
              </a:rPr>
              <a:t>创建新的矢量数据</a:t>
            </a:r>
            <a:r>
              <a:rPr lang="zh-CN" altLang="en-US" sz="2000" dirty="0">
                <a:latin typeface="+mj-ea"/>
                <a:ea typeface="+mj-ea"/>
              </a:rPr>
              <a:t>。图形数据编辑以图层为主要单位，要素为操作对象，能够灵活地对矢量数据进行调整，从而得到用户想要的数据。</a:t>
            </a:r>
          </a:p>
          <a:p>
            <a:pPr marL="457200" indent="-457200">
              <a:spcBef>
                <a:spcPts val="600"/>
              </a:spcBef>
              <a:spcAft>
                <a:spcPts val="600"/>
              </a:spcAft>
              <a:buFont typeface="Arial" panose="020B0604020202020204" pitchFamily="34" charset="0"/>
              <a:buChar char="•"/>
            </a:pPr>
            <a:r>
              <a:rPr lang="zh-CN" altLang="en-US" sz="2000" dirty="0">
                <a:latin typeface="+mj-ea"/>
                <a:ea typeface="+mj-ea"/>
              </a:rPr>
              <a:t>空间查询指的是</a:t>
            </a:r>
            <a:r>
              <a:rPr lang="zh-CN" altLang="en-US" sz="2000" dirty="0">
                <a:highlight>
                  <a:srgbClr val="C0C0C0"/>
                </a:highlight>
                <a:latin typeface="+mj-ea"/>
                <a:ea typeface="+mj-ea"/>
              </a:rPr>
              <a:t>查询特定空间范围内的矢量数据</a:t>
            </a:r>
            <a:r>
              <a:rPr lang="zh-CN" altLang="en-US" sz="2000" dirty="0">
                <a:latin typeface="+mj-ea"/>
                <a:ea typeface="+mj-ea"/>
              </a:rPr>
              <a:t>，用户通过鼠标左键拉动生成一个复选框，系统查询并选中与该复选框存在交集的要素数据并将其设置为选中状态。在选中状态下，可以查询该要素的属性信息。</a:t>
            </a:r>
          </a:p>
          <a:p>
            <a:pPr marL="457200" indent="-457200">
              <a:spcBef>
                <a:spcPts val="600"/>
              </a:spcBef>
              <a:spcAft>
                <a:spcPts val="600"/>
              </a:spcAft>
              <a:buFont typeface="Arial" panose="020B0604020202020204" pitchFamily="34" charset="0"/>
              <a:buChar char="•"/>
            </a:pPr>
            <a:r>
              <a:rPr lang="zh-CN" altLang="en-US" sz="2000" dirty="0">
                <a:latin typeface="+mj-ea"/>
                <a:ea typeface="+mj-ea"/>
              </a:rPr>
              <a:t>图查表指的是</a:t>
            </a:r>
            <a:r>
              <a:rPr lang="zh-CN" altLang="en-US" sz="2000" dirty="0">
                <a:highlight>
                  <a:srgbClr val="C0C0C0"/>
                </a:highlight>
                <a:latin typeface="+mj-ea"/>
                <a:ea typeface="+mj-ea"/>
              </a:rPr>
              <a:t>查询特定要素的属性信息</a:t>
            </a:r>
            <a:r>
              <a:rPr lang="zh-CN" altLang="en-US" sz="2000" dirty="0">
                <a:latin typeface="+mj-ea"/>
                <a:ea typeface="+mj-ea"/>
              </a:rPr>
              <a:t>，用户通过鼠标单击要素，系统查询并选中该要素，可以查询该要素的属性信息。</a:t>
            </a:r>
          </a:p>
          <a:p>
            <a:pPr marL="457200" indent="-457200">
              <a:spcBef>
                <a:spcPts val="600"/>
              </a:spcBef>
              <a:spcAft>
                <a:spcPts val="600"/>
              </a:spcAft>
              <a:buFont typeface="Arial" panose="020B0604020202020204" pitchFamily="34" charset="0"/>
              <a:buChar char="•"/>
            </a:pPr>
            <a:r>
              <a:rPr lang="zh-CN" altLang="en-US" sz="2000" dirty="0">
                <a:latin typeface="+mj-ea"/>
                <a:ea typeface="+mj-ea"/>
              </a:rPr>
              <a:t>地图操作可以改变数据的显示内容，并不改变数据本身，主要包括</a:t>
            </a:r>
            <a:r>
              <a:rPr lang="zh-CN" altLang="en-US" sz="2000" dirty="0">
                <a:highlight>
                  <a:srgbClr val="C0C0C0"/>
                </a:highlight>
                <a:latin typeface="+mj-ea"/>
                <a:ea typeface="+mj-ea"/>
              </a:rPr>
              <a:t>缩放、漫游和改变图层顺序</a:t>
            </a:r>
            <a:r>
              <a:rPr lang="zh-CN" altLang="en-US" sz="2000" dirty="0">
                <a:latin typeface="+mj-ea"/>
                <a:ea typeface="+mj-ea"/>
              </a:rPr>
              <a:t>。用户通过滚动鼠标滚轮实现地图缩放，通过拖动地图实现漫游，通过改变图层顺序改变叠加方式。打印地图的内容即为窗口显示内容，因此也需要通过上述操作进行调整以获得所需要的地图。</a:t>
            </a:r>
          </a:p>
        </p:txBody>
      </p:sp>
    </p:spTree>
    <p:extLst>
      <p:ext uri="{BB962C8B-B14F-4D97-AF65-F5344CB8AC3E}">
        <p14:creationId xmlns:p14="http://schemas.microsoft.com/office/powerpoint/2010/main" val="194439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2.4 </a:t>
            </a:r>
            <a:r>
              <a:rPr lang="zh-CN" altLang="en-US" sz="2800" b="1" dirty="0">
                <a:latin typeface="微软雅黑" panose="020B0503020204020204" pitchFamily="34" charset="-122"/>
                <a:ea typeface="微软雅黑" panose="020B0503020204020204" pitchFamily="34" charset="-122"/>
              </a:rPr>
              <a:t>图形操作子系统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14</a:t>
            </a:fld>
            <a:endParaRPr lang="zh-CN" altLang="en-US"/>
          </a:p>
        </p:txBody>
      </p:sp>
      <p:pic>
        <p:nvPicPr>
          <p:cNvPr id="6" name="图片 5">
            <a:extLst>
              <a:ext uri="{FF2B5EF4-FFF2-40B4-BE49-F238E27FC236}">
                <a16:creationId xmlns:a16="http://schemas.microsoft.com/office/drawing/2014/main" id="{DCC95621-DC37-4F7B-8201-12A165627D00}"/>
              </a:ext>
            </a:extLst>
          </p:cNvPr>
          <p:cNvPicPr/>
          <p:nvPr/>
        </p:nvPicPr>
        <p:blipFill>
          <a:blip r:embed="rId3"/>
          <a:stretch>
            <a:fillRect/>
          </a:stretch>
        </p:blipFill>
        <p:spPr>
          <a:xfrm>
            <a:off x="1803580" y="1243625"/>
            <a:ext cx="8351203" cy="5267190"/>
          </a:xfrm>
          <a:prstGeom prst="rect">
            <a:avLst/>
          </a:prstGeom>
        </p:spPr>
      </p:pic>
      <p:pic>
        <p:nvPicPr>
          <p:cNvPr id="7" name="图片 6">
            <a:extLst>
              <a:ext uri="{FF2B5EF4-FFF2-40B4-BE49-F238E27FC236}">
                <a16:creationId xmlns:a16="http://schemas.microsoft.com/office/drawing/2014/main" id="{245CE3DA-A0FA-4CC5-A8AC-B85539A2B172}"/>
              </a:ext>
            </a:extLst>
          </p:cNvPr>
          <p:cNvPicPr/>
          <p:nvPr/>
        </p:nvPicPr>
        <p:blipFill>
          <a:blip r:embed="rId4"/>
          <a:stretch>
            <a:fillRect/>
          </a:stretch>
        </p:blipFill>
        <p:spPr>
          <a:xfrm>
            <a:off x="1803580" y="1275272"/>
            <a:ext cx="8352000" cy="5256000"/>
          </a:xfrm>
          <a:prstGeom prst="rect">
            <a:avLst/>
          </a:prstGeom>
        </p:spPr>
      </p:pic>
      <p:pic>
        <p:nvPicPr>
          <p:cNvPr id="8" name="图片 7">
            <a:extLst>
              <a:ext uri="{FF2B5EF4-FFF2-40B4-BE49-F238E27FC236}">
                <a16:creationId xmlns:a16="http://schemas.microsoft.com/office/drawing/2014/main" id="{FCCC4A6A-38B3-4D4B-9F78-36FA1D575D78}"/>
              </a:ext>
            </a:extLst>
          </p:cNvPr>
          <p:cNvPicPr/>
          <p:nvPr/>
        </p:nvPicPr>
        <p:blipFill>
          <a:blip r:embed="rId5"/>
          <a:stretch>
            <a:fillRect/>
          </a:stretch>
        </p:blipFill>
        <p:spPr>
          <a:xfrm>
            <a:off x="1802783" y="1223168"/>
            <a:ext cx="8352000" cy="5256000"/>
          </a:xfrm>
          <a:prstGeom prst="rect">
            <a:avLst/>
          </a:prstGeom>
        </p:spPr>
      </p:pic>
      <p:pic>
        <p:nvPicPr>
          <p:cNvPr id="9" name="图片 8">
            <a:extLst>
              <a:ext uri="{FF2B5EF4-FFF2-40B4-BE49-F238E27FC236}">
                <a16:creationId xmlns:a16="http://schemas.microsoft.com/office/drawing/2014/main" id="{A992931D-634A-4BE2-994D-42D2BFB80980}"/>
              </a:ext>
            </a:extLst>
          </p:cNvPr>
          <p:cNvPicPr/>
          <p:nvPr/>
        </p:nvPicPr>
        <p:blipFill>
          <a:blip r:embed="rId6"/>
          <a:stretch>
            <a:fillRect/>
          </a:stretch>
        </p:blipFill>
        <p:spPr>
          <a:xfrm>
            <a:off x="1795382" y="1249220"/>
            <a:ext cx="8352000" cy="5256000"/>
          </a:xfrm>
          <a:prstGeom prst="rect">
            <a:avLst/>
          </a:prstGeom>
        </p:spPr>
      </p:pic>
    </p:spTree>
    <p:extLst>
      <p:ext uri="{BB962C8B-B14F-4D97-AF65-F5344CB8AC3E}">
        <p14:creationId xmlns:p14="http://schemas.microsoft.com/office/powerpoint/2010/main" val="389329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1268"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dirty="0">
                <a:solidFill>
                  <a:srgbClr val="9A0000"/>
                </a:solidFill>
                <a:latin typeface="微软雅黑" panose="020B0503020204020204" pitchFamily="34" charset="-122"/>
                <a:ea typeface="微软雅黑" panose="020B0503020204020204" pitchFamily="34" charset="-122"/>
              </a:rPr>
              <a:t>3</a:t>
            </a:r>
            <a:endParaRPr lang="zh-CN" altLang="en-US" sz="34400" b="1" dirty="0">
              <a:solidFill>
                <a:srgbClr val="9A0000"/>
              </a:solidFill>
              <a:latin typeface="微软雅黑" panose="020B0503020204020204" pitchFamily="34" charset="-122"/>
              <a:ea typeface="微软雅黑" panose="020B0503020204020204" pitchFamily="34" charset="-122"/>
            </a:endParaRPr>
          </a:p>
        </p:txBody>
      </p:sp>
      <p:sp>
        <p:nvSpPr>
          <p:cNvPr id="11269" name="文本框 12"/>
          <p:cNvSpPr txBox="1">
            <a:spLocks noChangeArrowheads="1"/>
          </p:cNvSpPr>
          <p:nvPr/>
        </p:nvSpPr>
        <p:spPr bwMode="auto">
          <a:xfrm>
            <a:off x="2804988" y="2674471"/>
            <a:ext cx="7882707"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600" b="1" dirty="0">
                <a:solidFill>
                  <a:srgbClr val="9A0000"/>
                </a:solidFill>
                <a:latin typeface="微软雅黑" panose="020B0503020204020204" pitchFamily="34" charset="-122"/>
                <a:ea typeface="微软雅黑" panose="020B0503020204020204" pitchFamily="34" charset="-122"/>
              </a:rPr>
              <a:t>系统接口与</a:t>
            </a:r>
            <a:endParaRPr lang="en-US" altLang="zh-CN" sz="6600" b="1" dirty="0">
              <a:solidFill>
                <a:srgbClr val="9A0000"/>
              </a:solidFill>
              <a:latin typeface="微软雅黑" panose="020B0503020204020204" pitchFamily="34" charset="-122"/>
              <a:ea typeface="微软雅黑" panose="020B0503020204020204" pitchFamily="34" charset="-122"/>
            </a:endParaRPr>
          </a:p>
          <a:p>
            <a:pPr eaLnBrk="1" hangingPunct="1"/>
            <a:r>
              <a:rPr lang="zh-CN" altLang="en-US" sz="6600" b="1" dirty="0">
                <a:solidFill>
                  <a:srgbClr val="9A0000"/>
                </a:solidFill>
                <a:latin typeface="微软雅黑" panose="020B0503020204020204" pitchFamily="34" charset="-122"/>
                <a:ea typeface="微软雅黑" panose="020B0503020204020204" pitchFamily="34" charset="-122"/>
              </a:rPr>
              <a:t>数据库设计</a:t>
            </a:r>
          </a:p>
        </p:txBody>
      </p:sp>
      <p:sp>
        <p:nvSpPr>
          <p:cNvPr id="11272" name="文本框 18"/>
          <p:cNvSpPr>
            <a:spLocks/>
          </p:cNvSpPr>
          <p:nvPr/>
        </p:nvSpPr>
        <p:spPr bwMode="auto">
          <a:xfrm>
            <a:off x="428625" y="4899025"/>
            <a:ext cx="2082800" cy="976313"/>
          </a:xfrm>
          <a:custGeom>
            <a:avLst/>
            <a:gdLst>
              <a:gd name="T0" fmla="*/ 1377475 w 2083287"/>
              <a:gd name="T1" fmla="*/ 0 h 976698"/>
              <a:gd name="T2" fmla="*/ 2081826 w 2083287"/>
              <a:gd name="T3" fmla="*/ 0 h 976698"/>
              <a:gd name="T4" fmla="*/ 2062660 w 2083287"/>
              <a:gd name="T5" fmla="*/ 198213 h 976698"/>
              <a:gd name="T6" fmla="*/ 1739671 w 2083287"/>
              <a:gd name="T7" fmla="*/ 711148 h 976698"/>
              <a:gd name="T8" fmla="*/ 821304 w 2083287"/>
              <a:gd name="T9" fmla="*/ 975543 h 976698"/>
              <a:gd name="T10" fmla="*/ 0 w 2083287"/>
              <a:gd name="T11" fmla="*/ 807098 h 976698"/>
              <a:gd name="T12" fmla="*/ 0 w 2083287"/>
              <a:gd name="T13" fmla="*/ 199411 h 976698"/>
              <a:gd name="T14" fmla="*/ 772238 w 2083287"/>
              <a:gd name="T15" fmla="*/ 446752 h 976698"/>
              <a:gd name="T16" fmla="*/ 1215958 w 2083287"/>
              <a:gd name="T17" fmla="*/ 323082 h 976698"/>
              <a:gd name="T18" fmla="*/ 1369952 w 2083287"/>
              <a:gd name="T19" fmla="*/ 78808 h 976698"/>
              <a:gd name="T20" fmla="*/ 1377475 w 2083287"/>
              <a:gd name="T21" fmla="*/ 0 h 976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3287"/>
              <a:gd name="T34" fmla="*/ 0 h 976698"/>
              <a:gd name="T35" fmla="*/ 2083287 w 2083287"/>
              <a:gd name="T36" fmla="*/ 976698 h 9766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3287" h="976698">
                <a:moveTo>
                  <a:pt x="1378441" y="0"/>
                </a:moveTo>
                <a:lnTo>
                  <a:pt x="2083287" y="0"/>
                </a:lnTo>
                <a:lnTo>
                  <a:pt x="2064107" y="198447"/>
                </a:lnTo>
                <a:cubicBezTo>
                  <a:pt x="2021012" y="408454"/>
                  <a:pt x="1913273" y="579634"/>
                  <a:pt x="1740892" y="711989"/>
                </a:cubicBezTo>
                <a:cubicBezTo>
                  <a:pt x="1511050" y="888462"/>
                  <a:pt x="1204713" y="976698"/>
                  <a:pt x="821880" y="976698"/>
                </a:cubicBezTo>
                <a:cubicBezTo>
                  <a:pt x="481743" y="976698"/>
                  <a:pt x="207783" y="920483"/>
                  <a:pt x="0" y="808053"/>
                </a:cubicBezTo>
                <a:lnTo>
                  <a:pt x="0" y="199648"/>
                </a:lnTo>
                <a:cubicBezTo>
                  <a:pt x="220592" y="364736"/>
                  <a:pt x="478185" y="447280"/>
                  <a:pt x="772781" y="447280"/>
                </a:cubicBezTo>
                <a:cubicBezTo>
                  <a:pt x="959216" y="447280"/>
                  <a:pt x="1107226" y="406008"/>
                  <a:pt x="1216810" y="323464"/>
                </a:cubicBezTo>
                <a:cubicBezTo>
                  <a:pt x="1298998" y="261556"/>
                  <a:pt x="1350365" y="180035"/>
                  <a:pt x="1370912" y="78901"/>
                </a:cubicBezTo>
                <a:lnTo>
                  <a:pt x="13784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2799" y="3192673"/>
            <a:ext cx="5260154" cy="3412704"/>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3.1 </a:t>
            </a:r>
            <a:r>
              <a:rPr lang="zh-CN" altLang="en-US" sz="2800" b="1" dirty="0">
                <a:latin typeface="微软雅黑" panose="020B0503020204020204" pitchFamily="34" charset="-122"/>
                <a:ea typeface="微软雅黑" panose="020B0503020204020204" pitchFamily="34" charset="-122"/>
              </a:rPr>
              <a:t>类关系图及接口</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16</a:t>
            </a:fld>
            <a:endParaRPr lang="zh-CN" altLang="en-US"/>
          </a:p>
        </p:txBody>
      </p:sp>
      <p:grpSp>
        <p:nvGrpSpPr>
          <p:cNvPr id="12" name="组合 11">
            <a:extLst>
              <a:ext uri="{FF2B5EF4-FFF2-40B4-BE49-F238E27FC236}">
                <a16:creationId xmlns:a16="http://schemas.microsoft.com/office/drawing/2014/main" id="{ACFEFD05-A0A6-4C96-9DF2-D6E157D4B98A}"/>
              </a:ext>
            </a:extLst>
          </p:cNvPr>
          <p:cNvGrpSpPr/>
          <p:nvPr/>
        </p:nvGrpSpPr>
        <p:grpSpPr>
          <a:xfrm>
            <a:off x="2590799" y="686951"/>
            <a:ext cx="7378073" cy="5991623"/>
            <a:chOff x="2590799" y="686951"/>
            <a:chExt cx="7378073" cy="5991623"/>
          </a:xfrm>
        </p:grpSpPr>
        <p:pic>
          <p:nvPicPr>
            <p:cNvPr id="10" name="图片 9">
              <a:extLst>
                <a:ext uri="{FF2B5EF4-FFF2-40B4-BE49-F238E27FC236}">
                  <a16:creationId xmlns:a16="http://schemas.microsoft.com/office/drawing/2014/main" id="{CB2E24DE-D54F-4B9C-91C7-6B60ECD602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799" y="686951"/>
              <a:ext cx="7378073" cy="5282525"/>
            </a:xfrm>
            <a:prstGeom prst="rect">
              <a:avLst/>
            </a:prstGeom>
          </p:spPr>
        </p:pic>
        <p:sp>
          <p:nvSpPr>
            <p:cNvPr id="11" name="文本框 10">
              <a:extLst>
                <a:ext uri="{FF2B5EF4-FFF2-40B4-BE49-F238E27FC236}">
                  <a16:creationId xmlns:a16="http://schemas.microsoft.com/office/drawing/2014/main" id="{5BD205EE-AC21-429E-AB76-20E017675399}"/>
                </a:ext>
              </a:extLst>
            </p:cNvPr>
            <p:cNvSpPr txBox="1"/>
            <p:nvPr/>
          </p:nvSpPr>
          <p:spPr>
            <a:xfrm>
              <a:off x="4495800" y="6309242"/>
              <a:ext cx="2754280" cy="369332"/>
            </a:xfrm>
            <a:prstGeom prst="rect">
              <a:avLst/>
            </a:prstGeom>
            <a:noFill/>
          </p:spPr>
          <p:txBody>
            <a:bodyPr wrap="none" rtlCol="0">
              <a:spAutoFit/>
            </a:bodyPr>
            <a:lstStyle/>
            <a:p>
              <a:r>
                <a:rPr lang="en-US" altLang="zh-CN" dirty="0" err="1"/>
                <a:t>MyMapObejects</a:t>
              </a:r>
              <a:r>
                <a:rPr lang="zh-CN" altLang="en-US" dirty="0"/>
                <a:t>类关系图</a:t>
              </a:r>
            </a:p>
          </p:txBody>
        </p:sp>
      </p:grpSp>
    </p:spTree>
    <p:extLst>
      <p:ext uri="{BB962C8B-B14F-4D97-AF65-F5344CB8AC3E}">
        <p14:creationId xmlns:p14="http://schemas.microsoft.com/office/powerpoint/2010/main" val="217624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3.1 </a:t>
            </a:r>
            <a:r>
              <a:rPr lang="zh-CN" altLang="en-US" sz="2800" b="1" dirty="0">
                <a:latin typeface="微软雅黑" panose="020B0503020204020204" pitchFamily="34" charset="-122"/>
                <a:ea typeface="微软雅黑" panose="020B0503020204020204" pitchFamily="34" charset="-122"/>
              </a:rPr>
              <a:t>类关系图及接口</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17</a:t>
            </a:fld>
            <a:endParaRPr lang="zh-CN" altLang="en-US"/>
          </a:p>
        </p:txBody>
      </p:sp>
      <p:grpSp>
        <p:nvGrpSpPr>
          <p:cNvPr id="8" name="组合 7">
            <a:extLst>
              <a:ext uri="{FF2B5EF4-FFF2-40B4-BE49-F238E27FC236}">
                <a16:creationId xmlns:a16="http://schemas.microsoft.com/office/drawing/2014/main" id="{5EB7FECD-A443-40CA-8CE2-8508F5DB5BF5}"/>
              </a:ext>
            </a:extLst>
          </p:cNvPr>
          <p:cNvGrpSpPr/>
          <p:nvPr/>
        </p:nvGrpSpPr>
        <p:grpSpPr>
          <a:xfrm>
            <a:off x="1702297" y="392113"/>
            <a:ext cx="8787402" cy="6346269"/>
            <a:chOff x="1702297" y="392113"/>
            <a:chExt cx="8787402" cy="6346269"/>
          </a:xfrm>
        </p:grpSpPr>
        <p:sp>
          <p:nvSpPr>
            <p:cNvPr id="5" name="文本框 4">
              <a:extLst>
                <a:ext uri="{FF2B5EF4-FFF2-40B4-BE49-F238E27FC236}">
                  <a16:creationId xmlns:a16="http://schemas.microsoft.com/office/drawing/2014/main" id="{E8C0067F-7F29-439B-84B5-87CEE001EA38}"/>
                </a:ext>
              </a:extLst>
            </p:cNvPr>
            <p:cNvSpPr txBox="1"/>
            <p:nvPr/>
          </p:nvSpPr>
          <p:spPr>
            <a:xfrm>
              <a:off x="5299947" y="6369050"/>
              <a:ext cx="1592103" cy="369332"/>
            </a:xfrm>
            <a:prstGeom prst="rect">
              <a:avLst/>
            </a:prstGeom>
            <a:noFill/>
          </p:spPr>
          <p:txBody>
            <a:bodyPr wrap="none" rtlCol="0">
              <a:spAutoFit/>
            </a:bodyPr>
            <a:lstStyle/>
            <a:p>
              <a:r>
                <a:rPr lang="zh-CN" altLang="en-US" dirty="0"/>
                <a:t>窗体类关系图</a:t>
              </a:r>
            </a:p>
          </p:txBody>
        </p:sp>
        <p:pic>
          <p:nvPicPr>
            <p:cNvPr id="7" name="图片 6">
              <a:extLst>
                <a:ext uri="{FF2B5EF4-FFF2-40B4-BE49-F238E27FC236}">
                  <a16:creationId xmlns:a16="http://schemas.microsoft.com/office/drawing/2014/main" id="{8C8AE43B-6736-4339-BA21-CA4FB34CE9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2297" y="392113"/>
              <a:ext cx="8787402" cy="5705868"/>
            </a:xfrm>
            <a:prstGeom prst="rect">
              <a:avLst/>
            </a:prstGeom>
          </p:spPr>
        </p:pic>
      </p:grpSp>
    </p:spTree>
    <p:extLst>
      <p:ext uri="{BB962C8B-B14F-4D97-AF65-F5344CB8AC3E}">
        <p14:creationId xmlns:p14="http://schemas.microsoft.com/office/powerpoint/2010/main" val="389932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3.1 </a:t>
            </a:r>
            <a:r>
              <a:rPr lang="zh-CN" altLang="en-US" sz="2800" b="1" dirty="0">
                <a:latin typeface="微软雅黑" panose="020B0503020204020204" pitchFamily="34" charset="-122"/>
                <a:ea typeface="微软雅黑" panose="020B0503020204020204" pitchFamily="34" charset="-122"/>
              </a:rPr>
              <a:t>辅助类</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18</a:t>
            </a:fld>
            <a:endParaRPr lang="zh-CN" altLang="en-US"/>
          </a:p>
        </p:txBody>
      </p:sp>
      <p:pic>
        <p:nvPicPr>
          <p:cNvPr id="7" name="图片 6">
            <a:extLst>
              <a:ext uri="{FF2B5EF4-FFF2-40B4-BE49-F238E27FC236}">
                <a16:creationId xmlns:a16="http://schemas.microsoft.com/office/drawing/2014/main" id="{7CE1AD70-2D27-45CC-A0B9-2EABDEF82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057" y="2071105"/>
            <a:ext cx="9075885" cy="2788816"/>
          </a:xfrm>
          <a:prstGeom prst="rect">
            <a:avLst/>
          </a:prstGeom>
        </p:spPr>
      </p:pic>
    </p:spTree>
    <p:extLst>
      <p:ext uri="{BB962C8B-B14F-4D97-AF65-F5344CB8AC3E}">
        <p14:creationId xmlns:p14="http://schemas.microsoft.com/office/powerpoint/2010/main" val="369186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3.2 </a:t>
            </a:r>
            <a:r>
              <a:rPr lang="zh-CN" altLang="en-US" sz="2800" b="1" dirty="0">
                <a:latin typeface="微软雅黑" panose="020B0503020204020204" pitchFamily="34" charset="-122"/>
                <a:ea typeface="微软雅黑" panose="020B0503020204020204" pitchFamily="34" charset="-122"/>
              </a:rPr>
              <a:t>空间数据库设计</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19</a:t>
            </a:fld>
            <a:endParaRPr lang="zh-CN" altLang="en-US"/>
          </a:p>
        </p:txBody>
      </p:sp>
      <p:sp>
        <p:nvSpPr>
          <p:cNvPr id="44" name="文本框 43">
            <a:extLst>
              <a:ext uri="{FF2B5EF4-FFF2-40B4-BE49-F238E27FC236}">
                <a16:creationId xmlns:a16="http://schemas.microsoft.com/office/drawing/2014/main" id="{42E82636-AA99-4812-B6E9-48633FCEEDA5}"/>
              </a:ext>
            </a:extLst>
          </p:cNvPr>
          <p:cNvSpPr txBox="1"/>
          <p:nvPr/>
        </p:nvSpPr>
        <p:spPr>
          <a:xfrm>
            <a:off x="207989" y="1010205"/>
            <a:ext cx="11776022" cy="707886"/>
          </a:xfrm>
          <a:prstGeom prst="rect">
            <a:avLst/>
          </a:prstGeom>
          <a:noFill/>
        </p:spPr>
        <p:txBody>
          <a:bodyPr wrap="square" rtlCol="0">
            <a:spAutoFit/>
          </a:bodyPr>
          <a:lstStyle/>
          <a:p>
            <a:pPr marL="457200" indent="-457200">
              <a:buFont typeface="Arial" panose="020B0604020202020204" pitchFamily="34" charset="0"/>
              <a:buChar char="•"/>
            </a:pPr>
            <a:r>
              <a:rPr lang="en-US" altLang="zh-CN" sz="2000" dirty="0" err="1">
                <a:latin typeface="Times New Roman" panose="02020603050405020304" pitchFamily="18" charset="0"/>
                <a:ea typeface="+mj-ea"/>
                <a:cs typeface="Times New Roman" panose="02020603050405020304" pitchFamily="18" charset="0"/>
              </a:rPr>
              <a:t>lyr</a:t>
            </a:r>
            <a:r>
              <a:rPr lang="zh-CN" altLang="en-US" sz="2000" dirty="0">
                <a:latin typeface="Times New Roman" panose="02020603050405020304" pitchFamily="18" charset="0"/>
                <a:ea typeface="+mj-ea"/>
                <a:cs typeface="Times New Roman" panose="02020603050405020304" pitchFamily="18" charset="0"/>
              </a:rPr>
              <a:t>格式文件是以二进制方式存储图层</a:t>
            </a:r>
            <a:r>
              <a:rPr lang="en-US" altLang="zh-CN" sz="2000" dirty="0" err="1">
                <a:latin typeface="Times New Roman" panose="02020603050405020304" pitchFamily="18" charset="0"/>
                <a:ea typeface="+mj-ea"/>
                <a:cs typeface="Times New Roman" panose="02020603050405020304" pitchFamily="18" charset="0"/>
              </a:rPr>
              <a:t>moMapLayer</a:t>
            </a:r>
            <a:r>
              <a:rPr lang="zh-CN" altLang="en-US" sz="2000" dirty="0">
                <a:latin typeface="Times New Roman" panose="02020603050405020304" pitchFamily="18" charset="0"/>
                <a:ea typeface="+mj-ea"/>
                <a:cs typeface="Times New Roman" panose="02020603050405020304" pitchFamily="18" charset="0"/>
              </a:rPr>
              <a:t>对象中的图层类型</a:t>
            </a:r>
            <a:r>
              <a:rPr lang="en-US" altLang="zh-CN" sz="2000" dirty="0" err="1">
                <a:latin typeface="Times New Roman" panose="02020603050405020304" pitchFamily="18" charset="0"/>
                <a:ea typeface="+mj-ea"/>
                <a:cs typeface="Times New Roman" panose="02020603050405020304" pitchFamily="18" charset="0"/>
              </a:rPr>
              <a:t>ShapeType</a:t>
            </a:r>
            <a:r>
              <a:rPr lang="zh-CN" altLang="en-US" sz="2000" dirty="0">
                <a:latin typeface="Times New Roman" panose="02020603050405020304" pitchFamily="18" charset="0"/>
                <a:ea typeface="+mj-ea"/>
                <a:cs typeface="Times New Roman" panose="02020603050405020304" pitchFamily="18" charset="0"/>
              </a:rPr>
              <a:t>、字段集合、要素集合等数据。在</a:t>
            </a:r>
            <a:r>
              <a:rPr lang="en-US" altLang="zh-CN" sz="2000" dirty="0">
                <a:latin typeface="Times New Roman" panose="02020603050405020304" pitchFamily="18" charset="0"/>
                <a:ea typeface="+mj-ea"/>
                <a:cs typeface="Times New Roman" panose="02020603050405020304" pitchFamily="18" charset="0"/>
              </a:rPr>
              <a:t>C#</a:t>
            </a:r>
            <a:r>
              <a:rPr lang="zh-CN" altLang="en-US" sz="2000" dirty="0">
                <a:latin typeface="Times New Roman" panose="02020603050405020304" pitchFamily="18" charset="0"/>
                <a:ea typeface="+mj-ea"/>
                <a:cs typeface="Times New Roman" panose="02020603050405020304" pitchFamily="18" charset="0"/>
              </a:rPr>
              <a:t>中可以使用</a:t>
            </a:r>
            <a:r>
              <a:rPr lang="en-US" altLang="zh-CN" sz="2000" dirty="0" err="1">
                <a:latin typeface="Times New Roman" panose="02020603050405020304" pitchFamily="18" charset="0"/>
                <a:ea typeface="+mj-ea"/>
                <a:cs typeface="Times New Roman" panose="02020603050405020304" pitchFamily="18" charset="0"/>
              </a:rPr>
              <a:t>BinaryWriter</a:t>
            </a:r>
            <a:r>
              <a:rPr lang="en-US" altLang="zh-CN" sz="2000" dirty="0">
                <a:latin typeface="Times New Roman" panose="02020603050405020304" pitchFamily="18" charset="0"/>
                <a:ea typeface="+mj-ea"/>
                <a:cs typeface="Times New Roman" panose="02020603050405020304" pitchFamily="18" charset="0"/>
              </a:rPr>
              <a:t>, </a:t>
            </a:r>
            <a:r>
              <a:rPr lang="en-US" altLang="zh-CN" sz="2000" dirty="0" err="1">
                <a:latin typeface="Times New Roman" panose="02020603050405020304" pitchFamily="18" charset="0"/>
                <a:ea typeface="+mj-ea"/>
                <a:cs typeface="Times New Roman" panose="02020603050405020304" pitchFamily="18" charset="0"/>
              </a:rPr>
              <a:t>BinaryReader</a:t>
            </a:r>
            <a:r>
              <a:rPr lang="zh-CN" altLang="en-US" sz="2000" dirty="0">
                <a:latin typeface="Times New Roman" panose="02020603050405020304" pitchFamily="18" charset="0"/>
                <a:ea typeface="+mj-ea"/>
                <a:cs typeface="Times New Roman" panose="02020603050405020304" pitchFamily="18" charset="0"/>
              </a:rPr>
              <a:t>对象方便地进行二进制数据的读写操作。</a:t>
            </a:r>
          </a:p>
        </p:txBody>
      </p:sp>
      <p:graphicFrame>
        <p:nvGraphicFramePr>
          <p:cNvPr id="3" name="表格 2">
            <a:extLst>
              <a:ext uri="{FF2B5EF4-FFF2-40B4-BE49-F238E27FC236}">
                <a16:creationId xmlns:a16="http://schemas.microsoft.com/office/drawing/2014/main" id="{F0F4D9FA-81A2-40D5-B801-B387012B91CD}"/>
              </a:ext>
            </a:extLst>
          </p:cNvPr>
          <p:cNvGraphicFramePr>
            <a:graphicFrameLocks noGrp="1"/>
          </p:cNvGraphicFramePr>
          <p:nvPr>
            <p:extLst>
              <p:ext uri="{D42A27DB-BD31-4B8C-83A1-F6EECF244321}">
                <p14:modId xmlns:p14="http://schemas.microsoft.com/office/powerpoint/2010/main" val="3722320102"/>
              </p:ext>
            </p:extLst>
          </p:nvPr>
        </p:nvGraphicFramePr>
        <p:xfrm>
          <a:off x="1340185" y="2090404"/>
          <a:ext cx="9511629" cy="3557366"/>
        </p:xfrm>
        <a:graphic>
          <a:graphicData uri="http://schemas.openxmlformats.org/drawingml/2006/table">
            <a:tbl>
              <a:tblPr firstRow="1" firstCol="1" bandRow="1">
                <a:tableStyleId>{5C22544A-7EE6-4342-B048-85BDC9FD1C3A}</a:tableStyleId>
              </a:tblPr>
              <a:tblGrid>
                <a:gridCol w="1784605">
                  <a:extLst>
                    <a:ext uri="{9D8B030D-6E8A-4147-A177-3AD203B41FA5}">
                      <a16:colId xmlns:a16="http://schemas.microsoft.com/office/drawing/2014/main" val="358459319"/>
                    </a:ext>
                  </a:extLst>
                </a:gridCol>
                <a:gridCol w="2227009">
                  <a:extLst>
                    <a:ext uri="{9D8B030D-6E8A-4147-A177-3AD203B41FA5}">
                      <a16:colId xmlns:a16="http://schemas.microsoft.com/office/drawing/2014/main" val="1392795373"/>
                    </a:ext>
                  </a:extLst>
                </a:gridCol>
                <a:gridCol w="5500015">
                  <a:extLst>
                    <a:ext uri="{9D8B030D-6E8A-4147-A177-3AD203B41FA5}">
                      <a16:colId xmlns:a16="http://schemas.microsoft.com/office/drawing/2014/main" val="1128663103"/>
                    </a:ext>
                  </a:extLst>
                </a:gridCol>
              </a:tblGrid>
              <a:tr h="318183">
                <a:tc>
                  <a:txBody>
                    <a:bodyPr/>
                    <a:lstStyle/>
                    <a:p>
                      <a:pPr algn="just"/>
                      <a:r>
                        <a:rPr lang="zh-CN" sz="2100" kern="100" dirty="0">
                          <a:effectLst/>
                          <a:latin typeface="仿宋" panose="02010609060101010101" pitchFamily="49" charset="-122"/>
                          <a:ea typeface="仿宋" panose="02010609060101010101" pitchFamily="49" charset="-122"/>
                        </a:rPr>
                        <a:t>备注</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tc>
                <a:tc>
                  <a:txBody>
                    <a:bodyPr/>
                    <a:lstStyle/>
                    <a:p>
                      <a:pPr algn="just"/>
                      <a:r>
                        <a:rPr lang="zh-CN" sz="2100" kern="100">
                          <a:effectLst/>
                          <a:latin typeface="仿宋" panose="02010609060101010101" pitchFamily="49" charset="-122"/>
                          <a:ea typeface="仿宋" panose="02010609060101010101" pitchFamily="49" charset="-122"/>
                        </a:rPr>
                        <a:t>类型</a:t>
                      </a:r>
                      <a:endParaRPr lang="zh-CN" sz="2100" kern="10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tc>
                <a:tc>
                  <a:txBody>
                    <a:bodyPr/>
                    <a:lstStyle/>
                    <a:p>
                      <a:pPr algn="just"/>
                      <a:r>
                        <a:rPr lang="zh-CN" sz="2100" kern="100">
                          <a:effectLst/>
                          <a:latin typeface="仿宋" panose="02010609060101010101" pitchFamily="49" charset="-122"/>
                          <a:ea typeface="仿宋" panose="02010609060101010101" pitchFamily="49" charset="-122"/>
                        </a:rPr>
                        <a:t>含义</a:t>
                      </a:r>
                      <a:endParaRPr lang="zh-CN" sz="2100" kern="10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tc>
                <a:extLst>
                  <a:ext uri="{0D108BD9-81ED-4DB2-BD59-A6C34878D82A}">
                    <a16:rowId xmlns:a16="http://schemas.microsoft.com/office/drawing/2014/main" val="1627098257"/>
                  </a:ext>
                </a:extLst>
              </a:tr>
              <a:tr h="318183">
                <a:tc>
                  <a:txBody>
                    <a:bodyPr/>
                    <a:lstStyle/>
                    <a:p>
                      <a:pPr algn="just"/>
                      <a:r>
                        <a:rPr lang="en-US" sz="2100" kern="100" dirty="0">
                          <a:effectLst/>
                          <a:latin typeface="仿宋" panose="02010609060101010101" pitchFamily="49" charset="-122"/>
                          <a:ea typeface="仿宋" panose="02010609060101010101" pitchFamily="49" charset="-122"/>
                        </a:rPr>
                        <a:t> </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bg1">
                        <a:lumMod val="85000"/>
                      </a:schemeClr>
                    </a:solidFill>
                  </a:tcPr>
                </a:tc>
                <a:tc>
                  <a:txBody>
                    <a:bodyPr/>
                    <a:lstStyle/>
                    <a:p>
                      <a:pPr algn="just"/>
                      <a:r>
                        <a:rPr lang="en-US" sz="2100" kern="100" dirty="0">
                          <a:effectLst/>
                          <a:latin typeface="仿宋" panose="02010609060101010101" pitchFamily="49" charset="-122"/>
                          <a:ea typeface="仿宋" panose="02010609060101010101" pitchFamily="49" charset="-122"/>
                        </a:rPr>
                        <a:t>Int32</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bg1">
                        <a:lumMod val="85000"/>
                      </a:schemeClr>
                    </a:solidFill>
                  </a:tcPr>
                </a:tc>
                <a:tc>
                  <a:txBody>
                    <a:bodyPr/>
                    <a:lstStyle/>
                    <a:p>
                      <a:pPr algn="just"/>
                      <a:r>
                        <a:rPr lang="zh-CN" sz="2100" kern="100" dirty="0">
                          <a:effectLst/>
                          <a:latin typeface="仿宋" panose="02010609060101010101" pitchFamily="49" charset="-122"/>
                          <a:ea typeface="仿宋" panose="02010609060101010101" pitchFamily="49" charset="-122"/>
                        </a:rPr>
                        <a:t>无意义</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bg1">
                        <a:lumMod val="85000"/>
                      </a:schemeClr>
                    </a:solidFill>
                  </a:tcPr>
                </a:tc>
                <a:extLst>
                  <a:ext uri="{0D108BD9-81ED-4DB2-BD59-A6C34878D82A}">
                    <a16:rowId xmlns:a16="http://schemas.microsoft.com/office/drawing/2014/main" val="2928167288"/>
                  </a:ext>
                </a:extLst>
              </a:tr>
              <a:tr h="318183">
                <a:tc>
                  <a:txBody>
                    <a:bodyPr/>
                    <a:lstStyle/>
                    <a:p>
                      <a:pPr algn="just"/>
                      <a:r>
                        <a:rPr lang="en-US" sz="2100" kern="100">
                          <a:effectLst/>
                          <a:latin typeface="仿宋" panose="02010609060101010101" pitchFamily="49" charset="-122"/>
                          <a:ea typeface="仿宋" panose="02010609060101010101" pitchFamily="49" charset="-122"/>
                        </a:rPr>
                        <a:t> </a:t>
                      </a:r>
                      <a:endParaRPr lang="zh-CN" sz="2100" kern="10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20000"/>
                        <a:lumOff val="80000"/>
                      </a:schemeClr>
                    </a:solidFill>
                  </a:tcPr>
                </a:tc>
                <a:tc>
                  <a:txBody>
                    <a:bodyPr/>
                    <a:lstStyle/>
                    <a:p>
                      <a:pPr algn="just"/>
                      <a:r>
                        <a:rPr lang="en-US" sz="2100" kern="100" dirty="0">
                          <a:effectLst/>
                          <a:latin typeface="仿宋" panose="02010609060101010101" pitchFamily="49" charset="-122"/>
                          <a:ea typeface="仿宋" panose="02010609060101010101" pitchFamily="49" charset="-122"/>
                        </a:rPr>
                        <a:t>Int32</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20000"/>
                        <a:lumOff val="80000"/>
                      </a:schemeClr>
                    </a:solidFill>
                  </a:tcPr>
                </a:tc>
                <a:tc>
                  <a:txBody>
                    <a:bodyPr/>
                    <a:lstStyle/>
                    <a:p>
                      <a:pPr algn="just"/>
                      <a:r>
                        <a:rPr lang="zh-CN" sz="2100" kern="100" dirty="0">
                          <a:effectLst/>
                          <a:latin typeface="仿宋" panose="02010609060101010101" pitchFamily="49" charset="-122"/>
                          <a:ea typeface="仿宋" panose="02010609060101010101" pitchFamily="49" charset="-122"/>
                        </a:rPr>
                        <a:t>图层对象的要素几何类型变量</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20000"/>
                        <a:lumOff val="80000"/>
                      </a:schemeClr>
                    </a:solidFill>
                  </a:tcPr>
                </a:tc>
                <a:extLst>
                  <a:ext uri="{0D108BD9-81ED-4DB2-BD59-A6C34878D82A}">
                    <a16:rowId xmlns:a16="http://schemas.microsoft.com/office/drawing/2014/main" val="3553650693"/>
                  </a:ext>
                </a:extLst>
              </a:tr>
              <a:tr h="318183">
                <a:tc>
                  <a:txBody>
                    <a:bodyPr/>
                    <a:lstStyle/>
                    <a:p>
                      <a:pPr algn="just"/>
                      <a:r>
                        <a:rPr lang="en-US" sz="2100" kern="100" dirty="0">
                          <a:effectLst/>
                          <a:latin typeface="仿宋" panose="02010609060101010101" pitchFamily="49" charset="-122"/>
                          <a:ea typeface="仿宋" panose="02010609060101010101" pitchFamily="49" charset="-122"/>
                        </a:rPr>
                        <a:t> </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40000"/>
                        <a:lumOff val="60000"/>
                      </a:schemeClr>
                    </a:solidFill>
                  </a:tcPr>
                </a:tc>
                <a:tc>
                  <a:txBody>
                    <a:bodyPr/>
                    <a:lstStyle/>
                    <a:p>
                      <a:pPr algn="just"/>
                      <a:r>
                        <a:rPr lang="en-US" sz="2100" kern="100" dirty="0">
                          <a:effectLst/>
                          <a:latin typeface="仿宋" panose="02010609060101010101" pitchFamily="49" charset="-122"/>
                          <a:ea typeface="仿宋" panose="02010609060101010101" pitchFamily="49" charset="-122"/>
                        </a:rPr>
                        <a:t>Int32</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40000"/>
                        <a:lumOff val="60000"/>
                      </a:schemeClr>
                    </a:solidFill>
                  </a:tcPr>
                </a:tc>
                <a:tc>
                  <a:txBody>
                    <a:bodyPr/>
                    <a:lstStyle/>
                    <a:p>
                      <a:pPr algn="just"/>
                      <a:r>
                        <a:rPr lang="zh-CN" sz="2100" kern="100" dirty="0">
                          <a:effectLst/>
                          <a:latin typeface="仿宋" panose="02010609060101010101" pitchFamily="49" charset="-122"/>
                          <a:ea typeface="仿宋" panose="02010609060101010101" pitchFamily="49" charset="-122"/>
                        </a:rPr>
                        <a:t>字段数量</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40000"/>
                        <a:lumOff val="60000"/>
                      </a:schemeClr>
                    </a:solidFill>
                  </a:tcPr>
                </a:tc>
                <a:extLst>
                  <a:ext uri="{0D108BD9-81ED-4DB2-BD59-A6C34878D82A}">
                    <a16:rowId xmlns:a16="http://schemas.microsoft.com/office/drawing/2014/main" val="3108645870"/>
                  </a:ext>
                </a:extLst>
              </a:tr>
              <a:tr h="318183">
                <a:tc rowSpan="3">
                  <a:txBody>
                    <a:bodyPr/>
                    <a:lstStyle/>
                    <a:p>
                      <a:pPr algn="just"/>
                      <a:r>
                        <a:rPr lang="zh-CN" sz="2100" kern="100">
                          <a:effectLst/>
                          <a:latin typeface="仿宋" panose="02010609060101010101" pitchFamily="49" charset="-122"/>
                          <a:ea typeface="仿宋" panose="02010609060101010101" pitchFamily="49" charset="-122"/>
                        </a:rPr>
                        <a:t>记录</a:t>
                      </a:r>
                      <a:r>
                        <a:rPr lang="en-US" sz="2100" kern="100">
                          <a:effectLst/>
                          <a:latin typeface="仿宋" panose="02010609060101010101" pitchFamily="49" charset="-122"/>
                          <a:ea typeface="仿宋" panose="02010609060101010101" pitchFamily="49" charset="-122"/>
                        </a:rPr>
                        <a:t>n</a:t>
                      </a:r>
                      <a:r>
                        <a:rPr lang="zh-CN" sz="2100" kern="100">
                          <a:effectLst/>
                          <a:latin typeface="仿宋" panose="02010609060101010101" pitchFamily="49" charset="-122"/>
                          <a:ea typeface="仿宋" panose="02010609060101010101" pitchFamily="49" charset="-122"/>
                        </a:rPr>
                        <a:t>次，</a:t>
                      </a:r>
                      <a:r>
                        <a:rPr lang="en-US" sz="2100" kern="100">
                          <a:effectLst/>
                          <a:latin typeface="仿宋" panose="02010609060101010101" pitchFamily="49" charset="-122"/>
                          <a:ea typeface="仿宋" panose="02010609060101010101" pitchFamily="49" charset="-122"/>
                        </a:rPr>
                        <a:t>n</a:t>
                      </a:r>
                      <a:r>
                        <a:rPr lang="zh-CN" sz="2100" kern="100">
                          <a:effectLst/>
                          <a:latin typeface="仿宋" panose="02010609060101010101" pitchFamily="49" charset="-122"/>
                          <a:ea typeface="仿宋" panose="02010609060101010101" pitchFamily="49" charset="-122"/>
                        </a:rPr>
                        <a:t>为字段数量</a:t>
                      </a:r>
                      <a:endParaRPr lang="zh-CN" sz="2100" kern="100">
                        <a:effectLst/>
                        <a:latin typeface="仿宋" panose="02010609060101010101" pitchFamily="49" charset="-122"/>
                        <a:ea typeface="仿宋" panose="02010609060101010101" pitchFamily="49" charset="-122"/>
                        <a:cs typeface="Times New Roman" panose="02020603050405020304" pitchFamily="18" charset="0"/>
                      </a:endParaRPr>
                    </a:p>
                  </a:txBody>
                  <a:tcPr marL="119318" marR="119318" marT="59659" marB="59659">
                    <a:solidFill>
                      <a:schemeClr val="accent1">
                        <a:lumMod val="40000"/>
                        <a:lumOff val="60000"/>
                      </a:schemeClr>
                    </a:solidFill>
                  </a:tcPr>
                </a:tc>
                <a:tc>
                  <a:txBody>
                    <a:bodyPr/>
                    <a:lstStyle/>
                    <a:p>
                      <a:pPr algn="just"/>
                      <a:r>
                        <a:rPr lang="en-US" sz="2100" kern="100" dirty="0">
                          <a:effectLst/>
                          <a:latin typeface="仿宋" panose="02010609060101010101" pitchFamily="49" charset="-122"/>
                          <a:ea typeface="仿宋" panose="02010609060101010101" pitchFamily="49" charset="-122"/>
                        </a:rPr>
                        <a:t>string</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40000"/>
                        <a:lumOff val="60000"/>
                      </a:schemeClr>
                    </a:solidFill>
                  </a:tcPr>
                </a:tc>
                <a:tc>
                  <a:txBody>
                    <a:bodyPr/>
                    <a:lstStyle/>
                    <a:p>
                      <a:pPr algn="just"/>
                      <a:r>
                        <a:rPr lang="zh-CN" sz="2100" kern="100">
                          <a:effectLst/>
                          <a:latin typeface="仿宋" panose="02010609060101010101" pitchFamily="49" charset="-122"/>
                          <a:ea typeface="仿宋" panose="02010609060101010101" pitchFamily="49" charset="-122"/>
                        </a:rPr>
                        <a:t>字段名</a:t>
                      </a:r>
                      <a:endParaRPr lang="zh-CN" sz="2100" kern="10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40000"/>
                        <a:lumOff val="60000"/>
                      </a:schemeClr>
                    </a:solidFill>
                  </a:tcPr>
                </a:tc>
                <a:extLst>
                  <a:ext uri="{0D108BD9-81ED-4DB2-BD59-A6C34878D82A}">
                    <a16:rowId xmlns:a16="http://schemas.microsoft.com/office/drawing/2014/main" val="3900258225"/>
                  </a:ext>
                </a:extLst>
              </a:tr>
              <a:tr h="318183">
                <a:tc vMerge="1">
                  <a:txBody>
                    <a:bodyPr/>
                    <a:lstStyle/>
                    <a:p>
                      <a:endParaRPr lang="zh-CN" altLang="en-US"/>
                    </a:p>
                  </a:txBody>
                  <a:tcPr/>
                </a:tc>
                <a:tc>
                  <a:txBody>
                    <a:bodyPr/>
                    <a:lstStyle/>
                    <a:p>
                      <a:pPr algn="just"/>
                      <a:r>
                        <a:rPr lang="en-US" sz="2100" kern="100" dirty="0">
                          <a:effectLst/>
                          <a:latin typeface="仿宋" panose="02010609060101010101" pitchFamily="49" charset="-122"/>
                          <a:ea typeface="仿宋" panose="02010609060101010101" pitchFamily="49" charset="-122"/>
                        </a:rPr>
                        <a:t>Int32</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40000"/>
                        <a:lumOff val="60000"/>
                      </a:schemeClr>
                    </a:solidFill>
                  </a:tcPr>
                </a:tc>
                <a:tc>
                  <a:txBody>
                    <a:bodyPr/>
                    <a:lstStyle/>
                    <a:p>
                      <a:pPr algn="just"/>
                      <a:r>
                        <a:rPr lang="zh-CN" sz="2100" kern="100" dirty="0">
                          <a:effectLst/>
                          <a:latin typeface="仿宋" panose="02010609060101010101" pitchFamily="49" charset="-122"/>
                          <a:ea typeface="仿宋" panose="02010609060101010101" pitchFamily="49" charset="-122"/>
                        </a:rPr>
                        <a:t>字段类型</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40000"/>
                        <a:lumOff val="60000"/>
                      </a:schemeClr>
                    </a:solidFill>
                  </a:tcPr>
                </a:tc>
                <a:extLst>
                  <a:ext uri="{0D108BD9-81ED-4DB2-BD59-A6C34878D82A}">
                    <a16:rowId xmlns:a16="http://schemas.microsoft.com/office/drawing/2014/main" val="1533044156"/>
                  </a:ext>
                </a:extLst>
              </a:tr>
              <a:tr h="318183">
                <a:tc vMerge="1">
                  <a:txBody>
                    <a:bodyPr/>
                    <a:lstStyle/>
                    <a:p>
                      <a:endParaRPr lang="zh-CN" altLang="en-US"/>
                    </a:p>
                  </a:txBody>
                  <a:tcPr/>
                </a:tc>
                <a:tc>
                  <a:txBody>
                    <a:bodyPr/>
                    <a:lstStyle/>
                    <a:p>
                      <a:pPr algn="just"/>
                      <a:r>
                        <a:rPr lang="en-US" sz="2100" kern="100" dirty="0">
                          <a:effectLst/>
                          <a:latin typeface="仿宋" panose="02010609060101010101" pitchFamily="49" charset="-122"/>
                          <a:ea typeface="仿宋" panose="02010609060101010101" pitchFamily="49" charset="-122"/>
                        </a:rPr>
                        <a:t>Int32</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40000"/>
                        <a:lumOff val="60000"/>
                      </a:schemeClr>
                    </a:solidFill>
                  </a:tcPr>
                </a:tc>
                <a:tc>
                  <a:txBody>
                    <a:bodyPr/>
                    <a:lstStyle/>
                    <a:p>
                      <a:pPr algn="just"/>
                      <a:r>
                        <a:rPr lang="zh-CN" sz="2100" kern="100" dirty="0">
                          <a:effectLst/>
                          <a:latin typeface="仿宋" panose="02010609060101010101" pitchFamily="49" charset="-122"/>
                          <a:ea typeface="仿宋" panose="02010609060101010101" pitchFamily="49" charset="-122"/>
                        </a:rPr>
                        <a:t>无意义</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40000"/>
                        <a:lumOff val="60000"/>
                      </a:schemeClr>
                    </a:solidFill>
                  </a:tcPr>
                </a:tc>
                <a:extLst>
                  <a:ext uri="{0D108BD9-81ED-4DB2-BD59-A6C34878D82A}">
                    <a16:rowId xmlns:a16="http://schemas.microsoft.com/office/drawing/2014/main" val="765866029"/>
                  </a:ext>
                </a:extLst>
              </a:tr>
              <a:tr h="318183">
                <a:tc>
                  <a:txBody>
                    <a:bodyPr/>
                    <a:lstStyle/>
                    <a:p>
                      <a:pPr algn="just"/>
                      <a:r>
                        <a:rPr lang="en-US" sz="2100" kern="100" dirty="0">
                          <a:effectLst/>
                          <a:latin typeface="仿宋" panose="02010609060101010101" pitchFamily="49" charset="-122"/>
                          <a:ea typeface="仿宋" panose="02010609060101010101" pitchFamily="49" charset="-122"/>
                        </a:rPr>
                        <a:t> </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60000"/>
                        <a:lumOff val="40000"/>
                      </a:schemeClr>
                    </a:solidFill>
                  </a:tcPr>
                </a:tc>
                <a:tc>
                  <a:txBody>
                    <a:bodyPr/>
                    <a:lstStyle/>
                    <a:p>
                      <a:pPr algn="just"/>
                      <a:r>
                        <a:rPr lang="en-US" sz="2100" kern="100">
                          <a:effectLst/>
                          <a:latin typeface="仿宋" panose="02010609060101010101" pitchFamily="49" charset="-122"/>
                          <a:ea typeface="仿宋" panose="02010609060101010101" pitchFamily="49" charset="-122"/>
                        </a:rPr>
                        <a:t>Int32</a:t>
                      </a:r>
                      <a:endParaRPr lang="zh-CN" sz="2100" kern="10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60000"/>
                        <a:lumOff val="40000"/>
                      </a:schemeClr>
                    </a:solidFill>
                  </a:tcPr>
                </a:tc>
                <a:tc>
                  <a:txBody>
                    <a:bodyPr/>
                    <a:lstStyle/>
                    <a:p>
                      <a:pPr algn="just"/>
                      <a:r>
                        <a:rPr lang="zh-CN" sz="2100" kern="100">
                          <a:effectLst/>
                          <a:latin typeface="仿宋" panose="02010609060101010101" pitchFamily="49" charset="-122"/>
                          <a:ea typeface="仿宋" panose="02010609060101010101" pitchFamily="49" charset="-122"/>
                        </a:rPr>
                        <a:t>要素数量</a:t>
                      </a:r>
                      <a:endParaRPr lang="zh-CN" sz="2100" kern="100">
                        <a:effectLst/>
                        <a:latin typeface="仿宋" panose="02010609060101010101" pitchFamily="49" charset="-122"/>
                        <a:ea typeface="仿宋" panose="02010609060101010101" pitchFamily="49" charset="-122"/>
                        <a:cs typeface="Times New Roman" panose="02020603050405020304" pitchFamily="18" charset="0"/>
                      </a:endParaRPr>
                    </a:p>
                  </a:txBody>
                  <a:tcPr marL="135254" marR="135254" marT="0" marB="0">
                    <a:solidFill>
                      <a:schemeClr val="accent1">
                        <a:lumMod val="60000"/>
                        <a:lumOff val="40000"/>
                      </a:schemeClr>
                    </a:solidFill>
                  </a:tcPr>
                </a:tc>
                <a:extLst>
                  <a:ext uri="{0D108BD9-81ED-4DB2-BD59-A6C34878D82A}">
                    <a16:rowId xmlns:a16="http://schemas.microsoft.com/office/drawing/2014/main" val="3554907115"/>
                  </a:ext>
                </a:extLst>
              </a:tr>
              <a:tr h="498523">
                <a:tc rowSpan="2">
                  <a:txBody>
                    <a:bodyPr/>
                    <a:lstStyle/>
                    <a:p>
                      <a:pPr algn="just"/>
                      <a:r>
                        <a:rPr lang="zh-CN" sz="2100" kern="100" dirty="0">
                          <a:effectLst/>
                          <a:latin typeface="仿宋" panose="02010609060101010101" pitchFamily="49" charset="-122"/>
                          <a:ea typeface="仿宋" panose="02010609060101010101" pitchFamily="49" charset="-122"/>
                        </a:rPr>
                        <a:t>记录</a:t>
                      </a:r>
                      <a:r>
                        <a:rPr lang="en-US" sz="2100" kern="100" dirty="0">
                          <a:effectLst/>
                          <a:latin typeface="仿宋" panose="02010609060101010101" pitchFamily="49" charset="-122"/>
                          <a:ea typeface="仿宋" panose="02010609060101010101" pitchFamily="49" charset="-122"/>
                        </a:rPr>
                        <a:t>n</a:t>
                      </a:r>
                      <a:r>
                        <a:rPr lang="zh-CN" sz="2100" kern="100" dirty="0">
                          <a:effectLst/>
                          <a:latin typeface="仿宋" panose="02010609060101010101" pitchFamily="49" charset="-122"/>
                          <a:ea typeface="仿宋" panose="02010609060101010101" pitchFamily="49" charset="-122"/>
                        </a:rPr>
                        <a:t>次，</a:t>
                      </a:r>
                      <a:r>
                        <a:rPr lang="en-US" sz="2100" kern="100" dirty="0">
                          <a:effectLst/>
                          <a:latin typeface="仿宋" panose="02010609060101010101" pitchFamily="49" charset="-122"/>
                          <a:ea typeface="仿宋" panose="02010609060101010101" pitchFamily="49" charset="-122"/>
                        </a:rPr>
                        <a:t>n</a:t>
                      </a:r>
                      <a:r>
                        <a:rPr lang="zh-CN" sz="2100" kern="100" dirty="0">
                          <a:effectLst/>
                          <a:latin typeface="仿宋" panose="02010609060101010101" pitchFamily="49" charset="-122"/>
                          <a:ea typeface="仿宋" panose="02010609060101010101" pitchFamily="49" charset="-122"/>
                        </a:rPr>
                        <a:t>为要素数量</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19318" marR="119318" marT="59659" marB="59659">
                    <a:solidFill>
                      <a:schemeClr val="accent1">
                        <a:lumMod val="60000"/>
                        <a:lumOff val="40000"/>
                      </a:schemeClr>
                    </a:solidFill>
                  </a:tcPr>
                </a:tc>
                <a:tc gridSpan="2">
                  <a:txBody>
                    <a:bodyPr/>
                    <a:lstStyle/>
                    <a:p>
                      <a:pPr algn="just"/>
                      <a:r>
                        <a:rPr lang="en-US" sz="2100" kern="100" dirty="0">
                          <a:effectLst/>
                          <a:latin typeface="仿宋" panose="02010609060101010101" pitchFamily="49" charset="-122"/>
                          <a:ea typeface="仿宋" panose="02010609060101010101" pitchFamily="49" charset="-122"/>
                        </a:rPr>
                        <a:t>Geometry</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19318" marR="119318" marT="59659" marB="59659">
                    <a:solidFill>
                      <a:schemeClr val="accent1">
                        <a:lumMod val="60000"/>
                        <a:lumOff val="40000"/>
                      </a:schemeClr>
                    </a:solidFill>
                  </a:tcPr>
                </a:tc>
                <a:tc hMerge="1">
                  <a:txBody>
                    <a:bodyPr/>
                    <a:lstStyle/>
                    <a:p>
                      <a:endParaRPr lang="zh-CN" altLang="en-US"/>
                    </a:p>
                  </a:txBody>
                  <a:tcPr/>
                </a:tc>
                <a:extLst>
                  <a:ext uri="{0D108BD9-81ED-4DB2-BD59-A6C34878D82A}">
                    <a16:rowId xmlns:a16="http://schemas.microsoft.com/office/drawing/2014/main" val="77146039"/>
                  </a:ext>
                </a:extLst>
              </a:tr>
              <a:tr h="498523">
                <a:tc vMerge="1">
                  <a:txBody>
                    <a:bodyPr/>
                    <a:lstStyle/>
                    <a:p>
                      <a:endParaRPr lang="zh-CN" altLang="en-US"/>
                    </a:p>
                  </a:txBody>
                  <a:tcPr/>
                </a:tc>
                <a:tc gridSpan="2">
                  <a:txBody>
                    <a:bodyPr/>
                    <a:lstStyle/>
                    <a:p>
                      <a:pPr algn="just"/>
                      <a:r>
                        <a:rPr lang="en-US" sz="2100" kern="100" dirty="0">
                          <a:effectLst/>
                          <a:latin typeface="仿宋" panose="02010609060101010101" pitchFamily="49" charset="-122"/>
                          <a:ea typeface="仿宋" panose="02010609060101010101" pitchFamily="49" charset="-122"/>
                        </a:rPr>
                        <a:t>Attributes</a:t>
                      </a:r>
                      <a:endParaRPr lang="zh-CN" sz="21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19318" marR="119318" marT="59659" marB="59659">
                    <a:solidFill>
                      <a:schemeClr val="accent1">
                        <a:lumMod val="60000"/>
                        <a:lumOff val="40000"/>
                      </a:schemeClr>
                    </a:solidFill>
                  </a:tcPr>
                </a:tc>
                <a:tc hMerge="1">
                  <a:txBody>
                    <a:bodyPr/>
                    <a:lstStyle/>
                    <a:p>
                      <a:endParaRPr lang="zh-CN" altLang="en-US"/>
                    </a:p>
                  </a:txBody>
                  <a:tcPr/>
                </a:tc>
                <a:extLst>
                  <a:ext uri="{0D108BD9-81ED-4DB2-BD59-A6C34878D82A}">
                    <a16:rowId xmlns:a16="http://schemas.microsoft.com/office/drawing/2014/main" val="452942985"/>
                  </a:ext>
                </a:extLst>
              </a:tr>
            </a:tbl>
          </a:graphicData>
        </a:graphic>
      </p:graphicFrame>
    </p:spTree>
    <p:extLst>
      <p:ext uri="{BB962C8B-B14F-4D97-AF65-F5344CB8AC3E}">
        <p14:creationId xmlns:p14="http://schemas.microsoft.com/office/powerpoint/2010/main" val="374060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1"/>
          <p:cNvSpPr>
            <a:spLocks/>
          </p:cNvSpPr>
          <p:nvPr/>
        </p:nvSpPr>
        <p:spPr bwMode="auto">
          <a:xfrm>
            <a:off x="5614988" y="0"/>
            <a:ext cx="6423025" cy="6858000"/>
          </a:xfrm>
          <a:custGeom>
            <a:avLst/>
            <a:gdLst>
              <a:gd name="T0" fmla="*/ 2599382 w 5769204"/>
              <a:gd name="T1" fmla="*/ 9427 h 6858000"/>
              <a:gd name="T2" fmla="*/ 7961352 w 5769204"/>
              <a:gd name="T3" fmla="*/ 0 h 6858000"/>
              <a:gd name="T4" fmla="*/ 7961352 w 5769204"/>
              <a:gd name="T5" fmla="*/ 6858000 h 6858000"/>
              <a:gd name="T6" fmla="*/ 0 w 5769204"/>
              <a:gd name="T7" fmla="*/ 6858000 h 6858000"/>
              <a:gd name="T8" fmla="*/ 2599382 w 5769204"/>
              <a:gd name="T9" fmla="*/ 9427 h 6858000"/>
              <a:gd name="T10" fmla="*/ 0 60000 65536"/>
              <a:gd name="T11" fmla="*/ 0 60000 65536"/>
              <a:gd name="T12" fmla="*/ 0 60000 65536"/>
              <a:gd name="T13" fmla="*/ 0 60000 65536"/>
              <a:gd name="T14" fmla="*/ 0 60000 65536"/>
              <a:gd name="T15" fmla="*/ 0 w 5769204"/>
              <a:gd name="T16" fmla="*/ 0 h 6858000"/>
              <a:gd name="T17" fmla="*/ 5769204 w 5769204"/>
              <a:gd name="T18" fmla="*/ 6858000 h 6858000"/>
            </a:gdLst>
            <a:ahLst/>
            <a:cxnLst>
              <a:cxn ang="T10">
                <a:pos x="T0" y="T1"/>
              </a:cxn>
              <a:cxn ang="T11">
                <a:pos x="T2" y="T3"/>
              </a:cxn>
              <a:cxn ang="T12">
                <a:pos x="T4" y="T5"/>
              </a:cxn>
              <a:cxn ang="T13">
                <a:pos x="T6" y="T7"/>
              </a:cxn>
              <a:cxn ang="T14">
                <a:pos x="T8" y="T9"/>
              </a:cxn>
            </a:cxnLst>
            <a:rect l="T15" t="T16" r="T17" b="T18"/>
            <a:pathLst>
              <a:path w="5769204" h="6858000">
                <a:moveTo>
                  <a:pt x="1883645" y="9427"/>
                </a:moveTo>
                <a:lnTo>
                  <a:pt x="5769204" y="0"/>
                </a:lnTo>
                <a:lnTo>
                  <a:pt x="5769204" y="6858000"/>
                </a:lnTo>
                <a:lnTo>
                  <a:pt x="0" y="6858000"/>
                </a:lnTo>
                <a:lnTo>
                  <a:pt x="1883645" y="94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5" name="矩形 1"/>
          <p:cNvSpPr>
            <a:spLocks/>
          </p:cNvSpPr>
          <p:nvPr/>
        </p:nvSpPr>
        <p:spPr bwMode="auto">
          <a:xfrm>
            <a:off x="5768975" y="0"/>
            <a:ext cx="6423025" cy="6858000"/>
          </a:xfrm>
          <a:custGeom>
            <a:avLst/>
            <a:gdLst>
              <a:gd name="T0" fmla="*/ 2599382 w 5769204"/>
              <a:gd name="T1" fmla="*/ 9427 h 6858000"/>
              <a:gd name="T2" fmla="*/ 7961352 w 5769204"/>
              <a:gd name="T3" fmla="*/ 0 h 6858000"/>
              <a:gd name="T4" fmla="*/ 7961352 w 5769204"/>
              <a:gd name="T5" fmla="*/ 6858000 h 6858000"/>
              <a:gd name="T6" fmla="*/ 0 w 5769204"/>
              <a:gd name="T7" fmla="*/ 6858000 h 6858000"/>
              <a:gd name="T8" fmla="*/ 2599382 w 5769204"/>
              <a:gd name="T9" fmla="*/ 9427 h 6858000"/>
              <a:gd name="T10" fmla="*/ 0 60000 65536"/>
              <a:gd name="T11" fmla="*/ 0 60000 65536"/>
              <a:gd name="T12" fmla="*/ 0 60000 65536"/>
              <a:gd name="T13" fmla="*/ 0 60000 65536"/>
              <a:gd name="T14" fmla="*/ 0 60000 65536"/>
              <a:gd name="T15" fmla="*/ 0 w 5769204"/>
              <a:gd name="T16" fmla="*/ 0 h 6858000"/>
              <a:gd name="T17" fmla="*/ 5769204 w 5769204"/>
              <a:gd name="T18" fmla="*/ 6858000 h 6858000"/>
            </a:gdLst>
            <a:ahLst/>
            <a:cxnLst>
              <a:cxn ang="T10">
                <a:pos x="T0" y="T1"/>
              </a:cxn>
              <a:cxn ang="T11">
                <a:pos x="T2" y="T3"/>
              </a:cxn>
              <a:cxn ang="T12">
                <a:pos x="T4" y="T5"/>
              </a:cxn>
              <a:cxn ang="T13">
                <a:pos x="T6" y="T7"/>
              </a:cxn>
              <a:cxn ang="T14">
                <a:pos x="T8" y="T9"/>
              </a:cxn>
            </a:cxnLst>
            <a:rect l="T15" t="T16" r="T17" b="T18"/>
            <a:pathLst>
              <a:path w="5769204" h="6858000">
                <a:moveTo>
                  <a:pt x="1883645" y="9427"/>
                </a:moveTo>
                <a:lnTo>
                  <a:pt x="5769204" y="0"/>
                </a:lnTo>
                <a:lnTo>
                  <a:pt x="5769204" y="6858000"/>
                </a:lnTo>
                <a:lnTo>
                  <a:pt x="0" y="6858000"/>
                </a:lnTo>
                <a:lnTo>
                  <a:pt x="1883645" y="9427"/>
                </a:lnTo>
                <a:close/>
              </a:path>
            </a:pathLst>
          </a:cu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6" name="等腰三角形 4"/>
          <p:cNvSpPr>
            <a:spLocks/>
          </p:cNvSpPr>
          <p:nvPr/>
        </p:nvSpPr>
        <p:spPr bwMode="auto">
          <a:xfrm rot="-344388">
            <a:off x="9923463" y="-147638"/>
            <a:ext cx="2436812" cy="3543301"/>
          </a:xfrm>
          <a:custGeom>
            <a:avLst/>
            <a:gdLst>
              <a:gd name="T0" fmla="*/ 0 w 2436495"/>
              <a:gd name="T1" fmla="*/ 0 h 3543376"/>
              <a:gd name="T2" fmla="*/ 2437448 w 2436495"/>
              <a:gd name="T3" fmla="*/ 249659 h 3543376"/>
              <a:gd name="T4" fmla="*/ 2094032 w 2436495"/>
              <a:gd name="T5" fmla="*/ 3543149 h 3543376"/>
              <a:gd name="T6" fmla="*/ 0 w 2436495"/>
              <a:gd name="T7" fmla="*/ 0 h 3543376"/>
              <a:gd name="T8" fmla="*/ 0 60000 65536"/>
              <a:gd name="T9" fmla="*/ 0 60000 65536"/>
              <a:gd name="T10" fmla="*/ 0 60000 65536"/>
              <a:gd name="T11" fmla="*/ 0 60000 65536"/>
              <a:gd name="T12" fmla="*/ 0 w 2436495"/>
              <a:gd name="T13" fmla="*/ 0 h 3543376"/>
              <a:gd name="T14" fmla="*/ 2436495 w 2436495"/>
              <a:gd name="T15" fmla="*/ 3543376 h 3543376"/>
            </a:gdLst>
            <a:ahLst/>
            <a:cxnLst>
              <a:cxn ang="T8">
                <a:pos x="T0" y="T1"/>
              </a:cxn>
              <a:cxn ang="T9">
                <a:pos x="T2" y="T3"/>
              </a:cxn>
              <a:cxn ang="T10">
                <a:pos x="T4" y="T5"/>
              </a:cxn>
              <a:cxn ang="T11">
                <a:pos x="T6" y="T7"/>
              </a:cxn>
            </a:cxnLst>
            <a:rect l="T12" t="T13" r="T14" b="T15"/>
            <a:pathLst>
              <a:path w="2436495" h="3543376">
                <a:moveTo>
                  <a:pt x="0" y="0"/>
                </a:moveTo>
                <a:lnTo>
                  <a:pt x="2436495" y="249674"/>
                </a:lnTo>
                <a:lnTo>
                  <a:pt x="2093214" y="354337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8" name="矩形 31"/>
          <p:cNvSpPr>
            <a:spLocks noChangeArrowheads="1"/>
          </p:cNvSpPr>
          <p:nvPr/>
        </p:nvSpPr>
        <p:spPr bwMode="auto">
          <a:xfrm>
            <a:off x="2208213" y="2940050"/>
            <a:ext cx="3213100" cy="48895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79" name="Rectangle 6"/>
          <p:cNvSpPr>
            <a:spLocks noChangeArrowheads="1"/>
          </p:cNvSpPr>
          <p:nvPr/>
        </p:nvSpPr>
        <p:spPr bwMode="auto">
          <a:xfrm>
            <a:off x="2200276" y="2984500"/>
            <a:ext cx="30753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引言</a:t>
            </a:r>
          </a:p>
        </p:txBody>
      </p:sp>
      <p:sp>
        <p:nvSpPr>
          <p:cNvPr id="3080" name="矩形 29"/>
          <p:cNvSpPr>
            <a:spLocks noChangeArrowheads="1"/>
          </p:cNvSpPr>
          <p:nvPr/>
        </p:nvSpPr>
        <p:spPr bwMode="auto">
          <a:xfrm>
            <a:off x="695325" y="2940050"/>
            <a:ext cx="1328738" cy="4889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81" name="文本框 30"/>
          <p:cNvSpPr txBox="1">
            <a:spLocks noChangeArrowheads="1"/>
          </p:cNvSpPr>
          <p:nvPr/>
        </p:nvSpPr>
        <p:spPr bwMode="auto">
          <a:xfrm>
            <a:off x="871538" y="2976563"/>
            <a:ext cx="962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rgbClr val="FFFFFF"/>
                </a:solidFill>
                <a:latin typeface="微软雅黑" panose="020B0503020204020204" pitchFamily="34" charset="-122"/>
                <a:ea typeface="微软雅黑" panose="020B0503020204020204" pitchFamily="34" charset="-122"/>
              </a:rPr>
              <a:t>第一节</a:t>
            </a:r>
          </a:p>
        </p:txBody>
      </p:sp>
      <p:sp>
        <p:nvSpPr>
          <p:cNvPr id="3082" name="矩形 38"/>
          <p:cNvSpPr>
            <a:spLocks noChangeArrowheads="1"/>
          </p:cNvSpPr>
          <p:nvPr/>
        </p:nvSpPr>
        <p:spPr bwMode="auto">
          <a:xfrm>
            <a:off x="2208214" y="3600450"/>
            <a:ext cx="3216274" cy="48895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83" name="Rectangle 6"/>
          <p:cNvSpPr>
            <a:spLocks noChangeArrowheads="1"/>
          </p:cNvSpPr>
          <p:nvPr/>
        </p:nvSpPr>
        <p:spPr bwMode="auto">
          <a:xfrm>
            <a:off x="2208214" y="3644880"/>
            <a:ext cx="2979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总体结构与功能分配</a:t>
            </a:r>
          </a:p>
        </p:txBody>
      </p:sp>
      <p:sp>
        <p:nvSpPr>
          <p:cNvPr id="3084" name="矩形 36"/>
          <p:cNvSpPr>
            <a:spLocks noChangeArrowheads="1"/>
          </p:cNvSpPr>
          <p:nvPr/>
        </p:nvSpPr>
        <p:spPr bwMode="auto">
          <a:xfrm>
            <a:off x="695325" y="3600450"/>
            <a:ext cx="1328738" cy="4889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85" name="文本框 37"/>
          <p:cNvSpPr txBox="1">
            <a:spLocks noChangeArrowheads="1"/>
          </p:cNvSpPr>
          <p:nvPr/>
        </p:nvSpPr>
        <p:spPr bwMode="auto">
          <a:xfrm>
            <a:off x="871538" y="3636963"/>
            <a:ext cx="962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rgbClr val="FFFFFF"/>
                </a:solidFill>
                <a:latin typeface="微软雅黑" panose="020B0503020204020204" pitchFamily="34" charset="-122"/>
                <a:ea typeface="微软雅黑" panose="020B0503020204020204" pitchFamily="34" charset="-122"/>
              </a:rPr>
              <a:t>第二节</a:t>
            </a:r>
          </a:p>
        </p:txBody>
      </p:sp>
      <p:sp>
        <p:nvSpPr>
          <p:cNvPr id="3086" name="矩形 45"/>
          <p:cNvSpPr>
            <a:spLocks noChangeArrowheads="1"/>
          </p:cNvSpPr>
          <p:nvPr/>
        </p:nvSpPr>
        <p:spPr bwMode="auto">
          <a:xfrm>
            <a:off x="2206624" y="4260850"/>
            <a:ext cx="3214689" cy="48895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87" name="Rectangle 6"/>
          <p:cNvSpPr>
            <a:spLocks noChangeArrowheads="1"/>
          </p:cNvSpPr>
          <p:nvPr/>
        </p:nvSpPr>
        <p:spPr bwMode="auto">
          <a:xfrm>
            <a:off x="2184002" y="4305270"/>
            <a:ext cx="32456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系统接口与数据库设计</a:t>
            </a:r>
          </a:p>
        </p:txBody>
      </p:sp>
      <p:sp>
        <p:nvSpPr>
          <p:cNvPr id="3088" name="矩形 43"/>
          <p:cNvSpPr>
            <a:spLocks noChangeArrowheads="1"/>
          </p:cNvSpPr>
          <p:nvPr/>
        </p:nvSpPr>
        <p:spPr bwMode="auto">
          <a:xfrm>
            <a:off x="692150" y="4260850"/>
            <a:ext cx="1328738" cy="4889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89" name="文本框 44"/>
          <p:cNvSpPr txBox="1">
            <a:spLocks noChangeArrowheads="1"/>
          </p:cNvSpPr>
          <p:nvPr/>
        </p:nvSpPr>
        <p:spPr bwMode="auto">
          <a:xfrm>
            <a:off x="868363" y="4297363"/>
            <a:ext cx="962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rgbClr val="FFFFFF"/>
                </a:solidFill>
                <a:latin typeface="微软雅黑" panose="020B0503020204020204" pitchFamily="34" charset="-122"/>
                <a:ea typeface="微软雅黑" panose="020B0503020204020204" pitchFamily="34" charset="-122"/>
              </a:rPr>
              <a:t>第三节</a:t>
            </a:r>
          </a:p>
        </p:txBody>
      </p:sp>
      <p:sp>
        <p:nvSpPr>
          <p:cNvPr id="3090" name="矩形 52"/>
          <p:cNvSpPr>
            <a:spLocks noChangeArrowheads="1"/>
          </p:cNvSpPr>
          <p:nvPr/>
        </p:nvSpPr>
        <p:spPr bwMode="auto">
          <a:xfrm>
            <a:off x="2206625" y="4921250"/>
            <a:ext cx="3222999" cy="48895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92" name="矩形 50"/>
          <p:cNvSpPr>
            <a:spLocks noChangeArrowheads="1"/>
          </p:cNvSpPr>
          <p:nvPr/>
        </p:nvSpPr>
        <p:spPr bwMode="auto">
          <a:xfrm>
            <a:off x="692150" y="4921250"/>
            <a:ext cx="1328738" cy="4889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93" name="文本框 51"/>
          <p:cNvSpPr txBox="1">
            <a:spLocks noChangeArrowheads="1"/>
          </p:cNvSpPr>
          <p:nvPr/>
        </p:nvSpPr>
        <p:spPr bwMode="auto">
          <a:xfrm>
            <a:off x="868363" y="4957763"/>
            <a:ext cx="962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rgbClr val="FFFFFF"/>
                </a:solidFill>
                <a:latin typeface="微软雅黑" panose="020B0503020204020204" pitchFamily="34" charset="-122"/>
                <a:ea typeface="微软雅黑" panose="020B0503020204020204" pitchFamily="34" charset="-122"/>
              </a:rPr>
              <a:t>第四节</a:t>
            </a:r>
          </a:p>
        </p:txBody>
      </p:sp>
      <p:grpSp>
        <p:nvGrpSpPr>
          <p:cNvPr id="3094" name="组合 54"/>
          <p:cNvGrpSpPr>
            <a:grpSpLocks/>
          </p:cNvGrpSpPr>
          <p:nvPr/>
        </p:nvGrpSpPr>
        <p:grpSpPr bwMode="auto">
          <a:xfrm>
            <a:off x="490538" y="1717675"/>
            <a:ext cx="2701925" cy="900113"/>
            <a:chOff x="0" y="0"/>
            <a:chExt cx="2702007" cy="899374"/>
          </a:xfrm>
        </p:grpSpPr>
        <p:grpSp>
          <p:nvGrpSpPr>
            <p:cNvPr id="3100" name="组合 55"/>
            <p:cNvGrpSpPr>
              <a:grpSpLocks/>
            </p:cNvGrpSpPr>
            <p:nvPr/>
          </p:nvGrpSpPr>
          <p:grpSpPr bwMode="auto">
            <a:xfrm>
              <a:off x="0" y="0"/>
              <a:ext cx="2702007" cy="849531"/>
              <a:chOff x="0" y="0"/>
              <a:chExt cx="2702007" cy="849531"/>
            </a:xfrm>
          </p:grpSpPr>
          <p:sp>
            <p:nvSpPr>
              <p:cNvPr id="3102" name="文本框 57"/>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a:solidFill>
                      <a:srgbClr val="9A0000"/>
                    </a:solidFill>
                    <a:latin typeface="微软雅黑" panose="020B0503020204020204" pitchFamily="34" charset="-122"/>
                    <a:ea typeface="微软雅黑" panose="020B0503020204020204" pitchFamily="34" charset="-122"/>
                  </a:rPr>
                  <a:t>目录</a:t>
                </a:r>
              </a:p>
            </p:txBody>
          </p:sp>
          <p:cxnSp>
            <p:nvCxnSpPr>
              <p:cNvPr id="3103" name="直接连接符 58"/>
              <p:cNvCxnSpPr>
                <a:cxnSpLocks noChangeShapeType="1"/>
              </p:cNvCxnSpPr>
              <p:nvPr/>
            </p:nvCxnSpPr>
            <p:spPr bwMode="auto">
              <a:xfrm>
                <a:off x="151331" y="849531"/>
                <a:ext cx="2550676"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3101" name="文本框 56"/>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rgbClr val="9A0000"/>
                  </a:solidFill>
                  <a:latin typeface="微软雅黑" panose="020B0503020204020204" pitchFamily="34" charset="-122"/>
                  <a:ea typeface="微软雅黑" panose="020B0503020204020204" pitchFamily="34" charset="-122"/>
                </a:rPr>
                <a:t>Contents</a:t>
              </a:r>
              <a:endParaRPr lang="zh-CN" altLang="en-US" sz="2000" b="1" dirty="0">
                <a:solidFill>
                  <a:srgbClr val="9A0000"/>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2"/>
          </p:nvPr>
        </p:nvSpPr>
        <p:spPr/>
        <p:txBody>
          <a:bodyPr/>
          <a:lstStyle/>
          <a:p>
            <a:fld id="{ABB8F404-4D68-4CF1-A1D1-4545FFCFAAD6}" type="slidenum">
              <a:rPr lang="zh-CN" altLang="en-US" smtClean="0"/>
              <a:pPr/>
              <a:t>2</a:t>
            </a:fld>
            <a:endParaRPr lang="zh-CN" altLang="en-US"/>
          </a:p>
        </p:txBody>
      </p:sp>
      <p:sp>
        <p:nvSpPr>
          <p:cNvPr id="27" name="Rectangle 6">
            <a:extLst>
              <a:ext uri="{FF2B5EF4-FFF2-40B4-BE49-F238E27FC236}">
                <a16:creationId xmlns:a16="http://schemas.microsoft.com/office/drawing/2014/main" id="{FBAB7E03-2ED4-428E-85C6-7B8D11655ECF}"/>
              </a:ext>
            </a:extLst>
          </p:cNvPr>
          <p:cNvSpPr>
            <a:spLocks noChangeArrowheads="1"/>
          </p:cNvSpPr>
          <p:nvPr/>
        </p:nvSpPr>
        <p:spPr bwMode="auto">
          <a:xfrm>
            <a:off x="2215379" y="4965670"/>
            <a:ext cx="32456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运行设计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9A0000"/>
              </a:solidFill>
            </a:endParaRPr>
          </a:p>
        </p:txBody>
      </p:sp>
      <p:sp>
        <p:nvSpPr>
          <p:cNvPr id="16388" name="文本框 8"/>
          <p:cNvSpPr txBox="1">
            <a:spLocks noChangeArrowheads="1"/>
          </p:cNvSpPr>
          <p:nvPr/>
        </p:nvSpPr>
        <p:spPr bwMode="auto">
          <a:xfrm>
            <a:off x="14514"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3400" b="1" dirty="0">
                <a:solidFill>
                  <a:srgbClr val="9A0000"/>
                </a:solidFill>
                <a:latin typeface="微软雅黑" panose="020B0503020204020204" pitchFamily="34" charset="-122"/>
                <a:ea typeface="微软雅黑" panose="020B0503020204020204" pitchFamily="34" charset="-122"/>
              </a:rPr>
              <a:t>4</a:t>
            </a:r>
            <a:endParaRPr lang="zh-CN" altLang="en-US" sz="33400" b="1" dirty="0">
              <a:solidFill>
                <a:srgbClr val="9A0000"/>
              </a:solidFill>
              <a:latin typeface="微软雅黑" panose="020B0503020204020204" pitchFamily="34" charset="-122"/>
              <a:ea typeface="微软雅黑" panose="020B0503020204020204" pitchFamily="34" charset="-122"/>
            </a:endParaRPr>
          </a:p>
        </p:txBody>
      </p:sp>
      <p:sp>
        <p:nvSpPr>
          <p:cNvPr id="16389" name="文本框 12"/>
          <p:cNvSpPr txBox="1">
            <a:spLocks noChangeArrowheads="1"/>
          </p:cNvSpPr>
          <p:nvPr/>
        </p:nvSpPr>
        <p:spPr bwMode="auto">
          <a:xfrm>
            <a:off x="2762250" y="3632200"/>
            <a:ext cx="39195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运行设计</a:t>
            </a:r>
          </a:p>
        </p:txBody>
      </p:sp>
      <p:sp>
        <p:nvSpPr>
          <p:cNvPr id="16392" name="文本框 17"/>
          <p:cNvSpPr>
            <a:spLocks/>
          </p:cNvSpPr>
          <p:nvPr/>
        </p:nvSpPr>
        <p:spPr bwMode="auto">
          <a:xfrm>
            <a:off x="168275" y="4889500"/>
            <a:ext cx="2484438" cy="928688"/>
          </a:xfrm>
          <a:custGeom>
            <a:avLst/>
            <a:gdLst>
              <a:gd name="T0" fmla="*/ 0 w 2484854"/>
              <a:gd name="T1" fmla="*/ 0 h 929514"/>
              <a:gd name="T2" fmla="*/ 2483606 w 2484854"/>
              <a:gd name="T3" fmla="*/ 0 h 929514"/>
              <a:gd name="T4" fmla="*/ 2483606 w 2484854"/>
              <a:gd name="T5" fmla="*/ 207413 h 929514"/>
              <a:gd name="T6" fmla="*/ 2082473 w 2484854"/>
              <a:gd name="T7" fmla="*/ 207413 h 929514"/>
              <a:gd name="T8" fmla="*/ 2082473 w 2484854"/>
              <a:gd name="T9" fmla="*/ 927038 h 929514"/>
              <a:gd name="T10" fmla="*/ 1453038 w 2484854"/>
              <a:gd name="T11" fmla="*/ 927038 h 929514"/>
              <a:gd name="T12" fmla="*/ 1453038 w 2484854"/>
              <a:gd name="T13" fmla="*/ 207413 h 929514"/>
              <a:gd name="T14" fmla="*/ 0 w 2484854"/>
              <a:gd name="T15" fmla="*/ 207413 h 929514"/>
              <a:gd name="T16" fmla="*/ 0 w 2484854"/>
              <a:gd name="T17" fmla="*/ 0 h 9295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84854"/>
              <a:gd name="T28" fmla="*/ 0 h 929514"/>
              <a:gd name="T29" fmla="*/ 2484854 w 2484854"/>
              <a:gd name="T30" fmla="*/ 929514 h 9295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84854" h="929514">
                <a:moveTo>
                  <a:pt x="0" y="0"/>
                </a:moveTo>
                <a:lnTo>
                  <a:pt x="2484854" y="0"/>
                </a:lnTo>
                <a:lnTo>
                  <a:pt x="2484854" y="207967"/>
                </a:lnTo>
                <a:lnTo>
                  <a:pt x="2083520" y="207967"/>
                </a:lnTo>
                <a:lnTo>
                  <a:pt x="2083520" y="929514"/>
                </a:lnTo>
                <a:lnTo>
                  <a:pt x="1453767" y="929514"/>
                </a:lnTo>
                <a:lnTo>
                  <a:pt x="1453767" y="207967"/>
                </a:lnTo>
                <a:lnTo>
                  <a:pt x="0" y="2079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2799" y="3192673"/>
            <a:ext cx="5260154" cy="3412704"/>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4.1 </a:t>
            </a:r>
            <a:r>
              <a:rPr lang="zh-CN" altLang="en-US" sz="2800" b="1" dirty="0">
                <a:latin typeface="微软雅黑" panose="020B0503020204020204" pitchFamily="34" charset="-122"/>
                <a:ea typeface="微软雅黑" panose="020B0503020204020204" pitchFamily="34" charset="-122"/>
              </a:rPr>
              <a:t>数据存取相关操作</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21</a:t>
            </a:fld>
            <a:endParaRPr lang="zh-CN" altLang="en-US"/>
          </a:p>
        </p:txBody>
      </p:sp>
      <p:pic>
        <p:nvPicPr>
          <p:cNvPr id="7" name="图片 6">
            <a:extLst>
              <a:ext uri="{FF2B5EF4-FFF2-40B4-BE49-F238E27FC236}">
                <a16:creationId xmlns:a16="http://schemas.microsoft.com/office/drawing/2014/main" id="{5F333DC9-EC4E-4485-B617-284B17801C3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9665" y="981759"/>
            <a:ext cx="5918201" cy="5739716"/>
          </a:xfrm>
          <a:prstGeom prst="rect">
            <a:avLst/>
          </a:prstGeom>
          <a:noFill/>
          <a:ln>
            <a:noFill/>
          </a:ln>
        </p:spPr>
      </p:pic>
    </p:spTree>
    <p:extLst>
      <p:ext uri="{BB962C8B-B14F-4D97-AF65-F5344CB8AC3E}">
        <p14:creationId xmlns:p14="http://schemas.microsoft.com/office/powerpoint/2010/main" val="27983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4.2 </a:t>
            </a:r>
            <a:r>
              <a:rPr lang="zh-CN" altLang="en-US" sz="2800" b="1" dirty="0">
                <a:latin typeface="微软雅黑" panose="020B0503020204020204" pitchFamily="34" charset="-122"/>
                <a:ea typeface="微软雅黑" panose="020B0503020204020204" pitchFamily="34" charset="-122"/>
              </a:rPr>
              <a:t>专题地图相关操作</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22</a:t>
            </a:fld>
            <a:endParaRPr lang="zh-CN" altLang="en-US"/>
          </a:p>
        </p:txBody>
      </p:sp>
      <p:pic>
        <p:nvPicPr>
          <p:cNvPr id="6" name="图片 5">
            <a:extLst>
              <a:ext uri="{FF2B5EF4-FFF2-40B4-BE49-F238E27FC236}">
                <a16:creationId xmlns:a16="http://schemas.microsoft.com/office/drawing/2014/main" id="{BCEE55AD-BE93-425E-976A-20917F6F7FF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6800" y="855663"/>
            <a:ext cx="5918400" cy="5738400"/>
          </a:xfrm>
          <a:prstGeom prst="rect">
            <a:avLst/>
          </a:prstGeom>
          <a:noFill/>
          <a:ln>
            <a:noFill/>
          </a:ln>
        </p:spPr>
      </p:pic>
    </p:spTree>
    <p:extLst>
      <p:ext uri="{BB962C8B-B14F-4D97-AF65-F5344CB8AC3E}">
        <p14:creationId xmlns:p14="http://schemas.microsoft.com/office/powerpoint/2010/main" val="2499390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4.2 </a:t>
            </a:r>
            <a:r>
              <a:rPr lang="zh-CN" altLang="en-US" sz="2800" b="1" dirty="0">
                <a:latin typeface="微软雅黑" panose="020B0503020204020204" pitchFamily="34" charset="-122"/>
                <a:ea typeface="微软雅黑" panose="020B0503020204020204" pitchFamily="34" charset="-122"/>
              </a:rPr>
              <a:t>属性编辑相关操作</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23</a:t>
            </a:fld>
            <a:endParaRPr lang="zh-CN" altLang="en-US"/>
          </a:p>
        </p:txBody>
      </p:sp>
      <p:pic>
        <p:nvPicPr>
          <p:cNvPr id="4" name="图片 3">
            <a:extLst>
              <a:ext uri="{FF2B5EF4-FFF2-40B4-BE49-F238E27FC236}">
                <a16:creationId xmlns:a16="http://schemas.microsoft.com/office/drawing/2014/main" id="{F727D380-34E6-4DCD-BB5F-41C742D72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425" y="1625644"/>
            <a:ext cx="5011935" cy="3796101"/>
          </a:xfrm>
          <a:prstGeom prst="rect">
            <a:avLst/>
          </a:prstGeom>
        </p:spPr>
      </p:pic>
      <p:pic>
        <p:nvPicPr>
          <p:cNvPr id="6" name="图片 5">
            <a:extLst>
              <a:ext uri="{FF2B5EF4-FFF2-40B4-BE49-F238E27FC236}">
                <a16:creationId xmlns:a16="http://schemas.microsoft.com/office/drawing/2014/main" id="{EC90367D-C139-490D-996C-2D4D1D98AA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839" y="1625644"/>
            <a:ext cx="5474449" cy="3703738"/>
          </a:xfrm>
          <a:prstGeom prst="rect">
            <a:avLst/>
          </a:prstGeom>
        </p:spPr>
      </p:pic>
    </p:spTree>
    <p:extLst>
      <p:ext uri="{BB962C8B-B14F-4D97-AF65-F5344CB8AC3E}">
        <p14:creationId xmlns:p14="http://schemas.microsoft.com/office/powerpoint/2010/main" val="3366714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4.4 </a:t>
            </a:r>
            <a:r>
              <a:rPr lang="zh-CN" altLang="en-US" sz="2800" b="1" dirty="0">
                <a:latin typeface="微软雅黑" panose="020B0503020204020204" pitchFamily="34" charset="-122"/>
                <a:ea typeface="微软雅黑" panose="020B0503020204020204" pitchFamily="34" charset="-122"/>
              </a:rPr>
              <a:t>图形编辑相关操作</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24</a:t>
            </a:fld>
            <a:endParaRPr lang="zh-CN" altLang="en-US"/>
          </a:p>
        </p:txBody>
      </p:sp>
      <p:pic>
        <p:nvPicPr>
          <p:cNvPr id="7" name="图片 6">
            <a:extLst>
              <a:ext uri="{FF2B5EF4-FFF2-40B4-BE49-F238E27FC236}">
                <a16:creationId xmlns:a16="http://schemas.microsoft.com/office/drawing/2014/main" id="{D280C79B-ADEF-4E28-A6A8-CBE1AE49A6B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2641" y="1024870"/>
            <a:ext cx="6146717" cy="5485945"/>
          </a:xfrm>
          <a:prstGeom prst="rect">
            <a:avLst/>
          </a:prstGeom>
          <a:noFill/>
          <a:ln>
            <a:noFill/>
          </a:ln>
        </p:spPr>
      </p:pic>
    </p:spTree>
    <p:extLst>
      <p:ext uri="{BB962C8B-B14F-4D97-AF65-F5344CB8AC3E}">
        <p14:creationId xmlns:p14="http://schemas.microsoft.com/office/powerpoint/2010/main" val="503331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组内分工与当前进度</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25</a:t>
            </a:fld>
            <a:endParaRPr lang="zh-CN" altLang="en-US"/>
          </a:p>
        </p:txBody>
      </p:sp>
      <p:graphicFrame>
        <p:nvGraphicFramePr>
          <p:cNvPr id="3" name="表格 2">
            <a:extLst>
              <a:ext uri="{FF2B5EF4-FFF2-40B4-BE49-F238E27FC236}">
                <a16:creationId xmlns:a16="http://schemas.microsoft.com/office/drawing/2014/main" id="{6D6F651E-27A6-4C5B-8FA9-20661C7B1310}"/>
              </a:ext>
            </a:extLst>
          </p:cNvPr>
          <p:cNvGraphicFramePr>
            <a:graphicFrameLocks noGrp="1"/>
          </p:cNvGraphicFramePr>
          <p:nvPr>
            <p:extLst>
              <p:ext uri="{D42A27DB-BD31-4B8C-83A1-F6EECF244321}">
                <p14:modId xmlns:p14="http://schemas.microsoft.com/office/powerpoint/2010/main" val="1081443884"/>
              </p:ext>
            </p:extLst>
          </p:nvPr>
        </p:nvGraphicFramePr>
        <p:xfrm>
          <a:off x="1997692" y="1040613"/>
          <a:ext cx="8127999" cy="1049471"/>
        </p:xfrm>
        <a:graphic>
          <a:graphicData uri="http://schemas.openxmlformats.org/drawingml/2006/table">
            <a:tbl>
              <a:tblPr firstRow="1" bandRow="1">
                <a:tableStyleId>{284E427A-3D55-4303-BF80-6455036E1DE7}</a:tableStyleId>
              </a:tblPr>
              <a:tblGrid>
                <a:gridCol w="2709333">
                  <a:extLst>
                    <a:ext uri="{9D8B030D-6E8A-4147-A177-3AD203B41FA5}">
                      <a16:colId xmlns:a16="http://schemas.microsoft.com/office/drawing/2014/main" val="47865555"/>
                    </a:ext>
                  </a:extLst>
                </a:gridCol>
                <a:gridCol w="2709333">
                  <a:extLst>
                    <a:ext uri="{9D8B030D-6E8A-4147-A177-3AD203B41FA5}">
                      <a16:colId xmlns:a16="http://schemas.microsoft.com/office/drawing/2014/main" val="3988195118"/>
                    </a:ext>
                  </a:extLst>
                </a:gridCol>
                <a:gridCol w="2709333">
                  <a:extLst>
                    <a:ext uri="{9D8B030D-6E8A-4147-A177-3AD203B41FA5}">
                      <a16:colId xmlns:a16="http://schemas.microsoft.com/office/drawing/2014/main" val="1843923465"/>
                    </a:ext>
                  </a:extLst>
                </a:gridCol>
              </a:tblGrid>
              <a:tr h="318877">
                <a:tc>
                  <a:txBody>
                    <a:bodyPr/>
                    <a:lstStyle/>
                    <a:p>
                      <a:pPr algn="ctr"/>
                      <a:r>
                        <a:rPr lang="zh-CN" altLang="en-US" dirty="0"/>
                        <a:t>陈铮</a:t>
                      </a:r>
                    </a:p>
                  </a:txBody>
                  <a:tcPr anchor="ctr">
                    <a:solidFill>
                      <a:srgbClr val="C00000"/>
                    </a:solidFill>
                  </a:tcPr>
                </a:tc>
                <a:tc>
                  <a:txBody>
                    <a:bodyPr/>
                    <a:lstStyle/>
                    <a:p>
                      <a:pPr algn="ctr"/>
                      <a:r>
                        <a:rPr lang="zh-CN" altLang="en-US" dirty="0"/>
                        <a:t>张建学</a:t>
                      </a:r>
                    </a:p>
                  </a:txBody>
                  <a:tcPr anchor="ctr">
                    <a:solidFill>
                      <a:srgbClr val="C00000"/>
                    </a:solidFill>
                  </a:tcPr>
                </a:tc>
                <a:tc>
                  <a:txBody>
                    <a:bodyPr/>
                    <a:lstStyle/>
                    <a:p>
                      <a:pPr algn="ctr"/>
                      <a:r>
                        <a:rPr lang="zh-CN" altLang="en-US" dirty="0"/>
                        <a:t>张俊龙</a:t>
                      </a:r>
                    </a:p>
                  </a:txBody>
                  <a:tcPr anchor="ctr">
                    <a:solidFill>
                      <a:srgbClr val="C00000"/>
                    </a:solidFill>
                  </a:tcPr>
                </a:tc>
                <a:extLst>
                  <a:ext uri="{0D108BD9-81ED-4DB2-BD59-A6C34878D82A}">
                    <a16:rowId xmlns:a16="http://schemas.microsoft.com/office/drawing/2014/main" val="1450981309"/>
                  </a:ext>
                </a:extLst>
              </a:tr>
              <a:tr h="683711">
                <a:tc>
                  <a:txBody>
                    <a:bodyPr/>
                    <a:lstStyle/>
                    <a:p>
                      <a:pPr algn="ctr"/>
                      <a:r>
                        <a:rPr lang="zh-CN" altLang="en-US" dirty="0"/>
                        <a:t>专题地图子系统</a:t>
                      </a:r>
                      <a:endParaRPr lang="en-US" altLang="zh-CN" dirty="0"/>
                    </a:p>
                    <a:p>
                      <a:pPr algn="ctr"/>
                      <a:r>
                        <a:rPr lang="zh-CN" altLang="en-US" dirty="0"/>
                        <a:t>数据存取子系统</a:t>
                      </a:r>
                    </a:p>
                  </a:txBody>
                  <a:tcPr anchor="ctr">
                    <a:gradFill flip="none" rotWithShape="1">
                      <a:gsLst>
                        <a:gs pos="0">
                          <a:schemeClr val="bg2"/>
                        </a:gs>
                        <a:gs pos="50000">
                          <a:schemeClr val="accent2">
                            <a:tint val="44500"/>
                            <a:satMod val="160000"/>
                          </a:schemeClr>
                        </a:gs>
                        <a:gs pos="100000">
                          <a:schemeClr val="accent2">
                            <a:tint val="23500"/>
                            <a:satMod val="160000"/>
                          </a:schemeClr>
                        </a:gs>
                      </a:gsLst>
                      <a:lin ang="16200000" scaled="1"/>
                      <a:tileRect/>
                    </a:gradFill>
                  </a:tcPr>
                </a:tc>
                <a:tc>
                  <a:txBody>
                    <a:bodyPr/>
                    <a:lstStyle/>
                    <a:p>
                      <a:pPr algn="ctr"/>
                      <a:r>
                        <a:rPr lang="zh-CN" altLang="en-US" dirty="0"/>
                        <a:t>图形操作子系统</a:t>
                      </a:r>
                      <a:endParaRPr lang="en-US" altLang="zh-CN" dirty="0"/>
                    </a:p>
                    <a:p>
                      <a:pPr algn="ctr"/>
                      <a:r>
                        <a:rPr lang="zh-CN" altLang="en-US" dirty="0"/>
                        <a:t>数据存取子系统</a:t>
                      </a:r>
                    </a:p>
                  </a:txBody>
                  <a:tcPr anchor="ctr">
                    <a:gradFill flip="none" rotWithShape="1">
                      <a:gsLst>
                        <a:gs pos="0">
                          <a:schemeClr val="bg2"/>
                        </a:gs>
                        <a:gs pos="50000">
                          <a:schemeClr val="accent2">
                            <a:tint val="44500"/>
                            <a:satMod val="160000"/>
                          </a:schemeClr>
                        </a:gs>
                        <a:gs pos="100000">
                          <a:schemeClr val="accent2">
                            <a:tint val="23500"/>
                            <a:satMod val="160000"/>
                          </a:schemeClr>
                        </a:gs>
                      </a:gsLst>
                      <a:lin ang="16200000" scaled="1"/>
                      <a:tileRect/>
                    </a:gradFill>
                  </a:tcPr>
                </a:tc>
                <a:tc>
                  <a:txBody>
                    <a:bodyPr/>
                    <a:lstStyle/>
                    <a:p>
                      <a:pPr algn="ctr"/>
                      <a:r>
                        <a:rPr lang="zh-CN" altLang="en-US" dirty="0"/>
                        <a:t>属性操作子系统</a:t>
                      </a:r>
                      <a:endParaRPr lang="en-US" altLang="zh-CN" dirty="0"/>
                    </a:p>
                    <a:p>
                      <a:pPr algn="ctr"/>
                      <a:r>
                        <a:rPr lang="zh-CN" altLang="en-US" dirty="0"/>
                        <a:t>图形操作子系统</a:t>
                      </a:r>
                    </a:p>
                  </a:txBody>
                  <a:tcPr anchor="ctr">
                    <a:gradFill flip="none" rotWithShape="1">
                      <a:gsLst>
                        <a:gs pos="0">
                          <a:schemeClr val="bg2"/>
                        </a:gs>
                        <a:gs pos="50000">
                          <a:schemeClr val="accent2">
                            <a:tint val="44500"/>
                            <a:satMod val="160000"/>
                          </a:schemeClr>
                        </a:gs>
                        <a:gs pos="100000">
                          <a:schemeClr val="accent2">
                            <a:tint val="23500"/>
                            <a:satMod val="160000"/>
                          </a:schemeClr>
                        </a:gs>
                      </a:gsLst>
                      <a:lin ang="16200000" scaled="1"/>
                      <a:tileRect/>
                    </a:gradFill>
                  </a:tcPr>
                </a:tc>
                <a:extLst>
                  <a:ext uri="{0D108BD9-81ED-4DB2-BD59-A6C34878D82A}">
                    <a16:rowId xmlns:a16="http://schemas.microsoft.com/office/drawing/2014/main" val="743756476"/>
                  </a:ext>
                </a:extLst>
              </a:tr>
            </a:tbl>
          </a:graphicData>
        </a:graphic>
      </p:graphicFrame>
      <p:sp>
        <p:nvSpPr>
          <p:cNvPr id="4" name="文本框 3">
            <a:extLst>
              <a:ext uri="{FF2B5EF4-FFF2-40B4-BE49-F238E27FC236}">
                <a16:creationId xmlns:a16="http://schemas.microsoft.com/office/drawing/2014/main" id="{42D154BD-A5CE-4D46-9350-3545B78E9BEF}"/>
              </a:ext>
            </a:extLst>
          </p:cNvPr>
          <p:cNvSpPr txBox="1"/>
          <p:nvPr/>
        </p:nvSpPr>
        <p:spPr>
          <a:xfrm>
            <a:off x="2031999" y="2260292"/>
            <a:ext cx="4064001" cy="4666021"/>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当前进度：</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t>数据存取子系统</a:t>
            </a:r>
            <a:endParaRPr lang="en-US" altLang="zh-CN" dirty="0"/>
          </a:p>
          <a:p>
            <a:pPr marL="742950" lvl="1" indent="-285750">
              <a:lnSpc>
                <a:spcPct val="150000"/>
              </a:lnSpc>
              <a:buFont typeface="Arial" panose="020B0604020202020204" pitchFamily="34" charset="0"/>
              <a:buChar char="•"/>
            </a:pPr>
            <a:r>
              <a:rPr lang="zh-CN" altLang="en-US" dirty="0"/>
              <a:t>基本功能：已完成；</a:t>
            </a:r>
            <a:endParaRPr lang="en-US" altLang="zh-CN" dirty="0"/>
          </a:p>
          <a:p>
            <a:pPr marL="285750" indent="-285750">
              <a:lnSpc>
                <a:spcPct val="150000"/>
              </a:lnSpc>
              <a:buFont typeface="Arial" panose="020B0604020202020204" pitchFamily="34" charset="0"/>
              <a:buChar char="•"/>
            </a:pPr>
            <a:r>
              <a:rPr lang="zh-CN" altLang="en-US" dirty="0"/>
              <a:t>属性操作子系统</a:t>
            </a:r>
            <a:endParaRPr lang="en-US" altLang="zh-CN" dirty="0"/>
          </a:p>
          <a:p>
            <a:pPr marL="742950" lvl="1" indent="-285750">
              <a:lnSpc>
                <a:spcPct val="150000"/>
              </a:lnSpc>
              <a:buFont typeface="Arial" panose="020B0604020202020204" pitchFamily="34" charset="0"/>
              <a:buChar char="•"/>
            </a:pPr>
            <a:r>
              <a:rPr lang="zh-CN" altLang="en-US" dirty="0"/>
              <a:t>基本功能：已完成；</a:t>
            </a:r>
            <a:endParaRPr lang="en-US" altLang="zh-CN" dirty="0"/>
          </a:p>
          <a:p>
            <a:pPr marL="285750" indent="-285750">
              <a:lnSpc>
                <a:spcPct val="150000"/>
              </a:lnSpc>
              <a:buFont typeface="Arial" panose="020B0604020202020204" pitchFamily="34" charset="0"/>
              <a:buChar char="•"/>
            </a:pPr>
            <a:r>
              <a:rPr lang="zh-CN" altLang="en-US" dirty="0"/>
              <a:t>图形操作子系统</a:t>
            </a:r>
            <a:endParaRPr lang="en-US" altLang="zh-CN" dirty="0"/>
          </a:p>
          <a:p>
            <a:pPr marL="742950" lvl="1" indent="-285750">
              <a:lnSpc>
                <a:spcPct val="150000"/>
              </a:lnSpc>
              <a:buFont typeface="Arial" panose="020B0604020202020204" pitchFamily="34" charset="0"/>
              <a:buChar char="•"/>
            </a:pPr>
            <a:r>
              <a:rPr lang="zh-CN" altLang="en-US" dirty="0"/>
              <a:t>基本功能：部分已完成（图形数据编辑模块正在推进）；</a:t>
            </a:r>
            <a:endParaRPr lang="en-US" altLang="zh-CN" dirty="0"/>
          </a:p>
          <a:p>
            <a:pPr marL="285750" indent="-285750">
              <a:lnSpc>
                <a:spcPct val="150000"/>
              </a:lnSpc>
              <a:buFont typeface="Arial" panose="020B0604020202020204" pitchFamily="34" charset="0"/>
              <a:buChar char="•"/>
            </a:pPr>
            <a:r>
              <a:rPr lang="zh-CN" altLang="en-US" dirty="0"/>
              <a:t>专题地图子系统</a:t>
            </a:r>
            <a:endParaRPr lang="en-US" altLang="zh-CN" dirty="0"/>
          </a:p>
          <a:p>
            <a:pPr marL="742950" lvl="1" indent="-285750">
              <a:lnSpc>
                <a:spcPct val="150000"/>
              </a:lnSpc>
              <a:buFont typeface="Arial" panose="020B0604020202020204" pitchFamily="34" charset="0"/>
              <a:buChar char="•"/>
            </a:pPr>
            <a:r>
              <a:rPr lang="zh-CN" altLang="en-US" dirty="0"/>
              <a:t>基本功能：基本完成；</a:t>
            </a:r>
            <a:endParaRPr lang="en-US" altLang="zh-CN" dirty="0"/>
          </a:p>
          <a:p>
            <a:pPr marL="285750" indent="-285750">
              <a:lnSpc>
                <a:spcPct val="150000"/>
              </a:lnSpc>
              <a:buFont typeface="Arial" panose="020B0604020202020204" pitchFamily="34" charset="0"/>
              <a:buChar char="•"/>
            </a:pPr>
            <a:endParaRPr lang="en-US" altLang="zh-CN" dirty="0"/>
          </a:p>
        </p:txBody>
      </p:sp>
      <p:sp>
        <p:nvSpPr>
          <p:cNvPr id="8" name="文本框 7">
            <a:extLst>
              <a:ext uri="{FF2B5EF4-FFF2-40B4-BE49-F238E27FC236}">
                <a16:creationId xmlns:a16="http://schemas.microsoft.com/office/drawing/2014/main" id="{CD024580-53D4-4A8B-AB97-4A1005B9F5EE}"/>
              </a:ext>
            </a:extLst>
          </p:cNvPr>
          <p:cNvSpPr txBox="1"/>
          <p:nvPr/>
        </p:nvSpPr>
        <p:spPr>
          <a:xfrm>
            <a:off x="6096000" y="2260292"/>
            <a:ext cx="5055476" cy="4666021"/>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后续规划：</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t>数据存取子系统</a:t>
            </a:r>
            <a:endParaRPr lang="en-US" altLang="zh-CN" dirty="0"/>
          </a:p>
          <a:p>
            <a:pPr marL="742950" lvl="1" indent="-285750">
              <a:lnSpc>
                <a:spcPct val="150000"/>
              </a:lnSpc>
              <a:buFont typeface="Arial" panose="020B0604020202020204" pitchFamily="34" charset="0"/>
              <a:buChar char="•"/>
            </a:pPr>
            <a:r>
              <a:rPr lang="zh-CN" altLang="en-US" dirty="0"/>
              <a:t>完善数据格式设计；</a:t>
            </a:r>
            <a:endParaRPr lang="en-US" altLang="zh-CN" dirty="0"/>
          </a:p>
          <a:p>
            <a:pPr marL="285750" indent="-285750">
              <a:lnSpc>
                <a:spcPct val="150000"/>
              </a:lnSpc>
              <a:buFont typeface="Arial" panose="020B0604020202020204" pitchFamily="34" charset="0"/>
              <a:buChar char="•"/>
            </a:pPr>
            <a:r>
              <a:rPr lang="zh-CN" altLang="en-US" dirty="0"/>
              <a:t>属性操作子系统</a:t>
            </a:r>
            <a:endParaRPr lang="en-US" altLang="zh-CN" dirty="0"/>
          </a:p>
          <a:p>
            <a:pPr marL="742950" lvl="1" indent="-285750">
              <a:lnSpc>
                <a:spcPct val="150000"/>
              </a:lnSpc>
              <a:buFont typeface="Arial" panose="020B0604020202020204" pitchFamily="34" charset="0"/>
              <a:buChar char="•"/>
            </a:pPr>
            <a:r>
              <a:rPr lang="zh-CN" altLang="en-US" dirty="0"/>
              <a:t>优化用户交互接口；</a:t>
            </a:r>
            <a:endParaRPr lang="en-US" altLang="zh-CN" dirty="0"/>
          </a:p>
          <a:p>
            <a:pPr marL="285750" indent="-285750">
              <a:lnSpc>
                <a:spcPct val="150000"/>
              </a:lnSpc>
              <a:buFont typeface="Arial" panose="020B0604020202020204" pitchFamily="34" charset="0"/>
              <a:buChar char="•"/>
            </a:pPr>
            <a:r>
              <a:rPr lang="zh-CN" altLang="en-US" dirty="0"/>
              <a:t>图形操作子系统</a:t>
            </a:r>
            <a:endParaRPr lang="en-US" altLang="zh-CN" dirty="0"/>
          </a:p>
          <a:p>
            <a:pPr marL="742950" lvl="1" indent="-285750">
              <a:lnSpc>
                <a:spcPct val="150000"/>
              </a:lnSpc>
              <a:buFont typeface="Arial" panose="020B0604020202020204" pitchFamily="34" charset="0"/>
              <a:buChar char="•"/>
            </a:pPr>
            <a:r>
              <a:rPr lang="zh-CN" altLang="en-US" dirty="0"/>
              <a:t>推进图形数据编辑功能模块；</a:t>
            </a:r>
            <a:endParaRPr lang="en-US" altLang="zh-CN" dirty="0"/>
          </a:p>
          <a:p>
            <a:pPr marL="285750" indent="-285750">
              <a:lnSpc>
                <a:spcPct val="150000"/>
              </a:lnSpc>
              <a:buFont typeface="Arial" panose="020B0604020202020204" pitchFamily="34" charset="0"/>
              <a:buChar char="•"/>
            </a:pPr>
            <a:r>
              <a:rPr lang="zh-CN" altLang="en-US" dirty="0"/>
              <a:t>专题地图子系统</a:t>
            </a:r>
            <a:endParaRPr lang="en-US" altLang="zh-CN" dirty="0"/>
          </a:p>
          <a:p>
            <a:pPr marL="742950" lvl="1" indent="-285750">
              <a:lnSpc>
                <a:spcPct val="150000"/>
              </a:lnSpc>
              <a:buFont typeface="Arial" panose="020B0604020202020204" pitchFamily="34" charset="0"/>
              <a:buChar char="•"/>
            </a:pPr>
            <a:r>
              <a:rPr lang="zh-CN" altLang="en-US" dirty="0"/>
              <a:t>完善基本功能，优化用户交互接口；</a:t>
            </a:r>
            <a:endParaRPr lang="en-US" altLang="zh-CN" dirty="0"/>
          </a:p>
          <a:p>
            <a:pPr marL="285750" indent="-285750">
              <a:lnSpc>
                <a:spcPct val="150000"/>
              </a:lnSpc>
              <a:buFont typeface="Arial" panose="020B0604020202020204" pitchFamily="34" charset="0"/>
              <a:buChar char="•"/>
            </a:pPr>
            <a:r>
              <a:rPr lang="zh-CN" altLang="en-US" dirty="0"/>
              <a:t>完善错误处理机质</a:t>
            </a:r>
            <a:endParaRPr lang="en-US" altLang="zh-CN" dirty="0"/>
          </a:p>
          <a:p>
            <a:pPr marL="285750" indent="-285750">
              <a:lnSpc>
                <a:spcPct val="150000"/>
              </a:lnSpc>
              <a:buFont typeface="Arial" panose="020B0604020202020204" pitchFamily="34" charset="0"/>
              <a:buChar char="•"/>
            </a:pPr>
            <a:endParaRPr lang="en-US" altLang="zh-CN" dirty="0"/>
          </a:p>
        </p:txBody>
      </p:sp>
    </p:spTree>
    <p:extLst>
      <p:ext uri="{BB962C8B-B14F-4D97-AF65-F5344CB8AC3E}">
        <p14:creationId xmlns:p14="http://schemas.microsoft.com/office/powerpoint/2010/main" val="1162003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9A0000"/>
              </a:solidFill>
            </a:endParaRPr>
          </a:p>
        </p:txBody>
      </p:sp>
      <p:sp>
        <p:nvSpPr>
          <p:cNvPr id="16389" name="文本框 12"/>
          <p:cNvSpPr txBox="1">
            <a:spLocks noChangeArrowheads="1"/>
          </p:cNvSpPr>
          <p:nvPr/>
        </p:nvSpPr>
        <p:spPr bwMode="auto">
          <a:xfrm>
            <a:off x="3972906" y="1596589"/>
            <a:ext cx="39195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感谢观看</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2799" y="3192673"/>
            <a:ext cx="5260154" cy="3412704"/>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26</a:t>
            </a:fld>
            <a:endParaRPr lang="zh-CN" altLang="en-US"/>
          </a:p>
        </p:txBody>
      </p:sp>
      <p:sp>
        <p:nvSpPr>
          <p:cNvPr id="10" name="文本框 12">
            <a:extLst>
              <a:ext uri="{FF2B5EF4-FFF2-40B4-BE49-F238E27FC236}">
                <a16:creationId xmlns:a16="http://schemas.microsoft.com/office/drawing/2014/main" id="{ECFD53E2-AB57-46B4-B734-DD45B1D194EF}"/>
              </a:ext>
            </a:extLst>
          </p:cNvPr>
          <p:cNvSpPr txBox="1">
            <a:spLocks noChangeArrowheads="1"/>
          </p:cNvSpPr>
          <p:nvPr/>
        </p:nvSpPr>
        <p:spPr bwMode="auto">
          <a:xfrm>
            <a:off x="1963929" y="2913016"/>
            <a:ext cx="98932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600" b="1" dirty="0">
                <a:solidFill>
                  <a:srgbClr val="9A0000"/>
                </a:solidFill>
                <a:latin typeface="微软雅黑" panose="020B0503020204020204" pitchFamily="34" charset="-122"/>
                <a:ea typeface="微软雅黑" panose="020B0503020204020204" pitchFamily="34" charset="-122"/>
              </a:rPr>
              <a:t>请老师与同学批评指正</a:t>
            </a:r>
          </a:p>
        </p:txBody>
      </p:sp>
    </p:spTree>
    <p:extLst>
      <p:ext uri="{BB962C8B-B14F-4D97-AF65-F5344CB8AC3E}">
        <p14:creationId xmlns:p14="http://schemas.microsoft.com/office/powerpoint/2010/main" val="257926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100" name="文本框 8"/>
          <p:cNvSpPr txBox="1">
            <a:spLocks noChangeArrowheads="1"/>
          </p:cNvSpPr>
          <p:nvPr/>
        </p:nvSpPr>
        <p:spPr bwMode="auto">
          <a:xfrm>
            <a:off x="-81489"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dirty="0">
                <a:solidFill>
                  <a:srgbClr val="9A0000"/>
                </a:solidFill>
                <a:latin typeface="微软雅黑" panose="020B0503020204020204" pitchFamily="34" charset="-122"/>
                <a:ea typeface="微软雅黑" panose="020B0503020204020204" pitchFamily="34" charset="-122"/>
              </a:rPr>
              <a:t>1</a:t>
            </a:r>
            <a:endParaRPr lang="zh-CN" altLang="en-US" sz="34400" b="1" dirty="0">
              <a:solidFill>
                <a:srgbClr val="9A0000"/>
              </a:solidFill>
              <a:latin typeface="微软雅黑" panose="020B0503020204020204" pitchFamily="34" charset="-122"/>
              <a:ea typeface="微软雅黑" panose="020B0503020204020204" pitchFamily="34" charset="-122"/>
            </a:endParaRPr>
          </a:p>
        </p:txBody>
      </p:sp>
      <p:sp>
        <p:nvSpPr>
          <p:cNvPr id="4101" name="文本框 12"/>
          <p:cNvSpPr txBox="1">
            <a:spLocks noChangeArrowheads="1"/>
          </p:cNvSpPr>
          <p:nvPr/>
        </p:nvSpPr>
        <p:spPr bwMode="auto">
          <a:xfrm>
            <a:off x="2000250" y="3664744"/>
            <a:ext cx="39195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引言</a:t>
            </a:r>
          </a:p>
        </p:txBody>
      </p:sp>
      <p:sp>
        <p:nvSpPr>
          <p:cNvPr id="4104" name="文本框 19"/>
          <p:cNvSpPr>
            <a:spLocks/>
          </p:cNvSpPr>
          <p:nvPr/>
        </p:nvSpPr>
        <p:spPr bwMode="auto">
          <a:xfrm>
            <a:off x="490538" y="4902200"/>
            <a:ext cx="2063750" cy="915988"/>
          </a:xfrm>
          <a:custGeom>
            <a:avLst/>
            <a:gdLst>
              <a:gd name="T0" fmla="*/ 688967 w 2064307"/>
              <a:gd name="T1" fmla="*/ 0 h 916126"/>
              <a:gd name="T2" fmla="*/ 1377935 w 2064307"/>
              <a:gd name="T3" fmla="*/ 0 h 916126"/>
              <a:gd name="T4" fmla="*/ 1377935 w 2064307"/>
              <a:gd name="T5" fmla="*/ 367329 h 916126"/>
              <a:gd name="T6" fmla="*/ 2062636 w 2064307"/>
              <a:gd name="T7" fmla="*/ 367329 h 916126"/>
              <a:gd name="T8" fmla="*/ 2062636 w 2064307"/>
              <a:gd name="T9" fmla="*/ 915712 h 916126"/>
              <a:gd name="T10" fmla="*/ 0 w 2064307"/>
              <a:gd name="T11" fmla="*/ 915712 h 916126"/>
              <a:gd name="T12" fmla="*/ 0 w 2064307"/>
              <a:gd name="T13" fmla="*/ 367329 h 916126"/>
              <a:gd name="T14" fmla="*/ 688967 w 2064307"/>
              <a:gd name="T15" fmla="*/ 367329 h 916126"/>
              <a:gd name="T16" fmla="*/ 688967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64307"/>
              <a:gd name="T28" fmla="*/ 0 h 916126"/>
              <a:gd name="T29" fmla="*/ 2064307 w 2064307"/>
              <a:gd name="T30" fmla="*/ 916126 h 916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引言</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4</a:t>
            </a:fld>
            <a:endParaRPr lang="zh-CN" altLang="en-US"/>
          </a:p>
        </p:txBody>
      </p:sp>
      <p:sp>
        <p:nvSpPr>
          <p:cNvPr id="44" name="文本框 43">
            <a:extLst>
              <a:ext uri="{FF2B5EF4-FFF2-40B4-BE49-F238E27FC236}">
                <a16:creationId xmlns:a16="http://schemas.microsoft.com/office/drawing/2014/main" id="{42E82636-AA99-4812-B6E9-48633FCEEDA5}"/>
              </a:ext>
            </a:extLst>
          </p:cNvPr>
          <p:cNvSpPr txBox="1"/>
          <p:nvPr/>
        </p:nvSpPr>
        <p:spPr>
          <a:xfrm>
            <a:off x="290286" y="1140664"/>
            <a:ext cx="11776022" cy="4188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2000" dirty="0">
                <a:latin typeface="Times New Roman" panose="02020603050405020304" pitchFamily="18" charset="0"/>
                <a:ea typeface="+mj-ea"/>
                <a:cs typeface="Times New Roman" panose="02020603050405020304" pitchFamily="18" charset="0"/>
              </a:rPr>
              <a:t>本项任务（概要设计）旨在对系统的整体结构进行设计，包括</a:t>
            </a:r>
            <a:r>
              <a:rPr lang="zh-CN" altLang="zh-CN" sz="2000" dirty="0">
                <a:highlight>
                  <a:srgbClr val="C0C0C0"/>
                </a:highlight>
                <a:latin typeface="Times New Roman" panose="02020603050405020304" pitchFamily="18" charset="0"/>
                <a:ea typeface="+mj-ea"/>
                <a:cs typeface="Times New Roman" panose="02020603050405020304" pitchFamily="18" charset="0"/>
              </a:rPr>
              <a:t>系统总体结构</a:t>
            </a:r>
            <a:r>
              <a:rPr lang="zh-CN" altLang="zh-CN" sz="2000" dirty="0">
                <a:latin typeface="Times New Roman" panose="02020603050405020304" pitchFamily="18" charset="0"/>
                <a:ea typeface="+mj-ea"/>
                <a:cs typeface="Times New Roman" panose="02020603050405020304" pitchFamily="18" charset="0"/>
              </a:rPr>
              <a:t>、</a:t>
            </a:r>
            <a:r>
              <a:rPr lang="zh-CN" altLang="zh-CN" sz="2000" dirty="0">
                <a:highlight>
                  <a:srgbClr val="C0C0C0"/>
                </a:highlight>
                <a:latin typeface="Times New Roman" panose="02020603050405020304" pitchFamily="18" charset="0"/>
                <a:ea typeface="+mj-ea"/>
                <a:cs typeface="Times New Roman" panose="02020603050405020304" pitchFamily="18" charset="0"/>
              </a:rPr>
              <a:t>模块功能分配</a:t>
            </a:r>
            <a:r>
              <a:rPr lang="zh-CN" altLang="zh-CN" sz="2000" dirty="0">
                <a:latin typeface="Times New Roman" panose="02020603050405020304" pitchFamily="18" charset="0"/>
                <a:ea typeface="+mj-ea"/>
                <a:cs typeface="Times New Roman" panose="02020603050405020304" pitchFamily="18" charset="0"/>
              </a:rPr>
              <a:t>、</a:t>
            </a:r>
            <a:r>
              <a:rPr lang="zh-CN" altLang="zh-CN" sz="2000" dirty="0">
                <a:highlight>
                  <a:srgbClr val="C0C0C0"/>
                </a:highlight>
                <a:latin typeface="Times New Roman" panose="02020603050405020304" pitchFamily="18" charset="0"/>
                <a:ea typeface="+mj-ea"/>
                <a:cs typeface="Times New Roman" panose="02020603050405020304" pitchFamily="18" charset="0"/>
              </a:rPr>
              <a:t>类关系设计</a:t>
            </a:r>
            <a:r>
              <a:rPr lang="zh-CN" altLang="zh-CN" sz="2000" dirty="0">
                <a:latin typeface="Times New Roman" panose="02020603050405020304" pitchFamily="18" charset="0"/>
                <a:ea typeface="+mj-ea"/>
                <a:cs typeface="Times New Roman" panose="02020603050405020304" pitchFamily="18" charset="0"/>
              </a:rPr>
              <a:t>、</a:t>
            </a:r>
            <a:r>
              <a:rPr lang="zh-CN" altLang="zh-CN" sz="2000" dirty="0">
                <a:highlight>
                  <a:srgbClr val="C0C0C0"/>
                </a:highlight>
                <a:latin typeface="Times New Roman" panose="02020603050405020304" pitchFamily="18" charset="0"/>
                <a:ea typeface="+mj-ea"/>
                <a:cs typeface="Times New Roman" panose="02020603050405020304" pitchFamily="18" charset="0"/>
              </a:rPr>
              <a:t>外部接口</a:t>
            </a:r>
            <a:r>
              <a:rPr lang="zh-CN" altLang="zh-CN" sz="2000" dirty="0">
                <a:latin typeface="Times New Roman" panose="02020603050405020304" pitchFamily="18" charset="0"/>
                <a:ea typeface="+mj-ea"/>
                <a:cs typeface="Times New Roman" panose="02020603050405020304" pitchFamily="18" charset="0"/>
              </a:rPr>
              <a:t>、</a:t>
            </a:r>
            <a:r>
              <a:rPr lang="zh-CN" altLang="zh-CN" sz="2000" dirty="0">
                <a:highlight>
                  <a:srgbClr val="C0C0C0"/>
                </a:highlight>
                <a:latin typeface="Times New Roman" panose="02020603050405020304" pitchFamily="18" charset="0"/>
                <a:ea typeface="+mj-ea"/>
                <a:cs typeface="Times New Roman" panose="02020603050405020304" pitchFamily="18" charset="0"/>
              </a:rPr>
              <a:t>内部接口</a:t>
            </a:r>
            <a:r>
              <a:rPr lang="zh-CN" altLang="zh-CN" sz="2000" dirty="0">
                <a:latin typeface="Times New Roman" panose="02020603050405020304" pitchFamily="18" charset="0"/>
                <a:ea typeface="+mj-ea"/>
                <a:cs typeface="Times New Roman" panose="02020603050405020304" pitchFamily="18" charset="0"/>
              </a:rPr>
              <a:t>、</a:t>
            </a:r>
            <a:r>
              <a:rPr lang="zh-CN" altLang="zh-CN" sz="2000" dirty="0">
                <a:highlight>
                  <a:srgbClr val="C0C0C0"/>
                </a:highlight>
                <a:latin typeface="Times New Roman" panose="02020603050405020304" pitchFamily="18" charset="0"/>
                <a:ea typeface="+mj-ea"/>
                <a:cs typeface="Times New Roman" panose="02020603050405020304" pitchFamily="18" charset="0"/>
              </a:rPr>
              <a:t>界面设计</a:t>
            </a:r>
            <a:r>
              <a:rPr lang="zh-CN" altLang="zh-CN" sz="2000" dirty="0">
                <a:latin typeface="Times New Roman" panose="02020603050405020304" pitchFamily="18" charset="0"/>
                <a:ea typeface="+mj-ea"/>
                <a:cs typeface="Times New Roman" panose="02020603050405020304" pitchFamily="18" charset="0"/>
              </a:rPr>
              <a:t>以及</a:t>
            </a:r>
            <a:r>
              <a:rPr lang="zh-CN" altLang="zh-CN" sz="2000" dirty="0">
                <a:highlight>
                  <a:srgbClr val="C0C0C0"/>
                </a:highlight>
                <a:latin typeface="Times New Roman" panose="02020603050405020304" pitchFamily="18" charset="0"/>
                <a:ea typeface="+mj-ea"/>
                <a:cs typeface="Times New Roman" panose="02020603050405020304" pitchFamily="18" charset="0"/>
              </a:rPr>
              <a:t>空间数据库设计</a:t>
            </a:r>
            <a:r>
              <a:rPr lang="zh-CN" altLang="zh-CN" sz="2000" dirty="0">
                <a:latin typeface="Times New Roman" panose="02020603050405020304" pitchFamily="18" charset="0"/>
                <a:ea typeface="+mj-ea"/>
                <a:cs typeface="Times New Roman" panose="02020603050405020304" pitchFamily="18" charset="0"/>
              </a:rPr>
              <a:t>等，并选择典型任务，对系统的运行流程进行说明。</a:t>
            </a:r>
          </a:p>
          <a:p>
            <a:pPr marL="285750" indent="-285750">
              <a:lnSpc>
                <a:spcPct val="150000"/>
              </a:lnSpc>
              <a:buFont typeface="Arial" panose="020B0604020202020204" pitchFamily="34" charset="0"/>
              <a:buChar char="•"/>
            </a:pPr>
            <a:endParaRPr lang="en-US" altLang="zh-CN" sz="2000" dirty="0">
              <a:latin typeface="Times New Roman" panose="02020603050405020304" pitchFamily="18" charset="0"/>
              <a:ea typeface="+mj-ea"/>
              <a:cs typeface="Times New Roman" panose="02020603050405020304" pitchFamily="18" charset="0"/>
            </a:endParaRPr>
          </a:p>
          <a:p>
            <a:pPr marL="285750" indent="-285750">
              <a:lnSpc>
                <a:spcPct val="150000"/>
              </a:lnSpc>
              <a:buFont typeface="Arial" panose="020B0604020202020204" pitchFamily="34" charset="0"/>
              <a:buChar char="•"/>
            </a:pPr>
            <a:r>
              <a:rPr lang="zh-CN" altLang="zh-CN" sz="2000" dirty="0">
                <a:latin typeface="Times New Roman" panose="02020603050405020304" pitchFamily="18" charset="0"/>
                <a:ea typeface="+mj-ea"/>
                <a:cs typeface="Times New Roman" panose="02020603050405020304" pitchFamily="18" charset="0"/>
              </a:rPr>
              <a:t>本项软件的开发旨在为具有一定</a:t>
            </a:r>
            <a:r>
              <a:rPr lang="en-US" altLang="zh-CN" sz="2000" dirty="0">
                <a:latin typeface="Times New Roman" panose="02020603050405020304" pitchFamily="18" charset="0"/>
                <a:ea typeface="+mj-ea"/>
                <a:cs typeface="Times New Roman" panose="02020603050405020304" pitchFamily="18" charset="0"/>
              </a:rPr>
              <a:t>GIS</a:t>
            </a:r>
            <a:r>
              <a:rPr lang="zh-CN" altLang="zh-CN" sz="2000" dirty="0">
                <a:latin typeface="Times New Roman" panose="02020603050405020304" pitchFamily="18" charset="0"/>
                <a:ea typeface="+mj-ea"/>
                <a:cs typeface="Times New Roman" panose="02020603050405020304" pitchFamily="18" charset="0"/>
              </a:rPr>
              <a:t>基础的人士提供可以实现空间和属性数据的输入、编辑、显示、查询、存取和专题图绘制等基本功能的工具型软件，仅用于课程学习、基本功能的开发实践以及课程作业的提交。该软件内容全部自含。</a:t>
            </a:r>
            <a:endParaRPr lang="en-US" altLang="zh-CN" sz="2000" dirty="0">
              <a:latin typeface="Times New Roman" panose="02020603050405020304" pitchFamily="18" charset="0"/>
              <a:ea typeface="+mj-ea"/>
              <a:cs typeface="Times New Roman" panose="02020603050405020304" pitchFamily="18" charset="0"/>
            </a:endParaRPr>
          </a:p>
          <a:p>
            <a:pPr marL="285750" indent="-285750">
              <a:lnSpc>
                <a:spcPct val="150000"/>
              </a:lnSpc>
              <a:buFont typeface="Arial" panose="020B0604020202020204" pitchFamily="34" charset="0"/>
              <a:buChar char="•"/>
            </a:pPr>
            <a:endParaRPr lang="en-US" altLang="zh-CN" sz="2000" dirty="0">
              <a:latin typeface="Times New Roman" panose="02020603050405020304" pitchFamily="18" charset="0"/>
              <a:ea typeface="+mj-ea"/>
              <a:cs typeface="Times New Roman" panose="02020603050405020304" pitchFamily="18" charset="0"/>
            </a:endParaRPr>
          </a:p>
          <a:p>
            <a:pPr marL="285750" indent="-285750">
              <a:lnSpc>
                <a:spcPct val="150000"/>
              </a:lnSpc>
              <a:buFont typeface="Arial" panose="020B0604020202020204" pitchFamily="34" charset="0"/>
              <a:buChar char="•"/>
            </a:pPr>
            <a:r>
              <a:rPr lang="zh-CN" altLang="en-US" sz="2000" dirty="0">
                <a:latin typeface="Times New Roman" panose="02020603050405020304" pitchFamily="18" charset="0"/>
                <a:ea typeface="+mj-ea"/>
                <a:cs typeface="Times New Roman" panose="02020603050405020304" pitchFamily="18" charset="0"/>
              </a:rPr>
              <a:t>在本次报告中主要就</a:t>
            </a:r>
            <a:r>
              <a:rPr lang="zh-CN" altLang="en-US" sz="2000" dirty="0">
                <a:highlight>
                  <a:srgbClr val="C0C0C0"/>
                </a:highlight>
                <a:latin typeface="Times New Roman" panose="02020603050405020304" pitchFamily="18" charset="0"/>
                <a:ea typeface="+mj-ea"/>
                <a:cs typeface="Times New Roman" panose="02020603050405020304" pitchFamily="18" charset="0"/>
              </a:rPr>
              <a:t>总体结构与功能分配</a:t>
            </a:r>
            <a:r>
              <a:rPr lang="zh-CN" altLang="en-US" sz="2000" dirty="0">
                <a:latin typeface="Times New Roman" panose="02020603050405020304" pitchFamily="18" charset="0"/>
                <a:ea typeface="+mj-ea"/>
                <a:cs typeface="Times New Roman" panose="02020603050405020304" pitchFamily="18" charset="0"/>
              </a:rPr>
              <a:t>、</a:t>
            </a:r>
            <a:r>
              <a:rPr lang="zh-CN" altLang="en-US" sz="2000" dirty="0">
                <a:highlight>
                  <a:srgbClr val="C0C0C0"/>
                </a:highlight>
                <a:latin typeface="Times New Roman" panose="02020603050405020304" pitchFamily="18" charset="0"/>
                <a:ea typeface="+mj-ea"/>
                <a:cs typeface="Times New Roman" panose="02020603050405020304" pitchFamily="18" charset="0"/>
              </a:rPr>
              <a:t>系统接口与数据库设计</a:t>
            </a:r>
            <a:r>
              <a:rPr lang="zh-CN" altLang="en-US" sz="2000" dirty="0">
                <a:latin typeface="Times New Roman" panose="02020603050405020304" pitchFamily="18" charset="0"/>
                <a:ea typeface="+mj-ea"/>
                <a:cs typeface="Times New Roman" panose="02020603050405020304" pitchFamily="18" charset="0"/>
              </a:rPr>
              <a:t>和</a:t>
            </a:r>
            <a:r>
              <a:rPr lang="zh-CN" altLang="en-US" sz="2000" dirty="0">
                <a:highlight>
                  <a:srgbClr val="C0C0C0"/>
                </a:highlight>
                <a:latin typeface="Times New Roman" panose="02020603050405020304" pitchFamily="18" charset="0"/>
                <a:ea typeface="+mj-ea"/>
                <a:cs typeface="Times New Roman" panose="02020603050405020304" pitchFamily="18" charset="0"/>
              </a:rPr>
              <a:t>运行设计</a:t>
            </a:r>
            <a:r>
              <a:rPr lang="zh-CN" altLang="en-US" sz="2000" dirty="0">
                <a:latin typeface="Times New Roman" panose="02020603050405020304" pitchFamily="18" charset="0"/>
                <a:ea typeface="+mj-ea"/>
                <a:cs typeface="Times New Roman" panose="02020603050405020304" pitchFamily="18" charset="0"/>
              </a:rPr>
              <a:t>进行介绍。</a:t>
            </a:r>
            <a:endParaRPr lang="zh-CN" altLang="en-US" sz="3200" dirty="0">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nodePh="1">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fade">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nodePh="1">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animEffect transition="in" filter="fade">
                                      <p:cBhvr>
                                        <p:cTn id="17"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6148" name="文本框 8"/>
          <p:cNvSpPr txBox="1">
            <a:spLocks noChangeArrowheads="1"/>
          </p:cNvSpPr>
          <p:nvPr/>
        </p:nvSpPr>
        <p:spPr bwMode="auto">
          <a:xfrm>
            <a:off x="179388"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dirty="0">
                <a:solidFill>
                  <a:srgbClr val="9A0000"/>
                </a:solidFill>
                <a:latin typeface="微软雅黑" panose="020B0503020204020204" pitchFamily="34" charset="-122"/>
                <a:ea typeface="微软雅黑" panose="020B0503020204020204" pitchFamily="34" charset="-122"/>
              </a:rPr>
              <a:t>2</a:t>
            </a:r>
            <a:endParaRPr lang="zh-CN" altLang="en-US" sz="34400" b="1" dirty="0">
              <a:solidFill>
                <a:srgbClr val="9A0000"/>
              </a:solidFill>
              <a:latin typeface="微软雅黑" panose="020B0503020204020204" pitchFamily="34" charset="-122"/>
              <a:ea typeface="微软雅黑" panose="020B0503020204020204" pitchFamily="34" charset="-122"/>
            </a:endParaRPr>
          </a:p>
        </p:txBody>
      </p:sp>
      <p:sp>
        <p:nvSpPr>
          <p:cNvPr id="6149" name="文本框 12"/>
          <p:cNvSpPr txBox="1">
            <a:spLocks noChangeArrowheads="1"/>
          </p:cNvSpPr>
          <p:nvPr/>
        </p:nvSpPr>
        <p:spPr bwMode="auto">
          <a:xfrm>
            <a:off x="2727458" y="2539107"/>
            <a:ext cx="850659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总体结构与</a:t>
            </a:r>
            <a:endParaRPr lang="en-US" altLang="zh-CN" sz="7200" b="1" dirty="0">
              <a:solidFill>
                <a:srgbClr val="9A0000"/>
              </a:solidFill>
              <a:latin typeface="微软雅黑" panose="020B0503020204020204" pitchFamily="34" charset="-122"/>
              <a:ea typeface="微软雅黑" panose="020B0503020204020204" pitchFamily="34" charset="-122"/>
            </a:endParaRPr>
          </a:p>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功能分配</a:t>
            </a:r>
          </a:p>
        </p:txBody>
      </p:sp>
      <p:sp>
        <p:nvSpPr>
          <p:cNvPr id="6152" name="文本框 17"/>
          <p:cNvSpPr>
            <a:spLocks/>
          </p:cNvSpPr>
          <p:nvPr/>
        </p:nvSpPr>
        <p:spPr bwMode="auto">
          <a:xfrm>
            <a:off x="341313" y="4933950"/>
            <a:ext cx="2155825" cy="881063"/>
          </a:xfrm>
          <a:custGeom>
            <a:avLst/>
            <a:gdLst>
              <a:gd name="T0" fmla="*/ 352051 w 2156102"/>
              <a:gd name="T1" fmla="*/ 0 h 880167"/>
              <a:gd name="T2" fmla="*/ 1116904 w 2156102"/>
              <a:gd name="T3" fmla="*/ 0 h 880167"/>
              <a:gd name="T4" fmla="*/ 791688 w 2156102"/>
              <a:gd name="T5" fmla="*/ 294006 h 880167"/>
              <a:gd name="T6" fmla="*/ 791688 w 2156102"/>
              <a:gd name="T7" fmla="*/ 306853 h 880167"/>
              <a:gd name="T8" fmla="*/ 2155269 w 2156102"/>
              <a:gd name="T9" fmla="*/ 306853 h 880167"/>
              <a:gd name="T10" fmla="*/ 2155269 w 2156102"/>
              <a:gd name="T11" fmla="*/ 882858 h 880167"/>
              <a:gd name="T12" fmla="*/ 0 w 2156102"/>
              <a:gd name="T13" fmla="*/ 882858 h 880167"/>
              <a:gd name="T14" fmla="*/ 0 w 2156102"/>
              <a:gd name="T15" fmla="*/ 338973 h 880167"/>
              <a:gd name="T16" fmla="*/ 352051 w 2156102"/>
              <a:gd name="T17" fmla="*/ 0 h 880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6102"/>
              <a:gd name="T28" fmla="*/ 0 h 880167"/>
              <a:gd name="T29" fmla="*/ 2156102 w 2156102"/>
              <a:gd name="T30" fmla="*/ 880167 h 880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2.0 </a:t>
            </a:r>
            <a:r>
              <a:rPr lang="zh-CN" altLang="en-US" sz="2800" b="1" dirty="0">
                <a:latin typeface="微软雅黑" panose="020B0503020204020204" pitchFamily="34" charset="-122"/>
                <a:ea typeface="微软雅黑" panose="020B0503020204020204" pitchFamily="34" charset="-122"/>
              </a:rPr>
              <a:t>系统总体结构</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6</a:t>
            </a:fld>
            <a:endParaRPr lang="zh-CN" altLang="en-US"/>
          </a:p>
        </p:txBody>
      </p:sp>
      <p:pic>
        <p:nvPicPr>
          <p:cNvPr id="6" name="图片 5">
            <a:extLst>
              <a:ext uri="{FF2B5EF4-FFF2-40B4-BE49-F238E27FC236}">
                <a16:creationId xmlns:a16="http://schemas.microsoft.com/office/drawing/2014/main" id="{2511F95F-59FF-4824-B48F-44B01C3D1D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9614" y="1258483"/>
            <a:ext cx="7631441" cy="5252332"/>
          </a:xfrm>
          <a:prstGeom prst="rect">
            <a:avLst/>
          </a:prstGeom>
          <a:noFill/>
          <a:ln>
            <a:noFill/>
          </a:ln>
        </p:spPr>
      </p:pic>
    </p:spTree>
    <p:extLst>
      <p:ext uri="{BB962C8B-B14F-4D97-AF65-F5344CB8AC3E}">
        <p14:creationId xmlns:p14="http://schemas.microsoft.com/office/powerpoint/2010/main" val="14082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2.1 </a:t>
            </a:r>
            <a:r>
              <a:rPr lang="zh-CN" altLang="en-US" sz="2800" b="1" dirty="0">
                <a:latin typeface="微软雅黑" panose="020B0503020204020204" pitchFamily="34" charset="-122"/>
                <a:ea typeface="微软雅黑" panose="020B0503020204020204" pitchFamily="34" charset="-122"/>
              </a:rPr>
              <a:t>数据存取子系统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7</a:t>
            </a:fld>
            <a:endParaRPr lang="zh-CN" altLang="en-US"/>
          </a:p>
        </p:txBody>
      </p:sp>
      <p:pic>
        <p:nvPicPr>
          <p:cNvPr id="12" name="图片 11">
            <a:extLst>
              <a:ext uri="{FF2B5EF4-FFF2-40B4-BE49-F238E27FC236}">
                <a16:creationId xmlns:a16="http://schemas.microsoft.com/office/drawing/2014/main" id="{1932F4FC-966C-4877-845C-7286ED8820EF}"/>
              </a:ext>
            </a:extLst>
          </p:cNvPr>
          <p:cNvPicPr>
            <a:picLocks noChangeAspect="1"/>
          </p:cNvPicPr>
          <p:nvPr/>
        </p:nvPicPr>
        <p:blipFill>
          <a:blip r:embed="rId3"/>
          <a:stretch>
            <a:fillRect/>
          </a:stretch>
        </p:blipFill>
        <p:spPr>
          <a:xfrm>
            <a:off x="-5054600" y="7610475"/>
            <a:ext cx="7620392" cy="4991357"/>
          </a:xfrm>
          <a:prstGeom prst="rect">
            <a:avLst/>
          </a:prstGeom>
        </p:spPr>
      </p:pic>
      <p:pic>
        <p:nvPicPr>
          <p:cNvPr id="14" name="图片 13">
            <a:extLst>
              <a:ext uri="{FF2B5EF4-FFF2-40B4-BE49-F238E27FC236}">
                <a16:creationId xmlns:a16="http://schemas.microsoft.com/office/drawing/2014/main" id="{F07E307F-8B95-4C58-B297-C813A9CC06C0}"/>
              </a:ext>
            </a:extLst>
          </p:cNvPr>
          <p:cNvPicPr>
            <a:picLocks noChangeAspect="1"/>
          </p:cNvPicPr>
          <p:nvPr/>
        </p:nvPicPr>
        <p:blipFill>
          <a:blip r:embed="rId4"/>
          <a:stretch>
            <a:fillRect/>
          </a:stretch>
        </p:blipFill>
        <p:spPr>
          <a:xfrm>
            <a:off x="1128486" y="7610474"/>
            <a:ext cx="7620392" cy="4991357"/>
          </a:xfrm>
          <a:prstGeom prst="rect">
            <a:avLst/>
          </a:prstGeom>
        </p:spPr>
      </p:pic>
      <p:pic>
        <p:nvPicPr>
          <p:cNvPr id="16" name="图片 15">
            <a:extLst>
              <a:ext uri="{FF2B5EF4-FFF2-40B4-BE49-F238E27FC236}">
                <a16:creationId xmlns:a16="http://schemas.microsoft.com/office/drawing/2014/main" id="{4221A28D-761E-4B49-A58D-F1EB2134BBCD}"/>
              </a:ext>
            </a:extLst>
          </p:cNvPr>
          <p:cNvPicPr>
            <a:picLocks noChangeAspect="1"/>
          </p:cNvPicPr>
          <p:nvPr/>
        </p:nvPicPr>
        <p:blipFill>
          <a:blip r:embed="rId5"/>
          <a:stretch>
            <a:fillRect/>
          </a:stretch>
        </p:blipFill>
        <p:spPr>
          <a:xfrm>
            <a:off x="6493040" y="7610473"/>
            <a:ext cx="7620392" cy="4991357"/>
          </a:xfrm>
          <a:prstGeom prst="rect">
            <a:avLst/>
          </a:prstGeom>
        </p:spPr>
      </p:pic>
      <p:sp>
        <p:nvSpPr>
          <p:cNvPr id="15" name="文本框 14">
            <a:extLst>
              <a:ext uri="{FF2B5EF4-FFF2-40B4-BE49-F238E27FC236}">
                <a16:creationId xmlns:a16="http://schemas.microsoft.com/office/drawing/2014/main" id="{547C29E1-3518-453F-9153-556E459333F9}"/>
              </a:ext>
            </a:extLst>
          </p:cNvPr>
          <p:cNvSpPr txBox="1"/>
          <p:nvPr/>
        </p:nvSpPr>
        <p:spPr>
          <a:xfrm>
            <a:off x="220203" y="1787072"/>
            <a:ext cx="11948534" cy="3174908"/>
          </a:xfrm>
          <a:prstGeom prst="rect">
            <a:avLst/>
          </a:prstGeom>
          <a:noFill/>
        </p:spPr>
        <p:txBody>
          <a:bodyPr wrap="square" rtlCol="0">
            <a:spAutoFit/>
          </a:bodyPr>
          <a:lstStyle/>
          <a:p>
            <a:pPr algn="just">
              <a:spcBef>
                <a:spcPts val="600"/>
              </a:spcBef>
              <a:spcAft>
                <a:spcPts val="600"/>
              </a:spcAft>
            </a:pPr>
            <a:r>
              <a:rPr lang="zh-CN" altLang="zh-CN" sz="2000" kern="100" dirty="0">
                <a:latin typeface="Times New Roman" panose="02020603050405020304" pitchFamily="18" charset="0"/>
              </a:rPr>
              <a:t>数据存取子系统主要功能包含</a:t>
            </a:r>
            <a:r>
              <a:rPr lang="zh-CN" altLang="zh-CN" sz="2000" b="1" kern="100" dirty="0">
                <a:highlight>
                  <a:srgbClr val="C0C0C0"/>
                </a:highlight>
                <a:latin typeface="Times New Roman" panose="02020603050405020304" pitchFamily="18" charset="0"/>
              </a:rPr>
              <a:t>图层文件的存取</a:t>
            </a:r>
            <a:r>
              <a:rPr lang="zh-CN" altLang="zh-CN" sz="2000" kern="100" dirty="0">
                <a:latin typeface="Times New Roman" panose="02020603050405020304" pitchFamily="18" charset="0"/>
              </a:rPr>
              <a:t>、</a:t>
            </a:r>
            <a:r>
              <a:rPr lang="zh-CN" altLang="zh-CN" sz="2000" b="1" kern="100" dirty="0">
                <a:highlight>
                  <a:srgbClr val="C0C0C0"/>
                </a:highlight>
                <a:latin typeface="Times New Roman" panose="02020603050405020304" pitchFamily="18" charset="0"/>
              </a:rPr>
              <a:t>图层操作</a:t>
            </a:r>
            <a:r>
              <a:rPr lang="zh-CN" altLang="zh-CN" sz="2000" kern="100" dirty="0">
                <a:latin typeface="Times New Roman" panose="02020603050405020304" pitchFamily="18" charset="0"/>
              </a:rPr>
              <a:t>、</a:t>
            </a:r>
            <a:r>
              <a:rPr lang="zh-CN" altLang="zh-CN" sz="2000" b="1" kern="100" dirty="0">
                <a:highlight>
                  <a:srgbClr val="C0C0C0"/>
                </a:highlight>
                <a:latin typeface="Times New Roman" panose="02020603050405020304" pitchFamily="18" charset="0"/>
              </a:rPr>
              <a:t>图层打印</a:t>
            </a:r>
            <a:r>
              <a:rPr lang="zh-CN" altLang="zh-CN" sz="2000" kern="100" dirty="0">
                <a:latin typeface="Times New Roman" panose="02020603050405020304" pitchFamily="18" charset="0"/>
              </a:rPr>
              <a:t>等主要功能，下面一一进行介绍。</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图层文件的存取指的是针对示例图层文件的读取和保存操作，允许用户读取和保存图层文件。</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图层的操作指的是对已读取图层文件的相关操作，包括</a:t>
            </a:r>
            <a:r>
              <a:rPr lang="zh-CN" altLang="zh-CN" sz="2000" b="1" kern="100" dirty="0">
                <a:highlight>
                  <a:srgbClr val="C0C0C0"/>
                </a:highlight>
                <a:latin typeface="Times New Roman" panose="02020603050405020304" pitchFamily="18" charset="0"/>
              </a:rPr>
              <a:t>移除图层</a:t>
            </a:r>
            <a:r>
              <a:rPr lang="zh-CN" altLang="zh-CN" sz="2000" kern="100" dirty="0">
                <a:latin typeface="Times New Roman" panose="02020603050405020304" pitchFamily="18" charset="0"/>
              </a:rPr>
              <a:t>、</a:t>
            </a:r>
            <a:r>
              <a:rPr lang="zh-CN" altLang="zh-CN" sz="2000" b="1" kern="100" dirty="0">
                <a:highlight>
                  <a:srgbClr val="C0C0C0"/>
                </a:highlight>
                <a:latin typeface="Times New Roman" panose="02020603050405020304" pitchFamily="18" charset="0"/>
              </a:rPr>
              <a:t>移动图层</a:t>
            </a:r>
            <a:r>
              <a:rPr lang="zh-CN" altLang="zh-CN" sz="2000" kern="100" dirty="0">
                <a:latin typeface="Times New Roman" panose="02020603050405020304" pitchFamily="18" charset="0"/>
              </a:rPr>
              <a:t>、</a:t>
            </a:r>
            <a:r>
              <a:rPr lang="zh-CN" altLang="zh-CN" sz="2000" b="1" kern="100" dirty="0">
                <a:highlight>
                  <a:srgbClr val="C0C0C0"/>
                </a:highlight>
                <a:latin typeface="Times New Roman" panose="02020603050405020304" pitchFamily="18" charset="0"/>
              </a:rPr>
              <a:t>显示图层</a:t>
            </a:r>
            <a:r>
              <a:rPr lang="zh-CN" altLang="zh-CN" sz="2000" kern="100" dirty="0">
                <a:latin typeface="Times New Roman" panose="02020603050405020304" pitchFamily="18" charset="0"/>
              </a:rPr>
              <a:t>。用户右键选中图层打开图层对话框，可以点击对话框中的移除图层实现移除图层的操作；用户可以点击图层列表上方的按钮实现选中图层的移动，包括</a:t>
            </a:r>
            <a:r>
              <a:rPr lang="zh-CN" altLang="zh-CN" sz="2000" b="1" kern="100" dirty="0">
                <a:highlight>
                  <a:srgbClr val="C0C0C0"/>
                </a:highlight>
                <a:latin typeface="Times New Roman" panose="02020603050405020304" pitchFamily="18" charset="0"/>
              </a:rPr>
              <a:t>上移、下移、置顶、置顶</a:t>
            </a:r>
            <a:r>
              <a:rPr lang="zh-CN" altLang="zh-CN" sz="2000" kern="100" dirty="0">
                <a:latin typeface="Times New Roman" panose="02020603050405020304" pitchFamily="18" charset="0"/>
              </a:rPr>
              <a:t>四种操作；用户可以通过勾选图层框实现图层的显示，勾选的图层将会被绘制，未勾选图层不会被绘制。</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图层打印指的是将已绘制的图层以</a:t>
            </a:r>
            <a:r>
              <a:rPr lang="zh-CN" altLang="zh-CN" sz="2000" b="1" kern="100" dirty="0">
                <a:highlight>
                  <a:srgbClr val="C0C0C0"/>
                </a:highlight>
                <a:latin typeface="Times New Roman" panose="02020603050405020304" pitchFamily="18" charset="0"/>
              </a:rPr>
              <a:t>图片的形式导出</a:t>
            </a:r>
            <a:r>
              <a:rPr lang="zh-CN" altLang="zh-CN" sz="2000" kern="100" dirty="0">
                <a:latin typeface="Times New Roman" panose="02020603050405020304" pitchFamily="18" charset="0"/>
              </a:rPr>
              <a:t>。</a:t>
            </a:r>
          </a:p>
          <a:p>
            <a:pPr marL="285750" indent="-285750">
              <a:lnSpc>
                <a:spcPct val="150000"/>
              </a:lnSpc>
              <a:buFont typeface="Arial" panose="020B0604020202020204" pitchFamily="34" charset="0"/>
              <a:buChar char="•"/>
            </a:pPr>
            <a:endParaRPr lang="zh-CN" altLang="zh-CN" sz="2000" dirty="0">
              <a:latin typeface="+mj-ea"/>
              <a:ea typeface="+mj-ea"/>
            </a:endParaRPr>
          </a:p>
        </p:txBody>
      </p:sp>
    </p:spTree>
    <p:extLst>
      <p:ext uri="{BB962C8B-B14F-4D97-AF65-F5344CB8AC3E}">
        <p14:creationId xmlns:p14="http://schemas.microsoft.com/office/powerpoint/2010/main" val="181995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2.1 </a:t>
            </a:r>
            <a:r>
              <a:rPr lang="zh-CN" altLang="en-US" sz="2800" b="1" dirty="0">
                <a:latin typeface="微软雅黑" panose="020B0503020204020204" pitchFamily="34" charset="-122"/>
                <a:ea typeface="微软雅黑" panose="020B0503020204020204" pitchFamily="34" charset="-122"/>
              </a:rPr>
              <a:t>数据存取子系统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8</a:t>
            </a:fld>
            <a:endParaRPr lang="zh-CN" altLang="en-US"/>
          </a:p>
        </p:txBody>
      </p:sp>
      <p:pic>
        <p:nvPicPr>
          <p:cNvPr id="5" name="图片 4">
            <a:extLst>
              <a:ext uri="{FF2B5EF4-FFF2-40B4-BE49-F238E27FC236}">
                <a16:creationId xmlns:a16="http://schemas.microsoft.com/office/drawing/2014/main" id="{9269D950-C2FD-4E28-B46B-378008848CE3}"/>
              </a:ext>
            </a:extLst>
          </p:cNvPr>
          <p:cNvPicPr>
            <a:picLocks noChangeAspect="1"/>
          </p:cNvPicPr>
          <p:nvPr/>
        </p:nvPicPr>
        <p:blipFill>
          <a:blip r:embed="rId3"/>
          <a:stretch>
            <a:fillRect/>
          </a:stretch>
        </p:blipFill>
        <p:spPr>
          <a:xfrm>
            <a:off x="1600798" y="1246366"/>
            <a:ext cx="7620392" cy="4991357"/>
          </a:xfrm>
          <a:prstGeom prst="rect">
            <a:avLst/>
          </a:prstGeom>
        </p:spPr>
      </p:pic>
      <p:pic>
        <p:nvPicPr>
          <p:cNvPr id="8" name="图片 7">
            <a:extLst>
              <a:ext uri="{FF2B5EF4-FFF2-40B4-BE49-F238E27FC236}">
                <a16:creationId xmlns:a16="http://schemas.microsoft.com/office/drawing/2014/main" id="{48A56A0B-6F88-4279-8690-AEE1B892FF93}"/>
              </a:ext>
            </a:extLst>
          </p:cNvPr>
          <p:cNvPicPr>
            <a:picLocks noChangeAspect="1"/>
          </p:cNvPicPr>
          <p:nvPr/>
        </p:nvPicPr>
        <p:blipFill>
          <a:blip r:embed="rId4"/>
          <a:stretch>
            <a:fillRect/>
          </a:stretch>
        </p:blipFill>
        <p:spPr>
          <a:xfrm>
            <a:off x="1600798" y="1261282"/>
            <a:ext cx="7620392" cy="4991357"/>
          </a:xfrm>
          <a:prstGeom prst="rect">
            <a:avLst/>
          </a:prstGeom>
        </p:spPr>
      </p:pic>
      <p:pic>
        <p:nvPicPr>
          <p:cNvPr id="10" name="图片 9">
            <a:extLst>
              <a:ext uri="{FF2B5EF4-FFF2-40B4-BE49-F238E27FC236}">
                <a16:creationId xmlns:a16="http://schemas.microsoft.com/office/drawing/2014/main" id="{BCD9A9A8-CE02-4B62-B847-EEF3C95F55E5}"/>
              </a:ext>
            </a:extLst>
          </p:cNvPr>
          <p:cNvPicPr>
            <a:picLocks noChangeAspect="1"/>
          </p:cNvPicPr>
          <p:nvPr/>
        </p:nvPicPr>
        <p:blipFill>
          <a:blip r:embed="rId5"/>
          <a:stretch>
            <a:fillRect/>
          </a:stretch>
        </p:blipFill>
        <p:spPr>
          <a:xfrm>
            <a:off x="1600798" y="1206560"/>
            <a:ext cx="7620392" cy="4991357"/>
          </a:xfrm>
          <a:prstGeom prst="rect">
            <a:avLst/>
          </a:prstGeom>
        </p:spPr>
      </p:pic>
      <p:pic>
        <p:nvPicPr>
          <p:cNvPr id="4" name="图片 3">
            <a:extLst>
              <a:ext uri="{FF2B5EF4-FFF2-40B4-BE49-F238E27FC236}">
                <a16:creationId xmlns:a16="http://schemas.microsoft.com/office/drawing/2014/main" id="{CAE098A4-C29E-4F7B-92B7-905A64DF340B}"/>
              </a:ext>
            </a:extLst>
          </p:cNvPr>
          <p:cNvPicPr>
            <a:picLocks noChangeAspect="1"/>
          </p:cNvPicPr>
          <p:nvPr/>
        </p:nvPicPr>
        <p:blipFill>
          <a:blip r:embed="rId6"/>
          <a:stretch>
            <a:fillRect/>
          </a:stretch>
        </p:blipFill>
        <p:spPr>
          <a:xfrm>
            <a:off x="1600798" y="1227316"/>
            <a:ext cx="7448933" cy="5010407"/>
          </a:xfrm>
          <a:prstGeom prst="rect">
            <a:avLst/>
          </a:prstGeom>
        </p:spPr>
      </p:pic>
      <p:pic>
        <p:nvPicPr>
          <p:cNvPr id="12" name="图片 11">
            <a:extLst>
              <a:ext uri="{FF2B5EF4-FFF2-40B4-BE49-F238E27FC236}">
                <a16:creationId xmlns:a16="http://schemas.microsoft.com/office/drawing/2014/main" id="{1932F4FC-966C-4877-845C-7286ED8820EF}"/>
              </a:ext>
            </a:extLst>
          </p:cNvPr>
          <p:cNvPicPr>
            <a:picLocks noChangeAspect="1"/>
          </p:cNvPicPr>
          <p:nvPr/>
        </p:nvPicPr>
        <p:blipFill>
          <a:blip r:embed="rId7"/>
          <a:stretch>
            <a:fillRect/>
          </a:stretch>
        </p:blipFill>
        <p:spPr>
          <a:xfrm>
            <a:off x="1600798" y="1214018"/>
            <a:ext cx="7620392" cy="4991357"/>
          </a:xfrm>
          <a:prstGeom prst="rect">
            <a:avLst/>
          </a:prstGeom>
        </p:spPr>
      </p:pic>
      <p:pic>
        <p:nvPicPr>
          <p:cNvPr id="14" name="图片 13">
            <a:extLst>
              <a:ext uri="{FF2B5EF4-FFF2-40B4-BE49-F238E27FC236}">
                <a16:creationId xmlns:a16="http://schemas.microsoft.com/office/drawing/2014/main" id="{F07E307F-8B95-4C58-B297-C813A9CC06C0}"/>
              </a:ext>
            </a:extLst>
          </p:cNvPr>
          <p:cNvPicPr>
            <a:picLocks noChangeAspect="1"/>
          </p:cNvPicPr>
          <p:nvPr/>
        </p:nvPicPr>
        <p:blipFill>
          <a:blip r:embed="rId8"/>
          <a:stretch>
            <a:fillRect/>
          </a:stretch>
        </p:blipFill>
        <p:spPr>
          <a:xfrm>
            <a:off x="1600798" y="1174212"/>
            <a:ext cx="7620392" cy="4991357"/>
          </a:xfrm>
          <a:prstGeom prst="rect">
            <a:avLst/>
          </a:prstGeom>
        </p:spPr>
      </p:pic>
      <p:pic>
        <p:nvPicPr>
          <p:cNvPr id="16" name="图片 15">
            <a:extLst>
              <a:ext uri="{FF2B5EF4-FFF2-40B4-BE49-F238E27FC236}">
                <a16:creationId xmlns:a16="http://schemas.microsoft.com/office/drawing/2014/main" id="{4221A28D-761E-4B49-A58D-F1EB2134BBCD}"/>
              </a:ext>
            </a:extLst>
          </p:cNvPr>
          <p:cNvPicPr>
            <a:picLocks noChangeAspect="1"/>
          </p:cNvPicPr>
          <p:nvPr/>
        </p:nvPicPr>
        <p:blipFill>
          <a:blip r:embed="rId9"/>
          <a:stretch>
            <a:fillRect/>
          </a:stretch>
        </p:blipFill>
        <p:spPr>
          <a:xfrm>
            <a:off x="1600798" y="1141864"/>
            <a:ext cx="7620392" cy="4991357"/>
          </a:xfrm>
          <a:prstGeom prst="rect">
            <a:avLst/>
          </a:prstGeom>
        </p:spPr>
      </p:pic>
    </p:spTree>
    <p:extLst>
      <p:ext uri="{BB962C8B-B14F-4D97-AF65-F5344CB8AC3E}">
        <p14:creationId xmlns:p14="http://schemas.microsoft.com/office/powerpoint/2010/main" val="89471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2.2 </a:t>
            </a:r>
            <a:r>
              <a:rPr lang="zh-CN" altLang="en-US" sz="2800" b="1" dirty="0">
                <a:latin typeface="微软雅黑" panose="020B0503020204020204" pitchFamily="34" charset="-122"/>
                <a:ea typeface="微软雅黑" panose="020B0503020204020204" pitchFamily="34" charset="-122"/>
              </a:rPr>
              <a:t>专题地图子系统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a:xfrm>
            <a:off x="11162720" y="9352469"/>
            <a:ext cx="729343" cy="365125"/>
          </a:xfrm>
        </p:spPr>
        <p:txBody>
          <a:bodyPr/>
          <a:lstStyle/>
          <a:p>
            <a:fld id="{ABB8F404-4D68-4CF1-A1D1-4545FFCFAAD6}" type="slidenum">
              <a:rPr lang="zh-CN" altLang="en-US" smtClean="0"/>
              <a:pPr/>
              <a:t>9</a:t>
            </a:fld>
            <a:endParaRPr lang="zh-CN" altLang="en-US"/>
          </a:p>
        </p:txBody>
      </p:sp>
      <p:pic>
        <p:nvPicPr>
          <p:cNvPr id="12" name="图片 11">
            <a:extLst>
              <a:ext uri="{FF2B5EF4-FFF2-40B4-BE49-F238E27FC236}">
                <a16:creationId xmlns:a16="http://schemas.microsoft.com/office/drawing/2014/main" id="{CB312A80-689E-4C52-B7A0-588CD929F45B}"/>
              </a:ext>
            </a:extLst>
          </p:cNvPr>
          <p:cNvPicPr>
            <a:picLocks noChangeAspect="1"/>
          </p:cNvPicPr>
          <p:nvPr/>
        </p:nvPicPr>
        <p:blipFill>
          <a:blip r:embed="rId3"/>
          <a:stretch>
            <a:fillRect/>
          </a:stretch>
        </p:blipFill>
        <p:spPr>
          <a:xfrm>
            <a:off x="-71336" y="7358440"/>
            <a:ext cx="7620392" cy="4991357"/>
          </a:xfrm>
          <a:prstGeom prst="rect">
            <a:avLst/>
          </a:prstGeom>
        </p:spPr>
      </p:pic>
      <p:pic>
        <p:nvPicPr>
          <p:cNvPr id="14" name="图片 13">
            <a:extLst>
              <a:ext uri="{FF2B5EF4-FFF2-40B4-BE49-F238E27FC236}">
                <a16:creationId xmlns:a16="http://schemas.microsoft.com/office/drawing/2014/main" id="{E9C36184-EFB3-4091-A42E-1FB3C1FD593D}"/>
              </a:ext>
            </a:extLst>
          </p:cNvPr>
          <p:cNvPicPr>
            <a:picLocks noChangeAspect="1"/>
          </p:cNvPicPr>
          <p:nvPr/>
        </p:nvPicPr>
        <p:blipFill>
          <a:blip r:embed="rId4"/>
          <a:stretch>
            <a:fillRect/>
          </a:stretch>
        </p:blipFill>
        <p:spPr>
          <a:xfrm>
            <a:off x="4438826" y="7378185"/>
            <a:ext cx="7620392" cy="4991357"/>
          </a:xfrm>
          <a:prstGeom prst="rect">
            <a:avLst/>
          </a:prstGeom>
        </p:spPr>
      </p:pic>
      <p:pic>
        <p:nvPicPr>
          <p:cNvPr id="17" name="图片 16">
            <a:extLst>
              <a:ext uri="{FF2B5EF4-FFF2-40B4-BE49-F238E27FC236}">
                <a16:creationId xmlns:a16="http://schemas.microsoft.com/office/drawing/2014/main" id="{4611E269-4BEB-4EF6-B9F6-B5AD39088E31}"/>
              </a:ext>
            </a:extLst>
          </p:cNvPr>
          <p:cNvPicPr>
            <a:picLocks noChangeAspect="1"/>
          </p:cNvPicPr>
          <p:nvPr/>
        </p:nvPicPr>
        <p:blipFill>
          <a:blip r:embed="rId5"/>
          <a:stretch>
            <a:fillRect/>
          </a:stretch>
        </p:blipFill>
        <p:spPr>
          <a:xfrm>
            <a:off x="-137897" y="9276467"/>
            <a:ext cx="7448933" cy="5010407"/>
          </a:xfrm>
          <a:prstGeom prst="rect">
            <a:avLst/>
          </a:prstGeom>
        </p:spPr>
      </p:pic>
      <p:pic>
        <p:nvPicPr>
          <p:cNvPr id="20" name="图片 19">
            <a:extLst>
              <a:ext uri="{FF2B5EF4-FFF2-40B4-BE49-F238E27FC236}">
                <a16:creationId xmlns:a16="http://schemas.microsoft.com/office/drawing/2014/main" id="{3A1B6065-302E-49C8-91EF-27098B38B42A}"/>
              </a:ext>
            </a:extLst>
          </p:cNvPr>
          <p:cNvPicPr>
            <a:picLocks noChangeAspect="1"/>
          </p:cNvPicPr>
          <p:nvPr/>
        </p:nvPicPr>
        <p:blipFill>
          <a:blip r:embed="rId6"/>
          <a:stretch>
            <a:fillRect/>
          </a:stretch>
        </p:blipFill>
        <p:spPr>
          <a:xfrm>
            <a:off x="4453122" y="9407790"/>
            <a:ext cx="7448933" cy="5010407"/>
          </a:xfrm>
          <a:prstGeom prst="rect">
            <a:avLst/>
          </a:prstGeom>
        </p:spPr>
      </p:pic>
      <p:sp>
        <p:nvSpPr>
          <p:cNvPr id="15" name="文本框 14">
            <a:extLst>
              <a:ext uri="{FF2B5EF4-FFF2-40B4-BE49-F238E27FC236}">
                <a16:creationId xmlns:a16="http://schemas.microsoft.com/office/drawing/2014/main" id="{F491D4E7-17FC-40E5-ABAD-8D2FB270BDC2}"/>
              </a:ext>
            </a:extLst>
          </p:cNvPr>
          <p:cNvSpPr txBox="1"/>
          <p:nvPr/>
        </p:nvSpPr>
        <p:spPr>
          <a:xfrm>
            <a:off x="121733" y="1228397"/>
            <a:ext cx="11948534" cy="4401205"/>
          </a:xfrm>
          <a:prstGeom prst="rect">
            <a:avLst/>
          </a:prstGeom>
          <a:noFill/>
        </p:spPr>
        <p:txBody>
          <a:bodyPr wrap="square" rtlCol="0">
            <a:spAutoFit/>
          </a:bodyPr>
          <a:lstStyle/>
          <a:p>
            <a:pPr algn="just">
              <a:spcBef>
                <a:spcPts val="600"/>
              </a:spcBef>
              <a:spcAft>
                <a:spcPts val="600"/>
              </a:spcAft>
            </a:pPr>
            <a:r>
              <a:rPr lang="zh-CN" altLang="zh-CN" sz="2000" kern="100" dirty="0">
                <a:latin typeface="Times New Roman" panose="02020603050405020304" pitchFamily="18" charset="0"/>
              </a:rPr>
              <a:t>专题地图子系统的主要功能为</a:t>
            </a:r>
            <a:r>
              <a:rPr lang="zh-CN" altLang="zh-CN" sz="2000" kern="100" dirty="0">
                <a:highlight>
                  <a:srgbClr val="C0C0C0"/>
                </a:highlight>
                <a:latin typeface="Times New Roman" panose="02020603050405020304" pitchFamily="18" charset="0"/>
              </a:rPr>
              <a:t>图层的渲染</a:t>
            </a:r>
            <a:r>
              <a:rPr lang="zh-CN" altLang="zh-CN" sz="2000" kern="100" dirty="0">
                <a:latin typeface="Times New Roman" panose="02020603050405020304" pitchFamily="18" charset="0"/>
              </a:rPr>
              <a:t>和</a:t>
            </a:r>
            <a:r>
              <a:rPr lang="zh-CN" altLang="zh-CN" sz="2000" kern="100" dirty="0">
                <a:highlight>
                  <a:srgbClr val="C0C0C0"/>
                </a:highlight>
                <a:latin typeface="Times New Roman" panose="02020603050405020304" pitchFamily="18" charset="0"/>
              </a:rPr>
              <a:t>要素标注</a:t>
            </a:r>
            <a:r>
              <a:rPr lang="zh-CN" altLang="zh-CN" sz="2000" kern="100" dirty="0">
                <a:latin typeface="Times New Roman" panose="02020603050405020304" pitchFamily="18" charset="0"/>
              </a:rPr>
              <a:t>，其中图层渲染包括</a:t>
            </a:r>
            <a:r>
              <a:rPr lang="zh-CN" altLang="zh-CN" sz="2000" kern="100" dirty="0">
                <a:highlight>
                  <a:srgbClr val="C0C0C0"/>
                </a:highlight>
                <a:latin typeface="Times New Roman" panose="02020603050405020304" pitchFamily="18" charset="0"/>
              </a:rPr>
              <a:t>单一符号法</a:t>
            </a:r>
            <a:r>
              <a:rPr lang="zh-CN" altLang="zh-CN" sz="2000" kern="100" dirty="0">
                <a:latin typeface="Times New Roman" panose="02020603050405020304" pitchFamily="18" charset="0"/>
              </a:rPr>
              <a:t>、</a:t>
            </a:r>
            <a:r>
              <a:rPr lang="zh-CN" altLang="zh-CN" sz="2000" kern="100" dirty="0">
                <a:highlight>
                  <a:srgbClr val="C0C0C0"/>
                </a:highlight>
                <a:latin typeface="Times New Roman" panose="02020603050405020304" pitchFamily="18" charset="0"/>
              </a:rPr>
              <a:t>唯一值法</a:t>
            </a:r>
            <a:r>
              <a:rPr lang="zh-CN" altLang="zh-CN" sz="2000" kern="100" dirty="0">
                <a:latin typeface="Times New Roman" panose="02020603050405020304" pitchFamily="18" charset="0"/>
              </a:rPr>
              <a:t>、</a:t>
            </a:r>
            <a:r>
              <a:rPr lang="zh-CN" altLang="zh-CN" sz="2000" kern="100" dirty="0">
                <a:highlight>
                  <a:srgbClr val="C0C0C0"/>
                </a:highlight>
                <a:latin typeface="Times New Roman" panose="02020603050405020304" pitchFamily="18" charset="0"/>
              </a:rPr>
              <a:t>分级法</a:t>
            </a:r>
            <a:r>
              <a:rPr lang="zh-CN" altLang="zh-CN" sz="2000" kern="100" dirty="0">
                <a:latin typeface="Times New Roman" panose="02020603050405020304" pitchFamily="18" charset="0"/>
              </a:rPr>
              <a:t>。</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单一符号表示方法就是采用</a:t>
            </a:r>
            <a:r>
              <a:rPr lang="zh-CN" altLang="zh-CN" sz="2000" kern="100" dirty="0">
                <a:highlight>
                  <a:srgbClr val="C0C0C0"/>
                </a:highlight>
                <a:latin typeface="Times New Roman" panose="02020603050405020304" pitchFamily="18" charset="0"/>
              </a:rPr>
              <a:t>统一大小、统一形状、同一颜色的点状符号</a:t>
            </a:r>
            <a:r>
              <a:rPr lang="zh-CN" altLang="zh-CN" sz="2000" kern="100" dirty="0">
                <a:latin typeface="Times New Roman" panose="02020603050405020304" pitchFamily="18" charset="0"/>
              </a:rPr>
              <a:t>、线状符号或面状符号来表达制图要素，而不管要素本身在数量、质量、大小方面的差异。</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唯一值符号化是</a:t>
            </a:r>
            <a:r>
              <a:rPr lang="zh-CN" altLang="zh-CN" sz="2000" kern="100" dirty="0">
                <a:highlight>
                  <a:srgbClr val="C0C0C0"/>
                </a:highlight>
                <a:latin typeface="Times New Roman" panose="02020603050405020304" pitchFamily="18" charset="0"/>
              </a:rPr>
              <a:t>根据要素属性值来设置地图符号</a:t>
            </a:r>
            <a:r>
              <a:rPr lang="zh-CN" altLang="zh-CN" sz="2000" kern="100" dirty="0">
                <a:latin typeface="Times New Roman" panose="02020603050405020304" pitchFamily="18" charset="0"/>
              </a:rPr>
              <a:t>的，具有相同属性值的要素采用相同的符号，而属性值不同的要素采用不同的符号。</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分级色彩符号化是将要素属性值按照一定的分级方法分成若干级别，然后</a:t>
            </a:r>
            <a:r>
              <a:rPr lang="zh-CN" altLang="zh-CN" sz="2000" kern="100" dirty="0">
                <a:highlight>
                  <a:srgbClr val="C0C0C0"/>
                </a:highlight>
                <a:latin typeface="Times New Roman" panose="02020603050405020304" pitchFamily="18" charset="0"/>
              </a:rPr>
              <a:t>用不同的颜色表示不同的级别。</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要素标注即在图层中</a:t>
            </a:r>
            <a:r>
              <a:rPr lang="zh-CN" altLang="zh-CN" sz="2000" kern="100" dirty="0">
                <a:highlight>
                  <a:srgbClr val="C0C0C0"/>
                </a:highlight>
                <a:latin typeface="Times New Roman" panose="02020603050405020304" pitchFamily="18" charset="0"/>
              </a:rPr>
              <a:t>显示要素注记</a:t>
            </a:r>
            <a:r>
              <a:rPr lang="zh-CN" altLang="en-US" sz="2000" kern="100" dirty="0">
                <a:latin typeface="Times New Roman" panose="02020603050405020304" pitchFamily="18" charset="0"/>
              </a:rPr>
              <a:t>。</a:t>
            </a:r>
            <a:endParaRPr lang="zh-CN" altLang="zh-CN" sz="2000" kern="100" dirty="0">
              <a:latin typeface="Times New Roman" panose="02020603050405020304" pitchFamily="18" charset="0"/>
            </a:endParaRPr>
          </a:p>
          <a:p>
            <a:pPr marL="285750" indent="-285750" algn="just">
              <a:spcBef>
                <a:spcPts val="600"/>
              </a:spcBef>
              <a:spcAft>
                <a:spcPts val="600"/>
              </a:spcAft>
              <a:buFont typeface="Arial" panose="020B0604020202020204" pitchFamily="34" charset="0"/>
              <a:buChar char="•"/>
            </a:pPr>
            <a:endParaRPr lang="zh-CN" altLang="zh-CN" sz="2000" kern="100" dirty="0">
              <a:latin typeface="Times New Roman" panose="02020603050405020304" pitchFamily="18" charset="0"/>
            </a:endParaRPr>
          </a:p>
          <a:p>
            <a:pPr algn="just">
              <a:spcBef>
                <a:spcPts val="600"/>
              </a:spcBef>
              <a:spcAft>
                <a:spcPts val="600"/>
              </a:spcAft>
            </a:pPr>
            <a:endParaRPr lang="zh-CN" altLang="zh-CN" sz="2000" dirty="0">
              <a:latin typeface="+mj-ea"/>
              <a:ea typeface="+mj-ea"/>
            </a:endParaRPr>
          </a:p>
        </p:txBody>
      </p:sp>
    </p:spTree>
    <p:extLst>
      <p:ext uri="{BB962C8B-B14F-4D97-AF65-F5344CB8AC3E}">
        <p14:creationId xmlns:p14="http://schemas.microsoft.com/office/powerpoint/2010/main" val="250729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1379</TotalTime>
  <Pages>0</Pages>
  <Words>1425</Words>
  <Characters>0</Characters>
  <Application>Microsoft Office PowerPoint</Application>
  <DocSecurity>0</DocSecurity>
  <PresentationFormat>宽屏</PresentationFormat>
  <Lines>0</Lines>
  <Paragraphs>170</Paragraphs>
  <Slides>26</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仿宋</vt:lpstr>
      <vt:lpstr>黑体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张俊龙</cp:lastModifiedBy>
  <cp:revision>123</cp:revision>
  <dcterms:created xsi:type="dcterms:W3CDTF">2015-07-17T02:38:59Z</dcterms:created>
  <dcterms:modified xsi:type="dcterms:W3CDTF">2022-05-20T01:49:59Z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