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326" r:id="rId4"/>
    <p:sldId id="264" r:id="rId5"/>
    <p:sldId id="307" r:id="rId6"/>
    <p:sldId id="312" r:id="rId7"/>
    <p:sldId id="314" r:id="rId8"/>
    <p:sldId id="306" r:id="rId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512B"/>
    <a:srgbClr val="FB4D35"/>
    <a:srgbClr val="9A0000"/>
    <a:srgbClr val="873A3A"/>
    <a:srgbClr val="FFFFFF"/>
    <a:srgbClr val="7F7F7F"/>
    <a:srgbClr val="5B9BD5"/>
    <a:srgbClr val="4886D8"/>
    <a:srgbClr val="A20012"/>
    <a:srgbClr val="1C4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102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A46FB-DBDC-4998-A3B8-E2D7290CE818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1D2AB-D8F6-4361-80F7-BCE9DDD1A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885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D2AB-D8F6-4361-80F7-BCE9DDD1A5C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143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D2AB-D8F6-4361-80F7-BCE9DDD1A5C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807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D2AB-D8F6-4361-80F7-BCE9DDD1A5C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483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D2AB-D8F6-4361-80F7-BCE9DDD1A5C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107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D2AB-D8F6-4361-80F7-BCE9DDD1A5C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269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D2AB-D8F6-4361-80F7-BCE9DDD1A5C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311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D314E-D00A-4C6E-A00B-846B09FBD27F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F9A37A-BB94-4596-930E-4FE40B9D5EA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83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E158B5-598E-47F9-BD93-615B7303F63E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316925-8EF8-4770-AA56-F99B2AF507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9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B0790-2039-4BA6-8F1D-ECDBE65B9DAA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BA6F26-07A6-4F7F-BBE7-362C3A40333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43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9202F-D98B-40CC-90F7-0485E9F23421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9C799-A8CE-409E-9B24-85FBC622CAD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56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27179-2044-49D6-A4B9-D78D77B4825D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644A01-BCE5-42BF-9F3E-0A743B7956B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97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8352A4-FACB-4922-91E1-B30B3AEFC9E1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82D18D-45C7-4CF7-8F35-DD36172847E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19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8A27E-BBC5-4B41-A445-1F4A9D8925B5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6ADE76-6116-4D50-A096-0086DE6E1EB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28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1F022-4C64-4C0F-BCD9-6A1F3E8806ED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06208D-24CB-4B6A-8760-62BD73CA338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39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77F83-991E-4607-86D0-094FC5DD0A21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8F404-4D68-4CF1-A1D1-4545FFCFAAD6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92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54934-AE2D-44F7-B3AC-62AA80DE831E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547B9B-1766-479B-AA23-B506E2AC126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89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EAD06-351C-4B25-815A-F9556AF54762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FF7BFB-756C-47A5-9D16-E669BBFD99C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25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CDA3588-EBCF-4D62-811C-B562E2951D89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34056" y="6356350"/>
            <a:ext cx="729343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2400">
                <a:solidFill>
                  <a:srgbClr val="9A0000"/>
                </a:solidFill>
              </a:defRPr>
            </a:lvl1pPr>
          </a:lstStyle>
          <a:p>
            <a:fld id="{F205F109-EF71-431C-AD3A-28C87A55BB4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 bwMode="auto">
          <a:xfrm>
            <a:off x="10873921" y="6248401"/>
            <a:ext cx="493485" cy="609600"/>
          </a:xfrm>
          <a:prstGeom prst="rect">
            <a:avLst/>
          </a:prstGeom>
          <a:solidFill>
            <a:srgbClr val="9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556" y="6311899"/>
            <a:ext cx="415374" cy="4095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矩形 6"/>
          <p:cNvSpPr>
            <a:spLocks noChangeArrowheads="1"/>
          </p:cNvSpPr>
          <p:nvPr/>
        </p:nvSpPr>
        <p:spPr bwMode="auto">
          <a:xfrm>
            <a:off x="0" y="4902200"/>
            <a:ext cx="12192000" cy="195580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</a:endParaRPr>
          </a:p>
        </p:txBody>
      </p:sp>
      <p:grpSp>
        <p:nvGrpSpPr>
          <p:cNvPr id="4" name="组合 22"/>
          <p:cNvGrpSpPr>
            <a:grpSpLocks/>
          </p:cNvGrpSpPr>
          <p:nvPr/>
        </p:nvGrpSpPr>
        <p:grpSpPr bwMode="auto">
          <a:xfrm>
            <a:off x="415086" y="6187281"/>
            <a:ext cx="587375" cy="338137"/>
            <a:chOff x="0" y="0"/>
            <a:chExt cx="587956" cy="338555"/>
          </a:xfrm>
        </p:grpSpPr>
        <p:sp>
          <p:nvSpPr>
            <p:cNvPr id="2060" name="矩形 40"/>
            <p:cNvSpPr>
              <a:spLocks noChangeArrowheads="1"/>
            </p:cNvSpPr>
            <p:nvPr/>
          </p:nvSpPr>
          <p:spPr bwMode="auto">
            <a:xfrm>
              <a:off x="403225" y="0"/>
              <a:ext cx="184731" cy="338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FFFFFF"/>
                </a:solidFill>
              </a:endParaRPr>
            </a:p>
          </p:txBody>
        </p:sp>
        <p:sp>
          <p:nvSpPr>
            <p:cNvPr id="2061" name="Freeform 102"/>
            <p:cNvSpPr>
              <a:spLocks noEditPoints="1"/>
            </p:cNvSpPr>
            <p:nvPr/>
          </p:nvSpPr>
          <p:spPr bwMode="auto">
            <a:xfrm>
              <a:off x="0" y="19050"/>
              <a:ext cx="300038" cy="298450"/>
            </a:xfrm>
            <a:custGeom>
              <a:avLst/>
              <a:gdLst>
                <a:gd name="T0" fmla="*/ 2147483647 w 837"/>
                <a:gd name="T1" fmla="*/ 0 h 837"/>
                <a:gd name="T2" fmla="*/ 0 w 837"/>
                <a:gd name="T3" fmla="*/ 2147483647 h 837"/>
                <a:gd name="T4" fmla="*/ 2147483647 w 837"/>
                <a:gd name="T5" fmla="*/ 2147483647 h 837"/>
                <a:gd name="T6" fmla="*/ 2147483647 w 837"/>
                <a:gd name="T7" fmla="*/ 2147483647 h 837"/>
                <a:gd name="T8" fmla="*/ 2147483647 w 837"/>
                <a:gd name="T9" fmla="*/ 0 h 837"/>
                <a:gd name="T10" fmla="*/ 2147483647 w 837"/>
                <a:gd name="T11" fmla="*/ 2147483647 h 837"/>
                <a:gd name="T12" fmla="*/ 2147483647 w 837"/>
                <a:gd name="T13" fmla="*/ 2147483647 h 837"/>
                <a:gd name="T14" fmla="*/ 2147483647 w 837"/>
                <a:gd name="T15" fmla="*/ 2147483647 h 837"/>
                <a:gd name="T16" fmla="*/ 2147483647 w 837"/>
                <a:gd name="T17" fmla="*/ 2147483647 h 837"/>
                <a:gd name="T18" fmla="*/ 2147483647 w 837"/>
                <a:gd name="T19" fmla="*/ 2147483647 h 837"/>
                <a:gd name="T20" fmla="*/ 2147483647 w 837"/>
                <a:gd name="T21" fmla="*/ 2147483647 h 837"/>
                <a:gd name="T22" fmla="*/ 2147483647 w 837"/>
                <a:gd name="T23" fmla="*/ 2147483647 h 837"/>
                <a:gd name="T24" fmla="*/ 2147483647 w 837"/>
                <a:gd name="T25" fmla="*/ 2147483647 h 837"/>
                <a:gd name="T26" fmla="*/ 2147483647 w 837"/>
                <a:gd name="T27" fmla="*/ 2147483647 h 837"/>
                <a:gd name="T28" fmla="*/ 2147483647 w 837"/>
                <a:gd name="T29" fmla="*/ 2147483647 h 837"/>
                <a:gd name="T30" fmla="*/ 2147483647 w 837"/>
                <a:gd name="T31" fmla="*/ 2147483647 h 837"/>
                <a:gd name="T32" fmla="*/ 2147483647 w 837"/>
                <a:gd name="T33" fmla="*/ 2147483647 h 837"/>
                <a:gd name="T34" fmla="*/ 2147483647 w 837"/>
                <a:gd name="T35" fmla="*/ 2147483647 h 837"/>
                <a:gd name="T36" fmla="*/ 2147483647 w 837"/>
                <a:gd name="T37" fmla="*/ 2147483647 h 837"/>
                <a:gd name="T38" fmla="*/ 2147483647 w 837"/>
                <a:gd name="T39" fmla="*/ 2147483647 h 837"/>
                <a:gd name="T40" fmla="*/ 2147483647 w 837"/>
                <a:gd name="T41" fmla="*/ 2147483647 h 83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37"/>
                <a:gd name="T64" fmla="*/ 0 h 837"/>
                <a:gd name="T65" fmla="*/ 837 w 837"/>
                <a:gd name="T66" fmla="*/ 837 h 83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37" h="837">
                  <a:moveTo>
                    <a:pt x="418" y="0"/>
                  </a:moveTo>
                  <a:cubicBezTo>
                    <a:pt x="187" y="0"/>
                    <a:pt x="0" y="187"/>
                    <a:pt x="0" y="419"/>
                  </a:cubicBezTo>
                  <a:cubicBezTo>
                    <a:pt x="0" y="650"/>
                    <a:pt x="187" y="837"/>
                    <a:pt x="418" y="837"/>
                  </a:cubicBezTo>
                  <a:cubicBezTo>
                    <a:pt x="650" y="837"/>
                    <a:pt x="837" y="650"/>
                    <a:pt x="837" y="419"/>
                  </a:cubicBezTo>
                  <a:cubicBezTo>
                    <a:pt x="837" y="187"/>
                    <a:pt x="650" y="0"/>
                    <a:pt x="418" y="0"/>
                  </a:cubicBezTo>
                  <a:close/>
                  <a:moveTo>
                    <a:pt x="173" y="583"/>
                  </a:moveTo>
                  <a:cubicBezTo>
                    <a:pt x="121" y="583"/>
                    <a:pt x="121" y="583"/>
                    <a:pt x="121" y="583"/>
                  </a:cubicBezTo>
                  <a:cubicBezTo>
                    <a:pt x="121" y="251"/>
                    <a:pt x="121" y="251"/>
                    <a:pt x="121" y="251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90" y="177"/>
                    <a:pt x="490" y="177"/>
                    <a:pt x="490" y="177"/>
                  </a:cubicBezTo>
                  <a:cubicBezTo>
                    <a:pt x="631" y="177"/>
                    <a:pt x="631" y="177"/>
                    <a:pt x="631" y="177"/>
                  </a:cubicBezTo>
                  <a:cubicBezTo>
                    <a:pt x="631" y="251"/>
                    <a:pt x="631" y="251"/>
                    <a:pt x="631" y="251"/>
                  </a:cubicBezTo>
                  <a:cubicBezTo>
                    <a:pt x="631" y="269"/>
                    <a:pt x="631" y="269"/>
                    <a:pt x="631" y="269"/>
                  </a:cubicBezTo>
                  <a:cubicBezTo>
                    <a:pt x="631" y="300"/>
                    <a:pt x="631" y="300"/>
                    <a:pt x="631" y="300"/>
                  </a:cubicBezTo>
                  <a:cubicBezTo>
                    <a:pt x="173" y="300"/>
                    <a:pt x="173" y="300"/>
                    <a:pt x="173" y="300"/>
                  </a:cubicBezTo>
                  <a:lnTo>
                    <a:pt x="173" y="583"/>
                  </a:lnTo>
                  <a:close/>
                  <a:moveTo>
                    <a:pt x="716" y="660"/>
                  </a:moveTo>
                  <a:cubicBezTo>
                    <a:pt x="205" y="660"/>
                    <a:pt x="205" y="660"/>
                    <a:pt x="205" y="660"/>
                  </a:cubicBezTo>
                  <a:cubicBezTo>
                    <a:pt x="205" y="328"/>
                    <a:pt x="205" y="328"/>
                    <a:pt x="205" y="328"/>
                  </a:cubicBezTo>
                  <a:cubicBezTo>
                    <a:pt x="716" y="328"/>
                    <a:pt x="716" y="328"/>
                    <a:pt x="716" y="328"/>
                  </a:cubicBezTo>
                  <a:lnTo>
                    <a:pt x="716" y="6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056" name="文本框 58"/>
          <p:cNvSpPr txBox="1">
            <a:spLocks noChangeArrowheads="1"/>
          </p:cNvSpPr>
          <p:nvPr/>
        </p:nvSpPr>
        <p:spPr bwMode="auto">
          <a:xfrm>
            <a:off x="312455" y="2240265"/>
            <a:ext cx="915494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7200" b="1" dirty="0">
                <a:solidFill>
                  <a:srgbClr val="9A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GIS</a:t>
            </a:r>
            <a:r>
              <a:rPr lang="zh-CN" altLang="en-US" sz="7200" b="1" dirty="0">
                <a:solidFill>
                  <a:srgbClr val="9A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算法与开发作业一</a:t>
            </a:r>
            <a:endParaRPr lang="en-US" altLang="zh-CN" sz="7200" b="1" dirty="0">
              <a:solidFill>
                <a:srgbClr val="9A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7200" b="1" dirty="0">
                <a:solidFill>
                  <a:srgbClr val="9A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en-US" altLang="zh-CN" sz="7200" b="1" dirty="0">
                <a:solidFill>
                  <a:srgbClr val="9A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7200" b="1" dirty="0">
                <a:solidFill>
                  <a:srgbClr val="9A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设计报告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86" y="384017"/>
            <a:ext cx="2921778" cy="82066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342" y="3195847"/>
            <a:ext cx="5260154" cy="3412704"/>
          </a:xfrm>
          <a:prstGeom prst="rect">
            <a:avLst/>
          </a:prstGeom>
        </p:spPr>
      </p:pic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F404-4D68-4CF1-A1D1-4545FFCFAAD6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387147-0ECD-40BC-8EDC-DDE48395B301}"/>
              </a:ext>
            </a:extLst>
          </p:cNvPr>
          <p:cNvSpPr txBox="1"/>
          <p:nvPr/>
        </p:nvSpPr>
        <p:spPr>
          <a:xfrm>
            <a:off x="910187" y="6108661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小组成员：颜晓钦 张建学	王子仪 齐俊楠 张俊龙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1"/>
          <p:cNvSpPr>
            <a:spLocks/>
          </p:cNvSpPr>
          <p:nvPr/>
        </p:nvSpPr>
        <p:spPr bwMode="auto">
          <a:xfrm>
            <a:off x="5614988" y="0"/>
            <a:ext cx="6423025" cy="6858000"/>
          </a:xfrm>
          <a:custGeom>
            <a:avLst/>
            <a:gdLst>
              <a:gd name="T0" fmla="*/ 2599382 w 5769204"/>
              <a:gd name="T1" fmla="*/ 9427 h 6858000"/>
              <a:gd name="T2" fmla="*/ 7961352 w 5769204"/>
              <a:gd name="T3" fmla="*/ 0 h 6858000"/>
              <a:gd name="T4" fmla="*/ 7961352 w 5769204"/>
              <a:gd name="T5" fmla="*/ 6858000 h 6858000"/>
              <a:gd name="T6" fmla="*/ 0 w 5769204"/>
              <a:gd name="T7" fmla="*/ 6858000 h 6858000"/>
              <a:gd name="T8" fmla="*/ 2599382 w 5769204"/>
              <a:gd name="T9" fmla="*/ 9427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9204"/>
              <a:gd name="T16" fmla="*/ 0 h 6858000"/>
              <a:gd name="T17" fmla="*/ 5769204 w 5769204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9204" h="6858000">
                <a:moveTo>
                  <a:pt x="1883645" y="9427"/>
                </a:moveTo>
                <a:lnTo>
                  <a:pt x="5769204" y="0"/>
                </a:lnTo>
                <a:lnTo>
                  <a:pt x="5769204" y="6858000"/>
                </a:lnTo>
                <a:lnTo>
                  <a:pt x="0" y="6858000"/>
                </a:lnTo>
                <a:lnTo>
                  <a:pt x="1883645" y="9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75" name="矩形 1"/>
          <p:cNvSpPr>
            <a:spLocks/>
          </p:cNvSpPr>
          <p:nvPr/>
        </p:nvSpPr>
        <p:spPr bwMode="auto">
          <a:xfrm>
            <a:off x="5768975" y="0"/>
            <a:ext cx="6423025" cy="6858000"/>
          </a:xfrm>
          <a:custGeom>
            <a:avLst/>
            <a:gdLst>
              <a:gd name="T0" fmla="*/ 2599382 w 5769204"/>
              <a:gd name="T1" fmla="*/ 9427 h 6858000"/>
              <a:gd name="T2" fmla="*/ 7961352 w 5769204"/>
              <a:gd name="T3" fmla="*/ 0 h 6858000"/>
              <a:gd name="T4" fmla="*/ 7961352 w 5769204"/>
              <a:gd name="T5" fmla="*/ 6858000 h 6858000"/>
              <a:gd name="T6" fmla="*/ 0 w 5769204"/>
              <a:gd name="T7" fmla="*/ 6858000 h 6858000"/>
              <a:gd name="T8" fmla="*/ 2599382 w 5769204"/>
              <a:gd name="T9" fmla="*/ 9427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9204"/>
              <a:gd name="T16" fmla="*/ 0 h 6858000"/>
              <a:gd name="T17" fmla="*/ 5769204 w 5769204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9204" h="6858000">
                <a:moveTo>
                  <a:pt x="1883645" y="9427"/>
                </a:moveTo>
                <a:lnTo>
                  <a:pt x="5769204" y="0"/>
                </a:lnTo>
                <a:lnTo>
                  <a:pt x="5769204" y="6858000"/>
                </a:lnTo>
                <a:lnTo>
                  <a:pt x="0" y="6858000"/>
                </a:lnTo>
                <a:lnTo>
                  <a:pt x="1883645" y="9427"/>
                </a:lnTo>
                <a:close/>
              </a:path>
            </a:pathLst>
          </a:cu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76" name="等腰三角形 4"/>
          <p:cNvSpPr>
            <a:spLocks/>
          </p:cNvSpPr>
          <p:nvPr/>
        </p:nvSpPr>
        <p:spPr bwMode="auto">
          <a:xfrm rot="-344388">
            <a:off x="9923463" y="-147638"/>
            <a:ext cx="2436812" cy="3543301"/>
          </a:xfrm>
          <a:custGeom>
            <a:avLst/>
            <a:gdLst>
              <a:gd name="T0" fmla="*/ 0 w 2436495"/>
              <a:gd name="T1" fmla="*/ 0 h 3543376"/>
              <a:gd name="T2" fmla="*/ 2437448 w 2436495"/>
              <a:gd name="T3" fmla="*/ 249659 h 3543376"/>
              <a:gd name="T4" fmla="*/ 2094032 w 2436495"/>
              <a:gd name="T5" fmla="*/ 3543149 h 3543376"/>
              <a:gd name="T6" fmla="*/ 0 w 2436495"/>
              <a:gd name="T7" fmla="*/ 0 h 3543376"/>
              <a:gd name="T8" fmla="*/ 0 60000 65536"/>
              <a:gd name="T9" fmla="*/ 0 60000 65536"/>
              <a:gd name="T10" fmla="*/ 0 60000 65536"/>
              <a:gd name="T11" fmla="*/ 0 60000 65536"/>
              <a:gd name="T12" fmla="*/ 0 w 2436495"/>
              <a:gd name="T13" fmla="*/ 0 h 3543376"/>
              <a:gd name="T14" fmla="*/ 2436495 w 2436495"/>
              <a:gd name="T15" fmla="*/ 3543376 h 35433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36495" h="3543376">
                <a:moveTo>
                  <a:pt x="0" y="0"/>
                </a:moveTo>
                <a:lnTo>
                  <a:pt x="2436495" y="249674"/>
                </a:lnTo>
                <a:lnTo>
                  <a:pt x="2093214" y="354337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78" name="矩形 31"/>
          <p:cNvSpPr>
            <a:spLocks noChangeArrowheads="1"/>
          </p:cNvSpPr>
          <p:nvPr/>
        </p:nvSpPr>
        <p:spPr bwMode="auto">
          <a:xfrm>
            <a:off x="2208213" y="2940050"/>
            <a:ext cx="3213100" cy="488950"/>
          </a:xfrm>
          <a:prstGeom prst="rect">
            <a:avLst/>
          </a:prstGeom>
          <a:noFill/>
          <a:ln w="9525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9" name="Rectangle 6"/>
          <p:cNvSpPr>
            <a:spLocks noChangeArrowheads="1"/>
          </p:cNvSpPr>
          <p:nvPr/>
        </p:nvSpPr>
        <p:spPr bwMode="auto">
          <a:xfrm>
            <a:off x="2200276" y="2984500"/>
            <a:ext cx="30753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</a:p>
        </p:txBody>
      </p:sp>
      <p:sp>
        <p:nvSpPr>
          <p:cNvPr id="3080" name="矩形 29"/>
          <p:cNvSpPr>
            <a:spLocks noChangeArrowheads="1"/>
          </p:cNvSpPr>
          <p:nvPr/>
        </p:nvSpPr>
        <p:spPr bwMode="auto">
          <a:xfrm>
            <a:off x="695325" y="2940050"/>
            <a:ext cx="1328738" cy="48895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81" name="文本框 30"/>
          <p:cNvSpPr txBox="1">
            <a:spLocks noChangeArrowheads="1"/>
          </p:cNvSpPr>
          <p:nvPr/>
        </p:nvSpPr>
        <p:spPr bwMode="auto">
          <a:xfrm>
            <a:off x="871538" y="2976563"/>
            <a:ext cx="962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</a:t>
            </a:r>
          </a:p>
        </p:txBody>
      </p:sp>
      <p:sp>
        <p:nvSpPr>
          <p:cNvPr id="3082" name="矩形 38"/>
          <p:cNvSpPr>
            <a:spLocks noChangeArrowheads="1"/>
          </p:cNvSpPr>
          <p:nvPr/>
        </p:nvSpPr>
        <p:spPr bwMode="auto">
          <a:xfrm>
            <a:off x="2208214" y="3600450"/>
            <a:ext cx="3216274" cy="488950"/>
          </a:xfrm>
          <a:prstGeom prst="rect">
            <a:avLst/>
          </a:prstGeom>
          <a:noFill/>
          <a:ln w="9525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83" name="Rectangle 6"/>
          <p:cNvSpPr>
            <a:spLocks noChangeArrowheads="1"/>
          </p:cNvSpPr>
          <p:nvPr/>
        </p:nvSpPr>
        <p:spPr bwMode="auto">
          <a:xfrm>
            <a:off x="2208214" y="3644880"/>
            <a:ext cx="29798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总体结构与功能分配</a:t>
            </a:r>
          </a:p>
        </p:txBody>
      </p:sp>
      <p:sp>
        <p:nvSpPr>
          <p:cNvPr id="3084" name="矩形 36"/>
          <p:cNvSpPr>
            <a:spLocks noChangeArrowheads="1"/>
          </p:cNvSpPr>
          <p:nvPr/>
        </p:nvSpPr>
        <p:spPr bwMode="auto">
          <a:xfrm>
            <a:off x="695325" y="3600450"/>
            <a:ext cx="1328738" cy="48895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85" name="文本框 37"/>
          <p:cNvSpPr txBox="1">
            <a:spLocks noChangeArrowheads="1"/>
          </p:cNvSpPr>
          <p:nvPr/>
        </p:nvSpPr>
        <p:spPr bwMode="auto">
          <a:xfrm>
            <a:off x="871538" y="3636963"/>
            <a:ext cx="962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第二节</a:t>
            </a:r>
          </a:p>
        </p:txBody>
      </p:sp>
      <p:sp>
        <p:nvSpPr>
          <p:cNvPr id="3086" name="矩形 45"/>
          <p:cNvSpPr>
            <a:spLocks noChangeArrowheads="1"/>
          </p:cNvSpPr>
          <p:nvPr/>
        </p:nvSpPr>
        <p:spPr bwMode="auto">
          <a:xfrm>
            <a:off x="2206624" y="4260850"/>
            <a:ext cx="3214689" cy="488950"/>
          </a:xfrm>
          <a:prstGeom prst="rect">
            <a:avLst/>
          </a:prstGeom>
          <a:noFill/>
          <a:ln w="9525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87" name="Rectangle 6"/>
          <p:cNvSpPr>
            <a:spLocks noChangeArrowheads="1"/>
          </p:cNvSpPr>
          <p:nvPr/>
        </p:nvSpPr>
        <p:spPr bwMode="auto">
          <a:xfrm>
            <a:off x="2184002" y="4305270"/>
            <a:ext cx="32456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系统接口与数据库设计</a:t>
            </a:r>
          </a:p>
        </p:txBody>
      </p:sp>
      <p:sp>
        <p:nvSpPr>
          <p:cNvPr id="3088" name="矩形 43"/>
          <p:cNvSpPr>
            <a:spLocks noChangeArrowheads="1"/>
          </p:cNvSpPr>
          <p:nvPr/>
        </p:nvSpPr>
        <p:spPr bwMode="auto">
          <a:xfrm>
            <a:off x="692150" y="4260850"/>
            <a:ext cx="1328738" cy="48895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89" name="文本框 44"/>
          <p:cNvSpPr txBox="1">
            <a:spLocks noChangeArrowheads="1"/>
          </p:cNvSpPr>
          <p:nvPr/>
        </p:nvSpPr>
        <p:spPr bwMode="auto">
          <a:xfrm>
            <a:off x="868363" y="4297363"/>
            <a:ext cx="962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第三节</a:t>
            </a:r>
          </a:p>
        </p:txBody>
      </p:sp>
      <p:sp>
        <p:nvSpPr>
          <p:cNvPr id="3093" name="文本框 51"/>
          <p:cNvSpPr txBox="1">
            <a:spLocks noChangeArrowheads="1"/>
          </p:cNvSpPr>
          <p:nvPr/>
        </p:nvSpPr>
        <p:spPr bwMode="auto">
          <a:xfrm>
            <a:off x="868363" y="4957763"/>
            <a:ext cx="962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第四节</a:t>
            </a:r>
          </a:p>
        </p:txBody>
      </p:sp>
      <p:grpSp>
        <p:nvGrpSpPr>
          <p:cNvPr id="3094" name="组合 54"/>
          <p:cNvGrpSpPr>
            <a:grpSpLocks/>
          </p:cNvGrpSpPr>
          <p:nvPr/>
        </p:nvGrpSpPr>
        <p:grpSpPr bwMode="auto">
          <a:xfrm>
            <a:off x="490538" y="1717675"/>
            <a:ext cx="2701925" cy="900113"/>
            <a:chOff x="0" y="0"/>
            <a:chExt cx="2702007" cy="899374"/>
          </a:xfrm>
        </p:grpSpPr>
        <p:grpSp>
          <p:nvGrpSpPr>
            <p:cNvPr id="3100" name="组合 55"/>
            <p:cNvGrpSpPr>
              <a:grpSpLocks/>
            </p:cNvGrpSpPr>
            <p:nvPr/>
          </p:nvGrpSpPr>
          <p:grpSpPr bwMode="auto">
            <a:xfrm>
              <a:off x="0" y="0"/>
              <a:ext cx="2702007" cy="849531"/>
              <a:chOff x="0" y="0"/>
              <a:chExt cx="2702007" cy="849531"/>
            </a:xfrm>
          </p:grpSpPr>
          <p:sp>
            <p:nvSpPr>
              <p:cNvPr id="3102" name="文本框 57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43256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3600" b="1" dirty="0">
                    <a:solidFill>
                      <a:srgbClr val="9A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</a:p>
            </p:txBody>
          </p:sp>
          <p:cxnSp>
            <p:nvCxnSpPr>
              <p:cNvPr id="3103" name="直接连接符 58"/>
              <p:cNvCxnSpPr>
                <a:cxnSpLocks noChangeShapeType="1"/>
              </p:cNvCxnSpPr>
              <p:nvPr/>
            </p:nvCxnSpPr>
            <p:spPr bwMode="auto">
              <a:xfrm>
                <a:off x="151331" y="849531"/>
                <a:ext cx="2550676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101" name="文本框 56"/>
            <p:cNvSpPr txBox="1">
              <a:spLocks noChangeArrowheads="1"/>
            </p:cNvSpPr>
            <p:nvPr/>
          </p:nvSpPr>
          <p:spPr bwMode="auto">
            <a:xfrm>
              <a:off x="527947" y="499264"/>
              <a:ext cx="14325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rgbClr val="9A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000" b="1" dirty="0">
                <a:solidFill>
                  <a:srgbClr val="9A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F404-4D68-4CF1-A1D1-4545FFCFAAD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455839" y="347185"/>
            <a:ext cx="4682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392113"/>
            <a:ext cx="290286" cy="46355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F404-4D68-4CF1-A1D1-4545FFCFAAD6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747885-8FF8-470D-8EDD-5B690255C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601" y="217860"/>
            <a:ext cx="3985538" cy="629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455839" y="347185"/>
            <a:ext cx="4682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392113"/>
            <a:ext cx="290286" cy="46355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F404-4D68-4CF1-A1D1-4545FFCFAAD6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E82636-AA99-4812-B6E9-48633FCEEDA5}"/>
              </a:ext>
            </a:extLst>
          </p:cNvPr>
          <p:cNvSpPr txBox="1"/>
          <p:nvPr/>
        </p:nvSpPr>
        <p:spPr>
          <a:xfrm>
            <a:off x="290286" y="1140664"/>
            <a:ext cx="11776022" cy="3727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对系统的整体结构进行设计，包括</a:t>
            </a:r>
            <a:r>
              <a:rPr lang="zh-CN" altLang="zh-CN" sz="20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系统总体结构</a:t>
            </a:r>
            <a:r>
              <a:rPr lang="zh-CN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CN" altLang="zh-CN" sz="20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模块功能分配</a:t>
            </a:r>
            <a:r>
              <a:rPr lang="zh-CN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CN" altLang="zh-CN" sz="20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类关系设计</a:t>
            </a:r>
            <a:r>
              <a:rPr lang="zh-CN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CN" altLang="zh-CN" sz="20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外部接口</a:t>
            </a:r>
            <a:r>
              <a:rPr lang="zh-CN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CN" altLang="zh-CN" sz="20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内部接口</a:t>
            </a:r>
            <a:r>
              <a:rPr lang="zh-CN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CN" altLang="zh-CN" sz="20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界面设计</a:t>
            </a:r>
            <a:r>
              <a:rPr lang="zh-CN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以及</a:t>
            </a:r>
            <a:r>
              <a:rPr lang="zh-CN" altLang="zh-CN" sz="20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空间数据库设计</a:t>
            </a:r>
            <a:r>
              <a:rPr lang="zh-CN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等，并选择典型任务，对系统的运行流程进行说明。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本项软件的开发旨在为具有一定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GIS</a:t>
            </a:r>
            <a:r>
              <a:rPr lang="zh-CN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基础的人士提供可以实现空间和属性数据的输入、编辑、显示、查询、存取和专题图绘制等基本功能的工具型软件，仅用于课程学习、基本功能的开发实践以及课程作业的提交。该软件内容全部自含。</a:t>
            </a:r>
            <a:endParaRPr lang="en-US" altLang="zh-CN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在本次报告中主要就</a:t>
            </a:r>
            <a:r>
              <a:rPr lang="zh-CN" altLang="en-US" sz="20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总体结构与功能分配</a:t>
            </a: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CN" altLang="en-US" sz="2000" dirty="0">
                <a:highlight>
                  <a:srgbClr val="C0C0C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系统接口与数据库设计</a:t>
            </a: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进行介绍。</a:t>
            </a:r>
            <a:endParaRPr lang="zh-CN" altLang="en-US" sz="3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455839" y="347185"/>
            <a:ext cx="4682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系统总体结构</a:t>
            </a: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392113"/>
            <a:ext cx="290286" cy="46355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F404-4D68-4CF1-A1D1-4545FFCFAAD6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11F95F-59FF-4824-B48F-44B01C3D1D1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614" y="1258483"/>
            <a:ext cx="7631441" cy="5252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82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455839" y="347185"/>
            <a:ext cx="4682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类关系图及接口</a:t>
            </a: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392113"/>
            <a:ext cx="290286" cy="46355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F404-4D68-4CF1-A1D1-4545FFCFAAD6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CFEFD05-A0A6-4C96-9DF2-D6E157D4B98A}"/>
              </a:ext>
            </a:extLst>
          </p:cNvPr>
          <p:cNvGrpSpPr/>
          <p:nvPr/>
        </p:nvGrpSpPr>
        <p:grpSpPr>
          <a:xfrm>
            <a:off x="2590799" y="686951"/>
            <a:ext cx="7378073" cy="5991623"/>
            <a:chOff x="2590799" y="686951"/>
            <a:chExt cx="7378073" cy="5991623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CB2E24DE-D54F-4B9C-91C7-6B60ECD60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799" y="686951"/>
              <a:ext cx="7378073" cy="5282525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BD205EE-AC21-429E-AB76-20E017675399}"/>
                </a:ext>
              </a:extLst>
            </p:cNvPr>
            <p:cNvSpPr txBox="1"/>
            <p:nvPr/>
          </p:nvSpPr>
          <p:spPr>
            <a:xfrm>
              <a:off x="4495800" y="6309242"/>
              <a:ext cx="2754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MyMapObejects</a:t>
              </a:r>
              <a:r>
                <a:rPr lang="zh-CN" altLang="en-US" dirty="0"/>
                <a:t>类关系图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6240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A57B623-F8D7-4DFE-B03B-2E12486E8C92}"/>
              </a:ext>
            </a:extLst>
          </p:cNvPr>
          <p:cNvGrpSpPr/>
          <p:nvPr/>
        </p:nvGrpSpPr>
        <p:grpSpPr>
          <a:xfrm>
            <a:off x="7188793" y="1897037"/>
            <a:ext cx="3435657" cy="3713650"/>
            <a:chOff x="7188794" y="1897038"/>
            <a:chExt cx="3435657" cy="371365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B05F6B2-44CD-45E7-851B-4E4FA999A878}"/>
                </a:ext>
              </a:extLst>
            </p:cNvPr>
            <p:cNvSpPr/>
            <p:nvPr/>
          </p:nvSpPr>
          <p:spPr bwMode="auto">
            <a:xfrm>
              <a:off x="7188794" y="1897038"/>
              <a:ext cx="1145219" cy="3713648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Attributes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998A494-4222-40A9-8AA1-C33EF6D91B62}"/>
                </a:ext>
              </a:extLst>
            </p:cNvPr>
            <p:cNvSpPr/>
            <p:nvPr/>
          </p:nvSpPr>
          <p:spPr bwMode="auto">
            <a:xfrm>
              <a:off x="8334013" y="1897040"/>
              <a:ext cx="1145219" cy="371364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Geometry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E95A677-7F38-4DEC-997E-B096C2BD76AE}"/>
                </a:ext>
              </a:extLst>
            </p:cNvPr>
            <p:cNvSpPr/>
            <p:nvPr/>
          </p:nvSpPr>
          <p:spPr bwMode="auto">
            <a:xfrm>
              <a:off x="9479232" y="1897040"/>
              <a:ext cx="1145219" cy="3713648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Symbol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endParaRPr>
            </a:p>
          </p:txBody>
        </p:sp>
      </p:grp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36DA5B14-F3F9-4951-8BEC-36F7E74D7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409024"/>
              </p:ext>
            </p:extLst>
          </p:nvPr>
        </p:nvGraphicFramePr>
        <p:xfrm>
          <a:off x="7188794" y="1897039"/>
          <a:ext cx="3435657" cy="371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5219">
                  <a:extLst>
                    <a:ext uri="{9D8B030D-6E8A-4147-A177-3AD203B41FA5}">
                      <a16:colId xmlns:a16="http://schemas.microsoft.com/office/drawing/2014/main" val="239338279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3441127134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1377504075"/>
                    </a:ext>
                  </a:extLst>
                </a:gridCol>
              </a:tblGrid>
              <a:tr h="46420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050196"/>
                  </a:ext>
                </a:extLst>
              </a:tr>
              <a:tr h="46420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719595"/>
                  </a:ext>
                </a:extLst>
              </a:tr>
              <a:tr h="46420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845615"/>
                  </a:ext>
                </a:extLst>
              </a:tr>
              <a:tr h="46420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931087"/>
                  </a:ext>
                </a:extLst>
              </a:tr>
              <a:tr h="46420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84654"/>
                  </a:ext>
                </a:extLst>
              </a:tr>
              <a:tr h="46420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68164"/>
                  </a:ext>
                </a:extLst>
              </a:tr>
              <a:tr h="46420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15513"/>
                  </a:ext>
                </a:extLst>
              </a:tr>
              <a:tr h="46420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972619"/>
                  </a:ext>
                </a:extLst>
              </a:tr>
            </a:tbl>
          </a:graphicData>
        </a:graphic>
      </p:graphicFrame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455839" y="347185"/>
            <a:ext cx="4682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空间数据库设计</a:t>
            </a: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392113"/>
            <a:ext cx="290286" cy="46355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234056" y="6356350"/>
            <a:ext cx="729343" cy="365125"/>
          </a:xfrm>
        </p:spPr>
        <p:txBody>
          <a:bodyPr/>
          <a:lstStyle/>
          <a:p>
            <a:fld id="{ABB8F404-4D68-4CF1-A1D1-4545FFCFAAD6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BE2FF50-B1C9-43B9-BE63-0CF23CA9B999}"/>
              </a:ext>
            </a:extLst>
          </p:cNvPr>
          <p:cNvSpPr/>
          <p:nvPr/>
        </p:nvSpPr>
        <p:spPr bwMode="auto">
          <a:xfrm>
            <a:off x="1023582" y="1897039"/>
            <a:ext cx="1542197" cy="5232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Layer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5E8A53-9799-4235-8C88-0DFC740ECB18}"/>
              </a:ext>
            </a:extLst>
          </p:cNvPr>
          <p:cNvSpPr/>
          <p:nvPr/>
        </p:nvSpPr>
        <p:spPr bwMode="auto">
          <a:xfrm>
            <a:off x="3595860" y="1897039"/>
            <a:ext cx="1542197" cy="5232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Table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BB2198C-5282-4A05-87B8-5A66D45FFA6C}"/>
              </a:ext>
            </a:extLst>
          </p:cNvPr>
          <p:cNvCxnSpPr>
            <a:stCxn id="4" idx="3"/>
            <a:endCxn id="8" idx="1"/>
          </p:cNvCxnSpPr>
          <p:nvPr/>
        </p:nvCxnSpPr>
        <p:spPr bwMode="auto">
          <a:xfrm>
            <a:off x="2565779" y="2158649"/>
            <a:ext cx="103008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C1695BC0-DE8F-4CAF-92AE-4CF973AEB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82" y="2609942"/>
            <a:ext cx="3810000" cy="8286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C23E065-DD85-42A3-A96E-23121138D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82" y="3494610"/>
            <a:ext cx="3810000" cy="10382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EEFC771-856E-42FE-9863-78FD2B4EA1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82" y="4588828"/>
            <a:ext cx="3810000" cy="1362075"/>
          </a:xfrm>
          <a:prstGeom prst="rect">
            <a:avLst/>
          </a:prstGeom>
        </p:spPr>
      </p:pic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C8AFF41-BCF5-4482-8059-9B9D6F6CEBFD}"/>
              </a:ext>
            </a:extLst>
          </p:cNvPr>
          <p:cNvCxnSpPr>
            <a:stCxn id="8" idx="3"/>
          </p:cNvCxnSpPr>
          <p:nvPr/>
        </p:nvCxnSpPr>
        <p:spPr bwMode="auto">
          <a:xfrm>
            <a:off x="5138057" y="2158649"/>
            <a:ext cx="195520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4060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矩形 6"/>
          <p:cNvSpPr>
            <a:spLocks noChangeArrowheads="1"/>
          </p:cNvSpPr>
          <p:nvPr/>
        </p:nvSpPr>
        <p:spPr bwMode="auto">
          <a:xfrm>
            <a:off x="0" y="4902200"/>
            <a:ext cx="12192000" cy="195580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9A0000"/>
              </a:solidFill>
            </a:endParaRPr>
          </a:p>
        </p:txBody>
      </p:sp>
      <p:sp>
        <p:nvSpPr>
          <p:cNvPr id="16389" name="文本框 12"/>
          <p:cNvSpPr txBox="1">
            <a:spLocks noChangeArrowheads="1"/>
          </p:cNvSpPr>
          <p:nvPr/>
        </p:nvSpPr>
        <p:spPr bwMode="auto">
          <a:xfrm>
            <a:off x="3972906" y="1596589"/>
            <a:ext cx="39195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7200" b="1" dirty="0">
                <a:solidFill>
                  <a:srgbClr val="9A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99" y="3192673"/>
            <a:ext cx="5260154" cy="341270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756" y="384017"/>
            <a:ext cx="2079539" cy="584101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F404-4D68-4CF1-A1D1-4545FFCFAAD6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10" name="文本框 12">
            <a:extLst>
              <a:ext uri="{FF2B5EF4-FFF2-40B4-BE49-F238E27FC236}">
                <a16:creationId xmlns:a16="http://schemas.microsoft.com/office/drawing/2014/main" id="{ECFD53E2-AB57-46B4-B734-DD45B1D19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3929" y="2913016"/>
            <a:ext cx="9893296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600" b="1" dirty="0">
                <a:solidFill>
                  <a:srgbClr val="9A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请老师与同学批评指正</a:t>
            </a:r>
          </a:p>
        </p:txBody>
      </p:sp>
    </p:spTree>
    <p:extLst>
      <p:ext uri="{BB962C8B-B14F-4D97-AF65-F5344CB8AC3E}">
        <p14:creationId xmlns:p14="http://schemas.microsoft.com/office/powerpoint/2010/main" val="2579260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1447</TotalTime>
  <Pages>0</Pages>
  <Words>231</Words>
  <Characters>0</Characters>
  <Application>Microsoft Office PowerPoint</Application>
  <DocSecurity>0</DocSecurity>
  <PresentationFormat>宽屏</PresentationFormat>
  <Lines>0</Lines>
  <Paragraphs>44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黑体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xiahua</cp:lastModifiedBy>
  <cp:revision>144</cp:revision>
  <dcterms:created xsi:type="dcterms:W3CDTF">2015-07-17T02:38:59Z</dcterms:created>
  <dcterms:modified xsi:type="dcterms:W3CDTF">2023-09-26T03:38:06Z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