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0" r:id="rId2"/>
    <p:sldId id="307" r:id="rId3"/>
    <p:sldId id="308" r:id="rId4"/>
    <p:sldId id="321" r:id="rId5"/>
    <p:sldId id="309" r:id="rId6"/>
    <p:sldId id="322" r:id="rId7"/>
    <p:sldId id="323" r:id="rId8"/>
    <p:sldId id="310" r:id="rId9"/>
    <p:sldId id="311" r:id="rId10"/>
    <p:sldId id="324" r:id="rId11"/>
  </p:sldIdLst>
  <p:sldSz cx="12192000" cy="6858000"/>
  <p:notesSz cx="6858000" cy="9144000"/>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3"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512B"/>
    <a:srgbClr val="FB4D35"/>
    <a:srgbClr val="9A0000"/>
    <a:srgbClr val="873A3A"/>
    <a:srgbClr val="FFFFFF"/>
    <a:srgbClr val="7F7F7F"/>
    <a:srgbClr val="5B9BD5"/>
    <a:srgbClr val="4886D8"/>
    <a:srgbClr val="A20012"/>
    <a:srgbClr val="1C48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71" autoAdjust="0"/>
    <p:restoredTop sz="94660"/>
  </p:normalViewPr>
  <p:slideViewPr>
    <p:cSldViewPr snapToGrid="0">
      <p:cViewPr varScale="1">
        <p:scale>
          <a:sx n="80" d="100"/>
          <a:sy n="80" d="100"/>
        </p:scale>
        <p:origin x="864" y="48"/>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AA46FB-DBDC-4998-A3B8-E2D7290CE818}" type="datetimeFigureOut">
              <a:rPr lang="zh-CN" altLang="en-US" smtClean="0"/>
              <a:t>2023/10/9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01D2AB-D8F6-4361-80F7-BCE9DDD1A5C7}" type="slidenum">
              <a:rPr lang="zh-CN" altLang="en-US" smtClean="0"/>
              <a:t>‹#›</a:t>
            </a:fld>
            <a:endParaRPr lang="zh-CN" altLang="en-US"/>
          </a:p>
        </p:txBody>
      </p:sp>
    </p:spTree>
    <p:extLst>
      <p:ext uri="{BB962C8B-B14F-4D97-AF65-F5344CB8AC3E}">
        <p14:creationId xmlns:p14="http://schemas.microsoft.com/office/powerpoint/2010/main" val="2111885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01D2AB-D8F6-4361-80F7-BCE9DDD1A5C7}" type="slidenum">
              <a:rPr lang="zh-CN" altLang="en-US" smtClean="0"/>
              <a:t>2</a:t>
            </a:fld>
            <a:endParaRPr lang="zh-CN" altLang="en-US"/>
          </a:p>
        </p:txBody>
      </p:sp>
    </p:spTree>
    <p:extLst>
      <p:ext uri="{BB962C8B-B14F-4D97-AF65-F5344CB8AC3E}">
        <p14:creationId xmlns:p14="http://schemas.microsoft.com/office/powerpoint/2010/main" val="2295107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01D2AB-D8F6-4361-80F7-BCE9DDD1A5C7}" type="slidenum">
              <a:rPr lang="zh-CN" altLang="en-US" smtClean="0"/>
              <a:t>3</a:t>
            </a:fld>
            <a:endParaRPr lang="zh-CN" altLang="en-US"/>
          </a:p>
        </p:txBody>
      </p:sp>
    </p:spTree>
    <p:extLst>
      <p:ext uri="{BB962C8B-B14F-4D97-AF65-F5344CB8AC3E}">
        <p14:creationId xmlns:p14="http://schemas.microsoft.com/office/powerpoint/2010/main" val="1924186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01D2AB-D8F6-4361-80F7-BCE9DDD1A5C7}" type="slidenum">
              <a:rPr lang="zh-CN" altLang="en-US" smtClean="0"/>
              <a:t>4</a:t>
            </a:fld>
            <a:endParaRPr lang="zh-CN" altLang="en-US"/>
          </a:p>
        </p:txBody>
      </p:sp>
    </p:spTree>
    <p:extLst>
      <p:ext uri="{BB962C8B-B14F-4D97-AF65-F5344CB8AC3E}">
        <p14:creationId xmlns:p14="http://schemas.microsoft.com/office/powerpoint/2010/main" val="489622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01D2AB-D8F6-4361-80F7-BCE9DDD1A5C7}" type="slidenum">
              <a:rPr lang="zh-CN" altLang="en-US" smtClean="0"/>
              <a:t>5</a:t>
            </a:fld>
            <a:endParaRPr lang="zh-CN" altLang="en-US"/>
          </a:p>
        </p:txBody>
      </p:sp>
    </p:spTree>
    <p:extLst>
      <p:ext uri="{BB962C8B-B14F-4D97-AF65-F5344CB8AC3E}">
        <p14:creationId xmlns:p14="http://schemas.microsoft.com/office/powerpoint/2010/main" val="1791911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01D2AB-D8F6-4361-80F7-BCE9DDD1A5C7}" type="slidenum">
              <a:rPr lang="zh-CN" altLang="en-US" smtClean="0"/>
              <a:t>6</a:t>
            </a:fld>
            <a:endParaRPr lang="zh-CN" altLang="en-US"/>
          </a:p>
        </p:txBody>
      </p:sp>
    </p:spTree>
    <p:extLst>
      <p:ext uri="{BB962C8B-B14F-4D97-AF65-F5344CB8AC3E}">
        <p14:creationId xmlns:p14="http://schemas.microsoft.com/office/powerpoint/2010/main" val="532460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01D2AB-D8F6-4361-80F7-BCE9DDD1A5C7}" type="slidenum">
              <a:rPr lang="zh-CN" altLang="en-US" smtClean="0"/>
              <a:t>7</a:t>
            </a:fld>
            <a:endParaRPr lang="zh-CN" altLang="en-US"/>
          </a:p>
        </p:txBody>
      </p:sp>
    </p:spTree>
    <p:extLst>
      <p:ext uri="{BB962C8B-B14F-4D97-AF65-F5344CB8AC3E}">
        <p14:creationId xmlns:p14="http://schemas.microsoft.com/office/powerpoint/2010/main" val="1314795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01D2AB-D8F6-4361-80F7-BCE9DDD1A5C7}" type="slidenum">
              <a:rPr lang="zh-CN" altLang="en-US" smtClean="0"/>
              <a:t>8</a:t>
            </a:fld>
            <a:endParaRPr lang="zh-CN" altLang="en-US"/>
          </a:p>
        </p:txBody>
      </p:sp>
    </p:spTree>
    <p:extLst>
      <p:ext uri="{BB962C8B-B14F-4D97-AF65-F5344CB8AC3E}">
        <p14:creationId xmlns:p14="http://schemas.microsoft.com/office/powerpoint/2010/main" val="3340194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01D2AB-D8F6-4361-80F7-BCE9DDD1A5C7}" type="slidenum">
              <a:rPr lang="zh-CN" altLang="en-US" smtClean="0"/>
              <a:t>9</a:t>
            </a:fld>
            <a:endParaRPr lang="zh-CN" altLang="en-US"/>
          </a:p>
        </p:txBody>
      </p:sp>
    </p:spTree>
    <p:extLst>
      <p:ext uri="{BB962C8B-B14F-4D97-AF65-F5344CB8AC3E}">
        <p14:creationId xmlns:p14="http://schemas.microsoft.com/office/powerpoint/2010/main" val="4162476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01D2AB-D8F6-4361-80F7-BCE9DDD1A5C7}" type="slidenum">
              <a:rPr lang="zh-CN" altLang="en-US" smtClean="0"/>
              <a:t>10</a:t>
            </a:fld>
            <a:endParaRPr lang="zh-CN" altLang="en-US"/>
          </a:p>
        </p:txBody>
      </p:sp>
    </p:spTree>
    <p:extLst>
      <p:ext uri="{BB962C8B-B14F-4D97-AF65-F5344CB8AC3E}">
        <p14:creationId xmlns:p14="http://schemas.microsoft.com/office/powerpoint/2010/main" val="3540787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1F8D314E-D00A-4C6E-A00B-846B09FBD27F}" type="datetime1">
              <a:rPr lang="zh-CN" altLang="en-US" smtClean="0"/>
              <a:t>2023/10/9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13F9A37A-BB94-4596-930E-4FE40B9D5EAC}" type="slidenum">
              <a:rPr lang="zh-CN" altLang="en-US"/>
              <a:pPr/>
              <a:t>‹#›</a:t>
            </a:fld>
            <a:endParaRPr lang="zh-CN" altLang="en-US"/>
          </a:p>
        </p:txBody>
      </p:sp>
    </p:spTree>
    <p:extLst>
      <p:ext uri="{BB962C8B-B14F-4D97-AF65-F5344CB8AC3E}">
        <p14:creationId xmlns:p14="http://schemas.microsoft.com/office/powerpoint/2010/main" val="1446833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E6E158B5-598E-47F9-BD93-615B7303F63E}" type="datetime1">
              <a:rPr lang="zh-CN" altLang="en-US" smtClean="0"/>
              <a:t>2023/10/9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9E316925-8EF8-4770-AA56-F99B2AF507BE}" type="slidenum">
              <a:rPr lang="zh-CN" altLang="en-US"/>
              <a:pPr/>
              <a:t>‹#›</a:t>
            </a:fld>
            <a:endParaRPr lang="zh-CN" altLang="en-US"/>
          </a:p>
        </p:txBody>
      </p:sp>
    </p:spTree>
    <p:extLst>
      <p:ext uri="{BB962C8B-B14F-4D97-AF65-F5344CB8AC3E}">
        <p14:creationId xmlns:p14="http://schemas.microsoft.com/office/powerpoint/2010/main" val="187195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583B0790-2039-4BA6-8F1D-ECDBE65B9DAA}" type="datetime1">
              <a:rPr lang="zh-CN" altLang="en-US" smtClean="0"/>
              <a:t>2023/10/9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31BA6F26-07A6-4F7F-BBE7-362C3A403338}" type="slidenum">
              <a:rPr lang="zh-CN" altLang="en-US"/>
              <a:pPr/>
              <a:t>‹#›</a:t>
            </a:fld>
            <a:endParaRPr lang="zh-CN" altLang="en-US"/>
          </a:p>
        </p:txBody>
      </p:sp>
    </p:spTree>
    <p:extLst>
      <p:ext uri="{BB962C8B-B14F-4D97-AF65-F5344CB8AC3E}">
        <p14:creationId xmlns:p14="http://schemas.microsoft.com/office/powerpoint/2010/main" val="3989437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6E29202F-D98B-40CC-90F7-0485E9F23421}" type="datetime1">
              <a:rPr lang="zh-CN" altLang="en-US" smtClean="0"/>
              <a:t>2023/10/9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4329C799-A8CE-409E-9B24-85FBC622CAD4}" type="slidenum">
              <a:rPr lang="zh-CN" altLang="en-US"/>
              <a:pPr/>
              <a:t>‹#›</a:t>
            </a:fld>
            <a:endParaRPr lang="zh-CN" altLang="en-US"/>
          </a:p>
        </p:txBody>
      </p:sp>
    </p:spTree>
    <p:extLst>
      <p:ext uri="{BB962C8B-B14F-4D97-AF65-F5344CB8AC3E}">
        <p14:creationId xmlns:p14="http://schemas.microsoft.com/office/powerpoint/2010/main" val="105956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0E927179-2044-49D6-A4B9-D78D77B4825D}" type="datetime1">
              <a:rPr lang="zh-CN" altLang="en-US" smtClean="0"/>
              <a:t>2023/10/9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64644A01-BCE5-42BF-9F3E-0A743B7956BC}" type="slidenum">
              <a:rPr lang="zh-CN" altLang="en-US"/>
              <a:pPr/>
              <a:t>‹#›</a:t>
            </a:fld>
            <a:endParaRPr lang="zh-CN" altLang="en-US"/>
          </a:p>
        </p:txBody>
      </p:sp>
    </p:spTree>
    <p:extLst>
      <p:ext uri="{BB962C8B-B14F-4D97-AF65-F5344CB8AC3E}">
        <p14:creationId xmlns:p14="http://schemas.microsoft.com/office/powerpoint/2010/main" val="487977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478352A4-FACB-4922-91E1-B30B3AEFC9E1}" type="datetime1">
              <a:rPr lang="zh-CN" altLang="en-US" smtClean="0"/>
              <a:t>2023/10/9</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2C82D18D-45C7-4CF7-8F35-DD36172847E7}" type="slidenum">
              <a:rPr lang="zh-CN" altLang="en-US"/>
              <a:pPr/>
              <a:t>‹#›</a:t>
            </a:fld>
            <a:endParaRPr lang="zh-CN" altLang="en-US"/>
          </a:p>
        </p:txBody>
      </p:sp>
    </p:spTree>
    <p:extLst>
      <p:ext uri="{BB962C8B-B14F-4D97-AF65-F5344CB8AC3E}">
        <p14:creationId xmlns:p14="http://schemas.microsoft.com/office/powerpoint/2010/main" val="697196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19A8A27E-BBC5-4B41-A445-1F4A9D8925B5}" type="datetime1">
              <a:rPr lang="zh-CN" altLang="en-US" smtClean="0"/>
              <a:t>2023/10/9</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DD6ADE76-6116-4D50-A096-0086DE6E1EB4}" type="slidenum">
              <a:rPr lang="zh-CN" altLang="en-US"/>
              <a:pPr/>
              <a:t>‹#›</a:t>
            </a:fld>
            <a:endParaRPr lang="zh-CN" altLang="en-US"/>
          </a:p>
        </p:txBody>
      </p:sp>
    </p:spTree>
    <p:extLst>
      <p:ext uri="{BB962C8B-B14F-4D97-AF65-F5344CB8AC3E}">
        <p14:creationId xmlns:p14="http://schemas.microsoft.com/office/powerpoint/2010/main" val="1101280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1471F022-4C64-4C0F-BCD9-6A1F3E8806ED}" type="datetime1">
              <a:rPr lang="zh-CN" altLang="en-US" smtClean="0"/>
              <a:t>2023/10/9</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6E06208D-24CB-4B6A-8760-62BD73CA338E}" type="slidenum">
              <a:rPr lang="zh-CN" altLang="en-US"/>
              <a:pPr/>
              <a:t>‹#›</a:t>
            </a:fld>
            <a:endParaRPr lang="zh-CN" altLang="en-US"/>
          </a:p>
        </p:txBody>
      </p:sp>
    </p:spTree>
    <p:extLst>
      <p:ext uri="{BB962C8B-B14F-4D97-AF65-F5344CB8AC3E}">
        <p14:creationId xmlns:p14="http://schemas.microsoft.com/office/powerpoint/2010/main" val="2399399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15977F83-991E-4607-86D0-094FC5DD0A21}" type="datetime1">
              <a:rPr lang="zh-CN" altLang="en-US" smtClean="0"/>
              <a:t>2023/10/9</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ABB8F404-4D68-4CF1-A1D1-4545FFCFAAD6}" type="slidenum">
              <a:rPr lang="zh-CN" altLang="en-US"/>
              <a:pPr/>
              <a:t>‹#›</a:t>
            </a:fld>
            <a:endParaRPr lang="zh-CN" altLang="en-US" dirty="0"/>
          </a:p>
        </p:txBody>
      </p:sp>
    </p:spTree>
    <p:extLst>
      <p:ext uri="{BB962C8B-B14F-4D97-AF65-F5344CB8AC3E}">
        <p14:creationId xmlns:p14="http://schemas.microsoft.com/office/powerpoint/2010/main" val="555920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B154934-AE2D-44F7-B3AC-62AA80DE831E}" type="datetime1">
              <a:rPr lang="zh-CN" altLang="en-US" smtClean="0"/>
              <a:t>2023/10/9</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7C547B9B-1766-479B-AA23-B506E2AC1262}" type="slidenum">
              <a:rPr lang="zh-CN" altLang="en-US"/>
              <a:pPr/>
              <a:t>‹#›</a:t>
            </a:fld>
            <a:endParaRPr lang="zh-CN" altLang="en-US"/>
          </a:p>
        </p:txBody>
      </p:sp>
    </p:spTree>
    <p:extLst>
      <p:ext uri="{BB962C8B-B14F-4D97-AF65-F5344CB8AC3E}">
        <p14:creationId xmlns:p14="http://schemas.microsoft.com/office/powerpoint/2010/main" val="3001899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88EAD06-351C-4B25-815A-F9556AF54762}" type="datetime1">
              <a:rPr lang="zh-CN" altLang="en-US" smtClean="0"/>
              <a:t>2023/10/9</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83FF7BFB-756C-47A5-9D16-E669BBFD99C2}" type="slidenum">
              <a:rPr lang="zh-CN" altLang="en-US"/>
              <a:pPr/>
              <a:t>‹#›</a:t>
            </a:fld>
            <a:endParaRPr lang="zh-CN" altLang="en-US"/>
          </a:p>
        </p:txBody>
      </p:sp>
    </p:spTree>
    <p:extLst>
      <p:ext uri="{BB962C8B-B14F-4D97-AF65-F5344CB8AC3E}">
        <p14:creationId xmlns:p14="http://schemas.microsoft.com/office/powerpoint/2010/main" val="1781253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pPr>
              <a:defRPr/>
            </a:pPr>
            <a:fld id="{DCDA3588-EBCF-4D62-811C-B562E2951D89}" type="datetime1">
              <a:rPr lang="zh-CN" altLang="en-US" smtClean="0"/>
              <a:t>2023/10/9</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11234056" y="6356350"/>
            <a:ext cx="729343"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defRPr sz="2400">
                <a:solidFill>
                  <a:srgbClr val="9A0000"/>
                </a:solidFill>
              </a:defRPr>
            </a:lvl1pPr>
          </a:lstStyle>
          <a:p>
            <a:fld id="{F205F109-EF71-431C-AD3A-28C87A55BB43}" type="slidenum">
              <a:rPr lang="zh-CN" altLang="en-US" smtClean="0"/>
              <a:pPr/>
              <a:t>‹#›</a:t>
            </a:fld>
            <a:endParaRPr lang="zh-CN" altLang="en-US" dirty="0"/>
          </a:p>
        </p:txBody>
      </p:sp>
      <p:sp>
        <p:nvSpPr>
          <p:cNvPr id="2" name="矩形 1"/>
          <p:cNvSpPr/>
          <p:nvPr userDrawn="1"/>
        </p:nvSpPr>
        <p:spPr bwMode="auto">
          <a:xfrm>
            <a:off x="10873921" y="6248401"/>
            <a:ext cx="493485" cy="609600"/>
          </a:xfrm>
          <a:prstGeom prst="rect">
            <a:avLst/>
          </a:prstGeom>
          <a:solidFill>
            <a:srgbClr val="9A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pic>
        <p:nvPicPr>
          <p:cNvPr id="3" name="图片 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922556" y="6311899"/>
            <a:ext cx="415374" cy="40957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6"/>
          <p:cNvSpPr>
            <a:spLocks noChangeArrowheads="1"/>
          </p:cNvSpPr>
          <p:nvPr/>
        </p:nvSpPr>
        <p:spPr bwMode="auto">
          <a:xfrm>
            <a:off x="0" y="4902200"/>
            <a:ext cx="12192000" cy="195580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6148" name="文本框 8"/>
          <p:cNvSpPr txBox="1">
            <a:spLocks noChangeArrowheads="1"/>
          </p:cNvSpPr>
          <p:nvPr/>
        </p:nvSpPr>
        <p:spPr bwMode="auto">
          <a:xfrm>
            <a:off x="179388" y="1571625"/>
            <a:ext cx="1495425"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400" b="1" dirty="0">
                <a:solidFill>
                  <a:srgbClr val="9A0000"/>
                </a:solidFill>
                <a:latin typeface="微软雅黑" panose="020B0503020204020204" pitchFamily="34" charset="-122"/>
                <a:ea typeface="微软雅黑" panose="020B0503020204020204" pitchFamily="34" charset="-122"/>
              </a:rPr>
              <a:t>2</a:t>
            </a:r>
            <a:endParaRPr lang="zh-CN" altLang="en-US" sz="34400" b="1" dirty="0">
              <a:solidFill>
                <a:srgbClr val="9A0000"/>
              </a:solidFill>
              <a:latin typeface="微软雅黑" panose="020B0503020204020204" pitchFamily="34" charset="-122"/>
              <a:ea typeface="微软雅黑" panose="020B0503020204020204" pitchFamily="34" charset="-122"/>
            </a:endParaRPr>
          </a:p>
        </p:txBody>
      </p:sp>
      <p:sp>
        <p:nvSpPr>
          <p:cNvPr id="6149" name="文本框 12"/>
          <p:cNvSpPr txBox="1">
            <a:spLocks noChangeArrowheads="1"/>
          </p:cNvSpPr>
          <p:nvPr/>
        </p:nvSpPr>
        <p:spPr bwMode="auto">
          <a:xfrm>
            <a:off x="2727458" y="2539107"/>
            <a:ext cx="850659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7200" b="1" dirty="0">
                <a:solidFill>
                  <a:srgbClr val="9A0000"/>
                </a:solidFill>
                <a:latin typeface="微软雅黑" panose="020B0503020204020204" pitchFamily="34" charset="-122"/>
                <a:ea typeface="微软雅黑" panose="020B0503020204020204" pitchFamily="34" charset="-122"/>
              </a:rPr>
              <a:t>总体结构与</a:t>
            </a:r>
            <a:endParaRPr lang="en-US" altLang="zh-CN" sz="7200" b="1" dirty="0">
              <a:solidFill>
                <a:srgbClr val="9A0000"/>
              </a:solidFill>
              <a:latin typeface="微软雅黑" panose="020B0503020204020204" pitchFamily="34" charset="-122"/>
              <a:ea typeface="微软雅黑" panose="020B0503020204020204" pitchFamily="34" charset="-122"/>
            </a:endParaRPr>
          </a:p>
          <a:p>
            <a:pPr eaLnBrk="1" hangingPunct="1"/>
            <a:r>
              <a:rPr lang="zh-CN" altLang="en-US" sz="7200" b="1" dirty="0">
                <a:solidFill>
                  <a:srgbClr val="9A0000"/>
                </a:solidFill>
                <a:latin typeface="微软雅黑" panose="020B0503020204020204" pitchFamily="34" charset="-122"/>
                <a:ea typeface="微软雅黑" panose="020B0503020204020204" pitchFamily="34" charset="-122"/>
              </a:rPr>
              <a:t>功能分配</a:t>
            </a:r>
          </a:p>
        </p:txBody>
      </p:sp>
      <p:sp>
        <p:nvSpPr>
          <p:cNvPr id="6152" name="文本框 17"/>
          <p:cNvSpPr>
            <a:spLocks/>
          </p:cNvSpPr>
          <p:nvPr/>
        </p:nvSpPr>
        <p:spPr bwMode="auto">
          <a:xfrm>
            <a:off x="341313" y="4933950"/>
            <a:ext cx="2155825" cy="881063"/>
          </a:xfrm>
          <a:custGeom>
            <a:avLst/>
            <a:gdLst>
              <a:gd name="T0" fmla="*/ 352051 w 2156102"/>
              <a:gd name="T1" fmla="*/ 0 h 880167"/>
              <a:gd name="T2" fmla="*/ 1116904 w 2156102"/>
              <a:gd name="T3" fmla="*/ 0 h 880167"/>
              <a:gd name="T4" fmla="*/ 791688 w 2156102"/>
              <a:gd name="T5" fmla="*/ 294006 h 880167"/>
              <a:gd name="T6" fmla="*/ 791688 w 2156102"/>
              <a:gd name="T7" fmla="*/ 306853 h 880167"/>
              <a:gd name="T8" fmla="*/ 2155269 w 2156102"/>
              <a:gd name="T9" fmla="*/ 306853 h 880167"/>
              <a:gd name="T10" fmla="*/ 2155269 w 2156102"/>
              <a:gd name="T11" fmla="*/ 882858 h 880167"/>
              <a:gd name="T12" fmla="*/ 0 w 2156102"/>
              <a:gd name="T13" fmla="*/ 882858 h 880167"/>
              <a:gd name="T14" fmla="*/ 0 w 2156102"/>
              <a:gd name="T15" fmla="*/ 338973 h 880167"/>
              <a:gd name="T16" fmla="*/ 352051 w 2156102"/>
              <a:gd name="T17" fmla="*/ 0 h 880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56102"/>
              <a:gd name="T28" fmla="*/ 0 h 880167"/>
              <a:gd name="T29" fmla="*/ 2156102 w 2156102"/>
              <a:gd name="T30" fmla="*/ 880167 h 8801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56102" h="880167">
                <a:moveTo>
                  <a:pt x="352186" y="0"/>
                </a:moveTo>
                <a:lnTo>
                  <a:pt x="1117336" y="0"/>
                </a:lnTo>
                <a:lnTo>
                  <a:pt x="791994" y="293110"/>
                </a:lnTo>
                <a:lnTo>
                  <a:pt x="791994" y="305918"/>
                </a:lnTo>
                <a:lnTo>
                  <a:pt x="2156102" y="305918"/>
                </a:lnTo>
                <a:lnTo>
                  <a:pt x="2156102" y="880167"/>
                </a:lnTo>
                <a:lnTo>
                  <a:pt x="0" y="880167"/>
                </a:lnTo>
                <a:lnTo>
                  <a:pt x="0" y="337940"/>
                </a:lnTo>
                <a:lnTo>
                  <a:pt x="3521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6756" y="384017"/>
            <a:ext cx="2079539" cy="584101"/>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6342" y="3195847"/>
            <a:ext cx="5260154" cy="3412704"/>
          </a:xfrm>
          <a:prstGeom prst="rect">
            <a:avLst/>
          </a:prstGeom>
        </p:spPr>
      </p:pic>
      <p:sp>
        <p:nvSpPr>
          <p:cNvPr id="2" name="灯片编号占位符 1"/>
          <p:cNvSpPr>
            <a:spLocks noGrp="1"/>
          </p:cNvSpPr>
          <p:nvPr>
            <p:ph type="sldNum" sz="quarter" idx="12"/>
          </p:nvPr>
        </p:nvSpPr>
        <p:spPr/>
        <p:txBody>
          <a:bodyPr/>
          <a:lstStyle/>
          <a:p>
            <a:fld id="{ABB8F404-4D68-4CF1-A1D1-4545FFCFAAD6}"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latin typeface="微软雅黑" panose="020B0503020204020204" pitchFamily="34" charset="-122"/>
                <a:ea typeface="微软雅黑" panose="020B0503020204020204" pitchFamily="34" charset="-122"/>
              </a:rPr>
              <a:t>2.4 </a:t>
            </a:r>
            <a:r>
              <a:rPr lang="zh-CN" altLang="en-US" sz="2800" b="1" dirty="0">
                <a:latin typeface="微软雅黑" panose="020B0503020204020204" pitchFamily="34" charset="-122"/>
                <a:ea typeface="微软雅黑" panose="020B0503020204020204" pitchFamily="34" charset="-122"/>
              </a:rPr>
              <a:t>图形操作子系统</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10</a:t>
            </a:fld>
            <a:endParaRPr lang="zh-CN" altLang="en-US"/>
          </a:p>
        </p:txBody>
      </p:sp>
      <p:grpSp>
        <p:nvGrpSpPr>
          <p:cNvPr id="5" name="组合 4">
            <a:extLst>
              <a:ext uri="{FF2B5EF4-FFF2-40B4-BE49-F238E27FC236}">
                <a16:creationId xmlns:a16="http://schemas.microsoft.com/office/drawing/2014/main" id="{B1A46BFA-3176-42F6-8810-EAEF2BCE280F}"/>
              </a:ext>
            </a:extLst>
          </p:cNvPr>
          <p:cNvGrpSpPr/>
          <p:nvPr/>
        </p:nvGrpSpPr>
        <p:grpSpPr>
          <a:xfrm>
            <a:off x="891455" y="1100350"/>
            <a:ext cx="8352000" cy="5256000"/>
            <a:chOff x="891455" y="1100350"/>
            <a:chExt cx="8352000" cy="5256000"/>
          </a:xfrm>
        </p:grpSpPr>
        <p:pic>
          <p:nvPicPr>
            <p:cNvPr id="8" name="图片 7">
              <a:extLst>
                <a:ext uri="{FF2B5EF4-FFF2-40B4-BE49-F238E27FC236}">
                  <a16:creationId xmlns:a16="http://schemas.microsoft.com/office/drawing/2014/main" id="{FCCC4A6A-38B3-4D4B-9F78-36FA1D575D78}"/>
                </a:ext>
              </a:extLst>
            </p:cNvPr>
            <p:cNvPicPr/>
            <p:nvPr/>
          </p:nvPicPr>
          <p:blipFill>
            <a:blip r:embed="rId3"/>
            <a:stretch>
              <a:fillRect/>
            </a:stretch>
          </p:blipFill>
          <p:spPr>
            <a:xfrm>
              <a:off x="891455" y="1100350"/>
              <a:ext cx="8352000" cy="5256000"/>
            </a:xfrm>
            <a:prstGeom prst="rect">
              <a:avLst/>
            </a:prstGeom>
          </p:spPr>
        </p:pic>
        <p:sp>
          <p:nvSpPr>
            <p:cNvPr id="4" name="矩形 3">
              <a:extLst>
                <a:ext uri="{FF2B5EF4-FFF2-40B4-BE49-F238E27FC236}">
                  <a16:creationId xmlns:a16="http://schemas.microsoft.com/office/drawing/2014/main" id="{C036F784-766C-4125-AC4F-8318A75739CA}"/>
                </a:ext>
              </a:extLst>
            </p:cNvPr>
            <p:cNvSpPr/>
            <p:nvPr/>
          </p:nvSpPr>
          <p:spPr bwMode="auto">
            <a:xfrm>
              <a:off x="2133600" y="1939588"/>
              <a:ext cx="6489290" cy="4257197"/>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grpSp>
      <p:sp>
        <p:nvSpPr>
          <p:cNvPr id="3" name="箭头: 下 2">
            <a:extLst>
              <a:ext uri="{FF2B5EF4-FFF2-40B4-BE49-F238E27FC236}">
                <a16:creationId xmlns:a16="http://schemas.microsoft.com/office/drawing/2014/main" id="{D352DCDF-9D48-4349-AD2D-66535F18CEBE}"/>
              </a:ext>
            </a:extLst>
          </p:cNvPr>
          <p:cNvSpPr/>
          <p:nvPr/>
        </p:nvSpPr>
        <p:spPr bwMode="auto">
          <a:xfrm rot="3766166">
            <a:off x="3193888" y="471950"/>
            <a:ext cx="462117" cy="1826342"/>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0" name="文本框 9">
            <a:extLst>
              <a:ext uri="{FF2B5EF4-FFF2-40B4-BE49-F238E27FC236}">
                <a16:creationId xmlns:a16="http://schemas.microsoft.com/office/drawing/2014/main" id="{FC323A76-8D4F-4C14-925D-BDB64826B64F}"/>
              </a:ext>
            </a:extLst>
          </p:cNvPr>
          <p:cNvSpPr txBox="1"/>
          <p:nvPr/>
        </p:nvSpPr>
        <p:spPr>
          <a:xfrm flipH="1">
            <a:off x="4342639" y="521600"/>
            <a:ext cx="4410842" cy="830997"/>
          </a:xfrm>
          <a:prstGeom prst="rect">
            <a:avLst/>
          </a:prstGeom>
          <a:noFill/>
        </p:spPr>
        <p:txBody>
          <a:bodyPr wrap="square" rtlCol="0">
            <a:spAutoFit/>
          </a:bodyPr>
          <a:lstStyle/>
          <a:p>
            <a:r>
              <a:rPr lang="zh-CN" altLang="en-US" sz="2400" dirty="0"/>
              <a:t>图形编辑操作按钮，其他功能陆续实现</a:t>
            </a:r>
            <a:r>
              <a:rPr lang="en-US" altLang="zh-CN" sz="2400" dirty="0"/>
              <a:t>…………</a:t>
            </a:r>
            <a:endParaRPr lang="zh-CN" altLang="en-US" sz="2400" dirty="0"/>
          </a:p>
        </p:txBody>
      </p:sp>
    </p:spTree>
    <p:extLst>
      <p:ext uri="{BB962C8B-B14F-4D97-AF65-F5344CB8AC3E}">
        <p14:creationId xmlns:p14="http://schemas.microsoft.com/office/powerpoint/2010/main" val="3893299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latin typeface="微软雅黑" panose="020B0503020204020204" pitchFamily="34" charset="-122"/>
                <a:ea typeface="微软雅黑" panose="020B0503020204020204" pitchFamily="34" charset="-122"/>
              </a:rPr>
              <a:t>2.0 </a:t>
            </a:r>
            <a:r>
              <a:rPr lang="zh-CN" altLang="en-US" sz="2800" b="1" dirty="0">
                <a:latin typeface="微软雅黑" panose="020B0503020204020204" pitchFamily="34" charset="-122"/>
                <a:ea typeface="微软雅黑" panose="020B0503020204020204" pitchFamily="34" charset="-122"/>
              </a:rPr>
              <a:t>系统总体结构</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2</a:t>
            </a:fld>
            <a:endParaRPr lang="zh-CN" altLang="en-US"/>
          </a:p>
        </p:txBody>
      </p:sp>
      <p:pic>
        <p:nvPicPr>
          <p:cNvPr id="6" name="图片 5">
            <a:extLst>
              <a:ext uri="{FF2B5EF4-FFF2-40B4-BE49-F238E27FC236}">
                <a16:creationId xmlns:a16="http://schemas.microsoft.com/office/drawing/2014/main" id="{2511F95F-59FF-4824-B48F-44B01C3D1D1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9614" y="1258483"/>
            <a:ext cx="7631441" cy="5252332"/>
          </a:xfrm>
          <a:prstGeom prst="rect">
            <a:avLst/>
          </a:prstGeom>
          <a:noFill/>
          <a:ln>
            <a:noFill/>
          </a:ln>
        </p:spPr>
      </p:pic>
    </p:spTree>
    <p:extLst>
      <p:ext uri="{BB962C8B-B14F-4D97-AF65-F5344CB8AC3E}">
        <p14:creationId xmlns:p14="http://schemas.microsoft.com/office/powerpoint/2010/main" val="140820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latin typeface="微软雅黑" panose="020B0503020204020204" pitchFamily="34" charset="-122"/>
                <a:ea typeface="微软雅黑" panose="020B0503020204020204" pitchFamily="34" charset="-122"/>
              </a:rPr>
              <a:t>2.1 </a:t>
            </a:r>
            <a:r>
              <a:rPr lang="zh-CN" altLang="en-US" sz="2800" b="1" dirty="0">
                <a:latin typeface="微软雅黑" panose="020B0503020204020204" pitchFamily="34" charset="-122"/>
                <a:ea typeface="微软雅黑" panose="020B0503020204020204" pitchFamily="34" charset="-122"/>
              </a:rPr>
              <a:t>数据存取子系统</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3</a:t>
            </a:fld>
            <a:endParaRPr lang="zh-CN" altLang="en-US"/>
          </a:p>
        </p:txBody>
      </p:sp>
      <p:pic>
        <p:nvPicPr>
          <p:cNvPr id="12" name="图片 11">
            <a:extLst>
              <a:ext uri="{FF2B5EF4-FFF2-40B4-BE49-F238E27FC236}">
                <a16:creationId xmlns:a16="http://schemas.microsoft.com/office/drawing/2014/main" id="{1932F4FC-966C-4877-845C-7286ED8820EF}"/>
              </a:ext>
            </a:extLst>
          </p:cNvPr>
          <p:cNvPicPr>
            <a:picLocks noChangeAspect="1"/>
          </p:cNvPicPr>
          <p:nvPr/>
        </p:nvPicPr>
        <p:blipFill>
          <a:blip r:embed="rId3"/>
          <a:stretch>
            <a:fillRect/>
          </a:stretch>
        </p:blipFill>
        <p:spPr>
          <a:xfrm>
            <a:off x="-5054600" y="7610475"/>
            <a:ext cx="7620392" cy="4991357"/>
          </a:xfrm>
          <a:prstGeom prst="rect">
            <a:avLst/>
          </a:prstGeom>
        </p:spPr>
      </p:pic>
      <p:pic>
        <p:nvPicPr>
          <p:cNvPr id="14" name="图片 13">
            <a:extLst>
              <a:ext uri="{FF2B5EF4-FFF2-40B4-BE49-F238E27FC236}">
                <a16:creationId xmlns:a16="http://schemas.microsoft.com/office/drawing/2014/main" id="{F07E307F-8B95-4C58-B297-C813A9CC06C0}"/>
              </a:ext>
            </a:extLst>
          </p:cNvPr>
          <p:cNvPicPr>
            <a:picLocks noChangeAspect="1"/>
          </p:cNvPicPr>
          <p:nvPr/>
        </p:nvPicPr>
        <p:blipFill>
          <a:blip r:embed="rId4"/>
          <a:stretch>
            <a:fillRect/>
          </a:stretch>
        </p:blipFill>
        <p:spPr>
          <a:xfrm>
            <a:off x="1128486" y="7610474"/>
            <a:ext cx="7620392" cy="4991357"/>
          </a:xfrm>
          <a:prstGeom prst="rect">
            <a:avLst/>
          </a:prstGeom>
        </p:spPr>
      </p:pic>
      <p:pic>
        <p:nvPicPr>
          <p:cNvPr id="16" name="图片 15">
            <a:extLst>
              <a:ext uri="{FF2B5EF4-FFF2-40B4-BE49-F238E27FC236}">
                <a16:creationId xmlns:a16="http://schemas.microsoft.com/office/drawing/2014/main" id="{4221A28D-761E-4B49-A58D-F1EB2134BBCD}"/>
              </a:ext>
            </a:extLst>
          </p:cNvPr>
          <p:cNvPicPr>
            <a:picLocks noChangeAspect="1"/>
          </p:cNvPicPr>
          <p:nvPr/>
        </p:nvPicPr>
        <p:blipFill>
          <a:blip r:embed="rId5"/>
          <a:stretch>
            <a:fillRect/>
          </a:stretch>
        </p:blipFill>
        <p:spPr>
          <a:xfrm>
            <a:off x="6493040" y="7610473"/>
            <a:ext cx="7620392" cy="4991357"/>
          </a:xfrm>
          <a:prstGeom prst="rect">
            <a:avLst/>
          </a:prstGeom>
        </p:spPr>
      </p:pic>
      <p:sp>
        <p:nvSpPr>
          <p:cNvPr id="15" name="文本框 14">
            <a:extLst>
              <a:ext uri="{FF2B5EF4-FFF2-40B4-BE49-F238E27FC236}">
                <a16:creationId xmlns:a16="http://schemas.microsoft.com/office/drawing/2014/main" id="{547C29E1-3518-453F-9153-556E459333F9}"/>
              </a:ext>
            </a:extLst>
          </p:cNvPr>
          <p:cNvSpPr txBox="1"/>
          <p:nvPr/>
        </p:nvSpPr>
        <p:spPr>
          <a:xfrm>
            <a:off x="220203" y="1787072"/>
            <a:ext cx="11948534" cy="3174908"/>
          </a:xfrm>
          <a:prstGeom prst="rect">
            <a:avLst/>
          </a:prstGeom>
          <a:noFill/>
        </p:spPr>
        <p:txBody>
          <a:bodyPr wrap="square" rtlCol="0">
            <a:spAutoFit/>
          </a:bodyPr>
          <a:lstStyle/>
          <a:p>
            <a:pPr algn="just">
              <a:spcBef>
                <a:spcPts val="600"/>
              </a:spcBef>
              <a:spcAft>
                <a:spcPts val="600"/>
              </a:spcAft>
            </a:pPr>
            <a:r>
              <a:rPr lang="zh-CN" altLang="zh-CN" sz="2000" kern="100" dirty="0">
                <a:latin typeface="Times New Roman" panose="02020603050405020304" pitchFamily="18" charset="0"/>
              </a:rPr>
              <a:t>数据存取子系统主要功能包含</a:t>
            </a:r>
            <a:r>
              <a:rPr lang="zh-CN" altLang="zh-CN" sz="2000" b="1" kern="100" dirty="0">
                <a:highlight>
                  <a:srgbClr val="C0C0C0"/>
                </a:highlight>
                <a:latin typeface="Times New Roman" panose="02020603050405020304" pitchFamily="18" charset="0"/>
              </a:rPr>
              <a:t>图层文件的存取</a:t>
            </a:r>
            <a:r>
              <a:rPr lang="zh-CN" altLang="zh-CN" sz="2000" kern="100" dirty="0">
                <a:latin typeface="Times New Roman" panose="02020603050405020304" pitchFamily="18" charset="0"/>
              </a:rPr>
              <a:t>、</a:t>
            </a:r>
            <a:r>
              <a:rPr lang="zh-CN" altLang="zh-CN" sz="2000" b="1" kern="100" dirty="0">
                <a:highlight>
                  <a:srgbClr val="C0C0C0"/>
                </a:highlight>
                <a:latin typeface="Times New Roman" panose="02020603050405020304" pitchFamily="18" charset="0"/>
              </a:rPr>
              <a:t>图层操作</a:t>
            </a:r>
            <a:r>
              <a:rPr lang="zh-CN" altLang="zh-CN" sz="2000" kern="100" dirty="0">
                <a:latin typeface="Times New Roman" panose="02020603050405020304" pitchFamily="18" charset="0"/>
              </a:rPr>
              <a:t>、</a:t>
            </a:r>
            <a:r>
              <a:rPr lang="zh-CN" altLang="zh-CN" sz="2000" b="1" kern="100" dirty="0">
                <a:highlight>
                  <a:srgbClr val="C0C0C0"/>
                </a:highlight>
                <a:latin typeface="Times New Roman" panose="02020603050405020304" pitchFamily="18" charset="0"/>
              </a:rPr>
              <a:t>图层打印</a:t>
            </a:r>
            <a:r>
              <a:rPr lang="zh-CN" altLang="zh-CN" sz="2000" kern="100" dirty="0">
                <a:latin typeface="Times New Roman" panose="02020603050405020304" pitchFamily="18" charset="0"/>
              </a:rPr>
              <a:t>等主要功能，下面一一进行介绍。</a:t>
            </a:r>
          </a:p>
          <a:p>
            <a:pPr marL="285750" indent="-285750" algn="just">
              <a:spcBef>
                <a:spcPts val="600"/>
              </a:spcBef>
              <a:spcAft>
                <a:spcPts val="600"/>
              </a:spcAft>
              <a:buFont typeface="Arial" panose="020B0604020202020204" pitchFamily="34" charset="0"/>
              <a:buChar char="•"/>
            </a:pPr>
            <a:r>
              <a:rPr lang="zh-CN" altLang="zh-CN" sz="2000" kern="100" dirty="0">
                <a:latin typeface="Times New Roman" panose="02020603050405020304" pitchFamily="18" charset="0"/>
              </a:rPr>
              <a:t>图层文件的存取指的是针对示例图层文件的读取和保存操作，允许用户读取和保存图层文件。</a:t>
            </a:r>
          </a:p>
          <a:p>
            <a:pPr marL="285750" indent="-285750" algn="just">
              <a:spcBef>
                <a:spcPts val="600"/>
              </a:spcBef>
              <a:spcAft>
                <a:spcPts val="600"/>
              </a:spcAft>
              <a:buFont typeface="Arial" panose="020B0604020202020204" pitchFamily="34" charset="0"/>
              <a:buChar char="•"/>
            </a:pPr>
            <a:r>
              <a:rPr lang="zh-CN" altLang="zh-CN" sz="2000" kern="100" dirty="0">
                <a:latin typeface="Times New Roman" panose="02020603050405020304" pitchFamily="18" charset="0"/>
              </a:rPr>
              <a:t>图层的操作指的是对已读取图层文件的相关操作，包括</a:t>
            </a:r>
            <a:r>
              <a:rPr lang="zh-CN" altLang="zh-CN" sz="2000" b="1" kern="100" dirty="0">
                <a:highlight>
                  <a:srgbClr val="C0C0C0"/>
                </a:highlight>
                <a:latin typeface="Times New Roman" panose="02020603050405020304" pitchFamily="18" charset="0"/>
              </a:rPr>
              <a:t>移除图层</a:t>
            </a:r>
            <a:r>
              <a:rPr lang="zh-CN" altLang="zh-CN" sz="2000" kern="100" dirty="0">
                <a:latin typeface="Times New Roman" panose="02020603050405020304" pitchFamily="18" charset="0"/>
              </a:rPr>
              <a:t>、</a:t>
            </a:r>
            <a:r>
              <a:rPr lang="zh-CN" altLang="zh-CN" sz="2000" b="1" kern="100" dirty="0">
                <a:highlight>
                  <a:srgbClr val="C0C0C0"/>
                </a:highlight>
                <a:latin typeface="Times New Roman" panose="02020603050405020304" pitchFamily="18" charset="0"/>
              </a:rPr>
              <a:t>移动图层</a:t>
            </a:r>
            <a:r>
              <a:rPr lang="zh-CN" altLang="zh-CN" sz="2000" kern="100" dirty="0">
                <a:latin typeface="Times New Roman" panose="02020603050405020304" pitchFamily="18" charset="0"/>
              </a:rPr>
              <a:t>、</a:t>
            </a:r>
            <a:r>
              <a:rPr lang="zh-CN" altLang="zh-CN" sz="2000" b="1" kern="100" dirty="0">
                <a:highlight>
                  <a:srgbClr val="C0C0C0"/>
                </a:highlight>
                <a:latin typeface="Times New Roman" panose="02020603050405020304" pitchFamily="18" charset="0"/>
              </a:rPr>
              <a:t>显示图层</a:t>
            </a:r>
            <a:r>
              <a:rPr lang="zh-CN" altLang="zh-CN" sz="2000" kern="100" dirty="0">
                <a:latin typeface="Times New Roman" panose="02020603050405020304" pitchFamily="18" charset="0"/>
              </a:rPr>
              <a:t>。用户右键选中图层打开图层对话框，可以点击对话框中的移除图层实现移除图层的操作；用户可以点击图层列表上方的按钮实现选中图层的移动，包括</a:t>
            </a:r>
            <a:r>
              <a:rPr lang="zh-CN" altLang="zh-CN" sz="2000" b="1" kern="100" dirty="0">
                <a:highlight>
                  <a:srgbClr val="C0C0C0"/>
                </a:highlight>
                <a:latin typeface="Times New Roman" panose="02020603050405020304" pitchFamily="18" charset="0"/>
              </a:rPr>
              <a:t>上移、下移、置顶、置顶</a:t>
            </a:r>
            <a:r>
              <a:rPr lang="zh-CN" altLang="zh-CN" sz="2000" kern="100" dirty="0">
                <a:latin typeface="Times New Roman" panose="02020603050405020304" pitchFamily="18" charset="0"/>
              </a:rPr>
              <a:t>四种操作；用户可以通过勾选图层框实现图层的显示，勾选的图层将会被绘制，未勾选图层不会被绘制。</a:t>
            </a:r>
          </a:p>
          <a:p>
            <a:pPr marL="285750" indent="-285750" algn="just">
              <a:spcBef>
                <a:spcPts val="600"/>
              </a:spcBef>
              <a:spcAft>
                <a:spcPts val="600"/>
              </a:spcAft>
              <a:buFont typeface="Arial" panose="020B0604020202020204" pitchFamily="34" charset="0"/>
              <a:buChar char="•"/>
            </a:pPr>
            <a:r>
              <a:rPr lang="zh-CN" altLang="zh-CN" sz="2000" kern="100" dirty="0">
                <a:latin typeface="Times New Roman" panose="02020603050405020304" pitchFamily="18" charset="0"/>
              </a:rPr>
              <a:t>图层打印指的是将已绘制的图层以</a:t>
            </a:r>
            <a:r>
              <a:rPr lang="zh-CN" altLang="zh-CN" sz="2000" b="1" kern="100" dirty="0">
                <a:highlight>
                  <a:srgbClr val="C0C0C0"/>
                </a:highlight>
                <a:latin typeface="Times New Roman" panose="02020603050405020304" pitchFamily="18" charset="0"/>
              </a:rPr>
              <a:t>图片的形式导出</a:t>
            </a:r>
            <a:r>
              <a:rPr lang="zh-CN" altLang="zh-CN" sz="2000" kern="100" dirty="0">
                <a:latin typeface="Times New Roman" panose="02020603050405020304" pitchFamily="18" charset="0"/>
              </a:rPr>
              <a:t>。</a:t>
            </a:r>
          </a:p>
          <a:p>
            <a:pPr marL="285750" indent="-285750">
              <a:lnSpc>
                <a:spcPct val="150000"/>
              </a:lnSpc>
              <a:buFont typeface="Arial" panose="020B0604020202020204" pitchFamily="34" charset="0"/>
              <a:buChar char="•"/>
            </a:pPr>
            <a:endParaRPr lang="zh-CN" altLang="zh-CN" sz="2000" dirty="0">
              <a:latin typeface="+mj-ea"/>
              <a:ea typeface="+mj-ea"/>
            </a:endParaRPr>
          </a:p>
        </p:txBody>
      </p:sp>
    </p:spTree>
    <p:extLst>
      <p:ext uri="{BB962C8B-B14F-4D97-AF65-F5344CB8AC3E}">
        <p14:creationId xmlns:p14="http://schemas.microsoft.com/office/powerpoint/2010/main" val="181995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latin typeface="微软雅黑" panose="020B0503020204020204" pitchFamily="34" charset="-122"/>
                <a:ea typeface="微软雅黑" panose="020B0503020204020204" pitchFamily="34" charset="-122"/>
              </a:rPr>
              <a:t>2.1 </a:t>
            </a:r>
            <a:r>
              <a:rPr lang="zh-CN" altLang="en-US" sz="2800" b="1" dirty="0">
                <a:latin typeface="微软雅黑" panose="020B0503020204020204" pitchFamily="34" charset="-122"/>
                <a:ea typeface="微软雅黑" panose="020B0503020204020204" pitchFamily="34" charset="-122"/>
              </a:rPr>
              <a:t>数据存取子系统</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4</a:t>
            </a:fld>
            <a:endParaRPr lang="zh-CN" altLang="en-US"/>
          </a:p>
        </p:txBody>
      </p:sp>
      <p:pic>
        <p:nvPicPr>
          <p:cNvPr id="5" name="图片 4">
            <a:extLst>
              <a:ext uri="{FF2B5EF4-FFF2-40B4-BE49-F238E27FC236}">
                <a16:creationId xmlns:a16="http://schemas.microsoft.com/office/drawing/2014/main" id="{9269D950-C2FD-4E28-B46B-378008848CE3}"/>
              </a:ext>
            </a:extLst>
          </p:cNvPr>
          <p:cNvPicPr>
            <a:picLocks noChangeAspect="1"/>
          </p:cNvPicPr>
          <p:nvPr/>
        </p:nvPicPr>
        <p:blipFill>
          <a:blip r:embed="rId3"/>
          <a:stretch>
            <a:fillRect/>
          </a:stretch>
        </p:blipFill>
        <p:spPr>
          <a:xfrm>
            <a:off x="623467" y="1157897"/>
            <a:ext cx="7620392" cy="4991357"/>
          </a:xfrm>
          <a:prstGeom prst="rect">
            <a:avLst/>
          </a:prstGeom>
        </p:spPr>
      </p:pic>
      <p:grpSp>
        <p:nvGrpSpPr>
          <p:cNvPr id="24" name="组合 23">
            <a:extLst>
              <a:ext uri="{FF2B5EF4-FFF2-40B4-BE49-F238E27FC236}">
                <a16:creationId xmlns:a16="http://schemas.microsoft.com/office/drawing/2014/main" id="{A013BF46-42EA-4B46-9CBA-02065B27310F}"/>
              </a:ext>
            </a:extLst>
          </p:cNvPr>
          <p:cNvGrpSpPr/>
          <p:nvPr/>
        </p:nvGrpSpPr>
        <p:grpSpPr>
          <a:xfrm>
            <a:off x="3716363" y="829484"/>
            <a:ext cx="7620392" cy="5319769"/>
            <a:chOff x="3716363" y="829484"/>
            <a:chExt cx="7620392" cy="5319769"/>
          </a:xfrm>
        </p:grpSpPr>
        <p:grpSp>
          <p:nvGrpSpPr>
            <p:cNvPr id="6" name="组合 5">
              <a:extLst>
                <a:ext uri="{FF2B5EF4-FFF2-40B4-BE49-F238E27FC236}">
                  <a16:creationId xmlns:a16="http://schemas.microsoft.com/office/drawing/2014/main" id="{E78D398A-759D-4368-B245-8BBCE190DA5F}"/>
                </a:ext>
              </a:extLst>
            </p:cNvPr>
            <p:cNvGrpSpPr/>
            <p:nvPr/>
          </p:nvGrpSpPr>
          <p:grpSpPr>
            <a:xfrm>
              <a:off x="3716363" y="1157896"/>
              <a:ext cx="7620392" cy="4991357"/>
              <a:chOff x="8620723" y="1278714"/>
              <a:chExt cx="7620392" cy="4991357"/>
            </a:xfrm>
          </p:grpSpPr>
          <p:pic>
            <p:nvPicPr>
              <p:cNvPr id="16" name="图片 15">
                <a:extLst>
                  <a:ext uri="{FF2B5EF4-FFF2-40B4-BE49-F238E27FC236}">
                    <a16:creationId xmlns:a16="http://schemas.microsoft.com/office/drawing/2014/main" id="{4221A28D-761E-4B49-A58D-F1EB2134BBCD}"/>
                  </a:ext>
                </a:extLst>
              </p:cNvPr>
              <p:cNvPicPr>
                <a:picLocks noChangeAspect="1"/>
              </p:cNvPicPr>
              <p:nvPr/>
            </p:nvPicPr>
            <p:blipFill>
              <a:blip r:embed="rId4"/>
              <a:stretch>
                <a:fillRect/>
              </a:stretch>
            </p:blipFill>
            <p:spPr>
              <a:xfrm>
                <a:off x="8620723" y="1278714"/>
                <a:ext cx="7620392" cy="4991357"/>
              </a:xfrm>
              <a:prstGeom prst="rect">
                <a:avLst/>
              </a:prstGeom>
            </p:spPr>
          </p:pic>
          <p:sp>
            <p:nvSpPr>
              <p:cNvPr id="3" name="矩形 2">
                <a:extLst>
                  <a:ext uri="{FF2B5EF4-FFF2-40B4-BE49-F238E27FC236}">
                    <a16:creationId xmlns:a16="http://schemas.microsoft.com/office/drawing/2014/main" id="{7F9418D3-CF70-484F-946E-71CD9E4D177A}"/>
                  </a:ext>
                </a:extLst>
              </p:cNvPr>
              <p:cNvSpPr/>
              <p:nvPr/>
            </p:nvSpPr>
            <p:spPr bwMode="auto">
              <a:xfrm>
                <a:off x="10825316" y="2359742"/>
                <a:ext cx="5152103" cy="361827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grpSp>
        <p:sp>
          <p:nvSpPr>
            <p:cNvPr id="22" name="箭头: 下 21">
              <a:extLst>
                <a:ext uri="{FF2B5EF4-FFF2-40B4-BE49-F238E27FC236}">
                  <a16:creationId xmlns:a16="http://schemas.microsoft.com/office/drawing/2014/main" id="{F2D13CDD-69E0-4BEC-A783-318C00912CF3}"/>
                </a:ext>
              </a:extLst>
            </p:cNvPr>
            <p:cNvSpPr/>
            <p:nvPr/>
          </p:nvSpPr>
          <p:spPr bwMode="auto">
            <a:xfrm rot="3105292">
              <a:off x="5208070" y="827449"/>
              <a:ext cx="361950" cy="1515023"/>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3" name="文本框 22">
              <a:extLst>
                <a:ext uri="{FF2B5EF4-FFF2-40B4-BE49-F238E27FC236}">
                  <a16:creationId xmlns:a16="http://schemas.microsoft.com/office/drawing/2014/main" id="{15616985-10C9-4C57-ADAB-CEC8273B4FF9}"/>
                </a:ext>
              </a:extLst>
            </p:cNvPr>
            <p:cNvSpPr txBox="1"/>
            <p:nvPr/>
          </p:nvSpPr>
          <p:spPr>
            <a:xfrm flipH="1">
              <a:off x="6008368" y="829484"/>
              <a:ext cx="2945131" cy="584775"/>
            </a:xfrm>
            <a:prstGeom prst="rect">
              <a:avLst/>
            </a:prstGeom>
            <a:noFill/>
          </p:spPr>
          <p:txBody>
            <a:bodyPr wrap="square" rtlCol="0">
              <a:spAutoFit/>
            </a:bodyPr>
            <a:lstStyle/>
            <a:p>
              <a:r>
                <a:rPr lang="zh-CN" altLang="en-US" sz="3200" dirty="0"/>
                <a:t>图层列表移动</a:t>
              </a:r>
            </a:p>
          </p:txBody>
        </p:sp>
      </p:grpSp>
    </p:spTree>
    <p:extLst>
      <p:ext uri="{BB962C8B-B14F-4D97-AF65-F5344CB8AC3E}">
        <p14:creationId xmlns:p14="http://schemas.microsoft.com/office/powerpoint/2010/main" val="89471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latin typeface="微软雅黑" panose="020B0503020204020204" pitchFamily="34" charset="-122"/>
                <a:ea typeface="微软雅黑" panose="020B0503020204020204" pitchFamily="34" charset="-122"/>
              </a:rPr>
              <a:t>2.2 </a:t>
            </a:r>
            <a:r>
              <a:rPr lang="zh-CN" altLang="en-US" sz="2800" b="1" dirty="0">
                <a:latin typeface="微软雅黑" panose="020B0503020204020204" pitchFamily="34" charset="-122"/>
                <a:ea typeface="微软雅黑" panose="020B0503020204020204" pitchFamily="34" charset="-122"/>
              </a:rPr>
              <a:t>专题地图子系统</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a:xfrm>
            <a:off x="11162720" y="9352469"/>
            <a:ext cx="729343" cy="365125"/>
          </a:xfrm>
        </p:spPr>
        <p:txBody>
          <a:bodyPr/>
          <a:lstStyle/>
          <a:p>
            <a:fld id="{ABB8F404-4D68-4CF1-A1D1-4545FFCFAAD6}" type="slidenum">
              <a:rPr lang="zh-CN" altLang="en-US" smtClean="0"/>
              <a:pPr/>
              <a:t>5</a:t>
            </a:fld>
            <a:endParaRPr lang="zh-CN" altLang="en-US"/>
          </a:p>
        </p:txBody>
      </p:sp>
      <p:pic>
        <p:nvPicPr>
          <p:cNvPr id="12" name="图片 11">
            <a:extLst>
              <a:ext uri="{FF2B5EF4-FFF2-40B4-BE49-F238E27FC236}">
                <a16:creationId xmlns:a16="http://schemas.microsoft.com/office/drawing/2014/main" id="{CB312A80-689E-4C52-B7A0-588CD929F45B}"/>
              </a:ext>
            </a:extLst>
          </p:cNvPr>
          <p:cNvPicPr>
            <a:picLocks noChangeAspect="1"/>
          </p:cNvPicPr>
          <p:nvPr/>
        </p:nvPicPr>
        <p:blipFill>
          <a:blip r:embed="rId3"/>
          <a:stretch>
            <a:fillRect/>
          </a:stretch>
        </p:blipFill>
        <p:spPr>
          <a:xfrm>
            <a:off x="-71336" y="7358440"/>
            <a:ext cx="7620392" cy="4991357"/>
          </a:xfrm>
          <a:prstGeom prst="rect">
            <a:avLst/>
          </a:prstGeom>
        </p:spPr>
      </p:pic>
      <p:pic>
        <p:nvPicPr>
          <p:cNvPr id="14" name="图片 13">
            <a:extLst>
              <a:ext uri="{FF2B5EF4-FFF2-40B4-BE49-F238E27FC236}">
                <a16:creationId xmlns:a16="http://schemas.microsoft.com/office/drawing/2014/main" id="{E9C36184-EFB3-4091-A42E-1FB3C1FD593D}"/>
              </a:ext>
            </a:extLst>
          </p:cNvPr>
          <p:cNvPicPr>
            <a:picLocks noChangeAspect="1"/>
          </p:cNvPicPr>
          <p:nvPr/>
        </p:nvPicPr>
        <p:blipFill>
          <a:blip r:embed="rId4"/>
          <a:stretch>
            <a:fillRect/>
          </a:stretch>
        </p:blipFill>
        <p:spPr>
          <a:xfrm>
            <a:off x="4438826" y="7378185"/>
            <a:ext cx="7620392" cy="4991357"/>
          </a:xfrm>
          <a:prstGeom prst="rect">
            <a:avLst/>
          </a:prstGeom>
        </p:spPr>
      </p:pic>
      <p:pic>
        <p:nvPicPr>
          <p:cNvPr id="17" name="图片 16">
            <a:extLst>
              <a:ext uri="{FF2B5EF4-FFF2-40B4-BE49-F238E27FC236}">
                <a16:creationId xmlns:a16="http://schemas.microsoft.com/office/drawing/2014/main" id="{4611E269-4BEB-4EF6-B9F6-B5AD39088E31}"/>
              </a:ext>
            </a:extLst>
          </p:cNvPr>
          <p:cNvPicPr>
            <a:picLocks noChangeAspect="1"/>
          </p:cNvPicPr>
          <p:nvPr/>
        </p:nvPicPr>
        <p:blipFill>
          <a:blip r:embed="rId5"/>
          <a:stretch>
            <a:fillRect/>
          </a:stretch>
        </p:blipFill>
        <p:spPr>
          <a:xfrm>
            <a:off x="-137897" y="9276467"/>
            <a:ext cx="7448933" cy="5010407"/>
          </a:xfrm>
          <a:prstGeom prst="rect">
            <a:avLst/>
          </a:prstGeom>
        </p:spPr>
      </p:pic>
      <p:pic>
        <p:nvPicPr>
          <p:cNvPr id="20" name="图片 19">
            <a:extLst>
              <a:ext uri="{FF2B5EF4-FFF2-40B4-BE49-F238E27FC236}">
                <a16:creationId xmlns:a16="http://schemas.microsoft.com/office/drawing/2014/main" id="{3A1B6065-302E-49C8-91EF-27098B38B42A}"/>
              </a:ext>
            </a:extLst>
          </p:cNvPr>
          <p:cNvPicPr>
            <a:picLocks noChangeAspect="1"/>
          </p:cNvPicPr>
          <p:nvPr/>
        </p:nvPicPr>
        <p:blipFill>
          <a:blip r:embed="rId6"/>
          <a:stretch>
            <a:fillRect/>
          </a:stretch>
        </p:blipFill>
        <p:spPr>
          <a:xfrm>
            <a:off x="4453122" y="9407790"/>
            <a:ext cx="7448933" cy="5010407"/>
          </a:xfrm>
          <a:prstGeom prst="rect">
            <a:avLst/>
          </a:prstGeom>
        </p:spPr>
      </p:pic>
      <p:sp>
        <p:nvSpPr>
          <p:cNvPr id="15" name="文本框 14">
            <a:extLst>
              <a:ext uri="{FF2B5EF4-FFF2-40B4-BE49-F238E27FC236}">
                <a16:creationId xmlns:a16="http://schemas.microsoft.com/office/drawing/2014/main" id="{F491D4E7-17FC-40E5-ABAD-8D2FB270BDC2}"/>
              </a:ext>
            </a:extLst>
          </p:cNvPr>
          <p:cNvSpPr txBox="1"/>
          <p:nvPr/>
        </p:nvSpPr>
        <p:spPr>
          <a:xfrm>
            <a:off x="121733" y="1228397"/>
            <a:ext cx="11948534" cy="4401205"/>
          </a:xfrm>
          <a:prstGeom prst="rect">
            <a:avLst/>
          </a:prstGeom>
          <a:noFill/>
        </p:spPr>
        <p:txBody>
          <a:bodyPr wrap="square" rtlCol="0">
            <a:spAutoFit/>
          </a:bodyPr>
          <a:lstStyle/>
          <a:p>
            <a:pPr algn="just">
              <a:spcBef>
                <a:spcPts val="600"/>
              </a:spcBef>
              <a:spcAft>
                <a:spcPts val="600"/>
              </a:spcAft>
            </a:pPr>
            <a:r>
              <a:rPr lang="zh-CN" altLang="zh-CN" sz="2000" kern="100" dirty="0">
                <a:latin typeface="Times New Roman" panose="02020603050405020304" pitchFamily="18" charset="0"/>
              </a:rPr>
              <a:t>专题地图子系统的主要功能为</a:t>
            </a:r>
            <a:r>
              <a:rPr lang="zh-CN" altLang="zh-CN" sz="2000" kern="100" dirty="0">
                <a:highlight>
                  <a:srgbClr val="C0C0C0"/>
                </a:highlight>
                <a:latin typeface="Times New Roman" panose="02020603050405020304" pitchFamily="18" charset="0"/>
              </a:rPr>
              <a:t>图层的渲染</a:t>
            </a:r>
            <a:r>
              <a:rPr lang="zh-CN" altLang="zh-CN" sz="2000" kern="100" dirty="0">
                <a:latin typeface="Times New Roman" panose="02020603050405020304" pitchFamily="18" charset="0"/>
              </a:rPr>
              <a:t>和</a:t>
            </a:r>
            <a:r>
              <a:rPr lang="zh-CN" altLang="zh-CN" sz="2000" kern="100" dirty="0">
                <a:highlight>
                  <a:srgbClr val="C0C0C0"/>
                </a:highlight>
                <a:latin typeface="Times New Roman" panose="02020603050405020304" pitchFamily="18" charset="0"/>
              </a:rPr>
              <a:t>要素标注</a:t>
            </a:r>
            <a:r>
              <a:rPr lang="zh-CN" altLang="zh-CN" sz="2000" kern="100" dirty="0">
                <a:latin typeface="Times New Roman" panose="02020603050405020304" pitchFamily="18" charset="0"/>
              </a:rPr>
              <a:t>，其中图层渲染包括</a:t>
            </a:r>
            <a:r>
              <a:rPr lang="zh-CN" altLang="zh-CN" sz="2000" kern="100" dirty="0">
                <a:highlight>
                  <a:srgbClr val="C0C0C0"/>
                </a:highlight>
                <a:latin typeface="Times New Roman" panose="02020603050405020304" pitchFamily="18" charset="0"/>
              </a:rPr>
              <a:t>单一符号法</a:t>
            </a:r>
            <a:r>
              <a:rPr lang="zh-CN" altLang="zh-CN" sz="2000" kern="100" dirty="0">
                <a:latin typeface="Times New Roman" panose="02020603050405020304" pitchFamily="18" charset="0"/>
              </a:rPr>
              <a:t>、</a:t>
            </a:r>
            <a:r>
              <a:rPr lang="zh-CN" altLang="zh-CN" sz="2000" kern="100" dirty="0">
                <a:highlight>
                  <a:srgbClr val="C0C0C0"/>
                </a:highlight>
                <a:latin typeface="Times New Roman" panose="02020603050405020304" pitchFamily="18" charset="0"/>
              </a:rPr>
              <a:t>唯一值法</a:t>
            </a:r>
            <a:r>
              <a:rPr lang="zh-CN" altLang="zh-CN" sz="2000" kern="100" dirty="0">
                <a:latin typeface="Times New Roman" panose="02020603050405020304" pitchFamily="18" charset="0"/>
              </a:rPr>
              <a:t>、</a:t>
            </a:r>
            <a:r>
              <a:rPr lang="zh-CN" altLang="zh-CN" sz="2000" kern="100" dirty="0">
                <a:highlight>
                  <a:srgbClr val="C0C0C0"/>
                </a:highlight>
                <a:latin typeface="Times New Roman" panose="02020603050405020304" pitchFamily="18" charset="0"/>
              </a:rPr>
              <a:t>分级法</a:t>
            </a:r>
            <a:r>
              <a:rPr lang="zh-CN" altLang="zh-CN" sz="2000" kern="100" dirty="0">
                <a:latin typeface="Times New Roman" panose="02020603050405020304" pitchFamily="18" charset="0"/>
              </a:rPr>
              <a:t>。</a:t>
            </a:r>
          </a:p>
          <a:p>
            <a:pPr marL="285750" indent="-285750" algn="just">
              <a:spcBef>
                <a:spcPts val="600"/>
              </a:spcBef>
              <a:spcAft>
                <a:spcPts val="600"/>
              </a:spcAft>
              <a:buFont typeface="Arial" panose="020B0604020202020204" pitchFamily="34" charset="0"/>
              <a:buChar char="•"/>
            </a:pPr>
            <a:r>
              <a:rPr lang="zh-CN" altLang="zh-CN" sz="2000" kern="100" dirty="0">
                <a:latin typeface="Times New Roman" panose="02020603050405020304" pitchFamily="18" charset="0"/>
              </a:rPr>
              <a:t>单一符号表示方法就是采用</a:t>
            </a:r>
            <a:r>
              <a:rPr lang="zh-CN" altLang="zh-CN" sz="2000" kern="100" dirty="0">
                <a:highlight>
                  <a:srgbClr val="C0C0C0"/>
                </a:highlight>
                <a:latin typeface="Times New Roman" panose="02020603050405020304" pitchFamily="18" charset="0"/>
              </a:rPr>
              <a:t>统一大小、统一形状、同一颜色的点状符号</a:t>
            </a:r>
            <a:r>
              <a:rPr lang="zh-CN" altLang="zh-CN" sz="2000" kern="100" dirty="0">
                <a:latin typeface="Times New Roman" panose="02020603050405020304" pitchFamily="18" charset="0"/>
              </a:rPr>
              <a:t>、线状符号或面状符号来表达制图要素，而不管要素本身在数量、质量、大小方面的差异。</a:t>
            </a:r>
          </a:p>
          <a:p>
            <a:pPr marL="285750" indent="-285750" algn="just">
              <a:spcBef>
                <a:spcPts val="600"/>
              </a:spcBef>
              <a:spcAft>
                <a:spcPts val="600"/>
              </a:spcAft>
              <a:buFont typeface="Arial" panose="020B0604020202020204" pitchFamily="34" charset="0"/>
              <a:buChar char="•"/>
            </a:pPr>
            <a:r>
              <a:rPr lang="zh-CN" altLang="zh-CN" sz="2000" kern="100" dirty="0">
                <a:latin typeface="Times New Roman" panose="02020603050405020304" pitchFamily="18" charset="0"/>
              </a:rPr>
              <a:t>唯一值符号化是</a:t>
            </a:r>
            <a:r>
              <a:rPr lang="zh-CN" altLang="zh-CN" sz="2000" kern="100" dirty="0">
                <a:highlight>
                  <a:srgbClr val="C0C0C0"/>
                </a:highlight>
                <a:latin typeface="Times New Roman" panose="02020603050405020304" pitchFamily="18" charset="0"/>
              </a:rPr>
              <a:t>根据要素属性值来设置地图符号</a:t>
            </a:r>
            <a:r>
              <a:rPr lang="zh-CN" altLang="zh-CN" sz="2000" kern="100" dirty="0">
                <a:latin typeface="Times New Roman" panose="02020603050405020304" pitchFamily="18" charset="0"/>
              </a:rPr>
              <a:t>的，具有相同属性值的要素采用相同的符号，而属性值不同的要素采用不同的符号。</a:t>
            </a:r>
          </a:p>
          <a:p>
            <a:pPr marL="285750" indent="-285750" algn="just">
              <a:spcBef>
                <a:spcPts val="600"/>
              </a:spcBef>
              <a:spcAft>
                <a:spcPts val="600"/>
              </a:spcAft>
              <a:buFont typeface="Arial" panose="020B0604020202020204" pitchFamily="34" charset="0"/>
              <a:buChar char="•"/>
            </a:pPr>
            <a:r>
              <a:rPr lang="zh-CN" altLang="zh-CN" sz="2000" kern="100" dirty="0">
                <a:latin typeface="Times New Roman" panose="02020603050405020304" pitchFamily="18" charset="0"/>
              </a:rPr>
              <a:t>分级色彩符号化是将要素属性值按照一定的分级方法分成若干级别，然后</a:t>
            </a:r>
            <a:r>
              <a:rPr lang="zh-CN" altLang="zh-CN" sz="2000" kern="100" dirty="0">
                <a:highlight>
                  <a:srgbClr val="C0C0C0"/>
                </a:highlight>
                <a:latin typeface="Times New Roman" panose="02020603050405020304" pitchFamily="18" charset="0"/>
              </a:rPr>
              <a:t>用不同的颜色表示不同的级别。</a:t>
            </a:r>
          </a:p>
          <a:p>
            <a:pPr marL="285750" indent="-285750" algn="just">
              <a:spcBef>
                <a:spcPts val="600"/>
              </a:spcBef>
              <a:spcAft>
                <a:spcPts val="600"/>
              </a:spcAft>
              <a:buFont typeface="Arial" panose="020B0604020202020204" pitchFamily="34" charset="0"/>
              <a:buChar char="•"/>
            </a:pPr>
            <a:r>
              <a:rPr lang="zh-CN" altLang="zh-CN" sz="2000" kern="100" dirty="0">
                <a:latin typeface="Times New Roman" panose="02020603050405020304" pitchFamily="18" charset="0"/>
              </a:rPr>
              <a:t>要素标注即在图层中</a:t>
            </a:r>
            <a:r>
              <a:rPr lang="zh-CN" altLang="zh-CN" sz="2000" kern="100" dirty="0">
                <a:highlight>
                  <a:srgbClr val="C0C0C0"/>
                </a:highlight>
                <a:latin typeface="Times New Roman" panose="02020603050405020304" pitchFamily="18" charset="0"/>
              </a:rPr>
              <a:t>显示要素注记</a:t>
            </a:r>
            <a:r>
              <a:rPr lang="zh-CN" altLang="en-US" sz="2000" kern="100" dirty="0">
                <a:latin typeface="Times New Roman" panose="02020603050405020304" pitchFamily="18" charset="0"/>
              </a:rPr>
              <a:t>。</a:t>
            </a:r>
            <a:endParaRPr lang="zh-CN" altLang="zh-CN" sz="2000" kern="100" dirty="0">
              <a:latin typeface="Times New Roman" panose="02020603050405020304" pitchFamily="18" charset="0"/>
            </a:endParaRPr>
          </a:p>
          <a:p>
            <a:pPr marL="285750" indent="-285750" algn="just">
              <a:spcBef>
                <a:spcPts val="600"/>
              </a:spcBef>
              <a:spcAft>
                <a:spcPts val="600"/>
              </a:spcAft>
              <a:buFont typeface="Arial" panose="020B0604020202020204" pitchFamily="34" charset="0"/>
              <a:buChar char="•"/>
            </a:pPr>
            <a:endParaRPr lang="zh-CN" altLang="zh-CN" sz="2000" kern="100" dirty="0">
              <a:latin typeface="Times New Roman" panose="02020603050405020304" pitchFamily="18" charset="0"/>
            </a:endParaRPr>
          </a:p>
          <a:p>
            <a:pPr algn="just">
              <a:spcBef>
                <a:spcPts val="600"/>
              </a:spcBef>
              <a:spcAft>
                <a:spcPts val="600"/>
              </a:spcAft>
            </a:pPr>
            <a:endParaRPr lang="zh-CN" altLang="zh-CN" sz="2000" dirty="0">
              <a:latin typeface="+mj-ea"/>
              <a:ea typeface="+mj-ea"/>
            </a:endParaRPr>
          </a:p>
        </p:txBody>
      </p:sp>
    </p:spTree>
    <p:extLst>
      <p:ext uri="{BB962C8B-B14F-4D97-AF65-F5344CB8AC3E}">
        <p14:creationId xmlns:p14="http://schemas.microsoft.com/office/powerpoint/2010/main" val="250729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fade">
                                      <p:cBhvr>
                                        <p:cTn id="27"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latin typeface="微软雅黑" panose="020B0503020204020204" pitchFamily="34" charset="-122"/>
                <a:ea typeface="微软雅黑" panose="020B0503020204020204" pitchFamily="34" charset="-122"/>
              </a:rPr>
              <a:t>2.2 </a:t>
            </a:r>
            <a:r>
              <a:rPr lang="zh-CN" altLang="en-US" sz="2800" b="1" dirty="0">
                <a:latin typeface="微软雅黑" panose="020B0503020204020204" pitchFamily="34" charset="-122"/>
                <a:ea typeface="微软雅黑" panose="020B0503020204020204" pitchFamily="34" charset="-122"/>
              </a:rPr>
              <a:t>专题地图子系统</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a:xfrm>
            <a:off x="11162720" y="9352469"/>
            <a:ext cx="729343" cy="365125"/>
          </a:xfrm>
        </p:spPr>
        <p:txBody>
          <a:bodyPr/>
          <a:lstStyle/>
          <a:p>
            <a:fld id="{ABB8F404-4D68-4CF1-A1D1-4545FFCFAAD6}" type="slidenum">
              <a:rPr lang="zh-CN" altLang="en-US" smtClean="0"/>
              <a:pPr/>
              <a:t>6</a:t>
            </a:fld>
            <a:endParaRPr lang="zh-CN" altLang="en-US"/>
          </a:p>
        </p:txBody>
      </p:sp>
      <p:pic>
        <p:nvPicPr>
          <p:cNvPr id="4" name="图片 3">
            <a:extLst>
              <a:ext uri="{FF2B5EF4-FFF2-40B4-BE49-F238E27FC236}">
                <a16:creationId xmlns:a16="http://schemas.microsoft.com/office/drawing/2014/main" id="{C894F09D-487A-43ED-ADB4-2F7935E4952C}"/>
              </a:ext>
            </a:extLst>
          </p:cNvPr>
          <p:cNvPicPr>
            <a:picLocks noChangeAspect="1"/>
          </p:cNvPicPr>
          <p:nvPr/>
        </p:nvPicPr>
        <p:blipFill>
          <a:blip r:embed="rId3"/>
          <a:stretch>
            <a:fillRect/>
          </a:stretch>
        </p:blipFill>
        <p:spPr>
          <a:xfrm>
            <a:off x="2029516" y="1278518"/>
            <a:ext cx="7029811" cy="5448580"/>
          </a:xfrm>
          <a:prstGeom prst="rect">
            <a:avLst/>
          </a:prstGeom>
        </p:spPr>
      </p:pic>
      <p:pic>
        <p:nvPicPr>
          <p:cNvPr id="6" name="图片 5">
            <a:extLst>
              <a:ext uri="{FF2B5EF4-FFF2-40B4-BE49-F238E27FC236}">
                <a16:creationId xmlns:a16="http://schemas.microsoft.com/office/drawing/2014/main" id="{6AB62050-C431-4C86-8CFA-D3ECF34B80AE}"/>
              </a:ext>
            </a:extLst>
          </p:cNvPr>
          <p:cNvPicPr>
            <a:picLocks noChangeAspect="1"/>
          </p:cNvPicPr>
          <p:nvPr/>
        </p:nvPicPr>
        <p:blipFill>
          <a:blip r:embed="rId4"/>
          <a:stretch>
            <a:fillRect/>
          </a:stretch>
        </p:blipFill>
        <p:spPr>
          <a:xfrm>
            <a:off x="1994774" y="1278518"/>
            <a:ext cx="7029811" cy="5448580"/>
          </a:xfrm>
          <a:prstGeom prst="rect">
            <a:avLst/>
          </a:prstGeom>
        </p:spPr>
      </p:pic>
      <p:pic>
        <p:nvPicPr>
          <p:cNvPr id="8" name="图片 7">
            <a:extLst>
              <a:ext uri="{FF2B5EF4-FFF2-40B4-BE49-F238E27FC236}">
                <a16:creationId xmlns:a16="http://schemas.microsoft.com/office/drawing/2014/main" id="{383C57F3-DCE2-4E05-ACCB-646CEEEE99B5}"/>
              </a:ext>
            </a:extLst>
          </p:cNvPr>
          <p:cNvPicPr>
            <a:picLocks noChangeAspect="1"/>
          </p:cNvPicPr>
          <p:nvPr/>
        </p:nvPicPr>
        <p:blipFill>
          <a:blip r:embed="rId5"/>
          <a:stretch>
            <a:fillRect/>
          </a:stretch>
        </p:blipFill>
        <p:spPr>
          <a:xfrm>
            <a:off x="1960032" y="1278518"/>
            <a:ext cx="7029811" cy="5448580"/>
          </a:xfrm>
          <a:prstGeom prst="rect">
            <a:avLst/>
          </a:prstGeom>
        </p:spPr>
      </p:pic>
      <p:pic>
        <p:nvPicPr>
          <p:cNvPr id="10" name="图片 9">
            <a:extLst>
              <a:ext uri="{FF2B5EF4-FFF2-40B4-BE49-F238E27FC236}">
                <a16:creationId xmlns:a16="http://schemas.microsoft.com/office/drawing/2014/main" id="{89030652-D135-4087-8B2C-95E90CC00AC3}"/>
              </a:ext>
            </a:extLst>
          </p:cNvPr>
          <p:cNvPicPr>
            <a:picLocks noChangeAspect="1"/>
          </p:cNvPicPr>
          <p:nvPr/>
        </p:nvPicPr>
        <p:blipFill>
          <a:blip r:embed="rId6"/>
          <a:stretch>
            <a:fillRect/>
          </a:stretch>
        </p:blipFill>
        <p:spPr>
          <a:xfrm>
            <a:off x="1946049" y="1278518"/>
            <a:ext cx="7029811" cy="5448580"/>
          </a:xfrm>
          <a:prstGeom prst="rect">
            <a:avLst/>
          </a:prstGeom>
        </p:spPr>
      </p:pic>
    </p:spTree>
    <p:extLst>
      <p:ext uri="{BB962C8B-B14F-4D97-AF65-F5344CB8AC3E}">
        <p14:creationId xmlns:p14="http://schemas.microsoft.com/office/powerpoint/2010/main" val="153305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latin typeface="微软雅黑" panose="020B0503020204020204" pitchFamily="34" charset="-122"/>
                <a:ea typeface="微软雅黑" panose="020B0503020204020204" pitchFamily="34" charset="-122"/>
              </a:rPr>
              <a:t>2.3 </a:t>
            </a:r>
            <a:r>
              <a:rPr lang="zh-CN" altLang="en-US" sz="2800" b="1" dirty="0">
                <a:latin typeface="微软雅黑" panose="020B0503020204020204" pitchFamily="34" charset="-122"/>
                <a:ea typeface="微软雅黑" panose="020B0503020204020204" pitchFamily="34" charset="-122"/>
              </a:rPr>
              <a:t>属性操作子系统</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7</a:t>
            </a:fld>
            <a:endParaRPr lang="zh-CN" altLang="en-US"/>
          </a:p>
        </p:txBody>
      </p:sp>
      <p:sp>
        <p:nvSpPr>
          <p:cNvPr id="44" name="文本框 43">
            <a:extLst>
              <a:ext uri="{FF2B5EF4-FFF2-40B4-BE49-F238E27FC236}">
                <a16:creationId xmlns:a16="http://schemas.microsoft.com/office/drawing/2014/main" id="{42E82636-AA99-4812-B6E9-48633FCEEDA5}"/>
              </a:ext>
            </a:extLst>
          </p:cNvPr>
          <p:cNvSpPr txBox="1"/>
          <p:nvPr/>
        </p:nvSpPr>
        <p:spPr>
          <a:xfrm>
            <a:off x="290285" y="855663"/>
            <a:ext cx="11673113" cy="5478423"/>
          </a:xfrm>
          <a:prstGeom prst="rect">
            <a:avLst/>
          </a:prstGeom>
          <a:noFill/>
        </p:spPr>
        <p:txBody>
          <a:bodyPr wrap="square" rtlCol="0">
            <a:spAutoFit/>
          </a:bodyPr>
          <a:lstStyle/>
          <a:p>
            <a:pPr>
              <a:spcBef>
                <a:spcPts val="600"/>
              </a:spcBef>
              <a:spcAft>
                <a:spcPts val="600"/>
              </a:spcAft>
            </a:pPr>
            <a:r>
              <a:rPr lang="zh-CN" altLang="zh-CN" sz="2000" dirty="0">
                <a:latin typeface="+mj-ea"/>
                <a:ea typeface="+mj-ea"/>
              </a:rPr>
              <a:t>属性操作子系统针对要素属性进行操作，主要功能包括</a:t>
            </a:r>
            <a:r>
              <a:rPr lang="zh-CN" altLang="zh-CN" sz="2000" dirty="0">
                <a:highlight>
                  <a:srgbClr val="C0C0C0"/>
                </a:highlight>
                <a:latin typeface="+mj-ea"/>
                <a:ea typeface="+mj-ea"/>
              </a:rPr>
              <a:t>属性表的显示</a:t>
            </a:r>
            <a:r>
              <a:rPr lang="zh-CN" altLang="zh-CN" sz="2000" dirty="0">
                <a:latin typeface="+mj-ea"/>
                <a:ea typeface="+mj-ea"/>
              </a:rPr>
              <a:t>、</a:t>
            </a:r>
            <a:r>
              <a:rPr lang="zh-CN" altLang="zh-CN" sz="2000" dirty="0">
                <a:highlight>
                  <a:srgbClr val="C0C0C0"/>
                </a:highlight>
                <a:latin typeface="+mj-ea"/>
                <a:ea typeface="+mj-ea"/>
              </a:rPr>
              <a:t>属性表选择</a:t>
            </a:r>
            <a:r>
              <a:rPr lang="zh-CN" altLang="zh-CN" sz="2000" dirty="0">
                <a:latin typeface="+mj-ea"/>
                <a:ea typeface="+mj-ea"/>
              </a:rPr>
              <a:t>、</a:t>
            </a:r>
            <a:r>
              <a:rPr lang="zh-CN" altLang="zh-CN" sz="2000" dirty="0">
                <a:highlight>
                  <a:srgbClr val="C0C0C0"/>
                </a:highlight>
                <a:latin typeface="+mj-ea"/>
                <a:ea typeface="+mj-ea"/>
              </a:rPr>
              <a:t>属性查询</a:t>
            </a:r>
            <a:r>
              <a:rPr lang="zh-CN" altLang="zh-CN" sz="2000" dirty="0">
                <a:latin typeface="+mj-ea"/>
                <a:ea typeface="+mj-ea"/>
              </a:rPr>
              <a:t>、</a:t>
            </a:r>
            <a:r>
              <a:rPr lang="zh-CN" altLang="zh-CN" sz="2000" dirty="0">
                <a:highlight>
                  <a:srgbClr val="C0C0C0"/>
                </a:highlight>
                <a:latin typeface="+mj-ea"/>
                <a:ea typeface="+mj-ea"/>
              </a:rPr>
              <a:t>字段操作</a:t>
            </a:r>
            <a:r>
              <a:rPr lang="zh-CN" altLang="zh-CN" sz="2000" dirty="0">
                <a:latin typeface="+mj-ea"/>
                <a:ea typeface="+mj-ea"/>
              </a:rPr>
              <a:t>以及</a:t>
            </a:r>
            <a:r>
              <a:rPr lang="zh-CN" altLang="zh-CN" sz="2000" dirty="0">
                <a:highlight>
                  <a:srgbClr val="C0C0C0"/>
                </a:highlight>
                <a:latin typeface="+mj-ea"/>
                <a:ea typeface="+mj-ea"/>
              </a:rPr>
              <a:t>属性数据编辑</a:t>
            </a:r>
            <a:r>
              <a:rPr lang="zh-CN" altLang="zh-CN" sz="2000" dirty="0">
                <a:latin typeface="+mj-ea"/>
                <a:ea typeface="+mj-ea"/>
              </a:rPr>
              <a:t>。</a:t>
            </a:r>
          </a:p>
          <a:p>
            <a:pPr marL="342900" indent="-342900">
              <a:spcBef>
                <a:spcPts val="600"/>
              </a:spcBef>
              <a:spcAft>
                <a:spcPts val="600"/>
              </a:spcAft>
              <a:buFont typeface="Arial" panose="020B0604020202020204" pitchFamily="34" charset="0"/>
              <a:buChar char="•"/>
            </a:pPr>
            <a:r>
              <a:rPr lang="zh-CN" altLang="zh-CN" sz="2000" dirty="0">
                <a:latin typeface="+mj-ea"/>
                <a:ea typeface="+mj-ea"/>
              </a:rPr>
              <a:t>属性表的显示指的是对</a:t>
            </a:r>
            <a:r>
              <a:rPr lang="zh-CN" altLang="zh-CN" sz="2000" dirty="0">
                <a:highlight>
                  <a:srgbClr val="C0C0C0"/>
                </a:highlight>
                <a:latin typeface="+mj-ea"/>
                <a:ea typeface="+mj-ea"/>
              </a:rPr>
              <a:t>图层属性表的可视展示</a:t>
            </a:r>
            <a:r>
              <a:rPr lang="zh-CN" altLang="zh-CN" sz="2000" dirty="0">
                <a:latin typeface="+mj-ea"/>
                <a:ea typeface="+mj-ea"/>
              </a:rPr>
              <a:t>。用户通过右键图层列表中的图层，并单击属性表，系统则会弹出对应图层的属性表，以属性表对话框的形式进行展示，在该对话框中可以进行其它属性操作。</a:t>
            </a:r>
          </a:p>
          <a:p>
            <a:pPr marL="342900" indent="-342900">
              <a:spcBef>
                <a:spcPts val="600"/>
              </a:spcBef>
              <a:spcAft>
                <a:spcPts val="600"/>
              </a:spcAft>
              <a:buFont typeface="Arial" panose="020B0604020202020204" pitchFamily="34" charset="0"/>
              <a:buChar char="•"/>
            </a:pPr>
            <a:r>
              <a:rPr lang="zh-CN" altLang="zh-CN" sz="2000" dirty="0">
                <a:latin typeface="+mj-ea"/>
                <a:ea typeface="+mj-ea"/>
              </a:rPr>
              <a:t>属性表选择指的是</a:t>
            </a:r>
            <a:r>
              <a:rPr lang="zh-CN" altLang="zh-CN" sz="2000" dirty="0">
                <a:highlight>
                  <a:srgbClr val="C0C0C0"/>
                </a:highlight>
                <a:latin typeface="+mj-ea"/>
                <a:ea typeface="+mj-ea"/>
              </a:rPr>
              <a:t>从属性表中选择要素</a:t>
            </a:r>
            <a:r>
              <a:rPr lang="zh-CN" altLang="zh-CN" sz="2000" dirty="0">
                <a:latin typeface="+mj-ea"/>
                <a:ea typeface="+mj-ea"/>
              </a:rPr>
              <a:t>。用户通过选择属性表的行，可以实现对对应要素的选择，并在图形显示界面中同步更新。</a:t>
            </a:r>
          </a:p>
          <a:p>
            <a:pPr marL="342900" indent="-342900">
              <a:spcBef>
                <a:spcPts val="600"/>
              </a:spcBef>
              <a:spcAft>
                <a:spcPts val="600"/>
              </a:spcAft>
              <a:buFont typeface="Arial" panose="020B0604020202020204" pitchFamily="34" charset="0"/>
              <a:buChar char="•"/>
            </a:pPr>
            <a:r>
              <a:rPr lang="zh-CN" altLang="zh-CN" sz="2000" dirty="0">
                <a:latin typeface="+mj-ea"/>
                <a:ea typeface="+mj-ea"/>
              </a:rPr>
              <a:t>属性查询指的是</a:t>
            </a:r>
            <a:r>
              <a:rPr lang="zh-CN" altLang="zh-CN" sz="2000" dirty="0">
                <a:highlight>
                  <a:srgbClr val="C0C0C0"/>
                </a:highlight>
                <a:latin typeface="+mj-ea"/>
                <a:ea typeface="+mj-ea"/>
              </a:rPr>
              <a:t>利用属性数据进行要素的查询</a:t>
            </a:r>
            <a:r>
              <a:rPr lang="zh-CN" altLang="zh-CN" sz="2000" dirty="0">
                <a:latin typeface="+mj-ea"/>
                <a:ea typeface="+mj-ea"/>
              </a:rPr>
              <a:t>，用户输入属性查询语句，系统可以将符合语句的要素设置为选中状态。</a:t>
            </a:r>
          </a:p>
          <a:p>
            <a:pPr marL="342900" indent="-342900">
              <a:spcBef>
                <a:spcPts val="600"/>
              </a:spcBef>
              <a:spcAft>
                <a:spcPts val="600"/>
              </a:spcAft>
              <a:buFont typeface="Arial" panose="020B0604020202020204" pitchFamily="34" charset="0"/>
              <a:buChar char="•"/>
            </a:pPr>
            <a:r>
              <a:rPr lang="zh-CN" altLang="zh-CN" sz="2000" dirty="0">
                <a:latin typeface="+mj-ea"/>
                <a:ea typeface="+mj-ea"/>
              </a:rPr>
              <a:t>字段操作指的是</a:t>
            </a:r>
            <a:r>
              <a:rPr lang="zh-CN" altLang="zh-CN" sz="2000" dirty="0">
                <a:highlight>
                  <a:srgbClr val="C0C0C0"/>
                </a:highlight>
                <a:latin typeface="+mj-ea"/>
                <a:ea typeface="+mj-ea"/>
              </a:rPr>
              <a:t>对图层的字段进行增加和删除</a:t>
            </a:r>
            <a:r>
              <a:rPr lang="zh-CN" altLang="zh-CN" sz="2000" dirty="0">
                <a:latin typeface="+mj-ea"/>
                <a:ea typeface="+mj-ea"/>
              </a:rPr>
              <a:t>。增加字段操作：用户从属性表界面中点击增加字段，在系统弹出的对话框中设置字段的名称、别名和类型等参数，提交给系统后，系统则会在对应图层中增加新的字段并统一设置为默认值。删除字段操作：用户从属性表界面中点击删除字段，然后选择要删除的字段，系统则会将对应图层的字段删除。</a:t>
            </a:r>
          </a:p>
          <a:p>
            <a:pPr marL="342900" indent="-342900">
              <a:spcBef>
                <a:spcPts val="600"/>
              </a:spcBef>
              <a:spcAft>
                <a:spcPts val="600"/>
              </a:spcAft>
              <a:buFont typeface="Arial" panose="020B0604020202020204" pitchFamily="34" charset="0"/>
              <a:buChar char="•"/>
            </a:pPr>
            <a:r>
              <a:rPr lang="zh-CN" altLang="zh-CN" sz="2000" dirty="0">
                <a:latin typeface="+mj-ea"/>
                <a:ea typeface="+mj-ea"/>
              </a:rPr>
              <a:t>属性数据编辑指的是</a:t>
            </a:r>
            <a:r>
              <a:rPr lang="zh-CN" altLang="zh-CN" sz="2000" dirty="0">
                <a:highlight>
                  <a:srgbClr val="C0C0C0"/>
                </a:highlight>
                <a:latin typeface="+mj-ea"/>
                <a:ea typeface="+mj-ea"/>
              </a:rPr>
              <a:t>对要素属性数据进行输入与修改</a:t>
            </a:r>
            <a:r>
              <a:rPr lang="zh-CN" altLang="zh-CN" sz="2000" dirty="0">
                <a:latin typeface="+mj-ea"/>
                <a:ea typeface="+mj-ea"/>
              </a:rPr>
              <a:t>。在开始编辑的状态下，用户双击属性表中的属性值，则可以进行对要素属性的修改。</a:t>
            </a:r>
            <a:endParaRPr lang="zh-CN" altLang="en-US" sz="2000" dirty="0">
              <a:latin typeface="+mj-ea"/>
              <a:ea typeface="+mj-ea"/>
            </a:endParaRPr>
          </a:p>
        </p:txBody>
      </p:sp>
    </p:spTree>
    <p:extLst>
      <p:ext uri="{BB962C8B-B14F-4D97-AF65-F5344CB8AC3E}">
        <p14:creationId xmlns:p14="http://schemas.microsoft.com/office/powerpoint/2010/main" val="380215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fade">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fade">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
                                            <p:txEl>
                                              <p:pRg st="3" end="3"/>
                                            </p:txEl>
                                          </p:spTgt>
                                        </p:tgtEl>
                                        <p:attrNameLst>
                                          <p:attrName>style.visibility</p:attrName>
                                        </p:attrNameLst>
                                      </p:cBhvr>
                                      <p:to>
                                        <p:strVal val="visible"/>
                                      </p:to>
                                    </p:set>
                                    <p:animEffect transition="in" filter="fade">
                                      <p:cBhvr>
                                        <p:cTn id="22" dur="500"/>
                                        <p:tgtEl>
                                          <p:spTgt spid="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
                                            <p:txEl>
                                              <p:pRg st="4" end="4"/>
                                            </p:txEl>
                                          </p:spTgt>
                                        </p:tgtEl>
                                        <p:attrNameLst>
                                          <p:attrName>style.visibility</p:attrName>
                                        </p:attrNameLst>
                                      </p:cBhvr>
                                      <p:to>
                                        <p:strVal val="visible"/>
                                      </p:to>
                                    </p:set>
                                    <p:animEffect transition="in" filter="fade">
                                      <p:cBhvr>
                                        <p:cTn id="27" dur="500"/>
                                        <p:tgtEl>
                                          <p:spTgt spid="4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
                                            <p:txEl>
                                              <p:pRg st="5" end="5"/>
                                            </p:txEl>
                                          </p:spTgt>
                                        </p:tgtEl>
                                        <p:attrNameLst>
                                          <p:attrName>style.visibility</p:attrName>
                                        </p:attrNameLst>
                                      </p:cBhvr>
                                      <p:to>
                                        <p:strVal val="visible"/>
                                      </p:to>
                                    </p:set>
                                    <p:animEffect transition="in" filter="fade">
                                      <p:cBhvr>
                                        <p:cTn id="32" dur="500"/>
                                        <p:tgtEl>
                                          <p:spTgt spid="4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FE58AC70-A420-4B96-AAFD-612A7891455B}"/>
              </a:ext>
            </a:extLst>
          </p:cNvPr>
          <p:cNvPicPr/>
          <p:nvPr/>
        </p:nvPicPr>
        <p:blipFill>
          <a:blip r:embed="rId3"/>
          <a:stretch>
            <a:fillRect/>
          </a:stretch>
        </p:blipFill>
        <p:spPr>
          <a:xfrm>
            <a:off x="6914033" y="938603"/>
            <a:ext cx="4557758" cy="5774120"/>
          </a:xfrm>
          <a:prstGeom prst="rect">
            <a:avLst/>
          </a:prstGeom>
        </p:spPr>
      </p:pic>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latin typeface="微软雅黑" panose="020B0503020204020204" pitchFamily="34" charset="-122"/>
                <a:ea typeface="微软雅黑" panose="020B0503020204020204" pitchFamily="34" charset="-122"/>
              </a:rPr>
              <a:t>2.3 </a:t>
            </a:r>
            <a:r>
              <a:rPr lang="zh-CN" altLang="en-US" sz="2800" b="1" dirty="0">
                <a:latin typeface="微软雅黑" panose="020B0503020204020204" pitchFamily="34" charset="-122"/>
                <a:ea typeface="微软雅黑" panose="020B0503020204020204" pitchFamily="34" charset="-122"/>
              </a:rPr>
              <a:t>属性操作子系统</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a:xfrm>
            <a:off x="10576831" y="5713713"/>
            <a:ext cx="729343" cy="365125"/>
          </a:xfrm>
        </p:spPr>
        <p:txBody>
          <a:bodyPr/>
          <a:lstStyle/>
          <a:p>
            <a:fld id="{ABB8F404-4D68-4CF1-A1D1-4545FFCFAAD6}" type="slidenum">
              <a:rPr lang="zh-CN" altLang="en-US" smtClean="0"/>
              <a:pPr/>
              <a:t>8</a:t>
            </a:fld>
            <a:endParaRPr lang="zh-CN" altLang="en-US"/>
          </a:p>
        </p:txBody>
      </p:sp>
      <p:pic>
        <p:nvPicPr>
          <p:cNvPr id="9" name="图片 8" descr="C:\Users\zjl\AppData\Local\Temp\1652667179(1).png">
            <a:extLst>
              <a:ext uri="{FF2B5EF4-FFF2-40B4-BE49-F238E27FC236}">
                <a16:creationId xmlns:a16="http://schemas.microsoft.com/office/drawing/2014/main" id="{A8A64904-D934-43D5-8CCB-29FE8369D0EE}"/>
              </a:ext>
            </a:extLst>
          </p:cNvPr>
          <p:cNvPicPr/>
          <p:nvPr/>
        </p:nvPicPr>
        <p:blipFill rotWithShape="1">
          <a:blip r:embed="rId4">
            <a:extLst>
              <a:ext uri="{28A0092B-C50C-407E-A947-70E740481C1C}">
                <a14:useLocalDpi xmlns:a14="http://schemas.microsoft.com/office/drawing/2010/main" val="0"/>
              </a:ext>
            </a:extLst>
          </a:blip>
          <a:srcRect r="45402"/>
          <a:stretch/>
        </p:blipFill>
        <p:spPr bwMode="auto">
          <a:xfrm>
            <a:off x="2796948" y="855663"/>
            <a:ext cx="5012045" cy="5940000"/>
          </a:xfrm>
          <a:prstGeom prst="rect">
            <a:avLst/>
          </a:prstGeom>
          <a:noFill/>
          <a:ln>
            <a:noFill/>
          </a:ln>
        </p:spPr>
      </p:pic>
      <p:pic>
        <p:nvPicPr>
          <p:cNvPr id="8" name="图片 7" descr="C:\Users\zjl\AppData\Local\Temp\1652667077(1).png">
            <a:extLst>
              <a:ext uri="{FF2B5EF4-FFF2-40B4-BE49-F238E27FC236}">
                <a16:creationId xmlns:a16="http://schemas.microsoft.com/office/drawing/2014/main" id="{10A10F45-17BD-49D1-B62A-6E4690B3C508}"/>
              </a:ext>
            </a:extLst>
          </p:cNvPr>
          <p:cNvPicPr/>
          <p:nvPr/>
        </p:nvPicPr>
        <p:blipFill rotWithShape="1">
          <a:blip r:embed="rId5">
            <a:extLst>
              <a:ext uri="{28A0092B-C50C-407E-A947-70E740481C1C}">
                <a14:useLocalDpi xmlns:a14="http://schemas.microsoft.com/office/drawing/2010/main" val="0"/>
              </a:ext>
            </a:extLst>
          </a:blip>
          <a:srcRect r="40081" b="16818"/>
          <a:stretch/>
        </p:blipFill>
        <p:spPr bwMode="auto">
          <a:xfrm>
            <a:off x="455839" y="1379798"/>
            <a:ext cx="5500555" cy="4940990"/>
          </a:xfrm>
          <a:prstGeom prst="rect">
            <a:avLst/>
          </a:prstGeom>
          <a:noFill/>
          <a:ln>
            <a:noFill/>
          </a:ln>
        </p:spPr>
      </p:pic>
    </p:spTree>
    <p:extLst>
      <p:ext uri="{BB962C8B-B14F-4D97-AF65-F5344CB8AC3E}">
        <p14:creationId xmlns:p14="http://schemas.microsoft.com/office/powerpoint/2010/main" val="180358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latin typeface="微软雅黑" panose="020B0503020204020204" pitchFamily="34" charset="-122"/>
                <a:ea typeface="微软雅黑" panose="020B0503020204020204" pitchFamily="34" charset="-122"/>
              </a:rPr>
              <a:t>2.4 </a:t>
            </a:r>
            <a:r>
              <a:rPr lang="zh-CN" altLang="en-US" sz="2800" b="1" dirty="0">
                <a:latin typeface="微软雅黑" panose="020B0503020204020204" pitchFamily="34" charset="-122"/>
                <a:ea typeface="微软雅黑" panose="020B0503020204020204" pitchFamily="34" charset="-122"/>
              </a:rPr>
              <a:t>图形操作子系统</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9</a:t>
            </a:fld>
            <a:endParaRPr lang="zh-CN" altLang="en-US"/>
          </a:p>
        </p:txBody>
      </p:sp>
      <p:sp>
        <p:nvSpPr>
          <p:cNvPr id="44" name="文本框 43">
            <a:extLst>
              <a:ext uri="{FF2B5EF4-FFF2-40B4-BE49-F238E27FC236}">
                <a16:creationId xmlns:a16="http://schemas.microsoft.com/office/drawing/2014/main" id="{42E82636-AA99-4812-B6E9-48633FCEEDA5}"/>
              </a:ext>
            </a:extLst>
          </p:cNvPr>
          <p:cNvSpPr txBox="1"/>
          <p:nvPr/>
        </p:nvSpPr>
        <p:spPr>
          <a:xfrm>
            <a:off x="228601" y="987464"/>
            <a:ext cx="11776022" cy="4401205"/>
          </a:xfrm>
          <a:prstGeom prst="rect">
            <a:avLst/>
          </a:prstGeom>
          <a:noFill/>
        </p:spPr>
        <p:txBody>
          <a:bodyPr wrap="square" rtlCol="0">
            <a:spAutoFit/>
          </a:bodyPr>
          <a:lstStyle/>
          <a:p>
            <a:pPr>
              <a:spcBef>
                <a:spcPts val="600"/>
              </a:spcBef>
              <a:spcAft>
                <a:spcPts val="600"/>
              </a:spcAft>
            </a:pPr>
            <a:r>
              <a:rPr lang="zh-CN" altLang="en-US" sz="2000" dirty="0">
                <a:latin typeface="+mj-ea"/>
                <a:ea typeface="+mj-ea"/>
              </a:rPr>
              <a:t>图形操作子系统主要功能包含</a:t>
            </a:r>
            <a:r>
              <a:rPr lang="zh-CN" altLang="en-US" sz="2000" dirty="0">
                <a:highlight>
                  <a:srgbClr val="C0C0C0"/>
                </a:highlight>
                <a:latin typeface="+mj-ea"/>
                <a:ea typeface="+mj-ea"/>
              </a:rPr>
              <a:t>图形数据编辑</a:t>
            </a:r>
            <a:r>
              <a:rPr lang="zh-CN" altLang="en-US" sz="2000" dirty="0">
                <a:latin typeface="+mj-ea"/>
                <a:ea typeface="+mj-ea"/>
              </a:rPr>
              <a:t>、</a:t>
            </a:r>
            <a:r>
              <a:rPr lang="zh-CN" altLang="en-US" sz="2000" dirty="0">
                <a:highlight>
                  <a:srgbClr val="C0C0C0"/>
                </a:highlight>
                <a:latin typeface="+mj-ea"/>
                <a:ea typeface="+mj-ea"/>
              </a:rPr>
              <a:t>空间查询</a:t>
            </a:r>
            <a:r>
              <a:rPr lang="zh-CN" altLang="en-US" sz="2000" dirty="0">
                <a:latin typeface="+mj-ea"/>
                <a:ea typeface="+mj-ea"/>
              </a:rPr>
              <a:t>、</a:t>
            </a:r>
            <a:r>
              <a:rPr lang="zh-CN" altLang="en-US" sz="2000" dirty="0">
                <a:highlight>
                  <a:srgbClr val="C0C0C0"/>
                </a:highlight>
                <a:latin typeface="+mj-ea"/>
                <a:ea typeface="+mj-ea"/>
              </a:rPr>
              <a:t>图查表</a:t>
            </a:r>
            <a:r>
              <a:rPr lang="zh-CN" altLang="en-US" sz="2000" dirty="0">
                <a:latin typeface="+mj-ea"/>
                <a:ea typeface="+mj-ea"/>
              </a:rPr>
              <a:t>、</a:t>
            </a:r>
            <a:r>
              <a:rPr lang="zh-CN" altLang="en-US" sz="2000" dirty="0">
                <a:highlight>
                  <a:srgbClr val="C0C0C0"/>
                </a:highlight>
                <a:latin typeface="+mj-ea"/>
                <a:ea typeface="+mj-ea"/>
              </a:rPr>
              <a:t>地图操作</a:t>
            </a:r>
            <a:r>
              <a:rPr lang="zh-CN" altLang="en-US" sz="2000" dirty="0">
                <a:latin typeface="+mj-ea"/>
                <a:ea typeface="+mj-ea"/>
              </a:rPr>
              <a:t>等主要功能。</a:t>
            </a:r>
          </a:p>
          <a:p>
            <a:pPr marL="457200" indent="-457200">
              <a:spcBef>
                <a:spcPts val="600"/>
              </a:spcBef>
              <a:spcAft>
                <a:spcPts val="600"/>
              </a:spcAft>
              <a:buFont typeface="Arial" panose="020B0604020202020204" pitchFamily="34" charset="0"/>
              <a:buChar char="•"/>
            </a:pPr>
            <a:r>
              <a:rPr lang="zh-CN" altLang="en-US" sz="2000" dirty="0">
                <a:latin typeface="+mj-ea"/>
                <a:ea typeface="+mj-ea"/>
              </a:rPr>
              <a:t>图形数据编辑指的是针对矢量数据进行的编辑，不仅包括</a:t>
            </a:r>
            <a:r>
              <a:rPr lang="zh-CN" altLang="en-US" sz="2000" dirty="0">
                <a:highlight>
                  <a:srgbClr val="C0C0C0"/>
                </a:highlight>
                <a:latin typeface="+mj-ea"/>
                <a:ea typeface="+mj-ea"/>
              </a:rPr>
              <a:t>对现有读取的矢量数据进行修改</a:t>
            </a:r>
            <a:r>
              <a:rPr lang="zh-CN" altLang="en-US" sz="2000" dirty="0">
                <a:latin typeface="+mj-ea"/>
                <a:ea typeface="+mj-ea"/>
              </a:rPr>
              <a:t>，还可以</a:t>
            </a:r>
            <a:r>
              <a:rPr lang="zh-CN" altLang="en-US" sz="2000" dirty="0">
                <a:highlight>
                  <a:srgbClr val="C0C0C0"/>
                </a:highlight>
                <a:latin typeface="+mj-ea"/>
                <a:ea typeface="+mj-ea"/>
              </a:rPr>
              <a:t>创建新的矢量数据</a:t>
            </a:r>
            <a:r>
              <a:rPr lang="zh-CN" altLang="en-US" sz="2000" dirty="0">
                <a:latin typeface="+mj-ea"/>
                <a:ea typeface="+mj-ea"/>
              </a:rPr>
              <a:t>。图形数据编辑以图层为主要单位，要素为操作对象，能够灵活地对矢量数据进行调整，从而得到用户想要的数据。</a:t>
            </a:r>
          </a:p>
          <a:p>
            <a:pPr marL="457200" indent="-457200">
              <a:spcBef>
                <a:spcPts val="600"/>
              </a:spcBef>
              <a:spcAft>
                <a:spcPts val="600"/>
              </a:spcAft>
              <a:buFont typeface="Arial" panose="020B0604020202020204" pitchFamily="34" charset="0"/>
              <a:buChar char="•"/>
            </a:pPr>
            <a:r>
              <a:rPr lang="zh-CN" altLang="en-US" sz="2000" dirty="0">
                <a:latin typeface="+mj-ea"/>
                <a:ea typeface="+mj-ea"/>
              </a:rPr>
              <a:t>空间查询指的是</a:t>
            </a:r>
            <a:r>
              <a:rPr lang="zh-CN" altLang="en-US" sz="2000" dirty="0">
                <a:highlight>
                  <a:srgbClr val="C0C0C0"/>
                </a:highlight>
                <a:latin typeface="+mj-ea"/>
                <a:ea typeface="+mj-ea"/>
              </a:rPr>
              <a:t>查询特定空间范围内的矢量数据</a:t>
            </a:r>
            <a:r>
              <a:rPr lang="zh-CN" altLang="en-US" sz="2000" dirty="0">
                <a:latin typeface="+mj-ea"/>
                <a:ea typeface="+mj-ea"/>
              </a:rPr>
              <a:t>，用户通过鼠标左键拉动生成一个复选框，系统查询并选中与该复选框存在交集的要素数据并将其设置为选中状态。在选中状态下，可以查询该要素的属性信息。</a:t>
            </a:r>
          </a:p>
          <a:p>
            <a:pPr marL="457200" indent="-457200">
              <a:spcBef>
                <a:spcPts val="600"/>
              </a:spcBef>
              <a:spcAft>
                <a:spcPts val="600"/>
              </a:spcAft>
              <a:buFont typeface="Arial" panose="020B0604020202020204" pitchFamily="34" charset="0"/>
              <a:buChar char="•"/>
            </a:pPr>
            <a:r>
              <a:rPr lang="zh-CN" altLang="en-US" sz="2000" dirty="0">
                <a:latin typeface="+mj-ea"/>
                <a:ea typeface="+mj-ea"/>
              </a:rPr>
              <a:t>图查表指的是</a:t>
            </a:r>
            <a:r>
              <a:rPr lang="zh-CN" altLang="en-US" sz="2000" dirty="0">
                <a:highlight>
                  <a:srgbClr val="C0C0C0"/>
                </a:highlight>
                <a:latin typeface="+mj-ea"/>
                <a:ea typeface="+mj-ea"/>
              </a:rPr>
              <a:t>查询特定要素的属性信息</a:t>
            </a:r>
            <a:r>
              <a:rPr lang="zh-CN" altLang="en-US" sz="2000" dirty="0">
                <a:latin typeface="+mj-ea"/>
                <a:ea typeface="+mj-ea"/>
              </a:rPr>
              <a:t>，用户通过鼠标单击要素，系统查询并选中该要素，可以查询该要素的属性信息。</a:t>
            </a:r>
          </a:p>
          <a:p>
            <a:pPr marL="457200" indent="-457200">
              <a:spcBef>
                <a:spcPts val="600"/>
              </a:spcBef>
              <a:spcAft>
                <a:spcPts val="600"/>
              </a:spcAft>
              <a:buFont typeface="Arial" panose="020B0604020202020204" pitchFamily="34" charset="0"/>
              <a:buChar char="•"/>
            </a:pPr>
            <a:r>
              <a:rPr lang="zh-CN" altLang="en-US" sz="2000" dirty="0">
                <a:latin typeface="+mj-ea"/>
                <a:ea typeface="+mj-ea"/>
              </a:rPr>
              <a:t>地图操作可以改变数据的显示内容，并不改变数据本身，主要包括</a:t>
            </a:r>
            <a:r>
              <a:rPr lang="zh-CN" altLang="en-US" sz="2000" dirty="0">
                <a:highlight>
                  <a:srgbClr val="C0C0C0"/>
                </a:highlight>
                <a:latin typeface="+mj-ea"/>
                <a:ea typeface="+mj-ea"/>
              </a:rPr>
              <a:t>缩放、漫游和改变图层顺序</a:t>
            </a:r>
            <a:r>
              <a:rPr lang="zh-CN" altLang="en-US" sz="2000" dirty="0">
                <a:latin typeface="+mj-ea"/>
                <a:ea typeface="+mj-ea"/>
              </a:rPr>
              <a:t>。用户通过滚动鼠标滚轮实现地图缩放，通过拖动地图实现漫游，通过改变图层顺序改变叠加方式。打印地图的内容即为窗口显示内容，因此也需要通过上述操作进行调整以获得所需要的地图。</a:t>
            </a:r>
          </a:p>
        </p:txBody>
      </p:sp>
    </p:spTree>
    <p:extLst>
      <p:ext uri="{BB962C8B-B14F-4D97-AF65-F5344CB8AC3E}">
        <p14:creationId xmlns:p14="http://schemas.microsoft.com/office/powerpoint/2010/main" val="194439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1393</TotalTime>
  <Pages>0</Pages>
  <Words>952</Words>
  <Characters>0</Characters>
  <Application>Microsoft Office PowerPoint</Application>
  <DocSecurity>0</DocSecurity>
  <PresentationFormat>宽屏</PresentationFormat>
  <Lines>0</Lines>
  <Paragraphs>53</Paragraphs>
  <Slides>10</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张建学_地空学院</cp:lastModifiedBy>
  <cp:revision>126</cp:revision>
  <dcterms:created xsi:type="dcterms:W3CDTF">2015-07-17T02:38:59Z</dcterms:created>
  <dcterms:modified xsi:type="dcterms:W3CDTF">2023-10-09T11:13:49Z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