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729" r:id="rId2"/>
    <p:sldId id="542" r:id="rId3"/>
    <p:sldId id="712" r:id="rId4"/>
    <p:sldId id="681" r:id="rId5"/>
    <p:sldId id="733" r:id="rId6"/>
    <p:sldId id="732" r:id="rId7"/>
    <p:sldId id="736" r:id="rId8"/>
    <p:sldId id="719" r:id="rId9"/>
    <p:sldId id="690" r:id="rId10"/>
    <p:sldId id="734" r:id="rId11"/>
    <p:sldId id="735" r:id="rId12"/>
    <p:sldId id="683" r:id="rId13"/>
    <p:sldId id="671" r:id="rId14"/>
    <p:sldId id="673" r:id="rId15"/>
    <p:sldId id="674" r:id="rId16"/>
    <p:sldId id="675" r:id="rId17"/>
    <p:sldId id="737" r:id="rId18"/>
    <p:sldId id="710" r:id="rId19"/>
    <p:sldId id="676" r:id="rId20"/>
    <p:sldId id="677" r:id="rId21"/>
    <p:sldId id="684" r:id="rId22"/>
    <p:sldId id="591" r:id="rId23"/>
    <p:sldId id="592" r:id="rId24"/>
    <p:sldId id="720" r:id="rId25"/>
    <p:sldId id="593" r:id="rId26"/>
    <p:sldId id="594" r:id="rId27"/>
    <p:sldId id="595" r:id="rId28"/>
    <p:sldId id="730" r:id="rId29"/>
    <p:sldId id="685" r:id="rId30"/>
    <p:sldId id="596" r:id="rId31"/>
    <p:sldId id="597" r:id="rId32"/>
    <p:sldId id="645" r:id="rId33"/>
    <p:sldId id="599" r:id="rId34"/>
    <p:sldId id="602" r:id="rId35"/>
    <p:sldId id="600" r:id="rId36"/>
    <p:sldId id="601" r:id="rId37"/>
    <p:sldId id="727" r:id="rId38"/>
    <p:sldId id="648" r:id="rId39"/>
    <p:sldId id="686" r:id="rId40"/>
    <p:sldId id="606" r:id="rId41"/>
    <p:sldId id="721" r:id="rId42"/>
    <p:sldId id="607" r:id="rId43"/>
    <p:sldId id="722" r:id="rId44"/>
    <p:sldId id="723" r:id="rId45"/>
    <p:sldId id="649" r:id="rId46"/>
    <p:sldId id="687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1" autoAdjust="0"/>
    <p:restoredTop sz="94660"/>
  </p:normalViewPr>
  <p:slideViewPr>
    <p:cSldViewPr snapToObjects="1">
      <p:cViewPr varScale="1">
        <p:scale>
          <a:sx n="77" d="100"/>
          <a:sy n="7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8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9620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4522"/>
              </p:ext>
            </p:extLst>
          </p:nvPr>
        </p:nvGraphicFramePr>
        <p:xfrm>
          <a:off x="2286000" y="1574800"/>
          <a:ext cx="45720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776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81503"/>
              </p:ext>
            </p:extLst>
          </p:nvPr>
        </p:nvGraphicFramePr>
        <p:xfrm>
          <a:off x="2286000" y="1574800"/>
          <a:ext cx="45720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“ILP32”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“LP64”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08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7389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1241425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/>
            <a:r>
              <a:rPr lang="en-US" dirty="0"/>
              <a:t>Algebraic representation of logic</a:t>
            </a:r>
          </a:p>
          <a:p>
            <a:pPr marL="552450" lvl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A&amp;B = 1 when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both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A=1 and B=1</a:t>
            </a:r>
          </a:p>
        </p:txBody>
      </p:sp>
      <p:sp>
        <p:nvSpPr>
          <p:cNvPr id="56328" name="Rectangle 7"/>
          <p:cNvSpPr>
            <a:spLocks/>
          </p:cNvSpPr>
          <p:nvPr/>
        </p:nvSpPr>
        <p:spPr bwMode="auto">
          <a:xfrm>
            <a:off x="4419599" y="2603500"/>
            <a:ext cx="432752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A|B = 1 when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either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A=1 or B=1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or both</a:t>
            </a:r>
          </a:p>
        </p:txBody>
      </p:sp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~A = 1 when A=0</a:t>
            </a:r>
          </a:p>
        </p:txBody>
      </p:sp>
      <p:sp>
        <p:nvSpPr>
          <p:cNvPr id="56333" name="Rectangle 12"/>
          <p:cNvSpPr>
            <a:spLocks/>
          </p:cNvSpPr>
          <p:nvPr/>
        </p:nvSpPr>
        <p:spPr bwMode="auto">
          <a:xfrm>
            <a:off x="44196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A^B = 1 when A=1 or B=1,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but not both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67A267-4359-49EA-AC96-7F32411D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31010"/>
              </p:ext>
            </p:extLst>
          </p:nvPr>
        </p:nvGraphicFramePr>
        <p:xfrm>
          <a:off x="724916" y="3440782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87E4B95F-132D-4D00-862C-6D50D26E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33936"/>
              </p:ext>
            </p:extLst>
          </p:nvPr>
        </p:nvGraphicFramePr>
        <p:xfrm>
          <a:off x="4756208" y="3413518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42D7094-4BF7-49CF-83B3-FD02BCA5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56166"/>
              </p:ext>
            </p:extLst>
          </p:nvPr>
        </p:nvGraphicFramePr>
        <p:xfrm>
          <a:off x="4756208" y="5445518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CF74ADDE-3A62-4003-89F5-30898286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26136"/>
              </p:ext>
            </p:extLst>
          </p:nvPr>
        </p:nvGraphicFramePr>
        <p:xfrm>
          <a:off x="724916" y="5445518"/>
          <a:ext cx="1115568" cy="741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Sets of Small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7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Width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bit vector represents subsets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be a bit vector representing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, then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Monaco" charset="0"/>
                  </a:rPr>
                  <a:t>Examples:</a:t>
                </a:r>
              </a:p>
              <a:p>
                <a:pPr lvl="2"/>
                <a:r>
                  <a:rPr lang="en-US" dirty="0">
                    <a:sym typeface="Monaco" charset="0"/>
                  </a:rPr>
                  <a:t>01101001	{ 0, 3, 5,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65</a:t>
                </a:r>
                <a:r>
                  <a:rPr lang="en-US" i="1" dirty="0">
                    <a:sym typeface="Monaco" charset="0"/>
                  </a:rPr>
                  <a:t>4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3</a:t>
                </a:r>
                <a:r>
                  <a:rPr lang="en-US" i="1" dirty="0">
                    <a:sym typeface="Monaco" charset="0"/>
                  </a:rPr>
                  <a:t>21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  <a:endParaRPr lang="en-US" dirty="0">
                  <a:sym typeface="Monaco" charset="0"/>
                </a:endParaRPr>
              </a:p>
              <a:p>
                <a:pPr lvl="2"/>
                <a:r>
                  <a:rPr lang="en-US" dirty="0">
                    <a:sym typeface="Monaco" charset="0"/>
                  </a:rPr>
                  <a:t>01010101	{ 0, 2, 4,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</a:t>
                </a:r>
                <a:r>
                  <a:rPr lang="en-US" i="1" dirty="0">
                    <a:sym typeface="Monaco" charset="0"/>
                  </a:rPr>
                  <a:t>5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4</a:t>
                </a:r>
                <a:r>
                  <a:rPr lang="en-US" i="1" dirty="0">
                    <a:sym typeface="Monaco" charset="0"/>
                  </a:rPr>
                  <a:t>3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2</a:t>
                </a:r>
                <a:r>
                  <a:rPr lang="en-US" i="1" dirty="0">
                    <a:sym typeface="Monaco" charset="0"/>
                  </a:rPr>
                  <a:t>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</a:p>
              <a:p>
                <a:pPr marL="914400" lvl="2" indent="0">
                  <a:buNone/>
                </a:pPr>
                <a:endParaRPr lang="en-US" i="1" dirty="0">
                  <a:solidFill>
                    <a:srgbClr val="FF0000"/>
                  </a:solidFill>
                  <a:sym typeface="Monaco" charset="0"/>
                </a:endParaRPr>
              </a:p>
              <a:p>
                <a:r>
                  <a:rPr lang="en-US" dirty="0"/>
                  <a:t>Operations</a:t>
                </a:r>
              </a:p>
              <a:p>
                <a:pPr lvl="1"/>
                <a:r>
                  <a:rPr lang="en-US" dirty="0"/>
                  <a:t>&amp;    Intersection		01000001	{ 0, 6 }</a:t>
                </a:r>
              </a:p>
              <a:p>
                <a:pPr lvl="1"/>
                <a:r>
                  <a:rPr lang="en-US" dirty="0"/>
                  <a:t>|     Union			01111101	{ 0, 2, 3, 4, 5, 6 }</a:t>
                </a:r>
              </a:p>
              <a:p>
                <a:pPr lvl="1"/>
                <a:r>
                  <a:rPr lang="en-US" dirty="0"/>
                  <a:t>^	    Symmetric difference	00111100	{ 2, 3, 4, 5 }</a:t>
                </a:r>
              </a:p>
              <a:p>
                <a:pPr lvl="1"/>
                <a:r>
                  <a:rPr lang="en-US" dirty="0"/>
                  <a:t>~	    Complement		10101010	{ 1, 3, 5, 7 }</a:t>
                </a:r>
              </a:p>
            </p:txBody>
          </p:sp>
        </mc:Choice>
        <mc:Fallback xmlns="">
          <p:sp>
            <p:nvSpPr>
              <p:cNvPr id="5939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marL="266700" lvl="1" indent="0" eaLnBrk="1" hangingPunct="1">
              <a:buNone/>
            </a:pPr>
            <a:endParaRPr lang="en-US" dirty="0"/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3D3D-845A-B745-874E-579FA31D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8398-6BA4-A84A-A6B5-9633E18F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activity question 10</a:t>
            </a:r>
          </a:p>
          <a:p>
            <a:pPr lvl="1"/>
            <a:r>
              <a:rPr lang="en-US" dirty="0"/>
              <a:t>answers on board</a:t>
            </a:r>
          </a:p>
          <a:p>
            <a:r>
              <a:rPr lang="en-US" dirty="0"/>
              <a:t>the last one is a technique for </a:t>
            </a:r>
            <a:r>
              <a:rPr lang="en-US" dirty="0" err="1"/>
              <a:t>datalab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267200" y="3124200"/>
            <a:ext cx="4724400" cy="21336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Super common C programming pitfall!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Wed, May 17 2023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 does not mandate using two’s complement</a:t>
            </a:r>
          </a:p>
          <a:p>
            <a:pPr lvl="1">
              <a:defRPr/>
            </a:pPr>
            <a:r>
              <a:rPr lang="en-US" dirty="0"/>
              <a:t>But, most machines do, and we will assume so</a:t>
            </a:r>
          </a:p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marL="914400" lvl="2" indent="0" eaLnBrk="1" hangingPunct="1">
              <a:buNone/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68881"/>
              </p:ext>
            </p:extLst>
          </p:nvPr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12222"/>
              </p:ext>
            </p:extLst>
          </p:nvPr>
        </p:nvGraphicFramePr>
        <p:xfrm>
          <a:off x="2058987" y="4229893"/>
          <a:ext cx="56372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66280" imgH="1017360" progId="Word.Document.8">
                  <p:embed/>
                </p:oleObj>
              </mc:Choice>
              <mc:Fallback>
                <p:oleObj name="Document" r:id="rId7" imgW="5966280" imgH="10173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7" y="4229893"/>
                        <a:ext cx="563721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12605" imgH="5218356" progId="Word.Document.8">
                  <p:embed/>
                </p:oleObj>
              </mc:Choice>
              <mc:Fallback>
                <p:oleObj name="Document" r:id="rId3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300" imgH="1943100" progId="Word.Document.8">
                  <p:embed/>
                </p:oleObj>
              </mc:Choice>
              <mc:Fallback>
                <p:oleObj name="Document" r:id="rId3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Question: abs(</a:t>
            </a:r>
            <a:r>
              <a:rPr lang="en-US" b="0" dirty="0" err="1"/>
              <a:t>TMin</a:t>
            </a:r>
            <a:r>
              <a:rPr lang="en-US" b="0" dirty="0"/>
              <a:t>)?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1752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u="sng" dirty="0">
                <a:solidFill>
                  <a:srgbClr val="FF0000"/>
                </a:solidFill>
              </a:rPr>
              <a:t>https://canvas.cmu.edu/courses/34989/quizzes/103046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Boot Camp Friday (May 19), 12:30-2pm EDT</a:t>
            </a:r>
          </a:p>
          <a:p>
            <a:endParaRPr lang="en-US" dirty="0"/>
          </a:p>
          <a:p>
            <a:r>
              <a:rPr lang="en-US" dirty="0"/>
              <a:t>Lab 0</a:t>
            </a:r>
          </a:p>
          <a:p>
            <a:pPr lvl="1"/>
            <a:r>
              <a:rPr lang="en-US" dirty="0"/>
              <a:t>Due Tuesday May 23, 11:59pm EDT</a:t>
            </a:r>
          </a:p>
          <a:p>
            <a:pPr lvl="1"/>
            <a:r>
              <a:rPr lang="en-US" dirty="0"/>
              <a:t>Should take you less than five hours</a:t>
            </a:r>
          </a:p>
        </p:txBody>
      </p:sp>
    </p:spTree>
    <p:extLst>
      <p:ext uri="{BB962C8B-B14F-4D97-AF65-F5344CB8AC3E}">
        <p14:creationId xmlns:p14="http://schemas.microsoft.com/office/powerpoint/2010/main" val="28673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Representation: unsigned and signed</a:t>
            </a:r>
          </a:p>
          <a:p>
            <a:pPr lvl="1"/>
            <a:r>
              <a:rPr lang="en-US" dirty="0"/>
              <a:t>Conversion, casting</a:t>
            </a:r>
          </a:p>
          <a:p>
            <a:pPr lvl="1"/>
            <a:r>
              <a:rPr lang="en-US" dirty="0"/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1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9000" y="3505200"/>
            <a:ext cx="7264400" cy="2971800"/>
            <a:chOff x="889000" y="3505200"/>
            <a:chExt cx="7264400" cy="2971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89000" y="3505200"/>
              <a:ext cx="7264400" cy="2971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An Amazing &amp;</a:t>
              </a:r>
              <a:r>
                <a:rPr kumimoji="0" lang="en-US" sz="2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Successful </a:t>
              </a:r>
              <a:r>
                <a:rPr kumimoji="0" lang="en-US" sz="2400" b="1" i="0" u="none" strike="noStrike" cap="none" normalizeH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Abstraction</a:t>
              </a:r>
              <a:r>
                <a:rPr kumimoji="0" lang="en-US" sz="2400" b="1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.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7957" y="5920092"/>
              <a:ext cx="325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(which we won’t dig into in 213)</a:t>
              </a:r>
            </a:p>
          </p:txBody>
        </p:sp>
      </p:grpSp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517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CECD-9F82-054B-86D0-D35F4302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FF89-776F-A442-A202-3717E647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board: the binary numbers up to 11</a:t>
            </a:r>
          </a:p>
          <a:p>
            <a:r>
              <a:rPr lang="en-US" dirty="0"/>
              <a:t>Do activity problems 1-5</a:t>
            </a:r>
          </a:p>
          <a:p>
            <a:pPr lvl="1"/>
            <a:r>
              <a:rPr lang="en-US" dirty="0"/>
              <a:t>solutions on board</a:t>
            </a:r>
          </a:p>
          <a:p>
            <a:r>
              <a:rPr lang="en-US" dirty="0"/>
              <a:t>Hex; note correspondence between 4 bits and a hex digit</a:t>
            </a:r>
          </a:p>
          <a:p>
            <a:r>
              <a:rPr lang="en-US" dirty="0"/>
              <a:t>Do activity problems 6-9 (don’t do 10 yet)</a:t>
            </a:r>
          </a:p>
          <a:p>
            <a:pPr lvl="1"/>
            <a:r>
              <a:rPr lang="en-US" dirty="0"/>
              <a:t>solutions on board</a:t>
            </a:r>
          </a:p>
        </p:txBody>
      </p:sp>
    </p:spTree>
    <p:extLst>
      <p:ext uri="{BB962C8B-B14F-4D97-AF65-F5344CB8AC3E}">
        <p14:creationId xmlns:p14="http://schemas.microsoft.com/office/powerpoint/2010/main" val="176868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42256"/>
              </p:ext>
            </p:extLst>
          </p:nvPr>
        </p:nvGraphicFramePr>
        <p:xfrm>
          <a:off x="2286000" y="1574800"/>
          <a:ext cx="45720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3070</Words>
  <Application>Microsoft Office PowerPoint</Application>
  <PresentationFormat>On-screen Show (4:3)</PresentationFormat>
  <Paragraphs>1108</Paragraphs>
  <Slides>46</Slides>
  <Notes>32</Notes>
  <HiddenSlides>5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6" baseType="lpstr">
      <vt:lpstr>Arial</vt:lpstr>
      <vt:lpstr>Arial Narrow</vt:lpstr>
      <vt:lpstr>Calibri</vt:lpstr>
      <vt:lpstr>Calibri Bold</vt:lpstr>
      <vt:lpstr>Cambria Math</vt:lpstr>
      <vt:lpstr>Consolas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Equation</vt:lpstr>
      <vt:lpstr>Document</vt:lpstr>
      <vt:lpstr>PowerPoint Presentation</vt:lpstr>
      <vt:lpstr>Bits, Bytes and Integers – Part 1  15-213/14-513/15-513: Introduction to Computer Systems 2nd Lecture,  Wed, May 17 2023</vt:lpstr>
      <vt:lpstr>Announcements</vt:lpstr>
      <vt:lpstr>Today: Bits, Bytes, and Integers</vt:lpstr>
      <vt:lpstr>Everything is bits</vt:lpstr>
      <vt:lpstr>Everything is bits</vt:lpstr>
      <vt:lpstr>PowerPoint Presentation</vt:lpstr>
      <vt:lpstr>Encoding Byte Values</vt:lpstr>
      <vt:lpstr>Example Data Representations</vt:lpstr>
      <vt:lpstr>Example Data Representations</vt:lpstr>
      <vt:lpstr>Example Data Representations</vt:lpstr>
      <vt:lpstr>Today: Bits, Bytes, and Integers</vt:lpstr>
      <vt:lpstr>Boolean Algebra</vt:lpstr>
      <vt:lpstr>General Boolean Algebras</vt:lpstr>
      <vt:lpstr>Example: Sets of Small Integers</vt:lpstr>
      <vt:lpstr>Bit-Level Operations in C</vt:lpstr>
      <vt:lpstr>PowerPoint Presentation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Quiz Time!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Lucia</dc:creator>
  <cp:lastModifiedBy>Brian Railing</cp:lastModifiedBy>
  <cp:revision>25</cp:revision>
  <cp:lastPrinted>2020-01-16T12:53:08Z</cp:lastPrinted>
  <dcterms:created xsi:type="dcterms:W3CDTF">2019-08-29T15:02:48Z</dcterms:created>
  <dcterms:modified xsi:type="dcterms:W3CDTF">2023-05-17T17:59:50Z</dcterms:modified>
</cp:coreProperties>
</file>