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44"/>
  </p:notesMasterIdLst>
  <p:sldIdLst>
    <p:sldId id="256" r:id="rId2"/>
    <p:sldId id="298" r:id="rId3"/>
    <p:sldId id="1249" r:id="rId4"/>
    <p:sldId id="299" r:id="rId5"/>
    <p:sldId id="257" r:id="rId6"/>
    <p:sldId id="259" r:id="rId7"/>
    <p:sldId id="260" r:id="rId8"/>
    <p:sldId id="277" r:id="rId9"/>
    <p:sldId id="278" r:id="rId10"/>
    <p:sldId id="279" r:id="rId11"/>
    <p:sldId id="261" r:id="rId12"/>
    <p:sldId id="262" r:id="rId13"/>
    <p:sldId id="283" r:id="rId14"/>
    <p:sldId id="1250" r:id="rId15"/>
    <p:sldId id="267" r:id="rId16"/>
    <p:sldId id="285" r:id="rId17"/>
    <p:sldId id="268" r:id="rId18"/>
    <p:sldId id="286" r:id="rId19"/>
    <p:sldId id="269" r:id="rId20"/>
    <p:sldId id="287" r:id="rId21"/>
    <p:sldId id="270" r:id="rId22"/>
    <p:sldId id="271" r:id="rId23"/>
    <p:sldId id="272" r:id="rId24"/>
    <p:sldId id="273" r:id="rId25"/>
    <p:sldId id="274" r:id="rId26"/>
    <p:sldId id="1251" r:id="rId27"/>
    <p:sldId id="281" r:id="rId28"/>
    <p:sldId id="264" r:id="rId29"/>
    <p:sldId id="265" r:id="rId30"/>
    <p:sldId id="266" r:id="rId31"/>
    <p:sldId id="288" r:id="rId32"/>
    <p:sldId id="275" r:id="rId33"/>
    <p:sldId id="289" r:id="rId34"/>
    <p:sldId id="290" r:id="rId35"/>
    <p:sldId id="291" r:id="rId36"/>
    <p:sldId id="292" r:id="rId37"/>
    <p:sldId id="284" r:id="rId38"/>
    <p:sldId id="293" r:id="rId39"/>
    <p:sldId id="294" r:id="rId40"/>
    <p:sldId id="295" r:id="rId41"/>
    <p:sldId id="296" r:id="rId42"/>
    <p:sldId id="297" r:id="rId43"/>
  </p:sldIdLst>
  <p:sldSz cx="9144000" cy="6858000" type="screen4x3"/>
  <p:notesSz cx="7302500" cy="9586913"/>
  <p:embeddedFontLst>
    <p:embeddedFont>
      <p:font typeface="Arial Narrow" panose="020B0606020202030204" pitchFamily="34" charset="0"/>
      <p:regular r:id="rId45"/>
      <p:bold r:id="rId46"/>
      <p:italic r:id="rId47"/>
      <p:boldItalic r:id="rId48"/>
    </p:embeddedFont>
    <p:embeddedFont>
      <p:font typeface="Calibri" panose="020F0502020204030204" pitchFamily="34" charset="0"/>
      <p:regular r:id="rId49"/>
      <p:bold r:id="rId50"/>
      <p:italic r:id="rId51"/>
      <p:boldItalic r:id="rId52"/>
    </p:embeddedFont>
    <p:embeddedFont>
      <p:font typeface="Wingdings 2" panose="05020102010507070707" pitchFamily="18" charset="2"/>
      <p:regular r:id="rId5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31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07" autoAdjust="0"/>
  </p:normalViewPr>
  <p:slideViewPr>
    <p:cSldViewPr snapToGrid="0">
      <p:cViewPr varScale="1">
        <p:scale>
          <a:sx n="73" d="100"/>
          <a:sy n="73" d="100"/>
        </p:scale>
        <p:origin x="1146" y="60"/>
      </p:cViewPr>
      <p:guideLst>
        <p:guide orient="horz" pos="3312"/>
        <p:guide pos="2880"/>
      </p:guideLst>
    </p:cSldViewPr>
  </p:slideViewPr>
  <p:outlineViewPr>
    <p:cViewPr>
      <p:scale>
        <a:sx n="33" d="100"/>
        <a:sy n="33" d="100"/>
      </p:scale>
      <p:origin x="0" y="-1988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3.fntdata"/><Relationship Id="rId50" Type="http://schemas.openxmlformats.org/officeDocument/2006/relationships/font" Target="fonts/font6.fntdata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1.fntdata"/><Relationship Id="rId53" Type="http://schemas.openxmlformats.org/officeDocument/2006/relationships/font" Target="fonts/font9.fntdata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4.fntdata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font" Target="fonts/font7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2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5.fntdata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52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4114800" y="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219200" y="685800"/>
            <a:ext cx="4876800" cy="3657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91440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4114800" y="91440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1219200" y="685800"/>
            <a:ext cx="4876800" cy="3657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4114800" y="91440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200" b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fld>
            <a:endParaRPr sz="1200" b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/>
        </p:nvSpPr>
        <p:spPr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275" tIns="45625" rIns="91275" bIns="456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973033" y="4554101"/>
            <a:ext cx="5356434" cy="4316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3" name="Shape 183"/>
          <p:cNvSpPr>
            <a:spLocks noGrp="1" noRot="1" noChangeAspect="1"/>
          </p:cNvSpPr>
          <p:nvPr>
            <p:ph type="sldImg" idx="2"/>
          </p:nvPr>
        </p:nvSpPr>
        <p:spPr>
          <a:xfrm>
            <a:off x="1219200" y="685800"/>
            <a:ext cx="4876800" cy="3657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0" name="Shape 1080"/>
          <p:cNvSpPr>
            <a:spLocks noGrp="1" noRot="1" noChangeAspect="1"/>
          </p:cNvSpPr>
          <p:nvPr>
            <p:ph type="sldImg" idx="2"/>
          </p:nvPr>
        </p:nvSpPr>
        <p:spPr>
          <a:xfrm>
            <a:off x="1219200" y="685800"/>
            <a:ext cx="4876800" cy="3657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81" name="Shape 1081"/>
          <p:cNvSpPr txBox="1">
            <a:spLocks noGrp="1"/>
          </p:cNvSpPr>
          <p:nvPr>
            <p:ph type="body" idx="1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 txBox="1"/>
          <p:nvPr/>
        </p:nvSpPr>
        <p:spPr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275" tIns="45625" rIns="91275" bIns="456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352" name="Shape 352"/>
          <p:cNvSpPr txBox="1">
            <a:spLocks noGrp="1"/>
          </p:cNvSpPr>
          <p:nvPr>
            <p:ph type="body" idx="1"/>
          </p:nvPr>
        </p:nvSpPr>
        <p:spPr>
          <a:xfrm>
            <a:off x="973033" y="4554101"/>
            <a:ext cx="5356434" cy="4316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3" name="Shape 353"/>
          <p:cNvSpPr>
            <a:spLocks noGrp="1" noRot="1" noChangeAspect="1"/>
          </p:cNvSpPr>
          <p:nvPr>
            <p:ph type="sldImg" idx="2"/>
          </p:nvPr>
        </p:nvSpPr>
        <p:spPr>
          <a:xfrm>
            <a:off x="1219200" y="685800"/>
            <a:ext cx="4876800" cy="3657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2" name="Shape 1092"/>
          <p:cNvSpPr>
            <a:spLocks noGrp="1" noRot="1" noChangeAspect="1"/>
          </p:cNvSpPr>
          <p:nvPr>
            <p:ph type="sldImg" idx="2"/>
          </p:nvPr>
        </p:nvSpPr>
        <p:spPr>
          <a:xfrm>
            <a:off x="1219200" y="685800"/>
            <a:ext cx="4876800" cy="3657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093" name="Shape 1093"/>
          <p:cNvSpPr txBox="1">
            <a:spLocks noGrp="1"/>
          </p:cNvSpPr>
          <p:nvPr>
            <p:ph type="body" idx="1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94" name="Shape 1094"/>
          <p:cNvSpPr txBox="1">
            <a:spLocks noGrp="1"/>
          </p:cNvSpPr>
          <p:nvPr>
            <p:ph type="sldNum" idx="12"/>
          </p:nvPr>
        </p:nvSpPr>
        <p:spPr>
          <a:xfrm>
            <a:off x="4114800" y="91440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200" b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16</a:t>
            </a:fld>
            <a:endParaRPr sz="1200" b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Shape 413"/>
          <p:cNvSpPr txBox="1"/>
          <p:nvPr/>
        </p:nvSpPr>
        <p:spPr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275" tIns="45625" rIns="91275" bIns="456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414" name="Shape 414"/>
          <p:cNvSpPr txBox="1">
            <a:spLocks noGrp="1"/>
          </p:cNvSpPr>
          <p:nvPr>
            <p:ph type="body" idx="1"/>
          </p:nvPr>
        </p:nvSpPr>
        <p:spPr>
          <a:xfrm>
            <a:off x="973033" y="4554101"/>
            <a:ext cx="5356434" cy="4316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5" name="Shape 415"/>
          <p:cNvSpPr>
            <a:spLocks noGrp="1" noRot="1" noChangeAspect="1"/>
          </p:cNvSpPr>
          <p:nvPr>
            <p:ph type="sldImg" idx="2"/>
          </p:nvPr>
        </p:nvSpPr>
        <p:spPr>
          <a:xfrm>
            <a:off x="1219200" y="685800"/>
            <a:ext cx="4876800" cy="3657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2" name="Shape 1132"/>
          <p:cNvSpPr txBox="1"/>
          <p:nvPr/>
        </p:nvSpPr>
        <p:spPr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275" tIns="45625" rIns="91275" bIns="456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133" name="Shape 1133"/>
          <p:cNvSpPr txBox="1">
            <a:spLocks noGrp="1"/>
          </p:cNvSpPr>
          <p:nvPr>
            <p:ph type="body" idx="1"/>
          </p:nvPr>
        </p:nvSpPr>
        <p:spPr>
          <a:xfrm>
            <a:off x="973033" y="4554101"/>
            <a:ext cx="5356434" cy="4316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34" name="Shape 1134"/>
          <p:cNvSpPr>
            <a:spLocks noGrp="1" noRot="1" noChangeAspect="1"/>
          </p:cNvSpPr>
          <p:nvPr>
            <p:ph type="sldImg" idx="2"/>
          </p:nvPr>
        </p:nvSpPr>
        <p:spPr>
          <a:xfrm>
            <a:off x="1219200" y="685800"/>
            <a:ext cx="4876800" cy="3657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Shape 477"/>
          <p:cNvSpPr txBox="1"/>
          <p:nvPr/>
        </p:nvSpPr>
        <p:spPr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275" tIns="45625" rIns="91275" bIns="456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478" name="Shape 478"/>
          <p:cNvSpPr txBox="1">
            <a:spLocks noGrp="1"/>
          </p:cNvSpPr>
          <p:nvPr>
            <p:ph type="body" idx="1"/>
          </p:nvPr>
        </p:nvSpPr>
        <p:spPr>
          <a:xfrm>
            <a:off x="973033" y="4554101"/>
            <a:ext cx="5356434" cy="4316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79" name="Shape 479"/>
          <p:cNvSpPr>
            <a:spLocks noGrp="1" noRot="1" noChangeAspect="1"/>
          </p:cNvSpPr>
          <p:nvPr>
            <p:ph type="sldImg" idx="2"/>
          </p:nvPr>
        </p:nvSpPr>
        <p:spPr>
          <a:xfrm>
            <a:off x="1219200" y="685800"/>
            <a:ext cx="4876800" cy="3657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9" name="Shape 1159"/>
          <p:cNvSpPr txBox="1"/>
          <p:nvPr/>
        </p:nvSpPr>
        <p:spPr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275" tIns="45625" rIns="91275" bIns="456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160" name="Shape 1160"/>
          <p:cNvSpPr txBox="1">
            <a:spLocks noGrp="1"/>
          </p:cNvSpPr>
          <p:nvPr>
            <p:ph type="body" idx="1"/>
          </p:nvPr>
        </p:nvSpPr>
        <p:spPr>
          <a:xfrm>
            <a:off x="973033" y="4554101"/>
            <a:ext cx="5356434" cy="4316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61" name="Shape 1161"/>
          <p:cNvSpPr>
            <a:spLocks noGrp="1" noRot="1" noChangeAspect="1"/>
          </p:cNvSpPr>
          <p:nvPr>
            <p:ph type="sldImg" idx="2"/>
          </p:nvPr>
        </p:nvSpPr>
        <p:spPr>
          <a:xfrm>
            <a:off x="1219200" y="685800"/>
            <a:ext cx="4876800" cy="3657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Shape 541"/>
          <p:cNvSpPr txBox="1"/>
          <p:nvPr/>
        </p:nvSpPr>
        <p:spPr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275" tIns="45625" rIns="91275" bIns="456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542" name="Shape 542"/>
          <p:cNvSpPr txBox="1">
            <a:spLocks noGrp="1"/>
          </p:cNvSpPr>
          <p:nvPr>
            <p:ph type="body" idx="1"/>
          </p:nvPr>
        </p:nvSpPr>
        <p:spPr>
          <a:xfrm>
            <a:off x="973033" y="4554101"/>
            <a:ext cx="5356434" cy="4316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43" name="Shape 543"/>
          <p:cNvSpPr>
            <a:spLocks noGrp="1" noRot="1" noChangeAspect="1"/>
          </p:cNvSpPr>
          <p:nvPr>
            <p:ph type="sldImg" idx="2"/>
          </p:nvPr>
        </p:nvSpPr>
        <p:spPr>
          <a:xfrm>
            <a:off x="1219200" y="685800"/>
            <a:ext cx="4876800" cy="3657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Shape 605"/>
          <p:cNvSpPr txBox="1"/>
          <p:nvPr/>
        </p:nvSpPr>
        <p:spPr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275" tIns="45625" rIns="91275" bIns="456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606" name="Shape 606"/>
          <p:cNvSpPr txBox="1">
            <a:spLocks noGrp="1"/>
          </p:cNvSpPr>
          <p:nvPr>
            <p:ph type="body" idx="1"/>
          </p:nvPr>
        </p:nvSpPr>
        <p:spPr>
          <a:xfrm>
            <a:off x="973033" y="4554101"/>
            <a:ext cx="5356434" cy="4316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07" name="Shape 607"/>
          <p:cNvSpPr>
            <a:spLocks noGrp="1" noRot="1" noChangeAspect="1"/>
          </p:cNvSpPr>
          <p:nvPr>
            <p:ph type="sldImg" idx="2"/>
          </p:nvPr>
        </p:nvSpPr>
        <p:spPr>
          <a:xfrm>
            <a:off x="1219200" y="685800"/>
            <a:ext cx="4876800" cy="3657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7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Shape 669"/>
          <p:cNvSpPr txBox="1"/>
          <p:nvPr/>
        </p:nvSpPr>
        <p:spPr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275" tIns="45625" rIns="91275" bIns="456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670" name="Shape 670"/>
          <p:cNvSpPr txBox="1">
            <a:spLocks noGrp="1"/>
          </p:cNvSpPr>
          <p:nvPr>
            <p:ph type="body" idx="1"/>
          </p:nvPr>
        </p:nvSpPr>
        <p:spPr>
          <a:xfrm>
            <a:off x="973033" y="4554101"/>
            <a:ext cx="5356434" cy="4316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71" name="Shape 671"/>
          <p:cNvSpPr>
            <a:spLocks noGrp="1" noRot="1" noChangeAspect="1"/>
          </p:cNvSpPr>
          <p:nvPr>
            <p:ph type="sldImg" idx="2"/>
          </p:nvPr>
        </p:nvSpPr>
        <p:spPr>
          <a:xfrm>
            <a:off x="1219200" y="685800"/>
            <a:ext cx="4876800" cy="3657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Shape 733"/>
          <p:cNvSpPr txBox="1"/>
          <p:nvPr/>
        </p:nvSpPr>
        <p:spPr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275" tIns="45625" rIns="91275" bIns="456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734" name="Shape 734"/>
          <p:cNvSpPr txBox="1">
            <a:spLocks noGrp="1"/>
          </p:cNvSpPr>
          <p:nvPr>
            <p:ph type="body" idx="1"/>
          </p:nvPr>
        </p:nvSpPr>
        <p:spPr>
          <a:xfrm>
            <a:off x="973033" y="4554101"/>
            <a:ext cx="5356434" cy="4316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35" name="Shape 735"/>
          <p:cNvSpPr>
            <a:spLocks noGrp="1" noRot="1" noChangeAspect="1"/>
          </p:cNvSpPr>
          <p:nvPr>
            <p:ph type="sldImg" idx="2"/>
          </p:nvPr>
        </p:nvSpPr>
        <p:spPr>
          <a:xfrm>
            <a:off x="1219200" y="685800"/>
            <a:ext cx="4876800" cy="3657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Shape 798"/>
          <p:cNvSpPr txBox="1">
            <a:spLocks noGrp="1"/>
          </p:cNvSpPr>
          <p:nvPr>
            <p:ph type="body" idx="1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9" name="Shape 799"/>
          <p:cNvSpPr>
            <a:spLocks noGrp="1" noRot="1" noChangeAspect="1"/>
          </p:cNvSpPr>
          <p:nvPr>
            <p:ph type="sldImg" idx="2"/>
          </p:nvPr>
        </p:nvSpPr>
        <p:spPr>
          <a:xfrm>
            <a:off x="1219200" y="685800"/>
            <a:ext cx="4876800" cy="3657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8" name="Shape 998"/>
          <p:cNvSpPr txBox="1"/>
          <p:nvPr/>
        </p:nvSpPr>
        <p:spPr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275" tIns="45625" rIns="91275" bIns="456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999" name="Shape 999"/>
          <p:cNvSpPr txBox="1">
            <a:spLocks noGrp="1"/>
          </p:cNvSpPr>
          <p:nvPr>
            <p:ph type="body" idx="1"/>
          </p:nvPr>
        </p:nvSpPr>
        <p:spPr>
          <a:xfrm>
            <a:off x="973033" y="4554101"/>
            <a:ext cx="5356434" cy="4316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00" name="Shape 1000"/>
          <p:cNvSpPr>
            <a:spLocks noGrp="1" noRot="1" noChangeAspect="1"/>
          </p:cNvSpPr>
          <p:nvPr>
            <p:ph type="sldImg" idx="2"/>
          </p:nvPr>
        </p:nvSpPr>
        <p:spPr>
          <a:xfrm>
            <a:off x="1219200" y="685800"/>
            <a:ext cx="4876800" cy="3657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/>
        </p:nvSpPr>
        <p:spPr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275" tIns="45625" rIns="91275" bIns="456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95" name="Shape 195"/>
          <p:cNvSpPr txBox="1">
            <a:spLocks noGrp="1"/>
          </p:cNvSpPr>
          <p:nvPr>
            <p:ph type="body" idx="1"/>
          </p:nvPr>
        </p:nvSpPr>
        <p:spPr>
          <a:xfrm>
            <a:off x="973033" y="4554101"/>
            <a:ext cx="5356434" cy="4316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6" name="Shape 196"/>
          <p:cNvSpPr>
            <a:spLocks noGrp="1" noRot="1" noChangeAspect="1"/>
          </p:cNvSpPr>
          <p:nvPr>
            <p:ph type="sldImg" idx="2"/>
          </p:nvPr>
        </p:nvSpPr>
        <p:spPr>
          <a:xfrm>
            <a:off x="1219200" y="685800"/>
            <a:ext cx="4876800" cy="3657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>
            <a:spLocks noGrp="1" noRot="1" noChangeAspect="1"/>
          </p:cNvSpPr>
          <p:nvPr>
            <p:ph type="sldImg" idx="2"/>
          </p:nvPr>
        </p:nvSpPr>
        <p:spPr>
          <a:xfrm>
            <a:off x="1219200" y="685800"/>
            <a:ext cx="4876800" cy="3657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33" name="Shape 233"/>
          <p:cNvSpPr txBox="1">
            <a:spLocks noGrp="1"/>
          </p:cNvSpPr>
          <p:nvPr>
            <p:ph type="body" idx="1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4" name="Shape 234"/>
          <p:cNvSpPr txBox="1">
            <a:spLocks noGrp="1"/>
          </p:cNvSpPr>
          <p:nvPr>
            <p:ph type="sldNum" idx="12"/>
          </p:nvPr>
        </p:nvSpPr>
        <p:spPr>
          <a:xfrm>
            <a:off x="4114800" y="91440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200" b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29</a:t>
            </a:fld>
            <a:endParaRPr sz="1200" b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Shape 344"/>
          <p:cNvSpPr txBox="1"/>
          <p:nvPr/>
        </p:nvSpPr>
        <p:spPr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275" tIns="45625" rIns="91275" bIns="456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345" name="Shape 345"/>
          <p:cNvSpPr txBox="1">
            <a:spLocks noGrp="1"/>
          </p:cNvSpPr>
          <p:nvPr>
            <p:ph type="body" idx="1"/>
          </p:nvPr>
        </p:nvSpPr>
        <p:spPr>
          <a:xfrm>
            <a:off x="973033" y="4554101"/>
            <a:ext cx="5356434" cy="4316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6" name="Shape 346"/>
          <p:cNvSpPr>
            <a:spLocks noGrp="1" noRot="1" noChangeAspect="1"/>
          </p:cNvSpPr>
          <p:nvPr>
            <p:ph type="sldImg" idx="2"/>
          </p:nvPr>
        </p:nvSpPr>
        <p:spPr>
          <a:xfrm>
            <a:off x="1219200" y="685800"/>
            <a:ext cx="4876800" cy="3657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3" name="Shape 1193"/>
          <p:cNvSpPr>
            <a:spLocks noGrp="1" noRot="1" noChangeAspect="1"/>
          </p:cNvSpPr>
          <p:nvPr>
            <p:ph type="sldImg" idx="2"/>
          </p:nvPr>
        </p:nvSpPr>
        <p:spPr>
          <a:xfrm>
            <a:off x="1219200" y="685800"/>
            <a:ext cx="4876800" cy="3657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94" name="Shape 1194"/>
          <p:cNvSpPr txBox="1">
            <a:spLocks noGrp="1"/>
          </p:cNvSpPr>
          <p:nvPr>
            <p:ph type="body" idx="1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Shape 862"/>
          <p:cNvSpPr txBox="1"/>
          <p:nvPr/>
        </p:nvSpPr>
        <p:spPr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275" tIns="45625" rIns="91275" bIns="456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863" name="Shape 863"/>
          <p:cNvSpPr txBox="1">
            <a:spLocks noGrp="1"/>
          </p:cNvSpPr>
          <p:nvPr>
            <p:ph type="body" idx="1"/>
          </p:nvPr>
        </p:nvSpPr>
        <p:spPr>
          <a:xfrm>
            <a:off x="973033" y="4554101"/>
            <a:ext cx="5356434" cy="4316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64" name="Shape 864"/>
          <p:cNvSpPr>
            <a:spLocks noGrp="1" noRot="1" noChangeAspect="1"/>
          </p:cNvSpPr>
          <p:nvPr>
            <p:ph type="sldImg" idx="2"/>
          </p:nvPr>
        </p:nvSpPr>
        <p:spPr>
          <a:xfrm>
            <a:off x="1219200" y="685800"/>
            <a:ext cx="4876800" cy="3657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4" name="Shape 1234"/>
          <p:cNvSpPr txBox="1"/>
          <p:nvPr/>
        </p:nvSpPr>
        <p:spPr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275" tIns="45625" rIns="91275" bIns="456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235" name="Shape 1235"/>
          <p:cNvSpPr txBox="1">
            <a:spLocks noGrp="1"/>
          </p:cNvSpPr>
          <p:nvPr>
            <p:ph type="body" idx="1"/>
          </p:nvPr>
        </p:nvSpPr>
        <p:spPr>
          <a:xfrm>
            <a:off x="973033" y="4554101"/>
            <a:ext cx="5356434" cy="4316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36" name="Shape 1236"/>
          <p:cNvSpPr>
            <a:spLocks noGrp="1" noRot="1" noChangeAspect="1"/>
          </p:cNvSpPr>
          <p:nvPr>
            <p:ph type="sldImg" idx="2"/>
          </p:nvPr>
        </p:nvSpPr>
        <p:spPr>
          <a:xfrm>
            <a:off x="1219200" y="685800"/>
            <a:ext cx="4876800" cy="3657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1219200" y="685800"/>
            <a:ext cx="4876800" cy="3657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1" name="Shape 1241"/>
          <p:cNvSpPr txBox="1">
            <a:spLocks noGrp="1"/>
          </p:cNvSpPr>
          <p:nvPr>
            <p:ph type="body" idx="1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2" name="Shape 1242"/>
          <p:cNvSpPr>
            <a:spLocks noGrp="1" noRot="1" noChangeAspect="1"/>
          </p:cNvSpPr>
          <p:nvPr>
            <p:ph type="sldImg" idx="2"/>
          </p:nvPr>
        </p:nvSpPr>
        <p:spPr>
          <a:xfrm>
            <a:off x="1219200" y="685800"/>
            <a:ext cx="4876800" cy="3657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8" name="Shape 1298"/>
          <p:cNvSpPr txBox="1"/>
          <p:nvPr/>
        </p:nvSpPr>
        <p:spPr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275" tIns="45625" rIns="91275" bIns="456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299" name="Shape 1299"/>
          <p:cNvSpPr txBox="1">
            <a:spLocks noGrp="1"/>
          </p:cNvSpPr>
          <p:nvPr>
            <p:ph type="body" idx="1"/>
          </p:nvPr>
        </p:nvSpPr>
        <p:spPr>
          <a:xfrm>
            <a:off x="973033" y="4554101"/>
            <a:ext cx="5356434" cy="4316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00" name="Shape 1300"/>
          <p:cNvSpPr>
            <a:spLocks noGrp="1" noRot="1" noChangeAspect="1"/>
          </p:cNvSpPr>
          <p:nvPr>
            <p:ph type="sldImg" idx="2"/>
          </p:nvPr>
        </p:nvSpPr>
        <p:spPr>
          <a:xfrm>
            <a:off x="1219200" y="685800"/>
            <a:ext cx="4876800" cy="3657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" name="Shape 1331"/>
          <p:cNvSpPr txBox="1"/>
          <p:nvPr/>
        </p:nvSpPr>
        <p:spPr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275" tIns="45625" rIns="91275" bIns="456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332" name="Shape 1332"/>
          <p:cNvSpPr txBox="1">
            <a:spLocks noGrp="1"/>
          </p:cNvSpPr>
          <p:nvPr>
            <p:ph type="body" idx="1"/>
          </p:nvPr>
        </p:nvSpPr>
        <p:spPr>
          <a:xfrm>
            <a:off x="973033" y="4554101"/>
            <a:ext cx="5356434" cy="4316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33" name="Shape 1333"/>
          <p:cNvSpPr>
            <a:spLocks noGrp="1" noRot="1" noChangeAspect="1"/>
          </p:cNvSpPr>
          <p:nvPr>
            <p:ph type="sldImg" idx="2"/>
          </p:nvPr>
        </p:nvSpPr>
        <p:spPr>
          <a:xfrm>
            <a:off x="1219200" y="685800"/>
            <a:ext cx="4876800" cy="3657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6" name="Shape 1086"/>
          <p:cNvSpPr>
            <a:spLocks noGrp="1" noRot="1" noChangeAspect="1"/>
          </p:cNvSpPr>
          <p:nvPr>
            <p:ph type="sldImg" idx="2"/>
          </p:nvPr>
        </p:nvSpPr>
        <p:spPr>
          <a:xfrm>
            <a:off x="1219200" y="685800"/>
            <a:ext cx="4876800" cy="3657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87" name="Shape 1087"/>
          <p:cNvSpPr txBox="1">
            <a:spLocks noGrp="1"/>
          </p:cNvSpPr>
          <p:nvPr>
            <p:ph type="body" idx="1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3" name="Shape 1363"/>
          <p:cNvSpPr txBox="1"/>
          <p:nvPr/>
        </p:nvSpPr>
        <p:spPr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275" tIns="45625" rIns="91275" bIns="456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364" name="Shape 1364"/>
          <p:cNvSpPr txBox="1">
            <a:spLocks noGrp="1"/>
          </p:cNvSpPr>
          <p:nvPr>
            <p:ph type="body" idx="1"/>
          </p:nvPr>
        </p:nvSpPr>
        <p:spPr>
          <a:xfrm>
            <a:off x="973033" y="4554101"/>
            <a:ext cx="5356434" cy="4316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65" name="Shape 1365"/>
          <p:cNvSpPr>
            <a:spLocks noGrp="1" noRot="1" noChangeAspect="1"/>
          </p:cNvSpPr>
          <p:nvPr>
            <p:ph type="sldImg" idx="2"/>
          </p:nvPr>
        </p:nvSpPr>
        <p:spPr>
          <a:xfrm>
            <a:off x="1219200" y="685800"/>
            <a:ext cx="4876800" cy="3657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5" name="Shape 1385"/>
          <p:cNvSpPr txBox="1"/>
          <p:nvPr/>
        </p:nvSpPr>
        <p:spPr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275" tIns="45625" rIns="91275" bIns="456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386" name="Shape 1386"/>
          <p:cNvSpPr txBox="1">
            <a:spLocks noGrp="1"/>
          </p:cNvSpPr>
          <p:nvPr>
            <p:ph type="body" idx="1"/>
          </p:nvPr>
        </p:nvSpPr>
        <p:spPr>
          <a:xfrm>
            <a:off x="973033" y="4554101"/>
            <a:ext cx="5356434" cy="4316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87" name="Shape 1387"/>
          <p:cNvSpPr>
            <a:spLocks noGrp="1" noRot="1" noChangeAspect="1"/>
          </p:cNvSpPr>
          <p:nvPr>
            <p:ph type="sldImg" idx="2"/>
          </p:nvPr>
        </p:nvSpPr>
        <p:spPr>
          <a:xfrm>
            <a:off x="1219200" y="685800"/>
            <a:ext cx="4876800" cy="3657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7" name="Shape 1427"/>
          <p:cNvSpPr txBox="1"/>
          <p:nvPr/>
        </p:nvSpPr>
        <p:spPr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275" tIns="45625" rIns="91275" bIns="456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428" name="Shape 1428"/>
          <p:cNvSpPr txBox="1">
            <a:spLocks noGrp="1"/>
          </p:cNvSpPr>
          <p:nvPr>
            <p:ph type="body" idx="1"/>
          </p:nvPr>
        </p:nvSpPr>
        <p:spPr>
          <a:xfrm>
            <a:off x="973033" y="4554101"/>
            <a:ext cx="5356434" cy="4316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29" name="Shape 1429"/>
          <p:cNvSpPr>
            <a:spLocks noGrp="1" noRot="1" noChangeAspect="1"/>
          </p:cNvSpPr>
          <p:nvPr>
            <p:ph type="sldImg" idx="2"/>
          </p:nvPr>
        </p:nvSpPr>
        <p:spPr>
          <a:xfrm>
            <a:off x="1219200" y="685800"/>
            <a:ext cx="4876800" cy="3657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9" name="Shape 1489"/>
          <p:cNvSpPr txBox="1"/>
          <p:nvPr/>
        </p:nvSpPr>
        <p:spPr>
          <a:xfrm>
            <a:off x="1264660" y="726233"/>
            <a:ext cx="4774840" cy="3581977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4900" tIns="47450" rIns="94900" bIns="474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490" name="Shape 1490"/>
          <p:cNvSpPr txBox="1">
            <a:spLocks noGrp="1"/>
          </p:cNvSpPr>
          <p:nvPr>
            <p:ph type="body" idx="1"/>
          </p:nvPr>
        </p:nvSpPr>
        <p:spPr>
          <a:xfrm>
            <a:off x="972560" y="4554112"/>
            <a:ext cx="5357380" cy="43164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75" tIns="45625" rIns="91275" bIns="456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91" name="Shape 1491"/>
          <p:cNvSpPr>
            <a:spLocks noGrp="1" noRot="1" noChangeAspect="1"/>
          </p:cNvSpPr>
          <p:nvPr>
            <p:ph type="sldImg" idx="2"/>
          </p:nvPr>
        </p:nvSpPr>
        <p:spPr>
          <a:xfrm>
            <a:off x="1219200" y="685800"/>
            <a:ext cx="4876800" cy="3657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4" name="Shape 1544"/>
          <p:cNvSpPr txBox="1"/>
          <p:nvPr/>
        </p:nvSpPr>
        <p:spPr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275" tIns="45625" rIns="91275" bIns="456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545" name="Shape 1545"/>
          <p:cNvSpPr txBox="1">
            <a:spLocks noGrp="1"/>
          </p:cNvSpPr>
          <p:nvPr>
            <p:ph type="body" idx="1"/>
          </p:nvPr>
        </p:nvSpPr>
        <p:spPr>
          <a:xfrm>
            <a:off x="973033" y="4554101"/>
            <a:ext cx="5356434" cy="4316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46" name="Shape 1546"/>
          <p:cNvSpPr>
            <a:spLocks noGrp="1" noRot="1" noChangeAspect="1"/>
          </p:cNvSpPr>
          <p:nvPr>
            <p:ph type="sldImg" idx="2"/>
          </p:nvPr>
        </p:nvSpPr>
        <p:spPr>
          <a:xfrm>
            <a:off x="1219200" y="685800"/>
            <a:ext cx="4876800" cy="3657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/>
        </p:nvSpPr>
        <p:spPr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275" tIns="45625" rIns="91275" bIns="456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973033" y="4554101"/>
            <a:ext cx="5356434" cy="4316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1219200" y="685800"/>
            <a:ext cx="4876800" cy="3657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/>
        </p:nvSpPr>
        <p:spPr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275" tIns="45625" rIns="91275" bIns="456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973033" y="4554101"/>
            <a:ext cx="5356434" cy="4316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1219200" y="685800"/>
            <a:ext cx="4876800" cy="3657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Shape 875"/>
          <p:cNvSpPr txBox="1"/>
          <p:nvPr/>
        </p:nvSpPr>
        <p:spPr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275" tIns="45625" rIns="91275" bIns="456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876" name="Shape 876"/>
          <p:cNvSpPr txBox="1">
            <a:spLocks noGrp="1"/>
          </p:cNvSpPr>
          <p:nvPr>
            <p:ph type="body" idx="1"/>
          </p:nvPr>
        </p:nvSpPr>
        <p:spPr>
          <a:xfrm>
            <a:off x="973033" y="4554101"/>
            <a:ext cx="5356434" cy="4316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77" name="Shape 877"/>
          <p:cNvSpPr>
            <a:spLocks noGrp="1" noRot="1" noChangeAspect="1"/>
          </p:cNvSpPr>
          <p:nvPr>
            <p:ph type="sldImg" idx="2"/>
          </p:nvPr>
        </p:nvSpPr>
        <p:spPr>
          <a:xfrm>
            <a:off x="1219200" y="685800"/>
            <a:ext cx="4876800" cy="3657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Shape 919"/>
          <p:cNvSpPr txBox="1"/>
          <p:nvPr/>
        </p:nvSpPr>
        <p:spPr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275" tIns="45625" rIns="91275" bIns="456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920" name="Shape 920"/>
          <p:cNvSpPr txBox="1">
            <a:spLocks noGrp="1"/>
          </p:cNvSpPr>
          <p:nvPr>
            <p:ph type="body" idx="1"/>
          </p:nvPr>
        </p:nvSpPr>
        <p:spPr>
          <a:xfrm>
            <a:off x="973033" y="4554101"/>
            <a:ext cx="5356434" cy="4316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21" name="Shape 921"/>
          <p:cNvSpPr>
            <a:spLocks noGrp="1" noRot="1" noChangeAspect="1"/>
          </p:cNvSpPr>
          <p:nvPr>
            <p:ph type="sldImg" idx="2"/>
          </p:nvPr>
        </p:nvSpPr>
        <p:spPr>
          <a:xfrm>
            <a:off x="1219200" y="685800"/>
            <a:ext cx="4876800" cy="3657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Shape 963"/>
          <p:cNvSpPr txBox="1"/>
          <p:nvPr/>
        </p:nvSpPr>
        <p:spPr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275" tIns="45625" rIns="91275" bIns="456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964" name="Shape 964"/>
          <p:cNvSpPr txBox="1">
            <a:spLocks noGrp="1"/>
          </p:cNvSpPr>
          <p:nvPr>
            <p:ph type="body" idx="1"/>
          </p:nvPr>
        </p:nvSpPr>
        <p:spPr>
          <a:xfrm>
            <a:off x="973033" y="4554101"/>
            <a:ext cx="5356434" cy="4316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65" name="Shape 965"/>
          <p:cNvSpPr>
            <a:spLocks noGrp="1" noRot="1" noChangeAspect="1"/>
          </p:cNvSpPr>
          <p:nvPr>
            <p:ph type="sldImg" idx="2"/>
          </p:nvPr>
        </p:nvSpPr>
        <p:spPr>
          <a:xfrm>
            <a:off x="1219200" y="685800"/>
            <a:ext cx="4876800" cy="3657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>
            <a:spLocks noGrp="1" noRot="1" noChangeAspect="1"/>
          </p:cNvSpPr>
          <p:nvPr>
            <p:ph type="sldImg" idx="2"/>
          </p:nvPr>
        </p:nvSpPr>
        <p:spPr>
          <a:xfrm>
            <a:off x="1219200" y="685800"/>
            <a:ext cx="4876800" cy="3657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6" name="Shape 176"/>
          <p:cNvSpPr txBox="1">
            <a:spLocks noGrp="1"/>
          </p:cNvSpPr>
          <p:nvPr>
            <p:ph type="sldNum" idx="12"/>
          </p:nvPr>
        </p:nvSpPr>
        <p:spPr>
          <a:xfrm>
            <a:off x="4114800" y="91440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200" b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</a:t>
            </a:fld>
            <a:endParaRPr sz="1200" b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ts val="12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374090" y="371182"/>
            <a:ext cx="7591425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 rot="5400000">
            <a:off x="1858962" y="-100013"/>
            <a:ext cx="4972050" cy="789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20040" algn="l" rtl="0"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Char char="⬛"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68300" algn="l" rtl="0"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02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 rot="5400000">
            <a:off x="4998244" y="2188369"/>
            <a:ext cx="6105525" cy="2185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 rot="5400000">
            <a:off x="548482" y="76994"/>
            <a:ext cx="6105525" cy="6408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20040" algn="l" rtl="0"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Char char="⬛"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68300" algn="l" rtl="0"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02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, and 2 Content" type="objAndTwoObj">
  <p:cSld name="OBJECT_AND_TWO_OBJECTS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638175" y="1362075"/>
            <a:ext cx="3871913" cy="497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20040" algn="l" rtl="0"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Char char="⬛"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68300" algn="l" rtl="0"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02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2"/>
          </p:nvPr>
        </p:nvSpPr>
        <p:spPr>
          <a:xfrm>
            <a:off x="4662488" y="1362075"/>
            <a:ext cx="3871912" cy="2409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20040" algn="l" rtl="0"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Char char="⬛"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68300" algn="l" rtl="0"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02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3"/>
          </p:nvPr>
        </p:nvSpPr>
        <p:spPr>
          <a:xfrm>
            <a:off x="4662488" y="3924300"/>
            <a:ext cx="3871912" cy="2409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20040" algn="l" rtl="0"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Char char="⬛"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68300" algn="l" rtl="0"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02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Text, and Content" type="txAndObj">
  <p:cSld name="TEXT_AND_OBJEC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38175" y="1362075"/>
            <a:ext cx="3871913" cy="497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20040" algn="l" rtl="0"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Char char="⬛"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68300" algn="l" rtl="0"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02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2"/>
          </p:nvPr>
        </p:nvSpPr>
        <p:spPr>
          <a:xfrm>
            <a:off x="4662488" y="1362075"/>
            <a:ext cx="3871912" cy="497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20040" algn="l" rtl="0"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Char char="⬛"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68300" algn="l" rtl="0"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02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396875" y="1362075"/>
            <a:ext cx="7896225" cy="497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20040" algn="l" rtl="0"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Char char="⬛"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68300" algn="l" rtl="0"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02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ts val="1200"/>
              <a:buFont typeface="Noto Sans Symbols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Clr>
                <a:srgbClr val="990000"/>
              </a:buClr>
              <a:buSzPts val="1980"/>
              <a:buFont typeface="Noto Sans Symbols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374090" y="371182"/>
            <a:ext cx="7591425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638175" y="1362075"/>
            <a:ext cx="3871913" cy="497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35280" algn="l" rtl="0">
              <a:spcBef>
                <a:spcPts val="560"/>
              </a:spcBef>
              <a:spcAft>
                <a:spcPts val="0"/>
              </a:spcAft>
              <a:buClr>
                <a:srgbClr val="990000"/>
              </a:buClr>
              <a:buSzPts val="1680"/>
              <a:buFont typeface="Noto Sans Symbols"/>
              <a:buChar char="⬛"/>
              <a:defRPr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96240" algn="l" rtl="0"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ts val="264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02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2"/>
          </p:nvPr>
        </p:nvSpPr>
        <p:spPr>
          <a:xfrm>
            <a:off x="4662488" y="1362075"/>
            <a:ext cx="3871912" cy="497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35280" algn="l" rtl="0">
              <a:spcBef>
                <a:spcPts val="560"/>
              </a:spcBef>
              <a:spcAft>
                <a:spcPts val="0"/>
              </a:spcAft>
              <a:buClr>
                <a:srgbClr val="990000"/>
              </a:buClr>
              <a:buSzPts val="1680"/>
              <a:buFont typeface="Noto Sans Symbols"/>
              <a:buChar char="⬛"/>
              <a:defRPr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96240" algn="l" rtl="0"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ts val="264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02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Noto Sans Symbols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20040" algn="l" rtl="0"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Char char="⬛"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68300" algn="l" rtl="0"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0039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Noto Sans Symbols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20040" algn="l" rtl="0"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Char char="⬛"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68300" algn="l" rtl="0"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0039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50520" algn="l" rtl="0">
              <a:spcBef>
                <a:spcPts val="640"/>
              </a:spcBef>
              <a:spcAft>
                <a:spcPts val="0"/>
              </a:spcAft>
              <a:buClr>
                <a:srgbClr val="990000"/>
              </a:buClr>
              <a:buSzPts val="1920"/>
              <a:buFont typeface="Noto Sans Symbols"/>
              <a:buChar char="⬛"/>
              <a:defRPr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24180" algn="l" rtl="0">
              <a:spcBef>
                <a:spcPts val="560"/>
              </a:spcBef>
              <a:spcAft>
                <a:spcPts val="0"/>
              </a:spcAft>
              <a:buClr>
                <a:srgbClr val="990000"/>
              </a:buClr>
              <a:buSzPts val="308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0519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rgbClr val="990000"/>
              </a:buClr>
              <a:buSzPts val="840"/>
              <a:buFont typeface="Noto Sans Symbols"/>
              <a:buNone/>
              <a:defRPr sz="1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rgbClr val="990000"/>
              </a:buClr>
              <a:buSzPts val="1320"/>
              <a:buFont typeface="Noto Sans Symbols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Noto Sans Symbols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44" name="Shape 44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rgbClr val="990000"/>
              </a:buClr>
              <a:buSzPts val="1920"/>
              <a:buFont typeface="Noto Sans Symbols"/>
              <a:buNone/>
              <a:defRPr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rgbClr val="990000"/>
              </a:buClr>
              <a:buSzPts val="3080"/>
              <a:buFont typeface="Noto Sans Symbols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Noto Sans Symbols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rgbClr val="990000"/>
              </a:buClr>
              <a:buSzPts val="840"/>
              <a:buFont typeface="Noto Sans Symbols"/>
              <a:buNone/>
              <a:defRPr sz="1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rgbClr val="990000"/>
              </a:buClr>
              <a:buSzPts val="1320"/>
              <a:buFont typeface="Noto Sans Symbols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Noto Sans Symbols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374090" y="371182"/>
            <a:ext cx="7591425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396875" y="1362075"/>
            <a:ext cx="7896225" cy="497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20040" algn="l" rtl="0"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Char char="⬛"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68300" algn="l" rtl="0"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02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Shape 12"/>
          <p:cNvSpPr/>
          <p:nvPr/>
        </p:nvSpPr>
        <p:spPr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" name="Shape 13"/>
          <p:cNvSpPr txBox="1"/>
          <p:nvPr/>
        </p:nvSpPr>
        <p:spPr>
          <a:xfrm>
            <a:off x="7897813" y="-26988"/>
            <a:ext cx="1309687" cy="277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Carnegie Mellon</a:t>
            </a:r>
            <a:endParaRPr/>
          </a:p>
        </p:txBody>
      </p:sp>
      <p:sp>
        <p:nvSpPr>
          <p:cNvPr id="14" name="Shape 14"/>
          <p:cNvSpPr/>
          <p:nvPr/>
        </p:nvSpPr>
        <p:spPr>
          <a:xfrm>
            <a:off x="8830843" y="6611779"/>
            <a:ext cx="415498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0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‹#›</a:t>
            </a:fld>
            <a:endParaRPr sz="24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" name="Shape 15"/>
          <p:cNvSpPr txBox="1"/>
          <p:nvPr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Bryant and O’Hallaron, Computer Systems: A Programmer’s Perspective, Third Edition</a:t>
            </a:r>
            <a:endParaRPr sz="1000" b="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s.cmu.edu/~213/activities/vm-concepts.tar" TargetMode="External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ctrTitle"/>
          </p:nvPr>
        </p:nvSpPr>
        <p:spPr>
          <a:xfrm>
            <a:off x="685800" y="1708150"/>
            <a:ext cx="7772400" cy="1720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Virtual Memory: Concepts</a:t>
            </a:r>
            <a:br>
              <a:rPr lang="en-GB" sz="3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GB" sz="3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000" b="0" dirty="0"/>
              <a:t>15-213/15-513: Introduction to Computer Systems </a:t>
            </a:r>
            <a:br>
              <a:rPr lang="en-US" sz="2000" b="0" dirty="0"/>
            </a:br>
            <a:r>
              <a:rPr lang="en-GB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</a:t>
            </a:r>
            <a:r>
              <a:rPr lang="en-GB" sz="2000" b="0" i="0" u="none" strike="noStrike" cap="none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</a:t>
            </a:r>
            <a:r>
              <a:rPr lang="en-GB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Lecture, June 7, 2023</a:t>
            </a:r>
            <a:endParaRPr sz="2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726DDE-383A-7BAE-DDE3-744F5237D35F}"/>
              </a:ext>
            </a:extLst>
          </p:cNvPr>
          <p:cNvSpPr txBox="1"/>
          <p:nvPr/>
        </p:nvSpPr>
        <p:spPr>
          <a:xfrm>
            <a:off x="685800" y="4382815"/>
            <a:ext cx="461141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200"/>
              <a:buFont typeface="Noto Sans Symbols"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Instructors: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Brian Railing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Shape 967"/>
          <p:cNvSpPr txBox="1">
            <a:spLocks noGrp="1"/>
          </p:cNvSpPr>
          <p:nvPr>
            <p:ph type="title"/>
          </p:nvPr>
        </p:nvSpPr>
        <p:spPr>
          <a:xfrm>
            <a:off x="404813" y="360362"/>
            <a:ext cx="8283575" cy="782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19063" marR="0" lvl="0" indent="-119063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Simplifying Linking and Loading</a:t>
            </a:r>
            <a:endParaRPr/>
          </a:p>
        </p:txBody>
      </p:sp>
      <p:sp>
        <p:nvSpPr>
          <p:cNvPr id="968" name="Shape 968"/>
          <p:cNvSpPr txBox="1">
            <a:spLocks noGrp="1"/>
          </p:cNvSpPr>
          <p:nvPr>
            <p:ph type="body" idx="1"/>
          </p:nvPr>
        </p:nvSpPr>
        <p:spPr>
          <a:xfrm>
            <a:off x="381000" y="1600200"/>
            <a:ext cx="3962400" cy="47789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Char char="⬛"/>
            </a:pPr>
            <a:r>
              <a:rPr lang="en-GB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Linking</a:t>
            </a:r>
            <a:r>
              <a:rPr lang="en-GB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marL="457200" marR="0" lvl="1" indent="-228600" algn="l" rtl="0">
              <a:spcBef>
                <a:spcPts val="563"/>
              </a:spcBef>
              <a:spcAft>
                <a:spcPts val="0"/>
              </a:spcAft>
              <a:buClr>
                <a:srgbClr val="990000"/>
              </a:buClr>
              <a:buSzPts val="1980"/>
              <a:buFont typeface="Noto Sans Symbols"/>
              <a:buChar char="▪"/>
            </a:pPr>
            <a:r>
              <a:rPr lang="en-GB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 program has similar virtual address space</a:t>
            </a:r>
            <a:endParaRPr/>
          </a:p>
          <a:p>
            <a:pPr marL="457200" marR="0" lvl="1" indent="-228600" algn="l" rtl="0">
              <a:spcBef>
                <a:spcPts val="563"/>
              </a:spcBef>
              <a:spcAft>
                <a:spcPts val="0"/>
              </a:spcAft>
              <a:buClr>
                <a:srgbClr val="990000"/>
              </a:buClr>
              <a:buSzPts val="1980"/>
              <a:buFont typeface="Noto Sans Symbols"/>
              <a:buChar char="▪"/>
            </a:pPr>
            <a:r>
              <a:rPr lang="en-GB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Code, data, and heap always start at the same addresses.</a:t>
            </a:r>
            <a:endParaRPr/>
          </a:p>
          <a:p>
            <a:pPr marL="742950" marR="0" lvl="1" indent="-285750" algn="l" rtl="0">
              <a:spcBef>
                <a:spcPts val="563"/>
              </a:spcBef>
              <a:spcAft>
                <a:spcPts val="0"/>
              </a:spcAft>
              <a:buClr>
                <a:srgbClr val="990000"/>
              </a:buClr>
              <a:buSzPts val="1980"/>
              <a:buFont typeface="Noto Sans Symbols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spcBef>
                <a:spcPts val="125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Char char="⬛"/>
            </a:pPr>
            <a:r>
              <a:rPr lang="en-GB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Loading </a:t>
            </a:r>
            <a:endParaRPr/>
          </a:p>
          <a:p>
            <a:pPr marL="457200" marR="0" lvl="1" indent="-228600" algn="l" rtl="0">
              <a:lnSpc>
                <a:spcPct val="94000"/>
              </a:lnSpc>
              <a:spcBef>
                <a:spcPts val="563"/>
              </a:spcBef>
              <a:spcAft>
                <a:spcPts val="0"/>
              </a:spcAft>
              <a:buClr>
                <a:srgbClr val="990000"/>
              </a:buClr>
              <a:buSzPts val="1980"/>
              <a:buFont typeface="Noto Sans Symbols"/>
              <a:buChar char="▪"/>
            </a:pPr>
            <a:r>
              <a:rPr lang="en-GB" sz="18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execve </a:t>
            </a:r>
            <a:r>
              <a:rPr lang="en-GB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allocates virtual pages for .text and .data sections &amp; creates PTEs marked as invalid</a:t>
            </a:r>
            <a:endParaRPr/>
          </a:p>
          <a:p>
            <a:pPr marL="457200" marR="0" lvl="1" indent="-228600" algn="l" rtl="0">
              <a:spcBef>
                <a:spcPts val="563"/>
              </a:spcBef>
              <a:spcAft>
                <a:spcPts val="0"/>
              </a:spcAft>
              <a:buClr>
                <a:srgbClr val="990000"/>
              </a:buClr>
              <a:buSzPts val="1980"/>
              <a:buFont typeface="Noto Sans Symbols"/>
              <a:buChar char="▪"/>
            </a:pPr>
            <a:r>
              <a:rPr lang="en-GB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lang="en-GB" sz="18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.text </a:t>
            </a:r>
            <a:r>
              <a:rPr lang="en-GB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</a:t>
            </a:r>
            <a:r>
              <a:rPr lang="en-GB" sz="18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.data </a:t>
            </a:r>
            <a:r>
              <a:rPr lang="en-GB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sections are copied, page by page, on demand by the virtual memory system</a:t>
            </a:r>
            <a:endParaRPr/>
          </a:p>
          <a:p>
            <a:pPr marL="342900" marR="0" lvl="0" indent="-342900" algn="l" rtl="0">
              <a:spcBef>
                <a:spcPts val="1125"/>
              </a:spcBef>
              <a:spcAft>
                <a:spcPts val="0"/>
              </a:spcAft>
              <a:buClr>
                <a:srgbClr val="990000"/>
              </a:buClr>
              <a:buSzPts val="1080"/>
              <a:buFont typeface="Noto Sans Symbols"/>
              <a:buNone/>
            </a:pPr>
            <a:endParaRPr sz="1800" b="1" i="0" u="none" strike="noStrike" cap="none">
              <a:solidFill>
                <a:srgbClr val="0000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9" name="Shape 969"/>
          <p:cNvSpPr/>
          <p:nvPr/>
        </p:nvSpPr>
        <p:spPr>
          <a:xfrm>
            <a:off x="4998661" y="1262063"/>
            <a:ext cx="2789237" cy="487362"/>
          </a:xfrm>
          <a:prstGeom prst="rect">
            <a:avLst/>
          </a:prstGeom>
          <a:solidFill>
            <a:srgbClr val="F1C7C7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Kernel virtual memory</a:t>
            </a:r>
            <a:endParaRPr/>
          </a:p>
        </p:txBody>
      </p:sp>
      <p:sp>
        <p:nvSpPr>
          <p:cNvPr id="970" name="Shape 970"/>
          <p:cNvSpPr/>
          <p:nvPr/>
        </p:nvSpPr>
        <p:spPr>
          <a:xfrm>
            <a:off x="4998661" y="2963863"/>
            <a:ext cx="2789237" cy="669925"/>
          </a:xfrm>
          <a:prstGeom prst="rect">
            <a:avLst/>
          </a:prstGeom>
          <a:solidFill>
            <a:srgbClr val="D5F1CF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Memory-mapped region for</a:t>
            </a:r>
            <a:endParaRPr/>
          </a:p>
          <a:p>
            <a:pPr marL="0" marR="0" lvl="0" indent="0" algn="ctr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shared libraries</a:t>
            </a:r>
            <a:endParaRPr/>
          </a:p>
        </p:txBody>
      </p:sp>
      <p:sp>
        <p:nvSpPr>
          <p:cNvPr id="971" name="Shape 971"/>
          <p:cNvSpPr/>
          <p:nvPr/>
        </p:nvSpPr>
        <p:spPr>
          <a:xfrm>
            <a:off x="4998661" y="3629025"/>
            <a:ext cx="2789237" cy="723900"/>
          </a:xfrm>
          <a:prstGeom prst="rect">
            <a:avLst/>
          </a:prstGeom>
          <a:solidFill>
            <a:srgbClr val="BFBFBF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972" name="Shape 972"/>
          <p:cNvSpPr/>
          <p:nvPr/>
        </p:nvSpPr>
        <p:spPr>
          <a:xfrm>
            <a:off x="4998662" y="4350808"/>
            <a:ext cx="2789237" cy="669925"/>
          </a:xfrm>
          <a:prstGeom prst="rect">
            <a:avLst/>
          </a:prstGeom>
          <a:solidFill>
            <a:srgbClr val="D5F1CF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Run-time heap</a:t>
            </a:r>
            <a:endParaRPr/>
          </a:p>
          <a:p>
            <a:pPr marL="0" marR="0" lvl="0" indent="0" algn="ctr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(created by </a:t>
            </a:r>
            <a:r>
              <a:rPr lang="en-GB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malloc</a:t>
            </a:r>
            <a:r>
              <a:rPr lang="en-GB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/>
          </a:p>
        </p:txBody>
      </p:sp>
      <p:sp>
        <p:nvSpPr>
          <p:cNvPr id="973" name="Shape 973"/>
          <p:cNvSpPr/>
          <p:nvPr/>
        </p:nvSpPr>
        <p:spPr>
          <a:xfrm>
            <a:off x="4998661" y="2054225"/>
            <a:ext cx="2789237" cy="906463"/>
          </a:xfrm>
          <a:prstGeom prst="rect">
            <a:avLst/>
          </a:prstGeom>
          <a:solidFill>
            <a:srgbClr val="BFBFBF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cxnSp>
        <p:nvCxnSpPr>
          <p:cNvPr id="974" name="Shape 974"/>
          <p:cNvCxnSpPr/>
          <p:nvPr/>
        </p:nvCxnSpPr>
        <p:spPr>
          <a:xfrm rot="10800000" flipH="1">
            <a:off x="6388782" y="3957638"/>
            <a:ext cx="1588" cy="38417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975" name="Shape 975"/>
          <p:cNvSpPr/>
          <p:nvPr/>
        </p:nvSpPr>
        <p:spPr>
          <a:xfrm>
            <a:off x="4998661" y="1719263"/>
            <a:ext cx="2789237" cy="563562"/>
          </a:xfrm>
          <a:prstGeom prst="rect">
            <a:avLst/>
          </a:prstGeom>
          <a:solidFill>
            <a:srgbClr val="D5F1CF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stack</a:t>
            </a:r>
            <a:endParaRPr/>
          </a:p>
          <a:p>
            <a:pPr marL="0" marR="0" lvl="0" indent="0" algn="ctr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(created at runtime)</a:t>
            </a:r>
            <a:endParaRPr/>
          </a:p>
        </p:txBody>
      </p:sp>
      <p:cxnSp>
        <p:nvCxnSpPr>
          <p:cNvPr id="976" name="Shape 976"/>
          <p:cNvCxnSpPr/>
          <p:nvPr/>
        </p:nvCxnSpPr>
        <p:spPr>
          <a:xfrm rot="10800000" flipH="1">
            <a:off x="6388782" y="2738438"/>
            <a:ext cx="1588" cy="23177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977" name="Shape 977"/>
          <p:cNvCxnSpPr/>
          <p:nvPr/>
        </p:nvCxnSpPr>
        <p:spPr>
          <a:xfrm>
            <a:off x="6388782" y="2282825"/>
            <a:ext cx="1588" cy="228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978" name="Shape 978"/>
          <p:cNvSpPr/>
          <p:nvPr/>
        </p:nvSpPr>
        <p:spPr>
          <a:xfrm>
            <a:off x="4998661" y="6312958"/>
            <a:ext cx="2789238" cy="396875"/>
          </a:xfrm>
          <a:prstGeom prst="rect">
            <a:avLst/>
          </a:prstGeom>
          <a:solidFill>
            <a:srgbClr val="BFBFBF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Unused</a:t>
            </a:r>
            <a:endParaRPr/>
          </a:p>
        </p:txBody>
      </p:sp>
      <p:sp>
        <p:nvSpPr>
          <p:cNvPr id="979" name="Shape 979"/>
          <p:cNvSpPr txBox="1"/>
          <p:nvPr/>
        </p:nvSpPr>
        <p:spPr>
          <a:xfrm>
            <a:off x="4733026" y="6531510"/>
            <a:ext cx="285954" cy="335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980" name="Shape 980"/>
          <p:cNvSpPr txBox="1"/>
          <p:nvPr/>
        </p:nvSpPr>
        <p:spPr>
          <a:xfrm>
            <a:off x="8146053" y="2108200"/>
            <a:ext cx="869831" cy="808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%rsp</a:t>
            </a:r>
            <a:r>
              <a:rPr lang="en-GB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marL="0" marR="0" lvl="0" indent="0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(stack </a:t>
            </a:r>
            <a:endParaRPr/>
          </a:p>
          <a:p>
            <a:pPr marL="0" marR="0" lvl="0" indent="0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pointer)</a:t>
            </a:r>
            <a:endParaRPr/>
          </a:p>
        </p:txBody>
      </p:sp>
      <p:cxnSp>
        <p:nvCxnSpPr>
          <p:cNvPr id="981" name="Shape 981"/>
          <p:cNvCxnSpPr/>
          <p:nvPr/>
        </p:nvCxnSpPr>
        <p:spPr>
          <a:xfrm flipH="1">
            <a:off x="7839666" y="2279650"/>
            <a:ext cx="384175" cy="1588"/>
          </a:xfrm>
          <a:prstGeom prst="straightConnector1">
            <a:avLst/>
          </a:prstGeom>
          <a:noFill/>
          <a:ln w="9525" cap="flat" cmpd="sng">
            <a:solidFill>
              <a:srgbClr val="000066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982" name="Shape 982"/>
          <p:cNvSpPr txBox="1"/>
          <p:nvPr/>
        </p:nvSpPr>
        <p:spPr>
          <a:xfrm>
            <a:off x="8008032" y="990600"/>
            <a:ext cx="1149972" cy="8183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Memory</a:t>
            </a:r>
            <a:endParaRPr/>
          </a:p>
          <a:p>
            <a:pPr marL="0" marR="0" lvl="0" indent="0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invisible to</a:t>
            </a:r>
            <a:endParaRPr/>
          </a:p>
          <a:p>
            <a:pPr marL="0" marR="0" lvl="0" indent="0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code</a:t>
            </a:r>
            <a:endParaRPr/>
          </a:p>
        </p:txBody>
      </p:sp>
      <p:cxnSp>
        <p:nvCxnSpPr>
          <p:cNvPr id="983" name="Shape 983"/>
          <p:cNvCxnSpPr/>
          <p:nvPr/>
        </p:nvCxnSpPr>
        <p:spPr>
          <a:xfrm rot="10800000" flipH="1">
            <a:off x="7855632" y="1257568"/>
            <a:ext cx="1588" cy="46037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984" name="Shape 984"/>
          <p:cNvSpPr txBox="1"/>
          <p:nvPr/>
        </p:nvSpPr>
        <p:spPr>
          <a:xfrm>
            <a:off x="8200120" y="4173538"/>
            <a:ext cx="552052" cy="325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brk</a:t>
            </a:r>
            <a:endParaRPr/>
          </a:p>
        </p:txBody>
      </p:sp>
      <p:cxnSp>
        <p:nvCxnSpPr>
          <p:cNvPr id="985" name="Shape 985"/>
          <p:cNvCxnSpPr/>
          <p:nvPr/>
        </p:nvCxnSpPr>
        <p:spPr>
          <a:xfrm flipH="1">
            <a:off x="7815945" y="4340225"/>
            <a:ext cx="384175" cy="1588"/>
          </a:xfrm>
          <a:prstGeom prst="straightConnector1">
            <a:avLst/>
          </a:prstGeom>
          <a:noFill/>
          <a:ln w="9525" cap="flat" cmpd="sng">
            <a:solidFill>
              <a:srgbClr val="000066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986" name="Shape 986"/>
          <p:cNvSpPr txBox="1"/>
          <p:nvPr/>
        </p:nvSpPr>
        <p:spPr>
          <a:xfrm>
            <a:off x="3985528" y="6189452"/>
            <a:ext cx="1043672" cy="2991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0x400000</a:t>
            </a:r>
            <a:endParaRPr/>
          </a:p>
        </p:txBody>
      </p:sp>
      <p:sp>
        <p:nvSpPr>
          <p:cNvPr id="987" name="Shape 987"/>
          <p:cNvSpPr/>
          <p:nvPr/>
        </p:nvSpPr>
        <p:spPr>
          <a:xfrm>
            <a:off x="4998661" y="5017558"/>
            <a:ext cx="2789238" cy="669925"/>
          </a:xfrm>
          <a:prstGeom prst="rect">
            <a:avLst/>
          </a:prstGeom>
          <a:solidFill>
            <a:srgbClr val="D5D5F4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Read/write segment</a:t>
            </a:r>
            <a:endParaRPr/>
          </a:p>
          <a:p>
            <a:pPr marL="0" marR="0" lvl="0" indent="0" algn="ctr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(.</a:t>
            </a:r>
            <a:r>
              <a:rPr lang="en-GB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lang="en-GB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.</a:t>
            </a:r>
            <a:r>
              <a:rPr lang="en-GB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bss</a:t>
            </a:r>
            <a:r>
              <a:rPr lang="en-GB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/>
          </a:p>
        </p:txBody>
      </p:sp>
      <p:sp>
        <p:nvSpPr>
          <p:cNvPr id="988" name="Shape 988"/>
          <p:cNvSpPr/>
          <p:nvPr/>
        </p:nvSpPr>
        <p:spPr>
          <a:xfrm>
            <a:off x="4998661" y="5643033"/>
            <a:ext cx="2789238" cy="669925"/>
          </a:xfrm>
          <a:prstGeom prst="rect">
            <a:avLst/>
          </a:prstGeom>
          <a:solidFill>
            <a:srgbClr val="F6F5BD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Read-only segment</a:t>
            </a:r>
            <a:endParaRPr/>
          </a:p>
          <a:p>
            <a:pPr marL="0" marR="0" lvl="0" indent="0" algn="ctr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GB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.init</a:t>
            </a:r>
            <a:r>
              <a:rPr lang="en-GB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.</a:t>
            </a:r>
            <a:r>
              <a:rPr lang="en-GB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text</a:t>
            </a:r>
            <a:r>
              <a:rPr lang="en-GB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GB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.rodata</a:t>
            </a:r>
            <a:r>
              <a:rPr lang="en-GB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/>
          </a:p>
        </p:txBody>
      </p:sp>
      <p:sp>
        <p:nvSpPr>
          <p:cNvPr id="989" name="Shape 989"/>
          <p:cNvSpPr/>
          <p:nvPr/>
        </p:nvSpPr>
        <p:spPr>
          <a:xfrm>
            <a:off x="7836582" y="5026025"/>
            <a:ext cx="76200" cy="1295400"/>
          </a:xfrm>
          <a:prstGeom prst="rightBrace">
            <a:avLst>
              <a:gd name="adj1" fmla="val 141667"/>
              <a:gd name="adj2" fmla="val 50000"/>
            </a:avLst>
          </a:prstGeom>
          <a:noFill/>
          <a:ln w="12600" cap="flat" cmpd="sng">
            <a:solidFill>
              <a:srgbClr val="0000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990" name="Shape 990"/>
          <p:cNvSpPr txBox="1"/>
          <p:nvPr/>
        </p:nvSpPr>
        <p:spPr>
          <a:xfrm>
            <a:off x="7988982" y="5010150"/>
            <a:ext cx="1149459" cy="13009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Loaded </a:t>
            </a:r>
            <a:endParaRPr/>
          </a:p>
          <a:p>
            <a:pPr marL="0" marR="0" lvl="0" indent="0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</a:t>
            </a:r>
            <a:endParaRPr/>
          </a:p>
          <a:p>
            <a:pPr marL="0" marR="0" lvl="0" indent="0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endParaRPr/>
          </a:p>
          <a:p>
            <a:pPr marL="0" marR="0" lvl="0" indent="0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executable </a:t>
            </a:r>
            <a:endParaRPr/>
          </a:p>
          <a:p>
            <a:pPr marL="0" marR="0" lvl="0" indent="0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19063" marR="0" lvl="0" indent="-119063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Address Spaces</a:t>
            </a:r>
            <a:endParaRPr/>
          </a:p>
        </p:txBody>
      </p:sp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396875" y="1362075"/>
            <a:ext cx="8289925" cy="497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200"/>
              <a:buFont typeface="Noto Sans Symbols"/>
              <a:buChar char="⬛"/>
            </a:pPr>
            <a:r>
              <a:rPr lang="en-GB" sz="2000" b="1" i="0" u="none" strike="noStrike" cap="none">
                <a:solidFill>
                  <a:srgbClr val="990000"/>
                </a:solidFill>
                <a:latin typeface="Calibri"/>
                <a:ea typeface="Calibri"/>
                <a:cs typeface="Calibri"/>
                <a:sym typeface="Calibri"/>
              </a:rPr>
              <a:t>Linear address space: </a:t>
            </a:r>
            <a:r>
              <a:rPr lang="en-GB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Ordered set of contiguous non-negative integer addresses:</a:t>
            </a:r>
            <a:br>
              <a:rPr lang="en-GB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GB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{0, 1, 2, 3 … }</a:t>
            </a:r>
            <a:endParaRPr/>
          </a:p>
          <a:p>
            <a:pPr marL="342900" marR="0" lvl="0" indent="-266700" algn="l" rtl="0"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ts val="1200"/>
              <a:buFont typeface="Noto Sans Symbols"/>
              <a:buNone/>
            </a:pPr>
            <a:endParaRPr sz="2000" b="1" i="0" u="none" strike="noStrike" cap="none">
              <a:solidFill>
                <a:srgbClr val="99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ts val="1200"/>
              <a:buFont typeface="Noto Sans Symbols"/>
              <a:buChar char="⬛"/>
            </a:pPr>
            <a:r>
              <a:rPr lang="en-GB" sz="2000" b="1" i="0" u="none" strike="noStrike" cap="none">
                <a:solidFill>
                  <a:srgbClr val="990000"/>
                </a:solidFill>
                <a:latin typeface="Calibri"/>
                <a:ea typeface="Calibri"/>
                <a:cs typeface="Calibri"/>
                <a:sym typeface="Calibri"/>
              </a:rPr>
              <a:t>Virtual address space: </a:t>
            </a:r>
            <a:r>
              <a:rPr lang="en-GB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 of N = 2</a:t>
            </a:r>
            <a:r>
              <a:rPr lang="en-GB" sz="2000" b="0" i="0" u="none" strike="noStrike" cap="none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en-GB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virtual addresses</a:t>
            </a:r>
            <a:br>
              <a:rPr lang="en-GB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GB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{0, 1, 2, 3, …, N-1}</a:t>
            </a:r>
            <a:endParaRPr/>
          </a:p>
          <a:p>
            <a:pPr marL="342900" marR="0" lvl="0" indent="-266700" algn="l" rtl="0"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ts val="1200"/>
              <a:buFont typeface="Noto Sans Symbols"/>
              <a:buNone/>
            </a:pPr>
            <a:endParaRPr sz="2000" b="1" i="0" u="none" strike="noStrike" cap="none">
              <a:solidFill>
                <a:srgbClr val="99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ts val="1200"/>
              <a:buFont typeface="Noto Sans Symbols"/>
              <a:buChar char="⬛"/>
            </a:pPr>
            <a:r>
              <a:rPr lang="en-GB" sz="2000" b="1" i="0" u="none" strike="noStrike" cap="none">
                <a:solidFill>
                  <a:srgbClr val="990000"/>
                </a:solidFill>
                <a:latin typeface="Calibri"/>
                <a:ea typeface="Calibri"/>
                <a:cs typeface="Calibri"/>
                <a:sym typeface="Calibri"/>
              </a:rPr>
              <a:t>Physical address space: </a:t>
            </a:r>
            <a:r>
              <a:rPr lang="en-GB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 of M = 2</a:t>
            </a:r>
            <a:r>
              <a:rPr lang="en-GB" sz="2000" b="0" i="0" u="none" strike="noStrike" cap="none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r>
              <a:rPr lang="en-GB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physical addresses</a:t>
            </a:r>
            <a:br>
              <a:rPr lang="en-GB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GB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{0, 1, 2, 3, …, M-1}</a:t>
            </a:r>
            <a:endParaRPr/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ts val="1200"/>
              <a:buFont typeface="Noto Sans Symbols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>
            <a:spLocks noGrp="1"/>
          </p:cNvSpPr>
          <p:nvPr>
            <p:ph type="title"/>
          </p:nvPr>
        </p:nvSpPr>
        <p:spPr>
          <a:xfrm>
            <a:off x="304800" y="457200"/>
            <a:ext cx="8001000" cy="573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19063" marR="0" lvl="0" indent="-119063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Why Virtual Memory (VM)?</a:t>
            </a:r>
            <a:endParaRPr/>
          </a:p>
        </p:txBody>
      </p:sp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xfrm>
            <a:off x="304800" y="1301750"/>
            <a:ext cx="8686800" cy="548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Char char="⬛"/>
            </a:pPr>
            <a:r>
              <a:rPr lang="en-GB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Uses main memory efficiently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85750" algn="l" rtl="0"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Char char="▪"/>
            </a:pPr>
            <a:r>
              <a:rPr lang="en-GB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DRAM as a cache for parts of a virtual address space</a:t>
            </a:r>
            <a:endParaRPr/>
          </a:p>
          <a:p>
            <a:pPr marL="342900" marR="0" lvl="0" indent="-342900" algn="l" rtl="0">
              <a:lnSpc>
                <a:spcPct val="83000"/>
              </a:lnSpc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None/>
            </a:pP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83000"/>
              </a:lnSpc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Char char="⬛"/>
            </a:pPr>
            <a:r>
              <a:rPr lang="en-GB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Simplifies memory management</a:t>
            </a:r>
            <a:endParaRPr/>
          </a:p>
          <a:p>
            <a:pPr marL="742950" marR="0" lvl="1" indent="-285750" algn="l" rtl="0">
              <a:lnSpc>
                <a:spcPct val="88000"/>
              </a:lnSpc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Char char="▪"/>
            </a:pPr>
            <a:r>
              <a:rPr lang="en-GB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 process gets the same uniform linear address space</a:t>
            </a:r>
            <a:endParaRPr/>
          </a:p>
          <a:p>
            <a:pPr marL="742950" marR="0" lvl="1" indent="-146050" algn="l" rtl="0">
              <a:lnSpc>
                <a:spcPct val="88000"/>
              </a:lnSpc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83000"/>
              </a:lnSpc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Char char="⬛"/>
            </a:pPr>
            <a:r>
              <a:rPr lang="en-GB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Isolates address spaces</a:t>
            </a:r>
            <a:endParaRPr/>
          </a:p>
          <a:p>
            <a:pPr marL="742950" marR="0" lvl="1" indent="-285750" algn="l" rtl="0">
              <a:lnSpc>
                <a:spcPct val="88000"/>
              </a:lnSpc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Char char="▪"/>
            </a:pPr>
            <a:r>
              <a:rPr lang="en-GB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One process can’t interfere with another’s memory	</a:t>
            </a:r>
            <a:endParaRPr/>
          </a:p>
          <a:p>
            <a:pPr marL="742950" marR="0" lvl="1" indent="-285750" algn="l" rtl="0">
              <a:lnSpc>
                <a:spcPct val="88000"/>
              </a:lnSpc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Char char="▪"/>
            </a:pPr>
            <a:r>
              <a:rPr lang="en-GB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program cannot access privileged kernel information and code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3" name="Shape 1083"/>
          <p:cNvSpPr txBox="1"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19063" marR="0" lvl="0" indent="-119063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VM Address Translation</a:t>
            </a:r>
            <a:endParaRPr/>
          </a:p>
        </p:txBody>
      </p:sp>
      <p:sp>
        <p:nvSpPr>
          <p:cNvPr id="1084" name="Shape 1084"/>
          <p:cNvSpPr txBox="1">
            <a:spLocks noGrp="1"/>
          </p:cNvSpPr>
          <p:nvPr>
            <p:ph type="body" idx="1"/>
          </p:nvPr>
        </p:nvSpPr>
        <p:spPr>
          <a:xfrm>
            <a:off x="396875" y="1362075"/>
            <a:ext cx="8442325" cy="497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Char char="⬛"/>
            </a:pPr>
            <a:r>
              <a:rPr lang="en-GB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Virtual Address Space</a:t>
            </a:r>
            <a:endParaRPr/>
          </a:p>
          <a:p>
            <a:pPr marL="742950" marR="0" lvl="1" indent="-285750" algn="l" rtl="0"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Char char="▪"/>
            </a:pPr>
            <a:r>
              <a:rPr lang="en-GB" sz="20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 = {0, 1, …, N–1}</a:t>
            </a:r>
            <a:endParaRPr/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Char char="⬛"/>
            </a:pPr>
            <a:r>
              <a:rPr lang="en-GB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Physical Address Space</a:t>
            </a:r>
            <a:endParaRPr/>
          </a:p>
          <a:p>
            <a:pPr marL="742950" marR="0" lvl="1" indent="-285750" algn="l" rtl="0"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Char char="▪"/>
            </a:pPr>
            <a:r>
              <a:rPr lang="en-GB" sz="20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 = {0, 1, …, M–1}</a:t>
            </a:r>
            <a:endParaRPr/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Char char="⬛"/>
            </a:pPr>
            <a:r>
              <a:rPr lang="en-GB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Address Translation</a:t>
            </a:r>
            <a:endParaRPr/>
          </a:p>
          <a:p>
            <a:pPr marL="742950" marR="0" lvl="1" indent="-285750" algn="l" rtl="0"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Char char="▪"/>
            </a:pPr>
            <a:r>
              <a:rPr lang="en-GB" sz="2000" b="1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MAP:  V →  P  U  {∅}</a:t>
            </a:r>
            <a:endParaRPr/>
          </a:p>
          <a:p>
            <a:pPr marL="742950" marR="0" lvl="1" indent="-285750" algn="l" rtl="0"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Char char="▪"/>
            </a:pPr>
            <a:r>
              <a:rPr lang="en-GB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virtual address </a:t>
            </a:r>
            <a:r>
              <a:rPr lang="en-GB" sz="2000" b="1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GB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/>
          </a:p>
          <a:p>
            <a:pPr marL="1143000" marR="0" lvl="2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</a:pPr>
            <a:r>
              <a:rPr lang="en-GB" sz="2000" b="1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MAP(a)  =  a</a:t>
            </a:r>
            <a:r>
              <a:rPr lang="en-GB" sz="20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’</a:t>
            </a:r>
            <a:r>
              <a:rPr lang="en-GB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if data at virtual address </a:t>
            </a:r>
            <a:r>
              <a:rPr lang="en-GB" sz="2000" b="1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GB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at physical address </a:t>
            </a:r>
            <a:r>
              <a:rPr lang="en-GB" sz="2000" b="1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a’</a:t>
            </a:r>
            <a:r>
              <a:rPr lang="en-GB" sz="20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</a:t>
            </a:r>
            <a:r>
              <a:rPr lang="en-GB" sz="2000" b="1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endParaRPr/>
          </a:p>
          <a:p>
            <a:pPr marL="1143000" marR="0" lvl="2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</a:pPr>
            <a:r>
              <a:rPr lang="en-GB" sz="2000" b="1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MAP(a)  = ∅ </a:t>
            </a:r>
            <a:r>
              <a:rPr lang="en-GB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data at virtual address </a:t>
            </a:r>
            <a:r>
              <a:rPr lang="en-GB" sz="2000" b="1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GB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not in physical memory</a:t>
            </a:r>
            <a:endParaRPr/>
          </a:p>
          <a:p>
            <a:pPr marL="1600200" marR="0" lvl="3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</a:pPr>
            <a:r>
              <a:rPr lang="en-GB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Either invalid or stored on disk</a:t>
            </a:r>
            <a:endParaRPr/>
          </a:p>
          <a:p>
            <a:pPr marL="1143000" marR="0" lvl="2" indent="-1270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51459" algn="l" rtl="0"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None/>
            </a:pP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146050" algn="l" rtl="0"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F511D-3D7E-40E5-8379-E44A967CF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Part 2 through 4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DBED02-D11F-4807-8581-D9281E0D5E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 you have some idea </a:t>
            </a:r>
            <a:r>
              <a:rPr lang="en-US" i="1" dirty="0"/>
              <a:t>what</a:t>
            </a:r>
            <a:r>
              <a:rPr lang="en-US" dirty="0"/>
              <a:t> is going on</a:t>
            </a:r>
          </a:p>
          <a:p>
            <a:r>
              <a:rPr lang="en-US" dirty="0"/>
              <a:t>Let’s look at </a:t>
            </a:r>
            <a:r>
              <a:rPr lang="en-US" i="1" dirty="0"/>
              <a:t>how</a:t>
            </a:r>
            <a:r>
              <a:rPr lang="en-US" dirty="0"/>
              <a:t> it’s done</a:t>
            </a:r>
          </a:p>
          <a:p>
            <a:r>
              <a:rPr lang="en-US" dirty="0"/>
              <a:t>Details aren’t </a:t>
            </a:r>
            <a:r>
              <a:rPr lang="en-US" i="1" dirty="0"/>
              <a:t>supposed</a:t>
            </a:r>
            <a:r>
              <a:rPr lang="en-US" dirty="0"/>
              <a:t> to be visible</a:t>
            </a:r>
          </a:p>
          <a:p>
            <a:pPr lvl="1"/>
            <a:r>
              <a:rPr lang="en-US" dirty="0"/>
              <a:t>We can get some clues via performance monitoring</a:t>
            </a:r>
          </a:p>
          <a:p>
            <a:pPr lvl="1"/>
            <a:endParaRPr lang="en-US" dirty="0"/>
          </a:p>
          <a:p>
            <a:r>
              <a:rPr lang="en-US" dirty="0"/>
              <a:t>Do activity part 2 through 4 now</a:t>
            </a:r>
          </a:p>
          <a:p>
            <a:pPr lvl="1"/>
            <a:r>
              <a:rPr lang="en-US" dirty="0"/>
              <a:t>Stop at the end of page 5</a:t>
            </a:r>
          </a:p>
        </p:txBody>
      </p:sp>
    </p:spTree>
    <p:extLst>
      <p:ext uri="{BB962C8B-B14F-4D97-AF65-F5344CB8AC3E}">
        <p14:creationId xmlns:p14="http://schemas.microsoft.com/office/powerpoint/2010/main" val="4814112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 txBox="1">
            <a:spLocks noGrp="1"/>
          </p:cNvSpPr>
          <p:nvPr>
            <p:ph type="title"/>
          </p:nvPr>
        </p:nvSpPr>
        <p:spPr>
          <a:xfrm>
            <a:off x="298361" y="360362"/>
            <a:ext cx="8281987" cy="782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19063" marR="0" lvl="0" indent="-119063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Enabling Data Structure: Page Table</a:t>
            </a:r>
            <a:endParaRPr/>
          </a:p>
        </p:txBody>
      </p:sp>
      <p:sp>
        <p:nvSpPr>
          <p:cNvPr id="356" name="Shape 356"/>
          <p:cNvSpPr txBox="1">
            <a:spLocks noGrp="1"/>
          </p:cNvSpPr>
          <p:nvPr>
            <p:ph type="body" idx="1"/>
          </p:nvPr>
        </p:nvSpPr>
        <p:spPr>
          <a:xfrm>
            <a:off x="290513" y="1147763"/>
            <a:ext cx="8307387" cy="1290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Char char="⬛"/>
            </a:pPr>
            <a:r>
              <a:rPr lang="en-GB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lang="en-GB" sz="2400" b="1" i="1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page table </a:t>
            </a:r>
            <a:r>
              <a:rPr lang="en-GB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an array of page table entries (PTEs) that maps virtual pages to physical pages. </a:t>
            </a:r>
            <a:endParaRPr/>
          </a:p>
          <a:p>
            <a:pPr marL="742950" marR="0" lvl="1" indent="-285750" algn="l" rtl="0"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Char char="▪"/>
            </a:pPr>
            <a:r>
              <a:rPr lang="en-GB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Per-process kernel data structure in DRAM</a:t>
            </a:r>
            <a:endParaRPr/>
          </a:p>
        </p:txBody>
      </p:sp>
      <p:sp>
        <p:nvSpPr>
          <p:cNvPr id="357" name="Shape 357"/>
          <p:cNvSpPr/>
          <p:nvPr/>
        </p:nvSpPr>
        <p:spPr>
          <a:xfrm>
            <a:off x="2120900" y="4676775"/>
            <a:ext cx="1600200" cy="228600"/>
          </a:xfrm>
          <a:prstGeom prst="rect">
            <a:avLst/>
          </a:prstGeom>
          <a:solidFill>
            <a:srgbClr val="D8D8D8"/>
          </a:solidFill>
          <a:ln w="19075" cap="flat" cmpd="sng">
            <a:solidFill>
              <a:srgbClr val="0000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358" name="Shape 358"/>
          <p:cNvSpPr/>
          <p:nvPr/>
        </p:nvSpPr>
        <p:spPr>
          <a:xfrm>
            <a:off x="2120900" y="4905375"/>
            <a:ext cx="1600200" cy="228600"/>
          </a:xfrm>
          <a:prstGeom prst="rect">
            <a:avLst/>
          </a:prstGeom>
          <a:solidFill>
            <a:srgbClr val="ACACEA"/>
          </a:solidFill>
          <a:ln w="19075" cap="flat" cmpd="sng">
            <a:solidFill>
              <a:srgbClr val="0000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359" name="Shape 359"/>
          <p:cNvSpPr/>
          <p:nvPr/>
        </p:nvSpPr>
        <p:spPr>
          <a:xfrm>
            <a:off x="2120900" y="4448175"/>
            <a:ext cx="1600200" cy="228600"/>
          </a:xfrm>
          <a:prstGeom prst="rect">
            <a:avLst/>
          </a:prstGeom>
          <a:solidFill>
            <a:srgbClr val="FFFFFF"/>
          </a:solidFill>
          <a:ln w="19075" cap="flat" cmpd="sng">
            <a:solidFill>
              <a:srgbClr val="0000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null</a:t>
            </a:r>
            <a:endParaRPr/>
          </a:p>
        </p:txBody>
      </p:sp>
      <p:sp>
        <p:nvSpPr>
          <p:cNvPr id="360" name="Shape 360"/>
          <p:cNvSpPr/>
          <p:nvPr/>
        </p:nvSpPr>
        <p:spPr>
          <a:xfrm>
            <a:off x="2120900" y="3305175"/>
            <a:ext cx="1600200" cy="228600"/>
          </a:xfrm>
          <a:prstGeom prst="rect">
            <a:avLst/>
          </a:prstGeom>
          <a:solidFill>
            <a:srgbClr val="FFFFFF"/>
          </a:solidFill>
          <a:ln w="19075" cap="flat" cmpd="sng">
            <a:solidFill>
              <a:srgbClr val="0000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null</a:t>
            </a:r>
            <a:endParaRPr/>
          </a:p>
        </p:txBody>
      </p:sp>
      <p:sp>
        <p:nvSpPr>
          <p:cNvPr id="361" name="Shape 361"/>
          <p:cNvSpPr/>
          <p:nvPr/>
        </p:nvSpPr>
        <p:spPr>
          <a:xfrm>
            <a:off x="2120900" y="3533775"/>
            <a:ext cx="1600200" cy="228600"/>
          </a:xfrm>
          <a:prstGeom prst="rect">
            <a:avLst/>
          </a:prstGeom>
          <a:solidFill>
            <a:srgbClr val="ACACEA"/>
          </a:solidFill>
          <a:ln w="19075" cap="flat" cmpd="sng">
            <a:solidFill>
              <a:srgbClr val="0000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362" name="Shape 362"/>
          <p:cNvSpPr/>
          <p:nvPr/>
        </p:nvSpPr>
        <p:spPr>
          <a:xfrm>
            <a:off x="2120900" y="3762375"/>
            <a:ext cx="1600200" cy="228600"/>
          </a:xfrm>
          <a:prstGeom prst="rect">
            <a:avLst/>
          </a:prstGeom>
          <a:solidFill>
            <a:srgbClr val="ACACEA"/>
          </a:solidFill>
          <a:ln w="19075" cap="flat" cmpd="sng">
            <a:solidFill>
              <a:srgbClr val="0000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363" name="Shape 363"/>
          <p:cNvSpPr/>
          <p:nvPr/>
        </p:nvSpPr>
        <p:spPr>
          <a:xfrm>
            <a:off x="2120900" y="3990975"/>
            <a:ext cx="1600200" cy="228600"/>
          </a:xfrm>
          <a:prstGeom prst="rect">
            <a:avLst/>
          </a:prstGeom>
          <a:solidFill>
            <a:srgbClr val="D8D8D8"/>
          </a:solidFill>
          <a:ln w="19075" cap="flat" cmpd="sng">
            <a:solidFill>
              <a:srgbClr val="0000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364" name="Shape 364"/>
          <p:cNvSpPr/>
          <p:nvPr/>
        </p:nvSpPr>
        <p:spPr>
          <a:xfrm>
            <a:off x="2120900" y="4219575"/>
            <a:ext cx="1600200" cy="228600"/>
          </a:xfrm>
          <a:prstGeom prst="rect">
            <a:avLst/>
          </a:prstGeom>
          <a:solidFill>
            <a:srgbClr val="ACACEA"/>
          </a:solidFill>
          <a:ln w="19075" cap="flat" cmpd="sng">
            <a:solidFill>
              <a:srgbClr val="0000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365" name="Shape 365"/>
          <p:cNvSpPr txBox="1"/>
          <p:nvPr/>
        </p:nvSpPr>
        <p:spPr>
          <a:xfrm>
            <a:off x="2073631" y="5175161"/>
            <a:ext cx="1690688" cy="8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ctr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Memory resident</a:t>
            </a:r>
            <a:endParaRPr/>
          </a:p>
          <a:p>
            <a:pPr marL="0" marR="0" lvl="0" indent="0" algn="ctr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page table</a:t>
            </a:r>
            <a:endParaRPr/>
          </a:p>
          <a:p>
            <a:pPr marL="0" marR="0" lvl="0" indent="0" algn="ctr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(DRAM)</a:t>
            </a:r>
            <a:endParaRPr/>
          </a:p>
        </p:txBody>
      </p:sp>
      <p:sp>
        <p:nvSpPr>
          <p:cNvPr id="366" name="Shape 366"/>
          <p:cNvSpPr txBox="1"/>
          <p:nvPr/>
        </p:nvSpPr>
        <p:spPr>
          <a:xfrm>
            <a:off x="5348288" y="2362200"/>
            <a:ext cx="1627153" cy="577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ctr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Physical memory</a:t>
            </a:r>
            <a:endParaRPr/>
          </a:p>
          <a:p>
            <a:pPr marL="0" marR="0" lvl="0" indent="0" algn="ctr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(DRAM)</a:t>
            </a:r>
            <a:endParaRPr/>
          </a:p>
        </p:txBody>
      </p:sp>
      <p:sp>
        <p:nvSpPr>
          <p:cNvPr id="367" name="Shape 367"/>
          <p:cNvSpPr/>
          <p:nvPr/>
        </p:nvSpPr>
        <p:spPr>
          <a:xfrm>
            <a:off x="5465763" y="3400692"/>
            <a:ext cx="1379537" cy="228600"/>
          </a:xfrm>
          <a:prstGeom prst="rect">
            <a:avLst/>
          </a:prstGeom>
          <a:solidFill>
            <a:srgbClr val="ACACEA"/>
          </a:solidFill>
          <a:ln w="19075" cap="flat" cmpd="sng">
            <a:solidFill>
              <a:srgbClr val="0000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VP 7</a:t>
            </a:r>
            <a:endParaRPr/>
          </a:p>
        </p:txBody>
      </p:sp>
      <p:sp>
        <p:nvSpPr>
          <p:cNvPr id="368" name="Shape 368"/>
          <p:cNvSpPr/>
          <p:nvPr/>
        </p:nvSpPr>
        <p:spPr>
          <a:xfrm>
            <a:off x="5465763" y="3609975"/>
            <a:ext cx="1379537" cy="228600"/>
          </a:xfrm>
          <a:prstGeom prst="rect">
            <a:avLst/>
          </a:prstGeom>
          <a:solidFill>
            <a:srgbClr val="ACACEA"/>
          </a:solidFill>
          <a:ln w="19075" cap="flat" cmpd="sng">
            <a:solidFill>
              <a:srgbClr val="0000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VP 4</a:t>
            </a:r>
            <a:endParaRPr/>
          </a:p>
        </p:txBody>
      </p:sp>
      <p:cxnSp>
        <p:nvCxnSpPr>
          <p:cNvPr id="369" name="Shape 369"/>
          <p:cNvCxnSpPr/>
          <p:nvPr/>
        </p:nvCxnSpPr>
        <p:spPr>
          <a:xfrm>
            <a:off x="2946400" y="4797425"/>
            <a:ext cx="2527300" cy="1450975"/>
          </a:xfrm>
          <a:prstGeom prst="straightConnector1">
            <a:avLst/>
          </a:prstGeom>
          <a:noFill/>
          <a:ln w="19075" cap="flat" cmpd="sng">
            <a:solidFill>
              <a:srgbClr val="000066"/>
            </a:solidFill>
            <a:prstDash val="dash"/>
            <a:miter lim="800000"/>
            <a:headEnd type="none" w="med" len="med"/>
            <a:tailEnd type="triangle" w="med" len="med"/>
          </a:ln>
        </p:spPr>
      </p:cxnSp>
      <p:cxnSp>
        <p:nvCxnSpPr>
          <p:cNvPr id="370" name="Shape 370"/>
          <p:cNvCxnSpPr/>
          <p:nvPr/>
        </p:nvCxnSpPr>
        <p:spPr>
          <a:xfrm rot="10800000" flipH="1">
            <a:off x="2946400" y="3427413"/>
            <a:ext cx="2527300" cy="1612900"/>
          </a:xfrm>
          <a:prstGeom prst="straightConnector1">
            <a:avLst/>
          </a:prstGeom>
          <a:noFill/>
          <a:ln w="19075" cap="flat" cmpd="sng">
            <a:solidFill>
              <a:srgbClr val="000066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371" name="Shape 371"/>
          <p:cNvCxnSpPr/>
          <p:nvPr/>
        </p:nvCxnSpPr>
        <p:spPr>
          <a:xfrm rot="10800000" flipH="1">
            <a:off x="2971800" y="3198813"/>
            <a:ext cx="2501900" cy="698500"/>
          </a:xfrm>
          <a:prstGeom prst="straightConnector1">
            <a:avLst/>
          </a:prstGeom>
          <a:noFill/>
          <a:ln w="19075" cap="flat" cmpd="sng">
            <a:solidFill>
              <a:srgbClr val="000066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372" name="Shape 372"/>
          <p:cNvCxnSpPr/>
          <p:nvPr/>
        </p:nvCxnSpPr>
        <p:spPr>
          <a:xfrm rot="10800000" flipH="1">
            <a:off x="2921000" y="2970213"/>
            <a:ext cx="2552700" cy="701675"/>
          </a:xfrm>
          <a:prstGeom prst="straightConnector1">
            <a:avLst/>
          </a:prstGeom>
          <a:noFill/>
          <a:ln w="19075" cap="flat" cmpd="sng">
            <a:solidFill>
              <a:srgbClr val="000066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373" name="Shape 373"/>
          <p:cNvSpPr txBox="1"/>
          <p:nvPr/>
        </p:nvSpPr>
        <p:spPr>
          <a:xfrm>
            <a:off x="5400675" y="4359275"/>
            <a:ext cx="1541463" cy="573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ctr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Virtual memory</a:t>
            </a:r>
            <a:endParaRPr/>
          </a:p>
          <a:p>
            <a:pPr marL="0" marR="0" lvl="0" indent="0" algn="ctr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(disk)</a:t>
            </a:r>
            <a:endParaRPr/>
          </a:p>
        </p:txBody>
      </p:sp>
      <p:sp>
        <p:nvSpPr>
          <p:cNvPr id="374" name="Shape 374"/>
          <p:cNvSpPr/>
          <p:nvPr/>
        </p:nvSpPr>
        <p:spPr>
          <a:xfrm>
            <a:off x="1816100" y="4676775"/>
            <a:ext cx="304800" cy="228600"/>
          </a:xfrm>
          <a:prstGeom prst="rect">
            <a:avLst/>
          </a:prstGeom>
          <a:noFill/>
          <a:ln w="19075" cap="flat" cmpd="sng">
            <a:solidFill>
              <a:srgbClr val="0000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375" name="Shape 375"/>
          <p:cNvSpPr/>
          <p:nvPr/>
        </p:nvSpPr>
        <p:spPr>
          <a:xfrm>
            <a:off x="1816100" y="4905375"/>
            <a:ext cx="304800" cy="228600"/>
          </a:xfrm>
          <a:prstGeom prst="rect">
            <a:avLst/>
          </a:prstGeom>
          <a:noFill/>
          <a:ln w="19075" cap="flat" cmpd="sng">
            <a:solidFill>
              <a:srgbClr val="0000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376" name="Shape 376"/>
          <p:cNvSpPr/>
          <p:nvPr/>
        </p:nvSpPr>
        <p:spPr>
          <a:xfrm>
            <a:off x="1816100" y="4448175"/>
            <a:ext cx="304800" cy="228600"/>
          </a:xfrm>
          <a:prstGeom prst="rect">
            <a:avLst/>
          </a:prstGeom>
          <a:noFill/>
          <a:ln w="19075" cap="flat" cmpd="sng">
            <a:solidFill>
              <a:srgbClr val="0000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377" name="Shape 377"/>
          <p:cNvSpPr/>
          <p:nvPr/>
        </p:nvSpPr>
        <p:spPr>
          <a:xfrm>
            <a:off x="1816100" y="3305175"/>
            <a:ext cx="304800" cy="228600"/>
          </a:xfrm>
          <a:prstGeom prst="rect">
            <a:avLst/>
          </a:prstGeom>
          <a:noFill/>
          <a:ln w="19075" cap="flat" cmpd="sng">
            <a:solidFill>
              <a:srgbClr val="0000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378" name="Shape 378"/>
          <p:cNvSpPr/>
          <p:nvPr/>
        </p:nvSpPr>
        <p:spPr>
          <a:xfrm>
            <a:off x="1816100" y="3533775"/>
            <a:ext cx="304800" cy="228600"/>
          </a:xfrm>
          <a:prstGeom prst="rect">
            <a:avLst/>
          </a:prstGeom>
          <a:noFill/>
          <a:ln w="19075" cap="flat" cmpd="sng">
            <a:solidFill>
              <a:srgbClr val="0000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379" name="Shape 379"/>
          <p:cNvSpPr/>
          <p:nvPr/>
        </p:nvSpPr>
        <p:spPr>
          <a:xfrm>
            <a:off x="1816100" y="3762375"/>
            <a:ext cx="304800" cy="228600"/>
          </a:xfrm>
          <a:prstGeom prst="rect">
            <a:avLst/>
          </a:prstGeom>
          <a:noFill/>
          <a:ln w="19075" cap="flat" cmpd="sng">
            <a:solidFill>
              <a:srgbClr val="0000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380" name="Shape 380"/>
          <p:cNvSpPr/>
          <p:nvPr/>
        </p:nvSpPr>
        <p:spPr>
          <a:xfrm>
            <a:off x="1816100" y="3990975"/>
            <a:ext cx="304800" cy="228600"/>
          </a:xfrm>
          <a:prstGeom prst="rect">
            <a:avLst/>
          </a:prstGeom>
          <a:noFill/>
          <a:ln w="19075" cap="flat" cmpd="sng">
            <a:solidFill>
              <a:srgbClr val="0000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381" name="Shape 381"/>
          <p:cNvSpPr/>
          <p:nvPr/>
        </p:nvSpPr>
        <p:spPr>
          <a:xfrm>
            <a:off x="1816100" y="4219575"/>
            <a:ext cx="304800" cy="228600"/>
          </a:xfrm>
          <a:prstGeom prst="rect">
            <a:avLst/>
          </a:prstGeom>
          <a:noFill/>
          <a:ln w="19075" cap="flat" cmpd="sng">
            <a:solidFill>
              <a:srgbClr val="0000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382" name="Shape 382"/>
          <p:cNvSpPr txBox="1"/>
          <p:nvPr/>
        </p:nvSpPr>
        <p:spPr>
          <a:xfrm>
            <a:off x="1587500" y="3000375"/>
            <a:ext cx="685800" cy="335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 i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Valid</a:t>
            </a:r>
            <a:endParaRPr/>
          </a:p>
        </p:txBody>
      </p:sp>
      <p:sp>
        <p:nvSpPr>
          <p:cNvPr id="383" name="Shape 383"/>
          <p:cNvSpPr txBox="1"/>
          <p:nvPr/>
        </p:nvSpPr>
        <p:spPr>
          <a:xfrm>
            <a:off x="1824127" y="3275013"/>
            <a:ext cx="280987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384" name="Shape 384"/>
          <p:cNvSpPr txBox="1"/>
          <p:nvPr/>
        </p:nvSpPr>
        <p:spPr>
          <a:xfrm>
            <a:off x="1824920" y="3507922"/>
            <a:ext cx="279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385" name="Shape 385"/>
          <p:cNvSpPr txBox="1"/>
          <p:nvPr/>
        </p:nvSpPr>
        <p:spPr>
          <a:xfrm>
            <a:off x="1824127" y="3973740"/>
            <a:ext cx="280987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386" name="Shape 386"/>
          <p:cNvSpPr txBox="1"/>
          <p:nvPr/>
        </p:nvSpPr>
        <p:spPr>
          <a:xfrm>
            <a:off x="1824920" y="4180893"/>
            <a:ext cx="279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387" name="Shape 387"/>
          <p:cNvSpPr txBox="1"/>
          <p:nvPr/>
        </p:nvSpPr>
        <p:spPr>
          <a:xfrm>
            <a:off x="1824127" y="4420241"/>
            <a:ext cx="280987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388" name="Shape 388"/>
          <p:cNvSpPr txBox="1"/>
          <p:nvPr/>
        </p:nvSpPr>
        <p:spPr>
          <a:xfrm>
            <a:off x="1824920" y="4879619"/>
            <a:ext cx="279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389" name="Shape 389"/>
          <p:cNvSpPr txBox="1"/>
          <p:nvPr/>
        </p:nvSpPr>
        <p:spPr>
          <a:xfrm>
            <a:off x="1824127" y="4646711"/>
            <a:ext cx="280987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390" name="Shape 390"/>
          <p:cNvSpPr txBox="1"/>
          <p:nvPr/>
        </p:nvSpPr>
        <p:spPr>
          <a:xfrm>
            <a:off x="1824920" y="3740831"/>
            <a:ext cx="279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391" name="Shape 391"/>
          <p:cNvSpPr txBox="1"/>
          <p:nvPr/>
        </p:nvSpPr>
        <p:spPr>
          <a:xfrm>
            <a:off x="2187575" y="2511425"/>
            <a:ext cx="1339126" cy="8183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 i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Physical page</a:t>
            </a:r>
            <a:endParaRPr/>
          </a:p>
          <a:p>
            <a:pPr marL="0" marR="0" lvl="0" indent="0" algn="ctr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 i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number or </a:t>
            </a:r>
            <a:endParaRPr/>
          </a:p>
          <a:p>
            <a:pPr marL="0" marR="0" lvl="0" indent="0" algn="ctr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 i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disk address</a:t>
            </a:r>
            <a:endParaRPr/>
          </a:p>
        </p:txBody>
      </p:sp>
      <p:sp>
        <p:nvSpPr>
          <p:cNvPr id="392" name="Shape 392"/>
          <p:cNvSpPr txBox="1"/>
          <p:nvPr/>
        </p:nvSpPr>
        <p:spPr>
          <a:xfrm>
            <a:off x="1209497" y="3239910"/>
            <a:ext cx="641243" cy="335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r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PTE 0</a:t>
            </a:r>
            <a:endParaRPr/>
          </a:p>
        </p:txBody>
      </p:sp>
      <p:sp>
        <p:nvSpPr>
          <p:cNvPr id="393" name="Shape 393"/>
          <p:cNvSpPr txBox="1"/>
          <p:nvPr/>
        </p:nvSpPr>
        <p:spPr>
          <a:xfrm>
            <a:off x="1206322" y="4852810"/>
            <a:ext cx="641243" cy="335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r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PTE 7</a:t>
            </a:r>
            <a:endParaRPr/>
          </a:p>
        </p:txBody>
      </p:sp>
      <p:sp>
        <p:nvSpPr>
          <p:cNvPr id="394" name="Shape 394"/>
          <p:cNvSpPr txBox="1"/>
          <p:nvPr/>
        </p:nvSpPr>
        <p:spPr>
          <a:xfrm>
            <a:off x="6831013" y="2909888"/>
            <a:ext cx="550448" cy="335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PP 0</a:t>
            </a:r>
            <a:endParaRPr/>
          </a:p>
        </p:txBody>
      </p:sp>
      <p:sp>
        <p:nvSpPr>
          <p:cNvPr id="395" name="Shape 395"/>
          <p:cNvSpPr/>
          <p:nvPr/>
        </p:nvSpPr>
        <p:spPr>
          <a:xfrm>
            <a:off x="5465763" y="3175000"/>
            <a:ext cx="1379537" cy="228600"/>
          </a:xfrm>
          <a:prstGeom prst="rect">
            <a:avLst/>
          </a:prstGeom>
          <a:solidFill>
            <a:srgbClr val="ACACEA"/>
          </a:solidFill>
          <a:ln w="19075" cap="flat" cmpd="sng">
            <a:solidFill>
              <a:srgbClr val="0000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VP 2</a:t>
            </a:r>
            <a:endParaRPr/>
          </a:p>
        </p:txBody>
      </p:sp>
      <p:sp>
        <p:nvSpPr>
          <p:cNvPr id="396" name="Shape 396"/>
          <p:cNvSpPr/>
          <p:nvPr/>
        </p:nvSpPr>
        <p:spPr>
          <a:xfrm>
            <a:off x="5465763" y="2946400"/>
            <a:ext cx="1379537" cy="228600"/>
          </a:xfrm>
          <a:prstGeom prst="rect">
            <a:avLst/>
          </a:prstGeom>
          <a:solidFill>
            <a:srgbClr val="ACACEA"/>
          </a:solidFill>
          <a:ln w="19075" cap="flat" cmpd="sng">
            <a:solidFill>
              <a:srgbClr val="0000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VP 1</a:t>
            </a:r>
            <a:endParaRPr/>
          </a:p>
        </p:txBody>
      </p:sp>
      <p:sp>
        <p:nvSpPr>
          <p:cNvPr id="397" name="Shape 397"/>
          <p:cNvSpPr/>
          <p:nvPr/>
        </p:nvSpPr>
        <p:spPr>
          <a:xfrm>
            <a:off x="2895600" y="5003800"/>
            <a:ext cx="76200" cy="76200"/>
          </a:xfrm>
          <a:prstGeom prst="ellipse">
            <a:avLst/>
          </a:prstGeom>
          <a:solidFill>
            <a:srgbClr val="000066"/>
          </a:solidFill>
          <a:ln w="12600" cap="flat" cmpd="sng">
            <a:solidFill>
              <a:srgbClr val="0000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398" name="Shape 398"/>
          <p:cNvSpPr/>
          <p:nvPr/>
        </p:nvSpPr>
        <p:spPr>
          <a:xfrm>
            <a:off x="2895600" y="4775200"/>
            <a:ext cx="76200" cy="76200"/>
          </a:xfrm>
          <a:prstGeom prst="ellipse">
            <a:avLst/>
          </a:prstGeom>
          <a:solidFill>
            <a:srgbClr val="000066"/>
          </a:solidFill>
          <a:ln w="12600" cap="flat" cmpd="sng">
            <a:solidFill>
              <a:srgbClr val="0000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399" name="Shape 399"/>
          <p:cNvSpPr/>
          <p:nvPr/>
        </p:nvSpPr>
        <p:spPr>
          <a:xfrm>
            <a:off x="2895600" y="3867150"/>
            <a:ext cx="76200" cy="76200"/>
          </a:xfrm>
          <a:prstGeom prst="ellipse">
            <a:avLst/>
          </a:prstGeom>
          <a:solidFill>
            <a:srgbClr val="000066"/>
          </a:solidFill>
          <a:ln w="12600" cap="flat" cmpd="sng">
            <a:solidFill>
              <a:srgbClr val="0000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400" name="Shape 400"/>
          <p:cNvSpPr/>
          <p:nvPr/>
        </p:nvSpPr>
        <p:spPr>
          <a:xfrm>
            <a:off x="2895600" y="3632200"/>
            <a:ext cx="76200" cy="76200"/>
          </a:xfrm>
          <a:prstGeom prst="ellipse">
            <a:avLst/>
          </a:prstGeom>
          <a:solidFill>
            <a:srgbClr val="000066"/>
          </a:solidFill>
          <a:ln w="12600" cap="flat" cmpd="sng">
            <a:solidFill>
              <a:srgbClr val="0000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401" name="Shape 401"/>
          <p:cNvSpPr txBox="1"/>
          <p:nvPr/>
        </p:nvSpPr>
        <p:spPr>
          <a:xfrm>
            <a:off x="6843713" y="3570288"/>
            <a:ext cx="550448" cy="335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PP 3</a:t>
            </a:r>
            <a:endParaRPr/>
          </a:p>
        </p:txBody>
      </p:sp>
      <p:sp>
        <p:nvSpPr>
          <p:cNvPr id="402" name="Shape 402"/>
          <p:cNvSpPr/>
          <p:nvPr/>
        </p:nvSpPr>
        <p:spPr>
          <a:xfrm>
            <a:off x="5473700" y="4987925"/>
            <a:ext cx="1379538" cy="228600"/>
          </a:xfrm>
          <a:prstGeom prst="rect">
            <a:avLst/>
          </a:prstGeom>
          <a:solidFill>
            <a:srgbClr val="FFFFFF"/>
          </a:solidFill>
          <a:ln w="19075" cap="flat" cmpd="sng">
            <a:solidFill>
              <a:srgbClr val="0000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VP 1</a:t>
            </a:r>
            <a:endParaRPr/>
          </a:p>
        </p:txBody>
      </p:sp>
      <p:sp>
        <p:nvSpPr>
          <p:cNvPr id="403" name="Shape 403"/>
          <p:cNvSpPr/>
          <p:nvPr/>
        </p:nvSpPr>
        <p:spPr>
          <a:xfrm>
            <a:off x="5473700" y="5298440"/>
            <a:ext cx="1379538" cy="228600"/>
          </a:xfrm>
          <a:prstGeom prst="rect">
            <a:avLst/>
          </a:prstGeom>
          <a:solidFill>
            <a:srgbClr val="FFFFFF"/>
          </a:solidFill>
          <a:ln w="19075" cap="flat" cmpd="sng">
            <a:solidFill>
              <a:srgbClr val="0000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VP 2</a:t>
            </a:r>
            <a:endParaRPr/>
          </a:p>
        </p:txBody>
      </p:sp>
      <p:sp>
        <p:nvSpPr>
          <p:cNvPr id="404" name="Shape 404"/>
          <p:cNvSpPr/>
          <p:nvPr/>
        </p:nvSpPr>
        <p:spPr>
          <a:xfrm>
            <a:off x="5473700" y="5919470"/>
            <a:ext cx="1379538" cy="228600"/>
          </a:xfrm>
          <a:prstGeom prst="rect">
            <a:avLst/>
          </a:prstGeom>
          <a:solidFill>
            <a:srgbClr val="FFFFFF"/>
          </a:solidFill>
          <a:ln w="19075" cap="flat" cmpd="sng">
            <a:solidFill>
              <a:srgbClr val="0000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VP 4</a:t>
            </a:r>
            <a:endParaRPr/>
          </a:p>
        </p:txBody>
      </p:sp>
      <p:sp>
        <p:nvSpPr>
          <p:cNvPr id="405" name="Shape 405"/>
          <p:cNvSpPr/>
          <p:nvPr/>
        </p:nvSpPr>
        <p:spPr>
          <a:xfrm>
            <a:off x="5473700" y="6229985"/>
            <a:ext cx="1379538" cy="228600"/>
          </a:xfrm>
          <a:prstGeom prst="rect">
            <a:avLst/>
          </a:prstGeom>
          <a:solidFill>
            <a:srgbClr val="FFFFFF"/>
          </a:solidFill>
          <a:ln w="19075" cap="flat" cmpd="sng">
            <a:solidFill>
              <a:srgbClr val="0000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VP 6</a:t>
            </a:r>
            <a:endParaRPr/>
          </a:p>
        </p:txBody>
      </p:sp>
      <p:sp>
        <p:nvSpPr>
          <p:cNvPr id="406" name="Shape 406"/>
          <p:cNvSpPr/>
          <p:nvPr/>
        </p:nvSpPr>
        <p:spPr>
          <a:xfrm>
            <a:off x="5473700" y="6540500"/>
            <a:ext cx="1379538" cy="228600"/>
          </a:xfrm>
          <a:prstGeom prst="rect">
            <a:avLst/>
          </a:prstGeom>
          <a:solidFill>
            <a:srgbClr val="FFFFFF"/>
          </a:solidFill>
          <a:ln w="19075" cap="flat" cmpd="sng">
            <a:solidFill>
              <a:srgbClr val="0000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VP 7</a:t>
            </a:r>
            <a:endParaRPr/>
          </a:p>
        </p:txBody>
      </p:sp>
      <p:sp>
        <p:nvSpPr>
          <p:cNvPr id="407" name="Shape 407"/>
          <p:cNvSpPr/>
          <p:nvPr/>
        </p:nvSpPr>
        <p:spPr>
          <a:xfrm>
            <a:off x="2895600" y="4076344"/>
            <a:ext cx="76200" cy="76200"/>
          </a:xfrm>
          <a:prstGeom prst="ellipse">
            <a:avLst/>
          </a:prstGeom>
          <a:solidFill>
            <a:srgbClr val="000066"/>
          </a:solidFill>
          <a:ln w="12600" cap="flat" cmpd="sng">
            <a:solidFill>
              <a:srgbClr val="0000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cxnSp>
        <p:nvCxnSpPr>
          <p:cNvPr id="408" name="Shape 408"/>
          <p:cNvCxnSpPr/>
          <p:nvPr/>
        </p:nvCxnSpPr>
        <p:spPr>
          <a:xfrm>
            <a:off x="2908300" y="4121061"/>
            <a:ext cx="2565400" cy="1511300"/>
          </a:xfrm>
          <a:prstGeom prst="straightConnector1">
            <a:avLst/>
          </a:prstGeom>
          <a:noFill/>
          <a:ln w="19075" cap="flat" cmpd="sng">
            <a:solidFill>
              <a:srgbClr val="000066"/>
            </a:solidFill>
            <a:prstDash val="dash"/>
            <a:miter lim="800000"/>
            <a:headEnd type="none" w="med" len="med"/>
            <a:tailEnd type="triangle" w="med" len="med"/>
          </a:ln>
        </p:spPr>
      </p:cxnSp>
      <p:sp>
        <p:nvSpPr>
          <p:cNvPr id="409" name="Shape 409"/>
          <p:cNvSpPr/>
          <p:nvPr/>
        </p:nvSpPr>
        <p:spPr>
          <a:xfrm>
            <a:off x="2895600" y="4286250"/>
            <a:ext cx="76200" cy="76200"/>
          </a:xfrm>
          <a:prstGeom prst="ellipse">
            <a:avLst/>
          </a:prstGeom>
          <a:solidFill>
            <a:srgbClr val="000066"/>
          </a:solidFill>
          <a:ln w="12600" cap="flat" cmpd="sng">
            <a:solidFill>
              <a:srgbClr val="0000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cxnSp>
        <p:nvCxnSpPr>
          <p:cNvPr id="410" name="Shape 410"/>
          <p:cNvCxnSpPr/>
          <p:nvPr/>
        </p:nvCxnSpPr>
        <p:spPr>
          <a:xfrm rot="10800000" flipH="1">
            <a:off x="2940050" y="3643313"/>
            <a:ext cx="2533650" cy="673100"/>
          </a:xfrm>
          <a:prstGeom prst="straightConnector1">
            <a:avLst/>
          </a:prstGeom>
          <a:noFill/>
          <a:ln w="19075" cap="flat" cmpd="sng">
            <a:solidFill>
              <a:srgbClr val="000066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411" name="Shape 411"/>
          <p:cNvSpPr/>
          <p:nvPr/>
        </p:nvSpPr>
        <p:spPr>
          <a:xfrm>
            <a:off x="5473700" y="5608955"/>
            <a:ext cx="1379538" cy="228600"/>
          </a:xfrm>
          <a:prstGeom prst="rect">
            <a:avLst/>
          </a:prstGeom>
          <a:solidFill>
            <a:srgbClr val="FFFFFF"/>
          </a:solidFill>
          <a:ln w="19075" cap="flat" cmpd="sng">
            <a:solidFill>
              <a:srgbClr val="0000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VP 3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6" name="Shape 1096"/>
          <p:cNvSpPr txBox="1"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19063" marR="0" lvl="0" indent="-119063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Address Translation With a Page Table</a:t>
            </a:r>
            <a:endParaRPr/>
          </a:p>
        </p:txBody>
      </p:sp>
      <p:sp>
        <p:nvSpPr>
          <p:cNvPr id="1097" name="Shape 1097"/>
          <p:cNvSpPr/>
          <p:nvPr/>
        </p:nvSpPr>
        <p:spPr>
          <a:xfrm>
            <a:off x="3753117" y="1840468"/>
            <a:ext cx="2514600" cy="30480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Virtual page number (VPN)</a:t>
            </a:r>
            <a:endParaRPr/>
          </a:p>
        </p:txBody>
      </p:sp>
      <p:sp>
        <p:nvSpPr>
          <p:cNvPr id="1098" name="Shape 1098"/>
          <p:cNvSpPr/>
          <p:nvPr/>
        </p:nvSpPr>
        <p:spPr>
          <a:xfrm>
            <a:off x="6267717" y="1840468"/>
            <a:ext cx="2133600" cy="304800"/>
          </a:xfrm>
          <a:prstGeom prst="rect">
            <a:avLst/>
          </a:prstGeom>
          <a:solidFill>
            <a:srgbClr val="D5D5F4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Virtual page offset (VPO)</a:t>
            </a:r>
            <a:endParaRPr/>
          </a:p>
        </p:txBody>
      </p:sp>
      <p:sp>
        <p:nvSpPr>
          <p:cNvPr id="1099" name="Shape 1099"/>
          <p:cNvSpPr/>
          <p:nvPr/>
        </p:nvSpPr>
        <p:spPr>
          <a:xfrm>
            <a:off x="3753117" y="3212068"/>
            <a:ext cx="2514600" cy="3048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100" name="Shape 1100"/>
          <p:cNvSpPr/>
          <p:nvPr/>
        </p:nvSpPr>
        <p:spPr>
          <a:xfrm>
            <a:off x="3372117" y="3212068"/>
            <a:ext cx="381000" cy="3048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101" name="Shape 1101"/>
          <p:cNvSpPr/>
          <p:nvPr/>
        </p:nvSpPr>
        <p:spPr>
          <a:xfrm>
            <a:off x="3753117" y="3516868"/>
            <a:ext cx="2514600" cy="304800"/>
          </a:xfrm>
          <a:prstGeom prst="rect">
            <a:avLst/>
          </a:prstGeom>
          <a:solidFill>
            <a:srgbClr val="D5F1CF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102" name="Shape 1102"/>
          <p:cNvSpPr/>
          <p:nvPr/>
        </p:nvSpPr>
        <p:spPr>
          <a:xfrm>
            <a:off x="3372117" y="3516868"/>
            <a:ext cx="381000" cy="304800"/>
          </a:xfrm>
          <a:prstGeom prst="rect">
            <a:avLst/>
          </a:prstGeom>
          <a:solidFill>
            <a:srgbClr val="8DBA84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103" name="Shape 1103"/>
          <p:cNvSpPr/>
          <p:nvPr/>
        </p:nvSpPr>
        <p:spPr>
          <a:xfrm>
            <a:off x="3753117" y="3821668"/>
            <a:ext cx="2514600" cy="3048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104" name="Shape 1104"/>
          <p:cNvSpPr/>
          <p:nvPr/>
        </p:nvSpPr>
        <p:spPr>
          <a:xfrm>
            <a:off x="3372117" y="3821668"/>
            <a:ext cx="381000" cy="3048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105" name="Shape 1105"/>
          <p:cNvSpPr/>
          <p:nvPr/>
        </p:nvSpPr>
        <p:spPr>
          <a:xfrm>
            <a:off x="3753117" y="4126468"/>
            <a:ext cx="2514600" cy="3048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106" name="Shape 1106"/>
          <p:cNvSpPr/>
          <p:nvPr/>
        </p:nvSpPr>
        <p:spPr>
          <a:xfrm>
            <a:off x="3372117" y="4126468"/>
            <a:ext cx="381000" cy="3048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107" name="Shape 1107"/>
          <p:cNvSpPr/>
          <p:nvPr/>
        </p:nvSpPr>
        <p:spPr>
          <a:xfrm>
            <a:off x="3753117" y="5726668"/>
            <a:ext cx="2514600" cy="304800"/>
          </a:xfrm>
          <a:prstGeom prst="rect">
            <a:avLst/>
          </a:prstGeom>
          <a:solidFill>
            <a:srgbClr val="D5F1CF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Physical page number (PPN)</a:t>
            </a:r>
            <a:endParaRPr/>
          </a:p>
        </p:txBody>
      </p:sp>
      <p:sp>
        <p:nvSpPr>
          <p:cNvPr id="1108" name="Shape 1108"/>
          <p:cNvSpPr/>
          <p:nvPr/>
        </p:nvSpPr>
        <p:spPr>
          <a:xfrm>
            <a:off x="6267717" y="5726668"/>
            <a:ext cx="2133600" cy="304800"/>
          </a:xfrm>
          <a:prstGeom prst="rect">
            <a:avLst/>
          </a:prstGeom>
          <a:solidFill>
            <a:srgbClr val="D5D5F4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Physical page offset (PPO)</a:t>
            </a:r>
            <a:endParaRPr/>
          </a:p>
        </p:txBody>
      </p:sp>
      <p:sp>
        <p:nvSpPr>
          <p:cNvPr id="1109" name="Shape 1109"/>
          <p:cNvSpPr txBox="1"/>
          <p:nvPr/>
        </p:nvSpPr>
        <p:spPr>
          <a:xfrm>
            <a:off x="3753117" y="1207070"/>
            <a:ext cx="162320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i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Virtual address</a:t>
            </a:r>
            <a:endParaRPr/>
          </a:p>
        </p:txBody>
      </p:sp>
      <p:sp>
        <p:nvSpPr>
          <p:cNvPr id="1110" name="Shape 1110"/>
          <p:cNvSpPr txBox="1"/>
          <p:nvPr/>
        </p:nvSpPr>
        <p:spPr>
          <a:xfrm>
            <a:off x="3753117" y="6031468"/>
            <a:ext cx="175022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i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Physical address</a:t>
            </a:r>
            <a:endParaRPr/>
          </a:p>
        </p:txBody>
      </p:sp>
      <p:sp>
        <p:nvSpPr>
          <p:cNvPr id="1111" name="Shape 1111"/>
          <p:cNvSpPr txBox="1"/>
          <p:nvPr/>
        </p:nvSpPr>
        <p:spPr>
          <a:xfrm>
            <a:off x="3285355" y="2939463"/>
            <a:ext cx="55914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Valid</a:t>
            </a:r>
            <a:endParaRPr dirty="0"/>
          </a:p>
        </p:txBody>
      </p:sp>
      <p:sp>
        <p:nvSpPr>
          <p:cNvPr id="1112" name="Shape 1112"/>
          <p:cNvSpPr txBox="1"/>
          <p:nvPr/>
        </p:nvSpPr>
        <p:spPr>
          <a:xfrm>
            <a:off x="3920703" y="2940531"/>
            <a:ext cx="227081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Physical page number (PPN)</a:t>
            </a:r>
            <a:endParaRPr/>
          </a:p>
        </p:txBody>
      </p:sp>
      <p:cxnSp>
        <p:nvCxnSpPr>
          <p:cNvPr id="1113" name="Shape 1113"/>
          <p:cNvCxnSpPr>
            <a:stCxn id="1097" idx="1"/>
            <a:endCxn id="1102" idx="1"/>
          </p:cNvCxnSpPr>
          <p:nvPr/>
        </p:nvCxnSpPr>
        <p:spPr>
          <a:xfrm flipH="1">
            <a:off x="3372117" y="1992868"/>
            <a:ext cx="381000" cy="1676400"/>
          </a:xfrm>
          <a:prstGeom prst="bentConnector3">
            <a:avLst>
              <a:gd name="adj1" fmla="val 258028"/>
            </a:avLst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1114" name="Shape 1114"/>
          <p:cNvCxnSpPr>
            <a:stCxn id="1098" idx="2"/>
            <a:endCxn id="1108" idx="0"/>
          </p:cNvCxnSpPr>
          <p:nvPr/>
        </p:nvCxnSpPr>
        <p:spPr>
          <a:xfrm>
            <a:off x="7334517" y="2145268"/>
            <a:ext cx="0" cy="358140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1115" name="Shape 1115"/>
          <p:cNvCxnSpPr/>
          <p:nvPr/>
        </p:nvCxnSpPr>
        <p:spPr>
          <a:xfrm rot="5400000">
            <a:off x="3976677" y="4692134"/>
            <a:ext cx="2069068" cy="1588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1116" name="Shape 1116"/>
          <p:cNvSpPr/>
          <p:nvPr/>
        </p:nvSpPr>
        <p:spPr>
          <a:xfrm>
            <a:off x="357762" y="1633336"/>
            <a:ext cx="1740959" cy="719063"/>
          </a:xfrm>
          <a:prstGeom prst="rect">
            <a:avLst/>
          </a:prstGeom>
          <a:solidFill>
            <a:srgbClr val="F1C7C7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Page table </a:t>
            </a:r>
            <a:br>
              <a:rPr lang="en-GB" sz="14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GB" sz="14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base register (PTBR)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(CR3 in x86)</a:t>
            </a:r>
            <a:endParaRPr/>
          </a:p>
        </p:txBody>
      </p:sp>
      <p:cxnSp>
        <p:nvCxnSpPr>
          <p:cNvPr id="1117" name="Shape 1117"/>
          <p:cNvCxnSpPr/>
          <p:nvPr/>
        </p:nvCxnSpPr>
        <p:spPr>
          <a:xfrm flipH="1">
            <a:off x="2076717" y="3669269"/>
            <a:ext cx="1485900" cy="1066800"/>
          </a:xfrm>
          <a:prstGeom prst="bentConnector2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1118" name="Shape 1118"/>
          <p:cNvCxnSpPr>
            <a:stCxn id="1116" idx="2"/>
          </p:cNvCxnSpPr>
          <p:nvPr/>
        </p:nvCxnSpPr>
        <p:spPr>
          <a:xfrm rot="-5400000" flipH="1">
            <a:off x="1870241" y="1710399"/>
            <a:ext cx="859800" cy="2143800"/>
          </a:xfrm>
          <a:prstGeom prst="bentConnector2">
            <a:avLst/>
          </a:prstGeom>
          <a:noFill/>
          <a:ln w="25400" cap="flat" cmpd="sng">
            <a:solidFill>
              <a:srgbClr val="990000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1119" name="Shape 1119"/>
          <p:cNvSpPr/>
          <p:nvPr/>
        </p:nvSpPr>
        <p:spPr>
          <a:xfrm>
            <a:off x="3272477" y="2639892"/>
            <a:ext cx="12954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i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Page table </a:t>
            </a:r>
            <a:endParaRPr/>
          </a:p>
        </p:txBody>
      </p:sp>
      <p:sp>
        <p:nvSpPr>
          <p:cNvPr id="1120" name="Shape 1120"/>
          <p:cNvSpPr txBox="1"/>
          <p:nvPr/>
        </p:nvSpPr>
        <p:spPr>
          <a:xfrm>
            <a:off x="453279" y="3196475"/>
            <a:ext cx="1903085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>
                <a:solidFill>
                  <a:srgbClr val="990000"/>
                </a:solidFill>
                <a:latin typeface="Calibri"/>
                <a:ea typeface="Calibri"/>
                <a:cs typeface="Calibri"/>
                <a:sym typeface="Calibri"/>
              </a:rPr>
              <a:t>Physical page table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>
                <a:solidFill>
                  <a:srgbClr val="990000"/>
                </a:solidFill>
                <a:latin typeface="Calibri"/>
                <a:ea typeface="Calibri"/>
                <a:cs typeface="Calibri"/>
                <a:sym typeface="Calibri"/>
              </a:rPr>
              <a:t>address for the current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>
                <a:solidFill>
                  <a:srgbClr val="990000"/>
                </a:solidFill>
                <a:latin typeface="Calibri"/>
                <a:ea typeface="Calibri"/>
                <a:cs typeface="Calibri"/>
                <a:sym typeface="Calibri"/>
              </a:rPr>
              <a:t>process</a:t>
            </a:r>
            <a:endParaRPr/>
          </a:p>
        </p:txBody>
      </p:sp>
      <p:sp>
        <p:nvSpPr>
          <p:cNvPr id="1121" name="Shape 1121"/>
          <p:cNvSpPr txBox="1"/>
          <p:nvPr/>
        </p:nvSpPr>
        <p:spPr>
          <a:xfrm>
            <a:off x="398992" y="4371965"/>
            <a:ext cx="1699729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Valid bit = 0:</a:t>
            </a:r>
            <a:endParaRPr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Page not in memory</a:t>
            </a:r>
            <a:endParaRPr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(page fault)</a:t>
            </a:r>
            <a:endParaRPr/>
          </a:p>
        </p:txBody>
      </p:sp>
      <p:sp>
        <p:nvSpPr>
          <p:cNvPr id="1122" name="Shape 1122"/>
          <p:cNvSpPr txBox="1"/>
          <p:nvPr/>
        </p:nvSpPr>
        <p:spPr>
          <a:xfrm>
            <a:off x="8229600" y="1551801"/>
            <a:ext cx="29860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1123" name="Shape 1123"/>
          <p:cNvSpPr txBox="1"/>
          <p:nvPr/>
        </p:nvSpPr>
        <p:spPr>
          <a:xfrm>
            <a:off x="6237045" y="1551801"/>
            <a:ext cx="426945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p-1</a:t>
            </a:r>
            <a:endParaRPr/>
          </a:p>
        </p:txBody>
      </p:sp>
      <p:sp>
        <p:nvSpPr>
          <p:cNvPr id="1124" name="Shape 1124"/>
          <p:cNvSpPr txBox="1"/>
          <p:nvPr/>
        </p:nvSpPr>
        <p:spPr>
          <a:xfrm>
            <a:off x="6057354" y="1551801"/>
            <a:ext cx="301835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endParaRPr sz="1200" b="1"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5" name="Shape 1125"/>
          <p:cNvSpPr txBox="1"/>
          <p:nvPr/>
        </p:nvSpPr>
        <p:spPr>
          <a:xfrm>
            <a:off x="3753117" y="1551801"/>
            <a:ext cx="42687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n-1</a:t>
            </a:r>
            <a:endParaRPr/>
          </a:p>
        </p:txBody>
      </p:sp>
      <p:sp>
        <p:nvSpPr>
          <p:cNvPr id="1126" name="Shape 1126"/>
          <p:cNvSpPr txBox="1"/>
          <p:nvPr/>
        </p:nvSpPr>
        <p:spPr>
          <a:xfrm>
            <a:off x="8235796" y="5450463"/>
            <a:ext cx="29860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1127" name="Shape 1127"/>
          <p:cNvSpPr txBox="1"/>
          <p:nvPr/>
        </p:nvSpPr>
        <p:spPr>
          <a:xfrm>
            <a:off x="6243241" y="5450463"/>
            <a:ext cx="426945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p-1</a:t>
            </a:r>
            <a:endParaRPr/>
          </a:p>
        </p:txBody>
      </p:sp>
      <p:sp>
        <p:nvSpPr>
          <p:cNvPr id="1128" name="Shape 1128"/>
          <p:cNvSpPr txBox="1"/>
          <p:nvPr/>
        </p:nvSpPr>
        <p:spPr>
          <a:xfrm>
            <a:off x="6022765" y="5450463"/>
            <a:ext cx="301835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endParaRPr sz="1200" b="1"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9" name="Shape 1129"/>
          <p:cNvSpPr txBox="1"/>
          <p:nvPr/>
        </p:nvSpPr>
        <p:spPr>
          <a:xfrm>
            <a:off x="3718528" y="5450463"/>
            <a:ext cx="469399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m-1</a:t>
            </a:r>
            <a:endParaRPr/>
          </a:p>
        </p:txBody>
      </p:sp>
      <p:sp>
        <p:nvSpPr>
          <p:cNvPr id="1130" name="Shape 1130"/>
          <p:cNvSpPr txBox="1"/>
          <p:nvPr/>
        </p:nvSpPr>
        <p:spPr>
          <a:xfrm>
            <a:off x="4953000" y="4691628"/>
            <a:ext cx="106952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Valid bit = 1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Shape 417"/>
          <p:cNvSpPr txBox="1">
            <a:spLocks noGrp="1"/>
          </p:cNvSpPr>
          <p:nvPr>
            <p:ph type="title"/>
          </p:nvPr>
        </p:nvSpPr>
        <p:spPr>
          <a:xfrm>
            <a:off x="298361" y="360362"/>
            <a:ext cx="8281987" cy="782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19063" marR="0" lvl="0" indent="-119063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Page Hit</a:t>
            </a:r>
            <a:endParaRPr/>
          </a:p>
        </p:txBody>
      </p:sp>
      <p:sp>
        <p:nvSpPr>
          <p:cNvPr id="418" name="Shape 418"/>
          <p:cNvSpPr txBox="1">
            <a:spLocks noGrp="1"/>
          </p:cNvSpPr>
          <p:nvPr>
            <p:ph type="body" idx="1"/>
          </p:nvPr>
        </p:nvSpPr>
        <p:spPr>
          <a:xfrm>
            <a:off x="309830" y="1147763"/>
            <a:ext cx="8307387" cy="604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Char char="⬛"/>
            </a:pPr>
            <a:r>
              <a:rPr lang="en-GB" sz="2400" b="1" i="1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Page hit: </a:t>
            </a:r>
            <a:r>
              <a:rPr lang="en-GB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reference to VM word that is in physical memory (DRAM cache hit)</a:t>
            </a:r>
            <a:endParaRPr/>
          </a:p>
        </p:txBody>
      </p:sp>
      <p:sp>
        <p:nvSpPr>
          <p:cNvPr id="419" name="Shape 419"/>
          <p:cNvSpPr/>
          <p:nvPr/>
        </p:nvSpPr>
        <p:spPr>
          <a:xfrm>
            <a:off x="3184939" y="4448175"/>
            <a:ext cx="1600200" cy="228600"/>
          </a:xfrm>
          <a:prstGeom prst="rect">
            <a:avLst/>
          </a:prstGeom>
          <a:solidFill>
            <a:srgbClr val="D8D8D8"/>
          </a:solidFill>
          <a:ln w="19075" cap="flat" cmpd="sng">
            <a:solidFill>
              <a:srgbClr val="0000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420" name="Shape 420"/>
          <p:cNvSpPr/>
          <p:nvPr/>
        </p:nvSpPr>
        <p:spPr>
          <a:xfrm>
            <a:off x="3184939" y="4676775"/>
            <a:ext cx="1600200" cy="228600"/>
          </a:xfrm>
          <a:prstGeom prst="rect">
            <a:avLst/>
          </a:prstGeom>
          <a:solidFill>
            <a:srgbClr val="ACACEA"/>
          </a:solidFill>
          <a:ln w="19075" cap="flat" cmpd="sng">
            <a:solidFill>
              <a:srgbClr val="0000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421" name="Shape 421"/>
          <p:cNvSpPr/>
          <p:nvPr/>
        </p:nvSpPr>
        <p:spPr>
          <a:xfrm>
            <a:off x="3184939" y="4219575"/>
            <a:ext cx="1600200" cy="228600"/>
          </a:xfrm>
          <a:prstGeom prst="rect">
            <a:avLst/>
          </a:prstGeom>
          <a:solidFill>
            <a:srgbClr val="FFFFFF"/>
          </a:solidFill>
          <a:ln w="19075" cap="flat" cmpd="sng">
            <a:solidFill>
              <a:srgbClr val="0000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null</a:t>
            </a:r>
            <a:endParaRPr/>
          </a:p>
        </p:txBody>
      </p:sp>
      <p:sp>
        <p:nvSpPr>
          <p:cNvPr id="422" name="Shape 422"/>
          <p:cNvSpPr/>
          <p:nvPr/>
        </p:nvSpPr>
        <p:spPr>
          <a:xfrm>
            <a:off x="3184939" y="3076575"/>
            <a:ext cx="1600200" cy="228600"/>
          </a:xfrm>
          <a:prstGeom prst="rect">
            <a:avLst/>
          </a:prstGeom>
          <a:solidFill>
            <a:srgbClr val="FFFFFF"/>
          </a:solidFill>
          <a:ln w="19075" cap="flat" cmpd="sng">
            <a:solidFill>
              <a:srgbClr val="0000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null</a:t>
            </a:r>
            <a:endParaRPr/>
          </a:p>
        </p:txBody>
      </p:sp>
      <p:sp>
        <p:nvSpPr>
          <p:cNvPr id="423" name="Shape 423"/>
          <p:cNvSpPr/>
          <p:nvPr/>
        </p:nvSpPr>
        <p:spPr>
          <a:xfrm>
            <a:off x="3184939" y="3305175"/>
            <a:ext cx="1600200" cy="228600"/>
          </a:xfrm>
          <a:prstGeom prst="rect">
            <a:avLst/>
          </a:prstGeom>
          <a:solidFill>
            <a:srgbClr val="ACACEA"/>
          </a:solidFill>
          <a:ln w="19075" cap="flat" cmpd="sng">
            <a:solidFill>
              <a:srgbClr val="0000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424" name="Shape 424"/>
          <p:cNvSpPr/>
          <p:nvPr/>
        </p:nvSpPr>
        <p:spPr>
          <a:xfrm>
            <a:off x="3184939" y="3533775"/>
            <a:ext cx="1600200" cy="228600"/>
          </a:xfrm>
          <a:prstGeom prst="rect">
            <a:avLst/>
          </a:prstGeom>
          <a:solidFill>
            <a:srgbClr val="ACACEA"/>
          </a:solidFill>
          <a:ln w="19075" cap="flat" cmpd="sng">
            <a:solidFill>
              <a:srgbClr val="0000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425" name="Shape 425"/>
          <p:cNvSpPr/>
          <p:nvPr/>
        </p:nvSpPr>
        <p:spPr>
          <a:xfrm>
            <a:off x="3184939" y="3762375"/>
            <a:ext cx="1600200" cy="228600"/>
          </a:xfrm>
          <a:prstGeom prst="rect">
            <a:avLst/>
          </a:prstGeom>
          <a:solidFill>
            <a:srgbClr val="D8D8D8"/>
          </a:solidFill>
          <a:ln w="19075" cap="flat" cmpd="sng">
            <a:solidFill>
              <a:srgbClr val="0000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426" name="Shape 426"/>
          <p:cNvSpPr/>
          <p:nvPr/>
        </p:nvSpPr>
        <p:spPr>
          <a:xfrm>
            <a:off x="3184939" y="3990975"/>
            <a:ext cx="1600200" cy="228600"/>
          </a:xfrm>
          <a:prstGeom prst="rect">
            <a:avLst/>
          </a:prstGeom>
          <a:solidFill>
            <a:srgbClr val="ACACEA"/>
          </a:solidFill>
          <a:ln w="19075" cap="flat" cmpd="sng">
            <a:solidFill>
              <a:srgbClr val="0000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427" name="Shape 427"/>
          <p:cNvSpPr txBox="1"/>
          <p:nvPr/>
        </p:nvSpPr>
        <p:spPr>
          <a:xfrm>
            <a:off x="3137670" y="4946561"/>
            <a:ext cx="1690688" cy="8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ctr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Memory resident</a:t>
            </a:r>
            <a:endParaRPr/>
          </a:p>
          <a:p>
            <a:pPr marL="0" marR="0" lvl="0" indent="0" algn="ctr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page table</a:t>
            </a:r>
            <a:endParaRPr/>
          </a:p>
          <a:p>
            <a:pPr marL="0" marR="0" lvl="0" indent="0" algn="ctr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(DRAM)</a:t>
            </a:r>
            <a:endParaRPr/>
          </a:p>
        </p:txBody>
      </p:sp>
      <p:sp>
        <p:nvSpPr>
          <p:cNvPr id="428" name="Shape 428"/>
          <p:cNvSpPr txBox="1"/>
          <p:nvPr/>
        </p:nvSpPr>
        <p:spPr>
          <a:xfrm>
            <a:off x="6412327" y="2133600"/>
            <a:ext cx="1627153" cy="577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ctr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Physical memory</a:t>
            </a:r>
            <a:endParaRPr/>
          </a:p>
          <a:p>
            <a:pPr marL="0" marR="0" lvl="0" indent="0" algn="ctr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(DRAM)</a:t>
            </a:r>
            <a:endParaRPr/>
          </a:p>
        </p:txBody>
      </p:sp>
      <p:sp>
        <p:nvSpPr>
          <p:cNvPr id="429" name="Shape 429"/>
          <p:cNvSpPr/>
          <p:nvPr/>
        </p:nvSpPr>
        <p:spPr>
          <a:xfrm>
            <a:off x="6529802" y="3172092"/>
            <a:ext cx="1379537" cy="228600"/>
          </a:xfrm>
          <a:prstGeom prst="rect">
            <a:avLst/>
          </a:prstGeom>
          <a:solidFill>
            <a:srgbClr val="ACACEA"/>
          </a:solidFill>
          <a:ln w="19075" cap="flat" cmpd="sng">
            <a:solidFill>
              <a:srgbClr val="0000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VP 7</a:t>
            </a:r>
            <a:endParaRPr/>
          </a:p>
        </p:txBody>
      </p:sp>
      <p:sp>
        <p:nvSpPr>
          <p:cNvPr id="430" name="Shape 430"/>
          <p:cNvSpPr/>
          <p:nvPr/>
        </p:nvSpPr>
        <p:spPr>
          <a:xfrm>
            <a:off x="6529802" y="3381375"/>
            <a:ext cx="1379537" cy="228600"/>
          </a:xfrm>
          <a:prstGeom prst="rect">
            <a:avLst/>
          </a:prstGeom>
          <a:solidFill>
            <a:srgbClr val="ACACEA"/>
          </a:solidFill>
          <a:ln w="19075" cap="flat" cmpd="sng">
            <a:solidFill>
              <a:srgbClr val="0000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VP 4</a:t>
            </a:r>
            <a:endParaRPr/>
          </a:p>
        </p:txBody>
      </p:sp>
      <p:cxnSp>
        <p:nvCxnSpPr>
          <p:cNvPr id="431" name="Shape 431"/>
          <p:cNvCxnSpPr/>
          <p:nvPr/>
        </p:nvCxnSpPr>
        <p:spPr>
          <a:xfrm>
            <a:off x="4010439" y="4568825"/>
            <a:ext cx="2527300" cy="1450975"/>
          </a:xfrm>
          <a:prstGeom prst="straightConnector1">
            <a:avLst/>
          </a:prstGeom>
          <a:noFill/>
          <a:ln w="19075" cap="flat" cmpd="sng">
            <a:solidFill>
              <a:srgbClr val="000066"/>
            </a:solidFill>
            <a:prstDash val="dash"/>
            <a:miter lim="800000"/>
            <a:headEnd type="none" w="med" len="med"/>
            <a:tailEnd type="triangle" w="med" len="med"/>
          </a:ln>
        </p:spPr>
      </p:cxnSp>
      <p:cxnSp>
        <p:nvCxnSpPr>
          <p:cNvPr id="432" name="Shape 432"/>
          <p:cNvCxnSpPr/>
          <p:nvPr/>
        </p:nvCxnSpPr>
        <p:spPr>
          <a:xfrm rot="10800000" flipH="1">
            <a:off x="4010439" y="3198813"/>
            <a:ext cx="2527300" cy="1612900"/>
          </a:xfrm>
          <a:prstGeom prst="straightConnector1">
            <a:avLst/>
          </a:prstGeom>
          <a:noFill/>
          <a:ln w="19075" cap="flat" cmpd="sng">
            <a:solidFill>
              <a:srgbClr val="000066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433" name="Shape 433"/>
          <p:cNvCxnSpPr/>
          <p:nvPr/>
        </p:nvCxnSpPr>
        <p:spPr>
          <a:xfrm rot="10800000" flipH="1">
            <a:off x="4035839" y="2970213"/>
            <a:ext cx="2501900" cy="698500"/>
          </a:xfrm>
          <a:prstGeom prst="straightConnector1">
            <a:avLst/>
          </a:prstGeom>
          <a:noFill/>
          <a:ln w="19075" cap="flat" cmpd="sng">
            <a:solidFill>
              <a:srgbClr val="000066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434" name="Shape 434"/>
          <p:cNvCxnSpPr/>
          <p:nvPr/>
        </p:nvCxnSpPr>
        <p:spPr>
          <a:xfrm rot="10800000" flipH="1">
            <a:off x="3985039" y="2741613"/>
            <a:ext cx="2552700" cy="701675"/>
          </a:xfrm>
          <a:prstGeom prst="straightConnector1">
            <a:avLst/>
          </a:prstGeom>
          <a:noFill/>
          <a:ln w="19075" cap="flat" cmpd="sng">
            <a:solidFill>
              <a:srgbClr val="000066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435" name="Shape 435"/>
          <p:cNvSpPr txBox="1"/>
          <p:nvPr/>
        </p:nvSpPr>
        <p:spPr>
          <a:xfrm>
            <a:off x="6464714" y="4130675"/>
            <a:ext cx="1541463" cy="573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ctr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Virtual memory</a:t>
            </a:r>
            <a:endParaRPr/>
          </a:p>
          <a:p>
            <a:pPr marL="0" marR="0" lvl="0" indent="0" algn="ctr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(disk)</a:t>
            </a:r>
            <a:endParaRPr/>
          </a:p>
        </p:txBody>
      </p:sp>
      <p:sp>
        <p:nvSpPr>
          <p:cNvPr id="436" name="Shape 436"/>
          <p:cNvSpPr/>
          <p:nvPr/>
        </p:nvSpPr>
        <p:spPr>
          <a:xfrm>
            <a:off x="2880139" y="4448175"/>
            <a:ext cx="304800" cy="228600"/>
          </a:xfrm>
          <a:prstGeom prst="rect">
            <a:avLst/>
          </a:prstGeom>
          <a:noFill/>
          <a:ln w="19075" cap="flat" cmpd="sng">
            <a:solidFill>
              <a:srgbClr val="0000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437" name="Shape 437"/>
          <p:cNvSpPr/>
          <p:nvPr/>
        </p:nvSpPr>
        <p:spPr>
          <a:xfrm>
            <a:off x="2880139" y="4676775"/>
            <a:ext cx="304800" cy="228600"/>
          </a:xfrm>
          <a:prstGeom prst="rect">
            <a:avLst/>
          </a:prstGeom>
          <a:noFill/>
          <a:ln w="19075" cap="flat" cmpd="sng">
            <a:solidFill>
              <a:srgbClr val="0000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438" name="Shape 438"/>
          <p:cNvSpPr/>
          <p:nvPr/>
        </p:nvSpPr>
        <p:spPr>
          <a:xfrm>
            <a:off x="2880139" y="4219575"/>
            <a:ext cx="304800" cy="228600"/>
          </a:xfrm>
          <a:prstGeom prst="rect">
            <a:avLst/>
          </a:prstGeom>
          <a:noFill/>
          <a:ln w="19075" cap="flat" cmpd="sng">
            <a:solidFill>
              <a:srgbClr val="0000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439" name="Shape 439"/>
          <p:cNvSpPr/>
          <p:nvPr/>
        </p:nvSpPr>
        <p:spPr>
          <a:xfrm>
            <a:off x="2880139" y="3076575"/>
            <a:ext cx="304800" cy="228600"/>
          </a:xfrm>
          <a:prstGeom prst="rect">
            <a:avLst/>
          </a:prstGeom>
          <a:noFill/>
          <a:ln w="19075" cap="flat" cmpd="sng">
            <a:solidFill>
              <a:srgbClr val="0000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440" name="Shape 440"/>
          <p:cNvSpPr/>
          <p:nvPr/>
        </p:nvSpPr>
        <p:spPr>
          <a:xfrm>
            <a:off x="2880139" y="3305175"/>
            <a:ext cx="304800" cy="228600"/>
          </a:xfrm>
          <a:prstGeom prst="rect">
            <a:avLst/>
          </a:prstGeom>
          <a:noFill/>
          <a:ln w="19075" cap="flat" cmpd="sng">
            <a:solidFill>
              <a:srgbClr val="0000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441" name="Shape 441"/>
          <p:cNvSpPr/>
          <p:nvPr/>
        </p:nvSpPr>
        <p:spPr>
          <a:xfrm>
            <a:off x="2880139" y="3533775"/>
            <a:ext cx="304800" cy="228600"/>
          </a:xfrm>
          <a:prstGeom prst="rect">
            <a:avLst/>
          </a:prstGeom>
          <a:noFill/>
          <a:ln w="19075" cap="flat" cmpd="sng">
            <a:solidFill>
              <a:srgbClr val="0000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442" name="Shape 442"/>
          <p:cNvSpPr/>
          <p:nvPr/>
        </p:nvSpPr>
        <p:spPr>
          <a:xfrm>
            <a:off x="2880139" y="3762375"/>
            <a:ext cx="304800" cy="228600"/>
          </a:xfrm>
          <a:prstGeom prst="rect">
            <a:avLst/>
          </a:prstGeom>
          <a:noFill/>
          <a:ln w="19075" cap="flat" cmpd="sng">
            <a:solidFill>
              <a:srgbClr val="0000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443" name="Shape 443"/>
          <p:cNvSpPr/>
          <p:nvPr/>
        </p:nvSpPr>
        <p:spPr>
          <a:xfrm>
            <a:off x="2880139" y="3990975"/>
            <a:ext cx="304800" cy="228600"/>
          </a:xfrm>
          <a:prstGeom prst="rect">
            <a:avLst/>
          </a:prstGeom>
          <a:noFill/>
          <a:ln w="19075" cap="flat" cmpd="sng">
            <a:solidFill>
              <a:srgbClr val="0000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444" name="Shape 444"/>
          <p:cNvSpPr txBox="1"/>
          <p:nvPr/>
        </p:nvSpPr>
        <p:spPr>
          <a:xfrm>
            <a:off x="2651539" y="2771775"/>
            <a:ext cx="685800" cy="335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 i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Valid</a:t>
            </a:r>
            <a:endParaRPr/>
          </a:p>
        </p:txBody>
      </p:sp>
      <p:sp>
        <p:nvSpPr>
          <p:cNvPr id="445" name="Shape 445"/>
          <p:cNvSpPr txBox="1"/>
          <p:nvPr/>
        </p:nvSpPr>
        <p:spPr>
          <a:xfrm>
            <a:off x="2888166" y="3046413"/>
            <a:ext cx="280987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446" name="Shape 446"/>
          <p:cNvSpPr txBox="1"/>
          <p:nvPr/>
        </p:nvSpPr>
        <p:spPr>
          <a:xfrm>
            <a:off x="2888959" y="3279322"/>
            <a:ext cx="279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447" name="Shape 447"/>
          <p:cNvSpPr txBox="1"/>
          <p:nvPr/>
        </p:nvSpPr>
        <p:spPr>
          <a:xfrm>
            <a:off x="2888166" y="3745140"/>
            <a:ext cx="280987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448" name="Shape 448"/>
          <p:cNvSpPr txBox="1"/>
          <p:nvPr/>
        </p:nvSpPr>
        <p:spPr>
          <a:xfrm>
            <a:off x="2888959" y="3952293"/>
            <a:ext cx="279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449" name="Shape 449"/>
          <p:cNvSpPr txBox="1"/>
          <p:nvPr/>
        </p:nvSpPr>
        <p:spPr>
          <a:xfrm>
            <a:off x="2888166" y="4191641"/>
            <a:ext cx="280987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450" name="Shape 450"/>
          <p:cNvSpPr txBox="1"/>
          <p:nvPr/>
        </p:nvSpPr>
        <p:spPr>
          <a:xfrm>
            <a:off x="2888959" y="4651019"/>
            <a:ext cx="279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451" name="Shape 451"/>
          <p:cNvSpPr txBox="1"/>
          <p:nvPr/>
        </p:nvSpPr>
        <p:spPr>
          <a:xfrm>
            <a:off x="2888166" y="4418111"/>
            <a:ext cx="280987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452" name="Shape 452"/>
          <p:cNvSpPr txBox="1"/>
          <p:nvPr/>
        </p:nvSpPr>
        <p:spPr>
          <a:xfrm>
            <a:off x="2888959" y="3512231"/>
            <a:ext cx="279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453" name="Shape 453"/>
          <p:cNvSpPr txBox="1"/>
          <p:nvPr/>
        </p:nvSpPr>
        <p:spPr>
          <a:xfrm>
            <a:off x="3251614" y="2282825"/>
            <a:ext cx="1339126" cy="8183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 i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Physical page</a:t>
            </a:r>
            <a:endParaRPr/>
          </a:p>
          <a:p>
            <a:pPr marL="0" marR="0" lvl="0" indent="0" algn="ctr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 i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number or </a:t>
            </a:r>
            <a:endParaRPr/>
          </a:p>
          <a:p>
            <a:pPr marL="0" marR="0" lvl="0" indent="0" algn="ctr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 i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disk address</a:t>
            </a:r>
            <a:endParaRPr/>
          </a:p>
        </p:txBody>
      </p:sp>
      <p:sp>
        <p:nvSpPr>
          <p:cNvPr id="454" name="Shape 454"/>
          <p:cNvSpPr txBox="1"/>
          <p:nvPr/>
        </p:nvSpPr>
        <p:spPr>
          <a:xfrm>
            <a:off x="2273536" y="3011310"/>
            <a:ext cx="641243" cy="335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r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PTE 0</a:t>
            </a:r>
            <a:endParaRPr/>
          </a:p>
        </p:txBody>
      </p:sp>
      <p:sp>
        <p:nvSpPr>
          <p:cNvPr id="455" name="Shape 455"/>
          <p:cNvSpPr txBox="1"/>
          <p:nvPr/>
        </p:nvSpPr>
        <p:spPr>
          <a:xfrm>
            <a:off x="2270361" y="4624210"/>
            <a:ext cx="641243" cy="335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r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PTE 7</a:t>
            </a:r>
            <a:endParaRPr/>
          </a:p>
        </p:txBody>
      </p:sp>
      <p:sp>
        <p:nvSpPr>
          <p:cNvPr id="456" name="Shape 456"/>
          <p:cNvSpPr txBox="1"/>
          <p:nvPr/>
        </p:nvSpPr>
        <p:spPr>
          <a:xfrm>
            <a:off x="7895052" y="2681288"/>
            <a:ext cx="550448" cy="335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PP 0</a:t>
            </a:r>
            <a:endParaRPr/>
          </a:p>
        </p:txBody>
      </p:sp>
      <p:sp>
        <p:nvSpPr>
          <p:cNvPr id="457" name="Shape 457"/>
          <p:cNvSpPr/>
          <p:nvPr/>
        </p:nvSpPr>
        <p:spPr>
          <a:xfrm>
            <a:off x="6529802" y="2946400"/>
            <a:ext cx="1379537" cy="228600"/>
          </a:xfrm>
          <a:prstGeom prst="rect">
            <a:avLst/>
          </a:prstGeom>
          <a:solidFill>
            <a:srgbClr val="ACACEA"/>
          </a:solidFill>
          <a:ln w="19075" cap="flat" cmpd="sng">
            <a:solidFill>
              <a:srgbClr val="0000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VP 2</a:t>
            </a:r>
            <a:endParaRPr/>
          </a:p>
        </p:txBody>
      </p:sp>
      <p:sp>
        <p:nvSpPr>
          <p:cNvPr id="458" name="Shape 458"/>
          <p:cNvSpPr/>
          <p:nvPr/>
        </p:nvSpPr>
        <p:spPr>
          <a:xfrm>
            <a:off x="6529802" y="2717800"/>
            <a:ext cx="1379537" cy="228600"/>
          </a:xfrm>
          <a:prstGeom prst="rect">
            <a:avLst/>
          </a:prstGeom>
          <a:solidFill>
            <a:srgbClr val="ACACEA"/>
          </a:solidFill>
          <a:ln w="19075" cap="flat" cmpd="sng">
            <a:solidFill>
              <a:srgbClr val="0000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VP 1</a:t>
            </a:r>
            <a:endParaRPr/>
          </a:p>
        </p:txBody>
      </p:sp>
      <p:sp>
        <p:nvSpPr>
          <p:cNvPr id="459" name="Shape 459"/>
          <p:cNvSpPr/>
          <p:nvPr/>
        </p:nvSpPr>
        <p:spPr>
          <a:xfrm>
            <a:off x="3959639" y="4775200"/>
            <a:ext cx="76200" cy="76200"/>
          </a:xfrm>
          <a:prstGeom prst="ellipse">
            <a:avLst/>
          </a:prstGeom>
          <a:solidFill>
            <a:srgbClr val="000066"/>
          </a:solidFill>
          <a:ln w="12600" cap="flat" cmpd="sng">
            <a:solidFill>
              <a:srgbClr val="0000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460" name="Shape 460"/>
          <p:cNvSpPr/>
          <p:nvPr/>
        </p:nvSpPr>
        <p:spPr>
          <a:xfrm>
            <a:off x="3959639" y="4546600"/>
            <a:ext cx="76200" cy="76200"/>
          </a:xfrm>
          <a:prstGeom prst="ellipse">
            <a:avLst/>
          </a:prstGeom>
          <a:solidFill>
            <a:srgbClr val="000066"/>
          </a:solidFill>
          <a:ln w="12600" cap="flat" cmpd="sng">
            <a:solidFill>
              <a:srgbClr val="0000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461" name="Shape 461"/>
          <p:cNvSpPr/>
          <p:nvPr/>
        </p:nvSpPr>
        <p:spPr>
          <a:xfrm>
            <a:off x="3959639" y="3638550"/>
            <a:ext cx="76200" cy="76200"/>
          </a:xfrm>
          <a:prstGeom prst="ellipse">
            <a:avLst/>
          </a:prstGeom>
          <a:solidFill>
            <a:srgbClr val="000066"/>
          </a:solidFill>
          <a:ln w="12600" cap="flat" cmpd="sng">
            <a:solidFill>
              <a:srgbClr val="0000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462" name="Shape 462"/>
          <p:cNvSpPr/>
          <p:nvPr/>
        </p:nvSpPr>
        <p:spPr>
          <a:xfrm>
            <a:off x="3959639" y="3403600"/>
            <a:ext cx="76200" cy="76200"/>
          </a:xfrm>
          <a:prstGeom prst="ellipse">
            <a:avLst/>
          </a:prstGeom>
          <a:solidFill>
            <a:srgbClr val="000066"/>
          </a:solidFill>
          <a:ln w="12600" cap="flat" cmpd="sng">
            <a:solidFill>
              <a:srgbClr val="0000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463" name="Shape 463"/>
          <p:cNvSpPr txBox="1"/>
          <p:nvPr/>
        </p:nvSpPr>
        <p:spPr>
          <a:xfrm>
            <a:off x="7907752" y="3341688"/>
            <a:ext cx="550448" cy="335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PP 3</a:t>
            </a:r>
            <a:endParaRPr/>
          </a:p>
        </p:txBody>
      </p:sp>
      <p:sp>
        <p:nvSpPr>
          <p:cNvPr id="464" name="Shape 464"/>
          <p:cNvSpPr/>
          <p:nvPr/>
        </p:nvSpPr>
        <p:spPr>
          <a:xfrm>
            <a:off x="6537739" y="4759325"/>
            <a:ext cx="1379538" cy="228600"/>
          </a:xfrm>
          <a:prstGeom prst="rect">
            <a:avLst/>
          </a:prstGeom>
          <a:solidFill>
            <a:srgbClr val="FFFFFF"/>
          </a:solidFill>
          <a:ln w="19075" cap="flat" cmpd="sng">
            <a:solidFill>
              <a:srgbClr val="0000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VP 1</a:t>
            </a:r>
            <a:endParaRPr/>
          </a:p>
        </p:txBody>
      </p:sp>
      <p:sp>
        <p:nvSpPr>
          <p:cNvPr id="465" name="Shape 465"/>
          <p:cNvSpPr/>
          <p:nvPr/>
        </p:nvSpPr>
        <p:spPr>
          <a:xfrm>
            <a:off x="6537739" y="5069840"/>
            <a:ext cx="1379538" cy="228600"/>
          </a:xfrm>
          <a:prstGeom prst="rect">
            <a:avLst/>
          </a:prstGeom>
          <a:solidFill>
            <a:srgbClr val="FFFFFF"/>
          </a:solidFill>
          <a:ln w="19075" cap="flat" cmpd="sng">
            <a:solidFill>
              <a:srgbClr val="0000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VP 2</a:t>
            </a:r>
            <a:endParaRPr/>
          </a:p>
        </p:txBody>
      </p:sp>
      <p:sp>
        <p:nvSpPr>
          <p:cNvPr id="466" name="Shape 466"/>
          <p:cNvSpPr/>
          <p:nvPr/>
        </p:nvSpPr>
        <p:spPr>
          <a:xfrm>
            <a:off x="6537739" y="5690870"/>
            <a:ext cx="1379538" cy="228600"/>
          </a:xfrm>
          <a:prstGeom prst="rect">
            <a:avLst/>
          </a:prstGeom>
          <a:solidFill>
            <a:srgbClr val="FFFFFF"/>
          </a:solidFill>
          <a:ln w="19075" cap="flat" cmpd="sng">
            <a:solidFill>
              <a:srgbClr val="0000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VP 4</a:t>
            </a:r>
            <a:endParaRPr/>
          </a:p>
        </p:txBody>
      </p:sp>
      <p:sp>
        <p:nvSpPr>
          <p:cNvPr id="467" name="Shape 467"/>
          <p:cNvSpPr/>
          <p:nvPr/>
        </p:nvSpPr>
        <p:spPr>
          <a:xfrm>
            <a:off x="6537739" y="6001385"/>
            <a:ext cx="1379538" cy="228600"/>
          </a:xfrm>
          <a:prstGeom prst="rect">
            <a:avLst/>
          </a:prstGeom>
          <a:solidFill>
            <a:srgbClr val="FFFFFF"/>
          </a:solidFill>
          <a:ln w="19075" cap="flat" cmpd="sng">
            <a:solidFill>
              <a:srgbClr val="0000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VP 6</a:t>
            </a:r>
            <a:endParaRPr/>
          </a:p>
        </p:txBody>
      </p:sp>
      <p:sp>
        <p:nvSpPr>
          <p:cNvPr id="468" name="Shape 468"/>
          <p:cNvSpPr/>
          <p:nvPr/>
        </p:nvSpPr>
        <p:spPr>
          <a:xfrm>
            <a:off x="6537739" y="6311900"/>
            <a:ext cx="1379538" cy="228600"/>
          </a:xfrm>
          <a:prstGeom prst="rect">
            <a:avLst/>
          </a:prstGeom>
          <a:solidFill>
            <a:srgbClr val="FFFFFF"/>
          </a:solidFill>
          <a:ln w="19075" cap="flat" cmpd="sng">
            <a:solidFill>
              <a:srgbClr val="0000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VP 7</a:t>
            </a:r>
            <a:endParaRPr/>
          </a:p>
        </p:txBody>
      </p:sp>
      <p:sp>
        <p:nvSpPr>
          <p:cNvPr id="469" name="Shape 469"/>
          <p:cNvSpPr/>
          <p:nvPr/>
        </p:nvSpPr>
        <p:spPr>
          <a:xfrm>
            <a:off x="3959639" y="3847744"/>
            <a:ext cx="76200" cy="76200"/>
          </a:xfrm>
          <a:prstGeom prst="ellipse">
            <a:avLst/>
          </a:prstGeom>
          <a:solidFill>
            <a:srgbClr val="000066"/>
          </a:solidFill>
          <a:ln w="12600" cap="flat" cmpd="sng">
            <a:solidFill>
              <a:srgbClr val="0000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cxnSp>
        <p:nvCxnSpPr>
          <p:cNvPr id="470" name="Shape 470"/>
          <p:cNvCxnSpPr/>
          <p:nvPr/>
        </p:nvCxnSpPr>
        <p:spPr>
          <a:xfrm>
            <a:off x="3972339" y="3892461"/>
            <a:ext cx="2565400" cy="1511300"/>
          </a:xfrm>
          <a:prstGeom prst="straightConnector1">
            <a:avLst/>
          </a:prstGeom>
          <a:noFill/>
          <a:ln w="19075" cap="flat" cmpd="sng">
            <a:solidFill>
              <a:srgbClr val="000066"/>
            </a:solidFill>
            <a:prstDash val="dash"/>
            <a:miter lim="800000"/>
            <a:headEnd type="none" w="med" len="med"/>
            <a:tailEnd type="triangle" w="med" len="med"/>
          </a:ln>
        </p:spPr>
      </p:cxnSp>
      <p:sp>
        <p:nvSpPr>
          <p:cNvPr id="471" name="Shape 471"/>
          <p:cNvSpPr/>
          <p:nvPr/>
        </p:nvSpPr>
        <p:spPr>
          <a:xfrm>
            <a:off x="3959639" y="4057650"/>
            <a:ext cx="76200" cy="76200"/>
          </a:xfrm>
          <a:prstGeom prst="ellipse">
            <a:avLst/>
          </a:prstGeom>
          <a:solidFill>
            <a:srgbClr val="000066"/>
          </a:solidFill>
          <a:ln w="12600" cap="flat" cmpd="sng">
            <a:solidFill>
              <a:srgbClr val="0000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cxnSp>
        <p:nvCxnSpPr>
          <p:cNvPr id="472" name="Shape 472"/>
          <p:cNvCxnSpPr/>
          <p:nvPr/>
        </p:nvCxnSpPr>
        <p:spPr>
          <a:xfrm rot="10800000" flipH="1">
            <a:off x="4004089" y="3414713"/>
            <a:ext cx="2533650" cy="673100"/>
          </a:xfrm>
          <a:prstGeom prst="straightConnector1">
            <a:avLst/>
          </a:prstGeom>
          <a:noFill/>
          <a:ln w="19075" cap="flat" cmpd="sng">
            <a:solidFill>
              <a:srgbClr val="000066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473" name="Shape 473"/>
          <p:cNvSpPr/>
          <p:nvPr/>
        </p:nvSpPr>
        <p:spPr>
          <a:xfrm>
            <a:off x="6537739" y="5380355"/>
            <a:ext cx="1379538" cy="228600"/>
          </a:xfrm>
          <a:prstGeom prst="rect">
            <a:avLst/>
          </a:prstGeom>
          <a:solidFill>
            <a:srgbClr val="FFFFFF"/>
          </a:solidFill>
          <a:ln w="19075" cap="flat" cmpd="sng">
            <a:solidFill>
              <a:srgbClr val="0000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VP 3</a:t>
            </a:r>
            <a:endParaRPr/>
          </a:p>
        </p:txBody>
      </p:sp>
      <p:sp>
        <p:nvSpPr>
          <p:cNvPr id="474" name="Shape 474"/>
          <p:cNvSpPr/>
          <p:nvPr/>
        </p:nvSpPr>
        <p:spPr>
          <a:xfrm>
            <a:off x="381000" y="2438400"/>
            <a:ext cx="1600200" cy="242888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Virtual address</a:t>
            </a:r>
            <a:endParaRPr/>
          </a:p>
        </p:txBody>
      </p:sp>
      <p:cxnSp>
        <p:nvCxnSpPr>
          <p:cNvPr id="475" name="Shape 475"/>
          <p:cNvCxnSpPr>
            <a:stCxn id="474" idx="2"/>
            <a:endCxn id="452" idx="1"/>
          </p:cNvCxnSpPr>
          <p:nvPr/>
        </p:nvCxnSpPr>
        <p:spPr>
          <a:xfrm rot="-5400000" flipH="1">
            <a:off x="1543350" y="2319038"/>
            <a:ext cx="983400" cy="1707900"/>
          </a:xfrm>
          <a:prstGeom prst="bentConnector2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" name="Shape 1136"/>
          <p:cNvSpPr/>
          <p:nvPr/>
        </p:nvSpPr>
        <p:spPr>
          <a:xfrm>
            <a:off x="1384985" y="1572895"/>
            <a:ext cx="3749615" cy="1677442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137" name="Shape 1137"/>
          <p:cNvSpPr txBox="1">
            <a:spLocks noGrp="1"/>
          </p:cNvSpPr>
          <p:nvPr>
            <p:ph type="title"/>
          </p:nvPr>
        </p:nvSpPr>
        <p:spPr>
          <a:xfrm>
            <a:off x="457200" y="436562"/>
            <a:ext cx="8716963" cy="782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19063" marR="0" lvl="0" indent="-119063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Address Translation: Page Hit</a:t>
            </a:r>
            <a:endParaRPr/>
          </a:p>
        </p:txBody>
      </p:sp>
      <p:sp>
        <p:nvSpPr>
          <p:cNvPr id="1138" name="Shape 1138"/>
          <p:cNvSpPr txBox="1">
            <a:spLocks noGrp="1"/>
          </p:cNvSpPr>
          <p:nvPr>
            <p:ph type="body" idx="1"/>
          </p:nvPr>
        </p:nvSpPr>
        <p:spPr>
          <a:xfrm>
            <a:off x="457200" y="4419600"/>
            <a:ext cx="67818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200"/>
              <a:buFont typeface="Noto Sans Symbols"/>
              <a:buNone/>
            </a:pPr>
            <a:r>
              <a:rPr lang="en-GB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1) Processor sends virtual address to MMU </a:t>
            </a:r>
            <a:endParaRPr/>
          </a:p>
          <a:p>
            <a:pPr marL="342900" marR="0" lvl="0" indent="-342900" algn="l" rtl="0">
              <a:spcBef>
                <a:spcPts val="1250"/>
              </a:spcBef>
              <a:spcAft>
                <a:spcPts val="0"/>
              </a:spcAft>
              <a:buClr>
                <a:srgbClr val="990000"/>
              </a:buClr>
              <a:buSzPts val="1200"/>
              <a:buFont typeface="Noto Sans Symbols"/>
              <a:buNone/>
            </a:pPr>
            <a:r>
              <a:rPr lang="en-GB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2-3) MMU fetches PTE from page table in memory</a:t>
            </a:r>
            <a:endParaRPr/>
          </a:p>
          <a:p>
            <a:pPr marL="342900" marR="0" lvl="0" indent="-342900" algn="l" rtl="0">
              <a:spcBef>
                <a:spcPts val="1250"/>
              </a:spcBef>
              <a:spcAft>
                <a:spcPts val="0"/>
              </a:spcAft>
              <a:buClr>
                <a:srgbClr val="990000"/>
              </a:buClr>
              <a:buSzPts val="1200"/>
              <a:buFont typeface="Noto Sans Symbols"/>
              <a:buNone/>
            </a:pPr>
            <a:r>
              <a:rPr lang="en-GB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4) MMU sends physical address to cache/memory</a:t>
            </a:r>
            <a:endParaRPr/>
          </a:p>
          <a:p>
            <a:pPr marL="342900" marR="0" lvl="0" indent="-342900" algn="l" rtl="0">
              <a:spcBef>
                <a:spcPts val="1250"/>
              </a:spcBef>
              <a:spcAft>
                <a:spcPts val="0"/>
              </a:spcAft>
              <a:buClr>
                <a:srgbClr val="990000"/>
              </a:buClr>
              <a:buSzPts val="1200"/>
              <a:buFont typeface="Noto Sans Symbols"/>
              <a:buNone/>
            </a:pPr>
            <a:r>
              <a:rPr lang="en-GB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5) Cache/memory sends data word to processor</a:t>
            </a:r>
            <a:endParaRPr/>
          </a:p>
        </p:txBody>
      </p:sp>
      <p:sp>
        <p:nvSpPr>
          <p:cNvPr id="1139" name="Shape 1139"/>
          <p:cNvSpPr/>
          <p:nvPr/>
        </p:nvSpPr>
        <p:spPr>
          <a:xfrm>
            <a:off x="3963987" y="1809754"/>
            <a:ext cx="1066800" cy="1237384"/>
          </a:xfrm>
          <a:prstGeom prst="rect">
            <a:avLst/>
          </a:prstGeom>
          <a:solidFill>
            <a:srgbClr val="D5F1CF"/>
          </a:solidFill>
          <a:ln w="126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MMU</a:t>
            </a:r>
            <a:endParaRPr/>
          </a:p>
        </p:txBody>
      </p:sp>
      <p:sp>
        <p:nvSpPr>
          <p:cNvPr id="1140" name="Shape 1140"/>
          <p:cNvSpPr/>
          <p:nvPr/>
        </p:nvSpPr>
        <p:spPr>
          <a:xfrm>
            <a:off x="6553200" y="1524728"/>
            <a:ext cx="914400" cy="2284410"/>
          </a:xfrm>
          <a:prstGeom prst="rect">
            <a:avLst/>
          </a:prstGeom>
          <a:solidFill>
            <a:srgbClr val="F2F2F2"/>
          </a:solidFill>
          <a:ln w="190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Cache/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Memory</a:t>
            </a:r>
            <a:endParaRPr/>
          </a:p>
        </p:txBody>
      </p:sp>
      <p:sp>
        <p:nvSpPr>
          <p:cNvPr id="1141" name="Shape 1141"/>
          <p:cNvSpPr txBox="1"/>
          <p:nvPr/>
        </p:nvSpPr>
        <p:spPr>
          <a:xfrm>
            <a:off x="5606298" y="2631411"/>
            <a:ext cx="414257" cy="305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</a:t>
            </a:r>
            <a:endParaRPr dirty="0"/>
          </a:p>
        </p:txBody>
      </p:sp>
      <p:sp>
        <p:nvSpPr>
          <p:cNvPr id="1142" name="Shape 1142"/>
          <p:cNvSpPr txBox="1"/>
          <p:nvPr/>
        </p:nvSpPr>
        <p:spPr>
          <a:xfrm>
            <a:off x="3887787" y="3580538"/>
            <a:ext cx="531020" cy="305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</a:t>
            </a:r>
            <a:endParaRPr/>
          </a:p>
        </p:txBody>
      </p:sp>
      <p:cxnSp>
        <p:nvCxnSpPr>
          <p:cNvPr id="1143" name="Shape 1143"/>
          <p:cNvCxnSpPr/>
          <p:nvPr/>
        </p:nvCxnSpPr>
        <p:spPr>
          <a:xfrm rot="10800000" flipH="1">
            <a:off x="5030787" y="2884270"/>
            <a:ext cx="1522413" cy="1376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1144" name="Shape 1144"/>
          <p:cNvSpPr/>
          <p:nvPr/>
        </p:nvSpPr>
        <p:spPr>
          <a:xfrm>
            <a:off x="1525587" y="2162233"/>
            <a:ext cx="1066800" cy="533400"/>
          </a:xfrm>
          <a:prstGeom prst="rect">
            <a:avLst/>
          </a:prstGeom>
          <a:solidFill>
            <a:srgbClr val="F1C7C7"/>
          </a:solidFill>
          <a:ln w="126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CPU</a:t>
            </a:r>
            <a:endParaRPr/>
          </a:p>
        </p:txBody>
      </p:sp>
      <p:cxnSp>
        <p:nvCxnSpPr>
          <p:cNvPr id="1145" name="Shape 1145"/>
          <p:cNvCxnSpPr>
            <a:stCxn id="1144" idx="3"/>
          </p:cNvCxnSpPr>
          <p:nvPr/>
        </p:nvCxnSpPr>
        <p:spPr>
          <a:xfrm rot="10800000" flipH="1">
            <a:off x="2592387" y="2424433"/>
            <a:ext cx="1370100" cy="450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1146" name="Shape 1146"/>
          <p:cNvSpPr txBox="1"/>
          <p:nvPr/>
        </p:nvSpPr>
        <p:spPr>
          <a:xfrm>
            <a:off x="3049587" y="2157277"/>
            <a:ext cx="422348" cy="305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</a:t>
            </a:r>
            <a:endParaRPr dirty="0"/>
          </a:p>
        </p:txBody>
      </p:sp>
      <p:sp>
        <p:nvSpPr>
          <p:cNvPr id="1147" name="Shape 1147"/>
          <p:cNvSpPr txBox="1"/>
          <p:nvPr/>
        </p:nvSpPr>
        <p:spPr>
          <a:xfrm>
            <a:off x="1390151" y="1577141"/>
            <a:ext cx="105830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i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CPU Chip</a:t>
            </a:r>
            <a:endParaRPr/>
          </a:p>
        </p:txBody>
      </p:sp>
      <p:sp>
        <p:nvSpPr>
          <p:cNvPr id="1148" name="Shape 1148"/>
          <p:cNvSpPr txBox="1"/>
          <p:nvPr/>
        </p:nvSpPr>
        <p:spPr>
          <a:xfrm>
            <a:off x="5513388" y="1717011"/>
            <a:ext cx="560579" cy="305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PTEA</a:t>
            </a:r>
            <a:endParaRPr/>
          </a:p>
        </p:txBody>
      </p:sp>
      <p:cxnSp>
        <p:nvCxnSpPr>
          <p:cNvPr id="1149" name="Shape 1149"/>
          <p:cNvCxnSpPr/>
          <p:nvPr/>
        </p:nvCxnSpPr>
        <p:spPr>
          <a:xfrm rot="10800000" flipH="1">
            <a:off x="5030787" y="1969870"/>
            <a:ext cx="1522413" cy="1376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1150" name="Shape 1150"/>
          <p:cNvSpPr txBox="1"/>
          <p:nvPr/>
        </p:nvSpPr>
        <p:spPr>
          <a:xfrm>
            <a:off x="5566800" y="2021811"/>
            <a:ext cx="453755" cy="305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PTE</a:t>
            </a:r>
            <a:endParaRPr/>
          </a:p>
        </p:txBody>
      </p:sp>
      <p:cxnSp>
        <p:nvCxnSpPr>
          <p:cNvPr id="1151" name="Shape 1151"/>
          <p:cNvCxnSpPr/>
          <p:nvPr/>
        </p:nvCxnSpPr>
        <p:spPr>
          <a:xfrm rot="10800000">
            <a:off x="5030787" y="2274670"/>
            <a:ext cx="1522413" cy="1376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1152" name="Shape 1152"/>
          <p:cNvCxnSpPr>
            <a:endCxn id="1144" idx="2"/>
          </p:cNvCxnSpPr>
          <p:nvPr/>
        </p:nvCxnSpPr>
        <p:spPr>
          <a:xfrm rot="10800000">
            <a:off x="2058987" y="2695633"/>
            <a:ext cx="4494300" cy="885000"/>
          </a:xfrm>
          <a:prstGeom prst="bentConnector2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1153" name="Shape 1153"/>
          <p:cNvSpPr/>
          <p:nvPr/>
        </p:nvSpPr>
        <p:spPr>
          <a:xfrm>
            <a:off x="3107266" y="1921934"/>
            <a:ext cx="274637" cy="274638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1154" name="Shape 1154"/>
          <p:cNvSpPr/>
          <p:nvPr/>
        </p:nvSpPr>
        <p:spPr>
          <a:xfrm>
            <a:off x="5656358" y="1469495"/>
            <a:ext cx="274638" cy="274638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1155" name="Shape 1155"/>
          <p:cNvSpPr/>
          <p:nvPr/>
        </p:nvSpPr>
        <p:spPr>
          <a:xfrm>
            <a:off x="5656358" y="2324630"/>
            <a:ext cx="274638" cy="274637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1156" name="Shape 1156"/>
          <p:cNvSpPr/>
          <p:nvPr/>
        </p:nvSpPr>
        <p:spPr>
          <a:xfrm>
            <a:off x="5656358" y="2951163"/>
            <a:ext cx="274638" cy="274638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1157" name="Shape 1157"/>
          <p:cNvSpPr/>
          <p:nvPr/>
        </p:nvSpPr>
        <p:spPr>
          <a:xfrm>
            <a:off x="4021666" y="3865564"/>
            <a:ext cx="274638" cy="274637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Shape 481"/>
          <p:cNvSpPr txBox="1">
            <a:spLocks noGrp="1"/>
          </p:cNvSpPr>
          <p:nvPr>
            <p:ph type="title"/>
          </p:nvPr>
        </p:nvSpPr>
        <p:spPr>
          <a:xfrm>
            <a:off x="298361" y="360362"/>
            <a:ext cx="8281987" cy="782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19063" marR="0" lvl="0" indent="-119063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Page Fault</a:t>
            </a:r>
            <a:endParaRPr/>
          </a:p>
        </p:txBody>
      </p:sp>
      <p:sp>
        <p:nvSpPr>
          <p:cNvPr id="482" name="Shape 482"/>
          <p:cNvSpPr txBox="1">
            <a:spLocks noGrp="1"/>
          </p:cNvSpPr>
          <p:nvPr>
            <p:ph type="body" idx="1"/>
          </p:nvPr>
        </p:nvSpPr>
        <p:spPr>
          <a:xfrm>
            <a:off x="322530" y="1147763"/>
            <a:ext cx="8307387" cy="757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Char char="⬛"/>
            </a:pPr>
            <a:r>
              <a:rPr lang="en-GB" sz="2400" b="1" i="1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Page fault: </a:t>
            </a:r>
            <a:r>
              <a:rPr lang="en-GB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reference to VM word that is not in physical memory (DRAM cache miss)</a:t>
            </a:r>
            <a:endParaRPr/>
          </a:p>
        </p:txBody>
      </p:sp>
      <p:sp>
        <p:nvSpPr>
          <p:cNvPr id="483" name="Shape 483"/>
          <p:cNvSpPr/>
          <p:nvPr/>
        </p:nvSpPr>
        <p:spPr>
          <a:xfrm>
            <a:off x="3261139" y="4448175"/>
            <a:ext cx="1600200" cy="228600"/>
          </a:xfrm>
          <a:prstGeom prst="rect">
            <a:avLst/>
          </a:prstGeom>
          <a:solidFill>
            <a:srgbClr val="D8D8D8"/>
          </a:solidFill>
          <a:ln w="19075" cap="flat" cmpd="sng">
            <a:solidFill>
              <a:srgbClr val="0000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484" name="Shape 484"/>
          <p:cNvSpPr/>
          <p:nvPr/>
        </p:nvSpPr>
        <p:spPr>
          <a:xfrm>
            <a:off x="3261139" y="4676775"/>
            <a:ext cx="1600200" cy="228600"/>
          </a:xfrm>
          <a:prstGeom prst="rect">
            <a:avLst/>
          </a:prstGeom>
          <a:solidFill>
            <a:srgbClr val="ACACEA"/>
          </a:solidFill>
          <a:ln w="19075" cap="flat" cmpd="sng">
            <a:solidFill>
              <a:srgbClr val="0000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485" name="Shape 485"/>
          <p:cNvSpPr/>
          <p:nvPr/>
        </p:nvSpPr>
        <p:spPr>
          <a:xfrm>
            <a:off x="3261139" y="4219575"/>
            <a:ext cx="1600200" cy="228600"/>
          </a:xfrm>
          <a:prstGeom prst="rect">
            <a:avLst/>
          </a:prstGeom>
          <a:solidFill>
            <a:srgbClr val="FFFFFF"/>
          </a:solidFill>
          <a:ln w="19075" cap="flat" cmpd="sng">
            <a:solidFill>
              <a:srgbClr val="0000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null</a:t>
            </a:r>
            <a:endParaRPr/>
          </a:p>
        </p:txBody>
      </p:sp>
      <p:sp>
        <p:nvSpPr>
          <p:cNvPr id="486" name="Shape 486"/>
          <p:cNvSpPr/>
          <p:nvPr/>
        </p:nvSpPr>
        <p:spPr>
          <a:xfrm>
            <a:off x="3261139" y="3076575"/>
            <a:ext cx="1600200" cy="228600"/>
          </a:xfrm>
          <a:prstGeom prst="rect">
            <a:avLst/>
          </a:prstGeom>
          <a:solidFill>
            <a:srgbClr val="FFFFFF"/>
          </a:solidFill>
          <a:ln w="19075" cap="flat" cmpd="sng">
            <a:solidFill>
              <a:srgbClr val="0000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null</a:t>
            </a:r>
            <a:endParaRPr/>
          </a:p>
        </p:txBody>
      </p:sp>
      <p:sp>
        <p:nvSpPr>
          <p:cNvPr id="487" name="Shape 487"/>
          <p:cNvSpPr/>
          <p:nvPr/>
        </p:nvSpPr>
        <p:spPr>
          <a:xfrm>
            <a:off x="3261139" y="3305175"/>
            <a:ext cx="1600200" cy="228600"/>
          </a:xfrm>
          <a:prstGeom prst="rect">
            <a:avLst/>
          </a:prstGeom>
          <a:solidFill>
            <a:srgbClr val="ACACEA"/>
          </a:solidFill>
          <a:ln w="19075" cap="flat" cmpd="sng">
            <a:solidFill>
              <a:srgbClr val="0000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488" name="Shape 488"/>
          <p:cNvSpPr/>
          <p:nvPr/>
        </p:nvSpPr>
        <p:spPr>
          <a:xfrm>
            <a:off x="3261139" y="3533775"/>
            <a:ext cx="1600200" cy="228600"/>
          </a:xfrm>
          <a:prstGeom prst="rect">
            <a:avLst/>
          </a:prstGeom>
          <a:solidFill>
            <a:srgbClr val="ACACEA"/>
          </a:solidFill>
          <a:ln w="19075" cap="flat" cmpd="sng">
            <a:solidFill>
              <a:srgbClr val="0000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489" name="Shape 489"/>
          <p:cNvSpPr/>
          <p:nvPr/>
        </p:nvSpPr>
        <p:spPr>
          <a:xfrm>
            <a:off x="3261139" y="3762375"/>
            <a:ext cx="1600200" cy="228600"/>
          </a:xfrm>
          <a:prstGeom prst="rect">
            <a:avLst/>
          </a:prstGeom>
          <a:solidFill>
            <a:srgbClr val="D8D8D8"/>
          </a:solidFill>
          <a:ln w="19075" cap="flat" cmpd="sng">
            <a:solidFill>
              <a:srgbClr val="0000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490" name="Shape 490"/>
          <p:cNvSpPr/>
          <p:nvPr/>
        </p:nvSpPr>
        <p:spPr>
          <a:xfrm>
            <a:off x="3261139" y="3990975"/>
            <a:ext cx="1600200" cy="228600"/>
          </a:xfrm>
          <a:prstGeom prst="rect">
            <a:avLst/>
          </a:prstGeom>
          <a:solidFill>
            <a:srgbClr val="ACACEA"/>
          </a:solidFill>
          <a:ln w="19075" cap="flat" cmpd="sng">
            <a:solidFill>
              <a:srgbClr val="0000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491" name="Shape 491"/>
          <p:cNvSpPr txBox="1"/>
          <p:nvPr/>
        </p:nvSpPr>
        <p:spPr>
          <a:xfrm>
            <a:off x="3213870" y="4946561"/>
            <a:ext cx="1690688" cy="8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ctr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Memory resident</a:t>
            </a:r>
            <a:endParaRPr/>
          </a:p>
          <a:p>
            <a:pPr marL="0" marR="0" lvl="0" indent="0" algn="ctr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page table</a:t>
            </a:r>
            <a:endParaRPr/>
          </a:p>
          <a:p>
            <a:pPr marL="0" marR="0" lvl="0" indent="0" algn="ctr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(DRAM)</a:t>
            </a:r>
            <a:endParaRPr/>
          </a:p>
        </p:txBody>
      </p:sp>
      <p:sp>
        <p:nvSpPr>
          <p:cNvPr id="492" name="Shape 492"/>
          <p:cNvSpPr txBox="1"/>
          <p:nvPr/>
        </p:nvSpPr>
        <p:spPr>
          <a:xfrm>
            <a:off x="6488527" y="2133600"/>
            <a:ext cx="1627153" cy="577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ctr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Physical memory</a:t>
            </a:r>
            <a:endParaRPr/>
          </a:p>
          <a:p>
            <a:pPr marL="0" marR="0" lvl="0" indent="0" algn="ctr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(DRAM)</a:t>
            </a:r>
            <a:endParaRPr/>
          </a:p>
        </p:txBody>
      </p:sp>
      <p:sp>
        <p:nvSpPr>
          <p:cNvPr id="493" name="Shape 493"/>
          <p:cNvSpPr/>
          <p:nvPr/>
        </p:nvSpPr>
        <p:spPr>
          <a:xfrm>
            <a:off x="6606002" y="3172092"/>
            <a:ext cx="1379537" cy="228600"/>
          </a:xfrm>
          <a:prstGeom prst="rect">
            <a:avLst/>
          </a:prstGeom>
          <a:solidFill>
            <a:srgbClr val="ACACEA"/>
          </a:solidFill>
          <a:ln w="19075" cap="flat" cmpd="sng">
            <a:solidFill>
              <a:srgbClr val="0000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VP 7</a:t>
            </a:r>
            <a:endParaRPr/>
          </a:p>
        </p:txBody>
      </p:sp>
      <p:sp>
        <p:nvSpPr>
          <p:cNvPr id="494" name="Shape 494"/>
          <p:cNvSpPr/>
          <p:nvPr/>
        </p:nvSpPr>
        <p:spPr>
          <a:xfrm>
            <a:off x="6606002" y="3381375"/>
            <a:ext cx="1379537" cy="228600"/>
          </a:xfrm>
          <a:prstGeom prst="rect">
            <a:avLst/>
          </a:prstGeom>
          <a:solidFill>
            <a:srgbClr val="ACACEA"/>
          </a:solidFill>
          <a:ln w="19075" cap="flat" cmpd="sng">
            <a:solidFill>
              <a:srgbClr val="0000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VP 4</a:t>
            </a:r>
            <a:endParaRPr/>
          </a:p>
        </p:txBody>
      </p:sp>
      <p:cxnSp>
        <p:nvCxnSpPr>
          <p:cNvPr id="495" name="Shape 495"/>
          <p:cNvCxnSpPr/>
          <p:nvPr/>
        </p:nvCxnSpPr>
        <p:spPr>
          <a:xfrm>
            <a:off x="4086639" y="4568825"/>
            <a:ext cx="2527300" cy="1450975"/>
          </a:xfrm>
          <a:prstGeom prst="straightConnector1">
            <a:avLst/>
          </a:prstGeom>
          <a:noFill/>
          <a:ln w="19075" cap="flat" cmpd="sng">
            <a:solidFill>
              <a:srgbClr val="000066"/>
            </a:solidFill>
            <a:prstDash val="dash"/>
            <a:miter lim="800000"/>
            <a:headEnd type="none" w="med" len="med"/>
            <a:tailEnd type="triangle" w="med" len="med"/>
          </a:ln>
        </p:spPr>
      </p:cxnSp>
      <p:cxnSp>
        <p:nvCxnSpPr>
          <p:cNvPr id="496" name="Shape 496"/>
          <p:cNvCxnSpPr/>
          <p:nvPr/>
        </p:nvCxnSpPr>
        <p:spPr>
          <a:xfrm rot="10800000" flipH="1">
            <a:off x="4086639" y="3198813"/>
            <a:ext cx="2527300" cy="1612900"/>
          </a:xfrm>
          <a:prstGeom prst="straightConnector1">
            <a:avLst/>
          </a:prstGeom>
          <a:noFill/>
          <a:ln w="19075" cap="flat" cmpd="sng">
            <a:solidFill>
              <a:srgbClr val="000066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497" name="Shape 497"/>
          <p:cNvCxnSpPr/>
          <p:nvPr/>
        </p:nvCxnSpPr>
        <p:spPr>
          <a:xfrm rot="10800000" flipH="1">
            <a:off x="4112039" y="2970213"/>
            <a:ext cx="2501900" cy="698500"/>
          </a:xfrm>
          <a:prstGeom prst="straightConnector1">
            <a:avLst/>
          </a:prstGeom>
          <a:noFill/>
          <a:ln w="19075" cap="flat" cmpd="sng">
            <a:solidFill>
              <a:srgbClr val="000066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498" name="Shape 498"/>
          <p:cNvCxnSpPr/>
          <p:nvPr/>
        </p:nvCxnSpPr>
        <p:spPr>
          <a:xfrm rot="10800000" flipH="1">
            <a:off x="4061239" y="2741613"/>
            <a:ext cx="2552700" cy="701675"/>
          </a:xfrm>
          <a:prstGeom prst="straightConnector1">
            <a:avLst/>
          </a:prstGeom>
          <a:noFill/>
          <a:ln w="19075" cap="flat" cmpd="sng">
            <a:solidFill>
              <a:srgbClr val="000066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499" name="Shape 499"/>
          <p:cNvSpPr txBox="1"/>
          <p:nvPr/>
        </p:nvSpPr>
        <p:spPr>
          <a:xfrm>
            <a:off x="6540914" y="4130675"/>
            <a:ext cx="1541463" cy="573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ctr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Virtual memory</a:t>
            </a:r>
            <a:endParaRPr/>
          </a:p>
          <a:p>
            <a:pPr marL="0" marR="0" lvl="0" indent="0" algn="ctr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(disk)</a:t>
            </a:r>
            <a:endParaRPr/>
          </a:p>
        </p:txBody>
      </p:sp>
      <p:sp>
        <p:nvSpPr>
          <p:cNvPr id="500" name="Shape 500"/>
          <p:cNvSpPr/>
          <p:nvPr/>
        </p:nvSpPr>
        <p:spPr>
          <a:xfrm>
            <a:off x="2956339" y="4448175"/>
            <a:ext cx="304800" cy="228600"/>
          </a:xfrm>
          <a:prstGeom prst="rect">
            <a:avLst/>
          </a:prstGeom>
          <a:noFill/>
          <a:ln w="19075" cap="flat" cmpd="sng">
            <a:solidFill>
              <a:srgbClr val="0000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501" name="Shape 501"/>
          <p:cNvSpPr/>
          <p:nvPr/>
        </p:nvSpPr>
        <p:spPr>
          <a:xfrm>
            <a:off x="2956339" y="4676775"/>
            <a:ext cx="304800" cy="228600"/>
          </a:xfrm>
          <a:prstGeom prst="rect">
            <a:avLst/>
          </a:prstGeom>
          <a:noFill/>
          <a:ln w="19075" cap="flat" cmpd="sng">
            <a:solidFill>
              <a:srgbClr val="0000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502" name="Shape 502"/>
          <p:cNvSpPr/>
          <p:nvPr/>
        </p:nvSpPr>
        <p:spPr>
          <a:xfrm>
            <a:off x="2956339" y="4219575"/>
            <a:ext cx="304800" cy="228600"/>
          </a:xfrm>
          <a:prstGeom prst="rect">
            <a:avLst/>
          </a:prstGeom>
          <a:noFill/>
          <a:ln w="19075" cap="flat" cmpd="sng">
            <a:solidFill>
              <a:srgbClr val="0000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503" name="Shape 503"/>
          <p:cNvSpPr/>
          <p:nvPr/>
        </p:nvSpPr>
        <p:spPr>
          <a:xfrm>
            <a:off x="2956339" y="3076575"/>
            <a:ext cx="304800" cy="228600"/>
          </a:xfrm>
          <a:prstGeom prst="rect">
            <a:avLst/>
          </a:prstGeom>
          <a:noFill/>
          <a:ln w="19075" cap="flat" cmpd="sng">
            <a:solidFill>
              <a:srgbClr val="0000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504" name="Shape 504"/>
          <p:cNvSpPr/>
          <p:nvPr/>
        </p:nvSpPr>
        <p:spPr>
          <a:xfrm>
            <a:off x="2956339" y="3305175"/>
            <a:ext cx="304800" cy="228600"/>
          </a:xfrm>
          <a:prstGeom prst="rect">
            <a:avLst/>
          </a:prstGeom>
          <a:noFill/>
          <a:ln w="19075" cap="flat" cmpd="sng">
            <a:solidFill>
              <a:srgbClr val="0000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505" name="Shape 505"/>
          <p:cNvSpPr/>
          <p:nvPr/>
        </p:nvSpPr>
        <p:spPr>
          <a:xfrm>
            <a:off x="2956339" y="3533775"/>
            <a:ext cx="304800" cy="228600"/>
          </a:xfrm>
          <a:prstGeom prst="rect">
            <a:avLst/>
          </a:prstGeom>
          <a:noFill/>
          <a:ln w="19075" cap="flat" cmpd="sng">
            <a:solidFill>
              <a:srgbClr val="0000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506" name="Shape 506"/>
          <p:cNvSpPr/>
          <p:nvPr/>
        </p:nvSpPr>
        <p:spPr>
          <a:xfrm>
            <a:off x="2956339" y="3762375"/>
            <a:ext cx="304800" cy="228600"/>
          </a:xfrm>
          <a:prstGeom prst="rect">
            <a:avLst/>
          </a:prstGeom>
          <a:noFill/>
          <a:ln w="19075" cap="flat" cmpd="sng">
            <a:solidFill>
              <a:srgbClr val="0000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507" name="Shape 507"/>
          <p:cNvSpPr/>
          <p:nvPr/>
        </p:nvSpPr>
        <p:spPr>
          <a:xfrm>
            <a:off x="2956339" y="3990975"/>
            <a:ext cx="304800" cy="228600"/>
          </a:xfrm>
          <a:prstGeom prst="rect">
            <a:avLst/>
          </a:prstGeom>
          <a:noFill/>
          <a:ln w="19075" cap="flat" cmpd="sng">
            <a:solidFill>
              <a:srgbClr val="0000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508" name="Shape 508"/>
          <p:cNvSpPr txBox="1"/>
          <p:nvPr/>
        </p:nvSpPr>
        <p:spPr>
          <a:xfrm>
            <a:off x="2727739" y="2771775"/>
            <a:ext cx="685800" cy="335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 i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Valid</a:t>
            </a:r>
            <a:endParaRPr/>
          </a:p>
        </p:txBody>
      </p:sp>
      <p:sp>
        <p:nvSpPr>
          <p:cNvPr id="509" name="Shape 509"/>
          <p:cNvSpPr txBox="1"/>
          <p:nvPr/>
        </p:nvSpPr>
        <p:spPr>
          <a:xfrm>
            <a:off x="2964366" y="3046413"/>
            <a:ext cx="280987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510" name="Shape 510"/>
          <p:cNvSpPr txBox="1"/>
          <p:nvPr/>
        </p:nvSpPr>
        <p:spPr>
          <a:xfrm>
            <a:off x="2965159" y="3279322"/>
            <a:ext cx="279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511" name="Shape 511"/>
          <p:cNvSpPr txBox="1"/>
          <p:nvPr/>
        </p:nvSpPr>
        <p:spPr>
          <a:xfrm>
            <a:off x="2964366" y="3745140"/>
            <a:ext cx="280987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512" name="Shape 512"/>
          <p:cNvSpPr txBox="1"/>
          <p:nvPr/>
        </p:nvSpPr>
        <p:spPr>
          <a:xfrm>
            <a:off x="2965159" y="3952293"/>
            <a:ext cx="279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513" name="Shape 513"/>
          <p:cNvSpPr txBox="1"/>
          <p:nvPr/>
        </p:nvSpPr>
        <p:spPr>
          <a:xfrm>
            <a:off x="2964366" y="4191641"/>
            <a:ext cx="280987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514" name="Shape 514"/>
          <p:cNvSpPr txBox="1"/>
          <p:nvPr/>
        </p:nvSpPr>
        <p:spPr>
          <a:xfrm>
            <a:off x="2965159" y="4651019"/>
            <a:ext cx="279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515" name="Shape 515"/>
          <p:cNvSpPr txBox="1"/>
          <p:nvPr/>
        </p:nvSpPr>
        <p:spPr>
          <a:xfrm>
            <a:off x="2964366" y="4418111"/>
            <a:ext cx="280987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516" name="Shape 516"/>
          <p:cNvSpPr txBox="1"/>
          <p:nvPr/>
        </p:nvSpPr>
        <p:spPr>
          <a:xfrm>
            <a:off x="2965159" y="3512231"/>
            <a:ext cx="279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517" name="Shape 517"/>
          <p:cNvSpPr txBox="1"/>
          <p:nvPr/>
        </p:nvSpPr>
        <p:spPr>
          <a:xfrm>
            <a:off x="3327814" y="2282825"/>
            <a:ext cx="1339126" cy="8183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 i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Physical page</a:t>
            </a:r>
            <a:endParaRPr/>
          </a:p>
          <a:p>
            <a:pPr marL="0" marR="0" lvl="0" indent="0" algn="ctr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 i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number or </a:t>
            </a:r>
            <a:endParaRPr/>
          </a:p>
          <a:p>
            <a:pPr marL="0" marR="0" lvl="0" indent="0" algn="ctr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 i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disk address</a:t>
            </a:r>
            <a:endParaRPr/>
          </a:p>
        </p:txBody>
      </p:sp>
      <p:sp>
        <p:nvSpPr>
          <p:cNvPr id="518" name="Shape 518"/>
          <p:cNvSpPr txBox="1"/>
          <p:nvPr/>
        </p:nvSpPr>
        <p:spPr>
          <a:xfrm>
            <a:off x="2349736" y="3011310"/>
            <a:ext cx="641243" cy="335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r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PTE 0</a:t>
            </a:r>
            <a:endParaRPr/>
          </a:p>
        </p:txBody>
      </p:sp>
      <p:sp>
        <p:nvSpPr>
          <p:cNvPr id="519" name="Shape 519"/>
          <p:cNvSpPr txBox="1"/>
          <p:nvPr/>
        </p:nvSpPr>
        <p:spPr>
          <a:xfrm>
            <a:off x="2346561" y="4624210"/>
            <a:ext cx="641243" cy="335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r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PTE 7</a:t>
            </a:r>
            <a:endParaRPr/>
          </a:p>
        </p:txBody>
      </p:sp>
      <p:sp>
        <p:nvSpPr>
          <p:cNvPr id="520" name="Shape 520"/>
          <p:cNvSpPr txBox="1"/>
          <p:nvPr/>
        </p:nvSpPr>
        <p:spPr>
          <a:xfrm>
            <a:off x="7971252" y="2681288"/>
            <a:ext cx="550448" cy="335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PP 0</a:t>
            </a:r>
            <a:endParaRPr/>
          </a:p>
        </p:txBody>
      </p:sp>
      <p:sp>
        <p:nvSpPr>
          <p:cNvPr id="521" name="Shape 521"/>
          <p:cNvSpPr/>
          <p:nvPr/>
        </p:nvSpPr>
        <p:spPr>
          <a:xfrm>
            <a:off x="6606002" y="2946400"/>
            <a:ext cx="1379537" cy="228600"/>
          </a:xfrm>
          <a:prstGeom prst="rect">
            <a:avLst/>
          </a:prstGeom>
          <a:solidFill>
            <a:srgbClr val="ACACEA"/>
          </a:solidFill>
          <a:ln w="19075" cap="flat" cmpd="sng">
            <a:solidFill>
              <a:srgbClr val="0000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VP 2</a:t>
            </a:r>
            <a:endParaRPr/>
          </a:p>
        </p:txBody>
      </p:sp>
      <p:sp>
        <p:nvSpPr>
          <p:cNvPr id="522" name="Shape 522"/>
          <p:cNvSpPr/>
          <p:nvPr/>
        </p:nvSpPr>
        <p:spPr>
          <a:xfrm>
            <a:off x="6606002" y="2717800"/>
            <a:ext cx="1379537" cy="228600"/>
          </a:xfrm>
          <a:prstGeom prst="rect">
            <a:avLst/>
          </a:prstGeom>
          <a:solidFill>
            <a:srgbClr val="ACACEA"/>
          </a:solidFill>
          <a:ln w="19075" cap="flat" cmpd="sng">
            <a:solidFill>
              <a:srgbClr val="0000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VP 1</a:t>
            </a:r>
            <a:endParaRPr/>
          </a:p>
        </p:txBody>
      </p:sp>
      <p:sp>
        <p:nvSpPr>
          <p:cNvPr id="523" name="Shape 523"/>
          <p:cNvSpPr/>
          <p:nvPr/>
        </p:nvSpPr>
        <p:spPr>
          <a:xfrm>
            <a:off x="4035839" y="4775200"/>
            <a:ext cx="76200" cy="76200"/>
          </a:xfrm>
          <a:prstGeom prst="ellipse">
            <a:avLst/>
          </a:prstGeom>
          <a:solidFill>
            <a:srgbClr val="000066"/>
          </a:solidFill>
          <a:ln w="12600" cap="flat" cmpd="sng">
            <a:solidFill>
              <a:srgbClr val="0000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524" name="Shape 524"/>
          <p:cNvSpPr/>
          <p:nvPr/>
        </p:nvSpPr>
        <p:spPr>
          <a:xfrm>
            <a:off x="4035839" y="4546600"/>
            <a:ext cx="76200" cy="76200"/>
          </a:xfrm>
          <a:prstGeom prst="ellipse">
            <a:avLst/>
          </a:prstGeom>
          <a:solidFill>
            <a:srgbClr val="000066"/>
          </a:solidFill>
          <a:ln w="12600" cap="flat" cmpd="sng">
            <a:solidFill>
              <a:srgbClr val="0000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525" name="Shape 525"/>
          <p:cNvSpPr/>
          <p:nvPr/>
        </p:nvSpPr>
        <p:spPr>
          <a:xfrm>
            <a:off x="4035839" y="3638550"/>
            <a:ext cx="76200" cy="76200"/>
          </a:xfrm>
          <a:prstGeom prst="ellipse">
            <a:avLst/>
          </a:prstGeom>
          <a:solidFill>
            <a:srgbClr val="000066"/>
          </a:solidFill>
          <a:ln w="12600" cap="flat" cmpd="sng">
            <a:solidFill>
              <a:srgbClr val="0000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526" name="Shape 526"/>
          <p:cNvSpPr/>
          <p:nvPr/>
        </p:nvSpPr>
        <p:spPr>
          <a:xfrm>
            <a:off x="4035839" y="3403600"/>
            <a:ext cx="76200" cy="76200"/>
          </a:xfrm>
          <a:prstGeom prst="ellipse">
            <a:avLst/>
          </a:prstGeom>
          <a:solidFill>
            <a:srgbClr val="000066"/>
          </a:solidFill>
          <a:ln w="12600" cap="flat" cmpd="sng">
            <a:solidFill>
              <a:srgbClr val="0000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527" name="Shape 527"/>
          <p:cNvSpPr txBox="1"/>
          <p:nvPr/>
        </p:nvSpPr>
        <p:spPr>
          <a:xfrm>
            <a:off x="7983952" y="3341688"/>
            <a:ext cx="550448" cy="335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PP 3</a:t>
            </a:r>
            <a:endParaRPr/>
          </a:p>
        </p:txBody>
      </p:sp>
      <p:sp>
        <p:nvSpPr>
          <p:cNvPr id="528" name="Shape 528"/>
          <p:cNvSpPr/>
          <p:nvPr/>
        </p:nvSpPr>
        <p:spPr>
          <a:xfrm>
            <a:off x="6613939" y="4759325"/>
            <a:ext cx="1379538" cy="228600"/>
          </a:xfrm>
          <a:prstGeom prst="rect">
            <a:avLst/>
          </a:prstGeom>
          <a:solidFill>
            <a:srgbClr val="FFFFFF"/>
          </a:solidFill>
          <a:ln w="19075" cap="flat" cmpd="sng">
            <a:solidFill>
              <a:srgbClr val="0000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VP 1</a:t>
            </a:r>
            <a:endParaRPr/>
          </a:p>
        </p:txBody>
      </p:sp>
      <p:sp>
        <p:nvSpPr>
          <p:cNvPr id="529" name="Shape 529"/>
          <p:cNvSpPr/>
          <p:nvPr/>
        </p:nvSpPr>
        <p:spPr>
          <a:xfrm>
            <a:off x="6613939" y="5069840"/>
            <a:ext cx="1379538" cy="228600"/>
          </a:xfrm>
          <a:prstGeom prst="rect">
            <a:avLst/>
          </a:prstGeom>
          <a:solidFill>
            <a:srgbClr val="FFFFFF"/>
          </a:solidFill>
          <a:ln w="19075" cap="flat" cmpd="sng">
            <a:solidFill>
              <a:srgbClr val="0000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VP 2</a:t>
            </a:r>
            <a:endParaRPr/>
          </a:p>
        </p:txBody>
      </p:sp>
      <p:sp>
        <p:nvSpPr>
          <p:cNvPr id="530" name="Shape 530"/>
          <p:cNvSpPr/>
          <p:nvPr/>
        </p:nvSpPr>
        <p:spPr>
          <a:xfrm>
            <a:off x="6613939" y="5690870"/>
            <a:ext cx="1379538" cy="228600"/>
          </a:xfrm>
          <a:prstGeom prst="rect">
            <a:avLst/>
          </a:prstGeom>
          <a:solidFill>
            <a:srgbClr val="FFFFFF"/>
          </a:solidFill>
          <a:ln w="19075" cap="flat" cmpd="sng">
            <a:solidFill>
              <a:srgbClr val="0000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VP 4</a:t>
            </a:r>
            <a:endParaRPr/>
          </a:p>
        </p:txBody>
      </p:sp>
      <p:sp>
        <p:nvSpPr>
          <p:cNvPr id="531" name="Shape 531"/>
          <p:cNvSpPr/>
          <p:nvPr/>
        </p:nvSpPr>
        <p:spPr>
          <a:xfrm>
            <a:off x="6613939" y="6001385"/>
            <a:ext cx="1379538" cy="228600"/>
          </a:xfrm>
          <a:prstGeom prst="rect">
            <a:avLst/>
          </a:prstGeom>
          <a:solidFill>
            <a:srgbClr val="FFFFFF"/>
          </a:solidFill>
          <a:ln w="19075" cap="flat" cmpd="sng">
            <a:solidFill>
              <a:srgbClr val="0000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VP 6</a:t>
            </a:r>
            <a:endParaRPr/>
          </a:p>
        </p:txBody>
      </p:sp>
      <p:sp>
        <p:nvSpPr>
          <p:cNvPr id="532" name="Shape 532"/>
          <p:cNvSpPr/>
          <p:nvPr/>
        </p:nvSpPr>
        <p:spPr>
          <a:xfrm>
            <a:off x="6613939" y="6311900"/>
            <a:ext cx="1379538" cy="228600"/>
          </a:xfrm>
          <a:prstGeom prst="rect">
            <a:avLst/>
          </a:prstGeom>
          <a:solidFill>
            <a:srgbClr val="FFFFFF"/>
          </a:solidFill>
          <a:ln w="19075" cap="flat" cmpd="sng">
            <a:solidFill>
              <a:srgbClr val="0000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VP 7</a:t>
            </a:r>
            <a:endParaRPr/>
          </a:p>
        </p:txBody>
      </p:sp>
      <p:sp>
        <p:nvSpPr>
          <p:cNvPr id="533" name="Shape 533"/>
          <p:cNvSpPr/>
          <p:nvPr/>
        </p:nvSpPr>
        <p:spPr>
          <a:xfrm>
            <a:off x="4035839" y="3847744"/>
            <a:ext cx="76200" cy="76200"/>
          </a:xfrm>
          <a:prstGeom prst="ellipse">
            <a:avLst/>
          </a:prstGeom>
          <a:solidFill>
            <a:srgbClr val="000066"/>
          </a:solidFill>
          <a:ln w="12600" cap="flat" cmpd="sng">
            <a:solidFill>
              <a:srgbClr val="0000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cxnSp>
        <p:nvCxnSpPr>
          <p:cNvPr id="534" name="Shape 534"/>
          <p:cNvCxnSpPr/>
          <p:nvPr/>
        </p:nvCxnSpPr>
        <p:spPr>
          <a:xfrm>
            <a:off x="4048539" y="3892461"/>
            <a:ext cx="2565400" cy="1511300"/>
          </a:xfrm>
          <a:prstGeom prst="straightConnector1">
            <a:avLst/>
          </a:prstGeom>
          <a:noFill/>
          <a:ln w="19075" cap="flat" cmpd="sng">
            <a:solidFill>
              <a:srgbClr val="000066"/>
            </a:solidFill>
            <a:prstDash val="dash"/>
            <a:miter lim="800000"/>
            <a:headEnd type="none" w="med" len="med"/>
            <a:tailEnd type="triangle" w="med" len="med"/>
          </a:ln>
        </p:spPr>
      </p:cxnSp>
      <p:sp>
        <p:nvSpPr>
          <p:cNvPr id="535" name="Shape 535"/>
          <p:cNvSpPr/>
          <p:nvPr/>
        </p:nvSpPr>
        <p:spPr>
          <a:xfrm>
            <a:off x="4035839" y="4057650"/>
            <a:ext cx="76200" cy="76200"/>
          </a:xfrm>
          <a:prstGeom prst="ellipse">
            <a:avLst/>
          </a:prstGeom>
          <a:solidFill>
            <a:srgbClr val="000066"/>
          </a:solidFill>
          <a:ln w="12600" cap="flat" cmpd="sng">
            <a:solidFill>
              <a:srgbClr val="0000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cxnSp>
        <p:nvCxnSpPr>
          <p:cNvPr id="536" name="Shape 536"/>
          <p:cNvCxnSpPr/>
          <p:nvPr/>
        </p:nvCxnSpPr>
        <p:spPr>
          <a:xfrm rot="10800000" flipH="1">
            <a:off x="4080289" y="3414713"/>
            <a:ext cx="2533650" cy="673100"/>
          </a:xfrm>
          <a:prstGeom prst="straightConnector1">
            <a:avLst/>
          </a:prstGeom>
          <a:noFill/>
          <a:ln w="19075" cap="flat" cmpd="sng">
            <a:solidFill>
              <a:srgbClr val="000066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537" name="Shape 537"/>
          <p:cNvSpPr/>
          <p:nvPr/>
        </p:nvSpPr>
        <p:spPr>
          <a:xfrm>
            <a:off x="6613939" y="5380355"/>
            <a:ext cx="1379538" cy="228600"/>
          </a:xfrm>
          <a:prstGeom prst="rect">
            <a:avLst/>
          </a:prstGeom>
          <a:solidFill>
            <a:srgbClr val="FFFFFF"/>
          </a:solidFill>
          <a:ln w="19075" cap="flat" cmpd="sng">
            <a:solidFill>
              <a:srgbClr val="0000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VP 3</a:t>
            </a:r>
            <a:endParaRPr/>
          </a:p>
        </p:txBody>
      </p:sp>
      <p:sp>
        <p:nvSpPr>
          <p:cNvPr id="538" name="Shape 538"/>
          <p:cNvSpPr/>
          <p:nvPr/>
        </p:nvSpPr>
        <p:spPr>
          <a:xfrm>
            <a:off x="457200" y="2514600"/>
            <a:ext cx="1600200" cy="242888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Virtual address</a:t>
            </a:r>
            <a:endParaRPr/>
          </a:p>
        </p:txBody>
      </p:sp>
      <p:cxnSp>
        <p:nvCxnSpPr>
          <p:cNvPr id="539" name="Shape 539"/>
          <p:cNvCxnSpPr>
            <a:stCxn id="538" idx="2"/>
            <a:endCxn id="506" idx="1"/>
          </p:cNvCxnSpPr>
          <p:nvPr/>
        </p:nvCxnSpPr>
        <p:spPr>
          <a:xfrm rot="-5400000" flipH="1">
            <a:off x="1547100" y="2467688"/>
            <a:ext cx="1119300" cy="1698900"/>
          </a:xfrm>
          <a:prstGeom prst="bentConnector2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1831A03F-3D86-ACAD-1F76-4A0AE84C6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090" y="371182"/>
            <a:ext cx="7591425" cy="762000"/>
          </a:xfrm>
        </p:spPr>
        <p:txBody>
          <a:bodyPr/>
          <a:lstStyle/>
          <a:p>
            <a:r>
              <a:rPr lang="en-US" dirty="0"/>
              <a:t>This Picture is a Lie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DACE4047-1247-60A9-B07A-4279E8BA9F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8175" y="1362075"/>
            <a:ext cx="4653492" cy="4972050"/>
          </a:xfrm>
        </p:spPr>
        <p:txBody>
          <a:bodyPr/>
          <a:lstStyle/>
          <a:p>
            <a:r>
              <a:rPr lang="en-US" dirty="0"/>
              <a:t>This is RAM, we said…</a:t>
            </a:r>
          </a:p>
          <a:p>
            <a:r>
              <a:rPr lang="en-US" dirty="0"/>
              <a:t>But the computer can run more than one program at a time!</a:t>
            </a:r>
          </a:p>
          <a:p>
            <a:r>
              <a:rPr lang="en-US" dirty="0"/>
              <a:t>Where are all the other programs?</a:t>
            </a:r>
          </a:p>
          <a:p>
            <a:endParaRPr lang="en-US" dirty="0"/>
          </a:p>
          <a:p>
            <a:r>
              <a:rPr lang="en-US" dirty="0"/>
              <a:t>Let’s </a:t>
            </a:r>
            <a:r>
              <a:rPr lang="en-US" i="1" dirty="0"/>
              <a:t>investigate</a:t>
            </a:r>
            <a:r>
              <a:rPr lang="en-US" dirty="0"/>
              <a:t>.</a:t>
            </a:r>
          </a:p>
        </p:txBody>
      </p:sp>
      <p:pic>
        <p:nvPicPr>
          <p:cNvPr id="7" name="Shape 73">
            <a:extLst>
              <a:ext uri="{FF2B5EF4-FFF2-40B4-BE49-F238E27FC236}">
                <a16:creationId xmlns:a16="http://schemas.microsoft.com/office/drawing/2014/main" id="{0A3B243D-CAE0-43D5-A4E9-932FBF1F98BF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469466" y="1587500"/>
            <a:ext cx="2924708" cy="4521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606885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3" name="Shape 1163"/>
          <p:cNvSpPr/>
          <p:nvPr/>
        </p:nvSpPr>
        <p:spPr>
          <a:xfrm>
            <a:off x="609600" y="2237000"/>
            <a:ext cx="3749615" cy="1677442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164" name="Shape 1164"/>
          <p:cNvSpPr txBox="1">
            <a:spLocks noGrp="1"/>
          </p:cNvSpPr>
          <p:nvPr>
            <p:ph type="title"/>
          </p:nvPr>
        </p:nvSpPr>
        <p:spPr>
          <a:xfrm>
            <a:off x="457200" y="436562"/>
            <a:ext cx="8716963" cy="782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19063" marR="0" lvl="0" indent="-119063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Address Translation: Page Fault</a:t>
            </a:r>
            <a:endParaRPr/>
          </a:p>
        </p:txBody>
      </p:sp>
      <p:sp>
        <p:nvSpPr>
          <p:cNvPr id="1165" name="Shape 1165"/>
          <p:cNvSpPr txBox="1">
            <a:spLocks noGrp="1"/>
          </p:cNvSpPr>
          <p:nvPr>
            <p:ph type="body" idx="1"/>
          </p:nvPr>
        </p:nvSpPr>
        <p:spPr>
          <a:xfrm>
            <a:off x="457200" y="4495800"/>
            <a:ext cx="80010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73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200"/>
              <a:buFont typeface="Noto Sans Symbols"/>
              <a:buNone/>
            </a:pPr>
            <a:r>
              <a:rPr lang="en-GB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1) Processor sends virtual address to MMU </a:t>
            </a:r>
            <a:endParaRPr dirty="0"/>
          </a:p>
          <a:p>
            <a:pPr marL="342900" marR="0" lvl="0" indent="-342900" algn="l" rtl="0">
              <a:lnSpc>
                <a:spcPct val="73000"/>
              </a:lnSpc>
              <a:spcBef>
                <a:spcPts val="1250"/>
              </a:spcBef>
              <a:spcAft>
                <a:spcPts val="0"/>
              </a:spcAft>
              <a:buClr>
                <a:srgbClr val="990000"/>
              </a:buClr>
              <a:buSzPts val="1200"/>
              <a:buFont typeface="Noto Sans Symbols"/>
              <a:buNone/>
            </a:pPr>
            <a:r>
              <a:rPr lang="en-GB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2-3) MMU fetches PTE from page table in memory</a:t>
            </a:r>
            <a:endParaRPr dirty="0"/>
          </a:p>
          <a:p>
            <a:pPr marL="342900" marR="0" lvl="0" indent="-342900" algn="l" rtl="0">
              <a:lnSpc>
                <a:spcPct val="73000"/>
              </a:lnSpc>
              <a:spcBef>
                <a:spcPts val="1250"/>
              </a:spcBef>
              <a:spcAft>
                <a:spcPts val="0"/>
              </a:spcAft>
              <a:buClr>
                <a:srgbClr val="990000"/>
              </a:buClr>
              <a:buSzPts val="1200"/>
              <a:buFont typeface="Noto Sans Symbols"/>
              <a:buNone/>
            </a:pPr>
            <a:r>
              <a:rPr lang="en-GB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4) Valid bit is zero, so MMU triggers page fault exception</a:t>
            </a:r>
            <a:endParaRPr dirty="0"/>
          </a:p>
          <a:p>
            <a:pPr marL="342900" marR="0" lvl="0" indent="-342900" algn="l" rtl="0">
              <a:lnSpc>
                <a:spcPct val="73000"/>
              </a:lnSpc>
              <a:spcBef>
                <a:spcPts val="1250"/>
              </a:spcBef>
              <a:spcAft>
                <a:spcPts val="0"/>
              </a:spcAft>
              <a:buClr>
                <a:srgbClr val="990000"/>
              </a:buClr>
              <a:buSzPts val="1200"/>
              <a:buFont typeface="Noto Sans Symbols"/>
              <a:buNone/>
            </a:pPr>
            <a:r>
              <a:rPr lang="en-GB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5) Handler identifies victim (and, if dirty, pages it out to disk)</a:t>
            </a:r>
            <a:endParaRPr dirty="0"/>
          </a:p>
          <a:p>
            <a:pPr marL="342900" marR="0" lvl="0" indent="-342900" algn="l" rtl="0">
              <a:lnSpc>
                <a:spcPct val="73000"/>
              </a:lnSpc>
              <a:spcBef>
                <a:spcPts val="1250"/>
              </a:spcBef>
              <a:spcAft>
                <a:spcPts val="0"/>
              </a:spcAft>
              <a:buClr>
                <a:srgbClr val="990000"/>
              </a:buClr>
              <a:buSzPts val="1200"/>
              <a:buFont typeface="Noto Sans Symbols"/>
              <a:buNone/>
            </a:pPr>
            <a:r>
              <a:rPr lang="en-GB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6) Handler pages in new page and updates PTE in memory</a:t>
            </a:r>
            <a:endParaRPr dirty="0"/>
          </a:p>
          <a:p>
            <a:pPr marL="342900" marR="0" lvl="0" indent="-342900" algn="l" rtl="0">
              <a:lnSpc>
                <a:spcPct val="73000"/>
              </a:lnSpc>
              <a:spcBef>
                <a:spcPts val="1250"/>
              </a:spcBef>
              <a:spcAft>
                <a:spcPts val="0"/>
              </a:spcAft>
              <a:buClr>
                <a:srgbClr val="990000"/>
              </a:buClr>
              <a:buSzPts val="1200"/>
              <a:buFont typeface="Noto Sans Symbols"/>
              <a:buNone/>
            </a:pPr>
            <a:r>
              <a:rPr lang="en-GB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7) Handler returns to original process, restarting faulting instruction</a:t>
            </a:r>
            <a:endParaRPr dirty="0"/>
          </a:p>
        </p:txBody>
      </p:sp>
      <p:sp>
        <p:nvSpPr>
          <p:cNvPr id="1166" name="Shape 1166"/>
          <p:cNvSpPr/>
          <p:nvPr/>
        </p:nvSpPr>
        <p:spPr>
          <a:xfrm>
            <a:off x="3188602" y="2473859"/>
            <a:ext cx="1066800" cy="1237384"/>
          </a:xfrm>
          <a:prstGeom prst="rect">
            <a:avLst/>
          </a:prstGeom>
          <a:solidFill>
            <a:srgbClr val="D5F1CF"/>
          </a:solidFill>
          <a:ln w="126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MMU</a:t>
            </a:r>
            <a:endParaRPr/>
          </a:p>
        </p:txBody>
      </p:sp>
      <p:sp>
        <p:nvSpPr>
          <p:cNvPr id="1167" name="Shape 1167"/>
          <p:cNvSpPr/>
          <p:nvPr/>
        </p:nvSpPr>
        <p:spPr>
          <a:xfrm>
            <a:off x="5777815" y="2188833"/>
            <a:ext cx="914400" cy="1925967"/>
          </a:xfrm>
          <a:prstGeom prst="rect">
            <a:avLst/>
          </a:prstGeom>
          <a:solidFill>
            <a:srgbClr val="F5F5F5"/>
          </a:solidFill>
          <a:ln w="190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Cache/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Memory</a:t>
            </a:r>
            <a:endParaRPr/>
          </a:p>
        </p:txBody>
      </p:sp>
      <p:sp>
        <p:nvSpPr>
          <p:cNvPr id="1168" name="Shape 1168"/>
          <p:cNvSpPr/>
          <p:nvPr/>
        </p:nvSpPr>
        <p:spPr>
          <a:xfrm>
            <a:off x="750202" y="2826338"/>
            <a:ext cx="1066800" cy="533400"/>
          </a:xfrm>
          <a:prstGeom prst="rect">
            <a:avLst/>
          </a:prstGeom>
          <a:solidFill>
            <a:srgbClr val="F1C7C7"/>
          </a:solidFill>
          <a:ln w="126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CPU</a:t>
            </a:r>
            <a:endParaRPr/>
          </a:p>
        </p:txBody>
      </p:sp>
      <p:cxnSp>
        <p:nvCxnSpPr>
          <p:cNvPr id="1169" name="Shape 1169"/>
          <p:cNvCxnSpPr>
            <a:stCxn id="1168" idx="3"/>
          </p:cNvCxnSpPr>
          <p:nvPr/>
        </p:nvCxnSpPr>
        <p:spPr>
          <a:xfrm rot="10800000" flipH="1">
            <a:off x="1817002" y="3088538"/>
            <a:ext cx="1370100" cy="450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1170" name="Shape 1170"/>
          <p:cNvSpPr txBox="1"/>
          <p:nvPr/>
        </p:nvSpPr>
        <p:spPr>
          <a:xfrm>
            <a:off x="2274202" y="2829849"/>
            <a:ext cx="422582" cy="305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</a:t>
            </a:r>
            <a:endParaRPr dirty="0"/>
          </a:p>
        </p:txBody>
      </p:sp>
      <p:sp>
        <p:nvSpPr>
          <p:cNvPr id="1171" name="Shape 1171"/>
          <p:cNvSpPr txBox="1"/>
          <p:nvPr/>
        </p:nvSpPr>
        <p:spPr>
          <a:xfrm>
            <a:off x="614766" y="2241246"/>
            <a:ext cx="105830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i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CPU Chip</a:t>
            </a:r>
            <a:endParaRPr/>
          </a:p>
        </p:txBody>
      </p:sp>
      <p:sp>
        <p:nvSpPr>
          <p:cNvPr id="1172" name="Shape 1172"/>
          <p:cNvSpPr txBox="1"/>
          <p:nvPr/>
        </p:nvSpPr>
        <p:spPr>
          <a:xfrm>
            <a:off x="4738003" y="2394344"/>
            <a:ext cx="560579" cy="305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PTEA</a:t>
            </a:r>
            <a:endParaRPr/>
          </a:p>
        </p:txBody>
      </p:sp>
      <p:cxnSp>
        <p:nvCxnSpPr>
          <p:cNvPr id="1173" name="Shape 1173"/>
          <p:cNvCxnSpPr/>
          <p:nvPr/>
        </p:nvCxnSpPr>
        <p:spPr>
          <a:xfrm rot="10800000" flipH="1">
            <a:off x="4255402" y="2647203"/>
            <a:ext cx="1522413" cy="1376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1174" name="Shape 1174"/>
          <p:cNvSpPr txBox="1"/>
          <p:nvPr/>
        </p:nvSpPr>
        <p:spPr>
          <a:xfrm>
            <a:off x="4791415" y="2835472"/>
            <a:ext cx="453755" cy="305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PTE</a:t>
            </a:r>
            <a:endParaRPr/>
          </a:p>
        </p:txBody>
      </p:sp>
      <p:cxnSp>
        <p:nvCxnSpPr>
          <p:cNvPr id="1175" name="Shape 1175"/>
          <p:cNvCxnSpPr/>
          <p:nvPr/>
        </p:nvCxnSpPr>
        <p:spPr>
          <a:xfrm rot="10800000">
            <a:off x="4255402" y="3104403"/>
            <a:ext cx="1522413" cy="1376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1176" name="Shape 1176"/>
          <p:cNvSpPr/>
          <p:nvPr/>
        </p:nvSpPr>
        <p:spPr>
          <a:xfrm>
            <a:off x="2330387" y="2594506"/>
            <a:ext cx="274637" cy="274638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1177" name="Shape 1177"/>
          <p:cNvSpPr/>
          <p:nvPr/>
        </p:nvSpPr>
        <p:spPr>
          <a:xfrm>
            <a:off x="4880973" y="2146828"/>
            <a:ext cx="274638" cy="274638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1178" name="Shape 1178"/>
          <p:cNvSpPr/>
          <p:nvPr/>
        </p:nvSpPr>
        <p:spPr>
          <a:xfrm>
            <a:off x="4880973" y="3154363"/>
            <a:ext cx="274638" cy="274637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1179" name="Shape 1179"/>
          <p:cNvSpPr/>
          <p:nvPr/>
        </p:nvSpPr>
        <p:spPr>
          <a:xfrm>
            <a:off x="4563533" y="1554162"/>
            <a:ext cx="274638" cy="274638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1180" name="Shape 1180"/>
          <p:cNvSpPr/>
          <p:nvPr/>
        </p:nvSpPr>
        <p:spPr>
          <a:xfrm>
            <a:off x="7192962" y="2700868"/>
            <a:ext cx="274638" cy="274637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/>
          </a:p>
        </p:txBody>
      </p:sp>
      <p:sp>
        <p:nvSpPr>
          <p:cNvPr id="1181" name="Shape 1181"/>
          <p:cNvSpPr/>
          <p:nvPr/>
        </p:nvSpPr>
        <p:spPr>
          <a:xfrm>
            <a:off x="7924800" y="2192866"/>
            <a:ext cx="914400" cy="1925967"/>
          </a:xfrm>
          <a:prstGeom prst="rect">
            <a:avLst/>
          </a:prstGeom>
          <a:solidFill>
            <a:srgbClr val="F5F5F5"/>
          </a:solidFill>
          <a:ln w="190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Disk</a:t>
            </a:r>
            <a:endParaRPr/>
          </a:p>
        </p:txBody>
      </p:sp>
      <p:sp>
        <p:nvSpPr>
          <p:cNvPr id="1182" name="Shape 1182"/>
          <p:cNvSpPr/>
          <p:nvPr/>
        </p:nvSpPr>
        <p:spPr>
          <a:xfrm>
            <a:off x="5760880" y="1219200"/>
            <a:ext cx="2527985" cy="533400"/>
          </a:xfrm>
          <a:prstGeom prst="rect">
            <a:avLst/>
          </a:prstGeom>
          <a:solidFill>
            <a:srgbClr val="F6F5BD"/>
          </a:solidFill>
          <a:ln w="126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Page fault handler</a:t>
            </a:r>
            <a:endParaRPr/>
          </a:p>
        </p:txBody>
      </p:sp>
      <p:cxnSp>
        <p:nvCxnSpPr>
          <p:cNvPr id="1183" name="Shape 1183"/>
          <p:cNvCxnSpPr>
            <a:stCxn id="1166" idx="0"/>
            <a:endCxn id="1182" idx="1"/>
          </p:cNvCxnSpPr>
          <p:nvPr/>
        </p:nvCxnSpPr>
        <p:spPr>
          <a:xfrm rot="-5400000">
            <a:off x="4247452" y="960509"/>
            <a:ext cx="987900" cy="2038800"/>
          </a:xfrm>
          <a:prstGeom prst="bentConnector2">
            <a:avLst/>
          </a:prstGeom>
          <a:noFill/>
          <a:ln w="25400" cap="flat" cmpd="sng">
            <a:solidFill>
              <a:schemeClr val="dk1"/>
            </a:solidFill>
            <a:prstDash val="dash"/>
            <a:round/>
            <a:headEnd type="none" w="sm" len="sm"/>
            <a:tailEnd type="stealth" w="med" len="med"/>
          </a:ln>
        </p:spPr>
      </p:cxnSp>
      <p:cxnSp>
        <p:nvCxnSpPr>
          <p:cNvPr id="1184" name="Shape 1184"/>
          <p:cNvCxnSpPr/>
          <p:nvPr/>
        </p:nvCxnSpPr>
        <p:spPr>
          <a:xfrm>
            <a:off x="6707187" y="2633132"/>
            <a:ext cx="1217613" cy="2219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1185" name="Shape 1185"/>
          <p:cNvCxnSpPr/>
          <p:nvPr/>
        </p:nvCxnSpPr>
        <p:spPr>
          <a:xfrm rot="10800000">
            <a:off x="6707188" y="3580024"/>
            <a:ext cx="1217613" cy="1376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1186" name="Shape 1186"/>
          <p:cNvSpPr/>
          <p:nvPr/>
        </p:nvSpPr>
        <p:spPr>
          <a:xfrm>
            <a:off x="7086600" y="1752600"/>
            <a:ext cx="457200" cy="628516"/>
          </a:xfrm>
          <a:prstGeom prst="down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7" name="Shape 1187"/>
          <p:cNvSpPr txBox="1"/>
          <p:nvPr/>
        </p:nvSpPr>
        <p:spPr>
          <a:xfrm>
            <a:off x="6773333" y="2353733"/>
            <a:ext cx="1058280" cy="305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Victim page</a:t>
            </a:r>
            <a:endParaRPr/>
          </a:p>
        </p:txBody>
      </p:sp>
      <p:sp>
        <p:nvSpPr>
          <p:cNvPr id="1188" name="Shape 1188"/>
          <p:cNvSpPr txBox="1"/>
          <p:nvPr/>
        </p:nvSpPr>
        <p:spPr>
          <a:xfrm>
            <a:off x="6858000" y="3302001"/>
            <a:ext cx="919525" cy="305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New page</a:t>
            </a:r>
            <a:endParaRPr/>
          </a:p>
        </p:txBody>
      </p:sp>
      <p:sp>
        <p:nvSpPr>
          <p:cNvPr id="1189" name="Shape 1189"/>
          <p:cNvSpPr txBox="1"/>
          <p:nvPr/>
        </p:nvSpPr>
        <p:spPr>
          <a:xfrm>
            <a:off x="4267200" y="1180238"/>
            <a:ext cx="907919" cy="305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Exception</a:t>
            </a:r>
            <a:endParaRPr/>
          </a:p>
        </p:txBody>
      </p:sp>
      <p:sp>
        <p:nvSpPr>
          <p:cNvPr id="1190" name="Shape 1190"/>
          <p:cNvSpPr/>
          <p:nvPr/>
        </p:nvSpPr>
        <p:spPr>
          <a:xfrm>
            <a:off x="7205132" y="3662362"/>
            <a:ext cx="274638" cy="274637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/>
          </a:p>
        </p:txBody>
      </p:sp>
      <p:sp>
        <p:nvSpPr>
          <p:cNvPr id="1191" name="Shape 1191"/>
          <p:cNvSpPr/>
          <p:nvPr/>
        </p:nvSpPr>
        <p:spPr>
          <a:xfrm>
            <a:off x="2330386" y="3173149"/>
            <a:ext cx="274638" cy="274637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Shape 545"/>
          <p:cNvSpPr txBox="1">
            <a:spLocks noGrp="1"/>
          </p:cNvSpPr>
          <p:nvPr>
            <p:ph type="title"/>
          </p:nvPr>
        </p:nvSpPr>
        <p:spPr>
          <a:xfrm>
            <a:off x="298361" y="360362"/>
            <a:ext cx="8281987" cy="782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19063" marR="0" lvl="0" indent="-119063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Handling Page Fault</a:t>
            </a:r>
            <a:endParaRPr/>
          </a:p>
        </p:txBody>
      </p:sp>
      <p:sp>
        <p:nvSpPr>
          <p:cNvPr id="546" name="Shape 546"/>
          <p:cNvSpPr txBox="1">
            <a:spLocks noGrp="1"/>
          </p:cNvSpPr>
          <p:nvPr>
            <p:ph type="body" idx="1"/>
          </p:nvPr>
        </p:nvSpPr>
        <p:spPr>
          <a:xfrm>
            <a:off x="309830" y="1147763"/>
            <a:ext cx="8307387" cy="757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200"/>
              <a:buFont typeface="Noto Sans Symbols"/>
              <a:buChar char="⬛"/>
            </a:pPr>
            <a:r>
              <a:rPr lang="en-GB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Page miss causes page fault (an exception)</a:t>
            </a:r>
            <a:endParaRPr/>
          </a:p>
        </p:txBody>
      </p:sp>
      <p:sp>
        <p:nvSpPr>
          <p:cNvPr id="547" name="Shape 547"/>
          <p:cNvSpPr/>
          <p:nvPr/>
        </p:nvSpPr>
        <p:spPr>
          <a:xfrm>
            <a:off x="3261139" y="4448175"/>
            <a:ext cx="1600200" cy="228600"/>
          </a:xfrm>
          <a:prstGeom prst="rect">
            <a:avLst/>
          </a:prstGeom>
          <a:solidFill>
            <a:srgbClr val="D8D8D8"/>
          </a:solidFill>
          <a:ln w="19075" cap="flat" cmpd="sng">
            <a:solidFill>
              <a:srgbClr val="0000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548" name="Shape 548"/>
          <p:cNvSpPr/>
          <p:nvPr/>
        </p:nvSpPr>
        <p:spPr>
          <a:xfrm>
            <a:off x="3261139" y="4676775"/>
            <a:ext cx="1600200" cy="228600"/>
          </a:xfrm>
          <a:prstGeom prst="rect">
            <a:avLst/>
          </a:prstGeom>
          <a:solidFill>
            <a:srgbClr val="ACACEA"/>
          </a:solidFill>
          <a:ln w="19075" cap="flat" cmpd="sng">
            <a:solidFill>
              <a:srgbClr val="0000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549" name="Shape 549"/>
          <p:cNvSpPr/>
          <p:nvPr/>
        </p:nvSpPr>
        <p:spPr>
          <a:xfrm>
            <a:off x="3261139" y="4219575"/>
            <a:ext cx="1600200" cy="228600"/>
          </a:xfrm>
          <a:prstGeom prst="rect">
            <a:avLst/>
          </a:prstGeom>
          <a:solidFill>
            <a:srgbClr val="FFFFFF"/>
          </a:solidFill>
          <a:ln w="19075" cap="flat" cmpd="sng">
            <a:solidFill>
              <a:srgbClr val="0000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null</a:t>
            </a:r>
            <a:endParaRPr/>
          </a:p>
        </p:txBody>
      </p:sp>
      <p:sp>
        <p:nvSpPr>
          <p:cNvPr id="550" name="Shape 550"/>
          <p:cNvSpPr/>
          <p:nvPr/>
        </p:nvSpPr>
        <p:spPr>
          <a:xfrm>
            <a:off x="3261139" y="3076575"/>
            <a:ext cx="1600200" cy="228600"/>
          </a:xfrm>
          <a:prstGeom prst="rect">
            <a:avLst/>
          </a:prstGeom>
          <a:solidFill>
            <a:srgbClr val="FFFFFF"/>
          </a:solidFill>
          <a:ln w="19075" cap="flat" cmpd="sng">
            <a:solidFill>
              <a:srgbClr val="0000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null</a:t>
            </a:r>
            <a:endParaRPr/>
          </a:p>
        </p:txBody>
      </p:sp>
      <p:sp>
        <p:nvSpPr>
          <p:cNvPr id="551" name="Shape 551"/>
          <p:cNvSpPr/>
          <p:nvPr/>
        </p:nvSpPr>
        <p:spPr>
          <a:xfrm>
            <a:off x="3261139" y="3305175"/>
            <a:ext cx="1600200" cy="228600"/>
          </a:xfrm>
          <a:prstGeom prst="rect">
            <a:avLst/>
          </a:prstGeom>
          <a:solidFill>
            <a:srgbClr val="ACACEA"/>
          </a:solidFill>
          <a:ln w="19075" cap="flat" cmpd="sng">
            <a:solidFill>
              <a:srgbClr val="0000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552" name="Shape 552"/>
          <p:cNvSpPr/>
          <p:nvPr/>
        </p:nvSpPr>
        <p:spPr>
          <a:xfrm>
            <a:off x="3261139" y="3533775"/>
            <a:ext cx="1600200" cy="228600"/>
          </a:xfrm>
          <a:prstGeom prst="rect">
            <a:avLst/>
          </a:prstGeom>
          <a:solidFill>
            <a:srgbClr val="ACACEA"/>
          </a:solidFill>
          <a:ln w="19075" cap="flat" cmpd="sng">
            <a:solidFill>
              <a:srgbClr val="0000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553" name="Shape 553"/>
          <p:cNvSpPr/>
          <p:nvPr/>
        </p:nvSpPr>
        <p:spPr>
          <a:xfrm>
            <a:off x="3261139" y="3762375"/>
            <a:ext cx="1600200" cy="228600"/>
          </a:xfrm>
          <a:prstGeom prst="rect">
            <a:avLst/>
          </a:prstGeom>
          <a:solidFill>
            <a:srgbClr val="D8D8D8"/>
          </a:solidFill>
          <a:ln w="19075" cap="flat" cmpd="sng">
            <a:solidFill>
              <a:srgbClr val="0000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554" name="Shape 554"/>
          <p:cNvSpPr/>
          <p:nvPr/>
        </p:nvSpPr>
        <p:spPr>
          <a:xfrm>
            <a:off x="3261139" y="3990975"/>
            <a:ext cx="1600200" cy="228600"/>
          </a:xfrm>
          <a:prstGeom prst="rect">
            <a:avLst/>
          </a:prstGeom>
          <a:solidFill>
            <a:srgbClr val="ACACEA"/>
          </a:solidFill>
          <a:ln w="19075" cap="flat" cmpd="sng">
            <a:solidFill>
              <a:srgbClr val="0000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555" name="Shape 555"/>
          <p:cNvSpPr txBox="1"/>
          <p:nvPr/>
        </p:nvSpPr>
        <p:spPr>
          <a:xfrm>
            <a:off x="3213870" y="4946561"/>
            <a:ext cx="1690688" cy="8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ctr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Memory resident</a:t>
            </a:r>
            <a:endParaRPr/>
          </a:p>
          <a:p>
            <a:pPr marL="0" marR="0" lvl="0" indent="0" algn="ctr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page table</a:t>
            </a:r>
            <a:endParaRPr/>
          </a:p>
          <a:p>
            <a:pPr marL="0" marR="0" lvl="0" indent="0" algn="ctr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(DRAM)</a:t>
            </a:r>
            <a:endParaRPr/>
          </a:p>
        </p:txBody>
      </p:sp>
      <p:sp>
        <p:nvSpPr>
          <p:cNvPr id="556" name="Shape 556"/>
          <p:cNvSpPr txBox="1"/>
          <p:nvPr/>
        </p:nvSpPr>
        <p:spPr>
          <a:xfrm>
            <a:off x="6488527" y="2133600"/>
            <a:ext cx="1627153" cy="577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ctr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Physical memory</a:t>
            </a:r>
            <a:endParaRPr/>
          </a:p>
          <a:p>
            <a:pPr marL="0" marR="0" lvl="0" indent="0" algn="ctr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(DRAM)</a:t>
            </a:r>
            <a:endParaRPr/>
          </a:p>
        </p:txBody>
      </p:sp>
      <p:sp>
        <p:nvSpPr>
          <p:cNvPr id="557" name="Shape 557"/>
          <p:cNvSpPr/>
          <p:nvPr/>
        </p:nvSpPr>
        <p:spPr>
          <a:xfrm>
            <a:off x="6606002" y="3172092"/>
            <a:ext cx="1379537" cy="228600"/>
          </a:xfrm>
          <a:prstGeom prst="rect">
            <a:avLst/>
          </a:prstGeom>
          <a:solidFill>
            <a:srgbClr val="ACACEA"/>
          </a:solidFill>
          <a:ln w="19075" cap="flat" cmpd="sng">
            <a:solidFill>
              <a:srgbClr val="0000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VP 7</a:t>
            </a:r>
            <a:endParaRPr/>
          </a:p>
        </p:txBody>
      </p:sp>
      <p:sp>
        <p:nvSpPr>
          <p:cNvPr id="558" name="Shape 558"/>
          <p:cNvSpPr/>
          <p:nvPr/>
        </p:nvSpPr>
        <p:spPr>
          <a:xfrm>
            <a:off x="6606002" y="3381375"/>
            <a:ext cx="1379537" cy="228600"/>
          </a:xfrm>
          <a:prstGeom prst="rect">
            <a:avLst/>
          </a:prstGeom>
          <a:solidFill>
            <a:srgbClr val="ACACEA"/>
          </a:solidFill>
          <a:ln w="19075" cap="flat" cmpd="sng">
            <a:solidFill>
              <a:srgbClr val="0000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VP 4</a:t>
            </a:r>
            <a:endParaRPr/>
          </a:p>
        </p:txBody>
      </p:sp>
      <p:cxnSp>
        <p:nvCxnSpPr>
          <p:cNvPr id="559" name="Shape 559"/>
          <p:cNvCxnSpPr/>
          <p:nvPr/>
        </p:nvCxnSpPr>
        <p:spPr>
          <a:xfrm>
            <a:off x="4086639" y="4568825"/>
            <a:ext cx="2527300" cy="1450975"/>
          </a:xfrm>
          <a:prstGeom prst="straightConnector1">
            <a:avLst/>
          </a:prstGeom>
          <a:noFill/>
          <a:ln w="19075" cap="flat" cmpd="sng">
            <a:solidFill>
              <a:srgbClr val="000066"/>
            </a:solidFill>
            <a:prstDash val="dash"/>
            <a:miter lim="800000"/>
            <a:headEnd type="none" w="med" len="med"/>
            <a:tailEnd type="triangle" w="med" len="med"/>
          </a:ln>
        </p:spPr>
      </p:cxnSp>
      <p:cxnSp>
        <p:nvCxnSpPr>
          <p:cNvPr id="560" name="Shape 560"/>
          <p:cNvCxnSpPr/>
          <p:nvPr/>
        </p:nvCxnSpPr>
        <p:spPr>
          <a:xfrm rot="10800000" flipH="1">
            <a:off x="4086639" y="3198813"/>
            <a:ext cx="2527300" cy="1612900"/>
          </a:xfrm>
          <a:prstGeom prst="straightConnector1">
            <a:avLst/>
          </a:prstGeom>
          <a:noFill/>
          <a:ln w="19075" cap="flat" cmpd="sng">
            <a:solidFill>
              <a:srgbClr val="000066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561" name="Shape 561"/>
          <p:cNvCxnSpPr/>
          <p:nvPr/>
        </p:nvCxnSpPr>
        <p:spPr>
          <a:xfrm rot="10800000" flipH="1">
            <a:off x="4112039" y="2970213"/>
            <a:ext cx="2501900" cy="698500"/>
          </a:xfrm>
          <a:prstGeom prst="straightConnector1">
            <a:avLst/>
          </a:prstGeom>
          <a:noFill/>
          <a:ln w="19075" cap="flat" cmpd="sng">
            <a:solidFill>
              <a:srgbClr val="000066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562" name="Shape 562"/>
          <p:cNvCxnSpPr/>
          <p:nvPr/>
        </p:nvCxnSpPr>
        <p:spPr>
          <a:xfrm rot="10800000" flipH="1">
            <a:off x="4061239" y="2741613"/>
            <a:ext cx="2552700" cy="701675"/>
          </a:xfrm>
          <a:prstGeom prst="straightConnector1">
            <a:avLst/>
          </a:prstGeom>
          <a:noFill/>
          <a:ln w="19075" cap="flat" cmpd="sng">
            <a:solidFill>
              <a:srgbClr val="000066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563" name="Shape 563"/>
          <p:cNvSpPr txBox="1"/>
          <p:nvPr/>
        </p:nvSpPr>
        <p:spPr>
          <a:xfrm>
            <a:off x="6540914" y="4130675"/>
            <a:ext cx="1541463" cy="573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ctr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Virtual memory</a:t>
            </a:r>
            <a:endParaRPr/>
          </a:p>
          <a:p>
            <a:pPr marL="0" marR="0" lvl="0" indent="0" algn="ctr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(disk)</a:t>
            </a:r>
            <a:endParaRPr/>
          </a:p>
        </p:txBody>
      </p:sp>
      <p:sp>
        <p:nvSpPr>
          <p:cNvPr id="564" name="Shape 564"/>
          <p:cNvSpPr/>
          <p:nvPr/>
        </p:nvSpPr>
        <p:spPr>
          <a:xfrm>
            <a:off x="2956339" y="4448175"/>
            <a:ext cx="304800" cy="228600"/>
          </a:xfrm>
          <a:prstGeom prst="rect">
            <a:avLst/>
          </a:prstGeom>
          <a:noFill/>
          <a:ln w="19075" cap="flat" cmpd="sng">
            <a:solidFill>
              <a:srgbClr val="0000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565" name="Shape 565"/>
          <p:cNvSpPr/>
          <p:nvPr/>
        </p:nvSpPr>
        <p:spPr>
          <a:xfrm>
            <a:off x="2956339" y="4676775"/>
            <a:ext cx="304800" cy="228600"/>
          </a:xfrm>
          <a:prstGeom prst="rect">
            <a:avLst/>
          </a:prstGeom>
          <a:noFill/>
          <a:ln w="19075" cap="flat" cmpd="sng">
            <a:solidFill>
              <a:srgbClr val="0000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566" name="Shape 566"/>
          <p:cNvSpPr/>
          <p:nvPr/>
        </p:nvSpPr>
        <p:spPr>
          <a:xfrm>
            <a:off x="2956339" y="4219575"/>
            <a:ext cx="304800" cy="228600"/>
          </a:xfrm>
          <a:prstGeom prst="rect">
            <a:avLst/>
          </a:prstGeom>
          <a:noFill/>
          <a:ln w="19075" cap="flat" cmpd="sng">
            <a:solidFill>
              <a:srgbClr val="0000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567" name="Shape 567"/>
          <p:cNvSpPr/>
          <p:nvPr/>
        </p:nvSpPr>
        <p:spPr>
          <a:xfrm>
            <a:off x="2956339" y="3076575"/>
            <a:ext cx="304800" cy="228600"/>
          </a:xfrm>
          <a:prstGeom prst="rect">
            <a:avLst/>
          </a:prstGeom>
          <a:noFill/>
          <a:ln w="19075" cap="flat" cmpd="sng">
            <a:solidFill>
              <a:srgbClr val="0000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568" name="Shape 568"/>
          <p:cNvSpPr/>
          <p:nvPr/>
        </p:nvSpPr>
        <p:spPr>
          <a:xfrm>
            <a:off x="2956339" y="3305175"/>
            <a:ext cx="304800" cy="228600"/>
          </a:xfrm>
          <a:prstGeom prst="rect">
            <a:avLst/>
          </a:prstGeom>
          <a:noFill/>
          <a:ln w="19075" cap="flat" cmpd="sng">
            <a:solidFill>
              <a:srgbClr val="0000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569" name="Shape 569"/>
          <p:cNvSpPr/>
          <p:nvPr/>
        </p:nvSpPr>
        <p:spPr>
          <a:xfrm>
            <a:off x="2956339" y="3533775"/>
            <a:ext cx="304800" cy="228600"/>
          </a:xfrm>
          <a:prstGeom prst="rect">
            <a:avLst/>
          </a:prstGeom>
          <a:noFill/>
          <a:ln w="19075" cap="flat" cmpd="sng">
            <a:solidFill>
              <a:srgbClr val="0000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570" name="Shape 570"/>
          <p:cNvSpPr/>
          <p:nvPr/>
        </p:nvSpPr>
        <p:spPr>
          <a:xfrm>
            <a:off x="2956339" y="3762375"/>
            <a:ext cx="304800" cy="228600"/>
          </a:xfrm>
          <a:prstGeom prst="rect">
            <a:avLst/>
          </a:prstGeom>
          <a:noFill/>
          <a:ln w="19075" cap="flat" cmpd="sng">
            <a:solidFill>
              <a:srgbClr val="0000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571" name="Shape 571"/>
          <p:cNvSpPr/>
          <p:nvPr/>
        </p:nvSpPr>
        <p:spPr>
          <a:xfrm>
            <a:off x="2956339" y="3990975"/>
            <a:ext cx="304800" cy="228600"/>
          </a:xfrm>
          <a:prstGeom prst="rect">
            <a:avLst/>
          </a:prstGeom>
          <a:noFill/>
          <a:ln w="19075" cap="flat" cmpd="sng">
            <a:solidFill>
              <a:srgbClr val="0000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572" name="Shape 572"/>
          <p:cNvSpPr txBox="1"/>
          <p:nvPr/>
        </p:nvSpPr>
        <p:spPr>
          <a:xfrm>
            <a:off x="2727739" y="2771775"/>
            <a:ext cx="685800" cy="335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 i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Valid</a:t>
            </a:r>
            <a:endParaRPr/>
          </a:p>
        </p:txBody>
      </p:sp>
      <p:sp>
        <p:nvSpPr>
          <p:cNvPr id="573" name="Shape 573"/>
          <p:cNvSpPr txBox="1"/>
          <p:nvPr/>
        </p:nvSpPr>
        <p:spPr>
          <a:xfrm>
            <a:off x="2964366" y="3046413"/>
            <a:ext cx="280987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574" name="Shape 574"/>
          <p:cNvSpPr txBox="1"/>
          <p:nvPr/>
        </p:nvSpPr>
        <p:spPr>
          <a:xfrm>
            <a:off x="2965159" y="3279322"/>
            <a:ext cx="279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575" name="Shape 575"/>
          <p:cNvSpPr txBox="1"/>
          <p:nvPr/>
        </p:nvSpPr>
        <p:spPr>
          <a:xfrm>
            <a:off x="2964366" y="3745140"/>
            <a:ext cx="280987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576" name="Shape 576"/>
          <p:cNvSpPr txBox="1"/>
          <p:nvPr/>
        </p:nvSpPr>
        <p:spPr>
          <a:xfrm>
            <a:off x="2965159" y="3952293"/>
            <a:ext cx="279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577" name="Shape 577"/>
          <p:cNvSpPr txBox="1"/>
          <p:nvPr/>
        </p:nvSpPr>
        <p:spPr>
          <a:xfrm>
            <a:off x="2964366" y="4191641"/>
            <a:ext cx="280987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578" name="Shape 578"/>
          <p:cNvSpPr txBox="1"/>
          <p:nvPr/>
        </p:nvSpPr>
        <p:spPr>
          <a:xfrm>
            <a:off x="2965159" y="4651019"/>
            <a:ext cx="279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579" name="Shape 579"/>
          <p:cNvSpPr txBox="1"/>
          <p:nvPr/>
        </p:nvSpPr>
        <p:spPr>
          <a:xfrm>
            <a:off x="2964366" y="4418111"/>
            <a:ext cx="280987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580" name="Shape 580"/>
          <p:cNvSpPr txBox="1"/>
          <p:nvPr/>
        </p:nvSpPr>
        <p:spPr>
          <a:xfrm>
            <a:off x="2965159" y="3512231"/>
            <a:ext cx="279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581" name="Shape 581"/>
          <p:cNvSpPr txBox="1"/>
          <p:nvPr/>
        </p:nvSpPr>
        <p:spPr>
          <a:xfrm>
            <a:off x="3327814" y="2282825"/>
            <a:ext cx="1339126" cy="8183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 i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Physical page</a:t>
            </a:r>
            <a:endParaRPr/>
          </a:p>
          <a:p>
            <a:pPr marL="0" marR="0" lvl="0" indent="0" algn="ctr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 i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number or </a:t>
            </a:r>
            <a:endParaRPr/>
          </a:p>
          <a:p>
            <a:pPr marL="0" marR="0" lvl="0" indent="0" algn="ctr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 i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disk address</a:t>
            </a:r>
            <a:endParaRPr/>
          </a:p>
        </p:txBody>
      </p:sp>
      <p:sp>
        <p:nvSpPr>
          <p:cNvPr id="582" name="Shape 582"/>
          <p:cNvSpPr txBox="1"/>
          <p:nvPr/>
        </p:nvSpPr>
        <p:spPr>
          <a:xfrm>
            <a:off x="2349736" y="3011310"/>
            <a:ext cx="641243" cy="335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r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PTE 0</a:t>
            </a:r>
            <a:endParaRPr/>
          </a:p>
        </p:txBody>
      </p:sp>
      <p:sp>
        <p:nvSpPr>
          <p:cNvPr id="583" name="Shape 583"/>
          <p:cNvSpPr txBox="1"/>
          <p:nvPr/>
        </p:nvSpPr>
        <p:spPr>
          <a:xfrm>
            <a:off x="2346561" y="4624210"/>
            <a:ext cx="641243" cy="335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r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PTE 7</a:t>
            </a:r>
            <a:endParaRPr/>
          </a:p>
        </p:txBody>
      </p:sp>
      <p:sp>
        <p:nvSpPr>
          <p:cNvPr id="584" name="Shape 584"/>
          <p:cNvSpPr txBox="1"/>
          <p:nvPr/>
        </p:nvSpPr>
        <p:spPr>
          <a:xfrm>
            <a:off x="7971252" y="2681288"/>
            <a:ext cx="550448" cy="335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PP 0</a:t>
            </a:r>
            <a:endParaRPr/>
          </a:p>
        </p:txBody>
      </p:sp>
      <p:sp>
        <p:nvSpPr>
          <p:cNvPr id="585" name="Shape 585"/>
          <p:cNvSpPr/>
          <p:nvPr/>
        </p:nvSpPr>
        <p:spPr>
          <a:xfrm>
            <a:off x="6606002" y="2946400"/>
            <a:ext cx="1379537" cy="228600"/>
          </a:xfrm>
          <a:prstGeom prst="rect">
            <a:avLst/>
          </a:prstGeom>
          <a:solidFill>
            <a:srgbClr val="ACACEA"/>
          </a:solidFill>
          <a:ln w="19075" cap="flat" cmpd="sng">
            <a:solidFill>
              <a:srgbClr val="0000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VP 2</a:t>
            </a:r>
            <a:endParaRPr/>
          </a:p>
        </p:txBody>
      </p:sp>
      <p:sp>
        <p:nvSpPr>
          <p:cNvPr id="586" name="Shape 586"/>
          <p:cNvSpPr/>
          <p:nvPr/>
        </p:nvSpPr>
        <p:spPr>
          <a:xfrm>
            <a:off x="6606002" y="2717800"/>
            <a:ext cx="1379537" cy="228600"/>
          </a:xfrm>
          <a:prstGeom prst="rect">
            <a:avLst/>
          </a:prstGeom>
          <a:solidFill>
            <a:srgbClr val="ACACEA"/>
          </a:solidFill>
          <a:ln w="19075" cap="flat" cmpd="sng">
            <a:solidFill>
              <a:srgbClr val="0000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VP 1</a:t>
            </a:r>
            <a:endParaRPr/>
          </a:p>
        </p:txBody>
      </p:sp>
      <p:sp>
        <p:nvSpPr>
          <p:cNvPr id="587" name="Shape 587"/>
          <p:cNvSpPr/>
          <p:nvPr/>
        </p:nvSpPr>
        <p:spPr>
          <a:xfrm>
            <a:off x="4035839" y="4775200"/>
            <a:ext cx="76200" cy="76200"/>
          </a:xfrm>
          <a:prstGeom prst="ellipse">
            <a:avLst/>
          </a:prstGeom>
          <a:solidFill>
            <a:srgbClr val="000066"/>
          </a:solidFill>
          <a:ln w="12600" cap="flat" cmpd="sng">
            <a:solidFill>
              <a:srgbClr val="0000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588" name="Shape 588"/>
          <p:cNvSpPr/>
          <p:nvPr/>
        </p:nvSpPr>
        <p:spPr>
          <a:xfrm>
            <a:off x="4035839" y="4546600"/>
            <a:ext cx="76200" cy="76200"/>
          </a:xfrm>
          <a:prstGeom prst="ellipse">
            <a:avLst/>
          </a:prstGeom>
          <a:solidFill>
            <a:srgbClr val="000066"/>
          </a:solidFill>
          <a:ln w="12600" cap="flat" cmpd="sng">
            <a:solidFill>
              <a:srgbClr val="0000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589" name="Shape 589"/>
          <p:cNvSpPr/>
          <p:nvPr/>
        </p:nvSpPr>
        <p:spPr>
          <a:xfrm>
            <a:off x="4035839" y="3638550"/>
            <a:ext cx="76200" cy="76200"/>
          </a:xfrm>
          <a:prstGeom prst="ellipse">
            <a:avLst/>
          </a:prstGeom>
          <a:solidFill>
            <a:srgbClr val="000066"/>
          </a:solidFill>
          <a:ln w="12600" cap="flat" cmpd="sng">
            <a:solidFill>
              <a:srgbClr val="0000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590" name="Shape 590"/>
          <p:cNvSpPr/>
          <p:nvPr/>
        </p:nvSpPr>
        <p:spPr>
          <a:xfrm>
            <a:off x="4035839" y="3403600"/>
            <a:ext cx="76200" cy="76200"/>
          </a:xfrm>
          <a:prstGeom prst="ellipse">
            <a:avLst/>
          </a:prstGeom>
          <a:solidFill>
            <a:srgbClr val="000066"/>
          </a:solidFill>
          <a:ln w="12600" cap="flat" cmpd="sng">
            <a:solidFill>
              <a:srgbClr val="0000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591" name="Shape 591"/>
          <p:cNvSpPr txBox="1"/>
          <p:nvPr/>
        </p:nvSpPr>
        <p:spPr>
          <a:xfrm>
            <a:off x="7983952" y="3341688"/>
            <a:ext cx="550448" cy="335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PP 3</a:t>
            </a:r>
            <a:endParaRPr/>
          </a:p>
        </p:txBody>
      </p:sp>
      <p:sp>
        <p:nvSpPr>
          <p:cNvPr id="592" name="Shape 592"/>
          <p:cNvSpPr/>
          <p:nvPr/>
        </p:nvSpPr>
        <p:spPr>
          <a:xfrm>
            <a:off x="6613939" y="4759325"/>
            <a:ext cx="1379538" cy="228600"/>
          </a:xfrm>
          <a:prstGeom prst="rect">
            <a:avLst/>
          </a:prstGeom>
          <a:solidFill>
            <a:srgbClr val="FFFFFF"/>
          </a:solidFill>
          <a:ln w="19075" cap="flat" cmpd="sng">
            <a:solidFill>
              <a:srgbClr val="0000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VP 1</a:t>
            </a:r>
            <a:endParaRPr/>
          </a:p>
        </p:txBody>
      </p:sp>
      <p:sp>
        <p:nvSpPr>
          <p:cNvPr id="593" name="Shape 593"/>
          <p:cNvSpPr/>
          <p:nvPr/>
        </p:nvSpPr>
        <p:spPr>
          <a:xfrm>
            <a:off x="6613939" y="5069840"/>
            <a:ext cx="1379538" cy="228600"/>
          </a:xfrm>
          <a:prstGeom prst="rect">
            <a:avLst/>
          </a:prstGeom>
          <a:solidFill>
            <a:srgbClr val="FFFFFF"/>
          </a:solidFill>
          <a:ln w="19075" cap="flat" cmpd="sng">
            <a:solidFill>
              <a:srgbClr val="0000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VP 2</a:t>
            </a:r>
            <a:endParaRPr/>
          </a:p>
        </p:txBody>
      </p:sp>
      <p:sp>
        <p:nvSpPr>
          <p:cNvPr id="594" name="Shape 594"/>
          <p:cNvSpPr/>
          <p:nvPr/>
        </p:nvSpPr>
        <p:spPr>
          <a:xfrm>
            <a:off x="6613939" y="5690870"/>
            <a:ext cx="1379538" cy="228600"/>
          </a:xfrm>
          <a:prstGeom prst="rect">
            <a:avLst/>
          </a:prstGeom>
          <a:solidFill>
            <a:srgbClr val="FFFFFF"/>
          </a:solidFill>
          <a:ln w="19075" cap="flat" cmpd="sng">
            <a:solidFill>
              <a:srgbClr val="0000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VP 4</a:t>
            </a:r>
            <a:endParaRPr/>
          </a:p>
        </p:txBody>
      </p:sp>
      <p:sp>
        <p:nvSpPr>
          <p:cNvPr id="595" name="Shape 595"/>
          <p:cNvSpPr/>
          <p:nvPr/>
        </p:nvSpPr>
        <p:spPr>
          <a:xfrm>
            <a:off x="6613939" y="6001385"/>
            <a:ext cx="1379538" cy="228600"/>
          </a:xfrm>
          <a:prstGeom prst="rect">
            <a:avLst/>
          </a:prstGeom>
          <a:solidFill>
            <a:srgbClr val="FFFFFF"/>
          </a:solidFill>
          <a:ln w="19075" cap="flat" cmpd="sng">
            <a:solidFill>
              <a:srgbClr val="0000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VP 6</a:t>
            </a:r>
            <a:endParaRPr/>
          </a:p>
        </p:txBody>
      </p:sp>
      <p:sp>
        <p:nvSpPr>
          <p:cNvPr id="596" name="Shape 596"/>
          <p:cNvSpPr/>
          <p:nvPr/>
        </p:nvSpPr>
        <p:spPr>
          <a:xfrm>
            <a:off x="6613939" y="6311900"/>
            <a:ext cx="1379538" cy="228600"/>
          </a:xfrm>
          <a:prstGeom prst="rect">
            <a:avLst/>
          </a:prstGeom>
          <a:solidFill>
            <a:srgbClr val="FFFFFF"/>
          </a:solidFill>
          <a:ln w="19075" cap="flat" cmpd="sng">
            <a:solidFill>
              <a:srgbClr val="0000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VP 7</a:t>
            </a:r>
            <a:endParaRPr/>
          </a:p>
        </p:txBody>
      </p:sp>
      <p:sp>
        <p:nvSpPr>
          <p:cNvPr id="597" name="Shape 597"/>
          <p:cNvSpPr/>
          <p:nvPr/>
        </p:nvSpPr>
        <p:spPr>
          <a:xfrm>
            <a:off x="4035839" y="3847744"/>
            <a:ext cx="76200" cy="76200"/>
          </a:xfrm>
          <a:prstGeom prst="ellipse">
            <a:avLst/>
          </a:prstGeom>
          <a:solidFill>
            <a:srgbClr val="000066"/>
          </a:solidFill>
          <a:ln w="12600" cap="flat" cmpd="sng">
            <a:solidFill>
              <a:srgbClr val="0000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cxnSp>
        <p:nvCxnSpPr>
          <p:cNvPr id="598" name="Shape 598"/>
          <p:cNvCxnSpPr/>
          <p:nvPr/>
        </p:nvCxnSpPr>
        <p:spPr>
          <a:xfrm>
            <a:off x="4048539" y="3892461"/>
            <a:ext cx="2565400" cy="1511300"/>
          </a:xfrm>
          <a:prstGeom prst="straightConnector1">
            <a:avLst/>
          </a:prstGeom>
          <a:noFill/>
          <a:ln w="19075" cap="flat" cmpd="sng">
            <a:solidFill>
              <a:srgbClr val="000066"/>
            </a:solidFill>
            <a:prstDash val="dash"/>
            <a:miter lim="800000"/>
            <a:headEnd type="none" w="med" len="med"/>
            <a:tailEnd type="triangle" w="med" len="med"/>
          </a:ln>
        </p:spPr>
      </p:cxnSp>
      <p:sp>
        <p:nvSpPr>
          <p:cNvPr id="599" name="Shape 599"/>
          <p:cNvSpPr/>
          <p:nvPr/>
        </p:nvSpPr>
        <p:spPr>
          <a:xfrm>
            <a:off x="4035839" y="4057650"/>
            <a:ext cx="76200" cy="76200"/>
          </a:xfrm>
          <a:prstGeom prst="ellipse">
            <a:avLst/>
          </a:prstGeom>
          <a:solidFill>
            <a:srgbClr val="000066"/>
          </a:solidFill>
          <a:ln w="12600" cap="flat" cmpd="sng">
            <a:solidFill>
              <a:srgbClr val="0000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cxnSp>
        <p:nvCxnSpPr>
          <p:cNvPr id="600" name="Shape 600"/>
          <p:cNvCxnSpPr/>
          <p:nvPr/>
        </p:nvCxnSpPr>
        <p:spPr>
          <a:xfrm rot="10800000" flipH="1">
            <a:off x="4080289" y="3414713"/>
            <a:ext cx="2533650" cy="673100"/>
          </a:xfrm>
          <a:prstGeom prst="straightConnector1">
            <a:avLst/>
          </a:prstGeom>
          <a:noFill/>
          <a:ln w="19075" cap="flat" cmpd="sng">
            <a:solidFill>
              <a:srgbClr val="000066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601" name="Shape 601"/>
          <p:cNvSpPr/>
          <p:nvPr/>
        </p:nvSpPr>
        <p:spPr>
          <a:xfrm>
            <a:off x="6613939" y="5380355"/>
            <a:ext cx="1379538" cy="228600"/>
          </a:xfrm>
          <a:prstGeom prst="rect">
            <a:avLst/>
          </a:prstGeom>
          <a:solidFill>
            <a:srgbClr val="FFFFFF"/>
          </a:solidFill>
          <a:ln w="19075" cap="flat" cmpd="sng">
            <a:solidFill>
              <a:srgbClr val="0000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VP 3</a:t>
            </a:r>
            <a:endParaRPr/>
          </a:p>
        </p:txBody>
      </p:sp>
      <p:sp>
        <p:nvSpPr>
          <p:cNvPr id="602" name="Shape 602"/>
          <p:cNvSpPr/>
          <p:nvPr/>
        </p:nvSpPr>
        <p:spPr>
          <a:xfrm>
            <a:off x="457200" y="2514600"/>
            <a:ext cx="1600200" cy="242888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Virtual address</a:t>
            </a:r>
            <a:endParaRPr/>
          </a:p>
        </p:txBody>
      </p:sp>
      <p:cxnSp>
        <p:nvCxnSpPr>
          <p:cNvPr id="603" name="Shape 603"/>
          <p:cNvCxnSpPr>
            <a:stCxn id="602" idx="2"/>
            <a:endCxn id="570" idx="1"/>
          </p:cNvCxnSpPr>
          <p:nvPr/>
        </p:nvCxnSpPr>
        <p:spPr>
          <a:xfrm rot="-5400000" flipH="1">
            <a:off x="1547100" y="2467688"/>
            <a:ext cx="1119300" cy="1698900"/>
          </a:xfrm>
          <a:prstGeom prst="bentConnector2">
            <a:avLst/>
          </a:prstGeom>
          <a:noFill/>
          <a:ln w="25400" cap="flat" cmpd="sng">
            <a:solidFill>
              <a:srgbClr val="BFBFBF"/>
            </a:solidFill>
            <a:prstDash val="solid"/>
            <a:round/>
            <a:headEnd type="none" w="sm" len="sm"/>
            <a:tailEnd type="stealth" w="med" len="med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Shape 609"/>
          <p:cNvSpPr txBox="1">
            <a:spLocks noGrp="1"/>
          </p:cNvSpPr>
          <p:nvPr>
            <p:ph type="title"/>
          </p:nvPr>
        </p:nvSpPr>
        <p:spPr>
          <a:xfrm>
            <a:off x="298361" y="360362"/>
            <a:ext cx="8281987" cy="782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19063" marR="0" lvl="0" indent="-119063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Handling Page Fault</a:t>
            </a:r>
            <a:endParaRPr/>
          </a:p>
        </p:txBody>
      </p:sp>
      <p:sp>
        <p:nvSpPr>
          <p:cNvPr id="610" name="Shape 610"/>
          <p:cNvSpPr txBox="1">
            <a:spLocks noGrp="1"/>
          </p:cNvSpPr>
          <p:nvPr>
            <p:ph type="body" idx="1"/>
          </p:nvPr>
        </p:nvSpPr>
        <p:spPr>
          <a:xfrm>
            <a:off x="309830" y="1147763"/>
            <a:ext cx="8307387" cy="757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200"/>
              <a:buFont typeface="Noto Sans Symbols"/>
              <a:buChar char="⬛"/>
            </a:pPr>
            <a:r>
              <a:rPr lang="en-GB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Page miss causes page fault (an exception)</a:t>
            </a:r>
            <a:endParaRPr/>
          </a:p>
          <a:p>
            <a:pPr marL="342900" marR="0" lvl="0" indent="-342900" algn="l" rtl="0"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ts val="1200"/>
              <a:buFont typeface="Noto Sans Symbols"/>
              <a:buChar char="⬛"/>
            </a:pPr>
            <a:r>
              <a:rPr lang="en-GB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Page fault handler selects a victim to be evicted (here VP 4)</a:t>
            </a:r>
            <a:endParaRPr/>
          </a:p>
        </p:txBody>
      </p:sp>
      <p:sp>
        <p:nvSpPr>
          <p:cNvPr id="611" name="Shape 611"/>
          <p:cNvSpPr/>
          <p:nvPr/>
        </p:nvSpPr>
        <p:spPr>
          <a:xfrm>
            <a:off x="3261139" y="4448175"/>
            <a:ext cx="1600200" cy="228600"/>
          </a:xfrm>
          <a:prstGeom prst="rect">
            <a:avLst/>
          </a:prstGeom>
          <a:solidFill>
            <a:srgbClr val="D8D8D8"/>
          </a:solidFill>
          <a:ln w="19075" cap="flat" cmpd="sng">
            <a:solidFill>
              <a:srgbClr val="0000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612" name="Shape 612"/>
          <p:cNvSpPr/>
          <p:nvPr/>
        </p:nvSpPr>
        <p:spPr>
          <a:xfrm>
            <a:off x="3261139" y="4676775"/>
            <a:ext cx="1600200" cy="228600"/>
          </a:xfrm>
          <a:prstGeom prst="rect">
            <a:avLst/>
          </a:prstGeom>
          <a:solidFill>
            <a:srgbClr val="ACACEA"/>
          </a:solidFill>
          <a:ln w="19075" cap="flat" cmpd="sng">
            <a:solidFill>
              <a:srgbClr val="0000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613" name="Shape 613"/>
          <p:cNvSpPr/>
          <p:nvPr/>
        </p:nvSpPr>
        <p:spPr>
          <a:xfrm>
            <a:off x="3261139" y="4219575"/>
            <a:ext cx="1600200" cy="228600"/>
          </a:xfrm>
          <a:prstGeom prst="rect">
            <a:avLst/>
          </a:prstGeom>
          <a:solidFill>
            <a:srgbClr val="FFFFFF"/>
          </a:solidFill>
          <a:ln w="19075" cap="flat" cmpd="sng">
            <a:solidFill>
              <a:srgbClr val="0000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null</a:t>
            </a:r>
            <a:endParaRPr/>
          </a:p>
        </p:txBody>
      </p:sp>
      <p:sp>
        <p:nvSpPr>
          <p:cNvPr id="614" name="Shape 614"/>
          <p:cNvSpPr/>
          <p:nvPr/>
        </p:nvSpPr>
        <p:spPr>
          <a:xfrm>
            <a:off x="3261139" y="3076575"/>
            <a:ext cx="1600200" cy="228600"/>
          </a:xfrm>
          <a:prstGeom prst="rect">
            <a:avLst/>
          </a:prstGeom>
          <a:solidFill>
            <a:srgbClr val="FFFFFF"/>
          </a:solidFill>
          <a:ln w="19075" cap="flat" cmpd="sng">
            <a:solidFill>
              <a:srgbClr val="0000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null</a:t>
            </a:r>
            <a:endParaRPr/>
          </a:p>
        </p:txBody>
      </p:sp>
      <p:sp>
        <p:nvSpPr>
          <p:cNvPr id="615" name="Shape 615"/>
          <p:cNvSpPr/>
          <p:nvPr/>
        </p:nvSpPr>
        <p:spPr>
          <a:xfrm>
            <a:off x="3261139" y="3305175"/>
            <a:ext cx="1600200" cy="228600"/>
          </a:xfrm>
          <a:prstGeom prst="rect">
            <a:avLst/>
          </a:prstGeom>
          <a:solidFill>
            <a:srgbClr val="ACACEA"/>
          </a:solidFill>
          <a:ln w="19075" cap="flat" cmpd="sng">
            <a:solidFill>
              <a:srgbClr val="0000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616" name="Shape 616"/>
          <p:cNvSpPr/>
          <p:nvPr/>
        </p:nvSpPr>
        <p:spPr>
          <a:xfrm>
            <a:off x="3261139" y="3533775"/>
            <a:ext cx="1600200" cy="228600"/>
          </a:xfrm>
          <a:prstGeom prst="rect">
            <a:avLst/>
          </a:prstGeom>
          <a:solidFill>
            <a:srgbClr val="ACACEA"/>
          </a:solidFill>
          <a:ln w="19075" cap="flat" cmpd="sng">
            <a:solidFill>
              <a:srgbClr val="0000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617" name="Shape 617"/>
          <p:cNvSpPr/>
          <p:nvPr/>
        </p:nvSpPr>
        <p:spPr>
          <a:xfrm>
            <a:off x="3261139" y="3762375"/>
            <a:ext cx="1600200" cy="228600"/>
          </a:xfrm>
          <a:prstGeom prst="rect">
            <a:avLst/>
          </a:prstGeom>
          <a:solidFill>
            <a:srgbClr val="D8D8D8"/>
          </a:solidFill>
          <a:ln w="19075" cap="flat" cmpd="sng">
            <a:solidFill>
              <a:srgbClr val="0000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618" name="Shape 618"/>
          <p:cNvSpPr/>
          <p:nvPr/>
        </p:nvSpPr>
        <p:spPr>
          <a:xfrm>
            <a:off x="3261139" y="3990975"/>
            <a:ext cx="1600200" cy="228600"/>
          </a:xfrm>
          <a:prstGeom prst="rect">
            <a:avLst/>
          </a:prstGeom>
          <a:solidFill>
            <a:srgbClr val="ACACEA"/>
          </a:solidFill>
          <a:ln w="19075" cap="flat" cmpd="sng">
            <a:solidFill>
              <a:srgbClr val="0000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619" name="Shape 619"/>
          <p:cNvSpPr txBox="1"/>
          <p:nvPr/>
        </p:nvSpPr>
        <p:spPr>
          <a:xfrm>
            <a:off x="3213870" y="4946561"/>
            <a:ext cx="1690688" cy="8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ctr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Memory resident</a:t>
            </a:r>
            <a:endParaRPr/>
          </a:p>
          <a:p>
            <a:pPr marL="0" marR="0" lvl="0" indent="0" algn="ctr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page table</a:t>
            </a:r>
            <a:endParaRPr/>
          </a:p>
          <a:p>
            <a:pPr marL="0" marR="0" lvl="0" indent="0" algn="ctr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(DRAM)</a:t>
            </a:r>
            <a:endParaRPr/>
          </a:p>
        </p:txBody>
      </p:sp>
      <p:sp>
        <p:nvSpPr>
          <p:cNvPr id="620" name="Shape 620"/>
          <p:cNvSpPr txBox="1"/>
          <p:nvPr/>
        </p:nvSpPr>
        <p:spPr>
          <a:xfrm>
            <a:off x="6488527" y="2133600"/>
            <a:ext cx="1627153" cy="577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ctr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Physical memory</a:t>
            </a:r>
            <a:endParaRPr/>
          </a:p>
          <a:p>
            <a:pPr marL="0" marR="0" lvl="0" indent="0" algn="ctr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(DRAM)</a:t>
            </a:r>
            <a:endParaRPr/>
          </a:p>
        </p:txBody>
      </p:sp>
      <p:sp>
        <p:nvSpPr>
          <p:cNvPr id="621" name="Shape 621"/>
          <p:cNvSpPr/>
          <p:nvPr/>
        </p:nvSpPr>
        <p:spPr>
          <a:xfrm>
            <a:off x="6606002" y="3172092"/>
            <a:ext cx="1379537" cy="228600"/>
          </a:xfrm>
          <a:prstGeom prst="rect">
            <a:avLst/>
          </a:prstGeom>
          <a:solidFill>
            <a:srgbClr val="ACACEA"/>
          </a:solidFill>
          <a:ln w="19075" cap="flat" cmpd="sng">
            <a:solidFill>
              <a:srgbClr val="0000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VP 7</a:t>
            </a:r>
            <a:endParaRPr/>
          </a:p>
        </p:txBody>
      </p:sp>
      <p:sp>
        <p:nvSpPr>
          <p:cNvPr id="622" name="Shape 622"/>
          <p:cNvSpPr/>
          <p:nvPr/>
        </p:nvSpPr>
        <p:spPr>
          <a:xfrm>
            <a:off x="6606002" y="3381375"/>
            <a:ext cx="1379537" cy="228600"/>
          </a:xfrm>
          <a:prstGeom prst="rect">
            <a:avLst/>
          </a:prstGeom>
          <a:solidFill>
            <a:srgbClr val="F1C7C7"/>
          </a:solidFill>
          <a:ln w="19075" cap="flat" cmpd="sng">
            <a:solidFill>
              <a:srgbClr val="0000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VP 4</a:t>
            </a:r>
            <a:endParaRPr/>
          </a:p>
        </p:txBody>
      </p:sp>
      <p:cxnSp>
        <p:nvCxnSpPr>
          <p:cNvPr id="623" name="Shape 623"/>
          <p:cNvCxnSpPr/>
          <p:nvPr/>
        </p:nvCxnSpPr>
        <p:spPr>
          <a:xfrm>
            <a:off x="4086639" y="4568825"/>
            <a:ext cx="2527300" cy="1450975"/>
          </a:xfrm>
          <a:prstGeom prst="straightConnector1">
            <a:avLst/>
          </a:prstGeom>
          <a:noFill/>
          <a:ln w="19075" cap="flat" cmpd="sng">
            <a:solidFill>
              <a:srgbClr val="000066"/>
            </a:solidFill>
            <a:prstDash val="dash"/>
            <a:miter lim="800000"/>
            <a:headEnd type="none" w="med" len="med"/>
            <a:tailEnd type="triangle" w="med" len="med"/>
          </a:ln>
        </p:spPr>
      </p:cxnSp>
      <p:cxnSp>
        <p:nvCxnSpPr>
          <p:cNvPr id="624" name="Shape 624"/>
          <p:cNvCxnSpPr/>
          <p:nvPr/>
        </p:nvCxnSpPr>
        <p:spPr>
          <a:xfrm rot="10800000" flipH="1">
            <a:off x="4086639" y="3198813"/>
            <a:ext cx="2527300" cy="1612900"/>
          </a:xfrm>
          <a:prstGeom prst="straightConnector1">
            <a:avLst/>
          </a:prstGeom>
          <a:noFill/>
          <a:ln w="19075" cap="flat" cmpd="sng">
            <a:solidFill>
              <a:srgbClr val="000066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625" name="Shape 625"/>
          <p:cNvCxnSpPr/>
          <p:nvPr/>
        </p:nvCxnSpPr>
        <p:spPr>
          <a:xfrm rot="10800000" flipH="1">
            <a:off x="4112039" y="2970213"/>
            <a:ext cx="2501900" cy="698500"/>
          </a:xfrm>
          <a:prstGeom prst="straightConnector1">
            <a:avLst/>
          </a:prstGeom>
          <a:noFill/>
          <a:ln w="19075" cap="flat" cmpd="sng">
            <a:solidFill>
              <a:srgbClr val="000066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626" name="Shape 626"/>
          <p:cNvCxnSpPr/>
          <p:nvPr/>
        </p:nvCxnSpPr>
        <p:spPr>
          <a:xfrm rot="10800000" flipH="1">
            <a:off x="4061239" y="2741613"/>
            <a:ext cx="2552700" cy="701675"/>
          </a:xfrm>
          <a:prstGeom prst="straightConnector1">
            <a:avLst/>
          </a:prstGeom>
          <a:noFill/>
          <a:ln w="19075" cap="flat" cmpd="sng">
            <a:solidFill>
              <a:srgbClr val="000066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627" name="Shape 627"/>
          <p:cNvSpPr txBox="1"/>
          <p:nvPr/>
        </p:nvSpPr>
        <p:spPr>
          <a:xfrm>
            <a:off x="6540914" y="4130675"/>
            <a:ext cx="1541463" cy="573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ctr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Virtual memory</a:t>
            </a:r>
            <a:endParaRPr/>
          </a:p>
          <a:p>
            <a:pPr marL="0" marR="0" lvl="0" indent="0" algn="ctr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(disk)</a:t>
            </a:r>
            <a:endParaRPr/>
          </a:p>
        </p:txBody>
      </p:sp>
      <p:sp>
        <p:nvSpPr>
          <p:cNvPr id="628" name="Shape 628"/>
          <p:cNvSpPr/>
          <p:nvPr/>
        </p:nvSpPr>
        <p:spPr>
          <a:xfrm>
            <a:off x="2956339" y="4448175"/>
            <a:ext cx="304800" cy="228600"/>
          </a:xfrm>
          <a:prstGeom prst="rect">
            <a:avLst/>
          </a:prstGeom>
          <a:noFill/>
          <a:ln w="19075" cap="flat" cmpd="sng">
            <a:solidFill>
              <a:srgbClr val="0000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629" name="Shape 629"/>
          <p:cNvSpPr/>
          <p:nvPr/>
        </p:nvSpPr>
        <p:spPr>
          <a:xfrm>
            <a:off x="2956339" y="4676775"/>
            <a:ext cx="304800" cy="228600"/>
          </a:xfrm>
          <a:prstGeom prst="rect">
            <a:avLst/>
          </a:prstGeom>
          <a:noFill/>
          <a:ln w="19075" cap="flat" cmpd="sng">
            <a:solidFill>
              <a:srgbClr val="0000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630" name="Shape 630"/>
          <p:cNvSpPr/>
          <p:nvPr/>
        </p:nvSpPr>
        <p:spPr>
          <a:xfrm>
            <a:off x="2956339" y="4219575"/>
            <a:ext cx="304800" cy="228600"/>
          </a:xfrm>
          <a:prstGeom prst="rect">
            <a:avLst/>
          </a:prstGeom>
          <a:noFill/>
          <a:ln w="19075" cap="flat" cmpd="sng">
            <a:solidFill>
              <a:srgbClr val="0000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631" name="Shape 631"/>
          <p:cNvSpPr/>
          <p:nvPr/>
        </p:nvSpPr>
        <p:spPr>
          <a:xfrm>
            <a:off x="2956339" y="3076575"/>
            <a:ext cx="304800" cy="228600"/>
          </a:xfrm>
          <a:prstGeom prst="rect">
            <a:avLst/>
          </a:prstGeom>
          <a:noFill/>
          <a:ln w="19075" cap="flat" cmpd="sng">
            <a:solidFill>
              <a:srgbClr val="0000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632" name="Shape 632"/>
          <p:cNvSpPr/>
          <p:nvPr/>
        </p:nvSpPr>
        <p:spPr>
          <a:xfrm>
            <a:off x="2956339" y="3305175"/>
            <a:ext cx="304800" cy="228600"/>
          </a:xfrm>
          <a:prstGeom prst="rect">
            <a:avLst/>
          </a:prstGeom>
          <a:noFill/>
          <a:ln w="19075" cap="flat" cmpd="sng">
            <a:solidFill>
              <a:srgbClr val="0000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633" name="Shape 633"/>
          <p:cNvSpPr/>
          <p:nvPr/>
        </p:nvSpPr>
        <p:spPr>
          <a:xfrm>
            <a:off x="2956339" y="3533775"/>
            <a:ext cx="304800" cy="228600"/>
          </a:xfrm>
          <a:prstGeom prst="rect">
            <a:avLst/>
          </a:prstGeom>
          <a:noFill/>
          <a:ln w="19075" cap="flat" cmpd="sng">
            <a:solidFill>
              <a:srgbClr val="0000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634" name="Shape 634"/>
          <p:cNvSpPr/>
          <p:nvPr/>
        </p:nvSpPr>
        <p:spPr>
          <a:xfrm>
            <a:off x="2956339" y="3762375"/>
            <a:ext cx="304800" cy="228600"/>
          </a:xfrm>
          <a:prstGeom prst="rect">
            <a:avLst/>
          </a:prstGeom>
          <a:noFill/>
          <a:ln w="19075" cap="flat" cmpd="sng">
            <a:solidFill>
              <a:srgbClr val="0000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635" name="Shape 635"/>
          <p:cNvSpPr/>
          <p:nvPr/>
        </p:nvSpPr>
        <p:spPr>
          <a:xfrm>
            <a:off x="2956339" y="3990975"/>
            <a:ext cx="304800" cy="228600"/>
          </a:xfrm>
          <a:prstGeom prst="rect">
            <a:avLst/>
          </a:prstGeom>
          <a:noFill/>
          <a:ln w="19075" cap="flat" cmpd="sng">
            <a:solidFill>
              <a:srgbClr val="0000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636" name="Shape 636"/>
          <p:cNvSpPr txBox="1"/>
          <p:nvPr/>
        </p:nvSpPr>
        <p:spPr>
          <a:xfrm>
            <a:off x="2727739" y="2771775"/>
            <a:ext cx="685800" cy="335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 i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Valid</a:t>
            </a:r>
            <a:endParaRPr/>
          </a:p>
        </p:txBody>
      </p:sp>
      <p:sp>
        <p:nvSpPr>
          <p:cNvPr id="637" name="Shape 637"/>
          <p:cNvSpPr txBox="1"/>
          <p:nvPr/>
        </p:nvSpPr>
        <p:spPr>
          <a:xfrm>
            <a:off x="2964366" y="3046413"/>
            <a:ext cx="280987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638" name="Shape 638"/>
          <p:cNvSpPr txBox="1"/>
          <p:nvPr/>
        </p:nvSpPr>
        <p:spPr>
          <a:xfrm>
            <a:off x="2965159" y="3279322"/>
            <a:ext cx="279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639" name="Shape 639"/>
          <p:cNvSpPr txBox="1"/>
          <p:nvPr/>
        </p:nvSpPr>
        <p:spPr>
          <a:xfrm>
            <a:off x="2964366" y="3745140"/>
            <a:ext cx="280987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640" name="Shape 640"/>
          <p:cNvSpPr txBox="1"/>
          <p:nvPr/>
        </p:nvSpPr>
        <p:spPr>
          <a:xfrm>
            <a:off x="2965159" y="3952293"/>
            <a:ext cx="279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641" name="Shape 641"/>
          <p:cNvSpPr txBox="1"/>
          <p:nvPr/>
        </p:nvSpPr>
        <p:spPr>
          <a:xfrm>
            <a:off x="2964366" y="4191641"/>
            <a:ext cx="280987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642" name="Shape 642"/>
          <p:cNvSpPr txBox="1"/>
          <p:nvPr/>
        </p:nvSpPr>
        <p:spPr>
          <a:xfrm>
            <a:off x="2965159" y="4651019"/>
            <a:ext cx="279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643" name="Shape 643"/>
          <p:cNvSpPr txBox="1"/>
          <p:nvPr/>
        </p:nvSpPr>
        <p:spPr>
          <a:xfrm>
            <a:off x="2964366" y="4418111"/>
            <a:ext cx="280987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644" name="Shape 644"/>
          <p:cNvSpPr txBox="1"/>
          <p:nvPr/>
        </p:nvSpPr>
        <p:spPr>
          <a:xfrm>
            <a:off x="2965159" y="3512231"/>
            <a:ext cx="279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645" name="Shape 645"/>
          <p:cNvSpPr txBox="1"/>
          <p:nvPr/>
        </p:nvSpPr>
        <p:spPr>
          <a:xfrm>
            <a:off x="3327814" y="2282825"/>
            <a:ext cx="1339126" cy="8183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 i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Physical page</a:t>
            </a:r>
            <a:endParaRPr/>
          </a:p>
          <a:p>
            <a:pPr marL="0" marR="0" lvl="0" indent="0" algn="ctr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 i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number or </a:t>
            </a:r>
            <a:endParaRPr/>
          </a:p>
          <a:p>
            <a:pPr marL="0" marR="0" lvl="0" indent="0" algn="ctr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 i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disk address</a:t>
            </a:r>
            <a:endParaRPr/>
          </a:p>
        </p:txBody>
      </p:sp>
      <p:sp>
        <p:nvSpPr>
          <p:cNvPr id="646" name="Shape 646"/>
          <p:cNvSpPr txBox="1"/>
          <p:nvPr/>
        </p:nvSpPr>
        <p:spPr>
          <a:xfrm>
            <a:off x="2349736" y="3011310"/>
            <a:ext cx="641243" cy="335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r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PTE 0</a:t>
            </a:r>
            <a:endParaRPr/>
          </a:p>
        </p:txBody>
      </p:sp>
      <p:sp>
        <p:nvSpPr>
          <p:cNvPr id="647" name="Shape 647"/>
          <p:cNvSpPr txBox="1"/>
          <p:nvPr/>
        </p:nvSpPr>
        <p:spPr>
          <a:xfrm>
            <a:off x="2346561" y="4624210"/>
            <a:ext cx="641243" cy="335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r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PTE 7</a:t>
            </a:r>
            <a:endParaRPr/>
          </a:p>
        </p:txBody>
      </p:sp>
      <p:sp>
        <p:nvSpPr>
          <p:cNvPr id="648" name="Shape 648"/>
          <p:cNvSpPr txBox="1"/>
          <p:nvPr/>
        </p:nvSpPr>
        <p:spPr>
          <a:xfrm>
            <a:off x="7971252" y="2681288"/>
            <a:ext cx="550448" cy="335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PP 0</a:t>
            </a:r>
            <a:endParaRPr/>
          </a:p>
        </p:txBody>
      </p:sp>
      <p:sp>
        <p:nvSpPr>
          <p:cNvPr id="649" name="Shape 649"/>
          <p:cNvSpPr/>
          <p:nvPr/>
        </p:nvSpPr>
        <p:spPr>
          <a:xfrm>
            <a:off x="6606002" y="2946400"/>
            <a:ext cx="1379537" cy="228600"/>
          </a:xfrm>
          <a:prstGeom prst="rect">
            <a:avLst/>
          </a:prstGeom>
          <a:solidFill>
            <a:srgbClr val="ACACEA"/>
          </a:solidFill>
          <a:ln w="19075" cap="flat" cmpd="sng">
            <a:solidFill>
              <a:srgbClr val="0000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VP 2</a:t>
            </a:r>
            <a:endParaRPr/>
          </a:p>
        </p:txBody>
      </p:sp>
      <p:sp>
        <p:nvSpPr>
          <p:cNvPr id="650" name="Shape 650"/>
          <p:cNvSpPr/>
          <p:nvPr/>
        </p:nvSpPr>
        <p:spPr>
          <a:xfrm>
            <a:off x="6606002" y="2717800"/>
            <a:ext cx="1379537" cy="228600"/>
          </a:xfrm>
          <a:prstGeom prst="rect">
            <a:avLst/>
          </a:prstGeom>
          <a:solidFill>
            <a:srgbClr val="ACACEA"/>
          </a:solidFill>
          <a:ln w="19075" cap="flat" cmpd="sng">
            <a:solidFill>
              <a:srgbClr val="0000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VP 1</a:t>
            </a:r>
            <a:endParaRPr/>
          </a:p>
        </p:txBody>
      </p:sp>
      <p:sp>
        <p:nvSpPr>
          <p:cNvPr id="651" name="Shape 651"/>
          <p:cNvSpPr/>
          <p:nvPr/>
        </p:nvSpPr>
        <p:spPr>
          <a:xfrm>
            <a:off x="4035839" y="4775200"/>
            <a:ext cx="76200" cy="76200"/>
          </a:xfrm>
          <a:prstGeom prst="ellipse">
            <a:avLst/>
          </a:prstGeom>
          <a:solidFill>
            <a:srgbClr val="000066"/>
          </a:solidFill>
          <a:ln w="12600" cap="flat" cmpd="sng">
            <a:solidFill>
              <a:srgbClr val="0000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652" name="Shape 652"/>
          <p:cNvSpPr/>
          <p:nvPr/>
        </p:nvSpPr>
        <p:spPr>
          <a:xfrm>
            <a:off x="4035839" y="4546600"/>
            <a:ext cx="76200" cy="76200"/>
          </a:xfrm>
          <a:prstGeom prst="ellipse">
            <a:avLst/>
          </a:prstGeom>
          <a:solidFill>
            <a:srgbClr val="000066"/>
          </a:solidFill>
          <a:ln w="12600" cap="flat" cmpd="sng">
            <a:solidFill>
              <a:srgbClr val="0000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653" name="Shape 653"/>
          <p:cNvSpPr/>
          <p:nvPr/>
        </p:nvSpPr>
        <p:spPr>
          <a:xfrm>
            <a:off x="4035839" y="3638550"/>
            <a:ext cx="76200" cy="76200"/>
          </a:xfrm>
          <a:prstGeom prst="ellipse">
            <a:avLst/>
          </a:prstGeom>
          <a:solidFill>
            <a:srgbClr val="000066"/>
          </a:solidFill>
          <a:ln w="12600" cap="flat" cmpd="sng">
            <a:solidFill>
              <a:srgbClr val="0000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654" name="Shape 654"/>
          <p:cNvSpPr/>
          <p:nvPr/>
        </p:nvSpPr>
        <p:spPr>
          <a:xfrm>
            <a:off x="4035839" y="3403600"/>
            <a:ext cx="76200" cy="76200"/>
          </a:xfrm>
          <a:prstGeom prst="ellipse">
            <a:avLst/>
          </a:prstGeom>
          <a:solidFill>
            <a:srgbClr val="000066"/>
          </a:solidFill>
          <a:ln w="12600" cap="flat" cmpd="sng">
            <a:solidFill>
              <a:srgbClr val="0000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655" name="Shape 655"/>
          <p:cNvSpPr txBox="1"/>
          <p:nvPr/>
        </p:nvSpPr>
        <p:spPr>
          <a:xfrm>
            <a:off x="7983952" y="3341688"/>
            <a:ext cx="550448" cy="335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PP 3</a:t>
            </a:r>
            <a:endParaRPr/>
          </a:p>
        </p:txBody>
      </p:sp>
      <p:sp>
        <p:nvSpPr>
          <p:cNvPr id="656" name="Shape 656"/>
          <p:cNvSpPr/>
          <p:nvPr/>
        </p:nvSpPr>
        <p:spPr>
          <a:xfrm>
            <a:off x="6613939" y="4759325"/>
            <a:ext cx="1379538" cy="228600"/>
          </a:xfrm>
          <a:prstGeom prst="rect">
            <a:avLst/>
          </a:prstGeom>
          <a:solidFill>
            <a:srgbClr val="FFFFFF"/>
          </a:solidFill>
          <a:ln w="19075" cap="flat" cmpd="sng">
            <a:solidFill>
              <a:srgbClr val="0000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VP 1</a:t>
            </a:r>
            <a:endParaRPr/>
          </a:p>
        </p:txBody>
      </p:sp>
      <p:sp>
        <p:nvSpPr>
          <p:cNvPr id="657" name="Shape 657"/>
          <p:cNvSpPr/>
          <p:nvPr/>
        </p:nvSpPr>
        <p:spPr>
          <a:xfrm>
            <a:off x="6613939" y="5069840"/>
            <a:ext cx="1379538" cy="228600"/>
          </a:xfrm>
          <a:prstGeom prst="rect">
            <a:avLst/>
          </a:prstGeom>
          <a:solidFill>
            <a:srgbClr val="FFFFFF"/>
          </a:solidFill>
          <a:ln w="19075" cap="flat" cmpd="sng">
            <a:solidFill>
              <a:srgbClr val="0000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VP 2</a:t>
            </a:r>
            <a:endParaRPr/>
          </a:p>
        </p:txBody>
      </p:sp>
      <p:sp>
        <p:nvSpPr>
          <p:cNvPr id="658" name="Shape 658"/>
          <p:cNvSpPr/>
          <p:nvPr/>
        </p:nvSpPr>
        <p:spPr>
          <a:xfrm>
            <a:off x="6613939" y="5690870"/>
            <a:ext cx="1379538" cy="228600"/>
          </a:xfrm>
          <a:prstGeom prst="rect">
            <a:avLst/>
          </a:prstGeom>
          <a:solidFill>
            <a:srgbClr val="FFFFFF"/>
          </a:solidFill>
          <a:ln w="19075" cap="flat" cmpd="sng">
            <a:solidFill>
              <a:srgbClr val="0000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VP 4</a:t>
            </a:r>
            <a:endParaRPr/>
          </a:p>
        </p:txBody>
      </p:sp>
      <p:sp>
        <p:nvSpPr>
          <p:cNvPr id="659" name="Shape 659"/>
          <p:cNvSpPr/>
          <p:nvPr/>
        </p:nvSpPr>
        <p:spPr>
          <a:xfrm>
            <a:off x="6613939" y="6001385"/>
            <a:ext cx="1379538" cy="228600"/>
          </a:xfrm>
          <a:prstGeom prst="rect">
            <a:avLst/>
          </a:prstGeom>
          <a:solidFill>
            <a:srgbClr val="FFFFFF"/>
          </a:solidFill>
          <a:ln w="19075" cap="flat" cmpd="sng">
            <a:solidFill>
              <a:srgbClr val="0000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VP 6</a:t>
            </a:r>
            <a:endParaRPr/>
          </a:p>
        </p:txBody>
      </p:sp>
      <p:sp>
        <p:nvSpPr>
          <p:cNvPr id="660" name="Shape 660"/>
          <p:cNvSpPr/>
          <p:nvPr/>
        </p:nvSpPr>
        <p:spPr>
          <a:xfrm>
            <a:off x="6613939" y="6311900"/>
            <a:ext cx="1379538" cy="228600"/>
          </a:xfrm>
          <a:prstGeom prst="rect">
            <a:avLst/>
          </a:prstGeom>
          <a:solidFill>
            <a:srgbClr val="FFFFFF"/>
          </a:solidFill>
          <a:ln w="19075" cap="flat" cmpd="sng">
            <a:solidFill>
              <a:srgbClr val="0000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VP 7</a:t>
            </a:r>
            <a:endParaRPr/>
          </a:p>
        </p:txBody>
      </p:sp>
      <p:sp>
        <p:nvSpPr>
          <p:cNvPr id="661" name="Shape 661"/>
          <p:cNvSpPr/>
          <p:nvPr/>
        </p:nvSpPr>
        <p:spPr>
          <a:xfrm>
            <a:off x="4035839" y="3847744"/>
            <a:ext cx="76200" cy="76200"/>
          </a:xfrm>
          <a:prstGeom prst="ellipse">
            <a:avLst/>
          </a:prstGeom>
          <a:solidFill>
            <a:srgbClr val="000066"/>
          </a:solidFill>
          <a:ln w="12600" cap="flat" cmpd="sng">
            <a:solidFill>
              <a:srgbClr val="0000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cxnSp>
        <p:nvCxnSpPr>
          <p:cNvPr id="662" name="Shape 662"/>
          <p:cNvCxnSpPr/>
          <p:nvPr/>
        </p:nvCxnSpPr>
        <p:spPr>
          <a:xfrm>
            <a:off x="4048539" y="3892461"/>
            <a:ext cx="2565400" cy="1511300"/>
          </a:xfrm>
          <a:prstGeom prst="straightConnector1">
            <a:avLst/>
          </a:prstGeom>
          <a:noFill/>
          <a:ln w="19075" cap="flat" cmpd="sng">
            <a:solidFill>
              <a:srgbClr val="000066"/>
            </a:solidFill>
            <a:prstDash val="dash"/>
            <a:miter lim="800000"/>
            <a:headEnd type="none" w="med" len="med"/>
            <a:tailEnd type="triangle" w="med" len="med"/>
          </a:ln>
        </p:spPr>
      </p:cxnSp>
      <p:sp>
        <p:nvSpPr>
          <p:cNvPr id="663" name="Shape 663"/>
          <p:cNvSpPr/>
          <p:nvPr/>
        </p:nvSpPr>
        <p:spPr>
          <a:xfrm>
            <a:off x="4035839" y="4057650"/>
            <a:ext cx="76200" cy="76200"/>
          </a:xfrm>
          <a:prstGeom prst="ellipse">
            <a:avLst/>
          </a:prstGeom>
          <a:solidFill>
            <a:srgbClr val="000066"/>
          </a:solidFill>
          <a:ln w="12600" cap="flat" cmpd="sng">
            <a:solidFill>
              <a:srgbClr val="0000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cxnSp>
        <p:nvCxnSpPr>
          <p:cNvPr id="664" name="Shape 664"/>
          <p:cNvCxnSpPr/>
          <p:nvPr/>
        </p:nvCxnSpPr>
        <p:spPr>
          <a:xfrm rot="10800000" flipH="1">
            <a:off x="4080289" y="3414713"/>
            <a:ext cx="2533650" cy="673100"/>
          </a:xfrm>
          <a:prstGeom prst="straightConnector1">
            <a:avLst/>
          </a:prstGeom>
          <a:noFill/>
          <a:ln w="19075" cap="flat" cmpd="sng">
            <a:solidFill>
              <a:srgbClr val="000066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665" name="Shape 665"/>
          <p:cNvSpPr/>
          <p:nvPr/>
        </p:nvSpPr>
        <p:spPr>
          <a:xfrm>
            <a:off x="6613939" y="5380355"/>
            <a:ext cx="1379538" cy="228600"/>
          </a:xfrm>
          <a:prstGeom prst="rect">
            <a:avLst/>
          </a:prstGeom>
          <a:solidFill>
            <a:srgbClr val="FFFFFF"/>
          </a:solidFill>
          <a:ln w="19075" cap="flat" cmpd="sng">
            <a:solidFill>
              <a:srgbClr val="0000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VP 3</a:t>
            </a:r>
            <a:endParaRPr/>
          </a:p>
        </p:txBody>
      </p:sp>
      <p:sp>
        <p:nvSpPr>
          <p:cNvPr id="666" name="Shape 666"/>
          <p:cNvSpPr/>
          <p:nvPr/>
        </p:nvSpPr>
        <p:spPr>
          <a:xfrm>
            <a:off x="457200" y="2514600"/>
            <a:ext cx="1600200" cy="242888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Virtual address</a:t>
            </a:r>
            <a:endParaRPr/>
          </a:p>
        </p:txBody>
      </p:sp>
      <p:cxnSp>
        <p:nvCxnSpPr>
          <p:cNvPr id="667" name="Shape 667"/>
          <p:cNvCxnSpPr>
            <a:stCxn id="666" idx="2"/>
          </p:cNvCxnSpPr>
          <p:nvPr/>
        </p:nvCxnSpPr>
        <p:spPr>
          <a:xfrm rot="-5400000" flipH="1">
            <a:off x="1547100" y="2467688"/>
            <a:ext cx="1119300" cy="1698900"/>
          </a:xfrm>
          <a:prstGeom prst="bentConnector2">
            <a:avLst/>
          </a:prstGeom>
          <a:noFill/>
          <a:ln w="25400" cap="flat" cmpd="sng">
            <a:solidFill>
              <a:srgbClr val="BFBFBF"/>
            </a:solidFill>
            <a:prstDash val="solid"/>
            <a:round/>
            <a:headEnd type="none" w="sm" len="sm"/>
            <a:tailEnd type="stealth" w="med" len="med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Shape 673"/>
          <p:cNvSpPr txBox="1">
            <a:spLocks noGrp="1"/>
          </p:cNvSpPr>
          <p:nvPr>
            <p:ph type="title"/>
          </p:nvPr>
        </p:nvSpPr>
        <p:spPr>
          <a:xfrm>
            <a:off x="298361" y="360362"/>
            <a:ext cx="8281987" cy="782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19063" marR="0" lvl="0" indent="-119063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Handling Page Fault</a:t>
            </a:r>
            <a:endParaRPr/>
          </a:p>
        </p:txBody>
      </p:sp>
      <p:sp>
        <p:nvSpPr>
          <p:cNvPr id="674" name="Shape 674"/>
          <p:cNvSpPr txBox="1">
            <a:spLocks noGrp="1"/>
          </p:cNvSpPr>
          <p:nvPr>
            <p:ph type="body" idx="1"/>
          </p:nvPr>
        </p:nvSpPr>
        <p:spPr>
          <a:xfrm>
            <a:off x="309830" y="1147763"/>
            <a:ext cx="8307387" cy="757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200"/>
              <a:buFont typeface="Noto Sans Symbols"/>
              <a:buChar char="⬛"/>
            </a:pPr>
            <a:r>
              <a:rPr lang="en-GB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Page miss causes page fault (an exception)</a:t>
            </a:r>
            <a:endParaRPr/>
          </a:p>
          <a:p>
            <a:pPr marL="342900" marR="0" lvl="0" indent="-342900" algn="l" rtl="0"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ts val="1200"/>
              <a:buFont typeface="Noto Sans Symbols"/>
              <a:buChar char="⬛"/>
            </a:pPr>
            <a:r>
              <a:rPr lang="en-GB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Page fault handler selects a victim to be evicted (here VP 4)</a:t>
            </a:r>
            <a:endParaRPr/>
          </a:p>
        </p:txBody>
      </p:sp>
      <p:sp>
        <p:nvSpPr>
          <p:cNvPr id="675" name="Shape 675"/>
          <p:cNvSpPr/>
          <p:nvPr/>
        </p:nvSpPr>
        <p:spPr>
          <a:xfrm>
            <a:off x="3261139" y="4448175"/>
            <a:ext cx="1600200" cy="228600"/>
          </a:xfrm>
          <a:prstGeom prst="rect">
            <a:avLst/>
          </a:prstGeom>
          <a:solidFill>
            <a:srgbClr val="D8D8D8"/>
          </a:solidFill>
          <a:ln w="19075" cap="flat" cmpd="sng">
            <a:solidFill>
              <a:srgbClr val="0000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676" name="Shape 676"/>
          <p:cNvSpPr/>
          <p:nvPr/>
        </p:nvSpPr>
        <p:spPr>
          <a:xfrm>
            <a:off x="3261139" y="4676775"/>
            <a:ext cx="1600200" cy="228600"/>
          </a:xfrm>
          <a:prstGeom prst="rect">
            <a:avLst/>
          </a:prstGeom>
          <a:solidFill>
            <a:srgbClr val="ACACEA"/>
          </a:solidFill>
          <a:ln w="19075" cap="flat" cmpd="sng">
            <a:solidFill>
              <a:srgbClr val="0000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677" name="Shape 677"/>
          <p:cNvSpPr/>
          <p:nvPr/>
        </p:nvSpPr>
        <p:spPr>
          <a:xfrm>
            <a:off x="3261139" y="4219575"/>
            <a:ext cx="1600200" cy="228600"/>
          </a:xfrm>
          <a:prstGeom prst="rect">
            <a:avLst/>
          </a:prstGeom>
          <a:solidFill>
            <a:srgbClr val="FFFFFF"/>
          </a:solidFill>
          <a:ln w="19075" cap="flat" cmpd="sng">
            <a:solidFill>
              <a:srgbClr val="0000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null</a:t>
            </a:r>
            <a:endParaRPr/>
          </a:p>
        </p:txBody>
      </p:sp>
      <p:sp>
        <p:nvSpPr>
          <p:cNvPr id="678" name="Shape 678"/>
          <p:cNvSpPr/>
          <p:nvPr/>
        </p:nvSpPr>
        <p:spPr>
          <a:xfrm>
            <a:off x="3261139" y="3076575"/>
            <a:ext cx="1600200" cy="228600"/>
          </a:xfrm>
          <a:prstGeom prst="rect">
            <a:avLst/>
          </a:prstGeom>
          <a:solidFill>
            <a:srgbClr val="FFFFFF"/>
          </a:solidFill>
          <a:ln w="19075" cap="flat" cmpd="sng">
            <a:solidFill>
              <a:srgbClr val="0000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null</a:t>
            </a:r>
            <a:endParaRPr/>
          </a:p>
        </p:txBody>
      </p:sp>
      <p:sp>
        <p:nvSpPr>
          <p:cNvPr id="679" name="Shape 679"/>
          <p:cNvSpPr/>
          <p:nvPr/>
        </p:nvSpPr>
        <p:spPr>
          <a:xfrm>
            <a:off x="3261139" y="3305175"/>
            <a:ext cx="1600200" cy="228600"/>
          </a:xfrm>
          <a:prstGeom prst="rect">
            <a:avLst/>
          </a:prstGeom>
          <a:solidFill>
            <a:srgbClr val="ACACEA"/>
          </a:solidFill>
          <a:ln w="19075" cap="flat" cmpd="sng">
            <a:solidFill>
              <a:srgbClr val="0000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680" name="Shape 680"/>
          <p:cNvSpPr/>
          <p:nvPr/>
        </p:nvSpPr>
        <p:spPr>
          <a:xfrm>
            <a:off x="3261139" y="3533775"/>
            <a:ext cx="1600200" cy="228600"/>
          </a:xfrm>
          <a:prstGeom prst="rect">
            <a:avLst/>
          </a:prstGeom>
          <a:solidFill>
            <a:srgbClr val="ACACEA"/>
          </a:solidFill>
          <a:ln w="19075" cap="flat" cmpd="sng">
            <a:solidFill>
              <a:srgbClr val="0000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681" name="Shape 681"/>
          <p:cNvSpPr/>
          <p:nvPr/>
        </p:nvSpPr>
        <p:spPr>
          <a:xfrm>
            <a:off x="3261139" y="3762375"/>
            <a:ext cx="1600200" cy="228600"/>
          </a:xfrm>
          <a:prstGeom prst="rect">
            <a:avLst/>
          </a:prstGeom>
          <a:solidFill>
            <a:srgbClr val="ACACEA"/>
          </a:solidFill>
          <a:ln w="19075" cap="flat" cmpd="sng">
            <a:solidFill>
              <a:srgbClr val="0000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682" name="Shape 682"/>
          <p:cNvSpPr/>
          <p:nvPr/>
        </p:nvSpPr>
        <p:spPr>
          <a:xfrm>
            <a:off x="3261139" y="3990975"/>
            <a:ext cx="1600200" cy="228600"/>
          </a:xfrm>
          <a:prstGeom prst="rect">
            <a:avLst/>
          </a:prstGeom>
          <a:solidFill>
            <a:srgbClr val="D8D8D8"/>
          </a:solidFill>
          <a:ln w="19075" cap="flat" cmpd="sng">
            <a:solidFill>
              <a:srgbClr val="0000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683" name="Shape 683"/>
          <p:cNvSpPr txBox="1"/>
          <p:nvPr/>
        </p:nvSpPr>
        <p:spPr>
          <a:xfrm>
            <a:off x="3213870" y="4946561"/>
            <a:ext cx="1690688" cy="8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ctr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Memory resident</a:t>
            </a:r>
            <a:endParaRPr/>
          </a:p>
          <a:p>
            <a:pPr marL="0" marR="0" lvl="0" indent="0" algn="ctr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page table</a:t>
            </a:r>
            <a:endParaRPr/>
          </a:p>
          <a:p>
            <a:pPr marL="0" marR="0" lvl="0" indent="0" algn="ctr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(DRAM)</a:t>
            </a:r>
            <a:endParaRPr/>
          </a:p>
        </p:txBody>
      </p:sp>
      <p:sp>
        <p:nvSpPr>
          <p:cNvPr id="684" name="Shape 684"/>
          <p:cNvSpPr txBox="1"/>
          <p:nvPr/>
        </p:nvSpPr>
        <p:spPr>
          <a:xfrm>
            <a:off x="6488527" y="2133600"/>
            <a:ext cx="1627153" cy="577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ctr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Physical memory</a:t>
            </a:r>
            <a:endParaRPr/>
          </a:p>
          <a:p>
            <a:pPr marL="0" marR="0" lvl="0" indent="0" algn="ctr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(DRAM)</a:t>
            </a:r>
            <a:endParaRPr/>
          </a:p>
        </p:txBody>
      </p:sp>
      <p:sp>
        <p:nvSpPr>
          <p:cNvPr id="685" name="Shape 685"/>
          <p:cNvSpPr/>
          <p:nvPr/>
        </p:nvSpPr>
        <p:spPr>
          <a:xfrm>
            <a:off x="6606002" y="3172092"/>
            <a:ext cx="1379537" cy="228600"/>
          </a:xfrm>
          <a:prstGeom prst="rect">
            <a:avLst/>
          </a:prstGeom>
          <a:solidFill>
            <a:srgbClr val="ACACEA"/>
          </a:solidFill>
          <a:ln w="19075" cap="flat" cmpd="sng">
            <a:solidFill>
              <a:srgbClr val="0000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VP 7</a:t>
            </a:r>
            <a:endParaRPr/>
          </a:p>
        </p:txBody>
      </p:sp>
      <p:sp>
        <p:nvSpPr>
          <p:cNvPr id="686" name="Shape 686"/>
          <p:cNvSpPr/>
          <p:nvPr/>
        </p:nvSpPr>
        <p:spPr>
          <a:xfrm>
            <a:off x="6606002" y="3381375"/>
            <a:ext cx="1379537" cy="228600"/>
          </a:xfrm>
          <a:prstGeom prst="rect">
            <a:avLst/>
          </a:prstGeom>
          <a:solidFill>
            <a:srgbClr val="ACACEA"/>
          </a:solidFill>
          <a:ln w="19075" cap="flat" cmpd="sng">
            <a:solidFill>
              <a:srgbClr val="0000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VP 3</a:t>
            </a:r>
            <a:endParaRPr/>
          </a:p>
        </p:txBody>
      </p:sp>
      <p:cxnSp>
        <p:nvCxnSpPr>
          <p:cNvPr id="687" name="Shape 687"/>
          <p:cNvCxnSpPr/>
          <p:nvPr/>
        </p:nvCxnSpPr>
        <p:spPr>
          <a:xfrm>
            <a:off x="4086639" y="4568825"/>
            <a:ext cx="2527300" cy="1450975"/>
          </a:xfrm>
          <a:prstGeom prst="straightConnector1">
            <a:avLst/>
          </a:prstGeom>
          <a:noFill/>
          <a:ln w="19075" cap="flat" cmpd="sng">
            <a:solidFill>
              <a:srgbClr val="000066"/>
            </a:solidFill>
            <a:prstDash val="dash"/>
            <a:miter lim="800000"/>
            <a:headEnd type="none" w="med" len="med"/>
            <a:tailEnd type="triangle" w="med" len="med"/>
          </a:ln>
        </p:spPr>
      </p:cxnSp>
      <p:cxnSp>
        <p:nvCxnSpPr>
          <p:cNvPr id="688" name="Shape 688"/>
          <p:cNvCxnSpPr/>
          <p:nvPr/>
        </p:nvCxnSpPr>
        <p:spPr>
          <a:xfrm rot="10800000" flipH="1">
            <a:off x="4086639" y="3198813"/>
            <a:ext cx="2527300" cy="1612900"/>
          </a:xfrm>
          <a:prstGeom prst="straightConnector1">
            <a:avLst/>
          </a:prstGeom>
          <a:noFill/>
          <a:ln w="19075" cap="flat" cmpd="sng">
            <a:solidFill>
              <a:srgbClr val="000066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689" name="Shape 689"/>
          <p:cNvCxnSpPr/>
          <p:nvPr/>
        </p:nvCxnSpPr>
        <p:spPr>
          <a:xfrm rot="10800000" flipH="1">
            <a:off x="4112039" y="2970213"/>
            <a:ext cx="2501900" cy="698500"/>
          </a:xfrm>
          <a:prstGeom prst="straightConnector1">
            <a:avLst/>
          </a:prstGeom>
          <a:noFill/>
          <a:ln w="19075" cap="flat" cmpd="sng">
            <a:solidFill>
              <a:srgbClr val="000066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690" name="Shape 690"/>
          <p:cNvCxnSpPr/>
          <p:nvPr/>
        </p:nvCxnSpPr>
        <p:spPr>
          <a:xfrm rot="10800000" flipH="1">
            <a:off x="4061239" y="2741613"/>
            <a:ext cx="2552700" cy="701675"/>
          </a:xfrm>
          <a:prstGeom prst="straightConnector1">
            <a:avLst/>
          </a:prstGeom>
          <a:noFill/>
          <a:ln w="19075" cap="flat" cmpd="sng">
            <a:solidFill>
              <a:srgbClr val="000066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691" name="Shape 691"/>
          <p:cNvSpPr txBox="1"/>
          <p:nvPr/>
        </p:nvSpPr>
        <p:spPr>
          <a:xfrm>
            <a:off x="6540914" y="4130675"/>
            <a:ext cx="1541463" cy="573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ctr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Virtual memory</a:t>
            </a:r>
            <a:endParaRPr/>
          </a:p>
          <a:p>
            <a:pPr marL="0" marR="0" lvl="0" indent="0" algn="ctr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(disk)</a:t>
            </a:r>
            <a:endParaRPr/>
          </a:p>
        </p:txBody>
      </p:sp>
      <p:sp>
        <p:nvSpPr>
          <p:cNvPr id="692" name="Shape 692"/>
          <p:cNvSpPr/>
          <p:nvPr/>
        </p:nvSpPr>
        <p:spPr>
          <a:xfrm>
            <a:off x="2956339" y="4448175"/>
            <a:ext cx="304800" cy="228600"/>
          </a:xfrm>
          <a:prstGeom prst="rect">
            <a:avLst/>
          </a:prstGeom>
          <a:noFill/>
          <a:ln w="19075" cap="flat" cmpd="sng">
            <a:solidFill>
              <a:srgbClr val="0000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693" name="Shape 693"/>
          <p:cNvSpPr/>
          <p:nvPr/>
        </p:nvSpPr>
        <p:spPr>
          <a:xfrm>
            <a:off x="2956339" y="4676775"/>
            <a:ext cx="304800" cy="228600"/>
          </a:xfrm>
          <a:prstGeom prst="rect">
            <a:avLst/>
          </a:prstGeom>
          <a:noFill/>
          <a:ln w="19075" cap="flat" cmpd="sng">
            <a:solidFill>
              <a:srgbClr val="0000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694" name="Shape 694"/>
          <p:cNvSpPr/>
          <p:nvPr/>
        </p:nvSpPr>
        <p:spPr>
          <a:xfrm>
            <a:off x="2956339" y="4219575"/>
            <a:ext cx="304800" cy="228600"/>
          </a:xfrm>
          <a:prstGeom prst="rect">
            <a:avLst/>
          </a:prstGeom>
          <a:noFill/>
          <a:ln w="19075" cap="flat" cmpd="sng">
            <a:solidFill>
              <a:srgbClr val="0000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695" name="Shape 695"/>
          <p:cNvSpPr/>
          <p:nvPr/>
        </p:nvSpPr>
        <p:spPr>
          <a:xfrm>
            <a:off x="2956339" y="3076575"/>
            <a:ext cx="304800" cy="228600"/>
          </a:xfrm>
          <a:prstGeom prst="rect">
            <a:avLst/>
          </a:prstGeom>
          <a:noFill/>
          <a:ln w="19075" cap="flat" cmpd="sng">
            <a:solidFill>
              <a:srgbClr val="0000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696" name="Shape 696"/>
          <p:cNvSpPr/>
          <p:nvPr/>
        </p:nvSpPr>
        <p:spPr>
          <a:xfrm>
            <a:off x="2956339" y="3305175"/>
            <a:ext cx="304800" cy="228600"/>
          </a:xfrm>
          <a:prstGeom prst="rect">
            <a:avLst/>
          </a:prstGeom>
          <a:noFill/>
          <a:ln w="19075" cap="flat" cmpd="sng">
            <a:solidFill>
              <a:srgbClr val="0000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697" name="Shape 697"/>
          <p:cNvSpPr/>
          <p:nvPr/>
        </p:nvSpPr>
        <p:spPr>
          <a:xfrm>
            <a:off x="2956339" y="3533775"/>
            <a:ext cx="304800" cy="228600"/>
          </a:xfrm>
          <a:prstGeom prst="rect">
            <a:avLst/>
          </a:prstGeom>
          <a:noFill/>
          <a:ln w="19075" cap="flat" cmpd="sng">
            <a:solidFill>
              <a:srgbClr val="0000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698" name="Shape 698"/>
          <p:cNvSpPr/>
          <p:nvPr/>
        </p:nvSpPr>
        <p:spPr>
          <a:xfrm>
            <a:off x="2956339" y="3762375"/>
            <a:ext cx="304800" cy="228600"/>
          </a:xfrm>
          <a:prstGeom prst="rect">
            <a:avLst/>
          </a:prstGeom>
          <a:noFill/>
          <a:ln w="19075" cap="flat" cmpd="sng">
            <a:solidFill>
              <a:srgbClr val="0000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699" name="Shape 699"/>
          <p:cNvSpPr/>
          <p:nvPr/>
        </p:nvSpPr>
        <p:spPr>
          <a:xfrm>
            <a:off x="2956339" y="3990975"/>
            <a:ext cx="304800" cy="228600"/>
          </a:xfrm>
          <a:prstGeom prst="rect">
            <a:avLst/>
          </a:prstGeom>
          <a:noFill/>
          <a:ln w="19075" cap="flat" cmpd="sng">
            <a:solidFill>
              <a:srgbClr val="0000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700" name="Shape 700"/>
          <p:cNvSpPr txBox="1"/>
          <p:nvPr/>
        </p:nvSpPr>
        <p:spPr>
          <a:xfrm>
            <a:off x="2727739" y="2771775"/>
            <a:ext cx="685800" cy="335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 i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Valid</a:t>
            </a:r>
            <a:endParaRPr/>
          </a:p>
        </p:txBody>
      </p:sp>
      <p:sp>
        <p:nvSpPr>
          <p:cNvPr id="701" name="Shape 701"/>
          <p:cNvSpPr txBox="1"/>
          <p:nvPr/>
        </p:nvSpPr>
        <p:spPr>
          <a:xfrm>
            <a:off x="2964366" y="3046413"/>
            <a:ext cx="280987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702" name="Shape 702"/>
          <p:cNvSpPr txBox="1"/>
          <p:nvPr/>
        </p:nvSpPr>
        <p:spPr>
          <a:xfrm>
            <a:off x="2965159" y="3279322"/>
            <a:ext cx="279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703" name="Shape 703"/>
          <p:cNvSpPr txBox="1"/>
          <p:nvPr/>
        </p:nvSpPr>
        <p:spPr>
          <a:xfrm>
            <a:off x="2964366" y="3745140"/>
            <a:ext cx="273129" cy="305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704" name="Shape 704"/>
          <p:cNvSpPr txBox="1"/>
          <p:nvPr/>
        </p:nvSpPr>
        <p:spPr>
          <a:xfrm>
            <a:off x="2965159" y="3952293"/>
            <a:ext cx="273129" cy="305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705" name="Shape 705"/>
          <p:cNvSpPr txBox="1"/>
          <p:nvPr/>
        </p:nvSpPr>
        <p:spPr>
          <a:xfrm>
            <a:off x="2964366" y="4191641"/>
            <a:ext cx="280987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706" name="Shape 706"/>
          <p:cNvSpPr txBox="1"/>
          <p:nvPr/>
        </p:nvSpPr>
        <p:spPr>
          <a:xfrm>
            <a:off x="2965159" y="4651019"/>
            <a:ext cx="279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707" name="Shape 707"/>
          <p:cNvSpPr txBox="1"/>
          <p:nvPr/>
        </p:nvSpPr>
        <p:spPr>
          <a:xfrm>
            <a:off x="2964366" y="4418111"/>
            <a:ext cx="280987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708" name="Shape 708"/>
          <p:cNvSpPr txBox="1"/>
          <p:nvPr/>
        </p:nvSpPr>
        <p:spPr>
          <a:xfrm>
            <a:off x="2965159" y="3512231"/>
            <a:ext cx="279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709" name="Shape 709"/>
          <p:cNvSpPr txBox="1"/>
          <p:nvPr/>
        </p:nvSpPr>
        <p:spPr>
          <a:xfrm>
            <a:off x="3327814" y="2282825"/>
            <a:ext cx="1339126" cy="8183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 i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Physical page</a:t>
            </a:r>
            <a:endParaRPr/>
          </a:p>
          <a:p>
            <a:pPr marL="0" marR="0" lvl="0" indent="0" algn="ctr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 i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number or </a:t>
            </a:r>
            <a:endParaRPr/>
          </a:p>
          <a:p>
            <a:pPr marL="0" marR="0" lvl="0" indent="0" algn="ctr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 i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disk address</a:t>
            </a:r>
            <a:endParaRPr/>
          </a:p>
        </p:txBody>
      </p:sp>
      <p:sp>
        <p:nvSpPr>
          <p:cNvPr id="710" name="Shape 710"/>
          <p:cNvSpPr txBox="1"/>
          <p:nvPr/>
        </p:nvSpPr>
        <p:spPr>
          <a:xfrm>
            <a:off x="2349736" y="3011310"/>
            <a:ext cx="641243" cy="335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r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PTE 0</a:t>
            </a:r>
            <a:endParaRPr/>
          </a:p>
        </p:txBody>
      </p:sp>
      <p:sp>
        <p:nvSpPr>
          <p:cNvPr id="711" name="Shape 711"/>
          <p:cNvSpPr txBox="1"/>
          <p:nvPr/>
        </p:nvSpPr>
        <p:spPr>
          <a:xfrm>
            <a:off x="2346561" y="4624210"/>
            <a:ext cx="641243" cy="335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r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PTE 7</a:t>
            </a:r>
            <a:endParaRPr/>
          </a:p>
        </p:txBody>
      </p:sp>
      <p:sp>
        <p:nvSpPr>
          <p:cNvPr id="712" name="Shape 712"/>
          <p:cNvSpPr txBox="1"/>
          <p:nvPr/>
        </p:nvSpPr>
        <p:spPr>
          <a:xfrm>
            <a:off x="7971252" y="2681288"/>
            <a:ext cx="550448" cy="335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PP 0</a:t>
            </a:r>
            <a:endParaRPr/>
          </a:p>
        </p:txBody>
      </p:sp>
      <p:sp>
        <p:nvSpPr>
          <p:cNvPr id="713" name="Shape 713"/>
          <p:cNvSpPr/>
          <p:nvPr/>
        </p:nvSpPr>
        <p:spPr>
          <a:xfrm>
            <a:off x="6606002" y="2946400"/>
            <a:ext cx="1379537" cy="228600"/>
          </a:xfrm>
          <a:prstGeom prst="rect">
            <a:avLst/>
          </a:prstGeom>
          <a:solidFill>
            <a:srgbClr val="ACACEA"/>
          </a:solidFill>
          <a:ln w="19075" cap="flat" cmpd="sng">
            <a:solidFill>
              <a:srgbClr val="0000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VP 2</a:t>
            </a:r>
            <a:endParaRPr/>
          </a:p>
        </p:txBody>
      </p:sp>
      <p:sp>
        <p:nvSpPr>
          <p:cNvPr id="714" name="Shape 714"/>
          <p:cNvSpPr/>
          <p:nvPr/>
        </p:nvSpPr>
        <p:spPr>
          <a:xfrm>
            <a:off x="6606002" y="2717800"/>
            <a:ext cx="1379537" cy="228600"/>
          </a:xfrm>
          <a:prstGeom prst="rect">
            <a:avLst/>
          </a:prstGeom>
          <a:solidFill>
            <a:srgbClr val="ACACEA"/>
          </a:solidFill>
          <a:ln w="19075" cap="flat" cmpd="sng">
            <a:solidFill>
              <a:srgbClr val="0000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VP 1</a:t>
            </a:r>
            <a:endParaRPr/>
          </a:p>
        </p:txBody>
      </p:sp>
      <p:sp>
        <p:nvSpPr>
          <p:cNvPr id="715" name="Shape 715"/>
          <p:cNvSpPr/>
          <p:nvPr/>
        </p:nvSpPr>
        <p:spPr>
          <a:xfrm>
            <a:off x="4035839" y="4775200"/>
            <a:ext cx="76200" cy="76200"/>
          </a:xfrm>
          <a:prstGeom prst="ellipse">
            <a:avLst/>
          </a:prstGeom>
          <a:solidFill>
            <a:srgbClr val="000066"/>
          </a:solidFill>
          <a:ln w="12600" cap="flat" cmpd="sng">
            <a:solidFill>
              <a:srgbClr val="0000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716" name="Shape 716"/>
          <p:cNvSpPr/>
          <p:nvPr/>
        </p:nvSpPr>
        <p:spPr>
          <a:xfrm>
            <a:off x="4035839" y="4546600"/>
            <a:ext cx="76200" cy="76200"/>
          </a:xfrm>
          <a:prstGeom prst="ellipse">
            <a:avLst/>
          </a:prstGeom>
          <a:solidFill>
            <a:srgbClr val="000066"/>
          </a:solidFill>
          <a:ln w="12600" cap="flat" cmpd="sng">
            <a:solidFill>
              <a:srgbClr val="0000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717" name="Shape 717"/>
          <p:cNvSpPr/>
          <p:nvPr/>
        </p:nvSpPr>
        <p:spPr>
          <a:xfrm>
            <a:off x="4035839" y="3638550"/>
            <a:ext cx="76200" cy="76200"/>
          </a:xfrm>
          <a:prstGeom prst="ellipse">
            <a:avLst/>
          </a:prstGeom>
          <a:solidFill>
            <a:srgbClr val="000066"/>
          </a:solidFill>
          <a:ln w="12600" cap="flat" cmpd="sng">
            <a:solidFill>
              <a:srgbClr val="0000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718" name="Shape 718"/>
          <p:cNvSpPr/>
          <p:nvPr/>
        </p:nvSpPr>
        <p:spPr>
          <a:xfrm>
            <a:off x="4035839" y="3403600"/>
            <a:ext cx="76200" cy="76200"/>
          </a:xfrm>
          <a:prstGeom prst="ellipse">
            <a:avLst/>
          </a:prstGeom>
          <a:solidFill>
            <a:srgbClr val="000066"/>
          </a:solidFill>
          <a:ln w="12600" cap="flat" cmpd="sng">
            <a:solidFill>
              <a:srgbClr val="0000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719" name="Shape 719"/>
          <p:cNvSpPr txBox="1"/>
          <p:nvPr/>
        </p:nvSpPr>
        <p:spPr>
          <a:xfrm>
            <a:off x="7983952" y="3341688"/>
            <a:ext cx="550448" cy="335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PP 3</a:t>
            </a:r>
            <a:endParaRPr/>
          </a:p>
        </p:txBody>
      </p:sp>
      <p:sp>
        <p:nvSpPr>
          <p:cNvPr id="720" name="Shape 720"/>
          <p:cNvSpPr/>
          <p:nvPr/>
        </p:nvSpPr>
        <p:spPr>
          <a:xfrm>
            <a:off x="6613939" y="4759325"/>
            <a:ext cx="1379538" cy="228600"/>
          </a:xfrm>
          <a:prstGeom prst="rect">
            <a:avLst/>
          </a:prstGeom>
          <a:solidFill>
            <a:srgbClr val="FFFFFF"/>
          </a:solidFill>
          <a:ln w="19075" cap="flat" cmpd="sng">
            <a:solidFill>
              <a:srgbClr val="0000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VP 1</a:t>
            </a:r>
            <a:endParaRPr/>
          </a:p>
        </p:txBody>
      </p:sp>
      <p:sp>
        <p:nvSpPr>
          <p:cNvPr id="721" name="Shape 721"/>
          <p:cNvSpPr/>
          <p:nvPr/>
        </p:nvSpPr>
        <p:spPr>
          <a:xfrm>
            <a:off x="6613939" y="5069840"/>
            <a:ext cx="1379538" cy="228600"/>
          </a:xfrm>
          <a:prstGeom prst="rect">
            <a:avLst/>
          </a:prstGeom>
          <a:solidFill>
            <a:srgbClr val="FFFFFF"/>
          </a:solidFill>
          <a:ln w="19075" cap="flat" cmpd="sng">
            <a:solidFill>
              <a:srgbClr val="0000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VP 2</a:t>
            </a:r>
            <a:endParaRPr/>
          </a:p>
        </p:txBody>
      </p:sp>
      <p:sp>
        <p:nvSpPr>
          <p:cNvPr id="722" name="Shape 722"/>
          <p:cNvSpPr/>
          <p:nvPr/>
        </p:nvSpPr>
        <p:spPr>
          <a:xfrm>
            <a:off x="6613939" y="5690870"/>
            <a:ext cx="1379538" cy="228600"/>
          </a:xfrm>
          <a:prstGeom prst="rect">
            <a:avLst/>
          </a:prstGeom>
          <a:solidFill>
            <a:srgbClr val="FFFFFF"/>
          </a:solidFill>
          <a:ln w="19075" cap="flat" cmpd="sng">
            <a:solidFill>
              <a:srgbClr val="0000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VP 4</a:t>
            </a:r>
            <a:endParaRPr/>
          </a:p>
        </p:txBody>
      </p:sp>
      <p:sp>
        <p:nvSpPr>
          <p:cNvPr id="723" name="Shape 723"/>
          <p:cNvSpPr/>
          <p:nvPr/>
        </p:nvSpPr>
        <p:spPr>
          <a:xfrm>
            <a:off x="6613939" y="6001385"/>
            <a:ext cx="1379538" cy="228600"/>
          </a:xfrm>
          <a:prstGeom prst="rect">
            <a:avLst/>
          </a:prstGeom>
          <a:solidFill>
            <a:srgbClr val="FFFFFF"/>
          </a:solidFill>
          <a:ln w="19075" cap="flat" cmpd="sng">
            <a:solidFill>
              <a:srgbClr val="0000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VP 6</a:t>
            </a:r>
            <a:endParaRPr/>
          </a:p>
        </p:txBody>
      </p:sp>
      <p:sp>
        <p:nvSpPr>
          <p:cNvPr id="724" name="Shape 724"/>
          <p:cNvSpPr/>
          <p:nvPr/>
        </p:nvSpPr>
        <p:spPr>
          <a:xfrm>
            <a:off x="6613939" y="6311900"/>
            <a:ext cx="1379538" cy="228600"/>
          </a:xfrm>
          <a:prstGeom prst="rect">
            <a:avLst/>
          </a:prstGeom>
          <a:solidFill>
            <a:srgbClr val="FFFFFF"/>
          </a:solidFill>
          <a:ln w="19075" cap="flat" cmpd="sng">
            <a:solidFill>
              <a:srgbClr val="0000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VP 7</a:t>
            </a:r>
            <a:endParaRPr/>
          </a:p>
        </p:txBody>
      </p:sp>
      <p:sp>
        <p:nvSpPr>
          <p:cNvPr id="725" name="Shape 725"/>
          <p:cNvSpPr/>
          <p:nvPr/>
        </p:nvSpPr>
        <p:spPr>
          <a:xfrm>
            <a:off x="4035839" y="3847744"/>
            <a:ext cx="76200" cy="76200"/>
          </a:xfrm>
          <a:prstGeom prst="ellipse">
            <a:avLst/>
          </a:prstGeom>
          <a:solidFill>
            <a:srgbClr val="000066"/>
          </a:solidFill>
          <a:ln w="12600" cap="flat" cmpd="sng">
            <a:solidFill>
              <a:srgbClr val="0000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cxnSp>
        <p:nvCxnSpPr>
          <p:cNvPr id="726" name="Shape 726"/>
          <p:cNvCxnSpPr/>
          <p:nvPr/>
        </p:nvCxnSpPr>
        <p:spPr>
          <a:xfrm>
            <a:off x="4080289" y="4087812"/>
            <a:ext cx="2533650" cy="1603057"/>
          </a:xfrm>
          <a:prstGeom prst="straightConnector1">
            <a:avLst/>
          </a:prstGeom>
          <a:noFill/>
          <a:ln w="19075" cap="flat" cmpd="sng">
            <a:solidFill>
              <a:srgbClr val="000066"/>
            </a:solidFill>
            <a:prstDash val="dash"/>
            <a:miter lim="800000"/>
            <a:headEnd type="none" w="med" len="med"/>
            <a:tailEnd type="triangle" w="med" len="med"/>
          </a:ln>
        </p:spPr>
      </p:cxnSp>
      <p:sp>
        <p:nvSpPr>
          <p:cNvPr id="727" name="Shape 727"/>
          <p:cNvSpPr/>
          <p:nvPr/>
        </p:nvSpPr>
        <p:spPr>
          <a:xfrm>
            <a:off x="4035839" y="4057650"/>
            <a:ext cx="76200" cy="76200"/>
          </a:xfrm>
          <a:prstGeom prst="ellipse">
            <a:avLst/>
          </a:prstGeom>
          <a:solidFill>
            <a:srgbClr val="000066"/>
          </a:solidFill>
          <a:ln w="12600" cap="flat" cmpd="sng">
            <a:solidFill>
              <a:srgbClr val="0000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cxnSp>
        <p:nvCxnSpPr>
          <p:cNvPr id="728" name="Shape 728"/>
          <p:cNvCxnSpPr/>
          <p:nvPr/>
        </p:nvCxnSpPr>
        <p:spPr>
          <a:xfrm rot="10800000" flipH="1">
            <a:off x="4086639" y="3443287"/>
            <a:ext cx="2527300" cy="433386"/>
          </a:xfrm>
          <a:prstGeom prst="straightConnector1">
            <a:avLst/>
          </a:prstGeom>
          <a:noFill/>
          <a:ln w="19075" cap="flat" cmpd="sng">
            <a:solidFill>
              <a:srgbClr val="000066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729" name="Shape 729"/>
          <p:cNvSpPr/>
          <p:nvPr/>
        </p:nvSpPr>
        <p:spPr>
          <a:xfrm>
            <a:off x="6613939" y="5380355"/>
            <a:ext cx="1379538" cy="228600"/>
          </a:xfrm>
          <a:prstGeom prst="rect">
            <a:avLst/>
          </a:prstGeom>
          <a:solidFill>
            <a:srgbClr val="FFFFFF"/>
          </a:solidFill>
          <a:ln w="19075" cap="flat" cmpd="sng">
            <a:solidFill>
              <a:srgbClr val="0000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VP 3</a:t>
            </a:r>
            <a:endParaRPr/>
          </a:p>
        </p:txBody>
      </p:sp>
      <p:sp>
        <p:nvSpPr>
          <p:cNvPr id="730" name="Shape 730"/>
          <p:cNvSpPr/>
          <p:nvPr/>
        </p:nvSpPr>
        <p:spPr>
          <a:xfrm>
            <a:off x="457200" y="2514600"/>
            <a:ext cx="1600200" cy="242888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Virtual address</a:t>
            </a:r>
            <a:endParaRPr/>
          </a:p>
        </p:txBody>
      </p:sp>
      <p:cxnSp>
        <p:nvCxnSpPr>
          <p:cNvPr id="731" name="Shape 731"/>
          <p:cNvCxnSpPr>
            <a:stCxn id="730" idx="2"/>
          </p:cNvCxnSpPr>
          <p:nvPr/>
        </p:nvCxnSpPr>
        <p:spPr>
          <a:xfrm rot="-5400000" flipH="1">
            <a:off x="1547100" y="2467688"/>
            <a:ext cx="1119300" cy="1698900"/>
          </a:xfrm>
          <a:prstGeom prst="bentConnector2">
            <a:avLst/>
          </a:prstGeom>
          <a:noFill/>
          <a:ln w="25400" cap="flat" cmpd="sng">
            <a:solidFill>
              <a:srgbClr val="BFBFBF"/>
            </a:solidFill>
            <a:prstDash val="solid"/>
            <a:round/>
            <a:headEnd type="none" w="sm" len="sm"/>
            <a:tailEnd type="stealth" w="med" len="med"/>
          </a:ln>
        </p:spPr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Shape 737"/>
          <p:cNvSpPr txBox="1">
            <a:spLocks noGrp="1"/>
          </p:cNvSpPr>
          <p:nvPr>
            <p:ph type="title"/>
          </p:nvPr>
        </p:nvSpPr>
        <p:spPr>
          <a:xfrm>
            <a:off x="298361" y="360362"/>
            <a:ext cx="8281987" cy="782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19063" marR="0" lvl="0" indent="-119063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Handling Page Fault</a:t>
            </a:r>
            <a:endParaRPr/>
          </a:p>
        </p:txBody>
      </p:sp>
      <p:sp>
        <p:nvSpPr>
          <p:cNvPr id="738" name="Shape 738"/>
          <p:cNvSpPr txBox="1">
            <a:spLocks noGrp="1"/>
          </p:cNvSpPr>
          <p:nvPr>
            <p:ph type="body" idx="1"/>
          </p:nvPr>
        </p:nvSpPr>
        <p:spPr>
          <a:xfrm>
            <a:off x="309830" y="1147763"/>
            <a:ext cx="8307387" cy="757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200"/>
              <a:buFont typeface="Noto Sans Symbols"/>
              <a:buChar char="⬛"/>
            </a:pPr>
            <a:r>
              <a:rPr lang="en-GB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Page miss causes page fault (an exception)</a:t>
            </a:r>
            <a:endParaRPr/>
          </a:p>
          <a:p>
            <a:pPr marL="342900" marR="0" lvl="0" indent="-342900" algn="l" rtl="0"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ts val="1200"/>
              <a:buFont typeface="Noto Sans Symbols"/>
              <a:buChar char="⬛"/>
            </a:pPr>
            <a:r>
              <a:rPr lang="en-GB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Page fault handler selects a victim to be evicted (here VP 4)</a:t>
            </a:r>
            <a:endParaRPr/>
          </a:p>
          <a:p>
            <a:pPr marL="342900" marR="0" lvl="0" indent="-342900" algn="l" rtl="0"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ts val="1200"/>
              <a:buFont typeface="Noto Sans Symbols"/>
              <a:buChar char="⬛"/>
            </a:pPr>
            <a:r>
              <a:rPr lang="en-GB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Offending instruction is restarted: page hit!</a:t>
            </a:r>
            <a:endParaRPr/>
          </a:p>
        </p:txBody>
      </p:sp>
      <p:sp>
        <p:nvSpPr>
          <p:cNvPr id="739" name="Shape 739"/>
          <p:cNvSpPr/>
          <p:nvPr/>
        </p:nvSpPr>
        <p:spPr>
          <a:xfrm>
            <a:off x="3261139" y="4448175"/>
            <a:ext cx="1600200" cy="228600"/>
          </a:xfrm>
          <a:prstGeom prst="rect">
            <a:avLst/>
          </a:prstGeom>
          <a:solidFill>
            <a:srgbClr val="D8D8D8"/>
          </a:solidFill>
          <a:ln w="19075" cap="flat" cmpd="sng">
            <a:solidFill>
              <a:srgbClr val="0000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740" name="Shape 740"/>
          <p:cNvSpPr/>
          <p:nvPr/>
        </p:nvSpPr>
        <p:spPr>
          <a:xfrm>
            <a:off x="3261139" y="4676775"/>
            <a:ext cx="1600200" cy="228600"/>
          </a:xfrm>
          <a:prstGeom prst="rect">
            <a:avLst/>
          </a:prstGeom>
          <a:solidFill>
            <a:srgbClr val="ACACEA"/>
          </a:solidFill>
          <a:ln w="19075" cap="flat" cmpd="sng">
            <a:solidFill>
              <a:srgbClr val="0000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741" name="Shape 741"/>
          <p:cNvSpPr/>
          <p:nvPr/>
        </p:nvSpPr>
        <p:spPr>
          <a:xfrm>
            <a:off x="3261139" y="4219575"/>
            <a:ext cx="1600200" cy="228600"/>
          </a:xfrm>
          <a:prstGeom prst="rect">
            <a:avLst/>
          </a:prstGeom>
          <a:solidFill>
            <a:srgbClr val="FFFFFF"/>
          </a:solidFill>
          <a:ln w="19075" cap="flat" cmpd="sng">
            <a:solidFill>
              <a:srgbClr val="0000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null</a:t>
            </a:r>
            <a:endParaRPr/>
          </a:p>
        </p:txBody>
      </p:sp>
      <p:sp>
        <p:nvSpPr>
          <p:cNvPr id="742" name="Shape 742"/>
          <p:cNvSpPr/>
          <p:nvPr/>
        </p:nvSpPr>
        <p:spPr>
          <a:xfrm>
            <a:off x="3261139" y="3076575"/>
            <a:ext cx="1600200" cy="228600"/>
          </a:xfrm>
          <a:prstGeom prst="rect">
            <a:avLst/>
          </a:prstGeom>
          <a:solidFill>
            <a:srgbClr val="FFFFFF"/>
          </a:solidFill>
          <a:ln w="19075" cap="flat" cmpd="sng">
            <a:solidFill>
              <a:srgbClr val="0000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null</a:t>
            </a:r>
            <a:endParaRPr/>
          </a:p>
        </p:txBody>
      </p:sp>
      <p:sp>
        <p:nvSpPr>
          <p:cNvPr id="743" name="Shape 743"/>
          <p:cNvSpPr/>
          <p:nvPr/>
        </p:nvSpPr>
        <p:spPr>
          <a:xfrm>
            <a:off x="3261139" y="3305175"/>
            <a:ext cx="1600200" cy="228600"/>
          </a:xfrm>
          <a:prstGeom prst="rect">
            <a:avLst/>
          </a:prstGeom>
          <a:solidFill>
            <a:srgbClr val="ACACEA"/>
          </a:solidFill>
          <a:ln w="19075" cap="flat" cmpd="sng">
            <a:solidFill>
              <a:srgbClr val="0000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744" name="Shape 744"/>
          <p:cNvSpPr/>
          <p:nvPr/>
        </p:nvSpPr>
        <p:spPr>
          <a:xfrm>
            <a:off x="3261139" y="3533775"/>
            <a:ext cx="1600200" cy="228600"/>
          </a:xfrm>
          <a:prstGeom prst="rect">
            <a:avLst/>
          </a:prstGeom>
          <a:solidFill>
            <a:srgbClr val="ACACEA"/>
          </a:solidFill>
          <a:ln w="19075" cap="flat" cmpd="sng">
            <a:solidFill>
              <a:srgbClr val="0000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745" name="Shape 745"/>
          <p:cNvSpPr/>
          <p:nvPr/>
        </p:nvSpPr>
        <p:spPr>
          <a:xfrm>
            <a:off x="3261139" y="3762375"/>
            <a:ext cx="1600200" cy="228600"/>
          </a:xfrm>
          <a:prstGeom prst="rect">
            <a:avLst/>
          </a:prstGeom>
          <a:solidFill>
            <a:srgbClr val="ACACEA"/>
          </a:solidFill>
          <a:ln w="19075" cap="flat" cmpd="sng">
            <a:solidFill>
              <a:srgbClr val="0000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746" name="Shape 746"/>
          <p:cNvSpPr/>
          <p:nvPr/>
        </p:nvSpPr>
        <p:spPr>
          <a:xfrm>
            <a:off x="3261139" y="3990975"/>
            <a:ext cx="1600200" cy="228600"/>
          </a:xfrm>
          <a:prstGeom prst="rect">
            <a:avLst/>
          </a:prstGeom>
          <a:solidFill>
            <a:srgbClr val="D8D8D8"/>
          </a:solidFill>
          <a:ln w="19075" cap="flat" cmpd="sng">
            <a:solidFill>
              <a:srgbClr val="0000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747" name="Shape 747"/>
          <p:cNvSpPr txBox="1"/>
          <p:nvPr/>
        </p:nvSpPr>
        <p:spPr>
          <a:xfrm>
            <a:off x="3213870" y="4946561"/>
            <a:ext cx="1690688" cy="8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ctr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Memory resident</a:t>
            </a:r>
            <a:endParaRPr/>
          </a:p>
          <a:p>
            <a:pPr marL="0" marR="0" lvl="0" indent="0" algn="ctr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page table</a:t>
            </a:r>
            <a:endParaRPr/>
          </a:p>
          <a:p>
            <a:pPr marL="0" marR="0" lvl="0" indent="0" algn="ctr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(DRAM)</a:t>
            </a:r>
            <a:endParaRPr/>
          </a:p>
        </p:txBody>
      </p:sp>
      <p:sp>
        <p:nvSpPr>
          <p:cNvPr id="748" name="Shape 748"/>
          <p:cNvSpPr txBox="1"/>
          <p:nvPr/>
        </p:nvSpPr>
        <p:spPr>
          <a:xfrm>
            <a:off x="6488527" y="2133600"/>
            <a:ext cx="1627153" cy="577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ctr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Physical memory</a:t>
            </a:r>
            <a:endParaRPr/>
          </a:p>
          <a:p>
            <a:pPr marL="0" marR="0" lvl="0" indent="0" algn="ctr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(DRAM)</a:t>
            </a:r>
            <a:endParaRPr/>
          </a:p>
        </p:txBody>
      </p:sp>
      <p:sp>
        <p:nvSpPr>
          <p:cNvPr id="749" name="Shape 749"/>
          <p:cNvSpPr/>
          <p:nvPr/>
        </p:nvSpPr>
        <p:spPr>
          <a:xfrm>
            <a:off x="6606002" y="3172092"/>
            <a:ext cx="1379537" cy="228600"/>
          </a:xfrm>
          <a:prstGeom prst="rect">
            <a:avLst/>
          </a:prstGeom>
          <a:solidFill>
            <a:srgbClr val="ACACEA"/>
          </a:solidFill>
          <a:ln w="19075" cap="flat" cmpd="sng">
            <a:solidFill>
              <a:srgbClr val="0000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VP 7</a:t>
            </a:r>
            <a:endParaRPr/>
          </a:p>
        </p:txBody>
      </p:sp>
      <p:sp>
        <p:nvSpPr>
          <p:cNvPr id="750" name="Shape 750"/>
          <p:cNvSpPr/>
          <p:nvPr/>
        </p:nvSpPr>
        <p:spPr>
          <a:xfrm>
            <a:off x="6606002" y="3381375"/>
            <a:ext cx="1379537" cy="228600"/>
          </a:xfrm>
          <a:prstGeom prst="rect">
            <a:avLst/>
          </a:prstGeom>
          <a:solidFill>
            <a:srgbClr val="ACACEA"/>
          </a:solidFill>
          <a:ln w="19075" cap="flat" cmpd="sng">
            <a:solidFill>
              <a:srgbClr val="0000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VP 3</a:t>
            </a:r>
            <a:endParaRPr/>
          </a:p>
        </p:txBody>
      </p:sp>
      <p:cxnSp>
        <p:nvCxnSpPr>
          <p:cNvPr id="751" name="Shape 751"/>
          <p:cNvCxnSpPr/>
          <p:nvPr/>
        </p:nvCxnSpPr>
        <p:spPr>
          <a:xfrm>
            <a:off x="4086639" y="4568825"/>
            <a:ext cx="2527300" cy="1450975"/>
          </a:xfrm>
          <a:prstGeom prst="straightConnector1">
            <a:avLst/>
          </a:prstGeom>
          <a:noFill/>
          <a:ln w="19075" cap="flat" cmpd="sng">
            <a:solidFill>
              <a:srgbClr val="000066"/>
            </a:solidFill>
            <a:prstDash val="dash"/>
            <a:miter lim="800000"/>
            <a:headEnd type="none" w="med" len="med"/>
            <a:tailEnd type="triangle" w="med" len="med"/>
          </a:ln>
        </p:spPr>
      </p:cxnSp>
      <p:cxnSp>
        <p:nvCxnSpPr>
          <p:cNvPr id="752" name="Shape 752"/>
          <p:cNvCxnSpPr/>
          <p:nvPr/>
        </p:nvCxnSpPr>
        <p:spPr>
          <a:xfrm rot="10800000" flipH="1">
            <a:off x="4086639" y="3198813"/>
            <a:ext cx="2527300" cy="1612900"/>
          </a:xfrm>
          <a:prstGeom prst="straightConnector1">
            <a:avLst/>
          </a:prstGeom>
          <a:noFill/>
          <a:ln w="19075" cap="flat" cmpd="sng">
            <a:solidFill>
              <a:srgbClr val="000066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753" name="Shape 753"/>
          <p:cNvCxnSpPr/>
          <p:nvPr/>
        </p:nvCxnSpPr>
        <p:spPr>
          <a:xfrm rot="10800000" flipH="1">
            <a:off x="4112039" y="2970213"/>
            <a:ext cx="2501900" cy="698500"/>
          </a:xfrm>
          <a:prstGeom prst="straightConnector1">
            <a:avLst/>
          </a:prstGeom>
          <a:noFill/>
          <a:ln w="19075" cap="flat" cmpd="sng">
            <a:solidFill>
              <a:srgbClr val="000066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754" name="Shape 754"/>
          <p:cNvCxnSpPr/>
          <p:nvPr/>
        </p:nvCxnSpPr>
        <p:spPr>
          <a:xfrm rot="10800000" flipH="1">
            <a:off x="4061239" y="2741613"/>
            <a:ext cx="2552700" cy="701675"/>
          </a:xfrm>
          <a:prstGeom prst="straightConnector1">
            <a:avLst/>
          </a:prstGeom>
          <a:noFill/>
          <a:ln w="19075" cap="flat" cmpd="sng">
            <a:solidFill>
              <a:srgbClr val="000066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755" name="Shape 755"/>
          <p:cNvSpPr txBox="1"/>
          <p:nvPr/>
        </p:nvSpPr>
        <p:spPr>
          <a:xfrm>
            <a:off x="6540914" y="4130675"/>
            <a:ext cx="1541463" cy="573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ctr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Virtual memory</a:t>
            </a:r>
            <a:endParaRPr/>
          </a:p>
          <a:p>
            <a:pPr marL="0" marR="0" lvl="0" indent="0" algn="ctr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(disk)</a:t>
            </a:r>
            <a:endParaRPr/>
          </a:p>
        </p:txBody>
      </p:sp>
      <p:sp>
        <p:nvSpPr>
          <p:cNvPr id="756" name="Shape 756"/>
          <p:cNvSpPr/>
          <p:nvPr/>
        </p:nvSpPr>
        <p:spPr>
          <a:xfrm>
            <a:off x="2956339" y="4448175"/>
            <a:ext cx="304800" cy="228600"/>
          </a:xfrm>
          <a:prstGeom prst="rect">
            <a:avLst/>
          </a:prstGeom>
          <a:noFill/>
          <a:ln w="19075" cap="flat" cmpd="sng">
            <a:solidFill>
              <a:srgbClr val="0000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757" name="Shape 757"/>
          <p:cNvSpPr/>
          <p:nvPr/>
        </p:nvSpPr>
        <p:spPr>
          <a:xfrm>
            <a:off x="2956339" y="4676775"/>
            <a:ext cx="304800" cy="228600"/>
          </a:xfrm>
          <a:prstGeom prst="rect">
            <a:avLst/>
          </a:prstGeom>
          <a:noFill/>
          <a:ln w="19075" cap="flat" cmpd="sng">
            <a:solidFill>
              <a:srgbClr val="0000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758" name="Shape 758"/>
          <p:cNvSpPr/>
          <p:nvPr/>
        </p:nvSpPr>
        <p:spPr>
          <a:xfrm>
            <a:off x="2956339" y="4219575"/>
            <a:ext cx="304800" cy="228600"/>
          </a:xfrm>
          <a:prstGeom prst="rect">
            <a:avLst/>
          </a:prstGeom>
          <a:noFill/>
          <a:ln w="19075" cap="flat" cmpd="sng">
            <a:solidFill>
              <a:srgbClr val="0000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759" name="Shape 759"/>
          <p:cNvSpPr/>
          <p:nvPr/>
        </p:nvSpPr>
        <p:spPr>
          <a:xfrm>
            <a:off x="2956339" y="3076575"/>
            <a:ext cx="304800" cy="228600"/>
          </a:xfrm>
          <a:prstGeom prst="rect">
            <a:avLst/>
          </a:prstGeom>
          <a:noFill/>
          <a:ln w="19075" cap="flat" cmpd="sng">
            <a:solidFill>
              <a:srgbClr val="0000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760" name="Shape 760"/>
          <p:cNvSpPr/>
          <p:nvPr/>
        </p:nvSpPr>
        <p:spPr>
          <a:xfrm>
            <a:off x="2956339" y="3305175"/>
            <a:ext cx="304800" cy="228600"/>
          </a:xfrm>
          <a:prstGeom prst="rect">
            <a:avLst/>
          </a:prstGeom>
          <a:noFill/>
          <a:ln w="19075" cap="flat" cmpd="sng">
            <a:solidFill>
              <a:srgbClr val="0000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761" name="Shape 761"/>
          <p:cNvSpPr/>
          <p:nvPr/>
        </p:nvSpPr>
        <p:spPr>
          <a:xfrm>
            <a:off x="2956339" y="3533775"/>
            <a:ext cx="304800" cy="228600"/>
          </a:xfrm>
          <a:prstGeom prst="rect">
            <a:avLst/>
          </a:prstGeom>
          <a:noFill/>
          <a:ln w="19075" cap="flat" cmpd="sng">
            <a:solidFill>
              <a:srgbClr val="0000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762" name="Shape 762"/>
          <p:cNvSpPr/>
          <p:nvPr/>
        </p:nvSpPr>
        <p:spPr>
          <a:xfrm>
            <a:off x="2956339" y="3762375"/>
            <a:ext cx="304800" cy="228600"/>
          </a:xfrm>
          <a:prstGeom prst="rect">
            <a:avLst/>
          </a:prstGeom>
          <a:noFill/>
          <a:ln w="19075" cap="flat" cmpd="sng">
            <a:solidFill>
              <a:srgbClr val="0000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763" name="Shape 763"/>
          <p:cNvSpPr/>
          <p:nvPr/>
        </p:nvSpPr>
        <p:spPr>
          <a:xfrm>
            <a:off x="2956339" y="3990975"/>
            <a:ext cx="304800" cy="228600"/>
          </a:xfrm>
          <a:prstGeom prst="rect">
            <a:avLst/>
          </a:prstGeom>
          <a:noFill/>
          <a:ln w="19075" cap="flat" cmpd="sng">
            <a:solidFill>
              <a:srgbClr val="0000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764" name="Shape 764"/>
          <p:cNvSpPr txBox="1"/>
          <p:nvPr/>
        </p:nvSpPr>
        <p:spPr>
          <a:xfrm>
            <a:off x="2727739" y="2771775"/>
            <a:ext cx="685800" cy="335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 i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Valid</a:t>
            </a:r>
            <a:endParaRPr/>
          </a:p>
        </p:txBody>
      </p:sp>
      <p:sp>
        <p:nvSpPr>
          <p:cNvPr id="765" name="Shape 765"/>
          <p:cNvSpPr txBox="1"/>
          <p:nvPr/>
        </p:nvSpPr>
        <p:spPr>
          <a:xfrm>
            <a:off x="2964366" y="3046413"/>
            <a:ext cx="280987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766" name="Shape 766"/>
          <p:cNvSpPr txBox="1"/>
          <p:nvPr/>
        </p:nvSpPr>
        <p:spPr>
          <a:xfrm>
            <a:off x="2965159" y="3279322"/>
            <a:ext cx="279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767" name="Shape 767"/>
          <p:cNvSpPr txBox="1"/>
          <p:nvPr/>
        </p:nvSpPr>
        <p:spPr>
          <a:xfrm>
            <a:off x="2964366" y="3745140"/>
            <a:ext cx="273129" cy="305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768" name="Shape 768"/>
          <p:cNvSpPr txBox="1"/>
          <p:nvPr/>
        </p:nvSpPr>
        <p:spPr>
          <a:xfrm>
            <a:off x="2965159" y="3952293"/>
            <a:ext cx="273129" cy="305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769" name="Shape 769"/>
          <p:cNvSpPr txBox="1"/>
          <p:nvPr/>
        </p:nvSpPr>
        <p:spPr>
          <a:xfrm>
            <a:off x="2964366" y="4191641"/>
            <a:ext cx="280987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770" name="Shape 770"/>
          <p:cNvSpPr txBox="1"/>
          <p:nvPr/>
        </p:nvSpPr>
        <p:spPr>
          <a:xfrm>
            <a:off x="2965159" y="4651019"/>
            <a:ext cx="279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771" name="Shape 771"/>
          <p:cNvSpPr txBox="1"/>
          <p:nvPr/>
        </p:nvSpPr>
        <p:spPr>
          <a:xfrm>
            <a:off x="2964366" y="4418111"/>
            <a:ext cx="280987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772" name="Shape 772"/>
          <p:cNvSpPr txBox="1"/>
          <p:nvPr/>
        </p:nvSpPr>
        <p:spPr>
          <a:xfrm>
            <a:off x="2965159" y="3512231"/>
            <a:ext cx="279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773" name="Shape 773"/>
          <p:cNvSpPr txBox="1"/>
          <p:nvPr/>
        </p:nvSpPr>
        <p:spPr>
          <a:xfrm>
            <a:off x="3327814" y="2282825"/>
            <a:ext cx="1339126" cy="8183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 i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Physical page</a:t>
            </a:r>
            <a:endParaRPr/>
          </a:p>
          <a:p>
            <a:pPr marL="0" marR="0" lvl="0" indent="0" algn="ctr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 i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number or </a:t>
            </a:r>
            <a:endParaRPr/>
          </a:p>
          <a:p>
            <a:pPr marL="0" marR="0" lvl="0" indent="0" algn="ctr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 i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disk address</a:t>
            </a:r>
            <a:endParaRPr/>
          </a:p>
        </p:txBody>
      </p:sp>
      <p:sp>
        <p:nvSpPr>
          <p:cNvPr id="774" name="Shape 774"/>
          <p:cNvSpPr txBox="1"/>
          <p:nvPr/>
        </p:nvSpPr>
        <p:spPr>
          <a:xfrm>
            <a:off x="2349736" y="3011310"/>
            <a:ext cx="641243" cy="335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r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PTE 0</a:t>
            </a:r>
            <a:endParaRPr/>
          </a:p>
        </p:txBody>
      </p:sp>
      <p:sp>
        <p:nvSpPr>
          <p:cNvPr id="775" name="Shape 775"/>
          <p:cNvSpPr txBox="1"/>
          <p:nvPr/>
        </p:nvSpPr>
        <p:spPr>
          <a:xfrm>
            <a:off x="2346561" y="4624210"/>
            <a:ext cx="641243" cy="335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r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PTE 7</a:t>
            </a:r>
            <a:endParaRPr/>
          </a:p>
        </p:txBody>
      </p:sp>
      <p:sp>
        <p:nvSpPr>
          <p:cNvPr id="776" name="Shape 776"/>
          <p:cNvSpPr txBox="1"/>
          <p:nvPr/>
        </p:nvSpPr>
        <p:spPr>
          <a:xfrm>
            <a:off x="7971252" y="2681288"/>
            <a:ext cx="550448" cy="335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PP 0</a:t>
            </a:r>
            <a:endParaRPr/>
          </a:p>
        </p:txBody>
      </p:sp>
      <p:sp>
        <p:nvSpPr>
          <p:cNvPr id="777" name="Shape 777"/>
          <p:cNvSpPr/>
          <p:nvPr/>
        </p:nvSpPr>
        <p:spPr>
          <a:xfrm>
            <a:off x="6606002" y="2946400"/>
            <a:ext cx="1379537" cy="228600"/>
          </a:xfrm>
          <a:prstGeom prst="rect">
            <a:avLst/>
          </a:prstGeom>
          <a:solidFill>
            <a:srgbClr val="ACACEA"/>
          </a:solidFill>
          <a:ln w="19075" cap="flat" cmpd="sng">
            <a:solidFill>
              <a:srgbClr val="0000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VP 2</a:t>
            </a:r>
            <a:endParaRPr/>
          </a:p>
        </p:txBody>
      </p:sp>
      <p:sp>
        <p:nvSpPr>
          <p:cNvPr id="778" name="Shape 778"/>
          <p:cNvSpPr/>
          <p:nvPr/>
        </p:nvSpPr>
        <p:spPr>
          <a:xfrm>
            <a:off x="6606002" y="2717800"/>
            <a:ext cx="1379537" cy="228600"/>
          </a:xfrm>
          <a:prstGeom prst="rect">
            <a:avLst/>
          </a:prstGeom>
          <a:solidFill>
            <a:srgbClr val="ACACEA"/>
          </a:solidFill>
          <a:ln w="19075" cap="flat" cmpd="sng">
            <a:solidFill>
              <a:srgbClr val="0000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VP 1</a:t>
            </a:r>
            <a:endParaRPr/>
          </a:p>
        </p:txBody>
      </p:sp>
      <p:sp>
        <p:nvSpPr>
          <p:cNvPr id="779" name="Shape 779"/>
          <p:cNvSpPr/>
          <p:nvPr/>
        </p:nvSpPr>
        <p:spPr>
          <a:xfrm>
            <a:off x="4035839" y="4775200"/>
            <a:ext cx="76200" cy="76200"/>
          </a:xfrm>
          <a:prstGeom prst="ellipse">
            <a:avLst/>
          </a:prstGeom>
          <a:solidFill>
            <a:srgbClr val="000066"/>
          </a:solidFill>
          <a:ln w="12600" cap="flat" cmpd="sng">
            <a:solidFill>
              <a:srgbClr val="0000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780" name="Shape 780"/>
          <p:cNvSpPr/>
          <p:nvPr/>
        </p:nvSpPr>
        <p:spPr>
          <a:xfrm>
            <a:off x="4035839" y="4546600"/>
            <a:ext cx="76200" cy="76200"/>
          </a:xfrm>
          <a:prstGeom prst="ellipse">
            <a:avLst/>
          </a:prstGeom>
          <a:solidFill>
            <a:srgbClr val="000066"/>
          </a:solidFill>
          <a:ln w="12600" cap="flat" cmpd="sng">
            <a:solidFill>
              <a:srgbClr val="0000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781" name="Shape 781"/>
          <p:cNvSpPr/>
          <p:nvPr/>
        </p:nvSpPr>
        <p:spPr>
          <a:xfrm>
            <a:off x="4035839" y="3638550"/>
            <a:ext cx="76200" cy="76200"/>
          </a:xfrm>
          <a:prstGeom prst="ellipse">
            <a:avLst/>
          </a:prstGeom>
          <a:solidFill>
            <a:srgbClr val="000066"/>
          </a:solidFill>
          <a:ln w="12600" cap="flat" cmpd="sng">
            <a:solidFill>
              <a:srgbClr val="0000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782" name="Shape 782"/>
          <p:cNvSpPr/>
          <p:nvPr/>
        </p:nvSpPr>
        <p:spPr>
          <a:xfrm>
            <a:off x="4035839" y="3403600"/>
            <a:ext cx="76200" cy="76200"/>
          </a:xfrm>
          <a:prstGeom prst="ellipse">
            <a:avLst/>
          </a:prstGeom>
          <a:solidFill>
            <a:srgbClr val="000066"/>
          </a:solidFill>
          <a:ln w="12600" cap="flat" cmpd="sng">
            <a:solidFill>
              <a:srgbClr val="0000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783" name="Shape 783"/>
          <p:cNvSpPr txBox="1"/>
          <p:nvPr/>
        </p:nvSpPr>
        <p:spPr>
          <a:xfrm>
            <a:off x="7983952" y="3341688"/>
            <a:ext cx="550448" cy="335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PP 3</a:t>
            </a:r>
            <a:endParaRPr/>
          </a:p>
        </p:txBody>
      </p:sp>
      <p:sp>
        <p:nvSpPr>
          <p:cNvPr id="784" name="Shape 784"/>
          <p:cNvSpPr/>
          <p:nvPr/>
        </p:nvSpPr>
        <p:spPr>
          <a:xfrm>
            <a:off x="6613939" y="4759325"/>
            <a:ext cx="1379538" cy="228600"/>
          </a:xfrm>
          <a:prstGeom prst="rect">
            <a:avLst/>
          </a:prstGeom>
          <a:solidFill>
            <a:srgbClr val="FFFFFF"/>
          </a:solidFill>
          <a:ln w="19075" cap="flat" cmpd="sng">
            <a:solidFill>
              <a:srgbClr val="0000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VP 1</a:t>
            </a:r>
            <a:endParaRPr/>
          </a:p>
        </p:txBody>
      </p:sp>
      <p:sp>
        <p:nvSpPr>
          <p:cNvPr id="785" name="Shape 785"/>
          <p:cNvSpPr/>
          <p:nvPr/>
        </p:nvSpPr>
        <p:spPr>
          <a:xfrm>
            <a:off x="6613939" y="5069840"/>
            <a:ext cx="1379538" cy="228600"/>
          </a:xfrm>
          <a:prstGeom prst="rect">
            <a:avLst/>
          </a:prstGeom>
          <a:solidFill>
            <a:srgbClr val="FFFFFF"/>
          </a:solidFill>
          <a:ln w="19075" cap="flat" cmpd="sng">
            <a:solidFill>
              <a:srgbClr val="0000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VP 2</a:t>
            </a:r>
            <a:endParaRPr/>
          </a:p>
        </p:txBody>
      </p:sp>
      <p:sp>
        <p:nvSpPr>
          <p:cNvPr id="786" name="Shape 786"/>
          <p:cNvSpPr/>
          <p:nvPr/>
        </p:nvSpPr>
        <p:spPr>
          <a:xfrm>
            <a:off x="6613939" y="5690870"/>
            <a:ext cx="1379538" cy="228600"/>
          </a:xfrm>
          <a:prstGeom prst="rect">
            <a:avLst/>
          </a:prstGeom>
          <a:solidFill>
            <a:srgbClr val="FFFFFF"/>
          </a:solidFill>
          <a:ln w="19075" cap="flat" cmpd="sng">
            <a:solidFill>
              <a:srgbClr val="0000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VP 4</a:t>
            </a:r>
            <a:endParaRPr/>
          </a:p>
        </p:txBody>
      </p:sp>
      <p:sp>
        <p:nvSpPr>
          <p:cNvPr id="787" name="Shape 787"/>
          <p:cNvSpPr/>
          <p:nvPr/>
        </p:nvSpPr>
        <p:spPr>
          <a:xfrm>
            <a:off x="6613939" y="6001385"/>
            <a:ext cx="1379538" cy="228600"/>
          </a:xfrm>
          <a:prstGeom prst="rect">
            <a:avLst/>
          </a:prstGeom>
          <a:solidFill>
            <a:srgbClr val="FFFFFF"/>
          </a:solidFill>
          <a:ln w="19075" cap="flat" cmpd="sng">
            <a:solidFill>
              <a:srgbClr val="0000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VP 6</a:t>
            </a:r>
            <a:endParaRPr/>
          </a:p>
        </p:txBody>
      </p:sp>
      <p:sp>
        <p:nvSpPr>
          <p:cNvPr id="788" name="Shape 788"/>
          <p:cNvSpPr/>
          <p:nvPr/>
        </p:nvSpPr>
        <p:spPr>
          <a:xfrm>
            <a:off x="6613939" y="6311900"/>
            <a:ext cx="1379538" cy="228600"/>
          </a:xfrm>
          <a:prstGeom prst="rect">
            <a:avLst/>
          </a:prstGeom>
          <a:solidFill>
            <a:srgbClr val="FFFFFF"/>
          </a:solidFill>
          <a:ln w="19075" cap="flat" cmpd="sng">
            <a:solidFill>
              <a:srgbClr val="0000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VP 7</a:t>
            </a:r>
            <a:endParaRPr/>
          </a:p>
        </p:txBody>
      </p:sp>
      <p:sp>
        <p:nvSpPr>
          <p:cNvPr id="789" name="Shape 789"/>
          <p:cNvSpPr/>
          <p:nvPr/>
        </p:nvSpPr>
        <p:spPr>
          <a:xfrm>
            <a:off x="4035839" y="3847744"/>
            <a:ext cx="76200" cy="76200"/>
          </a:xfrm>
          <a:prstGeom prst="ellipse">
            <a:avLst/>
          </a:prstGeom>
          <a:solidFill>
            <a:srgbClr val="000066"/>
          </a:solidFill>
          <a:ln w="12600" cap="flat" cmpd="sng">
            <a:solidFill>
              <a:srgbClr val="0000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cxnSp>
        <p:nvCxnSpPr>
          <p:cNvPr id="790" name="Shape 790"/>
          <p:cNvCxnSpPr/>
          <p:nvPr/>
        </p:nvCxnSpPr>
        <p:spPr>
          <a:xfrm>
            <a:off x="4080289" y="4087812"/>
            <a:ext cx="2533650" cy="1603057"/>
          </a:xfrm>
          <a:prstGeom prst="straightConnector1">
            <a:avLst/>
          </a:prstGeom>
          <a:noFill/>
          <a:ln w="19075" cap="flat" cmpd="sng">
            <a:solidFill>
              <a:srgbClr val="000066"/>
            </a:solidFill>
            <a:prstDash val="dash"/>
            <a:miter lim="800000"/>
            <a:headEnd type="none" w="med" len="med"/>
            <a:tailEnd type="triangle" w="med" len="med"/>
          </a:ln>
        </p:spPr>
      </p:cxnSp>
      <p:sp>
        <p:nvSpPr>
          <p:cNvPr id="791" name="Shape 791"/>
          <p:cNvSpPr/>
          <p:nvPr/>
        </p:nvSpPr>
        <p:spPr>
          <a:xfrm>
            <a:off x="4035839" y="4057650"/>
            <a:ext cx="76200" cy="76200"/>
          </a:xfrm>
          <a:prstGeom prst="ellipse">
            <a:avLst/>
          </a:prstGeom>
          <a:solidFill>
            <a:srgbClr val="000066"/>
          </a:solidFill>
          <a:ln w="12600" cap="flat" cmpd="sng">
            <a:solidFill>
              <a:srgbClr val="0000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cxnSp>
        <p:nvCxnSpPr>
          <p:cNvPr id="792" name="Shape 792"/>
          <p:cNvCxnSpPr/>
          <p:nvPr/>
        </p:nvCxnSpPr>
        <p:spPr>
          <a:xfrm rot="10800000" flipH="1">
            <a:off x="4086639" y="3443287"/>
            <a:ext cx="2527300" cy="433386"/>
          </a:xfrm>
          <a:prstGeom prst="straightConnector1">
            <a:avLst/>
          </a:prstGeom>
          <a:noFill/>
          <a:ln w="19075" cap="flat" cmpd="sng">
            <a:solidFill>
              <a:srgbClr val="000066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793" name="Shape 793"/>
          <p:cNvSpPr/>
          <p:nvPr/>
        </p:nvSpPr>
        <p:spPr>
          <a:xfrm>
            <a:off x="6613939" y="5380355"/>
            <a:ext cx="1379538" cy="228600"/>
          </a:xfrm>
          <a:prstGeom prst="rect">
            <a:avLst/>
          </a:prstGeom>
          <a:solidFill>
            <a:srgbClr val="FFFFFF"/>
          </a:solidFill>
          <a:ln w="19075" cap="flat" cmpd="sng">
            <a:solidFill>
              <a:srgbClr val="0000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VP 3</a:t>
            </a:r>
            <a:endParaRPr/>
          </a:p>
        </p:txBody>
      </p:sp>
      <p:sp>
        <p:nvSpPr>
          <p:cNvPr id="794" name="Shape 794"/>
          <p:cNvSpPr/>
          <p:nvPr/>
        </p:nvSpPr>
        <p:spPr>
          <a:xfrm>
            <a:off x="457200" y="2514600"/>
            <a:ext cx="1600200" cy="242888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Virtual address</a:t>
            </a:r>
            <a:endParaRPr/>
          </a:p>
        </p:txBody>
      </p:sp>
      <p:cxnSp>
        <p:nvCxnSpPr>
          <p:cNvPr id="795" name="Shape 795"/>
          <p:cNvCxnSpPr>
            <a:stCxn id="794" idx="2"/>
            <a:endCxn id="762" idx="1"/>
          </p:cNvCxnSpPr>
          <p:nvPr/>
        </p:nvCxnSpPr>
        <p:spPr>
          <a:xfrm rot="-5400000" flipH="1">
            <a:off x="1547100" y="2467688"/>
            <a:ext cx="1119300" cy="1698900"/>
          </a:xfrm>
          <a:prstGeom prst="bentConnector2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796" name="Shape 796"/>
          <p:cNvSpPr txBox="1"/>
          <p:nvPr/>
        </p:nvSpPr>
        <p:spPr>
          <a:xfrm>
            <a:off x="309831" y="5791200"/>
            <a:ext cx="578617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Key point</a:t>
            </a:r>
            <a:r>
              <a:rPr lang="en-GB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Waiting until the miss to copy the page to DRAM is known as </a:t>
            </a:r>
            <a:r>
              <a:rPr lang="en-GB" sz="1800" b="1" i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demand paging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Shape 801"/>
          <p:cNvSpPr/>
          <p:nvPr/>
        </p:nvSpPr>
        <p:spPr>
          <a:xfrm>
            <a:off x="3261139" y="3851275"/>
            <a:ext cx="1600200" cy="228600"/>
          </a:xfrm>
          <a:prstGeom prst="rect">
            <a:avLst/>
          </a:prstGeom>
          <a:solidFill>
            <a:srgbClr val="D8D8D8"/>
          </a:solidFill>
          <a:ln w="19075" cap="flat" cmpd="sng">
            <a:solidFill>
              <a:srgbClr val="0000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802" name="Shape 802"/>
          <p:cNvSpPr txBox="1"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19063" marR="0" lvl="0" indent="-119063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Allocating Pages</a:t>
            </a:r>
            <a:endParaRPr/>
          </a:p>
        </p:txBody>
      </p:sp>
      <p:sp>
        <p:nvSpPr>
          <p:cNvPr id="803" name="Shape 803"/>
          <p:cNvSpPr txBox="1">
            <a:spLocks noGrp="1"/>
          </p:cNvSpPr>
          <p:nvPr>
            <p:ph type="body" idx="1"/>
          </p:nvPr>
        </p:nvSpPr>
        <p:spPr>
          <a:xfrm>
            <a:off x="396875" y="1362075"/>
            <a:ext cx="7896225" cy="497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Char char="⬛"/>
            </a:pPr>
            <a:r>
              <a:rPr lang="en-GB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Allocating a new page (VP 5) of virtual memory.</a:t>
            </a:r>
            <a:endParaRPr/>
          </a:p>
        </p:txBody>
      </p:sp>
      <p:sp>
        <p:nvSpPr>
          <p:cNvPr id="804" name="Shape 804"/>
          <p:cNvSpPr/>
          <p:nvPr/>
        </p:nvSpPr>
        <p:spPr>
          <a:xfrm>
            <a:off x="3261139" y="4079875"/>
            <a:ext cx="1600200" cy="228600"/>
          </a:xfrm>
          <a:prstGeom prst="rect">
            <a:avLst/>
          </a:prstGeom>
          <a:solidFill>
            <a:srgbClr val="D8D8D8"/>
          </a:solidFill>
          <a:ln w="19075" cap="flat" cmpd="sng">
            <a:solidFill>
              <a:srgbClr val="0000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805" name="Shape 805"/>
          <p:cNvSpPr/>
          <p:nvPr/>
        </p:nvSpPr>
        <p:spPr>
          <a:xfrm>
            <a:off x="3261139" y="4308475"/>
            <a:ext cx="1600200" cy="228600"/>
          </a:xfrm>
          <a:prstGeom prst="rect">
            <a:avLst/>
          </a:prstGeom>
          <a:solidFill>
            <a:srgbClr val="ACACEA"/>
          </a:solidFill>
          <a:ln w="19075" cap="flat" cmpd="sng">
            <a:solidFill>
              <a:srgbClr val="0000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806" name="Shape 806"/>
          <p:cNvSpPr/>
          <p:nvPr/>
        </p:nvSpPr>
        <p:spPr>
          <a:xfrm>
            <a:off x="3261139" y="2708275"/>
            <a:ext cx="1600200" cy="228600"/>
          </a:xfrm>
          <a:prstGeom prst="rect">
            <a:avLst/>
          </a:prstGeom>
          <a:solidFill>
            <a:srgbClr val="FFFFFF"/>
          </a:solidFill>
          <a:ln w="19075" cap="flat" cmpd="sng">
            <a:solidFill>
              <a:srgbClr val="0000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null</a:t>
            </a:r>
            <a:endParaRPr/>
          </a:p>
        </p:txBody>
      </p:sp>
      <p:sp>
        <p:nvSpPr>
          <p:cNvPr id="807" name="Shape 807"/>
          <p:cNvSpPr/>
          <p:nvPr/>
        </p:nvSpPr>
        <p:spPr>
          <a:xfrm>
            <a:off x="3261139" y="2936875"/>
            <a:ext cx="1600200" cy="228600"/>
          </a:xfrm>
          <a:prstGeom prst="rect">
            <a:avLst/>
          </a:prstGeom>
          <a:solidFill>
            <a:srgbClr val="ACACEA"/>
          </a:solidFill>
          <a:ln w="19075" cap="flat" cmpd="sng">
            <a:solidFill>
              <a:srgbClr val="0000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808" name="Shape 808"/>
          <p:cNvSpPr/>
          <p:nvPr/>
        </p:nvSpPr>
        <p:spPr>
          <a:xfrm>
            <a:off x="3261139" y="3165475"/>
            <a:ext cx="1600200" cy="228600"/>
          </a:xfrm>
          <a:prstGeom prst="rect">
            <a:avLst/>
          </a:prstGeom>
          <a:solidFill>
            <a:srgbClr val="ACACEA"/>
          </a:solidFill>
          <a:ln w="19075" cap="flat" cmpd="sng">
            <a:solidFill>
              <a:srgbClr val="0000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809" name="Shape 809"/>
          <p:cNvSpPr/>
          <p:nvPr/>
        </p:nvSpPr>
        <p:spPr>
          <a:xfrm>
            <a:off x="3261139" y="3394075"/>
            <a:ext cx="1600200" cy="228600"/>
          </a:xfrm>
          <a:prstGeom prst="rect">
            <a:avLst/>
          </a:prstGeom>
          <a:solidFill>
            <a:srgbClr val="ACACEA"/>
          </a:solidFill>
          <a:ln w="19075" cap="flat" cmpd="sng">
            <a:solidFill>
              <a:srgbClr val="0000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810" name="Shape 810"/>
          <p:cNvSpPr/>
          <p:nvPr/>
        </p:nvSpPr>
        <p:spPr>
          <a:xfrm>
            <a:off x="3261139" y="3622675"/>
            <a:ext cx="1600200" cy="228600"/>
          </a:xfrm>
          <a:prstGeom prst="rect">
            <a:avLst/>
          </a:prstGeom>
          <a:solidFill>
            <a:srgbClr val="D8D8D8"/>
          </a:solidFill>
          <a:ln w="19075" cap="flat" cmpd="sng">
            <a:solidFill>
              <a:srgbClr val="0000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811" name="Shape 811"/>
          <p:cNvSpPr txBox="1"/>
          <p:nvPr/>
        </p:nvSpPr>
        <p:spPr>
          <a:xfrm>
            <a:off x="3213870" y="4578261"/>
            <a:ext cx="1690688" cy="8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ctr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Memory resident</a:t>
            </a:r>
            <a:endParaRPr/>
          </a:p>
          <a:p>
            <a:pPr marL="0" marR="0" lvl="0" indent="0" algn="ctr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page table</a:t>
            </a:r>
            <a:endParaRPr/>
          </a:p>
          <a:p>
            <a:pPr marL="0" marR="0" lvl="0" indent="0" algn="ctr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(DRAM)</a:t>
            </a:r>
            <a:endParaRPr/>
          </a:p>
        </p:txBody>
      </p:sp>
      <p:sp>
        <p:nvSpPr>
          <p:cNvPr id="812" name="Shape 812"/>
          <p:cNvSpPr txBox="1"/>
          <p:nvPr/>
        </p:nvSpPr>
        <p:spPr>
          <a:xfrm>
            <a:off x="6488527" y="1765300"/>
            <a:ext cx="1627153" cy="577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ctr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Physical memory</a:t>
            </a:r>
            <a:endParaRPr/>
          </a:p>
          <a:p>
            <a:pPr marL="0" marR="0" lvl="0" indent="0" algn="ctr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(DRAM)</a:t>
            </a:r>
            <a:endParaRPr/>
          </a:p>
        </p:txBody>
      </p:sp>
      <p:sp>
        <p:nvSpPr>
          <p:cNvPr id="813" name="Shape 813"/>
          <p:cNvSpPr/>
          <p:nvPr/>
        </p:nvSpPr>
        <p:spPr>
          <a:xfrm>
            <a:off x="6606002" y="2803792"/>
            <a:ext cx="1379537" cy="228600"/>
          </a:xfrm>
          <a:prstGeom prst="rect">
            <a:avLst/>
          </a:prstGeom>
          <a:solidFill>
            <a:srgbClr val="ACACEA"/>
          </a:solidFill>
          <a:ln w="19075" cap="flat" cmpd="sng">
            <a:solidFill>
              <a:srgbClr val="0000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VP 7</a:t>
            </a:r>
            <a:endParaRPr/>
          </a:p>
        </p:txBody>
      </p:sp>
      <p:sp>
        <p:nvSpPr>
          <p:cNvPr id="814" name="Shape 814"/>
          <p:cNvSpPr/>
          <p:nvPr/>
        </p:nvSpPr>
        <p:spPr>
          <a:xfrm>
            <a:off x="6606002" y="3013075"/>
            <a:ext cx="1379537" cy="228600"/>
          </a:xfrm>
          <a:prstGeom prst="rect">
            <a:avLst/>
          </a:prstGeom>
          <a:solidFill>
            <a:srgbClr val="ACACEA"/>
          </a:solidFill>
          <a:ln w="19075" cap="flat" cmpd="sng">
            <a:solidFill>
              <a:srgbClr val="0000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VP 3</a:t>
            </a:r>
            <a:endParaRPr/>
          </a:p>
        </p:txBody>
      </p:sp>
      <p:cxnSp>
        <p:nvCxnSpPr>
          <p:cNvPr id="815" name="Shape 815"/>
          <p:cNvCxnSpPr/>
          <p:nvPr/>
        </p:nvCxnSpPr>
        <p:spPr>
          <a:xfrm>
            <a:off x="4086639" y="4200525"/>
            <a:ext cx="2519363" cy="1737360"/>
          </a:xfrm>
          <a:prstGeom prst="straightConnector1">
            <a:avLst/>
          </a:prstGeom>
          <a:noFill/>
          <a:ln w="19075" cap="flat" cmpd="sng">
            <a:solidFill>
              <a:srgbClr val="000066"/>
            </a:solidFill>
            <a:prstDash val="dash"/>
            <a:miter lim="800000"/>
            <a:headEnd type="none" w="med" len="med"/>
            <a:tailEnd type="triangle" w="med" len="med"/>
          </a:ln>
        </p:spPr>
      </p:cxnSp>
      <p:cxnSp>
        <p:nvCxnSpPr>
          <p:cNvPr id="816" name="Shape 816"/>
          <p:cNvCxnSpPr/>
          <p:nvPr/>
        </p:nvCxnSpPr>
        <p:spPr>
          <a:xfrm rot="10800000" flipH="1">
            <a:off x="4086639" y="2830513"/>
            <a:ext cx="2527300" cy="1612900"/>
          </a:xfrm>
          <a:prstGeom prst="straightConnector1">
            <a:avLst/>
          </a:prstGeom>
          <a:noFill/>
          <a:ln w="19075" cap="flat" cmpd="sng">
            <a:solidFill>
              <a:srgbClr val="000066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817" name="Shape 817"/>
          <p:cNvCxnSpPr/>
          <p:nvPr/>
        </p:nvCxnSpPr>
        <p:spPr>
          <a:xfrm rot="10800000" flipH="1">
            <a:off x="4112039" y="2601913"/>
            <a:ext cx="2501900" cy="698500"/>
          </a:xfrm>
          <a:prstGeom prst="straightConnector1">
            <a:avLst/>
          </a:prstGeom>
          <a:noFill/>
          <a:ln w="19075" cap="flat" cmpd="sng">
            <a:solidFill>
              <a:srgbClr val="000066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818" name="Shape 818"/>
          <p:cNvCxnSpPr/>
          <p:nvPr/>
        </p:nvCxnSpPr>
        <p:spPr>
          <a:xfrm rot="10800000" flipH="1">
            <a:off x="4061239" y="2373313"/>
            <a:ext cx="2552700" cy="701675"/>
          </a:xfrm>
          <a:prstGeom prst="straightConnector1">
            <a:avLst/>
          </a:prstGeom>
          <a:noFill/>
          <a:ln w="19075" cap="flat" cmpd="sng">
            <a:solidFill>
              <a:srgbClr val="000066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819" name="Shape 819"/>
          <p:cNvSpPr txBox="1"/>
          <p:nvPr/>
        </p:nvSpPr>
        <p:spPr>
          <a:xfrm>
            <a:off x="6540914" y="3762375"/>
            <a:ext cx="1541463" cy="573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ctr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Virtual memory</a:t>
            </a:r>
            <a:endParaRPr/>
          </a:p>
          <a:p>
            <a:pPr marL="0" marR="0" lvl="0" indent="0" algn="ctr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(disk)</a:t>
            </a:r>
            <a:endParaRPr/>
          </a:p>
        </p:txBody>
      </p:sp>
      <p:sp>
        <p:nvSpPr>
          <p:cNvPr id="820" name="Shape 820"/>
          <p:cNvSpPr/>
          <p:nvPr/>
        </p:nvSpPr>
        <p:spPr>
          <a:xfrm>
            <a:off x="2956339" y="4079875"/>
            <a:ext cx="304800" cy="228600"/>
          </a:xfrm>
          <a:prstGeom prst="rect">
            <a:avLst/>
          </a:prstGeom>
          <a:noFill/>
          <a:ln w="19075" cap="flat" cmpd="sng">
            <a:solidFill>
              <a:srgbClr val="0000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821" name="Shape 821"/>
          <p:cNvSpPr/>
          <p:nvPr/>
        </p:nvSpPr>
        <p:spPr>
          <a:xfrm>
            <a:off x="2956339" y="4308475"/>
            <a:ext cx="304800" cy="228600"/>
          </a:xfrm>
          <a:prstGeom prst="rect">
            <a:avLst/>
          </a:prstGeom>
          <a:noFill/>
          <a:ln w="19075" cap="flat" cmpd="sng">
            <a:solidFill>
              <a:srgbClr val="0000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822" name="Shape 822"/>
          <p:cNvSpPr/>
          <p:nvPr/>
        </p:nvSpPr>
        <p:spPr>
          <a:xfrm>
            <a:off x="2956339" y="3851275"/>
            <a:ext cx="304800" cy="228600"/>
          </a:xfrm>
          <a:prstGeom prst="rect">
            <a:avLst/>
          </a:prstGeom>
          <a:noFill/>
          <a:ln w="19075" cap="flat" cmpd="sng">
            <a:solidFill>
              <a:srgbClr val="0000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823" name="Shape 823"/>
          <p:cNvSpPr/>
          <p:nvPr/>
        </p:nvSpPr>
        <p:spPr>
          <a:xfrm>
            <a:off x="2956339" y="2708275"/>
            <a:ext cx="304800" cy="228600"/>
          </a:xfrm>
          <a:prstGeom prst="rect">
            <a:avLst/>
          </a:prstGeom>
          <a:noFill/>
          <a:ln w="19075" cap="flat" cmpd="sng">
            <a:solidFill>
              <a:srgbClr val="0000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824" name="Shape 824"/>
          <p:cNvSpPr/>
          <p:nvPr/>
        </p:nvSpPr>
        <p:spPr>
          <a:xfrm>
            <a:off x="2956339" y="2936875"/>
            <a:ext cx="304800" cy="228600"/>
          </a:xfrm>
          <a:prstGeom prst="rect">
            <a:avLst/>
          </a:prstGeom>
          <a:noFill/>
          <a:ln w="19075" cap="flat" cmpd="sng">
            <a:solidFill>
              <a:srgbClr val="0000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825" name="Shape 825"/>
          <p:cNvSpPr/>
          <p:nvPr/>
        </p:nvSpPr>
        <p:spPr>
          <a:xfrm>
            <a:off x="2956339" y="3165475"/>
            <a:ext cx="304800" cy="228600"/>
          </a:xfrm>
          <a:prstGeom prst="rect">
            <a:avLst/>
          </a:prstGeom>
          <a:noFill/>
          <a:ln w="19075" cap="flat" cmpd="sng">
            <a:solidFill>
              <a:srgbClr val="0000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826" name="Shape 826"/>
          <p:cNvSpPr/>
          <p:nvPr/>
        </p:nvSpPr>
        <p:spPr>
          <a:xfrm>
            <a:off x="2956339" y="3394075"/>
            <a:ext cx="304800" cy="228600"/>
          </a:xfrm>
          <a:prstGeom prst="rect">
            <a:avLst/>
          </a:prstGeom>
          <a:noFill/>
          <a:ln w="19075" cap="flat" cmpd="sng">
            <a:solidFill>
              <a:srgbClr val="0000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827" name="Shape 827"/>
          <p:cNvSpPr/>
          <p:nvPr/>
        </p:nvSpPr>
        <p:spPr>
          <a:xfrm>
            <a:off x="2956339" y="3622675"/>
            <a:ext cx="304800" cy="228600"/>
          </a:xfrm>
          <a:prstGeom prst="rect">
            <a:avLst/>
          </a:prstGeom>
          <a:noFill/>
          <a:ln w="19075" cap="flat" cmpd="sng">
            <a:solidFill>
              <a:srgbClr val="0000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828" name="Shape 828"/>
          <p:cNvSpPr txBox="1"/>
          <p:nvPr/>
        </p:nvSpPr>
        <p:spPr>
          <a:xfrm>
            <a:off x="2727739" y="2403475"/>
            <a:ext cx="685800" cy="335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 i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Valid</a:t>
            </a:r>
            <a:endParaRPr/>
          </a:p>
        </p:txBody>
      </p:sp>
      <p:sp>
        <p:nvSpPr>
          <p:cNvPr id="829" name="Shape 829"/>
          <p:cNvSpPr txBox="1"/>
          <p:nvPr/>
        </p:nvSpPr>
        <p:spPr>
          <a:xfrm>
            <a:off x="2964366" y="2678113"/>
            <a:ext cx="280987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830" name="Shape 830"/>
          <p:cNvSpPr txBox="1"/>
          <p:nvPr/>
        </p:nvSpPr>
        <p:spPr>
          <a:xfrm>
            <a:off x="2965159" y="2911022"/>
            <a:ext cx="279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831" name="Shape 831"/>
          <p:cNvSpPr txBox="1"/>
          <p:nvPr/>
        </p:nvSpPr>
        <p:spPr>
          <a:xfrm>
            <a:off x="2964366" y="3376840"/>
            <a:ext cx="273129" cy="305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832" name="Shape 832"/>
          <p:cNvSpPr txBox="1"/>
          <p:nvPr/>
        </p:nvSpPr>
        <p:spPr>
          <a:xfrm>
            <a:off x="2965159" y="3583993"/>
            <a:ext cx="273129" cy="305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833" name="Shape 833"/>
          <p:cNvSpPr txBox="1"/>
          <p:nvPr/>
        </p:nvSpPr>
        <p:spPr>
          <a:xfrm>
            <a:off x="2964366" y="3823341"/>
            <a:ext cx="280987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834" name="Shape 834"/>
          <p:cNvSpPr txBox="1"/>
          <p:nvPr/>
        </p:nvSpPr>
        <p:spPr>
          <a:xfrm>
            <a:off x="2965159" y="4282719"/>
            <a:ext cx="279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835" name="Shape 835"/>
          <p:cNvSpPr txBox="1"/>
          <p:nvPr/>
        </p:nvSpPr>
        <p:spPr>
          <a:xfrm>
            <a:off x="2964366" y="4049811"/>
            <a:ext cx="280987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836" name="Shape 836"/>
          <p:cNvSpPr txBox="1"/>
          <p:nvPr/>
        </p:nvSpPr>
        <p:spPr>
          <a:xfrm>
            <a:off x="2965159" y="3143931"/>
            <a:ext cx="279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837" name="Shape 837"/>
          <p:cNvSpPr txBox="1"/>
          <p:nvPr/>
        </p:nvSpPr>
        <p:spPr>
          <a:xfrm>
            <a:off x="3327814" y="1914525"/>
            <a:ext cx="1339126" cy="8183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 i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Physical page</a:t>
            </a:r>
            <a:endParaRPr/>
          </a:p>
          <a:p>
            <a:pPr marL="0" marR="0" lvl="0" indent="0" algn="ctr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 i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number or </a:t>
            </a:r>
            <a:endParaRPr/>
          </a:p>
          <a:p>
            <a:pPr marL="0" marR="0" lvl="0" indent="0" algn="ctr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 i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disk address</a:t>
            </a:r>
            <a:endParaRPr/>
          </a:p>
        </p:txBody>
      </p:sp>
      <p:sp>
        <p:nvSpPr>
          <p:cNvPr id="838" name="Shape 838"/>
          <p:cNvSpPr txBox="1"/>
          <p:nvPr/>
        </p:nvSpPr>
        <p:spPr>
          <a:xfrm>
            <a:off x="2349736" y="2643010"/>
            <a:ext cx="641243" cy="335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r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PTE 0</a:t>
            </a:r>
            <a:endParaRPr/>
          </a:p>
        </p:txBody>
      </p:sp>
      <p:sp>
        <p:nvSpPr>
          <p:cNvPr id="839" name="Shape 839"/>
          <p:cNvSpPr txBox="1"/>
          <p:nvPr/>
        </p:nvSpPr>
        <p:spPr>
          <a:xfrm>
            <a:off x="2346561" y="4255910"/>
            <a:ext cx="641243" cy="335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r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PTE 7</a:t>
            </a:r>
            <a:endParaRPr/>
          </a:p>
        </p:txBody>
      </p:sp>
      <p:sp>
        <p:nvSpPr>
          <p:cNvPr id="840" name="Shape 840"/>
          <p:cNvSpPr txBox="1"/>
          <p:nvPr/>
        </p:nvSpPr>
        <p:spPr>
          <a:xfrm>
            <a:off x="7971252" y="2312988"/>
            <a:ext cx="550448" cy="335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PP 0</a:t>
            </a:r>
            <a:endParaRPr/>
          </a:p>
        </p:txBody>
      </p:sp>
      <p:sp>
        <p:nvSpPr>
          <p:cNvPr id="841" name="Shape 841"/>
          <p:cNvSpPr/>
          <p:nvPr/>
        </p:nvSpPr>
        <p:spPr>
          <a:xfrm>
            <a:off x="6606002" y="2578100"/>
            <a:ext cx="1379537" cy="228600"/>
          </a:xfrm>
          <a:prstGeom prst="rect">
            <a:avLst/>
          </a:prstGeom>
          <a:solidFill>
            <a:srgbClr val="ACACEA"/>
          </a:solidFill>
          <a:ln w="19075" cap="flat" cmpd="sng">
            <a:solidFill>
              <a:srgbClr val="0000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VP 2</a:t>
            </a:r>
            <a:endParaRPr/>
          </a:p>
        </p:txBody>
      </p:sp>
      <p:sp>
        <p:nvSpPr>
          <p:cNvPr id="842" name="Shape 842"/>
          <p:cNvSpPr/>
          <p:nvPr/>
        </p:nvSpPr>
        <p:spPr>
          <a:xfrm>
            <a:off x="6606002" y="2349500"/>
            <a:ext cx="1379537" cy="228600"/>
          </a:xfrm>
          <a:prstGeom prst="rect">
            <a:avLst/>
          </a:prstGeom>
          <a:solidFill>
            <a:srgbClr val="ACACEA"/>
          </a:solidFill>
          <a:ln w="19075" cap="flat" cmpd="sng">
            <a:solidFill>
              <a:srgbClr val="0000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VP 1</a:t>
            </a:r>
            <a:endParaRPr/>
          </a:p>
        </p:txBody>
      </p:sp>
      <p:sp>
        <p:nvSpPr>
          <p:cNvPr id="843" name="Shape 843"/>
          <p:cNvSpPr/>
          <p:nvPr/>
        </p:nvSpPr>
        <p:spPr>
          <a:xfrm>
            <a:off x="4035839" y="4406900"/>
            <a:ext cx="76200" cy="76200"/>
          </a:xfrm>
          <a:prstGeom prst="ellipse">
            <a:avLst/>
          </a:prstGeom>
          <a:solidFill>
            <a:srgbClr val="000066"/>
          </a:solidFill>
          <a:ln w="12600" cap="flat" cmpd="sng">
            <a:solidFill>
              <a:srgbClr val="0000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844" name="Shape 844"/>
          <p:cNvSpPr/>
          <p:nvPr/>
        </p:nvSpPr>
        <p:spPr>
          <a:xfrm>
            <a:off x="4035839" y="4178300"/>
            <a:ext cx="76200" cy="76200"/>
          </a:xfrm>
          <a:prstGeom prst="ellipse">
            <a:avLst/>
          </a:prstGeom>
          <a:solidFill>
            <a:srgbClr val="000066"/>
          </a:solidFill>
          <a:ln w="12600" cap="flat" cmpd="sng">
            <a:solidFill>
              <a:srgbClr val="0000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845" name="Shape 845"/>
          <p:cNvSpPr/>
          <p:nvPr/>
        </p:nvSpPr>
        <p:spPr>
          <a:xfrm>
            <a:off x="4035839" y="3270250"/>
            <a:ext cx="76200" cy="76200"/>
          </a:xfrm>
          <a:prstGeom prst="ellipse">
            <a:avLst/>
          </a:prstGeom>
          <a:solidFill>
            <a:srgbClr val="000066"/>
          </a:solidFill>
          <a:ln w="12600" cap="flat" cmpd="sng">
            <a:solidFill>
              <a:srgbClr val="0000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846" name="Shape 846"/>
          <p:cNvSpPr/>
          <p:nvPr/>
        </p:nvSpPr>
        <p:spPr>
          <a:xfrm>
            <a:off x="4035839" y="3035300"/>
            <a:ext cx="76200" cy="76200"/>
          </a:xfrm>
          <a:prstGeom prst="ellipse">
            <a:avLst/>
          </a:prstGeom>
          <a:solidFill>
            <a:srgbClr val="000066"/>
          </a:solidFill>
          <a:ln w="12600" cap="flat" cmpd="sng">
            <a:solidFill>
              <a:srgbClr val="0000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847" name="Shape 847"/>
          <p:cNvSpPr txBox="1"/>
          <p:nvPr/>
        </p:nvSpPr>
        <p:spPr>
          <a:xfrm>
            <a:off x="7983952" y="2973388"/>
            <a:ext cx="550448" cy="335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PP 3</a:t>
            </a:r>
            <a:endParaRPr/>
          </a:p>
        </p:txBody>
      </p:sp>
      <p:sp>
        <p:nvSpPr>
          <p:cNvPr id="848" name="Shape 848"/>
          <p:cNvSpPr/>
          <p:nvPr/>
        </p:nvSpPr>
        <p:spPr>
          <a:xfrm>
            <a:off x="6613939" y="4391025"/>
            <a:ext cx="1379538" cy="228600"/>
          </a:xfrm>
          <a:prstGeom prst="rect">
            <a:avLst/>
          </a:prstGeom>
          <a:solidFill>
            <a:srgbClr val="FFFFFF"/>
          </a:solidFill>
          <a:ln w="19075" cap="flat" cmpd="sng">
            <a:solidFill>
              <a:srgbClr val="0000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VP 1</a:t>
            </a:r>
            <a:endParaRPr/>
          </a:p>
        </p:txBody>
      </p:sp>
      <p:sp>
        <p:nvSpPr>
          <p:cNvPr id="849" name="Shape 849"/>
          <p:cNvSpPr/>
          <p:nvPr/>
        </p:nvSpPr>
        <p:spPr>
          <a:xfrm>
            <a:off x="6613939" y="4701540"/>
            <a:ext cx="1379538" cy="228600"/>
          </a:xfrm>
          <a:prstGeom prst="rect">
            <a:avLst/>
          </a:prstGeom>
          <a:solidFill>
            <a:srgbClr val="FFFFFF"/>
          </a:solidFill>
          <a:ln w="19075" cap="flat" cmpd="sng">
            <a:solidFill>
              <a:srgbClr val="0000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VP 2</a:t>
            </a:r>
            <a:endParaRPr/>
          </a:p>
        </p:txBody>
      </p:sp>
      <p:sp>
        <p:nvSpPr>
          <p:cNvPr id="850" name="Shape 850"/>
          <p:cNvSpPr/>
          <p:nvPr/>
        </p:nvSpPr>
        <p:spPr>
          <a:xfrm>
            <a:off x="6613939" y="5322570"/>
            <a:ext cx="1379538" cy="228600"/>
          </a:xfrm>
          <a:prstGeom prst="rect">
            <a:avLst/>
          </a:prstGeom>
          <a:solidFill>
            <a:srgbClr val="FFFFFF"/>
          </a:solidFill>
          <a:ln w="19075" cap="flat" cmpd="sng">
            <a:solidFill>
              <a:srgbClr val="0000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VP 4</a:t>
            </a:r>
            <a:endParaRPr/>
          </a:p>
        </p:txBody>
      </p:sp>
      <p:sp>
        <p:nvSpPr>
          <p:cNvPr id="851" name="Shape 851"/>
          <p:cNvSpPr/>
          <p:nvPr/>
        </p:nvSpPr>
        <p:spPr>
          <a:xfrm>
            <a:off x="6613939" y="5937885"/>
            <a:ext cx="1379538" cy="228600"/>
          </a:xfrm>
          <a:prstGeom prst="rect">
            <a:avLst/>
          </a:prstGeom>
          <a:solidFill>
            <a:srgbClr val="FFFFFF"/>
          </a:solidFill>
          <a:ln w="19075" cap="flat" cmpd="sng">
            <a:solidFill>
              <a:srgbClr val="0000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VP 6</a:t>
            </a:r>
            <a:endParaRPr/>
          </a:p>
        </p:txBody>
      </p:sp>
      <p:sp>
        <p:nvSpPr>
          <p:cNvPr id="852" name="Shape 852"/>
          <p:cNvSpPr/>
          <p:nvPr/>
        </p:nvSpPr>
        <p:spPr>
          <a:xfrm>
            <a:off x="6613939" y="6248400"/>
            <a:ext cx="1379538" cy="228600"/>
          </a:xfrm>
          <a:prstGeom prst="rect">
            <a:avLst/>
          </a:prstGeom>
          <a:solidFill>
            <a:srgbClr val="FFFFFF"/>
          </a:solidFill>
          <a:ln w="19075" cap="flat" cmpd="sng">
            <a:solidFill>
              <a:srgbClr val="0000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VP 7</a:t>
            </a:r>
            <a:endParaRPr/>
          </a:p>
        </p:txBody>
      </p:sp>
      <p:sp>
        <p:nvSpPr>
          <p:cNvPr id="853" name="Shape 853"/>
          <p:cNvSpPr/>
          <p:nvPr/>
        </p:nvSpPr>
        <p:spPr>
          <a:xfrm>
            <a:off x="4035839" y="3479444"/>
            <a:ext cx="76200" cy="76200"/>
          </a:xfrm>
          <a:prstGeom prst="ellipse">
            <a:avLst/>
          </a:prstGeom>
          <a:solidFill>
            <a:srgbClr val="000066"/>
          </a:solidFill>
          <a:ln w="12600" cap="flat" cmpd="sng">
            <a:solidFill>
              <a:srgbClr val="0000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cxnSp>
        <p:nvCxnSpPr>
          <p:cNvPr id="854" name="Shape 854"/>
          <p:cNvCxnSpPr/>
          <p:nvPr/>
        </p:nvCxnSpPr>
        <p:spPr>
          <a:xfrm>
            <a:off x="4080289" y="3719512"/>
            <a:ext cx="2533650" cy="1603057"/>
          </a:xfrm>
          <a:prstGeom prst="straightConnector1">
            <a:avLst/>
          </a:prstGeom>
          <a:noFill/>
          <a:ln w="19075" cap="flat" cmpd="sng">
            <a:solidFill>
              <a:srgbClr val="000066"/>
            </a:solidFill>
            <a:prstDash val="dash"/>
            <a:miter lim="800000"/>
            <a:headEnd type="none" w="med" len="med"/>
            <a:tailEnd type="triangle" w="med" len="med"/>
          </a:ln>
        </p:spPr>
      </p:cxnSp>
      <p:sp>
        <p:nvSpPr>
          <p:cNvPr id="855" name="Shape 855"/>
          <p:cNvSpPr/>
          <p:nvPr/>
        </p:nvSpPr>
        <p:spPr>
          <a:xfrm>
            <a:off x="4035839" y="3689350"/>
            <a:ext cx="76200" cy="76200"/>
          </a:xfrm>
          <a:prstGeom prst="ellipse">
            <a:avLst/>
          </a:prstGeom>
          <a:solidFill>
            <a:srgbClr val="000066"/>
          </a:solidFill>
          <a:ln w="12600" cap="flat" cmpd="sng">
            <a:solidFill>
              <a:srgbClr val="0000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cxnSp>
        <p:nvCxnSpPr>
          <p:cNvPr id="856" name="Shape 856"/>
          <p:cNvCxnSpPr/>
          <p:nvPr/>
        </p:nvCxnSpPr>
        <p:spPr>
          <a:xfrm rot="10800000" flipH="1">
            <a:off x="4086639" y="3074987"/>
            <a:ext cx="2527300" cy="433386"/>
          </a:xfrm>
          <a:prstGeom prst="straightConnector1">
            <a:avLst/>
          </a:prstGeom>
          <a:noFill/>
          <a:ln w="19075" cap="flat" cmpd="sng">
            <a:solidFill>
              <a:srgbClr val="000066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857" name="Shape 857"/>
          <p:cNvSpPr/>
          <p:nvPr/>
        </p:nvSpPr>
        <p:spPr>
          <a:xfrm>
            <a:off x="6613939" y="5012055"/>
            <a:ext cx="1379538" cy="228600"/>
          </a:xfrm>
          <a:prstGeom prst="rect">
            <a:avLst/>
          </a:prstGeom>
          <a:solidFill>
            <a:srgbClr val="FFFFFF"/>
          </a:solidFill>
          <a:ln w="19075" cap="flat" cmpd="sng">
            <a:solidFill>
              <a:srgbClr val="0000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VP 3</a:t>
            </a:r>
            <a:endParaRPr/>
          </a:p>
        </p:txBody>
      </p:sp>
      <p:sp>
        <p:nvSpPr>
          <p:cNvPr id="858" name="Shape 858"/>
          <p:cNvSpPr/>
          <p:nvPr/>
        </p:nvSpPr>
        <p:spPr>
          <a:xfrm>
            <a:off x="6613939" y="5627370"/>
            <a:ext cx="1379538" cy="228600"/>
          </a:xfrm>
          <a:prstGeom prst="rect">
            <a:avLst/>
          </a:prstGeom>
          <a:solidFill>
            <a:srgbClr val="FFFFFF"/>
          </a:solidFill>
          <a:ln w="19075" cap="flat" cmpd="sng">
            <a:solidFill>
              <a:srgbClr val="0000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VP 5</a:t>
            </a:r>
            <a:endParaRPr/>
          </a:p>
        </p:txBody>
      </p:sp>
      <p:cxnSp>
        <p:nvCxnSpPr>
          <p:cNvPr id="859" name="Shape 859"/>
          <p:cNvCxnSpPr/>
          <p:nvPr/>
        </p:nvCxnSpPr>
        <p:spPr>
          <a:xfrm>
            <a:off x="4094576" y="3932835"/>
            <a:ext cx="2519363" cy="1737360"/>
          </a:xfrm>
          <a:prstGeom prst="straightConnector1">
            <a:avLst/>
          </a:prstGeom>
          <a:noFill/>
          <a:ln w="19075" cap="flat" cmpd="sng">
            <a:solidFill>
              <a:srgbClr val="000066"/>
            </a:solidFill>
            <a:prstDash val="dash"/>
            <a:miter lim="800000"/>
            <a:headEnd type="none" w="med" len="med"/>
            <a:tailEnd type="triangle" w="med" len="med"/>
          </a:ln>
        </p:spPr>
      </p:cxnSp>
      <p:sp>
        <p:nvSpPr>
          <p:cNvPr id="860" name="Shape 860"/>
          <p:cNvSpPr/>
          <p:nvPr/>
        </p:nvSpPr>
        <p:spPr>
          <a:xfrm>
            <a:off x="4043776" y="3910610"/>
            <a:ext cx="76200" cy="76200"/>
          </a:xfrm>
          <a:prstGeom prst="ellipse">
            <a:avLst/>
          </a:prstGeom>
          <a:solidFill>
            <a:srgbClr val="000066"/>
          </a:solidFill>
          <a:ln w="12600" cap="flat" cmpd="sng">
            <a:solidFill>
              <a:srgbClr val="0000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03C99-697A-4DA2-8612-8107F52A6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Part 5 and 6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5E3082-8FFF-4D1C-AF54-5B17C63296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far we’ve only been looking at well-behaved programs</a:t>
            </a:r>
          </a:p>
          <a:p>
            <a:r>
              <a:rPr lang="en-US" dirty="0"/>
              <a:t>What if they misbehave?</a:t>
            </a:r>
          </a:p>
          <a:p>
            <a:r>
              <a:rPr lang="en-US" dirty="0"/>
              <a:t>Wouldn’t it be nice if a misbehaving process couldn’t interfere with any </a:t>
            </a:r>
            <a:r>
              <a:rPr lang="en-US" i="1" dirty="0"/>
              <a:t>other</a:t>
            </a:r>
            <a:r>
              <a:rPr lang="en-US" dirty="0"/>
              <a:t> processes?</a:t>
            </a:r>
          </a:p>
        </p:txBody>
      </p:sp>
    </p:spTree>
    <p:extLst>
      <p:ext uri="{BB962C8B-B14F-4D97-AF65-F5344CB8AC3E}">
        <p14:creationId xmlns:p14="http://schemas.microsoft.com/office/powerpoint/2010/main" val="29950449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2" name="Shape 1002"/>
          <p:cNvSpPr txBox="1">
            <a:spLocks noGrp="1"/>
          </p:cNvSpPr>
          <p:nvPr>
            <p:ph type="title"/>
          </p:nvPr>
        </p:nvSpPr>
        <p:spPr>
          <a:xfrm>
            <a:off x="327025" y="381000"/>
            <a:ext cx="8893175" cy="782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19063" marR="0" lvl="0" indent="-119063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VM as a Tool for Memory Protection</a:t>
            </a:r>
            <a:endParaRPr/>
          </a:p>
        </p:txBody>
      </p:sp>
      <p:sp>
        <p:nvSpPr>
          <p:cNvPr id="1003" name="Shape 1003"/>
          <p:cNvSpPr txBox="1">
            <a:spLocks noGrp="1"/>
          </p:cNvSpPr>
          <p:nvPr>
            <p:ph type="body" idx="1"/>
          </p:nvPr>
        </p:nvSpPr>
        <p:spPr>
          <a:xfrm>
            <a:off x="338668" y="1212321"/>
            <a:ext cx="8307387" cy="921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Char char="⬛"/>
            </a:pPr>
            <a:r>
              <a:rPr lang="en-GB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Extend PTEs with permission bits</a:t>
            </a:r>
            <a:endParaRPr/>
          </a:p>
          <a:p>
            <a:pPr marL="342900" marR="0" lvl="0" indent="-342900" algn="l" rtl="0">
              <a:lnSpc>
                <a:spcPct val="83000"/>
              </a:lnSpc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Char char="⬛"/>
            </a:pPr>
            <a:r>
              <a:rPr lang="en-GB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MMU checks these bits on each access</a:t>
            </a:r>
            <a:endParaRPr/>
          </a:p>
        </p:txBody>
      </p:sp>
      <p:sp>
        <p:nvSpPr>
          <p:cNvPr id="1004" name="Shape 1004"/>
          <p:cNvSpPr txBox="1"/>
          <p:nvPr/>
        </p:nvSpPr>
        <p:spPr>
          <a:xfrm>
            <a:off x="152400" y="2870188"/>
            <a:ext cx="1072087" cy="333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350" tIns="44275" rIns="90350" bIns="44275" anchor="t" anchorCtr="0">
            <a:noAutofit/>
          </a:bodyPr>
          <a:lstStyle/>
          <a:p>
            <a:pPr marL="0" marR="0" lvl="0" indent="0" algn="l" rtl="0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i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Process i:</a:t>
            </a:r>
            <a:endParaRPr/>
          </a:p>
        </p:txBody>
      </p:sp>
      <p:sp>
        <p:nvSpPr>
          <p:cNvPr id="1005" name="Shape 1005"/>
          <p:cNvSpPr txBox="1"/>
          <p:nvPr/>
        </p:nvSpPr>
        <p:spPr>
          <a:xfrm>
            <a:off x="4297363" y="2871788"/>
            <a:ext cx="866262" cy="306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350" tIns="44275" rIns="90350" bIns="44275" anchor="t" anchorCtr="0">
            <a:noAutofit/>
          </a:bodyPr>
          <a:lstStyle/>
          <a:p>
            <a:pPr marL="0" marR="0" lvl="0" indent="0" algn="l" rtl="0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Address</a:t>
            </a:r>
            <a:endParaRPr/>
          </a:p>
        </p:txBody>
      </p:sp>
      <p:sp>
        <p:nvSpPr>
          <p:cNvPr id="1006" name="Shape 1006"/>
          <p:cNvSpPr txBox="1"/>
          <p:nvPr/>
        </p:nvSpPr>
        <p:spPr>
          <a:xfrm>
            <a:off x="1976441" y="2871788"/>
            <a:ext cx="649664" cy="306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350" tIns="44275" rIns="90350" bIns="44275" anchor="t" anchorCtr="0">
            <a:noAutofit/>
          </a:bodyPr>
          <a:lstStyle/>
          <a:p>
            <a:pPr marL="0" marR="0" lvl="0" indent="0" algn="ctr" rtl="0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READ</a:t>
            </a:r>
            <a:endParaRPr/>
          </a:p>
        </p:txBody>
      </p:sp>
      <p:sp>
        <p:nvSpPr>
          <p:cNvPr id="1007" name="Shape 1007"/>
          <p:cNvSpPr txBox="1"/>
          <p:nvPr/>
        </p:nvSpPr>
        <p:spPr>
          <a:xfrm>
            <a:off x="2616199" y="2871788"/>
            <a:ext cx="738727" cy="306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350" tIns="44275" rIns="90350" bIns="44275" anchor="t" anchorCtr="0">
            <a:noAutofit/>
          </a:bodyPr>
          <a:lstStyle/>
          <a:p>
            <a:pPr marL="0" marR="0" lvl="0" indent="0" algn="ctr" rtl="0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WRITE</a:t>
            </a:r>
            <a:endParaRPr/>
          </a:p>
        </p:txBody>
      </p:sp>
      <p:sp>
        <p:nvSpPr>
          <p:cNvPr id="1008" name="Shape 1008"/>
          <p:cNvSpPr/>
          <p:nvPr/>
        </p:nvSpPr>
        <p:spPr>
          <a:xfrm>
            <a:off x="4003675" y="3176588"/>
            <a:ext cx="1524000" cy="304800"/>
          </a:xfrm>
          <a:prstGeom prst="rect">
            <a:avLst/>
          </a:prstGeom>
          <a:solidFill>
            <a:srgbClr val="ACACEA"/>
          </a:solidFill>
          <a:ln w="126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0350" tIns="44275" rIns="90350" bIns="44275" anchor="ctr" anchorCtr="0">
            <a:noAutofit/>
          </a:bodyPr>
          <a:lstStyle/>
          <a:p>
            <a:pPr marL="0" marR="0" lvl="0" indent="0" algn="ctr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PP 6</a:t>
            </a:r>
            <a:endParaRPr/>
          </a:p>
        </p:txBody>
      </p:sp>
      <p:sp>
        <p:nvSpPr>
          <p:cNvPr id="1009" name="Shape 1009"/>
          <p:cNvSpPr/>
          <p:nvPr/>
        </p:nvSpPr>
        <p:spPr>
          <a:xfrm>
            <a:off x="1951037" y="3176588"/>
            <a:ext cx="685800" cy="304800"/>
          </a:xfrm>
          <a:prstGeom prst="rect">
            <a:avLst/>
          </a:prstGeom>
          <a:solidFill>
            <a:srgbClr val="D5F1CF"/>
          </a:solidFill>
          <a:ln w="126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0350" tIns="44275" rIns="90350" bIns="44275" anchor="ctr" anchorCtr="0">
            <a:noAutofit/>
          </a:bodyPr>
          <a:lstStyle/>
          <a:p>
            <a:pPr marL="0" marR="0" lvl="0" indent="0" algn="ctr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Yes</a:t>
            </a:r>
            <a:endParaRPr/>
          </a:p>
        </p:txBody>
      </p:sp>
      <p:sp>
        <p:nvSpPr>
          <p:cNvPr id="1010" name="Shape 1010"/>
          <p:cNvSpPr/>
          <p:nvPr/>
        </p:nvSpPr>
        <p:spPr>
          <a:xfrm>
            <a:off x="2636837" y="3176588"/>
            <a:ext cx="685800" cy="304800"/>
          </a:xfrm>
          <a:prstGeom prst="rect">
            <a:avLst/>
          </a:prstGeom>
          <a:solidFill>
            <a:srgbClr val="F1C7C7"/>
          </a:solidFill>
          <a:ln w="126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0350" tIns="44275" rIns="90350" bIns="44275" anchor="ctr" anchorCtr="0">
            <a:noAutofit/>
          </a:bodyPr>
          <a:lstStyle/>
          <a:p>
            <a:pPr marL="0" marR="0" lvl="0" indent="0" algn="ctr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</a:t>
            </a:r>
            <a:endParaRPr/>
          </a:p>
        </p:txBody>
      </p:sp>
      <p:sp>
        <p:nvSpPr>
          <p:cNvPr id="1011" name="Shape 1011"/>
          <p:cNvSpPr/>
          <p:nvPr/>
        </p:nvSpPr>
        <p:spPr>
          <a:xfrm>
            <a:off x="4003675" y="3481388"/>
            <a:ext cx="1524000" cy="304800"/>
          </a:xfrm>
          <a:prstGeom prst="rect">
            <a:avLst/>
          </a:prstGeom>
          <a:solidFill>
            <a:srgbClr val="ACACEA"/>
          </a:solidFill>
          <a:ln w="126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0350" tIns="44275" rIns="90350" bIns="44275" anchor="ctr" anchorCtr="0">
            <a:noAutofit/>
          </a:bodyPr>
          <a:lstStyle/>
          <a:p>
            <a:pPr marL="0" marR="0" lvl="0" indent="0" algn="ctr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PP 4</a:t>
            </a:r>
            <a:endParaRPr/>
          </a:p>
        </p:txBody>
      </p:sp>
      <p:sp>
        <p:nvSpPr>
          <p:cNvPr id="1012" name="Shape 1012"/>
          <p:cNvSpPr/>
          <p:nvPr/>
        </p:nvSpPr>
        <p:spPr>
          <a:xfrm>
            <a:off x="1951037" y="3481388"/>
            <a:ext cx="685800" cy="304800"/>
          </a:xfrm>
          <a:prstGeom prst="rect">
            <a:avLst/>
          </a:prstGeom>
          <a:solidFill>
            <a:srgbClr val="D5F1CF"/>
          </a:solidFill>
          <a:ln w="126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0350" tIns="44275" rIns="90350" bIns="44275" anchor="ctr" anchorCtr="0">
            <a:noAutofit/>
          </a:bodyPr>
          <a:lstStyle/>
          <a:p>
            <a:pPr marL="0" marR="0" lvl="0" indent="0" algn="ctr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Yes</a:t>
            </a:r>
            <a:endParaRPr/>
          </a:p>
        </p:txBody>
      </p:sp>
      <p:sp>
        <p:nvSpPr>
          <p:cNvPr id="1013" name="Shape 1013"/>
          <p:cNvSpPr/>
          <p:nvPr/>
        </p:nvSpPr>
        <p:spPr>
          <a:xfrm>
            <a:off x="2636837" y="3481388"/>
            <a:ext cx="685800" cy="304800"/>
          </a:xfrm>
          <a:prstGeom prst="rect">
            <a:avLst/>
          </a:prstGeom>
          <a:solidFill>
            <a:srgbClr val="D5F1CF"/>
          </a:solidFill>
          <a:ln w="126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0350" tIns="44275" rIns="90350" bIns="44275" anchor="ctr" anchorCtr="0">
            <a:noAutofit/>
          </a:bodyPr>
          <a:lstStyle/>
          <a:p>
            <a:pPr marL="0" marR="0" lvl="0" indent="0" algn="ctr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Yes</a:t>
            </a:r>
            <a:endParaRPr/>
          </a:p>
        </p:txBody>
      </p:sp>
      <p:sp>
        <p:nvSpPr>
          <p:cNvPr id="1014" name="Shape 1014"/>
          <p:cNvSpPr/>
          <p:nvPr/>
        </p:nvSpPr>
        <p:spPr>
          <a:xfrm>
            <a:off x="4003675" y="3786188"/>
            <a:ext cx="1524000" cy="304800"/>
          </a:xfrm>
          <a:prstGeom prst="rect">
            <a:avLst/>
          </a:prstGeom>
          <a:solidFill>
            <a:srgbClr val="ACACEA"/>
          </a:solidFill>
          <a:ln w="126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0350" tIns="44275" rIns="90350" bIns="44275" anchor="ctr" anchorCtr="0">
            <a:noAutofit/>
          </a:bodyPr>
          <a:lstStyle/>
          <a:p>
            <a:pPr marL="0" marR="0" lvl="0" indent="0" algn="ctr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PP 2</a:t>
            </a:r>
            <a:endParaRPr/>
          </a:p>
        </p:txBody>
      </p:sp>
      <p:sp>
        <p:nvSpPr>
          <p:cNvPr id="1015" name="Shape 1015"/>
          <p:cNvSpPr/>
          <p:nvPr/>
        </p:nvSpPr>
        <p:spPr>
          <a:xfrm>
            <a:off x="1951037" y="3786188"/>
            <a:ext cx="685800" cy="304800"/>
          </a:xfrm>
          <a:prstGeom prst="rect">
            <a:avLst/>
          </a:prstGeom>
          <a:solidFill>
            <a:srgbClr val="D5F1CF"/>
          </a:solidFill>
          <a:ln w="126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0350" tIns="44275" rIns="90350" bIns="44275" anchor="ctr" anchorCtr="0">
            <a:noAutofit/>
          </a:bodyPr>
          <a:lstStyle/>
          <a:p>
            <a:pPr marL="0" marR="0" lvl="0" indent="0" algn="ctr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Yes</a:t>
            </a:r>
            <a:endParaRPr/>
          </a:p>
        </p:txBody>
      </p:sp>
      <p:sp>
        <p:nvSpPr>
          <p:cNvPr id="1016" name="Shape 1016"/>
          <p:cNvSpPr txBox="1"/>
          <p:nvPr/>
        </p:nvSpPr>
        <p:spPr>
          <a:xfrm>
            <a:off x="533400" y="3171825"/>
            <a:ext cx="620105" cy="306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350" tIns="44275" rIns="90350" bIns="44275" anchor="t" anchorCtr="0">
            <a:noAutofit/>
          </a:bodyPr>
          <a:lstStyle/>
          <a:p>
            <a:pPr marL="0" marR="0" lvl="0" indent="0" algn="l" rtl="0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VP 0:</a:t>
            </a:r>
            <a:endParaRPr/>
          </a:p>
        </p:txBody>
      </p:sp>
      <p:sp>
        <p:nvSpPr>
          <p:cNvPr id="1017" name="Shape 1017"/>
          <p:cNvSpPr txBox="1"/>
          <p:nvPr/>
        </p:nvSpPr>
        <p:spPr>
          <a:xfrm>
            <a:off x="533400" y="3476625"/>
            <a:ext cx="620105" cy="306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350" tIns="44275" rIns="90350" bIns="44275" anchor="t" anchorCtr="0">
            <a:noAutofit/>
          </a:bodyPr>
          <a:lstStyle/>
          <a:p>
            <a:pPr marL="0" marR="0" lvl="0" indent="0" algn="l" rtl="0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VP 1:</a:t>
            </a:r>
            <a:endParaRPr/>
          </a:p>
        </p:txBody>
      </p:sp>
      <p:sp>
        <p:nvSpPr>
          <p:cNvPr id="1018" name="Shape 1018"/>
          <p:cNvSpPr txBox="1"/>
          <p:nvPr/>
        </p:nvSpPr>
        <p:spPr>
          <a:xfrm>
            <a:off x="534987" y="3781425"/>
            <a:ext cx="620105" cy="306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350" tIns="44275" rIns="90350" bIns="44275" anchor="t" anchorCtr="0">
            <a:noAutofit/>
          </a:bodyPr>
          <a:lstStyle/>
          <a:p>
            <a:pPr marL="0" marR="0" lvl="0" indent="0" algn="l" rtl="0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VP 2:</a:t>
            </a:r>
            <a:endParaRPr/>
          </a:p>
        </p:txBody>
      </p:sp>
      <p:sp>
        <p:nvSpPr>
          <p:cNvPr id="1019" name="Shape 1019"/>
          <p:cNvSpPr/>
          <p:nvPr/>
        </p:nvSpPr>
        <p:spPr>
          <a:xfrm>
            <a:off x="3605213" y="4167188"/>
            <a:ext cx="246062" cy="456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ctr" rtl="0">
              <a:lnSpc>
                <a:spcPct val="49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</a:t>
            </a:r>
            <a:endParaRPr/>
          </a:p>
          <a:p>
            <a:pPr marL="0" marR="0" lvl="0" indent="0" algn="ctr" rtl="0">
              <a:lnSpc>
                <a:spcPct val="49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</a:t>
            </a:r>
            <a:endParaRPr/>
          </a:p>
          <a:p>
            <a:pPr marL="0" marR="0" lvl="0" indent="0" algn="ctr" rtl="0">
              <a:lnSpc>
                <a:spcPct val="49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</a:t>
            </a:r>
            <a:endParaRPr/>
          </a:p>
        </p:txBody>
      </p:sp>
      <p:sp>
        <p:nvSpPr>
          <p:cNvPr id="1020" name="Shape 1020"/>
          <p:cNvSpPr txBox="1"/>
          <p:nvPr/>
        </p:nvSpPr>
        <p:spPr>
          <a:xfrm>
            <a:off x="152400" y="5099453"/>
            <a:ext cx="1075293" cy="333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350" tIns="44275" rIns="90350" bIns="44275" anchor="t" anchorCtr="0">
            <a:noAutofit/>
          </a:bodyPr>
          <a:lstStyle/>
          <a:p>
            <a:pPr marL="0" marR="0" lvl="0" indent="0" algn="l" rtl="0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i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Process j:</a:t>
            </a:r>
            <a:endParaRPr/>
          </a:p>
        </p:txBody>
      </p:sp>
      <p:sp>
        <p:nvSpPr>
          <p:cNvPr id="1021" name="Shape 1021"/>
          <p:cNvSpPr/>
          <p:nvPr/>
        </p:nvSpPr>
        <p:spPr>
          <a:xfrm>
            <a:off x="2636837" y="3786188"/>
            <a:ext cx="685800" cy="304800"/>
          </a:xfrm>
          <a:prstGeom prst="rect">
            <a:avLst/>
          </a:prstGeom>
          <a:solidFill>
            <a:srgbClr val="D5F1CF"/>
          </a:solidFill>
          <a:ln w="126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0350" tIns="44275" rIns="90350" bIns="44275" anchor="ctr" anchorCtr="0">
            <a:noAutofit/>
          </a:bodyPr>
          <a:lstStyle/>
          <a:p>
            <a:pPr marL="0" marR="0" lvl="0" indent="0" algn="ctr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Yes</a:t>
            </a:r>
            <a:endParaRPr/>
          </a:p>
        </p:txBody>
      </p:sp>
      <p:sp>
        <p:nvSpPr>
          <p:cNvPr id="1022" name="Shape 1022"/>
          <p:cNvSpPr txBox="1"/>
          <p:nvPr/>
        </p:nvSpPr>
        <p:spPr>
          <a:xfrm>
            <a:off x="1356256" y="2871788"/>
            <a:ext cx="523925" cy="306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350" tIns="44275" rIns="90350" bIns="44275" anchor="t" anchorCtr="0">
            <a:noAutofit/>
          </a:bodyPr>
          <a:lstStyle/>
          <a:p>
            <a:pPr marL="0" marR="0" lvl="0" indent="0" algn="ctr" rtl="0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</a:t>
            </a:r>
            <a:endParaRPr/>
          </a:p>
        </p:txBody>
      </p:sp>
      <p:sp>
        <p:nvSpPr>
          <p:cNvPr id="1023" name="Shape 1023"/>
          <p:cNvSpPr/>
          <p:nvPr/>
        </p:nvSpPr>
        <p:spPr>
          <a:xfrm>
            <a:off x="1262062" y="3176588"/>
            <a:ext cx="685800" cy="304800"/>
          </a:xfrm>
          <a:prstGeom prst="rect">
            <a:avLst/>
          </a:prstGeom>
          <a:solidFill>
            <a:srgbClr val="F1C7C7"/>
          </a:solidFill>
          <a:ln w="126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0350" tIns="44275" rIns="90350" bIns="44275" anchor="ctr" anchorCtr="0">
            <a:noAutofit/>
          </a:bodyPr>
          <a:lstStyle/>
          <a:p>
            <a:pPr marL="0" marR="0" lvl="0" indent="0" algn="ctr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</a:t>
            </a:r>
            <a:endParaRPr/>
          </a:p>
        </p:txBody>
      </p:sp>
      <p:sp>
        <p:nvSpPr>
          <p:cNvPr id="1024" name="Shape 1024"/>
          <p:cNvSpPr/>
          <p:nvPr/>
        </p:nvSpPr>
        <p:spPr>
          <a:xfrm>
            <a:off x="1262062" y="3481388"/>
            <a:ext cx="685800" cy="304800"/>
          </a:xfrm>
          <a:prstGeom prst="rect">
            <a:avLst/>
          </a:prstGeom>
          <a:solidFill>
            <a:srgbClr val="F1C7C7"/>
          </a:solidFill>
          <a:ln w="126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0350" tIns="44275" rIns="90350" bIns="44275" anchor="ctr" anchorCtr="0">
            <a:noAutofit/>
          </a:bodyPr>
          <a:lstStyle/>
          <a:p>
            <a:pPr marL="0" marR="0" lvl="0" indent="0" algn="ctr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</a:t>
            </a:r>
            <a:endParaRPr/>
          </a:p>
        </p:txBody>
      </p:sp>
      <p:sp>
        <p:nvSpPr>
          <p:cNvPr id="1025" name="Shape 1025"/>
          <p:cNvSpPr/>
          <p:nvPr/>
        </p:nvSpPr>
        <p:spPr>
          <a:xfrm>
            <a:off x="1262062" y="3786188"/>
            <a:ext cx="685800" cy="304800"/>
          </a:xfrm>
          <a:prstGeom prst="rect">
            <a:avLst/>
          </a:prstGeom>
          <a:solidFill>
            <a:srgbClr val="D5F1CF"/>
          </a:solidFill>
          <a:ln w="126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0350" tIns="44275" rIns="90350" bIns="44275" anchor="ctr" anchorCtr="0">
            <a:noAutofit/>
          </a:bodyPr>
          <a:lstStyle/>
          <a:p>
            <a:pPr marL="0" marR="0" lvl="0" indent="0" algn="ctr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Yes</a:t>
            </a:r>
            <a:endParaRPr/>
          </a:p>
        </p:txBody>
      </p:sp>
      <p:sp>
        <p:nvSpPr>
          <p:cNvPr id="1026" name="Shape 1026"/>
          <p:cNvSpPr txBox="1"/>
          <p:nvPr/>
        </p:nvSpPr>
        <p:spPr>
          <a:xfrm>
            <a:off x="4300538" y="5080000"/>
            <a:ext cx="866262" cy="306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350" tIns="44275" rIns="90350" bIns="44275" anchor="t" anchorCtr="0">
            <a:noAutofit/>
          </a:bodyPr>
          <a:lstStyle/>
          <a:p>
            <a:pPr marL="0" marR="0" lvl="0" indent="0" algn="l" rtl="0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Address</a:t>
            </a:r>
            <a:endParaRPr/>
          </a:p>
        </p:txBody>
      </p:sp>
      <p:sp>
        <p:nvSpPr>
          <p:cNvPr id="1027" name="Shape 1027"/>
          <p:cNvSpPr txBox="1"/>
          <p:nvPr/>
        </p:nvSpPr>
        <p:spPr>
          <a:xfrm>
            <a:off x="1981879" y="5080000"/>
            <a:ext cx="649664" cy="306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350" tIns="44275" rIns="90350" bIns="44275" anchor="t" anchorCtr="0">
            <a:noAutofit/>
          </a:bodyPr>
          <a:lstStyle/>
          <a:p>
            <a:pPr marL="0" marR="0" lvl="0" indent="0" algn="ctr" rtl="0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READ</a:t>
            </a:r>
            <a:endParaRPr/>
          </a:p>
        </p:txBody>
      </p:sp>
      <p:sp>
        <p:nvSpPr>
          <p:cNvPr id="1028" name="Shape 1028"/>
          <p:cNvSpPr txBox="1"/>
          <p:nvPr/>
        </p:nvSpPr>
        <p:spPr>
          <a:xfrm>
            <a:off x="2621637" y="5080000"/>
            <a:ext cx="738727" cy="306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350" tIns="44275" rIns="90350" bIns="44275" anchor="t" anchorCtr="0">
            <a:noAutofit/>
          </a:bodyPr>
          <a:lstStyle/>
          <a:p>
            <a:pPr marL="0" marR="0" lvl="0" indent="0" algn="ctr" rtl="0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WRITE</a:t>
            </a:r>
            <a:endParaRPr/>
          </a:p>
        </p:txBody>
      </p:sp>
      <p:sp>
        <p:nvSpPr>
          <p:cNvPr id="1029" name="Shape 1029"/>
          <p:cNvSpPr/>
          <p:nvPr/>
        </p:nvSpPr>
        <p:spPr>
          <a:xfrm>
            <a:off x="4006850" y="5384800"/>
            <a:ext cx="1524000" cy="304800"/>
          </a:xfrm>
          <a:prstGeom prst="rect">
            <a:avLst/>
          </a:prstGeom>
          <a:solidFill>
            <a:srgbClr val="ACACEA"/>
          </a:solidFill>
          <a:ln w="126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0350" tIns="44275" rIns="90350" bIns="44275" anchor="ctr" anchorCtr="0">
            <a:noAutofit/>
          </a:bodyPr>
          <a:lstStyle/>
          <a:p>
            <a:pPr marL="0" marR="0" lvl="0" indent="0" algn="ctr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PP 9</a:t>
            </a:r>
            <a:endParaRPr/>
          </a:p>
        </p:txBody>
      </p:sp>
      <p:sp>
        <p:nvSpPr>
          <p:cNvPr id="1030" name="Shape 1030"/>
          <p:cNvSpPr/>
          <p:nvPr/>
        </p:nvSpPr>
        <p:spPr>
          <a:xfrm>
            <a:off x="1959650" y="5384800"/>
            <a:ext cx="685800" cy="304800"/>
          </a:xfrm>
          <a:prstGeom prst="rect">
            <a:avLst/>
          </a:prstGeom>
          <a:solidFill>
            <a:srgbClr val="D5F1CF"/>
          </a:solidFill>
          <a:ln w="126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0350" tIns="44275" rIns="90350" bIns="44275" anchor="ctr" anchorCtr="0">
            <a:noAutofit/>
          </a:bodyPr>
          <a:lstStyle/>
          <a:p>
            <a:pPr marL="0" marR="0" lvl="0" indent="0" algn="ctr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Yes</a:t>
            </a:r>
            <a:endParaRPr/>
          </a:p>
        </p:txBody>
      </p:sp>
      <p:sp>
        <p:nvSpPr>
          <p:cNvPr id="1031" name="Shape 1031"/>
          <p:cNvSpPr/>
          <p:nvPr/>
        </p:nvSpPr>
        <p:spPr>
          <a:xfrm>
            <a:off x="2645450" y="5384800"/>
            <a:ext cx="685800" cy="304800"/>
          </a:xfrm>
          <a:prstGeom prst="rect">
            <a:avLst/>
          </a:prstGeom>
          <a:solidFill>
            <a:srgbClr val="F1C7C7"/>
          </a:solidFill>
          <a:ln w="126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0350" tIns="44275" rIns="90350" bIns="44275" anchor="ctr" anchorCtr="0">
            <a:noAutofit/>
          </a:bodyPr>
          <a:lstStyle/>
          <a:p>
            <a:pPr marL="0" marR="0" lvl="0" indent="0" algn="ctr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</a:t>
            </a:r>
            <a:endParaRPr/>
          </a:p>
        </p:txBody>
      </p:sp>
      <p:sp>
        <p:nvSpPr>
          <p:cNvPr id="1032" name="Shape 1032"/>
          <p:cNvSpPr/>
          <p:nvPr/>
        </p:nvSpPr>
        <p:spPr>
          <a:xfrm>
            <a:off x="4006850" y="5689600"/>
            <a:ext cx="1524000" cy="304800"/>
          </a:xfrm>
          <a:prstGeom prst="rect">
            <a:avLst/>
          </a:prstGeom>
          <a:solidFill>
            <a:srgbClr val="ACACEA"/>
          </a:solidFill>
          <a:ln w="126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0350" tIns="44275" rIns="90350" bIns="44275" anchor="ctr" anchorCtr="0">
            <a:noAutofit/>
          </a:bodyPr>
          <a:lstStyle/>
          <a:p>
            <a:pPr marL="0" marR="0" lvl="0" indent="0" algn="ctr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PP 6</a:t>
            </a:r>
            <a:endParaRPr/>
          </a:p>
        </p:txBody>
      </p:sp>
      <p:sp>
        <p:nvSpPr>
          <p:cNvPr id="1033" name="Shape 1033"/>
          <p:cNvSpPr/>
          <p:nvPr/>
        </p:nvSpPr>
        <p:spPr>
          <a:xfrm>
            <a:off x="1959650" y="5689600"/>
            <a:ext cx="685800" cy="304800"/>
          </a:xfrm>
          <a:prstGeom prst="rect">
            <a:avLst/>
          </a:prstGeom>
          <a:solidFill>
            <a:srgbClr val="D5F1CF"/>
          </a:solidFill>
          <a:ln w="126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0350" tIns="44275" rIns="90350" bIns="44275" anchor="ctr" anchorCtr="0">
            <a:noAutofit/>
          </a:bodyPr>
          <a:lstStyle/>
          <a:p>
            <a:pPr marL="0" marR="0" lvl="0" indent="0" algn="ctr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Yes</a:t>
            </a:r>
            <a:endParaRPr/>
          </a:p>
        </p:txBody>
      </p:sp>
      <p:sp>
        <p:nvSpPr>
          <p:cNvPr id="1034" name="Shape 1034"/>
          <p:cNvSpPr/>
          <p:nvPr/>
        </p:nvSpPr>
        <p:spPr>
          <a:xfrm>
            <a:off x="2645450" y="5689600"/>
            <a:ext cx="685800" cy="304800"/>
          </a:xfrm>
          <a:prstGeom prst="rect">
            <a:avLst/>
          </a:prstGeom>
          <a:solidFill>
            <a:srgbClr val="D5F1CF"/>
          </a:solidFill>
          <a:ln w="126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0350" tIns="44275" rIns="90350" bIns="44275" anchor="ctr" anchorCtr="0">
            <a:noAutofit/>
          </a:bodyPr>
          <a:lstStyle/>
          <a:p>
            <a:pPr marL="0" marR="0" lvl="0" indent="0" algn="ctr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Yes</a:t>
            </a:r>
            <a:endParaRPr/>
          </a:p>
        </p:txBody>
      </p:sp>
      <p:sp>
        <p:nvSpPr>
          <p:cNvPr id="1035" name="Shape 1035"/>
          <p:cNvSpPr/>
          <p:nvPr/>
        </p:nvSpPr>
        <p:spPr>
          <a:xfrm>
            <a:off x="4006850" y="5994400"/>
            <a:ext cx="1524000" cy="304800"/>
          </a:xfrm>
          <a:prstGeom prst="rect">
            <a:avLst/>
          </a:prstGeom>
          <a:solidFill>
            <a:srgbClr val="ACACEA"/>
          </a:solidFill>
          <a:ln w="126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0350" tIns="44275" rIns="90350" bIns="44275" anchor="ctr" anchorCtr="0">
            <a:noAutofit/>
          </a:bodyPr>
          <a:lstStyle/>
          <a:p>
            <a:pPr marL="0" marR="0" lvl="0" indent="0" algn="ctr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PP 11</a:t>
            </a:r>
            <a:endParaRPr/>
          </a:p>
        </p:txBody>
      </p:sp>
      <p:sp>
        <p:nvSpPr>
          <p:cNvPr id="1036" name="Shape 1036"/>
          <p:cNvSpPr/>
          <p:nvPr/>
        </p:nvSpPr>
        <p:spPr>
          <a:xfrm>
            <a:off x="1959650" y="5994400"/>
            <a:ext cx="685800" cy="304800"/>
          </a:xfrm>
          <a:prstGeom prst="rect">
            <a:avLst/>
          </a:prstGeom>
          <a:solidFill>
            <a:srgbClr val="D5F1CF"/>
          </a:solidFill>
          <a:ln w="126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0350" tIns="44275" rIns="90350" bIns="44275" anchor="ctr" anchorCtr="0">
            <a:noAutofit/>
          </a:bodyPr>
          <a:lstStyle/>
          <a:p>
            <a:pPr marL="0" marR="0" lvl="0" indent="0" algn="ctr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Yes</a:t>
            </a:r>
            <a:endParaRPr/>
          </a:p>
        </p:txBody>
      </p:sp>
      <p:sp>
        <p:nvSpPr>
          <p:cNvPr id="1037" name="Shape 1037"/>
          <p:cNvSpPr/>
          <p:nvPr/>
        </p:nvSpPr>
        <p:spPr>
          <a:xfrm>
            <a:off x="2645450" y="5994400"/>
            <a:ext cx="685800" cy="304800"/>
          </a:xfrm>
          <a:prstGeom prst="rect">
            <a:avLst/>
          </a:prstGeom>
          <a:solidFill>
            <a:srgbClr val="D5F1CF"/>
          </a:solidFill>
          <a:ln w="126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0350" tIns="44275" rIns="90350" bIns="44275" anchor="ctr" anchorCtr="0">
            <a:noAutofit/>
          </a:bodyPr>
          <a:lstStyle/>
          <a:p>
            <a:pPr marL="0" marR="0" lvl="0" indent="0" algn="ctr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Yes</a:t>
            </a:r>
            <a:endParaRPr/>
          </a:p>
        </p:txBody>
      </p:sp>
      <p:sp>
        <p:nvSpPr>
          <p:cNvPr id="1038" name="Shape 1038"/>
          <p:cNvSpPr txBox="1"/>
          <p:nvPr/>
        </p:nvSpPr>
        <p:spPr>
          <a:xfrm>
            <a:off x="1361694" y="5080000"/>
            <a:ext cx="523925" cy="306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350" tIns="44275" rIns="90350" bIns="44275" anchor="t" anchorCtr="0">
            <a:noAutofit/>
          </a:bodyPr>
          <a:lstStyle/>
          <a:p>
            <a:pPr marL="0" marR="0" lvl="0" indent="0" algn="ctr" rtl="0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</a:t>
            </a:r>
            <a:endParaRPr/>
          </a:p>
        </p:txBody>
      </p:sp>
      <p:sp>
        <p:nvSpPr>
          <p:cNvPr id="1039" name="Shape 1039"/>
          <p:cNvSpPr/>
          <p:nvPr/>
        </p:nvSpPr>
        <p:spPr>
          <a:xfrm>
            <a:off x="1270675" y="5384800"/>
            <a:ext cx="685800" cy="304800"/>
          </a:xfrm>
          <a:prstGeom prst="rect">
            <a:avLst/>
          </a:prstGeom>
          <a:solidFill>
            <a:srgbClr val="F1C7C7"/>
          </a:solidFill>
          <a:ln w="126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0350" tIns="44275" rIns="90350" bIns="44275" anchor="ctr" anchorCtr="0">
            <a:noAutofit/>
          </a:bodyPr>
          <a:lstStyle/>
          <a:p>
            <a:pPr marL="0" marR="0" lvl="0" indent="0" algn="ctr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</a:t>
            </a:r>
            <a:endParaRPr/>
          </a:p>
        </p:txBody>
      </p:sp>
      <p:sp>
        <p:nvSpPr>
          <p:cNvPr id="1040" name="Shape 1040"/>
          <p:cNvSpPr/>
          <p:nvPr/>
        </p:nvSpPr>
        <p:spPr>
          <a:xfrm>
            <a:off x="1270675" y="5689600"/>
            <a:ext cx="685800" cy="304800"/>
          </a:xfrm>
          <a:prstGeom prst="rect">
            <a:avLst/>
          </a:prstGeom>
          <a:solidFill>
            <a:srgbClr val="D5F1CF"/>
          </a:solidFill>
          <a:ln w="126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0350" tIns="44275" rIns="90350" bIns="44275" anchor="ctr" anchorCtr="0">
            <a:noAutofit/>
          </a:bodyPr>
          <a:lstStyle/>
          <a:p>
            <a:pPr marL="0" marR="0" lvl="0" indent="0" algn="ctr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Yes</a:t>
            </a:r>
            <a:endParaRPr/>
          </a:p>
        </p:txBody>
      </p:sp>
      <p:sp>
        <p:nvSpPr>
          <p:cNvPr id="1041" name="Shape 1041"/>
          <p:cNvSpPr/>
          <p:nvPr/>
        </p:nvSpPr>
        <p:spPr>
          <a:xfrm>
            <a:off x="1270675" y="5994400"/>
            <a:ext cx="685800" cy="304800"/>
          </a:xfrm>
          <a:prstGeom prst="rect">
            <a:avLst/>
          </a:prstGeom>
          <a:solidFill>
            <a:srgbClr val="F1C7C7"/>
          </a:solidFill>
          <a:ln w="126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0350" tIns="44275" rIns="90350" bIns="44275" anchor="ctr" anchorCtr="0">
            <a:noAutofit/>
          </a:bodyPr>
          <a:lstStyle/>
          <a:p>
            <a:pPr marL="0" marR="0" lvl="0" indent="0" algn="ctr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</a:t>
            </a:r>
            <a:endParaRPr/>
          </a:p>
        </p:txBody>
      </p:sp>
      <p:sp>
        <p:nvSpPr>
          <p:cNvPr id="1042" name="Shape 1042"/>
          <p:cNvSpPr txBox="1"/>
          <p:nvPr/>
        </p:nvSpPr>
        <p:spPr>
          <a:xfrm>
            <a:off x="659488" y="5386388"/>
            <a:ext cx="620105" cy="306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350" tIns="44275" rIns="90350" bIns="44275" anchor="t" anchorCtr="0">
            <a:noAutofit/>
          </a:bodyPr>
          <a:lstStyle/>
          <a:p>
            <a:pPr marL="0" marR="0" lvl="0" indent="0" algn="l" rtl="0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VP 0:</a:t>
            </a:r>
            <a:endParaRPr/>
          </a:p>
        </p:txBody>
      </p:sp>
      <p:sp>
        <p:nvSpPr>
          <p:cNvPr id="1043" name="Shape 1043"/>
          <p:cNvSpPr txBox="1"/>
          <p:nvPr/>
        </p:nvSpPr>
        <p:spPr>
          <a:xfrm>
            <a:off x="659488" y="5691188"/>
            <a:ext cx="620105" cy="306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350" tIns="44275" rIns="90350" bIns="44275" anchor="t" anchorCtr="0">
            <a:noAutofit/>
          </a:bodyPr>
          <a:lstStyle/>
          <a:p>
            <a:pPr marL="0" marR="0" lvl="0" indent="0" algn="l" rtl="0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VP 1:</a:t>
            </a:r>
            <a:endParaRPr/>
          </a:p>
        </p:txBody>
      </p:sp>
      <p:sp>
        <p:nvSpPr>
          <p:cNvPr id="1044" name="Shape 1044"/>
          <p:cNvSpPr txBox="1"/>
          <p:nvPr/>
        </p:nvSpPr>
        <p:spPr>
          <a:xfrm>
            <a:off x="661075" y="5995988"/>
            <a:ext cx="620105" cy="306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350" tIns="44275" rIns="90350" bIns="44275" anchor="t" anchorCtr="0">
            <a:noAutofit/>
          </a:bodyPr>
          <a:lstStyle/>
          <a:p>
            <a:pPr marL="0" marR="0" lvl="0" indent="0" algn="l" rtl="0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VP 2:</a:t>
            </a:r>
            <a:endParaRPr/>
          </a:p>
        </p:txBody>
      </p:sp>
      <p:sp>
        <p:nvSpPr>
          <p:cNvPr id="1045" name="Shape 1045"/>
          <p:cNvSpPr/>
          <p:nvPr/>
        </p:nvSpPr>
        <p:spPr>
          <a:xfrm>
            <a:off x="7086600" y="2548468"/>
            <a:ext cx="1676400" cy="6323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350" tIns="44275" rIns="90350" bIns="44275" anchor="t" anchorCtr="0">
            <a:noAutofit/>
          </a:bodyPr>
          <a:lstStyle/>
          <a:p>
            <a:pPr marL="0" marR="0" lvl="0" indent="0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i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Physical </a:t>
            </a:r>
            <a:endParaRPr/>
          </a:p>
          <a:p>
            <a:pPr marL="0" marR="0" lvl="0" indent="0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i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Address Space</a:t>
            </a:r>
            <a:endParaRPr/>
          </a:p>
        </p:txBody>
      </p:sp>
      <p:sp>
        <p:nvSpPr>
          <p:cNvPr id="1046" name="Shape 1046"/>
          <p:cNvSpPr/>
          <p:nvPr/>
        </p:nvSpPr>
        <p:spPr>
          <a:xfrm>
            <a:off x="7161212" y="3180862"/>
            <a:ext cx="914400" cy="255587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7" name="Shape 1047"/>
          <p:cNvSpPr/>
          <p:nvPr/>
        </p:nvSpPr>
        <p:spPr>
          <a:xfrm>
            <a:off x="7161212" y="3436449"/>
            <a:ext cx="914400" cy="255587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" name="Shape 1048"/>
          <p:cNvSpPr/>
          <p:nvPr/>
        </p:nvSpPr>
        <p:spPr>
          <a:xfrm>
            <a:off x="7161212" y="3694945"/>
            <a:ext cx="914400" cy="255587"/>
          </a:xfrm>
          <a:prstGeom prst="rect">
            <a:avLst/>
          </a:prstGeom>
          <a:solidFill>
            <a:srgbClr val="ACACEA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PP 2</a:t>
            </a:r>
            <a:endParaRPr/>
          </a:p>
        </p:txBody>
      </p:sp>
      <p:sp>
        <p:nvSpPr>
          <p:cNvPr id="1049" name="Shape 1049"/>
          <p:cNvSpPr/>
          <p:nvPr/>
        </p:nvSpPr>
        <p:spPr>
          <a:xfrm>
            <a:off x="7161212" y="3956537"/>
            <a:ext cx="914400" cy="255587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0" name="Shape 1050"/>
          <p:cNvSpPr/>
          <p:nvPr/>
        </p:nvSpPr>
        <p:spPr>
          <a:xfrm>
            <a:off x="7161212" y="4212124"/>
            <a:ext cx="914400" cy="255587"/>
          </a:xfrm>
          <a:prstGeom prst="rect">
            <a:avLst/>
          </a:prstGeom>
          <a:solidFill>
            <a:srgbClr val="ACACEA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PP 4</a:t>
            </a:r>
            <a:endParaRPr/>
          </a:p>
        </p:txBody>
      </p:sp>
      <p:sp>
        <p:nvSpPr>
          <p:cNvPr id="1051" name="Shape 1051"/>
          <p:cNvSpPr/>
          <p:nvPr/>
        </p:nvSpPr>
        <p:spPr>
          <a:xfrm>
            <a:off x="7161212" y="4466368"/>
            <a:ext cx="914400" cy="255587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2" name="Shape 1052"/>
          <p:cNvSpPr/>
          <p:nvPr/>
        </p:nvSpPr>
        <p:spPr>
          <a:xfrm>
            <a:off x="7161212" y="4726207"/>
            <a:ext cx="914400" cy="255587"/>
          </a:xfrm>
          <a:prstGeom prst="rect">
            <a:avLst/>
          </a:prstGeom>
          <a:solidFill>
            <a:srgbClr val="ACACEA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PP 6</a:t>
            </a:r>
            <a:endParaRPr/>
          </a:p>
        </p:txBody>
      </p:sp>
      <p:sp>
        <p:nvSpPr>
          <p:cNvPr id="1053" name="Shape 1053"/>
          <p:cNvSpPr/>
          <p:nvPr/>
        </p:nvSpPr>
        <p:spPr>
          <a:xfrm>
            <a:off x="7161212" y="4976812"/>
            <a:ext cx="914400" cy="255587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4" name="Shape 1054"/>
          <p:cNvSpPr/>
          <p:nvPr/>
        </p:nvSpPr>
        <p:spPr>
          <a:xfrm>
            <a:off x="7161212" y="5232891"/>
            <a:ext cx="914400" cy="255587"/>
          </a:xfrm>
          <a:prstGeom prst="rect">
            <a:avLst/>
          </a:prstGeom>
          <a:solidFill>
            <a:srgbClr val="ACACEA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PP 8</a:t>
            </a:r>
            <a:endParaRPr/>
          </a:p>
        </p:txBody>
      </p:sp>
      <p:sp>
        <p:nvSpPr>
          <p:cNvPr id="1055" name="Shape 1055"/>
          <p:cNvSpPr/>
          <p:nvPr/>
        </p:nvSpPr>
        <p:spPr>
          <a:xfrm>
            <a:off x="7161212" y="5486400"/>
            <a:ext cx="914400" cy="255587"/>
          </a:xfrm>
          <a:prstGeom prst="rect">
            <a:avLst/>
          </a:prstGeom>
          <a:solidFill>
            <a:srgbClr val="ACACEA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PP 9</a:t>
            </a:r>
            <a:endParaRPr/>
          </a:p>
        </p:txBody>
      </p:sp>
      <p:sp>
        <p:nvSpPr>
          <p:cNvPr id="1056" name="Shape 1056"/>
          <p:cNvSpPr/>
          <p:nvPr/>
        </p:nvSpPr>
        <p:spPr>
          <a:xfrm>
            <a:off x="7162800" y="5736734"/>
            <a:ext cx="914400" cy="255587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7" name="Shape 1057"/>
          <p:cNvSpPr/>
          <p:nvPr/>
        </p:nvSpPr>
        <p:spPr>
          <a:xfrm>
            <a:off x="7162800" y="5992813"/>
            <a:ext cx="914400" cy="255587"/>
          </a:xfrm>
          <a:prstGeom prst="rect">
            <a:avLst/>
          </a:prstGeom>
          <a:solidFill>
            <a:srgbClr val="ACACEA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PP 11</a:t>
            </a:r>
            <a:endParaRPr/>
          </a:p>
        </p:txBody>
      </p:sp>
      <p:cxnSp>
        <p:nvCxnSpPr>
          <p:cNvPr id="1058" name="Shape 1058"/>
          <p:cNvCxnSpPr>
            <a:stCxn id="1008" idx="3"/>
            <a:endCxn id="1052" idx="1"/>
          </p:cNvCxnSpPr>
          <p:nvPr/>
        </p:nvCxnSpPr>
        <p:spPr>
          <a:xfrm>
            <a:off x="5527675" y="3328988"/>
            <a:ext cx="1633500" cy="152490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1059" name="Shape 1059"/>
          <p:cNvCxnSpPr>
            <a:stCxn id="1011" idx="3"/>
            <a:endCxn id="1050" idx="1"/>
          </p:cNvCxnSpPr>
          <p:nvPr/>
        </p:nvCxnSpPr>
        <p:spPr>
          <a:xfrm>
            <a:off x="5527675" y="3633788"/>
            <a:ext cx="1633500" cy="70620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1060" name="Shape 1060"/>
          <p:cNvCxnSpPr>
            <a:stCxn id="1014" idx="3"/>
            <a:endCxn id="1048" idx="1"/>
          </p:cNvCxnSpPr>
          <p:nvPr/>
        </p:nvCxnSpPr>
        <p:spPr>
          <a:xfrm rot="10800000" flipH="1">
            <a:off x="5527675" y="3822788"/>
            <a:ext cx="1633500" cy="11580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1061" name="Shape 1061"/>
          <p:cNvCxnSpPr>
            <a:stCxn id="1029" idx="3"/>
            <a:endCxn id="1055" idx="1"/>
          </p:cNvCxnSpPr>
          <p:nvPr/>
        </p:nvCxnSpPr>
        <p:spPr>
          <a:xfrm>
            <a:off x="5530850" y="5537200"/>
            <a:ext cx="1630500" cy="7710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1062" name="Shape 1062"/>
          <p:cNvCxnSpPr>
            <a:stCxn id="1032" idx="3"/>
            <a:endCxn id="1052" idx="1"/>
          </p:cNvCxnSpPr>
          <p:nvPr/>
        </p:nvCxnSpPr>
        <p:spPr>
          <a:xfrm rot="10800000" flipH="1">
            <a:off x="5530850" y="4854100"/>
            <a:ext cx="1630500" cy="98790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1063" name="Shape 1063"/>
          <p:cNvCxnSpPr>
            <a:stCxn id="1035" idx="3"/>
            <a:endCxn id="1057" idx="1"/>
          </p:cNvCxnSpPr>
          <p:nvPr/>
        </p:nvCxnSpPr>
        <p:spPr>
          <a:xfrm rot="10800000" flipH="1">
            <a:off x="5530850" y="6120700"/>
            <a:ext cx="1632000" cy="2610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1064" name="Shape 1064"/>
          <p:cNvSpPr txBox="1"/>
          <p:nvPr/>
        </p:nvSpPr>
        <p:spPr>
          <a:xfrm>
            <a:off x="3367100" y="2870200"/>
            <a:ext cx="604275" cy="311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350" tIns="44275" rIns="90350" bIns="44275" anchor="t" anchorCtr="0">
            <a:noAutofit/>
          </a:bodyPr>
          <a:lstStyle/>
          <a:p>
            <a:pPr marL="0" marR="0" lvl="0" indent="0" algn="ctr" rtl="0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EXEC</a:t>
            </a:r>
            <a:endParaRPr/>
          </a:p>
        </p:txBody>
      </p:sp>
      <p:sp>
        <p:nvSpPr>
          <p:cNvPr id="1065" name="Shape 1065"/>
          <p:cNvSpPr/>
          <p:nvPr/>
        </p:nvSpPr>
        <p:spPr>
          <a:xfrm>
            <a:off x="3320511" y="3479800"/>
            <a:ext cx="685800" cy="304800"/>
          </a:xfrm>
          <a:prstGeom prst="rect">
            <a:avLst/>
          </a:prstGeom>
          <a:solidFill>
            <a:srgbClr val="D5F1CF"/>
          </a:solidFill>
          <a:ln w="126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0350" tIns="44275" rIns="90350" bIns="44275" anchor="ctr" anchorCtr="0">
            <a:noAutofit/>
          </a:bodyPr>
          <a:lstStyle/>
          <a:p>
            <a:pPr marL="0" marR="0" lvl="0" indent="0" algn="ctr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Yes</a:t>
            </a:r>
            <a:endParaRPr/>
          </a:p>
        </p:txBody>
      </p:sp>
      <p:sp>
        <p:nvSpPr>
          <p:cNvPr id="1066" name="Shape 1066"/>
          <p:cNvSpPr txBox="1"/>
          <p:nvPr/>
        </p:nvSpPr>
        <p:spPr>
          <a:xfrm>
            <a:off x="3370868" y="5076120"/>
            <a:ext cx="604275" cy="311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350" tIns="44275" rIns="90350" bIns="44275" anchor="t" anchorCtr="0">
            <a:noAutofit/>
          </a:bodyPr>
          <a:lstStyle/>
          <a:p>
            <a:pPr marL="0" marR="0" lvl="0" indent="0" algn="ctr" rtl="0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EXEC</a:t>
            </a:r>
            <a:endParaRPr/>
          </a:p>
        </p:txBody>
      </p:sp>
      <p:sp>
        <p:nvSpPr>
          <p:cNvPr id="1067" name="Shape 1067"/>
          <p:cNvSpPr/>
          <p:nvPr/>
        </p:nvSpPr>
        <p:spPr>
          <a:xfrm>
            <a:off x="3324279" y="5685720"/>
            <a:ext cx="685800" cy="304800"/>
          </a:xfrm>
          <a:prstGeom prst="rect">
            <a:avLst/>
          </a:prstGeom>
          <a:solidFill>
            <a:srgbClr val="D5F1CF"/>
          </a:solidFill>
          <a:ln w="126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0350" tIns="44275" rIns="90350" bIns="44275" anchor="ctr" anchorCtr="0">
            <a:noAutofit/>
          </a:bodyPr>
          <a:lstStyle/>
          <a:p>
            <a:pPr marL="0" marR="0" lvl="0" indent="0" algn="ctr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Yes</a:t>
            </a:r>
            <a:endParaRPr/>
          </a:p>
        </p:txBody>
      </p:sp>
      <p:sp>
        <p:nvSpPr>
          <p:cNvPr id="1068" name="Shape 1068"/>
          <p:cNvSpPr/>
          <p:nvPr/>
        </p:nvSpPr>
        <p:spPr>
          <a:xfrm>
            <a:off x="3324279" y="5990520"/>
            <a:ext cx="685800" cy="304800"/>
          </a:xfrm>
          <a:prstGeom prst="rect">
            <a:avLst/>
          </a:prstGeom>
          <a:solidFill>
            <a:srgbClr val="D5F1CF"/>
          </a:solidFill>
          <a:ln w="126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0350" tIns="44275" rIns="90350" bIns="44275" anchor="ctr" anchorCtr="0">
            <a:noAutofit/>
          </a:bodyPr>
          <a:lstStyle/>
          <a:p>
            <a:pPr marL="0" marR="0" lvl="0" indent="0" algn="ctr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Yes</a:t>
            </a:r>
            <a:endParaRPr/>
          </a:p>
        </p:txBody>
      </p:sp>
      <p:sp>
        <p:nvSpPr>
          <p:cNvPr id="1069" name="Shape 1069"/>
          <p:cNvSpPr/>
          <p:nvPr/>
        </p:nvSpPr>
        <p:spPr>
          <a:xfrm>
            <a:off x="3316607" y="3173057"/>
            <a:ext cx="685800" cy="304800"/>
          </a:xfrm>
          <a:prstGeom prst="rect">
            <a:avLst/>
          </a:prstGeom>
          <a:solidFill>
            <a:srgbClr val="D5F1CF"/>
          </a:solidFill>
          <a:ln w="126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0350" tIns="44275" rIns="90350" bIns="44275" anchor="ctr" anchorCtr="0">
            <a:noAutofit/>
          </a:bodyPr>
          <a:lstStyle/>
          <a:p>
            <a:pPr marL="0" marR="0" lvl="0" indent="0" algn="ctr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Yes</a:t>
            </a:r>
            <a:endParaRPr/>
          </a:p>
        </p:txBody>
      </p:sp>
      <p:sp>
        <p:nvSpPr>
          <p:cNvPr id="1070" name="Shape 1070"/>
          <p:cNvSpPr/>
          <p:nvPr/>
        </p:nvSpPr>
        <p:spPr>
          <a:xfrm>
            <a:off x="3326117" y="5380920"/>
            <a:ext cx="685800" cy="304800"/>
          </a:xfrm>
          <a:prstGeom prst="rect">
            <a:avLst/>
          </a:prstGeom>
          <a:solidFill>
            <a:srgbClr val="D5F1CF"/>
          </a:solidFill>
          <a:ln w="126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0350" tIns="44275" rIns="90350" bIns="44275" anchor="ctr" anchorCtr="0">
            <a:noAutofit/>
          </a:bodyPr>
          <a:lstStyle/>
          <a:p>
            <a:pPr marL="0" marR="0" lvl="0" indent="0" algn="ctr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Yes</a:t>
            </a:r>
            <a:endParaRPr/>
          </a:p>
        </p:txBody>
      </p:sp>
      <p:sp>
        <p:nvSpPr>
          <p:cNvPr id="1071" name="Shape 1071"/>
          <p:cNvSpPr/>
          <p:nvPr/>
        </p:nvSpPr>
        <p:spPr>
          <a:xfrm>
            <a:off x="3316607" y="3786188"/>
            <a:ext cx="685800" cy="304800"/>
          </a:xfrm>
          <a:prstGeom prst="rect">
            <a:avLst/>
          </a:prstGeom>
          <a:solidFill>
            <a:srgbClr val="F1C7C7"/>
          </a:solidFill>
          <a:ln w="126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0350" tIns="44275" rIns="90350" bIns="44275" anchor="ctr" anchorCtr="0">
            <a:noAutofit/>
          </a:bodyPr>
          <a:lstStyle/>
          <a:p>
            <a:pPr marL="0" marR="0" lvl="0" indent="0" algn="ctr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19063" marR="0" lvl="0" indent="-119063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VM as a Tool for Caching</a:t>
            </a:r>
            <a:endParaRPr sz="36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Shape 199"/>
          <p:cNvSpPr txBox="1">
            <a:spLocks noGrp="1"/>
          </p:cNvSpPr>
          <p:nvPr>
            <p:ph type="body" idx="1"/>
          </p:nvPr>
        </p:nvSpPr>
        <p:spPr>
          <a:xfrm>
            <a:off x="396875" y="1362075"/>
            <a:ext cx="7896225" cy="2066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Char char="⬛"/>
            </a:pPr>
            <a:r>
              <a:rPr lang="en-GB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Conceptually,</a:t>
            </a:r>
            <a:r>
              <a:rPr lang="en-GB" sz="2400" b="1" i="1" u="none" strike="noStrike" cap="none">
                <a:solidFill>
                  <a:srgbClr val="990000"/>
                </a:solidFill>
                <a:latin typeface="Calibri"/>
                <a:ea typeface="Calibri"/>
                <a:cs typeface="Calibri"/>
                <a:sym typeface="Calibri"/>
              </a:rPr>
              <a:t> virtual memory</a:t>
            </a:r>
            <a:r>
              <a:rPr lang="en-GB" sz="2400" b="1" i="0" u="none" strike="noStrike" cap="none">
                <a:solidFill>
                  <a:srgbClr val="99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an array of N contiguous bytes stored on disk. </a:t>
            </a:r>
            <a:endParaRPr/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Char char="⬛"/>
            </a:pPr>
            <a:r>
              <a:rPr lang="en-GB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contents of the array on disk are cached in </a:t>
            </a:r>
            <a:r>
              <a:rPr lang="en-GB" sz="2400" b="1" i="1" u="none" strike="noStrike" cap="none">
                <a:solidFill>
                  <a:srgbClr val="990000"/>
                </a:solidFill>
                <a:latin typeface="Calibri"/>
                <a:ea typeface="Calibri"/>
                <a:cs typeface="Calibri"/>
                <a:sym typeface="Calibri"/>
              </a:rPr>
              <a:t>physical memory</a:t>
            </a:r>
            <a:r>
              <a:rPr lang="en-GB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</a:t>
            </a:r>
            <a:r>
              <a:rPr lang="en-GB" sz="2400" b="1" i="1" u="none" strike="noStrike" cap="none">
                <a:solidFill>
                  <a:srgbClr val="990000"/>
                </a:solidFill>
                <a:latin typeface="Calibri"/>
                <a:ea typeface="Calibri"/>
                <a:cs typeface="Calibri"/>
                <a:sym typeface="Calibri"/>
              </a:rPr>
              <a:t>DRAM cache</a:t>
            </a:r>
            <a:r>
              <a:rPr lang="en-GB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/>
          </a:p>
          <a:p>
            <a:pPr marL="742950" marR="0" lvl="1" indent="-285750" algn="l" rtl="0"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Char char="▪"/>
            </a:pPr>
            <a:r>
              <a:rPr lang="en-GB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These cache blocks are called </a:t>
            </a:r>
            <a:r>
              <a:rPr lang="en-GB" sz="20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pages </a:t>
            </a:r>
            <a:r>
              <a:rPr lang="en-GB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(size is P = 2</a:t>
            </a:r>
            <a:r>
              <a:rPr lang="en-GB" sz="2000" b="0" i="0" u="none" strike="noStrike" cap="none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n-GB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bytes)</a:t>
            </a:r>
            <a:endParaRPr sz="2000" b="0" i="0" u="none" strike="noStrike" cap="none" baseline="30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Shape 200"/>
          <p:cNvSpPr/>
          <p:nvPr/>
        </p:nvSpPr>
        <p:spPr>
          <a:xfrm>
            <a:off x="5145248" y="5302250"/>
            <a:ext cx="914400" cy="228600"/>
          </a:xfrm>
          <a:prstGeom prst="rect">
            <a:avLst/>
          </a:prstGeom>
          <a:solidFill>
            <a:srgbClr val="ACACEA"/>
          </a:solidFill>
          <a:ln w="190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201" name="Shape 201"/>
          <p:cNvSpPr txBox="1"/>
          <p:nvPr/>
        </p:nvSpPr>
        <p:spPr>
          <a:xfrm>
            <a:off x="6021510" y="5281613"/>
            <a:ext cx="850938" cy="279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350" tIns="44275" rIns="90350" bIns="44275" anchor="t" anchorCtr="0">
            <a:noAutofit/>
          </a:bodyPr>
          <a:lstStyle/>
          <a:p>
            <a:pPr marL="0" marR="0" lvl="0" indent="0" algn="l" rtl="0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PP 2</a:t>
            </a:r>
            <a:r>
              <a:rPr lang="en-GB" sz="1400" b="1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m-p</a:t>
            </a:r>
            <a:r>
              <a:rPr lang="en-GB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-1</a:t>
            </a:r>
            <a:endParaRPr/>
          </a:p>
        </p:txBody>
      </p:sp>
      <p:sp>
        <p:nvSpPr>
          <p:cNvPr id="202" name="Shape 202"/>
          <p:cNvSpPr txBox="1"/>
          <p:nvPr/>
        </p:nvSpPr>
        <p:spPr>
          <a:xfrm>
            <a:off x="4762661" y="3503913"/>
            <a:ext cx="1627881" cy="306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350" tIns="44275" rIns="90350" bIns="44275" anchor="t" anchorCtr="0">
            <a:noAutofit/>
          </a:bodyPr>
          <a:lstStyle/>
          <a:p>
            <a:pPr marL="0" marR="0" lvl="0" indent="0" algn="ctr" rtl="0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Physical memory</a:t>
            </a:r>
            <a:endParaRPr/>
          </a:p>
        </p:txBody>
      </p:sp>
      <p:sp>
        <p:nvSpPr>
          <p:cNvPr id="203" name="Shape 203"/>
          <p:cNvSpPr/>
          <p:nvPr/>
        </p:nvSpPr>
        <p:spPr>
          <a:xfrm>
            <a:off x="5145248" y="4171950"/>
            <a:ext cx="914400" cy="228600"/>
          </a:xfrm>
          <a:prstGeom prst="rect">
            <a:avLst/>
          </a:prstGeom>
          <a:solidFill>
            <a:srgbClr val="FFFFFF"/>
          </a:solidFill>
          <a:ln w="190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0350" tIns="44275" rIns="90350" bIns="44275" anchor="ctr" anchorCtr="0">
            <a:noAutofit/>
          </a:bodyPr>
          <a:lstStyle/>
          <a:p>
            <a:pPr marL="0" marR="0" lvl="0" indent="0" algn="ctr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Empty</a:t>
            </a:r>
            <a:endParaRPr/>
          </a:p>
        </p:txBody>
      </p:sp>
      <p:sp>
        <p:nvSpPr>
          <p:cNvPr id="204" name="Shape 204"/>
          <p:cNvSpPr/>
          <p:nvPr/>
        </p:nvSpPr>
        <p:spPr>
          <a:xfrm>
            <a:off x="5145248" y="4400550"/>
            <a:ext cx="914400" cy="228600"/>
          </a:xfrm>
          <a:prstGeom prst="rect">
            <a:avLst/>
          </a:prstGeom>
          <a:solidFill>
            <a:srgbClr val="ACACEA"/>
          </a:solidFill>
          <a:ln w="190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205" name="Shape 205"/>
          <p:cNvSpPr/>
          <p:nvPr/>
        </p:nvSpPr>
        <p:spPr>
          <a:xfrm>
            <a:off x="5145248" y="4629150"/>
            <a:ext cx="914400" cy="228600"/>
          </a:xfrm>
          <a:prstGeom prst="rect">
            <a:avLst/>
          </a:prstGeom>
          <a:solidFill>
            <a:srgbClr val="FFFFFF"/>
          </a:solidFill>
          <a:ln w="190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0350" tIns="44275" rIns="90350" bIns="44275" anchor="ctr" anchorCtr="0">
            <a:noAutofit/>
          </a:bodyPr>
          <a:lstStyle/>
          <a:p>
            <a:pPr marL="0" marR="0" lvl="0" indent="0" algn="ctr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Empty</a:t>
            </a:r>
            <a:endParaRPr/>
          </a:p>
        </p:txBody>
      </p:sp>
      <p:sp>
        <p:nvSpPr>
          <p:cNvPr id="206" name="Shape 206"/>
          <p:cNvSpPr/>
          <p:nvPr/>
        </p:nvSpPr>
        <p:spPr>
          <a:xfrm>
            <a:off x="2329023" y="5508625"/>
            <a:ext cx="914400" cy="228600"/>
          </a:xfrm>
          <a:prstGeom prst="rect">
            <a:avLst/>
          </a:prstGeom>
          <a:solidFill>
            <a:srgbClr val="E5E5E5"/>
          </a:solidFill>
          <a:ln w="190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0350" tIns="44275" rIns="90350" bIns="44275" anchor="ctr" anchorCtr="0">
            <a:noAutofit/>
          </a:bodyPr>
          <a:lstStyle/>
          <a:p>
            <a:pPr marL="0" marR="0" lvl="0" indent="0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Uncached</a:t>
            </a:r>
            <a:endParaRPr sz="12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Shape 207"/>
          <p:cNvSpPr txBox="1"/>
          <p:nvPr/>
        </p:nvSpPr>
        <p:spPr>
          <a:xfrm>
            <a:off x="1834983" y="3916363"/>
            <a:ext cx="515909" cy="279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350" tIns="44275" rIns="90350" bIns="44275" anchor="t" anchorCtr="0">
            <a:noAutofit/>
          </a:bodyPr>
          <a:lstStyle/>
          <a:p>
            <a:pPr marL="0" marR="0" lvl="0" indent="0" algn="r" rtl="0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VP 0</a:t>
            </a:r>
            <a:endParaRPr/>
          </a:p>
        </p:txBody>
      </p:sp>
      <p:sp>
        <p:nvSpPr>
          <p:cNvPr id="208" name="Shape 208"/>
          <p:cNvSpPr txBox="1"/>
          <p:nvPr/>
        </p:nvSpPr>
        <p:spPr>
          <a:xfrm>
            <a:off x="1834983" y="4144963"/>
            <a:ext cx="515909" cy="279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350" tIns="44275" rIns="90350" bIns="44275" anchor="t" anchorCtr="0">
            <a:noAutofit/>
          </a:bodyPr>
          <a:lstStyle/>
          <a:p>
            <a:pPr marL="0" marR="0" lvl="0" indent="0" algn="r" rtl="0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VP 1</a:t>
            </a:r>
            <a:endParaRPr/>
          </a:p>
        </p:txBody>
      </p:sp>
      <p:sp>
        <p:nvSpPr>
          <p:cNvPr id="209" name="Shape 209"/>
          <p:cNvSpPr txBox="1"/>
          <p:nvPr/>
        </p:nvSpPr>
        <p:spPr>
          <a:xfrm>
            <a:off x="1524000" y="5505450"/>
            <a:ext cx="826892" cy="279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350" tIns="44275" rIns="90350" bIns="44275" anchor="t" anchorCtr="0">
            <a:noAutofit/>
          </a:bodyPr>
          <a:lstStyle/>
          <a:p>
            <a:pPr marL="0" marR="0" lvl="0" indent="0" algn="r" rtl="0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VP 2</a:t>
            </a:r>
            <a:r>
              <a:rPr lang="en-GB" sz="1400" b="1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n-p</a:t>
            </a:r>
            <a:r>
              <a:rPr lang="en-GB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-1</a:t>
            </a:r>
            <a:endParaRPr/>
          </a:p>
        </p:txBody>
      </p:sp>
      <p:sp>
        <p:nvSpPr>
          <p:cNvPr id="210" name="Shape 210"/>
          <p:cNvSpPr txBox="1"/>
          <p:nvPr/>
        </p:nvSpPr>
        <p:spPr>
          <a:xfrm>
            <a:off x="2019461" y="3503913"/>
            <a:ext cx="1525095" cy="306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350" tIns="44275" rIns="90350" bIns="44275" anchor="t" anchorCtr="0">
            <a:noAutofit/>
          </a:bodyPr>
          <a:lstStyle/>
          <a:p>
            <a:pPr marL="0" marR="0" lvl="0" indent="0" algn="ctr" rtl="0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Virtual memory</a:t>
            </a:r>
            <a:endParaRPr/>
          </a:p>
        </p:txBody>
      </p:sp>
      <p:sp>
        <p:nvSpPr>
          <p:cNvPr id="211" name="Shape 211"/>
          <p:cNvSpPr/>
          <p:nvPr/>
        </p:nvSpPr>
        <p:spPr>
          <a:xfrm>
            <a:off x="2329023" y="3927024"/>
            <a:ext cx="914400" cy="228600"/>
          </a:xfrm>
          <a:prstGeom prst="rect">
            <a:avLst/>
          </a:prstGeom>
          <a:solidFill>
            <a:srgbClr val="FFFFFF"/>
          </a:solidFill>
          <a:ln w="190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0350" tIns="44275" rIns="90350" bIns="44275" anchor="ctr" anchorCtr="0">
            <a:noAutofit/>
          </a:bodyPr>
          <a:lstStyle/>
          <a:p>
            <a:pPr marL="0" marR="0" lvl="0" indent="0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Unallocated</a:t>
            </a:r>
            <a:endParaRPr sz="1200" dirty="0"/>
          </a:p>
        </p:txBody>
      </p:sp>
      <p:sp>
        <p:nvSpPr>
          <p:cNvPr id="212" name="Shape 212"/>
          <p:cNvSpPr/>
          <p:nvPr/>
        </p:nvSpPr>
        <p:spPr>
          <a:xfrm>
            <a:off x="2329023" y="4155624"/>
            <a:ext cx="914400" cy="228600"/>
          </a:xfrm>
          <a:prstGeom prst="rect">
            <a:avLst/>
          </a:prstGeom>
          <a:solidFill>
            <a:srgbClr val="ACACEA"/>
          </a:solidFill>
          <a:ln w="190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0350" tIns="44275" rIns="90350" bIns="44275" anchor="ctr" anchorCtr="0">
            <a:noAutofit/>
          </a:bodyPr>
          <a:lstStyle/>
          <a:p>
            <a:pPr marL="0" marR="0" lvl="0" indent="0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Cached</a:t>
            </a:r>
            <a:endParaRPr/>
          </a:p>
        </p:txBody>
      </p:sp>
      <p:sp>
        <p:nvSpPr>
          <p:cNvPr id="213" name="Shape 213"/>
          <p:cNvSpPr/>
          <p:nvPr/>
        </p:nvSpPr>
        <p:spPr>
          <a:xfrm>
            <a:off x="2329023" y="4384224"/>
            <a:ext cx="914400" cy="228600"/>
          </a:xfrm>
          <a:prstGeom prst="rect">
            <a:avLst/>
          </a:prstGeom>
          <a:solidFill>
            <a:srgbClr val="E5E5E5"/>
          </a:solidFill>
          <a:ln w="190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0350" tIns="44275" rIns="90350" bIns="44275" anchor="ctr" anchorCtr="0">
            <a:noAutofit/>
          </a:bodyPr>
          <a:lstStyle/>
          <a:p>
            <a:pPr marL="0" marR="0" lvl="0" indent="0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Uncached</a:t>
            </a:r>
            <a:endParaRPr sz="12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Shape 214"/>
          <p:cNvSpPr/>
          <p:nvPr/>
        </p:nvSpPr>
        <p:spPr>
          <a:xfrm>
            <a:off x="2329023" y="4610100"/>
            <a:ext cx="914400" cy="228600"/>
          </a:xfrm>
          <a:prstGeom prst="rect">
            <a:avLst/>
          </a:prstGeom>
          <a:solidFill>
            <a:srgbClr val="FFFFFF"/>
          </a:solidFill>
          <a:ln w="190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0350" tIns="44275" rIns="90350" bIns="44275" anchor="ctr" anchorCtr="0">
            <a:noAutofit/>
          </a:bodyPr>
          <a:lstStyle/>
          <a:p>
            <a:pPr marL="0" marR="0" lvl="0" indent="0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Unallocated</a:t>
            </a:r>
            <a:endParaRPr sz="1200" dirty="0"/>
          </a:p>
        </p:txBody>
      </p:sp>
      <p:sp>
        <p:nvSpPr>
          <p:cNvPr id="215" name="Shape 215"/>
          <p:cNvSpPr/>
          <p:nvPr/>
        </p:nvSpPr>
        <p:spPr>
          <a:xfrm>
            <a:off x="2329023" y="4835525"/>
            <a:ext cx="914400" cy="228600"/>
          </a:xfrm>
          <a:prstGeom prst="rect">
            <a:avLst/>
          </a:prstGeom>
          <a:solidFill>
            <a:srgbClr val="ACACEA"/>
          </a:solidFill>
          <a:ln w="190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0350" tIns="44275" rIns="90350" bIns="44275" anchor="ctr" anchorCtr="0">
            <a:noAutofit/>
          </a:bodyPr>
          <a:lstStyle/>
          <a:p>
            <a:pPr marL="0" marR="0" lvl="0" indent="0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Cached</a:t>
            </a:r>
            <a:endParaRPr/>
          </a:p>
        </p:txBody>
      </p:sp>
      <p:sp>
        <p:nvSpPr>
          <p:cNvPr id="216" name="Shape 216"/>
          <p:cNvSpPr/>
          <p:nvPr/>
        </p:nvSpPr>
        <p:spPr>
          <a:xfrm>
            <a:off x="2329023" y="5064125"/>
            <a:ext cx="914400" cy="228600"/>
          </a:xfrm>
          <a:prstGeom prst="rect">
            <a:avLst/>
          </a:prstGeom>
          <a:solidFill>
            <a:srgbClr val="E5E5E5"/>
          </a:solidFill>
          <a:ln w="190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0350" tIns="44275" rIns="90350" bIns="44275" anchor="ctr" anchorCtr="0">
            <a:noAutofit/>
          </a:bodyPr>
          <a:lstStyle/>
          <a:p>
            <a:pPr marL="0" marR="0" lvl="0" indent="0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Uncached</a:t>
            </a:r>
            <a:endParaRPr sz="12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Shape 217"/>
          <p:cNvSpPr txBox="1"/>
          <p:nvPr/>
        </p:nvSpPr>
        <p:spPr>
          <a:xfrm>
            <a:off x="6021510" y="4141788"/>
            <a:ext cx="505564" cy="305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PP 0</a:t>
            </a:r>
            <a:endParaRPr/>
          </a:p>
        </p:txBody>
      </p:sp>
      <p:sp>
        <p:nvSpPr>
          <p:cNvPr id="218" name="Shape 218"/>
          <p:cNvSpPr txBox="1"/>
          <p:nvPr/>
        </p:nvSpPr>
        <p:spPr>
          <a:xfrm>
            <a:off x="6021510" y="4370388"/>
            <a:ext cx="505564" cy="305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PP 1</a:t>
            </a:r>
            <a:endParaRPr/>
          </a:p>
        </p:txBody>
      </p:sp>
      <p:cxnSp>
        <p:nvCxnSpPr>
          <p:cNvPr id="219" name="Shape 219"/>
          <p:cNvCxnSpPr/>
          <p:nvPr/>
        </p:nvCxnSpPr>
        <p:spPr>
          <a:xfrm>
            <a:off x="3243423" y="4264025"/>
            <a:ext cx="1905000" cy="260350"/>
          </a:xfrm>
          <a:prstGeom prst="straightConnector1">
            <a:avLst/>
          </a:prstGeom>
          <a:noFill/>
          <a:ln w="12600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220" name="Shape 220"/>
          <p:cNvSpPr/>
          <p:nvPr/>
        </p:nvSpPr>
        <p:spPr>
          <a:xfrm>
            <a:off x="5145248" y="5073650"/>
            <a:ext cx="914400" cy="228600"/>
          </a:xfrm>
          <a:prstGeom prst="rect">
            <a:avLst/>
          </a:prstGeom>
          <a:solidFill>
            <a:srgbClr val="FFFFFF"/>
          </a:solidFill>
          <a:ln w="190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0350" tIns="44275" rIns="90350" bIns="44275" anchor="ctr" anchorCtr="0">
            <a:noAutofit/>
          </a:bodyPr>
          <a:lstStyle/>
          <a:p>
            <a:pPr marL="0" marR="0" lvl="0" indent="0" algn="ctr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Empty</a:t>
            </a:r>
            <a:endParaRPr/>
          </a:p>
        </p:txBody>
      </p:sp>
      <p:cxnSp>
        <p:nvCxnSpPr>
          <p:cNvPr id="221" name="Shape 221"/>
          <p:cNvCxnSpPr/>
          <p:nvPr/>
        </p:nvCxnSpPr>
        <p:spPr>
          <a:xfrm>
            <a:off x="3243423" y="4981575"/>
            <a:ext cx="1905000" cy="457200"/>
          </a:xfrm>
          <a:prstGeom prst="straightConnector1">
            <a:avLst/>
          </a:prstGeom>
          <a:noFill/>
          <a:ln w="12600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222" name="Shape 222"/>
          <p:cNvSpPr/>
          <p:nvPr/>
        </p:nvSpPr>
        <p:spPr>
          <a:xfrm>
            <a:off x="2329023" y="5286375"/>
            <a:ext cx="914400" cy="228600"/>
          </a:xfrm>
          <a:prstGeom prst="rect">
            <a:avLst/>
          </a:prstGeom>
          <a:solidFill>
            <a:srgbClr val="ACACEA"/>
          </a:solidFill>
          <a:ln w="190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0350" tIns="44275" rIns="90350" bIns="44275" anchor="ctr" anchorCtr="0">
            <a:noAutofit/>
          </a:bodyPr>
          <a:lstStyle/>
          <a:p>
            <a:pPr marL="0" marR="0" lvl="0" indent="0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Cached</a:t>
            </a:r>
            <a:endParaRPr/>
          </a:p>
        </p:txBody>
      </p:sp>
      <p:sp>
        <p:nvSpPr>
          <p:cNvPr id="223" name="Shape 223"/>
          <p:cNvSpPr/>
          <p:nvPr/>
        </p:nvSpPr>
        <p:spPr>
          <a:xfrm>
            <a:off x="5145248" y="4857750"/>
            <a:ext cx="914400" cy="228600"/>
          </a:xfrm>
          <a:prstGeom prst="rect">
            <a:avLst/>
          </a:prstGeom>
          <a:solidFill>
            <a:srgbClr val="ACACEA"/>
          </a:solidFill>
          <a:ln w="190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cxnSp>
        <p:nvCxnSpPr>
          <p:cNvPr id="224" name="Shape 224"/>
          <p:cNvCxnSpPr/>
          <p:nvPr/>
        </p:nvCxnSpPr>
        <p:spPr>
          <a:xfrm rot="10800000" flipH="1">
            <a:off x="3243423" y="4979988"/>
            <a:ext cx="1905000" cy="384175"/>
          </a:xfrm>
          <a:prstGeom prst="straightConnector1">
            <a:avLst/>
          </a:prstGeom>
          <a:noFill/>
          <a:ln w="12600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225" name="Shape 225"/>
          <p:cNvSpPr txBox="1"/>
          <p:nvPr/>
        </p:nvSpPr>
        <p:spPr>
          <a:xfrm>
            <a:off x="3189448" y="3810000"/>
            <a:ext cx="254000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226" name="Shape 226"/>
          <p:cNvSpPr txBox="1"/>
          <p:nvPr/>
        </p:nvSpPr>
        <p:spPr>
          <a:xfrm>
            <a:off x="3203286" y="5606794"/>
            <a:ext cx="370486" cy="245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N-1</a:t>
            </a:r>
            <a:endParaRPr/>
          </a:p>
        </p:txBody>
      </p:sp>
      <p:sp>
        <p:nvSpPr>
          <p:cNvPr id="227" name="Shape 227"/>
          <p:cNvSpPr txBox="1"/>
          <p:nvPr/>
        </p:nvSpPr>
        <p:spPr>
          <a:xfrm>
            <a:off x="4799216" y="5414351"/>
            <a:ext cx="398101" cy="245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M-1</a:t>
            </a:r>
            <a:endParaRPr/>
          </a:p>
        </p:txBody>
      </p:sp>
      <p:sp>
        <p:nvSpPr>
          <p:cNvPr id="228" name="Shape 228"/>
          <p:cNvSpPr txBox="1"/>
          <p:nvPr/>
        </p:nvSpPr>
        <p:spPr>
          <a:xfrm>
            <a:off x="4948131" y="4055885"/>
            <a:ext cx="254000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229" name="Shape 229"/>
          <p:cNvSpPr txBox="1"/>
          <p:nvPr/>
        </p:nvSpPr>
        <p:spPr>
          <a:xfrm>
            <a:off x="1913533" y="5899495"/>
            <a:ext cx="1794579" cy="5779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Virtual pages (VPs) </a:t>
            </a:r>
            <a:endParaRPr/>
          </a:p>
          <a:p>
            <a:pPr marL="0" marR="0" lvl="0" indent="0" algn="ctr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stored on disk</a:t>
            </a:r>
            <a:endParaRPr/>
          </a:p>
        </p:txBody>
      </p:sp>
      <p:sp>
        <p:nvSpPr>
          <p:cNvPr id="230" name="Shape 230"/>
          <p:cNvSpPr txBox="1"/>
          <p:nvPr/>
        </p:nvSpPr>
        <p:spPr>
          <a:xfrm>
            <a:off x="4708977" y="5899495"/>
            <a:ext cx="1872124" cy="5779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Physical pages (PPs) </a:t>
            </a:r>
            <a:endParaRPr/>
          </a:p>
          <a:p>
            <a:pPr marL="0" marR="0" lvl="0" indent="0" algn="ctr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cached in DRAM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357018" y="435678"/>
            <a:ext cx="796166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19063" marR="0" lvl="0" indent="-119063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Remember: Set Associative Cache</a:t>
            </a:r>
            <a:endParaRPr sz="36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37" name="Shape 237"/>
          <p:cNvCxnSpPr/>
          <p:nvPr/>
        </p:nvCxnSpPr>
        <p:spPr>
          <a:xfrm>
            <a:off x="990600" y="4800600"/>
            <a:ext cx="6598924" cy="17189"/>
          </a:xfrm>
          <a:prstGeom prst="straightConnector1">
            <a:avLst/>
          </a:prstGeom>
          <a:noFill/>
          <a:ln w="76200" cap="rnd" cmpd="sng">
            <a:solidFill>
              <a:schemeClr val="dk1"/>
            </a:solidFill>
            <a:prstDash val="dot"/>
            <a:round/>
            <a:headEnd type="none" w="sm" len="sm"/>
            <a:tailEnd type="none" w="sm" len="sm"/>
          </a:ln>
        </p:spPr>
      </p:cxnSp>
      <p:sp>
        <p:nvSpPr>
          <p:cNvPr id="238" name="Shape 238"/>
          <p:cNvSpPr txBox="1"/>
          <p:nvPr/>
        </p:nvSpPr>
        <p:spPr>
          <a:xfrm>
            <a:off x="372713" y="1171687"/>
            <a:ext cx="3298788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 = 2: Two lines per set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Assume: cache block size 8 bytes</a:t>
            </a:r>
            <a:endParaRPr/>
          </a:p>
        </p:txBody>
      </p:sp>
      <p:sp>
        <p:nvSpPr>
          <p:cNvPr id="239" name="Shape 239"/>
          <p:cNvSpPr/>
          <p:nvPr/>
        </p:nvSpPr>
        <p:spPr>
          <a:xfrm>
            <a:off x="6794678" y="1862752"/>
            <a:ext cx="990600" cy="270848"/>
          </a:xfrm>
          <a:prstGeom prst="rect">
            <a:avLst/>
          </a:prstGeom>
          <a:solidFill>
            <a:srgbClr val="FF9999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lang="en-GB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 bits</a:t>
            </a:r>
            <a:endParaRPr/>
          </a:p>
        </p:txBody>
      </p:sp>
      <p:sp>
        <p:nvSpPr>
          <p:cNvPr id="240" name="Shape 240"/>
          <p:cNvSpPr/>
          <p:nvPr/>
        </p:nvSpPr>
        <p:spPr>
          <a:xfrm>
            <a:off x="7785278" y="1862752"/>
            <a:ext cx="762000" cy="27084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lang="en-GB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0…01</a:t>
            </a:r>
            <a:endParaRPr/>
          </a:p>
        </p:txBody>
      </p:sp>
      <p:sp>
        <p:nvSpPr>
          <p:cNvPr id="241" name="Shape 241"/>
          <p:cNvSpPr/>
          <p:nvPr/>
        </p:nvSpPr>
        <p:spPr>
          <a:xfrm>
            <a:off x="8547278" y="1862752"/>
            <a:ext cx="520522" cy="27084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1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100</a:t>
            </a:r>
            <a:endParaRPr/>
          </a:p>
        </p:txBody>
      </p:sp>
      <p:sp>
        <p:nvSpPr>
          <p:cNvPr id="242" name="Shape 242"/>
          <p:cNvSpPr txBox="1"/>
          <p:nvPr/>
        </p:nvSpPr>
        <p:spPr>
          <a:xfrm>
            <a:off x="6063295" y="1436014"/>
            <a:ext cx="106535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Address :</a:t>
            </a: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Shape 243"/>
          <p:cNvSpPr/>
          <p:nvPr/>
        </p:nvSpPr>
        <p:spPr>
          <a:xfrm>
            <a:off x="685800" y="2514600"/>
            <a:ext cx="7086600" cy="612843"/>
          </a:xfrm>
          <a:prstGeom prst="rect">
            <a:avLst/>
          </a:prstGeom>
          <a:solidFill>
            <a:srgbClr val="D5D5F4"/>
          </a:solidFill>
          <a:ln>
            <a:noFill/>
          </a:ln>
        </p:spPr>
        <p:txBody>
          <a:bodyPr spcFirstLastPara="1" wrap="square" lIns="91425" tIns="45700" rIns="91425" bIns="4570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None/>
            </a:pPr>
            <a:endParaRPr sz="1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Shape 244"/>
          <p:cNvSpPr/>
          <p:nvPr/>
        </p:nvSpPr>
        <p:spPr>
          <a:xfrm>
            <a:off x="835207" y="2590803"/>
            <a:ext cx="3321928" cy="460443"/>
          </a:xfrm>
          <a:prstGeom prst="rect">
            <a:avLst/>
          </a:prstGeom>
          <a:solidFill>
            <a:srgbClr val="ACACEA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None/>
            </a:pPr>
            <a:endParaRPr sz="1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Shape 245"/>
          <p:cNvSpPr/>
          <p:nvPr/>
        </p:nvSpPr>
        <p:spPr>
          <a:xfrm>
            <a:off x="2128524" y="2689469"/>
            <a:ext cx="235319" cy="26311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lang="en-GB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246" name="Shape 246"/>
          <p:cNvSpPr/>
          <p:nvPr/>
        </p:nvSpPr>
        <p:spPr>
          <a:xfrm>
            <a:off x="2363842" y="2689469"/>
            <a:ext cx="235319" cy="26311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lang="en-GB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247" name="Shape 247"/>
          <p:cNvSpPr/>
          <p:nvPr/>
        </p:nvSpPr>
        <p:spPr>
          <a:xfrm>
            <a:off x="2588967" y="2689469"/>
            <a:ext cx="235319" cy="26311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lang="en-GB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248" name="Shape 248"/>
          <p:cNvSpPr/>
          <p:nvPr/>
        </p:nvSpPr>
        <p:spPr>
          <a:xfrm>
            <a:off x="3816507" y="2689469"/>
            <a:ext cx="252617" cy="26311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lang="en-GB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/>
          </a:p>
        </p:txBody>
      </p:sp>
      <p:sp>
        <p:nvSpPr>
          <p:cNvPr id="249" name="Shape 249"/>
          <p:cNvSpPr/>
          <p:nvPr/>
        </p:nvSpPr>
        <p:spPr>
          <a:xfrm>
            <a:off x="1349388" y="2689469"/>
            <a:ext cx="619789" cy="263110"/>
          </a:xfrm>
          <a:prstGeom prst="rect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lang="en-GB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tag</a:t>
            </a:r>
            <a:endParaRPr/>
          </a:p>
        </p:txBody>
      </p:sp>
      <p:sp>
        <p:nvSpPr>
          <p:cNvPr id="250" name="Shape 250"/>
          <p:cNvSpPr/>
          <p:nvPr/>
        </p:nvSpPr>
        <p:spPr>
          <a:xfrm>
            <a:off x="944528" y="2689469"/>
            <a:ext cx="235319" cy="26311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lang="en-GB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endParaRPr/>
          </a:p>
        </p:txBody>
      </p:sp>
      <p:sp>
        <p:nvSpPr>
          <p:cNvPr id="251" name="Shape 251"/>
          <p:cNvSpPr/>
          <p:nvPr/>
        </p:nvSpPr>
        <p:spPr>
          <a:xfrm>
            <a:off x="2824909" y="2689469"/>
            <a:ext cx="235319" cy="26311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lang="en-GB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252" name="Shape 252"/>
          <p:cNvSpPr/>
          <p:nvPr/>
        </p:nvSpPr>
        <p:spPr>
          <a:xfrm>
            <a:off x="3565137" y="2689469"/>
            <a:ext cx="252617" cy="26311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lang="en-GB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/>
          </a:p>
        </p:txBody>
      </p:sp>
      <p:sp>
        <p:nvSpPr>
          <p:cNvPr id="253" name="Shape 253"/>
          <p:cNvSpPr/>
          <p:nvPr/>
        </p:nvSpPr>
        <p:spPr>
          <a:xfrm>
            <a:off x="3313144" y="2689469"/>
            <a:ext cx="252617" cy="26311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lang="en-GB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/>
          </a:p>
        </p:txBody>
      </p:sp>
      <p:sp>
        <p:nvSpPr>
          <p:cNvPr id="254" name="Shape 254"/>
          <p:cNvSpPr/>
          <p:nvPr/>
        </p:nvSpPr>
        <p:spPr>
          <a:xfrm>
            <a:off x="3061150" y="2689469"/>
            <a:ext cx="252617" cy="26311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lang="en-GB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255" name="Shape 255"/>
          <p:cNvSpPr/>
          <p:nvPr/>
        </p:nvSpPr>
        <p:spPr>
          <a:xfrm>
            <a:off x="4309535" y="2594046"/>
            <a:ext cx="3321928" cy="460443"/>
          </a:xfrm>
          <a:prstGeom prst="rect">
            <a:avLst/>
          </a:prstGeom>
          <a:solidFill>
            <a:srgbClr val="ACACEA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None/>
            </a:pPr>
            <a:endParaRPr sz="1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Shape 256"/>
          <p:cNvSpPr/>
          <p:nvPr/>
        </p:nvSpPr>
        <p:spPr>
          <a:xfrm>
            <a:off x="5602852" y="2692712"/>
            <a:ext cx="235319" cy="26311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lang="en-GB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257" name="Shape 257"/>
          <p:cNvSpPr/>
          <p:nvPr/>
        </p:nvSpPr>
        <p:spPr>
          <a:xfrm>
            <a:off x="5838170" y="2692712"/>
            <a:ext cx="235319" cy="26311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lang="en-GB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258" name="Shape 258"/>
          <p:cNvSpPr/>
          <p:nvPr/>
        </p:nvSpPr>
        <p:spPr>
          <a:xfrm>
            <a:off x="6063295" y="2692712"/>
            <a:ext cx="235319" cy="26311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lang="en-GB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259" name="Shape 259"/>
          <p:cNvSpPr/>
          <p:nvPr/>
        </p:nvSpPr>
        <p:spPr>
          <a:xfrm>
            <a:off x="7290835" y="2692712"/>
            <a:ext cx="252617" cy="26311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lang="en-GB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/>
          </a:p>
        </p:txBody>
      </p:sp>
      <p:sp>
        <p:nvSpPr>
          <p:cNvPr id="260" name="Shape 260"/>
          <p:cNvSpPr/>
          <p:nvPr/>
        </p:nvSpPr>
        <p:spPr>
          <a:xfrm>
            <a:off x="4823716" y="2692712"/>
            <a:ext cx="619789" cy="263110"/>
          </a:xfrm>
          <a:prstGeom prst="rect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lang="en-GB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tag</a:t>
            </a:r>
            <a:endParaRPr/>
          </a:p>
        </p:txBody>
      </p:sp>
      <p:sp>
        <p:nvSpPr>
          <p:cNvPr id="261" name="Shape 261"/>
          <p:cNvSpPr/>
          <p:nvPr/>
        </p:nvSpPr>
        <p:spPr>
          <a:xfrm>
            <a:off x="4418856" y="2692712"/>
            <a:ext cx="235319" cy="26311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lang="en-GB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endParaRPr/>
          </a:p>
        </p:txBody>
      </p:sp>
      <p:sp>
        <p:nvSpPr>
          <p:cNvPr id="262" name="Shape 262"/>
          <p:cNvSpPr/>
          <p:nvPr/>
        </p:nvSpPr>
        <p:spPr>
          <a:xfrm>
            <a:off x="6299237" y="2692712"/>
            <a:ext cx="235319" cy="26311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lang="en-GB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263" name="Shape 263"/>
          <p:cNvSpPr/>
          <p:nvPr/>
        </p:nvSpPr>
        <p:spPr>
          <a:xfrm>
            <a:off x="7039465" y="2692712"/>
            <a:ext cx="252617" cy="26311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lang="en-GB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/>
          </a:p>
        </p:txBody>
      </p:sp>
      <p:sp>
        <p:nvSpPr>
          <p:cNvPr id="264" name="Shape 264"/>
          <p:cNvSpPr/>
          <p:nvPr/>
        </p:nvSpPr>
        <p:spPr>
          <a:xfrm>
            <a:off x="6787472" y="2692712"/>
            <a:ext cx="252617" cy="26311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lang="en-GB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/>
          </a:p>
        </p:txBody>
      </p:sp>
      <p:sp>
        <p:nvSpPr>
          <p:cNvPr id="265" name="Shape 265"/>
          <p:cNvSpPr/>
          <p:nvPr/>
        </p:nvSpPr>
        <p:spPr>
          <a:xfrm>
            <a:off x="6535478" y="2692712"/>
            <a:ext cx="252617" cy="26311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lang="en-GB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266" name="Shape 266"/>
          <p:cNvSpPr/>
          <p:nvPr/>
        </p:nvSpPr>
        <p:spPr>
          <a:xfrm>
            <a:off x="685800" y="3200400"/>
            <a:ext cx="7086600" cy="612843"/>
          </a:xfrm>
          <a:prstGeom prst="rect">
            <a:avLst/>
          </a:prstGeom>
          <a:solidFill>
            <a:srgbClr val="D5D5F4"/>
          </a:solidFill>
          <a:ln>
            <a:noFill/>
          </a:ln>
        </p:spPr>
        <p:txBody>
          <a:bodyPr spcFirstLastPara="1" wrap="square" lIns="91425" tIns="45700" rIns="91425" bIns="4570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None/>
            </a:pPr>
            <a:endParaRPr sz="1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" name="Shape 267"/>
          <p:cNvSpPr/>
          <p:nvPr/>
        </p:nvSpPr>
        <p:spPr>
          <a:xfrm>
            <a:off x="835207" y="3276603"/>
            <a:ext cx="3321928" cy="460443"/>
          </a:xfrm>
          <a:prstGeom prst="rect">
            <a:avLst/>
          </a:prstGeom>
          <a:solidFill>
            <a:srgbClr val="ACACEA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None/>
            </a:pPr>
            <a:endParaRPr sz="1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Shape 268"/>
          <p:cNvSpPr/>
          <p:nvPr/>
        </p:nvSpPr>
        <p:spPr>
          <a:xfrm>
            <a:off x="2128524" y="3375269"/>
            <a:ext cx="235319" cy="26311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lang="en-GB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269" name="Shape 269"/>
          <p:cNvSpPr/>
          <p:nvPr/>
        </p:nvSpPr>
        <p:spPr>
          <a:xfrm>
            <a:off x="2363842" y="3375269"/>
            <a:ext cx="235319" cy="26311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lang="en-GB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270" name="Shape 270"/>
          <p:cNvSpPr/>
          <p:nvPr/>
        </p:nvSpPr>
        <p:spPr>
          <a:xfrm>
            <a:off x="2588967" y="3375269"/>
            <a:ext cx="235319" cy="26311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lang="en-GB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271" name="Shape 271"/>
          <p:cNvSpPr/>
          <p:nvPr/>
        </p:nvSpPr>
        <p:spPr>
          <a:xfrm>
            <a:off x="3816507" y="3375269"/>
            <a:ext cx="252617" cy="26311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lang="en-GB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/>
          </a:p>
        </p:txBody>
      </p:sp>
      <p:sp>
        <p:nvSpPr>
          <p:cNvPr id="272" name="Shape 272"/>
          <p:cNvSpPr/>
          <p:nvPr/>
        </p:nvSpPr>
        <p:spPr>
          <a:xfrm>
            <a:off x="1349388" y="3375269"/>
            <a:ext cx="619789" cy="263110"/>
          </a:xfrm>
          <a:prstGeom prst="rect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lang="en-GB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tag</a:t>
            </a:r>
            <a:endParaRPr/>
          </a:p>
        </p:txBody>
      </p:sp>
      <p:sp>
        <p:nvSpPr>
          <p:cNvPr id="273" name="Shape 273"/>
          <p:cNvSpPr/>
          <p:nvPr/>
        </p:nvSpPr>
        <p:spPr>
          <a:xfrm>
            <a:off x="944528" y="3375269"/>
            <a:ext cx="235319" cy="26311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lang="en-GB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endParaRPr/>
          </a:p>
        </p:txBody>
      </p:sp>
      <p:sp>
        <p:nvSpPr>
          <p:cNvPr id="274" name="Shape 274"/>
          <p:cNvSpPr/>
          <p:nvPr/>
        </p:nvSpPr>
        <p:spPr>
          <a:xfrm>
            <a:off x="2824909" y="3375269"/>
            <a:ext cx="235319" cy="26311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lang="en-GB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275" name="Shape 275"/>
          <p:cNvSpPr/>
          <p:nvPr/>
        </p:nvSpPr>
        <p:spPr>
          <a:xfrm>
            <a:off x="3565137" y="3375269"/>
            <a:ext cx="252617" cy="26311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lang="en-GB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/>
          </a:p>
        </p:txBody>
      </p:sp>
      <p:sp>
        <p:nvSpPr>
          <p:cNvPr id="276" name="Shape 276"/>
          <p:cNvSpPr/>
          <p:nvPr/>
        </p:nvSpPr>
        <p:spPr>
          <a:xfrm>
            <a:off x="3313144" y="3375269"/>
            <a:ext cx="252617" cy="26311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lang="en-GB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/>
          </a:p>
        </p:txBody>
      </p:sp>
      <p:sp>
        <p:nvSpPr>
          <p:cNvPr id="277" name="Shape 277"/>
          <p:cNvSpPr/>
          <p:nvPr/>
        </p:nvSpPr>
        <p:spPr>
          <a:xfrm>
            <a:off x="3061150" y="3375269"/>
            <a:ext cx="252617" cy="26311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lang="en-GB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278" name="Shape 278"/>
          <p:cNvSpPr/>
          <p:nvPr/>
        </p:nvSpPr>
        <p:spPr>
          <a:xfrm>
            <a:off x="4309535" y="3279846"/>
            <a:ext cx="3321928" cy="460443"/>
          </a:xfrm>
          <a:prstGeom prst="rect">
            <a:avLst/>
          </a:prstGeom>
          <a:solidFill>
            <a:srgbClr val="ACACEA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None/>
            </a:pPr>
            <a:endParaRPr sz="1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" name="Shape 279"/>
          <p:cNvSpPr/>
          <p:nvPr/>
        </p:nvSpPr>
        <p:spPr>
          <a:xfrm>
            <a:off x="5602852" y="3378512"/>
            <a:ext cx="235319" cy="26311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lang="en-GB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280" name="Shape 280"/>
          <p:cNvSpPr/>
          <p:nvPr/>
        </p:nvSpPr>
        <p:spPr>
          <a:xfrm>
            <a:off x="5838170" y="3378512"/>
            <a:ext cx="235319" cy="26311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lang="en-GB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281" name="Shape 281"/>
          <p:cNvSpPr/>
          <p:nvPr/>
        </p:nvSpPr>
        <p:spPr>
          <a:xfrm>
            <a:off x="6063295" y="3378512"/>
            <a:ext cx="235319" cy="26311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lang="en-GB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282" name="Shape 282"/>
          <p:cNvSpPr/>
          <p:nvPr/>
        </p:nvSpPr>
        <p:spPr>
          <a:xfrm>
            <a:off x="7290835" y="3378512"/>
            <a:ext cx="252617" cy="26311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lang="en-GB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/>
          </a:p>
        </p:txBody>
      </p:sp>
      <p:sp>
        <p:nvSpPr>
          <p:cNvPr id="283" name="Shape 283"/>
          <p:cNvSpPr/>
          <p:nvPr/>
        </p:nvSpPr>
        <p:spPr>
          <a:xfrm>
            <a:off x="4823716" y="3378512"/>
            <a:ext cx="619789" cy="263110"/>
          </a:xfrm>
          <a:prstGeom prst="rect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lang="en-GB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tag</a:t>
            </a:r>
            <a:endParaRPr/>
          </a:p>
        </p:txBody>
      </p:sp>
      <p:sp>
        <p:nvSpPr>
          <p:cNvPr id="284" name="Shape 284"/>
          <p:cNvSpPr/>
          <p:nvPr/>
        </p:nvSpPr>
        <p:spPr>
          <a:xfrm>
            <a:off x="4418856" y="3378512"/>
            <a:ext cx="235319" cy="26311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lang="en-GB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endParaRPr/>
          </a:p>
        </p:txBody>
      </p:sp>
      <p:sp>
        <p:nvSpPr>
          <p:cNvPr id="285" name="Shape 285"/>
          <p:cNvSpPr/>
          <p:nvPr/>
        </p:nvSpPr>
        <p:spPr>
          <a:xfrm>
            <a:off x="6299237" y="3378512"/>
            <a:ext cx="235319" cy="26311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lang="en-GB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286" name="Shape 286"/>
          <p:cNvSpPr/>
          <p:nvPr/>
        </p:nvSpPr>
        <p:spPr>
          <a:xfrm>
            <a:off x="7039465" y="3378512"/>
            <a:ext cx="252617" cy="26311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lang="en-GB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/>
          </a:p>
        </p:txBody>
      </p:sp>
      <p:sp>
        <p:nvSpPr>
          <p:cNvPr id="287" name="Shape 287"/>
          <p:cNvSpPr/>
          <p:nvPr/>
        </p:nvSpPr>
        <p:spPr>
          <a:xfrm>
            <a:off x="6787472" y="3378512"/>
            <a:ext cx="252617" cy="26311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lang="en-GB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/>
          </a:p>
        </p:txBody>
      </p:sp>
      <p:sp>
        <p:nvSpPr>
          <p:cNvPr id="288" name="Shape 288"/>
          <p:cNvSpPr/>
          <p:nvPr/>
        </p:nvSpPr>
        <p:spPr>
          <a:xfrm>
            <a:off x="6535478" y="3378512"/>
            <a:ext cx="252617" cy="26311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lang="en-GB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289" name="Shape 289"/>
          <p:cNvSpPr/>
          <p:nvPr/>
        </p:nvSpPr>
        <p:spPr>
          <a:xfrm>
            <a:off x="685800" y="3886200"/>
            <a:ext cx="7086600" cy="612843"/>
          </a:xfrm>
          <a:prstGeom prst="rect">
            <a:avLst/>
          </a:prstGeom>
          <a:solidFill>
            <a:srgbClr val="D5D5F4"/>
          </a:solidFill>
          <a:ln>
            <a:noFill/>
          </a:ln>
        </p:spPr>
        <p:txBody>
          <a:bodyPr spcFirstLastPara="1" wrap="square" lIns="91425" tIns="45700" rIns="91425" bIns="4570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None/>
            </a:pPr>
            <a:endParaRPr sz="1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Shape 290"/>
          <p:cNvSpPr/>
          <p:nvPr/>
        </p:nvSpPr>
        <p:spPr>
          <a:xfrm>
            <a:off x="835207" y="3962403"/>
            <a:ext cx="3321928" cy="460443"/>
          </a:xfrm>
          <a:prstGeom prst="rect">
            <a:avLst/>
          </a:prstGeom>
          <a:solidFill>
            <a:srgbClr val="ACACEA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None/>
            </a:pPr>
            <a:endParaRPr sz="1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Shape 291"/>
          <p:cNvSpPr/>
          <p:nvPr/>
        </p:nvSpPr>
        <p:spPr>
          <a:xfrm>
            <a:off x="2128524" y="4061069"/>
            <a:ext cx="235319" cy="26311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lang="en-GB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292" name="Shape 292"/>
          <p:cNvSpPr/>
          <p:nvPr/>
        </p:nvSpPr>
        <p:spPr>
          <a:xfrm>
            <a:off x="2363842" y="4061069"/>
            <a:ext cx="235319" cy="26311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lang="en-GB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293" name="Shape 293"/>
          <p:cNvSpPr/>
          <p:nvPr/>
        </p:nvSpPr>
        <p:spPr>
          <a:xfrm>
            <a:off x="2588967" y="4061069"/>
            <a:ext cx="235319" cy="26311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lang="en-GB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294" name="Shape 294"/>
          <p:cNvSpPr/>
          <p:nvPr/>
        </p:nvSpPr>
        <p:spPr>
          <a:xfrm>
            <a:off x="3816507" y="4061069"/>
            <a:ext cx="252617" cy="26311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lang="en-GB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/>
          </a:p>
        </p:txBody>
      </p:sp>
      <p:sp>
        <p:nvSpPr>
          <p:cNvPr id="295" name="Shape 295"/>
          <p:cNvSpPr/>
          <p:nvPr/>
        </p:nvSpPr>
        <p:spPr>
          <a:xfrm>
            <a:off x="1349388" y="4061069"/>
            <a:ext cx="619789" cy="263110"/>
          </a:xfrm>
          <a:prstGeom prst="rect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lang="en-GB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tag</a:t>
            </a:r>
            <a:endParaRPr/>
          </a:p>
        </p:txBody>
      </p:sp>
      <p:sp>
        <p:nvSpPr>
          <p:cNvPr id="296" name="Shape 296"/>
          <p:cNvSpPr/>
          <p:nvPr/>
        </p:nvSpPr>
        <p:spPr>
          <a:xfrm>
            <a:off x="944528" y="4061069"/>
            <a:ext cx="235319" cy="26311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lang="en-GB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endParaRPr/>
          </a:p>
        </p:txBody>
      </p:sp>
      <p:sp>
        <p:nvSpPr>
          <p:cNvPr id="297" name="Shape 297"/>
          <p:cNvSpPr/>
          <p:nvPr/>
        </p:nvSpPr>
        <p:spPr>
          <a:xfrm>
            <a:off x="2824909" y="4061069"/>
            <a:ext cx="235319" cy="26311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lang="en-GB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298" name="Shape 298"/>
          <p:cNvSpPr/>
          <p:nvPr/>
        </p:nvSpPr>
        <p:spPr>
          <a:xfrm>
            <a:off x="3565137" y="4061069"/>
            <a:ext cx="252617" cy="26311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lang="en-GB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/>
          </a:p>
        </p:txBody>
      </p:sp>
      <p:sp>
        <p:nvSpPr>
          <p:cNvPr id="299" name="Shape 299"/>
          <p:cNvSpPr/>
          <p:nvPr/>
        </p:nvSpPr>
        <p:spPr>
          <a:xfrm>
            <a:off x="3313144" y="4061069"/>
            <a:ext cx="252617" cy="26311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lang="en-GB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/>
          </a:p>
        </p:txBody>
      </p:sp>
      <p:sp>
        <p:nvSpPr>
          <p:cNvPr id="300" name="Shape 300"/>
          <p:cNvSpPr/>
          <p:nvPr/>
        </p:nvSpPr>
        <p:spPr>
          <a:xfrm>
            <a:off x="3061150" y="4061069"/>
            <a:ext cx="252617" cy="26311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lang="en-GB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301" name="Shape 301"/>
          <p:cNvSpPr/>
          <p:nvPr/>
        </p:nvSpPr>
        <p:spPr>
          <a:xfrm>
            <a:off x="4309535" y="3965646"/>
            <a:ext cx="3321928" cy="460443"/>
          </a:xfrm>
          <a:prstGeom prst="rect">
            <a:avLst/>
          </a:prstGeom>
          <a:solidFill>
            <a:srgbClr val="ACACEA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None/>
            </a:pPr>
            <a:endParaRPr sz="1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" name="Shape 302"/>
          <p:cNvSpPr/>
          <p:nvPr/>
        </p:nvSpPr>
        <p:spPr>
          <a:xfrm>
            <a:off x="5602852" y="4064312"/>
            <a:ext cx="235319" cy="26311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lang="en-GB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303" name="Shape 303"/>
          <p:cNvSpPr/>
          <p:nvPr/>
        </p:nvSpPr>
        <p:spPr>
          <a:xfrm>
            <a:off x="5838170" y="4064312"/>
            <a:ext cx="235319" cy="26311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lang="en-GB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304" name="Shape 304"/>
          <p:cNvSpPr/>
          <p:nvPr/>
        </p:nvSpPr>
        <p:spPr>
          <a:xfrm>
            <a:off x="6063295" y="4064312"/>
            <a:ext cx="235319" cy="26311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lang="en-GB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305" name="Shape 305"/>
          <p:cNvSpPr/>
          <p:nvPr/>
        </p:nvSpPr>
        <p:spPr>
          <a:xfrm>
            <a:off x="7290835" y="4064312"/>
            <a:ext cx="252617" cy="26311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lang="en-GB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/>
          </a:p>
        </p:txBody>
      </p:sp>
      <p:sp>
        <p:nvSpPr>
          <p:cNvPr id="306" name="Shape 306"/>
          <p:cNvSpPr/>
          <p:nvPr/>
        </p:nvSpPr>
        <p:spPr>
          <a:xfrm>
            <a:off x="4823716" y="4064312"/>
            <a:ext cx="619789" cy="263110"/>
          </a:xfrm>
          <a:prstGeom prst="rect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lang="en-GB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tag</a:t>
            </a:r>
            <a:endParaRPr/>
          </a:p>
        </p:txBody>
      </p:sp>
      <p:sp>
        <p:nvSpPr>
          <p:cNvPr id="307" name="Shape 307"/>
          <p:cNvSpPr/>
          <p:nvPr/>
        </p:nvSpPr>
        <p:spPr>
          <a:xfrm>
            <a:off x="4418856" y="4064312"/>
            <a:ext cx="235319" cy="26311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lang="en-GB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endParaRPr/>
          </a:p>
        </p:txBody>
      </p:sp>
      <p:sp>
        <p:nvSpPr>
          <p:cNvPr id="308" name="Shape 308"/>
          <p:cNvSpPr/>
          <p:nvPr/>
        </p:nvSpPr>
        <p:spPr>
          <a:xfrm>
            <a:off x="6299237" y="4064312"/>
            <a:ext cx="235319" cy="26311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lang="en-GB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309" name="Shape 309"/>
          <p:cNvSpPr/>
          <p:nvPr/>
        </p:nvSpPr>
        <p:spPr>
          <a:xfrm>
            <a:off x="7039465" y="4064312"/>
            <a:ext cx="252617" cy="26311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lang="en-GB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/>
          </a:p>
        </p:txBody>
      </p:sp>
      <p:sp>
        <p:nvSpPr>
          <p:cNvPr id="310" name="Shape 310"/>
          <p:cNvSpPr/>
          <p:nvPr/>
        </p:nvSpPr>
        <p:spPr>
          <a:xfrm>
            <a:off x="6787472" y="4064312"/>
            <a:ext cx="252617" cy="26311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lang="en-GB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/>
          </a:p>
        </p:txBody>
      </p:sp>
      <p:sp>
        <p:nvSpPr>
          <p:cNvPr id="311" name="Shape 311"/>
          <p:cNvSpPr/>
          <p:nvPr/>
        </p:nvSpPr>
        <p:spPr>
          <a:xfrm>
            <a:off x="6535478" y="4064312"/>
            <a:ext cx="252617" cy="26311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lang="en-GB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312" name="Shape 312"/>
          <p:cNvSpPr/>
          <p:nvPr/>
        </p:nvSpPr>
        <p:spPr>
          <a:xfrm>
            <a:off x="685800" y="5102157"/>
            <a:ext cx="7086600" cy="612843"/>
          </a:xfrm>
          <a:prstGeom prst="rect">
            <a:avLst/>
          </a:prstGeom>
          <a:solidFill>
            <a:srgbClr val="D5D5F4"/>
          </a:solidFill>
          <a:ln>
            <a:noFill/>
          </a:ln>
        </p:spPr>
        <p:txBody>
          <a:bodyPr spcFirstLastPara="1" wrap="square" lIns="91425" tIns="45700" rIns="91425" bIns="4570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None/>
            </a:pPr>
            <a:endParaRPr sz="1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3" name="Shape 313"/>
          <p:cNvSpPr/>
          <p:nvPr/>
        </p:nvSpPr>
        <p:spPr>
          <a:xfrm>
            <a:off x="835207" y="5178360"/>
            <a:ext cx="3321928" cy="460443"/>
          </a:xfrm>
          <a:prstGeom prst="rect">
            <a:avLst/>
          </a:prstGeom>
          <a:solidFill>
            <a:srgbClr val="ACACEA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None/>
            </a:pPr>
            <a:endParaRPr sz="1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4" name="Shape 314"/>
          <p:cNvSpPr/>
          <p:nvPr/>
        </p:nvSpPr>
        <p:spPr>
          <a:xfrm>
            <a:off x="2128524" y="5277026"/>
            <a:ext cx="235319" cy="26311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lang="en-GB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315" name="Shape 315"/>
          <p:cNvSpPr/>
          <p:nvPr/>
        </p:nvSpPr>
        <p:spPr>
          <a:xfrm>
            <a:off x="2363842" y="5277026"/>
            <a:ext cx="235319" cy="26311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lang="en-GB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316" name="Shape 316"/>
          <p:cNvSpPr/>
          <p:nvPr/>
        </p:nvSpPr>
        <p:spPr>
          <a:xfrm>
            <a:off x="2588967" y="5277026"/>
            <a:ext cx="235319" cy="26311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lang="en-GB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317" name="Shape 317"/>
          <p:cNvSpPr/>
          <p:nvPr/>
        </p:nvSpPr>
        <p:spPr>
          <a:xfrm>
            <a:off x="3816507" y="5277026"/>
            <a:ext cx="252617" cy="26311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lang="en-GB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/>
          </a:p>
        </p:txBody>
      </p:sp>
      <p:sp>
        <p:nvSpPr>
          <p:cNvPr id="318" name="Shape 318"/>
          <p:cNvSpPr/>
          <p:nvPr/>
        </p:nvSpPr>
        <p:spPr>
          <a:xfrm>
            <a:off x="1349388" y="5277026"/>
            <a:ext cx="619789" cy="263110"/>
          </a:xfrm>
          <a:prstGeom prst="rect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lang="en-GB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tag</a:t>
            </a:r>
            <a:endParaRPr/>
          </a:p>
        </p:txBody>
      </p:sp>
      <p:sp>
        <p:nvSpPr>
          <p:cNvPr id="319" name="Shape 319"/>
          <p:cNvSpPr/>
          <p:nvPr/>
        </p:nvSpPr>
        <p:spPr>
          <a:xfrm>
            <a:off x="944528" y="5277026"/>
            <a:ext cx="235319" cy="26311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lang="en-GB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endParaRPr/>
          </a:p>
        </p:txBody>
      </p:sp>
      <p:sp>
        <p:nvSpPr>
          <p:cNvPr id="320" name="Shape 320"/>
          <p:cNvSpPr/>
          <p:nvPr/>
        </p:nvSpPr>
        <p:spPr>
          <a:xfrm>
            <a:off x="2824909" y="5277026"/>
            <a:ext cx="235319" cy="26311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lang="en-GB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321" name="Shape 321"/>
          <p:cNvSpPr/>
          <p:nvPr/>
        </p:nvSpPr>
        <p:spPr>
          <a:xfrm>
            <a:off x="3565137" y="5277026"/>
            <a:ext cx="252617" cy="26311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lang="en-GB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/>
          </a:p>
        </p:txBody>
      </p:sp>
      <p:sp>
        <p:nvSpPr>
          <p:cNvPr id="322" name="Shape 322"/>
          <p:cNvSpPr/>
          <p:nvPr/>
        </p:nvSpPr>
        <p:spPr>
          <a:xfrm>
            <a:off x="3313144" y="5277026"/>
            <a:ext cx="252617" cy="26311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lang="en-GB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/>
          </a:p>
        </p:txBody>
      </p:sp>
      <p:sp>
        <p:nvSpPr>
          <p:cNvPr id="323" name="Shape 323"/>
          <p:cNvSpPr/>
          <p:nvPr/>
        </p:nvSpPr>
        <p:spPr>
          <a:xfrm>
            <a:off x="3061150" y="5277026"/>
            <a:ext cx="252617" cy="26311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lang="en-GB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324" name="Shape 324"/>
          <p:cNvSpPr/>
          <p:nvPr/>
        </p:nvSpPr>
        <p:spPr>
          <a:xfrm>
            <a:off x="4309535" y="5181603"/>
            <a:ext cx="3321928" cy="460443"/>
          </a:xfrm>
          <a:prstGeom prst="rect">
            <a:avLst/>
          </a:prstGeom>
          <a:solidFill>
            <a:srgbClr val="ACACEA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None/>
            </a:pPr>
            <a:endParaRPr sz="1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" name="Shape 325"/>
          <p:cNvSpPr/>
          <p:nvPr/>
        </p:nvSpPr>
        <p:spPr>
          <a:xfrm>
            <a:off x="5602852" y="5280269"/>
            <a:ext cx="235319" cy="26311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lang="en-GB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326" name="Shape 326"/>
          <p:cNvSpPr/>
          <p:nvPr/>
        </p:nvSpPr>
        <p:spPr>
          <a:xfrm>
            <a:off x="5838170" y="5280269"/>
            <a:ext cx="235319" cy="26311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lang="en-GB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327" name="Shape 327"/>
          <p:cNvSpPr/>
          <p:nvPr/>
        </p:nvSpPr>
        <p:spPr>
          <a:xfrm>
            <a:off x="6063295" y="5280269"/>
            <a:ext cx="235319" cy="26311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lang="en-GB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328" name="Shape 328"/>
          <p:cNvSpPr/>
          <p:nvPr/>
        </p:nvSpPr>
        <p:spPr>
          <a:xfrm>
            <a:off x="7290835" y="5280269"/>
            <a:ext cx="252617" cy="26311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lang="en-GB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/>
          </a:p>
        </p:txBody>
      </p:sp>
      <p:sp>
        <p:nvSpPr>
          <p:cNvPr id="329" name="Shape 329"/>
          <p:cNvSpPr/>
          <p:nvPr/>
        </p:nvSpPr>
        <p:spPr>
          <a:xfrm>
            <a:off x="4823716" y="5280269"/>
            <a:ext cx="619789" cy="263110"/>
          </a:xfrm>
          <a:prstGeom prst="rect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lang="en-GB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tag</a:t>
            </a:r>
            <a:endParaRPr/>
          </a:p>
        </p:txBody>
      </p:sp>
      <p:sp>
        <p:nvSpPr>
          <p:cNvPr id="330" name="Shape 330"/>
          <p:cNvSpPr/>
          <p:nvPr/>
        </p:nvSpPr>
        <p:spPr>
          <a:xfrm>
            <a:off x="4418856" y="5280269"/>
            <a:ext cx="235319" cy="26311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lang="en-GB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endParaRPr/>
          </a:p>
        </p:txBody>
      </p:sp>
      <p:sp>
        <p:nvSpPr>
          <p:cNvPr id="331" name="Shape 331"/>
          <p:cNvSpPr/>
          <p:nvPr/>
        </p:nvSpPr>
        <p:spPr>
          <a:xfrm>
            <a:off x="6299237" y="5280269"/>
            <a:ext cx="235319" cy="26311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lang="en-GB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332" name="Shape 332"/>
          <p:cNvSpPr/>
          <p:nvPr/>
        </p:nvSpPr>
        <p:spPr>
          <a:xfrm>
            <a:off x="7039465" y="5280269"/>
            <a:ext cx="252617" cy="26311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lang="en-GB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/>
          </a:p>
        </p:txBody>
      </p:sp>
      <p:sp>
        <p:nvSpPr>
          <p:cNvPr id="333" name="Shape 333"/>
          <p:cNvSpPr/>
          <p:nvPr/>
        </p:nvSpPr>
        <p:spPr>
          <a:xfrm>
            <a:off x="6787472" y="5280269"/>
            <a:ext cx="252617" cy="26311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lang="en-GB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/>
          </a:p>
        </p:txBody>
      </p:sp>
      <p:sp>
        <p:nvSpPr>
          <p:cNvPr id="334" name="Shape 334"/>
          <p:cNvSpPr/>
          <p:nvPr/>
        </p:nvSpPr>
        <p:spPr>
          <a:xfrm>
            <a:off x="6535478" y="5280269"/>
            <a:ext cx="252617" cy="26311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lang="en-GB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cxnSp>
        <p:nvCxnSpPr>
          <p:cNvPr id="335" name="Shape 335"/>
          <p:cNvCxnSpPr>
            <a:stCxn id="240" idx="2"/>
            <a:endCxn id="266" idx="3"/>
          </p:cNvCxnSpPr>
          <p:nvPr/>
        </p:nvCxnSpPr>
        <p:spPr>
          <a:xfrm rot="5400000">
            <a:off x="7282778" y="2623200"/>
            <a:ext cx="1373100" cy="393900"/>
          </a:xfrm>
          <a:prstGeom prst="bentConnector2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36" name="Shape 336"/>
          <p:cNvSpPr txBox="1"/>
          <p:nvPr/>
        </p:nvSpPr>
        <p:spPr>
          <a:xfrm>
            <a:off x="8153400" y="3246572"/>
            <a:ext cx="1017202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Index to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find set</a:t>
            </a:r>
            <a:endParaRPr/>
          </a:p>
        </p:txBody>
      </p:sp>
      <p:sp>
        <p:nvSpPr>
          <p:cNvPr id="337" name="Shape 337"/>
          <p:cNvSpPr/>
          <p:nvPr/>
        </p:nvSpPr>
        <p:spPr>
          <a:xfrm rot="5400000">
            <a:off x="4122816" y="-1157386"/>
            <a:ext cx="228601" cy="7062996"/>
          </a:xfrm>
          <a:prstGeom prst="leftBrace">
            <a:avLst>
              <a:gd name="adj1" fmla="val 75000"/>
              <a:gd name="adj2" fmla="val 50000"/>
            </a:avLst>
          </a:prstGeom>
          <a:noFill/>
          <a:ln w="254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606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8" name="Shape 338"/>
          <p:cNvSpPr/>
          <p:nvPr/>
        </p:nvSpPr>
        <p:spPr>
          <a:xfrm>
            <a:off x="374772" y="2561441"/>
            <a:ext cx="228600" cy="3153559"/>
          </a:xfrm>
          <a:prstGeom prst="leftBrace">
            <a:avLst>
              <a:gd name="adj1" fmla="val 75000"/>
              <a:gd name="adj2" fmla="val 50000"/>
            </a:avLst>
          </a:prstGeom>
          <a:noFill/>
          <a:ln w="254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606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9" name="Shape 339"/>
          <p:cNvSpPr txBox="1"/>
          <p:nvPr/>
        </p:nvSpPr>
        <p:spPr>
          <a:xfrm>
            <a:off x="3332419" y="1818018"/>
            <a:ext cx="150874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solidFill>
                  <a:srgbClr val="606060"/>
                </a:solidFill>
                <a:latin typeface="Calibri"/>
                <a:ea typeface="Calibri"/>
                <a:cs typeface="Calibri"/>
                <a:sym typeface="Calibri"/>
              </a:rPr>
              <a:t>2 lines per set</a:t>
            </a:r>
            <a:endParaRPr/>
          </a:p>
        </p:txBody>
      </p:sp>
      <p:sp>
        <p:nvSpPr>
          <p:cNvPr id="340" name="Shape 340"/>
          <p:cNvSpPr txBox="1"/>
          <p:nvPr/>
        </p:nvSpPr>
        <p:spPr>
          <a:xfrm>
            <a:off x="198983" y="5867400"/>
            <a:ext cx="72327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solidFill>
                  <a:srgbClr val="606060"/>
                </a:solidFill>
                <a:latin typeface="Calibri"/>
                <a:ea typeface="Calibri"/>
                <a:cs typeface="Calibri"/>
                <a:sym typeface="Calibri"/>
              </a:rPr>
              <a:t>S sets</a:t>
            </a:r>
            <a:endParaRPr/>
          </a:p>
        </p:txBody>
      </p:sp>
      <p:sp>
        <p:nvSpPr>
          <p:cNvPr id="341" name="Shape 341"/>
          <p:cNvSpPr/>
          <p:nvPr/>
        </p:nvSpPr>
        <p:spPr>
          <a:xfrm rot="-5400000">
            <a:off x="8608820" y="1400875"/>
            <a:ext cx="245038" cy="368122"/>
          </a:xfrm>
          <a:prstGeom prst="rightBrace">
            <a:avLst>
              <a:gd name="adj1" fmla="val 8333"/>
              <a:gd name="adj2" fmla="val 50000"/>
            </a:avLst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342" name="Shape 342"/>
          <p:cNvSpPr txBox="1"/>
          <p:nvPr/>
        </p:nvSpPr>
        <p:spPr>
          <a:xfrm>
            <a:off x="8318678" y="685800"/>
            <a:ext cx="738664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Block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offset</a:t>
            </a: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330" name="Rectangle 2"/>
          <p:cNvSpPr>
            <a:spLocks noGrp="1" noChangeArrowheads="1"/>
          </p:cNvSpPr>
          <p:nvPr>
            <p:ph type="title"/>
          </p:nvPr>
        </p:nvSpPr>
        <p:spPr>
          <a:xfrm>
            <a:off x="341149" y="457200"/>
            <a:ext cx="6931718" cy="573088"/>
          </a:xfrm>
        </p:spPr>
        <p:txBody>
          <a:bodyPr/>
          <a:lstStyle/>
          <a:p>
            <a:r>
              <a:rPr lang="en-US" dirty="0"/>
              <a:t>Processes (Teaser for Next Week)</a:t>
            </a:r>
          </a:p>
        </p:txBody>
      </p:sp>
      <p:sp>
        <p:nvSpPr>
          <p:cNvPr id="483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6713" y="1143000"/>
            <a:ext cx="7100887" cy="5530850"/>
          </a:xfrm>
        </p:spPr>
        <p:txBody>
          <a:bodyPr/>
          <a:lstStyle/>
          <a:p>
            <a:r>
              <a:rPr lang="en-US" dirty="0"/>
              <a:t>Definition: A </a:t>
            </a:r>
            <a:r>
              <a:rPr lang="en-US" i="1" dirty="0">
                <a:solidFill>
                  <a:srgbClr val="C00000"/>
                </a:solidFill>
              </a:rPr>
              <a:t>process</a:t>
            </a:r>
            <a:r>
              <a:rPr lang="en-US" dirty="0"/>
              <a:t> is an instance of a running program.</a:t>
            </a:r>
          </a:p>
          <a:p>
            <a:pPr lvl="1"/>
            <a:r>
              <a:rPr lang="en-US" dirty="0"/>
              <a:t>One of the most profound ideas in computer science</a:t>
            </a:r>
          </a:p>
          <a:p>
            <a:pPr lvl="1"/>
            <a:r>
              <a:rPr lang="en-US" dirty="0"/>
              <a:t>Not the same as “program” or “processor”</a:t>
            </a:r>
          </a:p>
          <a:p>
            <a:pPr lvl="1"/>
            <a:endParaRPr lang="en-US" dirty="0"/>
          </a:p>
          <a:p>
            <a:r>
              <a:rPr lang="en-US" dirty="0"/>
              <a:t>Unix: A </a:t>
            </a:r>
            <a:r>
              <a:rPr lang="en-US" i="1" dirty="0"/>
              <a:t>parent process </a:t>
            </a:r>
            <a:r>
              <a:rPr lang="en-US" dirty="0"/>
              <a:t>creates a new </a:t>
            </a:r>
            <a:r>
              <a:rPr lang="en-US" i="1" dirty="0"/>
              <a:t>child process </a:t>
            </a:r>
            <a:r>
              <a:rPr lang="en-US" dirty="0"/>
              <a:t>by calling </a:t>
            </a:r>
            <a:r>
              <a:rPr lang="en-US" dirty="0">
                <a:latin typeface="Courier New"/>
                <a:cs typeface="Courier New"/>
              </a:rPr>
              <a:t>fork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Child is (sort of) a copy of the parent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fork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returns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twice—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once in each process</a:t>
            </a:r>
          </a:p>
          <a:p>
            <a:pPr lvl="2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Different return value in each</a:t>
            </a:r>
          </a:p>
          <a:p>
            <a:pPr lvl="2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Parent can wait for child to finish by calling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waitpid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For now, think of this as “what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dirty="0"/>
              <a:t> returns to”</a:t>
            </a:r>
          </a:p>
          <a:p>
            <a:pPr marL="0" indent="0">
              <a:buNone/>
            </a:pPr>
            <a:endParaRPr lang="en-US" dirty="0"/>
          </a:p>
          <a:p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4440202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 txBox="1">
            <a:spLocks noGrp="1"/>
          </p:cNvSpPr>
          <p:nvPr>
            <p:ph type="title"/>
          </p:nvPr>
        </p:nvSpPr>
        <p:spPr>
          <a:xfrm>
            <a:off x="278169" y="468757"/>
            <a:ext cx="8281987" cy="782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19063" marR="0" lvl="0" indent="-119063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DRAM Cache Organization</a:t>
            </a:r>
            <a:endParaRPr/>
          </a:p>
        </p:txBody>
      </p:sp>
      <p:sp>
        <p:nvSpPr>
          <p:cNvPr id="349" name="Shape 349"/>
          <p:cNvSpPr txBox="1">
            <a:spLocks noGrp="1"/>
          </p:cNvSpPr>
          <p:nvPr>
            <p:ph type="body" idx="1"/>
          </p:nvPr>
        </p:nvSpPr>
        <p:spPr>
          <a:xfrm>
            <a:off x="290513" y="1347788"/>
            <a:ext cx="8548687" cy="5357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Char char="⬛"/>
            </a:pPr>
            <a:r>
              <a:rPr lang="en-GB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DRAM cache organization driven by the enormous miss penalty</a:t>
            </a:r>
            <a:endParaRPr/>
          </a:p>
          <a:p>
            <a:pPr marL="742950" marR="0" lvl="1" indent="-285750" algn="l" rtl="0"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Char char="▪"/>
            </a:pPr>
            <a:r>
              <a:rPr lang="en-GB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DRAM is about </a:t>
            </a:r>
            <a:r>
              <a:rPr lang="en-GB" sz="2000" b="1" i="1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10x</a:t>
            </a:r>
            <a:r>
              <a:rPr lang="en-GB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slower than SRAM</a:t>
            </a:r>
            <a:endParaRPr/>
          </a:p>
          <a:p>
            <a:pPr marL="742950" marR="0" lvl="1" indent="-285750" algn="l" rtl="0"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Char char="▪"/>
            </a:pPr>
            <a:r>
              <a:rPr lang="en-GB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Disk is about </a:t>
            </a:r>
            <a:r>
              <a:rPr lang="en-GB" sz="2000" b="1" i="1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10,000x</a:t>
            </a:r>
            <a:r>
              <a:rPr lang="en-GB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slower than DRAM</a:t>
            </a:r>
            <a:endParaRPr/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None/>
            </a:pP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Char char="⬛"/>
            </a:pPr>
            <a:r>
              <a:rPr lang="en-GB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Consequences</a:t>
            </a:r>
            <a:endParaRPr/>
          </a:p>
          <a:p>
            <a:pPr marL="742950" marR="0" lvl="1" indent="-285750" algn="l" rtl="0"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Char char="▪"/>
            </a:pPr>
            <a:r>
              <a:rPr lang="en-GB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Large page (block) size: typically 4 KB, sometimes 4 MB</a:t>
            </a:r>
            <a:endParaRPr/>
          </a:p>
          <a:p>
            <a:pPr marL="742950" marR="0" lvl="1" indent="-285750" algn="l" rtl="0"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Char char="▪"/>
            </a:pPr>
            <a:r>
              <a:rPr lang="en-GB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Fully associative </a:t>
            </a:r>
            <a:endParaRPr/>
          </a:p>
          <a:p>
            <a:pPr marL="1143000" marR="0" lvl="2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</a:pPr>
            <a:r>
              <a:rPr lang="en-GB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Any VP can be placed in any PP</a:t>
            </a:r>
            <a:endParaRPr/>
          </a:p>
          <a:p>
            <a:pPr marL="1143000" marR="0" lvl="2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</a:pPr>
            <a:r>
              <a:rPr lang="en-GB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Requires a “large” mapping function – different from cache memories</a:t>
            </a:r>
            <a:endParaRPr/>
          </a:p>
          <a:p>
            <a:pPr marL="742950" marR="0" lvl="1" indent="-285750" algn="l" rtl="0"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Char char="▪"/>
            </a:pPr>
            <a:r>
              <a:rPr lang="en-GB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Highly sophisticated, expensive replacement algorithms</a:t>
            </a:r>
            <a:endParaRPr/>
          </a:p>
          <a:p>
            <a:pPr marL="1143000" marR="0" lvl="2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</a:pPr>
            <a:r>
              <a:rPr lang="en-GB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Too complicated and open-ended to be implemented in hardware</a:t>
            </a:r>
            <a:endParaRPr/>
          </a:p>
          <a:p>
            <a:pPr marL="742950" marR="0" lvl="1" indent="-285750" algn="l" rtl="0"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Char char="▪"/>
            </a:pPr>
            <a:r>
              <a:rPr lang="en-GB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Write-back rather than write-through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6" name="Shape 1196"/>
          <p:cNvSpPr/>
          <p:nvPr/>
        </p:nvSpPr>
        <p:spPr>
          <a:xfrm>
            <a:off x="827088" y="2222211"/>
            <a:ext cx="3646487" cy="2438400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7" name="Shape 1197"/>
          <p:cNvSpPr txBox="1"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19063" marR="0" lvl="0" indent="-119063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Integrating VM and Cache</a:t>
            </a:r>
            <a:endParaRPr/>
          </a:p>
        </p:txBody>
      </p:sp>
      <p:sp>
        <p:nvSpPr>
          <p:cNvPr id="1198" name="Shape 1198"/>
          <p:cNvSpPr/>
          <p:nvPr/>
        </p:nvSpPr>
        <p:spPr>
          <a:xfrm>
            <a:off x="2552700" y="3411249"/>
            <a:ext cx="384721" cy="266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3500" tIns="25400" rIns="63500" bIns="25400" anchor="t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</a:t>
            </a:r>
            <a:endParaRPr/>
          </a:p>
        </p:txBody>
      </p:sp>
      <p:sp>
        <p:nvSpPr>
          <p:cNvPr id="1199" name="Shape 1199"/>
          <p:cNvSpPr/>
          <p:nvPr/>
        </p:nvSpPr>
        <p:spPr>
          <a:xfrm>
            <a:off x="1028700" y="3182649"/>
            <a:ext cx="1230313" cy="457200"/>
          </a:xfrm>
          <a:prstGeom prst="rect">
            <a:avLst/>
          </a:prstGeom>
          <a:solidFill>
            <a:srgbClr val="F6D2D2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CPU</a:t>
            </a:r>
            <a:endParaRPr/>
          </a:p>
        </p:txBody>
      </p:sp>
      <p:sp>
        <p:nvSpPr>
          <p:cNvPr id="1200" name="Shape 1200"/>
          <p:cNvSpPr/>
          <p:nvPr/>
        </p:nvSpPr>
        <p:spPr>
          <a:xfrm>
            <a:off x="3267075" y="2420649"/>
            <a:ext cx="1022350" cy="2119312"/>
          </a:xfrm>
          <a:prstGeom prst="rect">
            <a:avLst/>
          </a:prstGeom>
          <a:solidFill>
            <a:srgbClr val="DBF2DA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MMU</a:t>
            </a:r>
            <a:endParaRPr/>
          </a:p>
        </p:txBody>
      </p:sp>
      <p:sp>
        <p:nvSpPr>
          <p:cNvPr id="1201" name="Shape 1201"/>
          <p:cNvSpPr/>
          <p:nvPr/>
        </p:nvSpPr>
        <p:spPr>
          <a:xfrm>
            <a:off x="5448300" y="2420649"/>
            <a:ext cx="925513" cy="2119312"/>
          </a:xfrm>
          <a:prstGeom prst="rect">
            <a:avLst/>
          </a:prstGeom>
          <a:solidFill>
            <a:srgbClr val="F5F5F5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02" name="Shape 1202"/>
          <p:cNvCxnSpPr/>
          <p:nvPr/>
        </p:nvCxnSpPr>
        <p:spPr>
          <a:xfrm>
            <a:off x="2259013" y="3411249"/>
            <a:ext cx="1001712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03" name="Shape 1203"/>
          <p:cNvCxnSpPr/>
          <p:nvPr/>
        </p:nvCxnSpPr>
        <p:spPr>
          <a:xfrm rot="10800000">
            <a:off x="1638300" y="3639849"/>
            <a:ext cx="0" cy="1249362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04" name="Shape 1204"/>
          <p:cNvSpPr/>
          <p:nvPr/>
        </p:nvSpPr>
        <p:spPr>
          <a:xfrm>
            <a:off x="4564063" y="2922299"/>
            <a:ext cx="564257" cy="266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3500" tIns="25400" rIns="63500" bIns="25400" anchor="t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PTEA</a:t>
            </a:r>
            <a:endParaRPr/>
          </a:p>
        </p:txBody>
      </p:sp>
      <p:sp>
        <p:nvSpPr>
          <p:cNvPr id="1205" name="Shape 1205"/>
          <p:cNvSpPr txBox="1"/>
          <p:nvPr/>
        </p:nvSpPr>
        <p:spPr>
          <a:xfrm>
            <a:off x="4286250" y="1764009"/>
            <a:ext cx="494947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PTE</a:t>
            </a:r>
            <a:endParaRPr/>
          </a:p>
        </p:txBody>
      </p:sp>
      <p:cxnSp>
        <p:nvCxnSpPr>
          <p:cNvPr id="1206" name="Shape 1206"/>
          <p:cNvCxnSpPr/>
          <p:nvPr/>
        </p:nvCxnSpPr>
        <p:spPr>
          <a:xfrm>
            <a:off x="4286250" y="3181061"/>
            <a:ext cx="1162050" cy="1588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07" name="Shape 1207"/>
          <p:cNvSpPr/>
          <p:nvPr/>
        </p:nvSpPr>
        <p:spPr>
          <a:xfrm>
            <a:off x="4692649" y="3563649"/>
            <a:ext cx="377289" cy="266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3500" tIns="25400" rIns="63500" bIns="25400" anchor="t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</a:t>
            </a:r>
            <a:endParaRPr dirty="0"/>
          </a:p>
        </p:txBody>
      </p:sp>
      <p:cxnSp>
        <p:nvCxnSpPr>
          <p:cNvPr id="1208" name="Shape 1208"/>
          <p:cNvCxnSpPr/>
          <p:nvPr/>
        </p:nvCxnSpPr>
        <p:spPr>
          <a:xfrm rot="10800000">
            <a:off x="1638300" y="4889211"/>
            <a:ext cx="3568700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09" name="Shape 1209"/>
          <p:cNvSpPr txBox="1"/>
          <p:nvPr/>
        </p:nvSpPr>
        <p:spPr>
          <a:xfrm>
            <a:off x="3200400" y="4813011"/>
            <a:ext cx="583814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</a:t>
            </a:r>
            <a:endParaRPr/>
          </a:p>
        </p:txBody>
      </p:sp>
      <p:cxnSp>
        <p:nvCxnSpPr>
          <p:cNvPr id="1210" name="Shape 1210"/>
          <p:cNvCxnSpPr/>
          <p:nvPr/>
        </p:nvCxnSpPr>
        <p:spPr>
          <a:xfrm>
            <a:off x="4305300" y="3822411"/>
            <a:ext cx="1162050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11" name="Shape 1211"/>
          <p:cNvSpPr/>
          <p:nvPr/>
        </p:nvSpPr>
        <p:spPr>
          <a:xfrm>
            <a:off x="7532688" y="2420649"/>
            <a:ext cx="925512" cy="2119312"/>
          </a:xfrm>
          <a:prstGeom prst="rect">
            <a:avLst/>
          </a:prstGeom>
          <a:solidFill>
            <a:srgbClr val="F5F5F5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Memory</a:t>
            </a:r>
            <a:endParaRPr/>
          </a:p>
        </p:txBody>
      </p:sp>
      <p:cxnSp>
        <p:nvCxnSpPr>
          <p:cNvPr id="1212" name="Shape 1212"/>
          <p:cNvCxnSpPr/>
          <p:nvPr/>
        </p:nvCxnSpPr>
        <p:spPr>
          <a:xfrm>
            <a:off x="6373813" y="3822411"/>
            <a:ext cx="1177925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13" name="Shape 1213"/>
          <p:cNvSpPr txBox="1"/>
          <p:nvPr/>
        </p:nvSpPr>
        <p:spPr>
          <a:xfrm>
            <a:off x="6750050" y="3516609"/>
            <a:ext cx="43462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</a:t>
            </a:r>
            <a:endParaRPr dirty="0"/>
          </a:p>
        </p:txBody>
      </p:sp>
      <p:sp>
        <p:nvSpPr>
          <p:cNvPr id="1214" name="Shape 1214"/>
          <p:cNvSpPr txBox="1"/>
          <p:nvPr/>
        </p:nvSpPr>
        <p:spPr>
          <a:xfrm>
            <a:off x="5981507" y="3575704"/>
            <a:ext cx="47961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</a:t>
            </a:r>
            <a:endParaRPr/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miss</a:t>
            </a:r>
            <a:endParaRPr/>
          </a:p>
        </p:txBody>
      </p:sp>
      <p:sp>
        <p:nvSpPr>
          <p:cNvPr id="1215" name="Shape 1215"/>
          <p:cNvSpPr/>
          <p:nvPr/>
        </p:nvSpPr>
        <p:spPr>
          <a:xfrm>
            <a:off x="6648450" y="2861974"/>
            <a:ext cx="564257" cy="266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3500" tIns="25400" rIns="63500" bIns="25400" anchor="t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PTEA</a:t>
            </a:r>
            <a:endParaRPr/>
          </a:p>
        </p:txBody>
      </p:sp>
      <p:sp>
        <p:nvSpPr>
          <p:cNvPr id="1216" name="Shape 1216"/>
          <p:cNvSpPr txBox="1"/>
          <p:nvPr/>
        </p:nvSpPr>
        <p:spPr>
          <a:xfrm>
            <a:off x="5904355" y="2905779"/>
            <a:ext cx="534545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PTEA</a:t>
            </a:r>
            <a:endParaRPr dirty="0"/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miss</a:t>
            </a:r>
            <a:endParaRPr dirty="0"/>
          </a:p>
        </p:txBody>
      </p:sp>
      <p:cxnSp>
        <p:nvCxnSpPr>
          <p:cNvPr id="1217" name="Shape 1217"/>
          <p:cNvCxnSpPr/>
          <p:nvPr/>
        </p:nvCxnSpPr>
        <p:spPr>
          <a:xfrm rot="10800000">
            <a:off x="3763963" y="2071399"/>
            <a:ext cx="1443037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18" name="Shape 1218"/>
          <p:cNvCxnSpPr/>
          <p:nvPr/>
        </p:nvCxnSpPr>
        <p:spPr>
          <a:xfrm rot="10800000">
            <a:off x="3763963" y="2071399"/>
            <a:ext cx="0" cy="34925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1219" name="Shape 1219"/>
          <p:cNvCxnSpPr/>
          <p:nvPr/>
        </p:nvCxnSpPr>
        <p:spPr>
          <a:xfrm rot="10800000">
            <a:off x="5207000" y="2603211"/>
            <a:ext cx="241300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20" name="Shape 1220"/>
          <p:cNvCxnSpPr/>
          <p:nvPr/>
        </p:nvCxnSpPr>
        <p:spPr>
          <a:xfrm rot="10800000">
            <a:off x="5207000" y="2071399"/>
            <a:ext cx="0" cy="531812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21" name="Shape 1221"/>
          <p:cNvSpPr txBox="1"/>
          <p:nvPr/>
        </p:nvSpPr>
        <p:spPr>
          <a:xfrm>
            <a:off x="5399088" y="2402542"/>
            <a:ext cx="557211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PTEA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hit</a:t>
            </a:r>
            <a:endParaRPr dirty="0"/>
          </a:p>
        </p:txBody>
      </p:sp>
      <p:cxnSp>
        <p:nvCxnSpPr>
          <p:cNvPr id="1222" name="Shape 1222"/>
          <p:cNvCxnSpPr/>
          <p:nvPr/>
        </p:nvCxnSpPr>
        <p:spPr>
          <a:xfrm rot="10800000">
            <a:off x="5207000" y="4355811"/>
            <a:ext cx="241300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23" name="Shape 1223"/>
          <p:cNvCxnSpPr/>
          <p:nvPr/>
        </p:nvCxnSpPr>
        <p:spPr>
          <a:xfrm rot="10800000">
            <a:off x="5207000" y="4355811"/>
            <a:ext cx="0" cy="5334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24" name="Shape 1224"/>
          <p:cNvSpPr txBox="1"/>
          <p:nvPr/>
        </p:nvSpPr>
        <p:spPr>
          <a:xfrm>
            <a:off x="5399088" y="4155142"/>
            <a:ext cx="358391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hit</a:t>
            </a:r>
            <a:endParaRPr/>
          </a:p>
        </p:txBody>
      </p:sp>
      <p:cxnSp>
        <p:nvCxnSpPr>
          <p:cNvPr id="1225" name="Shape 1225"/>
          <p:cNvCxnSpPr/>
          <p:nvPr/>
        </p:nvCxnSpPr>
        <p:spPr>
          <a:xfrm>
            <a:off x="6389688" y="3182649"/>
            <a:ext cx="1162050" cy="1587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26" name="Shape 1226"/>
          <p:cNvCxnSpPr/>
          <p:nvPr/>
        </p:nvCxnSpPr>
        <p:spPr>
          <a:xfrm rot="10800000">
            <a:off x="6373813" y="4355811"/>
            <a:ext cx="1171575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27" name="Shape 1227"/>
          <p:cNvSpPr txBox="1"/>
          <p:nvPr/>
        </p:nvSpPr>
        <p:spPr>
          <a:xfrm>
            <a:off x="6672263" y="4050009"/>
            <a:ext cx="583814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</a:t>
            </a:r>
            <a:endParaRPr/>
          </a:p>
        </p:txBody>
      </p:sp>
      <p:cxnSp>
        <p:nvCxnSpPr>
          <p:cNvPr id="1228" name="Shape 1228"/>
          <p:cNvCxnSpPr/>
          <p:nvPr/>
        </p:nvCxnSpPr>
        <p:spPr>
          <a:xfrm rot="10800000">
            <a:off x="6361113" y="2603211"/>
            <a:ext cx="1171575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29" name="Shape 1229"/>
          <p:cNvSpPr txBox="1"/>
          <p:nvPr/>
        </p:nvSpPr>
        <p:spPr>
          <a:xfrm>
            <a:off x="6689725" y="2265659"/>
            <a:ext cx="494947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PTE</a:t>
            </a:r>
            <a:endParaRPr/>
          </a:p>
        </p:txBody>
      </p:sp>
      <p:sp>
        <p:nvSpPr>
          <p:cNvPr id="1230" name="Shape 1230"/>
          <p:cNvSpPr txBox="1"/>
          <p:nvPr/>
        </p:nvSpPr>
        <p:spPr>
          <a:xfrm>
            <a:off x="5573713" y="4596824"/>
            <a:ext cx="671979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L1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cache</a:t>
            </a:r>
            <a:endParaRPr/>
          </a:p>
        </p:txBody>
      </p:sp>
      <p:sp>
        <p:nvSpPr>
          <p:cNvPr id="1231" name="Shape 1231"/>
          <p:cNvSpPr txBox="1"/>
          <p:nvPr/>
        </p:nvSpPr>
        <p:spPr>
          <a:xfrm>
            <a:off x="838200" y="2222211"/>
            <a:ext cx="110654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i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CPU Chip</a:t>
            </a:r>
            <a:endParaRPr/>
          </a:p>
        </p:txBody>
      </p:sp>
      <p:sp>
        <p:nvSpPr>
          <p:cNvPr id="1232" name="Shape 1232"/>
          <p:cNvSpPr/>
          <p:nvPr/>
        </p:nvSpPr>
        <p:spPr>
          <a:xfrm>
            <a:off x="943437" y="6191230"/>
            <a:ext cx="7241252" cy="266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3500" tIns="25400" rIns="63500" bIns="25400" anchor="t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VA: virtual address, PA: physical address, PTE: page table entry, PTEA = PTE address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Shape 866"/>
          <p:cNvSpPr txBox="1">
            <a:spLocks noGrp="1"/>
          </p:cNvSpPr>
          <p:nvPr>
            <p:ph type="title"/>
          </p:nvPr>
        </p:nvSpPr>
        <p:spPr>
          <a:xfrm>
            <a:off x="404813" y="360362"/>
            <a:ext cx="8283575" cy="782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19063" marR="0" lvl="0" indent="-119063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Locality to the Rescue Again!</a:t>
            </a:r>
            <a:endParaRPr/>
          </a:p>
        </p:txBody>
      </p:sp>
      <p:sp>
        <p:nvSpPr>
          <p:cNvPr id="867" name="Shape 867"/>
          <p:cNvSpPr txBox="1">
            <a:spLocks noGrp="1"/>
          </p:cNvSpPr>
          <p:nvPr>
            <p:ph type="body" idx="1"/>
          </p:nvPr>
        </p:nvSpPr>
        <p:spPr>
          <a:xfrm>
            <a:off x="381000" y="1328738"/>
            <a:ext cx="8307387" cy="5224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Char char="⬛"/>
            </a:pPr>
            <a:r>
              <a:rPr lang="en-GB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Virtual memory seems terribly inefficient, but it works because of locality. </a:t>
            </a:r>
            <a:endParaRPr/>
          </a:p>
          <a:p>
            <a:pPr marL="342900" marR="0" lvl="0" indent="-342900" algn="l" rtl="0">
              <a:lnSpc>
                <a:spcPct val="83000"/>
              </a:lnSpc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ts val="1200"/>
              <a:buFont typeface="Noto Sans Symbols"/>
              <a:buNone/>
            </a:pPr>
            <a:endParaRPr sz="20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83000"/>
              </a:lnSpc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Char char="⬛"/>
            </a:pPr>
            <a:r>
              <a:rPr lang="en-GB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 any point in time, programs tend to access a set of active virtual pages called the </a:t>
            </a:r>
            <a:r>
              <a:rPr lang="en-GB" sz="2400" b="1" i="1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working set</a:t>
            </a:r>
            <a:endParaRPr sz="2400" b="1" i="0" u="none" strike="noStrike" cap="none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85750" algn="l" rtl="0">
              <a:lnSpc>
                <a:spcPct val="88000"/>
              </a:lnSpc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Char char="▪"/>
            </a:pPr>
            <a:r>
              <a:rPr lang="en-GB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Programs with better temporal locality will have smaller working sets</a:t>
            </a:r>
            <a:endParaRPr/>
          </a:p>
          <a:p>
            <a:pPr marL="742950" marR="0" lvl="1" indent="-146050" algn="l" rtl="0">
              <a:lnSpc>
                <a:spcPct val="88000"/>
              </a:lnSpc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83000"/>
              </a:lnSpc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Char char="⬛"/>
            </a:pPr>
            <a:r>
              <a:rPr lang="en-GB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(working set size &lt; main memory size) </a:t>
            </a:r>
            <a:endParaRPr/>
          </a:p>
          <a:p>
            <a:pPr marL="742950" marR="0" lvl="1" indent="-285750" algn="l" rtl="0">
              <a:lnSpc>
                <a:spcPct val="88000"/>
              </a:lnSpc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Char char="▪"/>
            </a:pPr>
            <a:r>
              <a:rPr lang="en-GB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Good performance for one process after compulsory misses</a:t>
            </a:r>
            <a:endParaRPr/>
          </a:p>
          <a:p>
            <a:pPr marL="742950" marR="0" lvl="1" indent="-146050" algn="l" rtl="0">
              <a:lnSpc>
                <a:spcPct val="88000"/>
              </a:lnSpc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83000"/>
              </a:lnSpc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Char char="⬛"/>
            </a:pPr>
            <a:r>
              <a:rPr lang="en-GB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( SUM(working set sizes) &gt; main memory size ) </a:t>
            </a:r>
            <a:endParaRPr/>
          </a:p>
          <a:p>
            <a:pPr marL="742950" marR="0" lvl="1" indent="-285750" algn="l" rtl="0">
              <a:lnSpc>
                <a:spcPct val="88000"/>
              </a:lnSpc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Char char="▪"/>
            </a:pPr>
            <a:r>
              <a:rPr lang="en-GB" sz="2000" b="0" i="1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Thrashing:</a:t>
            </a:r>
            <a:r>
              <a:rPr lang="en-GB" sz="20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Performance meltdown</a:t>
            </a:r>
            <a:r>
              <a:rPr lang="en-GB" sz="20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where pages are swapped (copied) in and out continuously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8" name="Shape 1238"/>
          <p:cNvSpPr txBox="1">
            <a:spLocks noGrp="1"/>
          </p:cNvSpPr>
          <p:nvPr>
            <p:ph type="title"/>
          </p:nvPr>
        </p:nvSpPr>
        <p:spPr>
          <a:xfrm>
            <a:off x="389467" y="493712"/>
            <a:ext cx="8382000" cy="573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19063" marR="0" lvl="0" indent="-119063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Speeding up Translation with a TLB</a:t>
            </a:r>
            <a:endParaRPr/>
          </a:p>
        </p:txBody>
      </p:sp>
      <p:sp>
        <p:nvSpPr>
          <p:cNvPr id="1239" name="Shape 1239"/>
          <p:cNvSpPr txBox="1">
            <a:spLocks noGrp="1"/>
          </p:cNvSpPr>
          <p:nvPr>
            <p:ph type="body" idx="1"/>
          </p:nvPr>
        </p:nvSpPr>
        <p:spPr>
          <a:xfrm>
            <a:off x="381000" y="1481138"/>
            <a:ext cx="8548687" cy="5224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Char char="⬛"/>
            </a:pPr>
            <a:r>
              <a:rPr lang="en-GB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Page table entries (PTEs) are cached in L1 like any other memory word</a:t>
            </a:r>
            <a:endParaRPr/>
          </a:p>
          <a:p>
            <a:pPr marL="742950" marR="0" lvl="1" indent="-285750" algn="l" rtl="0">
              <a:spcBef>
                <a:spcPts val="563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Char char="▪"/>
            </a:pPr>
            <a:r>
              <a:rPr lang="en-GB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PTEs may be evicted by other data references</a:t>
            </a:r>
            <a:endParaRPr/>
          </a:p>
          <a:p>
            <a:pPr marL="742950" marR="0" lvl="1" indent="-285750" algn="l" rtl="0">
              <a:spcBef>
                <a:spcPts val="563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Char char="▪"/>
            </a:pPr>
            <a:r>
              <a:rPr lang="en-GB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PTE hit still requires a small L1 delay</a:t>
            </a:r>
            <a:endParaRPr/>
          </a:p>
          <a:p>
            <a:pPr marL="342900" marR="0" lvl="0" indent="-342900" algn="l" rtl="0">
              <a:spcBef>
                <a:spcPts val="125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Char char="⬛"/>
            </a:pPr>
            <a:r>
              <a:rPr lang="en-GB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Solution: </a:t>
            </a:r>
            <a:r>
              <a:rPr lang="en-GB" sz="2400" b="1" i="1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Translation Lookaside Buffer</a:t>
            </a:r>
            <a:r>
              <a:rPr lang="en-GB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(TLB)</a:t>
            </a:r>
            <a:endParaRPr/>
          </a:p>
          <a:p>
            <a:pPr marL="742950" marR="0" lvl="1" indent="-285750" algn="l" rtl="0"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Char char="▪"/>
            </a:pPr>
            <a:r>
              <a:rPr lang="en-GB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Small set-associative hardware cache in MMU</a:t>
            </a:r>
            <a:endParaRPr/>
          </a:p>
          <a:p>
            <a:pPr marL="742950" marR="0" lvl="1" indent="-285750" algn="l" rtl="0"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Char char="▪"/>
            </a:pPr>
            <a:r>
              <a:rPr lang="en-GB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Maps virtual page numbers to  physical page numbers</a:t>
            </a:r>
            <a:endParaRPr/>
          </a:p>
          <a:p>
            <a:pPr marL="742950" marR="0" lvl="1" indent="-285750" algn="l" rtl="0"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Char char="▪"/>
            </a:pPr>
            <a:r>
              <a:rPr lang="en-GB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Contains complete page table entries for small number of pages</a:t>
            </a:r>
            <a:endParaRPr/>
          </a:p>
          <a:p>
            <a:pPr marL="742950" marR="0" lvl="1" indent="-285750" algn="l" rtl="0"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4" name="Shape 1244"/>
          <p:cNvSpPr txBox="1"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19063" marR="0" lvl="0" indent="-119063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Accessing the TLB</a:t>
            </a:r>
            <a:endParaRPr/>
          </a:p>
        </p:txBody>
      </p:sp>
      <p:sp>
        <p:nvSpPr>
          <p:cNvPr id="1245" name="Shape 1245"/>
          <p:cNvSpPr txBox="1">
            <a:spLocks noGrp="1"/>
          </p:cNvSpPr>
          <p:nvPr>
            <p:ph type="body" idx="1"/>
          </p:nvPr>
        </p:nvSpPr>
        <p:spPr>
          <a:xfrm>
            <a:off x="396875" y="1362075"/>
            <a:ext cx="7896225" cy="847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Char char="⬛"/>
            </a:pPr>
            <a:r>
              <a:rPr lang="en-GB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MMU uses the VPN portion of the virtual address to access the TLB:</a:t>
            </a:r>
            <a:endParaRPr/>
          </a:p>
        </p:txBody>
      </p:sp>
      <p:sp>
        <p:nvSpPr>
          <p:cNvPr id="1246" name="Shape 1246"/>
          <p:cNvSpPr/>
          <p:nvPr/>
        </p:nvSpPr>
        <p:spPr>
          <a:xfrm>
            <a:off x="4454526" y="2908300"/>
            <a:ext cx="1658937" cy="304800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TLB tag (TLBT)</a:t>
            </a:r>
            <a:endParaRPr/>
          </a:p>
        </p:txBody>
      </p:sp>
      <p:sp>
        <p:nvSpPr>
          <p:cNvPr id="1247" name="Shape 1247"/>
          <p:cNvSpPr/>
          <p:nvPr/>
        </p:nvSpPr>
        <p:spPr>
          <a:xfrm>
            <a:off x="6108701" y="2908300"/>
            <a:ext cx="1770062" cy="3048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TLB index (TLBI)</a:t>
            </a:r>
            <a:endParaRPr/>
          </a:p>
        </p:txBody>
      </p:sp>
      <p:sp>
        <p:nvSpPr>
          <p:cNvPr id="1248" name="Shape 1248"/>
          <p:cNvSpPr txBox="1"/>
          <p:nvPr/>
        </p:nvSpPr>
        <p:spPr>
          <a:xfrm>
            <a:off x="8670926" y="2607261"/>
            <a:ext cx="28886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1249" name="Shape 1249"/>
          <p:cNvSpPr txBox="1"/>
          <p:nvPr/>
        </p:nvSpPr>
        <p:spPr>
          <a:xfrm>
            <a:off x="7842251" y="2607261"/>
            <a:ext cx="461986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p-1</a:t>
            </a:r>
            <a:endParaRPr/>
          </a:p>
        </p:txBody>
      </p:sp>
      <p:sp>
        <p:nvSpPr>
          <p:cNvPr id="1250" name="Shape 1250"/>
          <p:cNvSpPr txBox="1"/>
          <p:nvPr/>
        </p:nvSpPr>
        <p:spPr>
          <a:xfrm>
            <a:off x="7637463" y="2607261"/>
            <a:ext cx="295274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endParaRPr/>
          </a:p>
        </p:txBody>
      </p:sp>
      <p:sp>
        <p:nvSpPr>
          <p:cNvPr id="1251" name="Shape 1251"/>
          <p:cNvSpPr txBox="1"/>
          <p:nvPr/>
        </p:nvSpPr>
        <p:spPr>
          <a:xfrm>
            <a:off x="4343400" y="2607261"/>
            <a:ext cx="461986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n-1</a:t>
            </a:r>
            <a:endParaRPr/>
          </a:p>
        </p:txBody>
      </p:sp>
      <p:sp>
        <p:nvSpPr>
          <p:cNvPr id="1252" name="Shape 1252"/>
          <p:cNvSpPr/>
          <p:nvPr/>
        </p:nvSpPr>
        <p:spPr>
          <a:xfrm>
            <a:off x="7880351" y="2908300"/>
            <a:ext cx="919162" cy="3048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VPO</a:t>
            </a:r>
            <a:endParaRPr/>
          </a:p>
        </p:txBody>
      </p:sp>
      <p:sp>
        <p:nvSpPr>
          <p:cNvPr id="1253" name="Shape 1253"/>
          <p:cNvSpPr/>
          <p:nvPr/>
        </p:nvSpPr>
        <p:spPr>
          <a:xfrm rot="-5400000" flipH="1">
            <a:off x="6056313" y="869950"/>
            <a:ext cx="177800" cy="3403600"/>
          </a:xfrm>
          <a:prstGeom prst="leftBrace">
            <a:avLst>
              <a:gd name="adj1" fmla="val 159524"/>
              <a:gd name="adj2" fmla="val 49949"/>
            </a:avLst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4" name="Shape 1254"/>
          <p:cNvSpPr txBox="1"/>
          <p:nvPr/>
        </p:nvSpPr>
        <p:spPr>
          <a:xfrm>
            <a:off x="5840413" y="2113518"/>
            <a:ext cx="59663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VPN</a:t>
            </a:r>
            <a:endParaRPr/>
          </a:p>
        </p:txBody>
      </p:sp>
      <p:sp>
        <p:nvSpPr>
          <p:cNvPr id="1255" name="Shape 1255"/>
          <p:cNvSpPr txBox="1"/>
          <p:nvPr/>
        </p:nvSpPr>
        <p:spPr>
          <a:xfrm>
            <a:off x="6107113" y="2607261"/>
            <a:ext cx="63511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p+t-1</a:t>
            </a:r>
            <a:endParaRPr/>
          </a:p>
        </p:txBody>
      </p:sp>
      <p:sp>
        <p:nvSpPr>
          <p:cNvPr id="1256" name="Shape 1256"/>
          <p:cNvSpPr txBox="1"/>
          <p:nvPr/>
        </p:nvSpPr>
        <p:spPr>
          <a:xfrm>
            <a:off x="5749926" y="2607261"/>
            <a:ext cx="468398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p+t</a:t>
            </a:r>
            <a:endParaRPr sz="1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7" name="Shape 1257"/>
          <p:cNvSpPr/>
          <p:nvPr/>
        </p:nvSpPr>
        <p:spPr>
          <a:xfrm>
            <a:off x="838200" y="3739782"/>
            <a:ext cx="5257800" cy="612843"/>
          </a:xfrm>
          <a:prstGeom prst="rect">
            <a:avLst/>
          </a:prstGeom>
          <a:solidFill>
            <a:srgbClr val="D5D5F4"/>
          </a:solidFill>
          <a:ln>
            <a:noFill/>
          </a:ln>
        </p:spPr>
        <p:txBody>
          <a:bodyPr spcFirstLastPara="1" wrap="square" lIns="91425" tIns="45700" rIns="91425" bIns="4570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None/>
            </a:pPr>
            <a:endParaRPr sz="1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8" name="Shape 1258"/>
          <p:cNvSpPr/>
          <p:nvPr/>
        </p:nvSpPr>
        <p:spPr>
          <a:xfrm>
            <a:off x="987607" y="3815985"/>
            <a:ext cx="2377893" cy="460443"/>
          </a:xfrm>
          <a:prstGeom prst="rect">
            <a:avLst/>
          </a:prstGeom>
          <a:solidFill>
            <a:srgbClr val="ACACEA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None/>
            </a:pPr>
            <a:endParaRPr sz="1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9" name="Shape 1259"/>
          <p:cNvSpPr/>
          <p:nvPr/>
        </p:nvSpPr>
        <p:spPr>
          <a:xfrm>
            <a:off x="2280925" y="3914651"/>
            <a:ext cx="932626" cy="266352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lang="en-GB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PTE</a:t>
            </a:r>
            <a:endParaRPr/>
          </a:p>
        </p:txBody>
      </p:sp>
      <p:sp>
        <p:nvSpPr>
          <p:cNvPr id="1260" name="Shape 1260"/>
          <p:cNvSpPr/>
          <p:nvPr/>
        </p:nvSpPr>
        <p:spPr>
          <a:xfrm>
            <a:off x="1501788" y="3914651"/>
            <a:ext cx="619789" cy="263110"/>
          </a:xfrm>
          <a:prstGeom prst="rect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lang="en-GB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tag</a:t>
            </a:r>
            <a:endParaRPr/>
          </a:p>
        </p:txBody>
      </p:sp>
      <p:sp>
        <p:nvSpPr>
          <p:cNvPr id="1261" name="Shape 1261"/>
          <p:cNvSpPr/>
          <p:nvPr/>
        </p:nvSpPr>
        <p:spPr>
          <a:xfrm>
            <a:off x="1096928" y="3914651"/>
            <a:ext cx="235319" cy="26311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lang="en-GB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endParaRPr/>
          </a:p>
        </p:txBody>
      </p:sp>
      <p:sp>
        <p:nvSpPr>
          <p:cNvPr id="1262" name="Shape 1262"/>
          <p:cNvSpPr txBox="1"/>
          <p:nvPr/>
        </p:nvSpPr>
        <p:spPr>
          <a:xfrm rot="-5400000">
            <a:off x="3050943" y="4994139"/>
            <a:ext cx="549600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/>
          </a:p>
        </p:txBody>
      </p:sp>
      <p:sp>
        <p:nvSpPr>
          <p:cNvPr id="1263" name="Shape 1263"/>
          <p:cNvSpPr/>
          <p:nvPr/>
        </p:nvSpPr>
        <p:spPr>
          <a:xfrm>
            <a:off x="3540307" y="3815985"/>
            <a:ext cx="2377893" cy="460443"/>
          </a:xfrm>
          <a:prstGeom prst="rect">
            <a:avLst/>
          </a:prstGeom>
          <a:solidFill>
            <a:srgbClr val="ACACEA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None/>
            </a:pPr>
            <a:endParaRPr sz="1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4" name="Shape 1264"/>
          <p:cNvSpPr/>
          <p:nvPr/>
        </p:nvSpPr>
        <p:spPr>
          <a:xfrm>
            <a:off x="4833625" y="3914651"/>
            <a:ext cx="932626" cy="266352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lang="en-GB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PTE</a:t>
            </a:r>
            <a:endParaRPr/>
          </a:p>
        </p:txBody>
      </p:sp>
      <p:sp>
        <p:nvSpPr>
          <p:cNvPr id="1265" name="Shape 1265"/>
          <p:cNvSpPr/>
          <p:nvPr/>
        </p:nvSpPr>
        <p:spPr>
          <a:xfrm>
            <a:off x="4054488" y="3914651"/>
            <a:ext cx="619789" cy="263110"/>
          </a:xfrm>
          <a:prstGeom prst="rect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lang="en-GB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tag</a:t>
            </a:r>
            <a:endParaRPr/>
          </a:p>
        </p:txBody>
      </p:sp>
      <p:sp>
        <p:nvSpPr>
          <p:cNvPr id="1266" name="Shape 1266"/>
          <p:cNvSpPr/>
          <p:nvPr/>
        </p:nvSpPr>
        <p:spPr>
          <a:xfrm>
            <a:off x="3649628" y="3914651"/>
            <a:ext cx="235319" cy="26311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lang="en-GB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endParaRPr/>
          </a:p>
        </p:txBody>
      </p:sp>
      <p:sp>
        <p:nvSpPr>
          <p:cNvPr id="1267" name="Shape 1267"/>
          <p:cNvSpPr txBox="1"/>
          <p:nvPr/>
        </p:nvSpPr>
        <p:spPr>
          <a:xfrm>
            <a:off x="203200" y="3847561"/>
            <a:ext cx="65918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 0</a:t>
            </a:r>
            <a:endParaRPr/>
          </a:p>
        </p:txBody>
      </p:sp>
      <p:sp>
        <p:nvSpPr>
          <p:cNvPr id="1268" name="Shape 1268"/>
          <p:cNvSpPr/>
          <p:nvPr/>
        </p:nvSpPr>
        <p:spPr>
          <a:xfrm>
            <a:off x="863600" y="4520968"/>
            <a:ext cx="5257800" cy="612843"/>
          </a:xfrm>
          <a:prstGeom prst="rect">
            <a:avLst/>
          </a:prstGeom>
          <a:solidFill>
            <a:srgbClr val="D5D5F4"/>
          </a:solidFill>
          <a:ln>
            <a:noFill/>
          </a:ln>
        </p:spPr>
        <p:txBody>
          <a:bodyPr spcFirstLastPara="1" wrap="square" lIns="91425" tIns="45700" rIns="91425" bIns="4570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None/>
            </a:pPr>
            <a:endParaRPr sz="1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9" name="Shape 1269"/>
          <p:cNvSpPr/>
          <p:nvPr/>
        </p:nvSpPr>
        <p:spPr>
          <a:xfrm>
            <a:off x="1013007" y="4597171"/>
            <a:ext cx="2377893" cy="460443"/>
          </a:xfrm>
          <a:prstGeom prst="rect">
            <a:avLst/>
          </a:prstGeom>
          <a:solidFill>
            <a:srgbClr val="ACACEA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None/>
            </a:pPr>
            <a:endParaRPr sz="1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0" name="Shape 1270"/>
          <p:cNvSpPr/>
          <p:nvPr/>
        </p:nvSpPr>
        <p:spPr>
          <a:xfrm>
            <a:off x="2306325" y="4695837"/>
            <a:ext cx="932626" cy="266352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lang="en-GB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PTE</a:t>
            </a:r>
            <a:endParaRPr/>
          </a:p>
        </p:txBody>
      </p:sp>
      <p:sp>
        <p:nvSpPr>
          <p:cNvPr id="1271" name="Shape 1271"/>
          <p:cNvSpPr/>
          <p:nvPr/>
        </p:nvSpPr>
        <p:spPr>
          <a:xfrm>
            <a:off x="1527188" y="4695837"/>
            <a:ext cx="619789" cy="26311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lang="en-GB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tag</a:t>
            </a:r>
            <a:endParaRPr/>
          </a:p>
        </p:txBody>
      </p:sp>
      <p:sp>
        <p:nvSpPr>
          <p:cNvPr id="1272" name="Shape 1272"/>
          <p:cNvSpPr/>
          <p:nvPr/>
        </p:nvSpPr>
        <p:spPr>
          <a:xfrm>
            <a:off x="1122328" y="4695837"/>
            <a:ext cx="235319" cy="26311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lang="en-GB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endParaRPr/>
          </a:p>
        </p:txBody>
      </p:sp>
      <p:sp>
        <p:nvSpPr>
          <p:cNvPr id="1273" name="Shape 1273"/>
          <p:cNvSpPr/>
          <p:nvPr/>
        </p:nvSpPr>
        <p:spPr>
          <a:xfrm>
            <a:off x="3565707" y="4597171"/>
            <a:ext cx="2377893" cy="460443"/>
          </a:xfrm>
          <a:prstGeom prst="rect">
            <a:avLst/>
          </a:prstGeom>
          <a:solidFill>
            <a:srgbClr val="ACACEA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None/>
            </a:pPr>
            <a:endParaRPr sz="1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4" name="Shape 1274"/>
          <p:cNvSpPr/>
          <p:nvPr/>
        </p:nvSpPr>
        <p:spPr>
          <a:xfrm>
            <a:off x="4859025" y="4695837"/>
            <a:ext cx="932626" cy="266352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lang="en-GB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PTE</a:t>
            </a:r>
            <a:endParaRPr/>
          </a:p>
        </p:txBody>
      </p:sp>
      <p:sp>
        <p:nvSpPr>
          <p:cNvPr id="1275" name="Shape 1275"/>
          <p:cNvSpPr/>
          <p:nvPr/>
        </p:nvSpPr>
        <p:spPr>
          <a:xfrm>
            <a:off x="4079888" y="4695837"/>
            <a:ext cx="619789" cy="263110"/>
          </a:xfrm>
          <a:prstGeom prst="rect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lang="en-GB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tag</a:t>
            </a:r>
            <a:endParaRPr/>
          </a:p>
        </p:txBody>
      </p:sp>
      <p:sp>
        <p:nvSpPr>
          <p:cNvPr id="1276" name="Shape 1276"/>
          <p:cNvSpPr/>
          <p:nvPr/>
        </p:nvSpPr>
        <p:spPr>
          <a:xfrm>
            <a:off x="3675028" y="4695837"/>
            <a:ext cx="235319" cy="26311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lang="en-GB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endParaRPr/>
          </a:p>
        </p:txBody>
      </p:sp>
      <p:sp>
        <p:nvSpPr>
          <p:cNvPr id="1277" name="Shape 1277"/>
          <p:cNvSpPr txBox="1"/>
          <p:nvPr/>
        </p:nvSpPr>
        <p:spPr>
          <a:xfrm>
            <a:off x="228600" y="4628747"/>
            <a:ext cx="65918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 1</a:t>
            </a:r>
            <a:endParaRPr/>
          </a:p>
        </p:txBody>
      </p:sp>
      <p:sp>
        <p:nvSpPr>
          <p:cNvPr id="1278" name="Shape 1278"/>
          <p:cNvSpPr/>
          <p:nvPr/>
        </p:nvSpPr>
        <p:spPr>
          <a:xfrm>
            <a:off x="863600" y="5559357"/>
            <a:ext cx="5257800" cy="612843"/>
          </a:xfrm>
          <a:prstGeom prst="rect">
            <a:avLst/>
          </a:prstGeom>
          <a:solidFill>
            <a:srgbClr val="D5D5F4"/>
          </a:solidFill>
          <a:ln>
            <a:noFill/>
          </a:ln>
        </p:spPr>
        <p:txBody>
          <a:bodyPr spcFirstLastPara="1" wrap="square" lIns="91425" tIns="45700" rIns="91425" bIns="4570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None/>
            </a:pPr>
            <a:endParaRPr sz="1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9" name="Shape 1279"/>
          <p:cNvSpPr/>
          <p:nvPr/>
        </p:nvSpPr>
        <p:spPr>
          <a:xfrm>
            <a:off x="1013007" y="5635560"/>
            <a:ext cx="2377893" cy="460443"/>
          </a:xfrm>
          <a:prstGeom prst="rect">
            <a:avLst/>
          </a:prstGeom>
          <a:solidFill>
            <a:srgbClr val="ACACEA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None/>
            </a:pPr>
            <a:endParaRPr sz="1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0" name="Shape 1280"/>
          <p:cNvSpPr/>
          <p:nvPr/>
        </p:nvSpPr>
        <p:spPr>
          <a:xfrm>
            <a:off x="2306325" y="5734226"/>
            <a:ext cx="932626" cy="266352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lang="en-GB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PTE</a:t>
            </a:r>
            <a:endParaRPr/>
          </a:p>
        </p:txBody>
      </p:sp>
      <p:sp>
        <p:nvSpPr>
          <p:cNvPr id="1281" name="Shape 1281"/>
          <p:cNvSpPr/>
          <p:nvPr/>
        </p:nvSpPr>
        <p:spPr>
          <a:xfrm>
            <a:off x="1527188" y="5734226"/>
            <a:ext cx="619789" cy="263110"/>
          </a:xfrm>
          <a:prstGeom prst="rect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lang="en-GB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tag</a:t>
            </a:r>
            <a:endParaRPr/>
          </a:p>
        </p:txBody>
      </p:sp>
      <p:sp>
        <p:nvSpPr>
          <p:cNvPr id="1282" name="Shape 1282"/>
          <p:cNvSpPr/>
          <p:nvPr/>
        </p:nvSpPr>
        <p:spPr>
          <a:xfrm>
            <a:off x="1122328" y="5734226"/>
            <a:ext cx="235319" cy="26311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lang="en-GB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endParaRPr/>
          </a:p>
        </p:txBody>
      </p:sp>
      <p:sp>
        <p:nvSpPr>
          <p:cNvPr id="1283" name="Shape 1283"/>
          <p:cNvSpPr/>
          <p:nvPr/>
        </p:nvSpPr>
        <p:spPr>
          <a:xfrm>
            <a:off x="3565707" y="5635560"/>
            <a:ext cx="2377893" cy="460443"/>
          </a:xfrm>
          <a:prstGeom prst="rect">
            <a:avLst/>
          </a:prstGeom>
          <a:solidFill>
            <a:srgbClr val="ACACEA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None/>
            </a:pPr>
            <a:endParaRPr sz="1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4" name="Shape 1284"/>
          <p:cNvSpPr/>
          <p:nvPr/>
        </p:nvSpPr>
        <p:spPr>
          <a:xfrm>
            <a:off x="4859025" y="5734226"/>
            <a:ext cx="932626" cy="266352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lang="en-GB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PTE</a:t>
            </a:r>
            <a:endParaRPr/>
          </a:p>
        </p:txBody>
      </p:sp>
      <p:sp>
        <p:nvSpPr>
          <p:cNvPr id="1285" name="Shape 1285"/>
          <p:cNvSpPr/>
          <p:nvPr/>
        </p:nvSpPr>
        <p:spPr>
          <a:xfrm>
            <a:off x="4079888" y="5734226"/>
            <a:ext cx="619789" cy="263110"/>
          </a:xfrm>
          <a:prstGeom prst="rect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lang="en-GB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tag</a:t>
            </a:r>
            <a:endParaRPr/>
          </a:p>
        </p:txBody>
      </p:sp>
      <p:sp>
        <p:nvSpPr>
          <p:cNvPr id="1286" name="Shape 1286"/>
          <p:cNvSpPr/>
          <p:nvPr/>
        </p:nvSpPr>
        <p:spPr>
          <a:xfrm>
            <a:off x="3675028" y="5734226"/>
            <a:ext cx="235319" cy="26311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lang="en-GB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endParaRPr/>
          </a:p>
        </p:txBody>
      </p:sp>
      <p:sp>
        <p:nvSpPr>
          <p:cNvPr id="1287" name="Shape 1287"/>
          <p:cNvSpPr txBox="1"/>
          <p:nvPr/>
        </p:nvSpPr>
        <p:spPr>
          <a:xfrm>
            <a:off x="0" y="5667136"/>
            <a:ext cx="84413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 T-1</a:t>
            </a:r>
            <a:endParaRPr/>
          </a:p>
        </p:txBody>
      </p:sp>
      <p:sp>
        <p:nvSpPr>
          <p:cNvPr id="1288" name="Shape 1288"/>
          <p:cNvSpPr txBox="1"/>
          <p:nvPr/>
        </p:nvSpPr>
        <p:spPr>
          <a:xfrm>
            <a:off x="7377610" y="1928852"/>
            <a:ext cx="114300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 = 2</a:t>
            </a:r>
            <a:r>
              <a:rPr lang="en-GB" sz="1800" b="1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en-GB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sets</a:t>
            </a:r>
            <a:endParaRPr sz="1800" b="1" baseline="30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89" name="Shape 1289"/>
          <p:cNvGrpSpPr/>
          <p:nvPr/>
        </p:nvGrpSpPr>
        <p:grpSpPr>
          <a:xfrm>
            <a:off x="6121401" y="3213100"/>
            <a:ext cx="2967558" cy="1663800"/>
            <a:chOff x="6121401" y="3213100"/>
            <a:chExt cx="2967558" cy="1663800"/>
          </a:xfrm>
        </p:grpSpPr>
        <p:cxnSp>
          <p:nvCxnSpPr>
            <p:cNvPr id="1290" name="Shape 1290"/>
            <p:cNvCxnSpPr>
              <a:stCxn id="1247" idx="2"/>
            </p:cNvCxnSpPr>
            <p:nvPr/>
          </p:nvCxnSpPr>
          <p:spPr>
            <a:xfrm>
              <a:off x="6993732" y="3213100"/>
              <a:ext cx="0" cy="1663800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91" name="Shape 1291"/>
            <p:cNvCxnSpPr/>
            <p:nvPr/>
          </p:nvCxnSpPr>
          <p:spPr>
            <a:xfrm rot="10800000">
              <a:off x="6121401" y="4876800"/>
              <a:ext cx="872331" cy="0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sp>
          <p:nvSpPr>
            <p:cNvPr id="1292" name="Shape 1292"/>
            <p:cNvSpPr txBox="1"/>
            <p:nvPr/>
          </p:nvSpPr>
          <p:spPr>
            <a:xfrm>
              <a:off x="7086600" y="4177761"/>
              <a:ext cx="2002359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TLBI selects the set</a:t>
              </a:r>
              <a:endParaRPr/>
            </a:p>
          </p:txBody>
        </p:sp>
      </p:grpSp>
      <p:grpSp>
        <p:nvGrpSpPr>
          <p:cNvPr id="1293" name="Shape 1293"/>
          <p:cNvGrpSpPr/>
          <p:nvPr/>
        </p:nvGrpSpPr>
        <p:grpSpPr>
          <a:xfrm>
            <a:off x="1828682" y="2395319"/>
            <a:ext cx="2625844" cy="2300518"/>
            <a:chOff x="1828682" y="2395319"/>
            <a:chExt cx="2625844" cy="2300518"/>
          </a:xfrm>
        </p:grpSpPr>
        <p:cxnSp>
          <p:nvCxnSpPr>
            <p:cNvPr id="1294" name="Shape 1294"/>
            <p:cNvCxnSpPr>
              <a:stCxn id="1246" idx="1"/>
            </p:cNvCxnSpPr>
            <p:nvPr/>
          </p:nvCxnSpPr>
          <p:spPr>
            <a:xfrm rot="10800000">
              <a:off x="1828926" y="3048100"/>
              <a:ext cx="2625600" cy="12600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95" name="Shape 1295"/>
            <p:cNvCxnSpPr>
              <a:endCxn id="1271" idx="0"/>
            </p:cNvCxnSpPr>
            <p:nvPr/>
          </p:nvCxnSpPr>
          <p:spPr>
            <a:xfrm>
              <a:off x="1828682" y="3047937"/>
              <a:ext cx="8400" cy="1647900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sp>
          <p:nvSpPr>
            <p:cNvPr id="1296" name="Shape 1296"/>
            <p:cNvSpPr txBox="1"/>
            <p:nvPr/>
          </p:nvSpPr>
          <p:spPr>
            <a:xfrm>
              <a:off x="2281787" y="2395319"/>
              <a:ext cx="2061613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TLBT matches tag of line within set</a:t>
              </a: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Shape 1302"/>
          <p:cNvSpPr/>
          <p:nvPr/>
        </p:nvSpPr>
        <p:spPr>
          <a:xfrm>
            <a:off x="1384985" y="1752600"/>
            <a:ext cx="3749615" cy="2695242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303" name="Shape 1303"/>
          <p:cNvSpPr txBox="1">
            <a:spLocks noGrp="1"/>
          </p:cNvSpPr>
          <p:nvPr>
            <p:ph type="title"/>
          </p:nvPr>
        </p:nvSpPr>
        <p:spPr>
          <a:xfrm>
            <a:off x="457200" y="436562"/>
            <a:ext cx="8716963" cy="782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19063" marR="0" lvl="0" indent="-119063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TLB Hit</a:t>
            </a:r>
            <a:endParaRPr/>
          </a:p>
        </p:txBody>
      </p:sp>
      <p:sp>
        <p:nvSpPr>
          <p:cNvPr id="1304" name="Shape 1304"/>
          <p:cNvSpPr/>
          <p:nvPr/>
        </p:nvSpPr>
        <p:spPr>
          <a:xfrm>
            <a:off x="3963987" y="3007259"/>
            <a:ext cx="1066800" cy="1237384"/>
          </a:xfrm>
          <a:prstGeom prst="rect">
            <a:avLst/>
          </a:prstGeom>
          <a:solidFill>
            <a:srgbClr val="DBF2DA"/>
          </a:solidFill>
          <a:ln w="126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MMU</a:t>
            </a:r>
            <a:endParaRPr/>
          </a:p>
        </p:txBody>
      </p:sp>
      <p:sp>
        <p:nvSpPr>
          <p:cNvPr id="1305" name="Shape 1305"/>
          <p:cNvSpPr/>
          <p:nvPr/>
        </p:nvSpPr>
        <p:spPr>
          <a:xfrm>
            <a:off x="6553200" y="2722233"/>
            <a:ext cx="914400" cy="2284410"/>
          </a:xfrm>
          <a:prstGeom prst="rect">
            <a:avLst/>
          </a:prstGeom>
          <a:solidFill>
            <a:srgbClr val="EBEBEB"/>
          </a:solidFill>
          <a:ln w="190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Cache/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Memory</a:t>
            </a:r>
            <a:endParaRPr/>
          </a:p>
        </p:txBody>
      </p:sp>
      <p:sp>
        <p:nvSpPr>
          <p:cNvPr id="1306" name="Shape 1306"/>
          <p:cNvSpPr/>
          <p:nvPr/>
        </p:nvSpPr>
        <p:spPr>
          <a:xfrm>
            <a:off x="1525587" y="3359738"/>
            <a:ext cx="1066800" cy="533400"/>
          </a:xfrm>
          <a:prstGeom prst="rect">
            <a:avLst/>
          </a:prstGeom>
          <a:solidFill>
            <a:srgbClr val="F6D2D2"/>
          </a:solidFill>
          <a:ln w="126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CPU</a:t>
            </a:r>
            <a:endParaRPr/>
          </a:p>
        </p:txBody>
      </p:sp>
      <p:sp>
        <p:nvSpPr>
          <p:cNvPr id="1307" name="Shape 1307"/>
          <p:cNvSpPr txBox="1"/>
          <p:nvPr/>
        </p:nvSpPr>
        <p:spPr>
          <a:xfrm>
            <a:off x="1390151" y="1752600"/>
            <a:ext cx="105830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i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CPU Chip</a:t>
            </a:r>
            <a:endParaRPr/>
          </a:p>
        </p:txBody>
      </p:sp>
      <p:grpSp>
        <p:nvGrpSpPr>
          <p:cNvPr id="1308" name="Shape 1308"/>
          <p:cNvGrpSpPr/>
          <p:nvPr/>
        </p:nvGrpSpPr>
        <p:grpSpPr>
          <a:xfrm>
            <a:off x="2592387" y="3119439"/>
            <a:ext cx="1370100" cy="541005"/>
            <a:chOff x="2592387" y="3119439"/>
            <a:chExt cx="1370100" cy="541005"/>
          </a:xfrm>
        </p:grpSpPr>
        <p:cxnSp>
          <p:nvCxnSpPr>
            <p:cNvPr id="1309" name="Shape 1309"/>
            <p:cNvCxnSpPr>
              <a:stCxn id="1306" idx="3"/>
            </p:cNvCxnSpPr>
            <p:nvPr/>
          </p:nvCxnSpPr>
          <p:spPr>
            <a:xfrm rot="10800000" flipH="1">
              <a:off x="2592387" y="3621938"/>
              <a:ext cx="1370100" cy="4500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sp>
          <p:nvSpPr>
            <p:cNvPr id="1310" name="Shape 1310"/>
            <p:cNvSpPr txBox="1"/>
            <p:nvPr/>
          </p:nvSpPr>
          <p:spPr>
            <a:xfrm>
              <a:off x="3049587" y="3354782"/>
              <a:ext cx="442702" cy="30566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000" tIns="46800" rIns="90000" bIns="46800" anchor="ctr" anchorCtr="0">
              <a:noAutofit/>
            </a:bodyPr>
            <a:lstStyle/>
            <a:p>
              <a:pPr marL="0" marR="0" lvl="0" indent="0" algn="ctr" rtl="0">
                <a:lnSpc>
                  <a:spcPct val="98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400" b="1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VA</a:t>
              </a:r>
              <a:endParaRPr dirty="0"/>
            </a:p>
          </p:txBody>
        </p:sp>
        <p:sp>
          <p:nvSpPr>
            <p:cNvPr id="1311" name="Shape 1311"/>
            <p:cNvSpPr/>
            <p:nvPr/>
          </p:nvSpPr>
          <p:spPr>
            <a:xfrm>
              <a:off x="3107266" y="3119439"/>
              <a:ext cx="274637" cy="274638"/>
            </a:xfrm>
            <a:prstGeom prst="ellipse">
              <a:avLst/>
            </a:prstGeom>
            <a:solidFill>
              <a:srgbClr val="7F7F7F"/>
            </a:solidFill>
            <a:ln>
              <a:noFill/>
            </a:ln>
          </p:spPr>
          <p:txBody>
            <a:bodyPr spcFirstLastPara="1" wrap="square" lIns="90000" tIns="46800" rIns="90000" bIns="46800" anchor="ctr" anchorCtr="0">
              <a:noAutofit/>
            </a:bodyPr>
            <a:lstStyle/>
            <a:p>
              <a:pPr marL="0" marR="0" lvl="0" indent="0" algn="ctr" rtl="0">
                <a:lnSpc>
                  <a:spcPct val="98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400" b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</p:grpSp>
      <p:grpSp>
        <p:nvGrpSpPr>
          <p:cNvPr id="1312" name="Shape 1312"/>
          <p:cNvGrpSpPr/>
          <p:nvPr/>
        </p:nvGrpSpPr>
        <p:grpSpPr>
          <a:xfrm>
            <a:off x="5030787" y="3352800"/>
            <a:ext cx="1522413" cy="594390"/>
            <a:chOff x="5030787" y="3352800"/>
            <a:chExt cx="1522413" cy="594390"/>
          </a:xfrm>
        </p:grpSpPr>
        <p:sp>
          <p:nvSpPr>
            <p:cNvPr id="1313" name="Shape 1313"/>
            <p:cNvSpPr txBox="1"/>
            <p:nvPr/>
          </p:nvSpPr>
          <p:spPr>
            <a:xfrm>
              <a:off x="5606298" y="3352800"/>
              <a:ext cx="399964" cy="30566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000" tIns="46800" rIns="90000" bIns="46800" anchor="ctr" anchorCtr="0">
              <a:noAutofit/>
            </a:bodyPr>
            <a:lstStyle/>
            <a:p>
              <a:pPr marL="0" marR="0" lvl="0" indent="0" algn="ctr" rtl="0">
                <a:lnSpc>
                  <a:spcPct val="98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400" b="1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PA</a:t>
              </a:r>
              <a:endParaRPr dirty="0"/>
            </a:p>
          </p:txBody>
        </p:sp>
        <p:cxnSp>
          <p:nvCxnSpPr>
            <p:cNvPr id="1314" name="Shape 1314"/>
            <p:cNvCxnSpPr/>
            <p:nvPr/>
          </p:nvCxnSpPr>
          <p:spPr>
            <a:xfrm rot="10800000" flipH="1">
              <a:off x="5030787" y="3605659"/>
              <a:ext cx="1522413" cy="1376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sp>
          <p:nvSpPr>
            <p:cNvPr id="1315" name="Shape 1315"/>
            <p:cNvSpPr/>
            <p:nvPr/>
          </p:nvSpPr>
          <p:spPr>
            <a:xfrm>
              <a:off x="5656358" y="3672552"/>
              <a:ext cx="274638" cy="274638"/>
            </a:xfrm>
            <a:prstGeom prst="ellipse">
              <a:avLst/>
            </a:prstGeom>
            <a:solidFill>
              <a:srgbClr val="7F7F7F"/>
            </a:solidFill>
            <a:ln>
              <a:noFill/>
            </a:ln>
          </p:spPr>
          <p:txBody>
            <a:bodyPr spcFirstLastPara="1" wrap="square" lIns="90000" tIns="46800" rIns="90000" bIns="46800" anchor="ctr" anchorCtr="0">
              <a:noAutofit/>
            </a:bodyPr>
            <a:lstStyle/>
            <a:p>
              <a:pPr marL="0" marR="0" lvl="0" indent="0" algn="ctr" rtl="0">
                <a:lnSpc>
                  <a:spcPct val="98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400" b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  <a:endParaRPr/>
            </a:p>
          </p:txBody>
        </p:sp>
      </p:grpSp>
      <p:grpSp>
        <p:nvGrpSpPr>
          <p:cNvPr id="1316" name="Shape 1316"/>
          <p:cNvGrpSpPr/>
          <p:nvPr/>
        </p:nvGrpSpPr>
        <p:grpSpPr>
          <a:xfrm>
            <a:off x="2058987" y="3893138"/>
            <a:ext cx="4494300" cy="1444568"/>
            <a:chOff x="2058987" y="3893138"/>
            <a:chExt cx="4494300" cy="1444568"/>
          </a:xfrm>
        </p:grpSpPr>
        <p:sp>
          <p:nvSpPr>
            <p:cNvPr id="1317" name="Shape 1317"/>
            <p:cNvSpPr txBox="1"/>
            <p:nvPr/>
          </p:nvSpPr>
          <p:spPr>
            <a:xfrm>
              <a:off x="3887787" y="4778043"/>
              <a:ext cx="531020" cy="30566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000" tIns="46800" rIns="90000" bIns="46800" anchor="ctr" anchorCtr="0">
              <a:noAutofit/>
            </a:bodyPr>
            <a:lstStyle/>
            <a:p>
              <a:pPr marL="0" marR="0" lvl="0" indent="0" algn="ctr" rtl="0">
                <a:lnSpc>
                  <a:spcPct val="98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4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Data</a:t>
              </a:r>
              <a:endParaRPr/>
            </a:p>
          </p:txBody>
        </p:sp>
        <p:cxnSp>
          <p:nvCxnSpPr>
            <p:cNvPr id="1318" name="Shape 1318"/>
            <p:cNvCxnSpPr>
              <a:endCxn id="1306" idx="2"/>
            </p:cNvCxnSpPr>
            <p:nvPr/>
          </p:nvCxnSpPr>
          <p:spPr>
            <a:xfrm rot="10800000">
              <a:off x="2058987" y="3893138"/>
              <a:ext cx="4494300" cy="885000"/>
            </a:xfrm>
            <a:prstGeom prst="bentConnector2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sp>
          <p:nvSpPr>
            <p:cNvPr id="1319" name="Shape 1319"/>
            <p:cNvSpPr/>
            <p:nvPr/>
          </p:nvSpPr>
          <p:spPr>
            <a:xfrm>
              <a:off x="4021666" y="5063069"/>
              <a:ext cx="274638" cy="274637"/>
            </a:xfrm>
            <a:prstGeom prst="ellipse">
              <a:avLst/>
            </a:prstGeom>
            <a:solidFill>
              <a:srgbClr val="7F7F7F"/>
            </a:solidFill>
            <a:ln>
              <a:noFill/>
            </a:ln>
          </p:spPr>
          <p:txBody>
            <a:bodyPr spcFirstLastPara="1" wrap="square" lIns="90000" tIns="46800" rIns="90000" bIns="46800" anchor="ctr" anchorCtr="0">
              <a:noAutofit/>
            </a:bodyPr>
            <a:lstStyle/>
            <a:p>
              <a:pPr marL="0" marR="0" lvl="0" indent="0" algn="ctr" rtl="0">
                <a:lnSpc>
                  <a:spcPct val="98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400" b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  <a:endParaRPr/>
            </a:p>
          </p:txBody>
        </p:sp>
      </p:grpSp>
      <p:sp>
        <p:nvSpPr>
          <p:cNvPr id="1320" name="Shape 1320"/>
          <p:cNvSpPr txBox="1"/>
          <p:nvPr/>
        </p:nvSpPr>
        <p:spPr>
          <a:xfrm>
            <a:off x="506411" y="5822950"/>
            <a:ext cx="7189789" cy="577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None/>
            </a:pPr>
            <a:r>
              <a:rPr lang="en-GB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TLB hit eliminates a memory access</a:t>
            </a:r>
            <a:endParaRPr/>
          </a:p>
        </p:txBody>
      </p:sp>
      <p:sp>
        <p:nvSpPr>
          <p:cNvPr id="1321" name="Shape 1321"/>
          <p:cNvSpPr/>
          <p:nvPr/>
        </p:nvSpPr>
        <p:spPr>
          <a:xfrm>
            <a:off x="3962400" y="1905000"/>
            <a:ext cx="1066800" cy="381000"/>
          </a:xfrm>
          <a:prstGeom prst="rect">
            <a:avLst/>
          </a:prstGeom>
          <a:solidFill>
            <a:srgbClr val="D5D5F4"/>
          </a:solidFill>
          <a:ln w="126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TLB</a:t>
            </a:r>
            <a:endParaRPr/>
          </a:p>
        </p:txBody>
      </p:sp>
      <p:grpSp>
        <p:nvGrpSpPr>
          <p:cNvPr id="1322" name="Shape 1322"/>
          <p:cNvGrpSpPr/>
          <p:nvPr/>
        </p:nvGrpSpPr>
        <p:grpSpPr>
          <a:xfrm>
            <a:off x="3928532" y="2286000"/>
            <a:ext cx="502358" cy="721259"/>
            <a:chOff x="3928532" y="2286000"/>
            <a:chExt cx="502358" cy="721259"/>
          </a:xfrm>
        </p:grpSpPr>
        <p:sp>
          <p:nvSpPr>
            <p:cNvPr id="1323" name="Shape 1323"/>
            <p:cNvSpPr/>
            <p:nvPr/>
          </p:nvSpPr>
          <p:spPr>
            <a:xfrm>
              <a:off x="4038600" y="2362200"/>
              <a:ext cx="274638" cy="274638"/>
            </a:xfrm>
            <a:prstGeom prst="ellipse">
              <a:avLst/>
            </a:prstGeom>
            <a:solidFill>
              <a:srgbClr val="7F7F7F"/>
            </a:solidFill>
            <a:ln>
              <a:noFill/>
            </a:ln>
          </p:spPr>
          <p:txBody>
            <a:bodyPr spcFirstLastPara="1" wrap="square" lIns="90000" tIns="46800" rIns="90000" bIns="46800" anchor="ctr" anchorCtr="0">
              <a:noAutofit/>
            </a:bodyPr>
            <a:lstStyle/>
            <a:p>
              <a:pPr marL="0" marR="0" lvl="0" indent="0" algn="ctr" rtl="0">
                <a:lnSpc>
                  <a:spcPct val="98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400" b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/>
            </a:p>
          </p:txBody>
        </p:sp>
        <p:cxnSp>
          <p:nvCxnSpPr>
            <p:cNvPr id="1324" name="Shape 1324"/>
            <p:cNvCxnSpPr/>
            <p:nvPr/>
          </p:nvCxnSpPr>
          <p:spPr>
            <a:xfrm rot="5400000" flipH="1">
              <a:off x="4058177" y="2645836"/>
              <a:ext cx="721259" cy="1587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sp>
          <p:nvSpPr>
            <p:cNvPr id="1325" name="Shape 1325"/>
            <p:cNvSpPr txBox="1"/>
            <p:nvPr/>
          </p:nvSpPr>
          <p:spPr>
            <a:xfrm>
              <a:off x="3928532" y="2667000"/>
              <a:ext cx="502358" cy="30566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000" tIns="46800" rIns="90000" bIns="46800" anchor="ctr" anchorCtr="0">
              <a:noAutofit/>
            </a:bodyPr>
            <a:lstStyle/>
            <a:p>
              <a:pPr marL="0" marR="0" lvl="0" indent="0" algn="ctr" rtl="0">
                <a:lnSpc>
                  <a:spcPct val="98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4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VPN</a:t>
              </a:r>
              <a:endParaRPr/>
            </a:p>
          </p:txBody>
        </p:sp>
      </p:grpSp>
      <p:grpSp>
        <p:nvGrpSpPr>
          <p:cNvPr id="1326" name="Shape 1326"/>
          <p:cNvGrpSpPr/>
          <p:nvPr/>
        </p:nvGrpSpPr>
        <p:grpSpPr>
          <a:xfrm>
            <a:off x="4646613" y="2286000"/>
            <a:ext cx="455342" cy="721259"/>
            <a:chOff x="4646613" y="2286000"/>
            <a:chExt cx="455342" cy="721259"/>
          </a:xfrm>
        </p:grpSpPr>
        <p:sp>
          <p:nvSpPr>
            <p:cNvPr id="1327" name="Shape 1327"/>
            <p:cNvSpPr txBox="1"/>
            <p:nvPr/>
          </p:nvSpPr>
          <p:spPr>
            <a:xfrm>
              <a:off x="4648200" y="2311401"/>
              <a:ext cx="453755" cy="30566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000" tIns="46800" rIns="90000" bIns="46800" anchor="ctr" anchorCtr="0">
              <a:noAutofit/>
            </a:bodyPr>
            <a:lstStyle/>
            <a:p>
              <a:pPr marL="0" marR="0" lvl="0" indent="0" algn="ctr" rtl="0">
                <a:lnSpc>
                  <a:spcPct val="98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4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PTE</a:t>
              </a:r>
              <a:endParaRPr/>
            </a:p>
          </p:txBody>
        </p:sp>
        <p:cxnSp>
          <p:nvCxnSpPr>
            <p:cNvPr id="1328" name="Shape 1328"/>
            <p:cNvCxnSpPr/>
            <p:nvPr/>
          </p:nvCxnSpPr>
          <p:spPr>
            <a:xfrm rot="5400000">
              <a:off x="4286777" y="2645836"/>
              <a:ext cx="721259" cy="1587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sp>
          <p:nvSpPr>
            <p:cNvPr id="1329" name="Shape 1329"/>
            <p:cNvSpPr/>
            <p:nvPr/>
          </p:nvSpPr>
          <p:spPr>
            <a:xfrm>
              <a:off x="4737628" y="2633132"/>
              <a:ext cx="274638" cy="274637"/>
            </a:xfrm>
            <a:prstGeom prst="ellipse">
              <a:avLst/>
            </a:prstGeom>
            <a:solidFill>
              <a:srgbClr val="7F7F7F"/>
            </a:solidFill>
            <a:ln>
              <a:noFill/>
            </a:ln>
          </p:spPr>
          <p:txBody>
            <a:bodyPr spcFirstLastPara="1" wrap="square" lIns="90000" tIns="46800" rIns="90000" bIns="46800" anchor="ctr" anchorCtr="0">
              <a:noAutofit/>
            </a:bodyPr>
            <a:lstStyle/>
            <a:p>
              <a:pPr marL="0" marR="0" lvl="0" indent="0" algn="ctr" rtl="0">
                <a:lnSpc>
                  <a:spcPct val="98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400" b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5" name="Shape 1335"/>
          <p:cNvSpPr/>
          <p:nvPr/>
        </p:nvSpPr>
        <p:spPr>
          <a:xfrm>
            <a:off x="1384985" y="1724358"/>
            <a:ext cx="3749615" cy="2695242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336" name="Shape 1336"/>
          <p:cNvSpPr txBox="1">
            <a:spLocks noGrp="1"/>
          </p:cNvSpPr>
          <p:nvPr>
            <p:ph type="title"/>
          </p:nvPr>
        </p:nvSpPr>
        <p:spPr>
          <a:xfrm>
            <a:off x="457200" y="436562"/>
            <a:ext cx="8716963" cy="782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19063" marR="0" lvl="0" indent="-119063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TLB Miss</a:t>
            </a:r>
            <a:endParaRPr/>
          </a:p>
        </p:txBody>
      </p:sp>
      <p:sp>
        <p:nvSpPr>
          <p:cNvPr id="1337" name="Shape 1337"/>
          <p:cNvSpPr/>
          <p:nvPr/>
        </p:nvSpPr>
        <p:spPr>
          <a:xfrm>
            <a:off x="3963987" y="3007259"/>
            <a:ext cx="1066800" cy="1237384"/>
          </a:xfrm>
          <a:prstGeom prst="rect">
            <a:avLst/>
          </a:prstGeom>
          <a:solidFill>
            <a:srgbClr val="D5F1CF"/>
          </a:solidFill>
          <a:ln w="126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MMU</a:t>
            </a:r>
            <a:endParaRPr/>
          </a:p>
        </p:txBody>
      </p:sp>
      <p:sp>
        <p:nvSpPr>
          <p:cNvPr id="1338" name="Shape 1338"/>
          <p:cNvSpPr/>
          <p:nvPr/>
        </p:nvSpPr>
        <p:spPr>
          <a:xfrm>
            <a:off x="6553200" y="2722233"/>
            <a:ext cx="914400" cy="2284410"/>
          </a:xfrm>
          <a:prstGeom prst="rect">
            <a:avLst/>
          </a:prstGeom>
          <a:solidFill>
            <a:srgbClr val="EBEBEB"/>
          </a:solidFill>
          <a:ln w="190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Cache/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Memory</a:t>
            </a:r>
            <a:endParaRPr/>
          </a:p>
        </p:txBody>
      </p:sp>
      <p:sp>
        <p:nvSpPr>
          <p:cNvPr id="1339" name="Shape 1339"/>
          <p:cNvSpPr txBox="1"/>
          <p:nvPr/>
        </p:nvSpPr>
        <p:spPr>
          <a:xfrm>
            <a:off x="5576700" y="3810000"/>
            <a:ext cx="414257" cy="305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</a:t>
            </a:r>
            <a:endParaRPr dirty="0"/>
          </a:p>
        </p:txBody>
      </p:sp>
      <p:sp>
        <p:nvSpPr>
          <p:cNvPr id="1340" name="Shape 1340"/>
          <p:cNvSpPr txBox="1"/>
          <p:nvPr/>
        </p:nvSpPr>
        <p:spPr>
          <a:xfrm>
            <a:off x="3887787" y="4778043"/>
            <a:ext cx="531020" cy="305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</a:t>
            </a:r>
            <a:endParaRPr/>
          </a:p>
        </p:txBody>
      </p:sp>
      <p:cxnSp>
        <p:nvCxnSpPr>
          <p:cNvPr id="1341" name="Shape 1341"/>
          <p:cNvCxnSpPr/>
          <p:nvPr/>
        </p:nvCxnSpPr>
        <p:spPr>
          <a:xfrm rot="10800000" flipH="1">
            <a:off x="5030787" y="4062859"/>
            <a:ext cx="1522413" cy="1376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1342" name="Shape 1342"/>
          <p:cNvSpPr/>
          <p:nvPr/>
        </p:nvSpPr>
        <p:spPr>
          <a:xfrm>
            <a:off x="1525587" y="3359738"/>
            <a:ext cx="1066800" cy="533400"/>
          </a:xfrm>
          <a:prstGeom prst="rect">
            <a:avLst/>
          </a:prstGeom>
          <a:solidFill>
            <a:srgbClr val="F1C7C7"/>
          </a:solidFill>
          <a:ln w="126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CPU</a:t>
            </a:r>
            <a:endParaRPr/>
          </a:p>
        </p:txBody>
      </p:sp>
      <p:cxnSp>
        <p:nvCxnSpPr>
          <p:cNvPr id="1343" name="Shape 1343"/>
          <p:cNvCxnSpPr>
            <a:stCxn id="1342" idx="3"/>
          </p:cNvCxnSpPr>
          <p:nvPr/>
        </p:nvCxnSpPr>
        <p:spPr>
          <a:xfrm rot="10800000" flipH="1">
            <a:off x="2592387" y="3621938"/>
            <a:ext cx="1370100" cy="450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1344" name="Shape 1344"/>
          <p:cNvSpPr txBox="1"/>
          <p:nvPr/>
        </p:nvSpPr>
        <p:spPr>
          <a:xfrm>
            <a:off x="3049587" y="3354782"/>
            <a:ext cx="408423" cy="305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</a:t>
            </a:r>
            <a:endParaRPr dirty="0"/>
          </a:p>
        </p:txBody>
      </p:sp>
      <p:sp>
        <p:nvSpPr>
          <p:cNvPr id="1345" name="Shape 1345"/>
          <p:cNvSpPr txBox="1"/>
          <p:nvPr/>
        </p:nvSpPr>
        <p:spPr>
          <a:xfrm>
            <a:off x="1390151" y="1752600"/>
            <a:ext cx="105830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i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CPU Chip</a:t>
            </a:r>
            <a:endParaRPr/>
          </a:p>
        </p:txBody>
      </p:sp>
      <p:sp>
        <p:nvSpPr>
          <p:cNvPr id="1346" name="Shape 1346"/>
          <p:cNvSpPr txBox="1"/>
          <p:nvPr/>
        </p:nvSpPr>
        <p:spPr>
          <a:xfrm>
            <a:off x="5537202" y="2361338"/>
            <a:ext cx="453755" cy="305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PTE</a:t>
            </a:r>
            <a:endParaRPr/>
          </a:p>
        </p:txBody>
      </p:sp>
      <p:cxnSp>
        <p:nvCxnSpPr>
          <p:cNvPr id="1347" name="Shape 1347"/>
          <p:cNvCxnSpPr>
            <a:endCxn id="1342" idx="2"/>
          </p:cNvCxnSpPr>
          <p:nvPr/>
        </p:nvCxnSpPr>
        <p:spPr>
          <a:xfrm rot="10800000">
            <a:off x="2058987" y="3893138"/>
            <a:ext cx="4494300" cy="885000"/>
          </a:xfrm>
          <a:prstGeom prst="bentConnector2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1348" name="Shape 1348"/>
          <p:cNvSpPr/>
          <p:nvPr/>
        </p:nvSpPr>
        <p:spPr>
          <a:xfrm>
            <a:off x="3107266" y="3119439"/>
            <a:ext cx="274637" cy="274638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1349" name="Shape 1349"/>
          <p:cNvSpPr/>
          <p:nvPr/>
        </p:nvSpPr>
        <p:spPr>
          <a:xfrm>
            <a:off x="4038600" y="2362200"/>
            <a:ext cx="274638" cy="274638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1350" name="Shape 1350"/>
          <p:cNvSpPr/>
          <p:nvPr/>
        </p:nvSpPr>
        <p:spPr>
          <a:xfrm>
            <a:off x="5626760" y="4129752"/>
            <a:ext cx="274638" cy="274638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/>
          </a:p>
        </p:txBody>
      </p:sp>
      <p:sp>
        <p:nvSpPr>
          <p:cNvPr id="1351" name="Shape 1351"/>
          <p:cNvSpPr/>
          <p:nvPr/>
        </p:nvSpPr>
        <p:spPr>
          <a:xfrm>
            <a:off x="4021666" y="5063069"/>
            <a:ext cx="274638" cy="274637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/>
          </a:p>
        </p:txBody>
      </p:sp>
      <p:sp>
        <p:nvSpPr>
          <p:cNvPr id="1352" name="Shape 1352"/>
          <p:cNvSpPr/>
          <p:nvPr/>
        </p:nvSpPr>
        <p:spPr>
          <a:xfrm>
            <a:off x="3962400" y="1905000"/>
            <a:ext cx="1066800" cy="381000"/>
          </a:xfrm>
          <a:prstGeom prst="rect">
            <a:avLst/>
          </a:prstGeom>
          <a:solidFill>
            <a:srgbClr val="D5D5F4"/>
          </a:solidFill>
          <a:ln w="126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TLB</a:t>
            </a:r>
            <a:endParaRPr/>
          </a:p>
        </p:txBody>
      </p:sp>
      <p:cxnSp>
        <p:nvCxnSpPr>
          <p:cNvPr id="1353" name="Shape 1353"/>
          <p:cNvCxnSpPr/>
          <p:nvPr/>
        </p:nvCxnSpPr>
        <p:spPr>
          <a:xfrm rot="5400000" flipH="1">
            <a:off x="4058177" y="2645836"/>
            <a:ext cx="721259" cy="1587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1354" name="Shape 1354"/>
          <p:cNvCxnSpPr/>
          <p:nvPr/>
        </p:nvCxnSpPr>
        <p:spPr>
          <a:xfrm rot="5400000">
            <a:off x="4286777" y="2645836"/>
            <a:ext cx="721259" cy="1587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stealth" w="med" len="med"/>
            <a:tailEnd type="stealth" w="med" len="med"/>
          </a:ln>
        </p:spPr>
      </p:cxnSp>
      <p:sp>
        <p:nvSpPr>
          <p:cNvPr id="1355" name="Shape 1355"/>
          <p:cNvSpPr txBox="1"/>
          <p:nvPr/>
        </p:nvSpPr>
        <p:spPr>
          <a:xfrm>
            <a:off x="3928532" y="2667000"/>
            <a:ext cx="502358" cy="305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VPN</a:t>
            </a:r>
            <a:endParaRPr/>
          </a:p>
        </p:txBody>
      </p:sp>
      <p:sp>
        <p:nvSpPr>
          <p:cNvPr id="1356" name="Shape 1356"/>
          <p:cNvSpPr/>
          <p:nvPr/>
        </p:nvSpPr>
        <p:spPr>
          <a:xfrm>
            <a:off x="5626760" y="2121431"/>
            <a:ext cx="274638" cy="274637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14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7" name="Shape 1357"/>
          <p:cNvSpPr txBox="1"/>
          <p:nvPr/>
        </p:nvSpPr>
        <p:spPr>
          <a:xfrm>
            <a:off x="5513388" y="3371716"/>
            <a:ext cx="560579" cy="305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PTEA</a:t>
            </a:r>
            <a:endParaRPr/>
          </a:p>
        </p:txBody>
      </p:sp>
      <p:cxnSp>
        <p:nvCxnSpPr>
          <p:cNvPr id="1358" name="Shape 1358"/>
          <p:cNvCxnSpPr/>
          <p:nvPr/>
        </p:nvCxnSpPr>
        <p:spPr>
          <a:xfrm rot="10800000" flipH="1">
            <a:off x="5030787" y="3624575"/>
            <a:ext cx="1522413" cy="1376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1359" name="Shape 1359"/>
          <p:cNvSpPr/>
          <p:nvPr/>
        </p:nvSpPr>
        <p:spPr>
          <a:xfrm>
            <a:off x="5626760" y="3124200"/>
            <a:ext cx="274638" cy="274638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4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60" name="Shape 1360"/>
          <p:cNvCxnSpPr/>
          <p:nvPr/>
        </p:nvCxnSpPr>
        <p:spPr>
          <a:xfrm rot="10800000">
            <a:off x="4648200" y="2636740"/>
            <a:ext cx="1905000" cy="482700"/>
          </a:xfrm>
          <a:prstGeom prst="bentConnector3">
            <a:avLst>
              <a:gd name="adj1" fmla="val 21556"/>
            </a:avLst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1361" name="Shape 1361"/>
          <p:cNvSpPr txBox="1"/>
          <p:nvPr/>
        </p:nvSpPr>
        <p:spPr>
          <a:xfrm>
            <a:off x="519113" y="5715000"/>
            <a:ext cx="7710487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None/>
            </a:pPr>
            <a:r>
              <a:rPr lang="en-GB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TLB miss incurs an additional memory access (the PTE)</a:t>
            </a:r>
            <a:br>
              <a:rPr lang="en-GB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GB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Fortunately, TLB misses are rare. Why?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9" name="Shape 1089"/>
          <p:cNvSpPr txBox="1">
            <a:spLocks noGrp="1"/>
          </p:cNvSpPr>
          <p:nvPr>
            <p:ph type="title"/>
          </p:nvPr>
        </p:nvSpPr>
        <p:spPr>
          <a:xfrm>
            <a:off x="357018" y="435678"/>
            <a:ext cx="8329782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19063" marR="0" lvl="0" indent="-119063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Summary of Address Translation Symbols</a:t>
            </a:r>
            <a:endParaRPr/>
          </a:p>
        </p:txBody>
      </p:sp>
      <p:sp>
        <p:nvSpPr>
          <p:cNvPr id="1090" name="Shape 1090"/>
          <p:cNvSpPr txBox="1">
            <a:spLocks noGrp="1"/>
          </p:cNvSpPr>
          <p:nvPr>
            <p:ph type="body" idx="1"/>
          </p:nvPr>
        </p:nvSpPr>
        <p:spPr>
          <a:xfrm>
            <a:off x="396875" y="1362074"/>
            <a:ext cx="7896225" cy="5267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Char char="⬛"/>
            </a:pPr>
            <a:r>
              <a:rPr lang="en-GB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Basic Parameters</a:t>
            </a:r>
            <a:endParaRPr/>
          </a:p>
          <a:p>
            <a:pPr marL="742950" marR="0" lvl="1" indent="-285750" algn="l" rtl="0"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Char char="▪"/>
            </a:pPr>
            <a:r>
              <a:rPr lang="en-GB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 = 2</a:t>
            </a:r>
            <a:r>
              <a:rPr lang="en-GB" sz="2000" b="1" i="0" u="none" strike="noStrike" cap="none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 </a:t>
            </a:r>
            <a:r>
              <a:rPr lang="en-GB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Number of addresses in virtual address space</a:t>
            </a:r>
            <a:endParaRPr sz="2000" b="0" i="0" u="none" strike="noStrike" cap="none" baseline="30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85750" algn="l" rtl="0"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Char char="▪"/>
            </a:pPr>
            <a:r>
              <a:rPr lang="en-GB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 = 2</a:t>
            </a:r>
            <a:r>
              <a:rPr lang="en-GB" sz="2000" b="1" i="0" u="none" strike="noStrike" cap="none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 </a:t>
            </a:r>
            <a:r>
              <a:rPr lang="en-GB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Number of addresses in physical address space</a:t>
            </a:r>
            <a:endParaRPr sz="2000" b="0" i="0" u="none" strike="noStrike" cap="none" baseline="30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85750" algn="l" rtl="0"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Char char="▪"/>
            </a:pPr>
            <a:r>
              <a:rPr lang="en-GB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 = 2</a:t>
            </a:r>
            <a:r>
              <a:rPr lang="en-GB" sz="2000" b="1" i="0" u="none" strike="noStrike" cap="none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 </a:t>
            </a:r>
            <a:r>
              <a:rPr lang="en-GB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Page size (bytes)</a:t>
            </a:r>
            <a:endParaRPr sz="2000" b="0" i="0" u="none" strike="noStrike" cap="none" baseline="30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Char char="⬛"/>
            </a:pPr>
            <a:r>
              <a:rPr lang="en-GB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Components of the virtual address (VA)</a:t>
            </a:r>
            <a:endParaRPr/>
          </a:p>
          <a:p>
            <a:pPr marL="742950" marR="0" lvl="1" indent="-285750" algn="l" rtl="0"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Char char="▪"/>
            </a:pPr>
            <a:r>
              <a:rPr lang="en-GB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TLBI</a:t>
            </a:r>
            <a:r>
              <a:rPr lang="en-GB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TLB index</a:t>
            </a:r>
            <a:endParaRPr/>
          </a:p>
          <a:p>
            <a:pPr marL="742950" marR="0" lvl="1" indent="-285750" algn="l" rtl="0"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Char char="▪"/>
            </a:pPr>
            <a:r>
              <a:rPr lang="en-GB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TLBT</a:t>
            </a:r>
            <a:r>
              <a:rPr lang="en-GB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TLB tag</a:t>
            </a:r>
            <a:endParaRPr/>
          </a:p>
          <a:p>
            <a:pPr marL="742950" marR="0" lvl="1" indent="-285750" algn="l" rtl="0"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Char char="▪"/>
            </a:pPr>
            <a:r>
              <a:rPr lang="en-GB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VPO</a:t>
            </a:r>
            <a:r>
              <a:rPr lang="en-GB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Virtual page offset </a:t>
            </a:r>
            <a:endParaRPr/>
          </a:p>
          <a:p>
            <a:pPr marL="742950" marR="0" lvl="1" indent="-285750" algn="l" rtl="0"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Char char="▪"/>
            </a:pPr>
            <a:r>
              <a:rPr lang="en-GB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VPN</a:t>
            </a:r>
            <a:r>
              <a:rPr lang="en-GB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Virtual page number </a:t>
            </a:r>
            <a:endParaRPr/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Char char="⬛"/>
            </a:pPr>
            <a:r>
              <a:rPr lang="en-GB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Components of the physical address (PA)</a:t>
            </a:r>
            <a:endParaRPr/>
          </a:p>
          <a:p>
            <a:pPr marL="742950" marR="0" lvl="1" indent="-285750" algn="l" rtl="0"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Char char="▪"/>
            </a:pPr>
            <a:r>
              <a:rPr lang="en-GB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PPO</a:t>
            </a:r>
            <a:r>
              <a:rPr lang="en-GB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Physical page offset (same as VPO)</a:t>
            </a:r>
            <a:endParaRPr/>
          </a:p>
          <a:p>
            <a:pPr marL="742950" marR="0" lvl="1" indent="-285750" algn="l" rtl="0"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Char char="▪"/>
            </a:pPr>
            <a:r>
              <a:rPr lang="en-GB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PPN:</a:t>
            </a:r>
            <a:r>
              <a:rPr lang="en-GB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Physical page number</a:t>
            </a:r>
            <a:endParaRPr/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None/>
            </a:pP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7" name="Shape 1367"/>
          <p:cNvSpPr txBox="1"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19063" marR="0" lvl="0" indent="-119063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Multi-Level Page Tables</a:t>
            </a:r>
            <a:endParaRPr/>
          </a:p>
        </p:txBody>
      </p:sp>
      <p:sp>
        <p:nvSpPr>
          <p:cNvPr id="1368" name="Shape 1368"/>
          <p:cNvSpPr txBox="1">
            <a:spLocks noGrp="1"/>
          </p:cNvSpPr>
          <p:nvPr>
            <p:ph type="body" idx="1"/>
          </p:nvPr>
        </p:nvSpPr>
        <p:spPr>
          <a:xfrm>
            <a:off x="396875" y="1295400"/>
            <a:ext cx="6918325" cy="497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Char char="⬛"/>
            </a:pPr>
            <a:r>
              <a:rPr lang="en-GB" sz="2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Suppose:</a:t>
            </a:r>
            <a:endParaRPr dirty="0"/>
          </a:p>
          <a:p>
            <a:pPr marL="742950" marR="0" lvl="1" indent="-285750" algn="l" rtl="0"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Char char="▪"/>
            </a:pPr>
            <a:r>
              <a:rPr lang="en-GB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4KB (2</a:t>
            </a:r>
            <a:r>
              <a:rPr lang="en-GB" sz="2000" b="0" i="0" u="none" strike="noStrike" cap="none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r>
            <a:r>
              <a:rPr lang="en-GB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page size, 48-bit address space, 8-byte PTE </a:t>
            </a:r>
            <a:endParaRPr dirty="0"/>
          </a:p>
          <a:p>
            <a:pPr marL="342900" marR="0" lvl="0" indent="-251459" algn="l" rtl="0"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None/>
            </a:pPr>
            <a:endParaRPr sz="24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Char char="⬛"/>
            </a:pPr>
            <a:r>
              <a:rPr lang="en-GB" sz="2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Problem:</a:t>
            </a:r>
            <a:endParaRPr dirty="0"/>
          </a:p>
          <a:p>
            <a:pPr marL="742950" marR="0" lvl="1" indent="-285750" algn="l" rtl="0"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Char char="▪"/>
            </a:pPr>
            <a:r>
              <a:rPr lang="en-GB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Would need a 512 GB page table!</a:t>
            </a:r>
            <a:endParaRPr dirty="0"/>
          </a:p>
          <a:p>
            <a:pPr marL="1143000" marR="0" lvl="2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</a:pPr>
            <a:r>
              <a:rPr lang="en-GB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GB" sz="2000" b="0" i="0" u="none" strike="noStrike" cap="none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48</a:t>
            </a:r>
            <a:r>
              <a:rPr lang="en-GB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* 2</a:t>
            </a:r>
            <a:r>
              <a:rPr lang="en-GB" sz="2000" b="0" i="0" u="none" strike="noStrike" cap="none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-12  </a:t>
            </a:r>
            <a:r>
              <a:rPr lang="en-GB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 2</a:t>
            </a:r>
            <a:r>
              <a:rPr lang="en-GB" sz="2000" b="0" i="0" u="none" strike="noStrike" cap="none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n-GB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2</a:t>
            </a:r>
            <a:r>
              <a:rPr lang="en-GB" sz="2000" b="0" i="0" u="none" strike="noStrike" cap="none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39</a:t>
            </a:r>
            <a:r>
              <a:rPr lang="en-GB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bytes</a:t>
            </a:r>
            <a:endParaRPr dirty="0"/>
          </a:p>
          <a:p>
            <a:pPr marL="342900" marR="0" lvl="0" indent="-251459" algn="l" rtl="0"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None/>
            </a:pPr>
            <a:endParaRPr sz="24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Char char="⬛"/>
            </a:pPr>
            <a:r>
              <a:rPr lang="en-GB" sz="2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Common solution: Multi-level page table</a:t>
            </a:r>
            <a:endParaRPr dirty="0"/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Char char="⬛"/>
            </a:pPr>
            <a:r>
              <a:rPr lang="en-GB" sz="2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Example: 2-level page table</a:t>
            </a:r>
            <a:endParaRPr dirty="0"/>
          </a:p>
          <a:p>
            <a:pPr marL="742950" marR="0" lvl="1" indent="-285750" algn="l" rtl="0"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Char char="▪"/>
            </a:pPr>
            <a:r>
              <a:rPr lang="en-GB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Level 1 table: each PTE points to a page table (always memory resident)</a:t>
            </a:r>
            <a:endParaRPr dirty="0"/>
          </a:p>
          <a:p>
            <a:pPr marL="742950" marR="0" lvl="1" indent="-285750" algn="l" rtl="0"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Char char="▪"/>
            </a:pPr>
            <a:r>
              <a:rPr lang="en-GB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Level 2 table: each PTE points to a page </a:t>
            </a:r>
            <a:br>
              <a:rPr lang="en-GB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GB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(paged in and out like any other data)</a:t>
            </a:r>
            <a:endParaRPr dirty="0"/>
          </a:p>
        </p:txBody>
      </p:sp>
      <p:grpSp>
        <p:nvGrpSpPr>
          <p:cNvPr id="1369" name="Shape 1369"/>
          <p:cNvGrpSpPr/>
          <p:nvPr/>
        </p:nvGrpSpPr>
        <p:grpSpPr>
          <a:xfrm>
            <a:off x="6243743" y="1333500"/>
            <a:ext cx="2671657" cy="4696895"/>
            <a:chOff x="6243743" y="1333500"/>
            <a:chExt cx="2671657" cy="4696895"/>
          </a:xfrm>
        </p:grpSpPr>
        <p:sp>
          <p:nvSpPr>
            <p:cNvPr id="1370" name="Shape 1370"/>
            <p:cNvSpPr txBox="1"/>
            <p:nvPr/>
          </p:nvSpPr>
          <p:spPr>
            <a:xfrm>
              <a:off x="6243743" y="2719927"/>
              <a:ext cx="842857" cy="66676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350" tIns="44275" rIns="90350" bIns="44275" anchor="t" anchorCtr="0">
              <a:noAutofit/>
            </a:bodyPr>
            <a:lstStyle/>
            <a:p>
              <a:pPr marL="0" marR="0" lvl="0" indent="0" algn="ctr" rtl="0">
                <a:lnSpc>
                  <a:spcPct val="88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Level 1</a:t>
              </a:r>
              <a:endParaRPr/>
            </a:p>
            <a:p>
              <a:pPr marL="0" marR="0" lvl="0" indent="0" algn="ctr" rtl="0">
                <a:lnSpc>
                  <a:spcPct val="88000"/>
                </a:lnSpc>
                <a:spcBef>
                  <a:spcPts val="675"/>
                </a:spcBef>
                <a:spcAft>
                  <a:spcPts val="0"/>
                </a:spcAft>
                <a:buNone/>
              </a:pPr>
              <a:r>
                <a:rPr lang="en-GB" sz="18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Table</a:t>
              </a:r>
              <a:endParaRPr/>
            </a:p>
          </p:txBody>
        </p:sp>
        <p:sp>
          <p:nvSpPr>
            <p:cNvPr id="1371" name="Shape 1371"/>
            <p:cNvSpPr/>
            <p:nvPr/>
          </p:nvSpPr>
          <p:spPr>
            <a:xfrm>
              <a:off x="6327247" y="3363395"/>
              <a:ext cx="758952" cy="1143000"/>
            </a:xfrm>
            <a:prstGeom prst="rect">
              <a:avLst/>
            </a:prstGeom>
            <a:solidFill>
              <a:srgbClr val="F6F5BD"/>
            </a:solidFill>
            <a:ln w="2857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1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1372" name="Shape 1372"/>
            <p:cNvSpPr/>
            <p:nvPr/>
          </p:nvSpPr>
          <p:spPr>
            <a:xfrm>
              <a:off x="8170334" y="1991795"/>
              <a:ext cx="700088" cy="1143000"/>
            </a:xfrm>
            <a:prstGeom prst="rect">
              <a:avLst/>
            </a:prstGeom>
            <a:solidFill>
              <a:srgbClr val="DBF2DA"/>
            </a:solidFill>
            <a:ln w="2857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1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1373" name="Shape 1373"/>
            <p:cNvSpPr/>
            <p:nvPr/>
          </p:nvSpPr>
          <p:spPr>
            <a:xfrm>
              <a:off x="8170334" y="3363395"/>
              <a:ext cx="700088" cy="1143000"/>
            </a:xfrm>
            <a:prstGeom prst="rect">
              <a:avLst/>
            </a:prstGeom>
            <a:solidFill>
              <a:srgbClr val="DBF2DA"/>
            </a:solidFill>
            <a:ln w="2857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1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1374" name="Shape 1374"/>
            <p:cNvSpPr/>
            <p:nvPr/>
          </p:nvSpPr>
          <p:spPr>
            <a:xfrm>
              <a:off x="8170334" y="4887395"/>
              <a:ext cx="700088" cy="1143000"/>
            </a:xfrm>
            <a:prstGeom prst="rect">
              <a:avLst/>
            </a:prstGeom>
            <a:solidFill>
              <a:srgbClr val="DBF2DA"/>
            </a:solidFill>
            <a:ln w="2857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1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1375" name="Shape 1375"/>
            <p:cNvSpPr txBox="1"/>
            <p:nvPr/>
          </p:nvSpPr>
          <p:spPr>
            <a:xfrm rot="-5400000">
              <a:off x="8261381" y="4527581"/>
              <a:ext cx="365227" cy="3332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350" tIns="44275" rIns="90350" bIns="44275" anchor="t" anchorCtr="0">
              <a:noAutofit/>
            </a:bodyPr>
            <a:lstStyle/>
            <a:p>
              <a:pPr marL="0" marR="0" lvl="0" indent="0" algn="l" rtl="0">
                <a:lnSpc>
                  <a:spcPct val="88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b="1" dirty="0">
                  <a:solidFill>
                    <a:srgbClr val="003300"/>
                  </a:solidFill>
                  <a:latin typeface="Calibri"/>
                  <a:ea typeface="Calibri"/>
                  <a:cs typeface="Calibri"/>
                  <a:sym typeface="Calibri"/>
                </a:rPr>
                <a:t>...</a:t>
              </a:r>
              <a:endParaRPr dirty="0"/>
            </a:p>
          </p:txBody>
        </p:sp>
        <p:sp>
          <p:nvSpPr>
            <p:cNvPr id="1376" name="Shape 1376"/>
            <p:cNvSpPr txBox="1"/>
            <p:nvPr/>
          </p:nvSpPr>
          <p:spPr>
            <a:xfrm>
              <a:off x="8072543" y="1333500"/>
              <a:ext cx="842857" cy="66676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350" tIns="44275" rIns="90350" bIns="44275" anchor="t" anchorCtr="0">
              <a:noAutofit/>
            </a:bodyPr>
            <a:lstStyle/>
            <a:p>
              <a:pPr marL="0" marR="0" lvl="0" indent="0" algn="ctr" rtl="0">
                <a:lnSpc>
                  <a:spcPct val="88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Level 2</a:t>
              </a:r>
              <a:endParaRPr/>
            </a:p>
            <a:p>
              <a:pPr marL="0" marR="0" lvl="0" indent="0" algn="l" rtl="0">
                <a:lnSpc>
                  <a:spcPct val="88000"/>
                </a:lnSpc>
                <a:spcBef>
                  <a:spcPts val="675"/>
                </a:spcBef>
                <a:spcAft>
                  <a:spcPts val="0"/>
                </a:spcAft>
                <a:buNone/>
              </a:pPr>
              <a:r>
                <a:rPr lang="en-GB" sz="18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Tables</a:t>
              </a:r>
              <a:endParaRPr/>
            </a:p>
          </p:txBody>
        </p:sp>
        <p:cxnSp>
          <p:nvCxnSpPr>
            <p:cNvPr id="1377" name="Shape 1377"/>
            <p:cNvCxnSpPr/>
            <p:nvPr/>
          </p:nvCxnSpPr>
          <p:spPr>
            <a:xfrm rot="10800000" flipH="1">
              <a:off x="6874934" y="1990208"/>
              <a:ext cx="1295400" cy="1450975"/>
            </a:xfrm>
            <a:prstGeom prst="straightConnector1">
              <a:avLst/>
            </a:prstGeom>
            <a:noFill/>
            <a:ln w="25250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triangle" w="med" len="med"/>
            </a:ln>
          </p:spPr>
        </p:cxnSp>
        <p:cxnSp>
          <p:nvCxnSpPr>
            <p:cNvPr id="1378" name="Shape 1378"/>
            <p:cNvCxnSpPr/>
            <p:nvPr/>
          </p:nvCxnSpPr>
          <p:spPr>
            <a:xfrm rot="10800000" flipH="1">
              <a:off x="6874934" y="3361808"/>
              <a:ext cx="1295400" cy="231775"/>
            </a:xfrm>
            <a:prstGeom prst="straightConnector1">
              <a:avLst/>
            </a:prstGeom>
            <a:noFill/>
            <a:ln w="25250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triangle" w="med" len="med"/>
            </a:ln>
          </p:spPr>
        </p:cxnSp>
        <p:cxnSp>
          <p:nvCxnSpPr>
            <p:cNvPr id="1379" name="Shape 1379"/>
            <p:cNvCxnSpPr/>
            <p:nvPr/>
          </p:nvCxnSpPr>
          <p:spPr>
            <a:xfrm>
              <a:off x="7027334" y="4423845"/>
              <a:ext cx="1143000" cy="463550"/>
            </a:xfrm>
            <a:prstGeom prst="straightConnector1">
              <a:avLst/>
            </a:prstGeom>
            <a:noFill/>
            <a:ln w="25250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triangle" w="med" len="med"/>
            </a:ln>
          </p:spPr>
        </p:cxnSp>
        <p:cxnSp>
          <p:nvCxnSpPr>
            <p:cNvPr id="1380" name="Shape 1380"/>
            <p:cNvCxnSpPr/>
            <p:nvPr/>
          </p:nvCxnSpPr>
          <p:spPr>
            <a:xfrm>
              <a:off x="6333067" y="3515795"/>
              <a:ext cx="762000" cy="1588"/>
            </a:xfrm>
            <a:prstGeom prst="straightConnector1">
              <a:avLst/>
            </a:prstGeom>
            <a:noFill/>
            <a:ln w="19075" cap="flat" cmpd="sng">
              <a:solidFill>
                <a:srgbClr val="003300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381" name="Shape 1381"/>
            <p:cNvCxnSpPr/>
            <p:nvPr/>
          </p:nvCxnSpPr>
          <p:spPr>
            <a:xfrm>
              <a:off x="6333067" y="3668195"/>
              <a:ext cx="762000" cy="1588"/>
            </a:xfrm>
            <a:prstGeom prst="straightConnector1">
              <a:avLst/>
            </a:prstGeom>
            <a:noFill/>
            <a:ln w="19075" cap="flat" cmpd="sng">
              <a:solidFill>
                <a:srgbClr val="003300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382" name="Shape 1382"/>
            <p:cNvCxnSpPr/>
            <p:nvPr/>
          </p:nvCxnSpPr>
          <p:spPr>
            <a:xfrm>
              <a:off x="6333067" y="4353995"/>
              <a:ext cx="762000" cy="1588"/>
            </a:xfrm>
            <a:prstGeom prst="straightConnector1">
              <a:avLst/>
            </a:prstGeom>
            <a:noFill/>
            <a:ln w="19075" cap="flat" cmpd="sng">
              <a:solidFill>
                <a:srgbClr val="003300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</p:grpSp>
      <p:sp>
        <p:nvSpPr>
          <p:cNvPr id="2" name="Shape 1375">
            <a:extLst>
              <a:ext uri="{FF2B5EF4-FFF2-40B4-BE49-F238E27FC236}">
                <a16:creationId xmlns:a16="http://schemas.microsoft.com/office/drawing/2014/main" id="{5D3A0FF6-1BB0-8F55-421D-ED0ADB08B4C6}"/>
              </a:ext>
            </a:extLst>
          </p:cNvPr>
          <p:cNvSpPr txBox="1"/>
          <p:nvPr/>
        </p:nvSpPr>
        <p:spPr>
          <a:xfrm rot="16200000">
            <a:off x="6482557" y="3866078"/>
            <a:ext cx="365227" cy="333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350" tIns="44275" rIns="90350" bIns="44275" anchor="t" anchorCtr="0">
            <a:noAutofit/>
          </a:bodyPr>
          <a:lstStyle/>
          <a:p>
            <a:pPr marL="0" marR="0" lvl="0" indent="0" algn="l" rtl="0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solidFill>
                  <a:srgbClr val="003300"/>
                </a:solidFill>
                <a:latin typeface="Calibri"/>
                <a:ea typeface="Calibri"/>
                <a:cs typeface="Calibri"/>
                <a:sym typeface="Calibri"/>
              </a:rPr>
              <a:t>...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9" name="Shape 1389"/>
          <p:cNvSpPr txBox="1">
            <a:spLocks noGrp="1"/>
          </p:cNvSpPr>
          <p:nvPr>
            <p:ph type="title"/>
          </p:nvPr>
        </p:nvSpPr>
        <p:spPr>
          <a:xfrm>
            <a:off x="404813" y="284162"/>
            <a:ext cx="8283575" cy="782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19063" marR="0" lvl="0" indent="-119063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have a problem</a:t>
            </a:r>
            <a:endParaRPr sz="36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0" name="Shape 1390"/>
          <p:cNvSpPr txBox="1"/>
          <p:nvPr/>
        </p:nvSpPr>
        <p:spPr>
          <a:xfrm rot="5400000">
            <a:off x="5945345" y="6339786"/>
            <a:ext cx="334685" cy="5075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350" tIns="44275" rIns="90350" bIns="44275" anchor="t" anchorCtr="0">
            <a:noAutofit/>
          </a:bodyPr>
          <a:lstStyle/>
          <a:p>
            <a:pPr marL="0" marR="0" lvl="0" indent="0" algn="l" rtl="1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...</a:t>
            </a:r>
            <a:endParaRPr/>
          </a:p>
        </p:txBody>
      </p:sp>
      <p:sp>
        <p:nvSpPr>
          <p:cNvPr id="1391" name="Shape 1391"/>
          <p:cNvSpPr/>
          <p:nvPr/>
        </p:nvSpPr>
        <p:spPr>
          <a:xfrm>
            <a:off x="5538788" y="1779588"/>
            <a:ext cx="990600" cy="304800"/>
          </a:xfrm>
          <a:prstGeom prst="rect">
            <a:avLst/>
          </a:prstGeom>
          <a:noFill/>
          <a:ln w="12600" cap="flat" cmpd="sng">
            <a:solidFill>
              <a:srgbClr val="0000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VP 0</a:t>
            </a:r>
            <a:endParaRPr/>
          </a:p>
        </p:txBody>
      </p:sp>
      <p:sp>
        <p:nvSpPr>
          <p:cNvPr id="1392" name="Shape 1392"/>
          <p:cNvSpPr/>
          <p:nvPr/>
        </p:nvSpPr>
        <p:spPr>
          <a:xfrm>
            <a:off x="5538788" y="2084388"/>
            <a:ext cx="990600" cy="304800"/>
          </a:xfrm>
          <a:prstGeom prst="rect">
            <a:avLst/>
          </a:prstGeom>
          <a:solidFill>
            <a:srgbClr val="D5F1CF"/>
          </a:solidFill>
          <a:ln w="12600" cap="flat" cmpd="sng">
            <a:solidFill>
              <a:srgbClr val="0000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...</a:t>
            </a:r>
            <a:endParaRPr/>
          </a:p>
        </p:txBody>
      </p:sp>
      <p:sp>
        <p:nvSpPr>
          <p:cNvPr id="1393" name="Shape 1393"/>
          <p:cNvSpPr/>
          <p:nvPr/>
        </p:nvSpPr>
        <p:spPr>
          <a:xfrm>
            <a:off x="5538788" y="2389188"/>
            <a:ext cx="990600" cy="304800"/>
          </a:xfrm>
          <a:prstGeom prst="rect">
            <a:avLst/>
          </a:prstGeom>
          <a:noFill/>
          <a:ln w="12600" cap="flat" cmpd="sng">
            <a:solidFill>
              <a:srgbClr val="0000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VP 1023</a:t>
            </a:r>
            <a:endParaRPr/>
          </a:p>
        </p:txBody>
      </p:sp>
      <p:sp>
        <p:nvSpPr>
          <p:cNvPr id="1394" name="Shape 1394"/>
          <p:cNvSpPr/>
          <p:nvPr/>
        </p:nvSpPr>
        <p:spPr>
          <a:xfrm>
            <a:off x="5538788" y="2693988"/>
            <a:ext cx="990600" cy="304800"/>
          </a:xfrm>
          <a:prstGeom prst="rect">
            <a:avLst/>
          </a:prstGeom>
          <a:noFill/>
          <a:ln w="12600" cap="flat" cmpd="sng">
            <a:solidFill>
              <a:srgbClr val="0000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VP 1024</a:t>
            </a:r>
            <a:endParaRPr/>
          </a:p>
        </p:txBody>
      </p:sp>
      <p:sp>
        <p:nvSpPr>
          <p:cNvPr id="1395" name="Shape 1395"/>
          <p:cNvSpPr/>
          <p:nvPr/>
        </p:nvSpPr>
        <p:spPr>
          <a:xfrm>
            <a:off x="5538788" y="2998788"/>
            <a:ext cx="990600" cy="304800"/>
          </a:xfrm>
          <a:prstGeom prst="rect">
            <a:avLst/>
          </a:prstGeom>
          <a:solidFill>
            <a:srgbClr val="D5F1CF"/>
          </a:solidFill>
          <a:ln w="12600" cap="flat" cmpd="sng">
            <a:solidFill>
              <a:srgbClr val="0000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...</a:t>
            </a:r>
            <a:endParaRPr/>
          </a:p>
        </p:txBody>
      </p:sp>
      <p:sp>
        <p:nvSpPr>
          <p:cNvPr id="1396" name="Shape 1396"/>
          <p:cNvSpPr/>
          <p:nvPr/>
        </p:nvSpPr>
        <p:spPr>
          <a:xfrm>
            <a:off x="5538788" y="3303588"/>
            <a:ext cx="990600" cy="304800"/>
          </a:xfrm>
          <a:prstGeom prst="rect">
            <a:avLst/>
          </a:prstGeom>
          <a:noFill/>
          <a:ln w="12600" cap="flat" cmpd="sng">
            <a:solidFill>
              <a:srgbClr val="0000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VP 2047</a:t>
            </a:r>
            <a:endParaRPr/>
          </a:p>
        </p:txBody>
      </p:sp>
      <p:sp>
        <p:nvSpPr>
          <p:cNvPr id="1397" name="Shape 1397"/>
          <p:cNvSpPr/>
          <p:nvPr/>
        </p:nvSpPr>
        <p:spPr>
          <a:xfrm>
            <a:off x="5538788" y="1779588"/>
            <a:ext cx="990600" cy="914400"/>
          </a:xfrm>
          <a:prstGeom prst="rect">
            <a:avLst/>
          </a:prstGeom>
          <a:noFill/>
          <a:ln w="28575" cap="flat" cmpd="sng">
            <a:solidFill>
              <a:srgbClr val="0000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398" name="Shape 1398"/>
          <p:cNvSpPr/>
          <p:nvPr/>
        </p:nvSpPr>
        <p:spPr>
          <a:xfrm>
            <a:off x="5538788" y="2693988"/>
            <a:ext cx="990600" cy="914400"/>
          </a:xfrm>
          <a:prstGeom prst="rect">
            <a:avLst/>
          </a:prstGeom>
          <a:noFill/>
          <a:ln w="28575" cap="flat" cmpd="sng">
            <a:solidFill>
              <a:srgbClr val="0000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399" name="Shape 1399"/>
          <p:cNvSpPr/>
          <p:nvPr/>
        </p:nvSpPr>
        <p:spPr>
          <a:xfrm>
            <a:off x="5538788" y="3608388"/>
            <a:ext cx="990600" cy="1841500"/>
          </a:xfrm>
          <a:prstGeom prst="rect">
            <a:avLst/>
          </a:prstGeom>
          <a:solidFill>
            <a:srgbClr val="F6F5BD"/>
          </a:solidFill>
          <a:ln w="28575" cap="flat" cmpd="sng">
            <a:solidFill>
              <a:srgbClr val="0000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Gap</a:t>
            </a:r>
            <a:endParaRPr/>
          </a:p>
        </p:txBody>
      </p:sp>
      <p:sp>
        <p:nvSpPr>
          <p:cNvPr id="1400" name="Shape 1400"/>
          <p:cNvSpPr txBox="1"/>
          <p:nvPr/>
        </p:nvSpPr>
        <p:spPr>
          <a:xfrm>
            <a:off x="6473825" y="1641475"/>
            <a:ext cx="266700" cy="27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1401" name="Shape 1401"/>
          <p:cNvSpPr/>
          <p:nvPr/>
        </p:nvSpPr>
        <p:spPr>
          <a:xfrm>
            <a:off x="5538788" y="5449888"/>
            <a:ext cx="990600" cy="609600"/>
          </a:xfrm>
          <a:prstGeom prst="rect">
            <a:avLst/>
          </a:prstGeom>
          <a:solidFill>
            <a:srgbClr val="DEDFF5"/>
          </a:solidFill>
          <a:ln w="12600" cap="flat" cmpd="sng">
            <a:solidFill>
              <a:srgbClr val="DEDFF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1023 </a:t>
            </a:r>
            <a:endParaRPr sz="1200" dirty="0"/>
          </a:p>
          <a:p>
            <a:pPr marL="0" marR="0" lvl="0" indent="0" algn="ctr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unallocated</a:t>
            </a:r>
            <a:endParaRPr sz="1200" dirty="0"/>
          </a:p>
          <a:p>
            <a:pPr marL="0" marR="0" lvl="0" indent="0" algn="ctr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pages</a:t>
            </a:r>
            <a:endParaRPr sz="1200" dirty="0"/>
          </a:p>
        </p:txBody>
      </p:sp>
      <p:sp>
        <p:nvSpPr>
          <p:cNvPr id="1402" name="Shape 1402"/>
          <p:cNvSpPr/>
          <p:nvPr/>
        </p:nvSpPr>
        <p:spPr>
          <a:xfrm>
            <a:off x="5538788" y="6059488"/>
            <a:ext cx="990600" cy="304800"/>
          </a:xfrm>
          <a:prstGeom prst="rect">
            <a:avLst/>
          </a:prstGeom>
          <a:noFill/>
          <a:ln w="12600" cap="flat" cmpd="sng">
            <a:solidFill>
              <a:srgbClr val="0000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VP 9215</a:t>
            </a:r>
            <a:endParaRPr/>
          </a:p>
        </p:txBody>
      </p:sp>
      <p:sp>
        <p:nvSpPr>
          <p:cNvPr id="1403" name="Shape 1403"/>
          <p:cNvSpPr/>
          <p:nvPr/>
        </p:nvSpPr>
        <p:spPr>
          <a:xfrm>
            <a:off x="5538788" y="5449888"/>
            <a:ext cx="990600" cy="914400"/>
          </a:xfrm>
          <a:prstGeom prst="rect">
            <a:avLst/>
          </a:prstGeom>
          <a:noFill/>
          <a:ln w="28575" cap="flat" cmpd="sng">
            <a:solidFill>
              <a:srgbClr val="0000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404" name="Shape 1404"/>
          <p:cNvSpPr txBox="1"/>
          <p:nvPr/>
        </p:nvSpPr>
        <p:spPr>
          <a:xfrm>
            <a:off x="5537199" y="1106488"/>
            <a:ext cx="982256" cy="653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350" tIns="44275" rIns="90350" bIns="44275" anchor="t" anchorCtr="0">
            <a:noAutofit/>
          </a:bodyPr>
          <a:lstStyle/>
          <a:p>
            <a:pPr marL="0" marR="0" lvl="0" indent="0" algn="ctr" rtl="0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i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Virtual</a:t>
            </a:r>
            <a:endParaRPr/>
          </a:p>
          <a:p>
            <a:pPr marL="0" marR="0" lvl="0" indent="0" algn="ctr" rtl="0">
              <a:lnSpc>
                <a:spcPct val="88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800" b="1" i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memory</a:t>
            </a:r>
            <a:endParaRPr/>
          </a:p>
        </p:txBody>
      </p:sp>
      <p:cxnSp>
        <p:nvCxnSpPr>
          <p:cNvPr id="1405" name="Shape 1405"/>
          <p:cNvCxnSpPr/>
          <p:nvPr/>
        </p:nvCxnSpPr>
        <p:spPr>
          <a:xfrm>
            <a:off x="3759994" y="838200"/>
            <a:ext cx="1778794" cy="952499"/>
          </a:xfrm>
          <a:prstGeom prst="straightConnector1">
            <a:avLst/>
          </a:prstGeom>
          <a:noFill/>
          <a:ln w="12600" cap="flat" cmpd="sng">
            <a:solidFill>
              <a:srgbClr val="000066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1406" name="Shape 1406"/>
          <p:cNvCxnSpPr/>
          <p:nvPr/>
        </p:nvCxnSpPr>
        <p:spPr>
          <a:xfrm>
            <a:off x="3759994" y="914400"/>
            <a:ext cx="1778794" cy="1485900"/>
          </a:xfrm>
          <a:prstGeom prst="straightConnector1">
            <a:avLst/>
          </a:prstGeom>
          <a:noFill/>
          <a:ln w="12600" cap="flat" cmpd="sng">
            <a:solidFill>
              <a:srgbClr val="000066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1407" name="Shape 1407"/>
          <p:cNvCxnSpPr/>
          <p:nvPr/>
        </p:nvCxnSpPr>
        <p:spPr>
          <a:xfrm>
            <a:off x="3759994" y="1066800"/>
            <a:ext cx="1778794" cy="1638300"/>
          </a:xfrm>
          <a:prstGeom prst="straightConnector1">
            <a:avLst/>
          </a:prstGeom>
          <a:noFill/>
          <a:ln w="12600" cap="flat" cmpd="sng">
            <a:solidFill>
              <a:srgbClr val="000066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1408" name="Shape 1408"/>
          <p:cNvCxnSpPr/>
          <p:nvPr/>
        </p:nvCxnSpPr>
        <p:spPr>
          <a:xfrm>
            <a:off x="3759994" y="1612077"/>
            <a:ext cx="1778794" cy="1702623"/>
          </a:xfrm>
          <a:prstGeom prst="straightConnector1">
            <a:avLst/>
          </a:prstGeom>
          <a:noFill/>
          <a:ln w="12600" cap="flat" cmpd="sng">
            <a:solidFill>
              <a:srgbClr val="000066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1409" name="Shape 1409"/>
          <p:cNvCxnSpPr/>
          <p:nvPr/>
        </p:nvCxnSpPr>
        <p:spPr>
          <a:xfrm rot="10800000" flipH="1">
            <a:off x="4114800" y="6059488"/>
            <a:ext cx="1347788" cy="152400"/>
          </a:xfrm>
          <a:prstGeom prst="straightConnector1">
            <a:avLst/>
          </a:prstGeom>
          <a:noFill/>
          <a:ln w="12600" cap="flat" cmpd="sng">
            <a:solidFill>
              <a:srgbClr val="000066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1410" name="Shape 1410"/>
          <p:cNvSpPr/>
          <p:nvPr/>
        </p:nvSpPr>
        <p:spPr>
          <a:xfrm>
            <a:off x="6665678" y="1792288"/>
            <a:ext cx="228600" cy="1752600"/>
          </a:xfrm>
          <a:prstGeom prst="rightBrace">
            <a:avLst>
              <a:gd name="adj1" fmla="val 63889"/>
              <a:gd name="adj2" fmla="val 50000"/>
            </a:avLst>
          </a:prstGeom>
          <a:noFill/>
          <a:ln w="12600" cap="flat" cmpd="sng">
            <a:solidFill>
              <a:srgbClr val="0000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411" name="Shape 1411"/>
          <p:cNvSpPr txBox="1"/>
          <p:nvPr/>
        </p:nvSpPr>
        <p:spPr>
          <a:xfrm>
            <a:off x="6918090" y="2403475"/>
            <a:ext cx="1885942" cy="5168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2K allocated VM pages</a:t>
            </a:r>
            <a:endParaRPr/>
          </a:p>
          <a:p>
            <a:pPr marL="0" marR="0" lvl="0" indent="0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code and data</a:t>
            </a:r>
            <a:endParaRPr/>
          </a:p>
        </p:txBody>
      </p:sp>
      <p:sp>
        <p:nvSpPr>
          <p:cNvPr id="1412" name="Shape 1412"/>
          <p:cNvSpPr/>
          <p:nvPr/>
        </p:nvSpPr>
        <p:spPr>
          <a:xfrm>
            <a:off x="6665678" y="3621088"/>
            <a:ext cx="228600" cy="1752600"/>
          </a:xfrm>
          <a:prstGeom prst="rightBrace">
            <a:avLst>
              <a:gd name="adj1" fmla="val 63889"/>
              <a:gd name="adj2" fmla="val 50000"/>
            </a:avLst>
          </a:prstGeom>
          <a:noFill/>
          <a:ln w="12600" cap="flat" cmpd="sng">
            <a:solidFill>
              <a:srgbClr val="0000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413" name="Shape 1413"/>
          <p:cNvSpPr txBox="1"/>
          <p:nvPr/>
        </p:nvSpPr>
        <p:spPr>
          <a:xfrm>
            <a:off x="6916503" y="4306888"/>
            <a:ext cx="2075097" cy="305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6K unallocated VM pages</a:t>
            </a:r>
            <a:endParaRPr/>
          </a:p>
        </p:txBody>
      </p:sp>
      <p:sp>
        <p:nvSpPr>
          <p:cNvPr id="1414" name="Shape 1414"/>
          <p:cNvSpPr/>
          <p:nvPr/>
        </p:nvSpPr>
        <p:spPr>
          <a:xfrm>
            <a:off x="6589478" y="5449888"/>
            <a:ext cx="304800" cy="609600"/>
          </a:xfrm>
          <a:prstGeom prst="rightBrace">
            <a:avLst>
              <a:gd name="adj1" fmla="val 16667"/>
              <a:gd name="adj2" fmla="val 50000"/>
            </a:avLst>
          </a:prstGeom>
          <a:noFill/>
          <a:ln w="12600" cap="flat" cmpd="sng">
            <a:solidFill>
              <a:srgbClr val="0000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415" name="Shape 1415"/>
          <p:cNvSpPr txBox="1"/>
          <p:nvPr/>
        </p:nvSpPr>
        <p:spPr>
          <a:xfrm>
            <a:off x="6916503" y="5588000"/>
            <a:ext cx="1988534" cy="305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1023 unallocated  pages</a:t>
            </a:r>
            <a:endParaRPr/>
          </a:p>
        </p:txBody>
      </p:sp>
      <p:sp>
        <p:nvSpPr>
          <p:cNvPr id="1416" name="Shape 1416"/>
          <p:cNvSpPr/>
          <p:nvPr/>
        </p:nvSpPr>
        <p:spPr>
          <a:xfrm>
            <a:off x="6589478" y="6059488"/>
            <a:ext cx="304800" cy="304800"/>
          </a:xfrm>
          <a:prstGeom prst="rightBrace">
            <a:avLst>
              <a:gd name="adj1" fmla="val 8333"/>
              <a:gd name="adj2" fmla="val 50000"/>
            </a:avLst>
          </a:prstGeom>
          <a:noFill/>
          <a:ln w="12600" cap="flat" cmpd="sng">
            <a:solidFill>
              <a:srgbClr val="0000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417" name="Shape 1417"/>
          <p:cNvSpPr txBox="1"/>
          <p:nvPr/>
        </p:nvSpPr>
        <p:spPr>
          <a:xfrm>
            <a:off x="6918090" y="6000750"/>
            <a:ext cx="1717627" cy="5168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allocated VM page</a:t>
            </a:r>
            <a:endParaRPr/>
          </a:p>
          <a:p>
            <a:pPr marL="0" marR="0" lvl="0" indent="0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the stack</a:t>
            </a:r>
            <a:endParaRPr/>
          </a:p>
        </p:txBody>
      </p:sp>
      <p:sp>
        <p:nvSpPr>
          <p:cNvPr id="1418" name="Shape 1418"/>
          <p:cNvSpPr txBox="1"/>
          <p:nvPr/>
        </p:nvSpPr>
        <p:spPr>
          <a:xfrm>
            <a:off x="381000" y="6324600"/>
            <a:ext cx="410465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32 bit addresses, 4KB pages, 4-byte PTEs</a:t>
            </a:r>
            <a:endParaRPr sz="1800" b="1"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19" name="Shape 14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38525" y="2649845"/>
            <a:ext cx="1021470" cy="13985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0" name="Shape 14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38525" y="4004281"/>
            <a:ext cx="1021470" cy="13985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1" name="Shape 14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38525" y="4750594"/>
            <a:ext cx="1021470" cy="13985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2" name="Shape 14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738525" y="6108496"/>
            <a:ext cx="1021469" cy="1363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3" name="Shape 142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738526" y="713003"/>
            <a:ext cx="1021469" cy="97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4" name="Shape 14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38525" y="1666661"/>
            <a:ext cx="1021470" cy="1398588"/>
          </a:xfrm>
          <a:prstGeom prst="rect">
            <a:avLst/>
          </a:prstGeom>
          <a:noFill/>
          <a:ln>
            <a:noFill/>
          </a:ln>
        </p:spPr>
      </p:pic>
      <p:sp>
        <p:nvSpPr>
          <p:cNvPr id="1425" name="Shape 1425"/>
          <p:cNvSpPr txBox="1"/>
          <p:nvPr/>
        </p:nvSpPr>
        <p:spPr>
          <a:xfrm>
            <a:off x="381000" y="2111700"/>
            <a:ext cx="2164247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GB" sz="2800" b="1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 </a:t>
            </a:r>
            <a:r>
              <a:rPr lang="en-GB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Entries of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 bytes each</a:t>
            </a:r>
            <a:endParaRPr sz="2800" b="1" baseline="30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0F9D1-293C-4BDE-A3A9-76D3E1551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Part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69AFC3-7596-4B59-90CA-1C30ABB79B9A}"/>
              </a:ext>
            </a:extLst>
          </p:cNvPr>
          <p:cNvSpPr txBox="1"/>
          <p:nvPr/>
        </p:nvSpPr>
        <p:spPr>
          <a:xfrm>
            <a:off x="639233" y="2100590"/>
            <a:ext cx="7865533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 err="1">
                <a:effectLst/>
                <a:latin typeface="Courier New" panose="02070309020205020404" pitchFamily="49" charset="0"/>
              </a:rPr>
              <a:t>wget</a:t>
            </a:r>
            <a:r>
              <a:rPr lang="en-US" sz="1600" dirty="0">
                <a:effectLst/>
                <a:latin typeface="Courier New" panose="02070309020205020404" pitchFamily="49" charset="0"/>
              </a:rPr>
              <a:t> </a:t>
            </a:r>
            <a:r>
              <a:rPr lang="en-US" sz="1600" dirty="0">
                <a:effectLst/>
                <a:latin typeface="Courier New" panose="02070309020205020404" pitchFamily="49" charset="0"/>
                <a:hlinkClick r:id="rId2"/>
              </a:rPr>
              <a:t>http://www.cs.cmu.edu/~213/activities/vm-concepts.tar</a:t>
            </a:r>
            <a:endParaRPr lang="en-US" sz="1600" dirty="0">
              <a:effectLst/>
              <a:latin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</a:rPr>
              <a:t>tar </a:t>
            </a:r>
            <a:r>
              <a:rPr lang="en-US" sz="1600" dirty="0" err="1">
                <a:latin typeface="Courier New" panose="02070309020205020404" pitchFamily="49" charset="0"/>
              </a:rPr>
              <a:t>xf</a:t>
            </a:r>
            <a:r>
              <a:rPr lang="en-US" sz="1600" dirty="0">
                <a:latin typeface="Courier New" panose="02070309020205020404" pitchFamily="49" charset="0"/>
              </a:rPr>
              <a:t> vm-concepts.tar</a:t>
            </a:r>
          </a:p>
          <a:p>
            <a:r>
              <a:rPr lang="en-US" sz="1600" dirty="0">
                <a:latin typeface="Courier New" panose="02070309020205020404" pitchFamily="49" charset="0"/>
              </a:rPr>
              <a:t>cd </a:t>
            </a:r>
            <a:r>
              <a:rPr lang="en-US" sz="1600" dirty="0" err="1">
                <a:latin typeface="Courier New" panose="02070309020205020404" pitchFamily="49" charset="0"/>
              </a:rPr>
              <a:t>vm</a:t>
            </a:r>
            <a:r>
              <a:rPr lang="en-US" sz="1600" dirty="0">
                <a:latin typeface="Courier New" panose="02070309020205020404" pitchFamily="49" charset="0"/>
              </a:rPr>
              <a:t>-concepts</a:t>
            </a:r>
          </a:p>
          <a:p>
            <a:r>
              <a:rPr lang="en-US" sz="1600" dirty="0">
                <a:latin typeface="Courier New" panose="02070309020205020404" pitchFamily="49" charset="0"/>
              </a:rPr>
              <a:t>less </a:t>
            </a:r>
            <a:r>
              <a:rPr lang="en-US" sz="1600" dirty="0" err="1">
                <a:latin typeface="Courier New" panose="02070309020205020404" pitchFamily="49" charset="0"/>
              </a:rPr>
              <a:t>addrs.c</a:t>
            </a:r>
            <a:endParaRPr lang="en-US" sz="1600" dirty="0">
              <a:latin typeface="Courier New" panose="02070309020205020404" pitchFamily="49" charset="0"/>
            </a:endParaRPr>
          </a:p>
          <a:p>
            <a:endParaRPr lang="en-US" sz="1600" dirty="0">
              <a:latin typeface="Courier New" panose="02070309020205020404" pitchFamily="49" charset="0"/>
            </a:endParaRP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… further instructions in handout …</a:t>
            </a:r>
          </a:p>
          <a:p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Stop after part 1 (end of page 2)</a:t>
            </a:r>
          </a:p>
          <a:p>
            <a:endParaRPr 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Caution: problems 3-5 involve deliberately running the sharks out of memory</a:t>
            </a:r>
          </a:p>
        </p:txBody>
      </p:sp>
    </p:spTree>
    <p:extLst>
      <p:ext uri="{BB962C8B-B14F-4D97-AF65-F5344CB8AC3E}">
        <p14:creationId xmlns:p14="http://schemas.microsoft.com/office/powerpoint/2010/main" val="35861377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1" name="Shape 1431"/>
          <p:cNvSpPr txBox="1">
            <a:spLocks noGrp="1"/>
          </p:cNvSpPr>
          <p:nvPr>
            <p:ph type="title"/>
          </p:nvPr>
        </p:nvSpPr>
        <p:spPr>
          <a:xfrm>
            <a:off x="404813" y="284162"/>
            <a:ext cx="8283575" cy="782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19063" marR="0" lvl="0" indent="-119063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Two-Level Page Table Hierarchy</a:t>
            </a:r>
            <a:endParaRPr/>
          </a:p>
        </p:txBody>
      </p:sp>
      <p:sp>
        <p:nvSpPr>
          <p:cNvPr id="1432" name="Shape 1432"/>
          <p:cNvSpPr txBox="1"/>
          <p:nvPr/>
        </p:nvSpPr>
        <p:spPr>
          <a:xfrm>
            <a:off x="800886" y="1106488"/>
            <a:ext cx="1205715" cy="653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350" tIns="44275" rIns="90350" bIns="44275" anchor="t" anchorCtr="0">
            <a:noAutofit/>
          </a:bodyPr>
          <a:lstStyle/>
          <a:p>
            <a:pPr marL="0" marR="0" lvl="0" indent="0" algn="ctr" rtl="0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i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Level 1</a:t>
            </a:r>
            <a:endParaRPr/>
          </a:p>
          <a:p>
            <a:pPr marL="0" marR="0" lvl="0" indent="0" algn="ctr" rtl="0">
              <a:lnSpc>
                <a:spcPct val="88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800" b="1" i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page table</a:t>
            </a:r>
            <a:endParaRPr/>
          </a:p>
        </p:txBody>
      </p:sp>
      <p:sp>
        <p:nvSpPr>
          <p:cNvPr id="1433" name="Shape 1433"/>
          <p:cNvSpPr txBox="1"/>
          <p:nvPr/>
        </p:nvSpPr>
        <p:spPr>
          <a:xfrm rot="5400000">
            <a:off x="5945345" y="6339786"/>
            <a:ext cx="334685" cy="5075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350" tIns="44275" rIns="90350" bIns="44275" anchor="t" anchorCtr="0">
            <a:noAutofit/>
          </a:bodyPr>
          <a:lstStyle/>
          <a:p>
            <a:pPr marL="0" marR="0" lvl="0" indent="0" algn="l" rtl="1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...</a:t>
            </a:r>
            <a:endParaRPr/>
          </a:p>
        </p:txBody>
      </p:sp>
      <p:sp>
        <p:nvSpPr>
          <p:cNvPr id="1434" name="Shape 1434"/>
          <p:cNvSpPr txBox="1"/>
          <p:nvPr/>
        </p:nvSpPr>
        <p:spPr>
          <a:xfrm>
            <a:off x="3121025" y="1112838"/>
            <a:ext cx="1297085" cy="653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350" tIns="44275" rIns="90350" bIns="44275" anchor="t" anchorCtr="0">
            <a:noAutofit/>
          </a:bodyPr>
          <a:lstStyle/>
          <a:p>
            <a:pPr marL="0" marR="0" lvl="0" indent="0" algn="ctr" rtl="0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i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Level 2</a:t>
            </a:r>
            <a:endParaRPr/>
          </a:p>
          <a:p>
            <a:pPr marL="0" marR="0" lvl="0" indent="0" algn="ctr" rtl="0">
              <a:lnSpc>
                <a:spcPct val="88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800" b="1" i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page tables</a:t>
            </a:r>
            <a:endParaRPr/>
          </a:p>
        </p:txBody>
      </p:sp>
      <p:sp>
        <p:nvSpPr>
          <p:cNvPr id="1435" name="Shape 1435"/>
          <p:cNvSpPr/>
          <p:nvPr/>
        </p:nvSpPr>
        <p:spPr>
          <a:xfrm>
            <a:off x="5538788" y="1779588"/>
            <a:ext cx="990600" cy="304800"/>
          </a:xfrm>
          <a:prstGeom prst="rect">
            <a:avLst/>
          </a:prstGeom>
          <a:noFill/>
          <a:ln w="12600" cap="flat" cmpd="sng">
            <a:solidFill>
              <a:srgbClr val="0000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VP 0</a:t>
            </a:r>
            <a:endParaRPr/>
          </a:p>
        </p:txBody>
      </p:sp>
      <p:sp>
        <p:nvSpPr>
          <p:cNvPr id="1436" name="Shape 1436"/>
          <p:cNvSpPr/>
          <p:nvPr/>
        </p:nvSpPr>
        <p:spPr>
          <a:xfrm>
            <a:off x="5538788" y="2084388"/>
            <a:ext cx="990600" cy="304800"/>
          </a:xfrm>
          <a:prstGeom prst="rect">
            <a:avLst/>
          </a:prstGeom>
          <a:solidFill>
            <a:srgbClr val="D5F1CF"/>
          </a:solidFill>
          <a:ln w="12600" cap="flat" cmpd="sng">
            <a:solidFill>
              <a:srgbClr val="0000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...</a:t>
            </a:r>
            <a:endParaRPr/>
          </a:p>
        </p:txBody>
      </p:sp>
      <p:sp>
        <p:nvSpPr>
          <p:cNvPr id="1437" name="Shape 1437"/>
          <p:cNvSpPr/>
          <p:nvPr/>
        </p:nvSpPr>
        <p:spPr>
          <a:xfrm>
            <a:off x="5538788" y="2389188"/>
            <a:ext cx="990600" cy="304800"/>
          </a:xfrm>
          <a:prstGeom prst="rect">
            <a:avLst/>
          </a:prstGeom>
          <a:noFill/>
          <a:ln w="12600" cap="flat" cmpd="sng">
            <a:solidFill>
              <a:srgbClr val="0000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VP 1023</a:t>
            </a:r>
            <a:endParaRPr/>
          </a:p>
        </p:txBody>
      </p:sp>
      <p:sp>
        <p:nvSpPr>
          <p:cNvPr id="1438" name="Shape 1438"/>
          <p:cNvSpPr/>
          <p:nvPr/>
        </p:nvSpPr>
        <p:spPr>
          <a:xfrm>
            <a:off x="5538788" y="2693988"/>
            <a:ext cx="990600" cy="304800"/>
          </a:xfrm>
          <a:prstGeom prst="rect">
            <a:avLst/>
          </a:prstGeom>
          <a:noFill/>
          <a:ln w="12600" cap="flat" cmpd="sng">
            <a:solidFill>
              <a:srgbClr val="0000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VP 1024</a:t>
            </a:r>
            <a:endParaRPr/>
          </a:p>
        </p:txBody>
      </p:sp>
      <p:sp>
        <p:nvSpPr>
          <p:cNvPr id="1439" name="Shape 1439"/>
          <p:cNvSpPr/>
          <p:nvPr/>
        </p:nvSpPr>
        <p:spPr>
          <a:xfrm>
            <a:off x="5538788" y="2998788"/>
            <a:ext cx="990600" cy="304800"/>
          </a:xfrm>
          <a:prstGeom prst="rect">
            <a:avLst/>
          </a:prstGeom>
          <a:solidFill>
            <a:srgbClr val="D5F1CF"/>
          </a:solidFill>
          <a:ln w="12600" cap="flat" cmpd="sng">
            <a:solidFill>
              <a:srgbClr val="0000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...</a:t>
            </a:r>
            <a:endParaRPr/>
          </a:p>
        </p:txBody>
      </p:sp>
      <p:sp>
        <p:nvSpPr>
          <p:cNvPr id="1440" name="Shape 1440"/>
          <p:cNvSpPr/>
          <p:nvPr/>
        </p:nvSpPr>
        <p:spPr>
          <a:xfrm>
            <a:off x="5538788" y="3303588"/>
            <a:ext cx="990600" cy="304800"/>
          </a:xfrm>
          <a:prstGeom prst="rect">
            <a:avLst/>
          </a:prstGeom>
          <a:noFill/>
          <a:ln w="12600" cap="flat" cmpd="sng">
            <a:solidFill>
              <a:srgbClr val="0000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VP 2047</a:t>
            </a:r>
            <a:endParaRPr/>
          </a:p>
        </p:txBody>
      </p:sp>
      <p:sp>
        <p:nvSpPr>
          <p:cNvPr id="1441" name="Shape 1441"/>
          <p:cNvSpPr/>
          <p:nvPr/>
        </p:nvSpPr>
        <p:spPr>
          <a:xfrm>
            <a:off x="5538788" y="1779588"/>
            <a:ext cx="990600" cy="914400"/>
          </a:xfrm>
          <a:prstGeom prst="rect">
            <a:avLst/>
          </a:prstGeom>
          <a:noFill/>
          <a:ln w="28575" cap="flat" cmpd="sng">
            <a:solidFill>
              <a:srgbClr val="0000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442" name="Shape 1442"/>
          <p:cNvSpPr/>
          <p:nvPr/>
        </p:nvSpPr>
        <p:spPr>
          <a:xfrm>
            <a:off x="5538788" y="2693988"/>
            <a:ext cx="990600" cy="914400"/>
          </a:xfrm>
          <a:prstGeom prst="rect">
            <a:avLst/>
          </a:prstGeom>
          <a:noFill/>
          <a:ln w="28575" cap="flat" cmpd="sng">
            <a:solidFill>
              <a:srgbClr val="0000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443" name="Shape 1443"/>
          <p:cNvSpPr/>
          <p:nvPr/>
        </p:nvSpPr>
        <p:spPr>
          <a:xfrm>
            <a:off x="5538788" y="3608388"/>
            <a:ext cx="990600" cy="1841500"/>
          </a:xfrm>
          <a:prstGeom prst="rect">
            <a:avLst/>
          </a:prstGeom>
          <a:solidFill>
            <a:srgbClr val="F6F5BD"/>
          </a:solidFill>
          <a:ln w="28575" cap="flat" cmpd="sng">
            <a:solidFill>
              <a:srgbClr val="0000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Gap</a:t>
            </a:r>
            <a:endParaRPr/>
          </a:p>
        </p:txBody>
      </p:sp>
      <p:sp>
        <p:nvSpPr>
          <p:cNvPr id="1444" name="Shape 1444"/>
          <p:cNvSpPr txBox="1"/>
          <p:nvPr/>
        </p:nvSpPr>
        <p:spPr>
          <a:xfrm>
            <a:off x="6473825" y="1641475"/>
            <a:ext cx="266700" cy="27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1445" name="Shape 1445"/>
          <p:cNvSpPr/>
          <p:nvPr/>
        </p:nvSpPr>
        <p:spPr>
          <a:xfrm>
            <a:off x="3252788" y="2173288"/>
            <a:ext cx="990600" cy="304800"/>
          </a:xfrm>
          <a:prstGeom prst="rect">
            <a:avLst/>
          </a:prstGeom>
          <a:noFill/>
          <a:ln w="12600" cap="flat" cmpd="sng">
            <a:solidFill>
              <a:srgbClr val="0000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PTE 0</a:t>
            </a:r>
            <a:endParaRPr/>
          </a:p>
        </p:txBody>
      </p:sp>
      <p:sp>
        <p:nvSpPr>
          <p:cNvPr id="1446" name="Shape 1446"/>
          <p:cNvSpPr/>
          <p:nvPr/>
        </p:nvSpPr>
        <p:spPr>
          <a:xfrm>
            <a:off x="3252788" y="2478088"/>
            <a:ext cx="990600" cy="304800"/>
          </a:xfrm>
          <a:prstGeom prst="rect">
            <a:avLst/>
          </a:prstGeom>
          <a:solidFill>
            <a:srgbClr val="D5F1CF"/>
          </a:solidFill>
          <a:ln w="12600" cap="flat" cmpd="sng">
            <a:solidFill>
              <a:srgbClr val="0000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...</a:t>
            </a:r>
            <a:endParaRPr/>
          </a:p>
        </p:txBody>
      </p:sp>
      <p:sp>
        <p:nvSpPr>
          <p:cNvPr id="1447" name="Shape 1447"/>
          <p:cNvSpPr/>
          <p:nvPr/>
        </p:nvSpPr>
        <p:spPr>
          <a:xfrm>
            <a:off x="3252788" y="2782888"/>
            <a:ext cx="990600" cy="304800"/>
          </a:xfrm>
          <a:prstGeom prst="rect">
            <a:avLst/>
          </a:prstGeom>
          <a:noFill/>
          <a:ln w="12600" cap="flat" cmpd="sng">
            <a:solidFill>
              <a:srgbClr val="0000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PTE 1023</a:t>
            </a:r>
            <a:endParaRPr/>
          </a:p>
        </p:txBody>
      </p:sp>
      <p:sp>
        <p:nvSpPr>
          <p:cNvPr id="1448" name="Shape 1448"/>
          <p:cNvSpPr/>
          <p:nvPr/>
        </p:nvSpPr>
        <p:spPr>
          <a:xfrm>
            <a:off x="3252788" y="2173288"/>
            <a:ext cx="990600" cy="914400"/>
          </a:xfrm>
          <a:prstGeom prst="rect">
            <a:avLst/>
          </a:prstGeom>
          <a:noFill/>
          <a:ln w="28575" cap="flat" cmpd="sng">
            <a:solidFill>
              <a:srgbClr val="0000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449" name="Shape 1449"/>
          <p:cNvSpPr/>
          <p:nvPr/>
        </p:nvSpPr>
        <p:spPr>
          <a:xfrm>
            <a:off x="3252788" y="3544888"/>
            <a:ext cx="990600" cy="304800"/>
          </a:xfrm>
          <a:prstGeom prst="rect">
            <a:avLst/>
          </a:prstGeom>
          <a:noFill/>
          <a:ln w="12600" cap="flat" cmpd="sng">
            <a:solidFill>
              <a:srgbClr val="0000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PTE 0</a:t>
            </a:r>
            <a:endParaRPr/>
          </a:p>
        </p:txBody>
      </p:sp>
      <p:sp>
        <p:nvSpPr>
          <p:cNvPr id="1450" name="Shape 1450"/>
          <p:cNvSpPr/>
          <p:nvPr/>
        </p:nvSpPr>
        <p:spPr>
          <a:xfrm>
            <a:off x="3252788" y="3849688"/>
            <a:ext cx="990600" cy="304800"/>
          </a:xfrm>
          <a:prstGeom prst="rect">
            <a:avLst/>
          </a:prstGeom>
          <a:solidFill>
            <a:srgbClr val="D5F1CF"/>
          </a:solidFill>
          <a:ln w="12600" cap="flat" cmpd="sng">
            <a:solidFill>
              <a:srgbClr val="0000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...</a:t>
            </a:r>
            <a:endParaRPr/>
          </a:p>
        </p:txBody>
      </p:sp>
      <p:sp>
        <p:nvSpPr>
          <p:cNvPr id="1451" name="Shape 1451"/>
          <p:cNvSpPr/>
          <p:nvPr/>
        </p:nvSpPr>
        <p:spPr>
          <a:xfrm>
            <a:off x="3252788" y="4154488"/>
            <a:ext cx="990600" cy="304800"/>
          </a:xfrm>
          <a:prstGeom prst="rect">
            <a:avLst/>
          </a:prstGeom>
          <a:noFill/>
          <a:ln w="12600" cap="flat" cmpd="sng">
            <a:solidFill>
              <a:srgbClr val="0000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PTE 1023</a:t>
            </a:r>
            <a:endParaRPr/>
          </a:p>
        </p:txBody>
      </p:sp>
      <p:sp>
        <p:nvSpPr>
          <p:cNvPr id="1452" name="Shape 1452"/>
          <p:cNvSpPr/>
          <p:nvPr/>
        </p:nvSpPr>
        <p:spPr>
          <a:xfrm>
            <a:off x="3252788" y="3544888"/>
            <a:ext cx="990600" cy="914400"/>
          </a:xfrm>
          <a:prstGeom prst="rect">
            <a:avLst/>
          </a:prstGeom>
          <a:noFill/>
          <a:ln w="28575" cap="flat" cmpd="sng">
            <a:solidFill>
              <a:srgbClr val="0000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453" name="Shape 1453"/>
          <p:cNvSpPr/>
          <p:nvPr/>
        </p:nvSpPr>
        <p:spPr>
          <a:xfrm>
            <a:off x="3252788" y="4840288"/>
            <a:ext cx="990600" cy="609600"/>
          </a:xfrm>
          <a:prstGeom prst="rect">
            <a:avLst/>
          </a:prstGeom>
          <a:solidFill>
            <a:srgbClr val="F1C7C7"/>
          </a:solidFill>
          <a:ln w="28575" cap="flat" cmpd="sng">
            <a:solidFill>
              <a:srgbClr val="0000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1023 null</a:t>
            </a:r>
            <a:endParaRPr/>
          </a:p>
          <a:p>
            <a:pPr marL="0" marR="0" lvl="0" indent="0" algn="ctr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PTEs</a:t>
            </a:r>
            <a:endParaRPr/>
          </a:p>
        </p:txBody>
      </p:sp>
      <p:sp>
        <p:nvSpPr>
          <p:cNvPr id="1454" name="Shape 1454"/>
          <p:cNvSpPr/>
          <p:nvPr/>
        </p:nvSpPr>
        <p:spPr>
          <a:xfrm>
            <a:off x="3252788" y="5449888"/>
            <a:ext cx="990600" cy="304800"/>
          </a:xfrm>
          <a:prstGeom prst="rect">
            <a:avLst/>
          </a:prstGeom>
          <a:noFill/>
          <a:ln w="12600" cap="flat" cmpd="sng">
            <a:solidFill>
              <a:srgbClr val="0000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PTE 1023</a:t>
            </a:r>
            <a:endParaRPr/>
          </a:p>
        </p:txBody>
      </p:sp>
      <p:sp>
        <p:nvSpPr>
          <p:cNvPr id="1455" name="Shape 1455"/>
          <p:cNvSpPr/>
          <p:nvPr/>
        </p:nvSpPr>
        <p:spPr>
          <a:xfrm>
            <a:off x="3252788" y="4840288"/>
            <a:ext cx="990600" cy="914400"/>
          </a:xfrm>
          <a:prstGeom prst="rect">
            <a:avLst/>
          </a:prstGeom>
          <a:noFill/>
          <a:ln w="28575" cap="flat" cmpd="sng">
            <a:solidFill>
              <a:srgbClr val="0000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456" name="Shape 1456"/>
          <p:cNvSpPr/>
          <p:nvPr/>
        </p:nvSpPr>
        <p:spPr>
          <a:xfrm>
            <a:off x="5538788" y="5449888"/>
            <a:ext cx="990600" cy="609600"/>
          </a:xfrm>
          <a:prstGeom prst="rect">
            <a:avLst/>
          </a:prstGeom>
          <a:solidFill>
            <a:srgbClr val="DEDFF5"/>
          </a:solidFill>
          <a:ln w="12600" cap="flat" cmpd="sng">
            <a:solidFill>
              <a:srgbClr val="DEDFF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1023 </a:t>
            </a:r>
            <a:endParaRPr sz="1200" dirty="0"/>
          </a:p>
          <a:p>
            <a:pPr marL="0" marR="0" lvl="0" indent="0" algn="ctr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unallocated</a:t>
            </a:r>
            <a:endParaRPr sz="1200" dirty="0"/>
          </a:p>
          <a:p>
            <a:pPr marL="0" marR="0" lvl="0" indent="0" algn="ctr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pages</a:t>
            </a:r>
            <a:endParaRPr sz="1200" dirty="0"/>
          </a:p>
        </p:txBody>
      </p:sp>
      <p:sp>
        <p:nvSpPr>
          <p:cNvPr id="1457" name="Shape 1457"/>
          <p:cNvSpPr/>
          <p:nvPr/>
        </p:nvSpPr>
        <p:spPr>
          <a:xfrm>
            <a:off x="5538788" y="6059488"/>
            <a:ext cx="990600" cy="304800"/>
          </a:xfrm>
          <a:prstGeom prst="rect">
            <a:avLst/>
          </a:prstGeom>
          <a:noFill/>
          <a:ln w="12600" cap="flat" cmpd="sng">
            <a:solidFill>
              <a:srgbClr val="0000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VP 9215</a:t>
            </a:r>
            <a:endParaRPr/>
          </a:p>
        </p:txBody>
      </p:sp>
      <p:sp>
        <p:nvSpPr>
          <p:cNvPr id="1458" name="Shape 1458"/>
          <p:cNvSpPr/>
          <p:nvPr/>
        </p:nvSpPr>
        <p:spPr>
          <a:xfrm>
            <a:off x="5538788" y="5449888"/>
            <a:ext cx="990600" cy="914400"/>
          </a:xfrm>
          <a:prstGeom prst="rect">
            <a:avLst/>
          </a:prstGeom>
          <a:noFill/>
          <a:ln w="28575" cap="flat" cmpd="sng">
            <a:solidFill>
              <a:srgbClr val="0000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459" name="Shape 1459"/>
          <p:cNvSpPr txBox="1"/>
          <p:nvPr/>
        </p:nvSpPr>
        <p:spPr>
          <a:xfrm>
            <a:off x="5537199" y="1106488"/>
            <a:ext cx="982256" cy="653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350" tIns="44275" rIns="90350" bIns="44275" anchor="t" anchorCtr="0">
            <a:noAutofit/>
          </a:bodyPr>
          <a:lstStyle/>
          <a:p>
            <a:pPr marL="0" marR="0" lvl="0" indent="0" algn="ctr" rtl="0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i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Virtual</a:t>
            </a:r>
            <a:endParaRPr/>
          </a:p>
          <a:p>
            <a:pPr marL="0" marR="0" lvl="0" indent="0" algn="ctr" rtl="0">
              <a:lnSpc>
                <a:spcPct val="88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800" b="1" i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memory</a:t>
            </a:r>
            <a:endParaRPr/>
          </a:p>
        </p:txBody>
      </p:sp>
      <p:cxnSp>
        <p:nvCxnSpPr>
          <p:cNvPr id="1460" name="Shape 1460"/>
          <p:cNvCxnSpPr/>
          <p:nvPr/>
        </p:nvCxnSpPr>
        <p:spPr>
          <a:xfrm rot="10800000" flipH="1">
            <a:off x="4243388" y="1790700"/>
            <a:ext cx="1295400" cy="536575"/>
          </a:xfrm>
          <a:prstGeom prst="straightConnector1">
            <a:avLst/>
          </a:prstGeom>
          <a:noFill/>
          <a:ln w="12600" cap="flat" cmpd="sng">
            <a:solidFill>
              <a:srgbClr val="000066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1461" name="Shape 1461"/>
          <p:cNvCxnSpPr/>
          <p:nvPr/>
        </p:nvCxnSpPr>
        <p:spPr>
          <a:xfrm rot="10800000" flipH="1">
            <a:off x="4243388" y="2400300"/>
            <a:ext cx="1295400" cy="536575"/>
          </a:xfrm>
          <a:prstGeom prst="straightConnector1">
            <a:avLst/>
          </a:prstGeom>
          <a:noFill/>
          <a:ln w="12600" cap="flat" cmpd="sng">
            <a:solidFill>
              <a:srgbClr val="000066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1462" name="Shape 1462"/>
          <p:cNvCxnSpPr/>
          <p:nvPr/>
        </p:nvCxnSpPr>
        <p:spPr>
          <a:xfrm rot="10800000" flipH="1">
            <a:off x="4243388" y="2705100"/>
            <a:ext cx="1295400" cy="993775"/>
          </a:xfrm>
          <a:prstGeom prst="straightConnector1">
            <a:avLst/>
          </a:prstGeom>
          <a:noFill/>
          <a:ln w="12600" cap="flat" cmpd="sng">
            <a:solidFill>
              <a:srgbClr val="000066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1463" name="Shape 1463"/>
          <p:cNvCxnSpPr/>
          <p:nvPr/>
        </p:nvCxnSpPr>
        <p:spPr>
          <a:xfrm rot="10800000" flipH="1">
            <a:off x="4243388" y="3314700"/>
            <a:ext cx="1295400" cy="993775"/>
          </a:xfrm>
          <a:prstGeom prst="straightConnector1">
            <a:avLst/>
          </a:prstGeom>
          <a:noFill/>
          <a:ln w="12600" cap="flat" cmpd="sng">
            <a:solidFill>
              <a:srgbClr val="000066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1464" name="Shape 1464"/>
          <p:cNvCxnSpPr/>
          <p:nvPr/>
        </p:nvCxnSpPr>
        <p:spPr>
          <a:xfrm>
            <a:off x="4243388" y="5602288"/>
            <a:ext cx="1219200" cy="457200"/>
          </a:xfrm>
          <a:prstGeom prst="straightConnector1">
            <a:avLst/>
          </a:prstGeom>
          <a:noFill/>
          <a:ln w="12600" cap="flat" cmpd="sng">
            <a:solidFill>
              <a:srgbClr val="000066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1465" name="Shape 1465"/>
          <p:cNvCxnSpPr/>
          <p:nvPr/>
        </p:nvCxnSpPr>
        <p:spPr>
          <a:xfrm rot="10800000" flipH="1">
            <a:off x="1957388" y="2171700"/>
            <a:ext cx="1243012" cy="231775"/>
          </a:xfrm>
          <a:prstGeom prst="straightConnector1">
            <a:avLst/>
          </a:prstGeom>
          <a:noFill/>
          <a:ln w="12600" cap="flat" cmpd="sng">
            <a:solidFill>
              <a:srgbClr val="000066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1466" name="Shape 1466"/>
          <p:cNvCxnSpPr/>
          <p:nvPr/>
        </p:nvCxnSpPr>
        <p:spPr>
          <a:xfrm>
            <a:off x="1957388" y="2706688"/>
            <a:ext cx="1295400" cy="838200"/>
          </a:xfrm>
          <a:prstGeom prst="straightConnector1">
            <a:avLst/>
          </a:prstGeom>
          <a:noFill/>
          <a:ln w="12600" cap="flat" cmpd="sng">
            <a:solidFill>
              <a:srgbClr val="000066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1467" name="Shape 1467"/>
          <p:cNvCxnSpPr/>
          <p:nvPr/>
        </p:nvCxnSpPr>
        <p:spPr>
          <a:xfrm>
            <a:off x="1957388" y="4840288"/>
            <a:ext cx="1295400" cy="1587"/>
          </a:xfrm>
          <a:prstGeom prst="straightConnector1">
            <a:avLst/>
          </a:prstGeom>
          <a:noFill/>
          <a:ln w="12600" cap="flat" cmpd="sng">
            <a:solidFill>
              <a:srgbClr val="000066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1468" name="Shape 1468"/>
          <p:cNvSpPr/>
          <p:nvPr/>
        </p:nvSpPr>
        <p:spPr>
          <a:xfrm>
            <a:off x="838200" y="4992688"/>
            <a:ext cx="1119188" cy="838200"/>
          </a:xfrm>
          <a:prstGeom prst="rect">
            <a:avLst/>
          </a:prstGeom>
          <a:solidFill>
            <a:srgbClr val="F1C7C7"/>
          </a:solidFill>
          <a:ln w="12600" cap="flat" cmpd="sng">
            <a:solidFill>
              <a:srgbClr val="0000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(1K - 9)</a:t>
            </a:r>
            <a:endParaRPr/>
          </a:p>
          <a:p>
            <a:pPr marL="0" marR="0" lvl="0" indent="0" algn="ctr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null PTEs </a:t>
            </a:r>
            <a:endParaRPr/>
          </a:p>
        </p:txBody>
      </p:sp>
      <p:sp>
        <p:nvSpPr>
          <p:cNvPr id="1469" name="Shape 1469"/>
          <p:cNvSpPr/>
          <p:nvPr/>
        </p:nvSpPr>
        <p:spPr>
          <a:xfrm>
            <a:off x="838200" y="2249488"/>
            <a:ext cx="1119188" cy="304800"/>
          </a:xfrm>
          <a:prstGeom prst="rect">
            <a:avLst/>
          </a:prstGeom>
          <a:noFill/>
          <a:ln w="12600" cap="flat" cmpd="sng">
            <a:solidFill>
              <a:srgbClr val="0000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PTE 0</a:t>
            </a:r>
            <a:endParaRPr/>
          </a:p>
        </p:txBody>
      </p:sp>
      <p:sp>
        <p:nvSpPr>
          <p:cNvPr id="1470" name="Shape 1470"/>
          <p:cNvSpPr/>
          <p:nvPr/>
        </p:nvSpPr>
        <p:spPr>
          <a:xfrm>
            <a:off x="838200" y="2554288"/>
            <a:ext cx="1119188" cy="304800"/>
          </a:xfrm>
          <a:prstGeom prst="rect">
            <a:avLst/>
          </a:prstGeom>
          <a:noFill/>
          <a:ln w="12600" cap="flat" cmpd="sng">
            <a:solidFill>
              <a:srgbClr val="0000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PTE 1</a:t>
            </a:r>
            <a:endParaRPr/>
          </a:p>
        </p:txBody>
      </p:sp>
      <p:sp>
        <p:nvSpPr>
          <p:cNvPr id="1471" name="Shape 1471"/>
          <p:cNvSpPr/>
          <p:nvPr/>
        </p:nvSpPr>
        <p:spPr>
          <a:xfrm>
            <a:off x="838200" y="2859088"/>
            <a:ext cx="1119188" cy="304800"/>
          </a:xfrm>
          <a:prstGeom prst="rect">
            <a:avLst/>
          </a:prstGeom>
          <a:solidFill>
            <a:srgbClr val="F1C7C7"/>
          </a:solidFill>
          <a:ln w="12600" cap="flat" cmpd="sng">
            <a:solidFill>
              <a:srgbClr val="0000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PTE 2 (null)</a:t>
            </a:r>
            <a:endParaRPr/>
          </a:p>
        </p:txBody>
      </p:sp>
      <p:sp>
        <p:nvSpPr>
          <p:cNvPr id="1472" name="Shape 1472"/>
          <p:cNvSpPr/>
          <p:nvPr/>
        </p:nvSpPr>
        <p:spPr>
          <a:xfrm>
            <a:off x="838200" y="3163888"/>
            <a:ext cx="1119188" cy="304800"/>
          </a:xfrm>
          <a:prstGeom prst="rect">
            <a:avLst/>
          </a:prstGeom>
          <a:solidFill>
            <a:srgbClr val="F1C7C7"/>
          </a:solidFill>
          <a:ln w="12600" cap="flat" cmpd="sng">
            <a:solidFill>
              <a:srgbClr val="0000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PTE 3 (null)</a:t>
            </a:r>
            <a:endParaRPr/>
          </a:p>
        </p:txBody>
      </p:sp>
      <p:sp>
        <p:nvSpPr>
          <p:cNvPr id="1473" name="Shape 1473"/>
          <p:cNvSpPr/>
          <p:nvPr/>
        </p:nvSpPr>
        <p:spPr>
          <a:xfrm>
            <a:off x="838200" y="3468688"/>
            <a:ext cx="1119188" cy="304800"/>
          </a:xfrm>
          <a:prstGeom prst="rect">
            <a:avLst/>
          </a:prstGeom>
          <a:solidFill>
            <a:srgbClr val="F1C7C7"/>
          </a:solidFill>
          <a:ln w="12600" cap="flat" cmpd="sng">
            <a:solidFill>
              <a:srgbClr val="0000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PTE 4 (null)</a:t>
            </a:r>
            <a:endParaRPr/>
          </a:p>
        </p:txBody>
      </p:sp>
      <p:sp>
        <p:nvSpPr>
          <p:cNvPr id="1474" name="Shape 1474"/>
          <p:cNvSpPr/>
          <p:nvPr/>
        </p:nvSpPr>
        <p:spPr>
          <a:xfrm>
            <a:off x="838200" y="3773488"/>
            <a:ext cx="1119188" cy="304800"/>
          </a:xfrm>
          <a:prstGeom prst="rect">
            <a:avLst/>
          </a:prstGeom>
          <a:solidFill>
            <a:srgbClr val="F1C7C7"/>
          </a:solidFill>
          <a:ln w="12600" cap="flat" cmpd="sng">
            <a:solidFill>
              <a:srgbClr val="0000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PTE 5 (null)</a:t>
            </a:r>
            <a:endParaRPr/>
          </a:p>
        </p:txBody>
      </p:sp>
      <p:sp>
        <p:nvSpPr>
          <p:cNvPr id="1475" name="Shape 1475"/>
          <p:cNvSpPr/>
          <p:nvPr/>
        </p:nvSpPr>
        <p:spPr>
          <a:xfrm>
            <a:off x="838200" y="4078288"/>
            <a:ext cx="1119188" cy="304800"/>
          </a:xfrm>
          <a:prstGeom prst="rect">
            <a:avLst/>
          </a:prstGeom>
          <a:solidFill>
            <a:srgbClr val="F1C7C7"/>
          </a:solidFill>
          <a:ln w="12600" cap="flat" cmpd="sng">
            <a:solidFill>
              <a:srgbClr val="0000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PTE 6 (null)</a:t>
            </a:r>
            <a:endParaRPr/>
          </a:p>
        </p:txBody>
      </p:sp>
      <p:sp>
        <p:nvSpPr>
          <p:cNvPr id="1476" name="Shape 1476"/>
          <p:cNvSpPr/>
          <p:nvPr/>
        </p:nvSpPr>
        <p:spPr>
          <a:xfrm>
            <a:off x="838200" y="4383088"/>
            <a:ext cx="1119188" cy="304800"/>
          </a:xfrm>
          <a:prstGeom prst="rect">
            <a:avLst/>
          </a:prstGeom>
          <a:solidFill>
            <a:srgbClr val="F1C7C7"/>
          </a:solidFill>
          <a:ln w="12600" cap="flat" cmpd="sng">
            <a:solidFill>
              <a:srgbClr val="0000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PTE 7 (null)</a:t>
            </a:r>
            <a:endParaRPr/>
          </a:p>
        </p:txBody>
      </p:sp>
      <p:sp>
        <p:nvSpPr>
          <p:cNvPr id="1477" name="Shape 1477"/>
          <p:cNvSpPr/>
          <p:nvPr/>
        </p:nvSpPr>
        <p:spPr>
          <a:xfrm>
            <a:off x="838200" y="4687888"/>
            <a:ext cx="1119188" cy="304800"/>
          </a:xfrm>
          <a:prstGeom prst="rect">
            <a:avLst/>
          </a:prstGeom>
          <a:noFill/>
          <a:ln w="12600" cap="flat" cmpd="sng">
            <a:solidFill>
              <a:srgbClr val="0000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PTE 8</a:t>
            </a:r>
            <a:endParaRPr/>
          </a:p>
        </p:txBody>
      </p:sp>
      <p:sp>
        <p:nvSpPr>
          <p:cNvPr id="1478" name="Shape 1478"/>
          <p:cNvSpPr/>
          <p:nvPr/>
        </p:nvSpPr>
        <p:spPr>
          <a:xfrm>
            <a:off x="838200" y="2249488"/>
            <a:ext cx="1119188" cy="3581400"/>
          </a:xfrm>
          <a:prstGeom prst="rect">
            <a:avLst/>
          </a:prstGeom>
          <a:noFill/>
          <a:ln w="28575" cap="flat" cmpd="sng">
            <a:solidFill>
              <a:srgbClr val="0000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479" name="Shape 1479"/>
          <p:cNvSpPr/>
          <p:nvPr/>
        </p:nvSpPr>
        <p:spPr>
          <a:xfrm>
            <a:off x="6665678" y="1792288"/>
            <a:ext cx="228600" cy="1752600"/>
          </a:xfrm>
          <a:prstGeom prst="rightBrace">
            <a:avLst>
              <a:gd name="adj1" fmla="val 63889"/>
              <a:gd name="adj2" fmla="val 50000"/>
            </a:avLst>
          </a:prstGeom>
          <a:noFill/>
          <a:ln w="12600" cap="flat" cmpd="sng">
            <a:solidFill>
              <a:srgbClr val="0000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480" name="Shape 1480"/>
          <p:cNvSpPr txBox="1"/>
          <p:nvPr/>
        </p:nvSpPr>
        <p:spPr>
          <a:xfrm>
            <a:off x="6918090" y="2403475"/>
            <a:ext cx="1885942" cy="5168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2K allocated VM pages</a:t>
            </a:r>
            <a:endParaRPr/>
          </a:p>
          <a:p>
            <a:pPr marL="0" marR="0" lvl="0" indent="0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code and data</a:t>
            </a:r>
            <a:endParaRPr/>
          </a:p>
        </p:txBody>
      </p:sp>
      <p:sp>
        <p:nvSpPr>
          <p:cNvPr id="1481" name="Shape 1481"/>
          <p:cNvSpPr/>
          <p:nvPr/>
        </p:nvSpPr>
        <p:spPr>
          <a:xfrm>
            <a:off x="6665678" y="3621088"/>
            <a:ext cx="228600" cy="1752600"/>
          </a:xfrm>
          <a:prstGeom prst="rightBrace">
            <a:avLst>
              <a:gd name="adj1" fmla="val 63889"/>
              <a:gd name="adj2" fmla="val 50000"/>
            </a:avLst>
          </a:prstGeom>
          <a:noFill/>
          <a:ln w="12600" cap="flat" cmpd="sng">
            <a:solidFill>
              <a:srgbClr val="0000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482" name="Shape 1482"/>
          <p:cNvSpPr txBox="1"/>
          <p:nvPr/>
        </p:nvSpPr>
        <p:spPr>
          <a:xfrm>
            <a:off x="6916503" y="4306888"/>
            <a:ext cx="2075097" cy="305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6K unallocated VM pages</a:t>
            </a:r>
            <a:endParaRPr/>
          </a:p>
        </p:txBody>
      </p:sp>
      <p:sp>
        <p:nvSpPr>
          <p:cNvPr id="1483" name="Shape 1483"/>
          <p:cNvSpPr/>
          <p:nvPr/>
        </p:nvSpPr>
        <p:spPr>
          <a:xfrm>
            <a:off x="6589478" y="5449888"/>
            <a:ext cx="304800" cy="609600"/>
          </a:xfrm>
          <a:prstGeom prst="rightBrace">
            <a:avLst>
              <a:gd name="adj1" fmla="val 16667"/>
              <a:gd name="adj2" fmla="val 50000"/>
            </a:avLst>
          </a:prstGeom>
          <a:noFill/>
          <a:ln w="12600" cap="flat" cmpd="sng">
            <a:solidFill>
              <a:srgbClr val="0000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484" name="Shape 1484"/>
          <p:cNvSpPr txBox="1"/>
          <p:nvPr/>
        </p:nvSpPr>
        <p:spPr>
          <a:xfrm>
            <a:off x="6916503" y="5588000"/>
            <a:ext cx="1988534" cy="305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1023 unallocated  pages</a:t>
            </a:r>
            <a:endParaRPr/>
          </a:p>
        </p:txBody>
      </p:sp>
      <p:sp>
        <p:nvSpPr>
          <p:cNvPr id="1485" name="Shape 1485"/>
          <p:cNvSpPr/>
          <p:nvPr/>
        </p:nvSpPr>
        <p:spPr>
          <a:xfrm>
            <a:off x="6589478" y="6059488"/>
            <a:ext cx="304800" cy="304800"/>
          </a:xfrm>
          <a:prstGeom prst="rightBrace">
            <a:avLst>
              <a:gd name="adj1" fmla="val 8333"/>
              <a:gd name="adj2" fmla="val 50000"/>
            </a:avLst>
          </a:prstGeom>
          <a:noFill/>
          <a:ln w="12600" cap="flat" cmpd="sng">
            <a:solidFill>
              <a:srgbClr val="0000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486" name="Shape 1486"/>
          <p:cNvSpPr txBox="1"/>
          <p:nvPr/>
        </p:nvSpPr>
        <p:spPr>
          <a:xfrm>
            <a:off x="6918090" y="6000750"/>
            <a:ext cx="1717627" cy="5168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allocated VM page</a:t>
            </a:r>
            <a:endParaRPr/>
          </a:p>
          <a:p>
            <a:pPr marL="0" marR="0" lvl="0" indent="0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the stack</a:t>
            </a:r>
            <a:endParaRPr/>
          </a:p>
        </p:txBody>
      </p:sp>
      <p:sp>
        <p:nvSpPr>
          <p:cNvPr id="1487" name="Shape 1487"/>
          <p:cNvSpPr txBox="1"/>
          <p:nvPr/>
        </p:nvSpPr>
        <p:spPr>
          <a:xfrm>
            <a:off x="381000" y="6324600"/>
            <a:ext cx="410465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32 bit addresses, 4KB pages, 4-byte PTEs</a:t>
            </a:r>
            <a:endParaRPr sz="1800" b="1"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3" name="Shape 1493"/>
          <p:cNvSpPr txBox="1">
            <a:spLocks noGrp="1"/>
          </p:cNvSpPr>
          <p:nvPr>
            <p:ph type="title"/>
          </p:nvPr>
        </p:nvSpPr>
        <p:spPr>
          <a:xfrm>
            <a:off x="404813" y="247650"/>
            <a:ext cx="8283575" cy="782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19063" marR="0" lvl="0" indent="-119063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Translating with a k-level Page Table</a:t>
            </a:r>
            <a:endParaRPr/>
          </a:p>
        </p:txBody>
      </p:sp>
      <p:sp>
        <p:nvSpPr>
          <p:cNvPr id="1494" name="Shape 1494"/>
          <p:cNvSpPr/>
          <p:nvPr/>
        </p:nvSpPr>
        <p:spPr>
          <a:xfrm>
            <a:off x="177800" y="1833361"/>
            <a:ext cx="1524000" cy="719063"/>
          </a:xfrm>
          <a:prstGeom prst="rect">
            <a:avLst/>
          </a:prstGeom>
          <a:solidFill>
            <a:srgbClr val="F1C7C7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Page table </a:t>
            </a:r>
            <a:br>
              <a:rPr lang="en-GB" sz="16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GB" sz="16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base register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(PTBR)</a:t>
            </a:r>
            <a:endParaRPr/>
          </a:p>
        </p:txBody>
      </p:sp>
      <p:cxnSp>
        <p:nvCxnSpPr>
          <p:cNvPr id="1495" name="Shape 1495"/>
          <p:cNvCxnSpPr>
            <a:stCxn id="1494" idx="2"/>
          </p:cNvCxnSpPr>
          <p:nvPr/>
        </p:nvCxnSpPr>
        <p:spPr>
          <a:xfrm>
            <a:off x="939800" y="2552424"/>
            <a:ext cx="0" cy="148620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96" name="Shape 1496"/>
          <p:cNvCxnSpPr/>
          <p:nvPr/>
        </p:nvCxnSpPr>
        <p:spPr>
          <a:xfrm>
            <a:off x="939800" y="4038600"/>
            <a:ext cx="1193800" cy="9525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1497" name="Shape 1497"/>
          <p:cNvSpPr/>
          <p:nvPr/>
        </p:nvSpPr>
        <p:spPr>
          <a:xfrm>
            <a:off x="1630362" y="2981325"/>
            <a:ext cx="1239838" cy="3048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VPN 1</a:t>
            </a:r>
            <a:endParaRPr/>
          </a:p>
        </p:txBody>
      </p:sp>
      <p:sp>
        <p:nvSpPr>
          <p:cNvPr id="1498" name="Shape 1498"/>
          <p:cNvSpPr txBox="1"/>
          <p:nvPr/>
        </p:nvSpPr>
        <p:spPr>
          <a:xfrm>
            <a:off x="7388225" y="2692986"/>
            <a:ext cx="278241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0</a:t>
            </a:r>
            <a:endParaRPr/>
          </a:p>
        </p:txBody>
      </p:sp>
      <p:sp>
        <p:nvSpPr>
          <p:cNvPr id="1499" name="Shape 1499"/>
          <p:cNvSpPr txBox="1"/>
          <p:nvPr/>
        </p:nvSpPr>
        <p:spPr>
          <a:xfrm>
            <a:off x="6559550" y="2692986"/>
            <a:ext cx="437039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p-1</a:t>
            </a:r>
            <a:endParaRPr/>
          </a:p>
        </p:txBody>
      </p:sp>
      <p:sp>
        <p:nvSpPr>
          <p:cNvPr id="1500" name="Shape 1500"/>
          <p:cNvSpPr txBox="1"/>
          <p:nvPr/>
        </p:nvSpPr>
        <p:spPr>
          <a:xfrm>
            <a:off x="1524000" y="2654886"/>
            <a:ext cx="437039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n-1</a:t>
            </a:r>
            <a:endParaRPr/>
          </a:p>
        </p:txBody>
      </p:sp>
      <p:sp>
        <p:nvSpPr>
          <p:cNvPr id="1501" name="Shape 1501"/>
          <p:cNvSpPr/>
          <p:nvPr/>
        </p:nvSpPr>
        <p:spPr>
          <a:xfrm>
            <a:off x="6610350" y="2981325"/>
            <a:ext cx="919162" cy="304800"/>
          </a:xfrm>
          <a:prstGeom prst="rect">
            <a:avLst/>
          </a:prstGeom>
          <a:solidFill>
            <a:srgbClr val="DBF2DA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VPO</a:t>
            </a:r>
            <a:endParaRPr/>
          </a:p>
        </p:txBody>
      </p:sp>
      <p:sp>
        <p:nvSpPr>
          <p:cNvPr id="1502" name="Shape 1502"/>
          <p:cNvSpPr/>
          <p:nvPr/>
        </p:nvSpPr>
        <p:spPr>
          <a:xfrm>
            <a:off x="2879725" y="2981325"/>
            <a:ext cx="1239837" cy="3048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VPN 2</a:t>
            </a:r>
            <a:endParaRPr/>
          </a:p>
        </p:txBody>
      </p:sp>
      <p:sp>
        <p:nvSpPr>
          <p:cNvPr id="1503" name="Shape 1503"/>
          <p:cNvSpPr/>
          <p:nvPr/>
        </p:nvSpPr>
        <p:spPr>
          <a:xfrm>
            <a:off x="4124325" y="2981325"/>
            <a:ext cx="1239837" cy="3048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...</a:t>
            </a:r>
            <a:endParaRPr/>
          </a:p>
        </p:txBody>
      </p:sp>
      <p:sp>
        <p:nvSpPr>
          <p:cNvPr id="1504" name="Shape 1504"/>
          <p:cNvSpPr/>
          <p:nvPr/>
        </p:nvSpPr>
        <p:spPr>
          <a:xfrm>
            <a:off x="5364162" y="2981325"/>
            <a:ext cx="1239838" cy="3048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VPN k</a:t>
            </a:r>
            <a:endParaRPr/>
          </a:p>
        </p:txBody>
      </p:sp>
      <p:cxnSp>
        <p:nvCxnSpPr>
          <p:cNvPr id="1505" name="Shape 1505"/>
          <p:cNvCxnSpPr/>
          <p:nvPr/>
        </p:nvCxnSpPr>
        <p:spPr>
          <a:xfrm>
            <a:off x="1820862" y="3143250"/>
            <a:ext cx="0" cy="1345198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oval" w="sm" len="sm"/>
            <a:tailEnd type="none" w="med" len="med"/>
          </a:ln>
        </p:spPr>
      </p:cxnSp>
      <p:sp>
        <p:nvSpPr>
          <p:cNvPr id="1506" name="Shape 1506"/>
          <p:cNvSpPr/>
          <p:nvPr/>
        </p:nvSpPr>
        <p:spPr>
          <a:xfrm>
            <a:off x="2163762" y="4031248"/>
            <a:ext cx="520700" cy="7747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cxnSp>
        <p:nvCxnSpPr>
          <p:cNvPr id="1507" name="Shape 1507"/>
          <p:cNvCxnSpPr/>
          <p:nvPr/>
        </p:nvCxnSpPr>
        <p:spPr>
          <a:xfrm>
            <a:off x="1820862" y="4488448"/>
            <a:ext cx="342900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08" name="Shape 1508"/>
          <p:cNvSpPr/>
          <p:nvPr/>
        </p:nvSpPr>
        <p:spPr>
          <a:xfrm>
            <a:off x="2163762" y="4424948"/>
            <a:ext cx="520700" cy="114300"/>
          </a:xfrm>
          <a:prstGeom prst="rect">
            <a:avLst/>
          </a:prstGeom>
          <a:solidFill>
            <a:srgbClr val="C0C0C0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cxnSp>
        <p:nvCxnSpPr>
          <p:cNvPr id="1509" name="Shape 1509"/>
          <p:cNvCxnSpPr/>
          <p:nvPr/>
        </p:nvCxnSpPr>
        <p:spPr>
          <a:xfrm>
            <a:off x="3027362" y="3143250"/>
            <a:ext cx="0" cy="1103898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oval" w="sm" len="sm"/>
            <a:tailEnd type="none" w="med" len="med"/>
          </a:ln>
        </p:spPr>
      </p:cxnSp>
      <p:sp>
        <p:nvSpPr>
          <p:cNvPr id="1510" name="Shape 1510"/>
          <p:cNvSpPr/>
          <p:nvPr/>
        </p:nvSpPr>
        <p:spPr>
          <a:xfrm>
            <a:off x="3370262" y="4031248"/>
            <a:ext cx="520700" cy="7747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cxnSp>
        <p:nvCxnSpPr>
          <p:cNvPr id="1511" name="Shape 1511"/>
          <p:cNvCxnSpPr/>
          <p:nvPr/>
        </p:nvCxnSpPr>
        <p:spPr>
          <a:xfrm>
            <a:off x="3027362" y="4247148"/>
            <a:ext cx="342900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12" name="Shape 1512"/>
          <p:cNvSpPr/>
          <p:nvPr/>
        </p:nvSpPr>
        <p:spPr>
          <a:xfrm>
            <a:off x="3370262" y="4196348"/>
            <a:ext cx="520700" cy="114300"/>
          </a:xfrm>
          <a:prstGeom prst="rect">
            <a:avLst/>
          </a:prstGeom>
          <a:solidFill>
            <a:srgbClr val="C0C0C0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cxnSp>
        <p:nvCxnSpPr>
          <p:cNvPr id="1513" name="Shape 1513"/>
          <p:cNvCxnSpPr/>
          <p:nvPr/>
        </p:nvCxnSpPr>
        <p:spPr>
          <a:xfrm>
            <a:off x="5541962" y="3143250"/>
            <a:ext cx="0" cy="1484898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oval" w="sm" len="sm"/>
            <a:tailEnd type="none" w="med" len="med"/>
          </a:ln>
        </p:spPr>
      </p:cxnSp>
      <p:sp>
        <p:nvSpPr>
          <p:cNvPr id="1514" name="Shape 1514"/>
          <p:cNvSpPr/>
          <p:nvPr/>
        </p:nvSpPr>
        <p:spPr>
          <a:xfrm>
            <a:off x="5884862" y="4031248"/>
            <a:ext cx="520700" cy="7747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cxnSp>
        <p:nvCxnSpPr>
          <p:cNvPr id="1515" name="Shape 1515"/>
          <p:cNvCxnSpPr/>
          <p:nvPr/>
        </p:nvCxnSpPr>
        <p:spPr>
          <a:xfrm>
            <a:off x="5541962" y="4628148"/>
            <a:ext cx="342900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16" name="Shape 1516"/>
          <p:cNvSpPr/>
          <p:nvPr/>
        </p:nvSpPr>
        <p:spPr>
          <a:xfrm>
            <a:off x="5884862" y="4539248"/>
            <a:ext cx="520700" cy="152400"/>
          </a:xfrm>
          <a:prstGeom prst="rect">
            <a:avLst/>
          </a:prstGeom>
          <a:solidFill>
            <a:srgbClr val="DEDFF5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PPN</a:t>
            </a:r>
            <a:endParaRPr sz="1200" dirty="0"/>
          </a:p>
        </p:txBody>
      </p:sp>
      <p:sp>
        <p:nvSpPr>
          <p:cNvPr id="1517" name="Shape 1517"/>
          <p:cNvSpPr txBox="1"/>
          <p:nvPr/>
        </p:nvSpPr>
        <p:spPr>
          <a:xfrm>
            <a:off x="7388225" y="5101809"/>
            <a:ext cx="278241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0</a:t>
            </a:r>
            <a:endParaRPr/>
          </a:p>
        </p:txBody>
      </p:sp>
      <p:sp>
        <p:nvSpPr>
          <p:cNvPr id="1518" name="Shape 1518"/>
          <p:cNvSpPr txBox="1"/>
          <p:nvPr/>
        </p:nvSpPr>
        <p:spPr>
          <a:xfrm>
            <a:off x="6559550" y="5101809"/>
            <a:ext cx="437039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p-1</a:t>
            </a:r>
            <a:endParaRPr/>
          </a:p>
        </p:txBody>
      </p:sp>
      <p:sp>
        <p:nvSpPr>
          <p:cNvPr id="1519" name="Shape 1519"/>
          <p:cNvSpPr txBox="1"/>
          <p:nvPr/>
        </p:nvSpPr>
        <p:spPr>
          <a:xfrm>
            <a:off x="2751137" y="5098634"/>
            <a:ext cx="483826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m-1</a:t>
            </a:r>
            <a:endParaRPr/>
          </a:p>
        </p:txBody>
      </p:sp>
      <p:sp>
        <p:nvSpPr>
          <p:cNvPr id="1520" name="Shape 1520"/>
          <p:cNvSpPr/>
          <p:nvPr/>
        </p:nvSpPr>
        <p:spPr>
          <a:xfrm>
            <a:off x="6610350" y="5390148"/>
            <a:ext cx="919162" cy="304800"/>
          </a:xfrm>
          <a:prstGeom prst="rect">
            <a:avLst/>
          </a:prstGeom>
          <a:solidFill>
            <a:srgbClr val="DBF2DA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PPO</a:t>
            </a:r>
            <a:endParaRPr/>
          </a:p>
        </p:txBody>
      </p:sp>
      <p:sp>
        <p:nvSpPr>
          <p:cNvPr id="1521" name="Shape 1521"/>
          <p:cNvSpPr/>
          <p:nvPr/>
        </p:nvSpPr>
        <p:spPr>
          <a:xfrm>
            <a:off x="2879725" y="5390148"/>
            <a:ext cx="3724275" cy="304800"/>
          </a:xfrm>
          <a:prstGeom prst="rect">
            <a:avLst/>
          </a:prstGeom>
          <a:solidFill>
            <a:srgbClr val="DEDFF5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PPN</a:t>
            </a:r>
            <a:endParaRPr/>
          </a:p>
        </p:txBody>
      </p:sp>
      <p:cxnSp>
        <p:nvCxnSpPr>
          <p:cNvPr id="1522" name="Shape 1522"/>
          <p:cNvCxnSpPr/>
          <p:nvPr/>
        </p:nvCxnSpPr>
        <p:spPr>
          <a:xfrm>
            <a:off x="2570162" y="4488448"/>
            <a:ext cx="309563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oval" w="sm" len="sm"/>
            <a:tailEnd type="none" w="med" len="med"/>
          </a:ln>
        </p:spPr>
      </p:cxnSp>
      <p:cxnSp>
        <p:nvCxnSpPr>
          <p:cNvPr id="1523" name="Shape 1523"/>
          <p:cNvCxnSpPr/>
          <p:nvPr/>
        </p:nvCxnSpPr>
        <p:spPr>
          <a:xfrm rot="10800000">
            <a:off x="2874962" y="4034423"/>
            <a:ext cx="0" cy="45720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24" name="Shape 1524"/>
          <p:cNvCxnSpPr/>
          <p:nvPr/>
        </p:nvCxnSpPr>
        <p:spPr>
          <a:xfrm>
            <a:off x="2879725" y="4031248"/>
            <a:ext cx="490537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25" name="Shape 1525"/>
          <p:cNvCxnSpPr/>
          <p:nvPr/>
        </p:nvCxnSpPr>
        <p:spPr>
          <a:xfrm>
            <a:off x="3789362" y="4247148"/>
            <a:ext cx="309563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oval" w="sm" len="sm"/>
            <a:tailEnd type="none" w="med" len="med"/>
          </a:ln>
        </p:spPr>
      </p:cxnSp>
      <p:cxnSp>
        <p:nvCxnSpPr>
          <p:cNvPr id="1526" name="Shape 1526"/>
          <p:cNvCxnSpPr/>
          <p:nvPr/>
        </p:nvCxnSpPr>
        <p:spPr>
          <a:xfrm rot="10800000" flipH="1">
            <a:off x="4090987" y="4031248"/>
            <a:ext cx="4763" cy="21590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27" name="Shape 1527"/>
          <p:cNvCxnSpPr/>
          <p:nvPr/>
        </p:nvCxnSpPr>
        <p:spPr>
          <a:xfrm>
            <a:off x="4098925" y="4031248"/>
            <a:ext cx="490537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28" name="Shape 1528"/>
          <p:cNvSpPr txBox="1"/>
          <p:nvPr/>
        </p:nvSpPr>
        <p:spPr>
          <a:xfrm>
            <a:off x="3695700" y="2548523"/>
            <a:ext cx="1774845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VIRTUAL ADDRESS</a:t>
            </a:r>
            <a:endParaRPr/>
          </a:p>
        </p:txBody>
      </p:sp>
      <p:sp>
        <p:nvSpPr>
          <p:cNvPr id="1529" name="Shape 1529"/>
          <p:cNvSpPr txBox="1"/>
          <p:nvPr/>
        </p:nvSpPr>
        <p:spPr>
          <a:xfrm>
            <a:off x="4200525" y="5757446"/>
            <a:ext cx="1903085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PHYSICAL ADDRESS</a:t>
            </a:r>
            <a:endParaRPr/>
          </a:p>
        </p:txBody>
      </p:sp>
      <p:cxnSp>
        <p:nvCxnSpPr>
          <p:cNvPr id="1530" name="Shape 1530"/>
          <p:cNvCxnSpPr/>
          <p:nvPr/>
        </p:nvCxnSpPr>
        <p:spPr>
          <a:xfrm>
            <a:off x="7062787" y="3419475"/>
            <a:ext cx="0" cy="1970673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31" name="Shape 1531"/>
          <p:cNvCxnSpPr/>
          <p:nvPr/>
        </p:nvCxnSpPr>
        <p:spPr>
          <a:xfrm>
            <a:off x="6557962" y="4609098"/>
            <a:ext cx="220663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32" name="Shape 1532"/>
          <p:cNvCxnSpPr/>
          <p:nvPr/>
        </p:nvCxnSpPr>
        <p:spPr>
          <a:xfrm>
            <a:off x="6773862" y="4613861"/>
            <a:ext cx="0" cy="534987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33" name="Shape 1533"/>
          <p:cNvCxnSpPr/>
          <p:nvPr/>
        </p:nvCxnSpPr>
        <p:spPr>
          <a:xfrm flipH="1">
            <a:off x="4779962" y="5145673"/>
            <a:ext cx="1993900" cy="3175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34" name="Shape 1534"/>
          <p:cNvCxnSpPr/>
          <p:nvPr/>
        </p:nvCxnSpPr>
        <p:spPr>
          <a:xfrm>
            <a:off x="4779962" y="5148848"/>
            <a:ext cx="0" cy="24130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35" name="Shape 1535"/>
          <p:cNvCxnSpPr/>
          <p:nvPr/>
        </p:nvCxnSpPr>
        <p:spPr>
          <a:xfrm>
            <a:off x="5186362" y="4031248"/>
            <a:ext cx="711200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36" name="Shape 1536"/>
          <p:cNvSpPr txBox="1"/>
          <p:nvPr/>
        </p:nvSpPr>
        <p:spPr>
          <a:xfrm>
            <a:off x="4525962" y="3801646"/>
            <a:ext cx="325029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...</a:t>
            </a:r>
            <a:endParaRPr/>
          </a:p>
        </p:txBody>
      </p:sp>
      <p:sp>
        <p:nvSpPr>
          <p:cNvPr id="1537" name="Shape 1537"/>
          <p:cNvSpPr txBox="1"/>
          <p:nvPr/>
        </p:nvSpPr>
        <p:spPr>
          <a:xfrm>
            <a:off x="4894262" y="3801646"/>
            <a:ext cx="325029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...</a:t>
            </a:r>
            <a:endParaRPr/>
          </a:p>
        </p:txBody>
      </p:sp>
      <p:sp>
        <p:nvSpPr>
          <p:cNvPr id="1538" name="Shape 1538"/>
          <p:cNvSpPr txBox="1"/>
          <p:nvPr/>
        </p:nvSpPr>
        <p:spPr>
          <a:xfrm>
            <a:off x="1940705" y="3371562"/>
            <a:ext cx="1050288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the Level 1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page table</a:t>
            </a:r>
            <a:endParaRPr/>
          </a:p>
        </p:txBody>
      </p:sp>
      <p:sp>
        <p:nvSpPr>
          <p:cNvPr id="1539" name="Shape 1539"/>
          <p:cNvSpPr txBox="1"/>
          <p:nvPr/>
        </p:nvSpPr>
        <p:spPr>
          <a:xfrm>
            <a:off x="3176587" y="3362037"/>
            <a:ext cx="1016925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a Level 2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page table</a:t>
            </a:r>
            <a:endParaRPr/>
          </a:p>
        </p:txBody>
      </p:sp>
      <p:sp>
        <p:nvSpPr>
          <p:cNvPr id="1540" name="Shape 1540"/>
          <p:cNvSpPr txBox="1"/>
          <p:nvPr/>
        </p:nvSpPr>
        <p:spPr>
          <a:xfrm>
            <a:off x="5681662" y="3352512"/>
            <a:ext cx="1016925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a Level k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page table</a:t>
            </a:r>
            <a:endParaRPr/>
          </a:p>
        </p:txBody>
      </p:sp>
      <p:sp>
        <p:nvSpPr>
          <p:cNvPr id="1541" name="Shape 1541"/>
          <p:cNvSpPr/>
          <p:nvPr/>
        </p:nvSpPr>
        <p:spPr>
          <a:xfrm rot="5400000">
            <a:off x="7014369" y="2905919"/>
            <a:ext cx="112712" cy="914400"/>
          </a:xfrm>
          <a:prstGeom prst="rightBrace">
            <a:avLst>
              <a:gd name="adj1" fmla="val 67606"/>
              <a:gd name="adj2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542" name="Shape 1542"/>
          <p:cNvSpPr/>
          <p:nvPr/>
        </p:nvSpPr>
        <p:spPr>
          <a:xfrm>
            <a:off x="6446837" y="4539248"/>
            <a:ext cx="74613" cy="142875"/>
          </a:xfrm>
          <a:prstGeom prst="rightBrace">
            <a:avLst>
              <a:gd name="adj1" fmla="val 15957"/>
              <a:gd name="adj2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8" name="Shape 1548"/>
          <p:cNvSpPr txBox="1">
            <a:spLocks noGrp="1"/>
          </p:cNvSpPr>
          <p:nvPr>
            <p:ph type="title"/>
          </p:nvPr>
        </p:nvSpPr>
        <p:spPr>
          <a:xfrm>
            <a:off x="447676" y="493713"/>
            <a:ext cx="5292725" cy="573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19063" marR="0" lvl="0" indent="-119063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Summary</a:t>
            </a:r>
            <a:endParaRPr/>
          </a:p>
        </p:txBody>
      </p:sp>
      <p:sp>
        <p:nvSpPr>
          <p:cNvPr id="1549" name="Shape 1549"/>
          <p:cNvSpPr txBox="1">
            <a:spLocks noGrp="1"/>
          </p:cNvSpPr>
          <p:nvPr>
            <p:ph type="body" idx="1"/>
          </p:nvPr>
        </p:nvSpPr>
        <p:spPr>
          <a:xfrm>
            <a:off x="457200" y="1371600"/>
            <a:ext cx="8307387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Char char="⬛"/>
            </a:pPr>
            <a:r>
              <a:rPr lang="en-GB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Programmer’s view of virtual memory</a:t>
            </a:r>
            <a:endParaRPr/>
          </a:p>
          <a:p>
            <a:pPr marL="742950" marR="0" lvl="1" indent="-285750" algn="l" rtl="0"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Char char="▪"/>
            </a:pPr>
            <a:r>
              <a:rPr lang="en-GB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 process has its own private linear address space</a:t>
            </a:r>
            <a:endParaRPr/>
          </a:p>
          <a:p>
            <a:pPr marL="742950" marR="0" lvl="1" indent="-285750" algn="l" rtl="0"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Char char="▪"/>
            </a:pPr>
            <a:r>
              <a:rPr lang="en-GB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Cannot be corrupted by other processes</a:t>
            </a:r>
            <a:endParaRPr/>
          </a:p>
          <a:p>
            <a:pPr marL="342900" marR="0" lvl="0" indent="-251459" algn="l" rtl="0"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None/>
            </a:pP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Char char="⬛"/>
            </a:pPr>
            <a:r>
              <a:rPr lang="en-GB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System view of virtual memory</a:t>
            </a:r>
            <a:endParaRPr/>
          </a:p>
          <a:p>
            <a:pPr marL="742950" marR="0" lvl="1" indent="-285750" algn="l" rtl="0"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Char char="▪"/>
            </a:pPr>
            <a:r>
              <a:rPr lang="en-GB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Uses memory efficiently by caching virtual memory pages</a:t>
            </a:r>
            <a:endParaRPr/>
          </a:p>
          <a:p>
            <a:pPr marL="1143000" marR="0" lvl="2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</a:pPr>
            <a:r>
              <a:rPr lang="en-GB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Efficient only because of locality</a:t>
            </a:r>
            <a:endParaRPr/>
          </a:p>
          <a:p>
            <a:pPr marL="742950" marR="0" lvl="1" indent="-285750" algn="l" rtl="0"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Char char="▪"/>
            </a:pPr>
            <a:r>
              <a:rPr lang="en-GB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Simplifies memory management and programming</a:t>
            </a:r>
            <a:endParaRPr/>
          </a:p>
          <a:p>
            <a:pPr marL="742950" marR="0" lvl="1" indent="-285750" algn="l" rtl="0"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Char char="▪"/>
            </a:pPr>
            <a:r>
              <a:rPr lang="en-GB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Simplifies protection by providing a convenient interpositioning point to check permissions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19063" marR="0" lvl="0" indent="-119063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Hmmm, How Does This Work?!		</a:t>
            </a:r>
            <a:endParaRPr/>
          </a:p>
        </p:txBody>
      </p:sp>
      <p:pic>
        <p:nvPicPr>
          <p:cNvPr id="73" name="Shape 7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3400" y="1611212"/>
            <a:ext cx="2924708" cy="452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Shape 74"/>
          <p:cNvPicPr preferRelativeResize="0"/>
          <p:nvPr/>
        </p:nvPicPr>
        <p:blipFill rotWithShape="1">
          <a:blip r:embed="rId3">
            <a:alphaModFix/>
          </a:blip>
          <a:srcRect l="60632"/>
          <a:stretch/>
        </p:blipFill>
        <p:spPr>
          <a:xfrm>
            <a:off x="4114800" y="1611212"/>
            <a:ext cx="1151406" cy="45212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Shape 75"/>
          <p:cNvSpPr/>
          <p:nvPr/>
        </p:nvSpPr>
        <p:spPr>
          <a:xfrm>
            <a:off x="5943600" y="3733800"/>
            <a:ext cx="76200" cy="76200"/>
          </a:xfrm>
          <a:prstGeom prst="ellipse">
            <a:avLst/>
          </a:prstGeom>
          <a:solidFill>
            <a:srgbClr val="60606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Shape 76"/>
          <p:cNvSpPr/>
          <p:nvPr/>
        </p:nvSpPr>
        <p:spPr>
          <a:xfrm>
            <a:off x="6172200" y="3733800"/>
            <a:ext cx="76200" cy="76200"/>
          </a:xfrm>
          <a:prstGeom prst="ellipse">
            <a:avLst/>
          </a:prstGeom>
          <a:solidFill>
            <a:srgbClr val="60606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Shape 77"/>
          <p:cNvSpPr/>
          <p:nvPr/>
        </p:nvSpPr>
        <p:spPr>
          <a:xfrm>
            <a:off x="6400800" y="3733800"/>
            <a:ext cx="76200" cy="76200"/>
          </a:xfrm>
          <a:prstGeom prst="ellipse">
            <a:avLst/>
          </a:prstGeom>
          <a:solidFill>
            <a:srgbClr val="60606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Shape 78"/>
          <p:cNvSpPr txBox="1"/>
          <p:nvPr/>
        </p:nvSpPr>
        <p:spPr>
          <a:xfrm>
            <a:off x="2278082" y="1219200"/>
            <a:ext cx="107471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Process 1</a:t>
            </a:r>
            <a:endParaRPr/>
          </a:p>
        </p:txBody>
      </p:sp>
      <p:sp>
        <p:nvSpPr>
          <p:cNvPr id="79" name="Shape 79"/>
          <p:cNvSpPr txBox="1"/>
          <p:nvPr/>
        </p:nvSpPr>
        <p:spPr>
          <a:xfrm>
            <a:off x="4038600" y="1219200"/>
            <a:ext cx="107471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Process 2</a:t>
            </a:r>
            <a:endParaRPr/>
          </a:p>
        </p:txBody>
      </p:sp>
      <p:sp>
        <p:nvSpPr>
          <p:cNvPr id="80" name="Shape 80"/>
          <p:cNvSpPr txBox="1"/>
          <p:nvPr/>
        </p:nvSpPr>
        <p:spPr>
          <a:xfrm>
            <a:off x="7377070" y="1219200"/>
            <a:ext cx="108113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Process n</a:t>
            </a:r>
            <a:endParaRPr/>
          </a:p>
        </p:txBody>
      </p:sp>
      <p:pic>
        <p:nvPicPr>
          <p:cNvPr id="81" name="Shape 8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38800" y="1611212"/>
            <a:ext cx="2924708" cy="452120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Shape 82"/>
          <p:cNvSpPr txBox="1"/>
          <p:nvPr/>
        </p:nvSpPr>
        <p:spPr>
          <a:xfrm>
            <a:off x="1632549" y="6143017"/>
            <a:ext cx="496450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i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Solution: Virtual Memory (today and next lecture)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350837" y="381000"/>
            <a:ext cx="8716963" cy="782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19063" marR="0" lvl="0" indent="-119063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System Using Physical Addressing</a:t>
            </a:r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455612" y="5791200"/>
            <a:ext cx="8307388" cy="88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Char char="⬛"/>
            </a:pPr>
            <a:r>
              <a:rPr lang="en-GB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Used in “simple” systems like embedded microcontrollers in devices like cars, elevators, and digital picture frames</a:t>
            </a:r>
            <a:endParaRPr/>
          </a:p>
        </p:txBody>
      </p:sp>
      <p:sp>
        <p:nvSpPr>
          <p:cNvPr id="96" name="Shape 96"/>
          <p:cNvSpPr/>
          <p:nvPr/>
        </p:nvSpPr>
        <p:spPr>
          <a:xfrm>
            <a:off x="4648200" y="4233863"/>
            <a:ext cx="914400" cy="228600"/>
          </a:xfrm>
          <a:prstGeom prst="rect">
            <a:avLst/>
          </a:prstGeom>
          <a:solidFill>
            <a:srgbClr val="F2F2F2"/>
          </a:solidFill>
          <a:ln w="190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97" name="Shape 97"/>
          <p:cNvSpPr txBox="1"/>
          <p:nvPr/>
        </p:nvSpPr>
        <p:spPr>
          <a:xfrm>
            <a:off x="4341813" y="1665288"/>
            <a:ext cx="342785" cy="306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350" tIns="44275" rIns="90350" bIns="44275" anchor="t" anchorCtr="0">
            <a:noAutofit/>
          </a:bodyPr>
          <a:lstStyle/>
          <a:p>
            <a:pPr marL="0" marR="0" lvl="0" indent="0" algn="l" rtl="0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003300"/>
                </a:solidFill>
                <a:latin typeface="Calibri"/>
                <a:ea typeface="Calibri"/>
                <a:cs typeface="Calibri"/>
                <a:sym typeface="Calibri"/>
              </a:rPr>
              <a:t>0:</a:t>
            </a:r>
            <a:endParaRPr/>
          </a:p>
        </p:txBody>
      </p:sp>
      <p:sp>
        <p:nvSpPr>
          <p:cNvPr id="98" name="Shape 98"/>
          <p:cNvSpPr txBox="1"/>
          <p:nvPr/>
        </p:nvSpPr>
        <p:spPr>
          <a:xfrm>
            <a:off x="4341813" y="1893888"/>
            <a:ext cx="342785" cy="306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350" tIns="44275" rIns="90350" bIns="44275" anchor="t" anchorCtr="0">
            <a:noAutofit/>
          </a:bodyPr>
          <a:lstStyle/>
          <a:p>
            <a:pPr marL="0" marR="0" lvl="0" indent="0" algn="l" rtl="0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003300"/>
                </a:solidFill>
                <a:latin typeface="Calibri"/>
                <a:ea typeface="Calibri"/>
                <a:cs typeface="Calibri"/>
                <a:sym typeface="Calibri"/>
              </a:rPr>
              <a:t>1:</a:t>
            </a:r>
            <a:endParaRPr/>
          </a:p>
        </p:txBody>
      </p:sp>
      <p:sp>
        <p:nvSpPr>
          <p:cNvPr id="99" name="Shape 99"/>
          <p:cNvSpPr txBox="1"/>
          <p:nvPr/>
        </p:nvSpPr>
        <p:spPr>
          <a:xfrm>
            <a:off x="4103002" y="4186238"/>
            <a:ext cx="584839" cy="306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350" tIns="44275" rIns="90350" bIns="44275" anchor="t" anchorCtr="0">
            <a:noAutofit/>
          </a:bodyPr>
          <a:lstStyle/>
          <a:p>
            <a:pPr marL="0" marR="0" lvl="0" indent="0" algn="l" rtl="0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003300"/>
                </a:solidFill>
                <a:latin typeface="Calibri"/>
                <a:ea typeface="Calibri"/>
                <a:cs typeface="Calibri"/>
                <a:sym typeface="Calibri"/>
              </a:rPr>
              <a:t>M-1:</a:t>
            </a:r>
            <a:endParaRPr/>
          </a:p>
        </p:txBody>
      </p:sp>
      <p:sp>
        <p:nvSpPr>
          <p:cNvPr id="100" name="Shape 100"/>
          <p:cNvSpPr txBox="1"/>
          <p:nvPr/>
        </p:nvSpPr>
        <p:spPr>
          <a:xfrm>
            <a:off x="4379913" y="1371600"/>
            <a:ext cx="1388841" cy="306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350" tIns="44275" rIns="90350" bIns="44275" anchor="t" anchorCtr="0">
            <a:noAutofit/>
          </a:bodyPr>
          <a:lstStyle/>
          <a:p>
            <a:pPr marL="0" marR="0" lvl="0" indent="0" algn="ctr" rtl="0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003300"/>
                </a:solidFill>
                <a:latin typeface="Calibri"/>
                <a:ea typeface="Calibri"/>
                <a:cs typeface="Calibri"/>
                <a:sym typeface="Calibri"/>
              </a:rPr>
              <a:t>Main memory</a:t>
            </a:r>
            <a:endParaRPr/>
          </a:p>
        </p:txBody>
      </p:sp>
      <p:sp>
        <p:nvSpPr>
          <p:cNvPr id="101" name="Shape 101"/>
          <p:cNvSpPr/>
          <p:nvPr/>
        </p:nvSpPr>
        <p:spPr>
          <a:xfrm>
            <a:off x="1600200" y="2467408"/>
            <a:ext cx="1066800" cy="533400"/>
          </a:xfrm>
          <a:prstGeom prst="rect">
            <a:avLst/>
          </a:prstGeom>
          <a:solidFill>
            <a:srgbClr val="F1C7C7"/>
          </a:solidFill>
          <a:ln w="126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CPU</a:t>
            </a:r>
            <a:endParaRPr/>
          </a:p>
        </p:txBody>
      </p:sp>
      <p:sp>
        <p:nvSpPr>
          <p:cNvPr id="102" name="Shape 102"/>
          <p:cNvSpPr txBox="1"/>
          <p:nvPr/>
        </p:nvSpPr>
        <p:spPr>
          <a:xfrm>
            <a:off x="4343400" y="2122488"/>
            <a:ext cx="342785" cy="306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350" tIns="44275" rIns="90350" bIns="44275" anchor="t" anchorCtr="0">
            <a:noAutofit/>
          </a:bodyPr>
          <a:lstStyle/>
          <a:p>
            <a:pPr marL="0" marR="0" lvl="0" indent="0" algn="l" rtl="0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003300"/>
                </a:solidFill>
                <a:latin typeface="Calibri"/>
                <a:ea typeface="Calibri"/>
                <a:cs typeface="Calibri"/>
                <a:sym typeface="Calibri"/>
              </a:rPr>
              <a:t>2:</a:t>
            </a:r>
            <a:endParaRPr/>
          </a:p>
        </p:txBody>
      </p:sp>
      <p:sp>
        <p:nvSpPr>
          <p:cNvPr id="103" name="Shape 103"/>
          <p:cNvSpPr txBox="1"/>
          <p:nvPr/>
        </p:nvSpPr>
        <p:spPr>
          <a:xfrm>
            <a:off x="4341813" y="2351088"/>
            <a:ext cx="342785" cy="306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350" tIns="44275" rIns="90350" bIns="44275" anchor="t" anchorCtr="0">
            <a:noAutofit/>
          </a:bodyPr>
          <a:lstStyle/>
          <a:p>
            <a:pPr marL="0" marR="0" lvl="0" indent="0" algn="l" rtl="0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003300"/>
                </a:solidFill>
                <a:latin typeface="Calibri"/>
                <a:ea typeface="Calibri"/>
                <a:cs typeface="Calibri"/>
                <a:sym typeface="Calibri"/>
              </a:rPr>
              <a:t>3:</a:t>
            </a:r>
            <a:endParaRPr/>
          </a:p>
        </p:txBody>
      </p:sp>
      <p:sp>
        <p:nvSpPr>
          <p:cNvPr id="104" name="Shape 104"/>
          <p:cNvSpPr/>
          <p:nvPr/>
        </p:nvSpPr>
        <p:spPr>
          <a:xfrm>
            <a:off x="4648200" y="1670050"/>
            <a:ext cx="914400" cy="228600"/>
          </a:xfrm>
          <a:prstGeom prst="rect">
            <a:avLst/>
          </a:prstGeom>
          <a:solidFill>
            <a:srgbClr val="F2F2F2"/>
          </a:solidFill>
          <a:ln w="190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05" name="Shape 105"/>
          <p:cNvSpPr/>
          <p:nvPr/>
        </p:nvSpPr>
        <p:spPr>
          <a:xfrm>
            <a:off x="4648200" y="1898650"/>
            <a:ext cx="914400" cy="228600"/>
          </a:xfrm>
          <a:prstGeom prst="rect">
            <a:avLst/>
          </a:prstGeom>
          <a:solidFill>
            <a:srgbClr val="F2F2F2"/>
          </a:solidFill>
          <a:ln w="190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06" name="Shape 106"/>
          <p:cNvSpPr/>
          <p:nvPr/>
        </p:nvSpPr>
        <p:spPr>
          <a:xfrm>
            <a:off x="4648200" y="2127250"/>
            <a:ext cx="914400" cy="228600"/>
          </a:xfrm>
          <a:prstGeom prst="rect">
            <a:avLst/>
          </a:prstGeom>
          <a:solidFill>
            <a:srgbClr val="F2F2F2"/>
          </a:solidFill>
          <a:ln w="190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07" name="Shape 107"/>
          <p:cNvSpPr/>
          <p:nvPr/>
        </p:nvSpPr>
        <p:spPr>
          <a:xfrm>
            <a:off x="4648200" y="2355850"/>
            <a:ext cx="914400" cy="228600"/>
          </a:xfrm>
          <a:prstGeom prst="rect">
            <a:avLst/>
          </a:prstGeom>
          <a:solidFill>
            <a:srgbClr val="F2F2F2"/>
          </a:solidFill>
          <a:ln w="190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08" name="Shape 108"/>
          <p:cNvSpPr/>
          <p:nvPr/>
        </p:nvSpPr>
        <p:spPr>
          <a:xfrm>
            <a:off x="4648200" y="2584450"/>
            <a:ext cx="914400" cy="228600"/>
          </a:xfrm>
          <a:prstGeom prst="rect">
            <a:avLst/>
          </a:prstGeom>
          <a:solidFill>
            <a:srgbClr val="C0C0C0"/>
          </a:solidFill>
          <a:ln w="190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09" name="Shape 109"/>
          <p:cNvSpPr/>
          <p:nvPr/>
        </p:nvSpPr>
        <p:spPr>
          <a:xfrm>
            <a:off x="4648200" y="2813050"/>
            <a:ext cx="914400" cy="228600"/>
          </a:xfrm>
          <a:prstGeom prst="rect">
            <a:avLst/>
          </a:prstGeom>
          <a:solidFill>
            <a:srgbClr val="C0C0C0"/>
          </a:solidFill>
          <a:ln w="190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10" name="Shape 110"/>
          <p:cNvSpPr txBox="1"/>
          <p:nvPr/>
        </p:nvSpPr>
        <p:spPr>
          <a:xfrm>
            <a:off x="4341813" y="2579688"/>
            <a:ext cx="342785" cy="306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350" tIns="44275" rIns="90350" bIns="44275" anchor="t" anchorCtr="0">
            <a:noAutofit/>
          </a:bodyPr>
          <a:lstStyle/>
          <a:p>
            <a:pPr marL="0" marR="0" lvl="0" indent="0" algn="l" rtl="0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003300"/>
                </a:solidFill>
                <a:latin typeface="Calibri"/>
                <a:ea typeface="Calibri"/>
                <a:cs typeface="Calibri"/>
                <a:sym typeface="Calibri"/>
              </a:rPr>
              <a:t>4:</a:t>
            </a:r>
            <a:endParaRPr/>
          </a:p>
        </p:txBody>
      </p:sp>
      <p:sp>
        <p:nvSpPr>
          <p:cNvPr id="111" name="Shape 111"/>
          <p:cNvSpPr txBox="1"/>
          <p:nvPr/>
        </p:nvSpPr>
        <p:spPr>
          <a:xfrm>
            <a:off x="4341813" y="2808288"/>
            <a:ext cx="342785" cy="306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350" tIns="44275" rIns="90350" bIns="44275" anchor="t" anchorCtr="0">
            <a:noAutofit/>
          </a:bodyPr>
          <a:lstStyle/>
          <a:p>
            <a:pPr marL="0" marR="0" lvl="0" indent="0" algn="l" rtl="0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003300"/>
                </a:solidFill>
                <a:latin typeface="Calibri"/>
                <a:ea typeface="Calibri"/>
                <a:cs typeface="Calibri"/>
                <a:sym typeface="Calibri"/>
              </a:rPr>
              <a:t>5:</a:t>
            </a:r>
            <a:endParaRPr/>
          </a:p>
        </p:txBody>
      </p:sp>
      <p:sp>
        <p:nvSpPr>
          <p:cNvPr id="112" name="Shape 112"/>
          <p:cNvSpPr/>
          <p:nvPr/>
        </p:nvSpPr>
        <p:spPr>
          <a:xfrm>
            <a:off x="4648200" y="3041650"/>
            <a:ext cx="914400" cy="228600"/>
          </a:xfrm>
          <a:prstGeom prst="rect">
            <a:avLst/>
          </a:prstGeom>
          <a:solidFill>
            <a:srgbClr val="C0C0C0"/>
          </a:solidFill>
          <a:ln w="190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13" name="Shape 113"/>
          <p:cNvSpPr/>
          <p:nvPr/>
        </p:nvSpPr>
        <p:spPr>
          <a:xfrm>
            <a:off x="4648200" y="3270250"/>
            <a:ext cx="914400" cy="228600"/>
          </a:xfrm>
          <a:prstGeom prst="rect">
            <a:avLst/>
          </a:prstGeom>
          <a:solidFill>
            <a:srgbClr val="C0C0C0"/>
          </a:solidFill>
          <a:ln w="190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14" name="Shape 114"/>
          <p:cNvSpPr txBox="1"/>
          <p:nvPr/>
        </p:nvSpPr>
        <p:spPr>
          <a:xfrm>
            <a:off x="4341813" y="3036888"/>
            <a:ext cx="342785" cy="306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350" tIns="44275" rIns="90350" bIns="44275" anchor="t" anchorCtr="0">
            <a:noAutofit/>
          </a:bodyPr>
          <a:lstStyle/>
          <a:p>
            <a:pPr marL="0" marR="0" lvl="0" indent="0" algn="l" rtl="0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003300"/>
                </a:solidFill>
                <a:latin typeface="Calibri"/>
                <a:ea typeface="Calibri"/>
                <a:cs typeface="Calibri"/>
                <a:sym typeface="Calibri"/>
              </a:rPr>
              <a:t>6:</a:t>
            </a:r>
            <a:endParaRPr/>
          </a:p>
        </p:txBody>
      </p:sp>
      <p:sp>
        <p:nvSpPr>
          <p:cNvPr id="115" name="Shape 115"/>
          <p:cNvSpPr txBox="1"/>
          <p:nvPr/>
        </p:nvSpPr>
        <p:spPr>
          <a:xfrm>
            <a:off x="4343400" y="3265488"/>
            <a:ext cx="342785" cy="306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350" tIns="44275" rIns="90350" bIns="44275" anchor="t" anchorCtr="0">
            <a:noAutofit/>
          </a:bodyPr>
          <a:lstStyle/>
          <a:p>
            <a:pPr marL="0" marR="0" lvl="0" indent="0" algn="l" rtl="0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003300"/>
                </a:solidFill>
                <a:latin typeface="Calibri"/>
                <a:ea typeface="Calibri"/>
                <a:cs typeface="Calibri"/>
                <a:sym typeface="Calibri"/>
              </a:rPr>
              <a:t>7:</a:t>
            </a:r>
            <a:endParaRPr/>
          </a:p>
        </p:txBody>
      </p:sp>
      <p:sp>
        <p:nvSpPr>
          <p:cNvPr id="116" name="Shape 116"/>
          <p:cNvSpPr/>
          <p:nvPr/>
        </p:nvSpPr>
        <p:spPr>
          <a:xfrm>
            <a:off x="4648200" y="4010025"/>
            <a:ext cx="914400" cy="228600"/>
          </a:xfrm>
          <a:prstGeom prst="rect">
            <a:avLst/>
          </a:prstGeom>
          <a:solidFill>
            <a:srgbClr val="F2F2F2"/>
          </a:solidFill>
          <a:ln w="190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17" name="Shape 117"/>
          <p:cNvSpPr txBox="1"/>
          <p:nvPr/>
        </p:nvSpPr>
        <p:spPr>
          <a:xfrm>
            <a:off x="2733628" y="2133600"/>
            <a:ext cx="1567353" cy="5779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Physical address</a:t>
            </a:r>
            <a:endParaRPr/>
          </a:p>
          <a:p>
            <a:pPr marL="0" marR="0" lvl="0" indent="0" algn="ctr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(PA)</a:t>
            </a:r>
            <a:endParaRPr/>
          </a:p>
        </p:txBody>
      </p:sp>
      <p:sp>
        <p:nvSpPr>
          <p:cNvPr id="118" name="Shape 118"/>
          <p:cNvSpPr/>
          <p:nvPr/>
        </p:nvSpPr>
        <p:spPr>
          <a:xfrm>
            <a:off x="5638801" y="2584450"/>
            <a:ext cx="76200" cy="914400"/>
          </a:xfrm>
          <a:prstGeom prst="rightBrace">
            <a:avLst>
              <a:gd name="adj1" fmla="val 100000"/>
              <a:gd name="adj2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19" name="Shape 119"/>
          <p:cNvSpPr txBox="1"/>
          <p:nvPr/>
        </p:nvSpPr>
        <p:spPr>
          <a:xfrm>
            <a:off x="3715726" y="4832740"/>
            <a:ext cx="1069320" cy="336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word</a:t>
            </a:r>
            <a:endParaRPr/>
          </a:p>
        </p:txBody>
      </p:sp>
      <p:sp>
        <p:nvSpPr>
          <p:cNvPr id="120" name="Shape 120"/>
          <p:cNvSpPr/>
          <p:nvPr/>
        </p:nvSpPr>
        <p:spPr>
          <a:xfrm>
            <a:off x="4648200" y="3499301"/>
            <a:ext cx="914400" cy="228600"/>
          </a:xfrm>
          <a:prstGeom prst="rect">
            <a:avLst/>
          </a:prstGeom>
          <a:solidFill>
            <a:srgbClr val="F2F2F2"/>
          </a:solidFill>
          <a:ln w="190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21" name="Shape 121"/>
          <p:cNvSpPr txBox="1"/>
          <p:nvPr/>
        </p:nvSpPr>
        <p:spPr>
          <a:xfrm>
            <a:off x="4341813" y="3500438"/>
            <a:ext cx="342785" cy="306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350" tIns="44275" rIns="90350" bIns="44275" anchor="t" anchorCtr="0">
            <a:noAutofit/>
          </a:bodyPr>
          <a:lstStyle/>
          <a:p>
            <a:pPr marL="0" marR="0" lvl="0" indent="0" algn="l" rtl="0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003300"/>
                </a:solidFill>
                <a:latin typeface="Calibri"/>
                <a:ea typeface="Calibri"/>
                <a:cs typeface="Calibri"/>
                <a:sym typeface="Calibri"/>
              </a:rPr>
              <a:t>8:</a:t>
            </a:r>
            <a:endParaRPr/>
          </a:p>
        </p:txBody>
      </p:sp>
      <p:sp>
        <p:nvSpPr>
          <p:cNvPr id="122" name="Shape 122"/>
          <p:cNvSpPr/>
          <p:nvPr/>
        </p:nvSpPr>
        <p:spPr>
          <a:xfrm rot="5400000">
            <a:off x="5067300" y="3390900"/>
            <a:ext cx="228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350" tIns="44275" rIns="90350" bIns="44275" anchor="ctr" anchorCtr="0">
            <a:noAutofit/>
          </a:bodyPr>
          <a:lstStyle/>
          <a:p>
            <a:pPr marL="0" marR="0" lvl="0" indent="0" algn="ctr" rtl="1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...</a:t>
            </a:r>
            <a:endParaRPr/>
          </a:p>
        </p:txBody>
      </p:sp>
      <p:cxnSp>
        <p:nvCxnSpPr>
          <p:cNvPr id="123" name="Shape 123"/>
          <p:cNvCxnSpPr>
            <a:stCxn id="101" idx="3"/>
            <a:endCxn id="110" idx="1"/>
          </p:cNvCxnSpPr>
          <p:nvPr/>
        </p:nvCxnSpPr>
        <p:spPr>
          <a:xfrm rot="10800000" flipH="1">
            <a:off x="2667000" y="2732608"/>
            <a:ext cx="1674900" cy="150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124" name="Shape 124"/>
          <p:cNvCxnSpPr/>
          <p:nvPr/>
        </p:nvCxnSpPr>
        <p:spPr>
          <a:xfrm rot="10800000" flipH="1">
            <a:off x="5791201" y="3041650"/>
            <a:ext cx="533399" cy="1588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5" name="Shape 125"/>
          <p:cNvCxnSpPr/>
          <p:nvPr/>
        </p:nvCxnSpPr>
        <p:spPr>
          <a:xfrm rot="5400000">
            <a:off x="5403850" y="3956844"/>
            <a:ext cx="1839912" cy="1588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6" name="Shape 126"/>
          <p:cNvCxnSpPr/>
          <p:nvPr/>
        </p:nvCxnSpPr>
        <p:spPr>
          <a:xfrm rot="10800000">
            <a:off x="2133512" y="3000796"/>
            <a:ext cx="4189500" cy="1876800"/>
          </a:xfrm>
          <a:prstGeom prst="bentConnector3">
            <a:avLst>
              <a:gd name="adj1" fmla="val 99988"/>
            </a:avLst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127" name="Shape 127"/>
          <p:cNvSpPr txBox="1"/>
          <p:nvPr/>
        </p:nvSpPr>
        <p:spPr>
          <a:xfrm>
            <a:off x="3352800" y="2667000"/>
            <a:ext cx="307797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/>
        </p:nvSpPr>
        <p:spPr>
          <a:xfrm>
            <a:off x="849998" y="2280692"/>
            <a:ext cx="3749615" cy="1149350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34" name="Shape 134"/>
          <p:cNvSpPr txBox="1">
            <a:spLocks noGrp="1"/>
          </p:cNvSpPr>
          <p:nvPr>
            <p:ph type="title"/>
          </p:nvPr>
        </p:nvSpPr>
        <p:spPr>
          <a:xfrm>
            <a:off x="350837" y="381000"/>
            <a:ext cx="8716963" cy="782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19063" marR="0" lvl="0" indent="-119063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System Using Virtual Addressing</a:t>
            </a:r>
            <a:endParaRPr/>
          </a:p>
        </p:txBody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455612" y="5443537"/>
            <a:ext cx="8307388" cy="1262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Char char="⬛"/>
            </a:pPr>
            <a:r>
              <a:rPr lang="en-GB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Used in all modern servers, laptops, and smart phones</a:t>
            </a:r>
            <a:endParaRPr/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Char char="⬛"/>
            </a:pPr>
            <a:r>
              <a:rPr lang="en-GB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One of the great ideas in computer science</a:t>
            </a:r>
            <a:endParaRPr/>
          </a:p>
        </p:txBody>
      </p:sp>
      <p:sp>
        <p:nvSpPr>
          <p:cNvPr id="136" name="Shape 136"/>
          <p:cNvSpPr/>
          <p:nvPr/>
        </p:nvSpPr>
        <p:spPr>
          <a:xfrm>
            <a:off x="6324600" y="4386263"/>
            <a:ext cx="914400" cy="228600"/>
          </a:xfrm>
          <a:prstGeom prst="rect">
            <a:avLst/>
          </a:prstGeom>
          <a:solidFill>
            <a:srgbClr val="F2F2F2"/>
          </a:solidFill>
          <a:ln w="190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37" name="Shape 137"/>
          <p:cNvSpPr txBox="1"/>
          <p:nvPr/>
        </p:nvSpPr>
        <p:spPr>
          <a:xfrm>
            <a:off x="6018213" y="1817688"/>
            <a:ext cx="342785" cy="306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350" tIns="44275" rIns="90350" bIns="44275" anchor="t" anchorCtr="0">
            <a:noAutofit/>
          </a:bodyPr>
          <a:lstStyle/>
          <a:p>
            <a:pPr marL="0" marR="0" lvl="0" indent="0" algn="l" rtl="0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003300"/>
                </a:solidFill>
                <a:latin typeface="Calibri"/>
                <a:ea typeface="Calibri"/>
                <a:cs typeface="Calibri"/>
                <a:sym typeface="Calibri"/>
              </a:rPr>
              <a:t>0:</a:t>
            </a:r>
            <a:endParaRPr/>
          </a:p>
        </p:txBody>
      </p:sp>
      <p:sp>
        <p:nvSpPr>
          <p:cNvPr id="138" name="Shape 138"/>
          <p:cNvSpPr txBox="1"/>
          <p:nvPr/>
        </p:nvSpPr>
        <p:spPr>
          <a:xfrm>
            <a:off x="6018213" y="2046288"/>
            <a:ext cx="342785" cy="306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350" tIns="44275" rIns="90350" bIns="44275" anchor="t" anchorCtr="0">
            <a:noAutofit/>
          </a:bodyPr>
          <a:lstStyle/>
          <a:p>
            <a:pPr marL="0" marR="0" lvl="0" indent="0" algn="l" rtl="0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003300"/>
                </a:solidFill>
                <a:latin typeface="Calibri"/>
                <a:ea typeface="Calibri"/>
                <a:cs typeface="Calibri"/>
                <a:sym typeface="Calibri"/>
              </a:rPr>
              <a:t>1:</a:t>
            </a:r>
            <a:endParaRPr/>
          </a:p>
        </p:txBody>
      </p:sp>
      <p:sp>
        <p:nvSpPr>
          <p:cNvPr id="139" name="Shape 139"/>
          <p:cNvSpPr txBox="1"/>
          <p:nvPr/>
        </p:nvSpPr>
        <p:spPr>
          <a:xfrm>
            <a:off x="5779402" y="4338638"/>
            <a:ext cx="584839" cy="306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350" tIns="44275" rIns="90350" bIns="44275" anchor="t" anchorCtr="0">
            <a:noAutofit/>
          </a:bodyPr>
          <a:lstStyle/>
          <a:p>
            <a:pPr marL="0" marR="0" lvl="0" indent="0" algn="l" rtl="0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003300"/>
                </a:solidFill>
                <a:latin typeface="Calibri"/>
                <a:ea typeface="Calibri"/>
                <a:cs typeface="Calibri"/>
                <a:sym typeface="Calibri"/>
              </a:rPr>
              <a:t>M-1:</a:t>
            </a:r>
            <a:endParaRPr/>
          </a:p>
        </p:txBody>
      </p:sp>
      <p:sp>
        <p:nvSpPr>
          <p:cNvPr id="140" name="Shape 140"/>
          <p:cNvSpPr txBox="1"/>
          <p:nvPr/>
        </p:nvSpPr>
        <p:spPr>
          <a:xfrm>
            <a:off x="6056313" y="1524000"/>
            <a:ext cx="1388841" cy="306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350" tIns="44275" rIns="90350" bIns="44275" anchor="t" anchorCtr="0">
            <a:noAutofit/>
          </a:bodyPr>
          <a:lstStyle/>
          <a:p>
            <a:pPr marL="0" marR="0" lvl="0" indent="0" algn="ctr" rtl="0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003300"/>
                </a:solidFill>
                <a:latin typeface="Calibri"/>
                <a:ea typeface="Calibri"/>
                <a:cs typeface="Calibri"/>
                <a:sym typeface="Calibri"/>
              </a:rPr>
              <a:t>Main memory</a:t>
            </a:r>
            <a:endParaRPr/>
          </a:p>
        </p:txBody>
      </p:sp>
      <p:sp>
        <p:nvSpPr>
          <p:cNvPr id="141" name="Shape 141"/>
          <p:cNvSpPr/>
          <p:nvPr/>
        </p:nvSpPr>
        <p:spPr>
          <a:xfrm>
            <a:off x="3429000" y="2619808"/>
            <a:ext cx="1066800" cy="533400"/>
          </a:xfrm>
          <a:prstGeom prst="rect">
            <a:avLst/>
          </a:prstGeom>
          <a:solidFill>
            <a:srgbClr val="D5F1CF"/>
          </a:solidFill>
          <a:ln w="126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MMU</a:t>
            </a:r>
            <a:endParaRPr/>
          </a:p>
        </p:txBody>
      </p:sp>
      <p:sp>
        <p:nvSpPr>
          <p:cNvPr id="142" name="Shape 142"/>
          <p:cNvSpPr txBox="1"/>
          <p:nvPr/>
        </p:nvSpPr>
        <p:spPr>
          <a:xfrm>
            <a:off x="6019800" y="2274888"/>
            <a:ext cx="342785" cy="306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350" tIns="44275" rIns="90350" bIns="44275" anchor="t" anchorCtr="0">
            <a:noAutofit/>
          </a:bodyPr>
          <a:lstStyle/>
          <a:p>
            <a:pPr marL="0" marR="0" lvl="0" indent="0" algn="l" rtl="0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003300"/>
                </a:solidFill>
                <a:latin typeface="Calibri"/>
                <a:ea typeface="Calibri"/>
                <a:cs typeface="Calibri"/>
                <a:sym typeface="Calibri"/>
              </a:rPr>
              <a:t>2:</a:t>
            </a:r>
            <a:endParaRPr/>
          </a:p>
        </p:txBody>
      </p:sp>
      <p:sp>
        <p:nvSpPr>
          <p:cNvPr id="143" name="Shape 143"/>
          <p:cNvSpPr txBox="1"/>
          <p:nvPr/>
        </p:nvSpPr>
        <p:spPr>
          <a:xfrm>
            <a:off x="6018213" y="2503488"/>
            <a:ext cx="342785" cy="306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350" tIns="44275" rIns="90350" bIns="44275" anchor="t" anchorCtr="0">
            <a:noAutofit/>
          </a:bodyPr>
          <a:lstStyle/>
          <a:p>
            <a:pPr marL="0" marR="0" lvl="0" indent="0" algn="l" rtl="0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003300"/>
                </a:solidFill>
                <a:latin typeface="Calibri"/>
                <a:ea typeface="Calibri"/>
                <a:cs typeface="Calibri"/>
                <a:sym typeface="Calibri"/>
              </a:rPr>
              <a:t>3:</a:t>
            </a:r>
            <a:endParaRPr/>
          </a:p>
        </p:txBody>
      </p:sp>
      <p:sp>
        <p:nvSpPr>
          <p:cNvPr id="144" name="Shape 144"/>
          <p:cNvSpPr/>
          <p:nvPr/>
        </p:nvSpPr>
        <p:spPr>
          <a:xfrm>
            <a:off x="6324600" y="1822450"/>
            <a:ext cx="914400" cy="228600"/>
          </a:xfrm>
          <a:prstGeom prst="rect">
            <a:avLst/>
          </a:prstGeom>
          <a:solidFill>
            <a:srgbClr val="F2F2F2"/>
          </a:solidFill>
          <a:ln w="190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45" name="Shape 145"/>
          <p:cNvSpPr/>
          <p:nvPr/>
        </p:nvSpPr>
        <p:spPr>
          <a:xfrm>
            <a:off x="6324600" y="2051050"/>
            <a:ext cx="914400" cy="228600"/>
          </a:xfrm>
          <a:prstGeom prst="rect">
            <a:avLst/>
          </a:prstGeom>
          <a:solidFill>
            <a:srgbClr val="F2F2F2"/>
          </a:solidFill>
          <a:ln w="190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46" name="Shape 146"/>
          <p:cNvSpPr/>
          <p:nvPr/>
        </p:nvSpPr>
        <p:spPr>
          <a:xfrm>
            <a:off x="6324600" y="2279650"/>
            <a:ext cx="914400" cy="228600"/>
          </a:xfrm>
          <a:prstGeom prst="rect">
            <a:avLst/>
          </a:prstGeom>
          <a:solidFill>
            <a:srgbClr val="F2F2F2"/>
          </a:solidFill>
          <a:ln w="190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47" name="Shape 147"/>
          <p:cNvSpPr/>
          <p:nvPr/>
        </p:nvSpPr>
        <p:spPr>
          <a:xfrm>
            <a:off x="6324600" y="2508250"/>
            <a:ext cx="914400" cy="228600"/>
          </a:xfrm>
          <a:prstGeom prst="rect">
            <a:avLst/>
          </a:prstGeom>
          <a:solidFill>
            <a:srgbClr val="F2F2F2"/>
          </a:solidFill>
          <a:ln w="190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48" name="Shape 148"/>
          <p:cNvSpPr/>
          <p:nvPr/>
        </p:nvSpPr>
        <p:spPr>
          <a:xfrm>
            <a:off x="6324600" y="2736850"/>
            <a:ext cx="914400" cy="228600"/>
          </a:xfrm>
          <a:prstGeom prst="rect">
            <a:avLst/>
          </a:prstGeom>
          <a:solidFill>
            <a:srgbClr val="C0C0C0"/>
          </a:solidFill>
          <a:ln w="190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49" name="Shape 149"/>
          <p:cNvSpPr/>
          <p:nvPr/>
        </p:nvSpPr>
        <p:spPr>
          <a:xfrm>
            <a:off x="6324600" y="2965450"/>
            <a:ext cx="914400" cy="228600"/>
          </a:xfrm>
          <a:prstGeom prst="rect">
            <a:avLst/>
          </a:prstGeom>
          <a:solidFill>
            <a:srgbClr val="C0C0C0"/>
          </a:solidFill>
          <a:ln w="190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50" name="Shape 150"/>
          <p:cNvSpPr txBox="1"/>
          <p:nvPr/>
        </p:nvSpPr>
        <p:spPr>
          <a:xfrm>
            <a:off x="6018213" y="2732088"/>
            <a:ext cx="342785" cy="306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350" tIns="44275" rIns="90350" bIns="44275" anchor="t" anchorCtr="0">
            <a:noAutofit/>
          </a:bodyPr>
          <a:lstStyle/>
          <a:p>
            <a:pPr marL="0" marR="0" lvl="0" indent="0" algn="l" rtl="0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003300"/>
                </a:solidFill>
                <a:latin typeface="Calibri"/>
                <a:ea typeface="Calibri"/>
                <a:cs typeface="Calibri"/>
                <a:sym typeface="Calibri"/>
              </a:rPr>
              <a:t>4:</a:t>
            </a:r>
            <a:endParaRPr/>
          </a:p>
        </p:txBody>
      </p:sp>
      <p:sp>
        <p:nvSpPr>
          <p:cNvPr id="151" name="Shape 151"/>
          <p:cNvSpPr txBox="1"/>
          <p:nvPr/>
        </p:nvSpPr>
        <p:spPr>
          <a:xfrm>
            <a:off x="6018213" y="2960688"/>
            <a:ext cx="342785" cy="306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350" tIns="44275" rIns="90350" bIns="44275" anchor="t" anchorCtr="0">
            <a:noAutofit/>
          </a:bodyPr>
          <a:lstStyle/>
          <a:p>
            <a:pPr marL="0" marR="0" lvl="0" indent="0" algn="l" rtl="0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003300"/>
                </a:solidFill>
                <a:latin typeface="Calibri"/>
                <a:ea typeface="Calibri"/>
                <a:cs typeface="Calibri"/>
                <a:sym typeface="Calibri"/>
              </a:rPr>
              <a:t>5:</a:t>
            </a:r>
            <a:endParaRPr/>
          </a:p>
        </p:txBody>
      </p:sp>
      <p:sp>
        <p:nvSpPr>
          <p:cNvPr id="152" name="Shape 152"/>
          <p:cNvSpPr/>
          <p:nvPr/>
        </p:nvSpPr>
        <p:spPr>
          <a:xfrm>
            <a:off x="6324600" y="3194050"/>
            <a:ext cx="914400" cy="228600"/>
          </a:xfrm>
          <a:prstGeom prst="rect">
            <a:avLst/>
          </a:prstGeom>
          <a:solidFill>
            <a:srgbClr val="C0C0C0"/>
          </a:solidFill>
          <a:ln w="190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53" name="Shape 153"/>
          <p:cNvSpPr/>
          <p:nvPr/>
        </p:nvSpPr>
        <p:spPr>
          <a:xfrm>
            <a:off x="6324600" y="3422650"/>
            <a:ext cx="914400" cy="228600"/>
          </a:xfrm>
          <a:prstGeom prst="rect">
            <a:avLst/>
          </a:prstGeom>
          <a:solidFill>
            <a:srgbClr val="C0C0C0"/>
          </a:solidFill>
          <a:ln w="190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54" name="Shape 154"/>
          <p:cNvSpPr txBox="1"/>
          <p:nvPr/>
        </p:nvSpPr>
        <p:spPr>
          <a:xfrm>
            <a:off x="6018213" y="3189288"/>
            <a:ext cx="342785" cy="306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350" tIns="44275" rIns="90350" bIns="44275" anchor="t" anchorCtr="0">
            <a:noAutofit/>
          </a:bodyPr>
          <a:lstStyle/>
          <a:p>
            <a:pPr marL="0" marR="0" lvl="0" indent="0" algn="l" rtl="0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003300"/>
                </a:solidFill>
                <a:latin typeface="Calibri"/>
                <a:ea typeface="Calibri"/>
                <a:cs typeface="Calibri"/>
                <a:sym typeface="Calibri"/>
              </a:rPr>
              <a:t>6:</a:t>
            </a:r>
            <a:endParaRPr/>
          </a:p>
        </p:txBody>
      </p:sp>
      <p:sp>
        <p:nvSpPr>
          <p:cNvPr id="155" name="Shape 155"/>
          <p:cNvSpPr txBox="1"/>
          <p:nvPr/>
        </p:nvSpPr>
        <p:spPr>
          <a:xfrm>
            <a:off x="6019800" y="3417888"/>
            <a:ext cx="342785" cy="306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350" tIns="44275" rIns="90350" bIns="44275" anchor="t" anchorCtr="0">
            <a:noAutofit/>
          </a:bodyPr>
          <a:lstStyle/>
          <a:p>
            <a:pPr marL="0" marR="0" lvl="0" indent="0" algn="l" rtl="0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003300"/>
                </a:solidFill>
                <a:latin typeface="Calibri"/>
                <a:ea typeface="Calibri"/>
                <a:cs typeface="Calibri"/>
                <a:sym typeface="Calibri"/>
              </a:rPr>
              <a:t>7:</a:t>
            </a:r>
            <a:endParaRPr/>
          </a:p>
        </p:txBody>
      </p:sp>
      <p:sp>
        <p:nvSpPr>
          <p:cNvPr id="156" name="Shape 156"/>
          <p:cNvSpPr/>
          <p:nvPr/>
        </p:nvSpPr>
        <p:spPr>
          <a:xfrm>
            <a:off x="6324600" y="4162425"/>
            <a:ext cx="914400" cy="228600"/>
          </a:xfrm>
          <a:prstGeom prst="rect">
            <a:avLst/>
          </a:prstGeom>
          <a:solidFill>
            <a:srgbClr val="F2F2F2"/>
          </a:solidFill>
          <a:ln w="190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57" name="Shape 157"/>
          <p:cNvSpPr txBox="1"/>
          <p:nvPr/>
        </p:nvSpPr>
        <p:spPr>
          <a:xfrm>
            <a:off x="4557652" y="2378791"/>
            <a:ext cx="1395808" cy="5168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Physical address</a:t>
            </a:r>
            <a:endParaRPr/>
          </a:p>
          <a:p>
            <a:pPr marL="0" marR="0" lvl="0" indent="0" algn="ctr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(PA)</a:t>
            </a:r>
            <a:endParaRPr/>
          </a:p>
        </p:txBody>
      </p:sp>
      <p:sp>
        <p:nvSpPr>
          <p:cNvPr id="158" name="Shape 158"/>
          <p:cNvSpPr/>
          <p:nvPr/>
        </p:nvSpPr>
        <p:spPr>
          <a:xfrm>
            <a:off x="7315201" y="2736850"/>
            <a:ext cx="76200" cy="914400"/>
          </a:xfrm>
          <a:prstGeom prst="rightBrace">
            <a:avLst>
              <a:gd name="adj1" fmla="val 100000"/>
              <a:gd name="adj2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59" name="Shape 159"/>
          <p:cNvSpPr txBox="1"/>
          <p:nvPr/>
        </p:nvSpPr>
        <p:spPr>
          <a:xfrm>
            <a:off x="4000500" y="5000625"/>
            <a:ext cx="956970" cy="305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word</a:t>
            </a:r>
            <a:endParaRPr/>
          </a:p>
        </p:txBody>
      </p:sp>
      <p:sp>
        <p:nvSpPr>
          <p:cNvPr id="160" name="Shape 160"/>
          <p:cNvSpPr/>
          <p:nvPr/>
        </p:nvSpPr>
        <p:spPr>
          <a:xfrm>
            <a:off x="6324600" y="3651701"/>
            <a:ext cx="914400" cy="228600"/>
          </a:xfrm>
          <a:prstGeom prst="rect">
            <a:avLst/>
          </a:prstGeom>
          <a:solidFill>
            <a:srgbClr val="F2F2F2"/>
          </a:solidFill>
          <a:ln w="190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61" name="Shape 161"/>
          <p:cNvSpPr txBox="1"/>
          <p:nvPr/>
        </p:nvSpPr>
        <p:spPr>
          <a:xfrm>
            <a:off x="6018213" y="3652838"/>
            <a:ext cx="342785" cy="306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350" tIns="44275" rIns="90350" bIns="44275" anchor="t" anchorCtr="0">
            <a:noAutofit/>
          </a:bodyPr>
          <a:lstStyle/>
          <a:p>
            <a:pPr marL="0" marR="0" lvl="0" indent="0" algn="l" rtl="0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003300"/>
                </a:solidFill>
                <a:latin typeface="Calibri"/>
                <a:ea typeface="Calibri"/>
                <a:cs typeface="Calibri"/>
                <a:sym typeface="Calibri"/>
              </a:rPr>
              <a:t>8:</a:t>
            </a:r>
            <a:endParaRPr/>
          </a:p>
        </p:txBody>
      </p:sp>
      <p:sp>
        <p:nvSpPr>
          <p:cNvPr id="162" name="Shape 162"/>
          <p:cNvSpPr/>
          <p:nvPr/>
        </p:nvSpPr>
        <p:spPr>
          <a:xfrm rot="5400000">
            <a:off x="6743700" y="3543300"/>
            <a:ext cx="228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350" tIns="44275" rIns="90350" bIns="44275" anchor="ctr" anchorCtr="0">
            <a:noAutofit/>
          </a:bodyPr>
          <a:lstStyle/>
          <a:p>
            <a:pPr marL="0" marR="0" lvl="0" indent="0" algn="ctr" rtl="1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...</a:t>
            </a:r>
            <a:endParaRPr/>
          </a:p>
        </p:txBody>
      </p:sp>
      <p:cxnSp>
        <p:nvCxnSpPr>
          <p:cNvPr id="163" name="Shape 163"/>
          <p:cNvCxnSpPr>
            <a:stCxn id="141" idx="3"/>
            <a:endCxn id="150" idx="1"/>
          </p:cNvCxnSpPr>
          <p:nvPr/>
        </p:nvCxnSpPr>
        <p:spPr>
          <a:xfrm rot="10800000" flipH="1">
            <a:off x="4495800" y="2885008"/>
            <a:ext cx="1522500" cy="150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164" name="Shape 164"/>
          <p:cNvCxnSpPr/>
          <p:nvPr/>
        </p:nvCxnSpPr>
        <p:spPr>
          <a:xfrm rot="10800000" flipH="1">
            <a:off x="7467601" y="3194050"/>
            <a:ext cx="533399" cy="1588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5" name="Shape 165"/>
          <p:cNvCxnSpPr/>
          <p:nvPr/>
        </p:nvCxnSpPr>
        <p:spPr>
          <a:xfrm rot="5400000">
            <a:off x="7080250" y="4109244"/>
            <a:ext cx="1839912" cy="1588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6" name="Shape 166"/>
          <p:cNvCxnSpPr>
            <a:endCxn id="167" idx="2"/>
          </p:cNvCxnSpPr>
          <p:nvPr/>
        </p:nvCxnSpPr>
        <p:spPr>
          <a:xfrm rot="10800000">
            <a:off x="1524000" y="3153695"/>
            <a:ext cx="6475500" cy="1876200"/>
          </a:xfrm>
          <a:prstGeom prst="bentConnector2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167" name="Shape 167"/>
          <p:cNvSpPr/>
          <p:nvPr/>
        </p:nvSpPr>
        <p:spPr>
          <a:xfrm>
            <a:off x="990600" y="2620295"/>
            <a:ext cx="1066800" cy="533400"/>
          </a:xfrm>
          <a:prstGeom prst="rect">
            <a:avLst/>
          </a:prstGeom>
          <a:solidFill>
            <a:srgbClr val="F1C7C7"/>
          </a:solidFill>
          <a:ln w="126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CPU</a:t>
            </a:r>
            <a:endParaRPr/>
          </a:p>
        </p:txBody>
      </p:sp>
      <p:cxnSp>
        <p:nvCxnSpPr>
          <p:cNvPr id="168" name="Shape 168"/>
          <p:cNvCxnSpPr>
            <a:stCxn id="167" idx="3"/>
          </p:cNvCxnSpPr>
          <p:nvPr/>
        </p:nvCxnSpPr>
        <p:spPr>
          <a:xfrm rot="10800000" flipH="1">
            <a:off x="2057400" y="2882495"/>
            <a:ext cx="1370100" cy="450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169" name="Shape 169"/>
          <p:cNvSpPr txBox="1"/>
          <p:nvPr/>
        </p:nvSpPr>
        <p:spPr>
          <a:xfrm>
            <a:off x="2057839" y="2378791"/>
            <a:ext cx="1305078" cy="5168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Virtual address</a:t>
            </a:r>
            <a:endParaRPr/>
          </a:p>
          <a:p>
            <a:pPr marL="0" marR="0" lvl="0" indent="0" algn="ctr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(VA)</a:t>
            </a:r>
            <a:endParaRPr/>
          </a:p>
        </p:txBody>
      </p:sp>
      <p:sp>
        <p:nvSpPr>
          <p:cNvPr id="170" name="Shape 170"/>
          <p:cNvSpPr txBox="1"/>
          <p:nvPr/>
        </p:nvSpPr>
        <p:spPr>
          <a:xfrm>
            <a:off x="762000" y="1976700"/>
            <a:ext cx="105830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i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CPU Chip</a:t>
            </a:r>
            <a:endParaRPr/>
          </a:p>
        </p:txBody>
      </p:sp>
      <p:sp>
        <p:nvSpPr>
          <p:cNvPr id="171" name="Shape 171"/>
          <p:cNvSpPr txBox="1"/>
          <p:nvPr/>
        </p:nvSpPr>
        <p:spPr>
          <a:xfrm>
            <a:off x="5105400" y="2815141"/>
            <a:ext cx="307797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endParaRPr/>
          </a:p>
        </p:txBody>
      </p:sp>
      <p:sp>
        <p:nvSpPr>
          <p:cNvPr id="172" name="Shape 172"/>
          <p:cNvSpPr txBox="1"/>
          <p:nvPr/>
        </p:nvSpPr>
        <p:spPr>
          <a:xfrm>
            <a:off x="2362200" y="2882426"/>
            <a:ext cx="677189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4100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Shape 879"/>
          <p:cNvSpPr txBox="1">
            <a:spLocks noGrp="1"/>
          </p:cNvSpPr>
          <p:nvPr>
            <p:ph type="title"/>
          </p:nvPr>
        </p:nvSpPr>
        <p:spPr>
          <a:xfrm>
            <a:off x="262468" y="569913"/>
            <a:ext cx="8610600" cy="573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19063" marR="0" lvl="0" indent="-119063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VM as a Tool for Memory Management</a:t>
            </a:r>
            <a:endParaRPr dirty="0"/>
          </a:p>
        </p:txBody>
      </p:sp>
      <p:sp>
        <p:nvSpPr>
          <p:cNvPr id="880" name="Shape 880"/>
          <p:cNvSpPr txBox="1">
            <a:spLocks noGrp="1"/>
          </p:cNvSpPr>
          <p:nvPr>
            <p:ph type="body" idx="1"/>
          </p:nvPr>
        </p:nvSpPr>
        <p:spPr>
          <a:xfrm>
            <a:off x="228600" y="1295400"/>
            <a:ext cx="7850188" cy="12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Char char="⬛"/>
            </a:pPr>
            <a:r>
              <a:rPr lang="en-GB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Key idea: each process has its own virtual address space</a:t>
            </a:r>
            <a:endParaRPr/>
          </a:p>
          <a:p>
            <a:pPr marL="742950" marR="0" lvl="1" indent="-285750" algn="l" rtl="0"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Char char="▪"/>
            </a:pPr>
            <a:r>
              <a:rPr lang="en-GB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can view memory as a simple linear array</a:t>
            </a:r>
            <a:endParaRPr/>
          </a:p>
          <a:p>
            <a:pPr marL="742950" marR="0" lvl="1" indent="-285750" algn="l" rtl="0"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Char char="▪"/>
            </a:pPr>
            <a:r>
              <a:rPr lang="en-GB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Mapping function scatters addresses through physical memory</a:t>
            </a:r>
            <a:endParaRPr/>
          </a:p>
          <a:p>
            <a:pPr marL="1143000" marR="0" lvl="2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</a:pPr>
            <a:r>
              <a:rPr lang="en-GB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Well-chosen mappings can improve locality</a:t>
            </a:r>
            <a:endParaRPr/>
          </a:p>
        </p:txBody>
      </p:sp>
      <p:sp>
        <p:nvSpPr>
          <p:cNvPr id="881" name="Shape 881"/>
          <p:cNvSpPr/>
          <p:nvPr/>
        </p:nvSpPr>
        <p:spPr>
          <a:xfrm>
            <a:off x="993775" y="3146286"/>
            <a:ext cx="1368425" cy="1169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350" tIns="44275" rIns="90350" bIns="44275" anchor="t" anchorCtr="0">
            <a:noAutofit/>
          </a:bodyPr>
          <a:lstStyle/>
          <a:p>
            <a:pPr marL="0" marR="0" lvl="0" indent="0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i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Virtual Address Space for Process 1:</a:t>
            </a:r>
            <a:endParaRPr/>
          </a:p>
        </p:txBody>
      </p:sp>
      <p:sp>
        <p:nvSpPr>
          <p:cNvPr id="882" name="Shape 882"/>
          <p:cNvSpPr/>
          <p:nvPr/>
        </p:nvSpPr>
        <p:spPr>
          <a:xfrm>
            <a:off x="6731356" y="3120362"/>
            <a:ext cx="1066800" cy="1175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350" tIns="44275" rIns="90350" bIns="44275" anchor="t" anchorCtr="0">
            <a:noAutofit/>
          </a:bodyPr>
          <a:lstStyle/>
          <a:p>
            <a:pPr marL="0" marR="0" lvl="0" indent="0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i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Physical </a:t>
            </a:r>
            <a:endParaRPr/>
          </a:p>
          <a:p>
            <a:pPr marL="0" marR="0" lvl="0" indent="0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i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Address </a:t>
            </a:r>
            <a:endParaRPr/>
          </a:p>
          <a:p>
            <a:pPr marL="0" marR="0" lvl="0" indent="0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i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Space (DRAM)</a:t>
            </a:r>
            <a:endParaRPr/>
          </a:p>
        </p:txBody>
      </p:sp>
      <p:sp>
        <p:nvSpPr>
          <p:cNvPr id="883" name="Shape 883"/>
          <p:cNvSpPr/>
          <p:nvPr/>
        </p:nvSpPr>
        <p:spPr>
          <a:xfrm>
            <a:off x="2359919" y="3070086"/>
            <a:ext cx="279400" cy="301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350" tIns="44275" rIns="90350" bIns="44275" anchor="t" anchorCtr="0">
            <a:noAutofit/>
          </a:bodyPr>
          <a:lstStyle/>
          <a:p>
            <a:pPr marL="0" marR="0" lvl="0" indent="0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884" name="Shape 884"/>
          <p:cNvSpPr/>
          <p:nvPr/>
        </p:nvSpPr>
        <p:spPr>
          <a:xfrm>
            <a:off x="2192338" y="4369713"/>
            <a:ext cx="446981" cy="300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350" tIns="44275" rIns="90350" bIns="44275" anchor="t" anchorCtr="0">
            <a:noAutofit/>
          </a:bodyPr>
          <a:lstStyle/>
          <a:p>
            <a:pPr marL="0" marR="0" lvl="0" indent="0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N-1</a:t>
            </a:r>
            <a:endParaRPr/>
          </a:p>
        </p:txBody>
      </p:sp>
      <p:sp>
        <p:nvSpPr>
          <p:cNvPr id="885" name="Shape 885"/>
          <p:cNvSpPr/>
          <p:nvPr/>
        </p:nvSpPr>
        <p:spPr>
          <a:xfrm>
            <a:off x="6629400" y="4634041"/>
            <a:ext cx="1449388" cy="512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350" tIns="44275" rIns="90350" bIns="44275" anchor="t" anchorCtr="0">
            <a:noAutofit/>
          </a:bodyPr>
          <a:lstStyle/>
          <a:p>
            <a:pPr marL="0" marR="0" lvl="0" indent="0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(e.g., read-only </a:t>
            </a:r>
            <a:endParaRPr/>
          </a:p>
          <a:p>
            <a:pPr marL="0" marR="0" lvl="0" indent="0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library code)</a:t>
            </a:r>
            <a:endParaRPr/>
          </a:p>
        </p:txBody>
      </p:sp>
      <p:sp>
        <p:nvSpPr>
          <p:cNvPr id="886" name="Shape 886"/>
          <p:cNvSpPr/>
          <p:nvPr/>
        </p:nvSpPr>
        <p:spPr>
          <a:xfrm>
            <a:off x="993775" y="5127486"/>
            <a:ext cx="1368425" cy="1169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350" tIns="44275" rIns="90350" bIns="44275" anchor="t" anchorCtr="0">
            <a:noAutofit/>
          </a:bodyPr>
          <a:lstStyle/>
          <a:p>
            <a:pPr marL="0" marR="0" lvl="0" indent="0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i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Virtual Address Space for Process 2:</a:t>
            </a:r>
            <a:endParaRPr/>
          </a:p>
        </p:txBody>
      </p:sp>
      <p:sp>
        <p:nvSpPr>
          <p:cNvPr id="887" name="Shape 887"/>
          <p:cNvSpPr/>
          <p:nvPr/>
        </p:nvSpPr>
        <p:spPr>
          <a:xfrm>
            <a:off x="2616556" y="3225395"/>
            <a:ext cx="914400" cy="255587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8" name="Shape 888"/>
          <p:cNvSpPr/>
          <p:nvPr/>
        </p:nvSpPr>
        <p:spPr>
          <a:xfrm>
            <a:off x="2616556" y="3480982"/>
            <a:ext cx="914400" cy="255587"/>
          </a:xfrm>
          <a:prstGeom prst="rect">
            <a:avLst/>
          </a:prstGeom>
          <a:solidFill>
            <a:srgbClr val="ACACEA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VP 1</a:t>
            </a:r>
            <a:endParaRPr/>
          </a:p>
        </p:txBody>
      </p:sp>
      <p:sp>
        <p:nvSpPr>
          <p:cNvPr id="889" name="Shape 889"/>
          <p:cNvSpPr/>
          <p:nvPr/>
        </p:nvSpPr>
        <p:spPr>
          <a:xfrm>
            <a:off x="2616556" y="3733039"/>
            <a:ext cx="914400" cy="255587"/>
          </a:xfrm>
          <a:prstGeom prst="rect">
            <a:avLst/>
          </a:prstGeom>
          <a:solidFill>
            <a:srgbClr val="ACACEA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VP 2</a:t>
            </a:r>
            <a:endParaRPr/>
          </a:p>
        </p:txBody>
      </p:sp>
      <p:sp>
        <p:nvSpPr>
          <p:cNvPr id="890" name="Shape 890"/>
          <p:cNvSpPr/>
          <p:nvPr/>
        </p:nvSpPr>
        <p:spPr>
          <a:xfrm>
            <a:off x="2616556" y="4242982"/>
            <a:ext cx="914400" cy="255587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1" name="Shape 891"/>
          <p:cNvSpPr txBox="1"/>
          <p:nvPr/>
        </p:nvSpPr>
        <p:spPr>
          <a:xfrm>
            <a:off x="2838717" y="3861958"/>
            <a:ext cx="427745" cy="414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350" tIns="44275" rIns="90350" bIns="44275" anchor="t" anchorCtr="0">
            <a:noAutofit/>
          </a:bodyPr>
          <a:lstStyle/>
          <a:p>
            <a:pPr marL="0" marR="0" lvl="0" indent="0" algn="l" rtl="0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>
                <a:solidFill>
                  <a:srgbClr val="003300"/>
                </a:solidFill>
                <a:latin typeface="Calibri"/>
                <a:ea typeface="Calibri"/>
                <a:cs typeface="Calibri"/>
                <a:sym typeface="Calibri"/>
              </a:rPr>
              <a:t>...</a:t>
            </a:r>
            <a:endParaRPr/>
          </a:p>
        </p:txBody>
      </p:sp>
      <p:sp>
        <p:nvSpPr>
          <p:cNvPr id="892" name="Shape 892"/>
          <p:cNvSpPr/>
          <p:nvPr/>
        </p:nvSpPr>
        <p:spPr>
          <a:xfrm>
            <a:off x="2359919" y="5051286"/>
            <a:ext cx="279400" cy="301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350" tIns="44275" rIns="90350" bIns="44275" anchor="t" anchorCtr="0">
            <a:noAutofit/>
          </a:bodyPr>
          <a:lstStyle/>
          <a:p>
            <a:pPr marL="0" marR="0" lvl="0" indent="0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893" name="Shape 893"/>
          <p:cNvSpPr/>
          <p:nvPr/>
        </p:nvSpPr>
        <p:spPr>
          <a:xfrm>
            <a:off x="2192338" y="6350913"/>
            <a:ext cx="446981" cy="300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350" tIns="44275" rIns="90350" bIns="44275" anchor="t" anchorCtr="0">
            <a:noAutofit/>
          </a:bodyPr>
          <a:lstStyle/>
          <a:p>
            <a:pPr marL="0" marR="0" lvl="0" indent="0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N-1</a:t>
            </a:r>
            <a:endParaRPr/>
          </a:p>
        </p:txBody>
      </p:sp>
      <p:sp>
        <p:nvSpPr>
          <p:cNvPr id="894" name="Shape 894"/>
          <p:cNvSpPr/>
          <p:nvPr/>
        </p:nvSpPr>
        <p:spPr>
          <a:xfrm>
            <a:off x="2616556" y="5202796"/>
            <a:ext cx="914400" cy="255587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5" name="Shape 895"/>
          <p:cNvSpPr/>
          <p:nvPr/>
        </p:nvSpPr>
        <p:spPr>
          <a:xfrm>
            <a:off x="2616556" y="5458383"/>
            <a:ext cx="914400" cy="255587"/>
          </a:xfrm>
          <a:prstGeom prst="rect">
            <a:avLst/>
          </a:prstGeom>
          <a:solidFill>
            <a:srgbClr val="ACACEA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VP 1</a:t>
            </a:r>
            <a:endParaRPr/>
          </a:p>
        </p:txBody>
      </p:sp>
      <p:sp>
        <p:nvSpPr>
          <p:cNvPr id="896" name="Shape 896"/>
          <p:cNvSpPr/>
          <p:nvPr/>
        </p:nvSpPr>
        <p:spPr>
          <a:xfrm>
            <a:off x="2616556" y="5710440"/>
            <a:ext cx="914400" cy="255587"/>
          </a:xfrm>
          <a:prstGeom prst="rect">
            <a:avLst/>
          </a:prstGeom>
          <a:solidFill>
            <a:srgbClr val="ACACEA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VP 2</a:t>
            </a:r>
            <a:endParaRPr/>
          </a:p>
        </p:txBody>
      </p:sp>
      <p:sp>
        <p:nvSpPr>
          <p:cNvPr id="897" name="Shape 897"/>
          <p:cNvSpPr/>
          <p:nvPr/>
        </p:nvSpPr>
        <p:spPr>
          <a:xfrm>
            <a:off x="2616556" y="6220383"/>
            <a:ext cx="914400" cy="255587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8" name="Shape 898"/>
          <p:cNvSpPr txBox="1"/>
          <p:nvPr/>
        </p:nvSpPr>
        <p:spPr>
          <a:xfrm>
            <a:off x="2838717" y="5839359"/>
            <a:ext cx="427745" cy="414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350" tIns="44275" rIns="90350" bIns="44275" anchor="t" anchorCtr="0">
            <a:noAutofit/>
          </a:bodyPr>
          <a:lstStyle/>
          <a:p>
            <a:pPr marL="0" marR="0" lvl="0" indent="0" algn="l" rtl="0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>
                <a:solidFill>
                  <a:srgbClr val="003300"/>
                </a:solidFill>
                <a:latin typeface="Calibri"/>
                <a:ea typeface="Calibri"/>
                <a:cs typeface="Calibri"/>
                <a:sym typeface="Calibri"/>
              </a:rPr>
              <a:t>...</a:t>
            </a:r>
            <a:endParaRPr/>
          </a:p>
        </p:txBody>
      </p:sp>
      <p:sp>
        <p:nvSpPr>
          <p:cNvPr id="899" name="Shape 899"/>
          <p:cNvSpPr/>
          <p:nvPr/>
        </p:nvSpPr>
        <p:spPr>
          <a:xfrm>
            <a:off x="5715000" y="3222486"/>
            <a:ext cx="914400" cy="255587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0" name="Shape 900"/>
          <p:cNvSpPr/>
          <p:nvPr/>
        </p:nvSpPr>
        <p:spPr>
          <a:xfrm>
            <a:off x="5715000" y="3478073"/>
            <a:ext cx="914400" cy="255587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1" name="Shape 901"/>
          <p:cNvSpPr/>
          <p:nvPr/>
        </p:nvSpPr>
        <p:spPr>
          <a:xfrm>
            <a:off x="5715000" y="3736569"/>
            <a:ext cx="914400" cy="255587"/>
          </a:xfrm>
          <a:prstGeom prst="rect">
            <a:avLst/>
          </a:prstGeom>
          <a:solidFill>
            <a:srgbClr val="ACACEA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PP 2</a:t>
            </a:r>
            <a:endParaRPr/>
          </a:p>
        </p:txBody>
      </p:sp>
      <p:sp>
        <p:nvSpPr>
          <p:cNvPr id="902" name="Shape 902"/>
          <p:cNvSpPr/>
          <p:nvPr/>
        </p:nvSpPr>
        <p:spPr>
          <a:xfrm>
            <a:off x="5715000" y="3989694"/>
            <a:ext cx="914400" cy="255587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3" name="Shape 903"/>
          <p:cNvSpPr/>
          <p:nvPr/>
        </p:nvSpPr>
        <p:spPr>
          <a:xfrm>
            <a:off x="5715000" y="4245281"/>
            <a:ext cx="914400" cy="255587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4" name="Shape 904"/>
          <p:cNvSpPr/>
          <p:nvPr/>
        </p:nvSpPr>
        <p:spPr>
          <a:xfrm>
            <a:off x="5715000" y="4503777"/>
            <a:ext cx="914400" cy="255587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5" name="Shape 905"/>
          <p:cNvSpPr/>
          <p:nvPr/>
        </p:nvSpPr>
        <p:spPr>
          <a:xfrm>
            <a:off x="5715000" y="4759364"/>
            <a:ext cx="914400" cy="255587"/>
          </a:xfrm>
          <a:prstGeom prst="rect">
            <a:avLst/>
          </a:prstGeom>
          <a:solidFill>
            <a:srgbClr val="ACACEA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PP 6</a:t>
            </a:r>
            <a:endParaRPr/>
          </a:p>
        </p:txBody>
      </p:sp>
      <p:sp>
        <p:nvSpPr>
          <p:cNvPr id="906" name="Shape 906"/>
          <p:cNvSpPr/>
          <p:nvPr/>
        </p:nvSpPr>
        <p:spPr>
          <a:xfrm>
            <a:off x="5715000" y="5018928"/>
            <a:ext cx="914400" cy="255587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7" name="Shape 907"/>
          <p:cNvSpPr/>
          <p:nvPr/>
        </p:nvSpPr>
        <p:spPr>
          <a:xfrm>
            <a:off x="5715000" y="5274515"/>
            <a:ext cx="914400" cy="255587"/>
          </a:xfrm>
          <a:prstGeom prst="rect">
            <a:avLst/>
          </a:prstGeom>
          <a:solidFill>
            <a:srgbClr val="ACACEA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PP 8</a:t>
            </a:r>
            <a:endParaRPr/>
          </a:p>
        </p:txBody>
      </p:sp>
      <p:sp>
        <p:nvSpPr>
          <p:cNvPr id="908" name="Shape 908"/>
          <p:cNvSpPr/>
          <p:nvPr/>
        </p:nvSpPr>
        <p:spPr>
          <a:xfrm>
            <a:off x="5715000" y="5533011"/>
            <a:ext cx="914400" cy="255587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9" name="Shape 909"/>
          <p:cNvSpPr/>
          <p:nvPr/>
        </p:nvSpPr>
        <p:spPr>
          <a:xfrm>
            <a:off x="5715000" y="6194286"/>
            <a:ext cx="914400" cy="255587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0" name="Shape 910"/>
          <p:cNvSpPr txBox="1"/>
          <p:nvPr/>
        </p:nvSpPr>
        <p:spPr>
          <a:xfrm>
            <a:off x="5960177" y="5742270"/>
            <a:ext cx="427745" cy="414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350" tIns="44275" rIns="90350" bIns="44275" anchor="t" anchorCtr="0">
            <a:noAutofit/>
          </a:bodyPr>
          <a:lstStyle/>
          <a:p>
            <a:pPr marL="0" marR="0" lvl="0" indent="0" algn="l" rtl="0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>
                <a:solidFill>
                  <a:srgbClr val="003300"/>
                </a:solidFill>
                <a:latin typeface="Calibri"/>
                <a:ea typeface="Calibri"/>
                <a:cs typeface="Calibri"/>
                <a:sym typeface="Calibri"/>
              </a:rPr>
              <a:t>...</a:t>
            </a:r>
            <a:endParaRPr/>
          </a:p>
        </p:txBody>
      </p:sp>
      <p:sp>
        <p:nvSpPr>
          <p:cNvPr id="911" name="Shape 911"/>
          <p:cNvSpPr/>
          <p:nvPr/>
        </p:nvSpPr>
        <p:spPr>
          <a:xfrm>
            <a:off x="5474234" y="3070086"/>
            <a:ext cx="279400" cy="301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350" tIns="44275" rIns="90350" bIns="44275" anchor="t" anchorCtr="0">
            <a:noAutofit/>
          </a:bodyPr>
          <a:lstStyle/>
          <a:p>
            <a:pPr marL="0" marR="0" lvl="0" indent="0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912" name="Shape 912"/>
          <p:cNvSpPr/>
          <p:nvPr/>
        </p:nvSpPr>
        <p:spPr>
          <a:xfrm>
            <a:off x="5261580" y="6344474"/>
            <a:ext cx="485453" cy="300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350" tIns="44275" rIns="90350" bIns="44275" anchor="t" anchorCtr="0">
            <a:noAutofit/>
          </a:bodyPr>
          <a:lstStyle/>
          <a:p>
            <a:pPr marL="0" marR="0" lvl="0" indent="0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M-1</a:t>
            </a:r>
            <a:endParaRPr/>
          </a:p>
        </p:txBody>
      </p:sp>
      <p:cxnSp>
        <p:nvCxnSpPr>
          <p:cNvPr id="913" name="Shape 913"/>
          <p:cNvCxnSpPr>
            <a:stCxn id="888" idx="3"/>
            <a:endCxn id="901" idx="1"/>
          </p:cNvCxnSpPr>
          <p:nvPr/>
        </p:nvCxnSpPr>
        <p:spPr>
          <a:xfrm>
            <a:off x="3530956" y="3608776"/>
            <a:ext cx="2184000" cy="25560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914" name="Shape 914"/>
          <p:cNvCxnSpPr>
            <a:stCxn id="889" idx="3"/>
            <a:endCxn id="905" idx="1"/>
          </p:cNvCxnSpPr>
          <p:nvPr/>
        </p:nvCxnSpPr>
        <p:spPr>
          <a:xfrm>
            <a:off x="3530956" y="3860833"/>
            <a:ext cx="2184000" cy="102630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915" name="Shape 915"/>
          <p:cNvCxnSpPr>
            <a:stCxn id="896" idx="3"/>
            <a:endCxn id="905" idx="1"/>
          </p:cNvCxnSpPr>
          <p:nvPr/>
        </p:nvCxnSpPr>
        <p:spPr>
          <a:xfrm rot="10800000" flipH="1">
            <a:off x="3530956" y="4887233"/>
            <a:ext cx="2184000" cy="95100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916" name="Shape 916"/>
          <p:cNvCxnSpPr>
            <a:stCxn id="895" idx="3"/>
            <a:endCxn id="907" idx="1"/>
          </p:cNvCxnSpPr>
          <p:nvPr/>
        </p:nvCxnSpPr>
        <p:spPr>
          <a:xfrm rot="10800000" flipH="1">
            <a:off x="3530956" y="5402276"/>
            <a:ext cx="2184000" cy="18390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917" name="Shape 917"/>
          <p:cNvSpPr/>
          <p:nvPr/>
        </p:nvSpPr>
        <p:spPr>
          <a:xfrm>
            <a:off x="3911530" y="2971800"/>
            <a:ext cx="1350050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 i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Address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 i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translation</a:t>
            </a:r>
            <a:endParaRPr sz="2000" b="1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Shape 923"/>
          <p:cNvSpPr txBox="1">
            <a:spLocks noGrp="1"/>
          </p:cNvSpPr>
          <p:nvPr>
            <p:ph type="title"/>
          </p:nvPr>
        </p:nvSpPr>
        <p:spPr>
          <a:xfrm>
            <a:off x="254001" y="533400"/>
            <a:ext cx="8610600" cy="573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19063" marR="0" lvl="0" indent="-119063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VM as a Tool for Memory Management</a:t>
            </a:r>
            <a:endParaRPr/>
          </a:p>
        </p:txBody>
      </p:sp>
      <p:sp>
        <p:nvSpPr>
          <p:cNvPr id="924" name="Shape 924"/>
          <p:cNvSpPr txBox="1">
            <a:spLocks noGrp="1"/>
          </p:cNvSpPr>
          <p:nvPr>
            <p:ph type="body" idx="1"/>
          </p:nvPr>
        </p:nvSpPr>
        <p:spPr>
          <a:xfrm>
            <a:off x="228600" y="1219200"/>
            <a:ext cx="8763000" cy="19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Char char="⬛"/>
            </a:pPr>
            <a:r>
              <a:rPr lang="en-GB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Simplifying memory allocation</a:t>
            </a:r>
            <a:endParaRPr/>
          </a:p>
          <a:p>
            <a:pPr marL="742950" marR="0" lvl="1" indent="-285750" algn="l" rtl="0">
              <a:lnSpc>
                <a:spcPct val="88000"/>
              </a:lnSpc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Char char="▪"/>
            </a:pPr>
            <a:r>
              <a:rPr lang="en-GB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 virtual page can be mapped to any physical page</a:t>
            </a:r>
            <a:endParaRPr/>
          </a:p>
          <a:p>
            <a:pPr marL="742950" marR="0" lvl="1" indent="-285750" algn="l" rtl="0"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Char char="▪"/>
            </a:pPr>
            <a:r>
              <a:rPr lang="en-GB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virtual page can be stored in different physical pages at different times</a:t>
            </a:r>
            <a:endParaRPr/>
          </a:p>
          <a:p>
            <a:pPr marL="342900" marR="0" lvl="0" indent="-342900" algn="l" rtl="0">
              <a:lnSpc>
                <a:spcPct val="83000"/>
              </a:lnSpc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Char char="⬛"/>
            </a:pPr>
            <a:r>
              <a:rPr lang="en-GB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Sharing code and data among processes</a:t>
            </a:r>
            <a:endParaRPr/>
          </a:p>
          <a:p>
            <a:pPr marL="742950" marR="0" lvl="1" indent="-285750" algn="l" rtl="0"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Char char="▪"/>
            </a:pPr>
            <a:r>
              <a:rPr lang="en-GB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Map virtual pages to the same physical page (here: PP 6)</a:t>
            </a:r>
            <a:endParaRPr/>
          </a:p>
        </p:txBody>
      </p:sp>
      <p:sp>
        <p:nvSpPr>
          <p:cNvPr id="925" name="Shape 925"/>
          <p:cNvSpPr/>
          <p:nvPr/>
        </p:nvSpPr>
        <p:spPr>
          <a:xfrm>
            <a:off x="993775" y="3222486"/>
            <a:ext cx="1368425" cy="1169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350" tIns="44275" rIns="90350" bIns="44275" anchor="t" anchorCtr="0">
            <a:noAutofit/>
          </a:bodyPr>
          <a:lstStyle/>
          <a:p>
            <a:pPr marL="0" marR="0" lvl="0" indent="0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i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Virtual Address Space for Process 1:</a:t>
            </a:r>
            <a:endParaRPr/>
          </a:p>
        </p:txBody>
      </p:sp>
      <p:sp>
        <p:nvSpPr>
          <p:cNvPr id="926" name="Shape 926"/>
          <p:cNvSpPr/>
          <p:nvPr/>
        </p:nvSpPr>
        <p:spPr>
          <a:xfrm>
            <a:off x="6731356" y="3196562"/>
            <a:ext cx="1066800" cy="1175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350" tIns="44275" rIns="90350" bIns="44275" anchor="t" anchorCtr="0">
            <a:noAutofit/>
          </a:bodyPr>
          <a:lstStyle/>
          <a:p>
            <a:pPr marL="0" marR="0" lvl="0" indent="0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i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Physical </a:t>
            </a:r>
            <a:endParaRPr/>
          </a:p>
          <a:p>
            <a:pPr marL="0" marR="0" lvl="0" indent="0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i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Address </a:t>
            </a:r>
            <a:endParaRPr/>
          </a:p>
          <a:p>
            <a:pPr marL="0" marR="0" lvl="0" indent="0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i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Space (DRAM)</a:t>
            </a:r>
            <a:endParaRPr/>
          </a:p>
        </p:txBody>
      </p:sp>
      <p:sp>
        <p:nvSpPr>
          <p:cNvPr id="927" name="Shape 927"/>
          <p:cNvSpPr/>
          <p:nvPr/>
        </p:nvSpPr>
        <p:spPr>
          <a:xfrm>
            <a:off x="2359919" y="3146286"/>
            <a:ext cx="279400" cy="301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350" tIns="44275" rIns="90350" bIns="44275" anchor="t" anchorCtr="0">
            <a:noAutofit/>
          </a:bodyPr>
          <a:lstStyle/>
          <a:p>
            <a:pPr marL="0" marR="0" lvl="0" indent="0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928" name="Shape 928"/>
          <p:cNvSpPr/>
          <p:nvPr/>
        </p:nvSpPr>
        <p:spPr>
          <a:xfrm>
            <a:off x="2192338" y="4445913"/>
            <a:ext cx="446981" cy="300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350" tIns="44275" rIns="90350" bIns="44275" anchor="t" anchorCtr="0">
            <a:noAutofit/>
          </a:bodyPr>
          <a:lstStyle/>
          <a:p>
            <a:pPr marL="0" marR="0" lvl="0" indent="0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N-1</a:t>
            </a:r>
            <a:endParaRPr/>
          </a:p>
        </p:txBody>
      </p:sp>
      <p:sp>
        <p:nvSpPr>
          <p:cNvPr id="929" name="Shape 929"/>
          <p:cNvSpPr/>
          <p:nvPr/>
        </p:nvSpPr>
        <p:spPr>
          <a:xfrm>
            <a:off x="6629400" y="4710241"/>
            <a:ext cx="1449388" cy="512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350" tIns="44275" rIns="90350" bIns="44275" anchor="t" anchorCtr="0">
            <a:noAutofit/>
          </a:bodyPr>
          <a:lstStyle/>
          <a:p>
            <a:pPr marL="0" marR="0" lvl="0" indent="0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(e.g., read-only </a:t>
            </a:r>
            <a:endParaRPr/>
          </a:p>
          <a:p>
            <a:pPr marL="0" marR="0" lvl="0" indent="0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library code)</a:t>
            </a:r>
            <a:endParaRPr/>
          </a:p>
        </p:txBody>
      </p:sp>
      <p:sp>
        <p:nvSpPr>
          <p:cNvPr id="930" name="Shape 930"/>
          <p:cNvSpPr/>
          <p:nvPr/>
        </p:nvSpPr>
        <p:spPr>
          <a:xfrm>
            <a:off x="993775" y="5203686"/>
            <a:ext cx="1368425" cy="1169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350" tIns="44275" rIns="90350" bIns="44275" anchor="t" anchorCtr="0">
            <a:noAutofit/>
          </a:bodyPr>
          <a:lstStyle/>
          <a:p>
            <a:pPr marL="0" marR="0" lvl="0" indent="0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i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Virtual Address Space for Process 2:</a:t>
            </a:r>
            <a:endParaRPr/>
          </a:p>
        </p:txBody>
      </p:sp>
      <p:sp>
        <p:nvSpPr>
          <p:cNvPr id="931" name="Shape 931"/>
          <p:cNvSpPr/>
          <p:nvPr/>
        </p:nvSpPr>
        <p:spPr>
          <a:xfrm>
            <a:off x="2616556" y="3301595"/>
            <a:ext cx="914400" cy="255587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2" name="Shape 932"/>
          <p:cNvSpPr/>
          <p:nvPr/>
        </p:nvSpPr>
        <p:spPr>
          <a:xfrm>
            <a:off x="2616556" y="3557182"/>
            <a:ext cx="914400" cy="255587"/>
          </a:xfrm>
          <a:prstGeom prst="rect">
            <a:avLst/>
          </a:prstGeom>
          <a:solidFill>
            <a:srgbClr val="ACACEA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VP 1</a:t>
            </a:r>
            <a:endParaRPr/>
          </a:p>
        </p:txBody>
      </p:sp>
      <p:sp>
        <p:nvSpPr>
          <p:cNvPr id="933" name="Shape 933"/>
          <p:cNvSpPr/>
          <p:nvPr/>
        </p:nvSpPr>
        <p:spPr>
          <a:xfrm>
            <a:off x="2616556" y="3809239"/>
            <a:ext cx="914400" cy="255587"/>
          </a:xfrm>
          <a:prstGeom prst="rect">
            <a:avLst/>
          </a:prstGeom>
          <a:solidFill>
            <a:srgbClr val="ACACEA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VP 2</a:t>
            </a:r>
            <a:endParaRPr/>
          </a:p>
        </p:txBody>
      </p:sp>
      <p:sp>
        <p:nvSpPr>
          <p:cNvPr id="934" name="Shape 934"/>
          <p:cNvSpPr/>
          <p:nvPr/>
        </p:nvSpPr>
        <p:spPr>
          <a:xfrm>
            <a:off x="2616556" y="4319182"/>
            <a:ext cx="914400" cy="255587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5" name="Shape 935"/>
          <p:cNvSpPr txBox="1"/>
          <p:nvPr/>
        </p:nvSpPr>
        <p:spPr>
          <a:xfrm>
            <a:off x="2838717" y="3938158"/>
            <a:ext cx="427745" cy="414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350" tIns="44275" rIns="90350" bIns="44275" anchor="t" anchorCtr="0">
            <a:noAutofit/>
          </a:bodyPr>
          <a:lstStyle/>
          <a:p>
            <a:pPr marL="0" marR="0" lvl="0" indent="0" algn="l" rtl="0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>
                <a:solidFill>
                  <a:srgbClr val="003300"/>
                </a:solidFill>
                <a:latin typeface="Calibri"/>
                <a:ea typeface="Calibri"/>
                <a:cs typeface="Calibri"/>
                <a:sym typeface="Calibri"/>
              </a:rPr>
              <a:t>...</a:t>
            </a:r>
            <a:endParaRPr/>
          </a:p>
        </p:txBody>
      </p:sp>
      <p:sp>
        <p:nvSpPr>
          <p:cNvPr id="936" name="Shape 936"/>
          <p:cNvSpPr/>
          <p:nvPr/>
        </p:nvSpPr>
        <p:spPr>
          <a:xfrm>
            <a:off x="2359919" y="5127486"/>
            <a:ext cx="279400" cy="301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350" tIns="44275" rIns="90350" bIns="44275" anchor="t" anchorCtr="0">
            <a:noAutofit/>
          </a:bodyPr>
          <a:lstStyle/>
          <a:p>
            <a:pPr marL="0" marR="0" lvl="0" indent="0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937" name="Shape 937"/>
          <p:cNvSpPr/>
          <p:nvPr/>
        </p:nvSpPr>
        <p:spPr>
          <a:xfrm>
            <a:off x="2192338" y="6427113"/>
            <a:ext cx="446981" cy="300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350" tIns="44275" rIns="90350" bIns="44275" anchor="t" anchorCtr="0">
            <a:noAutofit/>
          </a:bodyPr>
          <a:lstStyle/>
          <a:p>
            <a:pPr marL="0" marR="0" lvl="0" indent="0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N-1</a:t>
            </a:r>
            <a:endParaRPr/>
          </a:p>
        </p:txBody>
      </p:sp>
      <p:sp>
        <p:nvSpPr>
          <p:cNvPr id="938" name="Shape 938"/>
          <p:cNvSpPr/>
          <p:nvPr/>
        </p:nvSpPr>
        <p:spPr>
          <a:xfrm>
            <a:off x="2616556" y="5278996"/>
            <a:ext cx="914400" cy="255587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9" name="Shape 939"/>
          <p:cNvSpPr/>
          <p:nvPr/>
        </p:nvSpPr>
        <p:spPr>
          <a:xfrm>
            <a:off x="2616556" y="5534583"/>
            <a:ext cx="914400" cy="255587"/>
          </a:xfrm>
          <a:prstGeom prst="rect">
            <a:avLst/>
          </a:prstGeom>
          <a:solidFill>
            <a:srgbClr val="ACACEA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VP 1</a:t>
            </a:r>
            <a:endParaRPr/>
          </a:p>
        </p:txBody>
      </p:sp>
      <p:sp>
        <p:nvSpPr>
          <p:cNvPr id="940" name="Shape 940"/>
          <p:cNvSpPr/>
          <p:nvPr/>
        </p:nvSpPr>
        <p:spPr>
          <a:xfrm>
            <a:off x="2616556" y="5786640"/>
            <a:ext cx="914400" cy="255587"/>
          </a:xfrm>
          <a:prstGeom prst="rect">
            <a:avLst/>
          </a:prstGeom>
          <a:solidFill>
            <a:srgbClr val="ACACEA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VP 2</a:t>
            </a:r>
            <a:endParaRPr/>
          </a:p>
        </p:txBody>
      </p:sp>
      <p:sp>
        <p:nvSpPr>
          <p:cNvPr id="941" name="Shape 941"/>
          <p:cNvSpPr/>
          <p:nvPr/>
        </p:nvSpPr>
        <p:spPr>
          <a:xfrm>
            <a:off x="2616556" y="6296583"/>
            <a:ext cx="914400" cy="255587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2" name="Shape 942"/>
          <p:cNvSpPr txBox="1"/>
          <p:nvPr/>
        </p:nvSpPr>
        <p:spPr>
          <a:xfrm>
            <a:off x="2838717" y="5915559"/>
            <a:ext cx="427745" cy="414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350" tIns="44275" rIns="90350" bIns="44275" anchor="t" anchorCtr="0">
            <a:noAutofit/>
          </a:bodyPr>
          <a:lstStyle/>
          <a:p>
            <a:pPr marL="0" marR="0" lvl="0" indent="0" algn="l" rtl="0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>
                <a:solidFill>
                  <a:srgbClr val="003300"/>
                </a:solidFill>
                <a:latin typeface="Calibri"/>
                <a:ea typeface="Calibri"/>
                <a:cs typeface="Calibri"/>
                <a:sym typeface="Calibri"/>
              </a:rPr>
              <a:t>...</a:t>
            </a:r>
            <a:endParaRPr/>
          </a:p>
        </p:txBody>
      </p:sp>
      <p:sp>
        <p:nvSpPr>
          <p:cNvPr id="943" name="Shape 943"/>
          <p:cNvSpPr/>
          <p:nvPr/>
        </p:nvSpPr>
        <p:spPr>
          <a:xfrm>
            <a:off x="5715000" y="3298686"/>
            <a:ext cx="914400" cy="255587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4" name="Shape 944"/>
          <p:cNvSpPr/>
          <p:nvPr/>
        </p:nvSpPr>
        <p:spPr>
          <a:xfrm>
            <a:off x="5715000" y="3552687"/>
            <a:ext cx="914400" cy="255587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5" name="Shape 945"/>
          <p:cNvSpPr/>
          <p:nvPr/>
        </p:nvSpPr>
        <p:spPr>
          <a:xfrm>
            <a:off x="5715000" y="3812769"/>
            <a:ext cx="914400" cy="255587"/>
          </a:xfrm>
          <a:prstGeom prst="rect">
            <a:avLst/>
          </a:prstGeom>
          <a:solidFill>
            <a:srgbClr val="ACACEA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PP 2</a:t>
            </a:r>
            <a:endParaRPr/>
          </a:p>
        </p:txBody>
      </p:sp>
      <p:sp>
        <p:nvSpPr>
          <p:cNvPr id="946" name="Shape 946"/>
          <p:cNvSpPr/>
          <p:nvPr/>
        </p:nvSpPr>
        <p:spPr>
          <a:xfrm>
            <a:off x="5715000" y="4065894"/>
            <a:ext cx="914400" cy="255587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7" name="Shape 947"/>
          <p:cNvSpPr/>
          <p:nvPr/>
        </p:nvSpPr>
        <p:spPr>
          <a:xfrm>
            <a:off x="5715000" y="4321481"/>
            <a:ext cx="914400" cy="255587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8" name="Shape 948"/>
          <p:cNvSpPr/>
          <p:nvPr/>
        </p:nvSpPr>
        <p:spPr>
          <a:xfrm>
            <a:off x="5715000" y="4579977"/>
            <a:ext cx="914400" cy="255587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9" name="Shape 949"/>
          <p:cNvSpPr/>
          <p:nvPr/>
        </p:nvSpPr>
        <p:spPr>
          <a:xfrm>
            <a:off x="5715000" y="4835564"/>
            <a:ext cx="914400" cy="255587"/>
          </a:xfrm>
          <a:prstGeom prst="rect">
            <a:avLst/>
          </a:prstGeom>
          <a:solidFill>
            <a:srgbClr val="ACACEA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PP 6</a:t>
            </a:r>
            <a:endParaRPr/>
          </a:p>
        </p:txBody>
      </p:sp>
      <p:sp>
        <p:nvSpPr>
          <p:cNvPr id="950" name="Shape 950"/>
          <p:cNvSpPr/>
          <p:nvPr/>
        </p:nvSpPr>
        <p:spPr>
          <a:xfrm>
            <a:off x="5715000" y="5095128"/>
            <a:ext cx="914400" cy="255587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1" name="Shape 951"/>
          <p:cNvSpPr/>
          <p:nvPr/>
        </p:nvSpPr>
        <p:spPr>
          <a:xfrm>
            <a:off x="5715000" y="5350715"/>
            <a:ext cx="914400" cy="255587"/>
          </a:xfrm>
          <a:prstGeom prst="rect">
            <a:avLst/>
          </a:prstGeom>
          <a:solidFill>
            <a:srgbClr val="ACACEA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PP 8</a:t>
            </a:r>
            <a:endParaRPr/>
          </a:p>
        </p:txBody>
      </p:sp>
      <p:sp>
        <p:nvSpPr>
          <p:cNvPr id="952" name="Shape 952"/>
          <p:cNvSpPr/>
          <p:nvPr/>
        </p:nvSpPr>
        <p:spPr>
          <a:xfrm>
            <a:off x="5715000" y="5609211"/>
            <a:ext cx="914400" cy="255587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3" name="Shape 953"/>
          <p:cNvSpPr/>
          <p:nvPr/>
        </p:nvSpPr>
        <p:spPr>
          <a:xfrm>
            <a:off x="5715000" y="6270486"/>
            <a:ext cx="914400" cy="255587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4" name="Shape 954"/>
          <p:cNvSpPr txBox="1"/>
          <p:nvPr/>
        </p:nvSpPr>
        <p:spPr>
          <a:xfrm>
            <a:off x="5960177" y="5818470"/>
            <a:ext cx="427745" cy="414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350" tIns="44275" rIns="90350" bIns="44275" anchor="t" anchorCtr="0">
            <a:noAutofit/>
          </a:bodyPr>
          <a:lstStyle/>
          <a:p>
            <a:pPr marL="0" marR="0" lvl="0" indent="0" algn="l" rtl="0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>
                <a:solidFill>
                  <a:srgbClr val="003300"/>
                </a:solidFill>
                <a:latin typeface="Calibri"/>
                <a:ea typeface="Calibri"/>
                <a:cs typeface="Calibri"/>
                <a:sym typeface="Calibri"/>
              </a:rPr>
              <a:t>...</a:t>
            </a:r>
            <a:endParaRPr/>
          </a:p>
        </p:txBody>
      </p:sp>
      <p:sp>
        <p:nvSpPr>
          <p:cNvPr id="955" name="Shape 955"/>
          <p:cNvSpPr/>
          <p:nvPr/>
        </p:nvSpPr>
        <p:spPr>
          <a:xfrm>
            <a:off x="5474234" y="3146286"/>
            <a:ext cx="279400" cy="301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350" tIns="44275" rIns="90350" bIns="44275" anchor="t" anchorCtr="0">
            <a:noAutofit/>
          </a:bodyPr>
          <a:lstStyle/>
          <a:p>
            <a:pPr marL="0" marR="0" lvl="0" indent="0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956" name="Shape 956"/>
          <p:cNvSpPr/>
          <p:nvPr/>
        </p:nvSpPr>
        <p:spPr>
          <a:xfrm>
            <a:off x="5261580" y="6420674"/>
            <a:ext cx="485453" cy="300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350" tIns="44275" rIns="90350" bIns="44275" anchor="t" anchorCtr="0">
            <a:noAutofit/>
          </a:bodyPr>
          <a:lstStyle/>
          <a:p>
            <a:pPr marL="0" marR="0" lvl="0" indent="0" algn="l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M-1</a:t>
            </a:r>
            <a:endParaRPr/>
          </a:p>
        </p:txBody>
      </p:sp>
      <p:cxnSp>
        <p:nvCxnSpPr>
          <p:cNvPr id="957" name="Shape 957"/>
          <p:cNvCxnSpPr>
            <a:stCxn id="932" idx="3"/>
            <a:endCxn id="945" idx="1"/>
          </p:cNvCxnSpPr>
          <p:nvPr/>
        </p:nvCxnSpPr>
        <p:spPr>
          <a:xfrm>
            <a:off x="3530956" y="3684976"/>
            <a:ext cx="2184000" cy="25560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958" name="Shape 958"/>
          <p:cNvCxnSpPr>
            <a:stCxn id="933" idx="3"/>
            <a:endCxn id="949" idx="1"/>
          </p:cNvCxnSpPr>
          <p:nvPr/>
        </p:nvCxnSpPr>
        <p:spPr>
          <a:xfrm>
            <a:off x="3530956" y="3937033"/>
            <a:ext cx="2184000" cy="102630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959" name="Shape 959"/>
          <p:cNvCxnSpPr>
            <a:stCxn id="940" idx="3"/>
            <a:endCxn id="949" idx="1"/>
          </p:cNvCxnSpPr>
          <p:nvPr/>
        </p:nvCxnSpPr>
        <p:spPr>
          <a:xfrm rot="10800000" flipH="1">
            <a:off x="3530956" y="4963433"/>
            <a:ext cx="2184000" cy="95100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960" name="Shape 960"/>
          <p:cNvCxnSpPr>
            <a:stCxn id="939" idx="3"/>
            <a:endCxn id="951" idx="1"/>
          </p:cNvCxnSpPr>
          <p:nvPr/>
        </p:nvCxnSpPr>
        <p:spPr>
          <a:xfrm rot="10800000" flipH="1">
            <a:off x="3530956" y="5478476"/>
            <a:ext cx="2184000" cy="18390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961" name="Shape 961"/>
          <p:cNvSpPr/>
          <p:nvPr/>
        </p:nvSpPr>
        <p:spPr>
          <a:xfrm>
            <a:off x="3911530" y="3048000"/>
            <a:ext cx="1350050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 i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Address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 i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translation</a:t>
            </a:r>
            <a:endParaRPr sz="2000" b="1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733</TotalTime>
  <Words>3202</Words>
  <Application>Microsoft Office PowerPoint</Application>
  <PresentationFormat>On-screen Show (4:3)</PresentationFormat>
  <Paragraphs>1060</Paragraphs>
  <Slides>42</Slides>
  <Notes>38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0" baseType="lpstr">
      <vt:lpstr>Calibri</vt:lpstr>
      <vt:lpstr>Arial Narrow</vt:lpstr>
      <vt:lpstr>Wingdings 2</vt:lpstr>
      <vt:lpstr>Times New Roman</vt:lpstr>
      <vt:lpstr>Courier New</vt:lpstr>
      <vt:lpstr>Arial</vt:lpstr>
      <vt:lpstr>Noto Sans Symbols</vt:lpstr>
      <vt:lpstr>template2007</vt:lpstr>
      <vt:lpstr>Virtual Memory: Concepts  15-213/15-513: Introduction to Computer Systems  16th Lecture, June 7, 2023</vt:lpstr>
      <vt:lpstr>This Picture is a Lie</vt:lpstr>
      <vt:lpstr>Processes (Teaser for Next Week)</vt:lpstr>
      <vt:lpstr>Activity Part 1</vt:lpstr>
      <vt:lpstr>Hmmm, How Does This Work?!  </vt:lpstr>
      <vt:lpstr>A System Using Physical Addressing</vt:lpstr>
      <vt:lpstr>A System Using Virtual Addressing</vt:lpstr>
      <vt:lpstr>VM as a Tool for Memory Management</vt:lpstr>
      <vt:lpstr>VM as a Tool for Memory Management</vt:lpstr>
      <vt:lpstr>Simplifying Linking and Loading</vt:lpstr>
      <vt:lpstr>Address Spaces</vt:lpstr>
      <vt:lpstr>Why Virtual Memory (VM)?</vt:lpstr>
      <vt:lpstr>VM Address Translation</vt:lpstr>
      <vt:lpstr>Activity Part 2 through 4</vt:lpstr>
      <vt:lpstr>Enabling Data Structure: Page Table</vt:lpstr>
      <vt:lpstr>Address Translation With a Page Table</vt:lpstr>
      <vt:lpstr>Page Hit</vt:lpstr>
      <vt:lpstr>Address Translation: Page Hit</vt:lpstr>
      <vt:lpstr>Page Fault</vt:lpstr>
      <vt:lpstr>Address Translation: Page Fault</vt:lpstr>
      <vt:lpstr>Handling Page Fault</vt:lpstr>
      <vt:lpstr>Handling Page Fault</vt:lpstr>
      <vt:lpstr>Handling Page Fault</vt:lpstr>
      <vt:lpstr>Handling Page Fault</vt:lpstr>
      <vt:lpstr>Allocating Pages</vt:lpstr>
      <vt:lpstr>Activity Part 5 and 6</vt:lpstr>
      <vt:lpstr>VM as a Tool for Memory Protection</vt:lpstr>
      <vt:lpstr>VM as a Tool for Caching</vt:lpstr>
      <vt:lpstr>Remember: Set Associative Cache</vt:lpstr>
      <vt:lpstr>DRAM Cache Organization</vt:lpstr>
      <vt:lpstr>Integrating VM and Cache</vt:lpstr>
      <vt:lpstr>Locality to the Rescue Again!</vt:lpstr>
      <vt:lpstr>Speeding up Translation with a TLB</vt:lpstr>
      <vt:lpstr>Accessing the TLB</vt:lpstr>
      <vt:lpstr>TLB Hit</vt:lpstr>
      <vt:lpstr>TLB Miss</vt:lpstr>
      <vt:lpstr>Summary of Address Translation Symbols</vt:lpstr>
      <vt:lpstr>Multi-Level Page Tables</vt:lpstr>
      <vt:lpstr>We have a problem</vt:lpstr>
      <vt:lpstr>A Two-Level Page Table Hierarchy</vt:lpstr>
      <vt:lpstr>Translating with a k-level Page Table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Virtual Memory: Concepts  15-213: Introduction to Computer Systems  17th Lecture, July 5, 2018</dc:title>
  <cp:lastModifiedBy>Brian Railing</cp:lastModifiedBy>
  <cp:revision>12</cp:revision>
  <dcterms:modified xsi:type="dcterms:W3CDTF">2023-07-06T15:49:26Z</dcterms:modified>
</cp:coreProperties>
</file>