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542" r:id="rId2"/>
    <p:sldId id="543" r:id="rId3"/>
    <p:sldId id="1477" r:id="rId4"/>
    <p:sldId id="1476" r:id="rId5"/>
    <p:sldId id="1478" r:id="rId6"/>
    <p:sldId id="1479" r:id="rId7"/>
    <p:sldId id="544" r:id="rId8"/>
    <p:sldId id="545" r:id="rId9"/>
    <p:sldId id="295" r:id="rId10"/>
    <p:sldId id="1481" r:id="rId11"/>
    <p:sldId id="296" r:id="rId12"/>
    <p:sldId id="547" r:id="rId13"/>
    <p:sldId id="289" r:id="rId14"/>
    <p:sldId id="1482" r:id="rId15"/>
    <p:sldId id="290" r:id="rId16"/>
    <p:sldId id="291" r:id="rId17"/>
    <p:sldId id="292" r:id="rId18"/>
    <p:sldId id="548" r:id="rId19"/>
    <p:sldId id="1483" r:id="rId20"/>
    <p:sldId id="1484" r:id="rId21"/>
    <p:sldId id="1485" r:id="rId22"/>
    <p:sldId id="1486" r:id="rId23"/>
    <p:sldId id="1487" r:id="rId24"/>
    <p:sldId id="1489" r:id="rId25"/>
    <p:sldId id="1488" r:id="rId26"/>
    <p:sldId id="1438" r:id="rId27"/>
    <p:sldId id="1440" r:id="rId28"/>
    <p:sldId id="1439" r:id="rId29"/>
    <p:sldId id="1441" r:id="rId30"/>
    <p:sldId id="1467" r:id="rId31"/>
    <p:sldId id="1400" r:id="rId32"/>
    <p:sldId id="1401" r:id="rId33"/>
    <p:sldId id="1452" r:id="rId34"/>
    <p:sldId id="1453" r:id="rId35"/>
    <p:sldId id="1404" r:id="rId36"/>
    <p:sldId id="1396" r:id="rId37"/>
    <p:sldId id="1468" r:id="rId38"/>
    <p:sldId id="1469" r:id="rId39"/>
    <p:sldId id="275" r:id="rId40"/>
    <p:sldId id="1470" r:id="rId41"/>
    <p:sldId id="1434" r:id="rId42"/>
    <p:sldId id="1471" r:id="rId43"/>
    <p:sldId id="1472" r:id="rId44"/>
    <p:sldId id="1473" r:id="rId45"/>
    <p:sldId id="1474" r:id="rId46"/>
    <p:sldId id="1475" r:id="rId47"/>
  </p:sldIdLst>
  <p:sldSz cx="9144000" cy="6858000" type="screen4x3"/>
  <p:notesSz cx="7302500" cy="9586913"/>
  <p:custDataLst>
    <p:tags r:id="rId50"/>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39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ACACEA"/>
    <a:srgbClr val="F1C7C7"/>
    <a:srgbClr val="DEDFF5"/>
    <a:srgbClr val="D5F1CF"/>
    <a:srgbClr val="EBEBEB"/>
    <a:srgbClr val="F6D2D2"/>
    <a:srgbClr val="F5F5F5"/>
    <a:srgbClr val="FFFFFF"/>
    <a:srgbClr val="DBF2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6" autoAdjust="0"/>
    <p:restoredTop sz="91618" autoAdjust="0"/>
  </p:normalViewPr>
  <p:slideViewPr>
    <p:cSldViewPr snapToObjects="1">
      <p:cViewPr varScale="1">
        <p:scale>
          <a:sx n="67" d="100"/>
          <a:sy n="67" d="100"/>
        </p:scale>
        <p:origin x="1176" y="60"/>
      </p:cViewPr>
      <p:guideLst>
        <p:guide orient="horz" pos="1296"/>
        <p:guide pos="3936"/>
      </p:guideLst>
    </p:cSldViewPr>
  </p:slideViewPr>
  <p:notesTextViewPr>
    <p:cViewPr>
      <p:scale>
        <a:sx n="100" d="100"/>
        <a:sy n="100" d="100"/>
      </p:scale>
      <p:origin x="0" y="0"/>
    </p:cViewPr>
  </p:notesTextViewPr>
  <p:sorterViewPr>
    <p:cViewPr varScale="1">
      <p:scale>
        <a:sx n="1" d="1"/>
        <a:sy n="1" d="1"/>
      </p:scale>
      <p:origin x="0" y="-864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347985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2112133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6802"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57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7826"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450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r>
              <a:rPr lang="en-US" dirty="0"/>
              <a:t>Reference bit – used in LRU</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450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1442"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Shape 862"/>
          <p:cNvSpPr txBox="1"/>
          <p:nvPr/>
        </p:nvSpPr>
        <p:spPr>
          <a:xfrm>
            <a:off x="1264626" y="725993"/>
            <a:ext cx="4774834" cy="358241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275" tIns="45625" rIns="91275" bIns="45625" anchor="ctr" anchorCtr="0">
            <a:noAutofit/>
          </a:bodyPr>
          <a:lstStyle/>
          <a:p>
            <a:pPr marL="0" marR="0" lvl="0" indent="0" algn="l" rtl="0">
              <a:spcBef>
                <a:spcPts val="0"/>
              </a:spcBef>
              <a:spcAft>
                <a:spcPts val="0"/>
              </a:spcAft>
              <a:buNone/>
            </a:pPr>
            <a:endParaRPr sz="2400" b="1">
              <a:solidFill>
                <a:schemeClr val="dk1"/>
              </a:solidFill>
              <a:latin typeface="Arial Narrow"/>
              <a:ea typeface="Arial Narrow"/>
              <a:cs typeface="Arial Narrow"/>
              <a:sym typeface="Arial Narrow"/>
            </a:endParaRPr>
          </a:p>
        </p:txBody>
      </p:sp>
      <p:sp>
        <p:nvSpPr>
          <p:cNvPr id="863" name="Shape 863"/>
          <p:cNvSpPr txBox="1">
            <a:spLocks noGrp="1"/>
          </p:cNvSpPr>
          <p:nvPr>
            <p:ph type="body" idx="1"/>
          </p:nvPr>
        </p:nvSpPr>
        <p:spPr>
          <a:xfrm>
            <a:off x="973033" y="4554101"/>
            <a:ext cx="5356434" cy="431633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
        <p:nvSpPr>
          <p:cNvPr id="864" name="Shape 864"/>
          <p:cNvSpPr>
            <a:spLocks noGrp="1" noRot="1" noChangeAspect="1"/>
          </p:cNvSpPr>
          <p:nvPr>
            <p:ph type="sldImg" idx="2"/>
          </p:nvPr>
        </p:nvSpPr>
        <p:spPr>
          <a:xfrm>
            <a:off x="1219200" y="685800"/>
            <a:ext cx="4876800" cy="36576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Shape 1427"/>
          <p:cNvSpPr txBox="1"/>
          <p:nvPr/>
        </p:nvSpPr>
        <p:spPr>
          <a:xfrm>
            <a:off x="1264626" y="725993"/>
            <a:ext cx="4774834" cy="358241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275" tIns="45625" rIns="91275" bIns="45625" anchor="ctr" anchorCtr="0">
            <a:noAutofit/>
          </a:bodyPr>
          <a:lstStyle/>
          <a:p>
            <a:pPr marL="0" marR="0" lvl="0" indent="0" algn="l" rtl="0">
              <a:spcBef>
                <a:spcPts val="0"/>
              </a:spcBef>
              <a:spcAft>
                <a:spcPts val="0"/>
              </a:spcAft>
              <a:buNone/>
            </a:pPr>
            <a:endParaRPr sz="2400" b="1">
              <a:solidFill>
                <a:schemeClr val="dk1"/>
              </a:solidFill>
              <a:latin typeface="Arial Narrow"/>
              <a:ea typeface="Arial Narrow"/>
              <a:cs typeface="Arial Narrow"/>
              <a:sym typeface="Arial Narrow"/>
            </a:endParaRPr>
          </a:p>
        </p:txBody>
      </p:sp>
      <p:sp>
        <p:nvSpPr>
          <p:cNvPr id="1428" name="Shape 1428"/>
          <p:cNvSpPr txBox="1">
            <a:spLocks noGrp="1"/>
          </p:cNvSpPr>
          <p:nvPr>
            <p:ph type="body" idx="1"/>
          </p:nvPr>
        </p:nvSpPr>
        <p:spPr>
          <a:xfrm>
            <a:off x="973033" y="4554101"/>
            <a:ext cx="5356434" cy="431633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
        <p:nvSpPr>
          <p:cNvPr id="1429" name="Shape 1429"/>
          <p:cNvSpPr>
            <a:spLocks noGrp="1" noRot="1" noChangeAspect="1"/>
          </p:cNvSpPr>
          <p:nvPr>
            <p:ph type="sldImg" idx="2"/>
          </p:nvPr>
        </p:nvSpPr>
        <p:spPr>
          <a:xfrm>
            <a:off x="1219200" y="685800"/>
            <a:ext cx="4876800" cy="36576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Shape 1489"/>
          <p:cNvSpPr txBox="1"/>
          <p:nvPr/>
        </p:nvSpPr>
        <p:spPr>
          <a:xfrm>
            <a:off x="1264660" y="726233"/>
            <a:ext cx="4774840" cy="35819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4900" tIns="47450" rIns="94900" bIns="47450" anchor="ctr" anchorCtr="0">
            <a:noAutofit/>
          </a:bodyPr>
          <a:lstStyle/>
          <a:p>
            <a:pPr marL="0" marR="0" lvl="0" indent="0" algn="l" rtl="0">
              <a:spcBef>
                <a:spcPts val="0"/>
              </a:spcBef>
              <a:spcAft>
                <a:spcPts val="0"/>
              </a:spcAft>
              <a:buNone/>
            </a:pPr>
            <a:endParaRPr sz="2400" b="1">
              <a:solidFill>
                <a:schemeClr val="dk1"/>
              </a:solidFill>
              <a:latin typeface="Arial Narrow"/>
              <a:ea typeface="Arial Narrow"/>
              <a:cs typeface="Arial Narrow"/>
              <a:sym typeface="Arial Narrow"/>
            </a:endParaRPr>
          </a:p>
        </p:txBody>
      </p:sp>
      <p:sp>
        <p:nvSpPr>
          <p:cNvPr id="1490" name="Shape 1490"/>
          <p:cNvSpPr txBox="1">
            <a:spLocks noGrp="1"/>
          </p:cNvSpPr>
          <p:nvPr>
            <p:ph type="body" idx="1"/>
          </p:nvPr>
        </p:nvSpPr>
        <p:spPr>
          <a:xfrm>
            <a:off x="972560" y="4554112"/>
            <a:ext cx="5357380" cy="4316406"/>
          </a:xfrm>
          <a:prstGeom prst="rect">
            <a:avLst/>
          </a:prstGeom>
          <a:noFill/>
          <a:ln>
            <a:noFill/>
          </a:ln>
        </p:spPr>
        <p:txBody>
          <a:bodyPr spcFirstLastPara="1" wrap="square" lIns="91275" tIns="45625" rIns="91275" bIns="45625" anchor="ctr"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
        <p:nvSpPr>
          <p:cNvPr id="1491" name="Shape 1491"/>
          <p:cNvSpPr>
            <a:spLocks noGrp="1" noRot="1" noChangeAspect="1"/>
          </p:cNvSpPr>
          <p:nvPr>
            <p:ph type="sldImg" idx="2"/>
          </p:nvPr>
        </p:nvSpPr>
        <p:spPr>
          <a:xfrm>
            <a:off x="1219200" y="685800"/>
            <a:ext cx="4876800" cy="36576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Shape 1489"/>
          <p:cNvSpPr txBox="1"/>
          <p:nvPr/>
        </p:nvSpPr>
        <p:spPr>
          <a:xfrm>
            <a:off x="1264660" y="726233"/>
            <a:ext cx="4774840" cy="35819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4900" tIns="47450" rIns="94900" bIns="47450" anchor="ctr" anchorCtr="0">
            <a:noAutofit/>
          </a:bodyPr>
          <a:lstStyle/>
          <a:p>
            <a:pPr marL="0" marR="0" lvl="0" indent="0" algn="l" rtl="0">
              <a:spcBef>
                <a:spcPts val="0"/>
              </a:spcBef>
              <a:spcAft>
                <a:spcPts val="0"/>
              </a:spcAft>
              <a:buNone/>
            </a:pPr>
            <a:endParaRPr sz="2400" b="1">
              <a:solidFill>
                <a:schemeClr val="dk1"/>
              </a:solidFill>
              <a:latin typeface="Arial Narrow"/>
              <a:ea typeface="Arial Narrow"/>
              <a:cs typeface="Arial Narrow"/>
              <a:sym typeface="Arial Narrow"/>
            </a:endParaRPr>
          </a:p>
        </p:txBody>
      </p:sp>
      <p:sp>
        <p:nvSpPr>
          <p:cNvPr id="1490" name="Shape 1490"/>
          <p:cNvSpPr txBox="1">
            <a:spLocks noGrp="1"/>
          </p:cNvSpPr>
          <p:nvPr>
            <p:ph type="body" idx="1"/>
          </p:nvPr>
        </p:nvSpPr>
        <p:spPr>
          <a:xfrm>
            <a:off x="972560" y="4554112"/>
            <a:ext cx="5357380" cy="4316406"/>
          </a:xfrm>
          <a:prstGeom prst="rect">
            <a:avLst/>
          </a:prstGeom>
          <a:noFill/>
          <a:ln>
            <a:noFill/>
          </a:ln>
        </p:spPr>
        <p:txBody>
          <a:bodyPr spcFirstLastPara="1" wrap="square" lIns="91275" tIns="45625" rIns="91275" bIns="45625" anchor="ctr"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
        <p:nvSpPr>
          <p:cNvPr id="1491" name="Shape 1491"/>
          <p:cNvSpPr>
            <a:spLocks noGrp="1" noRot="1" noChangeAspect="1"/>
          </p:cNvSpPr>
          <p:nvPr>
            <p:ph type="sldImg" idx="2"/>
          </p:nvPr>
        </p:nvSpPr>
        <p:spPr>
          <a:xfrm>
            <a:off x="1219200" y="685800"/>
            <a:ext cx="4876800" cy="36576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097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Shape 1234"/>
          <p:cNvSpPr txBox="1"/>
          <p:nvPr/>
        </p:nvSpPr>
        <p:spPr>
          <a:xfrm>
            <a:off x="1264626" y="725993"/>
            <a:ext cx="4774834" cy="358241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275" tIns="45625" rIns="91275" bIns="45625" anchor="ctr" anchorCtr="0">
            <a:noAutofit/>
          </a:bodyPr>
          <a:lstStyle/>
          <a:p>
            <a:pPr marL="0" marR="0" lvl="0" indent="0" algn="l" rtl="0">
              <a:spcBef>
                <a:spcPts val="0"/>
              </a:spcBef>
              <a:spcAft>
                <a:spcPts val="0"/>
              </a:spcAft>
              <a:buNone/>
            </a:pPr>
            <a:endParaRPr sz="2400" b="1">
              <a:solidFill>
                <a:schemeClr val="dk1"/>
              </a:solidFill>
              <a:latin typeface="Arial Narrow"/>
              <a:ea typeface="Arial Narrow"/>
              <a:cs typeface="Arial Narrow"/>
              <a:sym typeface="Arial Narrow"/>
            </a:endParaRPr>
          </a:p>
        </p:txBody>
      </p:sp>
      <p:sp>
        <p:nvSpPr>
          <p:cNvPr id="1235" name="Shape 1235"/>
          <p:cNvSpPr txBox="1">
            <a:spLocks noGrp="1"/>
          </p:cNvSpPr>
          <p:nvPr>
            <p:ph type="body" idx="1"/>
          </p:nvPr>
        </p:nvSpPr>
        <p:spPr>
          <a:xfrm>
            <a:off x="973033" y="4554101"/>
            <a:ext cx="5356434" cy="431633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
        <p:nvSpPr>
          <p:cNvPr id="1236" name="Shape 1236"/>
          <p:cNvSpPr>
            <a:spLocks noGrp="1" noRot="1" noChangeAspect="1"/>
          </p:cNvSpPr>
          <p:nvPr>
            <p:ph type="sldImg" idx="2"/>
          </p:nvPr>
        </p:nvSpPr>
        <p:spPr>
          <a:xfrm>
            <a:off x="1219200" y="685800"/>
            <a:ext cx="4876800" cy="36576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Shape 1241"/>
          <p:cNvSpPr txBox="1">
            <a:spLocks noGrp="1"/>
          </p:cNvSpPr>
          <p:nvPr>
            <p:ph type="body" idx="1"/>
          </p:nvPr>
        </p:nvSpPr>
        <p:spPr>
          <a:xfrm>
            <a:off x="990600" y="4572000"/>
            <a:ext cx="5334000" cy="4267200"/>
          </a:xfrm>
          <a:prstGeom prst="rect">
            <a:avLst/>
          </a:prstGeom>
        </p:spPr>
        <p:txBody>
          <a:bodyPr spcFirstLastPara="1" wrap="square" lIns="91425" tIns="45700" rIns="91425" bIns="45700" anchor="t" anchorCtr="0">
            <a:noAutofit/>
          </a:bodyPr>
          <a:lstStyle/>
          <a:p>
            <a:pPr marL="0" lvl="0" indent="0">
              <a:spcBef>
                <a:spcPts val="360"/>
              </a:spcBef>
              <a:spcAft>
                <a:spcPts val="0"/>
              </a:spcAft>
              <a:buNone/>
            </a:pPr>
            <a:endParaRPr/>
          </a:p>
        </p:txBody>
      </p:sp>
      <p:sp>
        <p:nvSpPr>
          <p:cNvPr id="1242" name="Shape 1242"/>
          <p:cNvSpPr>
            <a:spLocks noGrp="1" noRot="1" noChangeAspect="1"/>
          </p:cNvSpPr>
          <p:nvPr>
            <p:ph type="sldImg" idx="2"/>
          </p:nvPr>
        </p:nvSpPr>
        <p:spPr>
          <a:xfrm>
            <a:off x="1219200" y="685800"/>
            <a:ext cx="4876800" cy="36576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Shape 1298"/>
          <p:cNvSpPr txBox="1"/>
          <p:nvPr/>
        </p:nvSpPr>
        <p:spPr>
          <a:xfrm>
            <a:off x="1264626" y="725993"/>
            <a:ext cx="4774834" cy="358241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275" tIns="45625" rIns="91275" bIns="45625" anchor="ctr" anchorCtr="0">
            <a:noAutofit/>
          </a:bodyPr>
          <a:lstStyle/>
          <a:p>
            <a:pPr marL="0" marR="0" lvl="0" indent="0" algn="l" rtl="0">
              <a:spcBef>
                <a:spcPts val="0"/>
              </a:spcBef>
              <a:spcAft>
                <a:spcPts val="0"/>
              </a:spcAft>
              <a:buNone/>
            </a:pPr>
            <a:endParaRPr sz="2400" b="1">
              <a:solidFill>
                <a:schemeClr val="dk1"/>
              </a:solidFill>
              <a:latin typeface="Arial Narrow"/>
              <a:ea typeface="Arial Narrow"/>
              <a:cs typeface="Arial Narrow"/>
              <a:sym typeface="Arial Narrow"/>
            </a:endParaRPr>
          </a:p>
        </p:txBody>
      </p:sp>
      <p:sp>
        <p:nvSpPr>
          <p:cNvPr id="1299" name="Shape 1299"/>
          <p:cNvSpPr txBox="1">
            <a:spLocks noGrp="1"/>
          </p:cNvSpPr>
          <p:nvPr>
            <p:ph type="body" idx="1"/>
          </p:nvPr>
        </p:nvSpPr>
        <p:spPr>
          <a:xfrm>
            <a:off x="973033" y="4554101"/>
            <a:ext cx="5356434" cy="431633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
        <p:nvSpPr>
          <p:cNvPr id="1300" name="Shape 1300"/>
          <p:cNvSpPr>
            <a:spLocks noGrp="1" noRot="1" noChangeAspect="1"/>
          </p:cNvSpPr>
          <p:nvPr>
            <p:ph type="sldImg" idx="2"/>
          </p:nvPr>
        </p:nvSpPr>
        <p:spPr>
          <a:xfrm>
            <a:off x="1219200" y="685800"/>
            <a:ext cx="4876800" cy="36576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Shape 1331"/>
          <p:cNvSpPr txBox="1"/>
          <p:nvPr/>
        </p:nvSpPr>
        <p:spPr>
          <a:xfrm>
            <a:off x="1264626" y="725993"/>
            <a:ext cx="4774834" cy="358241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275" tIns="45625" rIns="91275" bIns="45625" anchor="ctr" anchorCtr="0">
            <a:noAutofit/>
          </a:bodyPr>
          <a:lstStyle/>
          <a:p>
            <a:pPr marL="0" marR="0" lvl="0" indent="0" algn="l" rtl="0">
              <a:spcBef>
                <a:spcPts val="0"/>
              </a:spcBef>
              <a:spcAft>
                <a:spcPts val="0"/>
              </a:spcAft>
              <a:buNone/>
            </a:pPr>
            <a:endParaRPr sz="2400" b="1">
              <a:solidFill>
                <a:schemeClr val="dk1"/>
              </a:solidFill>
              <a:latin typeface="Arial Narrow"/>
              <a:ea typeface="Arial Narrow"/>
              <a:cs typeface="Arial Narrow"/>
              <a:sym typeface="Arial Narrow"/>
            </a:endParaRPr>
          </a:p>
        </p:txBody>
      </p:sp>
      <p:sp>
        <p:nvSpPr>
          <p:cNvPr id="1332" name="Shape 1332"/>
          <p:cNvSpPr txBox="1">
            <a:spLocks noGrp="1"/>
          </p:cNvSpPr>
          <p:nvPr>
            <p:ph type="body" idx="1"/>
          </p:nvPr>
        </p:nvSpPr>
        <p:spPr>
          <a:xfrm>
            <a:off x="973033" y="4554101"/>
            <a:ext cx="5356434" cy="431633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
        <p:nvSpPr>
          <p:cNvPr id="1333" name="Shape 1333"/>
          <p:cNvSpPr>
            <a:spLocks noGrp="1" noRot="1" noChangeAspect="1"/>
          </p:cNvSpPr>
          <p:nvPr>
            <p:ph type="sldImg" idx="2"/>
          </p:nvPr>
        </p:nvSpPr>
        <p:spPr>
          <a:xfrm>
            <a:off x="1219200" y="685800"/>
            <a:ext cx="4876800" cy="36576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4754"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mj-lt"/>
                <a:ea typeface="ＭＳ Ｐゴシック" pitchFamily="-96" charset="-128"/>
                <a:cs typeface="ＭＳ Ｐゴシック" pitchFamily="-96" charset="-128"/>
              </a:rPr>
              <a:pPr/>
              <a:t>‹#›</a:t>
            </a:fld>
            <a:endParaRPr lang="en-US" dirty="0">
              <a:latin typeface="+mj-lt"/>
            </a:endParaRPr>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720850"/>
          </a:xfrm>
        </p:spPr>
        <p:txBody>
          <a:bodyPr/>
          <a:lstStyle/>
          <a:p>
            <a:pPr marL="0" indent="0"/>
            <a:r>
              <a:rPr lang="en-US" dirty="0"/>
              <a:t>Virtual Memory: Details</a:t>
            </a:r>
            <a:br>
              <a:rPr lang="en-US" dirty="0"/>
            </a:br>
            <a:br>
              <a:rPr lang="en-US" dirty="0"/>
            </a:br>
            <a:r>
              <a:rPr lang="en-US" sz="2000" b="0" dirty="0"/>
              <a:t>15-213/14-513/15-513: Introduction to Computer Systems </a:t>
            </a:r>
            <a:br>
              <a:rPr lang="en-US" sz="2000" b="0" dirty="0"/>
            </a:br>
            <a:r>
              <a:rPr lang="en-GB" sz="2000" b="0" i="0" u="none" strike="noStrike" cap="none" dirty="0">
                <a:solidFill>
                  <a:schemeClr val="dk1"/>
                </a:solidFill>
                <a:latin typeface="Calibri"/>
                <a:ea typeface="Calibri"/>
                <a:cs typeface="Calibri"/>
                <a:sym typeface="Calibri"/>
              </a:rPr>
              <a:t>17</a:t>
            </a:r>
            <a:r>
              <a:rPr lang="en-GB" sz="2000" b="0" i="0" u="none" strike="noStrike" cap="none" baseline="30000" dirty="0">
                <a:solidFill>
                  <a:schemeClr val="dk1"/>
                </a:solidFill>
                <a:latin typeface="Calibri"/>
                <a:ea typeface="Calibri"/>
                <a:cs typeface="Calibri"/>
                <a:sym typeface="Calibri"/>
              </a:rPr>
              <a:t>th</a:t>
            </a:r>
            <a:r>
              <a:rPr lang="en-GB" sz="2000" b="0" i="0" u="none" strike="noStrike" cap="none" dirty="0">
                <a:solidFill>
                  <a:schemeClr val="dk1"/>
                </a:solidFill>
                <a:latin typeface="Calibri"/>
                <a:ea typeface="Calibri"/>
                <a:cs typeface="Calibri"/>
                <a:sym typeface="Calibri"/>
              </a:rPr>
              <a:t> Lecture, July 11, 2023</a:t>
            </a:r>
            <a:endParaRPr lang="en-US" sz="2000" b="0" dirty="0"/>
          </a:p>
        </p:txBody>
      </p:sp>
      <p:sp>
        <p:nvSpPr>
          <p:cNvPr id="2" name="TextBox 1">
            <a:extLst>
              <a:ext uri="{FF2B5EF4-FFF2-40B4-BE49-F238E27FC236}">
                <a16:creationId xmlns:a16="http://schemas.microsoft.com/office/drawing/2014/main" id="{A9BC297C-DFF1-6A0E-3642-8720A40D5ECC}"/>
              </a:ext>
            </a:extLst>
          </p:cNvPr>
          <p:cNvSpPr txBox="1"/>
          <p:nvPr/>
        </p:nvSpPr>
        <p:spPr>
          <a:xfrm>
            <a:off x="685800" y="4382815"/>
            <a:ext cx="4611414" cy="769441"/>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
                <a:srgbClr val="990000"/>
              </a:buClr>
              <a:buSzPts val="1200"/>
              <a:buFont typeface="Noto Sans Symbols"/>
              <a:buNone/>
              <a:tabLst/>
              <a:defRPr/>
            </a:pPr>
            <a:r>
              <a:rPr kumimoji="0" lang="en-US" sz="2000" b="1" i="0" u="none" strike="noStrike" kern="0" cap="none" spc="0" normalizeH="0" baseline="0" noProof="0" dirty="0">
                <a:ln>
                  <a:noFill/>
                </a:ln>
                <a:solidFill>
                  <a:srgbClr val="000000"/>
                </a:solidFill>
                <a:effectLst/>
                <a:uLnTx/>
                <a:uFillTx/>
                <a:latin typeface="Calibri"/>
                <a:ea typeface="Calibri"/>
                <a:cs typeface="Calibri"/>
                <a:sym typeface="Calibri"/>
              </a:rPr>
              <a:t>Instructors:</a:t>
            </a: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 </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sz="2000" b="0" i="0" u="none" strike="noStrike" kern="0" cap="none" spc="0" normalizeH="0" baseline="0" noProof="0" dirty="0">
                <a:ln>
                  <a:noFill/>
                </a:ln>
                <a:solidFill>
                  <a:srgbClr val="000000"/>
                </a:solidFill>
                <a:effectLst/>
                <a:uLnTx/>
                <a:uFillTx/>
                <a:latin typeface="Calibri" pitchFamily="34" charset="0"/>
                <a:ea typeface="+mn-ea"/>
                <a:cs typeface="+mn-cs"/>
              </a:rPr>
              <a:t>Brian Railing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1457-27C0-7224-A049-A62C4D5E244C}"/>
              </a:ext>
            </a:extLst>
          </p:cNvPr>
          <p:cNvSpPr>
            <a:spLocks noGrp="1"/>
          </p:cNvSpPr>
          <p:nvPr>
            <p:ph type="title"/>
          </p:nvPr>
        </p:nvSpPr>
        <p:spPr/>
        <p:txBody>
          <a:bodyPr/>
          <a:lstStyle/>
          <a:p>
            <a:r>
              <a:rPr lang="en-US" dirty="0"/>
              <a:t>Translating with a two-level page table</a:t>
            </a:r>
          </a:p>
        </p:txBody>
      </p:sp>
      <p:sp>
        <p:nvSpPr>
          <p:cNvPr id="4" name="Oval 3">
            <a:extLst>
              <a:ext uri="{FF2B5EF4-FFF2-40B4-BE49-F238E27FC236}">
                <a16:creationId xmlns:a16="http://schemas.microsoft.com/office/drawing/2014/main" id="{85BB65B0-E685-B29A-626E-A54C04C512D6}"/>
              </a:ext>
            </a:extLst>
          </p:cNvPr>
          <p:cNvSpPr/>
          <p:nvPr/>
        </p:nvSpPr>
        <p:spPr bwMode="auto">
          <a:xfrm>
            <a:off x="483577" y="1498585"/>
            <a:ext cx="2362200" cy="762000"/>
          </a:xfrm>
          <a:prstGeom prst="ellipse">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CPU sends virtual address to MMU</a:t>
            </a:r>
          </a:p>
        </p:txBody>
      </p:sp>
      <p:sp>
        <p:nvSpPr>
          <p:cNvPr id="5" name="Rectangle 4">
            <a:extLst>
              <a:ext uri="{FF2B5EF4-FFF2-40B4-BE49-F238E27FC236}">
                <a16:creationId xmlns:a16="http://schemas.microsoft.com/office/drawing/2014/main" id="{45FAAB48-B88D-EF6C-ABB1-01700E7A8E0A}"/>
              </a:ext>
            </a:extLst>
          </p:cNvPr>
          <p:cNvSpPr/>
          <p:nvPr/>
        </p:nvSpPr>
        <p:spPr bwMode="auto">
          <a:xfrm>
            <a:off x="731227" y="2568819"/>
            <a:ext cx="1866900" cy="7620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MMU divides VA into VPN top, VPN bottom, and VPO</a:t>
            </a:r>
          </a:p>
        </p:txBody>
      </p:sp>
      <p:cxnSp>
        <p:nvCxnSpPr>
          <p:cNvPr id="16" name="Straight Arrow Connector 15">
            <a:extLst>
              <a:ext uri="{FF2B5EF4-FFF2-40B4-BE49-F238E27FC236}">
                <a16:creationId xmlns:a16="http://schemas.microsoft.com/office/drawing/2014/main" id="{AD2AF4F8-7914-2CFD-F77E-298E7437EB77}"/>
              </a:ext>
            </a:extLst>
          </p:cNvPr>
          <p:cNvCxnSpPr>
            <a:cxnSpLocks/>
            <a:stCxn id="4" idx="4"/>
            <a:endCxn id="5" idx="0"/>
          </p:cNvCxnSpPr>
          <p:nvPr/>
        </p:nvCxnSpPr>
        <p:spPr bwMode="auto">
          <a:xfrm>
            <a:off x="1664677" y="2260585"/>
            <a:ext cx="0" cy="308234"/>
          </a:xfrm>
          <a:prstGeom prst="straightConnector1">
            <a:avLst/>
          </a:prstGeom>
          <a:noFill/>
          <a:ln w="25400" cap="flat" cmpd="sng" algn="ctr">
            <a:solidFill>
              <a:schemeClr val="tx1"/>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D6EB6E53-E181-744D-50E7-4D830C8E2A2A}"/>
              </a:ext>
            </a:extLst>
          </p:cNvPr>
          <p:cNvCxnSpPr>
            <a:cxnSpLocks/>
            <a:stCxn id="5" idx="2"/>
            <a:endCxn id="9" idx="0"/>
          </p:cNvCxnSpPr>
          <p:nvPr/>
        </p:nvCxnSpPr>
        <p:spPr bwMode="auto">
          <a:xfrm>
            <a:off x="1664677" y="3330819"/>
            <a:ext cx="0" cy="305257"/>
          </a:xfrm>
          <a:prstGeom prst="straightConnector1">
            <a:avLst/>
          </a:prstGeom>
          <a:noFill/>
          <a:ln w="25400" cap="flat" cmpd="sng" algn="ctr">
            <a:solidFill>
              <a:schemeClr val="tx1"/>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FFA4F58E-9778-2455-F8EE-902B016A102E}"/>
              </a:ext>
            </a:extLst>
          </p:cNvPr>
          <p:cNvCxnSpPr>
            <a:cxnSpLocks/>
            <a:stCxn id="25" idx="2"/>
            <a:endCxn id="29" idx="0"/>
          </p:cNvCxnSpPr>
          <p:nvPr/>
        </p:nvCxnSpPr>
        <p:spPr bwMode="auto">
          <a:xfrm>
            <a:off x="1664677" y="5463412"/>
            <a:ext cx="0" cy="303336"/>
          </a:xfrm>
          <a:prstGeom prst="straightConnector1">
            <a:avLst/>
          </a:prstGeom>
          <a:noFill/>
          <a:ln w="25400"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5C2672D2-B5F3-609F-071C-00FC16805531}"/>
              </a:ext>
            </a:extLst>
          </p:cNvPr>
          <p:cNvCxnSpPr>
            <a:cxnSpLocks/>
            <a:stCxn id="9" idx="3"/>
            <a:endCxn id="15" idx="2"/>
          </p:cNvCxnSpPr>
          <p:nvPr/>
        </p:nvCxnSpPr>
        <p:spPr bwMode="auto">
          <a:xfrm flipV="1">
            <a:off x="2598127" y="4012178"/>
            <a:ext cx="1253908" cy="4898"/>
          </a:xfrm>
          <a:prstGeom prst="straightConnector1">
            <a:avLst/>
          </a:prstGeom>
          <a:noFill/>
          <a:ln w="25400" cap="flat" cmpd="sng" algn="ctr">
            <a:solidFill>
              <a:schemeClr val="tx1"/>
            </a:solidFill>
            <a:prstDash val="solid"/>
            <a:round/>
            <a:headEnd type="none" w="med" len="med"/>
            <a:tailEnd type="triangle"/>
          </a:ln>
          <a:effectLst/>
        </p:spPr>
      </p:cxnSp>
      <p:sp>
        <p:nvSpPr>
          <p:cNvPr id="31" name="TextBox 30">
            <a:extLst>
              <a:ext uri="{FF2B5EF4-FFF2-40B4-BE49-F238E27FC236}">
                <a16:creationId xmlns:a16="http://schemas.microsoft.com/office/drawing/2014/main" id="{22F97232-5DA3-1967-53A8-954BD7D4ACB4}"/>
              </a:ext>
            </a:extLst>
          </p:cNvPr>
          <p:cNvSpPr txBox="1"/>
          <p:nvPr/>
        </p:nvSpPr>
        <p:spPr>
          <a:xfrm>
            <a:off x="2629863" y="3636076"/>
            <a:ext cx="1069075" cy="307777"/>
          </a:xfrm>
          <a:prstGeom prst="rect">
            <a:avLst/>
          </a:prstGeom>
          <a:noFill/>
        </p:spPr>
        <p:txBody>
          <a:bodyPr wrap="none" rtlCol="0">
            <a:spAutoFit/>
          </a:bodyPr>
          <a:lstStyle/>
          <a:p>
            <a:r>
              <a:rPr lang="en-US" sz="1400" dirty="0">
                <a:latin typeface="Calibri" pitchFamily="34" charset="0"/>
              </a:rPr>
              <a:t>Not present</a:t>
            </a:r>
          </a:p>
        </p:txBody>
      </p:sp>
      <p:sp>
        <p:nvSpPr>
          <p:cNvPr id="32" name="TextBox 31">
            <a:extLst>
              <a:ext uri="{FF2B5EF4-FFF2-40B4-BE49-F238E27FC236}">
                <a16:creationId xmlns:a16="http://schemas.microsoft.com/office/drawing/2014/main" id="{FCAF8399-17EC-9383-E8F0-CC4F6AB7E3AA}"/>
              </a:ext>
            </a:extLst>
          </p:cNvPr>
          <p:cNvSpPr txBox="1"/>
          <p:nvPr/>
        </p:nvSpPr>
        <p:spPr>
          <a:xfrm>
            <a:off x="1651427" y="5430475"/>
            <a:ext cx="751681" cy="307777"/>
          </a:xfrm>
          <a:prstGeom prst="rect">
            <a:avLst/>
          </a:prstGeom>
          <a:noFill/>
        </p:spPr>
        <p:txBody>
          <a:bodyPr wrap="none" rtlCol="0">
            <a:spAutoFit/>
          </a:bodyPr>
          <a:lstStyle/>
          <a:p>
            <a:r>
              <a:rPr lang="en-US" sz="1400" dirty="0">
                <a:latin typeface="Calibri" pitchFamily="34" charset="0"/>
              </a:rPr>
              <a:t>Present</a:t>
            </a:r>
          </a:p>
        </p:txBody>
      </p:sp>
      <p:sp>
        <p:nvSpPr>
          <p:cNvPr id="9" name="Rectangle 8">
            <a:extLst>
              <a:ext uri="{FF2B5EF4-FFF2-40B4-BE49-F238E27FC236}">
                <a16:creationId xmlns:a16="http://schemas.microsoft.com/office/drawing/2014/main" id="{AC1B8B21-A9B6-D066-4001-09D940093B04}"/>
              </a:ext>
            </a:extLst>
          </p:cNvPr>
          <p:cNvSpPr/>
          <p:nvPr/>
        </p:nvSpPr>
        <p:spPr bwMode="auto">
          <a:xfrm>
            <a:off x="731227" y="3636076"/>
            <a:ext cx="1866900" cy="7620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MMU looks up VPN top half in 1</a:t>
            </a:r>
            <a:r>
              <a:rPr lang="en-US" sz="1600" baseline="30000" dirty="0">
                <a:latin typeface="+mn-lt"/>
              </a:rPr>
              <a:t>st</a:t>
            </a:r>
            <a:r>
              <a:rPr lang="en-US" sz="1600" dirty="0">
                <a:latin typeface="+mn-lt"/>
              </a:rPr>
              <a:t>-level page table</a:t>
            </a:r>
          </a:p>
        </p:txBody>
      </p:sp>
      <p:sp>
        <p:nvSpPr>
          <p:cNvPr id="15" name="Oval 14">
            <a:extLst>
              <a:ext uri="{FF2B5EF4-FFF2-40B4-BE49-F238E27FC236}">
                <a16:creationId xmlns:a16="http://schemas.microsoft.com/office/drawing/2014/main" id="{C7D5EB38-C91D-BF4F-DF1C-41430FD6A1FC}"/>
              </a:ext>
            </a:extLst>
          </p:cNvPr>
          <p:cNvSpPr/>
          <p:nvPr/>
        </p:nvSpPr>
        <p:spPr bwMode="auto">
          <a:xfrm>
            <a:off x="3852035" y="3707379"/>
            <a:ext cx="1516829" cy="609598"/>
          </a:xfrm>
          <a:prstGeom prst="ellipse">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Page fault</a:t>
            </a:r>
          </a:p>
        </p:txBody>
      </p:sp>
      <p:sp>
        <p:nvSpPr>
          <p:cNvPr id="25" name="Rectangle 24">
            <a:extLst>
              <a:ext uri="{FF2B5EF4-FFF2-40B4-BE49-F238E27FC236}">
                <a16:creationId xmlns:a16="http://schemas.microsoft.com/office/drawing/2014/main" id="{73D5CF70-4706-2759-2EC9-A204E6AA6B30}"/>
              </a:ext>
            </a:extLst>
          </p:cNvPr>
          <p:cNvSpPr/>
          <p:nvPr/>
        </p:nvSpPr>
        <p:spPr bwMode="auto">
          <a:xfrm>
            <a:off x="731227" y="4701412"/>
            <a:ext cx="1866900" cy="7620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MMU looks up VPN bottom half in 2</a:t>
            </a:r>
            <a:r>
              <a:rPr lang="en-US" sz="1600" baseline="30000" dirty="0">
                <a:latin typeface="+mn-lt"/>
              </a:rPr>
              <a:t>nd</a:t>
            </a:r>
            <a:r>
              <a:rPr lang="en-US" sz="1600" dirty="0">
                <a:latin typeface="+mn-lt"/>
              </a:rPr>
              <a:t>-level page table</a:t>
            </a:r>
          </a:p>
        </p:txBody>
      </p:sp>
      <p:cxnSp>
        <p:nvCxnSpPr>
          <p:cNvPr id="27" name="Straight Arrow Connector 26">
            <a:extLst>
              <a:ext uri="{FF2B5EF4-FFF2-40B4-BE49-F238E27FC236}">
                <a16:creationId xmlns:a16="http://schemas.microsoft.com/office/drawing/2014/main" id="{499CE2A3-21D7-EEF9-F2CE-B64E7EB679BA}"/>
              </a:ext>
            </a:extLst>
          </p:cNvPr>
          <p:cNvCxnSpPr>
            <a:cxnSpLocks/>
            <a:stCxn id="9" idx="2"/>
            <a:endCxn id="25" idx="0"/>
          </p:cNvCxnSpPr>
          <p:nvPr/>
        </p:nvCxnSpPr>
        <p:spPr bwMode="auto">
          <a:xfrm>
            <a:off x="1664677" y="4398076"/>
            <a:ext cx="0" cy="303336"/>
          </a:xfrm>
          <a:prstGeom prst="straightConnector1">
            <a:avLst/>
          </a:prstGeom>
          <a:noFill/>
          <a:ln w="25400"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7DFAC542-674E-28E1-86F9-A858A3BB89A9}"/>
              </a:ext>
            </a:extLst>
          </p:cNvPr>
          <p:cNvSpPr txBox="1"/>
          <p:nvPr/>
        </p:nvSpPr>
        <p:spPr>
          <a:xfrm>
            <a:off x="1651428" y="4379387"/>
            <a:ext cx="751681" cy="307777"/>
          </a:xfrm>
          <a:prstGeom prst="rect">
            <a:avLst/>
          </a:prstGeom>
          <a:noFill/>
        </p:spPr>
        <p:txBody>
          <a:bodyPr wrap="none" rtlCol="0">
            <a:spAutoFit/>
          </a:bodyPr>
          <a:lstStyle/>
          <a:p>
            <a:r>
              <a:rPr lang="en-US" sz="1400" dirty="0">
                <a:latin typeface="Calibri" pitchFamily="34" charset="0"/>
              </a:rPr>
              <a:t>Present</a:t>
            </a:r>
          </a:p>
        </p:txBody>
      </p:sp>
      <p:sp>
        <p:nvSpPr>
          <p:cNvPr id="29" name="Rectangle 28">
            <a:extLst>
              <a:ext uri="{FF2B5EF4-FFF2-40B4-BE49-F238E27FC236}">
                <a16:creationId xmlns:a16="http://schemas.microsoft.com/office/drawing/2014/main" id="{8778BB8E-66FB-B4E3-5732-FBD69E979C84}"/>
              </a:ext>
            </a:extLst>
          </p:cNvPr>
          <p:cNvSpPr/>
          <p:nvPr/>
        </p:nvSpPr>
        <p:spPr bwMode="auto">
          <a:xfrm>
            <a:off x="626452" y="5766748"/>
            <a:ext cx="2076450" cy="573926"/>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MMU sends physical address to cache</a:t>
            </a:r>
          </a:p>
        </p:txBody>
      </p:sp>
      <p:cxnSp>
        <p:nvCxnSpPr>
          <p:cNvPr id="40" name="Straight Arrow Connector 39">
            <a:extLst>
              <a:ext uri="{FF2B5EF4-FFF2-40B4-BE49-F238E27FC236}">
                <a16:creationId xmlns:a16="http://schemas.microsoft.com/office/drawing/2014/main" id="{BD91A9E2-F5BB-8AE4-ED98-27B779404B6C}"/>
              </a:ext>
            </a:extLst>
          </p:cNvPr>
          <p:cNvCxnSpPr>
            <a:cxnSpLocks/>
            <a:stCxn id="25" idx="3"/>
            <a:endCxn id="42" idx="2"/>
          </p:cNvCxnSpPr>
          <p:nvPr/>
        </p:nvCxnSpPr>
        <p:spPr bwMode="auto">
          <a:xfrm>
            <a:off x="2598127" y="5082412"/>
            <a:ext cx="1253908" cy="0"/>
          </a:xfrm>
          <a:prstGeom prst="straightConnector1">
            <a:avLst/>
          </a:prstGeom>
          <a:noFill/>
          <a:ln w="25400" cap="flat" cmpd="sng" algn="ctr">
            <a:solidFill>
              <a:schemeClr val="tx1"/>
            </a:solidFill>
            <a:prstDash val="solid"/>
            <a:round/>
            <a:headEnd type="none" w="med" len="med"/>
            <a:tailEnd type="triangle"/>
          </a:ln>
          <a:effectLst/>
        </p:spPr>
      </p:cxnSp>
      <p:sp>
        <p:nvSpPr>
          <p:cNvPr id="41" name="TextBox 40">
            <a:extLst>
              <a:ext uri="{FF2B5EF4-FFF2-40B4-BE49-F238E27FC236}">
                <a16:creationId xmlns:a16="http://schemas.microsoft.com/office/drawing/2014/main" id="{9EE829B4-772A-B273-E1C7-81B83EF34E29}"/>
              </a:ext>
            </a:extLst>
          </p:cNvPr>
          <p:cNvSpPr txBox="1"/>
          <p:nvPr/>
        </p:nvSpPr>
        <p:spPr>
          <a:xfrm>
            <a:off x="2629862" y="4703841"/>
            <a:ext cx="1069075" cy="307777"/>
          </a:xfrm>
          <a:prstGeom prst="rect">
            <a:avLst/>
          </a:prstGeom>
          <a:noFill/>
        </p:spPr>
        <p:txBody>
          <a:bodyPr wrap="none" rtlCol="0">
            <a:spAutoFit/>
          </a:bodyPr>
          <a:lstStyle/>
          <a:p>
            <a:r>
              <a:rPr lang="en-US" sz="1400" dirty="0">
                <a:latin typeface="Calibri" pitchFamily="34" charset="0"/>
              </a:rPr>
              <a:t>Not present</a:t>
            </a:r>
          </a:p>
        </p:txBody>
      </p:sp>
      <p:sp>
        <p:nvSpPr>
          <p:cNvPr id="42" name="Oval 41">
            <a:extLst>
              <a:ext uri="{FF2B5EF4-FFF2-40B4-BE49-F238E27FC236}">
                <a16:creationId xmlns:a16="http://schemas.microsoft.com/office/drawing/2014/main" id="{C67CF6AB-041F-6E64-E1F8-673E640BE454}"/>
              </a:ext>
            </a:extLst>
          </p:cNvPr>
          <p:cNvSpPr/>
          <p:nvPr/>
        </p:nvSpPr>
        <p:spPr bwMode="auto">
          <a:xfrm>
            <a:off x="3852035" y="4777613"/>
            <a:ext cx="1516829" cy="609598"/>
          </a:xfrm>
          <a:prstGeom prst="ellipse">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Page fault</a:t>
            </a:r>
          </a:p>
        </p:txBody>
      </p:sp>
    </p:spTree>
    <p:extLst>
      <p:ext uri="{BB962C8B-B14F-4D97-AF65-F5344CB8AC3E}">
        <p14:creationId xmlns:p14="http://schemas.microsoft.com/office/powerpoint/2010/main" val="75006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Shape 1493"/>
          <p:cNvSpPr txBox="1">
            <a:spLocks noGrp="1"/>
          </p:cNvSpPr>
          <p:nvPr>
            <p:ph type="title"/>
          </p:nvPr>
        </p:nvSpPr>
        <p:spPr>
          <a:xfrm>
            <a:off x="404813" y="247650"/>
            <a:ext cx="8283575" cy="782638"/>
          </a:xfrm>
          <a:prstGeom prst="rect">
            <a:avLst/>
          </a:prstGeom>
          <a:noFill/>
          <a:ln>
            <a:noFill/>
          </a:ln>
        </p:spPr>
        <p:txBody>
          <a:bodyPr spcFirstLastPara="1" wrap="square" lIns="91425" tIns="45700" rIns="91425" bIns="45700" anchor="ctr" anchorCtr="0">
            <a:noAutofit/>
          </a:bodyPr>
          <a:lstStyle/>
          <a:p>
            <a:pPr marL="119063" marR="0" lvl="0" indent="-119063" algn="l" rtl="0">
              <a:spcBef>
                <a:spcPts val="0"/>
              </a:spcBef>
              <a:spcAft>
                <a:spcPts val="0"/>
              </a:spcAft>
              <a:buNone/>
            </a:pPr>
            <a:r>
              <a:rPr lang="en-GB" sz="3600" b="1" i="0" u="none" strike="noStrike" cap="none">
                <a:solidFill>
                  <a:schemeClr val="dk1"/>
                </a:solidFill>
                <a:latin typeface="Calibri"/>
                <a:ea typeface="Calibri"/>
                <a:cs typeface="Calibri"/>
                <a:sym typeface="Calibri"/>
              </a:rPr>
              <a:t>Translating with a k-level Page Table</a:t>
            </a:r>
            <a:endParaRPr/>
          </a:p>
        </p:txBody>
      </p:sp>
      <p:sp>
        <p:nvSpPr>
          <p:cNvPr id="1494" name="Shape 1494"/>
          <p:cNvSpPr/>
          <p:nvPr/>
        </p:nvSpPr>
        <p:spPr>
          <a:xfrm>
            <a:off x="177800" y="1833361"/>
            <a:ext cx="1524000" cy="719063"/>
          </a:xfrm>
          <a:prstGeom prst="rect">
            <a:avLst/>
          </a:prstGeom>
          <a:solidFill>
            <a:srgbClr val="F1C7C7"/>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rgbClr val="000000"/>
                </a:solidFill>
                <a:latin typeface="Calibri"/>
                <a:ea typeface="Calibri"/>
                <a:cs typeface="Calibri"/>
                <a:sym typeface="Calibri"/>
              </a:rPr>
              <a:t>Page table </a:t>
            </a:r>
            <a:br>
              <a:rPr lang="en-GB" sz="1600" b="1">
                <a:solidFill>
                  <a:srgbClr val="000000"/>
                </a:solidFill>
                <a:latin typeface="Calibri"/>
                <a:ea typeface="Calibri"/>
                <a:cs typeface="Calibri"/>
                <a:sym typeface="Calibri"/>
              </a:rPr>
            </a:br>
            <a:r>
              <a:rPr lang="en-GB" sz="1600" b="1">
                <a:solidFill>
                  <a:srgbClr val="000000"/>
                </a:solidFill>
                <a:latin typeface="Calibri"/>
                <a:ea typeface="Calibri"/>
                <a:cs typeface="Calibri"/>
                <a:sym typeface="Calibri"/>
              </a:rPr>
              <a:t>base register</a:t>
            </a:r>
            <a:endParaRPr/>
          </a:p>
          <a:p>
            <a:pPr marL="0" marR="0" lvl="0" indent="0" algn="ctr" rtl="0">
              <a:spcBef>
                <a:spcPts val="0"/>
              </a:spcBef>
              <a:spcAft>
                <a:spcPts val="0"/>
              </a:spcAft>
              <a:buNone/>
            </a:pPr>
            <a:r>
              <a:rPr lang="en-GB" sz="1600" b="1">
                <a:solidFill>
                  <a:srgbClr val="000000"/>
                </a:solidFill>
                <a:latin typeface="Calibri"/>
                <a:ea typeface="Calibri"/>
                <a:cs typeface="Calibri"/>
                <a:sym typeface="Calibri"/>
              </a:rPr>
              <a:t>(PTBR)</a:t>
            </a:r>
            <a:endParaRPr/>
          </a:p>
        </p:txBody>
      </p:sp>
      <p:cxnSp>
        <p:nvCxnSpPr>
          <p:cNvPr id="1495" name="Shape 1495"/>
          <p:cNvCxnSpPr>
            <a:stCxn id="1494" idx="2"/>
          </p:cNvCxnSpPr>
          <p:nvPr/>
        </p:nvCxnSpPr>
        <p:spPr>
          <a:xfrm>
            <a:off x="939800" y="2552424"/>
            <a:ext cx="0" cy="1486200"/>
          </a:xfrm>
          <a:prstGeom prst="straightConnector1">
            <a:avLst/>
          </a:prstGeom>
          <a:noFill/>
          <a:ln w="25400" cap="flat" cmpd="sng">
            <a:solidFill>
              <a:schemeClr val="dk1"/>
            </a:solidFill>
            <a:prstDash val="solid"/>
            <a:round/>
            <a:headEnd type="none" w="sm" len="sm"/>
            <a:tailEnd type="none" w="sm" len="sm"/>
          </a:ln>
        </p:spPr>
      </p:cxnSp>
      <p:cxnSp>
        <p:nvCxnSpPr>
          <p:cNvPr id="1496" name="Shape 1496"/>
          <p:cNvCxnSpPr/>
          <p:nvPr/>
        </p:nvCxnSpPr>
        <p:spPr>
          <a:xfrm>
            <a:off x="939800" y="4038600"/>
            <a:ext cx="1193800" cy="9525"/>
          </a:xfrm>
          <a:prstGeom prst="straightConnector1">
            <a:avLst/>
          </a:prstGeom>
          <a:noFill/>
          <a:ln w="25400" cap="flat" cmpd="sng">
            <a:solidFill>
              <a:schemeClr val="dk1"/>
            </a:solidFill>
            <a:prstDash val="solid"/>
            <a:round/>
            <a:headEnd type="none" w="sm" len="sm"/>
            <a:tailEnd type="stealth" w="med" len="med"/>
          </a:ln>
        </p:spPr>
      </p:cxnSp>
      <p:sp>
        <p:nvSpPr>
          <p:cNvPr id="1497" name="Shape 1497"/>
          <p:cNvSpPr/>
          <p:nvPr/>
        </p:nvSpPr>
        <p:spPr>
          <a:xfrm>
            <a:off x="1647336" y="2981325"/>
            <a:ext cx="1239838" cy="3048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VPN 1</a:t>
            </a:r>
            <a:endParaRPr/>
          </a:p>
        </p:txBody>
      </p:sp>
      <p:sp>
        <p:nvSpPr>
          <p:cNvPr id="1498" name="Shape 1498"/>
          <p:cNvSpPr txBox="1"/>
          <p:nvPr/>
        </p:nvSpPr>
        <p:spPr>
          <a:xfrm>
            <a:off x="7388225" y="2692986"/>
            <a:ext cx="278241"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0</a:t>
            </a:r>
            <a:endParaRPr/>
          </a:p>
        </p:txBody>
      </p:sp>
      <p:sp>
        <p:nvSpPr>
          <p:cNvPr id="1499" name="Shape 1499"/>
          <p:cNvSpPr txBox="1"/>
          <p:nvPr/>
        </p:nvSpPr>
        <p:spPr>
          <a:xfrm>
            <a:off x="6559550" y="2692986"/>
            <a:ext cx="437039"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p-1</a:t>
            </a:r>
            <a:endParaRPr/>
          </a:p>
        </p:txBody>
      </p:sp>
      <p:sp>
        <p:nvSpPr>
          <p:cNvPr id="1500" name="Shape 1500"/>
          <p:cNvSpPr txBox="1"/>
          <p:nvPr/>
        </p:nvSpPr>
        <p:spPr>
          <a:xfrm>
            <a:off x="1524000" y="2654886"/>
            <a:ext cx="437039"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n-1</a:t>
            </a:r>
            <a:endParaRPr/>
          </a:p>
        </p:txBody>
      </p:sp>
      <p:sp>
        <p:nvSpPr>
          <p:cNvPr id="1501" name="Shape 1501"/>
          <p:cNvSpPr/>
          <p:nvPr/>
        </p:nvSpPr>
        <p:spPr>
          <a:xfrm>
            <a:off x="6610350" y="2981325"/>
            <a:ext cx="919162" cy="304800"/>
          </a:xfrm>
          <a:prstGeom prst="rect">
            <a:avLst/>
          </a:prstGeom>
          <a:solidFill>
            <a:srgbClr val="DBF2DA"/>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VPO</a:t>
            </a:r>
            <a:endParaRPr/>
          </a:p>
        </p:txBody>
      </p:sp>
      <p:sp>
        <p:nvSpPr>
          <p:cNvPr id="1502" name="Shape 1502"/>
          <p:cNvSpPr/>
          <p:nvPr/>
        </p:nvSpPr>
        <p:spPr>
          <a:xfrm>
            <a:off x="2879725" y="2981325"/>
            <a:ext cx="1239837" cy="3048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VPN 2</a:t>
            </a:r>
            <a:endParaRPr/>
          </a:p>
        </p:txBody>
      </p:sp>
      <p:sp>
        <p:nvSpPr>
          <p:cNvPr id="1503" name="Shape 1503"/>
          <p:cNvSpPr/>
          <p:nvPr/>
        </p:nvSpPr>
        <p:spPr>
          <a:xfrm>
            <a:off x="4124325" y="2981325"/>
            <a:ext cx="1239837" cy="3048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a:t>
            </a:r>
            <a:endParaRPr/>
          </a:p>
        </p:txBody>
      </p:sp>
      <p:sp>
        <p:nvSpPr>
          <p:cNvPr id="1504" name="Shape 1504"/>
          <p:cNvSpPr/>
          <p:nvPr/>
        </p:nvSpPr>
        <p:spPr>
          <a:xfrm>
            <a:off x="5364162" y="2981325"/>
            <a:ext cx="1239838" cy="3048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VPN k</a:t>
            </a:r>
            <a:endParaRPr/>
          </a:p>
        </p:txBody>
      </p:sp>
      <p:cxnSp>
        <p:nvCxnSpPr>
          <p:cNvPr id="1505" name="Shape 1505"/>
          <p:cNvCxnSpPr/>
          <p:nvPr/>
        </p:nvCxnSpPr>
        <p:spPr>
          <a:xfrm>
            <a:off x="1820862" y="3143250"/>
            <a:ext cx="0" cy="1345198"/>
          </a:xfrm>
          <a:prstGeom prst="straightConnector1">
            <a:avLst/>
          </a:prstGeom>
          <a:noFill/>
          <a:ln w="25400" cap="flat" cmpd="sng">
            <a:solidFill>
              <a:schemeClr val="dk1"/>
            </a:solidFill>
            <a:prstDash val="solid"/>
            <a:round/>
            <a:headEnd type="oval" w="sm" len="sm"/>
            <a:tailEnd type="none" w="med" len="med"/>
          </a:ln>
        </p:spPr>
      </p:cxnSp>
      <p:sp>
        <p:nvSpPr>
          <p:cNvPr id="1506" name="Shape 1506"/>
          <p:cNvSpPr/>
          <p:nvPr/>
        </p:nvSpPr>
        <p:spPr>
          <a:xfrm>
            <a:off x="2163762" y="4031248"/>
            <a:ext cx="520700" cy="7747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Arial Narrow"/>
              <a:ea typeface="Arial Narrow"/>
              <a:cs typeface="Arial Narrow"/>
              <a:sym typeface="Arial Narrow"/>
            </a:endParaRPr>
          </a:p>
        </p:txBody>
      </p:sp>
      <p:cxnSp>
        <p:nvCxnSpPr>
          <p:cNvPr id="1507" name="Shape 1507"/>
          <p:cNvCxnSpPr/>
          <p:nvPr/>
        </p:nvCxnSpPr>
        <p:spPr>
          <a:xfrm>
            <a:off x="1820862" y="4488448"/>
            <a:ext cx="342900" cy="0"/>
          </a:xfrm>
          <a:prstGeom prst="straightConnector1">
            <a:avLst/>
          </a:prstGeom>
          <a:noFill/>
          <a:ln w="25400" cap="flat" cmpd="sng">
            <a:solidFill>
              <a:schemeClr val="dk1"/>
            </a:solidFill>
            <a:prstDash val="solid"/>
            <a:round/>
            <a:headEnd type="none" w="med" len="med"/>
            <a:tailEnd type="triangle" w="med" len="med"/>
          </a:ln>
        </p:spPr>
      </p:cxnSp>
      <p:sp>
        <p:nvSpPr>
          <p:cNvPr id="1508" name="Shape 1508"/>
          <p:cNvSpPr/>
          <p:nvPr/>
        </p:nvSpPr>
        <p:spPr>
          <a:xfrm>
            <a:off x="2163762" y="4424948"/>
            <a:ext cx="520700" cy="114300"/>
          </a:xfrm>
          <a:prstGeom prst="rect">
            <a:avLst/>
          </a:prstGeom>
          <a:solidFill>
            <a:srgbClr val="C0C0C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Arial Narrow"/>
              <a:ea typeface="Arial Narrow"/>
              <a:cs typeface="Arial Narrow"/>
              <a:sym typeface="Arial Narrow"/>
            </a:endParaRPr>
          </a:p>
        </p:txBody>
      </p:sp>
      <p:cxnSp>
        <p:nvCxnSpPr>
          <p:cNvPr id="1509" name="Shape 1509"/>
          <p:cNvCxnSpPr/>
          <p:nvPr/>
        </p:nvCxnSpPr>
        <p:spPr>
          <a:xfrm>
            <a:off x="3027362" y="3143250"/>
            <a:ext cx="0" cy="1103898"/>
          </a:xfrm>
          <a:prstGeom prst="straightConnector1">
            <a:avLst/>
          </a:prstGeom>
          <a:noFill/>
          <a:ln w="25400" cap="flat" cmpd="sng">
            <a:solidFill>
              <a:schemeClr val="dk1"/>
            </a:solidFill>
            <a:prstDash val="solid"/>
            <a:round/>
            <a:headEnd type="oval" w="sm" len="sm"/>
            <a:tailEnd type="none" w="med" len="med"/>
          </a:ln>
        </p:spPr>
      </p:cxnSp>
      <p:sp>
        <p:nvSpPr>
          <p:cNvPr id="1510" name="Shape 1510"/>
          <p:cNvSpPr/>
          <p:nvPr/>
        </p:nvSpPr>
        <p:spPr>
          <a:xfrm>
            <a:off x="3370262" y="4031248"/>
            <a:ext cx="520700" cy="7747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Arial Narrow"/>
              <a:ea typeface="Arial Narrow"/>
              <a:cs typeface="Arial Narrow"/>
              <a:sym typeface="Arial Narrow"/>
            </a:endParaRPr>
          </a:p>
        </p:txBody>
      </p:sp>
      <p:cxnSp>
        <p:nvCxnSpPr>
          <p:cNvPr id="1511" name="Shape 1511"/>
          <p:cNvCxnSpPr/>
          <p:nvPr/>
        </p:nvCxnSpPr>
        <p:spPr>
          <a:xfrm>
            <a:off x="3027362" y="4247148"/>
            <a:ext cx="342900" cy="0"/>
          </a:xfrm>
          <a:prstGeom prst="straightConnector1">
            <a:avLst/>
          </a:prstGeom>
          <a:noFill/>
          <a:ln w="25400" cap="flat" cmpd="sng">
            <a:solidFill>
              <a:schemeClr val="dk1"/>
            </a:solidFill>
            <a:prstDash val="solid"/>
            <a:round/>
            <a:headEnd type="none" w="med" len="med"/>
            <a:tailEnd type="triangle" w="med" len="med"/>
          </a:ln>
        </p:spPr>
      </p:cxnSp>
      <p:sp>
        <p:nvSpPr>
          <p:cNvPr id="1512" name="Shape 1512"/>
          <p:cNvSpPr/>
          <p:nvPr/>
        </p:nvSpPr>
        <p:spPr>
          <a:xfrm>
            <a:off x="3370262" y="4196348"/>
            <a:ext cx="520700" cy="114300"/>
          </a:xfrm>
          <a:prstGeom prst="rect">
            <a:avLst/>
          </a:prstGeom>
          <a:solidFill>
            <a:srgbClr val="C0C0C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Arial Narrow"/>
              <a:ea typeface="Arial Narrow"/>
              <a:cs typeface="Arial Narrow"/>
              <a:sym typeface="Arial Narrow"/>
            </a:endParaRPr>
          </a:p>
        </p:txBody>
      </p:sp>
      <p:cxnSp>
        <p:nvCxnSpPr>
          <p:cNvPr id="1513" name="Shape 1513"/>
          <p:cNvCxnSpPr/>
          <p:nvPr/>
        </p:nvCxnSpPr>
        <p:spPr>
          <a:xfrm>
            <a:off x="5541962" y="3143250"/>
            <a:ext cx="0" cy="1484898"/>
          </a:xfrm>
          <a:prstGeom prst="straightConnector1">
            <a:avLst/>
          </a:prstGeom>
          <a:noFill/>
          <a:ln w="25400" cap="flat" cmpd="sng">
            <a:solidFill>
              <a:schemeClr val="dk1"/>
            </a:solidFill>
            <a:prstDash val="solid"/>
            <a:round/>
            <a:headEnd type="oval" w="sm" len="sm"/>
            <a:tailEnd type="none" w="med" len="med"/>
          </a:ln>
        </p:spPr>
      </p:cxnSp>
      <p:sp>
        <p:nvSpPr>
          <p:cNvPr id="1514" name="Shape 1514"/>
          <p:cNvSpPr/>
          <p:nvPr/>
        </p:nvSpPr>
        <p:spPr>
          <a:xfrm>
            <a:off x="5884862" y="4031248"/>
            <a:ext cx="520700" cy="7747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Arial Narrow"/>
              <a:ea typeface="Arial Narrow"/>
              <a:cs typeface="Arial Narrow"/>
              <a:sym typeface="Arial Narrow"/>
            </a:endParaRPr>
          </a:p>
        </p:txBody>
      </p:sp>
      <p:cxnSp>
        <p:nvCxnSpPr>
          <p:cNvPr id="1515" name="Shape 1515"/>
          <p:cNvCxnSpPr/>
          <p:nvPr/>
        </p:nvCxnSpPr>
        <p:spPr>
          <a:xfrm>
            <a:off x="5541962" y="4628148"/>
            <a:ext cx="342900" cy="0"/>
          </a:xfrm>
          <a:prstGeom prst="straightConnector1">
            <a:avLst/>
          </a:prstGeom>
          <a:noFill/>
          <a:ln w="25400" cap="flat" cmpd="sng">
            <a:solidFill>
              <a:schemeClr val="dk1"/>
            </a:solidFill>
            <a:prstDash val="solid"/>
            <a:round/>
            <a:headEnd type="none" w="med" len="med"/>
            <a:tailEnd type="triangle" w="med" len="med"/>
          </a:ln>
        </p:spPr>
      </p:cxnSp>
      <p:sp>
        <p:nvSpPr>
          <p:cNvPr id="1516" name="Shape 1516"/>
          <p:cNvSpPr/>
          <p:nvPr/>
        </p:nvSpPr>
        <p:spPr>
          <a:xfrm>
            <a:off x="5884862" y="4539248"/>
            <a:ext cx="520700" cy="152400"/>
          </a:xfrm>
          <a:prstGeom prst="rect">
            <a:avLst/>
          </a:prstGeom>
          <a:solidFill>
            <a:srgbClr val="DEDFF5"/>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400" b="1" dirty="0">
                <a:solidFill>
                  <a:schemeClr val="dk1"/>
                </a:solidFill>
                <a:latin typeface="Arial Narrow"/>
                <a:ea typeface="Arial Narrow"/>
                <a:cs typeface="Arial Narrow"/>
                <a:sym typeface="Arial Narrow"/>
              </a:rPr>
              <a:t>PPN</a:t>
            </a:r>
            <a:endParaRPr dirty="0"/>
          </a:p>
        </p:txBody>
      </p:sp>
      <p:sp>
        <p:nvSpPr>
          <p:cNvPr id="1517" name="Shape 1517"/>
          <p:cNvSpPr txBox="1"/>
          <p:nvPr/>
        </p:nvSpPr>
        <p:spPr>
          <a:xfrm>
            <a:off x="7388225" y="5101809"/>
            <a:ext cx="278241"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0</a:t>
            </a:r>
            <a:endParaRPr/>
          </a:p>
        </p:txBody>
      </p:sp>
      <p:sp>
        <p:nvSpPr>
          <p:cNvPr id="1518" name="Shape 1518"/>
          <p:cNvSpPr txBox="1"/>
          <p:nvPr/>
        </p:nvSpPr>
        <p:spPr>
          <a:xfrm>
            <a:off x="6559550" y="5101809"/>
            <a:ext cx="437039"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p-1</a:t>
            </a:r>
            <a:endParaRPr/>
          </a:p>
        </p:txBody>
      </p:sp>
      <p:sp>
        <p:nvSpPr>
          <p:cNvPr id="1519" name="Shape 1519"/>
          <p:cNvSpPr txBox="1"/>
          <p:nvPr/>
        </p:nvSpPr>
        <p:spPr>
          <a:xfrm>
            <a:off x="2751137" y="5098634"/>
            <a:ext cx="483826"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m-1</a:t>
            </a:r>
            <a:endParaRPr/>
          </a:p>
        </p:txBody>
      </p:sp>
      <p:sp>
        <p:nvSpPr>
          <p:cNvPr id="1520" name="Shape 1520"/>
          <p:cNvSpPr/>
          <p:nvPr/>
        </p:nvSpPr>
        <p:spPr>
          <a:xfrm>
            <a:off x="6610350" y="5390148"/>
            <a:ext cx="919162" cy="304800"/>
          </a:xfrm>
          <a:prstGeom prst="rect">
            <a:avLst/>
          </a:prstGeom>
          <a:solidFill>
            <a:srgbClr val="DBF2DA"/>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PPO</a:t>
            </a:r>
            <a:endParaRPr/>
          </a:p>
        </p:txBody>
      </p:sp>
      <p:sp>
        <p:nvSpPr>
          <p:cNvPr id="1521" name="Shape 1521"/>
          <p:cNvSpPr/>
          <p:nvPr/>
        </p:nvSpPr>
        <p:spPr>
          <a:xfrm>
            <a:off x="2879725" y="5390148"/>
            <a:ext cx="3724275" cy="304800"/>
          </a:xfrm>
          <a:prstGeom prst="rect">
            <a:avLst/>
          </a:prstGeom>
          <a:solidFill>
            <a:srgbClr val="DEDFF5"/>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PPN</a:t>
            </a:r>
            <a:endParaRPr/>
          </a:p>
        </p:txBody>
      </p:sp>
      <p:cxnSp>
        <p:nvCxnSpPr>
          <p:cNvPr id="1522" name="Shape 1522"/>
          <p:cNvCxnSpPr/>
          <p:nvPr/>
        </p:nvCxnSpPr>
        <p:spPr>
          <a:xfrm>
            <a:off x="2570162" y="4488448"/>
            <a:ext cx="309563" cy="0"/>
          </a:xfrm>
          <a:prstGeom prst="straightConnector1">
            <a:avLst/>
          </a:prstGeom>
          <a:noFill/>
          <a:ln w="25400" cap="flat" cmpd="sng">
            <a:solidFill>
              <a:schemeClr val="dk1"/>
            </a:solidFill>
            <a:prstDash val="solid"/>
            <a:round/>
            <a:headEnd type="oval" w="sm" len="sm"/>
            <a:tailEnd type="none" w="med" len="med"/>
          </a:ln>
        </p:spPr>
      </p:cxnSp>
      <p:cxnSp>
        <p:nvCxnSpPr>
          <p:cNvPr id="1523" name="Shape 1523"/>
          <p:cNvCxnSpPr/>
          <p:nvPr/>
        </p:nvCxnSpPr>
        <p:spPr>
          <a:xfrm rot="10800000">
            <a:off x="2874962" y="4034423"/>
            <a:ext cx="0" cy="457200"/>
          </a:xfrm>
          <a:prstGeom prst="straightConnector1">
            <a:avLst/>
          </a:prstGeom>
          <a:noFill/>
          <a:ln w="25400" cap="flat" cmpd="sng">
            <a:solidFill>
              <a:schemeClr val="dk1"/>
            </a:solidFill>
            <a:prstDash val="solid"/>
            <a:round/>
            <a:headEnd type="none" w="med" len="med"/>
            <a:tailEnd type="none" w="med" len="med"/>
          </a:ln>
        </p:spPr>
      </p:cxnSp>
      <p:cxnSp>
        <p:nvCxnSpPr>
          <p:cNvPr id="1524" name="Shape 1524"/>
          <p:cNvCxnSpPr/>
          <p:nvPr/>
        </p:nvCxnSpPr>
        <p:spPr>
          <a:xfrm>
            <a:off x="2879725" y="4031248"/>
            <a:ext cx="490537" cy="0"/>
          </a:xfrm>
          <a:prstGeom prst="straightConnector1">
            <a:avLst/>
          </a:prstGeom>
          <a:noFill/>
          <a:ln w="25400" cap="flat" cmpd="sng">
            <a:solidFill>
              <a:schemeClr val="dk1"/>
            </a:solidFill>
            <a:prstDash val="solid"/>
            <a:round/>
            <a:headEnd type="none" w="med" len="med"/>
            <a:tailEnd type="triangle" w="med" len="med"/>
          </a:ln>
        </p:spPr>
      </p:cxnSp>
      <p:cxnSp>
        <p:nvCxnSpPr>
          <p:cNvPr id="1525" name="Shape 1525"/>
          <p:cNvCxnSpPr/>
          <p:nvPr/>
        </p:nvCxnSpPr>
        <p:spPr>
          <a:xfrm>
            <a:off x="3789362" y="4247148"/>
            <a:ext cx="309563" cy="0"/>
          </a:xfrm>
          <a:prstGeom prst="straightConnector1">
            <a:avLst/>
          </a:prstGeom>
          <a:noFill/>
          <a:ln w="25400" cap="flat" cmpd="sng">
            <a:solidFill>
              <a:schemeClr val="dk1"/>
            </a:solidFill>
            <a:prstDash val="solid"/>
            <a:round/>
            <a:headEnd type="oval" w="sm" len="sm"/>
            <a:tailEnd type="none" w="med" len="med"/>
          </a:ln>
        </p:spPr>
      </p:cxnSp>
      <p:cxnSp>
        <p:nvCxnSpPr>
          <p:cNvPr id="1526" name="Shape 1526"/>
          <p:cNvCxnSpPr/>
          <p:nvPr/>
        </p:nvCxnSpPr>
        <p:spPr>
          <a:xfrm rot="10800000" flipH="1">
            <a:off x="4090987" y="4031248"/>
            <a:ext cx="4763" cy="215900"/>
          </a:xfrm>
          <a:prstGeom prst="straightConnector1">
            <a:avLst/>
          </a:prstGeom>
          <a:noFill/>
          <a:ln w="25400" cap="flat" cmpd="sng">
            <a:solidFill>
              <a:schemeClr val="dk1"/>
            </a:solidFill>
            <a:prstDash val="solid"/>
            <a:round/>
            <a:headEnd type="none" w="med" len="med"/>
            <a:tailEnd type="none" w="med" len="med"/>
          </a:ln>
        </p:spPr>
      </p:cxnSp>
      <p:cxnSp>
        <p:nvCxnSpPr>
          <p:cNvPr id="1527" name="Shape 1527"/>
          <p:cNvCxnSpPr/>
          <p:nvPr/>
        </p:nvCxnSpPr>
        <p:spPr>
          <a:xfrm>
            <a:off x="4098925" y="4031248"/>
            <a:ext cx="490537" cy="0"/>
          </a:xfrm>
          <a:prstGeom prst="straightConnector1">
            <a:avLst/>
          </a:prstGeom>
          <a:noFill/>
          <a:ln w="25400" cap="flat" cmpd="sng">
            <a:solidFill>
              <a:schemeClr val="dk1"/>
            </a:solidFill>
            <a:prstDash val="solid"/>
            <a:round/>
            <a:headEnd type="none" w="med" len="med"/>
            <a:tailEnd type="triangle" w="med" len="med"/>
          </a:ln>
        </p:spPr>
      </p:cxnSp>
      <p:sp>
        <p:nvSpPr>
          <p:cNvPr id="1528" name="Shape 1528"/>
          <p:cNvSpPr txBox="1"/>
          <p:nvPr/>
        </p:nvSpPr>
        <p:spPr>
          <a:xfrm>
            <a:off x="3695700" y="2548523"/>
            <a:ext cx="1774845"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VIRTUAL ADDRESS</a:t>
            </a:r>
            <a:endParaRPr/>
          </a:p>
        </p:txBody>
      </p:sp>
      <p:sp>
        <p:nvSpPr>
          <p:cNvPr id="1529" name="Shape 1529"/>
          <p:cNvSpPr txBox="1"/>
          <p:nvPr/>
        </p:nvSpPr>
        <p:spPr>
          <a:xfrm>
            <a:off x="4200525" y="5757446"/>
            <a:ext cx="1903085"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PHYSICAL ADDRESS</a:t>
            </a:r>
            <a:endParaRPr/>
          </a:p>
        </p:txBody>
      </p:sp>
      <p:cxnSp>
        <p:nvCxnSpPr>
          <p:cNvPr id="1530" name="Shape 1530"/>
          <p:cNvCxnSpPr/>
          <p:nvPr/>
        </p:nvCxnSpPr>
        <p:spPr>
          <a:xfrm>
            <a:off x="7062787" y="3419475"/>
            <a:ext cx="0" cy="1970673"/>
          </a:xfrm>
          <a:prstGeom prst="straightConnector1">
            <a:avLst/>
          </a:prstGeom>
          <a:noFill/>
          <a:ln w="25400" cap="flat" cmpd="sng">
            <a:solidFill>
              <a:schemeClr val="dk1"/>
            </a:solidFill>
            <a:prstDash val="solid"/>
            <a:round/>
            <a:headEnd type="none" w="med" len="med"/>
            <a:tailEnd type="triangle" w="med" len="med"/>
          </a:ln>
        </p:spPr>
      </p:cxnSp>
      <p:cxnSp>
        <p:nvCxnSpPr>
          <p:cNvPr id="1531" name="Shape 1531"/>
          <p:cNvCxnSpPr/>
          <p:nvPr/>
        </p:nvCxnSpPr>
        <p:spPr>
          <a:xfrm>
            <a:off x="6557962" y="4609098"/>
            <a:ext cx="220663" cy="0"/>
          </a:xfrm>
          <a:prstGeom prst="straightConnector1">
            <a:avLst/>
          </a:prstGeom>
          <a:noFill/>
          <a:ln w="25400" cap="flat" cmpd="sng">
            <a:solidFill>
              <a:schemeClr val="dk1"/>
            </a:solidFill>
            <a:prstDash val="solid"/>
            <a:round/>
            <a:headEnd type="none" w="med" len="med"/>
            <a:tailEnd type="none" w="med" len="med"/>
          </a:ln>
        </p:spPr>
      </p:cxnSp>
      <p:cxnSp>
        <p:nvCxnSpPr>
          <p:cNvPr id="1532" name="Shape 1532"/>
          <p:cNvCxnSpPr/>
          <p:nvPr/>
        </p:nvCxnSpPr>
        <p:spPr>
          <a:xfrm>
            <a:off x="6773862" y="4613861"/>
            <a:ext cx="0" cy="534987"/>
          </a:xfrm>
          <a:prstGeom prst="straightConnector1">
            <a:avLst/>
          </a:prstGeom>
          <a:noFill/>
          <a:ln w="25400" cap="flat" cmpd="sng">
            <a:solidFill>
              <a:schemeClr val="dk1"/>
            </a:solidFill>
            <a:prstDash val="solid"/>
            <a:round/>
            <a:headEnd type="none" w="med" len="med"/>
            <a:tailEnd type="none" w="med" len="med"/>
          </a:ln>
        </p:spPr>
      </p:cxnSp>
      <p:cxnSp>
        <p:nvCxnSpPr>
          <p:cNvPr id="1533" name="Shape 1533"/>
          <p:cNvCxnSpPr/>
          <p:nvPr/>
        </p:nvCxnSpPr>
        <p:spPr>
          <a:xfrm flipH="1">
            <a:off x="4779962" y="5145673"/>
            <a:ext cx="1993900" cy="3175"/>
          </a:xfrm>
          <a:prstGeom prst="straightConnector1">
            <a:avLst/>
          </a:prstGeom>
          <a:noFill/>
          <a:ln w="25400" cap="flat" cmpd="sng">
            <a:solidFill>
              <a:schemeClr val="dk1"/>
            </a:solidFill>
            <a:prstDash val="solid"/>
            <a:round/>
            <a:headEnd type="none" w="med" len="med"/>
            <a:tailEnd type="none" w="med" len="med"/>
          </a:ln>
        </p:spPr>
      </p:cxnSp>
      <p:cxnSp>
        <p:nvCxnSpPr>
          <p:cNvPr id="1534" name="Shape 1534"/>
          <p:cNvCxnSpPr/>
          <p:nvPr/>
        </p:nvCxnSpPr>
        <p:spPr>
          <a:xfrm>
            <a:off x="4779962" y="5148848"/>
            <a:ext cx="0" cy="241300"/>
          </a:xfrm>
          <a:prstGeom prst="straightConnector1">
            <a:avLst/>
          </a:prstGeom>
          <a:noFill/>
          <a:ln w="25400" cap="flat" cmpd="sng">
            <a:solidFill>
              <a:schemeClr val="dk1"/>
            </a:solidFill>
            <a:prstDash val="solid"/>
            <a:round/>
            <a:headEnd type="none" w="med" len="med"/>
            <a:tailEnd type="triangle" w="med" len="med"/>
          </a:ln>
        </p:spPr>
      </p:cxnSp>
      <p:cxnSp>
        <p:nvCxnSpPr>
          <p:cNvPr id="1535" name="Shape 1535"/>
          <p:cNvCxnSpPr/>
          <p:nvPr/>
        </p:nvCxnSpPr>
        <p:spPr>
          <a:xfrm>
            <a:off x="5186362" y="4031248"/>
            <a:ext cx="711200" cy="0"/>
          </a:xfrm>
          <a:prstGeom prst="straightConnector1">
            <a:avLst/>
          </a:prstGeom>
          <a:noFill/>
          <a:ln w="25400" cap="flat" cmpd="sng">
            <a:solidFill>
              <a:schemeClr val="dk1"/>
            </a:solidFill>
            <a:prstDash val="solid"/>
            <a:round/>
            <a:headEnd type="none" w="med" len="med"/>
            <a:tailEnd type="triangle" w="med" len="med"/>
          </a:ln>
        </p:spPr>
      </p:cxnSp>
      <p:sp>
        <p:nvSpPr>
          <p:cNvPr id="1536" name="Shape 1536"/>
          <p:cNvSpPr txBox="1"/>
          <p:nvPr/>
        </p:nvSpPr>
        <p:spPr>
          <a:xfrm>
            <a:off x="4525962" y="3801646"/>
            <a:ext cx="325029"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a:t>
            </a:r>
            <a:endParaRPr/>
          </a:p>
        </p:txBody>
      </p:sp>
      <p:sp>
        <p:nvSpPr>
          <p:cNvPr id="1537" name="Shape 1537"/>
          <p:cNvSpPr txBox="1"/>
          <p:nvPr/>
        </p:nvSpPr>
        <p:spPr>
          <a:xfrm>
            <a:off x="4894262" y="3801646"/>
            <a:ext cx="325029"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a:t>
            </a:r>
            <a:endParaRPr/>
          </a:p>
        </p:txBody>
      </p:sp>
      <p:sp>
        <p:nvSpPr>
          <p:cNvPr id="1538" name="Shape 1538"/>
          <p:cNvSpPr txBox="1"/>
          <p:nvPr/>
        </p:nvSpPr>
        <p:spPr>
          <a:xfrm>
            <a:off x="1940705" y="3371562"/>
            <a:ext cx="1050288" cy="58477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the Level 1</a:t>
            </a:r>
            <a:endParaRPr/>
          </a:p>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page table</a:t>
            </a:r>
            <a:endParaRPr/>
          </a:p>
        </p:txBody>
      </p:sp>
      <p:sp>
        <p:nvSpPr>
          <p:cNvPr id="1539" name="Shape 1539"/>
          <p:cNvSpPr txBox="1"/>
          <p:nvPr/>
        </p:nvSpPr>
        <p:spPr>
          <a:xfrm>
            <a:off x="3176587" y="3362037"/>
            <a:ext cx="1016925" cy="58477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a Level 2</a:t>
            </a:r>
            <a:endParaRPr/>
          </a:p>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page table</a:t>
            </a:r>
            <a:endParaRPr/>
          </a:p>
        </p:txBody>
      </p:sp>
      <p:sp>
        <p:nvSpPr>
          <p:cNvPr id="1540" name="Shape 1540"/>
          <p:cNvSpPr txBox="1"/>
          <p:nvPr/>
        </p:nvSpPr>
        <p:spPr>
          <a:xfrm>
            <a:off x="5681662" y="3352512"/>
            <a:ext cx="1016925" cy="58477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a Level k</a:t>
            </a:r>
            <a:endParaRPr/>
          </a:p>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page table</a:t>
            </a:r>
            <a:endParaRPr/>
          </a:p>
        </p:txBody>
      </p:sp>
      <p:sp>
        <p:nvSpPr>
          <p:cNvPr id="1541" name="Shape 1541"/>
          <p:cNvSpPr/>
          <p:nvPr/>
        </p:nvSpPr>
        <p:spPr>
          <a:xfrm rot="5400000">
            <a:off x="7014369" y="2905919"/>
            <a:ext cx="112712" cy="914400"/>
          </a:xfrm>
          <a:prstGeom prst="rightBrace">
            <a:avLst>
              <a:gd name="adj1" fmla="val 6760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Arial Narrow"/>
              <a:ea typeface="Arial Narrow"/>
              <a:cs typeface="Arial Narrow"/>
              <a:sym typeface="Arial Narrow"/>
            </a:endParaRPr>
          </a:p>
        </p:txBody>
      </p:sp>
      <p:sp>
        <p:nvSpPr>
          <p:cNvPr id="1542" name="Shape 1542"/>
          <p:cNvSpPr/>
          <p:nvPr/>
        </p:nvSpPr>
        <p:spPr>
          <a:xfrm>
            <a:off x="6446837" y="4539248"/>
            <a:ext cx="74613" cy="142875"/>
          </a:xfrm>
          <a:prstGeom prst="rightBrace">
            <a:avLst>
              <a:gd name="adj1" fmla="val 15957"/>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Arial Narrow"/>
              <a:ea typeface="Arial Narrow"/>
              <a:cs typeface="Arial Narrow"/>
              <a:sym typeface="Arial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Shape 1493"/>
          <p:cNvSpPr txBox="1">
            <a:spLocks noGrp="1"/>
          </p:cNvSpPr>
          <p:nvPr>
            <p:ph type="title"/>
          </p:nvPr>
        </p:nvSpPr>
        <p:spPr>
          <a:xfrm>
            <a:off x="404813" y="247650"/>
            <a:ext cx="8283575" cy="782638"/>
          </a:xfrm>
          <a:prstGeom prst="rect">
            <a:avLst/>
          </a:prstGeom>
          <a:noFill/>
          <a:ln>
            <a:noFill/>
          </a:ln>
        </p:spPr>
        <p:txBody>
          <a:bodyPr spcFirstLastPara="1" wrap="square" lIns="91425" tIns="45700" rIns="91425" bIns="45700" anchor="ctr" anchorCtr="0">
            <a:noAutofit/>
          </a:bodyPr>
          <a:lstStyle/>
          <a:p>
            <a:pPr marL="119063" marR="0" lvl="0" indent="-119063" algn="l" rtl="0">
              <a:spcBef>
                <a:spcPts val="0"/>
              </a:spcBef>
              <a:spcAft>
                <a:spcPts val="0"/>
              </a:spcAft>
              <a:buNone/>
            </a:pPr>
            <a:r>
              <a:rPr lang="en-GB" dirty="0">
                <a:solidFill>
                  <a:schemeClr val="dk1"/>
                </a:solidFill>
                <a:latin typeface="Calibri"/>
                <a:ea typeface="Calibri"/>
                <a:cs typeface="Calibri"/>
                <a:sym typeface="Calibri"/>
              </a:rPr>
              <a:t>The problem (with</a:t>
            </a:r>
            <a:r>
              <a:rPr lang="en-GB" sz="3600" b="1" i="0" u="none" strike="noStrike" cap="none" dirty="0">
                <a:solidFill>
                  <a:schemeClr val="dk1"/>
                </a:solidFill>
                <a:latin typeface="Calibri"/>
                <a:ea typeface="Calibri"/>
                <a:cs typeface="Calibri"/>
                <a:sym typeface="Calibri"/>
              </a:rPr>
              <a:t> k-level page </a:t>
            </a:r>
            <a:r>
              <a:rPr lang="en-GB" dirty="0">
                <a:solidFill>
                  <a:schemeClr val="dk1"/>
                </a:solidFill>
                <a:latin typeface="Calibri"/>
                <a:ea typeface="Calibri"/>
                <a:cs typeface="Calibri"/>
                <a:sym typeface="Calibri"/>
              </a:rPr>
              <a:t>t</a:t>
            </a:r>
            <a:r>
              <a:rPr lang="en-GB" sz="3600" b="1" i="0" u="none" strike="noStrike" cap="none" dirty="0">
                <a:solidFill>
                  <a:schemeClr val="dk1"/>
                </a:solidFill>
                <a:latin typeface="Calibri"/>
                <a:ea typeface="Calibri"/>
                <a:cs typeface="Calibri"/>
                <a:sym typeface="Calibri"/>
              </a:rPr>
              <a:t>ables)</a:t>
            </a:r>
            <a:endParaRPr dirty="0"/>
          </a:p>
        </p:txBody>
      </p:sp>
      <p:sp>
        <p:nvSpPr>
          <p:cNvPr id="1494" name="Shape 1494"/>
          <p:cNvSpPr/>
          <p:nvPr/>
        </p:nvSpPr>
        <p:spPr>
          <a:xfrm>
            <a:off x="177800" y="1833361"/>
            <a:ext cx="1524000" cy="719063"/>
          </a:xfrm>
          <a:prstGeom prst="rect">
            <a:avLst/>
          </a:prstGeom>
          <a:solidFill>
            <a:srgbClr val="F1C7C7"/>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rgbClr val="000000"/>
                </a:solidFill>
                <a:latin typeface="Calibri"/>
                <a:ea typeface="Calibri"/>
                <a:cs typeface="Calibri"/>
                <a:sym typeface="Calibri"/>
              </a:rPr>
              <a:t>Page table </a:t>
            </a:r>
            <a:br>
              <a:rPr lang="en-GB" sz="1600" b="1">
                <a:solidFill>
                  <a:srgbClr val="000000"/>
                </a:solidFill>
                <a:latin typeface="Calibri"/>
                <a:ea typeface="Calibri"/>
                <a:cs typeface="Calibri"/>
                <a:sym typeface="Calibri"/>
              </a:rPr>
            </a:br>
            <a:r>
              <a:rPr lang="en-GB" sz="1600" b="1">
                <a:solidFill>
                  <a:srgbClr val="000000"/>
                </a:solidFill>
                <a:latin typeface="Calibri"/>
                <a:ea typeface="Calibri"/>
                <a:cs typeface="Calibri"/>
                <a:sym typeface="Calibri"/>
              </a:rPr>
              <a:t>base register</a:t>
            </a:r>
            <a:endParaRPr/>
          </a:p>
          <a:p>
            <a:pPr marL="0" marR="0" lvl="0" indent="0" algn="ctr" rtl="0">
              <a:spcBef>
                <a:spcPts val="0"/>
              </a:spcBef>
              <a:spcAft>
                <a:spcPts val="0"/>
              </a:spcAft>
              <a:buNone/>
            </a:pPr>
            <a:r>
              <a:rPr lang="en-GB" sz="1600" b="1">
                <a:solidFill>
                  <a:srgbClr val="000000"/>
                </a:solidFill>
                <a:latin typeface="Calibri"/>
                <a:ea typeface="Calibri"/>
                <a:cs typeface="Calibri"/>
                <a:sym typeface="Calibri"/>
              </a:rPr>
              <a:t>(PTBR)</a:t>
            </a:r>
            <a:endParaRPr/>
          </a:p>
        </p:txBody>
      </p:sp>
      <p:cxnSp>
        <p:nvCxnSpPr>
          <p:cNvPr id="1495" name="Shape 1495"/>
          <p:cNvCxnSpPr>
            <a:stCxn id="1494" idx="2"/>
          </p:cNvCxnSpPr>
          <p:nvPr/>
        </p:nvCxnSpPr>
        <p:spPr>
          <a:xfrm>
            <a:off x="939800" y="2552424"/>
            <a:ext cx="0" cy="1486200"/>
          </a:xfrm>
          <a:prstGeom prst="straightConnector1">
            <a:avLst/>
          </a:prstGeom>
          <a:noFill/>
          <a:ln w="25400" cap="flat" cmpd="sng">
            <a:solidFill>
              <a:schemeClr val="dk1"/>
            </a:solidFill>
            <a:prstDash val="solid"/>
            <a:round/>
            <a:headEnd type="none" w="sm" len="sm"/>
            <a:tailEnd type="none" w="sm" len="sm"/>
          </a:ln>
        </p:spPr>
      </p:cxnSp>
      <p:cxnSp>
        <p:nvCxnSpPr>
          <p:cNvPr id="1496" name="Shape 1496"/>
          <p:cNvCxnSpPr/>
          <p:nvPr/>
        </p:nvCxnSpPr>
        <p:spPr>
          <a:xfrm>
            <a:off x="939800" y="4038600"/>
            <a:ext cx="1193800" cy="9525"/>
          </a:xfrm>
          <a:prstGeom prst="straightConnector1">
            <a:avLst/>
          </a:prstGeom>
          <a:noFill/>
          <a:ln w="25400" cap="flat" cmpd="sng">
            <a:solidFill>
              <a:schemeClr val="dk1"/>
            </a:solidFill>
            <a:prstDash val="solid"/>
            <a:round/>
            <a:headEnd type="none" w="sm" len="sm"/>
            <a:tailEnd type="stealth" w="med" len="med"/>
          </a:ln>
        </p:spPr>
      </p:cxnSp>
      <p:sp>
        <p:nvSpPr>
          <p:cNvPr id="1497" name="Shape 1497"/>
          <p:cNvSpPr/>
          <p:nvPr/>
        </p:nvSpPr>
        <p:spPr>
          <a:xfrm>
            <a:off x="1647336" y="2981325"/>
            <a:ext cx="1239838" cy="3048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VPN 1</a:t>
            </a:r>
            <a:endParaRPr/>
          </a:p>
        </p:txBody>
      </p:sp>
      <p:sp>
        <p:nvSpPr>
          <p:cNvPr id="1498" name="Shape 1498"/>
          <p:cNvSpPr txBox="1"/>
          <p:nvPr/>
        </p:nvSpPr>
        <p:spPr>
          <a:xfrm>
            <a:off x="7388225" y="2692986"/>
            <a:ext cx="278241"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0</a:t>
            </a:r>
            <a:endParaRPr/>
          </a:p>
        </p:txBody>
      </p:sp>
      <p:sp>
        <p:nvSpPr>
          <p:cNvPr id="1499" name="Shape 1499"/>
          <p:cNvSpPr txBox="1"/>
          <p:nvPr/>
        </p:nvSpPr>
        <p:spPr>
          <a:xfrm>
            <a:off x="6559550" y="2692986"/>
            <a:ext cx="437039"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p-1</a:t>
            </a:r>
            <a:endParaRPr/>
          </a:p>
        </p:txBody>
      </p:sp>
      <p:sp>
        <p:nvSpPr>
          <p:cNvPr id="1500" name="Shape 1500"/>
          <p:cNvSpPr txBox="1"/>
          <p:nvPr/>
        </p:nvSpPr>
        <p:spPr>
          <a:xfrm>
            <a:off x="1524000" y="2654886"/>
            <a:ext cx="437039"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n-1</a:t>
            </a:r>
            <a:endParaRPr/>
          </a:p>
        </p:txBody>
      </p:sp>
      <p:sp>
        <p:nvSpPr>
          <p:cNvPr id="1501" name="Shape 1501"/>
          <p:cNvSpPr/>
          <p:nvPr/>
        </p:nvSpPr>
        <p:spPr>
          <a:xfrm>
            <a:off x="6610350" y="2981325"/>
            <a:ext cx="919162" cy="304800"/>
          </a:xfrm>
          <a:prstGeom prst="rect">
            <a:avLst/>
          </a:prstGeom>
          <a:solidFill>
            <a:srgbClr val="DBF2DA"/>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VPO</a:t>
            </a:r>
            <a:endParaRPr/>
          </a:p>
        </p:txBody>
      </p:sp>
      <p:sp>
        <p:nvSpPr>
          <p:cNvPr id="1502" name="Shape 1502"/>
          <p:cNvSpPr/>
          <p:nvPr/>
        </p:nvSpPr>
        <p:spPr>
          <a:xfrm>
            <a:off x="2879725" y="2981325"/>
            <a:ext cx="1239837" cy="3048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VPN 2</a:t>
            </a:r>
            <a:endParaRPr/>
          </a:p>
        </p:txBody>
      </p:sp>
      <p:sp>
        <p:nvSpPr>
          <p:cNvPr id="1503" name="Shape 1503"/>
          <p:cNvSpPr/>
          <p:nvPr/>
        </p:nvSpPr>
        <p:spPr>
          <a:xfrm>
            <a:off x="4124325" y="2981325"/>
            <a:ext cx="1239837" cy="3048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a:t>
            </a:r>
            <a:endParaRPr/>
          </a:p>
        </p:txBody>
      </p:sp>
      <p:sp>
        <p:nvSpPr>
          <p:cNvPr id="1504" name="Shape 1504"/>
          <p:cNvSpPr/>
          <p:nvPr/>
        </p:nvSpPr>
        <p:spPr>
          <a:xfrm>
            <a:off x="5364162" y="2981325"/>
            <a:ext cx="1239838" cy="3048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VPN k</a:t>
            </a:r>
            <a:endParaRPr/>
          </a:p>
        </p:txBody>
      </p:sp>
      <p:cxnSp>
        <p:nvCxnSpPr>
          <p:cNvPr id="1505" name="Shape 1505"/>
          <p:cNvCxnSpPr/>
          <p:nvPr/>
        </p:nvCxnSpPr>
        <p:spPr>
          <a:xfrm>
            <a:off x="1820862" y="3143250"/>
            <a:ext cx="0" cy="1345198"/>
          </a:xfrm>
          <a:prstGeom prst="straightConnector1">
            <a:avLst/>
          </a:prstGeom>
          <a:noFill/>
          <a:ln w="25400" cap="flat" cmpd="sng">
            <a:solidFill>
              <a:schemeClr val="dk1"/>
            </a:solidFill>
            <a:prstDash val="solid"/>
            <a:round/>
            <a:headEnd type="oval" w="sm" len="sm"/>
            <a:tailEnd type="none" w="med" len="med"/>
          </a:ln>
        </p:spPr>
      </p:cxnSp>
      <p:sp>
        <p:nvSpPr>
          <p:cNvPr id="1506" name="Shape 1506"/>
          <p:cNvSpPr/>
          <p:nvPr/>
        </p:nvSpPr>
        <p:spPr>
          <a:xfrm>
            <a:off x="2163762" y="4031248"/>
            <a:ext cx="520700" cy="7747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Arial Narrow"/>
              <a:ea typeface="Arial Narrow"/>
              <a:cs typeface="Arial Narrow"/>
              <a:sym typeface="Arial Narrow"/>
            </a:endParaRPr>
          </a:p>
        </p:txBody>
      </p:sp>
      <p:cxnSp>
        <p:nvCxnSpPr>
          <p:cNvPr id="1507" name="Shape 1507"/>
          <p:cNvCxnSpPr/>
          <p:nvPr/>
        </p:nvCxnSpPr>
        <p:spPr>
          <a:xfrm>
            <a:off x="1820862" y="4488448"/>
            <a:ext cx="342900" cy="0"/>
          </a:xfrm>
          <a:prstGeom prst="straightConnector1">
            <a:avLst/>
          </a:prstGeom>
          <a:noFill/>
          <a:ln w="25400" cap="flat" cmpd="sng">
            <a:solidFill>
              <a:schemeClr val="dk1"/>
            </a:solidFill>
            <a:prstDash val="solid"/>
            <a:round/>
            <a:headEnd type="none" w="med" len="med"/>
            <a:tailEnd type="triangle" w="med" len="med"/>
          </a:ln>
        </p:spPr>
      </p:cxnSp>
      <p:sp>
        <p:nvSpPr>
          <p:cNvPr id="1508" name="Shape 1508"/>
          <p:cNvSpPr/>
          <p:nvPr/>
        </p:nvSpPr>
        <p:spPr>
          <a:xfrm>
            <a:off x="2163762" y="4424948"/>
            <a:ext cx="520700" cy="114300"/>
          </a:xfrm>
          <a:prstGeom prst="rect">
            <a:avLst/>
          </a:prstGeom>
          <a:solidFill>
            <a:srgbClr val="C0C0C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Arial Narrow"/>
              <a:ea typeface="Arial Narrow"/>
              <a:cs typeface="Arial Narrow"/>
              <a:sym typeface="Arial Narrow"/>
            </a:endParaRPr>
          </a:p>
        </p:txBody>
      </p:sp>
      <p:cxnSp>
        <p:nvCxnSpPr>
          <p:cNvPr id="1509" name="Shape 1509"/>
          <p:cNvCxnSpPr/>
          <p:nvPr/>
        </p:nvCxnSpPr>
        <p:spPr>
          <a:xfrm>
            <a:off x="3027362" y="3143250"/>
            <a:ext cx="0" cy="1103898"/>
          </a:xfrm>
          <a:prstGeom prst="straightConnector1">
            <a:avLst/>
          </a:prstGeom>
          <a:noFill/>
          <a:ln w="25400" cap="flat" cmpd="sng">
            <a:solidFill>
              <a:schemeClr val="dk1"/>
            </a:solidFill>
            <a:prstDash val="solid"/>
            <a:round/>
            <a:headEnd type="oval" w="sm" len="sm"/>
            <a:tailEnd type="none" w="med" len="med"/>
          </a:ln>
        </p:spPr>
      </p:cxnSp>
      <p:sp>
        <p:nvSpPr>
          <p:cNvPr id="1510" name="Shape 1510"/>
          <p:cNvSpPr/>
          <p:nvPr/>
        </p:nvSpPr>
        <p:spPr>
          <a:xfrm>
            <a:off x="3370262" y="4031248"/>
            <a:ext cx="520700" cy="7747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Arial Narrow"/>
              <a:ea typeface="Arial Narrow"/>
              <a:cs typeface="Arial Narrow"/>
              <a:sym typeface="Arial Narrow"/>
            </a:endParaRPr>
          </a:p>
        </p:txBody>
      </p:sp>
      <p:cxnSp>
        <p:nvCxnSpPr>
          <p:cNvPr id="1511" name="Shape 1511"/>
          <p:cNvCxnSpPr/>
          <p:nvPr/>
        </p:nvCxnSpPr>
        <p:spPr>
          <a:xfrm>
            <a:off x="3027362" y="4247148"/>
            <a:ext cx="342900" cy="0"/>
          </a:xfrm>
          <a:prstGeom prst="straightConnector1">
            <a:avLst/>
          </a:prstGeom>
          <a:noFill/>
          <a:ln w="25400" cap="flat" cmpd="sng">
            <a:solidFill>
              <a:schemeClr val="dk1"/>
            </a:solidFill>
            <a:prstDash val="solid"/>
            <a:round/>
            <a:headEnd type="none" w="med" len="med"/>
            <a:tailEnd type="triangle" w="med" len="med"/>
          </a:ln>
        </p:spPr>
      </p:cxnSp>
      <p:sp>
        <p:nvSpPr>
          <p:cNvPr id="1512" name="Shape 1512"/>
          <p:cNvSpPr/>
          <p:nvPr/>
        </p:nvSpPr>
        <p:spPr>
          <a:xfrm>
            <a:off x="3370262" y="4196348"/>
            <a:ext cx="520700" cy="114300"/>
          </a:xfrm>
          <a:prstGeom prst="rect">
            <a:avLst/>
          </a:prstGeom>
          <a:solidFill>
            <a:srgbClr val="C0C0C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Arial Narrow"/>
              <a:ea typeface="Arial Narrow"/>
              <a:cs typeface="Arial Narrow"/>
              <a:sym typeface="Arial Narrow"/>
            </a:endParaRPr>
          </a:p>
        </p:txBody>
      </p:sp>
      <p:cxnSp>
        <p:nvCxnSpPr>
          <p:cNvPr id="1513" name="Shape 1513"/>
          <p:cNvCxnSpPr/>
          <p:nvPr/>
        </p:nvCxnSpPr>
        <p:spPr>
          <a:xfrm>
            <a:off x="5541962" y="3143250"/>
            <a:ext cx="0" cy="1484898"/>
          </a:xfrm>
          <a:prstGeom prst="straightConnector1">
            <a:avLst/>
          </a:prstGeom>
          <a:noFill/>
          <a:ln w="25400" cap="flat" cmpd="sng">
            <a:solidFill>
              <a:schemeClr val="dk1"/>
            </a:solidFill>
            <a:prstDash val="solid"/>
            <a:round/>
            <a:headEnd type="oval" w="sm" len="sm"/>
            <a:tailEnd type="none" w="med" len="med"/>
          </a:ln>
        </p:spPr>
      </p:cxnSp>
      <p:sp>
        <p:nvSpPr>
          <p:cNvPr id="1514" name="Shape 1514"/>
          <p:cNvSpPr/>
          <p:nvPr/>
        </p:nvSpPr>
        <p:spPr>
          <a:xfrm>
            <a:off x="5884862" y="4031248"/>
            <a:ext cx="520700" cy="7747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Arial Narrow"/>
              <a:ea typeface="Arial Narrow"/>
              <a:cs typeface="Arial Narrow"/>
              <a:sym typeface="Arial Narrow"/>
            </a:endParaRPr>
          </a:p>
        </p:txBody>
      </p:sp>
      <p:cxnSp>
        <p:nvCxnSpPr>
          <p:cNvPr id="1515" name="Shape 1515"/>
          <p:cNvCxnSpPr/>
          <p:nvPr/>
        </p:nvCxnSpPr>
        <p:spPr>
          <a:xfrm>
            <a:off x="5541962" y="4628148"/>
            <a:ext cx="342900" cy="0"/>
          </a:xfrm>
          <a:prstGeom prst="straightConnector1">
            <a:avLst/>
          </a:prstGeom>
          <a:noFill/>
          <a:ln w="25400" cap="flat" cmpd="sng">
            <a:solidFill>
              <a:schemeClr val="dk1"/>
            </a:solidFill>
            <a:prstDash val="solid"/>
            <a:round/>
            <a:headEnd type="none" w="med" len="med"/>
            <a:tailEnd type="triangle" w="med" len="med"/>
          </a:ln>
        </p:spPr>
      </p:cxnSp>
      <p:sp>
        <p:nvSpPr>
          <p:cNvPr id="1516" name="Shape 1516"/>
          <p:cNvSpPr/>
          <p:nvPr/>
        </p:nvSpPr>
        <p:spPr>
          <a:xfrm>
            <a:off x="5884862" y="4539248"/>
            <a:ext cx="520700" cy="152400"/>
          </a:xfrm>
          <a:prstGeom prst="rect">
            <a:avLst/>
          </a:prstGeom>
          <a:solidFill>
            <a:srgbClr val="DEDFF5"/>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PPN</a:t>
            </a:r>
            <a:endParaRPr/>
          </a:p>
        </p:txBody>
      </p:sp>
      <p:sp>
        <p:nvSpPr>
          <p:cNvPr id="1520" name="Shape 1520"/>
          <p:cNvSpPr/>
          <p:nvPr/>
        </p:nvSpPr>
        <p:spPr>
          <a:xfrm>
            <a:off x="6605586" y="6058069"/>
            <a:ext cx="919162" cy="304800"/>
          </a:xfrm>
          <a:prstGeom prst="rect">
            <a:avLst/>
          </a:prstGeom>
          <a:solidFill>
            <a:srgbClr val="DBF2DA"/>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PPO</a:t>
            </a:r>
            <a:endParaRPr/>
          </a:p>
        </p:txBody>
      </p:sp>
      <p:sp>
        <p:nvSpPr>
          <p:cNvPr id="1521" name="Shape 1521"/>
          <p:cNvSpPr/>
          <p:nvPr/>
        </p:nvSpPr>
        <p:spPr>
          <a:xfrm>
            <a:off x="2874961" y="6058069"/>
            <a:ext cx="3724275" cy="304800"/>
          </a:xfrm>
          <a:prstGeom prst="rect">
            <a:avLst/>
          </a:prstGeom>
          <a:solidFill>
            <a:srgbClr val="DEDFF5"/>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PPN</a:t>
            </a:r>
            <a:endParaRPr/>
          </a:p>
        </p:txBody>
      </p:sp>
      <p:cxnSp>
        <p:nvCxnSpPr>
          <p:cNvPr id="1522" name="Shape 1522"/>
          <p:cNvCxnSpPr/>
          <p:nvPr/>
        </p:nvCxnSpPr>
        <p:spPr>
          <a:xfrm>
            <a:off x="2570162" y="4488448"/>
            <a:ext cx="309563" cy="0"/>
          </a:xfrm>
          <a:prstGeom prst="straightConnector1">
            <a:avLst/>
          </a:prstGeom>
          <a:noFill/>
          <a:ln w="25400" cap="flat" cmpd="sng">
            <a:solidFill>
              <a:schemeClr val="dk1"/>
            </a:solidFill>
            <a:prstDash val="solid"/>
            <a:round/>
            <a:headEnd type="oval" w="sm" len="sm"/>
            <a:tailEnd type="none" w="med" len="med"/>
          </a:ln>
        </p:spPr>
      </p:cxnSp>
      <p:cxnSp>
        <p:nvCxnSpPr>
          <p:cNvPr id="1523" name="Shape 1523"/>
          <p:cNvCxnSpPr/>
          <p:nvPr/>
        </p:nvCxnSpPr>
        <p:spPr>
          <a:xfrm rot="10800000">
            <a:off x="2874962" y="4034423"/>
            <a:ext cx="0" cy="457200"/>
          </a:xfrm>
          <a:prstGeom prst="straightConnector1">
            <a:avLst/>
          </a:prstGeom>
          <a:noFill/>
          <a:ln w="25400" cap="flat" cmpd="sng">
            <a:solidFill>
              <a:schemeClr val="dk1"/>
            </a:solidFill>
            <a:prstDash val="solid"/>
            <a:round/>
            <a:headEnd type="none" w="med" len="med"/>
            <a:tailEnd type="none" w="med" len="med"/>
          </a:ln>
        </p:spPr>
      </p:cxnSp>
      <p:cxnSp>
        <p:nvCxnSpPr>
          <p:cNvPr id="1524" name="Shape 1524"/>
          <p:cNvCxnSpPr/>
          <p:nvPr/>
        </p:nvCxnSpPr>
        <p:spPr>
          <a:xfrm>
            <a:off x="2879725" y="4031248"/>
            <a:ext cx="490537" cy="0"/>
          </a:xfrm>
          <a:prstGeom prst="straightConnector1">
            <a:avLst/>
          </a:prstGeom>
          <a:noFill/>
          <a:ln w="25400" cap="flat" cmpd="sng">
            <a:solidFill>
              <a:schemeClr val="dk1"/>
            </a:solidFill>
            <a:prstDash val="solid"/>
            <a:round/>
            <a:headEnd type="none" w="med" len="med"/>
            <a:tailEnd type="triangle" w="med" len="med"/>
          </a:ln>
        </p:spPr>
      </p:cxnSp>
      <p:cxnSp>
        <p:nvCxnSpPr>
          <p:cNvPr id="1525" name="Shape 1525"/>
          <p:cNvCxnSpPr/>
          <p:nvPr/>
        </p:nvCxnSpPr>
        <p:spPr>
          <a:xfrm>
            <a:off x="3789362" y="4247148"/>
            <a:ext cx="309563" cy="0"/>
          </a:xfrm>
          <a:prstGeom prst="straightConnector1">
            <a:avLst/>
          </a:prstGeom>
          <a:noFill/>
          <a:ln w="25400" cap="flat" cmpd="sng">
            <a:solidFill>
              <a:schemeClr val="dk1"/>
            </a:solidFill>
            <a:prstDash val="solid"/>
            <a:round/>
            <a:headEnd type="oval" w="sm" len="sm"/>
            <a:tailEnd type="none" w="med" len="med"/>
          </a:ln>
        </p:spPr>
      </p:cxnSp>
      <p:cxnSp>
        <p:nvCxnSpPr>
          <p:cNvPr id="1526" name="Shape 1526"/>
          <p:cNvCxnSpPr/>
          <p:nvPr/>
        </p:nvCxnSpPr>
        <p:spPr>
          <a:xfrm rot="10800000" flipH="1">
            <a:off x="4090987" y="4031248"/>
            <a:ext cx="4763" cy="215900"/>
          </a:xfrm>
          <a:prstGeom prst="straightConnector1">
            <a:avLst/>
          </a:prstGeom>
          <a:noFill/>
          <a:ln w="25400" cap="flat" cmpd="sng">
            <a:solidFill>
              <a:schemeClr val="dk1"/>
            </a:solidFill>
            <a:prstDash val="solid"/>
            <a:round/>
            <a:headEnd type="none" w="med" len="med"/>
            <a:tailEnd type="none" w="med" len="med"/>
          </a:ln>
        </p:spPr>
      </p:cxnSp>
      <p:cxnSp>
        <p:nvCxnSpPr>
          <p:cNvPr id="1527" name="Shape 1527"/>
          <p:cNvCxnSpPr/>
          <p:nvPr/>
        </p:nvCxnSpPr>
        <p:spPr>
          <a:xfrm>
            <a:off x="4098925" y="4031248"/>
            <a:ext cx="490537" cy="0"/>
          </a:xfrm>
          <a:prstGeom prst="straightConnector1">
            <a:avLst/>
          </a:prstGeom>
          <a:noFill/>
          <a:ln w="25400" cap="flat" cmpd="sng">
            <a:solidFill>
              <a:schemeClr val="dk1"/>
            </a:solidFill>
            <a:prstDash val="solid"/>
            <a:round/>
            <a:headEnd type="none" w="med" len="med"/>
            <a:tailEnd type="triangle" w="med" len="med"/>
          </a:ln>
        </p:spPr>
      </p:cxnSp>
      <p:sp>
        <p:nvSpPr>
          <p:cNvPr id="1528" name="Shape 1528"/>
          <p:cNvSpPr txBox="1"/>
          <p:nvPr/>
        </p:nvSpPr>
        <p:spPr>
          <a:xfrm>
            <a:off x="3695700" y="2548523"/>
            <a:ext cx="1774845"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VIRTUAL ADDRESS</a:t>
            </a:r>
            <a:endParaRPr/>
          </a:p>
        </p:txBody>
      </p:sp>
      <p:cxnSp>
        <p:nvCxnSpPr>
          <p:cNvPr id="1530" name="Shape 1530"/>
          <p:cNvCxnSpPr>
            <a:cxnSpLocks/>
            <a:endCxn id="1520" idx="0"/>
          </p:cNvCxnSpPr>
          <p:nvPr/>
        </p:nvCxnSpPr>
        <p:spPr>
          <a:xfrm>
            <a:off x="7062787" y="3419475"/>
            <a:ext cx="2380" cy="2638594"/>
          </a:xfrm>
          <a:prstGeom prst="straightConnector1">
            <a:avLst/>
          </a:prstGeom>
          <a:noFill/>
          <a:ln w="25400" cap="flat" cmpd="sng">
            <a:solidFill>
              <a:schemeClr val="dk1"/>
            </a:solidFill>
            <a:prstDash val="solid"/>
            <a:round/>
            <a:headEnd type="none" w="med" len="med"/>
            <a:tailEnd type="triangle" w="med" len="med"/>
          </a:ln>
        </p:spPr>
      </p:cxnSp>
      <p:cxnSp>
        <p:nvCxnSpPr>
          <p:cNvPr id="1531" name="Shape 1531"/>
          <p:cNvCxnSpPr/>
          <p:nvPr/>
        </p:nvCxnSpPr>
        <p:spPr>
          <a:xfrm>
            <a:off x="6557962" y="4609098"/>
            <a:ext cx="220663" cy="0"/>
          </a:xfrm>
          <a:prstGeom prst="straightConnector1">
            <a:avLst/>
          </a:prstGeom>
          <a:noFill/>
          <a:ln w="25400" cap="flat" cmpd="sng">
            <a:solidFill>
              <a:schemeClr val="dk1"/>
            </a:solidFill>
            <a:prstDash val="solid"/>
            <a:round/>
            <a:headEnd type="none" w="med" len="med"/>
            <a:tailEnd type="none" w="med" len="med"/>
          </a:ln>
        </p:spPr>
      </p:cxnSp>
      <p:cxnSp>
        <p:nvCxnSpPr>
          <p:cNvPr id="1532" name="Shape 1532"/>
          <p:cNvCxnSpPr>
            <a:cxnSpLocks/>
          </p:cNvCxnSpPr>
          <p:nvPr/>
        </p:nvCxnSpPr>
        <p:spPr>
          <a:xfrm>
            <a:off x="6773862" y="4613861"/>
            <a:ext cx="15875" cy="1302078"/>
          </a:xfrm>
          <a:prstGeom prst="straightConnector1">
            <a:avLst/>
          </a:prstGeom>
          <a:noFill/>
          <a:ln w="25400" cap="flat" cmpd="sng">
            <a:solidFill>
              <a:schemeClr val="dk1"/>
            </a:solidFill>
            <a:prstDash val="solid"/>
            <a:round/>
            <a:headEnd type="none" w="med" len="med"/>
            <a:tailEnd type="none" w="med" len="med"/>
          </a:ln>
        </p:spPr>
      </p:cxnSp>
      <p:cxnSp>
        <p:nvCxnSpPr>
          <p:cNvPr id="1533" name="Shape 1533"/>
          <p:cNvCxnSpPr>
            <a:cxnSpLocks/>
          </p:cNvCxnSpPr>
          <p:nvPr/>
        </p:nvCxnSpPr>
        <p:spPr>
          <a:xfrm flipH="1">
            <a:off x="4731114" y="5915939"/>
            <a:ext cx="2047511" cy="8780"/>
          </a:xfrm>
          <a:prstGeom prst="straightConnector1">
            <a:avLst/>
          </a:prstGeom>
          <a:noFill/>
          <a:ln w="25400" cap="flat" cmpd="sng">
            <a:solidFill>
              <a:schemeClr val="dk1"/>
            </a:solidFill>
            <a:prstDash val="solid"/>
            <a:round/>
            <a:headEnd type="none" w="med" len="med"/>
            <a:tailEnd type="none" w="med" len="med"/>
          </a:ln>
        </p:spPr>
      </p:cxnSp>
      <p:cxnSp>
        <p:nvCxnSpPr>
          <p:cNvPr id="1534" name="Shape 1534"/>
          <p:cNvCxnSpPr>
            <a:cxnSpLocks/>
            <a:endCxn id="1521" idx="0"/>
          </p:cNvCxnSpPr>
          <p:nvPr/>
        </p:nvCxnSpPr>
        <p:spPr>
          <a:xfrm>
            <a:off x="4737099" y="5943600"/>
            <a:ext cx="0" cy="114469"/>
          </a:xfrm>
          <a:prstGeom prst="straightConnector1">
            <a:avLst/>
          </a:prstGeom>
          <a:noFill/>
          <a:ln w="25400" cap="flat" cmpd="sng">
            <a:solidFill>
              <a:schemeClr val="dk1"/>
            </a:solidFill>
            <a:prstDash val="solid"/>
            <a:round/>
            <a:headEnd type="none" w="med" len="med"/>
            <a:tailEnd type="triangle" w="med" len="med"/>
          </a:ln>
        </p:spPr>
      </p:cxnSp>
      <p:cxnSp>
        <p:nvCxnSpPr>
          <p:cNvPr id="1535" name="Shape 1535"/>
          <p:cNvCxnSpPr/>
          <p:nvPr/>
        </p:nvCxnSpPr>
        <p:spPr>
          <a:xfrm>
            <a:off x="5186362" y="4031248"/>
            <a:ext cx="711200" cy="0"/>
          </a:xfrm>
          <a:prstGeom prst="straightConnector1">
            <a:avLst/>
          </a:prstGeom>
          <a:noFill/>
          <a:ln w="25400" cap="flat" cmpd="sng">
            <a:solidFill>
              <a:schemeClr val="dk1"/>
            </a:solidFill>
            <a:prstDash val="solid"/>
            <a:round/>
            <a:headEnd type="none" w="med" len="med"/>
            <a:tailEnd type="triangle" w="med" len="med"/>
          </a:ln>
        </p:spPr>
      </p:cxnSp>
      <p:sp>
        <p:nvSpPr>
          <p:cNvPr id="1536" name="Shape 1536"/>
          <p:cNvSpPr txBox="1"/>
          <p:nvPr/>
        </p:nvSpPr>
        <p:spPr>
          <a:xfrm>
            <a:off x="4525962" y="3801646"/>
            <a:ext cx="325029"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a:t>
            </a:r>
            <a:endParaRPr/>
          </a:p>
        </p:txBody>
      </p:sp>
      <p:sp>
        <p:nvSpPr>
          <p:cNvPr id="1537" name="Shape 1537"/>
          <p:cNvSpPr txBox="1"/>
          <p:nvPr/>
        </p:nvSpPr>
        <p:spPr>
          <a:xfrm>
            <a:off x="4894262" y="3801646"/>
            <a:ext cx="325029"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a:t>
            </a:r>
            <a:endParaRPr/>
          </a:p>
        </p:txBody>
      </p:sp>
      <p:sp>
        <p:nvSpPr>
          <p:cNvPr id="1538" name="Shape 1538"/>
          <p:cNvSpPr txBox="1"/>
          <p:nvPr/>
        </p:nvSpPr>
        <p:spPr>
          <a:xfrm>
            <a:off x="1940705" y="3371562"/>
            <a:ext cx="1050288" cy="58477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the Level 1</a:t>
            </a:r>
            <a:endParaRPr/>
          </a:p>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page table</a:t>
            </a:r>
            <a:endParaRPr/>
          </a:p>
        </p:txBody>
      </p:sp>
      <p:sp>
        <p:nvSpPr>
          <p:cNvPr id="1539" name="Shape 1539"/>
          <p:cNvSpPr txBox="1"/>
          <p:nvPr/>
        </p:nvSpPr>
        <p:spPr>
          <a:xfrm>
            <a:off x="3176587" y="3362037"/>
            <a:ext cx="1016925" cy="58477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a Level 2</a:t>
            </a:r>
            <a:endParaRPr/>
          </a:p>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page table</a:t>
            </a:r>
            <a:endParaRPr/>
          </a:p>
        </p:txBody>
      </p:sp>
      <p:sp>
        <p:nvSpPr>
          <p:cNvPr id="1540" name="Shape 1540"/>
          <p:cNvSpPr txBox="1"/>
          <p:nvPr/>
        </p:nvSpPr>
        <p:spPr>
          <a:xfrm>
            <a:off x="5681662" y="3352512"/>
            <a:ext cx="1016925" cy="58477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a Level k</a:t>
            </a:r>
            <a:endParaRPr/>
          </a:p>
          <a:p>
            <a:pPr marL="0" marR="0" lvl="0" indent="0" algn="ctr" rtl="0">
              <a:spcBef>
                <a:spcPts val="0"/>
              </a:spcBef>
              <a:spcAft>
                <a:spcPts val="0"/>
              </a:spcAft>
              <a:buNone/>
            </a:pPr>
            <a:r>
              <a:rPr lang="en-GB" sz="1600" b="1">
                <a:solidFill>
                  <a:schemeClr val="dk1"/>
                </a:solidFill>
                <a:latin typeface="Arial Narrow"/>
                <a:ea typeface="Arial Narrow"/>
                <a:cs typeface="Arial Narrow"/>
                <a:sym typeface="Arial Narrow"/>
              </a:rPr>
              <a:t>page table</a:t>
            </a:r>
            <a:endParaRPr/>
          </a:p>
        </p:txBody>
      </p:sp>
      <p:sp>
        <p:nvSpPr>
          <p:cNvPr id="1541" name="Shape 1541"/>
          <p:cNvSpPr/>
          <p:nvPr/>
        </p:nvSpPr>
        <p:spPr>
          <a:xfrm rot="5400000">
            <a:off x="7014369" y="2905919"/>
            <a:ext cx="112712" cy="914400"/>
          </a:xfrm>
          <a:prstGeom prst="rightBrace">
            <a:avLst>
              <a:gd name="adj1" fmla="val 67606"/>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Arial Narrow"/>
              <a:ea typeface="Arial Narrow"/>
              <a:cs typeface="Arial Narrow"/>
              <a:sym typeface="Arial Narrow"/>
            </a:endParaRPr>
          </a:p>
        </p:txBody>
      </p:sp>
      <p:sp>
        <p:nvSpPr>
          <p:cNvPr id="1542" name="Shape 1542"/>
          <p:cNvSpPr/>
          <p:nvPr/>
        </p:nvSpPr>
        <p:spPr>
          <a:xfrm>
            <a:off x="6446837" y="4539248"/>
            <a:ext cx="74613" cy="142875"/>
          </a:xfrm>
          <a:prstGeom prst="rightBrace">
            <a:avLst>
              <a:gd name="adj1" fmla="val 15957"/>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Arial Narrow"/>
              <a:ea typeface="Arial Narrow"/>
              <a:cs typeface="Arial Narrow"/>
              <a:sym typeface="Arial Narrow"/>
            </a:endParaRPr>
          </a:p>
        </p:txBody>
      </p:sp>
      <p:sp>
        <p:nvSpPr>
          <p:cNvPr id="2" name="Callout: Bent Line 1">
            <a:extLst>
              <a:ext uri="{FF2B5EF4-FFF2-40B4-BE49-F238E27FC236}">
                <a16:creationId xmlns:a16="http://schemas.microsoft.com/office/drawing/2014/main" id="{F78A0A81-18DE-4172-9CA1-38ECDFE2D884}"/>
              </a:ext>
            </a:extLst>
          </p:cNvPr>
          <p:cNvSpPr/>
          <p:nvPr/>
        </p:nvSpPr>
        <p:spPr bwMode="auto">
          <a:xfrm>
            <a:off x="919174" y="5000671"/>
            <a:ext cx="804858" cy="755650"/>
          </a:xfrm>
          <a:prstGeom prst="borderCallout2">
            <a:avLst>
              <a:gd name="adj1" fmla="val 18750"/>
              <a:gd name="adj2" fmla="val 108554"/>
              <a:gd name="adj3" fmla="val 18750"/>
              <a:gd name="adj4" fmla="val 122068"/>
              <a:gd name="adj5" fmla="val -59705"/>
              <a:gd name="adj6" fmla="val 157613"/>
            </a:avLst>
          </a:prstGeom>
          <a:solidFill>
            <a:srgbClr val="FFC000"/>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Cache miss!</a:t>
            </a:r>
          </a:p>
        </p:txBody>
      </p:sp>
      <p:sp>
        <p:nvSpPr>
          <p:cNvPr id="55" name="Callout: Bent Line 54">
            <a:extLst>
              <a:ext uri="{FF2B5EF4-FFF2-40B4-BE49-F238E27FC236}">
                <a16:creationId xmlns:a16="http://schemas.microsoft.com/office/drawing/2014/main" id="{A3200229-D60D-4794-821A-DC856047FFAF}"/>
              </a:ext>
            </a:extLst>
          </p:cNvPr>
          <p:cNvSpPr/>
          <p:nvPr/>
        </p:nvSpPr>
        <p:spPr bwMode="auto">
          <a:xfrm>
            <a:off x="2008194" y="5000671"/>
            <a:ext cx="804858" cy="755650"/>
          </a:xfrm>
          <a:prstGeom prst="borderCallout2">
            <a:avLst>
              <a:gd name="adj1" fmla="val 18750"/>
              <a:gd name="adj2" fmla="val 108554"/>
              <a:gd name="adj3" fmla="val 18750"/>
              <a:gd name="adj4" fmla="val 122068"/>
              <a:gd name="adj5" fmla="val -88793"/>
              <a:gd name="adj6" fmla="val 161981"/>
            </a:avLst>
          </a:prstGeom>
          <a:solidFill>
            <a:srgbClr val="FFC000"/>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Cache miss!</a:t>
            </a:r>
          </a:p>
        </p:txBody>
      </p:sp>
      <p:sp>
        <p:nvSpPr>
          <p:cNvPr id="58" name="Callout: Bent Line 57">
            <a:extLst>
              <a:ext uri="{FF2B5EF4-FFF2-40B4-BE49-F238E27FC236}">
                <a16:creationId xmlns:a16="http://schemas.microsoft.com/office/drawing/2014/main" id="{BF9D13D8-921F-4345-95CD-CF934BCA4E8B}"/>
              </a:ext>
            </a:extLst>
          </p:cNvPr>
          <p:cNvSpPr/>
          <p:nvPr/>
        </p:nvSpPr>
        <p:spPr bwMode="auto">
          <a:xfrm>
            <a:off x="3097214" y="5002083"/>
            <a:ext cx="804858" cy="755650"/>
          </a:xfrm>
          <a:prstGeom prst="borderCallout2">
            <a:avLst>
              <a:gd name="adj1" fmla="val 18750"/>
              <a:gd name="adj2" fmla="val 108554"/>
              <a:gd name="adj3" fmla="val 18750"/>
              <a:gd name="adj4" fmla="val 122068"/>
              <a:gd name="adj5" fmla="val -123700"/>
              <a:gd name="adj6" fmla="val 212232"/>
            </a:avLst>
          </a:prstGeom>
          <a:solidFill>
            <a:srgbClr val="FFC000"/>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Cache miss!</a:t>
            </a:r>
          </a:p>
        </p:txBody>
      </p:sp>
      <p:sp>
        <p:nvSpPr>
          <p:cNvPr id="61" name="Callout: Bent Line 60">
            <a:extLst>
              <a:ext uri="{FF2B5EF4-FFF2-40B4-BE49-F238E27FC236}">
                <a16:creationId xmlns:a16="http://schemas.microsoft.com/office/drawing/2014/main" id="{B05CF86D-B96C-407D-BCDC-010C69860A20}"/>
              </a:ext>
            </a:extLst>
          </p:cNvPr>
          <p:cNvSpPr/>
          <p:nvPr/>
        </p:nvSpPr>
        <p:spPr bwMode="auto">
          <a:xfrm>
            <a:off x="4240579" y="5009477"/>
            <a:ext cx="804858" cy="755650"/>
          </a:xfrm>
          <a:prstGeom prst="borderCallout2">
            <a:avLst>
              <a:gd name="adj1" fmla="val 18750"/>
              <a:gd name="adj2" fmla="val 108554"/>
              <a:gd name="adj3" fmla="val 18750"/>
              <a:gd name="adj4" fmla="val 122068"/>
              <a:gd name="adj5" fmla="val -41089"/>
              <a:gd name="adj6" fmla="val 202400"/>
            </a:avLst>
          </a:prstGeom>
          <a:solidFill>
            <a:srgbClr val="FFC000"/>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Cache miss!</a:t>
            </a:r>
          </a:p>
        </p:txBody>
      </p:sp>
      <p:sp>
        <p:nvSpPr>
          <p:cNvPr id="62" name="Callout: Bent Line 61">
            <a:extLst>
              <a:ext uri="{FF2B5EF4-FFF2-40B4-BE49-F238E27FC236}">
                <a16:creationId xmlns:a16="http://schemas.microsoft.com/office/drawing/2014/main" id="{64D17EED-E5FE-49D2-AF0C-5084DC61143B}"/>
              </a:ext>
            </a:extLst>
          </p:cNvPr>
          <p:cNvSpPr/>
          <p:nvPr/>
        </p:nvSpPr>
        <p:spPr bwMode="auto">
          <a:xfrm>
            <a:off x="7862882" y="5565775"/>
            <a:ext cx="804858" cy="755650"/>
          </a:xfrm>
          <a:prstGeom prst="borderCallout2">
            <a:avLst>
              <a:gd name="adj1" fmla="val 18750"/>
              <a:gd name="adj2" fmla="val -11610"/>
              <a:gd name="adj3" fmla="val 18750"/>
              <a:gd name="adj4" fmla="val -33053"/>
              <a:gd name="adj5" fmla="val 61303"/>
              <a:gd name="adj6" fmla="val -71794"/>
            </a:avLst>
          </a:prstGeom>
          <a:solidFill>
            <a:srgbClr val="FFC000"/>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Cache miss!</a:t>
            </a:r>
          </a:p>
        </p:txBody>
      </p:sp>
    </p:spTree>
    <p:extLst>
      <p:ext uri="{BB962C8B-B14F-4D97-AF65-F5344CB8AC3E}">
        <p14:creationId xmlns:p14="http://schemas.microsoft.com/office/powerpoint/2010/main" val="65094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5" grpId="0" animBg="1"/>
      <p:bldP spid="58" grpId="0" animBg="1"/>
      <p:bldP spid="6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Shape 1238"/>
          <p:cNvSpPr txBox="1">
            <a:spLocks noGrp="1"/>
          </p:cNvSpPr>
          <p:nvPr>
            <p:ph type="title"/>
          </p:nvPr>
        </p:nvSpPr>
        <p:spPr>
          <a:xfrm>
            <a:off x="389467" y="493712"/>
            <a:ext cx="8382000" cy="573088"/>
          </a:xfrm>
          <a:prstGeom prst="rect">
            <a:avLst/>
          </a:prstGeom>
          <a:noFill/>
          <a:ln>
            <a:noFill/>
          </a:ln>
        </p:spPr>
        <p:txBody>
          <a:bodyPr spcFirstLastPara="1" wrap="square" lIns="91425" tIns="45700" rIns="91425" bIns="45700" anchor="ctr" anchorCtr="0">
            <a:noAutofit/>
          </a:bodyPr>
          <a:lstStyle/>
          <a:p>
            <a:pPr marL="119063" marR="0" lvl="0" indent="-119063" algn="l" rtl="0">
              <a:spcBef>
                <a:spcPts val="0"/>
              </a:spcBef>
              <a:spcAft>
                <a:spcPts val="0"/>
              </a:spcAft>
              <a:buNone/>
            </a:pPr>
            <a:r>
              <a:rPr lang="en-GB" sz="3600" b="1" i="0" u="none" strike="noStrike" cap="none">
                <a:solidFill>
                  <a:schemeClr val="dk1"/>
                </a:solidFill>
                <a:latin typeface="Calibri"/>
                <a:ea typeface="Calibri"/>
                <a:cs typeface="Calibri"/>
                <a:sym typeface="Calibri"/>
              </a:rPr>
              <a:t>Speeding up Translation with a TLB</a:t>
            </a:r>
            <a:endParaRPr/>
          </a:p>
        </p:txBody>
      </p:sp>
      <p:sp>
        <p:nvSpPr>
          <p:cNvPr id="1239" name="Shape 1239"/>
          <p:cNvSpPr txBox="1">
            <a:spLocks noGrp="1"/>
          </p:cNvSpPr>
          <p:nvPr>
            <p:ph type="body" idx="1"/>
          </p:nvPr>
        </p:nvSpPr>
        <p:spPr>
          <a:xfrm>
            <a:off x="381000" y="1481138"/>
            <a:ext cx="8548687" cy="522446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990000"/>
              </a:buClr>
              <a:buSzPts val="1440"/>
              <a:buFont typeface="Noto Sans Symbols"/>
              <a:buChar char="⬛"/>
            </a:pPr>
            <a:r>
              <a:rPr lang="en-GB" sz="2400" b="1" i="0" u="none" strike="noStrike" cap="none" dirty="0">
                <a:solidFill>
                  <a:schemeClr val="dk1"/>
                </a:solidFill>
                <a:latin typeface="Calibri"/>
                <a:ea typeface="Calibri"/>
                <a:cs typeface="Calibri"/>
                <a:sym typeface="Calibri"/>
              </a:rPr>
              <a:t>Page table entries (PTEs) are cached</a:t>
            </a:r>
            <a:br>
              <a:rPr lang="en-GB" sz="2400" b="1" i="0" u="none" strike="noStrike" cap="none" dirty="0">
                <a:solidFill>
                  <a:schemeClr val="dk1"/>
                </a:solidFill>
                <a:latin typeface="Calibri"/>
                <a:ea typeface="Calibri"/>
                <a:cs typeface="Calibri"/>
                <a:sym typeface="Calibri"/>
              </a:rPr>
            </a:br>
            <a:r>
              <a:rPr lang="en-GB" sz="2400" b="1" i="0" u="none" strike="noStrike" cap="none" dirty="0">
                <a:solidFill>
                  <a:schemeClr val="dk1"/>
                </a:solidFill>
                <a:latin typeface="Calibri"/>
                <a:ea typeface="Calibri"/>
                <a:cs typeface="Calibri"/>
                <a:sym typeface="Calibri"/>
              </a:rPr>
              <a:t>like any other memory word</a:t>
            </a:r>
            <a:endParaRPr dirty="0"/>
          </a:p>
          <a:p>
            <a:pPr marL="742950" marR="0" lvl="1" indent="-285750" algn="l" rtl="0">
              <a:spcBef>
                <a:spcPts val="563"/>
              </a:spcBef>
              <a:spcAft>
                <a:spcPts val="0"/>
              </a:spcAft>
              <a:buClr>
                <a:srgbClr val="990000"/>
              </a:buClr>
              <a:buSzPts val="2200"/>
              <a:buFont typeface="Noto Sans Symbols"/>
              <a:buChar char="▪"/>
            </a:pPr>
            <a:r>
              <a:rPr lang="en-GB" sz="2000" b="0" i="0" u="none" strike="noStrike" cap="none" dirty="0">
                <a:solidFill>
                  <a:schemeClr val="dk1"/>
                </a:solidFill>
                <a:latin typeface="Calibri"/>
                <a:ea typeface="Calibri"/>
                <a:cs typeface="Calibri"/>
                <a:sym typeface="Calibri"/>
              </a:rPr>
              <a:t>PTEs may be evicted by other data references</a:t>
            </a:r>
            <a:endParaRPr dirty="0"/>
          </a:p>
          <a:p>
            <a:pPr marL="742950" marR="0" lvl="1" indent="-285750" algn="l" rtl="0">
              <a:spcBef>
                <a:spcPts val="563"/>
              </a:spcBef>
              <a:spcAft>
                <a:spcPts val="0"/>
              </a:spcAft>
              <a:buClr>
                <a:srgbClr val="990000"/>
              </a:buClr>
              <a:buSzPts val="2200"/>
              <a:buFont typeface="Noto Sans Symbols"/>
              <a:buChar char="▪"/>
            </a:pPr>
            <a:r>
              <a:rPr lang="en-GB" sz="2000" b="0" i="0" u="none" strike="noStrike" cap="none" dirty="0">
                <a:solidFill>
                  <a:schemeClr val="dk1"/>
                </a:solidFill>
                <a:latin typeface="Calibri"/>
                <a:ea typeface="Calibri"/>
                <a:cs typeface="Calibri"/>
                <a:sym typeface="Calibri"/>
              </a:rPr>
              <a:t>PTE hit still costs cache delay</a:t>
            </a:r>
            <a:endParaRPr dirty="0"/>
          </a:p>
          <a:p>
            <a:pPr marL="342900" marR="0" lvl="0" indent="-342900" algn="l" rtl="0">
              <a:spcBef>
                <a:spcPts val="1250"/>
              </a:spcBef>
              <a:spcAft>
                <a:spcPts val="0"/>
              </a:spcAft>
              <a:buClr>
                <a:srgbClr val="990000"/>
              </a:buClr>
              <a:buSzPts val="1440"/>
              <a:buFont typeface="Noto Sans Symbols"/>
              <a:buChar char="⬛"/>
            </a:pPr>
            <a:r>
              <a:rPr lang="en-GB" sz="2400" b="1" i="0" u="none" strike="noStrike" cap="none" dirty="0">
                <a:solidFill>
                  <a:schemeClr val="dk1"/>
                </a:solidFill>
                <a:latin typeface="Calibri"/>
                <a:ea typeface="Calibri"/>
                <a:cs typeface="Calibri"/>
                <a:sym typeface="Calibri"/>
              </a:rPr>
              <a:t>Solution: </a:t>
            </a:r>
            <a:r>
              <a:rPr lang="en-GB" sz="2400" b="1" i="1" u="none" strike="noStrike" cap="none" dirty="0">
                <a:solidFill>
                  <a:srgbClr val="C00000"/>
                </a:solidFill>
                <a:latin typeface="Calibri"/>
                <a:ea typeface="Calibri"/>
                <a:cs typeface="Calibri"/>
                <a:sym typeface="Calibri"/>
              </a:rPr>
              <a:t>Translation Lookaside Buffer</a:t>
            </a:r>
            <a:r>
              <a:rPr lang="en-GB" sz="2400" b="1" i="0" u="none" strike="noStrike" cap="none" dirty="0">
                <a:solidFill>
                  <a:schemeClr val="dk1"/>
                </a:solidFill>
                <a:latin typeface="Calibri"/>
                <a:ea typeface="Calibri"/>
                <a:cs typeface="Calibri"/>
                <a:sym typeface="Calibri"/>
              </a:rPr>
              <a:t> (TLB)</a:t>
            </a:r>
            <a:endParaRPr dirty="0"/>
          </a:p>
          <a:p>
            <a:pPr marL="742950" marR="0" lvl="1" indent="-285750" algn="l" rtl="0">
              <a:spcBef>
                <a:spcPts val="400"/>
              </a:spcBef>
              <a:spcAft>
                <a:spcPts val="0"/>
              </a:spcAft>
              <a:buClr>
                <a:srgbClr val="990000"/>
              </a:buClr>
              <a:buSzPts val="2200"/>
              <a:buFont typeface="Noto Sans Symbols"/>
              <a:buChar char="▪"/>
            </a:pPr>
            <a:r>
              <a:rPr lang="en-GB" dirty="0">
                <a:solidFill>
                  <a:schemeClr val="dk1"/>
                </a:solidFill>
                <a:latin typeface="Calibri"/>
                <a:ea typeface="Calibri"/>
                <a:cs typeface="Calibri"/>
                <a:sym typeface="Calibri"/>
              </a:rPr>
              <a:t>Dedicated</a:t>
            </a:r>
            <a:r>
              <a:rPr lang="en-GB" sz="2000" b="0" i="0" u="none" strike="noStrike" cap="none" dirty="0">
                <a:solidFill>
                  <a:schemeClr val="dk1"/>
                </a:solidFill>
                <a:latin typeface="Calibri"/>
                <a:ea typeface="Calibri"/>
                <a:cs typeface="Calibri"/>
                <a:sym typeface="Calibri"/>
              </a:rPr>
              <a:t> cache </a:t>
            </a:r>
            <a:r>
              <a:rPr lang="en-US" sz="2000" b="0" i="0" u="none" strike="noStrike" cap="none" dirty="0">
                <a:solidFill>
                  <a:schemeClr val="dk1"/>
                </a:solidFill>
                <a:latin typeface="Calibri"/>
                <a:ea typeface="Calibri"/>
                <a:cs typeface="Calibri"/>
                <a:sym typeface="Calibri"/>
              </a:rPr>
              <a:t>for page table entries</a:t>
            </a:r>
            <a:endParaRPr lang="en-US" dirty="0">
              <a:solidFill>
                <a:schemeClr val="dk1"/>
              </a:solidFill>
              <a:latin typeface="Calibri"/>
              <a:cs typeface="Calibri"/>
              <a:sym typeface="Calibri"/>
            </a:endParaRPr>
          </a:p>
          <a:p>
            <a:pPr marL="742950" marR="0" lvl="1" indent="-285750" algn="l" rtl="0">
              <a:spcBef>
                <a:spcPts val="400"/>
              </a:spcBef>
              <a:spcAft>
                <a:spcPts val="0"/>
              </a:spcAft>
              <a:buClr>
                <a:srgbClr val="990000"/>
              </a:buClr>
              <a:buSzPts val="2200"/>
              <a:buFont typeface="Noto Sans Symbols"/>
              <a:buChar char="▪"/>
            </a:pPr>
            <a:r>
              <a:rPr lang="en-US" dirty="0">
                <a:solidFill>
                  <a:schemeClr val="dk1"/>
                </a:solidFill>
                <a:latin typeface="Calibri"/>
                <a:cs typeface="Calibri"/>
                <a:sym typeface="Calibri"/>
              </a:rPr>
              <a:t>TLB hit = page table not consulted</a:t>
            </a:r>
          </a:p>
          <a:p>
            <a:pPr marL="742950" marR="0" lvl="1" indent="-285750" algn="l" rtl="0">
              <a:spcBef>
                <a:spcPts val="400"/>
              </a:spcBef>
              <a:spcAft>
                <a:spcPts val="0"/>
              </a:spcAft>
              <a:buClr>
                <a:srgbClr val="990000"/>
              </a:buClr>
              <a:buSzPts val="2200"/>
              <a:buFont typeface="Noto Sans Symbols"/>
              <a:buChar char="▪"/>
            </a:pPr>
            <a:r>
              <a:rPr lang="en-US" dirty="0">
                <a:solidFill>
                  <a:schemeClr val="dk1"/>
                </a:solidFill>
                <a:latin typeface="Calibri"/>
                <a:cs typeface="Calibri"/>
                <a:sym typeface="Calibri"/>
              </a:rPr>
              <a:t>Can be fairly small: one TLB entry covers 4k or more</a:t>
            </a:r>
            <a:endParaRPr dirty="0"/>
          </a:p>
          <a:p>
            <a:pPr marL="742950" marR="0" lvl="1" indent="-285750" algn="l" rtl="0">
              <a:spcBef>
                <a:spcPts val="400"/>
              </a:spcBef>
              <a:spcAft>
                <a:spcPts val="0"/>
              </a:spcAft>
              <a:buClr>
                <a:srgbClr val="990000"/>
              </a:buClr>
              <a:buSzPts val="2200"/>
              <a:buFont typeface="Noto Sans Symbols"/>
              <a:buNone/>
            </a:pPr>
            <a:endParaRPr sz="20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1457-27C0-7224-A049-A62C4D5E244C}"/>
              </a:ext>
            </a:extLst>
          </p:cNvPr>
          <p:cNvSpPr>
            <a:spLocks noGrp="1"/>
          </p:cNvSpPr>
          <p:nvPr>
            <p:ph type="title"/>
          </p:nvPr>
        </p:nvSpPr>
        <p:spPr/>
        <p:txBody>
          <a:bodyPr/>
          <a:lstStyle/>
          <a:p>
            <a:r>
              <a:rPr lang="en-US" dirty="0"/>
              <a:t>Translating with a TLB</a:t>
            </a:r>
          </a:p>
        </p:txBody>
      </p:sp>
      <p:sp>
        <p:nvSpPr>
          <p:cNvPr id="4" name="Oval 3">
            <a:extLst>
              <a:ext uri="{FF2B5EF4-FFF2-40B4-BE49-F238E27FC236}">
                <a16:creationId xmlns:a16="http://schemas.microsoft.com/office/drawing/2014/main" id="{85BB65B0-E685-B29A-626E-A54C04C512D6}"/>
              </a:ext>
            </a:extLst>
          </p:cNvPr>
          <p:cNvSpPr/>
          <p:nvPr/>
        </p:nvSpPr>
        <p:spPr bwMode="auto">
          <a:xfrm>
            <a:off x="483577" y="1498585"/>
            <a:ext cx="2362200" cy="762000"/>
          </a:xfrm>
          <a:prstGeom prst="ellipse">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CPU sends virtual address to MMU</a:t>
            </a:r>
          </a:p>
        </p:txBody>
      </p:sp>
      <p:sp>
        <p:nvSpPr>
          <p:cNvPr id="5" name="Rectangle 4">
            <a:extLst>
              <a:ext uri="{FF2B5EF4-FFF2-40B4-BE49-F238E27FC236}">
                <a16:creationId xmlns:a16="http://schemas.microsoft.com/office/drawing/2014/main" id="{45FAAB48-B88D-EF6C-ABB1-01700E7A8E0A}"/>
              </a:ext>
            </a:extLst>
          </p:cNvPr>
          <p:cNvSpPr/>
          <p:nvPr/>
        </p:nvSpPr>
        <p:spPr bwMode="auto">
          <a:xfrm>
            <a:off x="731227" y="2568819"/>
            <a:ext cx="1866900" cy="7620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MMU divides VA into VPN and VPO</a:t>
            </a:r>
          </a:p>
        </p:txBody>
      </p:sp>
      <p:cxnSp>
        <p:nvCxnSpPr>
          <p:cNvPr id="16" name="Straight Arrow Connector 15">
            <a:extLst>
              <a:ext uri="{FF2B5EF4-FFF2-40B4-BE49-F238E27FC236}">
                <a16:creationId xmlns:a16="http://schemas.microsoft.com/office/drawing/2014/main" id="{AD2AF4F8-7914-2CFD-F77E-298E7437EB77}"/>
              </a:ext>
            </a:extLst>
          </p:cNvPr>
          <p:cNvCxnSpPr>
            <a:cxnSpLocks/>
            <a:stCxn id="4" idx="4"/>
            <a:endCxn id="5" idx="0"/>
          </p:cNvCxnSpPr>
          <p:nvPr/>
        </p:nvCxnSpPr>
        <p:spPr bwMode="auto">
          <a:xfrm>
            <a:off x="1664677" y="2260585"/>
            <a:ext cx="0" cy="308234"/>
          </a:xfrm>
          <a:prstGeom prst="straightConnector1">
            <a:avLst/>
          </a:prstGeom>
          <a:noFill/>
          <a:ln w="25400" cap="flat" cmpd="sng" algn="ctr">
            <a:solidFill>
              <a:schemeClr val="tx1"/>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D6EB6E53-E181-744D-50E7-4D830C8E2A2A}"/>
              </a:ext>
            </a:extLst>
          </p:cNvPr>
          <p:cNvCxnSpPr>
            <a:cxnSpLocks/>
            <a:stCxn id="5" idx="2"/>
            <a:endCxn id="9" idx="0"/>
          </p:cNvCxnSpPr>
          <p:nvPr/>
        </p:nvCxnSpPr>
        <p:spPr bwMode="auto">
          <a:xfrm>
            <a:off x="1664677" y="3330819"/>
            <a:ext cx="0" cy="305257"/>
          </a:xfrm>
          <a:prstGeom prst="straightConnector1">
            <a:avLst/>
          </a:prstGeom>
          <a:noFill/>
          <a:ln w="25400"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5C2672D2-B5F3-609F-071C-00FC16805531}"/>
              </a:ext>
            </a:extLst>
          </p:cNvPr>
          <p:cNvCxnSpPr>
            <a:cxnSpLocks/>
            <a:stCxn id="9" idx="3"/>
            <a:endCxn id="15" idx="2"/>
          </p:cNvCxnSpPr>
          <p:nvPr/>
        </p:nvCxnSpPr>
        <p:spPr bwMode="auto">
          <a:xfrm>
            <a:off x="2598127" y="4017076"/>
            <a:ext cx="1054370" cy="1"/>
          </a:xfrm>
          <a:prstGeom prst="straightConnector1">
            <a:avLst/>
          </a:prstGeom>
          <a:noFill/>
          <a:ln w="25400" cap="flat" cmpd="sng" algn="ctr">
            <a:solidFill>
              <a:schemeClr val="tx1"/>
            </a:solidFill>
            <a:prstDash val="solid"/>
            <a:round/>
            <a:headEnd type="none" w="med" len="med"/>
            <a:tailEnd type="triangle"/>
          </a:ln>
          <a:effectLst/>
        </p:spPr>
      </p:cxnSp>
      <p:sp>
        <p:nvSpPr>
          <p:cNvPr id="31" name="TextBox 30">
            <a:extLst>
              <a:ext uri="{FF2B5EF4-FFF2-40B4-BE49-F238E27FC236}">
                <a16:creationId xmlns:a16="http://schemas.microsoft.com/office/drawing/2014/main" id="{22F97232-5DA3-1967-53A8-954BD7D4ACB4}"/>
              </a:ext>
            </a:extLst>
          </p:cNvPr>
          <p:cNvSpPr txBox="1"/>
          <p:nvPr/>
        </p:nvSpPr>
        <p:spPr>
          <a:xfrm>
            <a:off x="2574907" y="3696568"/>
            <a:ext cx="1069075" cy="307777"/>
          </a:xfrm>
          <a:prstGeom prst="rect">
            <a:avLst/>
          </a:prstGeom>
          <a:noFill/>
        </p:spPr>
        <p:txBody>
          <a:bodyPr wrap="none" rtlCol="0">
            <a:spAutoFit/>
          </a:bodyPr>
          <a:lstStyle/>
          <a:p>
            <a:r>
              <a:rPr lang="en-US" sz="1400" dirty="0">
                <a:latin typeface="Calibri" pitchFamily="34" charset="0"/>
              </a:rPr>
              <a:t>Not present</a:t>
            </a:r>
          </a:p>
        </p:txBody>
      </p:sp>
      <p:sp>
        <p:nvSpPr>
          <p:cNvPr id="9" name="Rectangle 8">
            <a:extLst>
              <a:ext uri="{FF2B5EF4-FFF2-40B4-BE49-F238E27FC236}">
                <a16:creationId xmlns:a16="http://schemas.microsoft.com/office/drawing/2014/main" id="{AC1B8B21-A9B6-D066-4001-09D940093B04}"/>
              </a:ext>
            </a:extLst>
          </p:cNvPr>
          <p:cNvSpPr/>
          <p:nvPr/>
        </p:nvSpPr>
        <p:spPr bwMode="auto">
          <a:xfrm>
            <a:off x="731227" y="3636076"/>
            <a:ext cx="1866900" cy="7620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MMU looks up VPN in TLB</a:t>
            </a:r>
          </a:p>
        </p:txBody>
      </p:sp>
      <p:sp>
        <p:nvSpPr>
          <p:cNvPr id="15" name="Oval 14">
            <a:extLst>
              <a:ext uri="{FF2B5EF4-FFF2-40B4-BE49-F238E27FC236}">
                <a16:creationId xmlns:a16="http://schemas.microsoft.com/office/drawing/2014/main" id="{C7D5EB38-C91D-BF4F-DF1C-41430FD6A1FC}"/>
              </a:ext>
            </a:extLst>
          </p:cNvPr>
          <p:cNvSpPr/>
          <p:nvPr/>
        </p:nvSpPr>
        <p:spPr bwMode="auto">
          <a:xfrm>
            <a:off x="3652497" y="3636076"/>
            <a:ext cx="2443493" cy="762001"/>
          </a:xfrm>
          <a:prstGeom prst="ellipse">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MMU looks up VPN in page table</a:t>
            </a:r>
          </a:p>
        </p:txBody>
      </p:sp>
      <p:cxnSp>
        <p:nvCxnSpPr>
          <p:cNvPr id="27" name="Straight Arrow Connector 26">
            <a:extLst>
              <a:ext uri="{FF2B5EF4-FFF2-40B4-BE49-F238E27FC236}">
                <a16:creationId xmlns:a16="http://schemas.microsoft.com/office/drawing/2014/main" id="{499CE2A3-21D7-EEF9-F2CE-B64E7EB679BA}"/>
              </a:ext>
            </a:extLst>
          </p:cNvPr>
          <p:cNvCxnSpPr>
            <a:cxnSpLocks/>
            <a:stCxn id="9" idx="2"/>
            <a:endCxn id="29" idx="0"/>
          </p:cNvCxnSpPr>
          <p:nvPr/>
        </p:nvCxnSpPr>
        <p:spPr bwMode="auto">
          <a:xfrm>
            <a:off x="1664677" y="4398076"/>
            <a:ext cx="0" cy="1368672"/>
          </a:xfrm>
          <a:prstGeom prst="straightConnector1">
            <a:avLst/>
          </a:prstGeom>
          <a:noFill/>
          <a:ln w="25400"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7DFAC542-674E-28E1-86F9-A858A3BB89A9}"/>
              </a:ext>
            </a:extLst>
          </p:cNvPr>
          <p:cNvSpPr txBox="1"/>
          <p:nvPr/>
        </p:nvSpPr>
        <p:spPr>
          <a:xfrm>
            <a:off x="1629508" y="4531150"/>
            <a:ext cx="751681" cy="307777"/>
          </a:xfrm>
          <a:prstGeom prst="rect">
            <a:avLst/>
          </a:prstGeom>
          <a:noFill/>
        </p:spPr>
        <p:txBody>
          <a:bodyPr wrap="none" rtlCol="0">
            <a:spAutoFit/>
          </a:bodyPr>
          <a:lstStyle/>
          <a:p>
            <a:r>
              <a:rPr lang="en-US" sz="1400" dirty="0">
                <a:latin typeface="Calibri" pitchFamily="34" charset="0"/>
              </a:rPr>
              <a:t>Present</a:t>
            </a:r>
          </a:p>
        </p:txBody>
      </p:sp>
      <p:sp>
        <p:nvSpPr>
          <p:cNvPr id="29" name="Rectangle 28">
            <a:extLst>
              <a:ext uri="{FF2B5EF4-FFF2-40B4-BE49-F238E27FC236}">
                <a16:creationId xmlns:a16="http://schemas.microsoft.com/office/drawing/2014/main" id="{8778BB8E-66FB-B4E3-5732-FBD69E979C84}"/>
              </a:ext>
            </a:extLst>
          </p:cNvPr>
          <p:cNvSpPr/>
          <p:nvPr/>
        </p:nvSpPr>
        <p:spPr bwMode="auto">
          <a:xfrm>
            <a:off x="626452" y="5766748"/>
            <a:ext cx="2076450" cy="573926"/>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MMU sends physical address to cache</a:t>
            </a:r>
          </a:p>
        </p:txBody>
      </p:sp>
      <p:cxnSp>
        <p:nvCxnSpPr>
          <p:cNvPr id="40" name="Straight Arrow Connector 39">
            <a:extLst>
              <a:ext uri="{FF2B5EF4-FFF2-40B4-BE49-F238E27FC236}">
                <a16:creationId xmlns:a16="http://schemas.microsoft.com/office/drawing/2014/main" id="{BD91A9E2-F5BB-8AE4-ED98-27B779404B6C}"/>
              </a:ext>
            </a:extLst>
          </p:cNvPr>
          <p:cNvCxnSpPr>
            <a:cxnSpLocks/>
            <a:stCxn id="15" idx="6"/>
            <a:endCxn id="42" idx="2"/>
          </p:cNvCxnSpPr>
          <p:nvPr/>
        </p:nvCxnSpPr>
        <p:spPr bwMode="auto">
          <a:xfrm flipV="1">
            <a:off x="6095990" y="4012178"/>
            <a:ext cx="1229404" cy="4899"/>
          </a:xfrm>
          <a:prstGeom prst="straightConnector1">
            <a:avLst/>
          </a:prstGeom>
          <a:noFill/>
          <a:ln w="25400" cap="flat" cmpd="sng" algn="ctr">
            <a:solidFill>
              <a:schemeClr val="tx1"/>
            </a:solidFill>
            <a:prstDash val="solid"/>
            <a:round/>
            <a:headEnd type="none" w="med" len="med"/>
            <a:tailEnd type="triangle"/>
          </a:ln>
          <a:effectLst/>
        </p:spPr>
      </p:cxnSp>
      <p:sp>
        <p:nvSpPr>
          <p:cNvPr id="41" name="TextBox 40">
            <a:extLst>
              <a:ext uri="{FF2B5EF4-FFF2-40B4-BE49-F238E27FC236}">
                <a16:creationId xmlns:a16="http://schemas.microsoft.com/office/drawing/2014/main" id="{9EE829B4-772A-B273-E1C7-81B83EF34E29}"/>
              </a:ext>
            </a:extLst>
          </p:cNvPr>
          <p:cNvSpPr txBox="1"/>
          <p:nvPr/>
        </p:nvSpPr>
        <p:spPr>
          <a:xfrm>
            <a:off x="6049549" y="3709299"/>
            <a:ext cx="1069075" cy="307777"/>
          </a:xfrm>
          <a:prstGeom prst="rect">
            <a:avLst/>
          </a:prstGeom>
          <a:noFill/>
        </p:spPr>
        <p:txBody>
          <a:bodyPr wrap="none" rtlCol="0">
            <a:spAutoFit/>
          </a:bodyPr>
          <a:lstStyle/>
          <a:p>
            <a:r>
              <a:rPr lang="en-US" sz="1400" dirty="0">
                <a:latin typeface="Calibri" pitchFamily="34" charset="0"/>
              </a:rPr>
              <a:t>Not present</a:t>
            </a:r>
          </a:p>
        </p:txBody>
      </p:sp>
      <p:sp>
        <p:nvSpPr>
          <p:cNvPr id="42" name="Oval 41">
            <a:extLst>
              <a:ext uri="{FF2B5EF4-FFF2-40B4-BE49-F238E27FC236}">
                <a16:creationId xmlns:a16="http://schemas.microsoft.com/office/drawing/2014/main" id="{C67CF6AB-041F-6E64-E1F8-673E640BE454}"/>
              </a:ext>
            </a:extLst>
          </p:cNvPr>
          <p:cNvSpPr/>
          <p:nvPr/>
        </p:nvSpPr>
        <p:spPr bwMode="auto">
          <a:xfrm>
            <a:off x="7325394" y="3707379"/>
            <a:ext cx="1516829" cy="609598"/>
          </a:xfrm>
          <a:prstGeom prst="ellipse">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Page fault</a:t>
            </a:r>
          </a:p>
        </p:txBody>
      </p:sp>
      <p:sp>
        <p:nvSpPr>
          <p:cNvPr id="26" name="TextBox 25">
            <a:extLst>
              <a:ext uri="{FF2B5EF4-FFF2-40B4-BE49-F238E27FC236}">
                <a16:creationId xmlns:a16="http://schemas.microsoft.com/office/drawing/2014/main" id="{3C088B57-8E40-C587-FDB9-684F0AB27CCB}"/>
              </a:ext>
            </a:extLst>
          </p:cNvPr>
          <p:cNvSpPr txBox="1"/>
          <p:nvPr/>
        </p:nvSpPr>
        <p:spPr>
          <a:xfrm>
            <a:off x="4953000" y="4531150"/>
            <a:ext cx="751681" cy="307777"/>
          </a:xfrm>
          <a:prstGeom prst="rect">
            <a:avLst/>
          </a:prstGeom>
          <a:noFill/>
        </p:spPr>
        <p:txBody>
          <a:bodyPr wrap="none" rtlCol="0">
            <a:spAutoFit/>
          </a:bodyPr>
          <a:lstStyle/>
          <a:p>
            <a:r>
              <a:rPr lang="en-US" sz="1400" dirty="0">
                <a:latin typeface="Calibri" pitchFamily="34" charset="0"/>
              </a:rPr>
              <a:t>Present</a:t>
            </a:r>
          </a:p>
        </p:txBody>
      </p:sp>
      <p:cxnSp>
        <p:nvCxnSpPr>
          <p:cNvPr id="33" name="Connector: Elbow 32">
            <a:extLst>
              <a:ext uri="{FF2B5EF4-FFF2-40B4-BE49-F238E27FC236}">
                <a16:creationId xmlns:a16="http://schemas.microsoft.com/office/drawing/2014/main" id="{DB0713C2-A106-2D47-A5F8-6102812C300B}"/>
              </a:ext>
            </a:extLst>
          </p:cNvPr>
          <p:cNvCxnSpPr>
            <a:stCxn id="15" idx="4"/>
            <a:endCxn id="29" idx="0"/>
          </p:cNvCxnSpPr>
          <p:nvPr/>
        </p:nvCxnSpPr>
        <p:spPr bwMode="auto">
          <a:xfrm rot="5400000">
            <a:off x="2585126" y="3477629"/>
            <a:ext cx="1368671" cy="3209567"/>
          </a:xfrm>
          <a:prstGeom prst="bentConnector3">
            <a:avLst/>
          </a:prstGeom>
          <a:noFill/>
          <a:ln w="254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928679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Shape 1244"/>
          <p:cNvSpPr txBox="1">
            <a:spLocks noGrp="1"/>
          </p:cNvSpPr>
          <p:nvPr>
            <p:ph type="title"/>
          </p:nvPr>
        </p:nvSpPr>
        <p:spPr>
          <a:xfrm>
            <a:off x="357018" y="435678"/>
            <a:ext cx="7592093" cy="762000"/>
          </a:xfrm>
          <a:prstGeom prst="rect">
            <a:avLst/>
          </a:prstGeom>
          <a:noFill/>
          <a:ln>
            <a:noFill/>
          </a:ln>
        </p:spPr>
        <p:txBody>
          <a:bodyPr spcFirstLastPara="1" wrap="square" lIns="91425" tIns="45700" rIns="91425" bIns="45700" anchor="ctr" anchorCtr="0">
            <a:noAutofit/>
          </a:bodyPr>
          <a:lstStyle/>
          <a:p>
            <a:pPr marL="119063" marR="0" lvl="0" indent="-119063" algn="l" rtl="0">
              <a:spcBef>
                <a:spcPts val="0"/>
              </a:spcBef>
              <a:spcAft>
                <a:spcPts val="0"/>
              </a:spcAft>
              <a:buNone/>
            </a:pPr>
            <a:r>
              <a:rPr lang="en-GB" sz="3600" b="1" i="0" u="none" strike="noStrike" cap="none">
                <a:solidFill>
                  <a:schemeClr val="dk1"/>
                </a:solidFill>
                <a:latin typeface="Calibri"/>
                <a:ea typeface="Calibri"/>
                <a:cs typeface="Calibri"/>
                <a:sym typeface="Calibri"/>
              </a:rPr>
              <a:t>Accessing the TLB</a:t>
            </a:r>
            <a:endParaRPr/>
          </a:p>
        </p:txBody>
      </p:sp>
      <p:sp>
        <p:nvSpPr>
          <p:cNvPr id="1245" name="Shape 1245"/>
          <p:cNvSpPr txBox="1">
            <a:spLocks noGrp="1"/>
          </p:cNvSpPr>
          <p:nvPr>
            <p:ph type="body" idx="1"/>
          </p:nvPr>
        </p:nvSpPr>
        <p:spPr>
          <a:xfrm>
            <a:off x="396875" y="1362075"/>
            <a:ext cx="7896225" cy="8477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990000"/>
              </a:buClr>
              <a:buSzPts val="1440"/>
              <a:buFont typeface="Noto Sans Symbols"/>
              <a:buChar char="⬛"/>
            </a:pPr>
            <a:r>
              <a:rPr lang="en-GB" sz="2400" b="1" i="0" u="none" strike="noStrike" cap="none">
                <a:solidFill>
                  <a:schemeClr val="dk1"/>
                </a:solidFill>
                <a:latin typeface="Calibri"/>
                <a:ea typeface="Calibri"/>
                <a:cs typeface="Calibri"/>
                <a:sym typeface="Calibri"/>
              </a:rPr>
              <a:t>MMU uses the VPN portion of the virtual address to access the TLB:</a:t>
            </a:r>
            <a:endParaRPr/>
          </a:p>
        </p:txBody>
      </p:sp>
      <p:sp>
        <p:nvSpPr>
          <p:cNvPr id="1246" name="Shape 1246"/>
          <p:cNvSpPr/>
          <p:nvPr/>
        </p:nvSpPr>
        <p:spPr>
          <a:xfrm>
            <a:off x="4454526" y="2908300"/>
            <a:ext cx="1658937" cy="304800"/>
          </a:xfrm>
          <a:prstGeom prst="rect">
            <a:avLst/>
          </a:prstGeom>
          <a:solidFill>
            <a:srgbClr val="FF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1">
                <a:solidFill>
                  <a:schemeClr val="dk1"/>
                </a:solidFill>
                <a:latin typeface="Calibri"/>
                <a:ea typeface="Calibri"/>
                <a:cs typeface="Calibri"/>
                <a:sym typeface="Calibri"/>
              </a:rPr>
              <a:t>TLB tag (TLBT)</a:t>
            </a:r>
            <a:endParaRPr/>
          </a:p>
        </p:txBody>
      </p:sp>
      <p:sp>
        <p:nvSpPr>
          <p:cNvPr id="1247" name="Shape 1247"/>
          <p:cNvSpPr/>
          <p:nvPr/>
        </p:nvSpPr>
        <p:spPr>
          <a:xfrm>
            <a:off x="6108701" y="2908300"/>
            <a:ext cx="1770062" cy="3048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1">
                <a:solidFill>
                  <a:schemeClr val="dk1"/>
                </a:solidFill>
                <a:latin typeface="Calibri"/>
                <a:ea typeface="Calibri"/>
                <a:cs typeface="Calibri"/>
                <a:sym typeface="Calibri"/>
              </a:rPr>
              <a:t>TLB index (TLBI)</a:t>
            </a:r>
            <a:endParaRPr/>
          </a:p>
        </p:txBody>
      </p:sp>
      <p:sp>
        <p:nvSpPr>
          <p:cNvPr id="1248" name="Shape 1248"/>
          <p:cNvSpPr txBox="1"/>
          <p:nvPr/>
        </p:nvSpPr>
        <p:spPr>
          <a:xfrm>
            <a:off x="8670926" y="2607261"/>
            <a:ext cx="288862" cy="33855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600" b="1">
                <a:solidFill>
                  <a:schemeClr val="dk1"/>
                </a:solidFill>
                <a:latin typeface="Calibri"/>
                <a:ea typeface="Calibri"/>
                <a:cs typeface="Calibri"/>
                <a:sym typeface="Calibri"/>
              </a:rPr>
              <a:t>0</a:t>
            </a:r>
            <a:endParaRPr/>
          </a:p>
        </p:txBody>
      </p:sp>
      <p:sp>
        <p:nvSpPr>
          <p:cNvPr id="1249" name="Shape 1249"/>
          <p:cNvSpPr txBox="1"/>
          <p:nvPr/>
        </p:nvSpPr>
        <p:spPr>
          <a:xfrm>
            <a:off x="7842251" y="2607261"/>
            <a:ext cx="461986" cy="33855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600" b="1">
                <a:solidFill>
                  <a:schemeClr val="dk1"/>
                </a:solidFill>
                <a:latin typeface="Calibri"/>
                <a:ea typeface="Calibri"/>
                <a:cs typeface="Calibri"/>
                <a:sym typeface="Calibri"/>
              </a:rPr>
              <a:t>p-1</a:t>
            </a:r>
            <a:endParaRPr/>
          </a:p>
        </p:txBody>
      </p:sp>
      <p:sp>
        <p:nvSpPr>
          <p:cNvPr id="1250" name="Shape 1250"/>
          <p:cNvSpPr txBox="1"/>
          <p:nvPr/>
        </p:nvSpPr>
        <p:spPr>
          <a:xfrm>
            <a:off x="7637463" y="2607261"/>
            <a:ext cx="295274" cy="33855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600" b="1">
                <a:solidFill>
                  <a:schemeClr val="dk1"/>
                </a:solidFill>
                <a:latin typeface="Calibri"/>
                <a:ea typeface="Calibri"/>
                <a:cs typeface="Calibri"/>
                <a:sym typeface="Calibri"/>
              </a:rPr>
              <a:t>p</a:t>
            </a:r>
            <a:endParaRPr/>
          </a:p>
        </p:txBody>
      </p:sp>
      <p:sp>
        <p:nvSpPr>
          <p:cNvPr id="1251" name="Shape 1251"/>
          <p:cNvSpPr txBox="1"/>
          <p:nvPr/>
        </p:nvSpPr>
        <p:spPr>
          <a:xfrm>
            <a:off x="4343400" y="2607261"/>
            <a:ext cx="461986" cy="33855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600" b="1">
                <a:solidFill>
                  <a:schemeClr val="dk1"/>
                </a:solidFill>
                <a:latin typeface="Calibri"/>
                <a:ea typeface="Calibri"/>
                <a:cs typeface="Calibri"/>
                <a:sym typeface="Calibri"/>
              </a:rPr>
              <a:t>n-1</a:t>
            </a:r>
            <a:endParaRPr/>
          </a:p>
        </p:txBody>
      </p:sp>
      <p:sp>
        <p:nvSpPr>
          <p:cNvPr id="1252" name="Shape 1252"/>
          <p:cNvSpPr/>
          <p:nvPr/>
        </p:nvSpPr>
        <p:spPr>
          <a:xfrm>
            <a:off x="7880351" y="2908300"/>
            <a:ext cx="919162" cy="3048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1">
                <a:solidFill>
                  <a:schemeClr val="dk1"/>
                </a:solidFill>
                <a:latin typeface="Calibri"/>
                <a:ea typeface="Calibri"/>
                <a:cs typeface="Calibri"/>
                <a:sym typeface="Calibri"/>
              </a:rPr>
              <a:t>VPO</a:t>
            </a:r>
            <a:endParaRPr/>
          </a:p>
        </p:txBody>
      </p:sp>
      <p:sp>
        <p:nvSpPr>
          <p:cNvPr id="1253" name="Shape 1253"/>
          <p:cNvSpPr/>
          <p:nvPr/>
        </p:nvSpPr>
        <p:spPr>
          <a:xfrm rot="-5400000" flipH="1">
            <a:off x="6056313" y="869950"/>
            <a:ext cx="177800" cy="3403600"/>
          </a:xfrm>
          <a:prstGeom prst="leftBrace">
            <a:avLst>
              <a:gd name="adj1" fmla="val 159524"/>
              <a:gd name="adj2" fmla="val 49949"/>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1254" name="Shape 1254"/>
          <p:cNvSpPr txBox="1"/>
          <p:nvPr/>
        </p:nvSpPr>
        <p:spPr>
          <a:xfrm>
            <a:off x="5840413" y="2113518"/>
            <a:ext cx="596638"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800" b="1">
                <a:solidFill>
                  <a:schemeClr val="dk1"/>
                </a:solidFill>
                <a:latin typeface="Calibri"/>
                <a:ea typeface="Calibri"/>
                <a:cs typeface="Calibri"/>
                <a:sym typeface="Calibri"/>
              </a:rPr>
              <a:t>VPN</a:t>
            </a:r>
            <a:endParaRPr/>
          </a:p>
        </p:txBody>
      </p:sp>
      <p:sp>
        <p:nvSpPr>
          <p:cNvPr id="1255" name="Shape 1255"/>
          <p:cNvSpPr txBox="1"/>
          <p:nvPr/>
        </p:nvSpPr>
        <p:spPr>
          <a:xfrm>
            <a:off x="6107113" y="2607261"/>
            <a:ext cx="635110" cy="33855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600" b="1">
                <a:solidFill>
                  <a:schemeClr val="dk1"/>
                </a:solidFill>
                <a:latin typeface="Calibri"/>
                <a:ea typeface="Calibri"/>
                <a:cs typeface="Calibri"/>
                <a:sym typeface="Calibri"/>
              </a:rPr>
              <a:t>p+t-1</a:t>
            </a:r>
            <a:endParaRPr/>
          </a:p>
        </p:txBody>
      </p:sp>
      <p:sp>
        <p:nvSpPr>
          <p:cNvPr id="1256" name="Shape 1256"/>
          <p:cNvSpPr txBox="1"/>
          <p:nvPr/>
        </p:nvSpPr>
        <p:spPr>
          <a:xfrm>
            <a:off x="5749926" y="2607261"/>
            <a:ext cx="468398" cy="33855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600" b="1">
                <a:solidFill>
                  <a:schemeClr val="dk1"/>
                </a:solidFill>
                <a:latin typeface="Calibri"/>
                <a:ea typeface="Calibri"/>
                <a:cs typeface="Calibri"/>
                <a:sym typeface="Calibri"/>
              </a:rPr>
              <a:t>p+t</a:t>
            </a:r>
            <a:endParaRPr sz="1600" b="1">
              <a:solidFill>
                <a:schemeClr val="dk1"/>
              </a:solidFill>
              <a:latin typeface="Calibri"/>
              <a:ea typeface="Calibri"/>
              <a:cs typeface="Calibri"/>
              <a:sym typeface="Calibri"/>
            </a:endParaRPr>
          </a:p>
        </p:txBody>
      </p:sp>
      <p:sp>
        <p:nvSpPr>
          <p:cNvPr id="1257" name="Shape 1257"/>
          <p:cNvSpPr/>
          <p:nvPr/>
        </p:nvSpPr>
        <p:spPr>
          <a:xfrm>
            <a:off x="838200" y="3739782"/>
            <a:ext cx="5257800" cy="612843"/>
          </a:xfrm>
          <a:prstGeom prst="rect">
            <a:avLst/>
          </a:prstGeom>
          <a:solidFill>
            <a:srgbClr val="D5D5F4"/>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Arial Narrow"/>
              <a:buNone/>
            </a:pPr>
            <a:endParaRPr sz="1600" b="1">
              <a:solidFill>
                <a:schemeClr val="dk1"/>
              </a:solidFill>
              <a:latin typeface="Calibri"/>
              <a:ea typeface="Calibri"/>
              <a:cs typeface="Calibri"/>
              <a:sym typeface="Calibri"/>
            </a:endParaRPr>
          </a:p>
        </p:txBody>
      </p:sp>
      <p:sp>
        <p:nvSpPr>
          <p:cNvPr id="1258" name="Shape 1258"/>
          <p:cNvSpPr/>
          <p:nvPr/>
        </p:nvSpPr>
        <p:spPr>
          <a:xfrm>
            <a:off x="987607" y="3815985"/>
            <a:ext cx="2377893" cy="460443"/>
          </a:xfrm>
          <a:prstGeom prst="rect">
            <a:avLst/>
          </a:prstGeom>
          <a:solidFill>
            <a:srgbClr val="ACACEA"/>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Arial Narrow"/>
              <a:buNone/>
            </a:pPr>
            <a:endParaRPr sz="1600" b="1">
              <a:solidFill>
                <a:schemeClr val="dk1"/>
              </a:solidFill>
              <a:latin typeface="Calibri"/>
              <a:ea typeface="Calibri"/>
              <a:cs typeface="Calibri"/>
              <a:sym typeface="Calibri"/>
            </a:endParaRPr>
          </a:p>
        </p:txBody>
      </p:sp>
      <p:sp>
        <p:nvSpPr>
          <p:cNvPr id="1259" name="Shape 1259"/>
          <p:cNvSpPr/>
          <p:nvPr/>
        </p:nvSpPr>
        <p:spPr>
          <a:xfrm>
            <a:off x="2280925" y="3914651"/>
            <a:ext cx="932626" cy="266352"/>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PTE</a:t>
            </a:r>
            <a:endParaRPr/>
          </a:p>
        </p:txBody>
      </p:sp>
      <p:sp>
        <p:nvSpPr>
          <p:cNvPr id="1260" name="Shape 1260"/>
          <p:cNvSpPr/>
          <p:nvPr/>
        </p:nvSpPr>
        <p:spPr>
          <a:xfrm>
            <a:off x="1501788" y="3914651"/>
            <a:ext cx="619789" cy="26311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tag</a:t>
            </a:r>
            <a:endParaRPr/>
          </a:p>
        </p:txBody>
      </p:sp>
      <p:sp>
        <p:nvSpPr>
          <p:cNvPr id="1261" name="Shape 1261"/>
          <p:cNvSpPr/>
          <p:nvPr/>
        </p:nvSpPr>
        <p:spPr>
          <a:xfrm>
            <a:off x="1096928" y="3914651"/>
            <a:ext cx="235319" cy="26311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v</a:t>
            </a:r>
            <a:endParaRPr/>
          </a:p>
        </p:txBody>
      </p:sp>
      <p:sp>
        <p:nvSpPr>
          <p:cNvPr id="1262" name="Shape 1262"/>
          <p:cNvSpPr txBox="1"/>
          <p:nvPr/>
        </p:nvSpPr>
        <p:spPr>
          <a:xfrm rot="-5400000">
            <a:off x="3050943" y="4994139"/>
            <a:ext cx="54960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4000" b="1">
                <a:solidFill>
                  <a:schemeClr val="dk1"/>
                </a:solidFill>
                <a:latin typeface="Calibri"/>
                <a:ea typeface="Calibri"/>
                <a:cs typeface="Calibri"/>
                <a:sym typeface="Calibri"/>
              </a:rPr>
              <a:t>…</a:t>
            </a:r>
            <a:endParaRPr/>
          </a:p>
        </p:txBody>
      </p:sp>
      <p:sp>
        <p:nvSpPr>
          <p:cNvPr id="1263" name="Shape 1263"/>
          <p:cNvSpPr/>
          <p:nvPr/>
        </p:nvSpPr>
        <p:spPr>
          <a:xfrm>
            <a:off x="3540307" y="3815985"/>
            <a:ext cx="2377893" cy="460443"/>
          </a:xfrm>
          <a:prstGeom prst="rect">
            <a:avLst/>
          </a:prstGeom>
          <a:solidFill>
            <a:srgbClr val="ACACEA"/>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Arial Narrow"/>
              <a:buNone/>
            </a:pPr>
            <a:endParaRPr sz="1600" b="1">
              <a:solidFill>
                <a:schemeClr val="dk1"/>
              </a:solidFill>
              <a:latin typeface="Calibri"/>
              <a:ea typeface="Calibri"/>
              <a:cs typeface="Calibri"/>
              <a:sym typeface="Calibri"/>
            </a:endParaRPr>
          </a:p>
        </p:txBody>
      </p:sp>
      <p:sp>
        <p:nvSpPr>
          <p:cNvPr id="1264" name="Shape 1264"/>
          <p:cNvSpPr/>
          <p:nvPr/>
        </p:nvSpPr>
        <p:spPr>
          <a:xfrm>
            <a:off x="4833625" y="3914651"/>
            <a:ext cx="932626" cy="266352"/>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PTE</a:t>
            </a:r>
            <a:endParaRPr/>
          </a:p>
        </p:txBody>
      </p:sp>
      <p:sp>
        <p:nvSpPr>
          <p:cNvPr id="1265" name="Shape 1265"/>
          <p:cNvSpPr/>
          <p:nvPr/>
        </p:nvSpPr>
        <p:spPr>
          <a:xfrm>
            <a:off x="4054488" y="3914651"/>
            <a:ext cx="619789" cy="26311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tag</a:t>
            </a:r>
            <a:endParaRPr/>
          </a:p>
        </p:txBody>
      </p:sp>
      <p:sp>
        <p:nvSpPr>
          <p:cNvPr id="1266" name="Shape 1266"/>
          <p:cNvSpPr/>
          <p:nvPr/>
        </p:nvSpPr>
        <p:spPr>
          <a:xfrm>
            <a:off x="3649628" y="3914651"/>
            <a:ext cx="235319" cy="26311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v</a:t>
            </a:r>
            <a:endParaRPr/>
          </a:p>
        </p:txBody>
      </p:sp>
      <p:sp>
        <p:nvSpPr>
          <p:cNvPr id="1267" name="Shape 1267"/>
          <p:cNvSpPr txBox="1"/>
          <p:nvPr/>
        </p:nvSpPr>
        <p:spPr>
          <a:xfrm>
            <a:off x="203200" y="3847561"/>
            <a:ext cx="65918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chemeClr val="dk1"/>
                </a:solidFill>
                <a:latin typeface="Calibri"/>
                <a:ea typeface="Calibri"/>
                <a:cs typeface="Calibri"/>
                <a:sym typeface="Calibri"/>
              </a:rPr>
              <a:t>Set 0</a:t>
            </a:r>
            <a:endParaRPr/>
          </a:p>
        </p:txBody>
      </p:sp>
      <p:sp>
        <p:nvSpPr>
          <p:cNvPr id="1268" name="Shape 1268"/>
          <p:cNvSpPr/>
          <p:nvPr/>
        </p:nvSpPr>
        <p:spPr>
          <a:xfrm>
            <a:off x="863600" y="4520968"/>
            <a:ext cx="5257800" cy="612843"/>
          </a:xfrm>
          <a:prstGeom prst="rect">
            <a:avLst/>
          </a:prstGeom>
          <a:solidFill>
            <a:srgbClr val="D5D5F4"/>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Arial Narrow"/>
              <a:buNone/>
            </a:pPr>
            <a:endParaRPr sz="1600" b="1">
              <a:solidFill>
                <a:schemeClr val="dk1"/>
              </a:solidFill>
              <a:latin typeface="Calibri"/>
              <a:ea typeface="Calibri"/>
              <a:cs typeface="Calibri"/>
              <a:sym typeface="Calibri"/>
            </a:endParaRPr>
          </a:p>
        </p:txBody>
      </p:sp>
      <p:sp>
        <p:nvSpPr>
          <p:cNvPr id="1269" name="Shape 1269"/>
          <p:cNvSpPr/>
          <p:nvPr/>
        </p:nvSpPr>
        <p:spPr>
          <a:xfrm>
            <a:off x="1013007" y="4597171"/>
            <a:ext cx="2377893" cy="460443"/>
          </a:xfrm>
          <a:prstGeom prst="rect">
            <a:avLst/>
          </a:prstGeom>
          <a:solidFill>
            <a:srgbClr val="ACACEA"/>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Arial Narrow"/>
              <a:buNone/>
            </a:pPr>
            <a:endParaRPr sz="1600" b="1">
              <a:solidFill>
                <a:schemeClr val="dk1"/>
              </a:solidFill>
              <a:latin typeface="Calibri"/>
              <a:ea typeface="Calibri"/>
              <a:cs typeface="Calibri"/>
              <a:sym typeface="Calibri"/>
            </a:endParaRPr>
          </a:p>
        </p:txBody>
      </p:sp>
      <p:sp>
        <p:nvSpPr>
          <p:cNvPr id="1270" name="Shape 1270"/>
          <p:cNvSpPr/>
          <p:nvPr/>
        </p:nvSpPr>
        <p:spPr>
          <a:xfrm>
            <a:off x="2306325" y="4695837"/>
            <a:ext cx="932626" cy="266352"/>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PTE</a:t>
            </a:r>
            <a:endParaRPr/>
          </a:p>
        </p:txBody>
      </p:sp>
      <p:sp>
        <p:nvSpPr>
          <p:cNvPr id="1271" name="Shape 1271"/>
          <p:cNvSpPr/>
          <p:nvPr/>
        </p:nvSpPr>
        <p:spPr>
          <a:xfrm>
            <a:off x="1527188" y="4695837"/>
            <a:ext cx="619789" cy="26311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tag</a:t>
            </a:r>
            <a:endParaRPr/>
          </a:p>
        </p:txBody>
      </p:sp>
      <p:sp>
        <p:nvSpPr>
          <p:cNvPr id="1272" name="Shape 1272"/>
          <p:cNvSpPr/>
          <p:nvPr/>
        </p:nvSpPr>
        <p:spPr>
          <a:xfrm>
            <a:off x="1122328" y="4695837"/>
            <a:ext cx="235319" cy="26311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v</a:t>
            </a:r>
            <a:endParaRPr/>
          </a:p>
        </p:txBody>
      </p:sp>
      <p:sp>
        <p:nvSpPr>
          <p:cNvPr id="1273" name="Shape 1273"/>
          <p:cNvSpPr/>
          <p:nvPr/>
        </p:nvSpPr>
        <p:spPr>
          <a:xfrm>
            <a:off x="3565707" y="4597171"/>
            <a:ext cx="2377893" cy="460443"/>
          </a:xfrm>
          <a:prstGeom prst="rect">
            <a:avLst/>
          </a:prstGeom>
          <a:solidFill>
            <a:srgbClr val="ACACEA"/>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Arial Narrow"/>
              <a:buNone/>
            </a:pPr>
            <a:endParaRPr sz="1600" b="1">
              <a:solidFill>
                <a:schemeClr val="dk1"/>
              </a:solidFill>
              <a:latin typeface="Calibri"/>
              <a:ea typeface="Calibri"/>
              <a:cs typeface="Calibri"/>
              <a:sym typeface="Calibri"/>
            </a:endParaRPr>
          </a:p>
        </p:txBody>
      </p:sp>
      <p:sp>
        <p:nvSpPr>
          <p:cNvPr id="1274" name="Shape 1274"/>
          <p:cNvSpPr/>
          <p:nvPr/>
        </p:nvSpPr>
        <p:spPr>
          <a:xfrm>
            <a:off x="4859025" y="4695837"/>
            <a:ext cx="932626" cy="266352"/>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PTE</a:t>
            </a:r>
            <a:endParaRPr/>
          </a:p>
        </p:txBody>
      </p:sp>
      <p:sp>
        <p:nvSpPr>
          <p:cNvPr id="1275" name="Shape 1275"/>
          <p:cNvSpPr/>
          <p:nvPr/>
        </p:nvSpPr>
        <p:spPr>
          <a:xfrm>
            <a:off x="4079888" y="4695837"/>
            <a:ext cx="619789" cy="26311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tag</a:t>
            </a:r>
            <a:endParaRPr/>
          </a:p>
        </p:txBody>
      </p:sp>
      <p:sp>
        <p:nvSpPr>
          <p:cNvPr id="1276" name="Shape 1276"/>
          <p:cNvSpPr/>
          <p:nvPr/>
        </p:nvSpPr>
        <p:spPr>
          <a:xfrm>
            <a:off x="3675028" y="4695837"/>
            <a:ext cx="235319" cy="26311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v</a:t>
            </a:r>
            <a:endParaRPr/>
          </a:p>
        </p:txBody>
      </p:sp>
      <p:sp>
        <p:nvSpPr>
          <p:cNvPr id="1277" name="Shape 1277"/>
          <p:cNvSpPr txBox="1"/>
          <p:nvPr/>
        </p:nvSpPr>
        <p:spPr>
          <a:xfrm>
            <a:off x="228600" y="4628747"/>
            <a:ext cx="65918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chemeClr val="dk1"/>
                </a:solidFill>
                <a:latin typeface="Calibri"/>
                <a:ea typeface="Calibri"/>
                <a:cs typeface="Calibri"/>
                <a:sym typeface="Calibri"/>
              </a:rPr>
              <a:t>Set 1</a:t>
            </a:r>
            <a:endParaRPr/>
          </a:p>
        </p:txBody>
      </p:sp>
      <p:sp>
        <p:nvSpPr>
          <p:cNvPr id="1278" name="Shape 1278"/>
          <p:cNvSpPr/>
          <p:nvPr/>
        </p:nvSpPr>
        <p:spPr>
          <a:xfrm>
            <a:off x="863600" y="5559357"/>
            <a:ext cx="5257800" cy="612843"/>
          </a:xfrm>
          <a:prstGeom prst="rect">
            <a:avLst/>
          </a:prstGeom>
          <a:solidFill>
            <a:srgbClr val="D5D5F4"/>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Arial Narrow"/>
              <a:buNone/>
            </a:pPr>
            <a:endParaRPr sz="1600" b="1">
              <a:solidFill>
                <a:schemeClr val="dk1"/>
              </a:solidFill>
              <a:latin typeface="Calibri"/>
              <a:ea typeface="Calibri"/>
              <a:cs typeface="Calibri"/>
              <a:sym typeface="Calibri"/>
            </a:endParaRPr>
          </a:p>
        </p:txBody>
      </p:sp>
      <p:sp>
        <p:nvSpPr>
          <p:cNvPr id="1279" name="Shape 1279"/>
          <p:cNvSpPr/>
          <p:nvPr/>
        </p:nvSpPr>
        <p:spPr>
          <a:xfrm>
            <a:off x="1013007" y="5635560"/>
            <a:ext cx="2377893" cy="460443"/>
          </a:xfrm>
          <a:prstGeom prst="rect">
            <a:avLst/>
          </a:prstGeom>
          <a:solidFill>
            <a:srgbClr val="ACACEA"/>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Arial Narrow"/>
              <a:buNone/>
            </a:pPr>
            <a:endParaRPr sz="1600" b="1">
              <a:solidFill>
                <a:schemeClr val="dk1"/>
              </a:solidFill>
              <a:latin typeface="Calibri"/>
              <a:ea typeface="Calibri"/>
              <a:cs typeface="Calibri"/>
              <a:sym typeface="Calibri"/>
            </a:endParaRPr>
          </a:p>
        </p:txBody>
      </p:sp>
      <p:sp>
        <p:nvSpPr>
          <p:cNvPr id="1280" name="Shape 1280"/>
          <p:cNvSpPr/>
          <p:nvPr/>
        </p:nvSpPr>
        <p:spPr>
          <a:xfrm>
            <a:off x="2306325" y="5734226"/>
            <a:ext cx="932626" cy="266352"/>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PTE</a:t>
            </a:r>
            <a:endParaRPr/>
          </a:p>
        </p:txBody>
      </p:sp>
      <p:sp>
        <p:nvSpPr>
          <p:cNvPr id="1281" name="Shape 1281"/>
          <p:cNvSpPr/>
          <p:nvPr/>
        </p:nvSpPr>
        <p:spPr>
          <a:xfrm>
            <a:off x="1527188" y="5734226"/>
            <a:ext cx="619789" cy="26311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tag</a:t>
            </a:r>
            <a:endParaRPr/>
          </a:p>
        </p:txBody>
      </p:sp>
      <p:sp>
        <p:nvSpPr>
          <p:cNvPr id="1282" name="Shape 1282"/>
          <p:cNvSpPr/>
          <p:nvPr/>
        </p:nvSpPr>
        <p:spPr>
          <a:xfrm>
            <a:off x="1122328" y="5734226"/>
            <a:ext cx="235319" cy="26311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v</a:t>
            </a:r>
            <a:endParaRPr/>
          </a:p>
        </p:txBody>
      </p:sp>
      <p:sp>
        <p:nvSpPr>
          <p:cNvPr id="1283" name="Shape 1283"/>
          <p:cNvSpPr/>
          <p:nvPr/>
        </p:nvSpPr>
        <p:spPr>
          <a:xfrm>
            <a:off x="3565707" y="5635560"/>
            <a:ext cx="2377893" cy="460443"/>
          </a:xfrm>
          <a:prstGeom prst="rect">
            <a:avLst/>
          </a:prstGeom>
          <a:solidFill>
            <a:srgbClr val="ACACEA"/>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Arial Narrow"/>
              <a:buNone/>
            </a:pPr>
            <a:endParaRPr sz="1600" b="1">
              <a:solidFill>
                <a:schemeClr val="dk1"/>
              </a:solidFill>
              <a:latin typeface="Calibri"/>
              <a:ea typeface="Calibri"/>
              <a:cs typeface="Calibri"/>
              <a:sym typeface="Calibri"/>
            </a:endParaRPr>
          </a:p>
        </p:txBody>
      </p:sp>
      <p:sp>
        <p:nvSpPr>
          <p:cNvPr id="1284" name="Shape 1284"/>
          <p:cNvSpPr/>
          <p:nvPr/>
        </p:nvSpPr>
        <p:spPr>
          <a:xfrm>
            <a:off x="4859025" y="5734226"/>
            <a:ext cx="932626" cy="266352"/>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PTE</a:t>
            </a:r>
            <a:endParaRPr/>
          </a:p>
        </p:txBody>
      </p:sp>
      <p:sp>
        <p:nvSpPr>
          <p:cNvPr id="1285" name="Shape 1285"/>
          <p:cNvSpPr/>
          <p:nvPr/>
        </p:nvSpPr>
        <p:spPr>
          <a:xfrm>
            <a:off x="4079888" y="5734226"/>
            <a:ext cx="619789" cy="26311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tag</a:t>
            </a:r>
            <a:endParaRPr/>
          </a:p>
        </p:txBody>
      </p:sp>
      <p:sp>
        <p:nvSpPr>
          <p:cNvPr id="1286" name="Shape 1286"/>
          <p:cNvSpPr/>
          <p:nvPr/>
        </p:nvSpPr>
        <p:spPr>
          <a:xfrm>
            <a:off x="3675028" y="5734226"/>
            <a:ext cx="235319" cy="26311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600"/>
              <a:buFont typeface="Calibri"/>
              <a:buNone/>
            </a:pPr>
            <a:r>
              <a:rPr lang="en-GB" sz="1600" b="1">
                <a:solidFill>
                  <a:schemeClr val="dk1"/>
                </a:solidFill>
                <a:latin typeface="Calibri"/>
                <a:ea typeface="Calibri"/>
                <a:cs typeface="Calibri"/>
                <a:sym typeface="Calibri"/>
              </a:rPr>
              <a:t>v</a:t>
            </a:r>
            <a:endParaRPr/>
          </a:p>
        </p:txBody>
      </p:sp>
      <p:sp>
        <p:nvSpPr>
          <p:cNvPr id="1287" name="Shape 1287"/>
          <p:cNvSpPr txBox="1"/>
          <p:nvPr/>
        </p:nvSpPr>
        <p:spPr>
          <a:xfrm>
            <a:off x="0" y="5667136"/>
            <a:ext cx="84413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chemeClr val="dk1"/>
                </a:solidFill>
                <a:latin typeface="Calibri"/>
                <a:ea typeface="Calibri"/>
                <a:cs typeface="Calibri"/>
                <a:sym typeface="Calibri"/>
              </a:rPr>
              <a:t>Set T-1</a:t>
            </a:r>
            <a:endParaRPr/>
          </a:p>
        </p:txBody>
      </p:sp>
      <p:sp>
        <p:nvSpPr>
          <p:cNvPr id="1288" name="Shape 1288"/>
          <p:cNvSpPr txBox="1"/>
          <p:nvPr/>
        </p:nvSpPr>
        <p:spPr>
          <a:xfrm>
            <a:off x="7377610" y="1928852"/>
            <a:ext cx="114300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chemeClr val="dk1"/>
                </a:solidFill>
                <a:latin typeface="Calibri"/>
                <a:ea typeface="Calibri"/>
                <a:cs typeface="Calibri"/>
                <a:sym typeface="Calibri"/>
              </a:rPr>
              <a:t>T = 2</a:t>
            </a:r>
            <a:r>
              <a:rPr lang="en-GB" sz="1800" b="1" baseline="30000">
                <a:solidFill>
                  <a:schemeClr val="dk1"/>
                </a:solidFill>
                <a:latin typeface="Calibri"/>
                <a:ea typeface="Calibri"/>
                <a:cs typeface="Calibri"/>
                <a:sym typeface="Calibri"/>
              </a:rPr>
              <a:t>t</a:t>
            </a:r>
            <a:r>
              <a:rPr lang="en-GB" sz="1800" b="1">
                <a:solidFill>
                  <a:schemeClr val="dk1"/>
                </a:solidFill>
                <a:latin typeface="Calibri"/>
                <a:ea typeface="Calibri"/>
                <a:cs typeface="Calibri"/>
                <a:sym typeface="Calibri"/>
              </a:rPr>
              <a:t> sets</a:t>
            </a:r>
            <a:endParaRPr sz="1800" b="1" baseline="30000">
              <a:solidFill>
                <a:schemeClr val="dk1"/>
              </a:solidFill>
              <a:latin typeface="Calibri"/>
              <a:ea typeface="Calibri"/>
              <a:cs typeface="Calibri"/>
              <a:sym typeface="Calibri"/>
            </a:endParaRPr>
          </a:p>
        </p:txBody>
      </p:sp>
      <p:grpSp>
        <p:nvGrpSpPr>
          <p:cNvPr id="1289" name="Shape 1289"/>
          <p:cNvGrpSpPr/>
          <p:nvPr/>
        </p:nvGrpSpPr>
        <p:grpSpPr>
          <a:xfrm>
            <a:off x="6121401" y="3213100"/>
            <a:ext cx="2967558" cy="1663800"/>
            <a:chOff x="6121401" y="3213100"/>
            <a:chExt cx="2967558" cy="1663800"/>
          </a:xfrm>
        </p:grpSpPr>
        <p:cxnSp>
          <p:nvCxnSpPr>
            <p:cNvPr id="1290" name="Shape 1290"/>
            <p:cNvCxnSpPr>
              <a:stCxn id="1247" idx="2"/>
            </p:cNvCxnSpPr>
            <p:nvPr/>
          </p:nvCxnSpPr>
          <p:spPr>
            <a:xfrm>
              <a:off x="6993732" y="3213100"/>
              <a:ext cx="0" cy="1663800"/>
            </a:xfrm>
            <a:prstGeom prst="straightConnector1">
              <a:avLst/>
            </a:prstGeom>
            <a:noFill/>
            <a:ln w="25400" cap="flat" cmpd="sng">
              <a:solidFill>
                <a:schemeClr val="dk1"/>
              </a:solidFill>
              <a:prstDash val="solid"/>
              <a:round/>
              <a:headEnd type="none" w="sm" len="sm"/>
              <a:tailEnd type="none" w="sm" len="sm"/>
            </a:ln>
          </p:spPr>
        </p:cxnSp>
        <p:cxnSp>
          <p:nvCxnSpPr>
            <p:cNvPr id="1291" name="Shape 1291"/>
            <p:cNvCxnSpPr/>
            <p:nvPr/>
          </p:nvCxnSpPr>
          <p:spPr>
            <a:xfrm rot="10800000">
              <a:off x="6121401" y="4876800"/>
              <a:ext cx="872331" cy="0"/>
            </a:xfrm>
            <a:prstGeom prst="straightConnector1">
              <a:avLst/>
            </a:prstGeom>
            <a:noFill/>
            <a:ln w="25400" cap="flat" cmpd="sng">
              <a:solidFill>
                <a:schemeClr val="dk1"/>
              </a:solidFill>
              <a:prstDash val="solid"/>
              <a:round/>
              <a:headEnd type="none" w="sm" len="sm"/>
              <a:tailEnd type="stealth" w="med" len="med"/>
            </a:ln>
          </p:spPr>
        </p:cxnSp>
        <p:sp>
          <p:nvSpPr>
            <p:cNvPr id="1292" name="Shape 1292"/>
            <p:cNvSpPr txBox="1"/>
            <p:nvPr/>
          </p:nvSpPr>
          <p:spPr>
            <a:xfrm>
              <a:off x="7086600" y="4177761"/>
              <a:ext cx="200235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chemeClr val="dk1"/>
                  </a:solidFill>
                  <a:latin typeface="Calibri"/>
                  <a:ea typeface="Calibri"/>
                  <a:cs typeface="Calibri"/>
                  <a:sym typeface="Calibri"/>
                </a:rPr>
                <a:t>TLBI selects the set</a:t>
              </a:r>
              <a:endParaRPr/>
            </a:p>
          </p:txBody>
        </p:sp>
      </p:grpSp>
      <p:grpSp>
        <p:nvGrpSpPr>
          <p:cNvPr id="1293" name="Shape 1293"/>
          <p:cNvGrpSpPr/>
          <p:nvPr/>
        </p:nvGrpSpPr>
        <p:grpSpPr>
          <a:xfrm>
            <a:off x="1828682" y="2395319"/>
            <a:ext cx="2625844" cy="2300518"/>
            <a:chOff x="1828682" y="2395319"/>
            <a:chExt cx="2625844" cy="2300518"/>
          </a:xfrm>
        </p:grpSpPr>
        <p:cxnSp>
          <p:nvCxnSpPr>
            <p:cNvPr id="1294" name="Shape 1294"/>
            <p:cNvCxnSpPr>
              <a:stCxn id="1246" idx="1"/>
            </p:cNvCxnSpPr>
            <p:nvPr/>
          </p:nvCxnSpPr>
          <p:spPr>
            <a:xfrm rot="10800000">
              <a:off x="1828926" y="3048100"/>
              <a:ext cx="2625600" cy="12600"/>
            </a:xfrm>
            <a:prstGeom prst="straightConnector1">
              <a:avLst/>
            </a:prstGeom>
            <a:noFill/>
            <a:ln w="25400" cap="flat" cmpd="sng">
              <a:solidFill>
                <a:schemeClr val="dk1"/>
              </a:solidFill>
              <a:prstDash val="solid"/>
              <a:round/>
              <a:headEnd type="none" w="sm" len="sm"/>
              <a:tailEnd type="none" w="sm" len="sm"/>
            </a:ln>
          </p:spPr>
        </p:cxnSp>
        <p:cxnSp>
          <p:nvCxnSpPr>
            <p:cNvPr id="1295" name="Shape 1295"/>
            <p:cNvCxnSpPr>
              <a:endCxn id="1271" idx="0"/>
            </p:cNvCxnSpPr>
            <p:nvPr/>
          </p:nvCxnSpPr>
          <p:spPr>
            <a:xfrm>
              <a:off x="1828682" y="3047937"/>
              <a:ext cx="8400" cy="1647900"/>
            </a:xfrm>
            <a:prstGeom prst="straightConnector1">
              <a:avLst/>
            </a:prstGeom>
            <a:noFill/>
            <a:ln w="25400" cap="flat" cmpd="sng">
              <a:solidFill>
                <a:schemeClr val="dk1"/>
              </a:solidFill>
              <a:prstDash val="solid"/>
              <a:round/>
              <a:headEnd type="none" w="sm" len="sm"/>
              <a:tailEnd type="stealth" w="med" len="med"/>
            </a:ln>
          </p:spPr>
        </p:cxnSp>
        <p:sp>
          <p:nvSpPr>
            <p:cNvPr id="1296" name="Shape 1296"/>
            <p:cNvSpPr txBox="1"/>
            <p:nvPr/>
          </p:nvSpPr>
          <p:spPr>
            <a:xfrm>
              <a:off x="2281787" y="2395319"/>
              <a:ext cx="2061613"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chemeClr val="dk1"/>
                  </a:solidFill>
                  <a:latin typeface="Calibri"/>
                  <a:ea typeface="Calibri"/>
                  <a:cs typeface="Calibri"/>
                  <a:sym typeface="Calibri"/>
                </a:rPr>
                <a:t>TLBT matches tag of line within set</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Shape 1302"/>
          <p:cNvSpPr/>
          <p:nvPr/>
        </p:nvSpPr>
        <p:spPr>
          <a:xfrm>
            <a:off x="1384985" y="1752600"/>
            <a:ext cx="3749615" cy="2695242"/>
          </a:xfrm>
          <a:prstGeom prst="rect">
            <a:avLst/>
          </a:prstGeom>
          <a:solidFill>
            <a:srgbClr val="EBEB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chemeClr val="dk1"/>
              </a:solidFill>
              <a:latin typeface="Arial Narrow"/>
              <a:ea typeface="Arial Narrow"/>
              <a:cs typeface="Arial Narrow"/>
              <a:sym typeface="Arial Narrow"/>
            </a:endParaRPr>
          </a:p>
        </p:txBody>
      </p:sp>
      <p:sp>
        <p:nvSpPr>
          <p:cNvPr id="1303" name="Shape 1303"/>
          <p:cNvSpPr txBox="1">
            <a:spLocks noGrp="1"/>
          </p:cNvSpPr>
          <p:nvPr>
            <p:ph type="title"/>
          </p:nvPr>
        </p:nvSpPr>
        <p:spPr>
          <a:xfrm>
            <a:off x="457200" y="436562"/>
            <a:ext cx="8716963" cy="782638"/>
          </a:xfrm>
          <a:prstGeom prst="rect">
            <a:avLst/>
          </a:prstGeom>
          <a:noFill/>
          <a:ln>
            <a:noFill/>
          </a:ln>
        </p:spPr>
        <p:txBody>
          <a:bodyPr spcFirstLastPara="1" wrap="square" lIns="91425" tIns="45700" rIns="91425" bIns="45700" anchor="ctr" anchorCtr="0">
            <a:noAutofit/>
          </a:bodyPr>
          <a:lstStyle/>
          <a:p>
            <a:pPr marL="119063" marR="0" lvl="0" indent="-119063" algn="l" rtl="0">
              <a:spcBef>
                <a:spcPts val="0"/>
              </a:spcBef>
              <a:spcAft>
                <a:spcPts val="0"/>
              </a:spcAft>
              <a:buNone/>
            </a:pPr>
            <a:r>
              <a:rPr lang="en-GB" sz="3600" b="1" i="0" u="none" strike="noStrike" cap="none">
                <a:solidFill>
                  <a:schemeClr val="dk1"/>
                </a:solidFill>
                <a:latin typeface="Calibri"/>
                <a:ea typeface="Calibri"/>
                <a:cs typeface="Calibri"/>
                <a:sym typeface="Calibri"/>
              </a:rPr>
              <a:t>TLB Hit</a:t>
            </a:r>
            <a:endParaRPr/>
          </a:p>
        </p:txBody>
      </p:sp>
      <p:sp>
        <p:nvSpPr>
          <p:cNvPr id="1304" name="Shape 1304"/>
          <p:cNvSpPr/>
          <p:nvPr/>
        </p:nvSpPr>
        <p:spPr>
          <a:xfrm>
            <a:off x="3963987" y="3007259"/>
            <a:ext cx="1066800" cy="1237384"/>
          </a:xfrm>
          <a:prstGeom prst="rect">
            <a:avLst/>
          </a:prstGeom>
          <a:solidFill>
            <a:srgbClr val="DBF2DA"/>
          </a:solidFill>
          <a:ln w="12600" cap="flat" cmpd="sng">
            <a:solidFill>
              <a:schemeClr val="dk1"/>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600" b="1">
                <a:solidFill>
                  <a:schemeClr val="dk1"/>
                </a:solidFill>
                <a:latin typeface="Calibri"/>
                <a:ea typeface="Calibri"/>
                <a:cs typeface="Calibri"/>
                <a:sym typeface="Calibri"/>
              </a:rPr>
              <a:t>MMU</a:t>
            </a:r>
            <a:endParaRPr/>
          </a:p>
        </p:txBody>
      </p:sp>
      <p:sp>
        <p:nvSpPr>
          <p:cNvPr id="1305" name="Shape 1305"/>
          <p:cNvSpPr/>
          <p:nvPr/>
        </p:nvSpPr>
        <p:spPr>
          <a:xfrm>
            <a:off x="6553200" y="2722233"/>
            <a:ext cx="914400" cy="2284410"/>
          </a:xfrm>
          <a:prstGeom prst="rect">
            <a:avLst/>
          </a:prstGeom>
          <a:solidFill>
            <a:srgbClr val="EBEBEB"/>
          </a:solidFill>
          <a:ln w="190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600" b="1">
                <a:solidFill>
                  <a:schemeClr val="dk1"/>
                </a:solidFill>
                <a:latin typeface="Calibri"/>
                <a:ea typeface="Calibri"/>
                <a:cs typeface="Calibri"/>
                <a:sym typeface="Calibri"/>
              </a:rPr>
              <a:t>Cache/</a:t>
            </a:r>
            <a:endParaRPr/>
          </a:p>
          <a:p>
            <a:pPr marL="0" marR="0" lvl="0" indent="0" algn="l" rtl="0">
              <a:spcBef>
                <a:spcPts val="0"/>
              </a:spcBef>
              <a:spcAft>
                <a:spcPts val="0"/>
              </a:spcAft>
              <a:buNone/>
            </a:pPr>
            <a:r>
              <a:rPr lang="en-GB" sz="1600" b="1">
                <a:solidFill>
                  <a:schemeClr val="dk1"/>
                </a:solidFill>
                <a:latin typeface="Calibri"/>
                <a:ea typeface="Calibri"/>
                <a:cs typeface="Calibri"/>
                <a:sym typeface="Calibri"/>
              </a:rPr>
              <a:t>Memory</a:t>
            </a:r>
            <a:endParaRPr/>
          </a:p>
        </p:txBody>
      </p:sp>
      <p:sp>
        <p:nvSpPr>
          <p:cNvPr id="1306" name="Shape 1306"/>
          <p:cNvSpPr/>
          <p:nvPr/>
        </p:nvSpPr>
        <p:spPr>
          <a:xfrm>
            <a:off x="1525587" y="3359738"/>
            <a:ext cx="1066800" cy="533400"/>
          </a:xfrm>
          <a:prstGeom prst="rect">
            <a:avLst/>
          </a:prstGeom>
          <a:solidFill>
            <a:srgbClr val="F6D2D2"/>
          </a:solidFill>
          <a:ln w="12600" cap="flat" cmpd="sng">
            <a:solidFill>
              <a:schemeClr val="dk1"/>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600" b="1">
                <a:solidFill>
                  <a:schemeClr val="dk1"/>
                </a:solidFill>
                <a:latin typeface="Calibri"/>
                <a:ea typeface="Calibri"/>
                <a:cs typeface="Calibri"/>
                <a:sym typeface="Calibri"/>
              </a:rPr>
              <a:t>CPU</a:t>
            </a:r>
            <a:endParaRPr/>
          </a:p>
        </p:txBody>
      </p:sp>
      <p:sp>
        <p:nvSpPr>
          <p:cNvPr id="1307" name="Shape 1307"/>
          <p:cNvSpPr txBox="1"/>
          <p:nvPr/>
        </p:nvSpPr>
        <p:spPr>
          <a:xfrm>
            <a:off x="1390151" y="1752600"/>
            <a:ext cx="105830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i="1">
                <a:solidFill>
                  <a:srgbClr val="7F7F7F"/>
                </a:solidFill>
                <a:latin typeface="Calibri"/>
                <a:ea typeface="Calibri"/>
                <a:cs typeface="Calibri"/>
                <a:sym typeface="Calibri"/>
              </a:rPr>
              <a:t>CPU Chip</a:t>
            </a:r>
            <a:endParaRPr/>
          </a:p>
        </p:txBody>
      </p:sp>
      <p:grpSp>
        <p:nvGrpSpPr>
          <p:cNvPr id="1308" name="Shape 1308"/>
          <p:cNvGrpSpPr/>
          <p:nvPr/>
        </p:nvGrpSpPr>
        <p:grpSpPr>
          <a:xfrm>
            <a:off x="2592387" y="3119439"/>
            <a:ext cx="1370100" cy="541005"/>
            <a:chOff x="2592387" y="3119439"/>
            <a:chExt cx="1370100" cy="541005"/>
          </a:xfrm>
        </p:grpSpPr>
        <p:cxnSp>
          <p:nvCxnSpPr>
            <p:cNvPr id="1309" name="Shape 1309"/>
            <p:cNvCxnSpPr>
              <a:stCxn id="1306" idx="3"/>
            </p:cNvCxnSpPr>
            <p:nvPr/>
          </p:nvCxnSpPr>
          <p:spPr>
            <a:xfrm rot="10800000" flipH="1">
              <a:off x="2592387" y="3621938"/>
              <a:ext cx="1370100" cy="4500"/>
            </a:xfrm>
            <a:prstGeom prst="straightConnector1">
              <a:avLst/>
            </a:prstGeom>
            <a:noFill/>
            <a:ln w="25400" cap="flat" cmpd="sng">
              <a:solidFill>
                <a:schemeClr val="dk1"/>
              </a:solidFill>
              <a:prstDash val="solid"/>
              <a:round/>
              <a:headEnd type="none" w="sm" len="sm"/>
              <a:tailEnd type="stealth" w="med" len="med"/>
            </a:ln>
          </p:spPr>
        </p:cxnSp>
        <p:sp>
          <p:nvSpPr>
            <p:cNvPr id="1310" name="Shape 1310"/>
            <p:cNvSpPr txBox="1"/>
            <p:nvPr/>
          </p:nvSpPr>
          <p:spPr>
            <a:xfrm>
              <a:off x="3049587" y="3354782"/>
              <a:ext cx="387007" cy="305662"/>
            </a:xfrm>
            <a:prstGeom prst="rect">
              <a:avLst/>
            </a:prstGeom>
            <a:no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VA</a:t>
              </a:r>
              <a:endParaRPr/>
            </a:p>
          </p:txBody>
        </p:sp>
        <p:sp>
          <p:nvSpPr>
            <p:cNvPr id="1311" name="Shape 1311"/>
            <p:cNvSpPr/>
            <p:nvPr/>
          </p:nvSpPr>
          <p:spPr>
            <a:xfrm>
              <a:off x="3107266" y="3119439"/>
              <a:ext cx="274637" cy="274638"/>
            </a:xfrm>
            <a:prstGeom prst="ellipse">
              <a:avLst/>
            </a:prstGeom>
            <a:solidFill>
              <a:srgbClr val="7F7F7F"/>
            </a:solid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lt1"/>
                  </a:solidFill>
                  <a:latin typeface="Calibri"/>
                  <a:ea typeface="Calibri"/>
                  <a:cs typeface="Calibri"/>
                  <a:sym typeface="Calibri"/>
                </a:rPr>
                <a:t>1</a:t>
              </a:r>
              <a:endParaRPr/>
            </a:p>
          </p:txBody>
        </p:sp>
      </p:grpSp>
      <p:grpSp>
        <p:nvGrpSpPr>
          <p:cNvPr id="1312" name="Shape 1312"/>
          <p:cNvGrpSpPr/>
          <p:nvPr/>
        </p:nvGrpSpPr>
        <p:grpSpPr>
          <a:xfrm>
            <a:off x="5030787" y="3352800"/>
            <a:ext cx="1522413" cy="594390"/>
            <a:chOff x="5030787" y="3352800"/>
            <a:chExt cx="1522413" cy="594390"/>
          </a:xfrm>
        </p:grpSpPr>
        <p:sp>
          <p:nvSpPr>
            <p:cNvPr id="1313" name="Shape 1313"/>
            <p:cNvSpPr txBox="1"/>
            <p:nvPr/>
          </p:nvSpPr>
          <p:spPr>
            <a:xfrm>
              <a:off x="5606298" y="3352800"/>
              <a:ext cx="374759" cy="305662"/>
            </a:xfrm>
            <a:prstGeom prst="rect">
              <a:avLst/>
            </a:prstGeom>
            <a:no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PA</a:t>
              </a:r>
              <a:endParaRPr/>
            </a:p>
          </p:txBody>
        </p:sp>
        <p:cxnSp>
          <p:nvCxnSpPr>
            <p:cNvPr id="1314" name="Shape 1314"/>
            <p:cNvCxnSpPr/>
            <p:nvPr/>
          </p:nvCxnSpPr>
          <p:spPr>
            <a:xfrm rot="10800000" flipH="1">
              <a:off x="5030787" y="3605659"/>
              <a:ext cx="1522413" cy="1376"/>
            </a:xfrm>
            <a:prstGeom prst="straightConnector1">
              <a:avLst/>
            </a:prstGeom>
            <a:noFill/>
            <a:ln w="25400" cap="flat" cmpd="sng">
              <a:solidFill>
                <a:schemeClr val="dk1"/>
              </a:solidFill>
              <a:prstDash val="solid"/>
              <a:round/>
              <a:headEnd type="none" w="sm" len="sm"/>
              <a:tailEnd type="stealth" w="med" len="med"/>
            </a:ln>
          </p:spPr>
        </p:cxnSp>
        <p:sp>
          <p:nvSpPr>
            <p:cNvPr id="1315" name="Shape 1315"/>
            <p:cNvSpPr/>
            <p:nvPr/>
          </p:nvSpPr>
          <p:spPr>
            <a:xfrm>
              <a:off x="5656358" y="3672552"/>
              <a:ext cx="274638" cy="274638"/>
            </a:xfrm>
            <a:prstGeom prst="ellipse">
              <a:avLst/>
            </a:prstGeom>
            <a:solidFill>
              <a:srgbClr val="7F7F7F"/>
            </a:solid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lt1"/>
                  </a:solidFill>
                  <a:latin typeface="Calibri"/>
                  <a:ea typeface="Calibri"/>
                  <a:cs typeface="Calibri"/>
                  <a:sym typeface="Calibri"/>
                </a:rPr>
                <a:t>4</a:t>
              </a:r>
              <a:endParaRPr/>
            </a:p>
          </p:txBody>
        </p:sp>
      </p:grpSp>
      <p:grpSp>
        <p:nvGrpSpPr>
          <p:cNvPr id="1316" name="Shape 1316"/>
          <p:cNvGrpSpPr/>
          <p:nvPr/>
        </p:nvGrpSpPr>
        <p:grpSpPr>
          <a:xfrm>
            <a:off x="2058987" y="3893138"/>
            <a:ext cx="4494300" cy="1444568"/>
            <a:chOff x="2058987" y="3893138"/>
            <a:chExt cx="4494300" cy="1444568"/>
          </a:xfrm>
        </p:grpSpPr>
        <p:sp>
          <p:nvSpPr>
            <p:cNvPr id="1317" name="Shape 1317"/>
            <p:cNvSpPr txBox="1"/>
            <p:nvPr/>
          </p:nvSpPr>
          <p:spPr>
            <a:xfrm>
              <a:off x="3887787" y="4778043"/>
              <a:ext cx="531020" cy="305662"/>
            </a:xfrm>
            <a:prstGeom prst="rect">
              <a:avLst/>
            </a:prstGeom>
            <a:no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Data</a:t>
              </a:r>
              <a:endParaRPr/>
            </a:p>
          </p:txBody>
        </p:sp>
        <p:cxnSp>
          <p:nvCxnSpPr>
            <p:cNvPr id="1318" name="Shape 1318"/>
            <p:cNvCxnSpPr>
              <a:endCxn id="1306" idx="2"/>
            </p:cNvCxnSpPr>
            <p:nvPr/>
          </p:nvCxnSpPr>
          <p:spPr>
            <a:xfrm rot="10800000">
              <a:off x="2058987" y="3893138"/>
              <a:ext cx="4494300" cy="885000"/>
            </a:xfrm>
            <a:prstGeom prst="bentConnector2">
              <a:avLst/>
            </a:prstGeom>
            <a:noFill/>
            <a:ln w="25400" cap="flat" cmpd="sng">
              <a:solidFill>
                <a:schemeClr val="dk1"/>
              </a:solidFill>
              <a:prstDash val="solid"/>
              <a:round/>
              <a:headEnd type="none" w="sm" len="sm"/>
              <a:tailEnd type="stealth" w="med" len="med"/>
            </a:ln>
          </p:spPr>
        </p:cxnSp>
        <p:sp>
          <p:nvSpPr>
            <p:cNvPr id="1319" name="Shape 1319"/>
            <p:cNvSpPr/>
            <p:nvPr/>
          </p:nvSpPr>
          <p:spPr>
            <a:xfrm>
              <a:off x="4021666" y="5063069"/>
              <a:ext cx="274638" cy="274637"/>
            </a:xfrm>
            <a:prstGeom prst="ellipse">
              <a:avLst/>
            </a:prstGeom>
            <a:solidFill>
              <a:srgbClr val="7F7F7F"/>
            </a:solid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lt1"/>
                  </a:solidFill>
                  <a:latin typeface="Calibri"/>
                  <a:ea typeface="Calibri"/>
                  <a:cs typeface="Calibri"/>
                  <a:sym typeface="Calibri"/>
                </a:rPr>
                <a:t>5</a:t>
              </a:r>
              <a:endParaRPr/>
            </a:p>
          </p:txBody>
        </p:sp>
      </p:grpSp>
      <p:sp>
        <p:nvSpPr>
          <p:cNvPr id="1320" name="Shape 1320"/>
          <p:cNvSpPr txBox="1"/>
          <p:nvPr/>
        </p:nvSpPr>
        <p:spPr>
          <a:xfrm>
            <a:off x="506411" y="5822950"/>
            <a:ext cx="7189789" cy="5778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00"/>
              </a:buClr>
              <a:buSzPts val="1440"/>
              <a:buFont typeface="Noto Sans Symbols"/>
              <a:buNone/>
            </a:pPr>
            <a:r>
              <a:rPr lang="en-GB" sz="2400" b="1" i="0" u="none" strike="noStrike" cap="none" dirty="0">
                <a:solidFill>
                  <a:schemeClr val="dk1"/>
                </a:solidFill>
                <a:latin typeface="Calibri"/>
                <a:ea typeface="Calibri"/>
                <a:cs typeface="Calibri"/>
                <a:sym typeface="Calibri"/>
              </a:rPr>
              <a:t>A TLB hit eliminates memory accesses to the pag</a:t>
            </a:r>
            <a:r>
              <a:rPr lang="en-GB" dirty="0">
                <a:solidFill>
                  <a:schemeClr val="dk1"/>
                </a:solidFill>
                <a:latin typeface="Calibri"/>
                <a:ea typeface="Calibri"/>
                <a:cs typeface="Calibri"/>
                <a:sym typeface="Calibri"/>
              </a:rPr>
              <a:t>e table</a:t>
            </a:r>
            <a:endParaRPr dirty="0"/>
          </a:p>
        </p:txBody>
      </p:sp>
      <p:sp>
        <p:nvSpPr>
          <p:cNvPr id="1321" name="Shape 1321"/>
          <p:cNvSpPr/>
          <p:nvPr/>
        </p:nvSpPr>
        <p:spPr>
          <a:xfrm>
            <a:off x="3962400" y="1905000"/>
            <a:ext cx="1066800" cy="381000"/>
          </a:xfrm>
          <a:prstGeom prst="rect">
            <a:avLst/>
          </a:prstGeom>
          <a:solidFill>
            <a:srgbClr val="D5D5F4"/>
          </a:solidFill>
          <a:ln w="12600" cap="flat" cmpd="sng">
            <a:solidFill>
              <a:schemeClr val="dk1"/>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600" b="1">
                <a:solidFill>
                  <a:schemeClr val="dk1"/>
                </a:solidFill>
                <a:latin typeface="Calibri"/>
                <a:ea typeface="Calibri"/>
                <a:cs typeface="Calibri"/>
                <a:sym typeface="Calibri"/>
              </a:rPr>
              <a:t>TLB</a:t>
            </a:r>
            <a:endParaRPr/>
          </a:p>
        </p:txBody>
      </p:sp>
      <p:grpSp>
        <p:nvGrpSpPr>
          <p:cNvPr id="1322" name="Shape 1322"/>
          <p:cNvGrpSpPr/>
          <p:nvPr/>
        </p:nvGrpSpPr>
        <p:grpSpPr>
          <a:xfrm>
            <a:off x="3928532" y="2286000"/>
            <a:ext cx="502358" cy="721259"/>
            <a:chOff x="3928532" y="2286000"/>
            <a:chExt cx="502358" cy="721259"/>
          </a:xfrm>
        </p:grpSpPr>
        <p:sp>
          <p:nvSpPr>
            <p:cNvPr id="1323" name="Shape 1323"/>
            <p:cNvSpPr/>
            <p:nvPr/>
          </p:nvSpPr>
          <p:spPr>
            <a:xfrm>
              <a:off x="4038600" y="2362200"/>
              <a:ext cx="274638" cy="274638"/>
            </a:xfrm>
            <a:prstGeom prst="ellipse">
              <a:avLst/>
            </a:prstGeom>
            <a:solidFill>
              <a:srgbClr val="7F7F7F"/>
            </a:solid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lt1"/>
                  </a:solidFill>
                  <a:latin typeface="Calibri"/>
                  <a:ea typeface="Calibri"/>
                  <a:cs typeface="Calibri"/>
                  <a:sym typeface="Calibri"/>
                </a:rPr>
                <a:t>2</a:t>
              </a:r>
              <a:endParaRPr/>
            </a:p>
          </p:txBody>
        </p:sp>
        <p:cxnSp>
          <p:nvCxnSpPr>
            <p:cNvPr id="1324" name="Shape 1324"/>
            <p:cNvCxnSpPr/>
            <p:nvPr/>
          </p:nvCxnSpPr>
          <p:spPr>
            <a:xfrm rot="5400000" flipH="1">
              <a:off x="4058177" y="2645836"/>
              <a:ext cx="721259" cy="1587"/>
            </a:xfrm>
            <a:prstGeom prst="straightConnector1">
              <a:avLst/>
            </a:prstGeom>
            <a:noFill/>
            <a:ln w="25400" cap="flat" cmpd="sng">
              <a:solidFill>
                <a:schemeClr val="dk1"/>
              </a:solidFill>
              <a:prstDash val="solid"/>
              <a:round/>
              <a:headEnd type="none" w="sm" len="sm"/>
              <a:tailEnd type="stealth" w="med" len="med"/>
            </a:ln>
          </p:spPr>
        </p:cxnSp>
        <p:sp>
          <p:nvSpPr>
            <p:cNvPr id="1325" name="Shape 1325"/>
            <p:cNvSpPr txBox="1"/>
            <p:nvPr/>
          </p:nvSpPr>
          <p:spPr>
            <a:xfrm>
              <a:off x="3928532" y="2667000"/>
              <a:ext cx="502358" cy="305662"/>
            </a:xfrm>
            <a:prstGeom prst="rect">
              <a:avLst/>
            </a:prstGeom>
            <a:no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VPN</a:t>
              </a:r>
              <a:endParaRPr/>
            </a:p>
          </p:txBody>
        </p:sp>
      </p:grpSp>
      <p:grpSp>
        <p:nvGrpSpPr>
          <p:cNvPr id="1326" name="Shape 1326"/>
          <p:cNvGrpSpPr/>
          <p:nvPr/>
        </p:nvGrpSpPr>
        <p:grpSpPr>
          <a:xfrm>
            <a:off x="4646613" y="2286000"/>
            <a:ext cx="455342" cy="721259"/>
            <a:chOff x="4646613" y="2286000"/>
            <a:chExt cx="455342" cy="721259"/>
          </a:xfrm>
        </p:grpSpPr>
        <p:sp>
          <p:nvSpPr>
            <p:cNvPr id="1327" name="Shape 1327"/>
            <p:cNvSpPr txBox="1"/>
            <p:nvPr/>
          </p:nvSpPr>
          <p:spPr>
            <a:xfrm>
              <a:off x="4648200" y="2311401"/>
              <a:ext cx="453755" cy="305662"/>
            </a:xfrm>
            <a:prstGeom prst="rect">
              <a:avLst/>
            </a:prstGeom>
            <a:no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PTE</a:t>
              </a:r>
              <a:endParaRPr/>
            </a:p>
          </p:txBody>
        </p:sp>
        <p:cxnSp>
          <p:nvCxnSpPr>
            <p:cNvPr id="1328" name="Shape 1328"/>
            <p:cNvCxnSpPr/>
            <p:nvPr/>
          </p:nvCxnSpPr>
          <p:spPr>
            <a:xfrm rot="5400000">
              <a:off x="4286777" y="2645836"/>
              <a:ext cx="721259" cy="1587"/>
            </a:xfrm>
            <a:prstGeom prst="straightConnector1">
              <a:avLst/>
            </a:prstGeom>
            <a:noFill/>
            <a:ln w="25400" cap="flat" cmpd="sng">
              <a:solidFill>
                <a:schemeClr val="dk1"/>
              </a:solidFill>
              <a:prstDash val="solid"/>
              <a:round/>
              <a:headEnd type="none" w="sm" len="sm"/>
              <a:tailEnd type="stealth" w="med" len="med"/>
            </a:ln>
          </p:spPr>
        </p:cxnSp>
        <p:sp>
          <p:nvSpPr>
            <p:cNvPr id="1329" name="Shape 1329"/>
            <p:cNvSpPr/>
            <p:nvPr/>
          </p:nvSpPr>
          <p:spPr>
            <a:xfrm>
              <a:off x="4737628" y="2633132"/>
              <a:ext cx="274638" cy="274637"/>
            </a:xfrm>
            <a:prstGeom prst="ellipse">
              <a:avLst/>
            </a:prstGeom>
            <a:solidFill>
              <a:srgbClr val="7F7F7F"/>
            </a:solid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lt1"/>
                  </a:solidFill>
                  <a:latin typeface="Calibri"/>
                  <a:ea typeface="Calibri"/>
                  <a:cs typeface="Calibri"/>
                  <a:sym typeface="Calibri"/>
                </a:rPr>
                <a:t>3</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Shape 1335"/>
          <p:cNvSpPr/>
          <p:nvPr/>
        </p:nvSpPr>
        <p:spPr>
          <a:xfrm>
            <a:off x="1384985" y="1724358"/>
            <a:ext cx="3749615" cy="2695242"/>
          </a:xfrm>
          <a:prstGeom prst="rect">
            <a:avLst/>
          </a:prstGeom>
          <a:solidFill>
            <a:srgbClr val="EBEB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chemeClr val="dk1"/>
              </a:solidFill>
              <a:latin typeface="Arial Narrow"/>
              <a:ea typeface="Arial Narrow"/>
              <a:cs typeface="Arial Narrow"/>
              <a:sym typeface="Arial Narrow"/>
            </a:endParaRPr>
          </a:p>
        </p:txBody>
      </p:sp>
      <p:sp>
        <p:nvSpPr>
          <p:cNvPr id="1336" name="Shape 1336"/>
          <p:cNvSpPr txBox="1">
            <a:spLocks noGrp="1"/>
          </p:cNvSpPr>
          <p:nvPr>
            <p:ph type="title"/>
          </p:nvPr>
        </p:nvSpPr>
        <p:spPr>
          <a:xfrm>
            <a:off x="457200" y="436562"/>
            <a:ext cx="8716963" cy="782638"/>
          </a:xfrm>
          <a:prstGeom prst="rect">
            <a:avLst/>
          </a:prstGeom>
          <a:noFill/>
          <a:ln>
            <a:noFill/>
          </a:ln>
        </p:spPr>
        <p:txBody>
          <a:bodyPr spcFirstLastPara="1" wrap="square" lIns="91425" tIns="45700" rIns="91425" bIns="45700" anchor="ctr" anchorCtr="0">
            <a:noAutofit/>
          </a:bodyPr>
          <a:lstStyle/>
          <a:p>
            <a:pPr marL="119063" marR="0" lvl="0" indent="-119063" algn="l" rtl="0">
              <a:spcBef>
                <a:spcPts val="0"/>
              </a:spcBef>
              <a:spcAft>
                <a:spcPts val="0"/>
              </a:spcAft>
              <a:buNone/>
            </a:pPr>
            <a:r>
              <a:rPr lang="en-GB" sz="3600" b="1" i="0" u="none" strike="noStrike" cap="none">
                <a:solidFill>
                  <a:schemeClr val="dk1"/>
                </a:solidFill>
                <a:latin typeface="Calibri"/>
                <a:ea typeface="Calibri"/>
                <a:cs typeface="Calibri"/>
                <a:sym typeface="Calibri"/>
              </a:rPr>
              <a:t>TLB Miss</a:t>
            </a:r>
            <a:endParaRPr/>
          </a:p>
        </p:txBody>
      </p:sp>
      <p:sp>
        <p:nvSpPr>
          <p:cNvPr id="1337" name="Shape 1337"/>
          <p:cNvSpPr/>
          <p:nvPr/>
        </p:nvSpPr>
        <p:spPr>
          <a:xfrm>
            <a:off x="3963987" y="3007259"/>
            <a:ext cx="1066800" cy="1237384"/>
          </a:xfrm>
          <a:prstGeom prst="rect">
            <a:avLst/>
          </a:prstGeom>
          <a:solidFill>
            <a:srgbClr val="D5F1CF"/>
          </a:solidFill>
          <a:ln w="12600" cap="flat" cmpd="sng">
            <a:solidFill>
              <a:schemeClr val="dk1"/>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600" b="1">
                <a:solidFill>
                  <a:schemeClr val="dk1"/>
                </a:solidFill>
                <a:latin typeface="Calibri"/>
                <a:ea typeface="Calibri"/>
                <a:cs typeface="Calibri"/>
                <a:sym typeface="Calibri"/>
              </a:rPr>
              <a:t>MMU</a:t>
            </a:r>
            <a:endParaRPr/>
          </a:p>
        </p:txBody>
      </p:sp>
      <p:sp>
        <p:nvSpPr>
          <p:cNvPr id="1338" name="Shape 1338"/>
          <p:cNvSpPr/>
          <p:nvPr/>
        </p:nvSpPr>
        <p:spPr>
          <a:xfrm>
            <a:off x="6553200" y="2722233"/>
            <a:ext cx="914400" cy="2284410"/>
          </a:xfrm>
          <a:prstGeom prst="rect">
            <a:avLst/>
          </a:prstGeom>
          <a:solidFill>
            <a:srgbClr val="EBEBEB"/>
          </a:solidFill>
          <a:ln w="190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600" b="1">
                <a:solidFill>
                  <a:schemeClr val="dk1"/>
                </a:solidFill>
                <a:latin typeface="Calibri"/>
                <a:ea typeface="Calibri"/>
                <a:cs typeface="Calibri"/>
                <a:sym typeface="Calibri"/>
              </a:rPr>
              <a:t>Cache/</a:t>
            </a:r>
            <a:endParaRPr/>
          </a:p>
          <a:p>
            <a:pPr marL="0" marR="0" lvl="0" indent="0" algn="l" rtl="0">
              <a:spcBef>
                <a:spcPts val="0"/>
              </a:spcBef>
              <a:spcAft>
                <a:spcPts val="0"/>
              </a:spcAft>
              <a:buNone/>
            </a:pPr>
            <a:r>
              <a:rPr lang="en-GB" sz="1600" b="1">
                <a:solidFill>
                  <a:schemeClr val="dk1"/>
                </a:solidFill>
                <a:latin typeface="Calibri"/>
                <a:ea typeface="Calibri"/>
                <a:cs typeface="Calibri"/>
                <a:sym typeface="Calibri"/>
              </a:rPr>
              <a:t>Memory</a:t>
            </a:r>
            <a:endParaRPr/>
          </a:p>
        </p:txBody>
      </p:sp>
      <p:sp>
        <p:nvSpPr>
          <p:cNvPr id="1339" name="Shape 1339"/>
          <p:cNvSpPr txBox="1"/>
          <p:nvPr/>
        </p:nvSpPr>
        <p:spPr>
          <a:xfrm>
            <a:off x="5576700" y="3810000"/>
            <a:ext cx="374759" cy="305662"/>
          </a:xfrm>
          <a:prstGeom prst="rect">
            <a:avLst/>
          </a:prstGeom>
          <a:no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PA</a:t>
            </a:r>
            <a:endParaRPr/>
          </a:p>
        </p:txBody>
      </p:sp>
      <p:sp>
        <p:nvSpPr>
          <p:cNvPr id="1340" name="Shape 1340"/>
          <p:cNvSpPr txBox="1"/>
          <p:nvPr/>
        </p:nvSpPr>
        <p:spPr>
          <a:xfrm>
            <a:off x="3887787" y="4778043"/>
            <a:ext cx="531020" cy="305662"/>
          </a:xfrm>
          <a:prstGeom prst="rect">
            <a:avLst/>
          </a:prstGeom>
          <a:no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Data</a:t>
            </a:r>
            <a:endParaRPr/>
          </a:p>
        </p:txBody>
      </p:sp>
      <p:cxnSp>
        <p:nvCxnSpPr>
          <p:cNvPr id="1341" name="Shape 1341"/>
          <p:cNvCxnSpPr/>
          <p:nvPr/>
        </p:nvCxnSpPr>
        <p:spPr>
          <a:xfrm rot="10800000" flipH="1">
            <a:off x="5030787" y="4062859"/>
            <a:ext cx="1522413" cy="1376"/>
          </a:xfrm>
          <a:prstGeom prst="straightConnector1">
            <a:avLst/>
          </a:prstGeom>
          <a:noFill/>
          <a:ln w="25400" cap="flat" cmpd="sng">
            <a:solidFill>
              <a:schemeClr val="dk1"/>
            </a:solidFill>
            <a:prstDash val="solid"/>
            <a:round/>
            <a:headEnd type="none" w="sm" len="sm"/>
            <a:tailEnd type="stealth" w="med" len="med"/>
          </a:ln>
        </p:spPr>
      </p:cxnSp>
      <p:sp>
        <p:nvSpPr>
          <p:cNvPr id="1342" name="Shape 1342"/>
          <p:cNvSpPr/>
          <p:nvPr/>
        </p:nvSpPr>
        <p:spPr>
          <a:xfrm>
            <a:off x="1525587" y="3359738"/>
            <a:ext cx="1066800" cy="533400"/>
          </a:xfrm>
          <a:prstGeom prst="rect">
            <a:avLst/>
          </a:prstGeom>
          <a:solidFill>
            <a:srgbClr val="F1C7C7"/>
          </a:solidFill>
          <a:ln w="12600" cap="flat" cmpd="sng">
            <a:solidFill>
              <a:schemeClr val="dk1"/>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600" b="1">
                <a:solidFill>
                  <a:schemeClr val="dk1"/>
                </a:solidFill>
                <a:latin typeface="Calibri"/>
                <a:ea typeface="Calibri"/>
                <a:cs typeface="Calibri"/>
                <a:sym typeface="Calibri"/>
              </a:rPr>
              <a:t>CPU</a:t>
            </a:r>
            <a:endParaRPr/>
          </a:p>
        </p:txBody>
      </p:sp>
      <p:cxnSp>
        <p:nvCxnSpPr>
          <p:cNvPr id="1343" name="Shape 1343"/>
          <p:cNvCxnSpPr>
            <a:stCxn id="1342" idx="3"/>
          </p:cNvCxnSpPr>
          <p:nvPr/>
        </p:nvCxnSpPr>
        <p:spPr>
          <a:xfrm rot="10800000" flipH="1">
            <a:off x="2592387" y="3621938"/>
            <a:ext cx="1370100" cy="4500"/>
          </a:xfrm>
          <a:prstGeom prst="straightConnector1">
            <a:avLst/>
          </a:prstGeom>
          <a:noFill/>
          <a:ln w="25400" cap="flat" cmpd="sng">
            <a:solidFill>
              <a:schemeClr val="dk1"/>
            </a:solidFill>
            <a:prstDash val="solid"/>
            <a:round/>
            <a:headEnd type="none" w="sm" len="sm"/>
            <a:tailEnd type="stealth" w="med" len="med"/>
          </a:ln>
        </p:spPr>
      </p:cxnSp>
      <p:sp>
        <p:nvSpPr>
          <p:cNvPr id="1344" name="Shape 1344"/>
          <p:cNvSpPr txBox="1"/>
          <p:nvPr/>
        </p:nvSpPr>
        <p:spPr>
          <a:xfrm>
            <a:off x="3049587" y="3354782"/>
            <a:ext cx="387007" cy="305662"/>
          </a:xfrm>
          <a:prstGeom prst="rect">
            <a:avLst/>
          </a:prstGeom>
          <a:no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VA</a:t>
            </a:r>
            <a:endParaRPr/>
          </a:p>
        </p:txBody>
      </p:sp>
      <p:sp>
        <p:nvSpPr>
          <p:cNvPr id="1345" name="Shape 1345"/>
          <p:cNvSpPr txBox="1"/>
          <p:nvPr/>
        </p:nvSpPr>
        <p:spPr>
          <a:xfrm>
            <a:off x="1390151" y="1752600"/>
            <a:ext cx="105830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i="1">
                <a:solidFill>
                  <a:srgbClr val="7F7F7F"/>
                </a:solidFill>
                <a:latin typeface="Calibri"/>
                <a:ea typeface="Calibri"/>
                <a:cs typeface="Calibri"/>
                <a:sym typeface="Calibri"/>
              </a:rPr>
              <a:t>CPU Chip</a:t>
            </a:r>
            <a:endParaRPr/>
          </a:p>
        </p:txBody>
      </p:sp>
      <p:sp>
        <p:nvSpPr>
          <p:cNvPr id="1346" name="Shape 1346"/>
          <p:cNvSpPr txBox="1"/>
          <p:nvPr/>
        </p:nvSpPr>
        <p:spPr>
          <a:xfrm>
            <a:off x="5537202" y="2361338"/>
            <a:ext cx="453755" cy="305662"/>
          </a:xfrm>
          <a:prstGeom prst="rect">
            <a:avLst/>
          </a:prstGeom>
          <a:no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PTE</a:t>
            </a:r>
            <a:endParaRPr/>
          </a:p>
        </p:txBody>
      </p:sp>
      <p:cxnSp>
        <p:nvCxnSpPr>
          <p:cNvPr id="1347" name="Shape 1347"/>
          <p:cNvCxnSpPr>
            <a:endCxn id="1342" idx="2"/>
          </p:cNvCxnSpPr>
          <p:nvPr/>
        </p:nvCxnSpPr>
        <p:spPr>
          <a:xfrm rot="10800000">
            <a:off x="2058987" y="3893138"/>
            <a:ext cx="4494300" cy="885000"/>
          </a:xfrm>
          <a:prstGeom prst="bentConnector2">
            <a:avLst/>
          </a:prstGeom>
          <a:noFill/>
          <a:ln w="25400" cap="flat" cmpd="sng">
            <a:solidFill>
              <a:schemeClr val="dk1"/>
            </a:solidFill>
            <a:prstDash val="solid"/>
            <a:round/>
            <a:headEnd type="none" w="sm" len="sm"/>
            <a:tailEnd type="stealth" w="med" len="med"/>
          </a:ln>
        </p:spPr>
      </p:cxnSp>
      <p:sp>
        <p:nvSpPr>
          <p:cNvPr id="1348" name="Shape 1348"/>
          <p:cNvSpPr/>
          <p:nvPr/>
        </p:nvSpPr>
        <p:spPr>
          <a:xfrm>
            <a:off x="3107266" y="3119439"/>
            <a:ext cx="274637" cy="274638"/>
          </a:xfrm>
          <a:prstGeom prst="ellipse">
            <a:avLst/>
          </a:prstGeom>
          <a:solidFill>
            <a:srgbClr val="7F7F7F"/>
          </a:solid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lt1"/>
                </a:solidFill>
                <a:latin typeface="Calibri"/>
                <a:ea typeface="Calibri"/>
                <a:cs typeface="Calibri"/>
                <a:sym typeface="Calibri"/>
              </a:rPr>
              <a:t>1</a:t>
            </a:r>
            <a:endParaRPr/>
          </a:p>
        </p:txBody>
      </p:sp>
      <p:sp>
        <p:nvSpPr>
          <p:cNvPr id="1349" name="Shape 1349"/>
          <p:cNvSpPr/>
          <p:nvPr/>
        </p:nvSpPr>
        <p:spPr>
          <a:xfrm>
            <a:off x="4038600" y="2362200"/>
            <a:ext cx="274638" cy="274638"/>
          </a:xfrm>
          <a:prstGeom prst="ellipse">
            <a:avLst/>
          </a:prstGeom>
          <a:solidFill>
            <a:srgbClr val="7F7F7F"/>
          </a:solid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lt1"/>
                </a:solidFill>
                <a:latin typeface="Calibri"/>
                <a:ea typeface="Calibri"/>
                <a:cs typeface="Calibri"/>
                <a:sym typeface="Calibri"/>
              </a:rPr>
              <a:t>2</a:t>
            </a:r>
            <a:endParaRPr/>
          </a:p>
        </p:txBody>
      </p:sp>
      <p:sp>
        <p:nvSpPr>
          <p:cNvPr id="1350" name="Shape 1350"/>
          <p:cNvSpPr/>
          <p:nvPr/>
        </p:nvSpPr>
        <p:spPr>
          <a:xfrm>
            <a:off x="5626760" y="4129752"/>
            <a:ext cx="274638" cy="274638"/>
          </a:xfrm>
          <a:prstGeom prst="ellipse">
            <a:avLst/>
          </a:prstGeom>
          <a:solidFill>
            <a:srgbClr val="7F7F7F"/>
          </a:solid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lt1"/>
                </a:solidFill>
                <a:latin typeface="Calibri"/>
                <a:ea typeface="Calibri"/>
                <a:cs typeface="Calibri"/>
                <a:sym typeface="Calibri"/>
              </a:rPr>
              <a:t>5</a:t>
            </a:r>
            <a:endParaRPr/>
          </a:p>
        </p:txBody>
      </p:sp>
      <p:sp>
        <p:nvSpPr>
          <p:cNvPr id="1351" name="Shape 1351"/>
          <p:cNvSpPr/>
          <p:nvPr/>
        </p:nvSpPr>
        <p:spPr>
          <a:xfrm>
            <a:off x="4021666" y="5063069"/>
            <a:ext cx="274638" cy="274637"/>
          </a:xfrm>
          <a:prstGeom prst="ellipse">
            <a:avLst/>
          </a:prstGeom>
          <a:solidFill>
            <a:srgbClr val="7F7F7F"/>
          </a:solid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lt1"/>
                </a:solidFill>
                <a:latin typeface="Calibri"/>
                <a:ea typeface="Calibri"/>
                <a:cs typeface="Calibri"/>
                <a:sym typeface="Calibri"/>
              </a:rPr>
              <a:t>6</a:t>
            </a:r>
            <a:endParaRPr/>
          </a:p>
        </p:txBody>
      </p:sp>
      <p:sp>
        <p:nvSpPr>
          <p:cNvPr id="1352" name="Shape 1352"/>
          <p:cNvSpPr/>
          <p:nvPr/>
        </p:nvSpPr>
        <p:spPr>
          <a:xfrm>
            <a:off x="3962400" y="1905000"/>
            <a:ext cx="1066800" cy="381000"/>
          </a:xfrm>
          <a:prstGeom prst="rect">
            <a:avLst/>
          </a:prstGeom>
          <a:solidFill>
            <a:srgbClr val="D5D5F4"/>
          </a:solidFill>
          <a:ln w="12600" cap="flat" cmpd="sng">
            <a:solidFill>
              <a:schemeClr val="dk1"/>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600" b="1">
                <a:solidFill>
                  <a:schemeClr val="dk1"/>
                </a:solidFill>
                <a:latin typeface="Calibri"/>
                <a:ea typeface="Calibri"/>
                <a:cs typeface="Calibri"/>
                <a:sym typeface="Calibri"/>
              </a:rPr>
              <a:t>TLB</a:t>
            </a:r>
            <a:endParaRPr/>
          </a:p>
        </p:txBody>
      </p:sp>
      <p:cxnSp>
        <p:nvCxnSpPr>
          <p:cNvPr id="1353" name="Shape 1353"/>
          <p:cNvCxnSpPr/>
          <p:nvPr/>
        </p:nvCxnSpPr>
        <p:spPr>
          <a:xfrm rot="5400000" flipH="1">
            <a:off x="4058177" y="2645836"/>
            <a:ext cx="721259" cy="1587"/>
          </a:xfrm>
          <a:prstGeom prst="straightConnector1">
            <a:avLst/>
          </a:prstGeom>
          <a:noFill/>
          <a:ln w="25400" cap="flat" cmpd="sng">
            <a:solidFill>
              <a:schemeClr val="dk1"/>
            </a:solidFill>
            <a:prstDash val="solid"/>
            <a:round/>
            <a:headEnd type="none" w="sm" len="sm"/>
            <a:tailEnd type="stealth" w="med" len="med"/>
          </a:ln>
        </p:spPr>
      </p:cxnSp>
      <p:cxnSp>
        <p:nvCxnSpPr>
          <p:cNvPr id="1354" name="Shape 1354"/>
          <p:cNvCxnSpPr/>
          <p:nvPr/>
        </p:nvCxnSpPr>
        <p:spPr>
          <a:xfrm rot="5400000">
            <a:off x="4286777" y="2645836"/>
            <a:ext cx="721259" cy="1587"/>
          </a:xfrm>
          <a:prstGeom prst="straightConnector1">
            <a:avLst/>
          </a:prstGeom>
          <a:noFill/>
          <a:ln w="25400" cap="flat" cmpd="sng">
            <a:solidFill>
              <a:schemeClr val="dk1"/>
            </a:solidFill>
            <a:prstDash val="solid"/>
            <a:round/>
            <a:headEnd type="stealth" w="med" len="med"/>
            <a:tailEnd type="stealth" w="med" len="med"/>
          </a:ln>
        </p:spPr>
      </p:cxnSp>
      <p:sp>
        <p:nvSpPr>
          <p:cNvPr id="1355" name="Shape 1355"/>
          <p:cNvSpPr txBox="1"/>
          <p:nvPr/>
        </p:nvSpPr>
        <p:spPr>
          <a:xfrm>
            <a:off x="3928532" y="2667000"/>
            <a:ext cx="502358" cy="305662"/>
          </a:xfrm>
          <a:prstGeom prst="rect">
            <a:avLst/>
          </a:prstGeom>
          <a:no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VPN</a:t>
            </a:r>
            <a:endParaRPr/>
          </a:p>
        </p:txBody>
      </p:sp>
      <p:sp>
        <p:nvSpPr>
          <p:cNvPr id="1356" name="Shape 1356"/>
          <p:cNvSpPr/>
          <p:nvPr/>
        </p:nvSpPr>
        <p:spPr>
          <a:xfrm>
            <a:off x="5626760" y="2121431"/>
            <a:ext cx="274638" cy="274637"/>
          </a:xfrm>
          <a:prstGeom prst="ellipse">
            <a:avLst/>
          </a:prstGeom>
          <a:solidFill>
            <a:srgbClr val="7F7F7F"/>
          </a:solid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lt1"/>
                </a:solidFill>
                <a:latin typeface="Calibri"/>
                <a:ea typeface="Calibri"/>
                <a:cs typeface="Calibri"/>
                <a:sym typeface="Calibri"/>
              </a:rPr>
              <a:t>4</a:t>
            </a:r>
            <a:endParaRPr sz="1400" b="1">
              <a:solidFill>
                <a:schemeClr val="lt1"/>
              </a:solidFill>
              <a:latin typeface="Calibri"/>
              <a:ea typeface="Calibri"/>
              <a:cs typeface="Calibri"/>
              <a:sym typeface="Calibri"/>
            </a:endParaRPr>
          </a:p>
        </p:txBody>
      </p:sp>
      <p:sp>
        <p:nvSpPr>
          <p:cNvPr id="1357" name="Shape 1357"/>
          <p:cNvSpPr txBox="1"/>
          <p:nvPr/>
        </p:nvSpPr>
        <p:spPr>
          <a:xfrm>
            <a:off x="5513388" y="3371716"/>
            <a:ext cx="560579" cy="305662"/>
          </a:xfrm>
          <a:prstGeom prst="rect">
            <a:avLst/>
          </a:prstGeom>
          <a:no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PTEA</a:t>
            </a:r>
            <a:endParaRPr/>
          </a:p>
        </p:txBody>
      </p:sp>
      <p:cxnSp>
        <p:nvCxnSpPr>
          <p:cNvPr id="1358" name="Shape 1358"/>
          <p:cNvCxnSpPr/>
          <p:nvPr/>
        </p:nvCxnSpPr>
        <p:spPr>
          <a:xfrm rot="10800000" flipH="1">
            <a:off x="5030787" y="3624575"/>
            <a:ext cx="1522413" cy="1376"/>
          </a:xfrm>
          <a:prstGeom prst="straightConnector1">
            <a:avLst/>
          </a:prstGeom>
          <a:noFill/>
          <a:ln w="25400" cap="flat" cmpd="sng">
            <a:solidFill>
              <a:schemeClr val="dk1"/>
            </a:solidFill>
            <a:prstDash val="solid"/>
            <a:round/>
            <a:headEnd type="none" w="sm" len="sm"/>
            <a:tailEnd type="stealth" w="med" len="med"/>
          </a:ln>
        </p:spPr>
      </p:cxnSp>
      <p:sp>
        <p:nvSpPr>
          <p:cNvPr id="1359" name="Shape 1359"/>
          <p:cNvSpPr/>
          <p:nvPr/>
        </p:nvSpPr>
        <p:spPr>
          <a:xfrm>
            <a:off x="5626760" y="3124200"/>
            <a:ext cx="274638" cy="274638"/>
          </a:xfrm>
          <a:prstGeom prst="ellipse">
            <a:avLst/>
          </a:prstGeom>
          <a:solidFill>
            <a:srgbClr val="7F7F7F"/>
          </a:solidFill>
          <a:ln>
            <a:noFill/>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lt1"/>
                </a:solidFill>
                <a:latin typeface="Calibri"/>
                <a:ea typeface="Calibri"/>
                <a:cs typeface="Calibri"/>
                <a:sym typeface="Calibri"/>
              </a:rPr>
              <a:t>3</a:t>
            </a:r>
            <a:endParaRPr sz="1400" b="1">
              <a:solidFill>
                <a:schemeClr val="lt1"/>
              </a:solidFill>
              <a:latin typeface="Calibri"/>
              <a:ea typeface="Calibri"/>
              <a:cs typeface="Calibri"/>
              <a:sym typeface="Calibri"/>
            </a:endParaRPr>
          </a:p>
        </p:txBody>
      </p:sp>
      <p:cxnSp>
        <p:nvCxnSpPr>
          <p:cNvPr id="1360" name="Shape 1360"/>
          <p:cNvCxnSpPr/>
          <p:nvPr/>
        </p:nvCxnSpPr>
        <p:spPr>
          <a:xfrm rot="10800000">
            <a:off x="4648200" y="2636740"/>
            <a:ext cx="1905000" cy="482700"/>
          </a:xfrm>
          <a:prstGeom prst="bentConnector3">
            <a:avLst>
              <a:gd name="adj1" fmla="val 21556"/>
            </a:avLst>
          </a:prstGeom>
          <a:noFill/>
          <a:ln w="25400" cap="flat" cmpd="sng">
            <a:solidFill>
              <a:schemeClr val="dk1"/>
            </a:solidFill>
            <a:prstDash val="solid"/>
            <a:round/>
            <a:headEnd type="none" w="sm" len="sm"/>
            <a:tailEnd type="stealth" w="med" len="med"/>
          </a:ln>
        </p:spPr>
      </p:cxnSp>
      <p:sp>
        <p:nvSpPr>
          <p:cNvPr id="1361" name="Shape 1361"/>
          <p:cNvSpPr txBox="1"/>
          <p:nvPr/>
        </p:nvSpPr>
        <p:spPr>
          <a:xfrm>
            <a:off x="519113" y="5715000"/>
            <a:ext cx="7710487" cy="914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90000"/>
              </a:buClr>
              <a:buSzPts val="1440"/>
              <a:buFont typeface="Noto Sans Symbols"/>
              <a:buNone/>
            </a:pPr>
            <a:r>
              <a:rPr lang="en-GB" sz="2400" b="1" i="0" u="none" strike="noStrike" cap="none" dirty="0">
                <a:solidFill>
                  <a:schemeClr val="dk1"/>
                </a:solidFill>
                <a:latin typeface="Calibri"/>
                <a:ea typeface="Calibri"/>
                <a:cs typeface="Calibri"/>
                <a:sym typeface="Calibri"/>
              </a:rPr>
              <a:t>A TLB miss incurs additional memory accesses (PTE lookup)</a:t>
            </a:r>
            <a:br>
              <a:rPr lang="en-GB" sz="2400" b="1" i="0" u="none" strike="noStrike" cap="none" dirty="0">
                <a:solidFill>
                  <a:schemeClr val="dk1"/>
                </a:solidFill>
                <a:latin typeface="Calibri"/>
                <a:ea typeface="Calibri"/>
                <a:cs typeface="Calibri"/>
                <a:sym typeface="Calibri"/>
              </a:rPr>
            </a:br>
            <a:r>
              <a:rPr lang="en-GB" sz="2000" b="0" i="0" u="none" strike="noStrike" cap="none" dirty="0">
                <a:solidFill>
                  <a:schemeClr val="dk1"/>
                </a:solidFill>
                <a:latin typeface="Calibri"/>
                <a:ea typeface="Calibri"/>
                <a:cs typeface="Calibri"/>
                <a:sym typeface="Calibri"/>
              </a:rPr>
              <a:t>Fortunately, TLB misses are rare. Why?</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F693-279E-4CDA-8A6E-317DE02B0B6F}"/>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1024EB7F-87BB-4E10-BA54-59CBBC49EA1B}"/>
              </a:ext>
            </a:extLst>
          </p:cNvPr>
          <p:cNvSpPr>
            <a:spLocks noGrp="1"/>
          </p:cNvSpPr>
          <p:nvPr>
            <p:ph idx="1"/>
          </p:nvPr>
        </p:nvSpPr>
        <p:spPr/>
        <p:txBody>
          <a:bodyPr/>
          <a:lstStyle/>
          <a:p>
            <a:r>
              <a:rPr lang="en-US" dirty="0">
                <a:solidFill>
                  <a:schemeClr val="bg1">
                    <a:lumMod val="65000"/>
                  </a:schemeClr>
                </a:solidFill>
              </a:rPr>
              <a:t>Multi-level page tables</a:t>
            </a:r>
          </a:p>
          <a:p>
            <a:r>
              <a:rPr lang="en-US" dirty="0">
                <a:solidFill>
                  <a:schemeClr val="bg1">
                    <a:lumMod val="65000"/>
                  </a:schemeClr>
                </a:solidFill>
              </a:rPr>
              <a:t>Translation lookaside buffers</a:t>
            </a:r>
          </a:p>
          <a:p>
            <a:r>
              <a:rPr lang="en-US" dirty="0">
                <a:solidFill>
                  <a:srgbClr val="C00000"/>
                </a:solidFill>
              </a:rPr>
              <a:t>Conceptual Quiz</a:t>
            </a:r>
          </a:p>
          <a:p>
            <a:r>
              <a:rPr lang="en-US" dirty="0">
                <a:solidFill>
                  <a:schemeClr val="bg1">
                    <a:lumMod val="65000"/>
                  </a:schemeClr>
                </a:solidFill>
              </a:rPr>
              <a:t>Concrete examples of virtual memory systems</a:t>
            </a:r>
          </a:p>
          <a:p>
            <a:pPr lvl="1"/>
            <a:r>
              <a:rPr lang="en-US" dirty="0">
                <a:solidFill>
                  <a:schemeClr val="bg1">
                    <a:lumMod val="65000"/>
                  </a:schemeClr>
                </a:solidFill>
              </a:rPr>
              <a:t>“Simple memory system” from CSAPP 9.6.4</a:t>
            </a:r>
          </a:p>
          <a:p>
            <a:pPr lvl="1"/>
            <a:r>
              <a:rPr lang="en-US" dirty="0">
                <a:solidFill>
                  <a:schemeClr val="bg1">
                    <a:lumMod val="65000"/>
                  </a:schemeClr>
                </a:solidFill>
              </a:rPr>
              <a:t>Intel Core i7</a:t>
            </a:r>
          </a:p>
          <a:p>
            <a:r>
              <a:rPr lang="en-US" dirty="0">
                <a:solidFill>
                  <a:schemeClr val="bg1">
                    <a:lumMod val="65000"/>
                  </a:schemeClr>
                </a:solidFill>
              </a:rPr>
              <a:t>Nifty things virtual memory makes possible</a:t>
            </a:r>
          </a:p>
          <a:p>
            <a:pPr lvl="1"/>
            <a:r>
              <a:rPr lang="en-US" dirty="0">
                <a:solidFill>
                  <a:schemeClr val="bg1">
                    <a:lumMod val="65000"/>
                  </a:schemeClr>
                </a:solidFill>
              </a:rPr>
              <a:t>Paging/swapping (disk as extra RAM)</a:t>
            </a:r>
          </a:p>
          <a:p>
            <a:pPr lvl="1"/>
            <a:r>
              <a:rPr lang="en-US" dirty="0">
                <a:solidFill>
                  <a:schemeClr val="bg1">
                    <a:lumMod val="65000"/>
                  </a:schemeClr>
                </a:solidFill>
              </a:rPr>
              <a:t>Memory-mapped files (RAM as cache for disk)</a:t>
            </a:r>
          </a:p>
          <a:p>
            <a:pPr lvl="1"/>
            <a:r>
              <a:rPr lang="en-US" dirty="0">
                <a:solidFill>
                  <a:schemeClr val="bg1">
                    <a:lumMod val="65000"/>
                  </a:schemeClr>
                </a:solidFill>
              </a:rPr>
              <a:t>Copy-on-write sharing</a:t>
            </a:r>
          </a:p>
        </p:txBody>
      </p:sp>
    </p:spTree>
    <p:extLst>
      <p:ext uri="{BB962C8B-B14F-4D97-AF65-F5344CB8AC3E}">
        <p14:creationId xmlns:p14="http://schemas.microsoft.com/office/powerpoint/2010/main" val="403590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40DC-EBE1-73A8-F898-85CFB057CFC8}"/>
              </a:ext>
            </a:extLst>
          </p:cNvPr>
          <p:cNvSpPr>
            <a:spLocks noGrp="1"/>
          </p:cNvSpPr>
          <p:nvPr>
            <p:ph type="title"/>
          </p:nvPr>
        </p:nvSpPr>
        <p:spPr/>
        <p:txBody>
          <a:bodyPr/>
          <a:lstStyle/>
          <a:p>
            <a:r>
              <a:rPr lang="en-US" dirty="0"/>
              <a:t>Conceptual Quiz: 1</a:t>
            </a:r>
          </a:p>
        </p:txBody>
      </p:sp>
      <p:sp>
        <p:nvSpPr>
          <p:cNvPr id="3" name="Content Placeholder 2">
            <a:extLst>
              <a:ext uri="{FF2B5EF4-FFF2-40B4-BE49-F238E27FC236}">
                <a16:creationId xmlns:a16="http://schemas.microsoft.com/office/drawing/2014/main" id="{4C15902C-60CF-738A-3CCA-4519EDCC3CFE}"/>
              </a:ext>
            </a:extLst>
          </p:cNvPr>
          <p:cNvSpPr>
            <a:spLocks noGrp="1"/>
          </p:cNvSpPr>
          <p:nvPr>
            <p:ph idx="1"/>
          </p:nvPr>
        </p:nvSpPr>
        <p:spPr/>
        <p:txBody>
          <a:bodyPr/>
          <a:lstStyle/>
          <a:p>
            <a:pPr marL="0" indent="0">
              <a:buNone/>
            </a:pPr>
            <a:r>
              <a:rPr lang="en-US" dirty="0"/>
              <a:t>For a simple system with a one-level page table, what sub-steps does the MMU take when it fetches a PTE from a page table?</a:t>
            </a:r>
          </a:p>
          <a:p>
            <a:endParaRPr lang="en-US" dirty="0"/>
          </a:p>
          <a:p>
            <a:pPr marL="0" indent="0">
              <a:buNone/>
            </a:pPr>
            <a:r>
              <a:rPr lang="en-US" b="0" dirty="0">
                <a:solidFill>
                  <a:schemeClr val="accent6">
                    <a:lumMod val="75000"/>
                  </a:schemeClr>
                </a:solidFill>
              </a:rPr>
              <a:t>The MMU has to split the virtual address into VPN and VPO.  The VPN can then be used to index directly into the page table.</a:t>
            </a:r>
          </a:p>
        </p:txBody>
      </p:sp>
    </p:spTree>
    <p:extLst>
      <p:ext uri="{BB962C8B-B14F-4D97-AF65-F5344CB8AC3E}">
        <p14:creationId xmlns:p14="http://schemas.microsoft.com/office/powerpoint/2010/main" val="177640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36AC-7D9F-44C2-ADEC-6D9F205EBE20}"/>
              </a:ext>
            </a:extLst>
          </p:cNvPr>
          <p:cNvSpPr>
            <a:spLocks noGrp="1"/>
          </p:cNvSpPr>
          <p:nvPr>
            <p:ph type="title"/>
          </p:nvPr>
        </p:nvSpPr>
        <p:spPr/>
        <p:txBody>
          <a:bodyPr/>
          <a:lstStyle/>
          <a:p>
            <a:r>
              <a:rPr lang="en-US" dirty="0"/>
              <a:t>Review: Virtual Addressing</a:t>
            </a:r>
          </a:p>
        </p:txBody>
      </p:sp>
      <p:sp>
        <p:nvSpPr>
          <p:cNvPr id="3" name="Content Placeholder 2">
            <a:extLst>
              <a:ext uri="{FF2B5EF4-FFF2-40B4-BE49-F238E27FC236}">
                <a16:creationId xmlns:a16="http://schemas.microsoft.com/office/drawing/2014/main" id="{5A16E7F5-D05B-4539-8936-BDA9A167B509}"/>
              </a:ext>
            </a:extLst>
          </p:cNvPr>
          <p:cNvSpPr>
            <a:spLocks noGrp="1"/>
          </p:cNvSpPr>
          <p:nvPr>
            <p:ph idx="1"/>
          </p:nvPr>
        </p:nvSpPr>
        <p:spPr/>
        <p:txBody>
          <a:bodyPr/>
          <a:lstStyle/>
          <a:p>
            <a:r>
              <a:rPr lang="en-US" dirty="0"/>
              <a:t>Each process has its own </a:t>
            </a:r>
            <a:r>
              <a:rPr lang="en-US" i="1" dirty="0"/>
              <a:t>virtual address space</a:t>
            </a:r>
          </a:p>
          <a:p>
            <a:r>
              <a:rPr lang="en-US" i="1" dirty="0"/>
              <a:t>Page tables </a:t>
            </a:r>
            <a:r>
              <a:rPr lang="en-US" dirty="0"/>
              <a:t>map virtual to physical addresses</a:t>
            </a:r>
          </a:p>
          <a:p>
            <a:r>
              <a:rPr lang="en-US" dirty="0"/>
              <a:t>Physical memory can be shared among processes</a:t>
            </a:r>
          </a:p>
        </p:txBody>
      </p:sp>
      <p:sp>
        <p:nvSpPr>
          <p:cNvPr id="4" name="Shape 881">
            <a:extLst>
              <a:ext uri="{FF2B5EF4-FFF2-40B4-BE49-F238E27FC236}">
                <a16:creationId xmlns:a16="http://schemas.microsoft.com/office/drawing/2014/main" id="{236ACE33-208F-48A5-9113-F027F65D579B}"/>
              </a:ext>
            </a:extLst>
          </p:cNvPr>
          <p:cNvSpPr/>
          <p:nvPr/>
        </p:nvSpPr>
        <p:spPr>
          <a:xfrm>
            <a:off x="993775" y="3146285"/>
            <a:ext cx="1368425" cy="1169987"/>
          </a:xfrm>
          <a:prstGeom prst="rect">
            <a:avLst/>
          </a:prstGeom>
          <a:noFill/>
          <a:ln>
            <a:noFill/>
          </a:ln>
        </p:spPr>
        <p:txBody>
          <a:bodyPr spcFirstLastPara="1" wrap="square" lIns="90350" tIns="44275" rIns="90350" bIns="44275" anchor="t" anchorCtr="0">
            <a:noAutofit/>
          </a:bodyPr>
          <a:lstStyle/>
          <a:p>
            <a:pPr marL="0" marR="0" lvl="0" indent="0" algn="l" rtl="0">
              <a:lnSpc>
                <a:spcPct val="98000"/>
              </a:lnSpc>
              <a:spcBef>
                <a:spcPts val="0"/>
              </a:spcBef>
              <a:spcAft>
                <a:spcPts val="0"/>
              </a:spcAft>
              <a:buNone/>
            </a:pPr>
            <a:r>
              <a:rPr lang="en-GB" sz="1800" b="1" i="1">
                <a:solidFill>
                  <a:srgbClr val="7F7F7F"/>
                </a:solidFill>
                <a:latin typeface="Calibri"/>
                <a:ea typeface="Calibri"/>
                <a:cs typeface="Calibri"/>
                <a:sym typeface="Calibri"/>
              </a:rPr>
              <a:t>Virtual Address Space for Process 1:</a:t>
            </a:r>
            <a:endParaRPr/>
          </a:p>
        </p:txBody>
      </p:sp>
      <p:sp>
        <p:nvSpPr>
          <p:cNvPr id="5" name="Shape 882">
            <a:extLst>
              <a:ext uri="{FF2B5EF4-FFF2-40B4-BE49-F238E27FC236}">
                <a16:creationId xmlns:a16="http://schemas.microsoft.com/office/drawing/2014/main" id="{374C9574-A370-40C9-98E9-B0F31F7F9635}"/>
              </a:ext>
            </a:extLst>
          </p:cNvPr>
          <p:cNvSpPr/>
          <p:nvPr/>
        </p:nvSpPr>
        <p:spPr>
          <a:xfrm>
            <a:off x="6731356" y="3120362"/>
            <a:ext cx="1066800" cy="1175363"/>
          </a:xfrm>
          <a:prstGeom prst="rect">
            <a:avLst/>
          </a:prstGeom>
          <a:noFill/>
          <a:ln>
            <a:noFill/>
          </a:ln>
        </p:spPr>
        <p:txBody>
          <a:bodyPr spcFirstLastPara="1" wrap="square" lIns="90350" tIns="44275" rIns="90350" bIns="44275" anchor="t" anchorCtr="0">
            <a:noAutofit/>
          </a:bodyPr>
          <a:lstStyle/>
          <a:p>
            <a:pPr marL="0" marR="0" lvl="0" indent="0" algn="l" rtl="0">
              <a:lnSpc>
                <a:spcPct val="98000"/>
              </a:lnSpc>
              <a:spcBef>
                <a:spcPts val="0"/>
              </a:spcBef>
              <a:spcAft>
                <a:spcPts val="0"/>
              </a:spcAft>
              <a:buNone/>
            </a:pPr>
            <a:r>
              <a:rPr lang="en-GB" sz="1800" b="1" i="1">
                <a:solidFill>
                  <a:srgbClr val="7F7F7F"/>
                </a:solidFill>
                <a:latin typeface="Calibri"/>
                <a:ea typeface="Calibri"/>
                <a:cs typeface="Calibri"/>
                <a:sym typeface="Calibri"/>
              </a:rPr>
              <a:t>Physical </a:t>
            </a:r>
            <a:endParaRPr/>
          </a:p>
          <a:p>
            <a:pPr marL="0" marR="0" lvl="0" indent="0" algn="l" rtl="0">
              <a:lnSpc>
                <a:spcPct val="98000"/>
              </a:lnSpc>
              <a:spcBef>
                <a:spcPts val="0"/>
              </a:spcBef>
              <a:spcAft>
                <a:spcPts val="0"/>
              </a:spcAft>
              <a:buNone/>
            </a:pPr>
            <a:r>
              <a:rPr lang="en-GB" sz="1800" b="1" i="1">
                <a:solidFill>
                  <a:srgbClr val="7F7F7F"/>
                </a:solidFill>
                <a:latin typeface="Calibri"/>
                <a:ea typeface="Calibri"/>
                <a:cs typeface="Calibri"/>
                <a:sym typeface="Calibri"/>
              </a:rPr>
              <a:t>Address </a:t>
            </a:r>
            <a:endParaRPr/>
          </a:p>
          <a:p>
            <a:pPr marL="0" marR="0" lvl="0" indent="0" algn="l" rtl="0">
              <a:lnSpc>
                <a:spcPct val="98000"/>
              </a:lnSpc>
              <a:spcBef>
                <a:spcPts val="0"/>
              </a:spcBef>
              <a:spcAft>
                <a:spcPts val="0"/>
              </a:spcAft>
              <a:buNone/>
            </a:pPr>
            <a:r>
              <a:rPr lang="en-GB" sz="1800" b="1" i="1">
                <a:solidFill>
                  <a:srgbClr val="7F7F7F"/>
                </a:solidFill>
                <a:latin typeface="Calibri"/>
                <a:ea typeface="Calibri"/>
                <a:cs typeface="Calibri"/>
                <a:sym typeface="Calibri"/>
              </a:rPr>
              <a:t>Space (DRAM)</a:t>
            </a:r>
            <a:endParaRPr/>
          </a:p>
        </p:txBody>
      </p:sp>
      <p:sp>
        <p:nvSpPr>
          <p:cNvPr id="6" name="Shape 883">
            <a:extLst>
              <a:ext uri="{FF2B5EF4-FFF2-40B4-BE49-F238E27FC236}">
                <a16:creationId xmlns:a16="http://schemas.microsoft.com/office/drawing/2014/main" id="{7B8D200F-1DBA-49AD-B469-9361B554F047}"/>
              </a:ext>
            </a:extLst>
          </p:cNvPr>
          <p:cNvSpPr/>
          <p:nvPr/>
        </p:nvSpPr>
        <p:spPr>
          <a:xfrm>
            <a:off x="2359919" y="3070086"/>
            <a:ext cx="279400" cy="301625"/>
          </a:xfrm>
          <a:prstGeom prst="rect">
            <a:avLst/>
          </a:prstGeom>
          <a:noFill/>
          <a:ln>
            <a:noFill/>
          </a:ln>
        </p:spPr>
        <p:txBody>
          <a:bodyPr spcFirstLastPara="1" wrap="square" lIns="90350" tIns="44275" rIns="90350" bIns="44275" anchor="t" anchorCtr="0">
            <a:noAutofit/>
          </a:bodyPr>
          <a:lstStyle/>
          <a:p>
            <a:pPr marL="0" marR="0" lvl="0" indent="0" algn="l" rtl="0">
              <a:lnSpc>
                <a:spcPct val="98000"/>
              </a:lnSpc>
              <a:spcBef>
                <a:spcPts val="0"/>
              </a:spcBef>
              <a:spcAft>
                <a:spcPts val="0"/>
              </a:spcAft>
              <a:buNone/>
            </a:pPr>
            <a:r>
              <a:rPr lang="en-GB" sz="1400" b="1">
                <a:solidFill>
                  <a:schemeClr val="dk1"/>
                </a:solidFill>
                <a:latin typeface="Calibri"/>
                <a:ea typeface="Calibri"/>
                <a:cs typeface="Calibri"/>
                <a:sym typeface="Calibri"/>
              </a:rPr>
              <a:t>0</a:t>
            </a:r>
            <a:endParaRPr/>
          </a:p>
        </p:txBody>
      </p:sp>
      <p:sp>
        <p:nvSpPr>
          <p:cNvPr id="7" name="Shape 884">
            <a:extLst>
              <a:ext uri="{FF2B5EF4-FFF2-40B4-BE49-F238E27FC236}">
                <a16:creationId xmlns:a16="http://schemas.microsoft.com/office/drawing/2014/main" id="{2C561A2D-8054-4CC3-9B54-2FBE1967B419}"/>
              </a:ext>
            </a:extLst>
          </p:cNvPr>
          <p:cNvSpPr/>
          <p:nvPr/>
        </p:nvSpPr>
        <p:spPr>
          <a:xfrm>
            <a:off x="2192338" y="4369713"/>
            <a:ext cx="446981" cy="300573"/>
          </a:xfrm>
          <a:prstGeom prst="rect">
            <a:avLst/>
          </a:prstGeom>
          <a:noFill/>
          <a:ln>
            <a:noFill/>
          </a:ln>
        </p:spPr>
        <p:txBody>
          <a:bodyPr spcFirstLastPara="1" wrap="square" lIns="90350" tIns="44275" rIns="90350" bIns="44275" anchor="t" anchorCtr="0">
            <a:noAutofit/>
          </a:bodyPr>
          <a:lstStyle/>
          <a:p>
            <a:pPr marL="0" marR="0" lvl="0" indent="0" algn="l" rtl="0">
              <a:lnSpc>
                <a:spcPct val="98000"/>
              </a:lnSpc>
              <a:spcBef>
                <a:spcPts val="0"/>
              </a:spcBef>
              <a:spcAft>
                <a:spcPts val="0"/>
              </a:spcAft>
              <a:buNone/>
            </a:pPr>
            <a:r>
              <a:rPr lang="en-GB" sz="1400" b="1" dirty="0">
                <a:solidFill>
                  <a:schemeClr val="dk1"/>
                </a:solidFill>
                <a:latin typeface="Calibri"/>
                <a:ea typeface="Calibri"/>
                <a:cs typeface="Calibri"/>
                <a:sym typeface="Calibri"/>
              </a:rPr>
              <a:t>N-1</a:t>
            </a:r>
            <a:endParaRPr dirty="0"/>
          </a:p>
        </p:txBody>
      </p:sp>
      <p:sp>
        <p:nvSpPr>
          <p:cNvPr id="8" name="Shape 885">
            <a:extLst>
              <a:ext uri="{FF2B5EF4-FFF2-40B4-BE49-F238E27FC236}">
                <a16:creationId xmlns:a16="http://schemas.microsoft.com/office/drawing/2014/main" id="{68CB93CC-18D7-4173-B188-07DE7A366CAA}"/>
              </a:ext>
            </a:extLst>
          </p:cNvPr>
          <p:cNvSpPr/>
          <p:nvPr/>
        </p:nvSpPr>
        <p:spPr>
          <a:xfrm>
            <a:off x="6629400" y="4634041"/>
            <a:ext cx="1449388" cy="512762"/>
          </a:xfrm>
          <a:prstGeom prst="rect">
            <a:avLst/>
          </a:prstGeom>
          <a:noFill/>
          <a:ln>
            <a:noFill/>
          </a:ln>
        </p:spPr>
        <p:txBody>
          <a:bodyPr spcFirstLastPara="1" wrap="square" lIns="90350" tIns="44275" rIns="90350" bIns="44275" anchor="t" anchorCtr="0">
            <a:noAutofit/>
          </a:bodyPr>
          <a:lstStyle/>
          <a:p>
            <a:pPr marL="0" marR="0" lvl="0" indent="0" algn="l" rtl="0">
              <a:lnSpc>
                <a:spcPct val="98000"/>
              </a:lnSpc>
              <a:spcBef>
                <a:spcPts val="0"/>
              </a:spcBef>
              <a:spcAft>
                <a:spcPts val="0"/>
              </a:spcAft>
              <a:buNone/>
            </a:pPr>
            <a:r>
              <a:rPr lang="en-GB" sz="1400" b="1">
                <a:solidFill>
                  <a:schemeClr val="dk1"/>
                </a:solidFill>
                <a:latin typeface="Calibri"/>
                <a:ea typeface="Calibri"/>
                <a:cs typeface="Calibri"/>
                <a:sym typeface="Calibri"/>
              </a:rPr>
              <a:t>(e.g., read-only </a:t>
            </a:r>
            <a:endParaRPr/>
          </a:p>
          <a:p>
            <a:pPr marL="0" marR="0" lvl="0" indent="0" algn="l" rtl="0">
              <a:lnSpc>
                <a:spcPct val="98000"/>
              </a:lnSpc>
              <a:spcBef>
                <a:spcPts val="0"/>
              </a:spcBef>
              <a:spcAft>
                <a:spcPts val="0"/>
              </a:spcAft>
              <a:buNone/>
            </a:pPr>
            <a:r>
              <a:rPr lang="en-GB" sz="1400" b="1">
                <a:solidFill>
                  <a:schemeClr val="dk1"/>
                </a:solidFill>
                <a:latin typeface="Calibri"/>
                <a:ea typeface="Calibri"/>
                <a:cs typeface="Calibri"/>
                <a:sym typeface="Calibri"/>
              </a:rPr>
              <a:t>library code)</a:t>
            </a:r>
            <a:endParaRPr/>
          </a:p>
        </p:txBody>
      </p:sp>
      <p:sp>
        <p:nvSpPr>
          <p:cNvPr id="9" name="Shape 886">
            <a:extLst>
              <a:ext uri="{FF2B5EF4-FFF2-40B4-BE49-F238E27FC236}">
                <a16:creationId xmlns:a16="http://schemas.microsoft.com/office/drawing/2014/main" id="{BAC4A76E-5624-40CC-9363-2B9252776186}"/>
              </a:ext>
            </a:extLst>
          </p:cNvPr>
          <p:cNvSpPr/>
          <p:nvPr/>
        </p:nvSpPr>
        <p:spPr>
          <a:xfrm>
            <a:off x="993775" y="5127487"/>
            <a:ext cx="1368425" cy="1169987"/>
          </a:xfrm>
          <a:prstGeom prst="rect">
            <a:avLst/>
          </a:prstGeom>
          <a:noFill/>
          <a:ln>
            <a:noFill/>
          </a:ln>
        </p:spPr>
        <p:txBody>
          <a:bodyPr spcFirstLastPara="1" wrap="square" lIns="90350" tIns="44275" rIns="90350" bIns="44275" anchor="t" anchorCtr="0">
            <a:noAutofit/>
          </a:bodyPr>
          <a:lstStyle/>
          <a:p>
            <a:pPr marL="0" marR="0" lvl="0" indent="0" algn="l" rtl="0">
              <a:lnSpc>
                <a:spcPct val="98000"/>
              </a:lnSpc>
              <a:spcBef>
                <a:spcPts val="0"/>
              </a:spcBef>
              <a:spcAft>
                <a:spcPts val="0"/>
              </a:spcAft>
              <a:buNone/>
            </a:pPr>
            <a:r>
              <a:rPr lang="en-GB" sz="1800" b="1" i="1" dirty="0">
                <a:solidFill>
                  <a:srgbClr val="7F7F7F"/>
                </a:solidFill>
                <a:latin typeface="Calibri"/>
                <a:ea typeface="Calibri"/>
                <a:cs typeface="Calibri"/>
                <a:sym typeface="Calibri"/>
              </a:rPr>
              <a:t>Virtual Address Space for Process 2:</a:t>
            </a:r>
            <a:endParaRPr dirty="0"/>
          </a:p>
        </p:txBody>
      </p:sp>
      <p:sp>
        <p:nvSpPr>
          <p:cNvPr id="10" name="Shape 887">
            <a:extLst>
              <a:ext uri="{FF2B5EF4-FFF2-40B4-BE49-F238E27FC236}">
                <a16:creationId xmlns:a16="http://schemas.microsoft.com/office/drawing/2014/main" id="{2D73AD28-394B-49A9-AC9E-328CD015F07F}"/>
              </a:ext>
            </a:extLst>
          </p:cNvPr>
          <p:cNvSpPr/>
          <p:nvPr/>
        </p:nvSpPr>
        <p:spPr>
          <a:xfrm>
            <a:off x="2616556" y="3225395"/>
            <a:ext cx="914400" cy="25558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Calibri"/>
              <a:ea typeface="Calibri"/>
              <a:cs typeface="Calibri"/>
              <a:sym typeface="Calibri"/>
            </a:endParaRPr>
          </a:p>
        </p:txBody>
      </p:sp>
      <p:sp>
        <p:nvSpPr>
          <p:cNvPr id="11" name="Shape 888">
            <a:extLst>
              <a:ext uri="{FF2B5EF4-FFF2-40B4-BE49-F238E27FC236}">
                <a16:creationId xmlns:a16="http://schemas.microsoft.com/office/drawing/2014/main" id="{0EF16911-6A48-44F6-AD12-BC2B24D524B7}"/>
              </a:ext>
            </a:extLst>
          </p:cNvPr>
          <p:cNvSpPr/>
          <p:nvPr/>
        </p:nvSpPr>
        <p:spPr>
          <a:xfrm>
            <a:off x="2616556" y="3480982"/>
            <a:ext cx="914400" cy="255587"/>
          </a:xfrm>
          <a:prstGeom prst="rect">
            <a:avLst/>
          </a:prstGeom>
          <a:solidFill>
            <a:srgbClr val="ACACEA"/>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Calibri"/>
                <a:ea typeface="Calibri"/>
                <a:cs typeface="Calibri"/>
                <a:sym typeface="Calibri"/>
              </a:rPr>
              <a:t>VP 1</a:t>
            </a:r>
            <a:endParaRPr/>
          </a:p>
        </p:txBody>
      </p:sp>
      <p:sp>
        <p:nvSpPr>
          <p:cNvPr id="12" name="Shape 889">
            <a:extLst>
              <a:ext uri="{FF2B5EF4-FFF2-40B4-BE49-F238E27FC236}">
                <a16:creationId xmlns:a16="http://schemas.microsoft.com/office/drawing/2014/main" id="{283A77D5-F69D-4130-83A6-5BF7B727079B}"/>
              </a:ext>
            </a:extLst>
          </p:cNvPr>
          <p:cNvSpPr/>
          <p:nvPr/>
        </p:nvSpPr>
        <p:spPr>
          <a:xfrm>
            <a:off x="2616556" y="3733039"/>
            <a:ext cx="914400" cy="255587"/>
          </a:xfrm>
          <a:prstGeom prst="rect">
            <a:avLst/>
          </a:prstGeom>
          <a:solidFill>
            <a:srgbClr val="ACACEA"/>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Calibri"/>
                <a:ea typeface="Calibri"/>
                <a:cs typeface="Calibri"/>
                <a:sym typeface="Calibri"/>
              </a:rPr>
              <a:t>VP 2</a:t>
            </a:r>
            <a:endParaRPr/>
          </a:p>
        </p:txBody>
      </p:sp>
      <p:sp>
        <p:nvSpPr>
          <p:cNvPr id="13" name="Shape 890">
            <a:extLst>
              <a:ext uri="{FF2B5EF4-FFF2-40B4-BE49-F238E27FC236}">
                <a16:creationId xmlns:a16="http://schemas.microsoft.com/office/drawing/2014/main" id="{CC53B7B8-314A-456F-8861-F031FD2F3ADC}"/>
              </a:ext>
            </a:extLst>
          </p:cNvPr>
          <p:cNvSpPr/>
          <p:nvPr/>
        </p:nvSpPr>
        <p:spPr>
          <a:xfrm>
            <a:off x="2616556" y="4242982"/>
            <a:ext cx="914400" cy="25558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Calibri"/>
              <a:ea typeface="Calibri"/>
              <a:cs typeface="Calibri"/>
              <a:sym typeface="Calibri"/>
            </a:endParaRPr>
          </a:p>
        </p:txBody>
      </p:sp>
      <p:sp>
        <p:nvSpPr>
          <p:cNvPr id="14" name="Shape 891">
            <a:extLst>
              <a:ext uri="{FF2B5EF4-FFF2-40B4-BE49-F238E27FC236}">
                <a16:creationId xmlns:a16="http://schemas.microsoft.com/office/drawing/2014/main" id="{7E1C881F-6E7A-4916-AC6D-94400A68B15E}"/>
              </a:ext>
            </a:extLst>
          </p:cNvPr>
          <p:cNvSpPr txBox="1"/>
          <p:nvPr/>
        </p:nvSpPr>
        <p:spPr>
          <a:xfrm>
            <a:off x="2838717" y="3861958"/>
            <a:ext cx="427745" cy="414450"/>
          </a:xfrm>
          <a:prstGeom prst="rect">
            <a:avLst/>
          </a:prstGeom>
          <a:noFill/>
          <a:ln>
            <a:noFill/>
          </a:ln>
        </p:spPr>
        <p:txBody>
          <a:bodyPr spcFirstLastPara="1" wrap="square" lIns="90350" tIns="44275" rIns="90350" bIns="44275" anchor="t" anchorCtr="0">
            <a:noAutofit/>
          </a:bodyPr>
          <a:lstStyle/>
          <a:p>
            <a:pPr marL="0" marR="0" lvl="0" indent="0" algn="l" rtl="0">
              <a:lnSpc>
                <a:spcPct val="88000"/>
              </a:lnSpc>
              <a:spcBef>
                <a:spcPts val="0"/>
              </a:spcBef>
              <a:spcAft>
                <a:spcPts val="0"/>
              </a:spcAft>
              <a:buNone/>
            </a:pPr>
            <a:r>
              <a:rPr lang="en-GB" sz="2400" b="1">
                <a:solidFill>
                  <a:srgbClr val="003300"/>
                </a:solidFill>
                <a:latin typeface="Calibri"/>
                <a:ea typeface="Calibri"/>
                <a:cs typeface="Calibri"/>
                <a:sym typeface="Calibri"/>
              </a:rPr>
              <a:t>...</a:t>
            </a:r>
            <a:endParaRPr/>
          </a:p>
        </p:txBody>
      </p:sp>
      <p:sp>
        <p:nvSpPr>
          <p:cNvPr id="15" name="Shape 892">
            <a:extLst>
              <a:ext uri="{FF2B5EF4-FFF2-40B4-BE49-F238E27FC236}">
                <a16:creationId xmlns:a16="http://schemas.microsoft.com/office/drawing/2014/main" id="{CD874986-D36C-4D15-88E6-7A7A0D98B73B}"/>
              </a:ext>
            </a:extLst>
          </p:cNvPr>
          <p:cNvSpPr/>
          <p:nvPr/>
        </p:nvSpPr>
        <p:spPr>
          <a:xfrm>
            <a:off x="2359919" y="5051286"/>
            <a:ext cx="279400" cy="301625"/>
          </a:xfrm>
          <a:prstGeom prst="rect">
            <a:avLst/>
          </a:prstGeom>
          <a:noFill/>
          <a:ln>
            <a:noFill/>
          </a:ln>
        </p:spPr>
        <p:txBody>
          <a:bodyPr spcFirstLastPara="1" wrap="square" lIns="90350" tIns="44275" rIns="90350" bIns="44275" anchor="t" anchorCtr="0">
            <a:noAutofit/>
          </a:bodyPr>
          <a:lstStyle/>
          <a:p>
            <a:pPr marL="0" marR="0" lvl="0" indent="0" algn="l" rtl="0">
              <a:lnSpc>
                <a:spcPct val="98000"/>
              </a:lnSpc>
              <a:spcBef>
                <a:spcPts val="0"/>
              </a:spcBef>
              <a:spcAft>
                <a:spcPts val="0"/>
              </a:spcAft>
              <a:buNone/>
            </a:pPr>
            <a:r>
              <a:rPr lang="en-GB" sz="1400" b="1">
                <a:solidFill>
                  <a:schemeClr val="dk1"/>
                </a:solidFill>
                <a:latin typeface="Calibri"/>
                <a:ea typeface="Calibri"/>
                <a:cs typeface="Calibri"/>
                <a:sym typeface="Calibri"/>
              </a:rPr>
              <a:t>0</a:t>
            </a:r>
            <a:endParaRPr/>
          </a:p>
        </p:txBody>
      </p:sp>
      <p:sp>
        <p:nvSpPr>
          <p:cNvPr id="16" name="Shape 893">
            <a:extLst>
              <a:ext uri="{FF2B5EF4-FFF2-40B4-BE49-F238E27FC236}">
                <a16:creationId xmlns:a16="http://schemas.microsoft.com/office/drawing/2014/main" id="{7A7B7600-BF00-4867-8BD2-B6689815AED4}"/>
              </a:ext>
            </a:extLst>
          </p:cNvPr>
          <p:cNvSpPr/>
          <p:nvPr/>
        </p:nvSpPr>
        <p:spPr>
          <a:xfrm>
            <a:off x="2192338" y="6350913"/>
            <a:ext cx="446981" cy="300573"/>
          </a:xfrm>
          <a:prstGeom prst="rect">
            <a:avLst/>
          </a:prstGeom>
          <a:noFill/>
          <a:ln>
            <a:noFill/>
          </a:ln>
        </p:spPr>
        <p:txBody>
          <a:bodyPr spcFirstLastPara="1" wrap="square" lIns="90350" tIns="44275" rIns="90350" bIns="44275" anchor="t" anchorCtr="0">
            <a:noAutofit/>
          </a:bodyPr>
          <a:lstStyle/>
          <a:p>
            <a:pPr marL="0" marR="0" lvl="0" indent="0" algn="l" rtl="0">
              <a:lnSpc>
                <a:spcPct val="98000"/>
              </a:lnSpc>
              <a:spcBef>
                <a:spcPts val="0"/>
              </a:spcBef>
              <a:spcAft>
                <a:spcPts val="0"/>
              </a:spcAft>
              <a:buNone/>
            </a:pPr>
            <a:r>
              <a:rPr lang="en-GB" sz="1400" b="1">
                <a:solidFill>
                  <a:schemeClr val="dk1"/>
                </a:solidFill>
                <a:latin typeface="Calibri"/>
                <a:ea typeface="Calibri"/>
                <a:cs typeface="Calibri"/>
                <a:sym typeface="Calibri"/>
              </a:rPr>
              <a:t>N-1</a:t>
            </a:r>
            <a:endParaRPr/>
          </a:p>
        </p:txBody>
      </p:sp>
      <p:sp>
        <p:nvSpPr>
          <p:cNvPr id="17" name="Shape 894">
            <a:extLst>
              <a:ext uri="{FF2B5EF4-FFF2-40B4-BE49-F238E27FC236}">
                <a16:creationId xmlns:a16="http://schemas.microsoft.com/office/drawing/2014/main" id="{0994C20A-5209-439E-B644-8B846F16DD3B}"/>
              </a:ext>
            </a:extLst>
          </p:cNvPr>
          <p:cNvSpPr/>
          <p:nvPr/>
        </p:nvSpPr>
        <p:spPr>
          <a:xfrm>
            <a:off x="2616556" y="5202796"/>
            <a:ext cx="914400" cy="25558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Calibri"/>
              <a:ea typeface="Calibri"/>
              <a:cs typeface="Calibri"/>
              <a:sym typeface="Calibri"/>
            </a:endParaRPr>
          </a:p>
        </p:txBody>
      </p:sp>
      <p:sp>
        <p:nvSpPr>
          <p:cNvPr id="18" name="Shape 895">
            <a:extLst>
              <a:ext uri="{FF2B5EF4-FFF2-40B4-BE49-F238E27FC236}">
                <a16:creationId xmlns:a16="http://schemas.microsoft.com/office/drawing/2014/main" id="{40A10836-B9E3-42A3-B5EA-54F31CB88EBD}"/>
              </a:ext>
            </a:extLst>
          </p:cNvPr>
          <p:cNvSpPr/>
          <p:nvPr/>
        </p:nvSpPr>
        <p:spPr>
          <a:xfrm>
            <a:off x="2616556" y="5458383"/>
            <a:ext cx="914400" cy="255587"/>
          </a:xfrm>
          <a:prstGeom prst="rect">
            <a:avLst/>
          </a:prstGeom>
          <a:solidFill>
            <a:srgbClr val="ACACEA"/>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Calibri"/>
                <a:ea typeface="Calibri"/>
                <a:cs typeface="Calibri"/>
                <a:sym typeface="Calibri"/>
              </a:rPr>
              <a:t>VP 1</a:t>
            </a:r>
            <a:endParaRPr/>
          </a:p>
        </p:txBody>
      </p:sp>
      <p:sp>
        <p:nvSpPr>
          <p:cNvPr id="19" name="Shape 896">
            <a:extLst>
              <a:ext uri="{FF2B5EF4-FFF2-40B4-BE49-F238E27FC236}">
                <a16:creationId xmlns:a16="http://schemas.microsoft.com/office/drawing/2014/main" id="{A283E349-BB8A-4008-B242-3B42CAAB7253}"/>
              </a:ext>
            </a:extLst>
          </p:cNvPr>
          <p:cNvSpPr/>
          <p:nvPr/>
        </p:nvSpPr>
        <p:spPr>
          <a:xfrm>
            <a:off x="2616556" y="5710440"/>
            <a:ext cx="914400" cy="25558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0" name="Shape 897">
            <a:extLst>
              <a:ext uri="{FF2B5EF4-FFF2-40B4-BE49-F238E27FC236}">
                <a16:creationId xmlns:a16="http://schemas.microsoft.com/office/drawing/2014/main" id="{C47FD9B6-CC62-4C31-8737-B75521843C48}"/>
              </a:ext>
            </a:extLst>
          </p:cNvPr>
          <p:cNvSpPr/>
          <p:nvPr/>
        </p:nvSpPr>
        <p:spPr>
          <a:xfrm>
            <a:off x="2616556" y="6220383"/>
            <a:ext cx="914400" cy="255587"/>
          </a:xfrm>
          <a:prstGeom prst="rect">
            <a:avLst/>
          </a:prstGeom>
          <a:solidFill>
            <a:srgbClr val="ACACEA"/>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dirty="0">
                <a:solidFill>
                  <a:schemeClr val="dk1"/>
                </a:solidFill>
                <a:latin typeface="Calibri"/>
                <a:ea typeface="Calibri"/>
                <a:cs typeface="Calibri"/>
                <a:sym typeface="Calibri"/>
              </a:rPr>
              <a:t>VP k</a:t>
            </a:r>
            <a:endParaRPr sz="1600" b="1" dirty="0">
              <a:solidFill>
                <a:schemeClr val="dk1"/>
              </a:solidFill>
              <a:latin typeface="Calibri"/>
              <a:ea typeface="Calibri"/>
              <a:cs typeface="Calibri"/>
              <a:sym typeface="Calibri"/>
            </a:endParaRPr>
          </a:p>
        </p:txBody>
      </p:sp>
      <p:sp>
        <p:nvSpPr>
          <p:cNvPr id="21" name="Shape 898">
            <a:extLst>
              <a:ext uri="{FF2B5EF4-FFF2-40B4-BE49-F238E27FC236}">
                <a16:creationId xmlns:a16="http://schemas.microsoft.com/office/drawing/2014/main" id="{A98074D1-B236-4C63-A1CB-7BE7B6B13B16}"/>
              </a:ext>
            </a:extLst>
          </p:cNvPr>
          <p:cNvSpPr txBox="1"/>
          <p:nvPr/>
        </p:nvSpPr>
        <p:spPr>
          <a:xfrm>
            <a:off x="2838717" y="5839359"/>
            <a:ext cx="427745" cy="414450"/>
          </a:xfrm>
          <a:prstGeom prst="rect">
            <a:avLst/>
          </a:prstGeom>
          <a:noFill/>
          <a:ln>
            <a:noFill/>
          </a:ln>
        </p:spPr>
        <p:txBody>
          <a:bodyPr spcFirstLastPara="1" wrap="square" lIns="90350" tIns="44275" rIns="90350" bIns="44275" anchor="t" anchorCtr="0">
            <a:noAutofit/>
          </a:bodyPr>
          <a:lstStyle/>
          <a:p>
            <a:pPr marL="0" marR="0" lvl="0" indent="0" algn="l" rtl="0">
              <a:lnSpc>
                <a:spcPct val="88000"/>
              </a:lnSpc>
              <a:spcBef>
                <a:spcPts val="0"/>
              </a:spcBef>
              <a:spcAft>
                <a:spcPts val="0"/>
              </a:spcAft>
              <a:buNone/>
            </a:pPr>
            <a:r>
              <a:rPr lang="en-GB" sz="2400" b="1">
                <a:solidFill>
                  <a:srgbClr val="003300"/>
                </a:solidFill>
                <a:latin typeface="Calibri"/>
                <a:ea typeface="Calibri"/>
                <a:cs typeface="Calibri"/>
                <a:sym typeface="Calibri"/>
              </a:rPr>
              <a:t>...</a:t>
            </a:r>
            <a:endParaRPr/>
          </a:p>
        </p:txBody>
      </p:sp>
      <p:sp>
        <p:nvSpPr>
          <p:cNvPr id="22" name="Shape 899">
            <a:extLst>
              <a:ext uri="{FF2B5EF4-FFF2-40B4-BE49-F238E27FC236}">
                <a16:creationId xmlns:a16="http://schemas.microsoft.com/office/drawing/2014/main" id="{B8DEDE88-2513-4297-AA26-C424010308E3}"/>
              </a:ext>
            </a:extLst>
          </p:cNvPr>
          <p:cNvSpPr/>
          <p:nvPr/>
        </p:nvSpPr>
        <p:spPr>
          <a:xfrm>
            <a:off x="5715000" y="3222486"/>
            <a:ext cx="914400" cy="25558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Calibri"/>
              <a:ea typeface="Calibri"/>
              <a:cs typeface="Calibri"/>
              <a:sym typeface="Calibri"/>
            </a:endParaRPr>
          </a:p>
        </p:txBody>
      </p:sp>
      <p:sp>
        <p:nvSpPr>
          <p:cNvPr id="23" name="Shape 900">
            <a:extLst>
              <a:ext uri="{FF2B5EF4-FFF2-40B4-BE49-F238E27FC236}">
                <a16:creationId xmlns:a16="http://schemas.microsoft.com/office/drawing/2014/main" id="{61332CB5-875E-4322-9414-D6F6DE445D5C}"/>
              </a:ext>
            </a:extLst>
          </p:cNvPr>
          <p:cNvSpPr/>
          <p:nvPr/>
        </p:nvSpPr>
        <p:spPr>
          <a:xfrm>
            <a:off x="5715000" y="3478073"/>
            <a:ext cx="914400" cy="25558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Calibri"/>
              <a:ea typeface="Calibri"/>
              <a:cs typeface="Calibri"/>
              <a:sym typeface="Calibri"/>
            </a:endParaRPr>
          </a:p>
        </p:txBody>
      </p:sp>
      <p:sp>
        <p:nvSpPr>
          <p:cNvPr id="24" name="Shape 901">
            <a:extLst>
              <a:ext uri="{FF2B5EF4-FFF2-40B4-BE49-F238E27FC236}">
                <a16:creationId xmlns:a16="http://schemas.microsoft.com/office/drawing/2014/main" id="{DFCEC968-EB28-40D4-9A05-6D30B8DA8620}"/>
              </a:ext>
            </a:extLst>
          </p:cNvPr>
          <p:cNvSpPr/>
          <p:nvPr/>
        </p:nvSpPr>
        <p:spPr>
          <a:xfrm>
            <a:off x="5715000" y="3736569"/>
            <a:ext cx="914400" cy="255587"/>
          </a:xfrm>
          <a:prstGeom prst="rect">
            <a:avLst/>
          </a:prstGeom>
          <a:solidFill>
            <a:srgbClr val="ACACEA"/>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Calibri"/>
                <a:ea typeface="Calibri"/>
                <a:cs typeface="Calibri"/>
                <a:sym typeface="Calibri"/>
              </a:rPr>
              <a:t>PP 2</a:t>
            </a:r>
            <a:endParaRPr/>
          </a:p>
        </p:txBody>
      </p:sp>
      <p:sp>
        <p:nvSpPr>
          <p:cNvPr id="25" name="Shape 902">
            <a:extLst>
              <a:ext uri="{FF2B5EF4-FFF2-40B4-BE49-F238E27FC236}">
                <a16:creationId xmlns:a16="http://schemas.microsoft.com/office/drawing/2014/main" id="{B9A45A62-0F42-44F1-B808-EF72954B26D9}"/>
              </a:ext>
            </a:extLst>
          </p:cNvPr>
          <p:cNvSpPr/>
          <p:nvPr/>
        </p:nvSpPr>
        <p:spPr>
          <a:xfrm>
            <a:off x="5715000" y="3989694"/>
            <a:ext cx="914400" cy="25558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Calibri"/>
              <a:ea typeface="Calibri"/>
              <a:cs typeface="Calibri"/>
              <a:sym typeface="Calibri"/>
            </a:endParaRPr>
          </a:p>
        </p:txBody>
      </p:sp>
      <p:sp>
        <p:nvSpPr>
          <p:cNvPr id="26" name="Shape 903">
            <a:extLst>
              <a:ext uri="{FF2B5EF4-FFF2-40B4-BE49-F238E27FC236}">
                <a16:creationId xmlns:a16="http://schemas.microsoft.com/office/drawing/2014/main" id="{B0F1BD64-D316-4411-AD60-4E14D842A596}"/>
              </a:ext>
            </a:extLst>
          </p:cNvPr>
          <p:cNvSpPr/>
          <p:nvPr/>
        </p:nvSpPr>
        <p:spPr>
          <a:xfrm>
            <a:off x="5715000" y="4245281"/>
            <a:ext cx="914400" cy="25558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Calibri"/>
              <a:ea typeface="Calibri"/>
              <a:cs typeface="Calibri"/>
              <a:sym typeface="Calibri"/>
            </a:endParaRPr>
          </a:p>
        </p:txBody>
      </p:sp>
      <p:sp>
        <p:nvSpPr>
          <p:cNvPr id="27" name="Shape 904">
            <a:extLst>
              <a:ext uri="{FF2B5EF4-FFF2-40B4-BE49-F238E27FC236}">
                <a16:creationId xmlns:a16="http://schemas.microsoft.com/office/drawing/2014/main" id="{319740A3-E3DF-404B-BDB2-6C133B033F5F}"/>
              </a:ext>
            </a:extLst>
          </p:cNvPr>
          <p:cNvSpPr/>
          <p:nvPr/>
        </p:nvSpPr>
        <p:spPr>
          <a:xfrm>
            <a:off x="5715000" y="4503777"/>
            <a:ext cx="914400" cy="25558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Calibri"/>
              <a:ea typeface="Calibri"/>
              <a:cs typeface="Calibri"/>
              <a:sym typeface="Calibri"/>
            </a:endParaRPr>
          </a:p>
        </p:txBody>
      </p:sp>
      <p:sp>
        <p:nvSpPr>
          <p:cNvPr id="28" name="Shape 905">
            <a:extLst>
              <a:ext uri="{FF2B5EF4-FFF2-40B4-BE49-F238E27FC236}">
                <a16:creationId xmlns:a16="http://schemas.microsoft.com/office/drawing/2014/main" id="{8CA43446-1F5A-42B4-BE6B-FE5C52AC6B8D}"/>
              </a:ext>
            </a:extLst>
          </p:cNvPr>
          <p:cNvSpPr/>
          <p:nvPr/>
        </p:nvSpPr>
        <p:spPr>
          <a:xfrm>
            <a:off x="5715000" y="4759364"/>
            <a:ext cx="914400" cy="255587"/>
          </a:xfrm>
          <a:prstGeom prst="rect">
            <a:avLst/>
          </a:prstGeom>
          <a:solidFill>
            <a:srgbClr val="ACACEA"/>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Calibri"/>
                <a:ea typeface="Calibri"/>
                <a:cs typeface="Calibri"/>
                <a:sym typeface="Calibri"/>
              </a:rPr>
              <a:t>PP 6</a:t>
            </a:r>
            <a:endParaRPr/>
          </a:p>
        </p:txBody>
      </p:sp>
      <p:sp>
        <p:nvSpPr>
          <p:cNvPr id="29" name="Shape 906">
            <a:extLst>
              <a:ext uri="{FF2B5EF4-FFF2-40B4-BE49-F238E27FC236}">
                <a16:creationId xmlns:a16="http://schemas.microsoft.com/office/drawing/2014/main" id="{7CC5A223-EF6F-4FA6-92DE-98CEDE364563}"/>
              </a:ext>
            </a:extLst>
          </p:cNvPr>
          <p:cNvSpPr/>
          <p:nvPr/>
        </p:nvSpPr>
        <p:spPr>
          <a:xfrm>
            <a:off x="5715000" y="5018928"/>
            <a:ext cx="914400" cy="25558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Calibri"/>
              <a:ea typeface="Calibri"/>
              <a:cs typeface="Calibri"/>
              <a:sym typeface="Calibri"/>
            </a:endParaRPr>
          </a:p>
        </p:txBody>
      </p:sp>
      <p:sp>
        <p:nvSpPr>
          <p:cNvPr id="30" name="Shape 907">
            <a:extLst>
              <a:ext uri="{FF2B5EF4-FFF2-40B4-BE49-F238E27FC236}">
                <a16:creationId xmlns:a16="http://schemas.microsoft.com/office/drawing/2014/main" id="{E6D09D64-785D-4C74-B873-C75120589953}"/>
              </a:ext>
            </a:extLst>
          </p:cNvPr>
          <p:cNvSpPr/>
          <p:nvPr/>
        </p:nvSpPr>
        <p:spPr>
          <a:xfrm>
            <a:off x="5715000" y="5274515"/>
            <a:ext cx="914400" cy="255587"/>
          </a:xfrm>
          <a:prstGeom prst="rect">
            <a:avLst/>
          </a:prstGeom>
          <a:solidFill>
            <a:srgbClr val="ACACEA"/>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600" b="1">
                <a:solidFill>
                  <a:schemeClr val="dk1"/>
                </a:solidFill>
                <a:latin typeface="Calibri"/>
                <a:ea typeface="Calibri"/>
                <a:cs typeface="Calibri"/>
                <a:sym typeface="Calibri"/>
              </a:rPr>
              <a:t>PP 8</a:t>
            </a:r>
            <a:endParaRPr/>
          </a:p>
        </p:txBody>
      </p:sp>
      <p:sp>
        <p:nvSpPr>
          <p:cNvPr id="31" name="Shape 908">
            <a:extLst>
              <a:ext uri="{FF2B5EF4-FFF2-40B4-BE49-F238E27FC236}">
                <a16:creationId xmlns:a16="http://schemas.microsoft.com/office/drawing/2014/main" id="{C8208BB3-4705-40A6-BE45-14E555C75874}"/>
              </a:ext>
            </a:extLst>
          </p:cNvPr>
          <p:cNvSpPr/>
          <p:nvPr/>
        </p:nvSpPr>
        <p:spPr>
          <a:xfrm>
            <a:off x="5715000" y="5533011"/>
            <a:ext cx="914400" cy="25558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Calibri"/>
              <a:ea typeface="Calibri"/>
              <a:cs typeface="Calibri"/>
              <a:sym typeface="Calibri"/>
            </a:endParaRPr>
          </a:p>
        </p:txBody>
      </p:sp>
      <p:sp>
        <p:nvSpPr>
          <p:cNvPr id="32" name="Shape 909">
            <a:extLst>
              <a:ext uri="{FF2B5EF4-FFF2-40B4-BE49-F238E27FC236}">
                <a16:creationId xmlns:a16="http://schemas.microsoft.com/office/drawing/2014/main" id="{BE7F34C5-EB1D-4B84-9BD9-BEBF6493E259}"/>
              </a:ext>
            </a:extLst>
          </p:cNvPr>
          <p:cNvSpPr/>
          <p:nvPr/>
        </p:nvSpPr>
        <p:spPr>
          <a:xfrm>
            <a:off x="5715000" y="6194286"/>
            <a:ext cx="914400" cy="25558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a:solidFill>
                <a:schemeClr val="dk1"/>
              </a:solidFill>
              <a:latin typeface="Calibri"/>
              <a:ea typeface="Calibri"/>
              <a:cs typeface="Calibri"/>
              <a:sym typeface="Calibri"/>
            </a:endParaRPr>
          </a:p>
        </p:txBody>
      </p:sp>
      <p:sp>
        <p:nvSpPr>
          <p:cNvPr id="33" name="Shape 910">
            <a:extLst>
              <a:ext uri="{FF2B5EF4-FFF2-40B4-BE49-F238E27FC236}">
                <a16:creationId xmlns:a16="http://schemas.microsoft.com/office/drawing/2014/main" id="{EF42A8D8-433B-4743-B9CA-B35DA19510E9}"/>
              </a:ext>
            </a:extLst>
          </p:cNvPr>
          <p:cNvSpPr txBox="1"/>
          <p:nvPr/>
        </p:nvSpPr>
        <p:spPr>
          <a:xfrm>
            <a:off x="5960177" y="5742270"/>
            <a:ext cx="427745" cy="414450"/>
          </a:xfrm>
          <a:prstGeom prst="rect">
            <a:avLst/>
          </a:prstGeom>
          <a:noFill/>
          <a:ln>
            <a:noFill/>
          </a:ln>
        </p:spPr>
        <p:txBody>
          <a:bodyPr spcFirstLastPara="1" wrap="square" lIns="90350" tIns="44275" rIns="90350" bIns="44275" anchor="t" anchorCtr="0">
            <a:noAutofit/>
          </a:bodyPr>
          <a:lstStyle/>
          <a:p>
            <a:pPr marL="0" marR="0" lvl="0" indent="0" algn="l" rtl="0">
              <a:lnSpc>
                <a:spcPct val="88000"/>
              </a:lnSpc>
              <a:spcBef>
                <a:spcPts val="0"/>
              </a:spcBef>
              <a:spcAft>
                <a:spcPts val="0"/>
              </a:spcAft>
              <a:buNone/>
            </a:pPr>
            <a:r>
              <a:rPr lang="en-GB" sz="2400" b="1">
                <a:solidFill>
                  <a:srgbClr val="003300"/>
                </a:solidFill>
                <a:latin typeface="Calibri"/>
                <a:ea typeface="Calibri"/>
                <a:cs typeface="Calibri"/>
                <a:sym typeface="Calibri"/>
              </a:rPr>
              <a:t>...</a:t>
            </a:r>
            <a:endParaRPr/>
          </a:p>
        </p:txBody>
      </p:sp>
      <p:sp>
        <p:nvSpPr>
          <p:cNvPr id="34" name="Shape 911">
            <a:extLst>
              <a:ext uri="{FF2B5EF4-FFF2-40B4-BE49-F238E27FC236}">
                <a16:creationId xmlns:a16="http://schemas.microsoft.com/office/drawing/2014/main" id="{122B0F61-F57D-4ABF-AB64-1F460FFA45DF}"/>
              </a:ext>
            </a:extLst>
          </p:cNvPr>
          <p:cNvSpPr/>
          <p:nvPr/>
        </p:nvSpPr>
        <p:spPr>
          <a:xfrm>
            <a:off x="5474234" y="3070086"/>
            <a:ext cx="279400" cy="301625"/>
          </a:xfrm>
          <a:prstGeom prst="rect">
            <a:avLst/>
          </a:prstGeom>
          <a:noFill/>
          <a:ln>
            <a:noFill/>
          </a:ln>
        </p:spPr>
        <p:txBody>
          <a:bodyPr spcFirstLastPara="1" wrap="square" lIns="90350" tIns="44275" rIns="90350" bIns="44275" anchor="t" anchorCtr="0">
            <a:noAutofit/>
          </a:bodyPr>
          <a:lstStyle/>
          <a:p>
            <a:pPr marL="0" marR="0" lvl="0" indent="0" algn="l" rtl="0">
              <a:lnSpc>
                <a:spcPct val="98000"/>
              </a:lnSpc>
              <a:spcBef>
                <a:spcPts val="0"/>
              </a:spcBef>
              <a:spcAft>
                <a:spcPts val="0"/>
              </a:spcAft>
              <a:buNone/>
            </a:pPr>
            <a:r>
              <a:rPr lang="en-GB" sz="1400" b="1">
                <a:solidFill>
                  <a:schemeClr val="dk1"/>
                </a:solidFill>
                <a:latin typeface="Calibri"/>
                <a:ea typeface="Calibri"/>
                <a:cs typeface="Calibri"/>
                <a:sym typeface="Calibri"/>
              </a:rPr>
              <a:t>0</a:t>
            </a:r>
            <a:endParaRPr/>
          </a:p>
        </p:txBody>
      </p:sp>
      <p:sp>
        <p:nvSpPr>
          <p:cNvPr id="35" name="Shape 912">
            <a:extLst>
              <a:ext uri="{FF2B5EF4-FFF2-40B4-BE49-F238E27FC236}">
                <a16:creationId xmlns:a16="http://schemas.microsoft.com/office/drawing/2014/main" id="{4424B7E6-9787-4726-8F83-9971FE82C4B3}"/>
              </a:ext>
            </a:extLst>
          </p:cNvPr>
          <p:cNvSpPr/>
          <p:nvPr/>
        </p:nvSpPr>
        <p:spPr>
          <a:xfrm>
            <a:off x="5261580" y="6344474"/>
            <a:ext cx="485453" cy="300573"/>
          </a:xfrm>
          <a:prstGeom prst="rect">
            <a:avLst/>
          </a:prstGeom>
          <a:noFill/>
          <a:ln>
            <a:noFill/>
          </a:ln>
        </p:spPr>
        <p:txBody>
          <a:bodyPr spcFirstLastPara="1" wrap="square" lIns="90350" tIns="44275" rIns="90350" bIns="44275" anchor="t" anchorCtr="0">
            <a:noAutofit/>
          </a:bodyPr>
          <a:lstStyle/>
          <a:p>
            <a:pPr marL="0" marR="0" lvl="0" indent="0" algn="l" rtl="0">
              <a:lnSpc>
                <a:spcPct val="98000"/>
              </a:lnSpc>
              <a:spcBef>
                <a:spcPts val="0"/>
              </a:spcBef>
              <a:spcAft>
                <a:spcPts val="0"/>
              </a:spcAft>
              <a:buNone/>
            </a:pPr>
            <a:r>
              <a:rPr lang="en-GB" sz="1400" b="1">
                <a:solidFill>
                  <a:schemeClr val="dk1"/>
                </a:solidFill>
                <a:latin typeface="Calibri"/>
                <a:ea typeface="Calibri"/>
                <a:cs typeface="Calibri"/>
                <a:sym typeface="Calibri"/>
              </a:rPr>
              <a:t>M-1</a:t>
            </a:r>
            <a:endParaRPr/>
          </a:p>
        </p:txBody>
      </p:sp>
      <p:cxnSp>
        <p:nvCxnSpPr>
          <p:cNvPr id="36" name="Shape 913">
            <a:extLst>
              <a:ext uri="{FF2B5EF4-FFF2-40B4-BE49-F238E27FC236}">
                <a16:creationId xmlns:a16="http://schemas.microsoft.com/office/drawing/2014/main" id="{248BF891-5A41-4494-9A87-A65E885195B3}"/>
              </a:ext>
            </a:extLst>
          </p:cNvPr>
          <p:cNvCxnSpPr>
            <a:stCxn id="11" idx="3"/>
            <a:endCxn id="24" idx="1"/>
          </p:cNvCxnSpPr>
          <p:nvPr/>
        </p:nvCxnSpPr>
        <p:spPr>
          <a:xfrm>
            <a:off x="3530956" y="3608776"/>
            <a:ext cx="2184000" cy="255600"/>
          </a:xfrm>
          <a:prstGeom prst="straightConnector1">
            <a:avLst/>
          </a:prstGeom>
          <a:noFill/>
          <a:ln w="25400" cap="flat" cmpd="sng">
            <a:solidFill>
              <a:schemeClr val="dk1"/>
            </a:solidFill>
            <a:prstDash val="solid"/>
            <a:round/>
            <a:headEnd type="none" w="sm" len="sm"/>
            <a:tailEnd type="stealth" w="med" len="med"/>
          </a:ln>
        </p:spPr>
      </p:cxnSp>
      <p:cxnSp>
        <p:nvCxnSpPr>
          <p:cNvPr id="37" name="Shape 914">
            <a:extLst>
              <a:ext uri="{FF2B5EF4-FFF2-40B4-BE49-F238E27FC236}">
                <a16:creationId xmlns:a16="http://schemas.microsoft.com/office/drawing/2014/main" id="{309C94F4-CA6C-4A56-BD28-D1A4ACD12EF1}"/>
              </a:ext>
            </a:extLst>
          </p:cNvPr>
          <p:cNvCxnSpPr>
            <a:stCxn id="12" idx="3"/>
            <a:endCxn id="28" idx="1"/>
          </p:cNvCxnSpPr>
          <p:nvPr/>
        </p:nvCxnSpPr>
        <p:spPr>
          <a:xfrm>
            <a:off x="3530956" y="3860833"/>
            <a:ext cx="2184000" cy="1026300"/>
          </a:xfrm>
          <a:prstGeom prst="straightConnector1">
            <a:avLst/>
          </a:prstGeom>
          <a:noFill/>
          <a:ln w="25400" cap="flat" cmpd="sng">
            <a:solidFill>
              <a:schemeClr val="dk1"/>
            </a:solidFill>
            <a:prstDash val="solid"/>
            <a:round/>
            <a:headEnd type="none" w="sm" len="sm"/>
            <a:tailEnd type="stealth" w="med" len="med"/>
          </a:ln>
        </p:spPr>
      </p:cxnSp>
      <p:cxnSp>
        <p:nvCxnSpPr>
          <p:cNvPr id="38" name="Shape 915">
            <a:extLst>
              <a:ext uri="{FF2B5EF4-FFF2-40B4-BE49-F238E27FC236}">
                <a16:creationId xmlns:a16="http://schemas.microsoft.com/office/drawing/2014/main" id="{C887EBDA-BF0B-44B7-95EE-8BC8F9678B74}"/>
              </a:ext>
            </a:extLst>
          </p:cNvPr>
          <p:cNvCxnSpPr>
            <a:cxnSpLocks/>
            <a:stCxn id="20" idx="3"/>
            <a:endCxn id="28" idx="1"/>
          </p:cNvCxnSpPr>
          <p:nvPr/>
        </p:nvCxnSpPr>
        <p:spPr>
          <a:xfrm flipV="1">
            <a:off x="3530956" y="4887158"/>
            <a:ext cx="2184044" cy="1461019"/>
          </a:xfrm>
          <a:prstGeom prst="straightConnector1">
            <a:avLst/>
          </a:prstGeom>
          <a:noFill/>
          <a:ln w="25400" cap="flat" cmpd="sng">
            <a:solidFill>
              <a:schemeClr val="dk1"/>
            </a:solidFill>
            <a:prstDash val="solid"/>
            <a:round/>
            <a:headEnd type="none" w="sm" len="sm"/>
            <a:tailEnd type="stealth" w="med" len="med"/>
          </a:ln>
        </p:spPr>
      </p:cxnSp>
      <p:cxnSp>
        <p:nvCxnSpPr>
          <p:cNvPr id="39" name="Shape 916">
            <a:extLst>
              <a:ext uri="{FF2B5EF4-FFF2-40B4-BE49-F238E27FC236}">
                <a16:creationId xmlns:a16="http://schemas.microsoft.com/office/drawing/2014/main" id="{6EE6F5FF-060D-410F-99A5-185E575AA440}"/>
              </a:ext>
            </a:extLst>
          </p:cNvPr>
          <p:cNvCxnSpPr>
            <a:stCxn id="18" idx="3"/>
            <a:endCxn id="30" idx="1"/>
          </p:cNvCxnSpPr>
          <p:nvPr/>
        </p:nvCxnSpPr>
        <p:spPr>
          <a:xfrm rot="10800000" flipH="1">
            <a:off x="3530956" y="5402276"/>
            <a:ext cx="2184000" cy="183900"/>
          </a:xfrm>
          <a:prstGeom prst="straightConnector1">
            <a:avLst/>
          </a:prstGeom>
          <a:noFill/>
          <a:ln w="25400" cap="flat" cmpd="sng">
            <a:solidFill>
              <a:schemeClr val="dk1"/>
            </a:solidFill>
            <a:prstDash val="solid"/>
            <a:round/>
            <a:headEnd type="none" w="sm" len="sm"/>
            <a:tailEnd type="stealth" w="med" len="med"/>
          </a:ln>
        </p:spPr>
      </p:cxnSp>
      <p:sp>
        <p:nvSpPr>
          <p:cNvPr id="40" name="Shape 917">
            <a:extLst>
              <a:ext uri="{FF2B5EF4-FFF2-40B4-BE49-F238E27FC236}">
                <a16:creationId xmlns:a16="http://schemas.microsoft.com/office/drawing/2014/main" id="{A91B5E2B-1819-4136-90AA-BFEEF1C72FBF}"/>
              </a:ext>
            </a:extLst>
          </p:cNvPr>
          <p:cNvSpPr/>
          <p:nvPr/>
        </p:nvSpPr>
        <p:spPr>
          <a:xfrm>
            <a:off x="3911530" y="2971800"/>
            <a:ext cx="1350050"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2000" b="1" i="1">
                <a:solidFill>
                  <a:srgbClr val="7F7F7F"/>
                </a:solidFill>
                <a:latin typeface="Calibri"/>
                <a:ea typeface="Calibri"/>
                <a:cs typeface="Calibri"/>
                <a:sym typeface="Calibri"/>
              </a:rPr>
              <a:t>Address </a:t>
            </a:r>
            <a:endParaRPr/>
          </a:p>
          <a:p>
            <a:pPr marL="0" marR="0" lvl="0" indent="0" algn="ctr" rtl="0">
              <a:spcBef>
                <a:spcPts val="0"/>
              </a:spcBef>
              <a:spcAft>
                <a:spcPts val="0"/>
              </a:spcAft>
              <a:buNone/>
            </a:pPr>
            <a:r>
              <a:rPr lang="en-GB" sz="2000" b="1" i="1">
                <a:solidFill>
                  <a:srgbClr val="7F7F7F"/>
                </a:solidFill>
                <a:latin typeface="Calibri"/>
                <a:ea typeface="Calibri"/>
                <a:cs typeface="Calibri"/>
                <a:sym typeface="Calibri"/>
              </a:rPr>
              <a:t>translation</a:t>
            </a:r>
            <a:endParaRPr sz="2000" b="1">
              <a:solidFill>
                <a:schemeClr val="dk1"/>
              </a:solidFill>
              <a:latin typeface="Arial Narrow"/>
              <a:ea typeface="Arial Narrow"/>
              <a:cs typeface="Arial Narrow"/>
              <a:sym typeface="Arial Narrow"/>
            </a:endParaRPr>
          </a:p>
        </p:txBody>
      </p:sp>
    </p:spTree>
    <p:extLst>
      <p:ext uri="{BB962C8B-B14F-4D97-AF65-F5344CB8AC3E}">
        <p14:creationId xmlns:p14="http://schemas.microsoft.com/office/powerpoint/2010/main" val="241239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9A79-0E53-F09A-3C38-109BB5D5619A}"/>
              </a:ext>
            </a:extLst>
          </p:cNvPr>
          <p:cNvSpPr>
            <a:spLocks noGrp="1"/>
          </p:cNvSpPr>
          <p:nvPr>
            <p:ph type="title"/>
          </p:nvPr>
        </p:nvSpPr>
        <p:spPr/>
        <p:txBody>
          <a:bodyPr/>
          <a:lstStyle/>
          <a:p>
            <a:r>
              <a:rPr lang="en-US" dirty="0"/>
              <a:t>Conceptual Quiz: 2</a:t>
            </a:r>
          </a:p>
        </p:txBody>
      </p:sp>
      <p:sp>
        <p:nvSpPr>
          <p:cNvPr id="3" name="Content Placeholder 2">
            <a:extLst>
              <a:ext uri="{FF2B5EF4-FFF2-40B4-BE49-F238E27FC236}">
                <a16:creationId xmlns:a16="http://schemas.microsoft.com/office/drawing/2014/main" id="{1820B428-AA6F-4AB6-6EA1-8353F11C8968}"/>
              </a:ext>
            </a:extLst>
          </p:cNvPr>
          <p:cNvSpPr>
            <a:spLocks noGrp="1"/>
          </p:cNvSpPr>
          <p:nvPr>
            <p:ph idx="1"/>
          </p:nvPr>
        </p:nvSpPr>
        <p:spPr/>
        <p:txBody>
          <a:bodyPr/>
          <a:lstStyle/>
          <a:p>
            <a:pPr marL="0" indent="0">
              <a:buNone/>
            </a:pPr>
            <a:r>
              <a:rPr lang="en-US" dirty="0"/>
              <a:t>The MMU must know the </a:t>
            </a:r>
            <a:r>
              <a:rPr lang="en-US" i="1" dirty="0"/>
              <a:t>physical</a:t>
            </a:r>
            <a:r>
              <a:rPr lang="en-US" dirty="0"/>
              <a:t> address of the page table in order to read page table entries from memory.  Why does it need a physical address?</a:t>
            </a:r>
          </a:p>
          <a:p>
            <a:pPr marL="0" indent="0">
              <a:buNone/>
            </a:pPr>
            <a:endParaRPr lang="en-US" dirty="0"/>
          </a:p>
          <a:p>
            <a:pPr marL="0" indent="0">
              <a:buNone/>
            </a:pPr>
            <a:r>
              <a:rPr lang="en-US" b="0" dirty="0">
                <a:solidFill>
                  <a:schemeClr val="accent6">
                    <a:lumMod val="75000"/>
                  </a:schemeClr>
                </a:solidFill>
              </a:rPr>
              <a:t>If the MMU knew only a </a:t>
            </a:r>
            <a:r>
              <a:rPr lang="en-US" b="0" i="1" dirty="0">
                <a:solidFill>
                  <a:schemeClr val="accent6">
                    <a:lumMod val="75000"/>
                  </a:schemeClr>
                </a:solidFill>
              </a:rPr>
              <a:t>virtual</a:t>
            </a:r>
            <a:r>
              <a:rPr lang="en-US" b="0" dirty="0">
                <a:solidFill>
                  <a:schemeClr val="accent6">
                    <a:lumMod val="75000"/>
                  </a:schemeClr>
                </a:solidFill>
              </a:rPr>
              <a:t> address for the page table, then, in order to read from the page table, it would first need to look up the physical address of the page table, in the page table, …</a:t>
            </a:r>
          </a:p>
        </p:txBody>
      </p:sp>
    </p:spTree>
    <p:extLst>
      <p:ext uri="{BB962C8B-B14F-4D97-AF65-F5344CB8AC3E}">
        <p14:creationId xmlns:p14="http://schemas.microsoft.com/office/powerpoint/2010/main" val="146366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9A79-0E53-F09A-3C38-109BB5D5619A}"/>
              </a:ext>
            </a:extLst>
          </p:cNvPr>
          <p:cNvSpPr>
            <a:spLocks noGrp="1"/>
          </p:cNvSpPr>
          <p:nvPr>
            <p:ph type="title"/>
          </p:nvPr>
        </p:nvSpPr>
        <p:spPr/>
        <p:txBody>
          <a:bodyPr/>
          <a:lstStyle/>
          <a:p>
            <a:r>
              <a:rPr lang="en-US" dirty="0"/>
              <a:t>Conceptual Quiz: 3</a:t>
            </a:r>
          </a:p>
        </p:txBody>
      </p:sp>
      <p:sp>
        <p:nvSpPr>
          <p:cNvPr id="3" name="Content Placeholder 2">
            <a:extLst>
              <a:ext uri="{FF2B5EF4-FFF2-40B4-BE49-F238E27FC236}">
                <a16:creationId xmlns:a16="http://schemas.microsoft.com/office/drawing/2014/main" id="{1820B428-AA6F-4AB6-6EA1-8353F11C8968}"/>
              </a:ext>
            </a:extLst>
          </p:cNvPr>
          <p:cNvSpPr>
            <a:spLocks noGrp="1"/>
          </p:cNvSpPr>
          <p:nvPr>
            <p:ph idx="1"/>
          </p:nvPr>
        </p:nvSpPr>
        <p:spPr/>
        <p:txBody>
          <a:bodyPr/>
          <a:lstStyle/>
          <a:p>
            <a:pPr marL="0" indent="0">
              <a:buNone/>
            </a:pPr>
            <a:r>
              <a:rPr lang="en-US" dirty="0"/>
              <a:t>Why are one-level page tables impractical and how do multi-level page tables fix this problem?</a:t>
            </a:r>
          </a:p>
          <a:p>
            <a:pPr marL="0" indent="0">
              <a:buNone/>
            </a:pPr>
            <a:endParaRPr lang="en-US" dirty="0"/>
          </a:p>
          <a:p>
            <a:pPr marL="0" indent="0">
              <a:buNone/>
            </a:pPr>
            <a:r>
              <a:rPr lang="en-US" b="0" dirty="0">
                <a:solidFill>
                  <a:schemeClr val="accent6">
                    <a:lumMod val="75000"/>
                  </a:schemeClr>
                </a:solidFill>
              </a:rPr>
              <a:t>A single-level page table covering the entire address space of a typical system would be much too large.  For instance, with 4kB pages, a 48-bit address space, and a 8-byte PTE, a single-level page table would occupy 512 </a:t>
            </a:r>
            <a:r>
              <a:rPr lang="en-US" b="0" i="1" dirty="0">
                <a:solidFill>
                  <a:schemeClr val="accent6">
                    <a:lumMod val="75000"/>
                  </a:schemeClr>
                </a:solidFill>
              </a:rPr>
              <a:t>gigabytes</a:t>
            </a:r>
            <a:r>
              <a:rPr lang="en-US" b="0" dirty="0">
                <a:solidFill>
                  <a:schemeClr val="accent6">
                    <a:lumMod val="75000"/>
                  </a:schemeClr>
                </a:solidFill>
              </a:rPr>
              <a:t>, which is more RAM than most computers have.</a:t>
            </a:r>
          </a:p>
        </p:txBody>
      </p:sp>
    </p:spTree>
    <p:extLst>
      <p:ext uri="{BB962C8B-B14F-4D97-AF65-F5344CB8AC3E}">
        <p14:creationId xmlns:p14="http://schemas.microsoft.com/office/powerpoint/2010/main" val="2002059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D1E4-308B-B530-6245-D683DE4B5339}"/>
              </a:ext>
            </a:extLst>
          </p:cNvPr>
          <p:cNvSpPr>
            <a:spLocks noGrp="1"/>
          </p:cNvSpPr>
          <p:nvPr>
            <p:ph type="title"/>
          </p:nvPr>
        </p:nvSpPr>
        <p:spPr/>
        <p:txBody>
          <a:bodyPr/>
          <a:lstStyle/>
          <a:p>
            <a:r>
              <a:rPr lang="en-US" dirty="0"/>
              <a:t>Conceptual Quiz: 4</a:t>
            </a:r>
          </a:p>
        </p:txBody>
      </p:sp>
      <p:sp>
        <p:nvSpPr>
          <p:cNvPr id="3" name="Content Placeholder 2">
            <a:extLst>
              <a:ext uri="{FF2B5EF4-FFF2-40B4-BE49-F238E27FC236}">
                <a16:creationId xmlns:a16="http://schemas.microsoft.com/office/drawing/2014/main" id="{B53F6F54-BE45-8645-2C56-14CD78667468}"/>
              </a:ext>
            </a:extLst>
          </p:cNvPr>
          <p:cNvSpPr>
            <a:spLocks noGrp="1"/>
          </p:cNvSpPr>
          <p:nvPr>
            <p:ph idx="1"/>
          </p:nvPr>
        </p:nvSpPr>
        <p:spPr/>
        <p:txBody>
          <a:bodyPr/>
          <a:lstStyle/>
          <a:p>
            <a:pPr marL="0" indent="0">
              <a:buNone/>
            </a:pPr>
            <a:r>
              <a:rPr lang="en-US" dirty="0"/>
              <a:t>Why is memory access slower with a multi-level page table than with a single-level page table?</a:t>
            </a:r>
          </a:p>
          <a:p>
            <a:pPr marL="0" indent="0">
              <a:buNone/>
            </a:pPr>
            <a:endParaRPr lang="en-US" dirty="0"/>
          </a:p>
          <a:p>
            <a:pPr marL="0" indent="0">
              <a:buNone/>
            </a:pPr>
            <a:r>
              <a:rPr lang="en-US" b="0" dirty="0">
                <a:solidFill>
                  <a:schemeClr val="accent6">
                    <a:lumMod val="75000"/>
                  </a:schemeClr>
                </a:solidFill>
              </a:rPr>
              <a:t>A </a:t>
            </a:r>
            <a:r>
              <a:rPr lang="en-US" b="0" i="1" dirty="0">
                <a:solidFill>
                  <a:schemeClr val="accent6">
                    <a:lumMod val="75000"/>
                  </a:schemeClr>
                </a:solidFill>
              </a:rPr>
              <a:t>k</a:t>
            </a:r>
            <a:r>
              <a:rPr lang="en-US" b="0" dirty="0">
                <a:solidFill>
                  <a:schemeClr val="accent6">
                    <a:lumMod val="75000"/>
                  </a:schemeClr>
                </a:solidFill>
              </a:rPr>
              <a:t>-level page table requires </a:t>
            </a:r>
            <a:r>
              <a:rPr lang="en-US" b="0" i="1" dirty="0">
                <a:solidFill>
                  <a:schemeClr val="accent6">
                    <a:lumMod val="75000"/>
                  </a:schemeClr>
                </a:solidFill>
              </a:rPr>
              <a:t>k</a:t>
            </a:r>
            <a:r>
              <a:rPr lang="en-US" b="0" dirty="0">
                <a:solidFill>
                  <a:schemeClr val="accent6">
                    <a:lumMod val="75000"/>
                  </a:schemeClr>
                </a:solidFill>
              </a:rPr>
              <a:t> memory loads in order to determine the physical address. There is no spatial locality to these loads.</a:t>
            </a:r>
          </a:p>
        </p:txBody>
      </p:sp>
    </p:spTree>
    <p:extLst>
      <p:ext uri="{BB962C8B-B14F-4D97-AF65-F5344CB8AC3E}">
        <p14:creationId xmlns:p14="http://schemas.microsoft.com/office/powerpoint/2010/main" val="428168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D1E4-308B-B530-6245-D683DE4B5339}"/>
              </a:ext>
            </a:extLst>
          </p:cNvPr>
          <p:cNvSpPr>
            <a:spLocks noGrp="1"/>
          </p:cNvSpPr>
          <p:nvPr>
            <p:ph type="title"/>
          </p:nvPr>
        </p:nvSpPr>
        <p:spPr/>
        <p:txBody>
          <a:bodyPr/>
          <a:lstStyle/>
          <a:p>
            <a:r>
              <a:rPr lang="en-US" dirty="0"/>
              <a:t>Conceptual Quiz: 5</a:t>
            </a:r>
          </a:p>
        </p:txBody>
      </p:sp>
      <p:sp>
        <p:nvSpPr>
          <p:cNvPr id="3" name="Content Placeholder 2">
            <a:extLst>
              <a:ext uri="{FF2B5EF4-FFF2-40B4-BE49-F238E27FC236}">
                <a16:creationId xmlns:a16="http://schemas.microsoft.com/office/drawing/2014/main" id="{B53F6F54-BE45-8645-2C56-14CD78667468}"/>
              </a:ext>
            </a:extLst>
          </p:cNvPr>
          <p:cNvSpPr>
            <a:spLocks noGrp="1"/>
          </p:cNvSpPr>
          <p:nvPr>
            <p:ph idx="1"/>
          </p:nvPr>
        </p:nvSpPr>
        <p:spPr/>
        <p:txBody>
          <a:bodyPr/>
          <a:lstStyle/>
          <a:p>
            <a:pPr marL="0" indent="0">
              <a:buNone/>
            </a:pPr>
            <a:r>
              <a:rPr lang="en-US" dirty="0"/>
              <a:t>What is the Translation Lookaside Buffer (TLB), what problem does it solve, and when is it used?</a:t>
            </a:r>
          </a:p>
          <a:p>
            <a:pPr marL="0" indent="0">
              <a:buNone/>
            </a:pPr>
            <a:endParaRPr lang="en-US" dirty="0"/>
          </a:p>
          <a:p>
            <a:pPr marL="0" indent="0">
              <a:buNone/>
            </a:pPr>
            <a:r>
              <a:rPr lang="en-US" b="0" dirty="0">
                <a:solidFill>
                  <a:schemeClr val="accent6">
                    <a:lumMod val="75000"/>
                  </a:schemeClr>
                </a:solidFill>
              </a:rPr>
              <a:t>The TLB is a small cache dedicated to storing mappings from virtual to physical addresses.  It avoids the cost of lookups in a multi-level page table.</a:t>
            </a:r>
            <a:br>
              <a:rPr lang="en-US" b="0" dirty="0">
                <a:solidFill>
                  <a:schemeClr val="accent6">
                    <a:lumMod val="75000"/>
                  </a:schemeClr>
                </a:solidFill>
              </a:rPr>
            </a:br>
            <a:br>
              <a:rPr lang="en-US" b="0" dirty="0">
                <a:solidFill>
                  <a:schemeClr val="accent6">
                    <a:lumMod val="75000"/>
                  </a:schemeClr>
                </a:solidFill>
              </a:rPr>
            </a:br>
            <a:r>
              <a:rPr lang="en-US" b="0" dirty="0">
                <a:solidFill>
                  <a:schemeClr val="accent6">
                    <a:lumMod val="75000"/>
                  </a:schemeClr>
                </a:solidFill>
              </a:rPr>
              <a:t>The MMU consults the TLB for each address as its first action; if there is a TLB hit, it does not need to fetch anything from the page table.</a:t>
            </a:r>
          </a:p>
        </p:txBody>
      </p:sp>
    </p:spTree>
    <p:extLst>
      <p:ext uri="{BB962C8B-B14F-4D97-AF65-F5344CB8AC3E}">
        <p14:creationId xmlns:p14="http://schemas.microsoft.com/office/powerpoint/2010/main" val="274715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22FB-4C16-72A8-C25D-279242CF66A0}"/>
              </a:ext>
            </a:extLst>
          </p:cNvPr>
          <p:cNvSpPr>
            <a:spLocks noGrp="1"/>
          </p:cNvSpPr>
          <p:nvPr>
            <p:ph type="title"/>
          </p:nvPr>
        </p:nvSpPr>
        <p:spPr/>
        <p:txBody>
          <a:bodyPr/>
          <a:lstStyle/>
          <a:p>
            <a:r>
              <a:rPr lang="en-US" dirty="0"/>
              <a:t>Conceptual Quiz: 6</a:t>
            </a:r>
          </a:p>
        </p:txBody>
      </p:sp>
      <p:sp>
        <p:nvSpPr>
          <p:cNvPr id="3" name="Content Placeholder 2">
            <a:extLst>
              <a:ext uri="{FF2B5EF4-FFF2-40B4-BE49-F238E27FC236}">
                <a16:creationId xmlns:a16="http://schemas.microsoft.com/office/drawing/2014/main" id="{37355D24-4784-B99D-1572-D9BB8DDB1524}"/>
              </a:ext>
            </a:extLst>
          </p:cNvPr>
          <p:cNvSpPr>
            <a:spLocks noGrp="1"/>
          </p:cNvSpPr>
          <p:nvPr>
            <p:ph idx="1"/>
          </p:nvPr>
        </p:nvSpPr>
        <p:spPr/>
        <p:txBody>
          <a:bodyPr/>
          <a:lstStyle/>
          <a:p>
            <a:pPr marL="0" indent="0">
              <a:buNone/>
            </a:pPr>
            <a:r>
              <a:rPr lang="en-US" dirty="0"/>
              <a:t>How does virtual memory interact with the memory cache(s)?</a:t>
            </a:r>
          </a:p>
          <a:p>
            <a:pPr marL="0" indent="0">
              <a:buNone/>
            </a:pPr>
            <a:endParaRPr lang="en-US" dirty="0"/>
          </a:p>
          <a:p>
            <a:pPr marL="0" indent="0">
              <a:buNone/>
            </a:pPr>
            <a:r>
              <a:rPr lang="en-US" b="0" dirty="0">
                <a:solidFill>
                  <a:schemeClr val="accent6">
                    <a:lumMod val="75000"/>
                  </a:schemeClr>
                </a:solidFill>
              </a:rPr>
              <a:t>The cache’s function is to speed up access to whatever data is most frequently used.  The MMU sits “in between” the CPU and the cache; the cache works only with physical addresses.  This means data from multiple processes may coexist in the cache (or compete for cache space).</a:t>
            </a:r>
          </a:p>
        </p:txBody>
      </p:sp>
    </p:spTree>
    <p:extLst>
      <p:ext uri="{BB962C8B-B14F-4D97-AF65-F5344CB8AC3E}">
        <p14:creationId xmlns:p14="http://schemas.microsoft.com/office/powerpoint/2010/main" val="35789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F693-279E-4CDA-8A6E-317DE02B0B6F}"/>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1024EB7F-87BB-4E10-BA54-59CBBC49EA1B}"/>
              </a:ext>
            </a:extLst>
          </p:cNvPr>
          <p:cNvSpPr>
            <a:spLocks noGrp="1"/>
          </p:cNvSpPr>
          <p:nvPr>
            <p:ph idx="1"/>
          </p:nvPr>
        </p:nvSpPr>
        <p:spPr/>
        <p:txBody>
          <a:bodyPr/>
          <a:lstStyle/>
          <a:p>
            <a:r>
              <a:rPr lang="en-US" dirty="0">
                <a:solidFill>
                  <a:schemeClr val="bg1">
                    <a:lumMod val="65000"/>
                  </a:schemeClr>
                </a:solidFill>
              </a:rPr>
              <a:t>Multi-level page tables</a:t>
            </a:r>
          </a:p>
          <a:p>
            <a:r>
              <a:rPr lang="en-US" dirty="0">
                <a:solidFill>
                  <a:schemeClr val="bg1">
                    <a:lumMod val="65000"/>
                  </a:schemeClr>
                </a:solidFill>
              </a:rPr>
              <a:t>Translation lookaside buffers</a:t>
            </a:r>
          </a:p>
          <a:p>
            <a:r>
              <a:rPr lang="en-US" dirty="0">
                <a:solidFill>
                  <a:schemeClr val="bg1">
                    <a:lumMod val="65000"/>
                  </a:schemeClr>
                </a:solidFill>
              </a:rPr>
              <a:t>Conceptual Quiz</a:t>
            </a:r>
          </a:p>
          <a:p>
            <a:r>
              <a:rPr lang="en-US" dirty="0"/>
              <a:t>Concrete examples of virtual memory systems</a:t>
            </a:r>
          </a:p>
          <a:p>
            <a:pPr lvl="1"/>
            <a:r>
              <a:rPr lang="en-US" dirty="0"/>
              <a:t>“Simple memory system” from CSAPP 9.6.4</a:t>
            </a:r>
          </a:p>
          <a:p>
            <a:pPr lvl="1"/>
            <a:r>
              <a:rPr lang="en-US" dirty="0"/>
              <a:t>Intel Core i7</a:t>
            </a:r>
          </a:p>
          <a:p>
            <a:r>
              <a:rPr lang="en-US" dirty="0">
                <a:solidFill>
                  <a:schemeClr val="bg1">
                    <a:lumMod val="65000"/>
                  </a:schemeClr>
                </a:solidFill>
              </a:rPr>
              <a:t>Nifty things virtual memory makes possible</a:t>
            </a:r>
          </a:p>
          <a:p>
            <a:pPr lvl="1"/>
            <a:r>
              <a:rPr lang="en-US" dirty="0">
                <a:solidFill>
                  <a:schemeClr val="bg1">
                    <a:lumMod val="65000"/>
                  </a:schemeClr>
                </a:solidFill>
              </a:rPr>
              <a:t>Paging/swapping (disk as extra RAM)</a:t>
            </a:r>
          </a:p>
          <a:p>
            <a:pPr lvl="1"/>
            <a:r>
              <a:rPr lang="en-US" dirty="0">
                <a:solidFill>
                  <a:schemeClr val="bg1">
                    <a:lumMod val="65000"/>
                  </a:schemeClr>
                </a:solidFill>
              </a:rPr>
              <a:t>Memory-mapped files (RAM as cache for disk)</a:t>
            </a:r>
          </a:p>
          <a:p>
            <a:pPr lvl="1"/>
            <a:r>
              <a:rPr lang="en-US" dirty="0">
                <a:solidFill>
                  <a:schemeClr val="bg1">
                    <a:lumMod val="65000"/>
                  </a:schemeClr>
                </a:solidFill>
              </a:rPr>
              <a:t>Copy-on-write sharing</a:t>
            </a:r>
          </a:p>
        </p:txBody>
      </p:sp>
    </p:spTree>
    <p:extLst>
      <p:ext uri="{BB962C8B-B14F-4D97-AF65-F5344CB8AC3E}">
        <p14:creationId xmlns:p14="http://schemas.microsoft.com/office/powerpoint/2010/main" val="2776844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ln/>
        </p:spPr>
        <p:txBody>
          <a:bodyPr>
            <a:normAutofit/>
          </a:bodyPr>
          <a:lstStyle/>
          <a:p>
            <a:pP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dirty="0"/>
              <a:t>Simple Memory System Example</a:t>
            </a:r>
          </a:p>
        </p:txBody>
      </p:sp>
      <p:sp>
        <p:nvSpPr>
          <p:cNvPr id="33794" name="Rectangle 2"/>
          <p:cNvSpPr>
            <a:spLocks noGrp="1" noChangeArrowheads="1"/>
          </p:cNvSpPr>
          <p:nvPr>
            <p:ph idx="1"/>
          </p:nvPr>
        </p:nvSpPr>
        <p:spPr>
          <a:ln/>
        </p:spPr>
        <p:txBody>
          <a:bodyPr>
            <a:normAutofit/>
          </a:bodyPr>
          <a:lstStyle/>
          <a:p>
            <a:pPr>
              <a:tabLst>
                <a:tab pos="239316" algn="l"/>
                <a:tab pos="634604" algn="l"/>
                <a:tab pos="1320404" algn="l"/>
                <a:tab pos="2006204" algn="l"/>
                <a:tab pos="2692004" algn="l"/>
                <a:tab pos="3377804" algn="l"/>
                <a:tab pos="4063604" algn="l"/>
                <a:tab pos="4749404" algn="l"/>
                <a:tab pos="5435204" algn="l"/>
                <a:tab pos="6121004" algn="l"/>
                <a:tab pos="6806804" algn="l"/>
                <a:tab pos="7492604" algn="l"/>
              </a:tabLst>
            </a:pPr>
            <a:r>
              <a:rPr lang="en-GB" dirty="0">
                <a:effectLst/>
              </a:rPr>
              <a:t>Addressing</a:t>
            </a:r>
          </a:p>
          <a:p>
            <a:pPr lvl="1">
              <a:tabLst>
                <a:tab pos="239316" algn="l"/>
                <a:tab pos="634604" algn="l"/>
                <a:tab pos="1320404" algn="l"/>
                <a:tab pos="2006204" algn="l"/>
                <a:tab pos="2692004" algn="l"/>
                <a:tab pos="3377804" algn="l"/>
                <a:tab pos="4063604" algn="l"/>
                <a:tab pos="4749404" algn="l"/>
                <a:tab pos="5435204" algn="l"/>
                <a:tab pos="6121004" algn="l"/>
                <a:tab pos="6806804" algn="l"/>
                <a:tab pos="7492604" algn="l"/>
              </a:tabLst>
            </a:pPr>
            <a:r>
              <a:rPr lang="en-GB" dirty="0"/>
              <a:t>14-bit virtual addresses</a:t>
            </a:r>
          </a:p>
          <a:p>
            <a:pPr lvl="1">
              <a:tabLst>
                <a:tab pos="239316" algn="l"/>
                <a:tab pos="634604" algn="l"/>
                <a:tab pos="1320404" algn="l"/>
                <a:tab pos="2006204" algn="l"/>
                <a:tab pos="2692004" algn="l"/>
                <a:tab pos="3377804" algn="l"/>
                <a:tab pos="4063604" algn="l"/>
                <a:tab pos="4749404" algn="l"/>
                <a:tab pos="5435204" algn="l"/>
                <a:tab pos="6121004" algn="l"/>
                <a:tab pos="6806804" algn="l"/>
                <a:tab pos="7492604" algn="l"/>
              </a:tabLst>
            </a:pPr>
            <a:r>
              <a:rPr lang="en-GB" dirty="0"/>
              <a:t>12-bit physical address</a:t>
            </a:r>
          </a:p>
          <a:p>
            <a:pPr lvl="1">
              <a:tabLst>
                <a:tab pos="239316" algn="l"/>
                <a:tab pos="634604" algn="l"/>
                <a:tab pos="1320404" algn="l"/>
                <a:tab pos="2006204" algn="l"/>
                <a:tab pos="2692004" algn="l"/>
                <a:tab pos="3377804" algn="l"/>
                <a:tab pos="4063604" algn="l"/>
                <a:tab pos="4749404" algn="l"/>
                <a:tab pos="5435204" algn="l"/>
                <a:tab pos="6121004" algn="l"/>
                <a:tab pos="6806804" algn="l"/>
                <a:tab pos="7492604" algn="l"/>
              </a:tabLst>
            </a:pPr>
            <a:r>
              <a:rPr lang="en-GB" dirty="0"/>
              <a:t>Page size = 64 bytes</a:t>
            </a:r>
          </a:p>
        </p:txBody>
      </p:sp>
      <p:sp>
        <p:nvSpPr>
          <p:cNvPr id="33797" name="Rectangle 5"/>
          <p:cNvSpPr>
            <a:spLocks noChangeArrowheads="1"/>
          </p:cNvSpPr>
          <p:nvPr/>
        </p:nvSpPr>
        <p:spPr bwMode="auto">
          <a:xfrm>
            <a:off x="1863330" y="3403997"/>
            <a:ext cx="365522" cy="2286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1800"/>
          </a:p>
        </p:txBody>
      </p:sp>
      <p:sp>
        <p:nvSpPr>
          <p:cNvPr id="33798" name="Rectangle 6"/>
          <p:cNvSpPr>
            <a:spLocks noChangeArrowheads="1"/>
          </p:cNvSpPr>
          <p:nvPr/>
        </p:nvSpPr>
        <p:spPr bwMode="auto">
          <a:xfrm>
            <a:off x="1863330" y="3175397"/>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13</a:t>
            </a:r>
          </a:p>
        </p:txBody>
      </p:sp>
      <p:sp>
        <p:nvSpPr>
          <p:cNvPr id="33800" name="Rectangle 8"/>
          <p:cNvSpPr>
            <a:spLocks noChangeArrowheads="1"/>
          </p:cNvSpPr>
          <p:nvPr/>
        </p:nvSpPr>
        <p:spPr bwMode="auto">
          <a:xfrm>
            <a:off x="2228851" y="3403997"/>
            <a:ext cx="365522" cy="2286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1800"/>
          </a:p>
        </p:txBody>
      </p:sp>
      <p:sp>
        <p:nvSpPr>
          <p:cNvPr id="33801" name="Rectangle 9"/>
          <p:cNvSpPr>
            <a:spLocks noChangeArrowheads="1"/>
          </p:cNvSpPr>
          <p:nvPr/>
        </p:nvSpPr>
        <p:spPr bwMode="auto">
          <a:xfrm>
            <a:off x="2228851" y="3175397"/>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12</a:t>
            </a:r>
          </a:p>
        </p:txBody>
      </p:sp>
      <p:sp>
        <p:nvSpPr>
          <p:cNvPr id="33803" name="Rectangle 11"/>
          <p:cNvSpPr>
            <a:spLocks noChangeArrowheads="1"/>
          </p:cNvSpPr>
          <p:nvPr/>
        </p:nvSpPr>
        <p:spPr bwMode="auto">
          <a:xfrm>
            <a:off x="2594374" y="3403997"/>
            <a:ext cx="365522" cy="2286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1800"/>
          </a:p>
        </p:txBody>
      </p:sp>
      <p:sp>
        <p:nvSpPr>
          <p:cNvPr id="33804" name="Rectangle 12"/>
          <p:cNvSpPr>
            <a:spLocks noChangeArrowheads="1"/>
          </p:cNvSpPr>
          <p:nvPr/>
        </p:nvSpPr>
        <p:spPr bwMode="auto">
          <a:xfrm>
            <a:off x="2594374" y="3175397"/>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11</a:t>
            </a:r>
          </a:p>
        </p:txBody>
      </p:sp>
      <p:sp>
        <p:nvSpPr>
          <p:cNvPr id="33806" name="Rectangle 14"/>
          <p:cNvSpPr>
            <a:spLocks noChangeArrowheads="1"/>
          </p:cNvSpPr>
          <p:nvPr/>
        </p:nvSpPr>
        <p:spPr bwMode="auto">
          <a:xfrm>
            <a:off x="2959895" y="3403997"/>
            <a:ext cx="365522" cy="2286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1800"/>
          </a:p>
        </p:txBody>
      </p:sp>
      <p:sp>
        <p:nvSpPr>
          <p:cNvPr id="33807" name="Rectangle 15"/>
          <p:cNvSpPr>
            <a:spLocks noChangeArrowheads="1"/>
          </p:cNvSpPr>
          <p:nvPr/>
        </p:nvSpPr>
        <p:spPr bwMode="auto">
          <a:xfrm>
            <a:off x="2959895" y="3175397"/>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10</a:t>
            </a:r>
          </a:p>
        </p:txBody>
      </p:sp>
      <p:sp>
        <p:nvSpPr>
          <p:cNvPr id="33809" name="Rectangle 17"/>
          <p:cNvSpPr>
            <a:spLocks noChangeArrowheads="1"/>
          </p:cNvSpPr>
          <p:nvPr/>
        </p:nvSpPr>
        <p:spPr bwMode="auto">
          <a:xfrm>
            <a:off x="3325417" y="3403997"/>
            <a:ext cx="365522" cy="2286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1800"/>
          </a:p>
        </p:txBody>
      </p:sp>
      <p:sp>
        <p:nvSpPr>
          <p:cNvPr id="33810" name="Rectangle 18"/>
          <p:cNvSpPr>
            <a:spLocks noChangeArrowheads="1"/>
          </p:cNvSpPr>
          <p:nvPr/>
        </p:nvSpPr>
        <p:spPr bwMode="auto">
          <a:xfrm>
            <a:off x="3325417" y="3175397"/>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9</a:t>
            </a:r>
          </a:p>
        </p:txBody>
      </p:sp>
      <p:sp>
        <p:nvSpPr>
          <p:cNvPr id="33812" name="Rectangle 20"/>
          <p:cNvSpPr>
            <a:spLocks noChangeArrowheads="1"/>
          </p:cNvSpPr>
          <p:nvPr/>
        </p:nvSpPr>
        <p:spPr bwMode="auto">
          <a:xfrm>
            <a:off x="3690939" y="3403997"/>
            <a:ext cx="365522" cy="2286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1800"/>
          </a:p>
        </p:txBody>
      </p:sp>
      <p:sp>
        <p:nvSpPr>
          <p:cNvPr id="33813" name="Rectangle 21"/>
          <p:cNvSpPr>
            <a:spLocks noChangeArrowheads="1"/>
          </p:cNvSpPr>
          <p:nvPr/>
        </p:nvSpPr>
        <p:spPr bwMode="auto">
          <a:xfrm>
            <a:off x="3690939" y="3175397"/>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8</a:t>
            </a:r>
          </a:p>
        </p:txBody>
      </p:sp>
      <p:sp>
        <p:nvSpPr>
          <p:cNvPr id="33815" name="Rectangle 23"/>
          <p:cNvSpPr>
            <a:spLocks noChangeArrowheads="1"/>
          </p:cNvSpPr>
          <p:nvPr/>
        </p:nvSpPr>
        <p:spPr bwMode="auto">
          <a:xfrm>
            <a:off x="4056461" y="3403997"/>
            <a:ext cx="365522" cy="2286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1800"/>
          </a:p>
        </p:txBody>
      </p:sp>
      <p:sp>
        <p:nvSpPr>
          <p:cNvPr id="33816" name="Rectangle 24"/>
          <p:cNvSpPr>
            <a:spLocks noChangeArrowheads="1"/>
          </p:cNvSpPr>
          <p:nvPr/>
        </p:nvSpPr>
        <p:spPr bwMode="auto">
          <a:xfrm>
            <a:off x="4056461" y="3175397"/>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7</a:t>
            </a:r>
          </a:p>
        </p:txBody>
      </p:sp>
      <p:sp>
        <p:nvSpPr>
          <p:cNvPr id="33818" name="Rectangle 26"/>
          <p:cNvSpPr>
            <a:spLocks noChangeArrowheads="1"/>
          </p:cNvSpPr>
          <p:nvPr/>
        </p:nvSpPr>
        <p:spPr bwMode="auto">
          <a:xfrm>
            <a:off x="4421983" y="3403997"/>
            <a:ext cx="365522" cy="2286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1800"/>
          </a:p>
        </p:txBody>
      </p:sp>
      <p:sp>
        <p:nvSpPr>
          <p:cNvPr id="33819" name="Rectangle 27"/>
          <p:cNvSpPr>
            <a:spLocks noChangeArrowheads="1"/>
          </p:cNvSpPr>
          <p:nvPr/>
        </p:nvSpPr>
        <p:spPr bwMode="auto">
          <a:xfrm>
            <a:off x="4421983" y="3175397"/>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6</a:t>
            </a:r>
          </a:p>
        </p:txBody>
      </p:sp>
      <p:sp>
        <p:nvSpPr>
          <p:cNvPr id="33821" name="Rectangle 29"/>
          <p:cNvSpPr>
            <a:spLocks noChangeArrowheads="1"/>
          </p:cNvSpPr>
          <p:nvPr/>
        </p:nvSpPr>
        <p:spPr bwMode="auto">
          <a:xfrm>
            <a:off x="4787505" y="3403997"/>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3822" name="Rectangle 30"/>
          <p:cNvSpPr>
            <a:spLocks noChangeArrowheads="1"/>
          </p:cNvSpPr>
          <p:nvPr/>
        </p:nvSpPr>
        <p:spPr bwMode="auto">
          <a:xfrm>
            <a:off x="4787505" y="3175397"/>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5</a:t>
            </a:r>
          </a:p>
        </p:txBody>
      </p:sp>
      <p:sp>
        <p:nvSpPr>
          <p:cNvPr id="33824" name="Rectangle 32"/>
          <p:cNvSpPr>
            <a:spLocks noChangeArrowheads="1"/>
          </p:cNvSpPr>
          <p:nvPr/>
        </p:nvSpPr>
        <p:spPr bwMode="auto">
          <a:xfrm>
            <a:off x="5153026" y="3403997"/>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3825" name="Rectangle 33"/>
          <p:cNvSpPr>
            <a:spLocks noChangeArrowheads="1"/>
          </p:cNvSpPr>
          <p:nvPr/>
        </p:nvSpPr>
        <p:spPr bwMode="auto">
          <a:xfrm>
            <a:off x="5153026" y="3175397"/>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4</a:t>
            </a:r>
          </a:p>
        </p:txBody>
      </p:sp>
      <p:sp>
        <p:nvSpPr>
          <p:cNvPr id="33827" name="Rectangle 35"/>
          <p:cNvSpPr>
            <a:spLocks noChangeArrowheads="1"/>
          </p:cNvSpPr>
          <p:nvPr/>
        </p:nvSpPr>
        <p:spPr bwMode="auto">
          <a:xfrm>
            <a:off x="5518549" y="3403997"/>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3828" name="Rectangle 36"/>
          <p:cNvSpPr>
            <a:spLocks noChangeArrowheads="1"/>
          </p:cNvSpPr>
          <p:nvPr/>
        </p:nvSpPr>
        <p:spPr bwMode="auto">
          <a:xfrm>
            <a:off x="5518549" y="3175397"/>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a:t>
            </a:r>
          </a:p>
        </p:txBody>
      </p:sp>
      <p:sp>
        <p:nvSpPr>
          <p:cNvPr id="33830" name="Rectangle 38"/>
          <p:cNvSpPr>
            <a:spLocks noChangeArrowheads="1"/>
          </p:cNvSpPr>
          <p:nvPr/>
        </p:nvSpPr>
        <p:spPr bwMode="auto">
          <a:xfrm>
            <a:off x="5884070" y="3403997"/>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3831" name="Rectangle 39"/>
          <p:cNvSpPr>
            <a:spLocks noChangeArrowheads="1"/>
          </p:cNvSpPr>
          <p:nvPr/>
        </p:nvSpPr>
        <p:spPr bwMode="auto">
          <a:xfrm>
            <a:off x="5884070" y="3175397"/>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2</a:t>
            </a:r>
          </a:p>
        </p:txBody>
      </p:sp>
      <p:sp>
        <p:nvSpPr>
          <p:cNvPr id="33833" name="Rectangle 41"/>
          <p:cNvSpPr>
            <a:spLocks noChangeArrowheads="1"/>
          </p:cNvSpPr>
          <p:nvPr/>
        </p:nvSpPr>
        <p:spPr bwMode="auto">
          <a:xfrm>
            <a:off x="6249592" y="3403997"/>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3834" name="Rectangle 42"/>
          <p:cNvSpPr>
            <a:spLocks noChangeArrowheads="1"/>
          </p:cNvSpPr>
          <p:nvPr/>
        </p:nvSpPr>
        <p:spPr bwMode="auto">
          <a:xfrm>
            <a:off x="6249592" y="3175397"/>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33836" name="Rectangle 44"/>
          <p:cNvSpPr>
            <a:spLocks noChangeArrowheads="1"/>
          </p:cNvSpPr>
          <p:nvPr/>
        </p:nvSpPr>
        <p:spPr bwMode="auto">
          <a:xfrm>
            <a:off x="6615114" y="3403997"/>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3837" name="Rectangle 45"/>
          <p:cNvSpPr>
            <a:spLocks noChangeArrowheads="1"/>
          </p:cNvSpPr>
          <p:nvPr/>
        </p:nvSpPr>
        <p:spPr bwMode="auto">
          <a:xfrm>
            <a:off x="6615114" y="3175397"/>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33840" name="Rectangle 48"/>
          <p:cNvSpPr>
            <a:spLocks noChangeArrowheads="1"/>
          </p:cNvSpPr>
          <p:nvPr/>
        </p:nvSpPr>
        <p:spPr bwMode="auto">
          <a:xfrm>
            <a:off x="2594374" y="4931569"/>
            <a:ext cx="365522" cy="228600"/>
          </a:xfrm>
          <a:prstGeom prst="rect">
            <a:avLst/>
          </a:prstGeom>
          <a:solidFill>
            <a:srgbClr val="D5F1CF"/>
          </a:solidFill>
          <a:ln w="9360">
            <a:solidFill>
              <a:srgbClr val="000066"/>
            </a:solidFill>
            <a:miter lim="800000"/>
            <a:headEnd/>
            <a:tailEnd/>
          </a:ln>
          <a:effectLst/>
        </p:spPr>
        <p:txBody>
          <a:bodyPr wrap="none" anchor="ctr"/>
          <a:lstStyle/>
          <a:p>
            <a:endParaRPr lang="en-US" sz="1800"/>
          </a:p>
        </p:txBody>
      </p:sp>
      <p:sp>
        <p:nvSpPr>
          <p:cNvPr id="33841" name="Rectangle 49"/>
          <p:cNvSpPr>
            <a:spLocks noChangeArrowheads="1"/>
          </p:cNvSpPr>
          <p:nvPr/>
        </p:nvSpPr>
        <p:spPr bwMode="auto">
          <a:xfrm>
            <a:off x="2594374" y="470296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11</a:t>
            </a:r>
          </a:p>
        </p:txBody>
      </p:sp>
      <p:sp>
        <p:nvSpPr>
          <p:cNvPr id="33843" name="Rectangle 51"/>
          <p:cNvSpPr>
            <a:spLocks noChangeArrowheads="1"/>
          </p:cNvSpPr>
          <p:nvPr/>
        </p:nvSpPr>
        <p:spPr bwMode="auto">
          <a:xfrm>
            <a:off x="2959895" y="4931569"/>
            <a:ext cx="365522" cy="228600"/>
          </a:xfrm>
          <a:prstGeom prst="rect">
            <a:avLst/>
          </a:prstGeom>
          <a:solidFill>
            <a:srgbClr val="D5F1CF"/>
          </a:solidFill>
          <a:ln w="9360">
            <a:solidFill>
              <a:srgbClr val="000066"/>
            </a:solidFill>
            <a:miter lim="800000"/>
            <a:headEnd/>
            <a:tailEnd/>
          </a:ln>
          <a:effectLst/>
        </p:spPr>
        <p:txBody>
          <a:bodyPr wrap="none" anchor="ctr"/>
          <a:lstStyle/>
          <a:p>
            <a:endParaRPr lang="en-US" sz="1800"/>
          </a:p>
        </p:txBody>
      </p:sp>
      <p:sp>
        <p:nvSpPr>
          <p:cNvPr id="33844" name="Rectangle 52"/>
          <p:cNvSpPr>
            <a:spLocks noChangeArrowheads="1"/>
          </p:cNvSpPr>
          <p:nvPr/>
        </p:nvSpPr>
        <p:spPr bwMode="auto">
          <a:xfrm>
            <a:off x="2959895" y="470296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10</a:t>
            </a:r>
          </a:p>
        </p:txBody>
      </p:sp>
      <p:sp>
        <p:nvSpPr>
          <p:cNvPr id="33846" name="Rectangle 54"/>
          <p:cNvSpPr>
            <a:spLocks noChangeArrowheads="1"/>
          </p:cNvSpPr>
          <p:nvPr/>
        </p:nvSpPr>
        <p:spPr bwMode="auto">
          <a:xfrm>
            <a:off x="3325417" y="4931569"/>
            <a:ext cx="365522" cy="228600"/>
          </a:xfrm>
          <a:prstGeom prst="rect">
            <a:avLst/>
          </a:prstGeom>
          <a:solidFill>
            <a:srgbClr val="D5F1CF"/>
          </a:solidFill>
          <a:ln w="9360">
            <a:solidFill>
              <a:srgbClr val="000066"/>
            </a:solidFill>
            <a:miter lim="800000"/>
            <a:headEnd/>
            <a:tailEnd/>
          </a:ln>
          <a:effectLst/>
        </p:spPr>
        <p:txBody>
          <a:bodyPr wrap="none" anchor="ctr"/>
          <a:lstStyle/>
          <a:p>
            <a:endParaRPr lang="en-US" sz="1800"/>
          </a:p>
        </p:txBody>
      </p:sp>
      <p:sp>
        <p:nvSpPr>
          <p:cNvPr id="33847" name="Rectangle 55"/>
          <p:cNvSpPr>
            <a:spLocks noChangeArrowheads="1"/>
          </p:cNvSpPr>
          <p:nvPr/>
        </p:nvSpPr>
        <p:spPr bwMode="auto">
          <a:xfrm>
            <a:off x="3325417" y="470296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9</a:t>
            </a:r>
          </a:p>
        </p:txBody>
      </p:sp>
      <p:sp>
        <p:nvSpPr>
          <p:cNvPr id="33849" name="Rectangle 57"/>
          <p:cNvSpPr>
            <a:spLocks noChangeArrowheads="1"/>
          </p:cNvSpPr>
          <p:nvPr/>
        </p:nvSpPr>
        <p:spPr bwMode="auto">
          <a:xfrm>
            <a:off x="3690939" y="4931569"/>
            <a:ext cx="365522" cy="228600"/>
          </a:xfrm>
          <a:prstGeom prst="rect">
            <a:avLst/>
          </a:prstGeom>
          <a:solidFill>
            <a:srgbClr val="D5F1CF"/>
          </a:solidFill>
          <a:ln w="9360">
            <a:solidFill>
              <a:srgbClr val="000066"/>
            </a:solidFill>
            <a:miter lim="800000"/>
            <a:headEnd/>
            <a:tailEnd/>
          </a:ln>
          <a:effectLst/>
        </p:spPr>
        <p:txBody>
          <a:bodyPr wrap="none" anchor="ctr"/>
          <a:lstStyle/>
          <a:p>
            <a:endParaRPr lang="en-US" sz="1800"/>
          </a:p>
        </p:txBody>
      </p:sp>
      <p:sp>
        <p:nvSpPr>
          <p:cNvPr id="33850" name="Rectangle 58"/>
          <p:cNvSpPr>
            <a:spLocks noChangeArrowheads="1"/>
          </p:cNvSpPr>
          <p:nvPr/>
        </p:nvSpPr>
        <p:spPr bwMode="auto">
          <a:xfrm>
            <a:off x="3690939" y="470296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8</a:t>
            </a:r>
          </a:p>
        </p:txBody>
      </p:sp>
      <p:sp>
        <p:nvSpPr>
          <p:cNvPr id="33852" name="Rectangle 60"/>
          <p:cNvSpPr>
            <a:spLocks noChangeArrowheads="1"/>
          </p:cNvSpPr>
          <p:nvPr/>
        </p:nvSpPr>
        <p:spPr bwMode="auto">
          <a:xfrm>
            <a:off x="4056461" y="4931569"/>
            <a:ext cx="365522" cy="228600"/>
          </a:xfrm>
          <a:prstGeom prst="rect">
            <a:avLst/>
          </a:prstGeom>
          <a:solidFill>
            <a:srgbClr val="D5F1CF"/>
          </a:solidFill>
          <a:ln w="9360">
            <a:solidFill>
              <a:srgbClr val="000066"/>
            </a:solidFill>
            <a:miter lim="800000"/>
            <a:headEnd/>
            <a:tailEnd/>
          </a:ln>
          <a:effectLst/>
        </p:spPr>
        <p:txBody>
          <a:bodyPr wrap="none" anchor="ctr"/>
          <a:lstStyle/>
          <a:p>
            <a:endParaRPr lang="en-US" sz="1800"/>
          </a:p>
        </p:txBody>
      </p:sp>
      <p:sp>
        <p:nvSpPr>
          <p:cNvPr id="33853" name="Rectangle 61"/>
          <p:cNvSpPr>
            <a:spLocks noChangeArrowheads="1"/>
          </p:cNvSpPr>
          <p:nvPr/>
        </p:nvSpPr>
        <p:spPr bwMode="auto">
          <a:xfrm>
            <a:off x="4056461" y="470296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7</a:t>
            </a:r>
          </a:p>
        </p:txBody>
      </p:sp>
      <p:sp>
        <p:nvSpPr>
          <p:cNvPr id="33855" name="Rectangle 63"/>
          <p:cNvSpPr>
            <a:spLocks noChangeArrowheads="1"/>
          </p:cNvSpPr>
          <p:nvPr/>
        </p:nvSpPr>
        <p:spPr bwMode="auto">
          <a:xfrm>
            <a:off x="4421983" y="4931569"/>
            <a:ext cx="365522" cy="228600"/>
          </a:xfrm>
          <a:prstGeom prst="rect">
            <a:avLst/>
          </a:prstGeom>
          <a:solidFill>
            <a:srgbClr val="D5F1CF"/>
          </a:solidFill>
          <a:ln w="9360">
            <a:solidFill>
              <a:srgbClr val="000066"/>
            </a:solidFill>
            <a:miter lim="800000"/>
            <a:headEnd/>
            <a:tailEnd/>
          </a:ln>
          <a:effectLst/>
        </p:spPr>
        <p:txBody>
          <a:bodyPr wrap="none" anchor="ctr"/>
          <a:lstStyle/>
          <a:p>
            <a:endParaRPr lang="en-US" sz="1800"/>
          </a:p>
        </p:txBody>
      </p:sp>
      <p:sp>
        <p:nvSpPr>
          <p:cNvPr id="33856" name="Rectangle 64"/>
          <p:cNvSpPr>
            <a:spLocks noChangeArrowheads="1"/>
          </p:cNvSpPr>
          <p:nvPr/>
        </p:nvSpPr>
        <p:spPr bwMode="auto">
          <a:xfrm>
            <a:off x="4421983" y="470296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6</a:t>
            </a:r>
          </a:p>
        </p:txBody>
      </p:sp>
      <p:sp>
        <p:nvSpPr>
          <p:cNvPr id="33858" name="Rectangle 66"/>
          <p:cNvSpPr>
            <a:spLocks noChangeArrowheads="1"/>
          </p:cNvSpPr>
          <p:nvPr/>
        </p:nvSpPr>
        <p:spPr bwMode="auto">
          <a:xfrm>
            <a:off x="4787505" y="493156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3859" name="Rectangle 67"/>
          <p:cNvSpPr>
            <a:spLocks noChangeArrowheads="1"/>
          </p:cNvSpPr>
          <p:nvPr/>
        </p:nvSpPr>
        <p:spPr bwMode="auto">
          <a:xfrm>
            <a:off x="4787505" y="470296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5</a:t>
            </a:r>
          </a:p>
        </p:txBody>
      </p:sp>
      <p:sp>
        <p:nvSpPr>
          <p:cNvPr id="33861" name="Rectangle 69"/>
          <p:cNvSpPr>
            <a:spLocks noChangeArrowheads="1"/>
          </p:cNvSpPr>
          <p:nvPr/>
        </p:nvSpPr>
        <p:spPr bwMode="auto">
          <a:xfrm>
            <a:off x="5153026" y="493156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3862" name="Rectangle 70"/>
          <p:cNvSpPr>
            <a:spLocks noChangeArrowheads="1"/>
          </p:cNvSpPr>
          <p:nvPr/>
        </p:nvSpPr>
        <p:spPr bwMode="auto">
          <a:xfrm>
            <a:off x="5153026" y="470296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4</a:t>
            </a:r>
          </a:p>
        </p:txBody>
      </p:sp>
      <p:sp>
        <p:nvSpPr>
          <p:cNvPr id="33864" name="Rectangle 72"/>
          <p:cNvSpPr>
            <a:spLocks noChangeArrowheads="1"/>
          </p:cNvSpPr>
          <p:nvPr/>
        </p:nvSpPr>
        <p:spPr bwMode="auto">
          <a:xfrm>
            <a:off x="5518549" y="493156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3865" name="Rectangle 73"/>
          <p:cNvSpPr>
            <a:spLocks noChangeArrowheads="1"/>
          </p:cNvSpPr>
          <p:nvPr/>
        </p:nvSpPr>
        <p:spPr bwMode="auto">
          <a:xfrm>
            <a:off x="5518549" y="470296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a:t>
            </a:r>
          </a:p>
        </p:txBody>
      </p:sp>
      <p:sp>
        <p:nvSpPr>
          <p:cNvPr id="33867" name="Rectangle 75"/>
          <p:cNvSpPr>
            <a:spLocks noChangeArrowheads="1"/>
          </p:cNvSpPr>
          <p:nvPr/>
        </p:nvSpPr>
        <p:spPr bwMode="auto">
          <a:xfrm>
            <a:off x="5884070" y="493156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3868" name="Rectangle 76"/>
          <p:cNvSpPr>
            <a:spLocks noChangeArrowheads="1"/>
          </p:cNvSpPr>
          <p:nvPr/>
        </p:nvSpPr>
        <p:spPr bwMode="auto">
          <a:xfrm>
            <a:off x="5884070" y="470296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2</a:t>
            </a:r>
          </a:p>
        </p:txBody>
      </p:sp>
      <p:sp>
        <p:nvSpPr>
          <p:cNvPr id="33870" name="Rectangle 78"/>
          <p:cNvSpPr>
            <a:spLocks noChangeArrowheads="1"/>
          </p:cNvSpPr>
          <p:nvPr/>
        </p:nvSpPr>
        <p:spPr bwMode="auto">
          <a:xfrm>
            <a:off x="6249592" y="493156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3871" name="Rectangle 79"/>
          <p:cNvSpPr>
            <a:spLocks noChangeArrowheads="1"/>
          </p:cNvSpPr>
          <p:nvPr/>
        </p:nvSpPr>
        <p:spPr bwMode="auto">
          <a:xfrm>
            <a:off x="6249592" y="470296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33873" name="Rectangle 81"/>
          <p:cNvSpPr>
            <a:spLocks noChangeArrowheads="1"/>
          </p:cNvSpPr>
          <p:nvPr/>
        </p:nvSpPr>
        <p:spPr bwMode="auto">
          <a:xfrm>
            <a:off x="6615114" y="493156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3874" name="Rectangle 82"/>
          <p:cNvSpPr>
            <a:spLocks noChangeArrowheads="1"/>
          </p:cNvSpPr>
          <p:nvPr/>
        </p:nvSpPr>
        <p:spPr bwMode="auto">
          <a:xfrm>
            <a:off x="6615114" y="470296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grpSp>
        <p:nvGrpSpPr>
          <p:cNvPr id="2" name="Group 83"/>
          <p:cNvGrpSpPr>
            <a:grpSpLocks/>
          </p:cNvGrpSpPr>
          <p:nvPr/>
        </p:nvGrpSpPr>
        <p:grpSpPr bwMode="auto">
          <a:xfrm>
            <a:off x="4787503" y="3752853"/>
            <a:ext cx="2193131" cy="310753"/>
            <a:chOff x="3061" y="2261"/>
            <a:chExt cx="1842" cy="261"/>
          </a:xfrm>
        </p:grpSpPr>
        <p:sp>
          <p:nvSpPr>
            <p:cNvPr id="33876" name="Line 84"/>
            <p:cNvSpPr>
              <a:spLocks noChangeShapeType="1"/>
            </p:cNvSpPr>
            <p:nvPr/>
          </p:nvSpPr>
          <p:spPr bwMode="auto">
            <a:xfrm>
              <a:off x="3061" y="2352"/>
              <a:ext cx="1842"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33877" name="Text Box 85"/>
            <p:cNvSpPr txBox="1">
              <a:spLocks noChangeArrowheads="1"/>
            </p:cNvSpPr>
            <p:nvPr/>
          </p:nvSpPr>
          <p:spPr bwMode="auto">
            <a:xfrm>
              <a:off x="3768" y="2261"/>
              <a:ext cx="464" cy="261"/>
            </a:xfrm>
            <a:prstGeom prst="rect">
              <a:avLst/>
            </a:prstGeom>
            <a:solidFill>
              <a:srgbClr val="FFFFFF"/>
            </a:solidFill>
            <a:ln w="9525">
              <a:noFill/>
              <a:round/>
              <a:headEnd/>
              <a:tailEnd/>
            </a:ln>
            <a:effectLst/>
          </p:spPr>
          <p:txBody>
            <a:bodyPr wrap="none" lIns="67770" tIns="33210" rIns="67770" bIns="33210">
              <a:spAutoFit/>
            </a:bodyPr>
            <a:lstStyle/>
            <a:p>
              <a:pPr>
                <a:lnSpc>
                  <a:spcPct val="88000"/>
                </a:lnSpc>
                <a:spcBef>
                  <a:spcPts val="50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latin typeface="Calibri" pitchFamily="34" charset="0"/>
                </a:rPr>
                <a:t>VPO</a:t>
              </a:r>
            </a:p>
          </p:txBody>
        </p:sp>
      </p:grpSp>
      <p:grpSp>
        <p:nvGrpSpPr>
          <p:cNvPr id="3" name="Group 86"/>
          <p:cNvGrpSpPr>
            <a:grpSpLocks/>
          </p:cNvGrpSpPr>
          <p:nvPr/>
        </p:nvGrpSpPr>
        <p:grpSpPr bwMode="auto">
          <a:xfrm>
            <a:off x="4800601" y="5217322"/>
            <a:ext cx="2193132" cy="310753"/>
            <a:chOff x="3072" y="3312"/>
            <a:chExt cx="1842" cy="261"/>
          </a:xfrm>
        </p:grpSpPr>
        <p:sp>
          <p:nvSpPr>
            <p:cNvPr id="33879" name="Line 87"/>
            <p:cNvSpPr>
              <a:spLocks noChangeShapeType="1"/>
            </p:cNvSpPr>
            <p:nvPr/>
          </p:nvSpPr>
          <p:spPr bwMode="auto">
            <a:xfrm>
              <a:off x="3072" y="3403"/>
              <a:ext cx="1842"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33880" name="Text Box 88"/>
            <p:cNvSpPr txBox="1">
              <a:spLocks noChangeArrowheads="1"/>
            </p:cNvSpPr>
            <p:nvPr/>
          </p:nvSpPr>
          <p:spPr bwMode="auto">
            <a:xfrm>
              <a:off x="3779" y="3312"/>
              <a:ext cx="453" cy="261"/>
            </a:xfrm>
            <a:prstGeom prst="rect">
              <a:avLst/>
            </a:prstGeom>
            <a:solidFill>
              <a:srgbClr val="FFFFFF"/>
            </a:solidFill>
            <a:ln w="9525">
              <a:noFill/>
              <a:round/>
              <a:headEnd/>
              <a:tailEnd/>
            </a:ln>
            <a:effectLst/>
          </p:spPr>
          <p:txBody>
            <a:bodyPr wrap="none" lIns="67770" tIns="33210" rIns="67770" bIns="33210">
              <a:spAutoFit/>
            </a:bodyPr>
            <a:lstStyle/>
            <a:p>
              <a:pPr>
                <a:lnSpc>
                  <a:spcPct val="88000"/>
                </a:lnSpc>
                <a:spcBef>
                  <a:spcPts val="50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latin typeface="Calibri" pitchFamily="34" charset="0"/>
                </a:rPr>
                <a:t>PPO</a:t>
              </a:r>
            </a:p>
          </p:txBody>
        </p:sp>
      </p:grpSp>
      <p:grpSp>
        <p:nvGrpSpPr>
          <p:cNvPr id="4" name="Group 89"/>
          <p:cNvGrpSpPr>
            <a:grpSpLocks/>
          </p:cNvGrpSpPr>
          <p:nvPr/>
        </p:nvGrpSpPr>
        <p:grpSpPr bwMode="auto">
          <a:xfrm>
            <a:off x="2628900" y="5217322"/>
            <a:ext cx="2193132" cy="310753"/>
            <a:chOff x="1248" y="3312"/>
            <a:chExt cx="1842" cy="261"/>
          </a:xfrm>
        </p:grpSpPr>
        <p:sp>
          <p:nvSpPr>
            <p:cNvPr id="33882" name="Line 90"/>
            <p:cNvSpPr>
              <a:spLocks noChangeShapeType="1"/>
            </p:cNvSpPr>
            <p:nvPr/>
          </p:nvSpPr>
          <p:spPr bwMode="auto">
            <a:xfrm>
              <a:off x="1248" y="3403"/>
              <a:ext cx="1842"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33883" name="Text Box 91"/>
            <p:cNvSpPr txBox="1">
              <a:spLocks noChangeArrowheads="1"/>
            </p:cNvSpPr>
            <p:nvPr/>
          </p:nvSpPr>
          <p:spPr bwMode="auto">
            <a:xfrm>
              <a:off x="1955" y="3312"/>
              <a:ext cx="450" cy="261"/>
            </a:xfrm>
            <a:prstGeom prst="rect">
              <a:avLst/>
            </a:prstGeom>
            <a:solidFill>
              <a:srgbClr val="FFFFFF"/>
            </a:solidFill>
            <a:ln w="9525">
              <a:noFill/>
              <a:round/>
              <a:headEnd/>
              <a:tailEnd/>
            </a:ln>
            <a:effectLst/>
          </p:spPr>
          <p:txBody>
            <a:bodyPr wrap="none" lIns="67770" tIns="33210" rIns="67770" bIns="33210">
              <a:spAutoFit/>
            </a:bodyPr>
            <a:lstStyle/>
            <a:p>
              <a:pPr>
                <a:lnSpc>
                  <a:spcPct val="88000"/>
                </a:lnSpc>
                <a:spcBef>
                  <a:spcPts val="50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latin typeface="Calibri" pitchFamily="34" charset="0"/>
                </a:rPr>
                <a:t>PPN</a:t>
              </a:r>
            </a:p>
          </p:txBody>
        </p:sp>
      </p:grpSp>
      <p:grpSp>
        <p:nvGrpSpPr>
          <p:cNvPr id="5" name="Group 92"/>
          <p:cNvGrpSpPr>
            <a:grpSpLocks/>
          </p:cNvGrpSpPr>
          <p:nvPr/>
        </p:nvGrpSpPr>
        <p:grpSpPr bwMode="auto">
          <a:xfrm>
            <a:off x="1863330" y="3746900"/>
            <a:ext cx="2937272" cy="310753"/>
            <a:chOff x="605" y="2256"/>
            <a:chExt cx="2467" cy="261"/>
          </a:xfrm>
        </p:grpSpPr>
        <p:sp>
          <p:nvSpPr>
            <p:cNvPr id="33885" name="Line 93"/>
            <p:cNvSpPr>
              <a:spLocks noChangeShapeType="1"/>
            </p:cNvSpPr>
            <p:nvPr/>
          </p:nvSpPr>
          <p:spPr bwMode="auto">
            <a:xfrm>
              <a:off x="605" y="2347"/>
              <a:ext cx="2467"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33886" name="Text Box 94"/>
            <p:cNvSpPr txBox="1">
              <a:spLocks noChangeArrowheads="1"/>
            </p:cNvSpPr>
            <p:nvPr/>
          </p:nvSpPr>
          <p:spPr bwMode="auto">
            <a:xfrm>
              <a:off x="1553" y="2256"/>
              <a:ext cx="461" cy="261"/>
            </a:xfrm>
            <a:prstGeom prst="rect">
              <a:avLst/>
            </a:prstGeom>
            <a:solidFill>
              <a:srgbClr val="FFFFFF"/>
            </a:solidFill>
            <a:ln w="9525">
              <a:noFill/>
              <a:round/>
              <a:headEnd/>
              <a:tailEnd/>
            </a:ln>
            <a:effectLst/>
          </p:spPr>
          <p:txBody>
            <a:bodyPr wrap="none" lIns="67770" tIns="33210" rIns="67770" bIns="33210">
              <a:spAutoFit/>
            </a:bodyPr>
            <a:lstStyle/>
            <a:p>
              <a:pPr>
                <a:lnSpc>
                  <a:spcPct val="88000"/>
                </a:lnSpc>
                <a:spcBef>
                  <a:spcPts val="50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latin typeface="Calibri" pitchFamily="34" charset="0"/>
                </a:rPr>
                <a:t>VPN</a:t>
              </a:r>
            </a:p>
          </p:txBody>
        </p:sp>
      </p:grpSp>
      <p:sp>
        <p:nvSpPr>
          <p:cNvPr id="33887" name="Text Box 95"/>
          <p:cNvSpPr txBox="1">
            <a:spLocks noChangeArrowheads="1"/>
          </p:cNvSpPr>
          <p:nvPr/>
        </p:nvSpPr>
        <p:spPr bwMode="auto">
          <a:xfrm>
            <a:off x="2386014" y="4074319"/>
            <a:ext cx="2128819" cy="310853"/>
          </a:xfrm>
          <a:prstGeom prst="rect">
            <a:avLst/>
          </a:prstGeom>
          <a:noFill/>
          <a:ln w="9525">
            <a:noFill/>
            <a:round/>
            <a:headEnd/>
            <a:tailEnd/>
          </a:ln>
          <a:effectLst/>
        </p:spPr>
        <p:txBody>
          <a:bodyPr wrap="none" lIns="67770" tIns="33210" rIns="67770" bIns="33210">
            <a:spAutoFit/>
          </a:bodyPr>
          <a:lstStyle/>
          <a:p>
            <a:pPr>
              <a:lnSpc>
                <a:spcPct val="88000"/>
              </a:lnSpc>
              <a:spcBef>
                <a:spcPts val="50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chemeClr val="tx1">
                    <a:lumMod val="50000"/>
                    <a:lumOff val="50000"/>
                  </a:schemeClr>
                </a:solidFill>
                <a:latin typeface="Calibri" pitchFamily="34" charset="0"/>
              </a:rPr>
              <a:t>Virtual Page Number</a:t>
            </a:r>
          </a:p>
        </p:txBody>
      </p:sp>
      <p:sp>
        <p:nvSpPr>
          <p:cNvPr id="33888" name="Text Box 96"/>
          <p:cNvSpPr txBox="1">
            <a:spLocks noChangeArrowheads="1"/>
          </p:cNvSpPr>
          <p:nvPr/>
        </p:nvSpPr>
        <p:spPr bwMode="auto">
          <a:xfrm>
            <a:off x="5111751" y="4065984"/>
            <a:ext cx="1931009" cy="310853"/>
          </a:xfrm>
          <a:prstGeom prst="rect">
            <a:avLst/>
          </a:prstGeom>
          <a:noFill/>
          <a:ln w="9525">
            <a:noFill/>
            <a:round/>
            <a:headEnd/>
            <a:tailEnd/>
          </a:ln>
          <a:effectLst/>
        </p:spPr>
        <p:txBody>
          <a:bodyPr wrap="none" lIns="67770" tIns="33210" rIns="67770" bIns="33210">
            <a:spAutoFit/>
          </a:bodyPr>
          <a:lstStyle/>
          <a:p>
            <a:pPr>
              <a:lnSpc>
                <a:spcPct val="88000"/>
              </a:lnSpc>
              <a:spcBef>
                <a:spcPts val="50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chemeClr val="tx1">
                    <a:lumMod val="50000"/>
                    <a:lumOff val="50000"/>
                  </a:schemeClr>
                </a:solidFill>
                <a:latin typeface="Calibri" pitchFamily="34" charset="0"/>
              </a:rPr>
              <a:t>Virtual Page Offset</a:t>
            </a:r>
          </a:p>
        </p:txBody>
      </p:sp>
      <p:sp>
        <p:nvSpPr>
          <p:cNvPr id="33889" name="Text Box 97"/>
          <p:cNvSpPr txBox="1">
            <a:spLocks noChangeArrowheads="1"/>
          </p:cNvSpPr>
          <p:nvPr/>
        </p:nvSpPr>
        <p:spPr bwMode="auto">
          <a:xfrm>
            <a:off x="2616732" y="5503799"/>
            <a:ext cx="2243659" cy="310853"/>
          </a:xfrm>
          <a:prstGeom prst="rect">
            <a:avLst/>
          </a:prstGeom>
          <a:noFill/>
          <a:ln w="9525">
            <a:noFill/>
            <a:round/>
            <a:headEnd/>
            <a:tailEnd/>
          </a:ln>
          <a:effectLst/>
        </p:spPr>
        <p:txBody>
          <a:bodyPr wrap="none" lIns="67770" tIns="33210" rIns="67770" bIns="33210">
            <a:spAutoFit/>
          </a:bodyPr>
          <a:lstStyle/>
          <a:p>
            <a:pPr>
              <a:lnSpc>
                <a:spcPct val="88000"/>
              </a:lnSpc>
              <a:spcBef>
                <a:spcPts val="50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chemeClr val="tx1">
                    <a:lumMod val="50000"/>
                    <a:lumOff val="50000"/>
                  </a:schemeClr>
                </a:solidFill>
                <a:latin typeface="Calibri" pitchFamily="34" charset="0"/>
              </a:rPr>
              <a:t>Physical Page Number</a:t>
            </a:r>
          </a:p>
        </p:txBody>
      </p:sp>
      <p:sp>
        <p:nvSpPr>
          <p:cNvPr id="33890" name="Text Box 98"/>
          <p:cNvSpPr txBox="1">
            <a:spLocks noChangeArrowheads="1"/>
          </p:cNvSpPr>
          <p:nvPr/>
        </p:nvSpPr>
        <p:spPr bwMode="auto">
          <a:xfrm>
            <a:off x="4828677" y="5503069"/>
            <a:ext cx="2045849" cy="310853"/>
          </a:xfrm>
          <a:prstGeom prst="rect">
            <a:avLst/>
          </a:prstGeom>
          <a:noFill/>
          <a:ln w="9525">
            <a:noFill/>
            <a:round/>
            <a:headEnd/>
            <a:tailEnd/>
          </a:ln>
          <a:effectLst/>
        </p:spPr>
        <p:txBody>
          <a:bodyPr wrap="none" lIns="67770" tIns="33210" rIns="67770" bIns="33210">
            <a:spAutoFit/>
          </a:bodyPr>
          <a:lstStyle/>
          <a:p>
            <a:pPr algn="ctr">
              <a:lnSpc>
                <a:spcPct val="88000"/>
              </a:lnSpc>
              <a:spcBef>
                <a:spcPts val="50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chemeClr val="tx1">
                    <a:lumMod val="50000"/>
                    <a:lumOff val="50000"/>
                  </a:schemeClr>
                </a:solidFill>
                <a:latin typeface="Calibri" pitchFamily="34" charset="0"/>
              </a:rPr>
              <a:t>Physical Page Offset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494959" y="4429920"/>
            <a:ext cx="6116242" cy="1220392"/>
            <a:chOff x="2211252" y="149729"/>
            <a:chExt cx="8154989" cy="1627189"/>
          </a:xfrm>
        </p:grpSpPr>
        <p:sp>
          <p:nvSpPr>
            <p:cNvPr id="145" name="Rectangle 60"/>
            <p:cNvSpPr>
              <a:spLocks noChangeArrowheads="1"/>
            </p:cNvSpPr>
            <p:nvPr/>
          </p:nvSpPr>
          <p:spPr bwMode="auto">
            <a:xfrm>
              <a:off x="9739177" y="1449892"/>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146" name="Rectangle 61"/>
            <p:cNvSpPr>
              <a:spLocks noChangeArrowheads="1"/>
            </p:cNvSpPr>
            <p:nvPr/>
          </p:nvSpPr>
          <p:spPr bwMode="auto">
            <a:xfrm>
              <a:off x="9108940" y="1449892"/>
              <a:ext cx="630238"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147" name="Rectangle 62"/>
            <p:cNvSpPr>
              <a:spLocks noChangeArrowheads="1"/>
            </p:cNvSpPr>
            <p:nvPr/>
          </p:nvSpPr>
          <p:spPr bwMode="auto">
            <a:xfrm>
              <a:off x="8483465" y="1449892"/>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02</a:t>
              </a:r>
            </a:p>
          </p:txBody>
        </p:sp>
        <p:sp>
          <p:nvSpPr>
            <p:cNvPr id="148" name="Rectangle 63"/>
            <p:cNvSpPr>
              <a:spLocks noChangeArrowheads="1"/>
            </p:cNvSpPr>
            <p:nvPr/>
          </p:nvSpPr>
          <p:spPr bwMode="auto">
            <a:xfrm>
              <a:off x="7854815" y="1449892"/>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149" name="Rectangle 64"/>
            <p:cNvSpPr>
              <a:spLocks noChangeArrowheads="1"/>
            </p:cNvSpPr>
            <p:nvPr/>
          </p:nvSpPr>
          <p:spPr bwMode="auto">
            <a:xfrm>
              <a:off x="7229340" y="1449892"/>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34</a:t>
              </a:r>
            </a:p>
          </p:txBody>
        </p:sp>
        <p:sp>
          <p:nvSpPr>
            <p:cNvPr id="150" name="Rectangle 65"/>
            <p:cNvSpPr>
              <a:spLocks noChangeArrowheads="1"/>
            </p:cNvSpPr>
            <p:nvPr/>
          </p:nvSpPr>
          <p:spPr bwMode="auto">
            <a:xfrm>
              <a:off x="6602277" y="1449892"/>
              <a:ext cx="627063"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a:t>
              </a:r>
            </a:p>
          </p:txBody>
        </p:sp>
        <p:sp>
          <p:nvSpPr>
            <p:cNvPr id="151" name="Rectangle 66"/>
            <p:cNvSpPr>
              <a:spLocks noChangeArrowheads="1"/>
            </p:cNvSpPr>
            <p:nvPr/>
          </p:nvSpPr>
          <p:spPr bwMode="auto">
            <a:xfrm>
              <a:off x="5973627" y="1449892"/>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152" name="Rectangle 67"/>
            <p:cNvSpPr>
              <a:spLocks noChangeArrowheads="1"/>
            </p:cNvSpPr>
            <p:nvPr/>
          </p:nvSpPr>
          <p:spPr bwMode="auto">
            <a:xfrm>
              <a:off x="5346565" y="1449892"/>
              <a:ext cx="627063"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0D</a:t>
              </a:r>
            </a:p>
          </p:txBody>
        </p:sp>
        <p:sp>
          <p:nvSpPr>
            <p:cNvPr id="153" name="Rectangle 68"/>
            <p:cNvSpPr>
              <a:spLocks noChangeArrowheads="1"/>
            </p:cNvSpPr>
            <p:nvPr/>
          </p:nvSpPr>
          <p:spPr bwMode="auto">
            <a:xfrm>
              <a:off x="4721090" y="1449892"/>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03</a:t>
              </a:r>
            </a:p>
          </p:txBody>
        </p:sp>
        <p:sp>
          <p:nvSpPr>
            <p:cNvPr id="154" name="Rectangle 69"/>
            <p:cNvSpPr>
              <a:spLocks noChangeArrowheads="1"/>
            </p:cNvSpPr>
            <p:nvPr/>
          </p:nvSpPr>
          <p:spPr bwMode="auto">
            <a:xfrm>
              <a:off x="4092440" y="1449892"/>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155" name="Rectangle 70"/>
            <p:cNvSpPr>
              <a:spLocks noChangeArrowheads="1"/>
            </p:cNvSpPr>
            <p:nvPr/>
          </p:nvSpPr>
          <p:spPr bwMode="auto">
            <a:xfrm>
              <a:off x="3466965" y="1449892"/>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156" name="Rectangle 71"/>
            <p:cNvSpPr>
              <a:spLocks noChangeArrowheads="1"/>
            </p:cNvSpPr>
            <p:nvPr/>
          </p:nvSpPr>
          <p:spPr bwMode="auto">
            <a:xfrm>
              <a:off x="2836727" y="1449892"/>
              <a:ext cx="630238"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07</a:t>
              </a:r>
            </a:p>
          </p:txBody>
        </p:sp>
        <p:sp>
          <p:nvSpPr>
            <p:cNvPr id="157" name="Rectangle 72"/>
            <p:cNvSpPr>
              <a:spLocks noChangeArrowheads="1"/>
            </p:cNvSpPr>
            <p:nvPr/>
          </p:nvSpPr>
          <p:spPr bwMode="auto">
            <a:xfrm>
              <a:off x="2211252" y="1449892"/>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3</a:t>
              </a:r>
            </a:p>
          </p:txBody>
        </p:sp>
        <p:sp>
          <p:nvSpPr>
            <p:cNvPr id="158" name="Rectangle 73"/>
            <p:cNvSpPr>
              <a:spLocks noChangeArrowheads="1"/>
            </p:cNvSpPr>
            <p:nvPr/>
          </p:nvSpPr>
          <p:spPr bwMode="auto">
            <a:xfrm>
              <a:off x="9739177" y="1124454"/>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159" name="Rectangle 74"/>
            <p:cNvSpPr>
              <a:spLocks noChangeArrowheads="1"/>
            </p:cNvSpPr>
            <p:nvPr/>
          </p:nvSpPr>
          <p:spPr bwMode="auto">
            <a:xfrm>
              <a:off x="9108940" y="1124454"/>
              <a:ext cx="630238"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160" name="Rectangle 75"/>
            <p:cNvSpPr>
              <a:spLocks noChangeArrowheads="1"/>
            </p:cNvSpPr>
            <p:nvPr/>
          </p:nvSpPr>
          <p:spPr bwMode="auto">
            <a:xfrm>
              <a:off x="8483465" y="1124454"/>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03</a:t>
              </a:r>
            </a:p>
          </p:txBody>
        </p:sp>
        <p:sp>
          <p:nvSpPr>
            <p:cNvPr id="161" name="Rectangle 76"/>
            <p:cNvSpPr>
              <a:spLocks noChangeArrowheads="1"/>
            </p:cNvSpPr>
            <p:nvPr/>
          </p:nvSpPr>
          <p:spPr bwMode="auto">
            <a:xfrm>
              <a:off x="7854815" y="1124454"/>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162" name="Rectangle 77"/>
            <p:cNvSpPr>
              <a:spLocks noChangeArrowheads="1"/>
            </p:cNvSpPr>
            <p:nvPr/>
          </p:nvSpPr>
          <p:spPr bwMode="auto">
            <a:xfrm>
              <a:off x="7229340" y="1124454"/>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163" name="Rectangle 78"/>
            <p:cNvSpPr>
              <a:spLocks noChangeArrowheads="1"/>
            </p:cNvSpPr>
            <p:nvPr/>
          </p:nvSpPr>
          <p:spPr bwMode="auto">
            <a:xfrm>
              <a:off x="6602277" y="1124454"/>
              <a:ext cx="627063"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06</a:t>
              </a:r>
            </a:p>
          </p:txBody>
        </p:sp>
        <p:sp>
          <p:nvSpPr>
            <p:cNvPr id="164" name="Rectangle 79"/>
            <p:cNvSpPr>
              <a:spLocks noChangeArrowheads="1"/>
            </p:cNvSpPr>
            <p:nvPr/>
          </p:nvSpPr>
          <p:spPr bwMode="auto">
            <a:xfrm>
              <a:off x="5973627" y="1124454"/>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165" name="Rectangle 80"/>
            <p:cNvSpPr>
              <a:spLocks noChangeArrowheads="1"/>
            </p:cNvSpPr>
            <p:nvPr/>
          </p:nvSpPr>
          <p:spPr bwMode="auto">
            <a:xfrm>
              <a:off x="5346565" y="1124454"/>
              <a:ext cx="627063"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166" name="Rectangle 81"/>
            <p:cNvSpPr>
              <a:spLocks noChangeArrowheads="1"/>
            </p:cNvSpPr>
            <p:nvPr/>
          </p:nvSpPr>
          <p:spPr bwMode="auto">
            <a:xfrm>
              <a:off x="4721090" y="1124454"/>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08</a:t>
              </a:r>
            </a:p>
          </p:txBody>
        </p:sp>
        <p:sp>
          <p:nvSpPr>
            <p:cNvPr id="167" name="Rectangle 82"/>
            <p:cNvSpPr>
              <a:spLocks noChangeArrowheads="1"/>
            </p:cNvSpPr>
            <p:nvPr/>
          </p:nvSpPr>
          <p:spPr bwMode="auto">
            <a:xfrm>
              <a:off x="4092440" y="1124454"/>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168" name="Rectangle 83"/>
            <p:cNvSpPr>
              <a:spLocks noChangeArrowheads="1"/>
            </p:cNvSpPr>
            <p:nvPr/>
          </p:nvSpPr>
          <p:spPr bwMode="auto">
            <a:xfrm>
              <a:off x="3466965" y="1124454"/>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169" name="Rectangle 84"/>
            <p:cNvSpPr>
              <a:spLocks noChangeArrowheads="1"/>
            </p:cNvSpPr>
            <p:nvPr/>
          </p:nvSpPr>
          <p:spPr bwMode="auto">
            <a:xfrm>
              <a:off x="2836727" y="1124454"/>
              <a:ext cx="630238"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02</a:t>
              </a:r>
            </a:p>
          </p:txBody>
        </p:sp>
        <p:sp>
          <p:nvSpPr>
            <p:cNvPr id="170" name="Rectangle 85"/>
            <p:cNvSpPr>
              <a:spLocks noChangeArrowheads="1"/>
            </p:cNvSpPr>
            <p:nvPr/>
          </p:nvSpPr>
          <p:spPr bwMode="auto">
            <a:xfrm>
              <a:off x="2211252" y="1124454"/>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2</a:t>
              </a:r>
            </a:p>
          </p:txBody>
        </p:sp>
        <p:sp>
          <p:nvSpPr>
            <p:cNvPr id="171" name="Rectangle 86"/>
            <p:cNvSpPr>
              <a:spLocks noChangeArrowheads="1"/>
            </p:cNvSpPr>
            <p:nvPr/>
          </p:nvSpPr>
          <p:spPr bwMode="auto">
            <a:xfrm>
              <a:off x="9739177" y="800604"/>
              <a:ext cx="625475"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172" name="Rectangle 87"/>
            <p:cNvSpPr>
              <a:spLocks noChangeArrowheads="1"/>
            </p:cNvSpPr>
            <p:nvPr/>
          </p:nvSpPr>
          <p:spPr bwMode="auto">
            <a:xfrm>
              <a:off x="9108940" y="800604"/>
              <a:ext cx="630238"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173" name="Rectangle 88"/>
            <p:cNvSpPr>
              <a:spLocks noChangeArrowheads="1"/>
            </p:cNvSpPr>
            <p:nvPr/>
          </p:nvSpPr>
          <p:spPr bwMode="auto">
            <a:xfrm>
              <a:off x="8483465" y="800604"/>
              <a:ext cx="625475"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a:t>
              </a:r>
            </a:p>
          </p:txBody>
        </p:sp>
        <p:sp>
          <p:nvSpPr>
            <p:cNvPr id="174" name="Rectangle 89"/>
            <p:cNvSpPr>
              <a:spLocks noChangeArrowheads="1"/>
            </p:cNvSpPr>
            <p:nvPr/>
          </p:nvSpPr>
          <p:spPr bwMode="auto">
            <a:xfrm>
              <a:off x="7854815" y="800604"/>
              <a:ext cx="628650"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175" name="Rectangle 90"/>
            <p:cNvSpPr>
              <a:spLocks noChangeArrowheads="1"/>
            </p:cNvSpPr>
            <p:nvPr/>
          </p:nvSpPr>
          <p:spPr bwMode="auto">
            <a:xfrm>
              <a:off x="7229340" y="800604"/>
              <a:ext cx="625475"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176" name="Rectangle 91"/>
            <p:cNvSpPr>
              <a:spLocks noChangeArrowheads="1"/>
            </p:cNvSpPr>
            <p:nvPr/>
          </p:nvSpPr>
          <p:spPr bwMode="auto">
            <a:xfrm>
              <a:off x="6602277" y="800604"/>
              <a:ext cx="627063"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04</a:t>
              </a:r>
            </a:p>
          </p:txBody>
        </p:sp>
        <p:sp>
          <p:nvSpPr>
            <p:cNvPr id="177" name="Rectangle 92"/>
            <p:cNvSpPr>
              <a:spLocks noChangeArrowheads="1"/>
            </p:cNvSpPr>
            <p:nvPr/>
          </p:nvSpPr>
          <p:spPr bwMode="auto">
            <a:xfrm>
              <a:off x="5973627" y="800604"/>
              <a:ext cx="628650"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178" name="Rectangle 93"/>
            <p:cNvSpPr>
              <a:spLocks noChangeArrowheads="1"/>
            </p:cNvSpPr>
            <p:nvPr/>
          </p:nvSpPr>
          <p:spPr bwMode="auto">
            <a:xfrm>
              <a:off x="5346565" y="800604"/>
              <a:ext cx="627063"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179" name="Rectangle 94"/>
            <p:cNvSpPr>
              <a:spLocks noChangeArrowheads="1"/>
            </p:cNvSpPr>
            <p:nvPr/>
          </p:nvSpPr>
          <p:spPr bwMode="auto">
            <a:xfrm>
              <a:off x="4721090" y="800604"/>
              <a:ext cx="625475"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02</a:t>
              </a:r>
            </a:p>
          </p:txBody>
        </p:sp>
        <p:sp>
          <p:nvSpPr>
            <p:cNvPr id="180" name="Rectangle 95"/>
            <p:cNvSpPr>
              <a:spLocks noChangeArrowheads="1"/>
            </p:cNvSpPr>
            <p:nvPr/>
          </p:nvSpPr>
          <p:spPr bwMode="auto">
            <a:xfrm>
              <a:off x="4092440" y="800604"/>
              <a:ext cx="628650"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181" name="Rectangle 96"/>
            <p:cNvSpPr>
              <a:spLocks noChangeArrowheads="1"/>
            </p:cNvSpPr>
            <p:nvPr/>
          </p:nvSpPr>
          <p:spPr bwMode="auto">
            <a:xfrm>
              <a:off x="3466965" y="800604"/>
              <a:ext cx="625475"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2D</a:t>
              </a:r>
            </a:p>
          </p:txBody>
        </p:sp>
        <p:sp>
          <p:nvSpPr>
            <p:cNvPr id="182" name="Rectangle 97"/>
            <p:cNvSpPr>
              <a:spLocks noChangeArrowheads="1"/>
            </p:cNvSpPr>
            <p:nvPr/>
          </p:nvSpPr>
          <p:spPr bwMode="auto">
            <a:xfrm>
              <a:off x="2836727" y="800604"/>
              <a:ext cx="630238"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03</a:t>
              </a:r>
            </a:p>
          </p:txBody>
        </p:sp>
        <p:sp>
          <p:nvSpPr>
            <p:cNvPr id="183" name="Rectangle 98"/>
            <p:cNvSpPr>
              <a:spLocks noChangeArrowheads="1"/>
            </p:cNvSpPr>
            <p:nvPr/>
          </p:nvSpPr>
          <p:spPr bwMode="auto">
            <a:xfrm>
              <a:off x="2211252" y="800604"/>
              <a:ext cx="625475" cy="323850"/>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1</a:t>
              </a:r>
            </a:p>
          </p:txBody>
        </p:sp>
        <p:sp>
          <p:nvSpPr>
            <p:cNvPr id="184" name="Rectangle 99"/>
            <p:cNvSpPr>
              <a:spLocks noChangeArrowheads="1"/>
            </p:cNvSpPr>
            <p:nvPr/>
          </p:nvSpPr>
          <p:spPr bwMode="auto">
            <a:xfrm>
              <a:off x="9739177" y="475167"/>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185" name="Rectangle 100"/>
            <p:cNvSpPr>
              <a:spLocks noChangeArrowheads="1"/>
            </p:cNvSpPr>
            <p:nvPr/>
          </p:nvSpPr>
          <p:spPr bwMode="auto">
            <a:xfrm>
              <a:off x="9108940" y="475167"/>
              <a:ext cx="630238"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02</a:t>
              </a:r>
            </a:p>
          </p:txBody>
        </p:sp>
        <p:sp>
          <p:nvSpPr>
            <p:cNvPr id="186" name="Rectangle 101"/>
            <p:cNvSpPr>
              <a:spLocks noChangeArrowheads="1"/>
            </p:cNvSpPr>
            <p:nvPr/>
          </p:nvSpPr>
          <p:spPr bwMode="auto">
            <a:xfrm>
              <a:off x="8483465" y="475167"/>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07</a:t>
              </a:r>
            </a:p>
          </p:txBody>
        </p:sp>
        <p:sp>
          <p:nvSpPr>
            <p:cNvPr id="187" name="Rectangle 102"/>
            <p:cNvSpPr>
              <a:spLocks noChangeArrowheads="1"/>
            </p:cNvSpPr>
            <p:nvPr/>
          </p:nvSpPr>
          <p:spPr bwMode="auto">
            <a:xfrm>
              <a:off x="7854815" y="475167"/>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188" name="Rectangle 103"/>
            <p:cNvSpPr>
              <a:spLocks noChangeArrowheads="1"/>
            </p:cNvSpPr>
            <p:nvPr/>
          </p:nvSpPr>
          <p:spPr bwMode="auto">
            <a:xfrm>
              <a:off x="7229340" y="475167"/>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189" name="Rectangle 104"/>
            <p:cNvSpPr>
              <a:spLocks noChangeArrowheads="1"/>
            </p:cNvSpPr>
            <p:nvPr/>
          </p:nvSpPr>
          <p:spPr bwMode="auto">
            <a:xfrm>
              <a:off x="6602277" y="475167"/>
              <a:ext cx="627063"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00</a:t>
              </a:r>
            </a:p>
          </p:txBody>
        </p:sp>
        <p:sp>
          <p:nvSpPr>
            <p:cNvPr id="190" name="Rectangle 105"/>
            <p:cNvSpPr>
              <a:spLocks noChangeArrowheads="1"/>
            </p:cNvSpPr>
            <p:nvPr/>
          </p:nvSpPr>
          <p:spPr bwMode="auto">
            <a:xfrm>
              <a:off x="5973627" y="475167"/>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191" name="Rectangle 106"/>
            <p:cNvSpPr>
              <a:spLocks noChangeArrowheads="1"/>
            </p:cNvSpPr>
            <p:nvPr/>
          </p:nvSpPr>
          <p:spPr bwMode="auto">
            <a:xfrm>
              <a:off x="5346565" y="475167"/>
              <a:ext cx="627063"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0D</a:t>
              </a:r>
            </a:p>
          </p:txBody>
        </p:sp>
        <p:sp>
          <p:nvSpPr>
            <p:cNvPr id="192" name="Rectangle 107"/>
            <p:cNvSpPr>
              <a:spLocks noChangeArrowheads="1"/>
            </p:cNvSpPr>
            <p:nvPr/>
          </p:nvSpPr>
          <p:spPr bwMode="auto">
            <a:xfrm>
              <a:off x="4721090" y="475167"/>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09</a:t>
              </a:r>
            </a:p>
          </p:txBody>
        </p:sp>
        <p:sp>
          <p:nvSpPr>
            <p:cNvPr id="193" name="Rectangle 108"/>
            <p:cNvSpPr>
              <a:spLocks noChangeArrowheads="1"/>
            </p:cNvSpPr>
            <p:nvPr/>
          </p:nvSpPr>
          <p:spPr bwMode="auto">
            <a:xfrm>
              <a:off x="4092440" y="475167"/>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194" name="Rectangle 109"/>
            <p:cNvSpPr>
              <a:spLocks noChangeArrowheads="1"/>
            </p:cNvSpPr>
            <p:nvPr/>
          </p:nvSpPr>
          <p:spPr bwMode="auto">
            <a:xfrm>
              <a:off x="3466965" y="475167"/>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195" name="Rectangle 110"/>
            <p:cNvSpPr>
              <a:spLocks noChangeArrowheads="1"/>
            </p:cNvSpPr>
            <p:nvPr/>
          </p:nvSpPr>
          <p:spPr bwMode="auto">
            <a:xfrm>
              <a:off x="2836727" y="475167"/>
              <a:ext cx="630238"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03</a:t>
              </a:r>
            </a:p>
          </p:txBody>
        </p:sp>
        <p:sp>
          <p:nvSpPr>
            <p:cNvPr id="196" name="Rectangle 111"/>
            <p:cNvSpPr>
              <a:spLocks noChangeArrowheads="1"/>
            </p:cNvSpPr>
            <p:nvPr/>
          </p:nvSpPr>
          <p:spPr bwMode="auto">
            <a:xfrm>
              <a:off x="2211252" y="475167"/>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0</a:t>
              </a:r>
            </a:p>
          </p:txBody>
        </p:sp>
        <p:sp>
          <p:nvSpPr>
            <p:cNvPr id="197" name="Rectangle 112"/>
            <p:cNvSpPr>
              <a:spLocks noChangeArrowheads="1"/>
            </p:cNvSpPr>
            <p:nvPr/>
          </p:nvSpPr>
          <p:spPr bwMode="auto">
            <a:xfrm>
              <a:off x="9739177" y="14972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Valid</a:t>
              </a:r>
            </a:p>
          </p:txBody>
        </p:sp>
        <p:sp>
          <p:nvSpPr>
            <p:cNvPr id="198" name="Rectangle 113"/>
            <p:cNvSpPr>
              <a:spLocks noChangeArrowheads="1"/>
            </p:cNvSpPr>
            <p:nvPr/>
          </p:nvSpPr>
          <p:spPr bwMode="auto">
            <a:xfrm>
              <a:off x="9108940" y="149729"/>
              <a:ext cx="630238"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PPN</a:t>
              </a:r>
            </a:p>
          </p:txBody>
        </p:sp>
        <p:sp>
          <p:nvSpPr>
            <p:cNvPr id="199" name="Rectangle 114"/>
            <p:cNvSpPr>
              <a:spLocks noChangeArrowheads="1"/>
            </p:cNvSpPr>
            <p:nvPr/>
          </p:nvSpPr>
          <p:spPr bwMode="auto">
            <a:xfrm>
              <a:off x="8483465" y="14972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Tag</a:t>
              </a:r>
            </a:p>
          </p:txBody>
        </p:sp>
        <p:sp>
          <p:nvSpPr>
            <p:cNvPr id="200" name="Rectangle 115"/>
            <p:cNvSpPr>
              <a:spLocks noChangeArrowheads="1"/>
            </p:cNvSpPr>
            <p:nvPr/>
          </p:nvSpPr>
          <p:spPr bwMode="auto">
            <a:xfrm>
              <a:off x="7854815" y="149729"/>
              <a:ext cx="628650"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Valid</a:t>
              </a:r>
            </a:p>
          </p:txBody>
        </p:sp>
        <p:sp>
          <p:nvSpPr>
            <p:cNvPr id="201" name="Rectangle 116"/>
            <p:cNvSpPr>
              <a:spLocks noChangeArrowheads="1"/>
            </p:cNvSpPr>
            <p:nvPr/>
          </p:nvSpPr>
          <p:spPr bwMode="auto">
            <a:xfrm>
              <a:off x="7229340" y="14972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PPN</a:t>
              </a:r>
            </a:p>
          </p:txBody>
        </p:sp>
        <p:sp>
          <p:nvSpPr>
            <p:cNvPr id="202" name="Rectangle 117"/>
            <p:cNvSpPr>
              <a:spLocks noChangeArrowheads="1"/>
            </p:cNvSpPr>
            <p:nvPr/>
          </p:nvSpPr>
          <p:spPr bwMode="auto">
            <a:xfrm>
              <a:off x="6602277" y="149729"/>
              <a:ext cx="627063"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Tag</a:t>
              </a:r>
            </a:p>
          </p:txBody>
        </p:sp>
        <p:sp>
          <p:nvSpPr>
            <p:cNvPr id="203" name="Rectangle 118"/>
            <p:cNvSpPr>
              <a:spLocks noChangeArrowheads="1"/>
            </p:cNvSpPr>
            <p:nvPr/>
          </p:nvSpPr>
          <p:spPr bwMode="auto">
            <a:xfrm>
              <a:off x="5973627" y="149729"/>
              <a:ext cx="628650"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Valid</a:t>
              </a:r>
            </a:p>
          </p:txBody>
        </p:sp>
        <p:sp>
          <p:nvSpPr>
            <p:cNvPr id="204" name="Rectangle 119"/>
            <p:cNvSpPr>
              <a:spLocks noChangeArrowheads="1"/>
            </p:cNvSpPr>
            <p:nvPr/>
          </p:nvSpPr>
          <p:spPr bwMode="auto">
            <a:xfrm>
              <a:off x="5346565" y="149729"/>
              <a:ext cx="627063"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PPN</a:t>
              </a:r>
            </a:p>
          </p:txBody>
        </p:sp>
        <p:sp>
          <p:nvSpPr>
            <p:cNvPr id="205" name="Rectangle 120"/>
            <p:cNvSpPr>
              <a:spLocks noChangeArrowheads="1"/>
            </p:cNvSpPr>
            <p:nvPr/>
          </p:nvSpPr>
          <p:spPr bwMode="auto">
            <a:xfrm>
              <a:off x="4721090" y="14972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Tag</a:t>
              </a:r>
            </a:p>
          </p:txBody>
        </p:sp>
        <p:sp>
          <p:nvSpPr>
            <p:cNvPr id="206" name="Rectangle 121"/>
            <p:cNvSpPr>
              <a:spLocks noChangeArrowheads="1"/>
            </p:cNvSpPr>
            <p:nvPr/>
          </p:nvSpPr>
          <p:spPr bwMode="auto">
            <a:xfrm>
              <a:off x="4092440" y="149729"/>
              <a:ext cx="628650"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Valid</a:t>
              </a:r>
            </a:p>
          </p:txBody>
        </p:sp>
        <p:sp>
          <p:nvSpPr>
            <p:cNvPr id="207" name="Rectangle 122"/>
            <p:cNvSpPr>
              <a:spLocks noChangeArrowheads="1"/>
            </p:cNvSpPr>
            <p:nvPr/>
          </p:nvSpPr>
          <p:spPr bwMode="auto">
            <a:xfrm>
              <a:off x="3466965" y="14972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PPN</a:t>
              </a:r>
            </a:p>
          </p:txBody>
        </p:sp>
        <p:sp>
          <p:nvSpPr>
            <p:cNvPr id="208" name="Rectangle 123"/>
            <p:cNvSpPr>
              <a:spLocks noChangeArrowheads="1"/>
            </p:cNvSpPr>
            <p:nvPr/>
          </p:nvSpPr>
          <p:spPr bwMode="auto">
            <a:xfrm>
              <a:off x="2836727" y="149729"/>
              <a:ext cx="630238"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Tag</a:t>
              </a:r>
            </a:p>
          </p:txBody>
        </p:sp>
        <p:sp>
          <p:nvSpPr>
            <p:cNvPr id="209" name="Rectangle 124"/>
            <p:cNvSpPr>
              <a:spLocks noChangeArrowheads="1"/>
            </p:cNvSpPr>
            <p:nvPr/>
          </p:nvSpPr>
          <p:spPr bwMode="auto">
            <a:xfrm>
              <a:off x="2211252" y="14972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Set</a:t>
              </a:r>
            </a:p>
          </p:txBody>
        </p:sp>
        <p:sp>
          <p:nvSpPr>
            <p:cNvPr id="210" name="Line 125"/>
            <p:cNvSpPr>
              <a:spLocks noChangeShapeType="1"/>
            </p:cNvSpPr>
            <p:nvPr/>
          </p:nvSpPr>
          <p:spPr bwMode="auto">
            <a:xfrm>
              <a:off x="2211252" y="475167"/>
              <a:ext cx="8153401" cy="1588"/>
            </a:xfrm>
            <a:prstGeom prst="line">
              <a:avLst/>
            </a:prstGeom>
            <a:noFill/>
            <a:ln w="28575">
              <a:solidFill>
                <a:srgbClr val="000066"/>
              </a:solidFill>
              <a:miter lim="800000"/>
              <a:headEnd/>
              <a:tailEnd/>
            </a:ln>
            <a:effectLst/>
          </p:spPr>
          <p:txBody>
            <a:bodyPr/>
            <a:lstStyle/>
            <a:p>
              <a:endParaRPr lang="en-US" sz="1800" i="1">
                <a:solidFill>
                  <a:srgbClr val="990000"/>
                </a:solidFill>
              </a:endParaRPr>
            </a:p>
          </p:txBody>
        </p:sp>
        <p:sp>
          <p:nvSpPr>
            <p:cNvPr id="211" name="Line 126"/>
            <p:cNvSpPr>
              <a:spLocks noChangeShapeType="1"/>
            </p:cNvSpPr>
            <p:nvPr/>
          </p:nvSpPr>
          <p:spPr bwMode="auto">
            <a:xfrm>
              <a:off x="2211252" y="800604"/>
              <a:ext cx="8153401" cy="1588"/>
            </a:xfrm>
            <a:prstGeom prst="line">
              <a:avLst/>
            </a:prstGeom>
            <a:noFill/>
            <a:ln w="12600">
              <a:solidFill>
                <a:srgbClr val="000066"/>
              </a:solidFill>
              <a:miter lim="800000"/>
              <a:headEnd/>
              <a:tailEnd/>
            </a:ln>
            <a:effectLst/>
          </p:spPr>
          <p:txBody>
            <a:bodyPr/>
            <a:lstStyle/>
            <a:p>
              <a:endParaRPr lang="en-US" sz="1800"/>
            </a:p>
          </p:txBody>
        </p:sp>
        <p:sp>
          <p:nvSpPr>
            <p:cNvPr id="212" name="Line 127"/>
            <p:cNvSpPr>
              <a:spLocks noChangeShapeType="1"/>
            </p:cNvSpPr>
            <p:nvPr/>
          </p:nvSpPr>
          <p:spPr bwMode="auto">
            <a:xfrm>
              <a:off x="2211252" y="1124454"/>
              <a:ext cx="8153401" cy="1588"/>
            </a:xfrm>
            <a:prstGeom prst="line">
              <a:avLst/>
            </a:prstGeom>
            <a:noFill/>
            <a:ln w="12600">
              <a:solidFill>
                <a:srgbClr val="000066"/>
              </a:solidFill>
              <a:miter lim="800000"/>
              <a:headEnd/>
              <a:tailEnd/>
            </a:ln>
            <a:effectLst/>
          </p:spPr>
          <p:txBody>
            <a:bodyPr/>
            <a:lstStyle/>
            <a:p>
              <a:endParaRPr lang="en-US" sz="1800"/>
            </a:p>
          </p:txBody>
        </p:sp>
        <p:sp>
          <p:nvSpPr>
            <p:cNvPr id="213" name="Line 128"/>
            <p:cNvSpPr>
              <a:spLocks noChangeShapeType="1"/>
            </p:cNvSpPr>
            <p:nvPr/>
          </p:nvSpPr>
          <p:spPr bwMode="auto">
            <a:xfrm>
              <a:off x="2211252" y="1449892"/>
              <a:ext cx="8153401" cy="1588"/>
            </a:xfrm>
            <a:prstGeom prst="line">
              <a:avLst/>
            </a:prstGeom>
            <a:noFill/>
            <a:ln w="12600">
              <a:solidFill>
                <a:srgbClr val="000066"/>
              </a:solidFill>
              <a:miter lim="800000"/>
              <a:headEnd/>
              <a:tailEnd/>
            </a:ln>
            <a:effectLst/>
          </p:spPr>
          <p:txBody>
            <a:bodyPr/>
            <a:lstStyle/>
            <a:p>
              <a:endParaRPr lang="en-US" sz="1800"/>
            </a:p>
          </p:txBody>
        </p:sp>
        <p:sp>
          <p:nvSpPr>
            <p:cNvPr id="214" name="Line 129"/>
            <p:cNvSpPr>
              <a:spLocks noChangeShapeType="1"/>
            </p:cNvSpPr>
            <p:nvPr/>
          </p:nvSpPr>
          <p:spPr bwMode="auto">
            <a:xfrm>
              <a:off x="3466965" y="149729"/>
              <a:ext cx="1588" cy="1625601"/>
            </a:xfrm>
            <a:prstGeom prst="line">
              <a:avLst/>
            </a:prstGeom>
            <a:noFill/>
            <a:ln w="12600">
              <a:solidFill>
                <a:srgbClr val="000066"/>
              </a:solidFill>
              <a:miter lim="800000"/>
              <a:headEnd/>
              <a:tailEnd/>
            </a:ln>
            <a:effectLst/>
          </p:spPr>
          <p:txBody>
            <a:bodyPr/>
            <a:lstStyle/>
            <a:p>
              <a:endParaRPr lang="en-US" sz="1800"/>
            </a:p>
          </p:txBody>
        </p:sp>
        <p:sp>
          <p:nvSpPr>
            <p:cNvPr id="215" name="Line 130"/>
            <p:cNvSpPr>
              <a:spLocks noChangeShapeType="1"/>
            </p:cNvSpPr>
            <p:nvPr/>
          </p:nvSpPr>
          <p:spPr bwMode="auto">
            <a:xfrm>
              <a:off x="4092440" y="149729"/>
              <a:ext cx="1588" cy="1625601"/>
            </a:xfrm>
            <a:prstGeom prst="line">
              <a:avLst/>
            </a:prstGeom>
            <a:noFill/>
            <a:ln w="12600">
              <a:solidFill>
                <a:srgbClr val="000066"/>
              </a:solidFill>
              <a:miter lim="800000"/>
              <a:headEnd/>
              <a:tailEnd/>
            </a:ln>
            <a:effectLst/>
          </p:spPr>
          <p:txBody>
            <a:bodyPr/>
            <a:lstStyle/>
            <a:p>
              <a:endParaRPr lang="en-US" sz="1800"/>
            </a:p>
          </p:txBody>
        </p:sp>
        <p:sp>
          <p:nvSpPr>
            <p:cNvPr id="216" name="Line 131"/>
            <p:cNvSpPr>
              <a:spLocks noChangeShapeType="1"/>
            </p:cNvSpPr>
            <p:nvPr/>
          </p:nvSpPr>
          <p:spPr bwMode="auto">
            <a:xfrm>
              <a:off x="5346565" y="149729"/>
              <a:ext cx="1588" cy="1625601"/>
            </a:xfrm>
            <a:prstGeom prst="line">
              <a:avLst/>
            </a:prstGeom>
            <a:noFill/>
            <a:ln w="12600">
              <a:solidFill>
                <a:srgbClr val="000066"/>
              </a:solidFill>
              <a:miter lim="800000"/>
              <a:headEnd/>
              <a:tailEnd/>
            </a:ln>
            <a:effectLst/>
          </p:spPr>
          <p:txBody>
            <a:bodyPr/>
            <a:lstStyle/>
            <a:p>
              <a:endParaRPr lang="en-US" sz="1800"/>
            </a:p>
          </p:txBody>
        </p:sp>
        <p:sp>
          <p:nvSpPr>
            <p:cNvPr id="217" name="Line 132"/>
            <p:cNvSpPr>
              <a:spLocks noChangeShapeType="1"/>
            </p:cNvSpPr>
            <p:nvPr/>
          </p:nvSpPr>
          <p:spPr bwMode="auto">
            <a:xfrm>
              <a:off x="5973627" y="149729"/>
              <a:ext cx="1588" cy="1625601"/>
            </a:xfrm>
            <a:prstGeom prst="line">
              <a:avLst/>
            </a:prstGeom>
            <a:noFill/>
            <a:ln w="12600">
              <a:solidFill>
                <a:srgbClr val="000066"/>
              </a:solidFill>
              <a:miter lim="800000"/>
              <a:headEnd/>
              <a:tailEnd/>
            </a:ln>
            <a:effectLst/>
          </p:spPr>
          <p:txBody>
            <a:bodyPr/>
            <a:lstStyle/>
            <a:p>
              <a:endParaRPr lang="en-US" sz="1800"/>
            </a:p>
          </p:txBody>
        </p:sp>
        <p:sp>
          <p:nvSpPr>
            <p:cNvPr id="218" name="Line 133"/>
            <p:cNvSpPr>
              <a:spLocks noChangeShapeType="1"/>
            </p:cNvSpPr>
            <p:nvPr/>
          </p:nvSpPr>
          <p:spPr bwMode="auto">
            <a:xfrm>
              <a:off x="7229340" y="149729"/>
              <a:ext cx="1588" cy="1625601"/>
            </a:xfrm>
            <a:prstGeom prst="line">
              <a:avLst/>
            </a:prstGeom>
            <a:noFill/>
            <a:ln w="12600">
              <a:solidFill>
                <a:srgbClr val="000066"/>
              </a:solidFill>
              <a:miter lim="800000"/>
              <a:headEnd/>
              <a:tailEnd/>
            </a:ln>
            <a:effectLst/>
          </p:spPr>
          <p:txBody>
            <a:bodyPr/>
            <a:lstStyle/>
            <a:p>
              <a:endParaRPr lang="en-US" sz="1800"/>
            </a:p>
          </p:txBody>
        </p:sp>
        <p:sp>
          <p:nvSpPr>
            <p:cNvPr id="219" name="Line 134"/>
            <p:cNvSpPr>
              <a:spLocks noChangeShapeType="1"/>
            </p:cNvSpPr>
            <p:nvPr/>
          </p:nvSpPr>
          <p:spPr bwMode="auto">
            <a:xfrm>
              <a:off x="7854815" y="149729"/>
              <a:ext cx="1588" cy="1625601"/>
            </a:xfrm>
            <a:prstGeom prst="line">
              <a:avLst/>
            </a:prstGeom>
            <a:noFill/>
            <a:ln w="12600">
              <a:solidFill>
                <a:srgbClr val="000066"/>
              </a:solidFill>
              <a:miter lim="800000"/>
              <a:headEnd/>
              <a:tailEnd/>
            </a:ln>
            <a:effectLst/>
          </p:spPr>
          <p:txBody>
            <a:bodyPr/>
            <a:lstStyle/>
            <a:p>
              <a:endParaRPr lang="en-US" sz="1800"/>
            </a:p>
          </p:txBody>
        </p:sp>
        <p:sp>
          <p:nvSpPr>
            <p:cNvPr id="220" name="Line 135"/>
            <p:cNvSpPr>
              <a:spLocks noChangeShapeType="1"/>
            </p:cNvSpPr>
            <p:nvPr/>
          </p:nvSpPr>
          <p:spPr bwMode="auto">
            <a:xfrm>
              <a:off x="9108940" y="149729"/>
              <a:ext cx="1588" cy="1625601"/>
            </a:xfrm>
            <a:prstGeom prst="line">
              <a:avLst/>
            </a:prstGeom>
            <a:noFill/>
            <a:ln w="12600">
              <a:solidFill>
                <a:srgbClr val="000066"/>
              </a:solidFill>
              <a:miter lim="800000"/>
              <a:headEnd/>
              <a:tailEnd/>
            </a:ln>
            <a:effectLst/>
          </p:spPr>
          <p:txBody>
            <a:bodyPr/>
            <a:lstStyle/>
            <a:p>
              <a:endParaRPr lang="en-US" sz="1800"/>
            </a:p>
          </p:txBody>
        </p:sp>
        <p:sp>
          <p:nvSpPr>
            <p:cNvPr id="221" name="Line 136"/>
            <p:cNvSpPr>
              <a:spLocks noChangeShapeType="1"/>
            </p:cNvSpPr>
            <p:nvPr/>
          </p:nvSpPr>
          <p:spPr bwMode="auto">
            <a:xfrm>
              <a:off x="9739177" y="149729"/>
              <a:ext cx="1588" cy="1625601"/>
            </a:xfrm>
            <a:prstGeom prst="line">
              <a:avLst/>
            </a:prstGeom>
            <a:noFill/>
            <a:ln w="12600">
              <a:solidFill>
                <a:srgbClr val="000066"/>
              </a:solidFill>
              <a:miter lim="800000"/>
              <a:headEnd/>
              <a:tailEnd/>
            </a:ln>
            <a:effectLst/>
          </p:spPr>
          <p:txBody>
            <a:bodyPr/>
            <a:lstStyle/>
            <a:p>
              <a:endParaRPr lang="en-US" sz="1800"/>
            </a:p>
          </p:txBody>
        </p:sp>
        <p:sp>
          <p:nvSpPr>
            <p:cNvPr id="222" name="Line 137"/>
            <p:cNvSpPr>
              <a:spLocks noChangeShapeType="1"/>
            </p:cNvSpPr>
            <p:nvPr/>
          </p:nvSpPr>
          <p:spPr bwMode="auto">
            <a:xfrm>
              <a:off x="2836727" y="149729"/>
              <a:ext cx="1588" cy="1625601"/>
            </a:xfrm>
            <a:prstGeom prst="line">
              <a:avLst/>
            </a:prstGeom>
            <a:noFill/>
            <a:ln w="28575">
              <a:solidFill>
                <a:srgbClr val="000066"/>
              </a:solidFill>
              <a:miter lim="800000"/>
              <a:headEnd/>
              <a:tailEnd/>
            </a:ln>
            <a:effectLst/>
          </p:spPr>
          <p:txBody>
            <a:bodyPr/>
            <a:lstStyle/>
            <a:p>
              <a:endParaRPr lang="en-US" sz="1800"/>
            </a:p>
          </p:txBody>
        </p:sp>
        <p:sp>
          <p:nvSpPr>
            <p:cNvPr id="223" name="Line 138"/>
            <p:cNvSpPr>
              <a:spLocks noChangeShapeType="1"/>
            </p:cNvSpPr>
            <p:nvPr/>
          </p:nvSpPr>
          <p:spPr bwMode="auto">
            <a:xfrm>
              <a:off x="4721090" y="149729"/>
              <a:ext cx="1588" cy="1625601"/>
            </a:xfrm>
            <a:prstGeom prst="line">
              <a:avLst/>
            </a:prstGeom>
            <a:noFill/>
            <a:ln w="28575">
              <a:solidFill>
                <a:srgbClr val="000066"/>
              </a:solidFill>
              <a:miter lim="800000"/>
              <a:headEnd/>
              <a:tailEnd/>
            </a:ln>
            <a:effectLst/>
          </p:spPr>
          <p:txBody>
            <a:bodyPr/>
            <a:lstStyle/>
            <a:p>
              <a:endParaRPr lang="en-US" sz="1800"/>
            </a:p>
          </p:txBody>
        </p:sp>
        <p:sp>
          <p:nvSpPr>
            <p:cNvPr id="224" name="Line 139"/>
            <p:cNvSpPr>
              <a:spLocks noChangeShapeType="1"/>
            </p:cNvSpPr>
            <p:nvPr/>
          </p:nvSpPr>
          <p:spPr bwMode="auto">
            <a:xfrm>
              <a:off x="2211252" y="149729"/>
              <a:ext cx="1588" cy="1625601"/>
            </a:xfrm>
            <a:prstGeom prst="line">
              <a:avLst/>
            </a:prstGeom>
            <a:noFill/>
            <a:ln w="28575">
              <a:solidFill>
                <a:srgbClr val="000066"/>
              </a:solidFill>
              <a:miter lim="800000"/>
              <a:headEnd/>
              <a:tailEnd/>
            </a:ln>
            <a:effectLst/>
          </p:spPr>
          <p:txBody>
            <a:bodyPr/>
            <a:lstStyle/>
            <a:p>
              <a:endParaRPr lang="en-US" sz="1800"/>
            </a:p>
          </p:txBody>
        </p:sp>
        <p:sp>
          <p:nvSpPr>
            <p:cNvPr id="225" name="Line 140"/>
            <p:cNvSpPr>
              <a:spLocks noChangeShapeType="1"/>
            </p:cNvSpPr>
            <p:nvPr/>
          </p:nvSpPr>
          <p:spPr bwMode="auto">
            <a:xfrm>
              <a:off x="6602277" y="149729"/>
              <a:ext cx="1588" cy="1625601"/>
            </a:xfrm>
            <a:prstGeom prst="line">
              <a:avLst/>
            </a:prstGeom>
            <a:noFill/>
            <a:ln w="28575">
              <a:solidFill>
                <a:srgbClr val="000066"/>
              </a:solidFill>
              <a:miter lim="800000"/>
              <a:headEnd/>
              <a:tailEnd/>
            </a:ln>
            <a:effectLst/>
          </p:spPr>
          <p:txBody>
            <a:bodyPr/>
            <a:lstStyle/>
            <a:p>
              <a:endParaRPr lang="en-US" sz="1800"/>
            </a:p>
          </p:txBody>
        </p:sp>
        <p:sp>
          <p:nvSpPr>
            <p:cNvPr id="226" name="Line 141"/>
            <p:cNvSpPr>
              <a:spLocks noChangeShapeType="1"/>
            </p:cNvSpPr>
            <p:nvPr/>
          </p:nvSpPr>
          <p:spPr bwMode="auto">
            <a:xfrm>
              <a:off x="8483465" y="149729"/>
              <a:ext cx="1588" cy="1625601"/>
            </a:xfrm>
            <a:prstGeom prst="line">
              <a:avLst/>
            </a:prstGeom>
            <a:noFill/>
            <a:ln w="28575">
              <a:solidFill>
                <a:srgbClr val="000066"/>
              </a:solidFill>
              <a:miter lim="800000"/>
              <a:headEnd/>
              <a:tailEnd/>
            </a:ln>
            <a:effectLst/>
          </p:spPr>
          <p:txBody>
            <a:bodyPr/>
            <a:lstStyle/>
            <a:p>
              <a:endParaRPr lang="en-US" sz="1800"/>
            </a:p>
          </p:txBody>
        </p:sp>
        <p:sp>
          <p:nvSpPr>
            <p:cNvPr id="227" name="Line 142"/>
            <p:cNvSpPr>
              <a:spLocks noChangeShapeType="1"/>
            </p:cNvSpPr>
            <p:nvPr/>
          </p:nvSpPr>
          <p:spPr bwMode="auto">
            <a:xfrm>
              <a:off x="2211252" y="149729"/>
              <a:ext cx="8153401" cy="1588"/>
            </a:xfrm>
            <a:prstGeom prst="line">
              <a:avLst/>
            </a:prstGeom>
            <a:noFill/>
            <a:ln w="28575">
              <a:solidFill>
                <a:srgbClr val="000066"/>
              </a:solidFill>
              <a:miter lim="800000"/>
              <a:headEnd/>
              <a:tailEnd/>
            </a:ln>
            <a:effectLst/>
          </p:spPr>
          <p:txBody>
            <a:bodyPr/>
            <a:lstStyle/>
            <a:p>
              <a:endParaRPr lang="en-US" sz="1800" i="1">
                <a:solidFill>
                  <a:srgbClr val="990000"/>
                </a:solidFill>
              </a:endParaRPr>
            </a:p>
          </p:txBody>
        </p:sp>
        <p:sp>
          <p:nvSpPr>
            <p:cNvPr id="228" name="Line 143"/>
            <p:cNvSpPr>
              <a:spLocks noChangeShapeType="1"/>
            </p:cNvSpPr>
            <p:nvPr/>
          </p:nvSpPr>
          <p:spPr bwMode="auto">
            <a:xfrm>
              <a:off x="10364653" y="149729"/>
              <a:ext cx="1588" cy="1625601"/>
            </a:xfrm>
            <a:prstGeom prst="line">
              <a:avLst/>
            </a:prstGeom>
            <a:noFill/>
            <a:ln w="28575">
              <a:solidFill>
                <a:srgbClr val="000066"/>
              </a:solidFill>
              <a:miter lim="800000"/>
              <a:headEnd/>
              <a:tailEnd/>
            </a:ln>
            <a:effectLst/>
          </p:spPr>
          <p:txBody>
            <a:bodyPr/>
            <a:lstStyle/>
            <a:p>
              <a:endParaRPr lang="en-US" sz="1800"/>
            </a:p>
          </p:txBody>
        </p:sp>
        <p:sp>
          <p:nvSpPr>
            <p:cNvPr id="229" name="Line 144"/>
            <p:cNvSpPr>
              <a:spLocks noChangeShapeType="1"/>
            </p:cNvSpPr>
            <p:nvPr/>
          </p:nvSpPr>
          <p:spPr bwMode="auto">
            <a:xfrm>
              <a:off x="2211252" y="1775330"/>
              <a:ext cx="8153401" cy="1588"/>
            </a:xfrm>
            <a:prstGeom prst="line">
              <a:avLst/>
            </a:prstGeom>
            <a:noFill/>
            <a:ln w="28575">
              <a:solidFill>
                <a:srgbClr val="000066"/>
              </a:solidFill>
              <a:miter lim="800000"/>
              <a:headEnd/>
              <a:tailEnd/>
            </a:ln>
            <a:effectLst/>
          </p:spPr>
          <p:txBody>
            <a:bodyPr/>
            <a:lstStyle/>
            <a:p>
              <a:endParaRPr lang="en-US" sz="1800"/>
            </a:p>
          </p:txBody>
        </p:sp>
      </p:grpSp>
      <p:sp>
        <p:nvSpPr>
          <p:cNvPr id="35841" name="Rectangle 1"/>
          <p:cNvSpPr>
            <a:spLocks noGrp="1" noChangeArrowheads="1"/>
          </p:cNvSpPr>
          <p:nvPr>
            <p:ph type="title"/>
          </p:nvPr>
        </p:nvSpPr>
        <p:spPr>
          <a:xfrm>
            <a:off x="357018" y="435678"/>
            <a:ext cx="7592093" cy="762000"/>
          </a:xfrm>
          <a:ln/>
        </p:spPr>
        <p:txBody>
          <a:bodyPr>
            <a:normAutofit/>
          </a:bodyPr>
          <a:lstStyle/>
          <a:p>
            <a:r>
              <a:rPr lang="en-GB" dirty="0"/>
              <a:t>Simple Memory System TLB</a:t>
            </a:r>
          </a:p>
        </p:txBody>
      </p:sp>
      <p:sp>
        <p:nvSpPr>
          <p:cNvPr id="35842" name="Rectangle 2"/>
          <p:cNvSpPr>
            <a:spLocks noGrp="1" noChangeArrowheads="1"/>
          </p:cNvSpPr>
          <p:nvPr>
            <p:ph idx="1"/>
          </p:nvPr>
        </p:nvSpPr>
        <p:spPr>
          <a:xfrm>
            <a:off x="396875" y="1362075"/>
            <a:ext cx="7896225" cy="4972050"/>
          </a:xfrm>
          <a:ln/>
        </p:spPr>
        <p:txBody>
          <a:bodyPr>
            <a:normAutofit/>
          </a:bodyPr>
          <a:lstStyle/>
          <a:p>
            <a:r>
              <a:rPr lang="en-GB" dirty="0"/>
              <a:t>16 entries</a:t>
            </a:r>
          </a:p>
          <a:p>
            <a:r>
              <a:rPr lang="en-GB" dirty="0"/>
              <a:t>4-way associative</a:t>
            </a:r>
          </a:p>
          <a:p>
            <a:pPr lvl="1"/>
            <a:endParaRPr lang="en-GB" dirty="0"/>
          </a:p>
          <a:p>
            <a:pPr lvl="1"/>
            <a:endParaRPr lang="en-GB" dirty="0"/>
          </a:p>
          <a:p>
            <a:pPr lvl="2"/>
            <a:endParaRPr lang="en-GB" dirty="0"/>
          </a:p>
          <a:p>
            <a:pPr lvl="1"/>
            <a:endParaRPr lang="en-GB" dirty="0"/>
          </a:p>
        </p:txBody>
      </p:sp>
      <p:sp>
        <p:nvSpPr>
          <p:cNvPr id="35846" name="Rectangle 6"/>
          <p:cNvSpPr>
            <a:spLocks noChangeArrowheads="1"/>
          </p:cNvSpPr>
          <p:nvPr/>
        </p:nvSpPr>
        <p:spPr bwMode="auto">
          <a:xfrm>
            <a:off x="1987155" y="2893219"/>
            <a:ext cx="365522" cy="2286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1800"/>
          </a:p>
        </p:txBody>
      </p:sp>
      <p:sp>
        <p:nvSpPr>
          <p:cNvPr id="35847" name="Rectangle 7"/>
          <p:cNvSpPr>
            <a:spLocks noChangeArrowheads="1"/>
          </p:cNvSpPr>
          <p:nvPr/>
        </p:nvSpPr>
        <p:spPr bwMode="auto">
          <a:xfrm>
            <a:off x="1987155" y="26646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13</a:t>
            </a:r>
          </a:p>
        </p:txBody>
      </p:sp>
      <p:sp>
        <p:nvSpPr>
          <p:cNvPr id="35849" name="Rectangle 9"/>
          <p:cNvSpPr>
            <a:spLocks noChangeArrowheads="1"/>
          </p:cNvSpPr>
          <p:nvPr/>
        </p:nvSpPr>
        <p:spPr bwMode="auto">
          <a:xfrm>
            <a:off x="2352676" y="2893219"/>
            <a:ext cx="365522" cy="2286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1800"/>
          </a:p>
        </p:txBody>
      </p:sp>
      <p:sp>
        <p:nvSpPr>
          <p:cNvPr id="35850" name="Rectangle 10"/>
          <p:cNvSpPr>
            <a:spLocks noChangeArrowheads="1"/>
          </p:cNvSpPr>
          <p:nvPr/>
        </p:nvSpPr>
        <p:spPr bwMode="auto">
          <a:xfrm>
            <a:off x="2352676" y="26646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12</a:t>
            </a:r>
          </a:p>
        </p:txBody>
      </p:sp>
      <p:sp>
        <p:nvSpPr>
          <p:cNvPr id="35852" name="Rectangle 12"/>
          <p:cNvSpPr>
            <a:spLocks noChangeArrowheads="1"/>
          </p:cNvSpPr>
          <p:nvPr/>
        </p:nvSpPr>
        <p:spPr bwMode="auto">
          <a:xfrm>
            <a:off x="2718199" y="2893219"/>
            <a:ext cx="365522" cy="2286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1800"/>
          </a:p>
        </p:txBody>
      </p:sp>
      <p:sp>
        <p:nvSpPr>
          <p:cNvPr id="35853" name="Rectangle 13"/>
          <p:cNvSpPr>
            <a:spLocks noChangeArrowheads="1"/>
          </p:cNvSpPr>
          <p:nvPr/>
        </p:nvSpPr>
        <p:spPr bwMode="auto">
          <a:xfrm>
            <a:off x="2718199" y="26646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11</a:t>
            </a:r>
          </a:p>
        </p:txBody>
      </p:sp>
      <p:sp>
        <p:nvSpPr>
          <p:cNvPr id="35855" name="Rectangle 15"/>
          <p:cNvSpPr>
            <a:spLocks noChangeArrowheads="1"/>
          </p:cNvSpPr>
          <p:nvPr/>
        </p:nvSpPr>
        <p:spPr bwMode="auto">
          <a:xfrm>
            <a:off x="3083720" y="2893219"/>
            <a:ext cx="365522" cy="2286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1800"/>
          </a:p>
        </p:txBody>
      </p:sp>
      <p:sp>
        <p:nvSpPr>
          <p:cNvPr id="35856" name="Rectangle 16"/>
          <p:cNvSpPr>
            <a:spLocks noChangeArrowheads="1"/>
          </p:cNvSpPr>
          <p:nvPr/>
        </p:nvSpPr>
        <p:spPr bwMode="auto">
          <a:xfrm>
            <a:off x="3083720" y="26646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10</a:t>
            </a:r>
          </a:p>
        </p:txBody>
      </p:sp>
      <p:sp>
        <p:nvSpPr>
          <p:cNvPr id="35858" name="Rectangle 18"/>
          <p:cNvSpPr>
            <a:spLocks noChangeArrowheads="1"/>
          </p:cNvSpPr>
          <p:nvPr/>
        </p:nvSpPr>
        <p:spPr bwMode="auto">
          <a:xfrm>
            <a:off x="3449242" y="2893219"/>
            <a:ext cx="365522" cy="2286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1800"/>
          </a:p>
        </p:txBody>
      </p:sp>
      <p:sp>
        <p:nvSpPr>
          <p:cNvPr id="35859" name="Rectangle 19"/>
          <p:cNvSpPr>
            <a:spLocks noChangeArrowheads="1"/>
          </p:cNvSpPr>
          <p:nvPr/>
        </p:nvSpPr>
        <p:spPr bwMode="auto">
          <a:xfrm>
            <a:off x="3449242" y="26646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9</a:t>
            </a:r>
          </a:p>
        </p:txBody>
      </p:sp>
      <p:sp>
        <p:nvSpPr>
          <p:cNvPr id="35861" name="Rectangle 21"/>
          <p:cNvSpPr>
            <a:spLocks noChangeArrowheads="1"/>
          </p:cNvSpPr>
          <p:nvPr/>
        </p:nvSpPr>
        <p:spPr bwMode="auto">
          <a:xfrm>
            <a:off x="3814764" y="2893219"/>
            <a:ext cx="365522" cy="2286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1800"/>
          </a:p>
        </p:txBody>
      </p:sp>
      <p:sp>
        <p:nvSpPr>
          <p:cNvPr id="35862" name="Rectangle 22"/>
          <p:cNvSpPr>
            <a:spLocks noChangeArrowheads="1"/>
          </p:cNvSpPr>
          <p:nvPr/>
        </p:nvSpPr>
        <p:spPr bwMode="auto">
          <a:xfrm>
            <a:off x="3814764" y="26646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8</a:t>
            </a:r>
          </a:p>
        </p:txBody>
      </p:sp>
      <p:sp>
        <p:nvSpPr>
          <p:cNvPr id="35864" name="Rectangle 24"/>
          <p:cNvSpPr>
            <a:spLocks noChangeArrowheads="1"/>
          </p:cNvSpPr>
          <p:nvPr/>
        </p:nvSpPr>
        <p:spPr bwMode="auto">
          <a:xfrm>
            <a:off x="4180286" y="2893219"/>
            <a:ext cx="365522" cy="2286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1800"/>
          </a:p>
        </p:txBody>
      </p:sp>
      <p:sp>
        <p:nvSpPr>
          <p:cNvPr id="35865" name="Rectangle 25"/>
          <p:cNvSpPr>
            <a:spLocks noChangeArrowheads="1"/>
          </p:cNvSpPr>
          <p:nvPr/>
        </p:nvSpPr>
        <p:spPr bwMode="auto">
          <a:xfrm>
            <a:off x="4180286" y="26646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7</a:t>
            </a:r>
          </a:p>
        </p:txBody>
      </p:sp>
      <p:sp>
        <p:nvSpPr>
          <p:cNvPr id="35867" name="Rectangle 27"/>
          <p:cNvSpPr>
            <a:spLocks noChangeArrowheads="1"/>
          </p:cNvSpPr>
          <p:nvPr/>
        </p:nvSpPr>
        <p:spPr bwMode="auto">
          <a:xfrm>
            <a:off x="4545808" y="2893219"/>
            <a:ext cx="365522" cy="2286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1800"/>
          </a:p>
        </p:txBody>
      </p:sp>
      <p:sp>
        <p:nvSpPr>
          <p:cNvPr id="35868" name="Rectangle 28"/>
          <p:cNvSpPr>
            <a:spLocks noChangeArrowheads="1"/>
          </p:cNvSpPr>
          <p:nvPr/>
        </p:nvSpPr>
        <p:spPr bwMode="auto">
          <a:xfrm>
            <a:off x="4545808" y="26646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6</a:t>
            </a:r>
          </a:p>
        </p:txBody>
      </p:sp>
      <p:sp>
        <p:nvSpPr>
          <p:cNvPr id="35870" name="Rectangle 30"/>
          <p:cNvSpPr>
            <a:spLocks noChangeArrowheads="1"/>
          </p:cNvSpPr>
          <p:nvPr/>
        </p:nvSpPr>
        <p:spPr bwMode="auto">
          <a:xfrm>
            <a:off x="4911330" y="289321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5871" name="Rectangle 31"/>
          <p:cNvSpPr>
            <a:spLocks noChangeArrowheads="1"/>
          </p:cNvSpPr>
          <p:nvPr/>
        </p:nvSpPr>
        <p:spPr bwMode="auto">
          <a:xfrm>
            <a:off x="4911330" y="26646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5</a:t>
            </a:r>
          </a:p>
        </p:txBody>
      </p:sp>
      <p:sp>
        <p:nvSpPr>
          <p:cNvPr id="35873" name="Rectangle 33"/>
          <p:cNvSpPr>
            <a:spLocks noChangeArrowheads="1"/>
          </p:cNvSpPr>
          <p:nvPr/>
        </p:nvSpPr>
        <p:spPr bwMode="auto">
          <a:xfrm>
            <a:off x="5276851" y="289321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5874" name="Rectangle 34"/>
          <p:cNvSpPr>
            <a:spLocks noChangeArrowheads="1"/>
          </p:cNvSpPr>
          <p:nvPr/>
        </p:nvSpPr>
        <p:spPr bwMode="auto">
          <a:xfrm>
            <a:off x="5276851" y="26646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4</a:t>
            </a:r>
          </a:p>
        </p:txBody>
      </p:sp>
      <p:sp>
        <p:nvSpPr>
          <p:cNvPr id="35876" name="Rectangle 36"/>
          <p:cNvSpPr>
            <a:spLocks noChangeArrowheads="1"/>
          </p:cNvSpPr>
          <p:nvPr/>
        </p:nvSpPr>
        <p:spPr bwMode="auto">
          <a:xfrm>
            <a:off x="5642374" y="289321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5877" name="Rectangle 37"/>
          <p:cNvSpPr>
            <a:spLocks noChangeArrowheads="1"/>
          </p:cNvSpPr>
          <p:nvPr/>
        </p:nvSpPr>
        <p:spPr bwMode="auto">
          <a:xfrm>
            <a:off x="5642374" y="26646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a:t>
            </a:r>
          </a:p>
        </p:txBody>
      </p:sp>
      <p:sp>
        <p:nvSpPr>
          <p:cNvPr id="35879" name="Rectangle 39"/>
          <p:cNvSpPr>
            <a:spLocks noChangeArrowheads="1"/>
          </p:cNvSpPr>
          <p:nvPr/>
        </p:nvSpPr>
        <p:spPr bwMode="auto">
          <a:xfrm>
            <a:off x="6007895" y="289321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5880" name="Rectangle 40"/>
          <p:cNvSpPr>
            <a:spLocks noChangeArrowheads="1"/>
          </p:cNvSpPr>
          <p:nvPr/>
        </p:nvSpPr>
        <p:spPr bwMode="auto">
          <a:xfrm>
            <a:off x="6007895" y="26646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2</a:t>
            </a:r>
          </a:p>
        </p:txBody>
      </p:sp>
      <p:sp>
        <p:nvSpPr>
          <p:cNvPr id="35882" name="Rectangle 42"/>
          <p:cNvSpPr>
            <a:spLocks noChangeArrowheads="1"/>
          </p:cNvSpPr>
          <p:nvPr/>
        </p:nvSpPr>
        <p:spPr bwMode="auto">
          <a:xfrm>
            <a:off x="6373417" y="289321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5883" name="Rectangle 43"/>
          <p:cNvSpPr>
            <a:spLocks noChangeArrowheads="1"/>
          </p:cNvSpPr>
          <p:nvPr/>
        </p:nvSpPr>
        <p:spPr bwMode="auto">
          <a:xfrm>
            <a:off x="6373417" y="26646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35885" name="Rectangle 45"/>
          <p:cNvSpPr>
            <a:spLocks noChangeArrowheads="1"/>
          </p:cNvSpPr>
          <p:nvPr/>
        </p:nvSpPr>
        <p:spPr bwMode="auto">
          <a:xfrm>
            <a:off x="6738939" y="289321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5886" name="Rectangle 46"/>
          <p:cNvSpPr>
            <a:spLocks noChangeArrowheads="1"/>
          </p:cNvSpPr>
          <p:nvPr/>
        </p:nvSpPr>
        <p:spPr bwMode="auto">
          <a:xfrm>
            <a:off x="6738939" y="26646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grpSp>
        <p:nvGrpSpPr>
          <p:cNvPr id="2" name="Group 47"/>
          <p:cNvGrpSpPr>
            <a:grpSpLocks/>
          </p:cNvGrpSpPr>
          <p:nvPr/>
        </p:nvGrpSpPr>
        <p:grpSpPr bwMode="auto">
          <a:xfrm>
            <a:off x="4911329" y="3235725"/>
            <a:ext cx="2193131" cy="310753"/>
            <a:chOff x="3061" y="2140"/>
            <a:chExt cx="1842" cy="261"/>
          </a:xfrm>
        </p:grpSpPr>
        <p:sp>
          <p:nvSpPr>
            <p:cNvPr id="35888" name="Line 48"/>
            <p:cNvSpPr>
              <a:spLocks noChangeShapeType="1"/>
            </p:cNvSpPr>
            <p:nvPr/>
          </p:nvSpPr>
          <p:spPr bwMode="auto">
            <a:xfrm>
              <a:off x="3061" y="2231"/>
              <a:ext cx="1842"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35889" name="Text Box 49"/>
            <p:cNvSpPr txBox="1">
              <a:spLocks noChangeArrowheads="1"/>
            </p:cNvSpPr>
            <p:nvPr/>
          </p:nvSpPr>
          <p:spPr bwMode="auto">
            <a:xfrm>
              <a:off x="3768" y="2140"/>
              <a:ext cx="464" cy="261"/>
            </a:xfrm>
            <a:prstGeom prst="rect">
              <a:avLst/>
            </a:prstGeom>
            <a:solidFill>
              <a:srgbClr val="FFFFFF"/>
            </a:solidFill>
            <a:ln w="9525">
              <a:noFill/>
              <a:round/>
              <a:headEnd/>
              <a:tailEnd/>
            </a:ln>
            <a:effectLst/>
          </p:spPr>
          <p:txBody>
            <a:bodyPr wrap="none" lIns="67770" tIns="33210" rIns="67770" bIns="33210">
              <a:spAutoFit/>
            </a:bodyPr>
            <a:lstStyle/>
            <a:p>
              <a:pPr>
                <a:lnSpc>
                  <a:spcPct val="88000"/>
                </a:lnSpc>
                <a:spcBef>
                  <a:spcPts val="50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latin typeface="Calibri" pitchFamily="34" charset="0"/>
                </a:rPr>
                <a:t>VPO</a:t>
              </a:r>
            </a:p>
          </p:txBody>
        </p:sp>
      </p:grpSp>
      <p:grpSp>
        <p:nvGrpSpPr>
          <p:cNvPr id="3" name="Group 50"/>
          <p:cNvGrpSpPr>
            <a:grpSpLocks/>
          </p:cNvGrpSpPr>
          <p:nvPr/>
        </p:nvGrpSpPr>
        <p:grpSpPr bwMode="auto">
          <a:xfrm>
            <a:off x="1980803" y="3236122"/>
            <a:ext cx="2937272" cy="310753"/>
            <a:chOff x="605" y="2135"/>
            <a:chExt cx="2467" cy="261"/>
          </a:xfrm>
        </p:grpSpPr>
        <p:sp>
          <p:nvSpPr>
            <p:cNvPr id="35891" name="Line 51"/>
            <p:cNvSpPr>
              <a:spLocks noChangeShapeType="1"/>
            </p:cNvSpPr>
            <p:nvPr/>
          </p:nvSpPr>
          <p:spPr bwMode="auto">
            <a:xfrm>
              <a:off x="605" y="2226"/>
              <a:ext cx="2467"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35892" name="Text Box 52"/>
            <p:cNvSpPr txBox="1">
              <a:spLocks noChangeArrowheads="1"/>
            </p:cNvSpPr>
            <p:nvPr/>
          </p:nvSpPr>
          <p:spPr bwMode="auto">
            <a:xfrm>
              <a:off x="1553" y="2135"/>
              <a:ext cx="461" cy="261"/>
            </a:xfrm>
            <a:prstGeom prst="rect">
              <a:avLst/>
            </a:prstGeom>
            <a:solidFill>
              <a:srgbClr val="FFFFFF"/>
            </a:solidFill>
            <a:ln w="9525">
              <a:noFill/>
              <a:round/>
              <a:headEnd/>
              <a:tailEnd/>
            </a:ln>
            <a:effectLst/>
          </p:spPr>
          <p:txBody>
            <a:bodyPr wrap="none" lIns="67770" tIns="33210" rIns="67770" bIns="33210">
              <a:spAutoFit/>
            </a:bodyPr>
            <a:lstStyle/>
            <a:p>
              <a:pPr>
                <a:lnSpc>
                  <a:spcPct val="88000"/>
                </a:lnSpc>
                <a:spcBef>
                  <a:spcPts val="50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latin typeface="Calibri" pitchFamily="34" charset="0"/>
                </a:rPr>
                <a:t>VPN</a:t>
              </a:r>
            </a:p>
          </p:txBody>
        </p:sp>
      </p:grpSp>
      <p:grpSp>
        <p:nvGrpSpPr>
          <p:cNvPr id="4" name="Group 53"/>
          <p:cNvGrpSpPr>
            <a:grpSpLocks/>
          </p:cNvGrpSpPr>
          <p:nvPr/>
        </p:nvGrpSpPr>
        <p:grpSpPr bwMode="auto">
          <a:xfrm>
            <a:off x="4177905" y="2468560"/>
            <a:ext cx="744140" cy="229791"/>
            <a:chOff x="2445" y="1501"/>
            <a:chExt cx="625" cy="193"/>
          </a:xfrm>
        </p:grpSpPr>
        <p:sp>
          <p:nvSpPr>
            <p:cNvPr id="35894" name="Line 54"/>
            <p:cNvSpPr>
              <a:spLocks noChangeShapeType="1"/>
            </p:cNvSpPr>
            <p:nvPr/>
          </p:nvSpPr>
          <p:spPr bwMode="auto">
            <a:xfrm>
              <a:off x="2445" y="1579"/>
              <a:ext cx="625"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35895" name="Text Box 55"/>
            <p:cNvSpPr txBox="1">
              <a:spLocks noChangeArrowheads="1"/>
            </p:cNvSpPr>
            <p:nvPr/>
          </p:nvSpPr>
          <p:spPr bwMode="auto">
            <a:xfrm>
              <a:off x="2585" y="1501"/>
              <a:ext cx="342" cy="193"/>
            </a:xfrm>
            <a:prstGeom prst="rect">
              <a:avLst/>
            </a:prstGeom>
            <a:solidFill>
              <a:srgbClr val="FFFFFF"/>
            </a:solidFill>
            <a:ln w="9525">
              <a:noFill/>
              <a:round/>
              <a:headEnd/>
              <a:tailEnd/>
            </a:ln>
            <a:effectLst/>
          </p:spPr>
          <p:txBody>
            <a:bodyPr wrap="none" lIns="67770" tIns="33210" rIns="67770" bIns="33210">
              <a:spAutoFit/>
            </a:bodyPr>
            <a:lstStyle/>
            <a:p>
              <a:pPr algn="ctr">
                <a:lnSpc>
                  <a:spcPct val="88000"/>
                </a:lnSpc>
                <a:spcBef>
                  <a:spcPts val="4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TLBI</a:t>
              </a:r>
            </a:p>
          </p:txBody>
        </p:sp>
      </p:grpSp>
      <p:grpSp>
        <p:nvGrpSpPr>
          <p:cNvPr id="5" name="Group 56"/>
          <p:cNvGrpSpPr>
            <a:grpSpLocks/>
          </p:cNvGrpSpPr>
          <p:nvPr/>
        </p:nvGrpSpPr>
        <p:grpSpPr bwMode="auto">
          <a:xfrm>
            <a:off x="1987153" y="2465782"/>
            <a:ext cx="2194322" cy="229791"/>
            <a:chOff x="605" y="1488"/>
            <a:chExt cx="1843" cy="193"/>
          </a:xfrm>
        </p:grpSpPr>
        <p:sp>
          <p:nvSpPr>
            <p:cNvPr id="35897" name="Line 57"/>
            <p:cNvSpPr>
              <a:spLocks noChangeShapeType="1"/>
            </p:cNvSpPr>
            <p:nvPr/>
          </p:nvSpPr>
          <p:spPr bwMode="auto">
            <a:xfrm>
              <a:off x="605" y="1566"/>
              <a:ext cx="1843"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35898" name="Text Box 58"/>
            <p:cNvSpPr txBox="1">
              <a:spLocks noChangeArrowheads="1"/>
            </p:cNvSpPr>
            <p:nvPr/>
          </p:nvSpPr>
          <p:spPr bwMode="auto">
            <a:xfrm>
              <a:off x="1386" y="1488"/>
              <a:ext cx="369" cy="193"/>
            </a:xfrm>
            <a:prstGeom prst="rect">
              <a:avLst/>
            </a:prstGeom>
            <a:solidFill>
              <a:srgbClr val="FFFFFF"/>
            </a:solidFill>
            <a:ln w="9525">
              <a:noFill/>
              <a:round/>
              <a:headEnd/>
              <a:tailEnd/>
            </a:ln>
            <a:effectLst/>
          </p:spPr>
          <p:txBody>
            <a:bodyPr wrap="none" lIns="67770" tIns="33210" rIns="67770" bIns="33210">
              <a:spAutoFit/>
            </a:bodyPr>
            <a:lstStyle/>
            <a:p>
              <a:pPr algn="ctr">
                <a:lnSpc>
                  <a:spcPct val="88000"/>
                </a:lnSpc>
                <a:spcBef>
                  <a:spcPts val="4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TLBT</a:t>
              </a:r>
            </a:p>
          </p:txBody>
        </p:sp>
      </p:grpSp>
      <p:grpSp>
        <p:nvGrpSpPr>
          <p:cNvPr id="6" name="Group 5"/>
          <p:cNvGrpSpPr/>
          <p:nvPr/>
        </p:nvGrpSpPr>
        <p:grpSpPr>
          <a:xfrm>
            <a:off x="1990090" y="2893219"/>
            <a:ext cx="2924175" cy="228600"/>
            <a:chOff x="1277938" y="2932113"/>
            <a:chExt cx="3898900" cy="304800"/>
          </a:xfrm>
        </p:grpSpPr>
        <p:sp>
          <p:nvSpPr>
            <p:cNvPr id="129" name="Rectangle 6"/>
            <p:cNvSpPr>
              <a:spLocks noChangeArrowheads="1"/>
            </p:cNvSpPr>
            <p:nvPr/>
          </p:nvSpPr>
          <p:spPr bwMode="auto">
            <a:xfrm>
              <a:off x="1277938" y="2932113"/>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lvl="0" algn="ctr"/>
              <a:r>
                <a:rPr lang="en-US" sz="1500" dirty="0">
                  <a:solidFill>
                    <a:srgbClr val="0070C0"/>
                  </a:solidFill>
                  <a:latin typeface="Calibri"/>
                </a:rPr>
                <a:t>0</a:t>
              </a:r>
            </a:p>
          </p:txBody>
        </p:sp>
        <p:sp>
          <p:nvSpPr>
            <p:cNvPr id="130" name="Rectangle 9"/>
            <p:cNvSpPr>
              <a:spLocks noChangeArrowheads="1"/>
            </p:cNvSpPr>
            <p:nvPr/>
          </p:nvSpPr>
          <p:spPr bwMode="auto">
            <a:xfrm>
              <a:off x="1765300" y="2932113"/>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lvl="0" algn="ctr"/>
              <a:r>
                <a:rPr lang="en-US" sz="1500" dirty="0">
                  <a:solidFill>
                    <a:srgbClr val="0070C0"/>
                  </a:solidFill>
                  <a:latin typeface="Calibri"/>
                </a:rPr>
                <a:t>0</a:t>
              </a:r>
            </a:p>
          </p:txBody>
        </p:sp>
        <p:sp>
          <p:nvSpPr>
            <p:cNvPr id="131" name="Rectangle 12"/>
            <p:cNvSpPr>
              <a:spLocks noChangeArrowheads="1"/>
            </p:cNvSpPr>
            <p:nvPr/>
          </p:nvSpPr>
          <p:spPr bwMode="auto">
            <a:xfrm>
              <a:off x="2252663" y="2932113"/>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lvl="0" algn="ctr"/>
              <a:r>
                <a:rPr lang="en-US" sz="1500" dirty="0">
                  <a:solidFill>
                    <a:srgbClr val="0070C0"/>
                  </a:solidFill>
                  <a:latin typeface="Calibri"/>
                </a:rPr>
                <a:t>0</a:t>
              </a:r>
            </a:p>
          </p:txBody>
        </p:sp>
        <p:sp>
          <p:nvSpPr>
            <p:cNvPr id="132" name="Rectangle 15"/>
            <p:cNvSpPr>
              <a:spLocks noChangeArrowheads="1"/>
            </p:cNvSpPr>
            <p:nvPr/>
          </p:nvSpPr>
          <p:spPr bwMode="auto">
            <a:xfrm>
              <a:off x="2740025" y="2932113"/>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lvl="0" algn="ctr"/>
              <a:r>
                <a:rPr lang="en-US" sz="1500" dirty="0">
                  <a:solidFill>
                    <a:srgbClr val="0070C0"/>
                  </a:solidFill>
                  <a:latin typeface="Calibri"/>
                </a:rPr>
                <a:t>0</a:t>
              </a:r>
            </a:p>
          </p:txBody>
        </p:sp>
        <p:sp>
          <p:nvSpPr>
            <p:cNvPr id="133" name="Rectangle 18"/>
            <p:cNvSpPr>
              <a:spLocks noChangeArrowheads="1"/>
            </p:cNvSpPr>
            <p:nvPr/>
          </p:nvSpPr>
          <p:spPr bwMode="auto">
            <a:xfrm>
              <a:off x="3227388" y="2932113"/>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lvl="0" algn="ctr"/>
              <a:r>
                <a:rPr lang="en-US" sz="1500" dirty="0">
                  <a:solidFill>
                    <a:srgbClr val="0070C0"/>
                  </a:solidFill>
                  <a:latin typeface="Calibri"/>
                </a:rPr>
                <a:t>1</a:t>
              </a:r>
            </a:p>
          </p:txBody>
        </p:sp>
        <p:sp>
          <p:nvSpPr>
            <p:cNvPr id="134" name="Rectangle 21"/>
            <p:cNvSpPr>
              <a:spLocks noChangeArrowheads="1"/>
            </p:cNvSpPr>
            <p:nvPr/>
          </p:nvSpPr>
          <p:spPr bwMode="auto">
            <a:xfrm>
              <a:off x="3714750" y="2932113"/>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lvl="0" algn="ctr"/>
              <a:r>
                <a:rPr lang="en-US" sz="1500" dirty="0">
                  <a:solidFill>
                    <a:srgbClr val="0070C0"/>
                  </a:solidFill>
                  <a:latin typeface="Calibri"/>
                </a:rPr>
                <a:t>1</a:t>
              </a:r>
            </a:p>
          </p:txBody>
        </p:sp>
        <p:sp>
          <p:nvSpPr>
            <p:cNvPr id="135" name="Rectangle 24"/>
            <p:cNvSpPr>
              <a:spLocks noChangeArrowheads="1"/>
            </p:cNvSpPr>
            <p:nvPr/>
          </p:nvSpPr>
          <p:spPr bwMode="auto">
            <a:xfrm>
              <a:off x="4202113" y="2932113"/>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pPr lvl="0" algn="ctr"/>
              <a:r>
                <a:rPr lang="en-US" sz="1500" dirty="0">
                  <a:solidFill>
                    <a:srgbClr val="00B050"/>
                  </a:solidFill>
                  <a:latin typeface="Calibri"/>
                </a:rPr>
                <a:t>0</a:t>
              </a:r>
            </a:p>
          </p:txBody>
        </p:sp>
        <p:sp>
          <p:nvSpPr>
            <p:cNvPr id="136" name="Rectangle 27"/>
            <p:cNvSpPr>
              <a:spLocks noChangeArrowheads="1"/>
            </p:cNvSpPr>
            <p:nvPr/>
          </p:nvSpPr>
          <p:spPr bwMode="auto">
            <a:xfrm>
              <a:off x="4689475" y="2932113"/>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pPr algn="ctr"/>
              <a:r>
                <a:rPr lang="en-US" sz="1500" dirty="0">
                  <a:solidFill>
                    <a:srgbClr val="00B050"/>
                  </a:solidFill>
                  <a:latin typeface="+mj-lt"/>
                </a:rPr>
                <a:t>1</a:t>
              </a:r>
            </a:p>
          </p:txBody>
        </p:sp>
      </p:grpSp>
      <p:grpSp>
        <p:nvGrpSpPr>
          <p:cNvPr id="13" name="Group 12"/>
          <p:cNvGrpSpPr/>
          <p:nvPr/>
        </p:nvGrpSpPr>
        <p:grpSpPr>
          <a:xfrm>
            <a:off x="1496150" y="4428729"/>
            <a:ext cx="6116242" cy="1220392"/>
            <a:chOff x="512550" y="4728659"/>
            <a:chExt cx="8154989" cy="1627189"/>
          </a:xfrm>
        </p:grpSpPr>
        <p:sp>
          <p:nvSpPr>
            <p:cNvPr id="35900" name="Rectangle 60"/>
            <p:cNvSpPr>
              <a:spLocks noChangeArrowheads="1"/>
            </p:cNvSpPr>
            <p:nvPr/>
          </p:nvSpPr>
          <p:spPr bwMode="auto">
            <a:xfrm>
              <a:off x="8040475" y="6028822"/>
              <a:ext cx="625475"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35901" name="Rectangle 61"/>
            <p:cNvSpPr>
              <a:spLocks noChangeArrowheads="1"/>
            </p:cNvSpPr>
            <p:nvPr/>
          </p:nvSpPr>
          <p:spPr bwMode="auto">
            <a:xfrm>
              <a:off x="7410238" y="6028822"/>
              <a:ext cx="630238"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5902" name="Rectangle 62"/>
            <p:cNvSpPr>
              <a:spLocks noChangeArrowheads="1"/>
            </p:cNvSpPr>
            <p:nvPr/>
          </p:nvSpPr>
          <p:spPr bwMode="auto">
            <a:xfrm>
              <a:off x="6784763" y="6028822"/>
              <a:ext cx="625475"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02</a:t>
              </a:r>
            </a:p>
          </p:txBody>
        </p:sp>
        <p:sp>
          <p:nvSpPr>
            <p:cNvPr id="35903" name="Rectangle 63"/>
            <p:cNvSpPr>
              <a:spLocks noChangeArrowheads="1"/>
            </p:cNvSpPr>
            <p:nvPr/>
          </p:nvSpPr>
          <p:spPr bwMode="auto">
            <a:xfrm>
              <a:off x="6156113" y="6028822"/>
              <a:ext cx="628650"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35904" name="Rectangle 64"/>
            <p:cNvSpPr>
              <a:spLocks noChangeArrowheads="1"/>
            </p:cNvSpPr>
            <p:nvPr/>
          </p:nvSpPr>
          <p:spPr bwMode="auto">
            <a:xfrm>
              <a:off x="5530638" y="6028822"/>
              <a:ext cx="625475"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34</a:t>
              </a:r>
            </a:p>
          </p:txBody>
        </p:sp>
        <p:sp>
          <p:nvSpPr>
            <p:cNvPr id="35905" name="Rectangle 65"/>
            <p:cNvSpPr>
              <a:spLocks noChangeArrowheads="1"/>
            </p:cNvSpPr>
            <p:nvPr/>
          </p:nvSpPr>
          <p:spPr bwMode="auto">
            <a:xfrm>
              <a:off x="4903575" y="6028822"/>
              <a:ext cx="627063"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a:t>
              </a:r>
            </a:p>
          </p:txBody>
        </p:sp>
        <p:sp>
          <p:nvSpPr>
            <p:cNvPr id="35906" name="Rectangle 66"/>
            <p:cNvSpPr>
              <a:spLocks noChangeArrowheads="1"/>
            </p:cNvSpPr>
            <p:nvPr/>
          </p:nvSpPr>
          <p:spPr bwMode="auto">
            <a:xfrm>
              <a:off x="4274925" y="6028822"/>
              <a:ext cx="628650"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35907" name="Rectangle 67"/>
            <p:cNvSpPr>
              <a:spLocks noChangeArrowheads="1"/>
            </p:cNvSpPr>
            <p:nvPr/>
          </p:nvSpPr>
          <p:spPr bwMode="auto">
            <a:xfrm>
              <a:off x="3647863" y="6028822"/>
              <a:ext cx="627063"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0D</a:t>
              </a:r>
            </a:p>
          </p:txBody>
        </p:sp>
        <p:sp>
          <p:nvSpPr>
            <p:cNvPr id="35908" name="Rectangle 68"/>
            <p:cNvSpPr>
              <a:spLocks noChangeArrowheads="1"/>
            </p:cNvSpPr>
            <p:nvPr/>
          </p:nvSpPr>
          <p:spPr bwMode="auto">
            <a:xfrm>
              <a:off x="3022388" y="6028822"/>
              <a:ext cx="625475"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03</a:t>
              </a:r>
            </a:p>
          </p:txBody>
        </p:sp>
        <p:sp>
          <p:nvSpPr>
            <p:cNvPr id="35909" name="Rectangle 69"/>
            <p:cNvSpPr>
              <a:spLocks noChangeArrowheads="1"/>
            </p:cNvSpPr>
            <p:nvPr/>
          </p:nvSpPr>
          <p:spPr bwMode="auto">
            <a:xfrm>
              <a:off x="2393738" y="6028822"/>
              <a:ext cx="628650"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35910" name="Rectangle 70"/>
            <p:cNvSpPr>
              <a:spLocks noChangeArrowheads="1"/>
            </p:cNvSpPr>
            <p:nvPr/>
          </p:nvSpPr>
          <p:spPr bwMode="auto">
            <a:xfrm>
              <a:off x="1768263" y="6028822"/>
              <a:ext cx="625475"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5911" name="Rectangle 71"/>
            <p:cNvSpPr>
              <a:spLocks noChangeArrowheads="1"/>
            </p:cNvSpPr>
            <p:nvPr/>
          </p:nvSpPr>
          <p:spPr bwMode="auto">
            <a:xfrm>
              <a:off x="1138025" y="6028822"/>
              <a:ext cx="630238"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07</a:t>
              </a:r>
            </a:p>
          </p:txBody>
        </p:sp>
        <p:sp>
          <p:nvSpPr>
            <p:cNvPr id="35912" name="Rectangle 72"/>
            <p:cNvSpPr>
              <a:spLocks noChangeArrowheads="1"/>
            </p:cNvSpPr>
            <p:nvPr/>
          </p:nvSpPr>
          <p:spPr bwMode="auto">
            <a:xfrm>
              <a:off x="512550" y="6028822"/>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3</a:t>
              </a:r>
            </a:p>
          </p:txBody>
        </p:sp>
        <p:sp>
          <p:nvSpPr>
            <p:cNvPr id="35913" name="Rectangle 73"/>
            <p:cNvSpPr>
              <a:spLocks noChangeArrowheads="1"/>
            </p:cNvSpPr>
            <p:nvPr/>
          </p:nvSpPr>
          <p:spPr bwMode="auto">
            <a:xfrm>
              <a:off x="8040475" y="5703384"/>
              <a:ext cx="625475"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35914" name="Rectangle 74"/>
            <p:cNvSpPr>
              <a:spLocks noChangeArrowheads="1"/>
            </p:cNvSpPr>
            <p:nvPr/>
          </p:nvSpPr>
          <p:spPr bwMode="auto">
            <a:xfrm>
              <a:off x="7410238" y="5703384"/>
              <a:ext cx="630238"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5915" name="Rectangle 75"/>
            <p:cNvSpPr>
              <a:spLocks noChangeArrowheads="1"/>
            </p:cNvSpPr>
            <p:nvPr/>
          </p:nvSpPr>
          <p:spPr bwMode="auto">
            <a:xfrm>
              <a:off x="6784763" y="5703384"/>
              <a:ext cx="625475"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03</a:t>
              </a:r>
            </a:p>
          </p:txBody>
        </p:sp>
        <p:sp>
          <p:nvSpPr>
            <p:cNvPr id="35916" name="Rectangle 76"/>
            <p:cNvSpPr>
              <a:spLocks noChangeArrowheads="1"/>
            </p:cNvSpPr>
            <p:nvPr/>
          </p:nvSpPr>
          <p:spPr bwMode="auto">
            <a:xfrm>
              <a:off x="6156113" y="5703384"/>
              <a:ext cx="628650"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35917" name="Rectangle 77"/>
            <p:cNvSpPr>
              <a:spLocks noChangeArrowheads="1"/>
            </p:cNvSpPr>
            <p:nvPr/>
          </p:nvSpPr>
          <p:spPr bwMode="auto">
            <a:xfrm>
              <a:off x="5530638" y="5703384"/>
              <a:ext cx="625475"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5918" name="Rectangle 78"/>
            <p:cNvSpPr>
              <a:spLocks noChangeArrowheads="1"/>
            </p:cNvSpPr>
            <p:nvPr/>
          </p:nvSpPr>
          <p:spPr bwMode="auto">
            <a:xfrm>
              <a:off x="4903575" y="5703384"/>
              <a:ext cx="627063"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06</a:t>
              </a:r>
            </a:p>
          </p:txBody>
        </p:sp>
        <p:sp>
          <p:nvSpPr>
            <p:cNvPr id="35919" name="Rectangle 79"/>
            <p:cNvSpPr>
              <a:spLocks noChangeArrowheads="1"/>
            </p:cNvSpPr>
            <p:nvPr/>
          </p:nvSpPr>
          <p:spPr bwMode="auto">
            <a:xfrm>
              <a:off x="4274925" y="5703384"/>
              <a:ext cx="628650"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35920" name="Rectangle 80"/>
            <p:cNvSpPr>
              <a:spLocks noChangeArrowheads="1"/>
            </p:cNvSpPr>
            <p:nvPr/>
          </p:nvSpPr>
          <p:spPr bwMode="auto">
            <a:xfrm>
              <a:off x="3647863" y="5703384"/>
              <a:ext cx="627063"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5921" name="Rectangle 81"/>
            <p:cNvSpPr>
              <a:spLocks noChangeArrowheads="1"/>
            </p:cNvSpPr>
            <p:nvPr/>
          </p:nvSpPr>
          <p:spPr bwMode="auto">
            <a:xfrm>
              <a:off x="3022388" y="5703384"/>
              <a:ext cx="625475"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08</a:t>
              </a:r>
            </a:p>
          </p:txBody>
        </p:sp>
        <p:sp>
          <p:nvSpPr>
            <p:cNvPr id="35922" name="Rectangle 82"/>
            <p:cNvSpPr>
              <a:spLocks noChangeArrowheads="1"/>
            </p:cNvSpPr>
            <p:nvPr/>
          </p:nvSpPr>
          <p:spPr bwMode="auto">
            <a:xfrm>
              <a:off x="2393738" y="5703384"/>
              <a:ext cx="628650"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35923" name="Rectangle 83"/>
            <p:cNvSpPr>
              <a:spLocks noChangeArrowheads="1"/>
            </p:cNvSpPr>
            <p:nvPr/>
          </p:nvSpPr>
          <p:spPr bwMode="auto">
            <a:xfrm>
              <a:off x="1768263" y="5703384"/>
              <a:ext cx="625475"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5924" name="Rectangle 84"/>
            <p:cNvSpPr>
              <a:spLocks noChangeArrowheads="1"/>
            </p:cNvSpPr>
            <p:nvPr/>
          </p:nvSpPr>
          <p:spPr bwMode="auto">
            <a:xfrm>
              <a:off x="1138025" y="5703384"/>
              <a:ext cx="630238"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02</a:t>
              </a:r>
            </a:p>
          </p:txBody>
        </p:sp>
        <p:sp>
          <p:nvSpPr>
            <p:cNvPr id="35925" name="Rectangle 85"/>
            <p:cNvSpPr>
              <a:spLocks noChangeArrowheads="1"/>
            </p:cNvSpPr>
            <p:nvPr/>
          </p:nvSpPr>
          <p:spPr bwMode="auto">
            <a:xfrm>
              <a:off x="512550" y="5703384"/>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2</a:t>
              </a:r>
            </a:p>
          </p:txBody>
        </p:sp>
        <p:sp>
          <p:nvSpPr>
            <p:cNvPr id="35926" name="Rectangle 86"/>
            <p:cNvSpPr>
              <a:spLocks noChangeArrowheads="1"/>
            </p:cNvSpPr>
            <p:nvPr/>
          </p:nvSpPr>
          <p:spPr bwMode="auto">
            <a:xfrm>
              <a:off x="8040475" y="5379534"/>
              <a:ext cx="625475" cy="323850"/>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35927" name="Rectangle 87"/>
            <p:cNvSpPr>
              <a:spLocks noChangeArrowheads="1"/>
            </p:cNvSpPr>
            <p:nvPr/>
          </p:nvSpPr>
          <p:spPr bwMode="auto">
            <a:xfrm>
              <a:off x="7410238" y="5379534"/>
              <a:ext cx="630238" cy="323850"/>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5928" name="Rectangle 88"/>
            <p:cNvSpPr>
              <a:spLocks noChangeArrowheads="1"/>
            </p:cNvSpPr>
            <p:nvPr/>
          </p:nvSpPr>
          <p:spPr bwMode="auto">
            <a:xfrm>
              <a:off x="6784763" y="5379534"/>
              <a:ext cx="625475" cy="323850"/>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a:t>
              </a:r>
            </a:p>
          </p:txBody>
        </p:sp>
        <p:sp>
          <p:nvSpPr>
            <p:cNvPr id="35929" name="Rectangle 89"/>
            <p:cNvSpPr>
              <a:spLocks noChangeArrowheads="1"/>
            </p:cNvSpPr>
            <p:nvPr/>
          </p:nvSpPr>
          <p:spPr bwMode="auto">
            <a:xfrm>
              <a:off x="6156113" y="5379534"/>
              <a:ext cx="628650" cy="323850"/>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35930" name="Rectangle 90"/>
            <p:cNvSpPr>
              <a:spLocks noChangeArrowheads="1"/>
            </p:cNvSpPr>
            <p:nvPr/>
          </p:nvSpPr>
          <p:spPr bwMode="auto">
            <a:xfrm>
              <a:off x="5530638" y="5379534"/>
              <a:ext cx="625475" cy="323850"/>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5931" name="Rectangle 91"/>
            <p:cNvSpPr>
              <a:spLocks noChangeArrowheads="1"/>
            </p:cNvSpPr>
            <p:nvPr/>
          </p:nvSpPr>
          <p:spPr bwMode="auto">
            <a:xfrm>
              <a:off x="4903575" y="5379534"/>
              <a:ext cx="627063" cy="323850"/>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04</a:t>
              </a:r>
            </a:p>
          </p:txBody>
        </p:sp>
        <p:sp>
          <p:nvSpPr>
            <p:cNvPr id="35932" name="Rectangle 92"/>
            <p:cNvSpPr>
              <a:spLocks noChangeArrowheads="1"/>
            </p:cNvSpPr>
            <p:nvPr/>
          </p:nvSpPr>
          <p:spPr bwMode="auto">
            <a:xfrm>
              <a:off x="4274925" y="5379534"/>
              <a:ext cx="628650" cy="323850"/>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35933" name="Rectangle 93"/>
            <p:cNvSpPr>
              <a:spLocks noChangeArrowheads="1"/>
            </p:cNvSpPr>
            <p:nvPr/>
          </p:nvSpPr>
          <p:spPr bwMode="auto">
            <a:xfrm>
              <a:off x="3647863" y="5379534"/>
              <a:ext cx="627063" cy="323850"/>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5934" name="Rectangle 94"/>
            <p:cNvSpPr>
              <a:spLocks noChangeArrowheads="1"/>
            </p:cNvSpPr>
            <p:nvPr/>
          </p:nvSpPr>
          <p:spPr bwMode="auto">
            <a:xfrm>
              <a:off x="3022388" y="5379534"/>
              <a:ext cx="625475" cy="323850"/>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02</a:t>
              </a:r>
            </a:p>
          </p:txBody>
        </p:sp>
        <p:sp>
          <p:nvSpPr>
            <p:cNvPr id="35935" name="Rectangle 95"/>
            <p:cNvSpPr>
              <a:spLocks noChangeArrowheads="1"/>
            </p:cNvSpPr>
            <p:nvPr/>
          </p:nvSpPr>
          <p:spPr bwMode="auto">
            <a:xfrm>
              <a:off x="2393738" y="5379534"/>
              <a:ext cx="628650" cy="323850"/>
            </a:xfrm>
            <a:prstGeom prst="rect">
              <a:avLst/>
            </a:prstGeom>
            <a:solidFill>
              <a:srgbClr val="F6D2D2"/>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35936" name="Rectangle 96"/>
            <p:cNvSpPr>
              <a:spLocks noChangeArrowheads="1"/>
            </p:cNvSpPr>
            <p:nvPr/>
          </p:nvSpPr>
          <p:spPr bwMode="auto">
            <a:xfrm>
              <a:off x="1768263" y="5379534"/>
              <a:ext cx="625475" cy="323850"/>
            </a:xfrm>
            <a:prstGeom prst="rect">
              <a:avLst/>
            </a:prstGeom>
            <a:solidFill>
              <a:srgbClr val="FFC000"/>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2D</a:t>
              </a:r>
            </a:p>
          </p:txBody>
        </p:sp>
        <p:sp>
          <p:nvSpPr>
            <p:cNvPr id="35937" name="Rectangle 97"/>
            <p:cNvSpPr>
              <a:spLocks noChangeArrowheads="1"/>
            </p:cNvSpPr>
            <p:nvPr/>
          </p:nvSpPr>
          <p:spPr bwMode="auto">
            <a:xfrm>
              <a:off x="1138025" y="5379534"/>
              <a:ext cx="630238" cy="323850"/>
            </a:xfrm>
            <a:prstGeom prst="rect">
              <a:avLst/>
            </a:prstGeom>
            <a:solidFill>
              <a:srgbClr val="F6D2D2"/>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70C0"/>
                  </a:solidFill>
                  <a:latin typeface="Calibri" pitchFamily="34" charset="0"/>
                </a:rPr>
                <a:t>03</a:t>
              </a:r>
            </a:p>
          </p:txBody>
        </p:sp>
        <p:sp>
          <p:nvSpPr>
            <p:cNvPr id="35938" name="Rectangle 98"/>
            <p:cNvSpPr>
              <a:spLocks noChangeArrowheads="1"/>
            </p:cNvSpPr>
            <p:nvPr/>
          </p:nvSpPr>
          <p:spPr bwMode="auto">
            <a:xfrm>
              <a:off x="512550" y="5379534"/>
              <a:ext cx="625475" cy="323850"/>
            </a:xfrm>
            <a:prstGeom prst="rect">
              <a:avLst/>
            </a:prstGeom>
            <a:solidFill>
              <a:srgbClr val="F6D2D2"/>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B050"/>
                  </a:solidFill>
                  <a:latin typeface="Calibri" pitchFamily="34" charset="0"/>
                </a:rPr>
                <a:t>1</a:t>
              </a:r>
            </a:p>
          </p:txBody>
        </p:sp>
        <p:sp>
          <p:nvSpPr>
            <p:cNvPr id="35939" name="Rectangle 99"/>
            <p:cNvSpPr>
              <a:spLocks noChangeArrowheads="1"/>
            </p:cNvSpPr>
            <p:nvPr/>
          </p:nvSpPr>
          <p:spPr bwMode="auto">
            <a:xfrm>
              <a:off x="8040475" y="5054097"/>
              <a:ext cx="625475"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35940" name="Rectangle 100"/>
            <p:cNvSpPr>
              <a:spLocks noChangeArrowheads="1"/>
            </p:cNvSpPr>
            <p:nvPr/>
          </p:nvSpPr>
          <p:spPr bwMode="auto">
            <a:xfrm>
              <a:off x="7410238" y="5054097"/>
              <a:ext cx="630238"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02</a:t>
              </a:r>
            </a:p>
          </p:txBody>
        </p:sp>
        <p:sp>
          <p:nvSpPr>
            <p:cNvPr id="35941" name="Rectangle 101"/>
            <p:cNvSpPr>
              <a:spLocks noChangeArrowheads="1"/>
            </p:cNvSpPr>
            <p:nvPr/>
          </p:nvSpPr>
          <p:spPr bwMode="auto">
            <a:xfrm>
              <a:off x="6784763" y="5054097"/>
              <a:ext cx="625475"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07</a:t>
              </a:r>
            </a:p>
          </p:txBody>
        </p:sp>
        <p:sp>
          <p:nvSpPr>
            <p:cNvPr id="35942" name="Rectangle 102"/>
            <p:cNvSpPr>
              <a:spLocks noChangeArrowheads="1"/>
            </p:cNvSpPr>
            <p:nvPr/>
          </p:nvSpPr>
          <p:spPr bwMode="auto">
            <a:xfrm>
              <a:off x="6156113" y="5054097"/>
              <a:ext cx="628650"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35943" name="Rectangle 103"/>
            <p:cNvSpPr>
              <a:spLocks noChangeArrowheads="1"/>
            </p:cNvSpPr>
            <p:nvPr/>
          </p:nvSpPr>
          <p:spPr bwMode="auto">
            <a:xfrm>
              <a:off x="5530638" y="5054097"/>
              <a:ext cx="625475"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5944" name="Rectangle 104"/>
            <p:cNvSpPr>
              <a:spLocks noChangeArrowheads="1"/>
            </p:cNvSpPr>
            <p:nvPr/>
          </p:nvSpPr>
          <p:spPr bwMode="auto">
            <a:xfrm>
              <a:off x="4903575" y="5054097"/>
              <a:ext cx="627063"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00</a:t>
              </a:r>
            </a:p>
          </p:txBody>
        </p:sp>
        <p:sp>
          <p:nvSpPr>
            <p:cNvPr id="35945" name="Rectangle 105"/>
            <p:cNvSpPr>
              <a:spLocks noChangeArrowheads="1"/>
            </p:cNvSpPr>
            <p:nvPr/>
          </p:nvSpPr>
          <p:spPr bwMode="auto">
            <a:xfrm>
              <a:off x="4274925" y="5054097"/>
              <a:ext cx="628650"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35946" name="Rectangle 106"/>
            <p:cNvSpPr>
              <a:spLocks noChangeArrowheads="1"/>
            </p:cNvSpPr>
            <p:nvPr/>
          </p:nvSpPr>
          <p:spPr bwMode="auto">
            <a:xfrm>
              <a:off x="3647863" y="5054097"/>
              <a:ext cx="627063"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0D</a:t>
              </a:r>
            </a:p>
          </p:txBody>
        </p:sp>
        <p:sp>
          <p:nvSpPr>
            <p:cNvPr id="35947" name="Rectangle 107"/>
            <p:cNvSpPr>
              <a:spLocks noChangeArrowheads="1"/>
            </p:cNvSpPr>
            <p:nvPr/>
          </p:nvSpPr>
          <p:spPr bwMode="auto">
            <a:xfrm>
              <a:off x="3022388" y="5054097"/>
              <a:ext cx="625475"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09</a:t>
              </a:r>
            </a:p>
          </p:txBody>
        </p:sp>
        <p:sp>
          <p:nvSpPr>
            <p:cNvPr id="35948" name="Rectangle 108"/>
            <p:cNvSpPr>
              <a:spLocks noChangeArrowheads="1"/>
            </p:cNvSpPr>
            <p:nvPr/>
          </p:nvSpPr>
          <p:spPr bwMode="auto">
            <a:xfrm>
              <a:off x="2393738" y="5054097"/>
              <a:ext cx="628650"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35949" name="Rectangle 109"/>
            <p:cNvSpPr>
              <a:spLocks noChangeArrowheads="1"/>
            </p:cNvSpPr>
            <p:nvPr/>
          </p:nvSpPr>
          <p:spPr bwMode="auto">
            <a:xfrm>
              <a:off x="1768263" y="5054097"/>
              <a:ext cx="625475"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5950" name="Rectangle 110"/>
            <p:cNvSpPr>
              <a:spLocks noChangeArrowheads="1"/>
            </p:cNvSpPr>
            <p:nvPr/>
          </p:nvSpPr>
          <p:spPr bwMode="auto">
            <a:xfrm>
              <a:off x="1138025" y="5054097"/>
              <a:ext cx="630238" cy="325438"/>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03</a:t>
              </a:r>
            </a:p>
          </p:txBody>
        </p:sp>
        <p:sp>
          <p:nvSpPr>
            <p:cNvPr id="35951" name="Rectangle 111"/>
            <p:cNvSpPr>
              <a:spLocks noChangeArrowheads="1"/>
            </p:cNvSpPr>
            <p:nvPr/>
          </p:nvSpPr>
          <p:spPr bwMode="auto">
            <a:xfrm>
              <a:off x="512550" y="5054097"/>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0</a:t>
              </a:r>
            </a:p>
          </p:txBody>
        </p:sp>
        <p:sp>
          <p:nvSpPr>
            <p:cNvPr id="35952" name="Rectangle 112"/>
            <p:cNvSpPr>
              <a:spLocks noChangeArrowheads="1"/>
            </p:cNvSpPr>
            <p:nvPr/>
          </p:nvSpPr>
          <p:spPr bwMode="auto">
            <a:xfrm>
              <a:off x="8040475" y="472865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Valid</a:t>
              </a:r>
            </a:p>
          </p:txBody>
        </p:sp>
        <p:sp>
          <p:nvSpPr>
            <p:cNvPr id="35953" name="Rectangle 113"/>
            <p:cNvSpPr>
              <a:spLocks noChangeArrowheads="1"/>
            </p:cNvSpPr>
            <p:nvPr/>
          </p:nvSpPr>
          <p:spPr bwMode="auto">
            <a:xfrm>
              <a:off x="7410238" y="4728659"/>
              <a:ext cx="630238"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PPN</a:t>
              </a:r>
            </a:p>
          </p:txBody>
        </p:sp>
        <p:sp>
          <p:nvSpPr>
            <p:cNvPr id="35954" name="Rectangle 114"/>
            <p:cNvSpPr>
              <a:spLocks noChangeArrowheads="1"/>
            </p:cNvSpPr>
            <p:nvPr/>
          </p:nvSpPr>
          <p:spPr bwMode="auto">
            <a:xfrm>
              <a:off x="6784763" y="472865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Tag</a:t>
              </a:r>
            </a:p>
          </p:txBody>
        </p:sp>
        <p:sp>
          <p:nvSpPr>
            <p:cNvPr id="35955" name="Rectangle 115"/>
            <p:cNvSpPr>
              <a:spLocks noChangeArrowheads="1"/>
            </p:cNvSpPr>
            <p:nvPr/>
          </p:nvSpPr>
          <p:spPr bwMode="auto">
            <a:xfrm>
              <a:off x="6156113" y="4728659"/>
              <a:ext cx="628650"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Valid</a:t>
              </a:r>
            </a:p>
          </p:txBody>
        </p:sp>
        <p:sp>
          <p:nvSpPr>
            <p:cNvPr id="35956" name="Rectangle 116"/>
            <p:cNvSpPr>
              <a:spLocks noChangeArrowheads="1"/>
            </p:cNvSpPr>
            <p:nvPr/>
          </p:nvSpPr>
          <p:spPr bwMode="auto">
            <a:xfrm>
              <a:off x="5530638" y="472865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PPN</a:t>
              </a:r>
            </a:p>
          </p:txBody>
        </p:sp>
        <p:sp>
          <p:nvSpPr>
            <p:cNvPr id="35957" name="Rectangle 117"/>
            <p:cNvSpPr>
              <a:spLocks noChangeArrowheads="1"/>
            </p:cNvSpPr>
            <p:nvPr/>
          </p:nvSpPr>
          <p:spPr bwMode="auto">
            <a:xfrm>
              <a:off x="4903575" y="4728659"/>
              <a:ext cx="627063"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Tag</a:t>
              </a:r>
            </a:p>
          </p:txBody>
        </p:sp>
        <p:sp>
          <p:nvSpPr>
            <p:cNvPr id="35958" name="Rectangle 118"/>
            <p:cNvSpPr>
              <a:spLocks noChangeArrowheads="1"/>
            </p:cNvSpPr>
            <p:nvPr/>
          </p:nvSpPr>
          <p:spPr bwMode="auto">
            <a:xfrm>
              <a:off x="4274925" y="4728659"/>
              <a:ext cx="628650"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Valid</a:t>
              </a:r>
            </a:p>
          </p:txBody>
        </p:sp>
        <p:sp>
          <p:nvSpPr>
            <p:cNvPr id="35959" name="Rectangle 119"/>
            <p:cNvSpPr>
              <a:spLocks noChangeArrowheads="1"/>
            </p:cNvSpPr>
            <p:nvPr/>
          </p:nvSpPr>
          <p:spPr bwMode="auto">
            <a:xfrm>
              <a:off x="3647863" y="4728659"/>
              <a:ext cx="627063"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PPN</a:t>
              </a:r>
            </a:p>
          </p:txBody>
        </p:sp>
        <p:sp>
          <p:nvSpPr>
            <p:cNvPr id="35960" name="Rectangle 120"/>
            <p:cNvSpPr>
              <a:spLocks noChangeArrowheads="1"/>
            </p:cNvSpPr>
            <p:nvPr/>
          </p:nvSpPr>
          <p:spPr bwMode="auto">
            <a:xfrm>
              <a:off x="3022388" y="472865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Tag</a:t>
              </a:r>
            </a:p>
          </p:txBody>
        </p:sp>
        <p:sp>
          <p:nvSpPr>
            <p:cNvPr id="35961" name="Rectangle 121"/>
            <p:cNvSpPr>
              <a:spLocks noChangeArrowheads="1"/>
            </p:cNvSpPr>
            <p:nvPr/>
          </p:nvSpPr>
          <p:spPr bwMode="auto">
            <a:xfrm>
              <a:off x="2393738" y="4728659"/>
              <a:ext cx="628650"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Valid</a:t>
              </a:r>
            </a:p>
          </p:txBody>
        </p:sp>
        <p:sp>
          <p:nvSpPr>
            <p:cNvPr id="35962" name="Rectangle 122"/>
            <p:cNvSpPr>
              <a:spLocks noChangeArrowheads="1"/>
            </p:cNvSpPr>
            <p:nvPr/>
          </p:nvSpPr>
          <p:spPr bwMode="auto">
            <a:xfrm>
              <a:off x="1768263" y="472865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PPN</a:t>
              </a:r>
            </a:p>
          </p:txBody>
        </p:sp>
        <p:sp>
          <p:nvSpPr>
            <p:cNvPr id="35963" name="Rectangle 123"/>
            <p:cNvSpPr>
              <a:spLocks noChangeArrowheads="1"/>
            </p:cNvSpPr>
            <p:nvPr/>
          </p:nvSpPr>
          <p:spPr bwMode="auto">
            <a:xfrm>
              <a:off x="1138025" y="4728659"/>
              <a:ext cx="630238"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Tag</a:t>
              </a:r>
            </a:p>
          </p:txBody>
        </p:sp>
        <p:sp>
          <p:nvSpPr>
            <p:cNvPr id="35964" name="Rectangle 124"/>
            <p:cNvSpPr>
              <a:spLocks noChangeArrowheads="1"/>
            </p:cNvSpPr>
            <p:nvPr/>
          </p:nvSpPr>
          <p:spPr bwMode="auto">
            <a:xfrm>
              <a:off x="512550" y="472865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Set</a:t>
              </a:r>
            </a:p>
          </p:txBody>
        </p:sp>
        <p:sp>
          <p:nvSpPr>
            <p:cNvPr id="35965" name="Line 125"/>
            <p:cNvSpPr>
              <a:spLocks noChangeShapeType="1"/>
            </p:cNvSpPr>
            <p:nvPr/>
          </p:nvSpPr>
          <p:spPr bwMode="auto">
            <a:xfrm>
              <a:off x="512550" y="5054097"/>
              <a:ext cx="8153401" cy="1588"/>
            </a:xfrm>
            <a:prstGeom prst="line">
              <a:avLst/>
            </a:prstGeom>
            <a:noFill/>
            <a:ln w="28575">
              <a:solidFill>
                <a:srgbClr val="000066"/>
              </a:solidFill>
              <a:miter lim="800000"/>
              <a:headEnd/>
              <a:tailEnd/>
            </a:ln>
            <a:effectLst/>
          </p:spPr>
          <p:txBody>
            <a:bodyPr/>
            <a:lstStyle/>
            <a:p>
              <a:endParaRPr lang="en-US" sz="1800" i="1">
                <a:solidFill>
                  <a:srgbClr val="990000"/>
                </a:solidFill>
              </a:endParaRPr>
            </a:p>
          </p:txBody>
        </p:sp>
        <p:sp>
          <p:nvSpPr>
            <p:cNvPr id="35966" name="Line 126"/>
            <p:cNvSpPr>
              <a:spLocks noChangeShapeType="1"/>
            </p:cNvSpPr>
            <p:nvPr/>
          </p:nvSpPr>
          <p:spPr bwMode="auto">
            <a:xfrm>
              <a:off x="512550" y="5379534"/>
              <a:ext cx="8153401" cy="1588"/>
            </a:xfrm>
            <a:prstGeom prst="line">
              <a:avLst/>
            </a:prstGeom>
            <a:noFill/>
            <a:ln w="12600">
              <a:solidFill>
                <a:srgbClr val="000066"/>
              </a:solidFill>
              <a:miter lim="800000"/>
              <a:headEnd/>
              <a:tailEnd/>
            </a:ln>
            <a:effectLst/>
          </p:spPr>
          <p:txBody>
            <a:bodyPr/>
            <a:lstStyle/>
            <a:p>
              <a:endParaRPr lang="en-US" sz="1800"/>
            </a:p>
          </p:txBody>
        </p:sp>
        <p:sp>
          <p:nvSpPr>
            <p:cNvPr id="35967" name="Line 127"/>
            <p:cNvSpPr>
              <a:spLocks noChangeShapeType="1"/>
            </p:cNvSpPr>
            <p:nvPr/>
          </p:nvSpPr>
          <p:spPr bwMode="auto">
            <a:xfrm>
              <a:off x="512550" y="5703384"/>
              <a:ext cx="8153401" cy="1588"/>
            </a:xfrm>
            <a:prstGeom prst="line">
              <a:avLst/>
            </a:prstGeom>
            <a:noFill/>
            <a:ln w="12600">
              <a:solidFill>
                <a:srgbClr val="000066"/>
              </a:solidFill>
              <a:miter lim="800000"/>
              <a:headEnd/>
              <a:tailEnd/>
            </a:ln>
            <a:effectLst/>
          </p:spPr>
          <p:txBody>
            <a:bodyPr/>
            <a:lstStyle/>
            <a:p>
              <a:endParaRPr lang="en-US" sz="1800"/>
            </a:p>
          </p:txBody>
        </p:sp>
        <p:sp>
          <p:nvSpPr>
            <p:cNvPr id="35968" name="Line 128"/>
            <p:cNvSpPr>
              <a:spLocks noChangeShapeType="1"/>
            </p:cNvSpPr>
            <p:nvPr/>
          </p:nvSpPr>
          <p:spPr bwMode="auto">
            <a:xfrm>
              <a:off x="512550" y="6028822"/>
              <a:ext cx="8153401" cy="1588"/>
            </a:xfrm>
            <a:prstGeom prst="line">
              <a:avLst/>
            </a:prstGeom>
            <a:noFill/>
            <a:ln w="12600">
              <a:solidFill>
                <a:srgbClr val="000066"/>
              </a:solidFill>
              <a:miter lim="800000"/>
              <a:headEnd/>
              <a:tailEnd/>
            </a:ln>
            <a:effectLst/>
          </p:spPr>
          <p:txBody>
            <a:bodyPr/>
            <a:lstStyle/>
            <a:p>
              <a:endParaRPr lang="en-US" sz="1800"/>
            </a:p>
          </p:txBody>
        </p:sp>
        <p:sp>
          <p:nvSpPr>
            <p:cNvPr id="35969" name="Line 129"/>
            <p:cNvSpPr>
              <a:spLocks noChangeShapeType="1"/>
            </p:cNvSpPr>
            <p:nvPr/>
          </p:nvSpPr>
          <p:spPr bwMode="auto">
            <a:xfrm>
              <a:off x="1768263" y="4728659"/>
              <a:ext cx="1588" cy="1625601"/>
            </a:xfrm>
            <a:prstGeom prst="line">
              <a:avLst/>
            </a:prstGeom>
            <a:noFill/>
            <a:ln w="12600">
              <a:solidFill>
                <a:srgbClr val="000066"/>
              </a:solidFill>
              <a:miter lim="800000"/>
              <a:headEnd/>
              <a:tailEnd/>
            </a:ln>
            <a:effectLst/>
          </p:spPr>
          <p:txBody>
            <a:bodyPr/>
            <a:lstStyle/>
            <a:p>
              <a:endParaRPr lang="en-US" sz="1800"/>
            </a:p>
          </p:txBody>
        </p:sp>
        <p:sp>
          <p:nvSpPr>
            <p:cNvPr id="35970" name="Line 130"/>
            <p:cNvSpPr>
              <a:spLocks noChangeShapeType="1"/>
            </p:cNvSpPr>
            <p:nvPr/>
          </p:nvSpPr>
          <p:spPr bwMode="auto">
            <a:xfrm>
              <a:off x="2393738" y="4728659"/>
              <a:ext cx="1588" cy="1625601"/>
            </a:xfrm>
            <a:prstGeom prst="line">
              <a:avLst/>
            </a:prstGeom>
            <a:noFill/>
            <a:ln w="12600">
              <a:solidFill>
                <a:srgbClr val="000066"/>
              </a:solidFill>
              <a:miter lim="800000"/>
              <a:headEnd/>
              <a:tailEnd/>
            </a:ln>
            <a:effectLst/>
          </p:spPr>
          <p:txBody>
            <a:bodyPr/>
            <a:lstStyle/>
            <a:p>
              <a:endParaRPr lang="en-US" sz="1800"/>
            </a:p>
          </p:txBody>
        </p:sp>
        <p:sp>
          <p:nvSpPr>
            <p:cNvPr id="35971" name="Line 131"/>
            <p:cNvSpPr>
              <a:spLocks noChangeShapeType="1"/>
            </p:cNvSpPr>
            <p:nvPr/>
          </p:nvSpPr>
          <p:spPr bwMode="auto">
            <a:xfrm>
              <a:off x="3647863" y="4728659"/>
              <a:ext cx="1588" cy="1625601"/>
            </a:xfrm>
            <a:prstGeom prst="line">
              <a:avLst/>
            </a:prstGeom>
            <a:noFill/>
            <a:ln w="12600">
              <a:solidFill>
                <a:srgbClr val="000066"/>
              </a:solidFill>
              <a:miter lim="800000"/>
              <a:headEnd/>
              <a:tailEnd/>
            </a:ln>
            <a:effectLst/>
          </p:spPr>
          <p:txBody>
            <a:bodyPr/>
            <a:lstStyle/>
            <a:p>
              <a:endParaRPr lang="en-US" sz="1800"/>
            </a:p>
          </p:txBody>
        </p:sp>
        <p:sp>
          <p:nvSpPr>
            <p:cNvPr id="35972" name="Line 132"/>
            <p:cNvSpPr>
              <a:spLocks noChangeShapeType="1"/>
            </p:cNvSpPr>
            <p:nvPr/>
          </p:nvSpPr>
          <p:spPr bwMode="auto">
            <a:xfrm>
              <a:off x="4274925" y="4728659"/>
              <a:ext cx="1588" cy="1625601"/>
            </a:xfrm>
            <a:prstGeom prst="line">
              <a:avLst/>
            </a:prstGeom>
            <a:noFill/>
            <a:ln w="12600">
              <a:solidFill>
                <a:srgbClr val="000066"/>
              </a:solidFill>
              <a:miter lim="800000"/>
              <a:headEnd/>
              <a:tailEnd/>
            </a:ln>
            <a:effectLst/>
          </p:spPr>
          <p:txBody>
            <a:bodyPr/>
            <a:lstStyle/>
            <a:p>
              <a:endParaRPr lang="en-US" sz="1800"/>
            </a:p>
          </p:txBody>
        </p:sp>
        <p:sp>
          <p:nvSpPr>
            <p:cNvPr id="35973" name="Line 133"/>
            <p:cNvSpPr>
              <a:spLocks noChangeShapeType="1"/>
            </p:cNvSpPr>
            <p:nvPr/>
          </p:nvSpPr>
          <p:spPr bwMode="auto">
            <a:xfrm>
              <a:off x="5530638" y="4728659"/>
              <a:ext cx="1588" cy="1625601"/>
            </a:xfrm>
            <a:prstGeom prst="line">
              <a:avLst/>
            </a:prstGeom>
            <a:noFill/>
            <a:ln w="12600">
              <a:solidFill>
                <a:srgbClr val="000066"/>
              </a:solidFill>
              <a:miter lim="800000"/>
              <a:headEnd/>
              <a:tailEnd/>
            </a:ln>
            <a:effectLst/>
          </p:spPr>
          <p:txBody>
            <a:bodyPr/>
            <a:lstStyle/>
            <a:p>
              <a:endParaRPr lang="en-US" sz="1800"/>
            </a:p>
          </p:txBody>
        </p:sp>
        <p:sp>
          <p:nvSpPr>
            <p:cNvPr id="35974" name="Line 134"/>
            <p:cNvSpPr>
              <a:spLocks noChangeShapeType="1"/>
            </p:cNvSpPr>
            <p:nvPr/>
          </p:nvSpPr>
          <p:spPr bwMode="auto">
            <a:xfrm>
              <a:off x="6156113" y="4728659"/>
              <a:ext cx="1588" cy="1625601"/>
            </a:xfrm>
            <a:prstGeom prst="line">
              <a:avLst/>
            </a:prstGeom>
            <a:noFill/>
            <a:ln w="12600">
              <a:solidFill>
                <a:srgbClr val="000066"/>
              </a:solidFill>
              <a:miter lim="800000"/>
              <a:headEnd/>
              <a:tailEnd/>
            </a:ln>
            <a:effectLst/>
          </p:spPr>
          <p:txBody>
            <a:bodyPr/>
            <a:lstStyle/>
            <a:p>
              <a:endParaRPr lang="en-US" sz="1800"/>
            </a:p>
          </p:txBody>
        </p:sp>
        <p:sp>
          <p:nvSpPr>
            <p:cNvPr id="35975" name="Line 135"/>
            <p:cNvSpPr>
              <a:spLocks noChangeShapeType="1"/>
            </p:cNvSpPr>
            <p:nvPr/>
          </p:nvSpPr>
          <p:spPr bwMode="auto">
            <a:xfrm>
              <a:off x="7410238" y="4728659"/>
              <a:ext cx="1588" cy="1625601"/>
            </a:xfrm>
            <a:prstGeom prst="line">
              <a:avLst/>
            </a:prstGeom>
            <a:noFill/>
            <a:ln w="12600">
              <a:solidFill>
                <a:srgbClr val="000066"/>
              </a:solidFill>
              <a:miter lim="800000"/>
              <a:headEnd/>
              <a:tailEnd/>
            </a:ln>
            <a:effectLst/>
          </p:spPr>
          <p:txBody>
            <a:bodyPr/>
            <a:lstStyle/>
            <a:p>
              <a:endParaRPr lang="en-US" sz="1800"/>
            </a:p>
          </p:txBody>
        </p:sp>
        <p:sp>
          <p:nvSpPr>
            <p:cNvPr id="35976" name="Line 136"/>
            <p:cNvSpPr>
              <a:spLocks noChangeShapeType="1"/>
            </p:cNvSpPr>
            <p:nvPr/>
          </p:nvSpPr>
          <p:spPr bwMode="auto">
            <a:xfrm>
              <a:off x="8040475" y="4728659"/>
              <a:ext cx="1588" cy="1625601"/>
            </a:xfrm>
            <a:prstGeom prst="line">
              <a:avLst/>
            </a:prstGeom>
            <a:noFill/>
            <a:ln w="12600">
              <a:solidFill>
                <a:srgbClr val="000066"/>
              </a:solidFill>
              <a:miter lim="800000"/>
              <a:headEnd/>
              <a:tailEnd/>
            </a:ln>
            <a:effectLst/>
          </p:spPr>
          <p:txBody>
            <a:bodyPr/>
            <a:lstStyle/>
            <a:p>
              <a:endParaRPr lang="en-US" sz="1800"/>
            </a:p>
          </p:txBody>
        </p:sp>
        <p:sp>
          <p:nvSpPr>
            <p:cNvPr id="35977" name="Line 137"/>
            <p:cNvSpPr>
              <a:spLocks noChangeShapeType="1"/>
            </p:cNvSpPr>
            <p:nvPr/>
          </p:nvSpPr>
          <p:spPr bwMode="auto">
            <a:xfrm>
              <a:off x="1138025" y="4728659"/>
              <a:ext cx="1588" cy="1625601"/>
            </a:xfrm>
            <a:prstGeom prst="line">
              <a:avLst/>
            </a:prstGeom>
            <a:noFill/>
            <a:ln w="28575">
              <a:solidFill>
                <a:srgbClr val="000066"/>
              </a:solidFill>
              <a:miter lim="800000"/>
              <a:headEnd/>
              <a:tailEnd/>
            </a:ln>
            <a:effectLst/>
          </p:spPr>
          <p:txBody>
            <a:bodyPr/>
            <a:lstStyle/>
            <a:p>
              <a:endParaRPr lang="en-US" sz="1800"/>
            </a:p>
          </p:txBody>
        </p:sp>
        <p:sp>
          <p:nvSpPr>
            <p:cNvPr id="35978" name="Line 138"/>
            <p:cNvSpPr>
              <a:spLocks noChangeShapeType="1"/>
            </p:cNvSpPr>
            <p:nvPr/>
          </p:nvSpPr>
          <p:spPr bwMode="auto">
            <a:xfrm>
              <a:off x="3022388" y="4728659"/>
              <a:ext cx="1588" cy="1625601"/>
            </a:xfrm>
            <a:prstGeom prst="line">
              <a:avLst/>
            </a:prstGeom>
            <a:noFill/>
            <a:ln w="28575">
              <a:solidFill>
                <a:srgbClr val="000066"/>
              </a:solidFill>
              <a:miter lim="800000"/>
              <a:headEnd/>
              <a:tailEnd/>
            </a:ln>
            <a:effectLst/>
          </p:spPr>
          <p:txBody>
            <a:bodyPr/>
            <a:lstStyle/>
            <a:p>
              <a:endParaRPr lang="en-US" sz="1800"/>
            </a:p>
          </p:txBody>
        </p:sp>
        <p:sp>
          <p:nvSpPr>
            <p:cNvPr id="35979" name="Line 139"/>
            <p:cNvSpPr>
              <a:spLocks noChangeShapeType="1"/>
            </p:cNvSpPr>
            <p:nvPr/>
          </p:nvSpPr>
          <p:spPr bwMode="auto">
            <a:xfrm>
              <a:off x="512550" y="4728659"/>
              <a:ext cx="1588" cy="1625601"/>
            </a:xfrm>
            <a:prstGeom prst="line">
              <a:avLst/>
            </a:prstGeom>
            <a:noFill/>
            <a:ln w="28575">
              <a:solidFill>
                <a:srgbClr val="000066"/>
              </a:solidFill>
              <a:miter lim="800000"/>
              <a:headEnd/>
              <a:tailEnd/>
            </a:ln>
            <a:effectLst/>
          </p:spPr>
          <p:txBody>
            <a:bodyPr/>
            <a:lstStyle/>
            <a:p>
              <a:endParaRPr lang="en-US" sz="1800"/>
            </a:p>
          </p:txBody>
        </p:sp>
        <p:sp>
          <p:nvSpPr>
            <p:cNvPr id="35980" name="Line 140"/>
            <p:cNvSpPr>
              <a:spLocks noChangeShapeType="1"/>
            </p:cNvSpPr>
            <p:nvPr/>
          </p:nvSpPr>
          <p:spPr bwMode="auto">
            <a:xfrm>
              <a:off x="4903575" y="4728659"/>
              <a:ext cx="1588" cy="1625601"/>
            </a:xfrm>
            <a:prstGeom prst="line">
              <a:avLst/>
            </a:prstGeom>
            <a:noFill/>
            <a:ln w="28575">
              <a:solidFill>
                <a:srgbClr val="000066"/>
              </a:solidFill>
              <a:miter lim="800000"/>
              <a:headEnd/>
              <a:tailEnd/>
            </a:ln>
            <a:effectLst/>
          </p:spPr>
          <p:txBody>
            <a:bodyPr/>
            <a:lstStyle/>
            <a:p>
              <a:endParaRPr lang="en-US" sz="1800"/>
            </a:p>
          </p:txBody>
        </p:sp>
        <p:sp>
          <p:nvSpPr>
            <p:cNvPr id="35981" name="Line 141"/>
            <p:cNvSpPr>
              <a:spLocks noChangeShapeType="1"/>
            </p:cNvSpPr>
            <p:nvPr/>
          </p:nvSpPr>
          <p:spPr bwMode="auto">
            <a:xfrm>
              <a:off x="6784763" y="4728659"/>
              <a:ext cx="1588" cy="1625601"/>
            </a:xfrm>
            <a:prstGeom prst="line">
              <a:avLst/>
            </a:prstGeom>
            <a:noFill/>
            <a:ln w="28575">
              <a:solidFill>
                <a:srgbClr val="000066"/>
              </a:solidFill>
              <a:miter lim="800000"/>
              <a:headEnd/>
              <a:tailEnd/>
            </a:ln>
            <a:effectLst/>
          </p:spPr>
          <p:txBody>
            <a:bodyPr/>
            <a:lstStyle/>
            <a:p>
              <a:endParaRPr lang="en-US" sz="1800"/>
            </a:p>
          </p:txBody>
        </p:sp>
        <p:sp>
          <p:nvSpPr>
            <p:cNvPr id="35982" name="Line 142"/>
            <p:cNvSpPr>
              <a:spLocks noChangeShapeType="1"/>
            </p:cNvSpPr>
            <p:nvPr/>
          </p:nvSpPr>
          <p:spPr bwMode="auto">
            <a:xfrm>
              <a:off x="512550" y="4728659"/>
              <a:ext cx="8153401" cy="1588"/>
            </a:xfrm>
            <a:prstGeom prst="line">
              <a:avLst/>
            </a:prstGeom>
            <a:noFill/>
            <a:ln w="28575">
              <a:solidFill>
                <a:srgbClr val="000066"/>
              </a:solidFill>
              <a:miter lim="800000"/>
              <a:headEnd/>
              <a:tailEnd/>
            </a:ln>
            <a:effectLst/>
          </p:spPr>
          <p:txBody>
            <a:bodyPr/>
            <a:lstStyle/>
            <a:p>
              <a:endParaRPr lang="en-US" sz="1800" i="1" dirty="0">
                <a:solidFill>
                  <a:srgbClr val="990000"/>
                </a:solidFill>
              </a:endParaRPr>
            </a:p>
          </p:txBody>
        </p:sp>
        <p:sp>
          <p:nvSpPr>
            <p:cNvPr id="35983" name="Line 143"/>
            <p:cNvSpPr>
              <a:spLocks noChangeShapeType="1"/>
            </p:cNvSpPr>
            <p:nvPr/>
          </p:nvSpPr>
          <p:spPr bwMode="auto">
            <a:xfrm>
              <a:off x="8665951" y="4728659"/>
              <a:ext cx="1588" cy="1625601"/>
            </a:xfrm>
            <a:prstGeom prst="line">
              <a:avLst/>
            </a:prstGeom>
            <a:noFill/>
            <a:ln w="28575">
              <a:solidFill>
                <a:srgbClr val="000066"/>
              </a:solidFill>
              <a:miter lim="800000"/>
              <a:headEnd/>
              <a:tailEnd/>
            </a:ln>
            <a:effectLst/>
          </p:spPr>
          <p:txBody>
            <a:bodyPr/>
            <a:lstStyle/>
            <a:p>
              <a:endParaRPr lang="en-US" sz="1800"/>
            </a:p>
          </p:txBody>
        </p:sp>
        <p:sp>
          <p:nvSpPr>
            <p:cNvPr id="35984" name="Line 144"/>
            <p:cNvSpPr>
              <a:spLocks noChangeShapeType="1"/>
            </p:cNvSpPr>
            <p:nvPr/>
          </p:nvSpPr>
          <p:spPr bwMode="auto">
            <a:xfrm>
              <a:off x="512550" y="6354260"/>
              <a:ext cx="8153401" cy="1588"/>
            </a:xfrm>
            <a:prstGeom prst="line">
              <a:avLst/>
            </a:prstGeom>
            <a:noFill/>
            <a:ln w="28575">
              <a:solidFill>
                <a:srgbClr val="000066"/>
              </a:solidFill>
              <a:miter lim="800000"/>
              <a:headEnd/>
              <a:tailEnd/>
            </a:ln>
            <a:effectLst/>
          </p:spPr>
          <p:txBody>
            <a:bodyPr/>
            <a:lstStyle/>
            <a:p>
              <a:endParaRPr lang="en-US" sz="1800"/>
            </a:p>
          </p:txBody>
        </p:sp>
      </p:grpSp>
      <p:sp>
        <p:nvSpPr>
          <p:cNvPr id="8" name="TextBox 7"/>
          <p:cNvSpPr txBox="1"/>
          <p:nvPr/>
        </p:nvSpPr>
        <p:spPr>
          <a:xfrm>
            <a:off x="1484313" y="4117994"/>
            <a:ext cx="3433697" cy="369332"/>
          </a:xfrm>
          <a:prstGeom prst="rect">
            <a:avLst/>
          </a:prstGeom>
          <a:noFill/>
        </p:spPr>
        <p:txBody>
          <a:bodyPr wrap="none" rtlCol="0">
            <a:spAutoFit/>
          </a:bodyPr>
          <a:lstStyle/>
          <a:p>
            <a:r>
              <a:rPr lang="en-US" sz="1800" dirty="0">
                <a:solidFill>
                  <a:schemeClr val="bg2">
                    <a:lumMod val="75000"/>
                  </a:schemeClr>
                </a:solidFill>
                <a:latin typeface="Calibri" pitchFamily="34" charset="0"/>
              </a:rPr>
              <a:t>Translation Lookaside Buffer (TLB)</a:t>
            </a:r>
          </a:p>
        </p:txBody>
      </p:sp>
      <p:sp>
        <p:nvSpPr>
          <p:cNvPr id="11" name="TextBox 10"/>
          <p:cNvSpPr txBox="1"/>
          <p:nvPr/>
        </p:nvSpPr>
        <p:spPr>
          <a:xfrm>
            <a:off x="2666960" y="3637370"/>
            <a:ext cx="2233304" cy="369332"/>
          </a:xfrm>
          <a:prstGeom prst="rect">
            <a:avLst/>
          </a:prstGeom>
          <a:noFill/>
        </p:spPr>
        <p:txBody>
          <a:bodyPr wrap="none" rtlCol="0">
            <a:spAutoFit/>
          </a:bodyPr>
          <a:lstStyle/>
          <a:p>
            <a:r>
              <a:rPr lang="en-US" sz="1800" dirty="0">
                <a:solidFill>
                  <a:srgbClr val="C00000"/>
                </a:solidFill>
                <a:latin typeface="Calibri" pitchFamily="34" charset="0"/>
              </a:rPr>
              <a:t>VPN </a:t>
            </a:r>
            <a:r>
              <a:rPr lang="en-US" sz="1800" dirty="0">
                <a:solidFill>
                  <a:schemeClr val="bg2">
                    <a:lumMod val="75000"/>
                  </a:schemeClr>
                </a:solidFill>
                <a:latin typeface="Calibri" pitchFamily="34" charset="0"/>
              </a:rPr>
              <a:t>= 0b</a:t>
            </a:r>
            <a:r>
              <a:rPr lang="en-US" sz="1800" dirty="0">
                <a:solidFill>
                  <a:srgbClr val="0070C0"/>
                </a:solidFill>
                <a:latin typeface="Calibri" pitchFamily="34" charset="0"/>
              </a:rPr>
              <a:t>11</a:t>
            </a:r>
            <a:r>
              <a:rPr lang="en-US" sz="1800" dirty="0">
                <a:solidFill>
                  <a:srgbClr val="00B050"/>
                </a:solidFill>
                <a:latin typeface="Calibri" pitchFamily="34" charset="0"/>
              </a:rPr>
              <a:t>01</a:t>
            </a:r>
            <a:r>
              <a:rPr lang="en-US" sz="1800" dirty="0">
                <a:solidFill>
                  <a:schemeClr val="bg2">
                    <a:lumMod val="75000"/>
                  </a:schemeClr>
                </a:solidFill>
                <a:latin typeface="Calibri" pitchFamily="34" charset="0"/>
              </a:rPr>
              <a:t> </a:t>
            </a:r>
            <a:r>
              <a:rPr lang="en-US" sz="1800" dirty="0">
                <a:solidFill>
                  <a:srgbClr val="C00000"/>
                </a:solidFill>
                <a:latin typeface="Calibri" pitchFamily="34" charset="0"/>
              </a:rPr>
              <a:t>= 0x0D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357018" y="435678"/>
            <a:ext cx="7592093" cy="762000"/>
          </a:xfrm>
          <a:ln/>
        </p:spPr>
        <p:txBody>
          <a:bodyPr/>
          <a:lstStyle/>
          <a:p>
            <a:r>
              <a:rPr lang="en-GB" dirty="0"/>
              <a:t>Simple Memory System Page Table</a:t>
            </a:r>
          </a:p>
        </p:txBody>
      </p:sp>
      <p:sp>
        <p:nvSpPr>
          <p:cNvPr id="34818" name="Rectangle 2"/>
          <p:cNvSpPr>
            <a:spLocks noGrp="1" noChangeArrowheads="1"/>
          </p:cNvSpPr>
          <p:nvPr>
            <p:ph idx="1"/>
          </p:nvPr>
        </p:nvSpPr>
        <p:spPr>
          <a:xfrm>
            <a:off x="396875" y="1362075"/>
            <a:ext cx="7896225" cy="4972050"/>
          </a:xfrm>
          <a:ln/>
        </p:spPr>
        <p:txBody>
          <a:bodyPr/>
          <a:lstStyle/>
          <a:p>
            <a:r>
              <a:rPr lang="en-GB" dirty="0"/>
              <a:t>Only showing the first 16 entries (out of 256)</a:t>
            </a:r>
          </a:p>
        </p:txBody>
      </p:sp>
      <p:sp>
        <p:nvSpPr>
          <p:cNvPr id="34820" name="Rectangle 4"/>
          <p:cNvSpPr>
            <a:spLocks noChangeArrowheads="1"/>
          </p:cNvSpPr>
          <p:nvPr/>
        </p:nvSpPr>
        <p:spPr bwMode="auto">
          <a:xfrm>
            <a:off x="5725716" y="4134805"/>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1</a:t>
            </a:r>
          </a:p>
        </p:txBody>
      </p:sp>
      <p:sp>
        <p:nvSpPr>
          <p:cNvPr id="34821" name="Rectangle 5"/>
          <p:cNvSpPr>
            <a:spLocks noChangeArrowheads="1"/>
          </p:cNvSpPr>
          <p:nvPr/>
        </p:nvSpPr>
        <p:spPr bwMode="auto">
          <a:xfrm>
            <a:off x="5206603" y="4134805"/>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0D</a:t>
            </a:r>
          </a:p>
        </p:txBody>
      </p:sp>
      <p:sp>
        <p:nvSpPr>
          <p:cNvPr id="34822" name="Rectangle 6"/>
          <p:cNvSpPr>
            <a:spLocks noChangeArrowheads="1"/>
          </p:cNvSpPr>
          <p:nvPr/>
        </p:nvSpPr>
        <p:spPr bwMode="auto">
          <a:xfrm>
            <a:off x="4686300" y="4134805"/>
            <a:ext cx="520304" cy="230981"/>
          </a:xfrm>
          <a:prstGeom prst="rect">
            <a:avLst/>
          </a:prstGeom>
          <a:solidFill>
            <a:srgbClr val="EBEBEB"/>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990000"/>
                </a:solidFill>
                <a:latin typeface="Calibri" pitchFamily="34" charset="0"/>
              </a:rPr>
              <a:t>0F</a:t>
            </a:r>
          </a:p>
        </p:txBody>
      </p:sp>
      <p:sp>
        <p:nvSpPr>
          <p:cNvPr id="34826" name="Rectangle 10"/>
          <p:cNvSpPr>
            <a:spLocks noChangeArrowheads="1"/>
          </p:cNvSpPr>
          <p:nvPr/>
        </p:nvSpPr>
        <p:spPr bwMode="auto">
          <a:xfrm>
            <a:off x="5725716" y="3905014"/>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1</a:t>
            </a:r>
          </a:p>
        </p:txBody>
      </p:sp>
      <p:sp>
        <p:nvSpPr>
          <p:cNvPr id="34827" name="Rectangle 11"/>
          <p:cNvSpPr>
            <a:spLocks noChangeArrowheads="1"/>
          </p:cNvSpPr>
          <p:nvPr/>
        </p:nvSpPr>
        <p:spPr bwMode="auto">
          <a:xfrm>
            <a:off x="5206603" y="3905014"/>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11</a:t>
            </a:r>
          </a:p>
        </p:txBody>
      </p:sp>
      <p:sp>
        <p:nvSpPr>
          <p:cNvPr id="34828" name="Rectangle 12"/>
          <p:cNvSpPr>
            <a:spLocks noChangeArrowheads="1"/>
          </p:cNvSpPr>
          <p:nvPr/>
        </p:nvSpPr>
        <p:spPr bwMode="auto">
          <a:xfrm>
            <a:off x="4686300" y="3905014"/>
            <a:ext cx="520304" cy="230981"/>
          </a:xfrm>
          <a:prstGeom prst="rect">
            <a:avLst/>
          </a:prstGeom>
          <a:solidFill>
            <a:srgbClr val="EBEBEB"/>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990000"/>
                </a:solidFill>
                <a:latin typeface="Calibri" pitchFamily="34" charset="0"/>
              </a:rPr>
              <a:t>0E</a:t>
            </a:r>
          </a:p>
        </p:txBody>
      </p:sp>
      <p:sp>
        <p:nvSpPr>
          <p:cNvPr id="34832" name="Rectangle 16"/>
          <p:cNvSpPr>
            <a:spLocks noChangeArrowheads="1"/>
          </p:cNvSpPr>
          <p:nvPr/>
        </p:nvSpPr>
        <p:spPr bwMode="auto">
          <a:xfrm>
            <a:off x="5725716" y="3675223"/>
            <a:ext cx="519113" cy="230981"/>
          </a:xfrm>
          <a:prstGeom prst="rect">
            <a:avLst/>
          </a:prstGeom>
          <a:solidFill>
            <a:srgbClr val="F6D2D2"/>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1</a:t>
            </a:r>
          </a:p>
        </p:txBody>
      </p:sp>
      <p:sp>
        <p:nvSpPr>
          <p:cNvPr id="34833" name="Rectangle 17"/>
          <p:cNvSpPr>
            <a:spLocks noChangeArrowheads="1"/>
          </p:cNvSpPr>
          <p:nvPr/>
        </p:nvSpPr>
        <p:spPr bwMode="auto">
          <a:xfrm>
            <a:off x="5206603" y="3675223"/>
            <a:ext cx="519113" cy="230981"/>
          </a:xfrm>
          <a:prstGeom prst="rect">
            <a:avLst/>
          </a:prstGeom>
          <a:solidFill>
            <a:srgbClr val="F6D2D2"/>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2D</a:t>
            </a:r>
          </a:p>
        </p:txBody>
      </p:sp>
      <p:sp>
        <p:nvSpPr>
          <p:cNvPr id="34834" name="Rectangle 18"/>
          <p:cNvSpPr>
            <a:spLocks noChangeArrowheads="1"/>
          </p:cNvSpPr>
          <p:nvPr/>
        </p:nvSpPr>
        <p:spPr bwMode="auto">
          <a:xfrm>
            <a:off x="4686300" y="3675223"/>
            <a:ext cx="520304" cy="230981"/>
          </a:xfrm>
          <a:prstGeom prst="rect">
            <a:avLst/>
          </a:prstGeom>
          <a:solidFill>
            <a:srgbClr val="EBEBEB"/>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990000"/>
                </a:solidFill>
                <a:latin typeface="Calibri" pitchFamily="34" charset="0"/>
              </a:rPr>
              <a:t>0D</a:t>
            </a:r>
          </a:p>
        </p:txBody>
      </p:sp>
      <p:sp>
        <p:nvSpPr>
          <p:cNvPr id="34838" name="Rectangle 22"/>
          <p:cNvSpPr>
            <a:spLocks noChangeArrowheads="1"/>
          </p:cNvSpPr>
          <p:nvPr/>
        </p:nvSpPr>
        <p:spPr bwMode="auto">
          <a:xfrm>
            <a:off x="5725716" y="3444242"/>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0</a:t>
            </a:r>
          </a:p>
        </p:txBody>
      </p:sp>
      <p:sp>
        <p:nvSpPr>
          <p:cNvPr id="34839" name="Rectangle 23"/>
          <p:cNvSpPr>
            <a:spLocks noChangeArrowheads="1"/>
          </p:cNvSpPr>
          <p:nvPr/>
        </p:nvSpPr>
        <p:spPr bwMode="auto">
          <a:xfrm>
            <a:off x="5206603" y="3444242"/>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a:t>
            </a:r>
          </a:p>
        </p:txBody>
      </p:sp>
      <p:sp>
        <p:nvSpPr>
          <p:cNvPr id="34840" name="Rectangle 24"/>
          <p:cNvSpPr>
            <a:spLocks noChangeArrowheads="1"/>
          </p:cNvSpPr>
          <p:nvPr/>
        </p:nvSpPr>
        <p:spPr bwMode="auto">
          <a:xfrm>
            <a:off x="4686300" y="3444242"/>
            <a:ext cx="520304" cy="230981"/>
          </a:xfrm>
          <a:prstGeom prst="rect">
            <a:avLst/>
          </a:prstGeom>
          <a:solidFill>
            <a:srgbClr val="EBEBEB"/>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990000"/>
                </a:solidFill>
                <a:latin typeface="Calibri" pitchFamily="34" charset="0"/>
              </a:rPr>
              <a:t>0C</a:t>
            </a:r>
          </a:p>
        </p:txBody>
      </p:sp>
      <p:sp>
        <p:nvSpPr>
          <p:cNvPr id="34844" name="Rectangle 28"/>
          <p:cNvSpPr>
            <a:spLocks noChangeArrowheads="1"/>
          </p:cNvSpPr>
          <p:nvPr/>
        </p:nvSpPr>
        <p:spPr bwMode="auto">
          <a:xfrm>
            <a:off x="5725716" y="3213261"/>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0</a:t>
            </a:r>
          </a:p>
        </p:txBody>
      </p:sp>
      <p:sp>
        <p:nvSpPr>
          <p:cNvPr id="34845" name="Rectangle 29"/>
          <p:cNvSpPr>
            <a:spLocks noChangeArrowheads="1"/>
          </p:cNvSpPr>
          <p:nvPr/>
        </p:nvSpPr>
        <p:spPr bwMode="auto">
          <a:xfrm>
            <a:off x="5206603" y="3213261"/>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a:t>
            </a:r>
          </a:p>
        </p:txBody>
      </p:sp>
      <p:sp>
        <p:nvSpPr>
          <p:cNvPr id="34846" name="Rectangle 30"/>
          <p:cNvSpPr>
            <a:spLocks noChangeArrowheads="1"/>
          </p:cNvSpPr>
          <p:nvPr/>
        </p:nvSpPr>
        <p:spPr bwMode="auto">
          <a:xfrm>
            <a:off x="4686300" y="3213261"/>
            <a:ext cx="520304" cy="230981"/>
          </a:xfrm>
          <a:prstGeom prst="rect">
            <a:avLst/>
          </a:prstGeom>
          <a:solidFill>
            <a:srgbClr val="EBEBEB"/>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990000"/>
                </a:solidFill>
                <a:latin typeface="Calibri" pitchFamily="34" charset="0"/>
              </a:rPr>
              <a:t>0B</a:t>
            </a:r>
          </a:p>
        </p:txBody>
      </p:sp>
      <p:sp>
        <p:nvSpPr>
          <p:cNvPr id="34850" name="Rectangle 34"/>
          <p:cNvSpPr>
            <a:spLocks noChangeArrowheads="1"/>
          </p:cNvSpPr>
          <p:nvPr/>
        </p:nvSpPr>
        <p:spPr bwMode="auto">
          <a:xfrm>
            <a:off x="5725716" y="2983470"/>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1</a:t>
            </a:r>
          </a:p>
        </p:txBody>
      </p:sp>
      <p:sp>
        <p:nvSpPr>
          <p:cNvPr id="34851" name="Rectangle 35"/>
          <p:cNvSpPr>
            <a:spLocks noChangeArrowheads="1"/>
          </p:cNvSpPr>
          <p:nvPr/>
        </p:nvSpPr>
        <p:spPr bwMode="auto">
          <a:xfrm>
            <a:off x="5206603" y="2983470"/>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09</a:t>
            </a:r>
          </a:p>
        </p:txBody>
      </p:sp>
      <p:sp>
        <p:nvSpPr>
          <p:cNvPr id="34852" name="Rectangle 36"/>
          <p:cNvSpPr>
            <a:spLocks noChangeArrowheads="1"/>
          </p:cNvSpPr>
          <p:nvPr/>
        </p:nvSpPr>
        <p:spPr bwMode="auto">
          <a:xfrm>
            <a:off x="4686300" y="2983470"/>
            <a:ext cx="520304" cy="230981"/>
          </a:xfrm>
          <a:prstGeom prst="rect">
            <a:avLst/>
          </a:prstGeom>
          <a:solidFill>
            <a:srgbClr val="EBEBEB"/>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990000"/>
                </a:solidFill>
                <a:latin typeface="Calibri" pitchFamily="34" charset="0"/>
              </a:rPr>
              <a:t>0A</a:t>
            </a:r>
          </a:p>
        </p:txBody>
      </p:sp>
      <p:sp>
        <p:nvSpPr>
          <p:cNvPr id="34856" name="Rectangle 40"/>
          <p:cNvSpPr>
            <a:spLocks noChangeArrowheads="1"/>
          </p:cNvSpPr>
          <p:nvPr/>
        </p:nvSpPr>
        <p:spPr bwMode="auto">
          <a:xfrm>
            <a:off x="5725716" y="2753680"/>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1</a:t>
            </a:r>
          </a:p>
        </p:txBody>
      </p:sp>
      <p:sp>
        <p:nvSpPr>
          <p:cNvPr id="34857" name="Rectangle 41"/>
          <p:cNvSpPr>
            <a:spLocks noChangeArrowheads="1"/>
          </p:cNvSpPr>
          <p:nvPr/>
        </p:nvSpPr>
        <p:spPr bwMode="auto">
          <a:xfrm>
            <a:off x="5206603" y="2753680"/>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17</a:t>
            </a:r>
          </a:p>
        </p:txBody>
      </p:sp>
      <p:sp>
        <p:nvSpPr>
          <p:cNvPr id="34858" name="Rectangle 42"/>
          <p:cNvSpPr>
            <a:spLocks noChangeArrowheads="1"/>
          </p:cNvSpPr>
          <p:nvPr/>
        </p:nvSpPr>
        <p:spPr bwMode="auto">
          <a:xfrm>
            <a:off x="4686300" y="2753680"/>
            <a:ext cx="520304" cy="230981"/>
          </a:xfrm>
          <a:prstGeom prst="rect">
            <a:avLst/>
          </a:prstGeom>
          <a:solidFill>
            <a:srgbClr val="EBEBEB"/>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990000"/>
                </a:solidFill>
                <a:latin typeface="Calibri" pitchFamily="34" charset="0"/>
              </a:rPr>
              <a:t>09</a:t>
            </a:r>
          </a:p>
        </p:txBody>
      </p:sp>
      <p:sp>
        <p:nvSpPr>
          <p:cNvPr id="34862" name="Rectangle 46"/>
          <p:cNvSpPr>
            <a:spLocks noChangeArrowheads="1"/>
          </p:cNvSpPr>
          <p:nvPr/>
        </p:nvSpPr>
        <p:spPr bwMode="auto">
          <a:xfrm>
            <a:off x="5725716" y="2522698"/>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1</a:t>
            </a:r>
          </a:p>
        </p:txBody>
      </p:sp>
      <p:sp>
        <p:nvSpPr>
          <p:cNvPr id="34863" name="Rectangle 47"/>
          <p:cNvSpPr>
            <a:spLocks noChangeArrowheads="1"/>
          </p:cNvSpPr>
          <p:nvPr/>
        </p:nvSpPr>
        <p:spPr bwMode="auto">
          <a:xfrm>
            <a:off x="5206603" y="2522698"/>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13</a:t>
            </a:r>
          </a:p>
        </p:txBody>
      </p:sp>
      <p:sp>
        <p:nvSpPr>
          <p:cNvPr id="34864" name="Rectangle 48"/>
          <p:cNvSpPr>
            <a:spLocks noChangeArrowheads="1"/>
          </p:cNvSpPr>
          <p:nvPr/>
        </p:nvSpPr>
        <p:spPr bwMode="auto">
          <a:xfrm>
            <a:off x="4686300" y="2522698"/>
            <a:ext cx="520304" cy="230981"/>
          </a:xfrm>
          <a:prstGeom prst="rect">
            <a:avLst/>
          </a:prstGeom>
          <a:solidFill>
            <a:srgbClr val="EBEBEB"/>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990000"/>
                </a:solidFill>
                <a:latin typeface="Calibri" pitchFamily="34" charset="0"/>
              </a:rPr>
              <a:t>08</a:t>
            </a:r>
          </a:p>
        </p:txBody>
      </p:sp>
      <p:sp>
        <p:nvSpPr>
          <p:cNvPr id="34868" name="Rectangle 52"/>
          <p:cNvSpPr>
            <a:spLocks noChangeArrowheads="1"/>
          </p:cNvSpPr>
          <p:nvPr/>
        </p:nvSpPr>
        <p:spPr bwMode="auto">
          <a:xfrm>
            <a:off x="5725716" y="2292906"/>
            <a:ext cx="519113" cy="22979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i="1" dirty="0">
                <a:solidFill>
                  <a:srgbClr val="990000"/>
                </a:solidFill>
                <a:latin typeface="Calibri" pitchFamily="34" charset="0"/>
              </a:rPr>
              <a:t>Valid</a:t>
            </a:r>
          </a:p>
        </p:txBody>
      </p:sp>
      <p:sp>
        <p:nvSpPr>
          <p:cNvPr id="34869" name="Rectangle 53"/>
          <p:cNvSpPr>
            <a:spLocks noChangeArrowheads="1"/>
          </p:cNvSpPr>
          <p:nvPr/>
        </p:nvSpPr>
        <p:spPr bwMode="auto">
          <a:xfrm>
            <a:off x="5206603" y="2292906"/>
            <a:ext cx="519113" cy="22979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i="1" dirty="0">
                <a:solidFill>
                  <a:srgbClr val="990000"/>
                </a:solidFill>
                <a:latin typeface="Calibri" pitchFamily="34" charset="0"/>
              </a:rPr>
              <a:t>PPN</a:t>
            </a:r>
          </a:p>
        </p:txBody>
      </p:sp>
      <p:sp>
        <p:nvSpPr>
          <p:cNvPr id="34870" name="Rectangle 54"/>
          <p:cNvSpPr>
            <a:spLocks noChangeArrowheads="1"/>
          </p:cNvSpPr>
          <p:nvPr/>
        </p:nvSpPr>
        <p:spPr bwMode="auto">
          <a:xfrm>
            <a:off x="4686300" y="2292906"/>
            <a:ext cx="520304" cy="22979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i="1" dirty="0">
                <a:solidFill>
                  <a:srgbClr val="990000"/>
                </a:solidFill>
                <a:latin typeface="Calibri" pitchFamily="34" charset="0"/>
              </a:rPr>
              <a:t>VPN</a:t>
            </a:r>
          </a:p>
        </p:txBody>
      </p:sp>
      <p:sp>
        <p:nvSpPr>
          <p:cNvPr id="34874" name="Line 58"/>
          <p:cNvSpPr>
            <a:spLocks noChangeShapeType="1"/>
          </p:cNvSpPr>
          <p:nvPr/>
        </p:nvSpPr>
        <p:spPr bwMode="auto">
          <a:xfrm>
            <a:off x="4686300" y="2522697"/>
            <a:ext cx="1577340" cy="1191"/>
          </a:xfrm>
          <a:prstGeom prst="line">
            <a:avLst/>
          </a:prstGeom>
          <a:noFill/>
          <a:ln w="12600">
            <a:solidFill>
              <a:srgbClr val="000066"/>
            </a:solidFill>
            <a:miter lim="800000"/>
            <a:headEnd/>
            <a:tailEnd/>
          </a:ln>
          <a:effectLst/>
        </p:spPr>
        <p:txBody>
          <a:bodyPr/>
          <a:lstStyle/>
          <a:p>
            <a:endParaRPr lang="en-US" sz="1800"/>
          </a:p>
        </p:txBody>
      </p:sp>
      <p:sp>
        <p:nvSpPr>
          <p:cNvPr id="34875" name="Line 59"/>
          <p:cNvSpPr>
            <a:spLocks noChangeShapeType="1"/>
          </p:cNvSpPr>
          <p:nvPr/>
        </p:nvSpPr>
        <p:spPr bwMode="auto">
          <a:xfrm>
            <a:off x="4686300" y="2753678"/>
            <a:ext cx="1577340" cy="1191"/>
          </a:xfrm>
          <a:prstGeom prst="line">
            <a:avLst/>
          </a:prstGeom>
          <a:noFill/>
          <a:ln w="12600">
            <a:solidFill>
              <a:srgbClr val="000066"/>
            </a:solidFill>
            <a:miter lim="800000"/>
            <a:headEnd/>
            <a:tailEnd/>
          </a:ln>
          <a:effectLst/>
        </p:spPr>
        <p:txBody>
          <a:bodyPr/>
          <a:lstStyle/>
          <a:p>
            <a:endParaRPr lang="en-US" sz="1800"/>
          </a:p>
        </p:txBody>
      </p:sp>
      <p:sp>
        <p:nvSpPr>
          <p:cNvPr id="34876" name="Line 60"/>
          <p:cNvSpPr>
            <a:spLocks noChangeShapeType="1"/>
          </p:cNvSpPr>
          <p:nvPr/>
        </p:nvSpPr>
        <p:spPr bwMode="auto">
          <a:xfrm>
            <a:off x="4686300" y="2985848"/>
            <a:ext cx="1577340" cy="1191"/>
          </a:xfrm>
          <a:prstGeom prst="line">
            <a:avLst/>
          </a:prstGeom>
          <a:noFill/>
          <a:ln w="12600">
            <a:solidFill>
              <a:srgbClr val="000066"/>
            </a:solidFill>
            <a:miter lim="800000"/>
            <a:headEnd/>
            <a:tailEnd/>
          </a:ln>
          <a:effectLst/>
        </p:spPr>
        <p:txBody>
          <a:bodyPr/>
          <a:lstStyle/>
          <a:p>
            <a:endParaRPr lang="en-US" sz="1800"/>
          </a:p>
        </p:txBody>
      </p:sp>
      <p:sp>
        <p:nvSpPr>
          <p:cNvPr id="34877" name="Line 61"/>
          <p:cNvSpPr>
            <a:spLocks noChangeShapeType="1"/>
          </p:cNvSpPr>
          <p:nvPr/>
        </p:nvSpPr>
        <p:spPr bwMode="auto">
          <a:xfrm>
            <a:off x="4686300" y="3213260"/>
            <a:ext cx="1577340" cy="1191"/>
          </a:xfrm>
          <a:prstGeom prst="line">
            <a:avLst/>
          </a:prstGeom>
          <a:noFill/>
          <a:ln w="12600">
            <a:solidFill>
              <a:srgbClr val="000066"/>
            </a:solidFill>
            <a:miter lim="800000"/>
            <a:headEnd/>
            <a:tailEnd/>
          </a:ln>
          <a:effectLst/>
        </p:spPr>
        <p:txBody>
          <a:bodyPr/>
          <a:lstStyle/>
          <a:p>
            <a:endParaRPr lang="en-US" sz="1800"/>
          </a:p>
        </p:txBody>
      </p:sp>
      <p:sp>
        <p:nvSpPr>
          <p:cNvPr id="34878" name="Line 62"/>
          <p:cNvSpPr>
            <a:spLocks noChangeShapeType="1"/>
          </p:cNvSpPr>
          <p:nvPr/>
        </p:nvSpPr>
        <p:spPr bwMode="auto">
          <a:xfrm>
            <a:off x="4686300" y="3444241"/>
            <a:ext cx="1577340" cy="1191"/>
          </a:xfrm>
          <a:prstGeom prst="line">
            <a:avLst/>
          </a:prstGeom>
          <a:noFill/>
          <a:ln w="12600">
            <a:solidFill>
              <a:srgbClr val="000066"/>
            </a:solidFill>
            <a:miter lim="800000"/>
            <a:headEnd/>
            <a:tailEnd/>
          </a:ln>
          <a:effectLst/>
        </p:spPr>
        <p:txBody>
          <a:bodyPr/>
          <a:lstStyle/>
          <a:p>
            <a:endParaRPr lang="en-US" sz="1800"/>
          </a:p>
        </p:txBody>
      </p:sp>
      <p:sp>
        <p:nvSpPr>
          <p:cNvPr id="34879" name="Line 63"/>
          <p:cNvSpPr>
            <a:spLocks noChangeShapeType="1"/>
          </p:cNvSpPr>
          <p:nvPr/>
        </p:nvSpPr>
        <p:spPr bwMode="auto">
          <a:xfrm>
            <a:off x="4686300" y="3666491"/>
            <a:ext cx="1577340" cy="1191"/>
          </a:xfrm>
          <a:prstGeom prst="line">
            <a:avLst/>
          </a:prstGeom>
          <a:noFill/>
          <a:ln w="12600">
            <a:solidFill>
              <a:srgbClr val="000066"/>
            </a:solidFill>
            <a:miter lim="800000"/>
            <a:headEnd/>
            <a:tailEnd/>
          </a:ln>
          <a:effectLst/>
        </p:spPr>
        <p:txBody>
          <a:bodyPr/>
          <a:lstStyle/>
          <a:p>
            <a:endParaRPr lang="en-US" sz="1800"/>
          </a:p>
        </p:txBody>
      </p:sp>
      <p:sp>
        <p:nvSpPr>
          <p:cNvPr id="34880" name="Line 64"/>
          <p:cNvSpPr>
            <a:spLocks noChangeShapeType="1"/>
          </p:cNvSpPr>
          <p:nvPr/>
        </p:nvSpPr>
        <p:spPr bwMode="auto">
          <a:xfrm>
            <a:off x="4686300" y="3905012"/>
            <a:ext cx="1577340" cy="1191"/>
          </a:xfrm>
          <a:prstGeom prst="line">
            <a:avLst/>
          </a:prstGeom>
          <a:noFill/>
          <a:ln w="12600">
            <a:solidFill>
              <a:srgbClr val="000066"/>
            </a:solidFill>
            <a:miter lim="800000"/>
            <a:headEnd/>
            <a:tailEnd/>
          </a:ln>
          <a:effectLst/>
        </p:spPr>
        <p:txBody>
          <a:bodyPr/>
          <a:lstStyle/>
          <a:p>
            <a:endParaRPr lang="en-US" sz="1800"/>
          </a:p>
        </p:txBody>
      </p:sp>
      <p:sp>
        <p:nvSpPr>
          <p:cNvPr id="34881" name="Line 65"/>
          <p:cNvSpPr>
            <a:spLocks noChangeShapeType="1"/>
          </p:cNvSpPr>
          <p:nvPr/>
        </p:nvSpPr>
        <p:spPr bwMode="auto">
          <a:xfrm>
            <a:off x="4686300" y="4134803"/>
            <a:ext cx="1577340" cy="1191"/>
          </a:xfrm>
          <a:prstGeom prst="line">
            <a:avLst/>
          </a:prstGeom>
          <a:noFill/>
          <a:ln w="12600">
            <a:solidFill>
              <a:srgbClr val="000066"/>
            </a:solidFill>
            <a:miter lim="800000"/>
            <a:headEnd/>
            <a:tailEnd/>
          </a:ln>
          <a:effectLst/>
        </p:spPr>
        <p:txBody>
          <a:bodyPr/>
          <a:lstStyle/>
          <a:p>
            <a:endParaRPr lang="en-US" sz="1800"/>
          </a:p>
        </p:txBody>
      </p:sp>
      <p:sp>
        <p:nvSpPr>
          <p:cNvPr id="34884" name="Line 68"/>
          <p:cNvSpPr>
            <a:spLocks noChangeShapeType="1"/>
          </p:cNvSpPr>
          <p:nvPr/>
        </p:nvSpPr>
        <p:spPr bwMode="auto">
          <a:xfrm>
            <a:off x="5206604" y="2292906"/>
            <a:ext cx="1191" cy="2072879"/>
          </a:xfrm>
          <a:prstGeom prst="line">
            <a:avLst/>
          </a:prstGeom>
          <a:noFill/>
          <a:ln w="12600">
            <a:solidFill>
              <a:srgbClr val="000066"/>
            </a:solidFill>
            <a:miter lim="800000"/>
            <a:headEnd/>
            <a:tailEnd/>
          </a:ln>
          <a:effectLst/>
        </p:spPr>
        <p:txBody>
          <a:bodyPr/>
          <a:lstStyle/>
          <a:p>
            <a:endParaRPr lang="en-US" sz="1800"/>
          </a:p>
        </p:txBody>
      </p:sp>
      <p:sp>
        <p:nvSpPr>
          <p:cNvPr id="34885" name="Line 69"/>
          <p:cNvSpPr>
            <a:spLocks noChangeShapeType="1"/>
          </p:cNvSpPr>
          <p:nvPr/>
        </p:nvSpPr>
        <p:spPr bwMode="auto">
          <a:xfrm>
            <a:off x="5725716" y="2292906"/>
            <a:ext cx="1191" cy="2072879"/>
          </a:xfrm>
          <a:prstGeom prst="line">
            <a:avLst/>
          </a:prstGeom>
          <a:noFill/>
          <a:ln w="12600">
            <a:solidFill>
              <a:srgbClr val="000066"/>
            </a:solidFill>
            <a:miter lim="800000"/>
            <a:headEnd/>
            <a:tailEnd/>
          </a:ln>
          <a:effectLst/>
        </p:spPr>
        <p:txBody>
          <a:bodyPr/>
          <a:lstStyle/>
          <a:p>
            <a:endParaRPr lang="en-US" sz="1800"/>
          </a:p>
        </p:txBody>
      </p:sp>
      <p:sp>
        <p:nvSpPr>
          <p:cNvPr id="34888" name="Line 72"/>
          <p:cNvSpPr>
            <a:spLocks noChangeShapeType="1"/>
          </p:cNvSpPr>
          <p:nvPr/>
        </p:nvSpPr>
        <p:spPr bwMode="auto">
          <a:xfrm>
            <a:off x="4686300" y="2292906"/>
            <a:ext cx="1577340" cy="1191"/>
          </a:xfrm>
          <a:prstGeom prst="line">
            <a:avLst/>
          </a:prstGeom>
          <a:noFill/>
          <a:ln w="12700">
            <a:solidFill>
              <a:srgbClr val="000066"/>
            </a:solidFill>
            <a:miter lim="800000"/>
            <a:headEnd/>
            <a:tailEnd/>
          </a:ln>
          <a:effectLst/>
        </p:spPr>
        <p:txBody>
          <a:bodyPr/>
          <a:lstStyle/>
          <a:p>
            <a:endParaRPr lang="en-US" sz="1800"/>
          </a:p>
        </p:txBody>
      </p:sp>
      <p:sp>
        <p:nvSpPr>
          <p:cNvPr id="34889" name="Line 73"/>
          <p:cNvSpPr>
            <a:spLocks noChangeShapeType="1"/>
          </p:cNvSpPr>
          <p:nvPr/>
        </p:nvSpPr>
        <p:spPr bwMode="auto">
          <a:xfrm>
            <a:off x="6251179" y="2292906"/>
            <a:ext cx="1191" cy="2072879"/>
          </a:xfrm>
          <a:prstGeom prst="line">
            <a:avLst/>
          </a:prstGeom>
          <a:noFill/>
          <a:ln w="12700">
            <a:solidFill>
              <a:srgbClr val="000066"/>
            </a:solidFill>
            <a:miter lim="800000"/>
            <a:headEnd/>
            <a:tailEnd/>
          </a:ln>
          <a:effectLst/>
        </p:spPr>
        <p:txBody>
          <a:bodyPr/>
          <a:lstStyle/>
          <a:p>
            <a:endParaRPr lang="en-US" sz="1800"/>
          </a:p>
        </p:txBody>
      </p:sp>
      <p:sp>
        <p:nvSpPr>
          <p:cNvPr id="34890" name="Line 74"/>
          <p:cNvSpPr>
            <a:spLocks noChangeShapeType="1"/>
          </p:cNvSpPr>
          <p:nvPr/>
        </p:nvSpPr>
        <p:spPr bwMode="auto">
          <a:xfrm>
            <a:off x="4686300" y="4365785"/>
            <a:ext cx="1577340" cy="1191"/>
          </a:xfrm>
          <a:prstGeom prst="line">
            <a:avLst/>
          </a:prstGeom>
          <a:noFill/>
          <a:ln w="12700">
            <a:solidFill>
              <a:srgbClr val="000066"/>
            </a:solidFill>
            <a:miter lim="800000"/>
            <a:headEnd/>
            <a:tailEnd/>
          </a:ln>
          <a:effectLst/>
        </p:spPr>
        <p:txBody>
          <a:bodyPr/>
          <a:lstStyle/>
          <a:p>
            <a:endParaRPr lang="en-US" sz="1800"/>
          </a:p>
        </p:txBody>
      </p:sp>
      <p:sp>
        <p:nvSpPr>
          <p:cNvPr id="147" name="Line 73"/>
          <p:cNvSpPr>
            <a:spLocks noChangeShapeType="1"/>
          </p:cNvSpPr>
          <p:nvPr/>
        </p:nvSpPr>
        <p:spPr bwMode="auto">
          <a:xfrm>
            <a:off x="4686300" y="2298461"/>
            <a:ext cx="1191" cy="2072879"/>
          </a:xfrm>
          <a:prstGeom prst="line">
            <a:avLst/>
          </a:prstGeom>
          <a:noFill/>
          <a:ln w="12700">
            <a:solidFill>
              <a:srgbClr val="000066"/>
            </a:solidFill>
            <a:miter lim="800000"/>
            <a:headEnd/>
            <a:tailEnd/>
          </a:ln>
          <a:effectLst/>
        </p:spPr>
        <p:txBody>
          <a:bodyPr/>
          <a:lstStyle/>
          <a:p>
            <a:endParaRPr lang="en-US" sz="1800"/>
          </a:p>
        </p:txBody>
      </p:sp>
      <p:sp>
        <p:nvSpPr>
          <p:cNvPr id="148" name="Rectangle 7"/>
          <p:cNvSpPr>
            <a:spLocks noChangeArrowheads="1"/>
          </p:cNvSpPr>
          <p:nvPr/>
        </p:nvSpPr>
        <p:spPr bwMode="auto">
          <a:xfrm>
            <a:off x="3611166" y="4134805"/>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0</a:t>
            </a:r>
          </a:p>
        </p:txBody>
      </p:sp>
      <p:sp>
        <p:nvSpPr>
          <p:cNvPr id="149" name="Rectangle 8"/>
          <p:cNvSpPr>
            <a:spLocks noChangeArrowheads="1"/>
          </p:cNvSpPr>
          <p:nvPr/>
        </p:nvSpPr>
        <p:spPr bwMode="auto">
          <a:xfrm>
            <a:off x="3092053" y="4134805"/>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a:t>
            </a:r>
          </a:p>
        </p:txBody>
      </p:sp>
      <p:sp>
        <p:nvSpPr>
          <p:cNvPr id="150" name="Rectangle 9"/>
          <p:cNvSpPr>
            <a:spLocks noChangeArrowheads="1"/>
          </p:cNvSpPr>
          <p:nvPr/>
        </p:nvSpPr>
        <p:spPr bwMode="auto">
          <a:xfrm>
            <a:off x="2571750" y="4134805"/>
            <a:ext cx="520304" cy="230981"/>
          </a:xfrm>
          <a:prstGeom prst="rect">
            <a:avLst/>
          </a:prstGeom>
          <a:solidFill>
            <a:srgbClr val="EBEBEB"/>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990000"/>
                </a:solidFill>
                <a:latin typeface="Calibri" pitchFamily="34" charset="0"/>
              </a:rPr>
              <a:t>07</a:t>
            </a:r>
          </a:p>
        </p:txBody>
      </p:sp>
      <p:sp>
        <p:nvSpPr>
          <p:cNvPr id="151" name="Rectangle 13"/>
          <p:cNvSpPr>
            <a:spLocks noChangeArrowheads="1"/>
          </p:cNvSpPr>
          <p:nvPr/>
        </p:nvSpPr>
        <p:spPr bwMode="auto">
          <a:xfrm>
            <a:off x="3611166" y="3905014"/>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0</a:t>
            </a:r>
          </a:p>
        </p:txBody>
      </p:sp>
      <p:sp>
        <p:nvSpPr>
          <p:cNvPr id="152" name="Rectangle 14"/>
          <p:cNvSpPr>
            <a:spLocks noChangeArrowheads="1"/>
          </p:cNvSpPr>
          <p:nvPr/>
        </p:nvSpPr>
        <p:spPr bwMode="auto">
          <a:xfrm>
            <a:off x="3092053" y="3905014"/>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a:t>
            </a:r>
          </a:p>
        </p:txBody>
      </p:sp>
      <p:sp>
        <p:nvSpPr>
          <p:cNvPr id="153" name="Rectangle 15"/>
          <p:cNvSpPr>
            <a:spLocks noChangeArrowheads="1"/>
          </p:cNvSpPr>
          <p:nvPr/>
        </p:nvSpPr>
        <p:spPr bwMode="auto">
          <a:xfrm>
            <a:off x="2571750" y="3905014"/>
            <a:ext cx="520304" cy="230981"/>
          </a:xfrm>
          <a:prstGeom prst="rect">
            <a:avLst/>
          </a:prstGeom>
          <a:solidFill>
            <a:srgbClr val="EBEBEB"/>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990000"/>
                </a:solidFill>
                <a:latin typeface="Calibri" pitchFamily="34" charset="0"/>
              </a:rPr>
              <a:t>06</a:t>
            </a:r>
          </a:p>
        </p:txBody>
      </p:sp>
      <p:sp>
        <p:nvSpPr>
          <p:cNvPr id="154" name="Rectangle 19"/>
          <p:cNvSpPr>
            <a:spLocks noChangeArrowheads="1"/>
          </p:cNvSpPr>
          <p:nvPr/>
        </p:nvSpPr>
        <p:spPr bwMode="auto">
          <a:xfrm>
            <a:off x="3611166" y="3675223"/>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1</a:t>
            </a:r>
          </a:p>
        </p:txBody>
      </p:sp>
      <p:sp>
        <p:nvSpPr>
          <p:cNvPr id="155" name="Rectangle 20"/>
          <p:cNvSpPr>
            <a:spLocks noChangeArrowheads="1"/>
          </p:cNvSpPr>
          <p:nvPr/>
        </p:nvSpPr>
        <p:spPr bwMode="auto">
          <a:xfrm>
            <a:off x="3092053" y="3675223"/>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16</a:t>
            </a:r>
          </a:p>
        </p:txBody>
      </p:sp>
      <p:sp>
        <p:nvSpPr>
          <p:cNvPr id="156" name="Rectangle 21"/>
          <p:cNvSpPr>
            <a:spLocks noChangeArrowheads="1"/>
          </p:cNvSpPr>
          <p:nvPr/>
        </p:nvSpPr>
        <p:spPr bwMode="auto">
          <a:xfrm>
            <a:off x="2571750" y="3675223"/>
            <a:ext cx="520304" cy="230981"/>
          </a:xfrm>
          <a:prstGeom prst="rect">
            <a:avLst/>
          </a:prstGeom>
          <a:solidFill>
            <a:srgbClr val="EBEBEB"/>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990000"/>
                </a:solidFill>
                <a:latin typeface="Calibri" pitchFamily="34" charset="0"/>
              </a:rPr>
              <a:t>05</a:t>
            </a:r>
          </a:p>
        </p:txBody>
      </p:sp>
      <p:sp>
        <p:nvSpPr>
          <p:cNvPr id="157" name="Rectangle 25"/>
          <p:cNvSpPr>
            <a:spLocks noChangeArrowheads="1"/>
          </p:cNvSpPr>
          <p:nvPr/>
        </p:nvSpPr>
        <p:spPr bwMode="auto">
          <a:xfrm>
            <a:off x="3611166" y="3444242"/>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0</a:t>
            </a:r>
          </a:p>
        </p:txBody>
      </p:sp>
      <p:sp>
        <p:nvSpPr>
          <p:cNvPr id="158" name="Rectangle 26"/>
          <p:cNvSpPr>
            <a:spLocks noChangeArrowheads="1"/>
          </p:cNvSpPr>
          <p:nvPr/>
        </p:nvSpPr>
        <p:spPr bwMode="auto">
          <a:xfrm>
            <a:off x="3092053" y="3444242"/>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a:t>
            </a:r>
          </a:p>
        </p:txBody>
      </p:sp>
      <p:sp>
        <p:nvSpPr>
          <p:cNvPr id="159" name="Rectangle 27"/>
          <p:cNvSpPr>
            <a:spLocks noChangeArrowheads="1"/>
          </p:cNvSpPr>
          <p:nvPr/>
        </p:nvSpPr>
        <p:spPr bwMode="auto">
          <a:xfrm>
            <a:off x="2571750" y="3444242"/>
            <a:ext cx="520304" cy="230981"/>
          </a:xfrm>
          <a:prstGeom prst="rect">
            <a:avLst/>
          </a:prstGeom>
          <a:solidFill>
            <a:srgbClr val="EBEBEB"/>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990000"/>
                </a:solidFill>
                <a:latin typeface="Calibri" pitchFamily="34" charset="0"/>
              </a:rPr>
              <a:t>04</a:t>
            </a:r>
          </a:p>
        </p:txBody>
      </p:sp>
      <p:sp>
        <p:nvSpPr>
          <p:cNvPr id="160" name="Rectangle 31"/>
          <p:cNvSpPr>
            <a:spLocks noChangeArrowheads="1"/>
          </p:cNvSpPr>
          <p:nvPr/>
        </p:nvSpPr>
        <p:spPr bwMode="auto">
          <a:xfrm>
            <a:off x="3611166" y="3213261"/>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1</a:t>
            </a:r>
          </a:p>
        </p:txBody>
      </p:sp>
      <p:sp>
        <p:nvSpPr>
          <p:cNvPr id="161" name="Rectangle 32"/>
          <p:cNvSpPr>
            <a:spLocks noChangeArrowheads="1"/>
          </p:cNvSpPr>
          <p:nvPr/>
        </p:nvSpPr>
        <p:spPr bwMode="auto">
          <a:xfrm>
            <a:off x="3092053" y="3213261"/>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02</a:t>
            </a:r>
          </a:p>
        </p:txBody>
      </p:sp>
      <p:sp>
        <p:nvSpPr>
          <p:cNvPr id="162" name="Rectangle 33"/>
          <p:cNvSpPr>
            <a:spLocks noChangeArrowheads="1"/>
          </p:cNvSpPr>
          <p:nvPr/>
        </p:nvSpPr>
        <p:spPr bwMode="auto">
          <a:xfrm>
            <a:off x="2571750" y="3213261"/>
            <a:ext cx="520304" cy="230981"/>
          </a:xfrm>
          <a:prstGeom prst="rect">
            <a:avLst/>
          </a:prstGeom>
          <a:solidFill>
            <a:srgbClr val="EBEBEB"/>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990000"/>
                </a:solidFill>
                <a:latin typeface="Calibri" pitchFamily="34" charset="0"/>
              </a:rPr>
              <a:t>03</a:t>
            </a:r>
          </a:p>
        </p:txBody>
      </p:sp>
      <p:sp>
        <p:nvSpPr>
          <p:cNvPr id="163" name="Rectangle 37"/>
          <p:cNvSpPr>
            <a:spLocks noChangeArrowheads="1"/>
          </p:cNvSpPr>
          <p:nvPr/>
        </p:nvSpPr>
        <p:spPr bwMode="auto">
          <a:xfrm>
            <a:off x="3611166" y="2983470"/>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1</a:t>
            </a:r>
          </a:p>
        </p:txBody>
      </p:sp>
      <p:sp>
        <p:nvSpPr>
          <p:cNvPr id="164" name="Rectangle 38"/>
          <p:cNvSpPr>
            <a:spLocks noChangeArrowheads="1"/>
          </p:cNvSpPr>
          <p:nvPr/>
        </p:nvSpPr>
        <p:spPr bwMode="auto">
          <a:xfrm>
            <a:off x="3092053" y="2983470"/>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33</a:t>
            </a:r>
          </a:p>
        </p:txBody>
      </p:sp>
      <p:sp>
        <p:nvSpPr>
          <p:cNvPr id="165" name="Rectangle 39"/>
          <p:cNvSpPr>
            <a:spLocks noChangeArrowheads="1"/>
          </p:cNvSpPr>
          <p:nvPr/>
        </p:nvSpPr>
        <p:spPr bwMode="auto">
          <a:xfrm>
            <a:off x="2571750" y="2983470"/>
            <a:ext cx="520304" cy="230981"/>
          </a:xfrm>
          <a:prstGeom prst="rect">
            <a:avLst/>
          </a:prstGeom>
          <a:solidFill>
            <a:srgbClr val="EBEBEB"/>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990000"/>
                </a:solidFill>
                <a:latin typeface="Calibri" pitchFamily="34" charset="0"/>
              </a:rPr>
              <a:t>02</a:t>
            </a:r>
          </a:p>
        </p:txBody>
      </p:sp>
      <p:sp>
        <p:nvSpPr>
          <p:cNvPr id="166" name="Rectangle 43"/>
          <p:cNvSpPr>
            <a:spLocks noChangeArrowheads="1"/>
          </p:cNvSpPr>
          <p:nvPr/>
        </p:nvSpPr>
        <p:spPr bwMode="auto">
          <a:xfrm>
            <a:off x="3611166" y="2753680"/>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0</a:t>
            </a:r>
          </a:p>
        </p:txBody>
      </p:sp>
      <p:sp>
        <p:nvSpPr>
          <p:cNvPr id="167" name="Rectangle 44"/>
          <p:cNvSpPr>
            <a:spLocks noChangeArrowheads="1"/>
          </p:cNvSpPr>
          <p:nvPr/>
        </p:nvSpPr>
        <p:spPr bwMode="auto">
          <a:xfrm>
            <a:off x="3092053" y="2753680"/>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a:t>
            </a:r>
          </a:p>
        </p:txBody>
      </p:sp>
      <p:sp>
        <p:nvSpPr>
          <p:cNvPr id="168" name="Rectangle 45"/>
          <p:cNvSpPr>
            <a:spLocks noChangeArrowheads="1"/>
          </p:cNvSpPr>
          <p:nvPr/>
        </p:nvSpPr>
        <p:spPr bwMode="auto">
          <a:xfrm>
            <a:off x="2571750" y="2753680"/>
            <a:ext cx="520304" cy="230981"/>
          </a:xfrm>
          <a:prstGeom prst="rect">
            <a:avLst/>
          </a:prstGeom>
          <a:solidFill>
            <a:srgbClr val="EBEBEB"/>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990000"/>
                </a:solidFill>
                <a:latin typeface="Calibri" pitchFamily="34" charset="0"/>
              </a:rPr>
              <a:t>01</a:t>
            </a:r>
          </a:p>
        </p:txBody>
      </p:sp>
      <p:sp>
        <p:nvSpPr>
          <p:cNvPr id="169" name="Rectangle 49"/>
          <p:cNvSpPr>
            <a:spLocks noChangeArrowheads="1"/>
          </p:cNvSpPr>
          <p:nvPr/>
        </p:nvSpPr>
        <p:spPr bwMode="auto">
          <a:xfrm>
            <a:off x="3611166" y="2522698"/>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1</a:t>
            </a:r>
          </a:p>
        </p:txBody>
      </p:sp>
      <p:sp>
        <p:nvSpPr>
          <p:cNvPr id="170" name="Rectangle 50"/>
          <p:cNvSpPr>
            <a:spLocks noChangeArrowheads="1"/>
          </p:cNvSpPr>
          <p:nvPr/>
        </p:nvSpPr>
        <p:spPr bwMode="auto">
          <a:xfrm>
            <a:off x="3092053" y="2522698"/>
            <a:ext cx="519113" cy="230981"/>
          </a:xfrm>
          <a:prstGeom prst="rect">
            <a:avLst/>
          </a:prstGeom>
          <a:no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28</a:t>
            </a:r>
          </a:p>
        </p:txBody>
      </p:sp>
      <p:sp>
        <p:nvSpPr>
          <p:cNvPr id="171" name="Rectangle 51"/>
          <p:cNvSpPr>
            <a:spLocks noChangeArrowheads="1"/>
          </p:cNvSpPr>
          <p:nvPr/>
        </p:nvSpPr>
        <p:spPr bwMode="auto">
          <a:xfrm>
            <a:off x="2571750" y="2522698"/>
            <a:ext cx="520304" cy="230981"/>
          </a:xfrm>
          <a:prstGeom prst="rect">
            <a:avLst/>
          </a:prstGeom>
          <a:solidFill>
            <a:srgbClr val="EBEBEB"/>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990000"/>
                </a:solidFill>
                <a:latin typeface="Calibri" pitchFamily="34" charset="0"/>
              </a:rPr>
              <a:t>00</a:t>
            </a:r>
          </a:p>
        </p:txBody>
      </p:sp>
      <p:sp>
        <p:nvSpPr>
          <p:cNvPr id="172" name="Rectangle 55"/>
          <p:cNvSpPr>
            <a:spLocks noChangeArrowheads="1"/>
          </p:cNvSpPr>
          <p:nvPr/>
        </p:nvSpPr>
        <p:spPr bwMode="auto">
          <a:xfrm>
            <a:off x="3611166" y="2292906"/>
            <a:ext cx="519113" cy="22979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i="1" dirty="0">
                <a:solidFill>
                  <a:srgbClr val="990000"/>
                </a:solidFill>
                <a:latin typeface="Calibri" pitchFamily="34" charset="0"/>
              </a:rPr>
              <a:t>Valid</a:t>
            </a:r>
          </a:p>
        </p:txBody>
      </p:sp>
      <p:sp>
        <p:nvSpPr>
          <p:cNvPr id="173" name="Rectangle 56"/>
          <p:cNvSpPr>
            <a:spLocks noChangeArrowheads="1"/>
          </p:cNvSpPr>
          <p:nvPr/>
        </p:nvSpPr>
        <p:spPr bwMode="auto">
          <a:xfrm>
            <a:off x="3092053" y="2292906"/>
            <a:ext cx="519113" cy="22979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i="1" dirty="0">
                <a:solidFill>
                  <a:srgbClr val="990000"/>
                </a:solidFill>
                <a:latin typeface="Calibri" pitchFamily="34" charset="0"/>
              </a:rPr>
              <a:t>PPN</a:t>
            </a:r>
          </a:p>
        </p:txBody>
      </p:sp>
      <p:sp>
        <p:nvSpPr>
          <p:cNvPr id="174" name="Rectangle 57"/>
          <p:cNvSpPr>
            <a:spLocks noChangeArrowheads="1"/>
          </p:cNvSpPr>
          <p:nvPr/>
        </p:nvSpPr>
        <p:spPr bwMode="auto">
          <a:xfrm>
            <a:off x="2571750" y="2292906"/>
            <a:ext cx="520304" cy="22979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7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i="1" dirty="0">
                <a:solidFill>
                  <a:srgbClr val="990000"/>
                </a:solidFill>
                <a:latin typeface="Calibri" pitchFamily="34" charset="0"/>
              </a:rPr>
              <a:t>VPN</a:t>
            </a:r>
          </a:p>
        </p:txBody>
      </p:sp>
      <p:sp>
        <p:nvSpPr>
          <p:cNvPr id="175" name="Line 58"/>
          <p:cNvSpPr>
            <a:spLocks noChangeShapeType="1"/>
          </p:cNvSpPr>
          <p:nvPr/>
        </p:nvSpPr>
        <p:spPr bwMode="auto">
          <a:xfrm>
            <a:off x="2571750" y="2522697"/>
            <a:ext cx="1556766" cy="1191"/>
          </a:xfrm>
          <a:prstGeom prst="line">
            <a:avLst/>
          </a:prstGeom>
          <a:noFill/>
          <a:ln w="12600">
            <a:solidFill>
              <a:srgbClr val="000066"/>
            </a:solidFill>
            <a:miter lim="800000"/>
            <a:headEnd/>
            <a:tailEnd/>
          </a:ln>
          <a:effectLst/>
        </p:spPr>
        <p:txBody>
          <a:bodyPr/>
          <a:lstStyle/>
          <a:p>
            <a:endParaRPr lang="en-US" sz="1800"/>
          </a:p>
        </p:txBody>
      </p:sp>
      <p:sp>
        <p:nvSpPr>
          <p:cNvPr id="176" name="Line 59"/>
          <p:cNvSpPr>
            <a:spLocks noChangeShapeType="1"/>
          </p:cNvSpPr>
          <p:nvPr/>
        </p:nvSpPr>
        <p:spPr bwMode="auto">
          <a:xfrm>
            <a:off x="2579465" y="2753678"/>
            <a:ext cx="1556766" cy="1191"/>
          </a:xfrm>
          <a:prstGeom prst="line">
            <a:avLst/>
          </a:prstGeom>
          <a:noFill/>
          <a:ln w="12600">
            <a:solidFill>
              <a:srgbClr val="000066"/>
            </a:solidFill>
            <a:miter lim="800000"/>
            <a:headEnd/>
            <a:tailEnd/>
          </a:ln>
          <a:effectLst/>
        </p:spPr>
        <p:txBody>
          <a:bodyPr/>
          <a:lstStyle/>
          <a:p>
            <a:endParaRPr lang="en-US" sz="1800"/>
          </a:p>
        </p:txBody>
      </p:sp>
      <p:sp>
        <p:nvSpPr>
          <p:cNvPr id="177" name="Line 60"/>
          <p:cNvSpPr>
            <a:spLocks noChangeShapeType="1"/>
          </p:cNvSpPr>
          <p:nvPr/>
        </p:nvSpPr>
        <p:spPr bwMode="auto">
          <a:xfrm>
            <a:off x="2571750" y="2985848"/>
            <a:ext cx="1556766" cy="1191"/>
          </a:xfrm>
          <a:prstGeom prst="line">
            <a:avLst/>
          </a:prstGeom>
          <a:noFill/>
          <a:ln w="12600">
            <a:solidFill>
              <a:srgbClr val="000066"/>
            </a:solidFill>
            <a:miter lim="800000"/>
            <a:headEnd/>
            <a:tailEnd/>
          </a:ln>
          <a:effectLst/>
        </p:spPr>
        <p:txBody>
          <a:bodyPr/>
          <a:lstStyle/>
          <a:p>
            <a:endParaRPr lang="en-US" sz="1800"/>
          </a:p>
        </p:txBody>
      </p:sp>
      <p:sp>
        <p:nvSpPr>
          <p:cNvPr id="178" name="Line 61"/>
          <p:cNvSpPr>
            <a:spLocks noChangeShapeType="1"/>
          </p:cNvSpPr>
          <p:nvPr/>
        </p:nvSpPr>
        <p:spPr bwMode="auto">
          <a:xfrm>
            <a:off x="2571750" y="3213260"/>
            <a:ext cx="1556766" cy="1191"/>
          </a:xfrm>
          <a:prstGeom prst="line">
            <a:avLst/>
          </a:prstGeom>
          <a:noFill/>
          <a:ln w="12600">
            <a:solidFill>
              <a:srgbClr val="000066"/>
            </a:solidFill>
            <a:miter lim="800000"/>
            <a:headEnd/>
            <a:tailEnd/>
          </a:ln>
          <a:effectLst/>
        </p:spPr>
        <p:txBody>
          <a:bodyPr/>
          <a:lstStyle/>
          <a:p>
            <a:endParaRPr lang="en-US" sz="1800"/>
          </a:p>
        </p:txBody>
      </p:sp>
      <p:sp>
        <p:nvSpPr>
          <p:cNvPr id="179" name="Line 62"/>
          <p:cNvSpPr>
            <a:spLocks noChangeShapeType="1"/>
          </p:cNvSpPr>
          <p:nvPr/>
        </p:nvSpPr>
        <p:spPr bwMode="auto">
          <a:xfrm>
            <a:off x="2571750" y="3444241"/>
            <a:ext cx="1556766" cy="1191"/>
          </a:xfrm>
          <a:prstGeom prst="line">
            <a:avLst/>
          </a:prstGeom>
          <a:noFill/>
          <a:ln w="12600">
            <a:solidFill>
              <a:srgbClr val="000066"/>
            </a:solidFill>
            <a:miter lim="800000"/>
            <a:headEnd/>
            <a:tailEnd/>
          </a:ln>
          <a:effectLst/>
        </p:spPr>
        <p:txBody>
          <a:bodyPr/>
          <a:lstStyle/>
          <a:p>
            <a:endParaRPr lang="en-US" sz="1800"/>
          </a:p>
        </p:txBody>
      </p:sp>
      <p:sp>
        <p:nvSpPr>
          <p:cNvPr id="180" name="Line 63"/>
          <p:cNvSpPr>
            <a:spLocks noChangeShapeType="1"/>
          </p:cNvSpPr>
          <p:nvPr/>
        </p:nvSpPr>
        <p:spPr bwMode="auto">
          <a:xfrm>
            <a:off x="2571750" y="3677999"/>
            <a:ext cx="1556766" cy="1191"/>
          </a:xfrm>
          <a:prstGeom prst="line">
            <a:avLst/>
          </a:prstGeom>
          <a:noFill/>
          <a:ln w="12600">
            <a:solidFill>
              <a:srgbClr val="000066"/>
            </a:solidFill>
            <a:miter lim="800000"/>
            <a:headEnd/>
            <a:tailEnd/>
          </a:ln>
          <a:effectLst/>
        </p:spPr>
        <p:txBody>
          <a:bodyPr/>
          <a:lstStyle/>
          <a:p>
            <a:endParaRPr lang="en-US" sz="1800"/>
          </a:p>
        </p:txBody>
      </p:sp>
      <p:sp>
        <p:nvSpPr>
          <p:cNvPr id="181" name="Line 64"/>
          <p:cNvSpPr>
            <a:spLocks noChangeShapeType="1"/>
          </p:cNvSpPr>
          <p:nvPr/>
        </p:nvSpPr>
        <p:spPr bwMode="auto">
          <a:xfrm>
            <a:off x="2571750" y="3905012"/>
            <a:ext cx="1556766" cy="1191"/>
          </a:xfrm>
          <a:prstGeom prst="line">
            <a:avLst/>
          </a:prstGeom>
          <a:noFill/>
          <a:ln w="12600">
            <a:solidFill>
              <a:srgbClr val="000066"/>
            </a:solidFill>
            <a:miter lim="800000"/>
            <a:headEnd/>
            <a:tailEnd/>
          </a:ln>
          <a:effectLst/>
        </p:spPr>
        <p:txBody>
          <a:bodyPr/>
          <a:lstStyle/>
          <a:p>
            <a:endParaRPr lang="en-US" sz="1800"/>
          </a:p>
        </p:txBody>
      </p:sp>
      <p:sp>
        <p:nvSpPr>
          <p:cNvPr id="182" name="Line 65"/>
          <p:cNvSpPr>
            <a:spLocks noChangeShapeType="1"/>
          </p:cNvSpPr>
          <p:nvPr/>
        </p:nvSpPr>
        <p:spPr bwMode="auto">
          <a:xfrm>
            <a:off x="2571750" y="4134803"/>
            <a:ext cx="1556766" cy="1191"/>
          </a:xfrm>
          <a:prstGeom prst="line">
            <a:avLst/>
          </a:prstGeom>
          <a:noFill/>
          <a:ln w="12600">
            <a:solidFill>
              <a:srgbClr val="000066"/>
            </a:solidFill>
            <a:miter lim="800000"/>
            <a:headEnd/>
            <a:tailEnd/>
          </a:ln>
          <a:effectLst/>
        </p:spPr>
        <p:txBody>
          <a:bodyPr/>
          <a:lstStyle/>
          <a:p>
            <a:endParaRPr lang="en-US" sz="1800"/>
          </a:p>
        </p:txBody>
      </p:sp>
      <p:sp>
        <p:nvSpPr>
          <p:cNvPr id="183" name="Line 66"/>
          <p:cNvSpPr>
            <a:spLocks noChangeShapeType="1"/>
          </p:cNvSpPr>
          <p:nvPr/>
        </p:nvSpPr>
        <p:spPr bwMode="auto">
          <a:xfrm>
            <a:off x="3084909" y="2292906"/>
            <a:ext cx="1191" cy="2072879"/>
          </a:xfrm>
          <a:prstGeom prst="line">
            <a:avLst/>
          </a:prstGeom>
          <a:noFill/>
          <a:ln w="12600">
            <a:solidFill>
              <a:srgbClr val="000066"/>
            </a:solidFill>
            <a:miter lim="800000"/>
            <a:headEnd/>
            <a:tailEnd/>
          </a:ln>
          <a:effectLst/>
        </p:spPr>
        <p:txBody>
          <a:bodyPr/>
          <a:lstStyle/>
          <a:p>
            <a:endParaRPr lang="en-US" sz="1800"/>
          </a:p>
        </p:txBody>
      </p:sp>
      <p:sp>
        <p:nvSpPr>
          <p:cNvPr id="184" name="Line 67"/>
          <p:cNvSpPr>
            <a:spLocks noChangeShapeType="1"/>
          </p:cNvSpPr>
          <p:nvPr/>
        </p:nvSpPr>
        <p:spPr bwMode="auto">
          <a:xfrm>
            <a:off x="3611166" y="2292906"/>
            <a:ext cx="1191" cy="2072879"/>
          </a:xfrm>
          <a:prstGeom prst="line">
            <a:avLst/>
          </a:prstGeom>
          <a:noFill/>
          <a:ln w="12600">
            <a:solidFill>
              <a:srgbClr val="000066"/>
            </a:solidFill>
            <a:miter lim="800000"/>
            <a:headEnd/>
            <a:tailEnd/>
          </a:ln>
          <a:effectLst/>
        </p:spPr>
        <p:txBody>
          <a:bodyPr/>
          <a:lstStyle/>
          <a:p>
            <a:endParaRPr lang="en-US" sz="1800"/>
          </a:p>
        </p:txBody>
      </p:sp>
      <p:sp>
        <p:nvSpPr>
          <p:cNvPr id="185" name="Line 70"/>
          <p:cNvSpPr>
            <a:spLocks noChangeShapeType="1"/>
          </p:cNvSpPr>
          <p:nvPr/>
        </p:nvSpPr>
        <p:spPr bwMode="auto">
          <a:xfrm>
            <a:off x="2571750" y="2292906"/>
            <a:ext cx="1191" cy="2072879"/>
          </a:xfrm>
          <a:prstGeom prst="line">
            <a:avLst/>
          </a:prstGeom>
          <a:noFill/>
          <a:ln w="12700">
            <a:solidFill>
              <a:srgbClr val="000066"/>
            </a:solidFill>
            <a:miter lim="800000"/>
            <a:headEnd/>
            <a:tailEnd/>
          </a:ln>
          <a:effectLst/>
        </p:spPr>
        <p:txBody>
          <a:bodyPr/>
          <a:lstStyle/>
          <a:p>
            <a:endParaRPr lang="en-US" sz="1800"/>
          </a:p>
        </p:txBody>
      </p:sp>
      <p:sp>
        <p:nvSpPr>
          <p:cNvPr id="186" name="Line 72"/>
          <p:cNvSpPr>
            <a:spLocks noChangeShapeType="1"/>
          </p:cNvSpPr>
          <p:nvPr/>
        </p:nvSpPr>
        <p:spPr bwMode="auto">
          <a:xfrm>
            <a:off x="2571750" y="2292906"/>
            <a:ext cx="1556766" cy="1191"/>
          </a:xfrm>
          <a:prstGeom prst="line">
            <a:avLst/>
          </a:prstGeom>
          <a:noFill/>
          <a:ln w="12700">
            <a:solidFill>
              <a:srgbClr val="000066"/>
            </a:solidFill>
            <a:miter lim="800000"/>
            <a:headEnd/>
            <a:tailEnd/>
          </a:ln>
          <a:effectLst/>
        </p:spPr>
        <p:txBody>
          <a:bodyPr/>
          <a:lstStyle/>
          <a:p>
            <a:endParaRPr lang="en-US" sz="1800"/>
          </a:p>
        </p:txBody>
      </p:sp>
      <p:sp>
        <p:nvSpPr>
          <p:cNvPr id="187" name="Line 74"/>
          <p:cNvSpPr>
            <a:spLocks noChangeShapeType="1"/>
          </p:cNvSpPr>
          <p:nvPr/>
        </p:nvSpPr>
        <p:spPr bwMode="auto">
          <a:xfrm>
            <a:off x="2571750" y="4365785"/>
            <a:ext cx="1556766" cy="1191"/>
          </a:xfrm>
          <a:prstGeom prst="line">
            <a:avLst/>
          </a:prstGeom>
          <a:noFill/>
          <a:ln w="12700">
            <a:solidFill>
              <a:srgbClr val="000066"/>
            </a:solidFill>
            <a:miter lim="800000"/>
            <a:headEnd/>
            <a:tailEnd/>
          </a:ln>
          <a:effectLst/>
        </p:spPr>
        <p:txBody>
          <a:bodyPr/>
          <a:lstStyle/>
          <a:p>
            <a:endParaRPr lang="en-US" sz="1800"/>
          </a:p>
        </p:txBody>
      </p:sp>
      <p:sp>
        <p:nvSpPr>
          <p:cNvPr id="188" name="Line 70"/>
          <p:cNvSpPr>
            <a:spLocks noChangeShapeType="1"/>
          </p:cNvSpPr>
          <p:nvPr/>
        </p:nvSpPr>
        <p:spPr bwMode="auto">
          <a:xfrm>
            <a:off x="4135040" y="2286000"/>
            <a:ext cx="1191" cy="2091690"/>
          </a:xfrm>
          <a:prstGeom prst="line">
            <a:avLst/>
          </a:prstGeom>
          <a:noFill/>
          <a:ln w="12700">
            <a:solidFill>
              <a:srgbClr val="000066"/>
            </a:solidFill>
            <a:miter lim="800000"/>
            <a:headEnd/>
            <a:tailEnd/>
          </a:ln>
          <a:effectLst/>
        </p:spPr>
        <p:txBody>
          <a:bodyPr/>
          <a:lstStyle/>
          <a:p>
            <a:endParaRPr lang="en-US" sz="180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1" y="4629150"/>
            <a:ext cx="3146723" cy="67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 name="TextBox 135"/>
          <p:cNvSpPr txBox="1"/>
          <p:nvPr/>
        </p:nvSpPr>
        <p:spPr>
          <a:xfrm>
            <a:off x="6577932" y="3663322"/>
            <a:ext cx="1492716" cy="369332"/>
          </a:xfrm>
          <a:prstGeom prst="rect">
            <a:avLst/>
          </a:prstGeom>
          <a:noFill/>
        </p:spPr>
        <p:txBody>
          <a:bodyPr wrap="none" rtlCol="0">
            <a:spAutoFit/>
          </a:bodyPr>
          <a:lstStyle/>
          <a:p>
            <a:r>
              <a:rPr lang="en-US" sz="1800" dirty="0">
                <a:solidFill>
                  <a:srgbClr val="C00000"/>
                </a:solidFill>
                <a:latin typeface="Calibri" pitchFamily="34" charset="0"/>
              </a:rPr>
              <a:t>0x0D </a:t>
            </a:r>
            <a:r>
              <a:rPr lang="en-US" sz="1800" dirty="0">
                <a:solidFill>
                  <a:srgbClr val="C00000"/>
                </a:solidFill>
                <a:latin typeface="Times New Roman"/>
                <a:cs typeface="Times New Roman"/>
              </a:rPr>
              <a:t>→</a:t>
            </a:r>
            <a:r>
              <a:rPr lang="en-US" sz="1800" dirty="0">
                <a:solidFill>
                  <a:srgbClr val="C00000"/>
                </a:solidFill>
                <a:latin typeface="Calibri" pitchFamily="34" charset="0"/>
              </a:rPr>
              <a:t> 0x2D</a:t>
            </a:r>
          </a:p>
        </p:txBody>
      </p:sp>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8202" y="4760006"/>
            <a:ext cx="2691312" cy="51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bwMode="auto">
          <a:xfrm>
            <a:off x="4629150" y="4899489"/>
            <a:ext cx="456009" cy="141128"/>
          </a:xfrm>
          <a:prstGeom prst="rightArrow">
            <a:avLst>
              <a:gd name="adj1" fmla="val 50000"/>
              <a:gd name="adj2" fmla="val 105958"/>
            </a:avLst>
          </a:prstGeom>
          <a:solidFill>
            <a:srgbClr val="C00000"/>
          </a:solidFill>
          <a:ln w="12700" cap="flat" cmpd="sng" algn="ctr">
            <a:noFill/>
            <a:prstDash val="solid"/>
            <a:round/>
            <a:headEnd type="none" w="med" len="med"/>
            <a:tailEnd type="arrow" w="med" len="med"/>
          </a:ln>
          <a:effectLst/>
        </p:spPr>
        <p:txBody>
          <a:bodyPr rtlCol="0" anchor="ctr"/>
          <a:lstStyle/>
          <a:p>
            <a:pPr algn="ctr"/>
            <a:endParaRPr lang="en-US"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57018" y="435678"/>
            <a:ext cx="7592093" cy="762000"/>
          </a:xfrm>
          <a:ln/>
        </p:spPr>
        <p:txBody>
          <a:bodyPr>
            <a:normAutofit/>
          </a:bodyPr>
          <a:lstStyle/>
          <a:p>
            <a:r>
              <a:rPr lang="en-GB" dirty="0"/>
              <a:t>Simple Memory System Cache</a:t>
            </a:r>
          </a:p>
        </p:txBody>
      </p:sp>
      <p:sp>
        <p:nvSpPr>
          <p:cNvPr id="36866" name="Rectangle 2"/>
          <p:cNvSpPr>
            <a:spLocks noGrp="1" noChangeArrowheads="1"/>
          </p:cNvSpPr>
          <p:nvPr>
            <p:ph idx="1"/>
          </p:nvPr>
        </p:nvSpPr>
        <p:spPr>
          <a:xfrm>
            <a:off x="396875" y="1362075"/>
            <a:ext cx="7896225" cy="4972050"/>
          </a:xfrm>
          <a:ln/>
        </p:spPr>
        <p:txBody>
          <a:bodyPr>
            <a:normAutofit/>
          </a:bodyPr>
          <a:lstStyle/>
          <a:p>
            <a:r>
              <a:rPr lang="en-GB" dirty="0"/>
              <a:t>16 lines, 4-byte cache line size</a:t>
            </a:r>
          </a:p>
          <a:p>
            <a:r>
              <a:rPr lang="en-GB" dirty="0"/>
              <a:t>Physically addressed</a:t>
            </a:r>
          </a:p>
          <a:p>
            <a:r>
              <a:rPr lang="en-GB" dirty="0"/>
              <a:t>Direct mapped</a:t>
            </a:r>
          </a:p>
        </p:txBody>
      </p:sp>
      <p:grpSp>
        <p:nvGrpSpPr>
          <p:cNvPr id="35" name="Group 34"/>
          <p:cNvGrpSpPr/>
          <p:nvPr/>
        </p:nvGrpSpPr>
        <p:grpSpPr>
          <a:xfrm>
            <a:off x="2423676" y="2067425"/>
            <a:ext cx="5723314" cy="1131786"/>
            <a:chOff x="1711325" y="1629578"/>
            <a:chExt cx="7631085" cy="1509048"/>
          </a:xfrm>
        </p:grpSpPr>
        <p:sp>
          <p:nvSpPr>
            <p:cNvPr id="34" name="Rectangle 33"/>
            <p:cNvSpPr/>
            <p:nvPr/>
          </p:nvSpPr>
          <p:spPr bwMode="auto">
            <a:xfrm>
              <a:off x="7441170" y="1906799"/>
              <a:ext cx="542925" cy="369332"/>
            </a:xfrm>
            <a:prstGeom prst="rect">
              <a:avLst/>
            </a:prstGeom>
            <a:solidFill>
              <a:srgbClr val="FFC000"/>
            </a:solidFill>
            <a:ln w="12700" cap="flat" cmpd="sng" algn="ctr">
              <a:noFill/>
              <a:prstDash val="solid"/>
              <a:round/>
              <a:headEnd type="none" w="med" len="med"/>
              <a:tailEnd type="arrow" w="med" len="med"/>
            </a:ln>
            <a:effectLst/>
          </p:spPr>
          <p:txBody>
            <a:bodyPr rtlCol="0" anchor="ctr"/>
            <a:lstStyle/>
            <a:p>
              <a:pPr algn="ctr"/>
              <a:endParaRPr lang="en-US" sz="1200" dirty="0"/>
            </a:p>
          </p:txBody>
        </p:sp>
        <p:sp>
          <p:nvSpPr>
            <p:cNvPr id="8" name="TextBox 7"/>
            <p:cNvSpPr txBox="1"/>
            <p:nvPr/>
          </p:nvSpPr>
          <p:spPr>
            <a:xfrm>
              <a:off x="4191000" y="1629578"/>
              <a:ext cx="5151410" cy="861775"/>
            </a:xfrm>
            <a:prstGeom prst="rect">
              <a:avLst/>
            </a:prstGeom>
            <a:noFill/>
          </p:spPr>
          <p:txBody>
            <a:bodyPr wrap="none" rtlCol="0">
              <a:spAutoFit/>
            </a:bodyPr>
            <a:lstStyle/>
            <a:p>
              <a:r>
                <a:rPr lang="en-US" sz="1800" dirty="0">
                  <a:latin typeface="Calibri" pitchFamily="34" charset="0"/>
                </a:rPr>
                <a:t>V[0b</a:t>
              </a:r>
              <a:r>
                <a:rPr lang="en-US" sz="1800" dirty="0">
                  <a:solidFill>
                    <a:srgbClr val="7030A0"/>
                  </a:solidFill>
                  <a:latin typeface="Calibri" pitchFamily="34" charset="0"/>
                </a:rPr>
                <a:t>00001101</a:t>
              </a:r>
              <a:r>
                <a:rPr lang="en-US" sz="1800" dirty="0">
                  <a:solidFill>
                    <a:srgbClr val="FFC000"/>
                  </a:solidFill>
                  <a:latin typeface="Calibri" pitchFamily="34" charset="0"/>
                </a:rPr>
                <a:t>101001</a:t>
              </a:r>
              <a:r>
                <a:rPr lang="en-US" sz="1800" dirty="0">
                  <a:latin typeface="Calibri" pitchFamily="34" charset="0"/>
                </a:rPr>
                <a:t>] = V[0x369]</a:t>
              </a:r>
            </a:p>
            <a:p>
              <a:r>
                <a:rPr lang="en-US" sz="1800" dirty="0">
                  <a:latin typeface="Calibri" pitchFamily="34" charset="0"/>
                </a:rPr>
                <a:t>P[0b</a:t>
              </a:r>
              <a:r>
                <a:rPr lang="en-US" sz="1800" dirty="0">
                  <a:solidFill>
                    <a:srgbClr val="0070C0"/>
                  </a:solidFill>
                  <a:latin typeface="Calibri" pitchFamily="34" charset="0"/>
                </a:rPr>
                <a:t>101101</a:t>
              </a:r>
              <a:r>
                <a:rPr lang="en-US" sz="1800" dirty="0">
                  <a:solidFill>
                    <a:srgbClr val="00B050"/>
                  </a:solidFill>
                  <a:latin typeface="Calibri" pitchFamily="34" charset="0"/>
                </a:rPr>
                <a:t>1010</a:t>
              </a:r>
              <a:r>
                <a:rPr lang="en-US" sz="1800" dirty="0">
                  <a:solidFill>
                    <a:srgbClr val="C00000"/>
                  </a:solidFill>
                  <a:latin typeface="Calibri" pitchFamily="34" charset="0"/>
                </a:rPr>
                <a:t>01</a:t>
              </a:r>
              <a:r>
                <a:rPr lang="en-US" sz="1800" dirty="0">
                  <a:latin typeface="Calibri" pitchFamily="34" charset="0"/>
                </a:rPr>
                <a:t>] = P[0xB69] = 0x15</a:t>
              </a:r>
            </a:p>
          </p:txBody>
        </p:sp>
        <p:cxnSp>
          <p:nvCxnSpPr>
            <p:cNvPr id="10" name="Straight Connector 9"/>
            <p:cNvCxnSpPr/>
            <p:nvPr/>
          </p:nvCxnSpPr>
          <p:spPr bwMode="auto">
            <a:xfrm flipV="1">
              <a:off x="1711325" y="2209800"/>
              <a:ext cx="3013075" cy="915988"/>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293" name="Straight Connector 292"/>
            <p:cNvCxnSpPr>
              <a:cxnSpLocks/>
            </p:cNvCxnSpPr>
            <p:nvPr/>
          </p:nvCxnSpPr>
          <p:spPr bwMode="auto">
            <a:xfrm flipV="1">
              <a:off x="4627032" y="2216680"/>
              <a:ext cx="760941" cy="890983"/>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295" name="Straight Connector 294"/>
            <p:cNvCxnSpPr/>
            <p:nvPr/>
          </p:nvCxnSpPr>
          <p:spPr bwMode="auto">
            <a:xfrm flipH="1" flipV="1">
              <a:off x="6097591" y="2209801"/>
              <a:ext cx="1479548" cy="915987"/>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294" name="Straight Connector 293"/>
            <p:cNvCxnSpPr>
              <a:cxnSpLocks/>
            </p:cNvCxnSpPr>
            <p:nvPr/>
          </p:nvCxnSpPr>
          <p:spPr bwMode="auto">
            <a:xfrm flipH="1" flipV="1">
              <a:off x="5880689" y="2205900"/>
              <a:ext cx="683211" cy="932726"/>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sp>
        <p:nvSpPr>
          <p:cNvPr id="36870" name="Rectangle 6"/>
          <p:cNvSpPr>
            <a:spLocks noChangeArrowheads="1"/>
          </p:cNvSpPr>
          <p:nvPr/>
        </p:nvSpPr>
        <p:spPr bwMode="auto">
          <a:xfrm>
            <a:off x="2426495" y="3201590"/>
            <a:ext cx="365522" cy="228600"/>
          </a:xfrm>
          <a:prstGeom prst="rect">
            <a:avLst/>
          </a:prstGeom>
          <a:solidFill>
            <a:srgbClr val="D5F1CF"/>
          </a:solidFill>
          <a:ln w="9360">
            <a:solidFill>
              <a:srgbClr val="000066"/>
            </a:solidFill>
            <a:miter lim="800000"/>
            <a:headEnd/>
            <a:tailEnd/>
          </a:ln>
          <a:effectLst/>
        </p:spPr>
        <p:txBody>
          <a:bodyPr wrap="none" anchor="ctr"/>
          <a:lstStyle/>
          <a:p>
            <a:pPr algn="ctr"/>
            <a:r>
              <a:rPr lang="en-US" sz="1800" dirty="0">
                <a:solidFill>
                  <a:srgbClr val="0070C0"/>
                </a:solidFill>
                <a:latin typeface="+mj-lt"/>
              </a:rPr>
              <a:t>1</a:t>
            </a:r>
          </a:p>
        </p:txBody>
      </p:sp>
      <p:sp>
        <p:nvSpPr>
          <p:cNvPr id="36871" name="Rectangle 7"/>
          <p:cNvSpPr>
            <a:spLocks noChangeArrowheads="1"/>
          </p:cNvSpPr>
          <p:nvPr/>
        </p:nvSpPr>
        <p:spPr bwMode="auto">
          <a:xfrm>
            <a:off x="2426495" y="2972990"/>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11</a:t>
            </a:r>
          </a:p>
        </p:txBody>
      </p:sp>
      <p:sp>
        <p:nvSpPr>
          <p:cNvPr id="36873" name="Rectangle 9"/>
          <p:cNvSpPr>
            <a:spLocks noChangeArrowheads="1"/>
          </p:cNvSpPr>
          <p:nvPr/>
        </p:nvSpPr>
        <p:spPr bwMode="auto">
          <a:xfrm>
            <a:off x="2792017" y="3201590"/>
            <a:ext cx="365522" cy="228600"/>
          </a:xfrm>
          <a:prstGeom prst="rect">
            <a:avLst/>
          </a:prstGeom>
          <a:solidFill>
            <a:srgbClr val="D5F1CF"/>
          </a:solidFill>
          <a:ln w="9360">
            <a:solidFill>
              <a:srgbClr val="000066"/>
            </a:solidFill>
            <a:miter lim="800000"/>
            <a:headEnd/>
            <a:tailEnd/>
          </a:ln>
          <a:effectLst/>
        </p:spPr>
        <p:txBody>
          <a:bodyPr wrap="none" anchor="ctr"/>
          <a:lstStyle/>
          <a:p>
            <a:pPr algn="ctr"/>
            <a:r>
              <a:rPr lang="en-US" sz="1800" dirty="0">
                <a:solidFill>
                  <a:srgbClr val="0070C0"/>
                </a:solidFill>
                <a:latin typeface="+mj-lt"/>
              </a:rPr>
              <a:t>0</a:t>
            </a:r>
          </a:p>
        </p:txBody>
      </p:sp>
      <p:sp>
        <p:nvSpPr>
          <p:cNvPr id="36874" name="Rectangle 10"/>
          <p:cNvSpPr>
            <a:spLocks noChangeArrowheads="1"/>
          </p:cNvSpPr>
          <p:nvPr/>
        </p:nvSpPr>
        <p:spPr bwMode="auto">
          <a:xfrm>
            <a:off x="2792017" y="2972990"/>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10</a:t>
            </a:r>
          </a:p>
        </p:txBody>
      </p:sp>
      <p:sp>
        <p:nvSpPr>
          <p:cNvPr id="36876" name="Rectangle 12"/>
          <p:cNvSpPr>
            <a:spLocks noChangeArrowheads="1"/>
          </p:cNvSpPr>
          <p:nvPr/>
        </p:nvSpPr>
        <p:spPr bwMode="auto">
          <a:xfrm>
            <a:off x="3157540" y="3201590"/>
            <a:ext cx="365522" cy="228600"/>
          </a:xfrm>
          <a:prstGeom prst="rect">
            <a:avLst/>
          </a:prstGeom>
          <a:solidFill>
            <a:srgbClr val="D5F1CF"/>
          </a:solidFill>
          <a:ln w="9360">
            <a:solidFill>
              <a:srgbClr val="000066"/>
            </a:solidFill>
            <a:miter lim="800000"/>
            <a:headEnd/>
            <a:tailEnd/>
          </a:ln>
          <a:effectLst/>
        </p:spPr>
        <p:txBody>
          <a:bodyPr wrap="none" anchor="ctr"/>
          <a:lstStyle/>
          <a:p>
            <a:pPr algn="ctr"/>
            <a:r>
              <a:rPr lang="en-US" sz="1800" dirty="0">
                <a:solidFill>
                  <a:srgbClr val="0070C0"/>
                </a:solidFill>
                <a:latin typeface="+mj-lt"/>
              </a:rPr>
              <a:t>1</a:t>
            </a:r>
          </a:p>
        </p:txBody>
      </p:sp>
      <p:sp>
        <p:nvSpPr>
          <p:cNvPr id="36877" name="Rectangle 13"/>
          <p:cNvSpPr>
            <a:spLocks noChangeArrowheads="1"/>
          </p:cNvSpPr>
          <p:nvPr/>
        </p:nvSpPr>
        <p:spPr bwMode="auto">
          <a:xfrm>
            <a:off x="3157540" y="2972990"/>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9</a:t>
            </a:r>
          </a:p>
        </p:txBody>
      </p:sp>
      <p:sp>
        <p:nvSpPr>
          <p:cNvPr id="36879" name="Rectangle 15"/>
          <p:cNvSpPr>
            <a:spLocks noChangeArrowheads="1"/>
          </p:cNvSpPr>
          <p:nvPr/>
        </p:nvSpPr>
        <p:spPr bwMode="auto">
          <a:xfrm>
            <a:off x="3523062" y="3201590"/>
            <a:ext cx="365522" cy="228600"/>
          </a:xfrm>
          <a:prstGeom prst="rect">
            <a:avLst/>
          </a:prstGeom>
          <a:solidFill>
            <a:srgbClr val="D5F1CF"/>
          </a:solidFill>
          <a:ln w="9360">
            <a:solidFill>
              <a:srgbClr val="000066"/>
            </a:solidFill>
            <a:miter lim="800000"/>
            <a:headEnd/>
            <a:tailEnd/>
          </a:ln>
          <a:effectLst/>
        </p:spPr>
        <p:txBody>
          <a:bodyPr wrap="none" anchor="ctr"/>
          <a:lstStyle/>
          <a:p>
            <a:pPr algn="ctr"/>
            <a:r>
              <a:rPr lang="en-US" sz="1800" dirty="0">
                <a:solidFill>
                  <a:srgbClr val="0070C0"/>
                </a:solidFill>
                <a:latin typeface="+mj-lt"/>
              </a:rPr>
              <a:t>1</a:t>
            </a:r>
          </a:p>
        </p:txBody>
      </p:sp>
      <p:sp>
        <p:nvSpPr>
          <p:cNvPr id="36880" name="Rectangle 16"/>
          <p:cNvSpPr>
            <a:spLocks noChangeArrowheads="1"/>
          </p:cNvSpPr>
          <p:nvPr/>
        </p:nvSpPr>
        <p:spPr bwMode="auto">
          <a:xfrm>
            <a:off x="3523062" y="2972990"/>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8</a:t>
            </a:r>
          </a:p>
        </p:txBody>
      </p:sp>
      <p:sp>
        <p:nvSpPr>
          <p:cNvPr id="36882" name="Rectangle 18"/>
          <p:cNvSpPr>
            <a:spLocks noChangeArrowheads="1"/>
          </p:cNvSpPr>
          <p:nvPr/>
        </p:nvSpPr>
        <p:spPr bwMode="auto">
          <a:xfrm>
            <a:off x="3888584" y="3201590"/>
            <a:ext cx="365522" cy="228600"/>
          </a:xfrm>
          <a:prstGeom prst="rect">
            <a:avLst/>
          </a:prstGeom>
          <a:solidFill>
            <a:srgbClr val="D5F1CF"/>
          </a:solidFill>
          <a:ln w="9360">
            <a:solidFill>
              <a:srgbClr val="000066"/>
            </a:solidFill>
            <a:miter lim="800000"/>
            <a:headEnd/>
            <a:tailEnd/>
          </a:ln>
          <a:effectLst/>
        </p:spPr>
        <p:txBody>
          <a:bodyPr wrap="none" anchor="ctr"/>
          <a:lstStyle/>
          <a:p>
            <a:pPr algn="ctr"/>
            <a:r>
              <a:rPr lang="en-US" sz="1800" dirty="0">
                <a:solidFill>
                  <a:srgbClr val="0070C0"/>
                </a:solidFill>
                <a:latin typeface="+mj-lt"/>
              </a:rPr>
              <a:t>0</a:t>
            </a:r>
          </a:p>
        </p:txBody>
      </p:sp>
      <p:sp>
        <p:nvSpPr>
          <p:cNvPr id="36883" name="Rectangle 19"/>
          <p:cNvSpPr>
            <a:spLocks noChangeArrowheads="1"/>
          </p:cNvSpPr>
          <p:nvPr/>
        </p:nvSpPr>
        <p:spPr bwMode="auto">
          <a:xfrm>
            <a:off x="3888584" y="2972990"/>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7</a:t>
            </a:r>
          </a:p>
        </p:txBody>
      </p:sp>
      <p:sp>
        <p:nvSpPr>
          <p:cNvPr id="36885" name="Rectangle 21"/>
          <p:cNvSpPr>
            <a:spLocks noChangeArrowheads="1"/>
          </p:cNvSpPr>
          <p:nvPr/>
        </p:nvSpPr>
        <p:spPr bwMode="auto">
          <a:xfrm>
            <a:off x="4254106" y="3201590"/>
            <a:ext cx="365522" cy="228600"/>
          </a:xfrm>
          <a:prstGeom prst="rect">
            <a:avLst/>
          </a:prstGeom>
          <a:solidFill>
            <a:srgbClr val="D5F1CF"/>
          </a:solidFill>
          <a:ln w="9360">
            <a:solidFill>
              <a:srgbClr val="000066"/>
            </a:solidFill>
            <a:miter lim="800000"/>
            <a:headEnd/>
            <a:tailEnd/>
          </a:ln>
          <a:effectLst/>
        </p:spPr>
        <p:txBody>
          <a:bodyPr wrap="none" anchor="ctr"/>
          <a:lstStyle/>
          <a:p>
            <a:pPr algn="ctr"/>
            <a:r>
              <a:rPr lang="en-US" sz="1800" dirty="0">
                <a:solidFill>
                  <a:srgbClr val="0070C0"/>
                </a:solidFill>
                <a:latin typeface="+mj-lt"/>
              </a:rPr>
              <a:t>1</a:t>
            </a:r>
          </a:p>
        </p:txBody>
      </p:sp>
      <p:sp>
        <p:nvSpPr>
          <p:cNvPr id="36886" name="Rectangle 22"/>
          <p:cNvSpPr>
            <a:spLocks noChangeArrowheads="1"/>
          </p:cNvSpPr>
          <p:nvPr/>
        </p:nvSpPr>
        <p:spPr bwMode="auto">
          <a:xfrm>
            <a:off x="4254106" y="2972990"/>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6</a:t>
            </a:r>
          </a:p>
        </p:txBody>
      </p:sp>
      <p:sp>
        <p:nvSpPr>
          <p:cNvPr id="36888" name="Rectangle 24"/>
          <p:cNvSpPr>
            <a:spLocks noChangeArrowheads="1"/>
          </p:cNvSpPr>
          <p:nvPr/>
        </p:nvSpPr>
        <p:spPr bwMode="auto">
          <a:xfrm>
            <a:off x="4619629" y="3201590"/>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6889" name="Rectangle 25"/>
          <p:cNvSpPr>
            <a:spLocks noChangeArrowheads="1"/>
          </p:cNvSpPr>
          <p:nvPr/>
        </p:nvSpPr>
        <p:spPr bwMode="auto">
          <a:xfrm>
            <a:off x="4619629" y="2972990"/>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5</a:t>
            </a:r>
          </a:p>
        </p:txBody>
      </p:sp>
      <p:sp>
        <p:nvSpPr>
          <p:cNvPr id="36891" name="Rectangle 27"/>
          <p:cNvSpPr>
            <a:spLocks noChangeArrowheads="1"/>
          </p:cNvSpPr>
          <p:nvPr/>
        </p:nvSpPr>
        <p:spPr bwMode="auto">
          <a:xfrm>
            <a:off x="4985151" y="3201590"/>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6892" name="Rectangle 28"/>
          <p:cNvSpPr>
            <a:spLocks noChangeArrowheads="1"/>
          </p:cNvSpPr>
          <p:nvPr/>
        </p:nvSpPr>
        <p:spPr bwMode="auto">
          <a:xfrm>
            <a:off x="4985151" y="2972990"/>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4</a:t>
            </a:r>
          </a:p>
        </p:txBody>
      </p:sp>
      <p:sp>
        <p:nvSpPr>
          <p:cNvPr id="36894" name="Rectangle 30"/>
          <p:cNvSpPr>
            <a:spLocks noChangeArrowheads="1"/>
          </p:cNvSpPr>
          <p:nvPr/>
        </p:nvSpPr>
        <p:spPr bwMode="auto">
          <a:xfrm>
            <a:off x="5350673" y="3201590"/>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6895" name="Rectangle 31"/>
          <p:cNvSpPr>
            <a:spLocks noChangeArrowheads="1"/>
          </p:cNvSpPr>
          <p:nvPr/>
        </p:nvSpPr>
        <p:spPr bwMode="auto">
          <a:xfrm>
            <a:off x="5350673" y="2972990"/>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a:t>
            </a:r>
          </a:p>
        </p:txBody>
      </p:sp>
      <p:sp>
        <p:nvSpPr>
          <p:cNvPr id="36897" name="Rectangle 33"/>
          <p:cNvSpPr>
            <a:spLocks noChangeArrowheads="1"/>
          </p:cNvSpPr>
          <p:nvPr/>
        </p:nvSpPr>
        <p:spPr bwMode="auto">
          <a:xfrm>
            <a:off x="5716195" y="3201590"/>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36898" name="Rectangle 34"/>
          <p:cNvSpPr>
            <a:spLocks noChangeArrowheads="1"/>
          </p:cNvSpPr>
          <p:nvPr/>
        </p:nvSpPr>
        <p:spPr bwMode="auto">
          <a:xfrm>
            <a:off x="5716195" y="2972990"/>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2</a:t>
            </a:r>
          </a:p>
        </p:txBody>
      </p:sp>
      <p:sp>
        <p:nvSpPr>
          <p:cNvPr id="36900" name="Rectangle 36"/>
          <p:cNvSpPr>
            <a:spLocks noChangeArrowheads="1"/>
          </p:cNvSpPr>
          <p:nvPr/>
        </p:nvSpPr>
        <p:spPr bwMode="auto">
          <a:xfrm>
            <a:off x="6081716" y="3201590"/>
            <a:ext cx="365522" cy="2286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endParaRPr lang="en-US" sz="1800"/>
          </a:p>
        </p:txBody>
      </p:sp>
      <p:sp>
        <p:nvSpPr>
          <p:cNvPr id="36901" name="Rectangle 37"/>
          <p:cNvSpPr>
            <a:spLocks noChangeArrowheads="1"/>
          </p:cNvSpPr>
          <p:nvPr/>
        </p:nvSpPr>
        <p:spPr bwMode="auto">
          <a:xfrm>
            <a:off x="6081716" y="2972990"/>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36903" name="Rectangle 39"/>
          <p:cNvSpPr>
            <a:spLocks noChangeArrowheads="1"/>
          </p:cNvSpPr>
          <p:nvPr/>
        </p:nvSpPr>
        <p:spPr bwMode="auto">
          <a:xfrm>
            <a:off x="6447235" y="3201590"/>
            <a:ext cx="365522" cy="2286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endParaRPr lang="en-US" sz="1800"/>
          </a:p>
        </p:txBody>
      </p:sp>
      <p:sp>
        <p:nvSpPr>
          <p:cNvPr id="36904" name="Rectangle 40"/>
          <p:cNvSpPr>
            <a:spLocks noChangeArrowheads="1"/>
          </p:cNvSpPr>
          <p:nvPr/>
        </p:nvSpPr>
        <p:spPr bwMode="auto">
          <a:xfrm>
            <a:off x="6447235" y="2972990"/>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grpSp>
        <p:nvGrpSpPr>
          <p:cNvPr id="2" name="Group 41"/>
          <p:cNvGrpSpPr>
            <a:grpSpLocks/>
          </p:cNvGrpSpPr>
          <p:nvPr/>
        </p:nvGrpSpPr>
        <p:grpSpPr bwMode="auto">
          <a:xfrm>
            <a:off x="4632724" y="3465912"/>
            <a:ext cx="2193131" cy="310753"/>
            <a:chOff x="2931" y="2156"/>
            <a:chExt cx="1842" cy="261"/>
          </a:xfrm>
        </p:grpSpPr>
        <p:sp>
          <p:nvSpPr>
            <p:cNvPr id="36906" name="Line 42"/>
            <p:cNvSpPr>
              <a:spLocks noChangeShapeType="1"/>
            </p:cNvSpPr>
            <p:nvPr/>
          </p:nvSpPr>
          <p:spPr bwMode="auto">
            <a:xfrm>
              <a:off x="2931" y="2247"/>
              <a:ext cx="1842"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36907" name="Text Box 43"/>
            <p:cNvSpPr txBox="1">
              <a:spLocks noChangeArrowheads="1"/>
            </p:cNvSpPr>
            <p:nvPr/>
          </p:nvSpPr>
          <p:spPr bwMode="auto">
            <a:xfrm>
              <a:off x="3638" y="2156"/>
              <a:ext cx="453" cy="261"/>
            </a:xfrm>
            <a:prstGeom prst="rect">
              <a:avLst/>
            </a:prstGeom>
            <a:solidFill>
              <a:srgbClr val="FFFFFF"/>
            </a:solidFill>
            <a:ln w="9525">
              <a:noFill/>
              <a:round/>
              <a:headEnd/>
              <a:tailEnd/>
            </a:ln>
            <a:effectLst/>
          </p:spPr>
          <p:txBody>
            <a:bodyPr wrap="none" lIns="67770" tIns="33210" rIns="67770" bIns="33210">
              <a:spAutoFit/>
            </a:bodyPr>
            <a:lstStyle/>
            <a:p>
              <a:pPr>
                <a:lnSpc>
                  <a:spcPct val="88000"/>
                </a:lnSpc>
                <a:spcBef>
                  <a:spcPts val="50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latin typeface="Calibri" pitchFamily="34" charset="0"/>
                </a:rPr>
                <a:t>PPO</a:t>
              </a:r>
            </a:p>
          </p:txBody>
        </p:sp>
      </p:grpSp>
      <p:grpSp>
        <p:nvGrpSpPr>
          <p:cNvPr id="3" name="Group 44"/>
          <p:cNvGrpSpPr>
            <a:grpSpLocks/>
          </p:cNvGrpSpPr>
          <p:nvPr/>
        </p:nvGrpSpPr>
        <p:grpSpPr bwMode="auto">
          <a:xfrm>
            <a:off x="2461024" y="3465912"/>
            <a:ext cx="2193131" cy="310753"/>
            <a:chOff x="1107" y="2156"/>
            <a:chExt cx="1842" cy="261"/>
          </a:xfrm>
        </p:grpSpPr>
        <p:sp>
          <p:nvSpPr>
            <p:cNvPr id="36909" name="Line 45"/>
            <p:cNvSpPr>
              <a:spLocks noChangeShapeType="1"/>
            </p:cNvSpPr>
            <p:nvPr/>
          </p:nvSpPr>
          <p:spPr bwMode="auto">
            <a:xfrm>
              <a:off x="1107" y="2247"/>
              <a:ext cx="1842"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36910" name="Text Box 46"/>
            <p:cNvSpPr txBox="1">
              <a:spLocks noChangeArrowheads="1"/>
            </p:cNvSpPr>
            <p:nvPr/>
          </p:nvSpPr>
          <p:spPr bwMode="auto">
            <a:xfrm>
              <a:off x="1814" y="2156"/>
              <a:ext cx="450" cy="261"/>
            </a:xfrm>
            <a:prstGeom prst="rect">
              <a:avLst/>
            </a:prstGeom>
            <a:solidFill>
              <a:srgbClr val="FFFFFF"/>
            </a:solidFill>
            <a:ln w="9525">
              <a:noFill/>
              <a:round/>
              <a:headEnd/>
              <a:tailEnd/>
            </a:ln>
            <a:effectLst/>
          </p:spPr>
          <p:txBody>
            <a:bodyPr wrap="none" lIns="67770" tIns="33210" rIns="67770" bIns="33210">
              <a:spAutoFit/>
            </a:bodyPr>
            <a:lstStyle/>
            <a:p>
              <a:pPr>
                <a:lnSpc>
                  <a:spcPct val="88000"/>
                </a:lnSpc>
                <a:spcBef>
                  <a:spcPts val="50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latin typeface="Calibri" pitchFamily="34" charset="0"/>
                </a:rPr>
                <a:t>PPN</a:t>
              </a:r>
            </a:p>
          </p:txBody>
        </p:sp>
      </p:grpSp>
      <p:grpSp>
        <p:nvGrpSpPr>
          <p:cNvPr id="4" name="Group 47"/>
          <p:cNvGrpSpPr>
            <a:grpSpLocks/>
          </p:cNvGrpSpPr>
          <p:nvPr/>
        </p:nvGrpSpPr>
        <p:grpSpPr bwMode="auto">
          <a:xfrm>
            <a:off x="6060288" y="2749548"/>
            <a:ext cx="744142" cy="229791"/>
            <a:chOff x="4130" y="1501"/>
            <a:chExt cx="625" cy="193"/>
          </a:xfrm>
        </p:grpSpPr>
        <p:sp>
          <p:nvSpPr>
            <p:cNvPr id="36912" name="Line 48"/>
            <p:cNvSpPr>
              <a:spLocks noChangeShapeType="1"/>
            </p:cNvSpPr>
            <p:nvPr/>
          </p:nvSpPr>
          <p:spPr bwMode="auto">
            <a:xfrm>
              <a:off x="4130" y="1579"/>
              <a:ext cx="625"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36913" name="Text Box 49"/>
            <p:cNvSpPr txBox="1">
              <a:spLocks noChangeArrowheads="1"/>
            </p:cNvSpPr>
            <p:nvPr/>
          </p:nvSpPr>
          <p:spPr bwMode="auto">
            <a:xfrm>
              <a:off x="4316" y="1501"/>
              <a:ext cx="270" cy="193"/>
            </a:xfrm>
            <a:prstGeom prst="rect">
              <a:avLst/>
            </a:prstGeom>
            <a:solidFill>
              <a:srgbClr val="FFFFFF"/>
            </a:solidFill>
            <a:ln w="9525">
              <a:noFill/>
              <a:round/>
              <a:headEnd/>
              <a:tailEnd/>
            </a:ln>
            <a:effectLst/>
          </p:spPr>
          <p:txBody>
            <a:bodyPr wrap="none" lIns="67770" tIns="33210" rIns="67770" bIns="33210">
              <a:spAutoFit/>
            </a:bodyPr>
            <a:lstStyle/>
            <a:p>
              <a:pPr algn="ctr">
                <a:lnSpc>
                  <a:spcPct val="88000"/>
                </a:lnSpc>
                <a:spcBef>
                  <a:spcPts val="4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CO</a:t>
              </a:r>
            </a:p>
          </p:txBody>
        </p:sp>
      </p:grpSp>
      <p:grpSp>
        <p:nvGrpSpPr>
          <p:cNvPr id="5" name="Group 50"/>
          <p:cNvGrpSpPr>
            <a:grpSpLocks/>
          </p:cNvGrpSpPr>
          <p:nvPr/>
        </p:nvGrpSpPr>
        <p:grpSpPr bwMode="auto">
          <a:xfrm>
            <a:off x="4613276" y="2746770"/>
            <a:ext cx="1445419" cy="229791"/>
            <a:chOff x="2920" y="1488"/>
            <a:chExt cx="1214" cy="193"/>
          </a:xfrm>
        </p:grpSpPr>
        <p:sp>
          <p:nvSpPr>
            <p:cNvPr id="36915" name="Line 51"/>
            <p:cNvSpPr>
              <a:spLocks noChangeShapeType="1"/>
            </p:cNvSpPr>
            <p:nvPr/>
          </p:nvSpPr>
          <p:spPr bwMode="auto">
            <a:xfrm>
              <a:off x="2920" y="1566"/>
              <a:ext cx="1214"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36916" name="Text Box 52"/>
            <p:cNvSpPr txBox="1">
              <a:spLocks noChangeArrowheads="1"/>
            </p:cNvSpPr>
            <p:nvPr/>
          </p:nvSpPr>
          <p:spPr bwMode="auto">
            <a:xfrm>
              <a:off x="3460" y="1488"/>
              <a:ext cx="219" cy="193"/>
            </a:xfrm>
            <a:prstGeom prst="rect">
              <a:avLst/>
            </a:prstGeom>
            <a:solidFill>
              <a:srgbClr val="FFFFFF"/>
            </a:solidFill>
            <a:ln w="9525">
              <a:noFill/>
              <a:round/>
              <a:headEnd/>
              <a:tailEnd/>
            </a:ln>
            <a:effectLst/>
          </p:spPr>
          <p:txBody>
            <a:bodyPr wrap="none" lIns="67770" tIns="33210" rIns="67770" bIns="33210">
              <a:spAutoFit/>
            </a:bodyPr>
            <a:lstStyle/>
            <a:p>
              <a:pPr algn="ctr">
                <a:lnSpc>
                  <a:spcPct val="88000"/>
                </a:lnSpc>
                <a:spcBef>
                  <a:spcPts val="4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CI</a:t>
              </a:r>
            </a:p>
          </p:txBody>
        </p:sp>
      </p:grpSp>
      <p:grpSp>
        <p:nvGrpSpPr>
          <p:cNvPr id="6" name="Group 53"/>
          <p:cNvGrpSpPr>
            <a:grpSpLocks/>
          </p:cNvGrpSpPr>
          <p:nvPr/>
        </p:nvGrpSpPr>
        <p:grpSpPr bwMode="auto">
          <a:xfrm>
            <a:off x="2426495" y="2743198"/>
            <a:ext cx="2170510" cy="229791"/>
            <a:chOff x="1078" y="1501"/>
            <a:chExt cx="1823" cy="193"/>
          </a:xfrm>
        </p:grpSpPr>
        <p:sp>
          <p:nvSpPr>
            <p:cNvPr id="36918" name="Line 54"/>
            <p:cNvSpPr>
              <a:spLocks noChangeShapeType="1"/>
            </p:cNvSpPr>
            <p:nvPr/>
          </p:nvSpPr>
          <p:spPr bwMode="auto">
            <a:xfrm>
              <a:off x="1078" y="1579"/>
              <a:ext cx="1823"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36919" name="Text Box 55"/>
            <p:cNvSpPr txBox="1">
              <a:spLocks noChangeArrowheads="1"/>
            </p:cNvSpPr>
            <p:nvPr/>
          </p:nvSpPr>
          <p:spPr bwMode="auto">
            <a:xfrm>
              <a:off x="1927" y="1501"/>
              <a:ext cx="249" cy="193"/>
            </a:xfrm>
            <a:prstGeom prst="rect">
              <a:avLst/>
            </a:prstGeom>
            <a:solidFill>
              <a:srgbClr val="FFFFFF"/>
            </a:solidFill>
            <a:ln w="9525">
              <a:noFill/>
              <a:round/>
              <a:headEnd/>
              <a:tailEnd/>
            </a:ln>
            <a:effectLst/>
          </p:spPr>
          <p:txBody>
            <a:bodyPr wrap="none" lIns="67770" tIns="33210" rIns="67770" bIns="33210">
              <a:spAutoFit/>
            </a:bodyPr>
            <a:lstStyle/>
            <a:p>
              <a:pPr algn="ctr">
                <a:lnSpc>
                  <a:spcPct val="88000"/>
                </a:lnSpc>
                <a:spcBef>
                  <a:spcPts val="4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latin typeface="Calibri" pitchFamily="34" charset="0"/>
                </a:rPr>
                <a:t>CT</a:t>
              </a:r>
            </a:p>
          </p:txBody>
        </p:sp>
      </p:grpSp>
      <p:sp>
        <p:nvSpPr>
          <p:cNvPr id="36928" name="Rectangle 64"/>
          <p:cNvSpPr>
            <a:spLocks noChangeArrowheads="1"/>
          </p:cNvSpPr>
          <p:nvPr/>
        </p:nvSpPr>
        <p:spPr bwMode="auto">
          <a:xfrm>
            <a:off x="4049317" y="5619750"/>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03</a:t>
            </a:r>
          </a:p>
        </p:txBody>
      </p:sp>
      <p:sp>
        <p:nvSpPr>
          <p:cNvPr id="36929" name="Rectangle 65"/>
          <p:cNvSpPr>
            <a:spLocks noChangeArrowheads="1"/>
          </p:cNvSpPr>
          <p:nvPr/>
        </p:nvSpPr>
        <p:spPr bwMode="auto">
          <a:xfrm>
            <a:off x="3584973" y="5619750"/>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DF</a:t>
            </a:r>
          </a:p>
        </p:txBody>
      </p:sp>
      <p:sp>
        <p:nvSpPr>
          <p:cNvPr id="36930" name="Rectangle 66"/>
          <p:cNvSpPr>
            <a:spLocks noChangeArrowheads="1"/>
          </p:cNvSpPr>
          <p:nvPr/>
        </p:nvSpPr>
        <p:spPr bwMode="auto">
          <a:xfrm>
            <a:off x="3119439" y="5619750"/>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C2</a:t>
            </a:r>
          </a:p>
        </p:txBody>
      </p:sp>
      <p:sp>
        <p:nvSpPr>
          <p:cNvPr id="36931" name="Rectangle 67"/>
          <p:cNvSpPr>
            <a:spLocks noChangeArrowheads="1"/>
          </p:cNvSpPr>
          <p:nvPr/>
        </p:nvSpPr>
        <p:spPr bwMode="auto">
          <a:xfrm>
            <a:off x="2652713" y="5619750"/>
            <a:ext cx="46672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11</a:t>
            </a:r>
          </a:p>
        </p:txBody>
      </p:sp>
      <p:sp>
        <p:nvSpPr>
          <p:cNvPr id="36932" name="Rectangle 68"/>
          <p:cNvSpPr>
            <a:spLocks noChangeArrowheads="1"/>
          </p:cNvSpPr>
          <p:nvPr/>
        </p:nvSpPr>
        <p:spPr bwMode="auto">
          <a:xfrm>
            <a:off x="2187180" y="5619750"/>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36933" name="Rectangle 69"/>
          <p:cNvSpPr>
            <a:spLocks noChangeArrowheads="1"/>
          </p:cNvSpPr>
          <p:nvPr/>
        </p:nvSpPr>
        <p:spPr bwMode="auto">
          <a:xfrm>
            <a:off x="1722836" y="5619750"/>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16</a:t>
            </a:r>
          </a:p>
        </p:txBody>
      </p:sp>
      <p:sp>
        <p:nvSpPr>
          <p:cNvPr id="36934" name="Rectangle 70"/>
          <p:cNvSpPr>
            <a:spLocks noChangeArrowheads="1"/>
          </p:cNvSpPr>
          <p:nvPr/>
        </p:nvSpPr>
        <p:spPr bwMode="auto">
          <a:xfrm>
            <a:off x="1257301" y="5619750"/>
            <a:ext cx="465535" cy="210741"/>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7</a:t>
            </a:r>
          </a:p>
        </p:txBody>
      </p:sp>
      <p:sp>
        <p:nvSpPr>
          <p:cNvPr id="36942" name="Rectangle 78"/>
          <p:cNvSpPr>
            <a:spLocks noChangeArrowheads="1"/>
          </p:cNvSpPr>
          <p:nvPr/>
        </p:nvSpPr>
        <p:spPr bwMode="auto">
          <a:xfrm>
            <a:off x="4049317" y="5409010"/>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6943" name="Rectangle 79"/>
          <p:cNvSpPr>
            <a:spLocks noChangeArrowheads="1"/>
          </p:cNvSpPr>
          <p:nvPr/>
        </p:nvSpPr>
        <p:spPr bwMode="auto">
          <a:xfrm>
            <a:off x="3584973" y="5409010"/>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6944" name="Rectangle 80"/>
          <p:cNvSpPr>
            <a:spLocks noChangeArrowheads="1"/>
          </p:cNvSpPr>
          <p:nvPr/>
        </p:nvSpPr>
        <p:spPr bwMode="auto">
          <a:xfrm>
            <a:off x="3119439" y="5409010"/>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6945" name="Rectangle 81"/>
          <p:cNvSpPr>
            <a:spLocks noChangeArrowheads="1"/>
          </p:cNvSpPr>
          <p:nvPr/>
        </p:nvSpPr>
        <p:spPr bwMode="auto">
          <a:xfrm>
            <a:off x="2652713" y="5409010"/>
            <a:ext cx="46672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6946" name="Rectangle 82"/>
          <p:cNvSpPr>
            <a:spLocks noChangeArrowheads="1"/>
          </p:cNvSpPr>
          <p:nvPr/>
        </p:nvSpPr>
        <p:spPr bwMode="auto">
          <a:xfrm>
            <a:off x="2187180" y="5409010"/>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36947" name="Rectangle 83"/>
          <p:cNvSpPr>
            <a:spLocks noChangeArrowheads="1"/>
          </p:cNvSpPr>
          <p:nvPr/>
        </p:nvSpPr>
        <p:spPr bwMode="auto">
          <a:xfrm>
            <a:off x="1722836" y="5409010"/>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31</a:t>
            </a:r>
          </a:p>
        </p:txBody>
      </p:sp>
      <p:sp>
        <p:nvSpPr>
          <p:cNvPr id="36948" name="Rectangle 84"/>
          <p:cNvSpPr>
            <a:spLocks noChangeArrowheads="1"/>
          </p:cNvSpPr>
          <p:nvPr/>
        </p:nvSpPr>
        <p:spPr bwMode="auto">
          <a:xfrm>
            <a:off x="1257301" y="5409010"/>
            <a:ext cx="465535" cy="210741"/>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6</a:t>
            </a:r>
          </a:p>
        </p:txBody>
      </p:sp>
      <p:sp>
        <p:nvSpPr>
          <p:cNvPr id="36956" name="Rectangle 92"/>
          <p:cNvSpPr>
            <a:spLocks noChangeArrowheads="1"/>
          </p:cNvSpPr>
          <p:nvPr/>
        </p:nvSpPr>
        <p:spPr bwMode="auto">
          <a:xfrm>
            <a:off x="4049317" y="5198269"/>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1D</a:t>
            </a:r>
          </a:p>
        </p:txBody>
      </p:sp>
      <p:sp>
        <p:nvSpPr>
          <p:cNvPr id="36957" name="Rectangle 93"/>
          <p:cNvSpPr>
            <a:spLocks noChangeArrowheads="1"/>
          </p:cNvSpPr>
          <p:nvPr/>
        </p:nvSpPr>
        <p:spPr bwMode="auto">
          <a:xfrm>
            <a:off x="3584973" y="5198269"/>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F0</a:t>
            </a:r>
          </a:p>
        </p:txBody>
      </p:sp>
      <p:sp>
        <p:nvSpPr>
          <p:cNvPr id="36958" name="Rectangle 94"/>
          <p:cNvSpPr>
            <a:spLocks noChangeArrowheads="1"/>
          </p:cNvSpPr>
          <p:nvPr/>
        </p:nvSpPr>
        <p:spPr bwMode="auto">
          <a:xfrm>
            <a:off x="3119439" y="5198269"/>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72</a:t>
            </a:r>
          </a:p>
        </p:txBody>
      </p:sp>
      <p:sp>
        <p:nvSpPr>
          <p:cNvPr id="36959" name="Rectangle 95"/>
          <p:cNvSpPr>
            <a:spLocks noChangeArrowheads="1"/>
          </p:cNvSpPr>
          <p:nvPr/>
        </p:nvSpPr>
        <p:spPr bwMode="auto">
          <a:xfrm>
            <a:off x="2652713" y="5198269"/>
            <a:ext cx="46672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36</a:t>
            </a:r>
          </a:p>
        </p:txBody>
      </p:sp>
      <p:sp>
        <p:nvSpPr>
          <p:cNvPr id="36960" name="Rectangle 96"/>
          <p:cNvSpPr>
            <a:spLocks noChangeArrowheads="1"/>
          </p:cNvSpPr>
          <p:nvPr/>
        </p:nvSpPr>
        <p:spPr bwMode="auto">
          <a:xfrm>
            <a:off x="2187180" y="5198269"/>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36961" name="Rectangle 97"/>
          <p:cNvSpPr>
            <a:spLocks noChangeArrowheads="1"/>
          </p:cNvSpPr>
          <p:nvPr/>
        </p:nvSpPr>
        <p:spPr bwMode="auto">
          <a:xfrm>
            <a:off x="1722836" y="5198269"/>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0D</a:t>
            </a:r>
          </a:p>
        </p:txBody>
      </p:sp>
      <p:sp>
        <p:nvSpPr>
          <p:cNvPr id="36962" name="Rectangle 98"/>
          <p:cNvSpPr>
            <a:spLocks noChangeArrowheads="1"/>
          </p:cNvSpPr>
          <p:nvPr/>
        </p:nvSpPr>
        <p:spPr bwMode="auto">
          <a:xfrm>
            <a:off x="1257301" y="5198269"/>
            <a:ext cx="465535" cy="210741"/>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5</a:t>
            </a:r>
          </a:p>
        </p:txBody>
      </p:sp>
      <p:sp>
        <p:nvSpPr>
          <p:cNvPr id="36970" name="Rectangle 106"/>
          <p:cNvSpPr>
            <a:spLocks noChangeArrowheads="1"/>
          </p:cNvSpPr>
          <p:nvPr/>
        </p:nvSpPr>
        <p:spPr bwMode="auto">
          <a:xfrm>
            <a:off x="4049317" y="4968479"/>
            <a:ext cx="465535" cy="22979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09</a:t>
            </a:r>
          </a:p>
        </p:txBody>
      </p:sp>
      <p:sp>
        <p:nvSpPr>
          <p:cNvPr id="36971" name="Rectangle 107"/>
          <p:cNvSpPr>
            <a:spLocks noChangeArrowheads="1"/>
          </p:cNvSpPr>
          <p:nvPr/>
        </p:nvSpPr>
        <p:spPr bwMode="auto">
          <a:xfrm>
            <a:off x="3584973" y="4968479"/>
            <a:ext cx="464344" cy="22979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8F</a:t>
            </a:r>
          </a:p>
        </p:txBody>
      </p:sp>
      <p:sp>
        <p:nvSpPr>
          <p:cNvPr id="36972" name="Rectangle 108"/>
          <p:cNvSpPr>
            <a:spLocks noChangeArrowheads="1"/>
          </p:cNvSpPr>
          <p:nvPr/>
        </p:nvSpPr>
        <p:spPr bwMode="auto">
          <a:xfrm>
            <a:off x="3119439" y="4968479"/>
            <a:ext cx="465535" cy="22979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6D</a:t>
            </a:r>
          </a:p>
        </p:txBody>
      </p:sp>
      <p:sp>
        <p:nvSpPr>
          <p:cNvPr id="36973" name="Rectangle 109"/>
          <p:cNvSpPr>
            <a:spLocks noChangeArrowheads="1"/>
          </p:cNvSpPr>
          <p:nvPr/>
        </p:nvSpPr>
        <p:spPr bwMode="auto">
          <a:xfrm>
            <a:off x="2652713" y="4968479"/>
            <a:ext cx="466725" cy="22979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43</a:t>
            </a:r>
          </a:p>
        </p:txBody>
      </p:sp>
      <p:sp>
        <p:nvSpPr>
          <p:cNvPr id="36974" name="Rectangle 110"/>
          <p:cNvSpPr>
            <a:spLocks noChangeArrowheads="1"/>
          </p:cNvSpPr>
          <p:nvPr/>
        </p:nvSpPr>
        <p:spPr bwMode="auto">
          <a:xfrm>
            <a:off x="2187180" y="4968479"/>
            <a:ext cx="465535" cy="22979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36975" name="Rectangle 111"/>
          <p:cNvSpPr>
            <a:spLocks noChangeArrowheads="1"/>
          </p:cNvSpPr>
          <p:nvPr/>
        </p:nvSpPr>
        <p:spPr bwMode="auto">
          <a:xfrm>
            <a:off x="1722836" y="4968479"/>
            <a:ext cx="464344" cy="22979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32</a:t>
            </a:r>
          </a:p>
        </p:txBody>
      </p:sp>
      <p:sp>
        <p:nvSpPr>
          <p:cNvPr id="36976" name="Rectangle 112"/>
          <p:cNvSpPr>
            <a:spLocks noChangeArrowheads="1"/>
          </p:cNvSpPr>
          <p:nvPr/>
        </p:nvSpPr>
        <p:spPr bwMode="auto">
          <a:xfrm>
            <a:off x="1257301" y="4968479"/>
            <a:ext cx="465535" cy="229791"/>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4</a:t>
            </a:r>
          </a:p>
        </p:txBody>
      </p:sp>
      <p:sp>
        <p:nvSpPr>
          <p:cNvPr id="36984" name="Rectangle 120"/>
          <p:cNvSpPr>
            <a:spLocks noChangeArrowheads="1"/>
          </p:cNvSpPr>
          <p:nvPr/>
        </p:nvSpPr>
        <p:spPr bwMode="auto">
          <a:xfrm>
            <a:off x="4049317" y="4757738"/>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6985" name="Rectangle 121"/>
          <p:cNvSpPr>
            <a:spLocks noChangeArrowheads="1"/>
          </p:cNvSpPr>
          <p:nvPr/>
        </p:nvSpPr>
        <p:spPr bwMode="auto">
          <a:xfrm>
            <a:off x="3584973" y="4757738"/>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6986" name="Rectangle 122"/>
          <p:cNvSpPr>
            <a:spLocks noChangeArrowheads="1"/>
          </p:cNvSpPr>
          <p:nvPr/>
        </p:nvSpPr>
        <p:spPr bwMode="auto">
          <a:xfrm>
            <a:off x="3119439" y="4757738"/>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6987" name="Rectangle 123"/>
          <p:cNvSpPr>
            <a:spLocks noChangeArrowheads="1"/>
          </p:cNvSpPr>
          <p:nvPr/>
        </p:nvSpPr>
        <p:spPr bwMode="auto">
          <a:xfrm>
            <a:off x="2652713" y="4757738"/>
            <a:ext cx="46672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6988" name="Rectangle 124"/>
          <p:cNvSpPr>
            <a:spLocks noChangeArrowheads="1"/>
          </p:cNvSpPr>
          <p:nvPr/>
        </p:nvSpPr>
        <p:spPr bwMode="auto">
          <a:xfrm>
            <a:off x="2187180" y="4757738"/>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36989" name="Rectangle 125"/>
          <p:cNvSpPr>
            <a:spLocks noChangeArrowheads="1"/>
          </p:cNvSpPr>
          <p:nvPr/>
        </p:nvSpPr>
        <p:spPr bwMode="auto">
          <a:xfrm>
            <a:off x="1722836" y="4757738"/>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36</a:t>
            </a:r>
          </a:p>
        </p:txBody>
      </p:sp>
      <p:sp>
        <p:nvSpPr>
          <p:cNvPr id="36990" name="Rectangle 126"/>
          <p:cNvSpPr>
            <a:spLocks noChangeArrowheads="1"/>
          </p:cNvSpPr>
          <p:nvPr/>
        </p:nvSpPr>
        <p:spPr bwMode="auto">
          <a:xfrm>
            <a:off x="1257301" y="4757738"/>
            <a:ext cx="465535" cy="210741"/>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3</a:t>
            </a:r>
          </a:p>
        </p:txBody>
      </p:sp>
      <p:sp>
        <p:nvSpPr>
          <p:cNvPr id="36998" name="Rectangle 134"/>
          <p:cNvSpPr>
            <a:spLocks noChangeArrowheads="1"/>
          </p:cNvSpPr>
          <p:nvPr/>
        </p:nvSpPr>
        <p:spPr bwMode="auto">
          <a:xfrm>
            <a:off x="4049317" y="4546997"/>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08</a:t>
            </a:r>
          </a:p>
        </p:txBody>
      </p:sp>
      <p:sp>
        <p:nvSpPr>
          <p:cNvPr id="36999" name="Rectangle 135"/>
          <p:cNvSpPr>
            <a:spLocks noChangeArrowheads="1"/>
          </p:cNvSpPr>
          <p:nvPr/>
        </p:nvSpPr>
        <p:spPr bwMode="auto">
          <a:xfrm>
            <a:off x="3584973" y="4546997"/>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04</a:t>
            </a:r>
          </a:p>
        </p:txBody>
      </p:sp>
      <p:sp>
        <p:nvSpPr>
          <p:cNvPr id="37000" name="Rectangle 136"/>
          <p:cNvSpPr>
            <a:spLocks noChangeArrowheads="1"/>
          </p:cNvSpPr>
          <p:nvPr/>
        </p:nvSpPr>
        <p:spPr bwMode="auto">
          <a:xfrm>
            <a:off x="3119439" y="4546997"/>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02</a:t>
            </a:r>
          </a:p>
        </p:txBody>
      </p:sp>
      <p:sp>
        <p:nvSpPr>
          <p:cNvPr id="37001" name="Rectangle 137"/>
          <p:cNvSpPr>
            <a:spLocks noChangeArrowheads="1"/>
          </p:cNvSpPr>
          <p:nvPr/>
        </p:nvSpPr>
        <p:spPr bwMode="auto">
          <a:xfrm>
            <a:off x="2652713" y="4546997"/>
            <a:ext cx="46672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00</a:t>
            </a:r>
          </a:p>
        </p:txBody>
      </p:sp>
      <p:sp>
        <p:nvSpPr>
          <p:cNvPr id="37002" name="Rectangle 138"/>
          <p:cNvSpPr>
            <a:spLocks noChangeArrowheads="1"/>
          </p:cNvSpPr>
          <p:nvPr/>
        </p:nvSpPr>
        <p:spPr bwMode="auto">
          <a:xfrm>
            <a:off x="2187180" y="4546997"/>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37003" name="Rectangle 139"/>
          <p:cNvSpPr>
            <a:spLocks noChangeArrowheads="1"/>
          </p:cNvSpPr>
          <p:nvPr/>
        </p:nvSpPr>
        <p:spPr bwMode="auto">
          <a:xfrm>
            <a:off x="1722836" y="4546997"/>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1B</a:t>
            </a:r>
          </a:p>
        </p:txBody>
      </p:sp>
      <p:sp>
        <p:nvSpPr>
          <p:cNvPr id="37004" name="Rectangle 140"/>
          <p:cNvSpPr>
            <a:spLocks noChangeArrowheads="1"/>
          </p:cNvSpPr>
          <p:nvPr/>
        </p:nvSpPr>
        <p:spPr bwMode="auto">
          <a:xfrm>
            <a:off x="1257301" y="4546997"/>
            <a:ext cx="465535" cy="210741"/>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2</a:t>
            </a:r>
          </a:p>
        </p:txBody>
      </p:sp>
      <p:sp>
        <p:nvSpPr>
          <p:cNvPr id="37012" name="Rectangle 148"/>
          <p:cNvSpPr>
            <a:spLocks noChangeArrowheads="1"/>
          </p:cNvSpPr>
          <p:nvPr/>
        </p:nvSpPr>
        <p:spPr bwMode="auto">
          <a:xfrm>
            <a:off x="4049317" y="4336256"/>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7013" name="Rectangle 149"/>
          <p:cNvSpPr>
            <a:spLocks noChangeArrowheads="1"/>
          </p:cNvSpPr>
          <p:nvPr/>
        </p:nvSpPr>
        <p:spPr bwMode="auto">
          <a:xfrm>
            <a:off x="3584973" y="4336256"/>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7014" name="Rectangle 150"/>
          <p:cNvSpPr>
            <a:spLocks noChangeArrowheads="1"/>
          </p:cNvSpPr>
          <p:nvPr/>
        </p:nvSpPr>
        <p:spPr bwMode="auto">
          <a:xfrm>
            <a:off x="3119439" y="4336256"/>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7015" name="Rectangle 151"/>
          <p:cNvSpPr>
            <a:spLocks noChangeArrowheads="1"/>
          </p:cNvSpPr>
          <p:nvPr/>
        </p:nvSpPr>
        <p:spPr bwMode="auto">
          <a:xfrm>
            <a:off x="2652713" y="4336256"/>
            <a:ext cx="46672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37016" name="Rectangle 152"/>
          <p:cNvSpPr>
            <a:spLocks noChangeArrowheads="1"/>
          </p:cNvSpPr>
          <p:nvPr/>
        </p:nvSpPr>
        <p:spPr bwMode="auto">
          <a:xfrm>
            <a:off x="2187180" y="4336256"/>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37017" name="Rectangle 153"/>
          <p:cNvSpPr>
            <a:spLocks noChangeArrowheads="1"/>
          </p:cNvSpPr>
          <p:nvPr/>
        </p:nvSpPr>
        <p:spPr bwMode="auto">
          <a:xfrm>
            <a:off x="1722836" y="4336256"/>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15</a:t>
            </a:r>
          </a:p>
        </p:txBody>
      </p:sp>
      <p:sp>
        <p:nvSpPr>
          <p:cNvPr id="37018" name="Rectangle 154"/>
          <p:cNvSpPr>
            <a:spLocks noChangeArrowheads="1"/>
          </p:cNvSpPr>
          <p:nvPr/>
        </p:nvSpPr>
        <p:spPr bwMode="auto">
          <a:xfrm>
            <a:off x="1257301" y="4336256"/>
            <a:ext cx="465535" cy="210741"/>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1</a:t>
            </a:r>
          </a:p>
        </p:txBody>
      </p:sp>
      <p:sp>
        <p:nvSpPr>
          <p:cNvPr id="37026" name="Rectangle 162"/>
          <p:cNvSpPr>
            <a:spLocks noChangeArrowheads="1"/>
          </p:cNvSpPr>
          <p:nvPr/>
        </p:nvSpPr>
        <p:spPr bwMode="auto">
          <a:xfrm>
            <a:off x="4049317" y="4125516"/>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11</a:t>
            </a:r>
          </a:p>
        </p:txBody>
      </p:sp>
      <p:sp>
        <p:nvSpPr>
          <p:cNvPr id="37027" name="Rectangle 163"/>
          <p:cNvSpPr>
            <a:spLocks noChangeArrowheads="1"/>
          </p:cNvSpPr>
          <p:nvPr/>
        </p:nvSpPr>
        <p:spPr bwMode="auto">
          <a:xfrm>
            <a:off x="3584973" y="4125516"/>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23</a:t>
            </a:r>
          </a:p>
        </p:txBody>
      </p:sp>
      <p:sp>
        <p:nvSpPr>
          <p:cNvPr id="37028" name="Rectangle 164"/>
          <p:cNvSpPr>
            <a:spLocks noChangeArrowheads="1"/>
          </p:cNvSpPr>
          <p:nvPr/>
        </p:nvSpPr>
        <p:spPr bwMode="auto">
          <a:xfrm>
            <a:off x="3119439" y="4125516"/>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11</a:t>
            </a:r>
          </a:p>
        </p:txBody>
      </p:sp>
      <p:sp>
        <p:nvSpPr>
          <p:cNvPr id="37029" name="Rectangle 165"/>
          <p:cNvSpPr>
            <a:spLocks noChangeArrowheads="1"/>
          </p:cNvSpPr>
          <p:nvPr/>
        </p:nvSpPr>
        <p:spPr bwMode="auto">
          <a:xfrm>
            <a:off x="2652713" y="4125516"/>
            <a:ext cx="46672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99</a:t>
            </a:r>
          </a:p>
        </p:txBody>
      </p:sp>
      <p:sp>
        <p:nvSpPr>
          <p:cNvPr id="37030" name="Rectangle 166"/>
          <p:cNvSpPr>
            <a:spLocks noChangeArrowheads="1"/>
          </p:cNvSpPr>
          <p:nvPr/>
        </p:nvSpPr>
        <p:spPr bwMode="auto">
          <a:xfrm>
            <a:off x="2187180" y="4125516"/>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37031" name="Rectangle 167"/>
          <p:cNvSpPr>
            <a:spLocks noChangeArrowheads="1"/>
          </p:cNvSpPr>
          <p:nvPr/>
        </p:nvSpPr>
        <p:spPr bwMode="auto">
          <a:xfrm>
            <a:off x="1722836" y="4125516"/>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19</a:t>
            </a:r>
          </a:p>
        </p:txBody>
      </p:sp>
      <p:sp>
        <p:nvSpPr>
          <p:cNvPr id="37032" name="Rectangle 168"/>
          <p:cNvSpPr>
            <a:spLocks noChangeArrowheads="1"/>
          </p:cNvSpPr>
          <p:nvPr/>
        </p:nvSpPr>
        <p:spPr bwMode="auto">
          <a:xfrm>
            <a:off x="1257301" y="4125516"/>
            <a:ext cx="465535" cy="210741"/>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0</a:t>
            </a:r>
          </a:p>
        </p:txBody>
      </p:sp>
      <p:sp>
        <p:nvSpPr>
          <p:cNvPr id="37040" name="Rectangle 176"/>
          <p:cNvSpPr>
            <a:spLocks noChangeArrowheads="1"/>
          </p:cNvSpPr>
          <p:nvPr/>
        </p:nvSpPr>
        <p:spPr bwMode="auto">
          <a:xfrm>
            <a:off x="4049317" y="3914775"/>
            <a:ext cx="465535" cy="21074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B3</a:t>
            </a:r>
          </a:p>
        </p:txBody>
      </p:sp>
      <p:sp>
        <p:nvSpPr>
          <p:cNvPr id="37041" name="Rectangle 177"/>
          <p:cNvSpPr>
            <a:spLocks noChangeArrowheads="1"/>
          </p:cNvSpPr>
          <p:nvPr/>
        </p:nvSpPr>
        <p:spPr bwMode="auto">
          <a:xfrm>
            <a:off x="3584973" y="3914775"/>
            <a:ext cx="464344" cy="21074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B2</a:t>
            </a:r>
          </a:p>
        </p:txBody>
      </p:sp>
      <p:sp>
        <p:nvSpPr>
          <p:cNvPr id="37042" name="Rectangle 178"/>
          <p:cNvSpPr>
            <a:spLocks noChangeArrowheads="1"/>
          </p:cNvSpPr>
          <p:nvPr/>
        </p:nvSpPr>
        <p:spPr bwMode="auto">
          <a:xfrm>
            <a:off x="3119439" y="3914775"/>
            <a:ext cx="465535" cy="21074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B1</a:t>
            </a:r>
          </a:p>
        </p:txBody>
      </p:sp>
      <p:sp>
        <p:nvSpPr>
          <p:cNvPr id="37043" name="Rectangle 179"/>
          <p:cNvSpPr>
            <a:spLocks noChangeArrowheads="1"/>
          </p:cNvSpPr>
          <p:nvPr/>
        </p:nvSpPr>
        <p:spPr bwMode="auto">
          <a:xfrm>
            <a:off x="2652713" y="3914775"/>
            <a:ext cx="466725" cy="21074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B0</a:t>
            </a:r>
          </a:p>
        </p:txBody>
      </p:sp>
      <p:sp>
        <p:nvSpPr>
          <p:cNvPr id="37044" name="Rectangle 180"/>
          <p:cNvSpPr>
            <a:spLocks noChangeArrowheads="1"/>
          </p:cNvSpPr>
          <p:nvPr/>
        </p:nvSpPr>
        <p:spPr bwMode="auto">
          <a:xfrm>
            <a:off x="2187180" y="3914775"/>
            <a:ext cx="465535" cy="21074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Valid</a:t>
            </a:r>
          </a:p>
        </p:txBody>
      </p:sp>
      <p:sp>
        <p:nvSpPr>
          <p:cNvPr id="37045" name="Rectangle 181"/>
          <p:cNvSpPr>
            <a:spLocks noChangeArrowheads="1"/>
          </p:cNvSpPr>
          <p:nvPr/>
        </p:nvSpPr>
        <p:spPr bwMode="auto">
          <a:xfrm>
            <a:off x="1722836" y="3914775"/>
            <a:ext cx="464344" cy="21074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Tag</a:t>
            </a:r>
          </a:p>
        </p:txBody>
      </p:sp>
      <p:sp>
        <p:nvSpPr>
          <p:cNvPr id="37046" name="Rectangle 182"/>
          <p:cNvSpPr>
            <a:spLocks noChangeArrowheads="1"/>
          </p:cNvSpPr>
          <p:nvPr/>
        </p:nvSpPr>
        <p:spPr bwMode="auto">
          <a:xfrm>
            <a:off x="1257301" y="3914775"/>
            <a:ext cx="465535" cy="210741"/>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err="1">
                <a:solidFill>
                  <a:srgbClr val="990000"/>
                </a:solidFill>
                <a:latin typeface="Calibri" pitchFamily="34" charset="0"/>
              </a:rPr>
              <a:t>Idx</a:t>
            </a:r>
            <a:endParaRPr lang="en-GB" sz="1050" i="1" dirty="0">
              <a:solidFill>
                <a:srgbClr val="990000"/>
              </a:solidFill>
              <a:latin typeface="Calibri" pitchFamily="34" charset="0"/>
            </a:endParaRPr>
          </a:p>
        </p:txBody>
      </p:sp>
      <p:sp>
        <p:nvSpPr>
          <p:cNvPr id="37047" name="Line 183"/>
          <p:cNvSpPr>
            <a:spLocks noChangeShapeType="1"/>
          </p:cNvSpPr>
          <p:nvPr/>
        </p:nvSpPr>
        <p:spPr bwMode="auto">
          <a:xfrm>
            <a:off x="1257300" y="4125516"/>
            <a:ext cx="3243834" cy="1191"/>
          </a:xfrm>
          <a:prstGeom prst="line">
            <a:avLst/>
          </a:prstGeom>
          <a:noFill/>
          <a:ln w="12600">
            <a:solidFill>
              <a:srgbClr val="000066"/>
            </a:solidFill>
            <a:miter lim="800000"/>
            <a:headEnd/>
            <a:tailEnd/>
          </a:ln>
          <a:effectLst/>
        </p:spPr>
        <p:txBody>
          <a:bodyPr/>
          <a:lstStyle/>
          <a:p>
            <a:endParaRPr lang="en-US" sz="1800" i="1">
              <a:solidFill>
                <a:srgbClr val="990000"/>
              </a:solidFill>
            </a:endParaRPr>
          </a:p>
        </p:txBody>
      </p:sp>
      <p:sp>
        <p:nvSpPr>
          <p:cNvPr id="37048" name="Line 184"/>
          <p:cNvSpPr>
            <a:spLocks noChangeShapeType="1"/>
          </p:cNvSpPr>
          <p:nvPr/>
        </p:nvSpPr>
        <p:spPr bwMode="auto">
          <a:xfrm>
            <a:off x="1257300" y="4336256"/>
            <a:ext cx="3243834" cy="1191"/>
          </a:xfrm>
          <a:prstGeom prst="line">
            <a:avLst/>
          </a:prstGeom>
          <a:noFill/>
          <a:ln w="12600">
            <a:solidFill>
              <a:srgbClr val="000066"/>
            </a:solidFill>
            <a:miter lim="800000"/>
            <a:headEnd/>
            <a:tailEnd/>
          </a:ln>
          <a:effectLst/>
        </p:spPr>
        <p:txBody>
          <a:bodyPr/>
          <a:lstStyle/>
          <a:p>
            <a:endParaRPr lang="en-US" sz="1800"/>
          </a:p>
        </p:txBody>
      </p:sp>
      <p:sp>
        <p:nvSpPr>
          <p:cNvPr id="37049" name="Line 185"/>
          <p:cNvSpPr>
            <a:spLocks noChangeShapeType="1"/>
          </p:cNvSpPr>
          <p:nvPr/>
        </p:nvSpPr>
        <p:spPr bwMode="auto">
          <a:xfrm>
            <a:off x="1257300" y="4546997"/>
            <a:ext cx="3243834" cy="1191"/>
          </a:xfrm>
          <a:prstGeom prst="line">
            <a:avLst/>
          </a:prstGeom>
          <a:noFill/>
          <a:ln w="12600">
            <a:solidFill>
              <a:srgbClr val="000066"/>
            </a:solidFill>
            <a:miter lim="800000"/>
            <a:headEnd/>
            <a:tailEnd/>
          </a:ln>
          <a:effectLst/>
        </p:spPr>
        <p:txBody>
          <a:bodyPr/>
          <a:lstStyle/>
          <a:p>
            <a:endParaRPr lang="en-US" sz="1800"/>
          </a:p>
        </p:txBody>
      </p:sp>
      <p:sp>
        <p:nvSpPr>
          <p:cNvPr id="37050" name="Line 186"/>
          <p:cNvSpPr>
            <a:spLocks noChangeShapeType="1"/>
          </p:cNvSpPr>
          <p:nvPr/>
        </p:nvSpPr>
        <p:spPr bwMode="auto">
          <a:xfrm>
            <a:off x="1257300" y="4757738"/>
            <a:ext cx="3243834" cy="1191"/>
          </a:xfrm>
          <a:prstGeom prst="line">
            <a:avLst/>
          </a:prstGeom>
          <a:noFill/>
          <a:ln w="12600">
            <a:solidFill>
              <a:srgbClr val="000066"/>
            </a:solidFill>
            <a:miter lim="800000"/>
            <a:headEnd/>
            <a:tailEnd/>
          </a:ln>
          <a:effectLst/>
        </p:spPr>
        <p:txBody>
          <a:bodyPr/>
          <a:lstStyle/>
          <a:p>
            <a:endParaRPr lang="en-US" sz="1800"/>
          </a:p>
        </p:txBody>
      </p:sp>
      <p:sp>
        <p:nvSpPr>
          <p:cNvPr id="37051" name="Line 187"/>
          <p:cNvSpPr>
            <a:spLocks noChangeShapeType="1"/>
          </p:cNvSpPr>
          <p:nvPr/>
        </p:nvSpPr>
        <p:spPr bwMode="auto">
          <a:xfrm>
            <a:off x="1257300" y="4970859"/>
            <a:ext cx="3243834" cy="1191"/>
          </a:xfrm>
          <a:prstGeom prst="line">
            <a:avLst/>
          </a:prstGeom>
          <a:noFill/>
          <a:ln w="12600">
            <a:solidFill>
              <a:srgbClr val="000066"/>
            </a:solidFill>
            <a:miter lim="800000"/>
            <a:headEnd/>
            <a:tailEnd/>
          </a:ln>
          <a:effectLst/>
        </p:spPr>
        <p:txBody>
          <a:bodyPr/>
          <a:lstStyle/>
          <a:p>
            <a:endParaRPr lang="en-US" sz="1800"/>
          </a:p>
        </p:txBody>
      </p:sp>
      <p:sp>
        <p:nvSpPr>
          <p:cNvPr id="37052" name="Line 188"/>
          <p:cNvSpPr>
            <a:spLocks noChangeShapeType="1"/>
          </p:cNvSpPr>
          <p:nvPr/>
        </p:nvSpPr>
        <p:spPr bwMode="auto">
          <a:xfrm>
            <a:off x="1257300" y="5198269"/>
            <a:ext cx="3243834" cy="1191"/>
          </a:xfrm>
          <a:prstGeom prst="line">
            <a:avLst/>
          </a:prstGeom>
          <a:noFill/>
          <a:ln w="12600">
            <a:solidFill>
              <a:srgbClr val="000066"/>
            </a:solidFill>
            <a:miter lim="800000"/>
            <a:headEnd/>
            <a:tailEnd/>
          </a:ln>
          <a:effectLst/>
        </p:spPr>
        <p:txBody>
          <a:bodyPr/>
          <a:lstStyle/>
          <a:p>
            <a:endParaRPr lang="en-US" sz="1800"/>
          </a:p>
        </p:txBody>
      </p:sp>
      <p:sp>
        <p:nvSpPr>
          <p:cNvPr id="37053" name="Line 189"/>
          <p:cNvSpPr>
            <a:spLocks noChangeShapeType="1"/>
          </p:cNvSpPr>
          <p:nvPr/>
        </p:nvSpPr>
        <p:spPr bwMode="auto">
          <a:xfrm>
            <a:off x="1257300" y="5409010"/>
            <a:ext cx="3243834" cy="1191"/>
          </a:xfrm>
          <a:prstGeom prst="line">
            <a:avLst/>
          </a:prstGeom>
          <a:noFill/>
          <a:ln w="12600">
            <a:solidFill>
              <a:srgbClr val="000066"/>
            </a:solidFill>
            <a:miter lim="800000"/>
            <a:headEnd/>
            <a:tailEnd/>
          </a:ln>
          <a:effectLst/>
        </p:spPr>
        <p:txBody>
          <a:bodyPr/>
          <a:lstStyle/>
          <a:p>
            <a:endParaRPr lang="en-US" sz="1800"/>
          </a:p>
        </p:txBody>
      </p:sp>
      <p:sp>
        <p:nvSpPr>
          <p:cNvPr id="37054" name="Line 190"/>
          <p:cNvSpPr>
            <a:spLocks noChangeShapeType="1"/>
          </p:cNvSpPr>
          <p:nvPr/>
        </p:nvSpPr>
        <p:spPr bwMode="auto">
          <a:xfrm>
            <a:off x="1257300" y="5619750"/>
            <a:ext cx="3243834" cy="1191"/>
          </a:xfrm>
          <a:prstGeom prst="line">
            <a:avLst/>
          </a:prstGeom>
          <a:noFill/>
          <a:ln w="12600">
            <a:solidFill>
              <a:srgbClr val="000066"/>
            </a:solidFill>
            <a:miter lim="800000"/>
            <a:headEnd/>
            <a:tailEnd/>
          </a:ln>
          <a:effectLst/>
        </p:spPr>
        <p:txBody>
          <a:bodyPr/>
          <a:lstStyle/>
          <a:p>
            <a:endParaRPr lang="en-US" sz="1800"/>
          </a:p>
        </p:txBody>
      </p:sp>
      <p:sp>
        <p:nvSpPr>
          <p:cNvPr id="37055" name="Line 191"/>
          <p:cNvSpPr>
            <a:spLocks noChangeShapeType="1"/>
          </p:cNvSpPr>
          <p:nvPr/>
        </p:nvSpPr>
        <p:spPr bwMode="auto">
          <a:xfrm>
            <a:off x="1722835" y="3914775"/>
            <a:ext cx="1191" cy="1915716"/>
          </a:xfrm>
          <a:prstGeom prst="line">
            <a:avLst/>
          </a:prstGeom>
          <a:noFill/>
          <a:ln w="12600">
            <a:solidFill>
              <a:srgbClr val="000066"/>
            </a:solidFill>
            <a:miter lim="800000"/>
            <a:headEnd/>
            <a:tailEnd/>
          </a:ln>
          <a:effectLst/>
        </p:spPr>
        <p:txBody>
          <a:bodyPr/>
          <a:lstStyle/>
          <a:p>
            <a:endParaRPr lang="en-US" sz="1800"/>
          </a:p>
        </p:txBody>
      </p:sp>
      <p:sp>
        <p:nvSpPr>
          <p:cNvPr id="37056" name="Line 192"/>
          <p:cNvSpPr>
            <a:spLocks noChangeShapeType="1"/>
          </p:cNvSpPr>
          <p:nvPr/>
        </p:nvSpPr>
        <p:spPr bwMode="auto">
          <a:xfrm>
            <a:off x="2187179" y="3914775"/>
            <a:ext cx="1191" cy="1915716"/>
          </a:xfrm>
          <a:prstGeom prst="line">
            <a:avLst/>
          </a:prstGeom>
          <a:noFill/>
          <a:ln w="12600">
            <a:solidFill>
              <a:srgbClr val="000066"/>
            </a:solidFill>
            <a:miter lim="800000"/>
            <a:headEnd/>
            <a:tailEnd/>
          </a:ln>
          <a:effectLst/>
        </p:spPr>
        <p:txBody>
          <a:bodyPr/>
          <a:lstStyle/>
          <a:p>
            <a:endParaRPr lang="en-US" sz="1800"/>
          </a:p>
        </p:txBody>
      </p:sp>
      <p:sp>
        <p:nvSpPr>
          <p:cNvPr id="37057" name="Line 193"/>
          <p:cNvSpPr>
            <a:spLocks noChangeShapeType="1"/>
          </p:cNvSpPr>
          <p:nvPr/>
        </p:nvSpPr>
        <p:spPr bwMode="auto">
          <a:xfrm>
            <a:off x="2652713" y="3914775"/>
            <a:ext cx="1191" cy="1915716"/>
          </a:xfrm>
          <a:prstGeom prst="line">
            <a:avLst/>
          </a:prstGeom>
          <a:noFill/>
          <a:ln w="12600">
            <a:solidFill>
              <a:srgbClr val="000066"/>
            </a:solidFill>
            <a:miter lim="800000"/>
            <a:headEnd/>
            <a:tailEnd/>
          </a:ln>
          <a:effectLst/>
        </p:spPr>
        <p:txBody>
          <a:bodyPr/>
          <a:lstStyle/>
          <a:p>
            <a:endParaRPr lang="en-US" sz="1800"/>
          </a:p>
        </p:txBody>
      </p:sp>
      <p:sp>
        <p:nvSpPr>
          <p:cNvPr id="37058" name="Line 194"/>
          <p:cNvSpPr>
            <a:spLocks noChangeShapeType="1"/>
          </p:cNvSpPr>
          <p:nvPr/>
        </p:nvSpPr>
        <p:spPr bwMode="auto">
          <a:xfrm>
            <a:off x="3119438" y="3914775"/>
            <a:ext cx="1191" cy="1915716"/>
          </a:xfrm>
          <a:prstGeom prst="line">
            <a:avLst/>
          </a:prstGeom>
          <a:noFill/>
          <a:ln w="12600">
            <a:solidFill>
              <a:srgbClr val="000066"/>
            </a:solidFill>
            <a:miter lim="800000"/>
            <a:headEnd/>
            <a:tailEnd/>
          </a:ln>
          <a:effectLst/>
        </p:spPr>
        <p:txBody>
          <a:bodyPr/>
          <a:lstStyle/>
          <a:p>
            <a:endParaRPr lang="en-US" sz="1800"/>
          </a:p>
        </p:txBody>
      </p:sp>
      <p:sp>
        <p:nvSpPr>
          <p:cNvPr id="37059" name="Line 195"/>
          <p:cNvSpPr>
            <a:spLocks noChangeShapeType="1"/>
          </p:cNvSpPr>
          <p:nvPr/>
        </p:nvSpPr>
        <p:spPr bwMode="auto">
          <a:xfrm>
            <a:off x="3584972" y="3914775"/>
            <a:ext cx="1191" cy="1915716"/>
          </a:xfrm>
          <a:prstGeom prst="line">
            <a:avLst/>
          </a:prstGeom>
          <a:noFill/>
          <a:ln w="12600">
            <a:solidFill>
              <a:srgbClr val="000066"/>
            </a:solidFill>
            <a:miter lim="800000"/>
            <a:headEnd/>
            <a:tailEnd/>
          </a:ln>
          <a:effectLst/>
        </p:spPr>
        <p:txBody>
          <a:bodyPr/>
          <a:lstStyle/>
          <a:p>
            <a:endParaRPr lang="en-US" sz="1800"/>
          </a:p>
        </p:txBody>
      </p:sp>
      <p:sp>
        <p:nvSpPr>
          <p:cNvPr id="37060" name="Line 196"/>
          <p:cNvSpPr>
            <a:spLocks noChangeShapeType="1"/>
          </p:cNvSpPr>
          <p:nvPr/>
        </p:nvSpPr>
        <p:spPr bwMode="auto">
          <a:xfrm>
            <a:off x="4049316" y="3914775"/>
            <a:ext cx="1191" cy="1915716"/>
          </a:xfrm>
          <a:prstGeom prst="line">
            <a:avLst/>
          </a:prstGeom>
          <a:noFill/>
          <a:ln w="12600">
            <a:solidFill>
              <a:srgbClr val="000066"/>
            </a:solidFill>
            <a:miter lim="800000"/>
            <a:headEnd/>
            <a:tailEnd/>
          </a:ln>
          <a:effectLst/>
        </p:spPr>
        <p:txBody>
          <a:bodyPr/>
          <a:lstStyle/>
          <a:p>
            <a:endParaRPr lang="en-US" sz="1800"/>
          </a:p>
        </p:txBody>
      </p:sp>
      <p:sp>
        <p:nvSpPr>
          <p:cNvPr id="37067" name="Line 203"/>
          <p:cNvSpPr>
            <a:spLocks noChangeShapeType="1"/>
          </p:cNvSpPr>
          <p:nvPr/>
        </p:nvSpPr>
        <p:spPr bwMode="auto">
          <a:xfrm>
            <a:off x="1257300" y="3914775"/>
            <a:ext cx="1191" cy="1915716"/>
          </a:xfrm>
          <a:prstGeom prst="line">
            <a:avLst/>
          </a:prstGeom>
          <a:noFill/>
          <a:ln w="28575">
            <a:solidFill>
              <a:srgbClr val="000066"/>
            </a:solidFill>
            <a:miter lim="800000"/>
            <a:headEnd/>
            <a:tailEnd/>
          </a:ln>
          <a:effectLst/>
        </p:spPr>
        <p:txBody>
          <a:bodyPr/>
          <a:lstStyle/>
          <a:p>
            <a:endParaRPr lang="en-US" sz="1800"/>
          </a:p>
        </p:txBody>
      </p:sp>
      <p:sp>
        <p:nvSpPr>
          <p:cNvPr id="37069" name="Line 205"/>
          <p:cNvSpPr>
            <a:spLocks noChangeShapeType="1"/>
          </p:cNvSpPr>
          <p:nvPr/>
        </p:nvSpPr>
        <p:spPr bwMode="auto">
          <a:xfrm>
            <a:off x="1257300" y="3914775"/>
            <a:ext cx="3243834" cy="1191"/>
          </a:xfrm>
          <a:prstGeom prst="line">
            <a:avLst/>
          </a:prstGeom>
          <a:noFill/>
          <a:ln w="28575">
            <a:solidFill>
              <a:srgbClr val="000066"/>
            </a:solidFill>
            <a:miter lim="800000"/>
            <a:headEnd/>
            <a:tailEnd/>
          </a:ln>
          <a:effectLst/>
        </p:spPr>
        <p:txBody>
          <a:bodyPr/>
          <a:lstStyle/>
          <a:p>
            <a:endParaRPr lang="en-US" sz="1800" i="1">
              <a:solidFill>
                <a:srgbClr val="990000"/>
              </a:solidFill>
            </a:endParaRPr>
          </a:p>
        </p:txBody>
      </p:sp>
      <p:sp>
        <p:nvSpPr>
          <p:cNvPr id="37071" name="Line 207"/>
          <p:cNvSpPr>
            <a:spLocks noChangeShapeType="1"/>
          </p:cNvSpPr>
          <p:nvPr/>
        </p:nvSpPr>
        <p:spPr bwMode="auto">
          <a:xfrm>
            <a:off x="1257300" y="5830491"/>
            <a:ext cx="3243834" cy="1191"/>
          </a:xfrm>
          <a:prstGeom prst="line">
            <a:avLst/>
          </a:prstGeom>
          <a:noFill/>
          <a:ln w="28575">
            <a:solidFill>
              <a:srgbClr val="000066"/>
            </a:solidFill>
            <a:miter lim="800000"/>
            <a:headEnd/>
            <a:tailEnd/>
          </a:ln>
          <a:effectLst/>
        </p:spPr>
        <p:txBody>
          <a:bodyPr/>
          <a:lstStyle/>
          <a:p>
            <a:endParaRPr lang="en-US" sz="1800"/>
          </a:p>
        </p:txBody>
      </p:sp>
      <p:sp>
        <p:nvSpPr>
          <p:cNvPr id="209" name="Line 203"/>
          <p:cNvSpPr>
            <a:spLocks noChangeShapeType="1"/>
          </p:cNvSpPr>
          <p:nvPr/>
        </p:nvSpPr>
        <p:spPr bwMode="auto">
          <a:xfrm>
            <a:off x="4508500" y="3919934"/>
            <a:ext cx="1191" cy="1915716"/>
          </a:xfrm>
          <a:prstGeom prst="line">
            <a:avLst/>
          </a:prstGeom>
          <a:noFill/>
          <a:ln w="28575">
            <a:solidFill>
              <a:srgbClr val="000066"/>
            </a:solidFill>
            <a:miter lim="800000"/>
            <a:headEnd/>
            <a:tailEnd/>
          </a:ln>
          <a:effectLst/>
        </p:spPr>
        <p:txBody>
          <a:bodyPr/>
          <a:lstStyle/>
          <a:p>
            <a:endParaRPr lang="en-US" sz="1800"/>
          </a:p>
        </p:txBody>
      </p:sp>
      <p:sp>
        <p:nvSpPr>
          <p:cNvPr id="210" name="Rectangle 57"/>
          <p:cNvSpPr>
            <a:spLocks noChangeArrowheads="1"/>
          </p:cNvSpPr>
          <p:nvPr/>
        </p:nvSpPr>
        <p:spPr bwMode="auto">
          <a:xfrm>
            <a:off x="7421167" y="5619750"/>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211" name="Rectangle 58"/>
          <p:cNvSpPr>
            <a:spLocks noChangeArrowheads="1"/>
          </p:cNvSpPr>
          <p:nvPr/>
        </p:nvSpPr>
        <p:spPr bwMode="auto">
          <a:xfrm>
            <a:off x="6956823" y="5619750"/>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212" name="Rectangle 59"/>
          <p:cNvSpPr>
            <a:spLocks noChangeArrowheads="1"/>
          </p:cNvSpPr>
          <p:nvPr/>
        </p:nvSpPr>
        <p:spPr bwMode="auto">
          <a:xfrm>
            <a:off x="6491289" y="5619750"/>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213" name="Rectangle 60"/>
          <p:cNvSpPr>
            <a:spLocks noChangeArrowheads="1"/>
          </p:cNvSpPr>
          <p:nvPr/>
        </p:nvSpPr>
        <p:spPr bwMode="auto">
          <a:xfrm>
            <a:off x="6024563" y="5619750"/>
            <a:ext cx="46672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214" name="Rectangle 61"/>
          <p:cNvSpPr>
            <a:spLocks noChangeArrowheads="1"/>
          </p:cNvSpPr>
          <p:nvPr/>
        </p:nvSpPr>
        <p:spPr bwMode="auto">
          <a:xfrm>
            <a:off x="5559030" y="5619750"/>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215" name="Rectangle 62"/>
          <p:cNvSpPr>
            <a:spLocks noChangeArrowheads="1"/>
          </p:cNvSpPr>
          <p:nvPr/>
        </p:nvSpPr>
        <p:spPr bwMode="auto">
          <a:xfrm>
            <a:off x="5094686" y="5619750"/>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14</a:t>
            </a:r>
          </a:p>
        </p:txBody>
      </p:sp>
      <p:sp>
        <p:nvSpPr>
          <p:cNvPr id="216" name="Rectangle 63"/>
          <p:cNvSpPr>
            <a:spLocks noChangeArrowheads="1"/>
          </p:cNvSpPr>
          <p:nvPr/>
        </p:nvSpPr>
        <p:spPr bwMode="auto">
          <a:xfrm>
            <a:off x="4629151" y="5619750"/>
            <a:ext cx="465535" cy="210741"/>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F</a:t>
            </a:r>
          </a:p>
        </p:txBody>
      </p:sp>
      <p:sp>
        <p:nvSpPr>
          <p:cNvPr id="217" name="Rectangle 71"/>
          <p:cNvSpPr>
            <a:spLocks noChangeArrowheads="1"/>
          </p:cNvSpPr>
          <p:nvPr/>
        </p:nvSpPr>
        <p:spPr bwMode="auto">
          <a:xfrm>
            <a:off x="7421167" y="5409010"/>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D3</a:t>
            </a:r>
          </a:p>
        </p:txBody>
      </p:sp>
      <p:sp>
        <p:nvSpPr>
          <p:cNvPr id="218" name="Rectangle 72"/>
          <p:cNvSpPr>
            <a:spLocks noChangeArrowheads="1"/>
          </p:cNvSpPr>
          <p:nvPr/>
        </p:nvSpPr>
        <p:spPr bwMode="auto">
          <a:xfrm>
            <a:off x="6956823" y="5409010"/>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1B</a:t>
            </a:r>
          </a:p>
        </p:txBody>
      </p:sp>
      <p:sp>
        <p:nvSpPr>
          <p:cNvPr id="219" name="Rectangle 73"/>
          <p:cNvSpPr>
            <a:spLocks noChangeArrowheads="1"/>
          </p:cNvSpPr>
          <p:nvPr/>
        </p:nvSpPr>
        <p:spPr bwMode="auto">
          <a:xfrm>
            <a:off x="6491289" y="5409010"/>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77</a:t>
            </a:r>
          </a:p>
        </p:txBody>
      </p:sp>
      <p:sp>
        <p:nvSpPr>
          <p:cNvPr id="220" name="Rectangle 74"/>
          <p:cNvSpPr>
            <a:spLocks noChangeArrowheads="1"/>
          </p:cNvSpPr>
          <p:nvPr/>
        </p:nvSpPr>
        <p:spPr bwMode="auto">
          <a:xfrm>
            <a:off x="6024563" y="5409010"/>
            <a:ext cx="46672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83</a:t>
            </a:r>
          </a:p>
        </p:txBody>
      </p:sp>
      <p:sp>
        <p:nvSpPr>
          <p:cNvPr id="221" name="Rectangle 75"/>
          <p:cNvSpPr>
            <a:spLocks noChangeArrowheads="1"/>
          </p:cNvSpPr>
          <p:nvPr/>
        </p:nvSpPr>
        <p:spPr bwMode="auto">
          <a:xfrm>
            <a:off x="5559030" y="5409010"/>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222" name="Rectangle 76"/>
          <p:cNvSpPr>
            <a:spLocks noChangeArrowheads="1"/>
          </p:cNvSpPr>
          <p:nvPr/>
        </p:nvSpPr>
        <p:spPr bwMode="auto">
          <a:xfrm>
            <a:off x="5094686" y="5409010"/>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13</a:t>
            </a:r>
          </a:p>
        </p:txBody>
      </p:sp>
      <p:sp>
        <p:nvSpPr>
          <p:cNvPr id="223" name="Rectangle 77"/>
          <p:cNvSpPr>
            <a:spLocks noChangeArrowheads="1"/>
          </p:cNvSpPr>
          <p:nvPr/>
        </p:nvSpPr>
        <p:spPr bwMode="auto">
          <a:xfrm>
            <a:off x="4629151" y="5409010"/>
            <a:ext cx="465535" cy="210741"/>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E</a:t>
            </a:r>
          </a:p>
        </p:txBody>
      </p:sp>
      <p:sp>
        <p:nvSpPr>
          <p:cNvPr id="224" name="Rectangle 85"/>
          <p:cNvSpPr>
            <a:spLocks noChangeArrowheads="1"/>
          </p:cNvSpPr>
          <p:nvPr/>
        </p:nvSpPr>
        <p:spPr bwMode="auto">
          <a:xfrm>
            <a:off x="7421167" y="5198269"/>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15</a:t>
            </a:r>
          </a:p>
        </p:txBody>
      </p:sp>
      <p:sp>
        <p:nvSpPr>
          <p:cNvPr id="225" name="Rectangle 86"/>
          <p:cNvSpPr>
            <a:spLocks noChangeArrowheads="1"/>
          </p:cNvSpPr>
          <p:nvPr/>
        </p:nvSpPr>
        <p:spPr bwMode="auto">
          <a:xfrm>
            <a:off x="6956823" y="5198269"/>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34</a:t>
            </a:r>
          </a:p>
        </p:txBody>
      </p:sp>
      <p:sp>
        <p:nvSpPr>
          <p:cNvPr id="226" name="Rectangle 87"/>
          <p:cNvSpPr>
            <a:spLocks noChangeArrowheads="1"/>
          </p:cNvSpPr>
          <p:nvPr/>
        </p:nvSpPr>
        <p:spPr bwMode="auto">
          <a:xfrm>
            <a:off x="6491289" y="5198269"/>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96</a:t>
            </a:r>
          </a:p>
        </p:txBody>
      </p:sp>
      <p:sp>
        <p:nvSpPr>
          <p:cNvPr id="227" name="Rectangle 88"/>
          <p:cNvSpPr>
            <a:spLocks noChangeArrowheads="1"/>
          </p:cNvSpPr>
          <p:nvPr/>
        </p:nvSpPr>
        <p:spPr bwMode="auto">
          <a:xfrm>
            <a:off x="6024563" y="5198269"/>
            <a:ext cx="46672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04</a:t>
            </a:r>
          </a:p>
        </p:txBody>
      </p:sp>
      <p:sp>
        <p:nvSpPr>
          <p:cNvPr id="228" name="Rectangle 89"/>
          <p:cNvSpPr>
            <a:spLocks noChangeArrowheads="1"/>
          </p:cNvSpPr>
          <p:nvPr/>
        </p:nvSpPr>
        <p:spPr bwMode="auto">
          <a:xfrm>
            <a:off x="5559030" y="5198269"/>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229" name="Rectangle 90"/>
          <p:cNvSpPr>
            <a:spLocks noChangeArrowheads="1"/>
          </p:cNvSpPr>
          <p:nvPr/>
        </p:nvSpPr>
        <p:spPr bwMode="auto">
          <a:xfrm>
            <a:off x="5094686" y="5198269"/>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16</a:t>
            </a:r>
          </a:p>
        </p:txBody>
      </p:sp>
      <p:sp>
        <p:nvSpPr>
          <p:cNvPr id="230" name="Rectangle 91"/>
          <p:cNvSpPr>
            <a:spLocks noChangeArrowheads="1"/>
          </p:cNvSpPr>
          <p:nvPr/>
        </p:nvSpPr>
        <p:spPr bwMode="auto">
          <a:xfrm>
            <a:off x="4629151" y="5198269"/>
            <a:ext cx="465535" cy="210741"/>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D</a:t>
            </a:r>
          </a:p>
        </p:txBody>
      </p:sp>
      <p:sp>
        <p:nvSpPr>
          <p:cNvPr id="231" name="Rectangle 99"/>
          <p:cNvSpPr>
            <a:spLocks noChangeArrowheads="1"/>
          </p:cNvSpPr>
          <p:nvPr/>
        </p:nvSpPr>
        <p:spPr bwMode="auto">
          <a:xfrm>
            <a:off x="7421167" y="4968479"/>
            <a:ext cx="465535" cy="22979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232" name="Rectangle 100"/>
          <p:cNvSpPr>
            <a:spLocks noChangeArrowheads="1"/>
          </p:cNvSpPr>
          <p:nvPr/>
        </p:nvSpPr>
        <p:spPr bwMode="auto">
          <a:xfrm>
            <a:off x="6956823" y="4968479"/>
            <a:ext cx="464344" cy="22979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233" name="Rectangle 101"/>
          <p:cNvSpPr>
            <a:spLocks noChangeArrowheads="1"/>
          </p:cNvSpPr>
          <p:nvPr/>
        </p:nvSpPr>
        <p:spPr bwMode="auto">
          <a:xfrm>
            <a:off x="6491289" y="4968479"/>
            <a:ext cx="465535" cy="22979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234" name="Rectangle 102"/>
          <p:cNvSpPr>
            <a:spLocks noChangeArrowheads="1"/>
          </p:cNvSpPr>
          <p:nvPr/>
        </p:nvSpPr>
        <p:spPr bwMode="auto">
          <a:xfrm>
            <a:off x="6024563" y="4968479"/>
            <a:ext cx="466725" cy="22979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235" name="Rectangle 103"/>
          <p:cNvSpPr>
            <a:spLocks noChangeArrowheads="1"/>
          </p:cNvSpPr>
          <p:nvPr/>
        </p:nvSpPr>
        <p:spPr bwMode="auto">
          <a:xfrm>
            <a:off x="5559030" y="4968479"/>
            <a:ext cx="465535" cy="22979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236" name="Rectangle 104"/>
          <p:cNvSpPr>
            <a:spLocks noChangeArrowheads="1"/>
          </p:cNvSpPr>
          <p:nvPr/>
        </p:nvSpPr>
        <p:spPr bwMode="auto">
          <a:xfrm>
            <a:off x="5094686" y="4968479"/>
            <a:ext cx="464344" cy="22979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12</a:t>
            </a:r>
          </a:p>
        </p:txBody>
      </p:sp>
      <p:sp>
        <p:nvSpPr>
          <p:cNvPr id="237" name="Rectangle 105"/>
          <p:cNvSpPr>
            <a:spLocks noChangeArrowheads="1"/>
          </p:cNvSpPr>
          <p:nvPr/>
        </p:nvSpPr>
        <p:spPr bwMode="auto">
          <a:xfrm>
            <a:off x="4629151" y="4968479"/>
            <a:ext cx="465535" cy="229791"/>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C</a:t>
            </a:r>
          </a:p>
        </p:txBody>
      </p:sp>
      <p:sp>
        <p:nvSpPr>
          <p:cNvPr id="238" name="Rectangle 113"/>
          <p:cNvSpPr>
            <a:spLocks noChangeArrowheads="1"/>
          </p:cNvSpPr>
          <p:nvPr/>
        </p:nvSpPr>
        <p:spPr bwMode="auto">
          <a:xfrm>
            <a:off x="7421167" y="4757738"/>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239" name="Rectangle 114"/>
          <p:cNvSpPr>
            <a:spLocks noChangeArrowheads="1"/>
          </p:cNvSpPr>
          <p:nvPr/>
        </p:nvSpPr>
        <p:spPr bwMode="auto">
          <a:xfrm>
            <a:off x="6956823" y="4757738"/>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240" name="Rectangle 115"/>
          <p:cNvSpPr>
            <a:spLocks noChangeArrowheads="1"/>
          </p:cNvSpPr>
          <p:nvPr/>
        </p:nvSpPr>
        <p:spPr bwMode="auto">
          <a:xfrm>
            <a:off x="6491289" y="4757738"/>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241" name="Rectangle 116"/>
          <p:cNvSpPr>
            <a:spLocks noChangeArrowheads="1"/>
          </p:cNvSpPr>
          <p:nvPr/>
        </p:nvSpPr>
        <p:spPr bwMode="auto">
          <a:xfrm>
            <a:off x="6024563" y="4757738"/>
            <a:ext cx="46672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242" name="Rectangle 117"/>
          <p:cNvSpPr>
            <a:spLocks noChangeArrowheads="1"/>
          </p:cNvSpPr>
          <p:nvPr/>
        </p:nvSpPr>
        <p:spPr bwMode="auto">
          <a:xfrm>
            <a:off x="5559030" y="4757738"/>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243" name="Rectangle 118"/>
          <p:cNvSpPr>
            <a:spLocks noChangeArrowheads="1"/>
          </p:cNvSpPr>
          <p:nvPr/>
        </p:nvSpPr>
        <p:spPr bwMode="auto">
          <a:xfrm>
            <a:off x="5094686" y="4757738"/>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0B</a:t>
            </a:r>
          </a:p>
        </p:txBody>
      </p:sp>
      <p:sp>
        <p:nvSpPr>
          <p:cNvPr id="244" name="Rectangle 119"/>
          <p:cNvSpPr>
            <a:spLocks noChangeArrowheads="1"/>
          </p:cNvSpPr>
          <p:nvPr/>
        </p:nvSpPr>
        <p:spPr bwMode="auto">
          <a:xfrm>
            <a:off x="4629151" y="4757738"/>
            <a:ext cx="465535" cy="210741"/>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B</a:t>
            </a:r>
          </a:p>
        </p:txBody>
      </p:sp>
      <p:sp>
        <p:nvSpPr>
          <p:cNvPr id="245" name="Rectangle 127"/>
          <p:cNvSpPr>
            <a:spLocks noChangeArrowheads="1"/>
          </p:cNvSpPr>
          <p:nvPr/>
        </p:nvSpPr>
        <p:spPr bwMode="auto">
          <a:xfrm>
            <a:off x="7421167" y="4546997"/>
            <a:ext cx="465535" cy="210741"/>
          </a:xfrm>
          <a:prstGeom prst="rect">
            <a:avLst/>
          </a:prstGeom>
          <a:solidFill>
            <a:srgbClr val="F6D2D2"/>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3B</a:t>
            </a:r>
          </a:p>
        </p:txBody>
      </p:sp>
      <p:sp>
        <p:nvSpPr>
          <p:cNvPr id="246" name="Rectangle 128"/>
          <p:cNvSpPr>
            <a:spLocks noChangeArrowheads="1"/>
          </p:cNvSpPr>
          <p:nvPr/>
        </p:nvSpPr>
        <p:spPr bwMode="auto">
          <a:xfrm>
            <a:off x="6956823" y="4546997"/>
            <a:ext cx="464344" cy="210741"/>
          </a:xfrm>
          <a:prstGeom prst="rect">
            <a:avLst/>
          </a:prstGeom>
          <a:solidFill>
            <a:srgbClr val="F6D2D2"/>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DA</a:t>
            </a:r>
          </a:p>
        </p:txBody>
      </p:sp>
      <p:sp>
        <p:nvSpPr>
          <p:cNvPr id="247" name="Rectangle 129"/>
          <p:cNvSpPr>
            <a:spLocks noChangeArrowheads="1"/>
          </p:cNvSpPr>
          <p:nvPr/>
        </p:nvSpPr>
        <p:spPr bwMode="auto">
          <a:xfrm>
            <a:off x="6491289" y="4546997"/>
            <a:ext cx="465535" cy="210741"/>
          </a:xfrm>
          <a:prstGeom prst="rect">
            <a:avLst/>
          </a:prstGeom>
          <a:solidFill>
            <a:srgbClr val="FFC000"/>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15</a:t>
            </a:r>
          </a:p>
        </p:txBody>
      </p:sp>
      <p:sp>
        <p:nvSpPr>
          <p:cNvPr id="248" name="Rectangle 130"/>
          <p:cNvSpPr>
            <a:spLocks noChangeArrowheads="1"/>
          </p:cNvSpPr>
          <p:nvPr/>
        </p:nvSpPr>
        <p:spPr bwMode="auto">
          <a:xfrm>
            <a:off x="6024563" y="4546997"/>
            <a:ext cx="466725" cy="210741"/>
          </a:xfrm>
          <a:prstGeom prst="rect">
            <a:avLst/>
          </a:prstGeom>
          <a:solidFill>
            <a:srgbClr val="F6D2D2"/>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93</a:t>
            </a:r>
          </a:p>
        </p:txBody>
      </p:sp>
      <p:sp>
        <p:nvSpPr>
          <p:cNvPr id="249" name="Rectangle 131"/>
          <p:cNvSpPr>
            <a:spLocks noChangeArrowheads="1"/>
          </p:cNvSpPr>
          <p:nvPr/>
        </p:nvSpPr>
        <p:spPr bwMode="auto">
          <a:xfrm>
            <a:off x="5559030" y="4546997"/>
            <a:ext cx="465535" cy="210741"/>
          </a:xfrm>
          <a:prstGeom prst="rect">
            <a:avLst/>
          </a:prstGeom>
          <a:solidFill>
            <a:srgbClr val="F6D2D2"/>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250" name="Rectangle 132"/>
          <p:cNvSpPr>
            <a:spLocks noChangeArrowheads="1"/>
          </p:cNvSpPr>
          <p:nvPr/>
        </p:nvSpPr>
        <p:spPr bwMode="auto">
          <a:xfrm>
            <a:off x="5094686" y="4546997"/>
            <a:ext cx="464344" cy="210741"/>
          </a:xfrm>
          <a:prstGeom prst="rect">
            <a:avLst/>
          </a:prstGeom>
          <a:solidFill>
            <a:srgbClr val="F6D2D2"/>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70C0"/>
                </a:solidFill>
                <a:latin typeface="Calibri" pitchFamily="34" charset="0"/>
              </a:rPr>
              <a:t>2D</a:t>
            </a:r>
          </a:p>
        </p:txBody>
      </p:sp>
      <p:sp>
        <p:nvSpPr>
          <p:cNvPr id="251" name="Rectangle 133"/>
          <p:cNvSpPr>
            <a:spLocks noChangeArrowheads="1"/>
          </p:cNvSpPr>
          <p:nvPr/>
        </p:nvSpPr>
        <p:spPr bwMode="auto">
          <a:xfrm>
            <a:off x="4629151" y="4546997"/>
            <a:ext cx="465535" cy="210741"/>
          </a:xfrm>
          <a:prstGeom prst="rect">
            <a:avLst/>
          </a:prstGeom>
          <a:solidFill>
            <a:srgbClr val="F6D2D2"/>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B050"/>
                </a:solidFill>
                <a:latin typeface="Calibri" pitchFamily="34" charset="0"/>
              </a:rPr>
              <a:t>A</a:t>
            </a:r>
          </a:p>
        </p:txBody>
      </p:sp>
      <p:sp>
        <p:nvSpPr>
          <p:cNvPr id="252" name="Rectangle 141"/>
          <p:cNvSpPr>
            <a:spLocks noChangeArrowheads="1"/>
          </p:cNvSpPr>
          <p:nvPr/>
        </p:nvSpPr>
        <p:spPr bwMode="auto">
          <a:xfrm>
            <a:off x="7421167" y="4336256"/>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253" name="Rectangle 142"/>
          <p:cNvSpPr>
            <a:spLocks noChangeArrowheads="1"/>
          </p:cNvSpPr>
          <p:nvPr/>
        </p:nvSpPr>
        <p:spPr bwMode="auto">
          <a:xfrm>
            <a:off x="6956823" y="4336256"/>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254" name="Rectangle 143"/>
          <p:cNvSpPr>
            <a:spLocks noChangeArrowheads="1"/>
          </p:cNvSpPr>
          <p:nvPr/>
        </p:nvSpPr>
        <p:spPr bwMode="auto">
          <a:xfrm>
            <a:off x="6491289" y="4336256"/>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255" name="Rectangle 144"/>
          <p:cNvSpPr>
            <a:spLocks noChangeArrowheads="1"/>
          </p:cNvSpPr>
          <p:nvPr/>
        </p:nvSpPr>
        <p:spPr bwMode="auto">
          <a:xfrm>
            <a:off x="6024563" y="4336256"/>
            <a:ext cx="46672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256" name="Rectangle 145"/>
          <p:cNvSpPr>
            <a:spLocks noChangeArrowheads="1"/>
          </p:cNvSpPr>
          <p:nvPr/>
        </p:nvSpPr>
        <p:spPr bwMode="auto">
          <a:xfrm>
            <a:off x="5559030" y="4336256"/>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257" name="Rectangle 146"/>
          <p:cNvSpPr>
            <a:spLocks noChangeArrowheads="1"/>
          </p:cNvSpPr>
          <p:nvPr/>
        </p:nvSpPr>
        <p:spPr bwMode="auto">
          <a:xfrm>
            <a:off x="5094686" y="4336256"/>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2D</a:t>
            </a:r>
          </a:p>
        </p:txBody>
      </p:sp>
      <p:sp>
        <p:nvSpPr>
          <p:cNvPr id="258" name="Rectangle 147"/>
          <p:cNvSpPr>
            <a:spLocks noChangeArrowheads="1"/>
          </p:cNvSpPr>
          <p:nvPr/>
        </p:nvSpPr>
        <p:spPr bwMode="auto">
          <a:xfrm>
            <a:off x="4629151" y="4336256"/>
            <a:ext cx="465535" cy="210741"/>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9</a:t>
            </a:r>
          </a:p>
        </p:txBody>
      </p:sp>
      <p:sp>
        <p:nvSpPr>
          <p:cNvPr id="259" name="Rectangle 155"/>
          <p:cNvSpPr>
            <a:spLocks noChangeArrowheads="1"/>
          </p:cNvSpPr>
          <p:nvPr/>
        </p:nvSpPr>
        <p:spPr bwMode="auto">
          <a:xfrm>
            <a:off x="7421167" y="4125516"/>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89</a:t>
            </a:r>
          </a:p>
        </p:txBody>
      </p:sp>
      <p:sp>
        <p:nvSpPr>
          <p:cNvPr id="260" name="Rectangle 156"/>
          <p:cNvSpPr>
            <a:spLocks noChangeArrowheads="1"/>
          </p:cNvSpPr>
          <p:nvPr/>
        </p:nvSpPr>
        <p:spPr bwMode="auto">
          <a:xfrm>
            <a:off x="6956823" y="4125516"/>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51</a:t>
            </a:r>
          </a:p>
        </p:txBody>
      </p:sp>
      <p:sp>
        <p:nvSpPr>
          <p:cNvPr id="261" name="Rectangle 157"/>
          <p:cNvSpPr>
            <a:spLocks noChangeArrowheads="1"/>
          </p:cNvSpPr>
          <p:nvPr/>
        </p:nvSpPr>
        <p:spPr bwMode="auto">
          <a:xfrm>
            <a:off x="6491289" y="4125516"/>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00</a:t>
            </a:r>
          </a:p>
        </p:txBody>
      </p:sp>
      <p:sp>
        <p:nvSpPr>
          <p:cNvPr id="262" name="Rectangle 158"/>
          <p:cNvSpPr>
            <a:spLocks noChangeArrowheads="1"/>
          </p:cNvSpPr>
          <p:nvPr/>
        </p:nvSpPr>
        <p:spPr bwMode="auto">
          <a:xfrm>
            <a:off x="6024563" y="4125516"/>
            <a:ext cx="46672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3A</a:t>
            </a:r>
          </a:p>
        </p:txBody>
      </p:sp>
      <p:sp>
        <p:nvSpPr>
          <p:cNvPr id="263" name="Rectangle 159"/>
          <p:cNvSpPr>
            <a:spLocks noChangeArrowheads="1"/>
          </p:cNvSpPr>
          <p:nvPr/>
        </p:nvSpPr>
        <p:spPr bwMode="auto">
          <a:xfrm>
            <a:off x="5559030" y="4125516"/>
            <a:ext cx="465535"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264" name="Rectangle 160"/>
          <p:cNvSpPr>
            <a:spLocks noChangeArrowheads="1"/>
          </p:cNvSpPr>
          <p:nvPr/>
        </p:nvSpPr>
        <p:spPr bwMode="auto">
          <a:xfrm>
            <a:off x="5094686" y="4125516"/>
            <a:ext cx="464344" cy="210741"/>
          </a:xfrm>
          <a:prstGeom prst="rect">
            <a:avLst/>
          </a:prstGeom>
          <a:no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24</a:t>
            </a:r>
          </a:p>
        </p:txBody>
      </p:sp>
      <p:sp>
        <p:nvSpPr>
          <p:cNvPr id="265" name="Rectangle 161"/>
          <p:cNvSpPr>
            <a:spLocks noChangeArrowheads="1"/>
          </p:cNvSpPr>
          <p:nvPr/>
        </p:nvSpPr>
        <p:spPr bwMode="auto">
          <a:xfrm>
            <a:off x="4629151" y="4125516"/>
            <a:ext cx="465535" cy="210741"/>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8</a:t>
            </a:r>
          </a:p>
        </p:txBody>
      </p:sp>
      <p:sp>
        <p:nvSpPr>
          <p:cNvPr id="266" name="Rectangle 169"/>
          <p:cNvSpPr>
            <a:spLocks noChangeArrowheads="1"/>
          </p:cNvSpPr>
          <p:nvPr/>
        </p:nvSpPr>
        <p:spPr bwMode="auto">
          <a:xfrm>
            <a:off x="7421167" y="3914775"/>
            <a:ext cx="465535" cy="21074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B3</a:t>
            </a:r>
          </a:p>
        </p:txBody>
      </p:sp>
      <p:sp>
        <p:nvSpPr>
          <p:cNvPr id="267" name="Rectangle 170"/>
          <p:cNvSpPr>
            <a:spLocks noChangeArrowheads="1"/>
          </p:cNvSpPr>
          <p:nvPr/>
        </p:nvSpPr>
        <p:spPr bwMode="auto">
          <a:xfrm>
            <a:off x="6956823" y="3914775"/>
            <a:ext cx="464344" cy="21074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B2</a:t>
            </a:r>
          </a:p>
        </p:txBody>
      </p:sp>
      <p:sp>
        <p:nvSpPr>
          <p:cNvPr id="268" name="Rectangle 171"/>
          <p:cNvSpPr>
            <a:spLocks noChangeArrowheads="1"/>
          </p:cNvSpPr>
          <p:nvPr/>
        </p:nvSpPr>
        <p:spPr bwMode="auto">
          <a:xfrm>
            <a:off x="6491289" y="3914775"/>
            <a:ext cx="465535" cy="21074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00B0F0"/>
                </a:solidFill>
                <a:latin typeface="Calibri" pitchFamily="34" charset="0"/>
              </a:rPr>
              <a:t>B1</a:t>
            </a:r>
          </a:p>
        </p:txBody>
      </p:sp>
      <p:sp>
        <p:nvSpPr>
          <p:cNvPr id="269" name="Rectangle 172"/>
          <p:cNvSpPr>
            <a:spLocks noChangeArrowheads="1"/>
          </p:cNvSpPr>
          <p:nvPr/>
        </p:nvSpPr>
        <p:spPr bwMode="auto">
          <a:xfrm>
            <a:off x="6024563" y="3914775"/>
            <a:ext cx="466725" cy="21074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B0</a:t>
            </a:r>
          </a:p>
        </p:txBody>
      </p:sp>
      <p:sp>
        <p:nvSpPr>
          <p:cNvPr id="270" name="Rectangle 173"/>
          <p:cNvSpPr>
            <a:spLocks noChangeArrowheads="1"/>
          </p:cNvSpPr>
          <p:nvPr/>
        </p:nvSpPr>
        <p:spPr bwMode="auto">
          <a:xfrm>
            <a:off x="5559030" y="3914775"/>
            <a:ext cx="465535" cy="21074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Valid</a:t>
            </a:r>
          </a:p>
        </p:txBody>
      </p:sp>
      <p:sp>
        <p:nvSpPr>
          <p:cNvPr id="271" name="Rectangle 174"/>
          <p:cNvSpPr>
            <a:spLocks noChangeArrowheads="1"/>
          </p:cNvSpPr>
          <p:nvPr/>
        </p:nvSpPr>
        <p:spPr bwMode="auto">
          <a:xfrm>
            <a:off x="5094686" y="3914775"/>
            <a:ext cx="464344" cy="21074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Tag</a:t>
            </a:r>
          </a:p>
        </p:txBody>
      </p:sp>
      <p:sp>
        <p:nvSpPr>
          <p:cNvPr id="272" name="Rectangle 175"/>
          <p:cNvSpPr>
            <a:spLocks noChangeArrowheads="1"/>
          </p:cNvSpPr>
          <p:nvPr/>
        </p:nvSpPr>
        <p:spPr bwMode="auto">
          <a:xfrm>
            <a:off x="4629151" y="3914775"/>
            <a:ext cx="465535" cy="210741"/>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err="1">
                <a:solidFill>
                  <a:srgbClr val="990000"/>
                </a:solidFill>
                <a:latin typeface="Calibri" pitchFamily="34" charset="0"/>
              </a:rPr>
              <a:t>Idx</a:t>
            </a:r>
            <a:endParaRPr lang="en-GB" sz="1050" i="1" dirty="0">
              <a:solidFill>
                <a:srgbClr val="990000"/>
              </a:solidFill>
              <a:latin typeface="Calibri" pitchFamily="34" charset="0"/>
            </a:endParaRPr>
          </a:p>
        </p:txBody>
      </p:sp>
      <p:sp>
        <p:nvSpPr>
          <p:cNvPr id="273" name="Line 183"/>
          <p:cNvSpPr>
            <a:spLocks noChangeShapeType="1"/>
          </p:cNvSpPr>
          <p:nvPr/>
        </p:nvSpPr>
        <p:spPr bwMode="auto">
          <a:xfrm>
            <a:off x="4642866" y="4125516"/>
            <a:ext cx="3243834" cy="1191"/>
          </a:xfrm>
          <a:prstGeom prst="line">
            <a:avLst/>
          </a:prstGeom>
          <a:noFill/>
          <a:ln w="12600">
            <a:solidFill>
              <a:srgbClr val="000066"/>
            </a:solidFill>
            <a:miter lim="800000"/>
            <a:headEnd/>
            <a:tailEnd/>
          </a:ln>
          <a:effectLst/>
        </p:spPr>
        <p:txBody>
          <a:bodyPr/>
          <a:lstStyle/>
          <a:p>
            <a:endParaRPr lang="en-US" sz="1800" i="1">
              <a:solidFill>
                <a:srgbClr val="990000"/>
              </a:solidFill>
            </a:endParaRPr>
          </a:p>
        </p:txBody>
      </p:sp>
      <p:sp>
        <p:nvSpPr>
          <p:cNvPr id="274" name="Line 184"/>
          <p:cNvSpPr>
            <a:spLocks noChangeShapeType="1"/>
          </p:cNvSpPr>
          <p:nvPr/>
        </p:nvSpPr>
        <p:spPr bwMode="auto">
          <a:xfrm>
            <a:off x="4642866" y="4336256"/>
            <a:ext cx="3243834" cy="1191"/>
          </a:xfrm>
          <a:prstGeom prst="line">
            <a:avLst/>
          </a:prstGeom>
          <a:noFill/>
          <a:ln w="12600">
            <a:solidFill>
              <a:srgbClr val="000066"/>
            </a:solidFill>
            <a:miter lim="800000"/>
            <a:headEnd/>
            <a:tailEnd/>
          </a:ln>
          <a:effectLst/>
        </p:spPr>
        <p:txBody>
          <a:bodyPr/>
          <a:lstStyle/>
          <a:p>
            <a:endParaRPr lang="en-US" sz="1800"/>
          </a:p>
        </p:txBody>
      </p:sp>
      <p:sp>
        <p:nvSpPr>
          <p:cNvPr id="275" name="Line 185"/>
          <p:cNvSpPr>
            <a:spLocks noChangeShapeType="1"/>
          </p:cNvSpPr>
          <p:nvPr/>
        </p:nvSpPr>
        <p:spPr bwMode="auto">
          <a:xfrm>
            <a:off x="4642866" y="4546997"/>
            <a:ext cx="3243834" cy="1191"/>
          </a:xfrm>
          <a:prstGeom prst="line">
            <a:avLst/>
          </a:prstGeom>
          <a:noFill/>
          <a:ln w="12600">
            <a:solidFill>
              <a:srgbClr val="000066"/>
            </a:solidFill>
            <a:miter lim="800000"/>
            <a:headEnd/>
            <a:tailEnd/>
          </a:ln>
          <a:effectLst/>
        </p:spPr>
        <p:txBody>
          <a:bodyPr/>
          <a:lstStyle/>
          <a:p>
            <a:endParaRPr lang="en-US" sz="1800"/>
          </a:p>
        </p:txBody>
      </p:sp>
      <p:sp>
        <p:nvSpPr>
          <p:cNvPr id="276" name="Line 186"/>
          <p:cNvSpPr>
            <a:spLocks noChangeShapeType="1"/>
          </p:cNvSpPr>
          <p:nvPr/>
        </p:nvSpPr>
        <p:spPr bwMode="auto">
          <a:xfrm>
            <a:off x="4642866" y="4757738"/>
            <a:ext cx="3243834" cy="1191"/>
          </a:xfrm>
          <a:prstGeom prst="line">
            <a:avLst/>
          </a:prstGeom>
          <a:noFill/>
          <a:ln w="12600">
            <a:solidFill>
              <a:srgbClr val="000066"/>
            </a:solidFill>
            <a:miter lim="800000"/>
            <a:headEnd/>
            <a:tailEnd/>
          </a:ln>
          <a:effectLst/>
        </p:spPr>
        <p:txBody>
          <a:bodyPr/>
          <a:lstStyle/>
          <a:p>
            <a:endParaRPr lang="en-US" sz="1800"/>
          </a:p>
        </p:txBody>
      </p:sp>
      <p:sp>
        <p:nvSpPr>
          <p:cNvPr id="277" name="Line 187"/>
          <p:cNvSpPr>
            <a:spLocks noChangeShapeType="1"/>
          </p:cNvSpPr>
          <p:nvPr/>
        </p:nvSpPr>
        <p:spPr bwMode="auto">
          <a:xfrm>
            <a:off x="4642866" y="4970859"/>
            <a:ext cx="3243834" cy="1191"/>
          </a:xfrm>
          <a:prstGeom prst="line">
            <a:avLst/>
          </a:prstGeom>
          <a:noFill/>
          <a:ln w="12600">
            <a:solidFill>
              <a:srgbClr val="000066"/>
            </a:solidFill>
            <a:miter lim="800000"/>
            <a:headEnd/>
            <a:tailEnd/>
          </a:ln>
          <a:effectLst/>
        </p:spPr>
        <p:txBody>
          <a:bodyPr/>
          <a:lstStyle/>
          <a:p>
            <a:endParaRPr lang="en-US" sz="1800"/>
          </a:p>
        </p:txBody>
      </p:sp>
      <p:sp>
        <p:nvSpPr>
          <p:cNvPr id="278" name="Line 188"/>
          <p:cNvSpPr>
            <a:spLocks noChangeShapeType="1"/>
          </p:cNvSpPr>
          <p:nvPr/>
        </p:nvSpPr>
        <p:spPr bwMode="auto">
          <a:xfrm>
            <a:off x="4642866" y="5198269"/>
            <a:ext cx="3243834" cy="1191"/>
          </a:xfrm>
          <a:prstGeom prst="line">
            <a:avLst/>
          </a:prstGeom>
          <a:noFill/>
          <a:ln w="12600">
            <a:solidFill>
              <a:srgbClr val="000066"/>
            </a:solidFill>
            <a:miter lim="800000"/>
            <a:headEnd/>
            <a:tailEnd/>
          </a:ln>
          <a:effectLst/>
        </p:spPr>
        <p:txBody>
          <a:bodyPr/>
          <a:lstStyle/>
          <a:p>
            <a:endParaRPr lang="en-US" sz="1800"/>
          </a:p>
        </p:txBody>
      </p:sp>
      <p:sp>
        <p:nvSpPr>
          <p:cNvPr id="279" name="Line 189"/>
          <p:cNvSpPr>
            <a:spLocks noChangeShapeType="1"/>
          </p:cNvSpPr>
          <p:nvPr/>
        </p:nvSpPr>
        <p:spPr bwMode="auto">
          <a:xfrm>
            <a:off x="4642866" y="5409010"/>
            <a:ext cx="3243834" cy="1191"/>
          </a:xfrm>
          <a:prstGeom prst="line">
            <a:avLst/>
          </a:prstGeom>
          <a:noFill/>
          <a:ln w="12600">
            <a:solidFill>
              <a:srgbClr val="000066"/>
            </a:solidFill>
            <a:miter lim="800000"/>
            <a:headEnd/>
            <a:tailEnd/>
          </a:ln>
          <a:effectLst/>
        </p:spPr>
        <p:txBody>
          <a:bodyPr/>
          <a:lstStyle/>
          <a:p>
            <a:endParaRPr lang="en-US" sz="1800"/>
          </a:p>
        </p:txBody>
      </p:sp>
      <p:sp>
        <p:nvSpPr>
          <p:cNvPr id="280" name="Line 190"/>
          <p:cNvSpPr>
            <a:spLocks noChangeShapeType="1"/>
          </p:cNvSpPr>
          <p:nvPr/>
        </p:nvSpPr>
        <p:spPr bwMode="auto">
          <a:xfrm>
            <a:off x="4642866" y="5619750"/>
            <a:ext cx="3243834" cy="1191"/>
          </a:xfrm>
          <a:prstGeom prst="line">
            <a:avLst/>
          </a:prstGeom>
          <a:noFill/>
          <a:ln w="12600">
            <a:solidFill>
              <a:srgbClr val="000066"/>
            </a:solidFill>
            <a:miter lim="800000"/>
            <a:headEnd/>
            <a:tailEnd/>
          </a:ln>
          <a:effectLst/>
        </p:spPr>
        <p:txBody>
          <a:bodyPr/>
          <a:lstStyle/>
          <a:p>
            <a:endParaRPr lang="en-US" sz="1800"/>
          </a:p>
        </p:txBody>
      </p:sp>
      <p:sp>
        <p:nvSpPr>
          <p:cNvPr id="281" name="Line 197"/>
          <p:cNvSpPr>
            <a:spLocks noChangeShapeType="1"/>
          </p:cNvSpPr>
          <p:nvPr/>
        </p:nvSpPr>
        <p:spPr bwMode="auto">
          <a:xfrm>
            <a:off x="5094685" y="3914775"/>
            <a:ext cx="1191" cy="1915716"/>
          </a:xfrm>
          <a:prstGeom prst="line">
            <a:avLst/>
          </a:prstGeom>
          <a:noFill/>
          <a:ln w="12600">
            <a:solidFill>
              <a:srgbClr val="000066"/>
            </a:solidFill>
            <a:miter lim="800000"/>
            <a:headEnd/>
            <a:tailEnd/>
          </a:ln>
          <a:effectLst/>
        </p:spPr>
        <p:txBody>
          <a:bodyPr/>
          <a:lstStyle/>
          <a:p>
            <a:endParaRPr lang="en-US" sz="1800"/>
          </a:p>
        </p:txBody>
      </p:sp>
      <p:sp>
        <p:nvSpPr>
          <p:cNvPr id="282" name="Line 198"/>
          <p:cNvSpPr>
            <a:spLocks noChangeShapeType="1"/>
          </p:cNvSpPr>
          <p:nvPr/>
        </p:nvSpPr>
        <p:spPr bwMode="auto">
          <a:xfrm>
            <a:off x="5559029" y="3914775"/>
            <a:ext cx="1191" cy="1915716"/>
          </a:xfrm>
          <a:prstGeom prst="line">
            <a:avLst/>
          </a:prstGeom>
          <a:noFill/>
          <a:ln w="12600">
            <a:solidFill>
              <a:srgbClr val="000066"/>
            </a:solidFill>
            <a:miter lim="800000"/>
            <a:headEnd/>
            <a:tailEnd/>
          </a:ln>
          <a:effectLst/>
        </p:spPr>
        <p:txBody>
          <a:bodyPr/>
          <a:lstStyle/>
          <a:p>
            <a:endParaRPr lang="en-US" sz="1800"/>
          </a:p>
        </p:txBody>
      </p:sp>
      <p:sp>
        <p:nvSpPr>
          <p:cNvPr id="283" name="Line 199"/>
          <p:cNvSpPr>
            <a:spLocks noChangeShapeType="1"/>
          </p:cNvSpPr>
          <p:nvPr/>
        </p:nvSpPr>
        <p:spPr bwMode="auto">
          <a:xfrm>
            <a:off x="6024563" y="3914775"/>
            <a:ext cx="1191" cy="1915716"/>
          </a:xfrm>
          <a:prstGeom prst="line">
            <a:avLst/>
          </a:prstGeom>
          <a:noFill/>
          <a:ln w="12600">
            <a:solidFill>
              <a:srgbClr val="000066"/>
            </a:solidFill>
            <a:miter lim="800000"/>
            <a:headEnd/>
            <a:tailEnd/>
          </a:ln>
          <a:effectLst/>
        </p:spPr>
        <p:txBody>
          <a:bodyPr/>
          <a:lstStyle/>
          <a:p>
            <a:endParaRPr lang="en-US" sz="1800"/>
          </a:p>
        </p:txBody>
      </p:sp>
      <p:sp>
        <p:nvSpPr>
          <p:cNvPr id="284" name="Line 200"/>
          <p:cNvSpPr>
            <a:spLocks noChangeShapeType="1"/>
          </p:cNvSpPr>
          <p:nvPr/>
        </p:nvSpPr>
        <p:spPr bwMode="auto">
          <a:xfrm>
            <a:off x="6491288" y="3914775"/>
            <a:ext cx="1191" cy="1915716"/>
          </a:xfrm>
          <a:prstGeom prst="line">
            <a:avLst/>
          </a:prstGeom>
          <a:noFill/>
          <a:ln w="12600">
            <a:solidFill>
              <a:srgbClr val="000066"/>
            </a:solidFill>
            <a:miter lim="800000"/>
            <a:headEnd/>
            <a:tailEnd/>
          </a:ln>
          <a:effectLst/>
        </p:spPr>
        <p:txBody>
          <a:bodyPr/>
          <a:lstStyle/>
          <a:p>
            <a:endParaRPr lang="en-US" sz="1800"/>
          </a:p>
        </p:txBody>
      </p:sp>
      <p:sp>
        <p:nvSpPr>
          <p:cNvPr id="285" name="Line 201"/>
          <p:cNvSpPr>
            <a:spLocks noChangeShapeType="1"/>
          </p:cNvSpPr>
          <p:nvPr/>
        </p:nvSpPr>
        <p:spPr bwMode="auto">
          <a:xfrm>
            <a:off x="6956822" y="3914775"/>
            <a:ext cx="1191" cy="1915716"/>
          </a:xfrm>
          <a:prstGeom prst="line">
            <a:avLst/>
          </a:prstGeom>
          <a:noFill/>
          <a:ln w="12600">
            <a:solidFill>
              <a:srgbClr val="000066"/>
            </a:solidFill>
            <a:miter lim="800000"/>
            <a:headEnd/>
            <a:tailEnd/>
          </a:ln>
          <a:effectLst/>
        </p:spPr>
        <p:txBody>
          <a:bodyPr/>
          <a:lstStyle/>
          <a:p>
            <a:endParaRPr lang="en-US" sz="1800"/>
          </a:p>
        </p:txBody>
      </p:sp>
      <p:sp>
        <p:nvSpPr>
          <p:cNvPr id="286" name="Line 202"/>
          <p:cNvSpPr>
            <a:spLocks noChangeShapeType="1"/>
          </p:cNvSpPr>
          <p:nvPr/>
        </p:nvSpPr>
        <p:spPr bwMode="auto">
          <a:xfrm>
            <a:off x="7421166" y="3914775"/>
            <a:ext cx="1191" cy="1915716"/>
          </a:xfrm>
          <a:prstGeom prst="line">
            <a:avLst/>
          </a:prstGeom>
          <a:noFill/>
          <a:ln w="12600">
            <a:solidFill>
              <a:srgbClr val="000066"/>
            </a:solidFill>
            <a:miter lim="800000"/>
            <a:headEnd/>
            <a:tailEnd/>
          </a:ln>
          <a:effectLst/>
        </p:spPr>
        <p:txBody>
          <a:bodyPr/>
          <a:lstStyle/>
          <a:p>
            <a:endParaRPr lang="en-US" sz="1800"/>
          </a:p>
        </p:txBody>
      </p:sp>
      <p:sp>
        <p:nvSpPr>
          <p:cNvPr id="287" name="Line 205"/>
          <p:cNvSpPr>
            <a:spLocks noChangeShapeType="1"/>
          </p:cNvSpPr>
          <p:nvPr/>
        </p:nvSpPr>
        <p:spPr bwMode="auto">
          <a:xfrm>
            <a:off x="4642866" y="3914775"/>
            <a:ext cx="3243834" cy="1191"/>
          </a:xfrm>
          <a:prstGeom prst="line">
            <a:avLst/>
          </a:prstGeom>
          <a:noFill/>
          <a:ln w="28575">
            <a:solidFill>
              <a:srgbClr val="000066"/>
            </a:solidFill>
            <a:miter lim="800000"/>
            <a:headEnd/>
            <a:tailEnd/>
          </a:ln>
          <a:effectLst/>
        </p:spPr>
        <p:txBody>
          <a:bodyPr/>
          <a:lstStyle/>
          <a:p>
            <a:endParaRPr lang="en-US" sz="1800" i="1">
              <a:solidFill>
                <a:srgbClr val="990000"/>
              </a:solidFill>
            </a:endParaRPr>
          </a:p>
        </p:txBody>
      </p:sp>
      <p:sp>
        <p:nvSpPr>
          <p:cNvPr id="288" name="Line 206"/>
          <p:cNvSpPr>
            <a:spLocks noChangeShapeType="1"/>
          </p:cNvSpPr>
          <p:nvPr/>
        </p:nvSpPr>
        <p:spPr bwMode="auto">
          <a:xfrm>
            <a:off x="7886701" y="3914775"/>
            <a:ext cx="1191" cy="1915716"/>
          </a:xfrm>
          <a:prstGeom prst="line">
            <a:avLst/>
          </a:prstGeom>
          <a:noFill/>
          <a:ln w="28575">
            <a:solidFill>
              <a:srgbClr val="000066"/>
            </a:solidFill>
            <a:miter lim="800000"/>
            <a:headEnd/>
            <a:tailEnd/>
          </a:ln>
          <a:effectLst/>
        </p:spPr>
        <p:txBody>
          <a:bodyPr/>
          <a:lstStyle/>
          <a:p>
            <a:endParaRPr lang="en-US" sz="1800"/>
          </a:p>
        </p:txBody>
      </p:sp>
      <p:sp>
        <p:nvSpPr>
          <p:cNvPr id="289" name="Line 207"/>
          <p:cNvSpPr>
            <a:spLocks noChangeShapeType="1"/>
          </p:cNvSpPr>
          <p:nvPr/>
        </p:nvSpPr>
        <p:spPr bwMode="auto">
          <a:xfrm>
            <a:off x="4642866" y="5830491"/>
            <a:ext cx="3243834" cy="1191"/>
          </a:xfrm>
          <a:prstGeom prst="line">
            <a:avLst/>
          </a:prstGeom>
          <a:noFill/>
          <a:ln w="28575">
            <a:solidFill>
              <a:srgbClr val="000066"/>
            </a:solidFill>
            <a:miter lim="800000"/>
            <a:headEnd/>
            <a:tailEnd/>
          </a:ln>
          <a:effectLst/>
        </p:spPr>
        <p:txBody>
          <a:bodyPr/>
          <a:lstStyle/>
          <a:p>
            <a:endParaRPr lang="en-US" sz="1800"/>
          </a:p>
        </p:txBody>
      </p:sp>
      <p:sp>
        <p:nvSpPr>
          <p:cNvPr id="290" name="Line 206"/>
          <p:cNvSpPr>
            <a:spLocks noChangeShapeType="1"/>
          </p:cNvSpPr>
          <p:nvPr/>
        </p:nvSpPr>
        <p:spPr bwMode="auto">
          <a:xfrm>
            <a:off x="4629150" y="3919934"/>
            <a:ext cx="1191" cy="1915716"/>
          </a:xfrm>
          <a:prstGeom prst="line">
            <a:avLst/>
          </a:prstGeom>
          <a:noFill/>
          <a:ln w="28575">
            <a:solidFill>
              <a:srgbClr val="000066"/>
            </a:solidFill>
            <a:miter lim="800000"/>
            <a:headEnd/>
            <a:tailEnd/>
          </a:ln>
          <a:effectLst/>
        </p:spPr>
        <p:txBody>
          <a:bodyPr/>
          <a:lstStyle/>
          <a:p>
            <a:endParaRPr lang="en-US" sz="1800"/>
          </a:p>
        </p:txBody>
      </p:sp>
      <p:grpSp>
        <p:nvGrpSpPr>
          <p:cNvPr id="7" name="Group 6"/>
          <p:cNvGrpSpPr/>
          <p:nvPr/>
        </p:nvGrpSpPr>
        <p:grpSpPr>
          <a:xfrm>
            <a:off x="4619627" y="3201590"/>
            <a:ext cx="2193129" cy="228600"/>
            <a:chOff x="4787903" y="3278187"/>
            <a:chExt cx="2924172" cy="304800"/>
          </a:xfrm>
        </p:grpSpPr>
        <p:sp>
          <p:nvSpPr>
            <p:cNvPr id="205" name="Rectangle 24"/>
            <p:cNvSpPr>
              <a:spLocks noChangeArrowheads="1"/>
            </p:cNvSpPr>
            <p:nvPr/>
          </p:nvSpPr>
          <p:spPr bwMode="auto">
            <a:xfrm>
              <a:off x="4787903" y="32781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lgn="ctr"/>
              <a:r>
                <a:rPr lang="en-US" sz="1800" dirty="0">
                  <a:solidFill>
                    <a:srgbClr val="00B050"/>
                  </a:solidFill>
                  <a:latin typeface="Courier New" panose="02070309020205020404" pitchFamily="49" charset="0"/>
                  <a:cs typeface="Courier New" panose="02070309020205020404" pitchFamily="49" charset="0"/>
                </a:rPr>
                <a:t>1</a:t>
              </a:r>
            </a:p>
          </p:txBody>
        </p:sp>
        <p:sp>
          <p:nvSpPr>
            <p:cNvPr id="206" name="Rectangle 27"/>
            <p:cNvSpPr>
              <a:spLocks noChangeArrowheads="1"/>
            </p:cNvSpPr>
            <p:nvPr/>
          </p:nvSpPr>
          <p:spPr bwMode="auto">
            <a:xfrm>
              <a:off x="5275266" y="32781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lgn="ctr"/>
              <a:r>
                <a:rPr lang="en-US" sz="1800" dirty="0">
                  <a:solidFill>
                    <a:srgbClr val="00B050"/>
                  </a:solidFill>
                  <a:latin typeface="Courier New" panose="02070309020205020404" pitchFamily="49" charset="0"/>
                  <a:cs typeface="Courier New" panose="02070309020205020404" pitchFamily="49" charset="0"/>
                </a:rPr>
                <a:t>0</a:t>
              </a:r>
            </a:p>
          </p:txBody>
        </p:sp>
        <p:sp>
          <p:nvSpPr>
            <p:cNvPr id="207" name="Rectangle 30"/>
            <p:cNvSpPr>
              <a:spLocks noChangeArrowheads="1"/>
            </p:cNvSpPr>
            <p:nvPr/>
          </p:nvSpPr>
          <p:spPr bwMode="auto">
            <a:xfrm>
              <a:off x="5762629" y="32781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lgn="ctr"/>
              <a:r>
                <a:rPr lang="en-US" sz="1800" dirty="0">
                  <a:solidFill>
                    <a:srgbClr val="00B050"/>
                  </a:solidFill>
                  <a:latin typeface="Courier New" panose="02070309020205020404" pitchFamily="49" charset="0"/>
                  <a:cs typeface="Courier New" panose="02070309020205020404" pitchFamily="49" charset="0"/>
                </a:rPr>
                <a:t>1</a:t>
              </a:r>
            </a:p>
          </p:txBody>
        </p:sp>
        <p:sp>
          <p:nvSpPr>
            <p:cNvPr id="208" name="Rectangle 33"/>
            <p:cNvSpPr>
              <a:spLocks noChangeArrowheads="1"/>
            </p:cNvSpPr>
            <p:nvPr/>
          </p:nvSpPr>
          <p:spPr bwMode="auto">
            <a:xfrm>
              <a:off x="6249991" y="32781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lgn="ctr"/>
              <a:r>
                <a:rPr lang="en-US" sz="1800" dirty="0">
                  <a:solidFill>
                    <a:srgbClr val="00B050"/>
                  </a:solidFill>
                  <a:latin typeface="Courier New" panose="02070309020205020404" pitchFamily="49" charset="0"/>
                  <a:cs typeface="Courier New" panose="02070309020205020404" pitchFamily="49" charset="0"/>
                </a:rPr>
                <a:t>0</a:t>
              </a:r>
            </a:p>
          </p:txBody>
        </p:sp>
        <p:sp>
          <p:nvSpPr>
            <p:cNvPr id="291" name="Rectangle 36"/>
            <p:cNvSpPr>
              <a:spLocks noChangeArrowheads="1"/>
            </p:cNvSpPr>
            <p:nvPr/>
          </p:nvSpPr>
          <p:spPr bwMode="auto">
            <a:xfrm>
              <a:off x="6737353" y="3278187"/>
              <a:ext cx="487363" cy="3048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pPr algn="ctr"/>
              <a:r>
                <a:rPr lang="en-US" sz="1800" dirty="0">
                  <a:solidFill>
                    <a:srgbClr val="FF0000"/>
                  </a:solidFill>
                  <a:latin typeface="Courier New" panose="02070309020205020404" pitchFamily="49" charset="0"/>
                  <a:cs typeface="Courier New" panose="02070309020205020404" pitchFamily="49" charset="0"/>
                </a:rPr>
                <a:t>0</a:t>
              </a:r>
            </a:p>
          </p:txBody>
        </p:sp>
        <p:sp>
          <p:nvSpPr>
            <p:cNvPr id="292" name="Rectangle 39"/>
            <p:cNvSpPr>
              <a:spLocks noChangeArrowheads="1"/>
            </p:cNvSpPr>
            <p:nvPr/>
          </p:nvSpPr>
          <p:spPr bwMode="auto">
            <a:xfrm>
              <a:off x="7224712" y="3278187"/>
              <a:ext cx="487363" cy="3048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pPr algn="ctr"/>
              <a:r>
                <a:rPr lang="en-US" sz="1800" dirty="0">
                  <a:solidFill>
                    <a:srgbClr val="FF0000"/>
                  </a:solidFill>
                  <a:latin typeface="Courier New" panose="02070309020205020404" pitchFamily="49" charset="0"/>
                  <a:cs typeface="Courier New" panose="02070309020205020404" pitchFamily="49" charset="0"/>
                </a:rPr>
                <a:t>1</a:t>
              </a:r>
            </a:p>
          </p:txBody>
        </p:sp>
      </p:grpSp>
      <p:grpSp>
        <p:nvGrpSpPr>
          <p:cNvPr id="461" name="Group 460"/>
          <p:cNvGrpSpPr/>
          <p:nvPr/>
        </p:nvGrpSpPr>
        <p:grpSpPr>
          <a:xfrm>
            <a:off x="1268310" y="3902671"/>
            <a:ext cx="6630592" cy="1920875"/>
            <a:chOff x="152400" y="4076700"/>
            <a:chExt cx="8840789" cy="2561167"/>
          </a:xfrm>
          <a:solidFill>
            <a:schemeClr val="bg1"/>
          </a:solidFill>
        </p:grpSpPr>
        <p:sp>
          <p:nvSpPr>
            <p:cNvPr id="462" name="Rectangle 64"/>
            <p:cNvSpPr>
              <a:spLocks noChangeArrowheads="1"/>
            </p:cNvSpPr>
            <p:nvPr/>
          </p:nvSpPr>
          <p:spPr bwMode="auto">
            <a:xfrm>
              <a:off x="3875088" y="6350000"/>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03</a:t>
              </a:r>
            </a:p>
          </p:txBody>
        </p:sp>
        <p:sp>
          <p:nvSpPr>
            <p:cNvPr id="463" name="Rectangle 65"/>
            <p:cNvSpPr>
              <a:spLocks noChangeArrowheads="1"/>
            </p:cNvSpPr>
            <p:nvPr/>
          </p:nvSpPr>
          <p:spPr bwMode="auto">
            <a:xfrm>
              <a:off x="3255963" y="6350000"/>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DF</a:t>
              </a:r>
            </a:p>
          </p:txBody>
        </p:sp>
        <p:sp>
          <p:nvSpPr>
            <p:cNvPr id="464" name="Rectangle 66"/>
            <p:cNvSpPr>
              <a:spLocks noChangeArrowheads="1"/>
            </p:cNvSpPr>
            <p:nvPr/>
          </p:nvSpPr>
          <p:spPr bwMode="auto">
            <a:xfrm>
              <a:off x="2635250" y="6350000"/>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C2</a:t>
              </a:r>
            </a:p>
          </p:txBody>
        </p:sp>
        <p:sp>
          <p:nvSpPr>
            <p:cNvPr id="465" name="Rectangle 67"/>
            <p:cNvSpPr>
              <a:spLocks noChangeArrowheads="1"/>
            </p:cNvSpPr>
            <p:nvPr/>
          </p:nvSpPr>
          <p:spPr bwMode="auto">
            <a:xfrm>
              <a:off x="2012950" y="6350000"/>
              <a:ext cx="622300"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11</a:t>
              </a:r>
            </a:p>
          </p:txBody>
        </p:sp>
        <p:sp>
          <p:nvSpPr>
            <p:cNvPr id="466" name="Rectangle 68"/>
            <p:cNvSpPr>
              <a:spLocks noChangeArrowheads="1"/>
            </p:cNvSpPr>
            <p:nvPr/>
          </p:nvSpPr>
          <p:spPr bwMode="auto">
            <a:xfrm>
              <a:off x="1392238" y="6350000"/>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467" name="Rectangle 69"/>
            <p:cNvSpPr>
              <a:spLocks noChangeArrowheads="1"/>
            </p:cNvSpPr>
            <p:nvPr/>
          </p:nvSpPr>
          <p:spPr bwMode="auto">
            <a:xfrm>
              <a:off x="773113" y="6350000"/>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16</a:t>
              </a:r>
            </a:p>
          </p:txBody>
        </p:sp>
        <p:sp>
          <p:nvSpPr>
            <p:cNvPr id="468" name="Rectangle 70"/>
            <p:cNvSpPr>
              <a:spLocks noChangeArrowheads="1"/>
            </p:cNvSpPr>
            <p:nvPr/>
          </p:nvSpPr>
          <p:spPr bwMode="auto">
            <a:xfrm>
              <a:off x="152400" y="6350000"/>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7</a:t>
              </a:r>
            </a:p>
          </p:txBody>
        </p:sp>
        <p:sp>
          <p:nvSpPr>
            <p:cNvPr id="469" name="Rectangle 78"/>
            <p:cNvSpPr>
              <a:spLocks noChangeArrowheads="1"/>
            </p:cNvSpPr>
            <p:nvPr/>
          </p:nvSpPr>
          <p:spPr bwMode="auto">
            <a:xfrm>
              <a:off x="3875088" y="6069013"/>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470" name="Rectangle 79"/>
            <p:cNvSpPr>
              <a:spLocks noChangeArrowheads="1"/>
            </p:cNvSpPr>
            <p:nvPr/>
          </p:nvSpPr>
          <p:spPr bwMode="auto">
            <a:xfrm>
              <a:off x="3255963" y="6069013"/>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471" name="Rectangle 80"/>
            <p:cNvSpPr>
              <a:spLocks noChangeArrowheads="1"/>
            </p:cNvSpPr>
            <p:nvPr/>
          </p:nvSpPr>
          <p:spPr bwMode="auto">
            <a:xfrm>
              <a:off x="2635250" y="6069013"/>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472" name="Rectangle 81"/>
            <p:cNvSpPr>
              <a:spLocks noChangeArrowheads="1"/>
            </p:cNvSpPr>
            <p:nvPr/>
          </p:nvSpPr>
          <p:spPr bwMode="auto">
            <a:xfrm>
              <a:off x="2012950" y="6069013"/>
              <a:ext cx="622300"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473" name="Rectangle 82"/>
            <p:cNvSpPr>
              <a:spLocks noChangeArrowheads="1"/>
            </p:cNvSpPr>
            <p:nvPr/>
          </p:nvSpPr>
          <p:spPr bwMode="auto">
            <a:xfrm>
              <a:off x="1392238" y="6069013"/>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474" name="Rectangle 83"/>
            <p:cNvSpPr>
              <a:spLocks noChangeArrowheads="1"/>
            </p:cNvSpPr>
            <p:nvPr/>
          </p:nvSpPr>
          <p:spPr bwMode="auto">
            <a:xfrm>
              <a:off x="773113" y="6069013"/>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31</a:t>
              </a:r>
            </a:p>
          </p:txBody>
        </p:sp>
        <p:sp>
          <p:nvSpPr>
            <p:cNvPr id="475" name="Rectangle 84"/>
            <p:cNvSpPr>
              <a:spLocks noChangeArrowheads="1"/>
            </p:cNvSpPr>
            <p:nvPr/>
          </p:nvSpPr>
          <p:spPr bwMode="auto">
            <a:xfrm>
              <a:off x="152400" y="6069013"/>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6</a:t>
              </a:r>
            </a:p>
          </p:txBody>
        </p:sp>
        <p:sp>
          <p:nvSpPr>
            <p:cNvPr id="476" name="Rectangle 92"/>
            <p:cNvSpPr>
              <a:spLocks noChangeArrowheads="1"/>
            </p:cNvSpPr>
            <p:nvPr/>
          </p:nvSpPr>
          <p:spPr bwMode="auto">
            <a:xfrm>
              <a:off x="3875088" y="5788025"/>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1D</a:t>
              </a:r>
            </a:p>
          </p:txBody>
        </p:sp>
        <p:sp>
          <p:nvSpPr>
            <p:cNvPr id="477" name="Rectangle 93"/>
            <p:cNvSpPr>
              <a:spLocks noChangeArrowheads="1"/>
            </p:cNvSpPr>
            <p:nvPr/>
          </p:nvSpPr>
          <p:spPr bwMode="auto">
            <a:xfrm>
              <a:off x="3255963" y="5788025"/>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F0</a:t>
              </a:r>
            </a:p>
          </p:txBody>
        </p:sp>
        <p:sp>
          <p:nvSpPr>
            <p:cNvPr id="478" name="Rectangle 94"/>
            <p:cNvSpPr>
              <a:spLocks noChangeArrowheads="1"/>
            </p:cNvSpPr>
            <p:nvPr/>
          </p:nvSpPr>
          <p:spPr bwMode="auto">
            <a:xfrm>
              <a:off x="2635250" y="5788025"/>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72</a:t>
              </a:r>
            </a:p>
          </p:txBody>
        </p:sp>
        <p:sp>
          <p:nvSpPr>
            <p:cNvPr id="479" name="Rectangle 95"/>
            <p:cNvSpPr>
              <a:spLocks noChangeArrowheads="1"/>
            </p:cNvSpPr>
            <p:nvPr/>
          </p:nvSpPr>
          <p:spPr bwMode="auto">
            <a:xfrm>
              <a:off x="2012950" y="5788025"/>
              <a:ext cx="622300"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36</a:t>
              </a:r>
            </a:p>
          </p:txBody>
        </p:sp>
        <p:sp>
          <p:nvSpPr>
            <p:cNvPr id="480" name="Rectangle 96"/>
            <p:cNvSpPr>
              <a:spLocks noChangeArrowheads="1"/>
            </p:cNvSpPr>
            <p:nvPr/>
          </p:nvSpPr>
          <p:spPr bwMode="auto">
            <a:xfrm>
              <a:off x="1392238" y="5788025"/>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481" name="Rectangle 97"/>
            <p:cNvSpPr>
              <a:spLocks noChangeArrowheads="1"/>
            </p:cNvSpPr>
            <p:nvPr/>
          </p:nvSpPr>
          <p:spPr bwMode="auto">
            <a:xfrm>
              <a:off x="773113" y="5788025"/>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0D</a:t>
              </a:r>
            </a:p>
          </p:txBody>
        </p:sp>
        <p:sp>
          <p:nvSpPr>
            <p:cNvPr id="482" name="Rectangle 98"/>
            <p:cNvSpPr>
              <a:spLocks noChangeArrowheads="1"/>
            </p:cNvSpPr>
            <p:nvPr/>
          </p:nvSpPr>
          <p:spPr bwMode="auto">
            <a:xfrm>
              <a:off x="152400" y="5788025"/>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5</a:t>
              </a:r>
            </a:p>
          </p:txBody>
        </p:sp>
        <p:sp>
          <p:nvSpPr>
            <p:cNvPr id="483" name="Rectangle 106"/>
            <p:cNvSpPr>
              <a:spLocks noChangeArrowheads="1"/>
            </p:cNvSpPr>
            <p:nvPr/>
          </p:nvSpPr>
          <p:spPr bwMode="auto">
            <a:xfrm>
              <a:off x="3875088" y="5481638"/>
              <a:ext cx="620713" cy="3063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09</a:t>
              </a:r>
            </a:p>
          </p:txBody>
        </p:sp>
        <p:sp>
          <p:nvSpPr>
            <p:cNvPr id="484" name="Rectangle 107"/>
            <p:cNvSpPr>
              <a:spLocks noChangeArrowheads="1"/>
            </p:cNvSpPr>
            <p:nvPr/>
          </p:nvSpPr>
          <p:spPr bwMode="auto">
            <a:xfrm>
              <a:off x="3255963" y="5481638"/>
              <a:ext cx="619125" cy="3063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8F</a:t>
              </a:r>
            </a:p>
          </p:txBody>
        </p:sp>
        <p:sp>
          <p:nvSpPr>
            <p:cNvPr id="485" name="Rectangle 108"/>
            <p:cNvSpPr>
              <a:spLocks noChangeArrowheads="1"/>
            </p:cNvSpPr>
            <p:nvPr/>
          </p:nvSpPr>
          <p:spPr bwMode="auto">
            <a:xfrm>
              <a:off x="2635250" y="5481638"/>
              <a:ext cx="620713" cy="3063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6D</a:t>
              </a:r>
            </a:p>
          </p:txBody>
        </p:sp>
        <p:sp>
          <p:nvSpPr>
            <p:cNvPr id="486" name="Rectangle 109"/>
            <p:cNvSpPr>
              <a:spLocks noChangeArrowheads="1"/>
            </p:cNvSpPr>
            <p:nvPr/>
          </p:nvSpPr>
          <p:spPr bwMode="auto">
            <a:xfrm>
              <a:off x="2012950" y="5481638"/>
              <a:ext cx="622300" cy="3063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43</a:t>
              </a:r>
            </a:p>
          </p:txBody>
        </p:sp>
        <p:sp>
          <p:nvSpPr>
            <p:cNvPr id="487" name="Rectangle 110"/>
            <p:cNvSpPr>
              <a:spLocks noChangeArrowheads="1"/>
            </p:cNvSpPr>
            <p:nvPr/>
          </p:nvSpPr>
          <p:spPr bwMode="auto">
            <a:xfrm>
              <a:off x="1392238" y="5481638"/>
              <a:ext cx="620713" cy="3063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488" name="Rectangle 111"/>
            <p:cNvSpPr>
              <a:spLocks noChangeArrowheads="1"/>
            </p:cNvSpPr>
            <p:nvPr/>
          </p:nvSpPr>
          <p:spPr bwMode="auto">
            <a:xfrm>
              <a:off x="773113" y="5481638"/>
              <a:ext cx="619125" cy="3063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32</a:t>
              </a:r>
            </a:p>
          </p:txBody>
        </p:sp>
        <p:sp>
          <p:nvSpPr>
            <p:cNvPr id="489" name="Rectangle 112"/>
            <p:cNvSpPr>
              <a:spLocks noChangeArrowheads="1"/>
            </p:cNvSpPr>
            <p:nvPr/>
          </p:nvSpPr>
          <p:spPr bwMode="auto">
            <a:xfrm>
              <a:off x="152400" y="5481638"/>
              <a:ext cx="620713" cy="3063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4</a:t>
              </a:r>
            </a:p>
          </p:txBody>
        </p:sp>
        <p:sp>
          <p:nvSpPr>
            <p:cNvPr id="490" name="Rectangle 120"/>
            <p:cNvSpPr>
              <a:spLocks noChangeArrowheads="1"/>
            </p:cNvSpPr>
            <p:nvPr/>
          </p:nvSpPr>
          <p:spPr bwMode="auto">
            <a:xfrm>
              <a:off x="3875088" y="5200650"/>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491" name="Rectangle 121"/>
            <p:cNvSpPr>
              <a:spLocks noChangeArrowheads="1"/>
            </p:cNvSpPr>
            <p:nvPr/>
          </p:nvSpPr>
          <p:spPr bwMode="auto">
            <a:xfrm>
              <a:off x="3255963" y="5200650"/>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492" name="Rectangle 122"/>
            <p:cNvSpPr>
              <a:spLocks noChangeArrowheads="1"/>
            </p:cNvSpPr>
            <p:nvPr/>
          </p:nvSpPr>
          <p:spPr bwMode="auto">
            <a:xfrm>
              <a:off x="2635250" y="5200650"/>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493" name="Rectangle 123"/>
            <p:cNvSpPr>
              <a:spLocks noChangeArrowheads="1"/>
            </p:cNvSpPr>
            <p:nvPr/>
          </p:nvSpPr>
          <p:spPr bwMode="auto">
            <a:xfrm>
              <a:off x="2012950" y="5200650"/>
              <a:ext cx="622300"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494" name="Rectangle 124"/>
            <p:cNvSpPr>
              <a:spLocks noChangeArrowheads="1"/>
            </p:cNvSpPr>
            <p:nvPr/>
          </p:nvSpPr>
          <p:spPr bwMode="auto">
            <a:xfrm>
              <a:off x="1392238" y="5200650"/>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495" name="Rectangle 125"/>
            <p:cNvSpPr>
              <a:spLocks noChangeArrowheads="1"/>
            </p:cNvSpPr>
            <p:nvPr/>
          </p:nvSpPr>
          <p:spPr bwMode="auto">
            <a:xfrm>
              <a:off x="773113" y="5200650"/>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36</a:t>
              </a:r>
            </a:p>
          </p:txBody>
        </p:sp>
        <p:sp>
          <p:nvSpPr>
            <p:cNvPr id="496" name="Rectangle 126"/>
            <p:cNvSpPr>
              <a:spLocks noChangeArrowheads="1"/>
            </p:cNvSpPr>
            <p:nvPr/>
          </p:nvSpPr>
          <p:spPr bwMode="auto">
            <a:xfrm>
              <a:off x="152400" y="5200650"/>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3</a:t>
              </a:r>
            </a:p>
          </p:txBody>
        </p:sp>
        <p:sp>
          <p:nvSpPr>
            <p:cNvPr id="497" name="Rectangle 134"/>
            <p:cNvSpPr>
              <a:spLocks noChangeArrowheads="1"/>
            </p:cNvSpPr>
            <p:nvPr/>
          </p:nvSpPr>
          <p:spPr bwMode="auto">
            <a:xfrm>
              <a:off x="3875088" y="4919663"/>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08</a:t>
              </a:r>
            </a:p>
          </p:txBody>
        </p:sp>
        <p:sp>
          <p:nvSpPr>
            <p:cNvPr id="498" name="Rectangle 135"/>
            <p:cNvSpPr>
              <a:spLocks noChangeArrowheads="1"/>
            </p:cNvSpPr>
            <p:nvPr/>
          </p:nvSpPr>
          <p:spPr bwMode="auto">
            <a:xfrm>
              <a:off x="3255963" y="4919663"/>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04</a:t>
              </a:r>
            </a:p>
          </p:txBody>
        </p:sp>
        <p:sp>
          <p:nvSpPr>
            <p:cNvPr id="499" name="Rectangle 136"/>
            <p:cNvSpPr>
              <a:spLocks noChangeArrowheads="1"/>
            </p:cNvSpPr>
            <p:nvPr/>
          </p:nvSpPr>
          <p:spPr bwMode="auto">
            <a:xfrm>
              <a:off x="2635250" y="4919663"/>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02</a:t>
              </a:r>
            </a:p>
          </p:txBody>
        </p:sp>
        <p:sp>
          <p:nvSpPr>
            <p:cNvPr id="500" name="Rectangle 137"/>
            <p:cNvSpPr>
              <a:spLocks noChangeArrowheads="1"/>
            </p:cNvSpPr>
            <p:nvPr/>
          </p:nvSpPr>
          <p:spPr bwMode="auto">
            <a:xfrm>
              <a:off x="2012950" y="4919663"/>
              <a:ext cx="622300"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00</a:t>
              </a:r>
            </a:p>
          </p:txBody>
        </p:sp>
        <p:sp>
          <p:nvSpPr>
            <p:cNvPr id="501" name="Rectangle 138"/>
            <p:cNvSpPr>
              <a:spLocks noChangeArrowheads="1"/>
            </p:cNvSpPr>
            <p:nvPr/>
          </p:nvSpPr>
          <p:spPr bwMode="auto">
            <a:xfrm>
              <a:off x="1392238" y="4919663"/>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502" name="Rectangle 139"/>
            <p:cNvSpPr>
              <a:spLocks noChangeArrowheads="1"/>
            </p:cNvSpPr>
            <p:nvPr/>
          </p:nvSpPr>
          <p:spPr bwMode="auto">
            <a:xfrm>
              <a:off x="773113" y="4919663"/>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1B</a:t>
              </a:r>
            </a:p>
          </p:txBody>
        </p:sp>
        <p:sp>
          <p:nvSpPr>
            <p:cNvPr id="503" name="Rectangle 140"/>
            <p:cNvSpPr>
              <a:spLocks noChangeArrowheads="1"/>
            </p:cNvSpPr>
            <p:nvPr/>
          </p:nvSpPr>
          <p:spPr bwMode="auto">
            <a:xfrm>
              <a:off x="152400" y="4919663"/>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2</a:t>
              </a:r>
            </a:p>
          </p:txBody>
        </p:sp>
        <p:sp>
          <p:nvSpPr>
            <p:cNvPr id="504" name="Rectangle 148"/>
            <p:cNvSpPr>
              <a:spLocks noChangeArrowheads="1"/>
            </p:cNvSpPr>
            <p:nvPr/>
          </p:nvSpPr>
          <p:spPr bwMode="auto">
            <a:xfrm>
              <a:off x="3875088" y="4638675"/>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05" name="Rectangle 149"/>
            <p:cNvSpPr>
              <a:spLocks noChangeArrowheads="1"/>
            </p:cNvSpPr>
            <p:nvPr/>
          </p:nvSpPr>
          <p:spPr bwMode="auto">
            <a:xfrm>
              <a:off x="3255963" y="4638675"/>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06" name="Rectangle 150"/>
            <p:cNvSpPr>
              <a:spLocks noChangeArrowheads="1"/>
            </p:cNvSpPr>
            <p:nvPr/>
          </p:nvSpPr>
          <p:spPr bwMode="auto">
            <a:xfrm>
              <a:off x="2635250" y="4638675"/>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07" name="Rectangle 151"/>
            <p:cNvSpPr>
              <a:spLocks noChangeArrowheads="1"/>
            </p:cNvSpPr>
            <p:nvPr/>
          </p:nvSpPr>
          <p:spPr bwMode="auto">
            <a:xfrm>
              <a:off x="2012950" y="4638675"/>
              <a:ext cx="622300"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08" name="Rectangle 152"/>
            <p:cNvSpPr>
              <a:spLocks noChangeArrowheads="1"/>
            </p:cNvSpPr>
            <p:nvPr/>
          </p:nvSpPr>
          <p:spPr bwMode="auto">
            <a:xfrm>
              <a:off x="1392238" y="4638675"/>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509" name="Rectangle 153"/>
            <p:cNvSpPr>
              <a:spLocks noChangeArrowheads="1"/>
            </p:cNvSpPr>
            <p:nvPr/>
          </p:nvSpPr>
          <p:spPr bwMode="auto">
            <a:xfrm>
              <a:off x="773113" y="4638675"/>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15</a:t>
              </a:r>
            </a:p>
          </p:txBody>
        </p:sp>
        <p:sp>
          <p:nvSpPr>
            <p:cNvPr id="510" name="Rectangle 154"/>
            <p:cNvSpPr>
              <a:spLocks noChangeArrowheads="1"/>
            </p:cNvSpPr>
            <p:nvPr/>
          </p:nvSpPr>
          <p:spPr bwMode="auto">
            <a:xfrm>
              <a:off x="152400" y="4638675"/>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1</a:t>
              </a:r>
            </a:p>
          </p:txBody>
        </p:sp>
        <p:sp>
          <p:nvSpPr>
            <p:cNvPr id="511" name="Rectangle 162"/>
            <p:cNvSpPr>
              <a:spLocks noChangeArrowheads="1"/>
            </p:cNvSpPr>
            <p:nvPr/>
          </p:nvSpPr>
          <p:spPr bwMode="auto">
            <a:xfrm>
              <a:off x="3875088" y="4357688"/>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11</a:t>
              </a:r>
            </a:p>
          </p:txBody>
        </p:sp>
        <p:sp>
          <p:nvSpPr>
            <p:cNvPr id="512" name="Rectangle 163"/>
            <p:cNvSpPr>
              <a:spLocks noChangeArrowheads="1"/>
            </p:cNvSpPr>
            <p:nvPr/>
          </p:nvSpPr>
          <p:spPr bwMode="auto">
            <a:xfrm>
              <a:off x="3255963" y="4357688"/>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23</a:t>
              </a:r>
            </a:p>
          </p:txBody>
        </p:sp>
        <p:sp>
          <p:nvSpPr>
            <p:cNvPr id="513" name="Rectangle 164"/>
            <p:cNvSpPr>
              <a:spLocks noChangeArrowheads="1"/>
            </p:cNvSpPr>
            <p:nvPr/>
          </p:nvSpPr>
          <p:spPr bwMode="auto">
            <a:xfrm>
              <a:off x="2635250" y="4357688"/>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11</a:t>
              </a:r>
            </a:p>
          </p:txBody>
        </p:sp>
        <p:sp>
          <p:nvSpPr>
            <p:cNvPr id="514" name="Rectangle 165"/>
            <p:cNvSpPr>
              <a:spLocks noChangeArrowheads="1"/>
            </p:cNvSpPr>
            <p:nvPr/>
          </p:nvSpPr>
          <p:spPr bwMode="auto">
            <a:xfrm>
              <a:off x="2012950" y="4357688"/>
              <a:ext cx="622300"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99</a:t>
              </a:r>
            </a:p>
          </p:txBody>
        </p:sp>
        <p:sp>
          <p:nvSpPr>
            <p:cNvPr id="515" name="Rectangle 166"/>
            <p:cNvSpPr>
              <a:spLocks noChangeArrowheads="1"/>
            </p:cNvSpPr>
            <p:nvPr/>
          </p:nvSpPr>
          <p:spPr bwMode="auto">
            <a:xfrm>
              <a:off x="1392238" y="4357688"/>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516" name="Rectangle 167"/>
            <p:cNvSpPr>
              <a:spLocks noChangeArrowheads="1"/>
            </p:cNvSpPr>
            <p:nvPr/>
          </p:nvSpPr>
          <p:spPr bwMode="auto">
            <a:xfrm>
              <a:off x="773113" y="4357688"/>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19</a:t>
              </a:r>
            </a:p>
          </p:txBody>
        </p:sp>
        <p:sp>
          <p:nvSpPr>
            <p:cNvPr id="517" name="Rectangle 168"/>
            <p:cNvSpPr>
              <a:spLocks noChangeArrowheads="1"/>
            </p:cNvSpPr>
            <p:nvPr/>
          </p:nvSpPr>
          <p:spPr bwMode="auto">
            <a:xfrm>
              <a:off x="152400" y="4357688"/>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0</a:t>
              </a:r>
            </a:p>
          </p:txBody>
        </p:sp>
        <p:sp>
          <p:nvSpPr>
            <p:cNvPr id="518" name="Rectangle 176"/>
            <p:cNvSpPr>
              <a:spLocks noChangeArrowheads="1"/>
            </p:cNvSpPr>
            <p:nvPr/>
          </p:nvSpPr>
          <p:spPr bwMode="auto">
            <a:xfrm>
              <a:off x="3875088" y="4076700"/>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B3</a:t>
              </a:r>
            </a:p>
          </p:txBody>
        </p:sp>
        <p:sp>
          <p:nvSpPr>
            <p:cNvPr id="519" name="Rectangle 177"/>
            <p:cNvSpPr>
              <a:spLocks noChangeArrowheads="1"/>
            </p:cNvSpPr>
            <p:nvPr/>
          </p:nvSpPr>
          <p:spPr bwMode="auto">
            <a:xfrm>
              <a:off x="3255963" y="4076700"/>
              <a:ext cx="619125"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B2</a:t>
              </a:r>
            </a:p>
          </p:txBody>
        </p:sp>
        <p:sp>
          <p:nvSpPr>
            <p:cNvPr id="520" name="Rectangle 178"/>
            <p:cNvSpPr>
              <a:spLocks noChangeArrowheads="1"/>
            </p:cNvSpPr>
            <p:nvPr/>
          </p:nvSpPr>
          <p:spPr bwMode="auto">
            <a:xfrm>
              <a:off x="2635250" y="4076700"/>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B1</a:t>
              </a:r>
            </a:p>
          </p:txBody>
        </p:sp>
        <p:sp>
          <p:nvSpPr>
            <p:cNvPr id="521" name="Rectangle 179"/>
            <p:cNvSpPr>
              <a:spLocks noChangeArrowheads="1"/>
            </p:cNvSpPr>
            <p:nvPr/>
          </p:nvSpPr>
          <p:spPr bwMode="auto">
            <a:xfrm>
              <a:off x="2012950" y="4076700"/>
              <a:ext cx="622300"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B0</a:t>
              </a:r>
            </a:p>
          </p:txBody>
        </p:sp>
        <p:sp>
          <p:nvSpPr>
            <p:cNvPr id="522" name="Rectangle 180"/>
            <p:cNvSpPr>
              <a:spLocks noChangeArrowheads="1"/>
            </p:cNvSpPr>
            <p:nvPr/>
          </p:nvSpPr>
          <p:spPr bwMode="auto">
            <a:xfrm>
              <a:off x="1392238" y="4076700"/>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Valid</a:t>
              </a:r>
            </a:p>
          </p:txBody>
        </p:sp>
        <p:sp>
          <p:nvSpPr>
            <p:cNvPr id="523" name="Rectangle 181"/>
            <p:cNvSpPr>
              <a:spLocks noChangeArrowheads="1"/>
            </p:cNvSpPr>
            <p:nvPr/>
          </p:nvSpPr>
          <p:spPr bwMode="auto">
            <a:xfrm>
              <a:off x="773113" y="4076700"/>
              <a:ext cx="619125"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Tag</a:t>
              </a:r>
            </a:p>
          </p:txBody>
        </p:sp>
        <p:sp>
          <p:nvSpPr>
            <p:cNvPr id="524" name="Rectangle 182"/>
            <p:cNvSpPr>
              <a:spLocks noChangeArrowheads="1"/>
            </p:cNvSpPr>
            <p:nvPr/>
          </p:nvSpPr>
          <p:spPr bwMode="auto">
            <a:xfrm>
              <a:off x="152400" y="4076700"/>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err="1">
                  <a:solidFill>
                    <a:srgbClr val="990000"/>
                  </a:solidFill>
                  <a:latin typeface="Calibri" pitchFamily="34" charset="0"/>
                </a:rPr>
                <a:t>Idx</a:t>
              </a:r>
              <a:endParaRPr lang="en-GB" sz="1050" i="1" dirty="0">
                <a:solidFill>
                  <a:srgbClr val="990000"/>
                </a:solidFill>
                <a:latin typeface="Calibri" pitchFamily="34" charset="0"/>
              </a:endParaRPr>
            </a:p>
          </p:txBody>
        </p:sp>
        <p:sp>
          <p:nvSpPr>
            <p:cNvPr id="525" name="Line 183"/>
            <p:cNvSpPr>
              <a:spLocks noChangeShapeType="1"/>
            </p:cNvSpPr>
            <p:nvPr/>
          </p:nvSpPr>
          <p:spPr bwMode="auto">
            <a:xfrm>
              <a:off x="152400" y="4357688"/>
              <a:ext cx="4325112" cy="1588"/>
            </a:xfrm>
            <a:prstGeom prst="line">
              <a:avLst/>
            </a:prstGeom>
            <a:grpFill/>
            <a:ln w="12600">
              <a:solidFill>
                <a:srgbClr val="000066"/>
              </a:solidFill>
              <a:miter lim="800000"/>
              <a:headEnd/>
              <a:tailEnd/>
            </a:ln>
            <a:effectLst/>
          </p:spPr>
          <p:txBody>
            <a:bodyPr/>
            <a:lstStyle/>
            <a:p>
              <a:endParaRPr lang="en-US" sz="1800" i="1">
                <a:solidFill>
                  <a:srgbClr val="990000"/>
                </a:solidFill>
              </a:endParaRPr>
            </a:p>
          </p:txBody>
        </p:sp>
        <p:sp>
          <p:nvSpPr>
            <p:cNvPr id="526" name="Line 184"/>
            <p:cNvSpPr>
              <a:spLocks noChangeShapeType="1"/>
            </p:cNvSpPr>
            <p:nvPr/>
          </p:nvSpPr>
          <p:spPr bwMode="auto">
            <a:xfrm>
              <a:off x="152400" y="4638675"/>
              <a:ext cx="4325112" cy="1588"/>
            </a:xfrm>
            <a:prstGeom prst="line">
              <a:avLst/>
            </a:prstGeom>
            <a:grpFill/>
            <a:ln w="12600">
              <a:solidFill>
                <a:srgbClr val="000066"/>
              </a:solidFill>
              <a:miter lim="800000"/>
              <a:headEnd/>
              <a:tailEnd/>
            </a:ln>
            <a:effectLst/>
          </p:spPr>
          <p:txBody>
            <a:bodyPr/>
            <a:lstStyle/>
            <a:p>
              <a:endParaRPr lang="en-US" sz="1800"/>
            </a:p>
          </p:txBody>
        </p:sp>
        <p:sp>
          <p:nvSpPr>
            <p:cNvPr id="527" name="Line 185"/>
            <p:cNvSpPr>
              <a:spLocks noChangeShapeType="1"/>
            </p:cNvSpPr>
            <p:nvPr/>
          </p:nvSpPr>
          <p:spPr bwMode="auto">
            <a:xfrm>
              <a:off x="152400" y="4919663"/>
              <a:ext cx="4325112" cy="1588"/>
            </a:xfrm>
            <a:prstGeom prst="line">
              <a:avLst/>
            </a:prstGeom>
            <a:grpFill/>
            <a:ln w="12600">
              <a:solidFill>
                <a:srgbClr val="000066"/>
              </a:solidFill>
              <a:miter lim="800000"/>
              <a:headEnd/>
              <a:tailEnd/>
            </a:ln>
            <a:effectLst/>
          </p:spPr>
          <p:txBody>
            <a:bodyPr/>
            <a:lstStyle/>
            <a:p>
              <a:endParaRPr lang="en-US" sz="1800"/>
            </a:p>
          </p:txBody>
        </p:sp>
        <p:sp>
          <p:nvSpPr>
            <p:cNvPr id="528" name="Line 186"/>
            <p:cNvSpPr>
              <a:spLocks noChangeShapeType="1"/>
            </p:cNvSpPr>
            <p:nvPr/>
          </p:nvSpPr>
          <p:spPr bwMode="auto">
            <a:xfrm>
              <a:off x="152400" y="5200650"/>
              <a:ext cx="4325112" cy="1588"/>
            </a:xfrm>
            <a:prstGeom prst="line">
              <a:avLst/>
            </a:prstGeom>
            <a:grpFill/>
            <a:ln w="12600">
              <a:solidFill>
                <a:srgbClr val="000066"/>
              </a:solidFill>
              <a:miter lim="800000"/>
              <a:headEnd/>
              <a:tailEnd/>
            </a:ln>
            <a:effectLst/>
          </p:spPr>
          <p:txBody>
            <a:bodyPr/>
            <a:lstStyle/>
            <a:p>
              <a:endParaRPr lang="en-US" sz="1800"/>
            </a:p>
          </p:txBody>
        </p:sp>
        <p:sp>
          <p:nvSpPr>
            <p:cNvPr id="529" name="Line 187"/>
            <p:cNvSpPr>
              <a:spLocks noChangeShapeType="1"/>
            </p:cNvSpPr>
            <p:nvPr/>
          </p:nvSpPr>
          <p:spPr bwMode="auto">
            <a:xfrm>
              <a:off x="152400" y="5484812"/>
              <a:ext cx="4325112" cy="1588"/>
            </a:xfrm>
            <a:prstGeom prst="line">
              <a:avLst/>
            </a:prstGeom>
            <a:grpFill/>
            <a:ln w="12600">
              <a:solidFill>
                <a:srgbClr val="000066"/>
              </a:solidFill>
              <a:miter lim="800000"/>
              <a:headEnd/>
              <a:tailEnd/>
            </a:ln>
            <a:effectLst/>
          </p:spPr>
          <p:txBody>
            <a:bodyPr/>
            <a:lstStyle/>
            <a:p>
              <a:endParaRPr lang="en-US" sz="1800"/>
            </a:p>
          </p:txBody>
        </p:sp>
        <p:sp>
          <p:nvSpPr>
            <p:cNvPr id="530" name="Line 188"/>
            <p:cNvSpPr>
              <a:spLocks noChangeShapeType="1"/>
            </p:cNvSpPr>
            <p:nvPr/>
          </p:nvSpPr>
          <p:spPr bwMode="auto">
            <a:xfrm>
              <a:off x="152400" y="5788025"/>
              <a:ext cx="4325112" cy="1588"/>
            </a:xfrm>
            <a:prstGeom prst="line">
              <a:avLst/>
            </a:prstGeom>
            <a:grpFill/>
            <a:ln w="12600">
              <a:solidFill>
                <a:srgbClr val="000066"/>
              </a:solidFill>
              <a:miter lim="800000"/>
              <a:headEnd/>
              <a:tailEnd/>
            </a:ln>
            <a:effectLst/>
          </p:spPr>
          <p:txBody>
            <a:bodyPr/>
            <a:lstStyle/>
            <a:p>
              <a:endParaRPr lang="en-US" sz="1800"/>
            </a:p>
          </p:txBody>
        </p:sp>
        <p:sp>
          <p:nvSpPr>
            <p:cNvPr id="531" name="Line 189"/>
            <p:cNvSpPr>
              <a:spLocks noChangeShapeType="1"/>
            </p:cNvSpPr>
            <p:nvPr/>
          </p:nvSpPr>
          <p:spPr bwMode="auto">
            <a:xfrm>
              <a:off x="152400" y="6069013"/>
              <a:ext cx="4325112" cy="1588"/>
            </a:xfrm>
            <a:prstGeom prst="line">
              <a:avLst/>
            </a:prstGeom>
            <a:grpFill/>
            <a:ln w="12600">
              <a:solidFill>
                <a:srgbClr val="000066"/>
              </a:solidFill>
              <a:miter lim="800000"/>
              <a:headEnd/>
              <a:tailEnd/>
            </a:ln>
            <a:effectLst/>
          </p:spPr>
          <p:txBody>
            <a:bodyPr/>
            <a:lstStyle/>
            <a:p>
              <a:endParaRPr lang="en-US" sz="1800"/>
            </a:p>
          </p:txBody>
        </p:sp>
        <p:sp>
          <p:nvSpPr>
            <p:cNvPr id="532" name="Line 190"/>
            <p:cNvSpPr>
              <a:spLocks noChangeShapeType="1"/>
            </p:cNvSpPr>
            <p:nvPr/>
          </p:nvSpPr>
          <p:spPr bwMode="auto">
            <a:xfrm>
              <a:off x="152400" y="6350000"/>
              <a:ext cx="4325112" cy="1588"/>
            </a:xfrm>
            <a:prstGeom prst="line">
              <a:avLst/>
            </a:prstGeom>
            <a:grpFill/>
            <a:ln w="12600">
              <a:solidFill>
                <a:srgbClr val="000066"/>
              </a:solidFill>
              <a:miter lim="800000"/>
              <a:headEnd/>
              <a:tailEnd/>
            </a:ln>
            <a:effectLst/>
          </p:spPr>
          <p:txBody>
            <a:bodyPr/>
            <a:lstStyle/>
            <a:p>
              <a:endParaRPr lang="en-US" sz="1800"/>
            </a:p>
          </p:txBody>
        </p:sp>
        <p:sp>
          <p:nvSpPr>
            <p:cNvPr id="533" name="Line 191"/>
            <p:cNvSpPr>
              <a:spLocks noChangeShapeType="1"/>
            </p:cNvSpPr>
            <p:nvPr/>
          </p:nvSpPr>
          <p:spPr bwMode="auto">
            <a:xfrm>
              <a:off x="773113" y="4076700"/>
              <a:ext cx="1588" cy="2554288"/>
            </a:xfrm>
            <a:prstGeom prst="line">
              <a:avLst/>
            </a:prstGeom>
            <a:grpFill/>
            <a:ln w="12600">
              <a:solidFill>
                <a:srgbClr val="000066"/>
              </a:solidFill>
              <a:miter lim="800000"/>
              <a:headEnd/>
              <a:tailEnd/>
            </a:ln>
            <a:effectLst/>
          </p:spPr>
          <p:txBody>
            <a:bodyPr/>
            <a:lstStyle/>
            <a:p>
              <a:endParaRPr lang="en-US" sz="1800"/>
            </a:p>
          </p:txBody>
        </p:sp>
        <p:sp>
          <p:nvSpPr>
            <p:cNvPr id="534" name="Line 192"/>
            <p:cNvSpPr>
              <a:spLocks noChangeShapeType="1"/>
            </p:cNvSpPr>
            <p:nvPr/>
          </p:nvSpPr>
          <p:spPr bwMode="auto">
            <a:xfrm>
              <a:off x="1392238" y="4076700"/>
              <a:ext cx="1588" cy="2554288"/>
            </a:xfrm>
            <a:prstGeom prst="line">
              <a:avLst/>
            </a:prstGeom>
            <a:grpFill/>
            <a:ln w="12600">
              <a:solidFill>
                <a:srgbClr val="000066"/>
              </a:solidFill>
              <a:miter lim="800000"/>
              <a:headEnd/>
              <a:tailEnd/>
            </a:ln>
            <a:effectLst/>
          </p:spPr>
          <p:txBody>
            <a:bodyPr/>
            <a:lstStyle/>
            <a:p>
              <a:endParaRPr lang="en-US" sz="1800"/>
            </a:p>
          </p:txBody>
        </p:sp>
        <p:sp>
          <p:nvSpPr>
            <p:cNvPr id="535" name="Line 193"/>
            <p:cNvSpPr>
              <a:spLocks noChangeShapeType="1"/>
            </p:cNvSpPr>
            <p:nvPr/>
          </p:nvSpPr>
          <p:spPr bwMode="auto">
            <a:xfrm>
              <a:off x="2012950" y="4076700"/>
              <a:ext cx="1588" cy="2554288"/>
            </a:xfrm>
            <a:prstGeom prst="line">
              <a:avLst/>
            </a:prstGeom>
            <a:grpFill/>
            <a:ln w="12600">
              <a:solidFill>
                <a:srgbClr val="000066"/>
              </a:solidFill>
              <a:miter lim="800000"/>
              <a:headEnd/>
              <a:tailEnd/>
            </a:ln>
            <a:effectLst/>
          </p:spPr>
          <p:txBody>
            <a:bodyPr/>
            <a:lstStyle/>
            <a:p>
              <a:endParaRPr lang="en-US" sz="1800"/>
            </a:p>
          </p:txBody>
        </p:sp>
        <p:sp>
          <p:nvSpPr>
            <p:cNvPr id="536" name="Line 194"/>
            <p:cNvSpPr>
              <a:spLocks noChangeShapeType="1"/>
            </p:cNvSpPr>
            <p:nvPr/>
          </p:nvSpPr>
          <p:spPr bwMode="auto">
            <a:xfrm>
              <a:off x="2635250" y="4076700"/>
              <a:ext cx="1588" cy="2554288"/>
            </a:xfrm>
            <a:prstGeom prst="line">
              <a:avLst/>
            </a:prstGeom>
            <a:grpFill/>
            <a:ln w="12600">
              <a:solidFill>
                <a:srgbClr val="000066"/>
              </a:solidFill>
              <a:miter lim="800000"/>
              <a:headEnd/>
              <a:tailEnd/>
            </a:ln>
            <a:effectLst/>
          </p:spPr>
          <p:txBody>
            <a:bodyPr/>
            <a:lstStyle/>
            <a:p>
              <a:endParaRPr lang="en-US" sz="1800"/>
            </a:p>
          </p:txBody>
        </p:sp>
        <p:sp>
          <p:nvSpPr>
            <p:cNvPr id="537" name="Line 195"/>
            <p:cNvSpPr>
              <a:spLocks noChangeShapeType="1"/>
            </p:cNvSpPr>
            <p:nvPr/>
          </p:nvSpPr>
          <p:spPr bwMode="auto">
            <a:xfrm>
              <a:off x="3255963" y="4076700"/>
              <a:ext cx="1588" cy="2554288"/>
            </a:xfrm>
            <a:prstGeom prst="line">
              <a:avLst/>
            </a:prstGeom>
            <a:grpFill/>
            <a:ln w="12600">
              <a:solidFill>
                <a:srgbClr val="000066"/>
              </a:solidFill>
              <a:miter lim="800000"/>
              <a:headEnd/>
              <a:tailEnd/>
            </a:ln>
            <a:effectLst/>
          </p:spPr>
          <p:txBody>
            <a:bodyPr/>
            <a:lstStyle/>
            <a:p>
              <a:endParaRPr lang="en-US" sz="1800"/>
            </a:p>
          </p:txBody>
        </p:sp>
        <p:sp>
          <p:nvSpPr>
            <p:cNvPr id="538" name="Line 196"/>
            <p:cNvSpPr>
              <a:spLocks noChangeShapeType="1"/>
            </p:cNvSpPr>
            <p:nvPr/>
          </p:nvSpPr>
          <p:spPr bwMode="auto">
            <a:xfrm>
              <a:off x="3875088" y="4076700"/>
              <a:ext cx="1588" cy="2554288"/>
            </a:xfrm>
            <a:prstGeom prst="line">
              <a:avLst/>
            </a:prstGeom>
            <a:grpFill/>
            <a:ln w="12600">
              <a:solidFill>
                <a:srgbClr val="000066"/>
              </a:solidFill>
              <a:miter lim="800000"/>
              <a:headEnd/>
              <a:tailEnd/>
            </a:ln>
            <a:effectLst/>
          </p:spPr>
          <p:txBody>
            <a:bodyPr/>
            <a:lstStyle/>
            <a:p>
              <a:endParaRPr lang="en-US" sz="1800"/>
            </a:p>
          </p:txBody>
        </p:sp>
        <p:sp>
          <p:nvSpPr>
            <p:cNvPr id="539" name="Line 203"/>
            <p:cNvSpPr>
              <a:spLocks noChangeShapeType="1"/>
            </p:cNvSpPr>
            <p:nvPr/>
          </p:nvSpPr>
          <p:spPr bwMode="auto">
            <a:xfrm>
              <a:off x="152400" y="4076700"/>
              <a:ext cx="1588" cy="2554288"/>
            </a:xfrm>
            <a:prstGeom prst="line">
              <a:avLst/>
            </a:prstGeom>
            <a:grpFill/>
            <a:ln w="28575">
              <a:solidFill>
                <a:srgbClr val="000066"/>
              </a:solidFill>
              <a:miter lim="800000"/>
              <a:headEnd/>
              <a:tailEnd/>
            </a:ln>
            <a:effectLst/>
          </p:spPr>
          <p:txBody>
            <a:bodyPr/>
            <a:lstStyle/>
            <a:p>
              <a:endParaRPr lang="en-US" sz="1800"/>
            </a:p>
          </p:txBody>
        </p:sp>
        <p:sp>
          <p:nvSpPr>
            <p:cNvPr id="540" name="Line 205"/>
            <p:cNvSpPr>
              <a:spLocks noChangeShapeType="1"/>
            </p:cNvSpPr>
            <p:nvPr/>
          </p:nvSpPr>
          <p:spPr bwMode="auto">
            <a:xfrm>
              <a:off x="152400" y="4076700"/>
              <a:ext cx="4325112" cy="1588"/>
            </a:xfrm>
            <a:prstGeom prst="line">
              <a:avLst/>
            </a:prstGeom>
            <a:grpFill/>
            <a:ln w="28575">
              <a:solidFill>
                <a:srgbClr val="000066"/>
              </a:solidFill>
              <a:miter lim="800000"/>
              <a:headEnd/>
              <a:tailEnd/>
            </a:ln>
            <a:effectLst/>
          </p:spPr>
          <p:txBody>
            <a:bodyPr/>
            <a:lstStyle/>
            <a:p>
              <a:endParaRPr lang="en-US" sz="1800" i="1">
                <a:solidFill>
                  <a:srgbClr val="990000"/>
                </a:solidFill>
              </a:endParaRPr>
            </a:p>
          </p:txBody>
        </p:sp>
        <p:sp>
          <p:nvSpPr>
            <p:cNvPr id="541" name="Line 207"/>
            <p:cNvSpPr>
              <a:spLocks noChangeShapeType="1"/>
            </p:cNvSpPr>
            <p:nvPr/>
          </p:nvSpPr>
          <p:spPr bwMode="auto">
            <a:xfrm>
              <a:off x="152400" y="6630988"/>
              <a:ext cx="4325112" cy="1588"/>
            </a:xfrm>
            <a:prstGeom prst="line">
              <a:avLst/>
            </a:prstGeom>
            <a:grpFill/>
            <a:ln w="28575">
              <a:solidFill>
                <a:srgbClr val="000066"/>
              </a:solidFill>
              <a:miter lim="800000"/>
              <a:headEnd/>
              <a:tailEnd/>
            </a:ln>
            <a:effectLst/>
          </p:spPr>
          <p:txBody>
            <a:bodyPr/>
            <a:lstStyle/>
            <a:p>
              <a:endParaRPr lang="en-US" sz="1800"/>
            </a:p>
          </p:txBody>
        </p:sp>
        <p:sp>
          <p:nvSpPr>
            <p:cNvPr id="542" name="Line 203"/>
            <p:cNvSpPr>
              <a:spLocks noChangeShapeType="1"/>
            </p:cNvSpPr>
            <p:nvPr/>
          </p:nvSpPr>
          <p:spPr bwMode="auto">
            <a:xfrm>
              <a:off x="4487333" y="4083579"/>
              <a:ext cx="1588" cy="2554288"/>
            </a:xfrm>
            <a:prstGeom prst="line">
              <a:avLst/>
            </a:prstGeom>
            <a:grpFill/>
            <a:ln w="28575">
              <a:solidFill>
                <a:srgbClr val="000066"/>
              </a:solidFill>
              <a:miter lim="800000"/>
              <a:headEnd/>
              <a:tailEnd/>
            </a:ln>
            <a:effectLst/>
          </p:spPr>
          <p:txBody>
            <a:bodyPr/>
            <a:lstStyle/>
            <a:p>
              <a:endParaRPr lang="en-US" sz="1800"/>
            </a:p>
          </p:txBody>
        </p:sp>
        <p:sp>
          <p:nvSpPr>
            <p:cNvPr id="543" name="Rectangle 57"/>
            <p:cNvSpPr>
              <a:spLocks noChangeArrowheads="1"/>
            </p:cNvSpPr>
            <p:nvPr/>
          </p:nvSpPr>
          <p:spPr bwMode="auto">
            <a:xfrm>
              <a:off x="8370888" y="6350000"/>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44" name="Rectangle 58"/>
            <p:cNvSpPr>
              <a:spLocks noChangeArrowheads="1"/>
            </p:cNvSpPr>
            <p:nvPr/>
          </p:nvSpPr>
          <p:spPr bwMode="auto">
            <a:xfrm>
              <a:off x="7751763" y="6350000"/>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45" name="Rectangle 59"/>
            <p:cNvSpPr>
              <a:spLocks noChangeArrowheads="1"/>
            </p:cNvSpPr>
            <p:nvPr/>
          </p:nvSpPr>
          <p:spPr bwMode="auto">
            <a:xfrm>
              <a:off x="7131050" y="6350000"/>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46" name="Rectangle 60"/>
            <p:cNvSpPr>
              <a:spLocks noChangeArrowheads="1"/>
            </p:cNvSpPr>
            <p:nvPr/>
          </p:nvSpPr>
          <p:spPr bwMode="auto">
            <a:xfrm>
              <a:off x="6508750" y="6350000"/>
              <a:ext cx="622300"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47" name="Rectangle 61"/>
            <p:cNvSpPr>
              <a:spLocks noChangeArrowheads="1"/>
            </p:cNvSpPr>
            <p:nvPr/>
          </p:nvSpPr>
          <p:spPr bwMode="auto">
            <a:xfrm>
              <a:off x="5888038" y="6350000"/>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548" name="Rectangle 62"/>
            <p:cNvSpPr>
              <a:spLocks noChangeArrowheads="1"/>
            </p:cNvSpPr>
            <p:nvPr/>
          </p:nvSpPr>
          <p:spPr bwMode="auto">
            <a:xfrm>
              <a:off x="5268913" y="6350000"/>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14</a:t>
              </a:r>
            </a:p>
          </p:txBody>
        </p:sp>
        <p:sp>
          <p:nvSpPr>
            <p:cNvPr id="549" name="Rectangle 63"/>
            <p:cNvSpPr>
              <a:spLocks noChangeArrowheads="1"/>
            </p:cNvSpPr>
            <p:nvPr/>
          </p:nvSpPr>
          <p:spPr bwMode="auto">
            <a:xfrm>
              <a:off x="4648200" y="6350000"/>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F</a:t>
              </a:r>
            </a:p>
          </p:txBody>
        </p:sp>
        <p:sp>
          <p:nvSpPr>
            <p:cNvPr id="550" name="Rectangle 71"/>
            <p:cNvSpPr>
              <a:spLocks noChangeArrowheads="1"/>
            </p:cNvSpPr>
            <p:nvPr/>
          </p:nvSpPr>
          <p:spPr bwMode="auto">
            <a:xfrm>
              <a:off x="8370888" y="6069013"/>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D3</a:t>
              </a:r>
            </a:p>
          </p:txBody>
        </p:sp>
        <p:sp>
          <p:nvSpPr>
            <p:cNvPr id="551" name="Rectangle 72"/>
            <p:cNvSpPr>
              <a:spLocks noChangeArrowheads="1"/>
            </p:cNvSpPr>
            <p:nvPr/>
          </p:nvSpPr>
          <p:spPr bwMode="auto">
            <a:xfrm>
              <a:off x="7751763" y="6069013"/>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1B</a:t>
              </a:r>
            </a:p>
          </p:txBody>
        </p:sp>
        <p:sp>
          <p:nvSpPr>
            <p:cNvPr id="552" name="Rectangle 73"/>
            <p:cNvSpPr>
              <a:spLocks noChangeArrowheads="1"/>
            </p:cNvSpPr>
            <p:nvPr/>
          </p:nvSpPr>
          <p:spPr bwMode="auto">
            <a:xfrm>
              <a:off x="7131050" y="6069013"/>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77</a:t>
              </a:r>
            </a:p>
          </p:txBody>
        </p:sp>
        <p:sp>
          <p:nvSpPr>
            <p:cNvPr id="553" name="Rectangle 74"/>
            <p:cNvSpPr>
              <a:spLocks noChangeArrowheads="1"/>
            </p:cNvSpPr>
            <p:nvPr/>
          </p:nvSpPr>
          <p:spPr bwMode="auto">
            <a:xfrm>
              <a:off x="6508750" y="6069013"/>
              <a:ext cx="622300"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83</a:t>
              </a:r>
            </a:p>
          </p:txBody>
        </p:sp>
        <p:sp>
          <p:nvSpPr>
            <p:cNvPr id="554" name="Rectangle 75"/>
            <p:cNvSpPr>
              <a:spLocks noChangeArrowheads="1"/>
            </p:cNvSpPr>
            <p:nvPr/>
          </p:nvSpPr>
          <p:spPr bwMode="auto">
            <a:xfrm>
              <a:off x="5888038" y="6069013"/>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555" name="Rectangle 76"/>
            <p:cNvSpPr>
              <a:spLocks noChangeArrowheads="1"/>
            </p:cNvSpPr>
            <p:nvPr/>
          </p:nvSpPr>
          <p:spPr bwMode="auto">
            <a:xfrm>
              <a:off x="5268913" y="6069013"/>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13</a:t>
              </a:r>
            </a:p>
          </p:txBody>
        </p:sp>
        <p:sp>
          <p:nvSpPr>
            <p:cNvPr id="556" name="Rectangle 77"/>
            <p:cNvSpPr>
              <a:spLocks noChangeArrowheads="1"/>
            </p:cNvSpPr>
            <p:nvPr/>
          </p:nvSpPr>
          <p:spPr bwMode="auto">
            <a:xfrm>
              <a:off x="4648200" y="6069013"/>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E</a:t>
              </a:r>
            </a:p>
          </p:txBody>
        </p:sp>
        <p:sp>
          <p:nvSpPr>
            <p:cNvPr id="557" name="Rectangle 85"/>
            <p:cNvSpPr>
              <a:spLocks noChangeArrowheads="1"/>
            </p:cNvSpPr>
            <p:nvPr/>
          </p:nvSpPr>
          <p:spPr bwMode="auto">
            <a:xfrm>
              <a:off x="8370888" y="5788025"/>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15</a:t>
              </a:r>
            </a:p>
          </p:txBody>
        </p:sp>
        <p:sp>
          <p:nvSpPr>
            <p:cNvPr id="558" name="Rectangle 86"/>
            <p:cNvSpPr>
              <a:spLocks noChangeArrowheads="1"/>
            </p:cNvSpPr>
            <p:nvPr/>
          </p:nvSpPr>
          <p:spPr bwMode="auto">
            <a:xfrm>
              <a:off x="7751763" y="5788025"/>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34</a:t>
              </a:r>
            </a:p>
          </p:txBody>
        </p:sp>
        <p:sp>
          <p:nvSpPr>
            <p:cNvPr id="559" name="Rectangle 87"/>
            <p:cNvSpPr>
              <a:spLocks noChangeArrowheads="1"/>
            </p:cNvSpPr>
            <p:nvPr/>
          </p:nvSpPr>
          <p:spPr bwMode="auto">
            <a:xfrm>
              <a:off x="7131050" y="5788025"/>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96</a:t>
              </a:r>
            </a:p>
          </p:txBody>
        </p:sp>
        <p:sp>
          <p:nvSpPr>
            <p:cNvPr id="560" name="Rectangle 88"/>
            <p:cNvSpPr>
              <a:spLocks noChangeArrowheads="1"/>
            </p:cNvSpPr>
            <p:nvPr/>
          </p:nvSpPr>
          <p:spPr bwMode="auto">
            <a:xfrm>
              <a:off x="6508750" y="5788025"/>
              <a:ext cx="622300"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04</a:t>
              </a:r>
            </a:p>
          </p:txBody>
        </p:sp>
        <p:sp>
          <p:nvSpPr>
            <p:cNvPr id="561" name="Rectangle 89"/>
            <p:cNvSpPr>
              <a:spLocks noChangeArrowheads="1"/>
            </p:cNvSpPr>
            <p:nvPr/>
          </p:nvSpPr>
          <p:spPr bwMode="auto">
            <a:xfrm>
              <a:off x="5888038" y="5788025"/>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562" name="Rectangle 90"/>
            <p:cNvSpPr>
              <a:spLocks noChangeArrowheads="1"/>
            </p:cNvSpPr>
            <p:nvPr/>
          </p:nvSpPr>
          <p:spPr bwMode="auto">
            <a:xfrm>
              <a:off x="5268913" y="5788025"/>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16</a:t>
              </a:r>
            </a:p>
          </p:txBody>
        </p:sp>
        <p:sp>
          <p:nvSpPr>
            <p:cNvPr id="563" name="Rectangle 91"/>
            <p:cNvSpPr>
              <a:spLocks noChangeArrowheads="1"/>
            </p:cNvSpPr>
            <p:nvPr/>
          </p:nvSpPr>
          <p:spPr bwMode="auto">
            <a:xfrm>
              <a:off x="4648200" y="5788025"/>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D</a:t>
              </a:r>
            </a:p>
          </p:txBody>
        </p:sp>
        <p:sp>
          <p:nvSpPr>
            <p:cNvPr id="564" name="Rectangle 99"/>
            <p:cNvSpPr>
              <a:spLocks noChangeArrowheads="1"/>
            </p:cNvSpPr>
            <p:nvPr/>
          </p:nvSpPr>
          <p:spPr bwMode="auto">
            <a:xfrm>
              <a:off x="8370888" y="5481638"/>
              <a:ext cx="620713" cy="3063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65" name="Rectangle 100"/>
            <p:cNvSpPr>
              <a:spLocks noChangeArrowheads="1"/>
            </p:cNvSpPr>
            <p:nvPr/>
          </p:nvSpPr>
          <p:spPr bwMode="auto">
            <a:xfrm>
              <a:off x="7751763" y="5481638"/>
              <a:ext cx="619125" cy="3063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66" name="Rectangle 101"/>
            <p:cNvSpPr>
              <a:spLocks noChangeArrowheads="1"/>
            </p:cNvSpPr>
            <p:nvPr/>
          </p:nvSpPr>
          <p:spPr bwMode="auto">
            <a:xfrm>
              <a:off x="7131050" y="5481638"/>
              <a:ext cx="620713" cy="3063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67" name="Rectangle 102"/>
            <p:cNvSpPr>
              <a:spLocks noChangeArrowheads="1"/>
            </p:cNvSpPr>
            <p:nvPr/>
          </p:nvSpPr>
          <p:spPr bwMode="auto">
            <a:xfrm>
              <a:off x="6508750" y="5481638"/>
              <a:ext cx="622300" cy="3063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68" name="Rectangle 103"/>
            <p:cNvSpPr>
              <a:spLocks noChangeArrowheads="1"/>
            </p:cNvSpPr>
            <p:nvPr/>
          </p:nvSpPr>
          <p:spPr bwMode="auto">
            <a:xfrm>
              <a:off x="5888038" y="5481638"/>
              <a:ext cx="620713" cy="3063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569" name="Rectangle 104"/>
            <p:cNvSpPr>
              <a:spLocks noChangeArrowheads="1"/>
            </p:cNvSpPr>
            <p:nvPr/>
          </p:nvSpPr>
          <p:spPr bwMode="auto">
            <a:xfrm>
              <a:off x="5268913" y="5481638"/>
              <a:ext cx="619125" cy="3063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12</a:t>
              </a:r>
            </a:p>
          </p:txBody>
        </p:sp>
        <p:sp>
          <p:nvSpPr>
            <p:cNvPr id="570" name="Rectangle 105"/>
            <p:cNvSpPr>
              <a:spLocks noChangeArrowheads="1"/>
            </p:cNvSpPr>
            <p:nvPr/>
          </p:nvSpPr>
          <p:spPr bwMode="auto">
            <a:xfrm>
              <a:off x="4648200" y="5481638"/>
              <a:ext cx="620713" cy="3063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C</a:t>
              </a:r>
            </a:p>
          </p:txBody>
        </p:sp>
        <p:sp>
          <p:nvSpPr>
            <p:cNvPr id="571" name="Rectangle 113"/>
            <p:cNvSpPr>
              <a:spLocks noChangeArrowheads="1"/>
            </p:cNvSpPr>
            <p:nvPr/>
          </p:nvSpPr>
          <p:spPr bwMode="auto">
            <a:xfrm>
              <a:off x="8370888" y="5200650"/>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72" name="Rectangle 114"/>
            <p:cNvSpPr>
              <a:spLocks noChangeArrowheads="1"/>
            </p:cNvSpPr>
            <p:nvPr/>
          </p:nvSpPr>
          <p:spPr bwMode="auto">
            <a:xfrm>
              <a:off x="7751763" y="5200650"/>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73" name="Rectangle 115"/>
            <p:cNvSpPr>
              <a:spLocks noChangeArrowheads="1"/>
            </p:cNvSpPr>
            <p:nvPr/>
          </p:nvSpPr>
          <p:spPr bwMode="auto">
            <a:xfrm>
              <a:off x="7131050" y="5200650"/>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74" name="Rectangle 116"/>
            <p:cNvSpPr>
              <a:spLocks noChangeArrowheads="1"/>
            </p:cNvSpPr>
            <p:nvPr/>
          </p:nvSpPr>
          <p:spPr bwMode="auto">
            <a:xfrm>
              <a:off x="6508750" y="5200650"/>
              <a:ext cx="622300"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75" name="Rectangle 117"/>
            <p:cNvSpPr>
              <a:spLocks noChangeArrowheads="1"/>
            </p:cNvSpPr>
            <p:nvPr/>
          </p:nvSpPr>
          <p:spPr bwMode="auto">
            <a:xfrm>
              <a:off x="5888038" y="5200650"/>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576" name="Rectangle 118"/>
            <p:cNvSpPr>
              <a:spLocks noChangeArrowheads="1"/>
            </p:cNvSpPr>
            <p:nvPr/>
          </p:nvSpPr>
          <p:spPr bwMode="auto">
            <a:xfrm>
              <a:off x="5268913" y="5200650"/>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0B</a:t>
              </a:r>
            </a:p>
          </p:txBody>
        </p:sp>
        <p:sp>
          <p:nvSpPr>
            <p:cNvPr id="577" name="Rectangle 119"/>
            <p:cNvSpPr>
              <a:spLocks noChangeArrowheads="1"/>
            </p:cNvSpPr>
            <p:nvPr/>
          </p:nvSpPr>
          <p:spPr bwMode="auto">
            <a:xfrm>
              <a:off x="4648200" y="5200650"/>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B</a:t>
              </a:r>
            </a:p>
          </p:txBody>
        </p:sp>
        <p:sp>
          <p:nvSpPr>
            <p:cNvPr id="578" name="Rectangle 127"/>
            <p:cNvSpPr>
              <a:spLocks noChangeArrowheads="1"/>
            </p:cNvSpPr>
            <p:nvPr/>
          </p:nvSpPr>
          <p:spPr bwMode="auto">
            <a:xfrm>
              <a:off x="8370888" y="4919663"/>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3B</a:t>
              </a:r>
            </a:p>
          </p:txBody>
        </p:sp>
        <p:sp>
          <p:nvSpPr>
            <p:cNvPr id="579" name="Rectangle 128"/>
            <p:cNvSpPr>
              <a:spLocks noChangeArrowheads="1"/>
            </p:cNvSpPr>
            <p:nvPr/>
          </p:nvSpPr>
          <p:spPr bwMode="auto">
            <a:xfrm>
              <a:off x="7751763" y="4919663"/>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DA</a:t>
              </a:r>
            </a:p>
          </p:txBody>
        </p:sp>
        <p:sp>
          <p:nvSpPr>
            <p:cNvPr id="580" name="Rectangle 129"/>
            <p:cNvSpPr>
              <a:spLocks noChangeArrowheads="1"/>
            </p:cNvSpPr>
            <p:nvPr/>
          </p:nvSpPr>
          <p:spPr bwMode="auto">
            <a:xfrm>
              <a:off x="7131050" y="4919663"/>
              <a:ext cx="620713" cy="28098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15</a:t>
              </a:r>
            </a:p>
          </p:txBody>
        </p:sp>
        <p:sp>
          <p:nvSpPr>
            <p:cNvPr id="581" name="Rectangle 130"/>
            <p:cNvSpPr>
              <a:spLocks noChangeArrowheads="1"/>
            </p:cNvSpPr>
            <p:nvPr/>
          </p:nvSpPr>
          <p:spPr bwMode="auto">
            <a:xfrm>
              <a:off x="6508750" y="4919663"/>
              <a:ext cx="622300"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93</a:t>
              </a:r>
            </a:p>
          </p:txBody>
        </p:sp>
        <p:sp>
          <p:nvSpPr>
            <p:cNvPr id="582" name="Rectangle 131"/>
            <p:cNvSpPr>
              <a:spLocks noChangeArrowheads="1"/>
            </p:cNvSpPr>
            <p:nvPr/>
          </p:nvSpPr>
          <p:spPr bwMode="auto">
            <a:xfrm>
              <a:off x="5888038" y="4919663"/>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583" name="Rectangle 132"/>
            <p:cNvSpPr>
              <a:spLocks noChangeArrowheads="1"/>
            </p:cNvSpPr>
            <p:nvPr/>
          </p:nvSpPr>
          <p:spPr bwMode="auto">
            <a:xfrm>
              <a:off x="5268913" y="4919663"/>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2D</a:t>
              </a:r>
            </a:p>
          </p:txBody>
        </p:sp>
        <p:sp>
          <p:nvSpPr>
            <p:cNvPr id="584" name="Rectangle 133"/>
            <p:cNvSpPr>
              <a:spLocks noChangeArrowheads="1"/>
            </p:cNvSpPr>
            <p:nvPr/>
          </p:nvSpPr>
          <p:spPr bwMode="auto">
            <a:xfrm>
              <a:off x="4648200" y="4919663"/>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A</a:t>
              </a:r>
            </a:p>
          </p:txBody>
        </p:sp>
        <p:sp>
          <p:nvSpPr>
            <p:cNvPr id="585" name="Rectangle 141"/>
            <p:cNvSpPr>
              <a:spLocks noChangeArrowheads="1"/>
            </p:cNvSpPr>
            <p:nvPr/>
          </p:nvSpPr>
          <p:spPr bwMode="auto">
            <a:xfrm>
              <a:off x="8370888" y="4638675"/>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86" name="Rectangle 142"/>
            <p:cNvSpPr>
              <a:spLocks noChangeArrowheads="1"/>
            </p:cNvSpPr>
            <p:nvPr/>
          </p:nvSpPr>
          <p:spPr bwMode="auto">
            <a:xfrm>
              <a:off x="7751763" y="4638675"/>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87" name="Rectangle 143"/>
            <p:cNvSpPr>
              <a:spLocks noChangeArrowheads="1"/>
            </p:cNvSpPr>
            <p:nvPr/>
          </p:nvSpPr>
          <p:spPr bwMode="auto">
            <a:xfrm>
              <a:off x="7131050" y="4638675"/>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88" name="Rectangle 144"/>
            <p:cNvSpPr>
              <a:spLocks noChangeArrowheads="1"/>
            </p:cNvSpPr>
            <p:nvPr/>
          </p:nvSpPr>
          <p:spPr bwMode="auto">
            <a:xfrm>
              <a:off x="6508750" y="4638675"/>
              <a:ext cx="622300"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589" name="Rectangle 145"/>
            <p:cNvSpPr>
              <a:spLocks noChangeArrowheads="1"/>
            </p:cNvSpPr>
            <p:nvPr/>
          </p:nvSpPr>
          <p:spPr bwMode="auto">
            <a:xfrm>
              <a:off x="5888038" y="4638675"/>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590" name="Rectangle 146"/>
            <p:cNvSpPr>
              <a:spLocks noChangeArrowheads="1"/>
            </p:cNvSpPr>
            <p:nvPr/>
          </p:nvSpPr>
          <p:spPr bwMode="auto">
            <a:xfrm>
              <a:off x="5268913" y="4638675"/>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2D</a:t>
              </a:r>
            </a:p>
          </p:txBody>
        </p:sp>
        <p:sp>
          <p:nvSpPr>
            <p:cNvPr id="591" name="Rectangle 147"/>
            <p:cNvSpPr>
              <a:spLocks noChangeArrowheads="1"/>
            </p:cNvSpPr>
            <p:nvPr/>
          </p:nvSpPr>
          <p:spPr bwMode="auto">
            <a:xfrm>
              <a:off x="4648200" y="4638675"/>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9</a:t>
              </a:r>
            </a:p>
          </p:txBody>
        </p:sp>
        <p:sp>
          <p:nvSpPr>
            <p:cNvPr id="592" name="Rectangle 155"/>
            <p:cNvSpPr>
              <a:spLocks noChangeArrowheads="1"/>
            </p:cNvSpPr>
            <p:nvPr/>
          </p:nvSpPr>
          <p:spPr bwMode="auto">
            <a:xfrm>
              <a:off x="8370888" y="4357688"/>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89</a:t>
              </a:r>
            </a:p>
          </p:txBody>
        </p:sp>
        <p:sp>
          <p:nvSpPr>
            <p:cNvPr id="593" name="Rectangle 156"/>
            <p:cNvSpPr>
              <a:spLocks noChangeArrowheads="1"/>
            </p:cNvSpPr>
            <p:nvPr/>
          </p:nvSpPr>
          <p:spPr bwMode="auto">
            <a:xfrm>
              <a:off x="7751763" y="4357688"/>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51</a:t>
              </a:r>
            </a:p>
          </p:txBody>
        </p:sp>
        <p:sp>
          <p:nvSpPr>
            <p:cNvPr id="594" name="Rectangle 157"/>
            <p:cNvSpPr>
              <a:spLocks noChangeArrowheads="1"/>
            </p:cNvSpPr>
            <p:nvPr/>
          </p:nvSpPr>
          <p:spPr bwMode="auto">
            <a:xfrm>
              <a:off x="7131050" y="4357688"/>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00</a:t>
              </a:r>
            </a:p>
          </p:txBody>
        </p:sp>
        <p:sp>
          <p:nvSpPr>
            <p:cNvPr id="595" name="Rectangle 158"/>
            <p:cNvSpPr>
              <a:spLocks noChangeArrowheads="1"/>
            </p:cNvSpPr>
            <p:nvPr/>
          </p:nvSpPr>
          <p:spPr bwMode="auto">
            <a:xfrm>
              <a:off x="6508750" y="4357688"/>
              <a:ext cx="622300"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3A</a:t>
              </a:r>
            </a:p>
          </p:txBody>
        </p:sp>
        <p:sp>
          <p:nvSpPr>
            <p:cNvPr id="596" name="Rectangle 159"/>
            <p:cNvSpPr>
              <a:spLocks noChangeArrowheads="1"/>
            </p:cNvSpPr>
            <p:nvPr/>
          </p:nvSpPr>
          <p:spPr bwMode="auto">
            <a:xfrm>
              <a:off x="5888038" y="4357688"/>
              <a:ext cx="620713"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597" name="Rectangle 160"/>
            <p:cNvSpPr>
              <a:spLocks noChangeArrowheads="1"/>
            </p:cNvSpPr>
            <p:nvPr/>
          </p:nvSpPr>
          <p:spPr bwMode="auto">
            <a:xfrm>
              <a:off x="5268913" y="4357688"/>
              <a:ext cx="619125" cy="280988"/>
            </a:xfrm>
            <a:prstGeom prst="rect">
              <a:avLst/>
            </a:prstGeom>
            <a:grp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24</a:t>
              </a:r>
            </a:p>
          </p:txBody>
        </p:sp>
        <p:sp>
          <p:nvSpPr>
            <p:cNvPr id="598" name="Rectangle 161"/>
            <p:cNvSpPr>
              <a:spLocks noChangeArrowheads="1"/>
            </p:cNvSpPr>
            <p:nvPr/>
          </p:nvSpPr>
          <p:spPr bwMode="auto">
            <a:xfrm>
              <a:off x="4648200" y="4357688"/>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8</a:t>
              </a:r>
            </a:p>
          </p:txBody>
        </p:sp>
        <p:sp>
          <p:nvSpPr>
            <p:cNvPr id="599" name="Rectangle 169"/>
            <p:cNvSpPr>
              <a:spLocks noChangeArrowheads="1"/>
            </p:cNvSpPr>
            <p:nvPr/>
          </p:nvSpPr>
          <p:spPr bwMode="auto">
            <a:xfrm>
              <a:off x="8370888" y="4076700"/>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B3</a:t>
              </a:r>
            </a:p>
          </p:txBody>
        </p:sp>
        <p:sp>
          <p:nvSpPr>
            <p:cNvPr id="600" name="Rectangle 170"/>
            <p:cNvSpPr>
              <a:spLocks noChangeArrowheads="1"/>
            </p:cNvSpPr>
            <p:nvPr/>
          </p:nvSpPr>
          <p:spPr bwMode="auto">
            <a:xfrm>
              <a:off x="7751763" y="4076700"/>
              <a:ext cx="619125"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B2</a:t>
              </a:r>
            </a:p>
          </p:txBody>
        </p:sp>
        <p:sp>
          <p:nvSpPr>
            <p:cNvPr id="601" name="Rectangle 171"/>
            <p:cNvSpPr>
              <a:spLocks noChangeArrowheads="1"/>
            </p:cNvSpPr>
            <p:nvPr/>
          </p:nvSpPr>
          <p:spPr bwMode="auto">
            <a:xfrm>
              <a:off x="7131050" y="4076700"/>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B1</a:t>
              </a:r>
            </a:p>
          </p:txBody>
        </p:sp>
        <p:sp>
          <p:nvSpPr>
            <p:cNvPr id="602" name="Rectangle 172"/>
            <p:cNvSpPr>
              <a:spLocks noChangeArrowheads="1"/>
            </p:cNvSpPr>
            <p:nvPr/>
          </p:nvSpPr>
          <p:spPr bwMode="auto">
            <a:xfrm>
              <a:off x="6508750" y="4076700"/>
              <a:ext cx="622300"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B0</a:t>
              </a:r>
            </a:p>
          </p:txBody>
        </p:sp>
        <p:sp>
          <p:nvSpPr>
            <p:cNvPr id="603" name="Rectangle 173"/>
            <p:cNvSpPr>
              <a:spLocks noChangeArrowheads="1"/>
            </p:cNvSpPr>
            <p:nvPr/>
          </p:nvSpPr>
          <p:spPr bwMode="auto">
            <a:xfrm>
              <a:off x="5888038" y="4076700"/>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Valid</a:t>
              </a:r>
            </a:p>
          </p:txBody>
        </p:sp>
        <p:sp>
          <p:nvSpPr>
            <p:cNvPr id="604" name="Rectangle 174"/>
            <p:cNvSpPr>
              <a:spLocks noChangeArrowheads="1"/>
            </p:cNvSpPr>
            <p:nvPr/>
          </p:nvSpPr>
          <p:spPr bwMode="auto">
            <a:xfrm>
              <a:off x="5268913" y="4076700"/>
              <a:ext cx="619125"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Tag</a:t>
              </a:r>
            </a:p>
          </p:txBody>
        </p:sp>
        <p:sp>
          <p:nvSpPr>
            <p:cNvPr id="605" name="Rectangle 175"/>
            <p:cNvSpPr>
              <a:spLocks noChangeArrowheads="1"/>
            </p:cNvSpPr>
            <p:nvPr/>
          </p:nvSpPr>
          <p:spPr bwMode="auto">
            <a:xfrm>
              <a:off x="4648200" y="4076700"/>
              <a:ext cx="620713" cy="280988"/>
            </a:xfrm>
            <a:prstGeom prst="rect">
              <a:avLst/>
            </a:prstGeom>
            <a:solidFill>
              <a:srgbClr val="EBEBEB"/>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err="1">
                  <a:solidFill>
                    <a:srgbClr val="990000"/>
                  </a:solidFill>
                  <a:latin typeface="Calibri" pitchFamily="34" charset="0"/>
                </a:rPr>
                <a:t>Idx</a:t>
              </a:r>
              <a:endParaRPr lang="en-GB" sz="1050" i="1" dirty="0">
                <a:solidFill>
                  <a:srgbClr val="990000"/>
                </a:solidFill>
                <a:latin typeface="Calibri" pitchFamily="34" charset="0"/>
              </a:endParaRPr>
            </a:p>
          </p:txBody>
        </p:sp>
        <p:sp>
          <p:nvSpPr>
            <p:cNvPr id="606" name="Line 183"/>
            <p:cNvSpPr>
              <a:spLocks noChangeShapeType="1"/>
            </p:cNvSpPr>
            <p:nvPr/>
          </p:nvSpPr>
          <p:spPr bwMode="auto">
            <a:xfrm>
              <a:off x="4666488" y="4357688"/>
              <a:ext cx="4325112" cy="1588"/>
            </a:xfrm>
            <a:prstGeom prst="line">
              <a:avLst/>
            </a:prstGeom>
            <a:grpFill/>
            <a:ln w="12600">
              <a:solidFill>
                <a:srgbClr val="000066"/>
              </a:solidFill>
              <a:miter lim="800000"/>
              <a:headEnd/>
              <a:tailEnd/>
            </a:ln>
            <a:effectLst/>
          </p:spPr>
          <p:txBody>
            <a:bodyPr/>
            <a:lstStyle/>
            <a:p>
              <a:endParaRPr lang="en-US" sz="1800" i="1">
                <a:solidFill>
                  <a:srgbClr val="990000"/>
                </a:solidFill>
              </a:endParaRPr>
            </a:p>
          </p:txBody>
        </p:sp>
        <p:sp>
          <p:nvSpPr>
            <p:cNvPr id="607" name="Line 184"/>
            <p:cNvSpPr>
              <a:spLocks noChangeShapeType="1"/>
            </p:cNvSpPr>
            <p:nvPr/>
          </p:nvSpPr>
          <p:spPr bwMode="auto">
            <a:xfrm>
              <a:off x="4666488" y="4638675"/>
              <a:ext cx="4325112" cy="1588"/>
            </a:xfrm>
            <a:prstGeom prst="line">
              <a:avLst/>
            </a:prstGeom>
            <a:grpFill/>
            <a:ln w="12600">
              <a:solidFill>
                <a:srgbClr val="000066"/>
              </a:solidFill>
              <a:miter lim="800000"/>
              <a:headEnd/>
              <a:tailEnd/>
            </a:ln>
            <a:effectLst/>
          </p:spPr>
          <p:txBody>
            <a:bodyPr/>
            <a:lstStyle/>
            <a:p>
              <a:endParaRPr lang="en-US" sz="1800"/>
            </a:p>
          </p:txBody>
        </p:sp>
        <p:sp>
          <p:nvSpPr>
            <p:cNvPr id="608" name="Line 185"/>
            <p:cNvSpPr>
              <a:spLocks noChangeShapeType="1"/>
            </p:cNvSpPr>
            <p:nvPr/>
          </p:nvSpPr>
          <p:spPr bwMode="auto">
            <a:xfrm>
              <a:off x="4666488" y="4919663"/>
              <a:ext cx="4325112" cy="1588"/>
            </a:xfrm>
            <a:prstGeom prst="line">
              <a:avLst/>
            </a:prstGeom>
            <a:grpFill/>
            <a:ln w="12600">
              <a:solidFill>
                <a:srgbClr val="000066"/>
              </a:solidFill>
              <a:miter lim="800000"/>
              <a:headEnd/>
              <a:tailEnd/>
            </a:ln>
            <a:effectLst/>
          </p:spPr>
          <p:txBody>
            <a:bodyPr/>
            <a:lstStyle/>
            <a:p>
              <a:endParaRPr lang="en-US" sz="1800"/>
            </a:p>
          </p:txBody>
        </p:sp>
        <p:sp>
          <p:nvSpPr>
            <p:cNvPr id="609" name="Line 186"/>
            <p:cNvSpPr>
              <a:spLocks noChangeShapeType="1"/>
            </p:cNvSpPr>
            <p:nvPr/>
          </p:nvSpPr>
          <p:spPr bwMode="auto">
            <a:xfrm>
              <a:off x="4666488" y="5200650"/>
              <a:ext cx="4325112" cy="1588"/>
            </a:xfrm>
            <a:prstGeom prst="line">
              <a:avLst/>
            </a:prstGeom>
            <a:grpFill/>
            <a:ln w="12600">
              <a:solidFill>
                <a:srgbClr val="000066"/>
              </a:solidFill>
              <a:miter lim="800000"/>
              <a:headEnd/>
              <a:tailEnd/>
            </a:ln>
            <a:effectLst/>
          </p:spPr>
          <p:txBody>
            <a:bodyPr/>
            <a:lstStyle/>
            <a:p>
              <a:endParaRPr lang="en-US" sz="1800"/>
            </a:p>
          </p:txBody>
        </p:sp>
        <p:sp>
          <p:nvSpPr>
            <p:cNvPr id="610" name="Line 187"/>
            <p:cNvSpPr>
              <a:spLocks noChangeShapeType="1"/>
            </p:cNvSpPr>
            <p:nvPr/>
          </p:nvSpPr>
          <p:spPr bwMode="auto">
            <a:xfrm>
              <a:off x="4666488" y="5484812"/>
              <a:ext cx="4325112" cy="1588"/>
            </a:xfrm>
            <a:prstGeom prst="line">
              <a:avLst/>
            </a:prstGeom>
            <a:grpFill/>
            <a:ln w="12600">
              <a:solidFill>
                <a:srgbClr val="000066"/>
              </a:solidFill>
              <a:miter lim="800000"/>
              <a:headEnd/>
              <a:tailEnd/>
            </a:ln>
            <a:effectLst/>
          </p:spPr>
          <p:txBody>
            <a:bodyPr/>
            <a:lstStyle/>
            <a:p>
              <a:endParaRPr lang="en-US" sz="1800"/>
            </a:p>
          </p:txBody>
        </p:sp>
        <p:sp>
          <p:nvSpPr>
            <p:cNvPr id="611" name="Line 188"/>
            <p:cNvSpPr>
              <a:spLocks noChangeShapeType="1"/>
            </p:cNvSpPr>
            <p:nvPr/>
          </p:nvSpPr>
          <p:spPr bwMode="auto">
            <a:xfrm>
              <a:off x="4666488" y="5788025"/>
              <a:ext cx="4325112" cy="1588"/>
            </a:xfrm>
            <a:prstGeom prst="line">
              <a:avLst/>
            </a:prstGeom>
            <a:grpFill/>
            <a:ln w="12600">
              <a:solidFill>
                <a:srgbClr val="000066"/>
              </a:solidFill>
              <a:miter lim="800000"/>
              <a:headEnd/>
              <a:tailEnd/>
            </a:ln>
            <a:effectLst/>
          </p:spPr>
          <p:txBody>
            <a:bodyPr/>
            <a:lstStyle/>
            <a:p>
              <a:endParaRPr lang="en-US" sz="1800"/>
            </a:p>
          </p:txBody>
        </p:sp>
        <p:sp>
          <p:nvSpPr>
            <p:cNvPr id="612" name="Line 189"/>
            <p:cNvSpPr>
              <a:spLocks noChangeShapeType="1"/>
            </p:cNvSpPr>
            <p:nvPr/>
          </p:nvSpPr>
          <p:spPr bwMode="auto">
            <a:xfrm>
              <a:off x="4666488" y="6069013"/>
              <a:ext cx="4325112" cy="1588"/>
            </a:xfrm>
            <a:prstGeom prst="line">
              <a:avLst/>
            </a:prstGeom>
            <a:grpFill/>
            <a:ln w="12600">
              <a:solidFill>
                <a:srgbClr val="000066"/>
              </a:solidFill>
              <a:miter lim="800000"/>
              <a:headEnd/>
              <a:tailEnd/>
            </a:ln>
            <a:effectLst/>
          </p:spPr>
          <p:txBody>
            <a:bodyPr/>
            <a:lstStyle/>
            <a:p>
              <a:endParaRPr lang="en-US" sz="1800"/>
            </a:p>
          </p:txBody>
        </p:sp>
        <p:sp>
          <p:nvSpPr>
            <p:cNvPr id="613" name="Line 190"/>
            <p:cNvSpPr>
              <a:spLocks noChangeShapeType="1"/>
            </p:cNvSpPr>
            <p:nvPr/>
          </p:nvSpPr>
          <p:spPr bwMode="auto">
            <a:xfrm>
              <a:off x="4666488" y="6350000"/>
              <a:ext cx="4325112" cy="1588"/>
            </a:xfrm>
            <a:prstGeom prst="line">
              <a:avLst/>
            </a:prstGeom>
            <a:grpFill/>
            <a:ln w="12600">
              <a:solidFill>
                <a:srgbClr val="000066"/>
              </a:solidFill>
              <a:miter lim="800000"/>
              <a:headEnd/>
              <a:tailEnd/>
            </a:ln>
            <a:effectLst/>
          </p:spPr>
          <p:txBody>
            <a:bodyPr/>
            <a:lstStyle/>
            <a:p>
              <a:endParaRPr lang="en-US" sz="1800"/>
            </a:p>
          </p:txBody>
        </p:sp>
        <p:sp>
          <p:nvSpPr>
            <p:cNvPr id="614" name="Line 197"/>
            <p:cNvSpPr>
              <a:spLocks noChangeShapeType="1"/>
            </p:cNvSpPr>
            <p:nvPr/>
          </p:nvSpPr>
          <p:spPr bwMode="auto">
            <a:xfrm>
              <a:off x="5268913" y="4076700"/>
              <a:ext cx="1588" cy="2554288"/>
            </a:xfrm>
            <a:prstGeom prst="line">
              <a:avLst/>
            </a:prstGeom>
            <a:grpFill/>
            <a:ln w="12600">
              <a:solidFill>
                <a:srgbClr val="000066"/>
              </a:solidFill>
              <a:miter lim="800000"/>
              <a:headEnd/>
              <a:tailEnd/>
            </a:ln>
            <a:effectLst/>
          </p:spPr>
          <p:txBody>
            <a:bodyPr/>
            <a:lstStyle/>
            <a:p>
              <a:endParaRPr lang="en-US" sz="1800"/>
            </a:p>
          </p:txBody>
        </p:sp>
        <p:sp>
          <p:nvSpPr>
            <p:cNvPr id="615" name="Line 198"/>
            <p:cNvSpPr>
              <a:spLocks noChangeShapeType="1"/>
            </p:cNvSpPr>
            <p:nvPr/>
          </p:nvSpPr>
          <p:spPr bwMode="auto">
            <a:xfrm>
              <a:off x="5888038" y="4076700"/>
              <a:ext cx="1588" cy="2554288"/>
            </a:xfrm>
            <a:prstGeom prst="line">
              <a:avLst/>
            </a:prstGeom>
            <a:grpFill/>
            <a:ln w="12600">
              <a:solidFill>
                <a:srgbClr val="000066"/>
              </a:solidFill>
              <a:miter lim="800000"/>
              <a:headEnd/>
              <a:tailEnd/>
            </a:ln>
            <a:effectLst/>
          </p:spPr>
          <p:txBody>
            <a:bodyPr/>
            <a:lstStyle/>
            <a:p>
              <a:endParaRPr lang="en-US" sz="1800"/>
            </a:p>
          </p:txBody>
        </p:sp>
        <p:sp>
          <p:nvSpPr>
            <p:cNvPr id="616" name="Line 199"/>
            <p:cNvSpPr>
              <a:spLocks noChangeShapeType="1"/>
            </p:cNvSpPr>
            <p:nvPr/>
          </p:nvSpPr>
          <p:spPr bwMode="auto">
            <a:xfrm>
              <a:off x="6508750" y="4076700"/>
              <a:ext cx="1588" cy="2554288"/>
            </a:xfrm>
            <a:prstGeom prst="line">
              <a:avLst/>
            </a:prstGeom>
            <a:grpFill/>
            <a:ln w="12600">
              <a:solidFill>
                <a:srgbClr val="000066"/>
              </a:solidFill>
              <a:miter lim="800000"/>
              <a:headEnd/>
              <a:tailEnd/>
            </a:ln>
            <a:effectLst/>
          </p:spPr>
          <p:txBody>
            <a:bodyPr/>
            <a:lstStyle/>
            <a:p>
              <a:endParaRPr lang="en-US" sz="1800"/>
            </a:p>
          </p:txBody>
        </p:sp>
        <p:sp>
          <p:nvSpPr>
            <p:cNvPr id="617" name="Line 200"/>
            <p:cNvSpPr>
              <a:spLocks noChangeShapeType="1"/>
            </p:cNvSpPr>
            <p:nvPr/>
          </p:nvSpPr>
          <p:spPr bwMode="auto">
            <a:xfrm>
              <a:off x="7131050" y="4076700"/>
              <a:ext cx="1588" cy="2554288"/>
            </a:xfrm>
            <a:prstGeom prst="line">
              <a:avLst/>
            </a:prstGeom>
            <a:grpFill/>
            <a:ln w="12600">
              <a:solidFill>
                <a:srgbClr val="000066"/>
              </a:solidFill>
              <a:miter lim="800000"/>
              <a:headEnd/>
              <a:tailEnd/>
            </a:ln>
            <a:effectLst/>
          </p:spPr>
          <p:txBody>
            <a:bodyPr/>
            <a:lstStyle/>
            <a:p>
              <a:endParaRPr lang="en-US" sz="1800"/>
            </a:p>
          </p:txBody>
        </p:sp>
        <p:sp>
          <p:nvSpPr>
            <p:cNvPr id="618" name="Line 201"/>
            <p:cNvSpPr>
              <a:spLocks noChangeShapeType="1"/>
            </p:cNvSpPr>
            <p:nvPr/>
          </p:nvSpPr>
          <p:spPr bwMode="auto">
            <a:xfrm>
              <a:off x="7751763" y="4076700"/>
              <a:ext cx="1588" cy="2554288"/>
            </a:xfrm>
            <a:prstGeom prst="line">
              <a:avLst/>
            </a:prstGeom>
            <a:grpFill/>
            <a:ln w="12600">
              <a:solidFill>
                <a:srgbClr val="000066"/>
              </a:solidFill>
              <a:miter lim="800000"/>
              <a:headEnd/>
              <a:tailEnd/>
            </a:ln>
            <a:effectLst/>
          </p:spPr>
          <p:txBody>
            <a:bodyPr/>
            <a:lstStyle/>
            <a:p>
              <a:endParaRPr lang="en-US" sz="1800"/>
            </a:p>
          </p:txBody>
        </p:sp>
        <p:sp>
          <p:nvSpPr>
            <p:cNvPr id="619" name="Line 202"/>
            <p:cNvSpPr>
              <a:spLocks noChangeShapeType="1"/>
            </p:cNvSpPr>
            <p:nvPr/>
          </p:nvSpPr>
          <p:spPr bwMode="auto">
            <a:xfrm>
              <a:off x="8370888" y="4076700"/>
              <a:ext cx="1588" cy="2554288"/>
            </a:xfrm>
            <a:prstGeom prst="line">
              <a:avLst/>
            </a:prstGeom>
            <a:grpFill/>
            <a:ln w="12600">
              <a:solidFill>
                <a:srgbClr val="000066"/>
              </a:solidFill>
              <a:miter lim="800000"/>
              <a:headEnd/>
              <a:tailEnd/>
            </a:ln>
            <a:effectLst/>
          </p:spPr>
          <p:txBody>
            <a:bodyPr/>
            <a:lstStyle/>
            <a:p>
              <a:endParaRPr lang="en-US" sz="1800"/>
            </a:p>
          </p:txBody>
        </p:sp>
        <p:sp>
          <p:nvSpPr>
            <p:cNvPr id="620" name="Line 205"/>
            <p:cNvSpPr>
              <a:spLocks noChangeShapeType="1"/>
            </p:cNvSpPr>
            <p:nvPr/>
          </p:nvSpPr>
          <p:spPr bwMode="auto">
            <a:xfrm>
              <a:off x="4666488" y="4076700"/>
              <a:ext cx="4325112" cy="1588"/>
            </a:xfrm>
            <a:prstGeom prst="line">
              <a:avLst/>
            </a:prstGeom>
            <a:grpFill/>
            <a:ln w="28575">
              <a:solidFill>
                <a:srgbClr val="000066"/>
              </a:solidFill>
              <a:miter lim="800000"/>
              <a:headEnd/>
              <a:tailEnd/>
            </a:ln>
            <a:effectLst/>
          </p:spPr>
          <p:txBody>
            <a:bodyPr/>
            <a:lstStyle/>
            <a:p>
              <a:endParaRPr lang="en-US" sz="1800" i="1">
                <a:solidFill>
                  <a:srgbClr val="990000"/>
                </a:solidFill>
              </a:endParaRPr>
            </a:p>
          </p:txBody>
        </p:sp>
        <p:sp>
          <p:nvSpPr>
            <p:cNvPr id="621" name="Line 206"/>
            <p:cNvSpPr>
              <a:spLocks noChangeShapeType="1"/>
            </p:cNvSpPr>
            <p:nvPr/>
          </p:nvSpPr>
          <p:spPr bwMode="auto">
            <a:xfrm>
              <a:off x="8991601" y="4076700"/>
              <a:ext cx="1588" cy="2554288"/>
            </a:xfrm>
            <a:prstGeom prst="line">
              <a:avLst/>
            </a:prstGeom>
            <a:grpFill/>
            <a:ln w="28575">
              <a:solidFill>
                <a:srgbClr val="000066"/>
              </a:solidFill>
              <a:miter lim="800000"/>
              <a:headEnd/>
              <a:tailEnd/>
            </a:ln>
            <a:effectLst/>
          </p:spPr>
          <p:txBody>
            <a:bodyPr/>
            <a:lstStyle/>
            <a:p>
              <a:endParaRPr lang="en-US" sz="1800"/>
            </a:p>
          </p:txBody>
        </p:sp>
        <p:sp>
          <p:nvSpPr>
            <p:cNvPr id="622" name="Line 207"/>
            <p:cNvSpPr>
              <a:spLocks noChangeShapeType="1"/>
            </p:cNvSpPr>
            <p:nvPr/>
          </p:nvSpPr>
          <p:spPr bwMode="auto">
            <a:xfrm>
              <a:off x="4666488" y="6630988"/>
              <a:ext cx="4325112" cy="1588"/>
            </a:xfrm>
            <a:prstGeom prst="line">
              <a:avLst/>
            </a:prstGeom>
            <a:grpFill/>
            <a:ln w="28575">
              <a:solidFill>
                <a:srgbClr val="000066"/>
              </a:solidFill>
              <a:miter lim="800000"/>
              <a:headEnd/>
              <a:tailEnd/>
            </a:ln>
            <a:effectLst/>
          </p:spPr>
          <p:txBody>
            <a:bodyPr/>
            <a:lstStyle/>
            <a:p>
              <a:endParaRPr lang="en-US" sz="1800"/>
            </a:p>
          </p:txBody>
        </p:sp>
        <p:sp>
          <p:nvSpPr>
            <p:cNvPr id="623" name="Line 206"/>
            <p:cNvSpPr>
              <a:spLocks noChangeShapeType="1"/>
            </p:cNvSpPr>
            <p:nvPr/>
          </p:nvSpPr>
          <p:spPr bwMode="auto">
            <a:xfrm>
              <a:off x="4648200" y="4083579"/>
              <a:ext cx="1588" cy="2554288"/>
            </a:xfrm>
            <a:prstGeom prst="line">
              <a:avLst/>
            </a:prstGeom>
            <a:grpFill/>
            <a:ln w="28575">
              <a:solidFill>
                <a:srgbClr val="000066"/>
              </a:solidFill>
              <a:miter lim="800000"/>
              <a:headEnd/>
              <a:tailEnd/>
            </a:ln>
            <a:effectLst/>
          </p:spPr>
          <p:txBody>
            <a:bodyPr/>
            <a:lstStyle/>
            <a:p>
              <a:endParaRPr lang="en-US" sz="180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1457-27C0-7224-A049-A62C4D5E244C}"/>
              </a:ext>
            </a:extLst>
          </p:cNvPr>
          <p:cNvSpPr>
            <a:spLocks noGrp="1"/>
          </p:cNvSpPr>
          <p:nvPr>
            <p:ph type="title"/>
          </p:nvPr>
        </p:nvSpPr>
        <p:spPr/>
        <p:txBody>
          <a:bodyPr/>
          <a:lstStyle/>
          <a:p>
            <a:r>
              <a:rPr lang="en-US" dirty="0"/>
              <a:t>Review: Memory Accesses without VM</a:t>
            </a:r>
          </a:p>
        </p:txBody>
      </p:sp>
      <p:sp>
        <p:nvSpPr>
          <p:cNvPr id="4" name="Oval 3">
            <a:extLst>
              <a:ext uri="{FF2B5EF4-FFF2-40B4-BE49-F238E27FC236}">
                <a16:creationId xmlns:a16="http://schemas.microsoft.com/office/drawing/2014/main" id="{85BB65B0-E685-B29A-626E-A54C04C512D6}"/>
              </a:ext>
            </a:extLst>
          </p:cNvPr>
          <p:cNvSpPr/>
          <p:nvPr/>
        </p:nvSpPr>
        <p:spPr bwMode="auto">
          <a:xfrm>
            <a:off x="372750" y="1489290"/>
            <a:ext cx="2583854" cy="762000"/>
          </a:xfrm>
          <a:prstGeom prst="ellipse">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CPU sends physical address to cache</a:t>
            </a:r>
          </a:p>
        </p:txBody>
      </p:sp>
      <p:sp>
        <p:nvSpPr>
          <p:cNvPr id="14" name="Oval 13">
            <a:extLst>
              <a:ext uri="{FF2B5EF4-FFF2-40B4-BE49-F238E27FC236}">
                <a16:creationId xmlns:a16="http://schemas.microsoft.com/office/drawing/2014/main" id="{03BCDBAB-DEB9-885F-1B36-88FAEA7B4C07}"/>
              </a:ext>
            </a:extLst>
          </p:cNvPr>
          <p:cNvSpPr/>
          <p:nvPr/>
        </p:nvSpPr>
        <p:spPr bwMode="auto">
          <a:xfrm>
            <a:off x="788377" y="5931923"/>
            <a:ext cx="1752600" cy="609600"/>
          </a:xfrm>
          <a:prstGeom prst="ellipse">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Cache sends data to CPU</a:t>
            </a:r>
          </a:p>
        </p:txBody>
      </p:sp>
      <p:cxnSp>
        <p:nvCxnSpPr>
          <p:cNvPr id="16" name="Straight Arrow Connector 15">
            <a:extLst>
              <a:ext uri="{FF2B5EF4-FFF2-40B4-BE49-F238E27FC236}">
                <a16:creationId xmlns:a16="http://schemas.microsoft.com/office/drawing/2014/main" id="{AD2AF4F8-7914-2CFD-F77E-298E7437EB77}"/>
              </a:ext>
            </a:extLst>
          </p:cNvPr>
          <p:cNvCxnSpPr>
            <a:cxnSpLocks/>
            <a:stCxn id="4" idx="4"/>
            <a:endCxn id="14" idx="0"/>
          </p:cNvCxnSpPr>
          <p:nvPr/>
        </p:nvCxnSpPr>
        <p:spPr bwMode="auto">
          <a:xfrm>
            <a:off x="1664677" y="2251290"/>
            <a:ext cx="0" cy="3680633"/>
          </a:xfrm>
          <a:prstGeom prst="straightConnector1">
            <a:avLst/>
          </a:prstGeom>
          <a:noFill/>
          <a:ln w="254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03568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TextBox 834"/>
          <p:cNvSpPr txBox="1"/>
          <p:nvPr/>
        </p:nvSpPr>
        <p:spPr>
          <a:xfrm>
            <a:off x="1086670" y="3513812"/>
            <a:ext cx="526106" cy="369332"/>
          </a:xfrm>
          <a:prstGeom prst="rect">
            <a:avLst/>
          </a:prstGeom>
          <a:solidFill>
            <a:schemeClr val="bg1"/>
          </a:solidFill>
        </p:spPr>
        <p:txBody>
          <a:bodyPr wrap="none" rtlCol="0">
            <a:spAutoFit/>
          </a:bodyPr>
          <a:lstStyle/>
          <a:p>
            <a:r>
              <a:rPr lang="en-US" sz="1800" dirty="0">
                <a:solidFill>
                  <a:schemeClr val="bg2">
                    <a:lumMod val="75000"/>
                  </a:schemeClr>
                </a:solidFill>
                <a:latin typeface="Calibri" pitchFamily="34" charset="0"/>
              </a:rPr>
              <a:t>TLB</a:t>
            </a:r>
          </a:p>
        </p:txBody>
      </p:sp>
      <p:sp>
        <p:nvSpPr>
          <p:cNvPr id="131" name="Rectangle 6"/>
          <p:cNvSpPr>
            <a:spLocks noChangeArrowheads="1"/>
          </p:cNvSpPr>
          <p:nvPr/>
        </p:nvSpPr>
        <p:spPr bwMode="auto">
          <a:xfrm>
            <a:off x="1959770" y="2486025"/>
            <a:ext cx="365522" cy="2286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1800"/>
          </a:p>
        </p:txBody>
      </p:sp>
      <p:sp>
        <p:nvSpPr>
          <p:cNvPr id="132" name="Rectangle 7"/>
          <p:cNvSpPr>
            <a:spLocks noChangeArrowheads="1"/>
          </p:cNvSpPr>
          <p:nvPr/>
        </p:nvSpPr>
        <p:spPr bwMode="auto">
          <a:xfrm>
            <a:off x="1959770" y="2257425"/>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13</a:t>
            </a:r>
          </a:p>
        </p:txBody>
      </p:sp>
      <p:sp>
        <p:nvSpPr>
          <p:cNvPr id="133" name="Rectangle 9"/>
          <p:cNvSpPr>
            <a:spLocks noChangeArrowheads="1"/>
          </p:cNvSpPr>
          <p:nvPr/>
        </p:nvSpPr>
        <p:spPr bwMode="auto">
          <a:xfrm>
            <a:off x="2325292" y="2486025"/>
            <a:ext cx="365522" cy="2286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1800"/>
          </a:p>
        </p:txBody>
      </p:sp>
      <p:sp>
        <p:nvSpPr>
          <p:cNvPr id="134" name="Rectangle 10"/>
          <p:cNvSpPr>
            <a:spLocks noChangeArrowheads="1"/>
          </p:cNvSpPr>
          <p:nvPr/>
        </p:nvSpPr>
        <p:spPr bwMode="auto">
          <a:xfrm>
            <a:off x="2325292" y="2257425"/>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12</a:t>
            </a:r>
          </a:p>
        </p:txBody>
      </p:sp>
      <p:sp>
        <p:nvSpPr>
          <p:cNvPr id="135" name="Rectangle 12"/>
          <p:cNvSpPr>
            <a:spLocks noChangeArrowheads="1"/>
          </p:cNvSpPr>
          <p:nvPr/>
        </p:nvSpPr>
        <p:spPr bwMode="auto">
          <a:xfrm>
            <a:off x="2690814" y="2486025"/>
            <a:ext cx="365522" cy="2286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1800"/>
          </a:p>
        </p:txBody>
      </p:sp>
      <p:sp>
        <p:nvSpPr>
          <p:cNvPr id="136" name="Rectangle 13"/>
          <p:cNvSpPr>
            <a:spLocks noChangeArrowheads="1"/>
          </p:cNvSpPr>
          <p:nvPr/>
        </p:nvSpPr>
        <p:spPr bwMode="auto">
          <a:xfrm>
            <a:off x="2690814" y="2257425"/>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11</a:t>
            </a:r>
          </a:p>
        </p:txBody>
      </p:sp>
      <p:sp>
        <p:nvSpPr>
          <p:cNvPr id="137" name="Rectangle 15"/>
          <p:cNvSpPr>
            <a:spLocks noChangeArrowheads="1"/>
          </p:cNvSpPr>
          <p:nvPr/>
        </p:nvSpPr>
        <p:spPr bwMode="auto">
          <a:xfrm>
            <a:off x="3056335" y="2486025"/>
            <a:ext cx="365522" cy="2286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1800"/>
          </a:p>
        </p:txBody>
      </p:sp>
      <p:sp>
        <p:nvSpPr>
          <p:cNvPr id="138" name="Rectangle 16"/>
          <p:cNvSpPr>
            <a:spLocks noChangeArrowheads="1"/>
          </p:cNvSpPr>
          <p:nvPr/>
        </p:nvSpPr>
        <p:spPr bwMode="auto">
          <a:xfrm>
            <a:off x="3056335" y="2257425"/>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10</a:t>
            </a:r>
          </a:p>
        </p:txBody>
      </p:sp>
      <p:sp>
        <p:nvSpPr>
          <p:cNvPr id="139" name="Rectangle 18"/>
          <p:cNvSpPr>
            <a:spLocks noChangeArrowheads="1"/>
          </p:cNvSpPr>
          <p:nvPr/>
        </p:nvSpPr>
        <p:spPr bwMode="auto">
          <a:xfrm>
            <a:off x="3421858" y="2486025"/>
            <a:ext cx="365522" cy="2286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1800"/>
          </a:p>
        </p:txBody>
      </p:sp>
      <p:sp>
        <p:nvSpPr>
          <p:cNvPr id="140" name="Rectangle 19"/>
          <p:cNvSpPr>
            <a:spLocks noChangeArrowheads="1"/>
          </p:cNvSpPr>
          <p:nvPr/>
        </p:nvSpPr>
        <p:spPr bwMode="auto">
          <a:xfrm>
            <a:off x="3421858" y="2257425"/>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9</a:t>
            </a:r>
          </a:p>
        </p:txBody>
      </p:sp>
      <p:sp>
        <p:nvSpPr>
          <p:cNvPr id="141" name="Rectangle 21"/>
          <p:cNvSpPr>
            <a:spLocks noChangeArrowheads="1"/>
          </p:cNvSpPr>
          <p:nvPr/>
        </p:nvSpPr>
        <p:spPr bwMode="auto">
          <a:xfrm>
            <a:off x="3787379" y="2486025"/>
            <a:ext cx="365522" cy="2286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sz="1800"/>
          </a:p>
        </p:txBody>
      </p:sp>
      <p:sp>
        <p:nvSpPr>
          <p:cNvPr id="142" name="Rectangle 22"/>
          <p:cNvSpPr>
            <a:spLocks noChangeArrowheads="1"/>
          </p:cNvSpPr>
          <p:nvPr/>
        </p:nvSpPr>
        <p:spPr bwMode="auto">
          <a:xfrm>
            <a:off x="3787379" y="2257425"/>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8</a:t>
            </a:r>
          </a:p>
        </p:txBody>
      </p:sp>
      <p:sp>
        <p:nvSpPr>
          <p:cNvPr id="143" name="Rectangle 24"/>
          <p:cNvSpPr>
            <a:spLocks noChangeArrowheads="1"/>
          </p:cNvSpPr>
          <p:nvPr/>
        </p:nvSpPr>
        <p:spPr bwMode="auto">
          <a:xfrm>
            <a:off x="4152901" y="2486025"/>
            <a:ext cx="365522" cy="2286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1800"/>
          </a:p>
        </p:txBody>
      </p:sp>
      <p:sp>
        <p:nvSpPr>
          <p:cNvPr id="144" name="Rectangle 25"/>
          <p:cNvSpPr>
            <a:spLocks noChangeArrowheads="1"/>
          </p:cNvSpPr>
          <p:nvPr/>
        </p:nvSpPr>
        <p:spPr bwMode="auto">
          <a:xfrm>
            <a:off x="4152901" y="2257425"/>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7</a:t>
            </a:r>
          </a:p>
        </p:txBody>
      </p:sp>
      <p:sp>
        <p:nvSpPr>
          <p:cNvPr id="145" name="Rectangle 27"/>
          <p:cNvSpPr>
            <a:spLocks noChangeArrowheads="1"/>
          </p:cNvSpPr>
          <p:nvPr/>
        </p:nvSpPr>
        <p:spPr bwMode="auto">
          <a:xfrm>
            <a:off x="4518423" y="2486025"/>
            <a:ext cx="365522" cy="2286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sz="1800"/>
          </a:p>
        </p:txBody>
      </p:sp>
      <p:sp>
        <p:nvSpPr>
          <p:cNvPr id="146" name="Rectangle 28"/>
          <p:cNvSpPr>
            <a:spLocks noChangeArrowheads="1"/>
          </p:cNvSpPr>
          <p:nvPr/>
        </p:nvSpPr>
        <p:spPr bwMode="auto">
          <a:xfrm>
            <a:off x="4518423" y="2257425"/>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6</a:t>
            </a:r>
          </a:p>
        </p:txBody>
      </p:sp>
      <p:sp>
        <p:nvSpPr>
          <p:cNvPr id="147" name="Rectangle 30"/>
          <p:cNvSpPr>
            <a:spLocks noChangeArrowheads="1"/>
          </p:cNvSpPr>
          <p:nvPr/>
        </p:nvSpPr>
        <p:spPr bwMode="auto">
          <a:xfrm>
            <a:off x="4883945" y="2486025"/>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148" name="Rectangle 31"/>
          <p:cNvSpPr>
            <a:spLocks noChangeArrowheads="1"/>
          </p:cNvSpPr>
          <p:nvPr/>
        </p:nvSpPr>
        <p:spPr bwMode="auto">
          <a:xfrm>
            <a:off x="4883945" y="2257425"/>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5</a:t>
            </a:r>
          </a:p>
        </p:txBody>
      </p:sp>
      <p:sp>
        <p:nvSpPr>
          <p:cNvPr id="149" name="Rectangle 33"/>
          <p:cNvSpPr>
            <a:spLocks noChangeArrowheads="1"/>
          </p:cNvSpPr>
          <p:nvPr/>
        </p:nvSpPr>
        <p:spPr bwMode="auto">
          <a:xfrm>
            <a:off x="5249467" y="2486025"/>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150" name="Rectangle 34"/>
          <p:cNvSpPr>
            <a:spLocks noChangeArrowheads="1"/>
          </p:cNvSpPr>
          <p:nvPr/>
        </p:nvSpPr>
        <p:spPr bwMode="auto">
          <a:xfrm>
            <a:off x="5249467" y="2257425"/>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4</a:t>
            </a:r>
          </a:p>
        </p:txBody>
      </p:sp>
      <p:sp>
        <p:nvSpPr>
          <p:cNvPr id="151" name="Rectangle 36"/>
          <p:cNvSpPr>
            <a:spLocks noChangeArrowheads="1"/>
          </p:cNvSpPr>
          <p:nvPr/>
        </p:nvSpPr>
        <p:spPr bwMode="auto">
          <a:xfrm>
            <a:off x="5614989" y="2486025"/>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152" name="Rectangle 37"/>
          <p:cNvSpPr>
            <a:spLocks noChangeArrowheads="1"/>
          </p:cNvSpPr>
          <p:nvPr/>
        </p:nvSpPr>
        <p:spPr bwMode="auto">
          <a:xfrm>
            <a:off x="5614989" y="2257425"/>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3</a:t>
            </a:r>
          </a:p>
        </p:txBody>
      </p:sp>
      <p:sp>
        <p:nvSpPr>
          <p:cNvPr id="153" name="Rectangle 39"/>
          <p:cNvSpPr>
            <a:spLocks noChangeArrowheads="1"/>
          </p:cNvSpPr>
          <p:nvPr/>
        </p:nvSpPr>
        <p:spPr bwMode="auto">
          <a:xfrm>
            <a:off x="5980510" y="2486025"/>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154" name="Rectangle 40"/>
          <p:cNvSpPr>
            <a:spLocks noChangeArrowheads="1"/>
          </p:cNvSpPr>
          <p:nvPr/>
        </p:nvSpPr>
        <p:spPr bwMode="auto">
          <a:xfrm>
            <a:off x="5980510" y="2257425"/>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2</a:t>
            </a:r>
          </a:p>
        </p:txBody>
      </p:sp>
      <p:sp>
        <p:nvSpPr>
          <p:cNvPr id="155" name="Rectangle 42"/>
          <p:cNvSpPr>
            <a:spLocks noChangeArrowheads="1"/>
          </p:cNvSpPr>
          <p:nvPr/>
        </p:nvSpPr>
        <p:spPr bwMode="auto">
          <a:xfrm>
            <a:off x="6346033" y="2486025"/>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156" name="Rectangle 43"/>
          <p:cNvSpPr>
            <a:spLocks noChangeArrowheads="1"/>
          </p:cNvSpPr>
          <p:nvPr/>
        </p:nvSpPr>
        <p:spPr bwMode="auto">
          <a:xfrm>
            <a:off x="6346033" y="2257425"/>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1</a:t>
            </a:r>
          </a:p>
        </p:txBody>
      </p:sp>
      <p:sp>
        <p:nvSpPr>
          <p:cNvPr id="157" name="Rectangle 45"/>
          <p:cNvSpPr>
            <a:spLocks noChangeArrowheads="1"/>
          </p:cNvSpPr>
          <p:nvPr/>
        </p:nvSpPr>
        <p:spPr bwMode="auto">
          <a:xfrm>
            <a:off x="6711554" y="2486025"/>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158" name="Rectangle 46"/>
          <p:cNvSpPr>
            <a:spLocks noChangeArrowheads="1"/>
          </p:cNvSpPr>
          <p:nvPr/>
        </p:nvSpPr>
        <p:spPr bwMode="auto">
          <a:xfrm>
            <a:off x="6711554" y="2257425"/>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0</a:t>
            </a:r>
          </a:p>
        </p:txBody>
      </p:sp>
      <p:grpSp>
        <p:nvGrpSpPr>
          <p:cNvPr id="159" name="Group 47"/>
          <p:cNvGrpSpPr>
            <a:grpSpLocks/>
          </p:cNvGrpSpPr>
          <p:nvPr/>
        </p:nvGrpSpPr>
        <p:grpSpPr bwMode="auto">
          <a:xfrm>
            <a:off x="4883944" y="2834881"/>
            <a:ext cx="2193131" cy="310753"/>
            <a:chOff x="3085" y="1661"/>
            <a:chExt cx="1842" cy="261"/>
          </a:xfrm>
        </p:grpSpPr>
        <p:sp>
          <p:nvSpPr>
            <p:cNvPr id="160"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161" name="Text Box 49"/>
            <p:cNvSpPr txBox="1">
              <a:spLocks noChangeArrowheads="1"/>
            </p:cNvSpPr>
            <p:nvPr/>
          </p:nvSpPr>
          <p:spPr bwMode="auto">
            <a:xfrm>
              <a:off x="3792" y="1661"/>
              <a:ext cx="464" cy="261"/>
            </a:xfrm>
            <a:prstGeom prst="rect">
              <a:avLst/>
            </a:prstGeom>
            <a:solidFill>
              <a:srgbClr val="FFFFFF"/>
            </a:solidFill>
            <a:ln w="9525">
              <a:noFill/>
              <a:round/>
              <a:headEnd/>
              <a:tailEnd/>
            </a:ln>
            <a:effectLst/>
          </p:spPr>
          <p:txBody>
            <a:bodyPr wrap="none" lIns="67770" tIns="33210" rIns="67770" bIns="33210">
              <a:spAutoFit/>
            </a:bodyPr>
            <a:lstStyle/>
            <a:p>
              <a:pPr>
                <a:lnSpc>
                  <a:spcPct val="88000"/>
                </a:lnSpc>
                <a:spcBef>
                  <a:spcPts val="50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003300"/>
                  </a:solidFill>
                  <a:latin typeface="Calibri" pitchFamily="34" charset="0"/>
                </a:rPr>
                <a:t>VPO</a:t>
              </a:r>
            </a:p>
          </p:txBody>
        </p:sp>
      </p:grpSp>
      <p:grpSp>
        <p:nvGrpSpPr>
          <p:cNvPr id="162" name="Group 50"/>
          <p:cNvGrpSpPr>
            <a:grpSpLocks/>
          </p:cNvGrpSpPr>
          <p:nvPr/>
        </p:nvGrpSpPr>
        <p:grpSpPr bwMode="auto">
          <a:xfrm>
            <a:off x="1959769" y="2828927"/>
            <a:ext cx="2937272" cy="310753"/>
            <a:chOff x="629" y="1656"/>
            <a:chExt cx="2467" cy="261"/>
          </a:xfrm>
        </p:grpSpPr>
        <p:sp>
          <p:nvSpPr>
            <p:cNvPr id="163"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164" name="Text Box 52"/>
            <p:cNvSpPr txBox="1">
              <a:spLocks noChangeArrowheads="1"/>
            </p:cNvSpPr>
            <p:nvPr/>
          </p:nvSpPr>
          <p:spPr bwMode="auto">
            <a:xfrm>
              <a:off x="1577" y="1656"/>
              <a:ext cx="461" cy="261"/>
            </a:xfrm>
            <a:prstGeom prst="rect">
              <a:avLst/>
            </a:prstGeom>
            <a:solidFill>
              <a:srgbClr val="FFFFFF"/>
            </a:solidFill>
            <a:ln w="9525">
              <a:noFill/>
              <a:round/>
              <a:headEnd/>
              <a:tailEnd/>
            </a:ln>
            <a:effectLst/>
          </p:spPr>
          <p:txBody>
            <a:bodyPr wrap="none" lIns="67770" tIns="33210" rIns="67770" bIns="33210">
              <a:spAutoFit/>
            </a:bodyPr>
            <a:lstStyle/>
            <a:p>
              <a:pPr>
                <a:lnSpc>
                  <a:spcPct val="88000"/>
                </a:lnSpc>
                <a:spcBef>
                  <a:spcPts val="50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003300"/>
                  </a:solidFill>
                  <a:latin typeface="Calibri" pitchFamily="34" charset="0"/>
                </a:rPr>
                <a:t>VPN</a:t>
              </a:r>
            </a:p>
          </p:txBody>
        </p:sp>
      </p:grpSp>
      <p:sp>
        <p:nvSpPr>
          <p:cNvPr id="165" name="Line 54"/>
          <p:cNvSpPr>
            <a:spLocks noChangeShapeType="1"/>
          </p:cNvSpPr>
          <p:nvPr/>
        </p:nvSpPr>
        <p:spPr bwMode="auto">
          <a:xfrm>
            <a:off x="4150520" y="2153047"/>
            <a:ext cx="744140" cy="119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166" name="Text Box 55"/>
          <p:cNvSpPr txBox="1">
            <a:spLocks noChangeArrowheads="1"/>
          </p:cNvSpPr>
          <p:nvPr/>
        </p:nvSpPr>
        <p:spPr bwMode="auto">
          <a:xfrm>
            <a:off x="4316917" y="2060178"/>
            <a:ext cx="407772" cy="229614"/>
          </a:xfrm>
          <a:prstGeom prst="rect">
            <a:avLst/>
          </a:prstGeom>
          <a:solidFill>
            <a:srgbClr val="FFFFFF"/>
          </a:solidFill>
          <a:ln w="9525">
            <a:noFill/>
            <a:round/>
            <a:headEnd/>
            <a:tailEnd/>
          </a:ln>
          <a:effectLst/>
        </p:spPr>
        <p:txBody>
          <a:bodyPr wrap="none" lIns="67770" tIns="33210" rIns="67770" bIns="33210">
            <a:spAutoFit/>
          </a:bodyPr>
          <a:lstStyle/>
          <a:p>
            <a:pPr algn="ctr">
              <a:lnSpc>
                <a:spcPct val="88000"/>
              </a:lnSpc>
              <a:spcBef>
                <a:spcPts val="4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003300"/>
                </a:solidFill>
                <a:latin typeface="Calibri" pitchFamily="34" charset="0"/>
              </a:rPr>
              <a:t>TLBI</a:t>
            </a:r>
          </a:p>
        </p:txBody>
      </p:sp>
      <p:sp>
        <p:nvSpPr>
          <p:cNvPr id="167" name="Line 57"/>
          <p:cNvSpPr>
            <a:spLocks noChangeShapeType="1"/>
          </p:cNvSpPr>
          <p:nvPr/>
        </p:nvSpPr>
        <p:spPr bwMode="auto">
          <a:xfrm>
            <a:off x="1959769" y="2150269"/>
            <a:ext cx="2195513" cy="119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168" name="Text Box 58"/>
          <p:cNvSpPr txBox="1">
            <a:spLocks noChangeArrowheads="1"/>
          </p:cNvSpPr>
          <p:nvPr/>
        </p:nvSpPr>
        <p:spPr bwMode="auto">
          <a:xfrm>
            <a:off x="2890689" y="2057400"/>
            <a:ext cx="439640" cy="229614"/>
          </a:xfrm>
          <a:prstGeom prst="rect">
            <a:avLst/>
          </a:prstGeom>
          <a:solidFill>
            <a:srgbClr val="FFFFFF"/>
          </a:solidFill>
          <a:ln w="9525">
            <a:noFill/>
            <a:round/>
            <a:headEnd/>
            <a:tailEnd/>
          </a:ln>
          <a:effectLst/>
        </p:spPr>
        <p:txBody>
          <a:bodyPr wrap="none" lIns="67770" tIns="33210" rIns="67770" bIns="33210">
            <a:spAutoFit/>
          </a:bodyPr>
          <a:lstStyle/>
          <a:p>
            <a:pPr algn="ctr">
              <a:lnSpc>
                <a:spcPct val="88000"/>
              </a:lnSpc>
              <a:spcBef>
                <a:spcPts val="4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003300"/>
                </a:solidFill>
                <a:latin typeface="Calibri" pitchFamily="34" charset="0"/>
              </a:rPr>
              <a:t>TLBT</a:t>
            </a:r>
          </a:p>
        </p:txBody>
      </p:sp>
      <p:sp>
        <p:nvSpPr>
          <p:cNvPr id="208" name="Text Box 113"/>
          <p:cNvSpPr txBox="1">
            <a:spLocks noChangeArrowheads="1"/>
          </p:cNvSpPr>
          <p:nvPr/>
        </p:nvSpPr>
        <p:spPr bwMode="auto">
          <a:xfrm>
            <a:off x="6797012" y="2478882"/>
            <a:ext cx="186269" cy="314670"/>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0</a:t>
            </a:r>
          </a:p>
        </p:txBody>
      </p:sp>
      <p:sp>
        <p:nvSpPr>
          <p:cNvPr id="209" name="Text Box 114"/>
          <p:cNvSpPr txBox="1">
            <a:spLocks noChangeArrowheads="1"/>
          </p:cNvSpPr>
          <p:nvPr/>
        </p:nvSpPr>
        <p:spPr bwMode="auto">
          <a:xfrm>
            <a:off x="6431491" y="2477691"/>
            <a:ext cx="186269" cy="314670"/>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0</a:t>
            </a:r>
          </a:p>
        </p:txBody>
      </p:sp>
      <p:sp>
        <p:nvSpPr>
          <p:cNvPr id="210" name="Text Box 115"/>
          <p:cNvSpPr txBox="1">
            <a:spLocks noChangeArrowheads="1"/>
          </p:cNvSpPr>
          <p:nvPr/>
        </p:nvSpPr>
        <p:spPr bwMode="auto">
          <a:xfrm>
            <a:off x="6067159" y="2477691"/>
            <a:ext cx="186269" cy="314670"/>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1</a:t>
            </a:r>
          </a:p>
        </p:txBody>
      </p:sp>
      <p:sp>
        <p:nvSpPr>
          <p:cNvPr id="211" name="Text Box 116"/>
          <p:cNvSpPr txBox="1">
            <a:spLocks noChangeArrowheads="1"/>
          </p:cNvSpPr>
          <p:nvPr/>
        </p:nvSpPr>
        <p:spPr bwMode="auto">
          <a:xfrm>
            <a:off x="5701637" y="2477691"/>
            <a:ext cx="186269" cy="314670"/>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0</a:t>
            </a:r>
          </a:p>
        </p:txBody>
      </p:sp>
      <p:sp>
        <p:nvSpPr>
          <p:cNvPr id="212" name="Text Box 117"/>
          <p:cNvSpPr txBox="1">
            <a:spLocks noChangeArrowheads="1"/>
          </p:cNvSpPr>
          <p:nvPr/>
        </p:nvSpPr>
        <p:spPr bwMode="auto">
          <a:xfrm>
            <a:off x="5337306" y="2477691"/>
            <a:ext cx="186269" cy="314670"/>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1</a:t>
            </a:r>
          </a:p>
        </p:txBody>
      </p:sp>
      <p:sp>
        <p:nvSpPr>
          <p:cNvPr id="213" name="Text Box 118"/>
          <p:cNvSpPr txBox="1">
            <a:spLocks noChangeArrowheads="1"/>
          </p:cNvSpPr>
          <p:nvPr/>
        </p:nvSpPr>
        <p:spPr bwMode="auto">
          <a:xfrm>
            <a:off x="4971784" y="2477691"/>
            <a:ext cx="186269" cy="314670"/>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0</a:t>
            </a:r>
          </a:p>
        </p:txBody>
      </p:sp>
      <p:sp>
        <p:nvSpPr>
          <p:cNvPr id="214" name="Text Box 119"/>
          <p:cNvSpPr txBox="1">
            <a:spLocks noChangeArrowheads="1"/>
          </p:cNvSpPr>
          <p:nvPr/>
        </p:nvSpPr>
        <p:spPr bwMode="auto">
          <a:xfrm>
            <a:off x="4607453" y="2478882"/>
            <a:ext cx="186269" cy="314670"/>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1</a:t>
            </a:r>
          </a:p>
        </p:txBody>
      </p:sp>
      <p:sp>
        <p:nvSpPr>
          <p:cNvPr id="215" name="Text Box 120"/>
          <p:cNvSpPr txBox="1">
            <a:spLocks noChangeArrowheads="1"/>
          </p:cNvSpPr>
          <p:nvPr/>
        </p:nvSpPr>
        <p:spPr bwMode="auto">
          <a:xfrm>
            <a:off x="4241931" y="2478882"/>
            <a:ext cx="186269" cy="314670"/>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1</a:t>
            </a:r>
          </a:p>
        </p:txBody>
      </p:sp>
      <p:sp>
        <p:nvSpPr>
          <p:cNvPr id="216" name="Text Box 121"/>
          <p:cNvSpPr txBox="1">
            <a:spLocks noChangeArrowheads="1"/>
          </p:cNvSpPr>
          <p:nvPr/>
        </p:nvSpPr>
        <p:spPr bwMode="auto">
          <a:xfrm>
            <a:off x="3877600" y="2478882"/>
            <a:ext cx="186269" cy="314670"/>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1</a:t>
            </a:r>
          </a:p>
        </p:txBody>
      </p:sp>
      <p:sp>
        <p:nvSpPr>
          <p:cNvPr id="217" name="Text Box 122"/>
          <p:cNvSpPr txBox="1">
            <a:spLocks noChangeArrowheads="1"/>
          </p:cNvSpPr>
          <p:nvPr/>
        </p:nvSpPr>
        <p:spPr bwMode="auto">
          <a:xfrm>
            <a:off x="3512078" y="2478882"/>
            <a:ext cx="186269" cy="314670"/>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1</a:t>
            </a:r>
          </a:p>
        </p:txBody>
      </p:sp>
      <p:sp>
        <p:nvSpPr>
          <p:cNvPr id="218" name="Text Box 123"/>
          <p:cNvSpPr txBox="1">
            <a:spLocks noChangeArrowheads="1"/>
          </p:cNvSpPr>
          <p:nvPr/>
        </p:nvSpPr>
        <p:spPr bwMode="auto">
          <a:xfrm>
            <a:off x="3147747" y="2478882"/>
            <a:ext cx="186269" cy="314670"/>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0</a:t>
            </a:r>
          </a:p>
        </p:txBody>
      </p:sp>
      <p:sp>
        <p:nvSpPr>
          <p:cNvPr id="219" name="Text Box 124"/>
          <p:cNvSpPr txBox="1">
            <a:spLocks noChangeArrowheads="1"/>
          </p:cNvSpPr>
          <p:nvPr/>
        </p:nvSpPr>
        <p:spPr bwMode="auto">
          <a:xfrm>
            <a:off x="2782225" y="2478882"/>
            <a:ext cx="186269" cy="314670"/>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0</a:t>
            </a:r>
          </a:p>
        </p:txBody>
      </p:sp>
      <p:sp>
        <p:nvSpPr>
          <p:cNvPr id="220" name="Text Box 125"/>
          <p:cNvSpPr txBox="1">
            <a:spLocks noChangeArrowheads="1"/>
          </p:cNvSpPr>
          <p:nvPr/>
        </p:nvSpPr>
        <p:spPr bwMode="auto">
          <a:xfrm>
            <a:off x="2417893" y="2478882"/>
            <a:ext cx="186269" cy="314670"/>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0</a:t>
            </a:r>
          </a:p>
        </p:txBody>
      </p:sp>
      <p:sp>
        <p:nvSpPr>
          <p:cNvPr id="221" name="Text Box 126"/>
          <p:cNvSpPr txBox="1">
            <a:spLocks noChangeArrowheads="1"/>
          </p:cNvSpPr>
          <p:nvPr/>
        </p:nvSpPr>
        <p:spPr bwMode="auto">
          <a:xfrm>
            <a:off x="2053562" y="2478882"/>
            <a:ext cx="186269" cy="314670"/>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0</a:t>
            </a:r>
          </a:p>
        </p:txBody>
      </p:sp>
      <p:sp>
        <p:nvSpPr>
          <p:cNvPr id="222" name="Text Box 128"/>
          <p:cNvSpPr txBox="1">
            <a:spLocks noChangeArrowheads="1"/>
          </p:cNvSpPr>
          <p:nvPr/>
        </p:nvSpPr>
        <p:spPr bwMode="auto">
          <a:xfrm>
            <a:off x="2083049" y="3143270"/>
            <a:ext cx="367408" cy="233431"/>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C00000"/>
                </a:solidFill>
                <a:latin typeface="Calibri" pitchFamily="34" charset="0"/>
              </a:rPr>
              <a:t>0x0F</a:t>
            </a:r>
          </a:p>
        </p:txBody>
      </p:sp>
      <p:sp>
        <p:nvSpPr>
          <p:cNvPr id="223" name="Text Box 129"/>
          <p:cNvSpPr txBox="1">
            <a:spLocks noChangeArrowheads="1"/>
          </p:cNvSpPr>
          <p:nvPr/>
        </p:nvSpPr>
        <p:spPr bwMode="auto">
          <a:xfrm>
            <a:off x="3092444" y="3143271"/>
            <a:ext cx="296877" cy="233431"/>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C00000"/>
                </a:solidFill>
                <a:latin typeface="Calibri" pitchFamily="34" charset="0"/>
              </a:rPr>
              <a:t>0x3</a:t>
            </a:r>
          </a:p>
        </p:txBody>
      </p:sp>
      <p:sp>
        <p:nvSpPr>
          <p:cNvPr id="224" name="Text Box 130"/>
          <p:cNvSpPr txBox="1">
            <a:spLocks noChangeArrowheads="1"/>
          </p:cNvSpPr>
          <p:nvPr/>
        </p:nvSpPr>
        <p:spPr bwMode="auto">
          <a:xfrm>
            <a:off x="3816164" y="3143270"/>
            <a:ext cx="375424" cy="233431"/>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C00000"/>
                </a:solidFill>
                <a:latin typeface="Calibri" pitchFamily="34" charset="0"/>
              </a:rPr>
              <a:t>0x03</a:t>
            </a:r>
          </a:p>
        </p:txBody>
      </p:sp>
      <p:sp>
        <p:nvSpPr>
          <p:cNvPr id="225" name="Text Box 131"/>
          <p:cNvSpPr txBox="1">
            <a:spLocks noChangeArrowheads="1"/>
          </p:cNvSpPr>
          <p:nvPr/>
        </p:nvSpPr>
        <p:spPr bwMode="auto">
          <a:xfrm>
            <a:off x="5082802" y="3143251"/>
            <a:ext cx="149400" cy="233431"/>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C00000"/>
                </a:solidFill>
                <a:latin typeface="Calibri" pitchFamily="34" charset="0"/>
              </a:rPr>
              <a:t>Y</a:t>
            </a:r>
          </a:p>
        </p:txBody>
      </p:sp>
      <p:sp>
        <p:nvSpPr>
          <p:cNvPr id="226" name="Text Box 133"/>
          <p:cNvSpPr txBox="1">
            <a:spLocks noChangeArrowheads="1"/>
          </p:cNvSpPr>
          <p:nvPr/>
        </p:nvSpPr>
        <p:spPr bwMode="auto">
          <a:xfrm>
            <a:off x="6311912" y="3143270"/>
            <a:ext cx="170239" cy="233431"/>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C00000"/>
                </a:solidFill>
                <a:latin typeface="Calibri" pitchFamily="34" charset="0"/>
              </a:rPr>
              <a:t>N</a:t>
            </a:r>
          </a:p>
        </p:txBody>
      </p:sp>
      <p:sp>
        <p:nvSpPr>
          <p:cNvPr id="227" name="Text Box 134"/>
          <p:cNvSpPr txBox="1">
            <a:spLocks noChangeArrowheads="1"/>
          </p:cNvSpPr>
          <p:nvPr/>
        </p:nvSpPr>
        <p:spPr bwMode="auto">
          <a:xfrm>
            <a:off x="7035122" y="3143270"/>
            <a:ext cx="394660" cy="233431"/>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C00000"/>
                </a:solidFill>
                <a:latin typeface="Calibri" pitchFamily="34" charset="0"/>
              </a:rPr>
              <a:t>0x0D</a:t>
            </a:r>
          </a:p>
        </p:txBody>
      </p:sp>
      <p:sp>
        <p:nvSpPr>
          <p:cNvPr id="37889" name="Rectangle 1"/>
          <p:cNvSpPr>
            <a:spLocks noGrp="1" noChangeArrowheads="1"/>
          </p:cNvSpPr>
          <p:nvPr>
            <p:ph type="title"/>
          </p:nvPr>
        </p:nvSpPr>
        <p:spPr>
          <a:xfrm>
            <a:off x="357018" y="435678"/>
            <a:ext cx="7592093" cy="762000"/>
          </a:xfrm>
          <a:ln/>
        </p:spPr>
        <p:txBody>
          <a:bodyPr>
            <a:normAutofit/>
          </a:bodyPr>
          <a:lstStyle/>
          <a:p>
            <a:r>
              <a:rPr lang="en-GB" dirty="0"/>
              <a:t>Address Translation Example</a:t>
            </a:r>
          </a:p>
        </p:txBody>
      </p:sp>
      <p:sp>
        <p:nvSpPr>
          <p:cNvPr id="130" name="Rectangle 2"/>
          <p:cNvSpPr txBox="1">
            <a:spLocks noChangeArrowheads="1"/>
          </p:cNvSpPr>
          <p:nvPr/>
        </p:nvSpPr>
        <p:spPr bwMode="auto">
          <a:xfrm>
            <a:off x="1473553" y="1768839"/>
            <a:ext cx="5981392" cy="2904761"/>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166688" indent="-166688">
              <a:lnSpc>
                <a:spcPct val="73000"/>
              </a:lnSpc>
              <a:buSzPct val="100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r>
              <a:rPr lang="en-GB" sz="1800" kern="0" dirty="0"/>
              <a:t>Virtual Address: </a:t>
            </a:r>
            <a:r>
              <a:rPr lang="en-GB" sz="1800" kern="0" dirty="0">
                <a:latin typeface="Courier New" pitchFamily="49" charset="0"/>
              </a:rPr>
              <a:t>0x03D4</a:t>
            </a:r>
          </a:p>
          <a:p>
            <a:pPr marL="166688" indent="-166688">
              <a:lnSpc>
                <a:spcPct val="73000"/>
              </a:lnSpc>
              <a:buSzPct val="100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800" kern="0" dirty="0">
              <a:latin typeface="Courier New" pitchFamily="49" charset="0"/>
            </a:endParaRPr>
          </a:p>
          <a:p>
            <a:pPr marL="166688" indent="-166688">
              <a:lnSpc>
                <a:spcPct val="80000"/>
              </a:lnSpc>
              <a:buSzPct val="100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800" kern="0" dirty="0">
              <a:latin typeface="Courier New" pitchFamily="49" charset="0"/>
            </a:endParaRPr>
          </a:p>
          <a:p>
            <a:pPr marL="419100" lvl="1" indent="-165497">
              <a:lnSpc>
                <a:spcPct val="85000"/>
              </a:lnSpc>
              <a:buSzPct val="75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500" kern="0" dirty="0">
              <a:latin typeface="Courier New" pitchFamily="49" charset="0"/>
            </a:endParaRPr>
          </a:p>
          <a:p>
            <a:pPr marL="419100" lvl="1" indent="-165497">
              <a:lnSpc>
                <a:spcPct val="78000"/>
              </a:lnSpc>
              <a:spcBef>
                <a:spcPts val="375"/>
              </a:spcBef>
              <a:buSzPct val="75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200" kern="0" dirty="0"/>
          </a:p>
          <a:p>
            <a:pPr marL="419100" lvl="1" indent="-165497">
              <a:lnSpc>
                <a:spcPct val="78000"/>
              </a:lnSpc>
              <a:spcBef>
                <a:spcPts val="375"/>
              </a:spcBef>
              <a:buSzPct val="75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200" kern="0" dirty="0"/>
          </a:p>
          <a:p>
            <a:pPr marL="419100" lvl="1" indent="-165497">
              <a:lnSpc>
                <a:spcPct val="78000"/>
              </a:lnSpc>
              <a:spcBef>
                <a:spcPts val="375"/>
              </a:spcBef>
              <a:buSzPct val="75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r>
              <a:rPr lang="en-GB" sz="1200" kern="0" dirty="0"/>
              <a:t>VPN ___	TLBI ___	TLBT ____	          TLB Hit? __	Page Fault? __        PPN: ____</a:t>
            </a:r>
            <a:endParaRPr lang="en-GB" sz="1500" kern="0" dirty="0"/>
          </a:p>
          <a:p>
            <a:pPr marL="166688" indent="-166688">
              <a:lnSpc>
                <a:spcPct val="73000"/>
              </a:lnSpc>
              <a:buSzPct val="100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800" kern="0" dirty="0"/>
          </a:p>
          <a:p>
            <a:pPr marL="166688" indent="-166688">
              <a:lnSpc>
                <a:spcPct val="73000"/>
              </a:lnSpc>
              <a:buSzPct val="100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800" kern="0" dirty="0"/>
          </a:p>
          <a:p>
            <a:pPr marL="166688" indent="-166688">
              <a:lnSpc>
                <a:spcPct val="73000"/>
              </a:lnSpc>
              <a:buSzPct val="100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800" kern="0" dirty="0"/>
          </a:p>
          <a:p>
            <a:pPr marL="166688" indent="-166688">
              <a:lnSpc>
                <a:spcPct val="73000"/>
              </a:lnSpc>
              <a:buSzPct val="100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800" kern="0" dirty="0"/>
          </a:p>
          <a:p>
            <a:pPr marL="166688" indent="-166688">
              <a:lnSpc>
                <a:spcPct val="73000"/>
              </a:lnSpc>
              <a:buSzPct val="100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800" kern="0" dirty="0"/>
          </a:p>
          <a:p>
            <a:pPr marL="166688" indent="-166688">
              <a:lnSpc>
                <a:spcPct val="73000"/>
              </a:lnSpc>
              <a:buSzPct val="100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800" kern="0" dirty="0"/>
          </a:p>
          <a:p>
            <a:pPr marL="166688" indent="-166688">
              <a:lnSpc>
                <a:spcPct val="73000"/>
              </a:lnSpc>
              <a:buSzPct val="100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r>
              <a:rPr lang="en-GB" sz="1800" kern="0" dirty="0"/>
              <a:t>Physical Address</a:t>
            </a:r>
          </a:p>
          <a:p>
            <a:pPr marL="419100" lvl="1" indent="-165497">
              <a:lnSpc>
                <a:spcPct val="78000"/>
              </a:lnSpc>
              <a:buSzPct val="75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500" kern="0" dirty="0"/>
          </a:p>
          <a:p>
            <a:pPr marL="419100" lvl="1" indent="-165497">
              <a:lnSpc>
                <a:spcPct val="78000"/>
              </a:lnSpc>
              <a:buSzPct val="75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500" kern="0" dirty="0"/>
          </a:p>
          <a:p>
            <a:pPr marL="419100" lvl="1" indent="-165497">
              <a:lnSpc>
                <a:spcPct val="78000"/>
              </a:lnSpc>
              <a:buSzPct val="75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500" kern="0" dirty="0"/>
          </a:p>
          <a:p>
            <a:pPr marL="419100" lvl="1" indent="-165497">
              <a:lnSpc>
                <a:spcPct val="78000"/>
              </a:lnSpc>
              <a:buSzPct val="75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825" kern="0" dirty="0"/>
          </a:p>
          <a:p>
            <a:pPr marL="419100" lvl="1" indent="-165497">
              <a:lnSpc>
                <a:spcPct val="78000"/>
              </a:lnSpc>
              <a:buSzPct val="75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200" kern="0" dirty="0"/>
          </a:p>
          <a:p>
            <a:pPr marL="419100" lvl="1" indent="-165497">
              <a:lnSpc>
                <a:spcPct val="78000"/>
              </a:lnSpc>
              <a:buSzPct val="75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200" kern="0" dirty="0"/>
          </a:p>
          <a:p>
            <a:pPr marL="419100" lvl="1" indent="-165497">
              <a:lnSpc>
                <a:spcPct val="78000"/>
              </a:lnSpc>
              <a:buSzPct val="75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endParaRPr lang="en-GB" sz="1200" kern="0" dirty="0"/>
          </a:p>
          <a:p>
            <a:pPr marL="419100" lvl="1" indent="-165497">
              <a:lnSpc>
                <a:spcPct val="78000"/>
              </a:lnSpc>
              <a:spcBef>
                <a:spcPts val="375"/>
              </a:spcBef>
              <a:buSzPct val="75000"/>
              <a:buNone/>
              <a:tabLst>
                <a:tab pos="166688" algn="l"/>
                <a:tab pos="561975" algn="l"/>
                <a:tab pos="1247775" algn="l"/>
                <a:tab pos="1933575" algn="l"/>
                <a:tab pos="2619375" algn="l"/>
                <a:tab pos="3305175" algn="l"/>
                <a:tab pos="3990975" algn="l"/>
                <a:tab pos="4676775" algn="l"/>
                <a:tab pos="5362575" algn="l"/>
                <a:tab pos="6048375" algn="l"/>
                <a:tab pos="6734175" algn="l"/>
                <a:tab pos="7419975" algn="l"/>
              </a:tabLst>
            </a:pPr>
            <a:r>
              <a:rPr lang="en-GB" sz="1200" kern="0" dirty="0"/>
              <a:t>	</a:t>
            </a:r>
          </a:p>
        </p:txBody>
      </p:sp>
      <p:sp>
        <p:nvSpPr>
          <p:cNvPr id="169" name="Rectangle 62"/>
          <p:cNvSpPr>
            <a:spLocks noChangeArrowheads="1"/>
          </p:cNvSpPr>
          <p:nvPr/>
        </p:nvSpPr>
        <p:spPr bwMode="auto">
          <a:xfrm>
            <a:off x="2696767" y="5344319"/>
            <a:ext cx="365522" cy="228600"/>
          </a:xfrm>
          <a:prstGeom prst="rect">
            <a:avLst/>
          </a:prstGeom>
          <a:solidFill>
            <a:srgbClr val="D5F1CF"/>
          </a:solidFill>
          <a:ln w="9360">
            <a:solidFill>
              <a:srgbClr val="000066"/>
            </a:solidFill>
            <a:miter lim="800000"/>
            <a:headEnd/>
            <a:tailEnd/>
          </a:ln>
          <a:effectLst/>
        </p:spPr>
        <p:txBody>
          <a:bodyPr wrap="none" anchor="ctr"/>
          <a:lstStyle/>
          <a:p>
            <a:endParaRPr lang="en-US" sz="1800"/>
          </a:p>
        </p:txBody>
      </p:sp>
      <p:sp>
        <p:nvSpPr>
          <p:cNvPr id="170" name="Rectangle 63"/>
          <p:cNvSpPr>
            <a:spLocks noChangeArrowheads="1"/>
          </p:cNvSpPr>
          <p:nvPr/>
        </p:nvSpPr>
        <p:spPr bwMode="auto">
          <a:xfrm>
            <a:off x="2696767" y="51157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11</a:t>
            </a:r>
          </a:p>
        </p:txBody>
      </p:sp>
      <p:sp>
        <p:nvSpPr>
          <p:cNvPr id="171" name="Rectangle 65"/>
          <p:cNvSpPr>
            <a:spLocks noChangeArrowheads="1"/>
          </p:cNvSpPr>
          <p:nvPr/>
        </p:nvSpPr>
        <p:spPr bwMode="auto">
          <a:xfrm>
            <a:off x="3062289" y="5344319"/>
            <a:ext cx="365522" cy="228600"/>
          </a:xfrm>
          <a:prstGeom prst="rect">
            <a:avLst/>
          </a:prstGeom>
          <a:solidFill>
            <a:srgbClr val="D5F1CF"/>
          </a:solidFill>
          <a:ln w="9360">
            <a:solidFill>
              <a:srgbClr val="000066"/>
            </a:solidFill>
            <a:miter lim="800000"/>
            <a:headEnd/>
            <a:tailEnd/>
          </a:ln>
          <a:effectLst/>
        </p:spPr>
        <p:txBody>
          <a:bodyPr wrap="none" anchor="ctr"/>
          <a:lstStyle/>
          <a:p>
            <a:endParaRPr lang="en-US" sz="1800"/>
          </a:p>
        </p:txBody>
      </p:sp>
      <p:sp>
        <p:nvSpPr>
          <p:cNvPr id="172" name="Rectangle 66"/>
          <p:cNvSpPr>
            <a:spLocks noChangeArrowheads="1"/>
          </p:cNvSpPr>
          <p:nvPr/>
        </p:nvSpPr>
        <p:spPr bwMode="auto">
          <a:xfrm>
            <a:off x="3062289" y="51157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10</a:t>
            </a:r>
          </a:p>
        </p:txBody>
      </p:sp>
      <p:sp>
        <p:nvSpPr>
          <p:cNvPr id="173" name="Rectangle 68"/>
          <p:cNvSpPr>
            <a:spLocks noChangeArrowheads="1"/>
          </p:cNvSpPr>
          <p:nvPr/>
        </p:nvSpPr>
        <p:spPr bwMode="auto">
          <a:xfrm>
            <a:off x="3427810" y="5344319"/>
            <a:ext cx="365522" cy="228600"/>
          </a:xfrm>
          <a:prstGeom prst="rect">
            <a:avLst/>
          </a:prstGeom>
          <a:solidFill>
            <a:srgbClr val="D5F1CF"/>
          </a:solidFill>
          <a:ln w="9360">
            <a:solidFill>
              <a:srgbClr val="000066"/>
            </a:solidFill>
            <a:miter lim="800000"/>
            <a:headEnd/>
            <a:tailEnd/>
          </a:ln>
          <a:effectLst/>
        </p:spPr>
        <p:txBody>
          <a:bodyPr wrap="none" anchor="ctr"/>
          <a:lstStyle/>
          <a:p>
            <a:endParaRPr lang="en-US" sz="1800"/>
          </a:p>
        </p:txBody>
      </p:sp>
      <p:sp>
        <p:nvSpPr>
          <p:cNvPr id="174" name="Rectangle 69"/>
          <p:cNvSpPr>
            <a:spLocks noChangeArrowheads="1"/>
          </p:cNvSpPr>
          <p:nvPr/>
        </p:nvSpPr>
        <p:spPr bwMode="auto">
          <a:xfrm>
            <a:off x="3427810" y="51157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9</a:t>
            </a:r>
          </a:p>
        </p:txBody>
      </p:sp>
      <p:sp>
        <p:nvSpPr>
          <p:cNvPr id="175" name="Rectangle 71"/>
          <p:cNvSpPr>
            <a:spLocks noChangeArrowheads="1"/>
          </p:cNvSpPr>
          <p:nvPr/>
        </p:nvSpPr>
        <p:spPr bwMode="auto">
          <a:xfrm>
            <a:off x="3793333" y="5344319"/>
            <a:ext cx="365522" cy="228600"/>
          </a:xfrm>
          <a:prstGeom prst="rect">
            <a:avLst/>
          </a:prstGeom>
          <a:solidFill>
            <a:srgbClr val="D5F1CF"/>
          </a:solidFill>
          <a:ln w="9360">
            <a:solidFill>
              <a:srgbClr val="000066"/>
            </a:solidFill>
            <a:miter lim="800000"/>
            <a:headEnd/>
            <a:tailEnd/>
          </a:ln>
          <a:effectLst/>
        </p:spPr>
        <p:txBody>
          <a:bodyPr wrap="none" anchor="ctr"/>
          <a:lstStyle/>
          <a:p>
            <a:endParaRPr lang="en-US" sz="1800"/>
          </a:p>
        </p:txBody>
      </p:sp>
      <p:sp>
        <p:nvSpPr>
          <p:cNvPr id="176" name="Rectangle 72"/>
          <p:cNvSpPr>
            <a:spLocks noChangeArrowheads="1"/>
          </p:cNvSpPr>
          <p:nvPr/>
        </p:nvSpPr>
        <p:spPr bwMode="auto">
          <a:xfrm>
            <a:off x="3793333" y="51157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8</a:t>
            </a:r>
          </a:p>
        </p:txBody>
      </p:sp>
      <p:sp>
        <p:nvSpPr>
          <p:cNvPr id="177" name="Rectangle 74"/>
          <p:cNvSpPr>
            <a:spLocks noChangeArrowheads="1"/>
          </p:cNvSpPr>
          <p:nvPr/>
        </p:nvSpPr>
        <p:spPr bwMode="auto">
          <a:xfrm>
            <a:off x="4158854" y="5344319"/>
            <a:ext cx="365522" cy="228600"/>
          </a:xfrm>
          <a:prstGeom prst="rect">
            <a:avLst/>
          </a:prstGeom>
          <a:solidFill>
            <a:srgbClr val="D5F1CF"/>
          </a:solidFill>
          <a:ln w="9360">
            <a:solidFill>
              <a:srgbClr val="000066"/>
            </a:solidFill>
            <a:miter lim="800000"/>
            <a:headEnd/>
            <a:tailEnd/>
          </a:ln>
          <a:effectLst/>
        </p:spPr>
        <p:txBody>
          <a:bodyPr wrap="none" anchor="ctr"/>
          <a:lstStyle/>
          <a:p>
            <a:endParaRPr lang="en-US" sz="1800"/>
          </a:p>
        </p:txBody>
      </p:sp>
      <p:sp>
        <p:nvSpPr>
          <p:cNvPr id="178" name="Rectangle 75"/>
          <p:cNvSpPr>
            <a:spLocks noChangeArrowheads="1"/>
          </p:cNvSpPr>
          <p:nvPr/>
        </p:nvSpPr>
        <p:spPr bwMode="auto">
          <a:xfrm>
            <a:off x="4158854" y="51157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7</a:t>
            </a:r>
          </a:p>
        </p:txBody>
      </p:sp>
      <p:sp>
        <p:nvSpPr>
          <p:cNvPr id="179" name="Rectangle 77"/>
          <p:cNvSpPr>
            <a:spLocks noChangeArrowheads="1"/>
          </p:cNvSpPr>
          <p:nvPr/>
        </p:nvSpPr>
        <p:spPr bwMode="auto">
          <a:xfrm>
            <a:off x="4524376" y="5344319"/>
            <a:ext cx="365522" cy="228600"/>
          </a:xfrm>
          <a:prstGeom prst="rect">
            <a:avLst/>
          </a:prstGeom>
          <a:solidFill>
            <a:srgbClr val="D5F1CF"/>
          </a:solidFill>
          <a:ln w="9360">
            <a:solidFill>
              <a:srgbClr val="000066"/>
            </a:solidFill>
            <a:miter lim="800000"/>
            <a:headEnd/>
            <a:tailEnd/>
          </a:ln>
          <a:effectLst/>
        </p:spPr>
        <p:txBody>
          <a:bodyPr wrap="none" anchor="ctr"/>
          <a:lstStyle/>
          <a:p>
            <a:endParaRPr lang="en-US" sz="1800"/>
          </a:p>
        </p:txBody>
      </p:sp>
      <p:sp>
        <p:nvSpPr>
          <p:cNvPr id="180" name="Rectangle 78"/>
          <p:cNvSpPr>
            <a:spLocks noChangeArrowheads="1"/>
          </p:cNvSpPr>
          <p:nvPr/>
        </p:nvSpPr>
        <p:spPr bwMode="auto">
          <a:xfrm>
            <a:off x="4524376" y="51157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6</a:t>
            </a:r>
          </a:p>
        </p:txBody>
      </p:sp>
      <p:sp>
        <p:nvSpPr>
          <p:cNvPr id="181" name="Rectangle 80"/>
          <p:cNvSpPr>
            <a:spLocks noChangeArrowheads="1"/>
          </p:cNvSpPr>
          <p:nvPr/>
        </p:nvSpPr>
        <p:spPr bwMode="auto">
          <a:xfrm>
            <a:off x="4889898" y="534431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182" name="Rectangle 81"/>
          <p:cNvSpPr>
            <a:spLocks noChangeArrowheads="1"/>
          </p:cNvSpPr>
          <p:nvPr/>
        </p:nvSpPr>
        <p:spPr bwMode="auto">
          <a:xfrm>
            <a:off x="4889898" y="51157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5</a:t>
            </a:r>
          </a:p>
        </p:txBody>
      </p:sp>
      <p:sp>
        <p:nvSpPr>
          <p:cNvPr id="183" name="Rectangle 83"/>
          <p:cNvSpPr>
            <a:spLocks noChangeArrowheads="1"/>
          </p:cNvSpPr>
          <p:nvPr/>
        </p:nvSpPr>
        <p:spPr bwMode="auto">
          <a:xfrm>
            <a:off x="5255420" y="534431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184" name="Rectangle 84"/>
          <p:cNvSpPr>
            <a:spLocks noChangeArrowheads="1"/>
          </p:cNvSpPr>
          <p:nvPr/>
        </p:nvSpPr>
        <p:spPr bwMode="auto">
          <a:xfrm>
            <a:off x="5255420" y="51157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4</a:t>
            </a:r>
          </a:p>
        </p:txBody>
      </p:sp>
      <p:sp>
        <p:nvSpPr>
          <p:cNvPr id="185" name="Rectangle 86"/>
          <p:cNvSpPr>
            <a:spLocks noChangeArrowheads="1"/>
          </p:cNvSpPr>
          <p:nvPr/>
        </p:nvSpPr>
        <p:spPr bwMode="auto">
          <a:xfrm>
            <a:off x="5620942" y="534431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186" name="Rectangle 87"/>
          <p:cNvSpPr>
            <a:spLocks noChangeArrowheads="1"/>
          </p:cNvSpPr>
          <p:nvPr/>
        </p:nvSpPr>
        <p:spPr bwMode="auto">
          <a:xfrm>
            <a:off x="5620942" y="51157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3</a:t>
            </a:r>
          </a:p>
        </p:txBody>
      </p:sp>
      <p:sp>
        <p:nvSpPr>
          <p:cNvPr id="187" name="Rectangle 89"/>
          <p:cNvSpPr>
            <a:spLocks noChangeArrowheads="1"/>
          </p:cNvSpPr>
          <p:nvPr/>
        </p:nvSpPr>
        <p:spPr bwMode="auto">
          <a:xfrm>
            <a:off x="5986464" y="534431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188" name="Rectangle 90"/>
          <p:cNvSpPr>
            <a:spLocks noChangeArrowheads="1"/>
          </p:cNvSpPr>
          <p:nvPr/>
        </p:nvSpPr>
        <p:spPr bwMode="auto">
          <a:xfrm>
            <a:off x="5986464" y="51157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2</a:t>
            </a:r>
          </a:p>
        </p:txBody>
      </p:sp>
      <p:sp>
        <p:nvSpPr>
          <p:cNvPr id="189" name="Rectangle 92"/>
          <p:cNvSpPr>
            <a:spLocks noChangeArrowheads="1"/>
          </p:cNvSpPr>
          <p:nvPr/>
        </p:nvSpPr>
        <p:spPr bwMode="auto">
          <a:xfrm>
            <a:off x="6351985" y="534431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190" name="Rectangle 93"/>
          <p:cNvSpPr>
            <a:spLocks noChangeArrowheads="1"/>
          </p:cNvSpPr>
          <p:nvPr/>
        </p:nvSpPr>
        <p:spPr bwMode="auto">
          <a:xfrm>
            <a:off x="6351985" y="51157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1</a:t>
            </a:r>
          </a:p>
        </p:txBody>
      </p:sp>
      <p:sp>
        <p:nvSpPr>
          <p:cNvPr id="191" name="Rectangle 95"/>
          <p:cNvSpPr>
            <a:spLocks noChangeArrowheads="1"/>
          </p:cNvSpPr>
          <p:nvPr/>
        </p:nvSpPr>
        <p:spPr bwMode="auto">
          <a:xfrm>
            <a:off x="6717508" y="5344319"/>
            <a:ext cx="365522" cy="2286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sz="1800"/>
          </a:p>
        </p:txBody>
      </p:sp>
      <p:sp>
        <p:nvSpPr>
          <p:cNvPr id="192" name="Rectangle 96"/>
          <p:cNvSpPr>
            <a:spLocks noChangeArrowheads="1"/>
          </p:cNvSpPr>
          <p:nvPr/>
        </p:nvSpPr>
        <p:spPr bwMode="auto">
          <a:xfrm>
            <a:off x="6717508" y="5115719"/>
            <a:ext cx="365522" cy="228600"/>
          </a:xfrm>
          <a:prstGeom prst="rect">
            <a:avLst/>
          </a:prstGeom>
          <a:noFill/>
          <a:ln w="9525">
            <a:noFill/>
            <a:round/>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rPr>
              <a:t>0</a:t>
            </a:r>
          </a:p>
        </p:txBody>
      </p:sp>
      <p:grpSp>
        <p:nvGrpSpPr>
          <p:cNvPr id="193" name="Group 97"/>
          <p:cNvGrpSpPr>
            <a:grpSpLocks/>
          </p:cNvGrpSpPr>
          <p:nvPr/>
        </p:nvGrpSpPr>
        <p:grpSpPr bwMode="auto">
          <a:xfrm>
            <a:off x="4896645" y="5636422"/>
            <a:ext cx="2193131" cy="310753"/>
            <a:chOff x="3101" y="3292"/>
            <a:chExt cx="1842" cy="261"/>
          </a:xfrm>
        </p:grpSpPr>
        <p:sp>
          <p:nvSpPr>
            <p:cNvPr id="194"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195" name="Text Box 99"/>
            <p:cNvSpPr txBox="1">
              <a:spLocks noChangeArrowheads="1"/>
            </p:cNvSpPr>
            <p:nvPr/>
          </p:nvSpPr>
          <p:spPr bwMode="auto">
            <a:xfrm>
              <a:off x="3808" y="3292"/>
              <a:ext cx="453" cy="261"/>
            </a:xfrm>
            <a:prstGeom prst="rect">
              <a:avLst/>
            </a:prstGeom>
            <a:solidFill>
              <a:srgbClr val="FFFFFF"/>
            </a:solidFill>
            <a:ln w="9525">
              <a:noFill/>
              <a:round/>
              <a:headEnd/>
              <a:tailEnd/>
            </a:ln>
            <a:effectLst/>
          </p:spPr>
          <p:txBody>
            <a:bodyPr wrap="none" lIns="67770" tIns="33210" rIns="67770" bIns="33210">
              <a:spAutoFit/>
            </a:bodyPr>
            <a:lstStyle/>
            <a:p>
              <a:pPr>
                <a:lnSpc>
                  <a:spcPct val="88000"/>
                </a:lnSpc>
                <a:spcBef>
                  <a:spcPts val="50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latin typeface="Calibri" pitchFamily="34" charset="0"/>
                </a:rPr>
                <a:t>PPO</a:t>
              </a:r>
            </a:p>
          </p:txBody>
        </p:sp>
      </p:grpSp>
      <p:grpSp>
        <p:nvGrpSpPr>
          <p:cNvPr id="196" name="Group 100"/>
          <p:cNvGrpSpPr>
            <a:grpSpLocks/>
          </p:cNvGrpSpPr>
          <p:nvPr/>
        </p:nvGrpSpPr>
        <p:grpSpPr bwMode="auto">
          <a:xfrm>
            <a:off x="2712244" y="5630072"/>
            <a:ext cx="2193131" cy="310753"/>
            <a:chOff x="1277" y="3292"/>
            <a:chExt cx="1842" cy="261"/>
          </a:xfrm>
        </p:grpSpPr>
        <p:sp>
          <p:nvSpPr>
            <p:cNvPr id="197"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sz="1800"/>
            </a:p>
          </p:txBody>
        </p:sp>
        <p:sp>
          <p:nvSpPr>
            <p:cNvPr id="198" name="Text Box 102"/>
            <p:cNvSpPr txBox="1">
              <a:spLocks noChangeArrowheads="1"/>
            </p:cNvSpPr>
            <p:nvPr/>
          </p:nvSpPr>
          <p:spPr bwMode="auto">
            <a:xfrm>
              <a:off x="1984" y="3292"/>
              <a:ext cx="450" cy="261"/>
            </a:xfrm>
            <a:prstGeom prst="rect">
              <a:avLst/>
            </a:prstGeom>
            <a:solidFill>
              <a:srgbClr val="FFFFFF"/>
            </a:solidFill>
            <a:ln w="9525">
              <a:noFill/>
              <a:round/>
              <a:headEnd/>
              <a:tailEnd/>
            </a:ln>
            <a:effectLst/>
          </p:spPr>
          <p:txBody>
            <a:bodyPr wrap="none" lIns="67770" tIns="33210" rIns="67770" bIns="33210">
              <a:spAutoFit/>
            </a:bodyPr>
            <a:lstStyle/>
            <a:p>
              <a:pPr>
                <a:lnSpc>
                  <a:spcPct val="88000"/>
                </a:lnSpc>
                <a:spcBef>
                  <a:spcPts val="50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latin typeface="Calibri" pitchFamily="34" charset="0"/>
                </a:rPr>
                <a:t>PPN</a:t>
              </a:r>
            </a:p>
          </p:txBody>
        </p:sp>
      </p:grpSp>
      <p:grpSp>
        <p:nvGrpSpPr>
          <p:cNvPr id="228" name="Group 135"/>
          <p:cNvGrpSpPr>
            <a:grpSpLocks/>
          </p:cNvGrpSpPr>
          <p:nvPr/>
        </p:nvGrpSpPr>
        <p:grpSpPr bwMode="auto">
          <a:xfrm>
            <a:off x="2790428" y="5342733"/>
            <a:ext cx="4211242" cy="315516"/>
            <a:chOff x="1332" y="3030"/>
            <a:chExt cx="3537" cy="265"/>
          </a:xfrm>
        </p:grpSpPr>
        <p:sp>
          <p:nvSpPr>
            <p:cNvPr id="229" name="Text Box 136"/>
            <p:cNvSpPr txBox="1">
              <a:spLocks noChangeArrowheads="1"/>
            </p:cNvSpPr>
            <p:nvPr/>
          </p:nvSpPr>
          <p:spPr bwMode="auto">
            <a:xfrm>
              <a:off x="4713" y="3031"/>
              <a:ext cx="156" cy="264"/>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0</a:t>
              </a:r>
            </a:p>
          </p:txBody>
        </p:sp>
        <p:sp>
          <p:nvSpPr>
            <p:cNvPr id="230" name="Text Box 137"/>
            <p:cNvSpPr txBox="1">
              <a:spLocks noChangeArrowheads="1"/>
            </p:cNvSpPr>
            <p:nvPr/>
          </p:nvSpPr>
          <p:spPr bwMode="auto">
            <a:xfrm>
              <a:off x="4405" y="3030"/>
              <a:ext cx="156" cy="264"/>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0</a:t>
              </a:r>
            </a:p>
          </p:txBody>
        </p:sp>
        <p:sp>
          <p:nvSpPr>
            <p:cNvPr id="231" name="Text Box 138"/>
            <p:cNvSpPr txBox="1">
              <a:spLocks noChangeArrowheads="1"/>
            </p:cNvSpPr>
            <p:nvPr/>
          </p:nvSpPr>
          <p:spPr bwMode="auto">
            <a:xfrm>
              <a:off x="3790" y="3030"/>
              <a:ext cx="156" cy="264"/>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0</a:t>
              </a:r>
            </a:p>
          </p:txBody>
        </p:sp>
        <p:sp>
          <p:nvSpPr>
            <p:cNvPr id="232" name="Text Box 139"/>
            <p:cNvSpPr txBox="1">
              <a:spLocks noChangeArrowheads="1"/>
            </p:cNvSpPr>
            <p:nvPr/>
          </p:nvSpPr>
          <p:spPr bwMode="auto">
            <a:xfrm>
              <a:off x="2868" y="3030"/>
              <a:ext cx="156" cy="264"/>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1</a:t>
              </a:r>
            </a:p>
          </p:txBody>
        </p:sp>
        <p:sp>
          <p:nvSpPr>
            <p:cNvPr id="233" name="Text Box 140"/>
            <p:cNvSpPr txBox="1">
              <a:spLocks noChangeArrowheads="1"/>
            </p:cNvSpPr>
            <p:nvPr/>
          </p:nvSpPr>
          <p:spPr bwMode="auto">
            <a:xfrm>
              <a:off x="2561" y="3030"/>
              <a:ext cx="156" cy="264"/>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0</a:t>
              </a:r>
            </a:p>
          </p:txBody>
        </p:sp>
        <p:sp>
          <p:nvSpPr>
            <p:cNvPr id="234" name="Text Box 141"/>
            <p:cNvSpPr txBox="1">
              <a:spLocks noChangeArrowheads="1"/>
            </p:cNvSpPr>
            <p:nvPr/>
          </p:nvSpPr>
          <p:spPr bwMode="auto">
            <a:xfrm>
              <a:off x="2253" y="3030"/>
              <a:ext cx="156" cy="264"/>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1</a:t>
              </a:r>
            </a:p>
          </p:txBody>
        </p:sp>
        <p:sp>
          <p:nvSpPr>
            <p:cNvPr id="235" name="Text Box 142"/>
            <p:cNvSpPr txBox="1">
              <a:spLocks noChangeArrowheads="1"/>
            </p:cNvSpPr>
            <p:nvPr/>
          </p:nvSpPr>
          <p:spPr bwMode="auto">
            <a:xfrm>
              <a:off x="1639" y="3030"/>
              <a:ext cx="156" cy="264"/>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0</a:t>
              </a:r>
            </a:p>
          </p:txBody>
        </p:sp>
        <p:sp>
          <p:nvSpPr>
            <p:cNvPr id="236" name="Text Box 143"/>
            <p:cNvSpPr txBox="1">
              <a:spLocks noChangeArrowheads="1"/>
            </p:cNvSpPr>
            <p:nvPr/>
          </p:nvSpPr>
          <p:spPr bwMode="auto">
            <a:xfrm>
              <a:off x="4098" y="3030"/>
              <a:ext cx="156" cy="264"/>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1</a:t>
              </a:r>
            </a:p>
          </p:txBody>
        </p:sp>
        <p:sp>
          <p:nvSpPr>
            <p:cNvPr id="237" name="Text Box 144"/>
            <p:cNvSpPr txBox="1">
              <a:spLocks noChangeArrowheads="1"/>
            </p:cNvSpPr>
            <p:nvPr/>
          </p:nvSpPr>
          <p:spPr bwMode="auto">
            <a:xfrm>
              <a:off x="3483" y="3030"/>
              <a:ext cx="156" cy="264"/>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1</a:t>
              </a:r>
            </a:p>
          </p:txBody>
        </p:sp>
        <p:sp>
          <p:nvSpPr>
            <p:cNvPr id="238" name="Text Box 145"/>
            <p:cNvSpPr txBox="1">
              <a:spLocks noChangeArrowheads="1"/>
            </p:cNvSpPr>
            <p:nvPr/>
          </p:nvSpPr>
          <p:spPr bwMode="auto">
            <a:xfrm>
              <a:off x="3176" y="3030"/>
              <a:ext cx="156" cy="264"/>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0</a:t>
              </a:r>
            </a:p>
          </p:txBody>
        </p:sp>
        <p:sp>
          <p:nvSpPr>
            <p:cNvPr id="239" name="Text Box 146"/>
            <p:cNvSpPr txBox="1">
              <a:spLocks noChangeArrowheads="1"/>
            </p:cNvSpPr>
            <p:nvPr/>
          </p:nvSpPr>
          <p:spPr bwMode="auto">
            <a:xfrm>
              <a:off x="1945" y="3030"/>
              <a:ext cx="156" cy="264"/>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1</a:t>
              </a:r>
            </a:p>
          </p:txBody>
        </p:sp>
        <p:sp>
          <p:nvSpPr>
            <p:cNvPr id="240" name="Text Box 147"/>
            <p:cNvSpPr txBox="1">
              <a:spLocks noChangeArrowheads="1"/>
            </p:cNvSpPr>
            <p:nvPr/>
          </p:nvSpPr>
          <p:spPr bwMode="auto">
            <a:xfrm>
              <a:off x="1332" y="3030"/>
              <a:ext cx="156" cy="264"/>
            </a:xfrm>
            <a:prstGeom prst="rect">
              <a:avLst/>
            </a:prstGeom>
            <a:noFill/>
            <a:ln w="9525">
              <a:noFill/>
              <a:round/>
              <a:headEnd/>
              <a:tailEnd/>
            </a:ln>
            <a:effectLst/>
          </p:spPr>
          <p:txBody>
            <a:bodyPr wrap="none" lIns="34290" tIns="35100" rIns="34290" bIns="35100">
              <a:spAutoFit/>
            </a:bodyPr>
            <a:lstStyle/>
            <a:p>
              <a:pPr algn="ctr">
                <a:lnSpc>
                  <a:spcPct val="88000"/>
                </a:lnSpc>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800" dirty="0">
                  <a:solidFill>
                    <a:srgbClr val="C00000"/>
                  </a:solidFill>
                  <a:latin typeface="Calibri" pitchFamily="34" charset="0"/>
                </a:rPr>
                <a:t>0</a:t>
              </a:r>
            </a:p>
          </p:txBody>
        </p:sp>
      </p:grpSp>
      <p:grpSp>
        <p:nvGrpSpPr>
          <p:cNvPr id="922" name="Group 921">
            <a:extLst>
              <a:ext uri="{FF2B5EF4-FFF2-40B4-BE49-F238E27FC236}">
                <a16:creationId xmlns:a16="http://schemas.microsoft.com/office/drawing/2014/main" id="{D3BCD5E7-ACAE-4E61-BA73-B9087CB61528}"/>
              </a:ext>
            </a:extLst>
          </p:cNvPr>
          <p:cNvGrpSpPr/>
          <p:nvPr/>
        </p:nvGrpSpPr>
        <p:grpSpPr>
          <a:xfrm>
            <a:off x="1642467" y="3523059"/>
            <a:ext cx="6116242" cy="1220392"/>
            <a:chOff x="2211252" y="149729"/>
            <a:chExt cx="8154989" cy="1627189"/>
          </a:xfrm>
        </p:grpSpPr>
        <p:sp>
          <p:nvSpPr>
            <p:cNvPr id="923" name="Rectangle 60">
              <a:extLst>
                <a:ext uri="{FF2B5EF4-FFF2-40B4-BE49-F238E27FC236}">
                  <a16:creationId xmlns:a16="http://schemas.microsoft.com/office/drawing/2014/main" id="{EA472761-D774-4750-9BC1-34086E02C49A}"/>
                </a:ext>
              </a:extLst>
            </p:cNvPr>
            <p:cNvSpPr>
              <a:spLocks noChangeArrowheads="1"/>
            </p:cNvSpPr>
            <p:nvPr/>
          </p:nvSpPr>
          <p:spPr bwMode="auto">
            <a:xfrm>
              <a:off x="9739177" y="1449892"/>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924" name="Rectangle 61">
              <a:extLst>
                <a:ext uri="{FF2B5EF4-FFF2-40B4-BE49-F238E27FC236}">
                  <a16:creationId xmlns:a16="http://schemas.microsoft.com/office/drawing/2014/main" id="{E111E79D-3EDA-4DAD-B9E0-F0B87529286C}"/>
                </a:ext>
              </a:extLst>
            </p:cNvPr>
            <p:cNvSpPr>
              <a:spLocks noChangeArrowheads="1"/>
            </p:cNvSpPr>
            <p:nvPr/>
          </p:nvSpPr>
          <p:spPr bwMode="auto">
            <a:xfrm>
              <a:off x="9108940" y="1449892"/>
              <a:ext cx="630238"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925" name="Rectangle 62">
              <a:extLst>
                <a:ext uri="{FF2B5EF4-FFF2-40B4-BE49-F238E27FC236}">
                  <a16:creationId xmlns:a16="http://schemas.microsoft.com/office/drawing/2014/main" id="{25E30877-543A-4F17-BED2-686010DF87B9}"/>
                </a:ext>
              </a:extLst>
            </p:cNvPr>
            <p:cNvSpPr>
              <a:spLocks noChangeArrowheads="1"/>
            </p:cNvSpPr>
            <p:nvPr/>
          </p:nvSpPr>
          <p:spPr bwMode="auto">
            <a:xfrm>
              <a:off x="8483465" y="1449892"/>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02</a:t>
              </a:r>
            </a:p>
          </p:txBody>
        </p:sp>
        <p:sp>
          <p:nvSpPr>
            <p:cNvPr id="926" name="Rectangle 63">
              <a:extLst>
                <a:ext uri="{FF2B5EF4-FFF2-40B4-BE49-F238E27FC236}">
                  <a16:creationId xmlns:a16="http://schemas.microsoft.com/office/drawing/2014/main" id="{60B3979C-A484-45AD-9227-7DC3AC7DE1B8}"/>
                </a:ext>
              </a:extLst>
            </p:cNvPr>
            <p:cNvSpPr>
              <a:spLocks noChangeArrowheads="1"/>
            </p:cNvSpPr>
            <p:nvPr/>
          </p:nvSpPr>
          <p:spPr bwMode="auto">
            <a:xfrm>
              <a:off x="7854815" y="1449892"/>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927" name="Rectangle 64">
              <a:extLst>
                <a:ext uri="{FF2B5EF4-FFF2-40B4-BE49-F238E27FC236}">
                  <a16:creationId xmlns:a16="http://schemas.microsoft.com/office/drawing/2014/main" id="{8AA1DD1E-E0E5-47DA-BB32-4848FB971DA8}"/>
                </a:ext>
              </a:extLst>
            </p:cNvPr>
            <p:cNvSpPr>
              <a:spLocks noChangeArrowheads="1"/>
            </p:cNvSpPr>
            <p:nvPr/>
          </p:nvSpPr>
          <p:spPr bwMode="auto">
            <a:xfrm>
              <a:off x="7229340" y="1449892"/>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34</a:t>
              </a:r>
            </a:p>
          </p:txBody>
        </p:sp>
        <p:sp>
          <p:nvSpPr>
            <p:cNvPr id="928" name="Rectangle 65">
              <a:extLst>
                <a:ext uri="{FF2B5EF4-FFF2-40B4-BE49-F238E27FC236}">
                  <a16:creationId xmlns:a16="http://schemas.microsoft.com/office/drawing/2014/main" id="{F9185848-003C-4E69-9F06-5F0B1F551ED2}"/>
                </a:ext>
              </a:extLst>
            </p:cNvPr>
            <p:cNvSpPr>
              <a:spLocks noChangeArrowheads="1"/>
            </p:cNvSpPr>
            <p:nvPr/>
          </p:nvSpPr>
          <p:spPr bwMode="auto">
            <a:xfrm>
              <a:off x="6602277" y="1449892"/>
              <a:ext cx="627063"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a:t>
              </a:r>
            </a:p>
          </p:txBody>
        </p:sp>
        <p:sp>
          <p:nvSpPr>
            <p:cNvPr id="929" name="Rectangle 66">
              <a:extLst>
                <a:ext uri="{FF2B5EF4-FFF2-40B4-BE49-F238E27FC236}">
                  <a16:creationId xmlns:a16="http://schemas.microsoft.com/office/drawing/2014/main" id="{E82E37D2-5018-40C4-8ED5-21646BBCA918}"/>
                </a:ext>
              </a:extLst>
            </p:cNvPr>
            <p:cNvSpPr>
              <a:spLocks noChangeArrowheads="1"/>
            </p:cNvSpPr>
            <p:nvPr/>
          </p:nvSpPr>
          <p:spPr bwMode="auto">
            <a:xfrm>
              <a:off x="5973627" y="1449892"/>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930" name="Rectangle 67">
              <a:extLst>
                <a:ext uri="{FF2B5EF4-FFF2-40B4-BE49-F238E27FC236}">
                  <a16:creationId xmlns:a16="http://schemas.microsoft.com/office/drawing/2014/main" id="{17F6F41C-D146-49CA-993A-5A84AB481801}"/>
                </a:ext>
              </a:extLst>
            </p:cNvPr>
            <p:cNvSpPr>
              <a:spLocks noChangeArrowheads="1"/>
            </p:cNvSpPr>
            <p:nvPr/>
          </p:nvSpPr>
          <p:spPr bwMode="auto">
            <a:xfrm>
              <a:off x="5346565" y="1449892"/>
              <a:ext cx="627063"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0D</a:t>
              </a:r>
            </a:p>
          </p:txBody>
        </p:sp>
        <p:sp>
          <p:nvSpPr>
            <p:cNvPr id="931" name="Rectangle 68">
              <a:extLst>
                <a:ext uri="{FF2B5EF4-FFF2-40B4-BE49-F238E27FC236}">
                  <a16:creationId xmlns:a16="http://schemas.microsoft.com/office/drawing/2014/main" id="{5D542677-362A-4523-814B-7A619276AD30}"/>
                </a:ext>
              </a:extLst>
            </p:cNvPr>
            <p:cNvSpPr>
              <a:spLocks noChangeArrowheads="1"/>
            </p:cNvSpPr>
            <p:nvPr/>
          </p:nvSpPr>
          <p:spPr bwMode="auto">
            <a:xfrm>
              <a:off x="4721090" y="1449892"/>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03</a:t>
              </a:r>
            </a:p>
          </p:txBody>
        </p:sp>
        <p:sp>
          <p:nvSpPr>
            <p:cNvPr id="932" name="Rectangle 69">
              <a:extLst>
                <a:ext uri="{FF2B5EF4-FFF2-40B4-BE49-F238E27FC236}">
                  <a16:creationId xmlns:a16="http://schemas.microsoft.com/office/drawing/2014/main" id="{0C907FF0-D5F5-4D9B-B737-CA0502EBED8B}"/>
                </a:ext>
              </a:extLst>
            </p:cNvPr>
            <p:cNvSpPr>
              <a:spLocks noChangeArrowheads="1"/>
            </p:cNvSpPr>
            <p:nvPr/>
          </p:nvSpPr>
          <p:spPr bwMode="auto">
            <a:xfrm>
              <a:off x="4092440" y="1449892"/>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933" name="Rectangle 70">
              <a:extLst>
                <a:ext uri="{FF2B5EF4-FFF2-40B4-BE49-F238E27FC236}">
                  <a16:creationId xmlns:a16="http://schemas.microsoft.com/office/drawing/2014/main" id="{BB1517C0-09E6-47A4-BE1B-3EB66FBB06ED}"/>
                </a:ext>
              </a:extLst>
            </p:cNvPr>
            <p:cNvSpPr>
              <a:spLocks noChangeArrowheads="1"/>
            </p:cNvSpPr>
            <p:nvPr/>
          </p:nvSpPr>
          <p:spPr bwMode="auto">
            <a:xfrm>
              <a:off x="3466965" y="1449892"/>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934" name="Rectangle 71">
              <a:extLst>
                <a:ext uri="{FF2B5EF4-FFF2-40B4-BE49-F238E27FC236}">
                  <a16:creationId xmlns:a16="http://schemas.microsoft.com/office/drawing/2014/main" id="{9D6D2442-8638-416F-AFE0-B0806B187D38}"/>
                </a:ext>
              </a:extLst>
            </p:cNvPr>
            <p:cNvSpPr>
              <a:spLocks noChangeArrowheads="1"/>
            </p:cNvSpPr>
            <p:nvPr/>
          </p:nvSpPr>
          <p:spPr bwMode="auto">
            <a:xfrm>
              <a:off x="2836727" y="1449892"/>
              <a:ext cx="630238"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07</a:t>
              </a:r>
            </a:p>
          </p:txBody>
        </p:sp>
        <p:sp>
          <p:nvSpPr>
            <p:cNvPr id="935" name="Rectangle 72">
              <a:extLst>
                <a:ext uri="{FF2B5EF4-FFF2-40B4-BE49-F238E27FC236}">
                  <a16:creationId xmlns:a16="http://schemas.microsoft.com/office/drawing/2014/main" id="{5E6B643D-3006-4DDC-A33E-24BF031CC4E0}"/>
                </a:ext>
              </a:extLst>
            </p:cNvPr>
            <p:cNvSpPr>
              <a:spLocks noChangeArrowheads="1"/>
            </p:cNvSpPr>
            <p:nvPr/>
          </p:nvSpPr>
          <p:spPr bwMode="auto">
            <a:xfrm>
              <a:off x="2211252" y="1449892"/>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3</a:t>
              </a:r>
            </a:p>
          </p:txBody>
        </p:sp>
        <p:sp>
          <p:nvSpPr>
            <p:cNvPr id="936" name="Rectangle 73">
              <a:extLst>
                <a:ext uri="{FF2B5EF4-FFF2-40B4-BE49-F238E27FC236}">
                  <a16:creationId xmlns:a16="http://schemas.microsoft.com/office/drawing/2014/main" id="{1891F660-6CB6-4AC5-895E-805B5193BAB7}"/>
                </a:ext>
              </a:extLst>
            </p:cNvPr>
            <p:cNvSpPr>
              <a:spLocks noChangeArrowheads="1"/>
            </p:cNvSpPr>
            <p:nvPr/>
          </p:nvSpPr>
          <p:spPr bwMode="auto">
            <a:xfrm>
              <a:off x="9739177" y="1124454"/>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937" name="Rectangle 74">
              <a:extLst>
                <a:ext uri="{FF2B5EF4-FFF2-40B4-BE49-F238E27FC236}">
                  <a16:creationId xmlns:a16="http://schemas.microsoft.com/office/drawing/2014/main" id="{E8EB8287-7A9E-4B2D-B471-85A23FD1B180}"/>
                </a:ext>
              </a:extLst>
            </p:cNvPr>
            <p:cNvSpPr>
              <a:spLocks noChangeArrowheads="1"/>
            </p:cNvSpPr>
            <p:nvPr/>
          </p:nvSpPr>
          <p:spPr bwMode="auto">
            <a:xfrm>
              <a:off x="9108940" y="1124454"/>
              <a:ext cx="630238"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938" name="Rectangle 75">
              <a:extLst>
                <a:ext uri="{FF2B5EF4-FFF2-40B4-BE49-F238E27FC236}">
                  <a16:creationId xmlns:a16="http://schemas.microsoft.com/office/drawing/2014/main" id="{F9386608-2103-42F1-9C34-EA89BCC0D542}"/>
                </a:ext>
              </a:extLst>
            </p:cNvPr>
            <p:cNvSpPr>
              <a:spLocks noChangeArrowheads="1"/>
            </p:cNvSpPr>
            <p:nvPr/>
          </p:nvSpPr>
          <p:spPr bwMode="auto">
            <a:xfrm>
              <a:off x="8483465" y="1124454"/>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03</a:t>
              </a:r>
            </a:p>
          </p:txBody>
        </p:sp>
        <p:sp>
          <p:nvSpPr>
            <p:cNvPr id="939" name="Rectangle 76">
              <a:extLst>
                <a:ext uri="{FF2B5EF4-FFF2-40B4-BE49-F238E27FC236}">
                  <a16:creationId xmlns:a16="http://schemas.microsoft.com/office/drawing/2014/main" id="{F096714F-E44A-413A-AF59-808356E60D86}"/>
                </a:ext>
              </a:extLst>
            </p:cNvPr>
            <p:cNvSpPr>
              <a:spLocks noChangeArrowheads="1"/>
            </p:cNvSpPr>
            <p:nvPr/>
          </p:nvSpPr>
          <p:spPr bwMode="auto">
            <a:xfrm>
              <a:off x="7854815" y="1124454"/>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940" name="Rectangle 77">
              <a:extLst>
                <a:ext uri="{FF2B5EF4-FFF2-40B4-BE49-F238E27FC236}">
                  <a16:creationId xmlns:a16="http://schemas.microsoft.com/office/drawing/2014/main" id="{694345DC-DCD4-4AF1-9B4B-9477591BAF22}"/>
                </a:ext>
              </a:extLst>
            </p:cNvPr>
            <p:cNvSpPr>
              <a:spLocks noChangeArrowheads="1"/>
            </p:cNvSpPr>
            <p:nvPr/>
          </p:nvSpPr>
          <p:spPr bwMode="auto">
            <a:xfrm>
              <a:off x="7229340" y="1124454"/>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941" name="Rectangle 78">
              <a:extLst>
                <a:ext uri="{FF2B5EF4-FFF2-40B4-BE49-F238E27FC236}">
                  <a16:creationId xmlns:a16="http://schemas.microsoft.com/office/drawing/2014/main" id="{AA351ADC-50D3-4B8E-BC74-C672B84A8E39}"/>
                </a:ext>
              </a:extLst>
            </p:cNvPr>
            <p:cNvSpPr>
              <a:spLocks noChangeArrowheads="1"/>
            </p:cNvSpPr>
            <p:nvPr/>
          </p:nvSpPr>
          <p:spPr bwMode="auto">
            <a:xfrm>
              <a:off x="6602277" y="1124454"/>
              <a:ext cx="627063"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06</a:t>
              </a:r>
            </a:p>
          </p:txBody>
        </p:sp>
        <p:sp>
          <p:nvSpPr>
            <p:cNvPr id="942" name="Rectangle 79">
              <a:extLst>
                <a:ext uri="{FF2B5EF4-FFF2-40B4-BE49-F238E27FC236}">
                  <a16:creationId xmlns:a16="http://schemas.microsoft.com/office/drawing/2014/main" id="{DDF4F623-2B47-4F86-9B01-02FE812587FF}"/>
                </a:ext>
              </a:extLst>
            </p:cNvPr>
            <p:cNvSpPr>
              <a:spLocks noChangeArrowheads="1"/>
            </p:cNvSpPr>
            <p:nvPr/>
          </p:nvSpPr>
          <p:spPr bwMode="auto">
            <a:xfrm>
              <a:off x="5973627" y="1124454"/>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943" name="Rectangle 80">
              <a:extLst>
                <a:ext uri="{FF2B5EF4-FFF2-40B4-BE49-F238E27FC236}">
                  <a16:creationId xmlns:a16="http://schemas.microsoft.com/office/drawing/2014/main" id="{A15838AB-6712-4C85-847B-69632F1913B1}"/>
                </a:ext>
              </a:extLst>
            </p:cNvPr>
            <p:cNvSpPr>
              <a:spLocks noChangeArrowheads="1"/>
            </p:cNvSpPr>
            <p:nvPr/>
          </p:nvSpPr>
          <p:spPr bwMode="auto">
            <a:xfrm>
              <a:off x="5346565" y="1124454"/>
              <a:ext cx="627063"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944" name="Rectangle 81">
              <a:extLst>
                <a:ext uri="{FF2B5EF4-FFF2-40B4-BE49-F238E27FC236}">
                  <a16:creationId xmlns:a16="http://schemas.microsoft.com/office/drawing/2014/main" id="{C7DD6C21-70D9-41E8-9FB8-0DFA189C06BD}"/>
                </a:ext>
              </a:extLst>
            </p:cNvPr>
            <p:cNvSpPr>
              <a:spLocks noChangeArrowheads="1"/>
            </p:cNvSpPr>
            <p:nvPr/>
          </p:nvSpPr>
          <p:spPr bwMode="auto">
            <a:xfrm>
              <a:off x="4721090" y="1124454"/>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08</a:t>
              </a:r>
            </a:p>
          </p:txBody>
        </p:sp>
        <p:sp>
          <p:nvSpPr>
            <p:cNvPr id="945" name="Rectangle 82">
              <a:extLst>
                <a:ext uri="{FF2B5EF4-FFF2-40B4-BE49-F238E27FC236}">
                  <a16:creationId xmlns:a16="http://schemas.microsoft.com/office/drawing/2014/main" id="{00AFC960-950C-4AD5-B8AD-EC14A76647E1}"/>
                </a:ext>
              </a:extLst>
            </p:cNvPr>
            <p:cNvSpPr>
              <a:spLocks noChangeArrowheads="1"/>
            </p:cNvSpPr>
            <p:nvPr/>
          </p:nvSpPr>
          <p:spPr bwMode="auto">
            <a:xfrm>
              <a:off x="4092440" y="1124454"/>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946" name="Rectangle 83">
              <a:extLst>
                <a:ext uri="{FF2B5EF4-FFF2-40B4-BE49-F238E27FC236}">
                  <a16:creationId xmlns:a16="http://schemas.microsoft.com/office/drawing/2014/main" id="{FE58E3CC-82B3-4BCC-A751-42BB79A60CBE}"/>
                </a:ext>
              </a:extLst>
            </p:cNvPr>
            <p:cNvSpPr>
              <a:spLocks noChangeArrowheads="1"/>
            </p:cNvSpPr>
            <p:nvPr/>
          </p:nvSpPr>
          <p:spPr bwMode="auto">
            <a:xfrm>
              <a:off x="3466965" y="1124454"/>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947" name="Rectangle 84">
              <a:extLst>
                <a:ext uri="{FF2B5EF4-FFF2-40B4-BE49-F238E27FC236}">
                  <a16:creationId xmlns:a16="http://schemas.microsoft.com/office/drawing/2014/main" id="{C0B85331-FBF8-4145-95A4-3531EC966890}"/>
                </a:ext>
              </a:extLst>
            </p:cNvPr>
            <p:cNvSpPr>
              <a:spLocks noChangeArrowheads="1"/>
            </p:cNvSpPr>
            <p:nvPr/>
          </p:nvSpPr>
          <p:spPr bwMode="auto">
            <a:xfrm>
              <a:off x="2836727" y="1124454"/>
              <a:ext cx="630238"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02</a:t>
              </a:r>
            </a:p>
          </p:txBody>
        </p:sp>
        <p:sp>
          <p:nvSpPr>
            <p:cNvPr id="948" name="Rectangle 85">
              <a:extLst>
                <a:ext uri="{FF2B5EF4-FFF2-40B4-BE49-F238E27FC236}">
                  <a16:creationId xmlns:a16="http://schemas.microsoft.com/office/drawing/2014/main" id="{E127B4EE-1A12-4D66-BC50-1F9BD4AB8914}"/>
                </a:ext>
              </a:extLst>
            </p:cNvPr>
            <p:cNvSpPr>
              <a:spLocks noChangeArrowheads="1"/>
            </p:cNvSpPr>
            <p:nvPr/>
          </p:nvSpPr>
          <p:spPr bwMode="auto">
            <a:xfrm>
              <a:off x="2211252" y="1124454"/>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2</a:t>
              </a:r>
            </a:p>
          </p:txBody>
        </p:sp>
        <p:sp>
          <p:nvSpPr>
            <p:cNvPr id="949" name="Rectangle 86">
              <a:extLst>
                <a:ext uri="{FF2B5EF4-FFF2-40B4-BE49-F238E27FC236}">
                  <a16:creationId xmlns:a16="http://schemas.microsoft.com/office/drawing/2014/main" id="{165FD49E-93A1-4247-94A1-AE8AD2CC21F9}"/>
                </a:ext>
              </a:extLst>
            </p:cNvPr>
            <p:cNvSpPr>
              <a:spLocks noChangeArrowheads="1"/>
            </p:cNvSpPr>
            <p:nvPr/>
          </p:nvSpPr>
          <p:spPr bwMode="auto">
            <a:xfrm>
              <a:off x="9739177" y="800604"/>
              <a:ext cx="625475"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950" name="Rectangle 87">
              <a:extLst>
                <a:ext uri="{FF2B5EF4-FFF2-40B4-BE49-F238E27FC236}">
                  <a16:creationId xmlns:a16="http://schemas.microsoft.com/office/drawing/2014/main" id="{806F3264-A1EC-47BB-8530-4BA0B068BF65}"/>
                </a:ext>
              </a:extLst>
            </p:cNvPr>
            <p:cNvSpPr>
              <a:spLocks noChangeArrowheads="1"/>
            </p:cNvSpPr>
            <p:nvPr/>
          </p:nvSpPr>
          <p:spPr bwMode="auto">
            <a:xfrm>
              <a:off x="9108940" y="800604"/>
              <a:ext cx="630238"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951" name="Rectangle 88">
              <a:extLst>
                <a:ext uri="{FF2B5EF4-FFF2-40B4-BE49-F238E27FC236}">
                  <a16:creationId xmlns:a16="http://schemas.microsoft.com/office/drawing/2014/main" id="{5B7C31A4-B7C9-43BE-A63F-FCC8B4E84FA2}"/>
                </a:ext>
              </a:extLst>
            </p:cNvPr>
            <p:cNvSpPr>
              <a:spLocks noChangeArrowheads="1"/>
            </p:cNvSpPr>
            <p:nvPr/>
          </p:nvSpPr>
          <p:spPr bwMode="auto">
            <a:xfrm>
              <a:off x="8483465" y="800604"/>
              <a:ext cx="625475"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a:t>
              </a:r>
            </a:p>
          </p:txBody>
        </p:sp>
        <p:sp>
          <p:nvSpPr>
            <p:cNvPr id="952" name="Rectangle 89">
              <a:extLst>
                <a:ext uri="{FF2B5EF4-FFF2-40B4-BE49-F238E27FC236}">
                  <a16:creationId xmlns:a16="http://schemas.microsoft.com/office/drawing/2014/main" id="{C92C8F71-2C5F-49CB-B68C-ABF3FF9F1BE1}"/>
                </a:ext>
              </a:extLst>
            </p:cNvPr>
            <p:cNvSpPr>
              <a:spLocks noChangeArrowheads="1"/>
            </p:cNvSpPr>
            <p:nvPr/>
          </p:nvSpPr>
          <p:spPr bwMode="auto">
            <a:xfrm>
              <a:off x="7854815" y="800604"/>
              <a:ext cx="628650"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953" name="Rectangle 90">
              <a:extLst>
                <a:ext uri="{FF2B5EF4-FFF2-40B4-BE49-F238E27FC236}">
                  <a16:creationId xmlns:a16="http://schemas.microsoft.com/office/drawing/2014/main" id="{EB65648B-9077-4D72-B342-B355E0DAA299}"/>
                </a:ext>
              </a:extLst>
            </p:cNvPr>
            <p:cNvSpPr>
              <a:spLocks noChangeArrowheads="1"/>
            </p:cNvSpPr>
            <p:nvPr/>
          </p:nvSpPr>
          <p:spPr bwMode="auto">
            <a:xfrm>
              <a:off x="7229340" y="800604"/>
              <a:ext cx="625475"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954" name="Rectangle 91">
              <a:extLst>
                <a:ext uri="{FF2B5EF4-FFF2-40B4-BE49-F238E27FC236}">
                  <a16:creationId xmlns:a16="http://schemas.microsoft.com/office/drawing/2014/main" id="{2356BEAF-7F96-4FCA-A587-00620C4EF3EF}"/>
                </a:ext>
              </a:extLst>
            </p:cNvPr>
            <p:cNvSpPr>
              <a:spLocks noChangeArrowheads="1"/>
            </p:cNvSpPr>
            <p:nvPr/>
          </p:nvSpPr>
          <p:spPr bwMode="auto">
            <a:xfrm>
              <a:off x="6602277" y="800604"/>
              <a:ext cx="627063"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04</a:t>
              </a:r>
            </a:p>
          </p:txBody>
        </p:sp>
        <p:sp>
          <p:nvSpPr>
            <p:cNvPr id="955" name="Rectangle 92">
              <a:extLst>
                <a:ext uri="{FF2B5EF4-FFF2-40B4-BE49-F238E27FC236}">
                  <a16:creationId xmlns:a16="http://schemas.microsoft.com/office/drawing/2014/main" id="{A73D2EC8-DBC4-4647-841E-932CA66BBD74}"/>
                </a:ext>
              </a:extLst>
            </p:cNvPr>
            <p:cNvSpPr>
              <a:spLocks noChangeArrowheads="1"/>
            </p:cNvSpPr>
            <p:nvPr/>
          </p:nvSpPr>
          <p:spPr bwMode="auto">
            <a:xfrm>
              <a:off x="5973627" y="800604"/>
              <a:ext cx="628650"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956" name="Rectangle 93">
              <a:extLst>
                <a:ext uri="{FF2B5EF4-FFF2-40B4-BE49-F238E27FC236}">
                  <a16:creationId xmlns:a16="http://schemas.microsoft.com/office/drawing/2014/main" id="{5EFAC079-721C-4F9F-8318-A01FD9E2A706}"/>
                </a:ext>
              </a:extLst>
            </p:cNvPr>
            <p:cNvSpPr>
              <a:spLocks noChangeArrowheads="1"/>
            </p:cNvSpPr>
            <p:nvPr/>
          </p:nvSpPr>
          <p:spPr bwMode="auto">
            <a:xfrm>
              <a:off x="5346565" y="800604"/>
              <a:ext cx="627063"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957" name="Rectangle 94">
              <a:extLst>
                <a:ext uri="{FF2B5EF4-FFF2-40B4-BE49-F238E27FC236}">
                  <a16:creationId xmlns:a16="http://schemas.microsoft.com/office/drawing/2014/main" id="{6E2ABF1D-DBEA-4F98-9669-A521576E5FB2}"/>
                </a:ext>
              </a:extLst>
            </p:cNvPr>
            <p:cNvSpPr>
              <a:spLocks noChangeArrowheads="1"/>
            </p:cNvSpPr>
            <p:nvPr/>
          </p:nvSpPr>
          <p:spPr bwMode="auto">
            <a:xfrm>
              <a:off x="4721090" y="800604"/>
              <a:ext cx="625475"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02</a:t>
              </a:r>
            </a:p>
          </p:txBody>
        </p:sp>
        <p:sp>
          <p:nvSpPr>
            <p:cNvPr id="958" name="Rectangle 95">
              <a:extLst>
                <a:ext uri="{FF2B5EF4-FFF2-40B4-BE49-F238E27FC236}">
                  <a16:creationId xmlns:a16="http://schemas.microsoft.com/office/drawing/2014/main" id="{83954C28-3399-4DD7-A4B6-B18ECB3219C6}"/>
                </a:ext>
              </a:extLst>
            </p:cNvPr>
            <p:cNvSpPr>
              <a:spLocks noChangeArrowheads="1"/>
            </p:cNvSpPr>
            <p:nvPr/>
          </p:nvSpPr>
          <p:spPr bwMode="auto">
            <a:xfrm>
              <a:off x="4092440" y="800604"/>
              <a:ext cx="628650"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959" name="Rectangle 96">
              <a:extLst>
                <a:ext uri="{FF2B5EF4-FFF2-40B4-BE49-F238E27FC236}">
                  <a16:creationId xmlns:a16="http://schemas.microsoft.com/office/drawing/2014/main" id="{1AC7EA54-4566-4CE3-8F1E-9D725FCDF277}"/>
                </a:ext>
              </a:extLst>
            </p:cNvPr>
            <p:cNvSpPr>
              <a:spLocks noChangeArrowheads="1"/>
            </p:cNvSpPr>
            <p:nvPr/>
          </p:nvSpPr>
          <p:spPr bwMode="auto">
            <a:xfrm>
              <a:off x="3466965" y="800604"/>
              <a:ext cx="625475"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2D</a:t>
              </a:r>
            </a:p>
          </p:txBody>
        </p:sp>
        <p:sp>
          <p:nvSpPr>
            <p:cNvPr id="960" name="Rectangle 97">
              <a:extLst>
                <a:ext uri="{FF2B5EF4-FFF2-40B4-BE49-F238E27FC236}">
                  <a16:creationId xmlns:a16="http://schemas.microsoft.com/office/drawing/2014/main" id="{FBEC74EE-8566-494C-9AF6-27F2912CC3B5}"/>
                </a:ext>
              </a:extLst>
            </p:cNvPr>
            <p:cNvSpPr>
              <a:spLocks noChangeArrowheads="1"/>
            </p:cNvSpPr>
            <p:nvPr/>
          </p:nvSpPr>
          <p:spPr bwMode="auto">
            <a:xfrm>
              <a:off x="2836727" y="800604"/>
              <a:ext cx="630238" cy="323850"/>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03</a:t>
              </a:r>
            </a:p>
          </p:txBody>
        </p:sp>
        <p:sp>
          <p:nvSpPr>
            <p:cNvPr id="961" name="Rectangle 98">
              <a:extLst>
                <a:ext uri="{FF2B5EF4-FFF2-40B4-BE49-F238E27FC236}">
                  <a16:creationId xmlns:a16="http://schemas.microsoft.com/office/drawing/2014/main" id="{4C962E8F-AF7D-401C-B207-451A5381EFDB}"/>
                </a:ext>
              </a:extLst>
            </p:cNvPr>
            <p:cNvSpPr>
              <a:spLocks noChangeArrowheads="1"/>
            </p:cNvSpPr>
            <p:nvPr/>
          </p:nvSpPr>
          <p:spPr bwMode="auto">
            <a:xfrm>
              <a:off x="2211252" y="800604"/>
              <a:ext cx="625475" cy="323850"/>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1</a:t>
              </a:r>
            </a:p>
          </p:txBody>
        </p:sp>
        <p:sp>
          <p:nvSpPr>
            <p:cNvPr id="962" name="Rectangle 99">
              <a:extLst>
                <a:ext uri="{FF2B5EF4-FFF2-40B4-BE49-F238E27FC236}">
                  <a16:creationId xmlns:a16="http://schemas.microsoft.com/office/drawing/2014/main" id="{99B89769-8F21-41B9-9800-481168B8FF56}"/>
                </a:ext>
              </a:extLst>
            </p:cNvPr>
            <p:cNvSpPr>
              <a:spLocks noChangeArrowheads="1"/>
            </p:cNvSpPr>
            <p:nvPr/>
          </p:nvSpPr>
          <p:spPr bwMode="auto">
            <a:xfrm>
              <a:off x="9739177" y="475167"/>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963" name="Rectangle 100">
              <a:extLst>
                <a:ext uri="{FF2B5EF4-FFF2-40B4-BE49-F238E27FC236}">
                  <a16:creationId xmlns:a16="http://schemas.microsoft.com/office/drawing/2014/main" id="{C9C2FAA2-AB72-4F60-B67D-830636805DDF}"/>
                </a:ext>
              </a:extLst>
            </p:cNvPr>
            <p:cNvSpPr>
              <a:spLocks noChangeArrowheads="1"/>
            </p:cNvSpPr>
            <p:nvPr/>
          </p:nvSpPr>
          <p:spPr bwMode="auto">
            <a:xfrm>
              <a:off x="9108940" y="475167"/>
              <a:ext cx="630238"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02</a:t>
              </a:r>
            </a:p>
          </p:txBody>
        </p:sp>
        <p:sp>
          <p:nvSpPr>
            <p:cNvPr id="964" name="Rectangle 101">
              <a:extLst>
                <a:ext uri="{FF2B5EF4-FFF2-40B4-BE49-F238E27FC236}">
                  <a16:creationId xmlns:a16="http://schemas.microsoft.com/office/drawing/2014/main" id="{62ACE133-FF9F-4BBD-9805-FB70E29D203C}"/>
                </a:ext>
              </a:extLst>
            </p:cNvPr>
            <p:cNvSpPr>
              <a:spLocks noChangeArrowheads="1"/>
            </p:cNvSpPr>
            <p:nvPr/>
          </p:nvSpPr>
          <p:spPr bwMode="auto">
            <a:xfrm>
              <a:off x="8483465" y="475167"/>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07</a:t>
              </a:r>
            </a:p>
          </p:txBody>
        </p:sp>
        <p:sp>
          <p:nvSpPr>
            <p:cNvPr id="965" name="Rectangle 102">
              <a:extLst>
                <a:ext uri="{FF2B5EF4-FFF2-40B4-BE49-F238E27FC236}">
                  <a16:creationId xmlns:a16="http://schemas.microsoft.com/office/drawing/2014/main" id="{A0171FA1-5E78-4C42-B40E-CEA501A6B7D1}"/>
                </a:ext>
              </a:extLst>
            </p:cNvPr>
            <p:cNvSpPr>
              <a:spLocks noChangeArrowheads="1"/>
            </p:cNvSpPr>
            <p:nvPr/>
          </p:nvSpPr>
          <p:spPr bwMode="auto">
            <a:xfrm>
              <a:off x="7854815" y="475167"/>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966" name="Rectangle 103">
              <a:extLst>
                <a:ext uri="{FF2B5EF4-FFF2-40B4-BE49-F238E27FC236}">
                  <a16:creationId xmlns:a16="http://schemas.microsoft.com/office/drawing/2014/main" id="{B8615402-ED20-404B-B1B8-9695149A4173}"/>
                </a:ext>
              </a:extLst>
            </p:cNvPr>
            <p:cNvSpPr>
              <a:spLocks noChangeArrowheads="1"/>
            </p:cNvSpPr>
            <p:nvPr/>
          </p:nvSpPr>
          <p:spPr bwMode="auto">
            <a:xfrm>
              <a:off x="7229340" y="475167"/>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967" name="Rectangle 104">
              <a:extLst>
                <a:ext uri="{FF2B5EF4-FFF2-40B4-BE49-F238E27FC236}">
                  <a16:creationId xmlns:a16="http://schemas.microsoft.com/office/drawing/2014/main" id="{9C6D88E1-082C-4677-B5C9-CF8EE2D68B79}"/>
                </a:ext>
              </a:extLst>
            </p:cNvPr>
            <p:cNvSpPr>
              <a:spLocks noChangeArrowheads="1"/>
            </p:cNvSpPr>
            <p:nvPr/>
          </p:nvSpPr>
          <p:spPr bwMode="auto">
            <a:xfrm>
              <a:off x="6602277" y="475167"/>
              <a:ext cx="627063"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00</a:t>
              </a:r>
            </a:p>
          </p:txBody>
        </p:sp>
        <p:sp>
          <p:nvSpPr>
            <p:cNvPr id="968" name="Rectangle 105">
              <a:extLst>
                <a:ext uri="{FF2B5EF4-FFF2-40B4-BE49-F238E27FC236}">
                  <a16:creationId xmlns:a16="http://schemas.microsoft.com/office/drawing/2014/main" id="{90F2C68C-49BD-4650-91FC-8CCA9287A38E}"/>
                </a:ext>
              </a:extLst>
            </p:cNvPr>
            <p:cNvSpPr>
              <a:spLocks noChangeArrowheads="1"/>
            </p:cNvSpPr>
            <p:nvPr/>
          </p:nvSpPr>
          <p:spPr bwMode="auto">
            <a:xfrm>
              <a:off x="5973627" y="475167"/>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1</a:t>
              </a:r>
            </a:p>
          </p:txBody>
        </p:sp>
        <p:sp>
          <p:nvSpPr>
            <p:cNvPr id="969" name="Rectangle 106">
              <a:extLst>
                <a:ext uri="{FF2B5EF4-FFF2-40B4-BE49-F238E27FC236}">
                  <a16:creationId xmlns:a16="http://schemas.microsoft.com/office/drawing/2014/main" id="{5A6BCA06-5B13-4A24-9AF1-417DC64FCBB0}"/>
                </a:ext>
              </a:extLst>
            </p:cNvPr>
            <p:cNvSpPr>
              <a:spLocks noChangeArrowheads="1"/>
            </p:cNvSpPr>
            <p:nvPr/>
          </p:nvSpPr>
          <p:spPr bwMode="auto">
            <a:xfrm>
              <a:off x="5346565" y="475167"/>
              <a:ext cx="627063"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0D</a:t>
              </a:r>
            </a:p>
          </p:txBody>
        </p:sp>
        <p:sp>
          <p:nvSpPr>
            <p:cNvPr id="970" name="Rectangle 107">
              <a:extLst>
                <a:ext uri="{FF2B5EF4-FFF2-40B4-BE49-F238E27FC236}">
                  <a16:creationId xmlns:a16="http://schemas.microsoft.com/office/drawing/2014/main" id="{44B4E26B-BB89-4026-9234-D8E0DD08CEFA}"/>
                </a:ext>
              </a:extLst>
            </p:cNvPr>
            <p:cNvSpPr>
              <a:spLocks noChangeArrowheads="1"/>
            </p:cNvSpPr>
            <p:nvPr/>
          </p:nvSpPr>
          <p:spPr bwMode="auto">
            <a:xfrm>
              <a:off x="4721090" y="475167"/>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09</a:t>
              </a:r>
            </a:p>
          </p:txBody>
        </p:sp>
        <p:sp>
          <p:nvSpPr>
            <p:cNvPr id="971" name="Rectangle 108">
              <a:extLst>
                <a:ext uri="{FF2B5EF4-FFF2-40B4-BE49-F238E27FC236}">
                  <a16:creationId xmlns:a16="http://schemas.microsoft.com/office/drawing/2014/main" id="{F603F491-64FE-456E-B30B-D388E2A4756C}"/>
                </a:ext>
              </a:extLst>
            </p:cNvPr>
            <p:cNvSpPr>
              <a:spLocks noChangeArrowheads="1"/>
            </p:cNvSpPr>
            <p:nvPr/>
          </p:nvSpPr>
          <p:spPr bwMode="auto">
            <a:xfrm>
              <a:off x="4092440" y="475167"/>
              <a:ext cx="628650"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a:t>
              </a:r>
            </a:p>
          </p:txBody>
        </p:sp>
        <p:sp>
          <p:nvSpPr>
            <p:cNvPr id="972" name="Rectangle 109">
              <a:extLst>
                <a:ext uri="{FF2B5EF4-FFF2-40B4-BE49-F238E27FC236}">
                  <a16:creationId xmlns:a16="http://schemas.microsoft.com/office/drawing/2014/main" id="{577923F5-293E-4F40-A459-76ACB60255FD}"/>
                </a:ext>
              </a:extLst>
            </p:cNvPr>
            <p:cNvSpPr>
              <a:spLocks noChangeArrowheads="1"/>
            </p:cNvSpPr>
            <p:nvPr/>
          </p:nvSpPr>
          <p:spPr bwMode="auto">
            <a:xfrm>
              <a:off x="3466965" y="475167"/>
              <a:ext cx="625475"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a:t>
              </a:r>
            </a:p>
          </p:txBody>
        </p:sp>
        <p:sp>
          <p:nvSpPr>
            <p:cNvPr id="973" name="Rectangle 110">
              <a:extLst>
                <a:ext uri="{FF2B5EF4-FFF2-40B4-BE49-F238E27FC236}">
                  <a16:creationId xmlns:a16="http://schemas.microsoft.com/office/drawing/2014/main" id="{89B3E27B-25AB-42E3-B777-0EB213D2D819}"/>
                </a:ext>
              </a:extLst>
            </p:cNvPr>
            <p:cNvSpPr>
              <a:spLocks noChangeArrowheads="1"/>
            </p:cNvSpPr>
            <p:nvPr/>
          </p:nvSpPr>
          <p:spPr bwMode="auto">
            <a:xfrm>
              <a:off x="2836727" y="475167"/>
              <a:ext cx="630238" cy="325438"/>
            </a:xfrm>
            <a:prstGeom prst="rect">
              <a:avLst/>
            </a:prstGeom>
            <a:solidFill>
              <a:schemeClr val="bg1"/>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rPr>
                <a:t>03</a:t>
              </a:r>
            </a:p>
          </p:txBody>
        </p:sp>
        <p:sp>
          <p:nvSpPr>
            <p:cNvPr id="974" name="Rectangle 111">
              <a:extLst>
                <a:ext uri="{FF2B5EF4-FFF2-40B4-BE49-F238E27FC236}">
                  <a16:creationId xmlns:a16="http://schemas.microsoft.com/office/drawing/2014/main" id="{6C789237-5045-46AF-A062-FCA7A8FEF708}"/>
                </a:ext>
              </a:extLst>
            </p:cNvPr>
            <p:cNvSpPr>
              <a:spLocks noChangeArrowheads="1"/>
            </p:cNvSpPr>
            <p:nvPr/>
          </p:nvSpPr>
          <p:spPr bwMode="auto">
            <a:xfrm>
              <a:off x="2211252" y="475167"/>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990000"/>
                  </a:solidFill>
                  <a:latin typeface="Calibri" pitchFamily="34" charset="0"/>
                </a:rPr>
                <a:t>0</a:t>
              </a:r>
            </a:p>
          </p:txBody>
        </p:sp>
        <p:sp>
          <p:nvSpPr>
            <p:cNvPr id="975" name="Rectangle 112">
              <a:extLst>
                <a:ext uri="{FF2B5EF4-FFF2-40B4-BE49-F238E27FC236}">
                  <a16:creationId xmlns:a16="http://schemas.microsoft.com/office/drawing/2014/main" id="{E8932B49-2A20-4990-916E-C100CD9EEBC8}"/>
                </a:ext>
              </a:extLst>
            </p:cNvPr>
            <p:cNvSpPr>
              <a:spLocks noChangeArrowheads="1"/>
            </p:cNvSpPr>
            <p:nvPr/>
          </p:nvSpPr>
          <p:spPr bwMode="auto">
            <a:xfrm>
              <a:off x="9739177" y="14972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Valid</a:t>
              </a:r>
            </a:p>
          </p:txBody>
        </p:sp>
        <p:sp>
          <p:nvSpPr>
            <p:cNvPr id="976" name="Rectangle 113">
              <a:extLst>
                <a:ext uri="{FF2B5EF4-FFF2-40B4-BE49-F238E27FC236}">
                  <a16:creationId xmlns:a16="http://schemas.microsoft.com/office/drawing/2014/main" id="{A277AF55-AADA-4A20-B139-FF5CA2096A8B}"/>
                </a:ext>
              </a:extLst>
            </p:cNvPr>
            <p:cNvSpPr>
              <a:spLocks noChangeArrowheads="1"/>
            </p:cNvSpPr>
            <p:nvPr/>
          </p:nvSpPr>
          <p:spPr bwMode="auto">
            <a:xfrm>
              <a:off x="9108940" y="149729"/>
              <a:ext cx="630238"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PPN</a:t>
              </a:r>
            </a:p>
          </p:txBody>
        </p:sp>
        <p:sp>
          <p:nvSpPr>
            <p:cNvPr id="977" name="Rectangle 114">
              <a:extLst>
                <a:ext uri="{FF2B5EF4-FFF2-40B4-BE49-F238E27FC236}">
                  <a16:creationId xmlns:a16="http://schemas.microsoft.com/office/drawing/2014/main" id="{3C352152-E5EB-4528-85E2-43D5679AA5D1}"/>
                </a:ext>
              </a:extLst>
            </p:cNvPr>
            <p:cNvSpPr>
              <a:spLocks noChangeArrowheads="1"/>
            </p:cNvSpPr>
            <p:nvPr/>
          </p:nvSpPr>
          <p:spPr bwMode="auto">
            <a:xfrm>
              <a:off x="8483465" y="14972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Tag</a:t>
              </a:r>
            </a:p>
          </p:txBody>
        </p:sp>
        <p:sp>
          <p:nvSpPr>
            <p:cNvPr id="978" name="Rectangle 115">
              <a:extLst>
                <a:ext uri="{FF2B5EF4-FFF2-40B4-BE49-F238E27FC236}">
                  <a16:creationId xmlns:a16="http://schemas.microsoft.com/office/drawing/2014/main" id="{48401A5F-66B8-46FF-994B-97AAEE9F935D}"/>
                </a:ext>
              </a:extLst>
            </p:cNvPr>
            <p:cNvSpPr>
              <a:spLocks noChangeArrowheads="1"/>
            </p:cNvSpPr>
            <p:nvPr/>
          </p:nvSpPr>
          <p:spPr bwMode="auto">
            <a:xfrm>
              <a:off x="7854815" y="149729"/>
              <a:ext cx="628650"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Valid</a:t>
              </a:r>
            </a:p>
          </p:txBody>
        </p:sp>
        <p:sp>
          <p:nvSpPr>
            <p:cNvPr id="979" name="Rectangle 116">
              <a:extLst>
                <a:ext uri="{FF2B5EF4-FFF2-40B4-BE49-F238E27FC236}">
                  <a16:creationId xmlns:a16="http://schemas.microsoft.com/office/drawing/2014/main" id="{B5B933EA-4915-4BF5-96E0-8EC0A8029B68}"/>
                </a:ext>
              </a:extLst>
            </p:cNvPr>
            <p:cNvSpPr>
              <a:spLocks noChangeArrowheads="1"/>
            </p:cNvSpPr>
            <p:nvPr/>
          </p:nvSpPr>
          <p:spPr bwMode="auto">
            <a:xfrm>
              <a:off x="7229340" y="14972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PPN</a:t>
              </a:r>
            </a:p>
          </p:txBody>
        </p:sp>
        <p:sp>
          <p:nvSpPr>
            <p:cNvPr id="980" name="Rectangle 117">
              <a:extLst>
                <a:ext uri="{FF2B5EF4-FFF2-40B4-BE49-F238E27FC236}">
                  <a16:creationId xmlns:a16="http://schemas.microsoft.com/office/drawing/2014/main" id="{56FD87E4-E0D1-4AB4-B1BE-35247EF9929B}"/>
                </a:ext>
              </a:extLst>
            </p:cNvPr>
            <p:cNvSpPr>
              <a:spLocks noChangeArrowheads="1"/>
            </p:cNvSpPr>
            <p:nvPr/>
          </p:nvSpPr>
          <p:spPr bwMode="auto">
            <a:xfrm>
              <a:off x="6602277" y="149729"/>
              <a:ext cx="627063"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Tag</a:t>
              </a:r>
            </a:p>
          </p:txBody>
        </p:sp>
        <p:sp>
          <p:nvSpPr>
            <p:cNvPr id="981" name="Rectangle 118">
              <a:extLst>
                <a:ext uri="{FF2B5EF4-FFF2-40B4-BE49-F238E27FC236}">
                  <a16:creationId xmlns:a16="http://schemas.microsoft.com/office/drawing/2014/main" id="{682936DF-668A-4EE6-8D97-6EB544E8362E}"/>
                </a:ext>
              </a:extLst>
            </p:cNvPr>
            <p:cNvSpPr>
              <a:spLocks noChangeArrowheads="1"/>
            </p:cNvSpPr>
            <p:nvPr/>
          </p:nvSpPr>
          <p:spPr bwMode="auto">
            <a:xfrm>
              <a:off x="5973627" y="149729"/>
              <a:ext cx="628650"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Valid</a:t>
              </a:r>
            </a:p>
          </p:txBody>
        </p:sp>
        <p:sp>
          <p:nvSpPr>
            <p:cNvPr id="982" name="Rectangle 119">
              <a:extLst>
                <a:ext uri="{FF2B5EF4-FFF2-40B4-BE49-F238E27FC236}">
                  <a16:creationId xmlns:a16="http://schemas.microsoft.com/office/drawing/2014/main" id="{E9A03EE3-3BC9-4CBF-9B18-695EB85FF06D}"/>
                </a:ext>
              </a:extLst>
            </p:cNvPr>
            <p:cNvSpPr>
              <a:spLocks noChangeArrowheads="1"/>
            </p:cNvSpPr>
            <p:nvPr/>
          </p:nvSpPr>
          <p:spPr bwMode="auto">
            <a:xfrm>
              <a:off x="5346565" y="149729"/>
              <a:ext cx="627063"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PPN</a:t>
              </a:r>
            </a:p>
          </p:txBody>
        </p:sp>
        <p:sp>
          <p:nvSpPr>
            <p:cNvPr id="983" name="Rectangle 120">
              <a:extLst>
                <a:ext uri="{FF2B5EF4-FFF2-40B4-BE49-F238E27FC236}">
                  <a16:creationId xmlns:a16="http://schemas.microsoft.com/office/drawing/2014/main" id="{6F622CB9-8011-4C50-B12D-FEB84B5E7060}"/>
                </a:ext>
              </a:extLst>
            </p:cNvPr>
            <p:cNvSpPr>
              <a:spLocks noChangeArrowheads="1"/>
            </p:cNvSpPr>
            <p:nvPr/>
          </p:nvSpPr>
          <p:spPr bwMode="auto">
            <a:xfrm>
              <a:off x="4721090" y="14972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Tag</a:t>
              </a:r>
            </a:p>
          </p:txBody>
        </p:sp>
        <p:sp>
          <p:nvSpPr>
            <p:cNvPr id="984" name="Rectangle 121">
              <a:extLst>
                <a:ext uri="{FF2B5EF4-FFF2-40B4-BE49-F238E27FC236}">
                  <a16:creationId xmlns:a16="http://schemas.microsoft.com/office/drawing/2014/main" id="{D2897C3D-F806-407E-A51F-468555003F67}"/>
                </a:ext>
              </a:extLst>
            </p:cNvPr>
            <p:cNvSpPr>
              <a:spLocks noChangeArrowheads="1"/>
            </p:cNvSpPr>
            <p:nvPr/>
          </p:nvSpPr>
          <p:spPr bwMode="auto">
            <a:xfrm>
              <a:off x="4092440" y="149729"/>
              <a:ext cx="628650"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Valid</a:t>
              </a:r>
            </a:p>
          </p:txBody>
        </p:sp>
        <p:sp>
          <p:nvSpPr>
            <p:cNvPr id="985" name="Rectangle 122">
              <a:extLst>
                <a:ext uri="{FF2B5EF4-FFF2-40B4-BE49-F238E27FC236}">
                  <a16:creationId xmlns:a16="http://schemas.microsoft.com/office/drawing/2014/main" id="{93087E36-17FA-427C-92A8-FA148CC0AB31}"/>
                </a:ext>
              </a:extLst>
            </p:cNvPr>
            <p:cNvSpPr>
              <a:spLocks noChangeArrowheads="1"/>
            </p:cNvSpPr>
            <p:nvPr/>
          </p:nvSpPr>
          <p:spPr bwMode="auto">
            <a:xfrm>
              <a:off x="3466965" y="14972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PPN</a:t>
              </a:r>
            </a:p>
          </p:txBody>
        </p:sp>
        <p:sp>
          <p:nvSpPr>
            <p:cNvPr id="986" name="Rectangle 123">
              <a:extLst>
                <a:ext uri="{FF2B5EF4-FFF2-40B4-BE49-F238E27FC236}">
                  <a16:creationId xmlns:a16="http://schemas.microsoft.com/office/drawing/2014/main" id="{56006511-9ACF-4182-BE11-3938034B6D27}"/>
                </a:ext>
              </a:extLst>
            </p:cNvPr>
            <p:cNvSpPr>
              <a:spLocks noChangeArrowheads="1"/>
            </p:cNvSpPr>
            <p:nvPr/>
          </p:nvSpPr>
          <p:spPr bwMode="auto">
            <a:xfrm>
              <a:off x="2836727" y="149729"/>
              <a:ext cx="630238"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Tag</a:t>
              </a:r>
            </a:p>
          </p:txBody>
        </p:sp>
        <p:sp>
          <p:nvSpPr>
            <p:cNvPr id="987" name="Rectangle 124">
              <a:extLst>
                <a:ext uri="{FF2B5EF4-FFF2-40B4-BE49-F238E27FC236}">
                  <a16:creationId xmlns:a16="http://schemas.microsoft.com/office/drawing/2014/main" id="{10057E5E-0BF4-4DD1-9C4A-459CD0812A5D}"/>
                </a:ext>
              </a:extLst>
            </p:cNvPr>
            <p:cNvSpPr>
              <a:spLocks noChangeArrowheads="1"/>
            </p:cNvSpPr>
            <p:nvPr/>
          </p:nvSpPr>
          <p:spPr bwMode="auto">
            <a:xfrm>
              <a:off x="2211252" y="149729"/>
              <a:ext cx="625475" cy="325438"/>
            </a:xfrm>
            <a:prstGeom prst="rect">
              <a:avLst/>
            </a:prstGeom>
            <a:solidFill>
              <a:schemeClr val="bg2">
                <a:lumMod val="20000"/>
                <a:lumOff val="80000"/>
              </a:schemeClr>
            </a:solidFill>
            <a:ln w="9525">
              <a:noFill/>
              <a:round/>
              <a:headEnd/>
              <a:tailEnd/>
            </a:ln>
            <a:effectLst/>
          </p:spPr>
          <p:txBody>
            <a:bodyPr lIns="67770" tIns="33210" rIns="67770" bIns="33210"/>
            <a:lstStyle/>
            <a:p>
              <a:pPr algn="ctr">
                <a:spcBef>
                  <a:spcPts val="656"/>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i="1" dirty="0">
                  <a:solidFill>
                    <a:srgbClr val="990000"/>
                  </a:solidFill>
                  <a:latin typeface="Calibri" pitchFamily="34" charset="0"/>
                </a:rPr>
                <a:t>Set</a:t>
              </a:r>
            </a:p>
          </p:txBody>
        </p:sp>
        <p:sp>
          <p:nvSpPr>
            <p:cNvPr id="988" name="Line 125">
              <a:extLst>
                <a:ext uri="{FF2B5EF4-FFF2-40B4-BE49-F238E27FC236}">
                  <a16:creationId xmlns:a16="http://schemas.microsoft.com/office/drawing/2014/main" id="{BAD4EAC4-D816-49E9-8FBE-E986A1EA1EA6}"/>
                </a:ext>
              </a:extLst>
            </p:cNvPr>
            <p:cNvSpPr>
              <a:spLocks noChangeShapeType="1"/>
            </p:cNvSpPr>
            <p:nvPr/>
          </p:nvSpPr>
          <p:spPr bwMode="auto">
            <a:xfrm>
              <a:off x="2211252" y="475167"/>
              <a:ext cx="8153401" cy="1588"/>
            </a:xfrm>
            <a:prstGeom prst="line">
              <a:avLst/>
            </a:prstGeom>
            <a:noFill/>
            <a:ln w="28575">
              <a:solidFill>
                <a:srgbClr val="000066"/>
              </a:solidFill>
              <a:miter lim="800000"/>
              <a:headEnd/>
              <a:tailEnd/>
            </a:ln>
            <a:effectLst/>
          </p:spPr>
          <p:txBody>
            <a:bodyPr/>
            <a:lstStyle/>
            <a:p>
              <a:endParaRPr lang="en-US" sz="1800" i="1">
                <a:solidFill>
                  <a:srgbClr val="990000"/>
                </a:solidFill>
              </a:endParaRPr>
            </a:p>
          </p:txBody>
        </p:sp>
        <p:sp>
          <p:nvSpPr>
            <p:cNvPr id="989" name="Line 126">
              <a:extLst>
                <a:ext uri="{FF2B5EF4-FFF2-40B4-BE49-F238E27FC236}">
                  <a16:creationId xmlns:a16="http://schemas.microsoft.com/office/drawing/2014/main" id="{0BC5BFB8-3042-4B20-A942-D37F93AEF7E0}"/>
                </a:ext>
              </a:extLst>
            </p:cNvPr>
            <p:cNvSpPr>
              <a:spLocks noChangeShapeType="1"/>
            </p:cNvSpPr>
            <p:nvPr/>
          </p:nvSpPr>
          <p:spPr bwMode="auto">
            <a:xfrm>
              <a:off x="2211252" y="800604"/>
              <a:ext cx="8153401" cy="1588"/>
            </a:xfrm>
            <a:prstGeom prst="line">
              <a:avLst/>
            </a:prstGeom>
            <a:noFill/>
            <a:ln w="12600">
              <a:solidFill>
                <a:srgbClr val="000066"/>
              </a:solidFill>
              <a:miter lim="800000"/>
              <a:headEnd/>
              <a:tailEnd/>
            </a:ln>
            <a:effectLst/>
          </p:spPr>
          <p:txBody>
            <a:bodyPr/>
            <a:lstStyle/>
            <a:p>
              <a:endParaRPr lang="en-US" sz="1800"/>
            </a:p>
          </p:txBody>
        </p:sp>
        <p:sp>
          <p:nvSpPr>
            <p:cNvPr id="990" name="Line 127">
              <a:extLst>
                <a:ext uri="{FF2B5EF4-FFF2-40B4-BE49-F238E27FC236}">
                  <a16:creationId xmlns:a16="http://schemas.microsoft.com/office/drawing/2014/main" id="{BAB2A8F0-2E7D-4B1C-97E5-4DF03F641B9C}"/>
                </a:ext>
              </a:extLst>
            </p:cNvPr>
            <p:cNvSpPr>
              <a:spLocks noChangeShapeType="1"/>
            </p:cNvSpPr>
            <p:nvPr/>
          </p:nvSpPr>
          <p:spPr bwMode="auto">
            <a:xfrm>
              <a:off x="2211252" y="1124454"/>
              <a:ext cx="8153401" cy="1588"/>
            </a:xfrm>
            <a:prstGeom prst="line">
              <a:avLst/>
            </a:prstGeom>
            <a:noFill/>
            <a:ln w="12600">
              <a:solidFill>
                <a:srgbClr val="000066"/>
              </a:solidFill>
              <a:miter lim="800000"/>
              <a:headEnd/>
              <a:tailEnd/>
            </a:ln>
            <a:effectLst/>
          </p:spPr>
          <p:txBody>
            <a:bodyPr/>
            <a:lstStyle/>
            <a:p>
              <a:endParaRPr lang="en-US" sz="1800"/>
            </a:p>
          </p:txBody>
        </p:sp>
        <p:sp>
          <p:nvSpPr>
            <p:cNvPr id="991" name="Line 128">
              <a:extLst>
                <a:ext uri="{FF2B5EF4-FFF2-40B4-BE49-F238E27FC236}">
                  <a16:creationId xmlns:a16="http://schemas.microsoft.com/office/drawing/2014/main" id="{1737B2F7-93C9-4FCF-B3FA-8FBC8586513C}"/>
                </a:ext>
              </a:extLst>
            </p:cNvPr>
            <p:cNvSpPr>
              <a:spLocks noChangeShapeType="1"/>
            </p:cNvSpPr>
            <p:nvPr/>
          </p:nvSpPr>
          <p:spPr bwMode="auto">
            <a:xfrm>
              <a:off x="2211252" y="1449892"/>
              <a:ext cx="8153401" cy="1588"/>
            </a:xfrm>
            <a:prstGeom prst="line">
              <a:avLst/>
            </a:prstGeom>
            <a:noFill/>
            <a:ln w="12600">
              <a:solidFill>
                <a:srgbClr val="000066"/>
              </a:solidFill>
              <a:miter lim="800000"/>
              <a:headEnd/>
              <a:tailEnd/>
            </a:ln>
            <a:effectLst/>
          </p:spPr>
          <p:txBody>
            <a:bodyPr/>
            <a:lstStyle/>
            <a:p>
              <a:endParaRPr lang="en-US" sz="1800"/>
            </a:p>
          </p:txBody>
        </p:sp>
        <p:sp>
          <p:nvSpPr>
            <p:cNvPr id="992" name="Line 129">
              <a:extLst>
                <a:ext uri="{FF2B5EF4-FFF2-40B4-BE49-F238E27FC236}">
                  <a16:creationId xmlns:a16="http://schemas.microsoft.com/office/drawing/2014/main" id="{DC7B1058-C4C4-4663-AD35-70BD3AD453E9}"/>
                </a:ext>
              </a:extLst>
            </p:cNvPr>
            <p:cNvSpPr>
              <a:spLocks noChangeShapeType="1"/>
            </p:cNvSpPr>
            <p:nvPr/>
          </p:nvSpPr>
          <p:spPr bwMode="auto">
            <a:xfrm>
              <a:off x="3466965" y="149729"/>
              <a:ext cx="1588" cy="1625601"/>
            </a:xfrm>
            <a:prstGeom prst="line">
              <a:avLst/>
            </a:prstGeom>
            <a:noFill/>
            <a:ln w="12600">
              <a:solidFill>
                <a:srgbClr val="000066"/>
              </a:solidFill>
              <a:miter lim="800000"/>
              <a:headEnd/>
              <a:tailEnd/>
            </a:ln>
            <a:effectLst/>
          </p:spPr>
          <p:txBody>
            <a:bodyPr/>
            <a:lstStyle/>
            <a:p>
              <a:endParaRPr lang="en-US" sz="1800"/>
            </a:p>
          </p:txBody>
        </p:sp>
        <p:sp>
          <p:nvSpPr>
            <p:cNvPr id="993" name="Line 130">
              <a:extLst>
                <a:ext uri="{FF2B5EF4-FFF2-40B4-BE49-F238E27FC236}">
                  <a16:creationId xmlns:a16="http://schemas.microsoft.com/office/drawing/2014/main" id="{AC139BBA-000E-47E1-8C76-446FE25D698E}"/>
                </a:ext>
              </a:extLst>
            </p:cNvPr>
            <p:cNvSpPr>
              <a:spLocks noChangeShapeType="1"/>
            </p:cNvSpPr>
            <p:nvPr/>
          </p:nvSpPr>
          <p:spPr bwMode="auto">
            <a:xfrm>
              <a:off x="4092440" y="149729"/>
              <a:ext cx="1588" cy="1625601"/>
            </a:xfrm>
            <a:prstGeom prst="line">
              <a:avLst/>
            </a:prstGeom>
            <a:noFill/>
            <a:ln w="12600">
              <a:solidFill>
                <a:srgbClr val="000066"/>
              </a:solidFill>
              <a:miter lim="800000"/>
              <a:headEnd/>
              <a:tailEnd/>
            </a:ln>
            <a:effectLst/>
          </p:spPr>
          <p:txBody>
            <a:bodyPr/>
            <a:lstStyle/>
            <a:p>
              <a:endParaRPr lang="en-US" sz="1800"/>
            </a:p>
          </p:txBody>
        </p:sp>
        <p:sp>
          <p:nvSpPr>
            <p:cNvPr id="994" name="Line 131">
              <a:extLst>
                <a:ext uri="{FF2B5EF4-FFF2-40B4-BE49-F238E27FC236}">
                  <a16:creationId xmlns:a16="http://schemas.microsoft.com/office/drawing/2014/main" id="{6E3A896F-1322-4209-8AFA-A02A1180D540}"/>
                </a:ext>
              </a:extLst>
            </p:cNvPr>
            <p:cNvSpPr>
              <a:spLocks noChangeShapeType="1"/>
            </p:cNvSpPr>
            <p:nvPr/>
          </p:nvSpPr>
          <p:spPr bwMode="auto">
            <a:xfrm>
              <a:off x="5346565" y="149729"/>
              <a:ext cx="1588" cy="1625601"/>
            </a:xfrm>
            <a:prstGeom prst="line">
              <a:avLst/>
            </a:prstGeom>
            <a:noFill/>
            <a:ln w="12600">
              <a:solidFill>
                <a:srgbClr val="000066"/>
              </a:solidFill>
              <a:miter lim="800000"/>
              <a:headEnd/>
              <a:tailEnd/>
            </a:ln>
            <a:effectLst/>
          </p:spPr>
          <p:txBody>
            <a:bodyPr/>
            <a:lstStyle/>
            <a:p>
              <a:endParaRPr lang="en-US" sz="1800"/>
            </a:p>
          </p:txBody>
        </p:sp>
        <p:sp>
          <p:nvSpPr>
            <p:cNvPr id="995" name="Line 132">
              <a:extLst>
                <a:ext uri="{FF2B5EF4-FFF2-40B4-BE49-F238E27FC236}">
                  <a16:creationId xmlns:a16="http://schemas.microsoft.com/office/drawing/2014/main" id="{4FA10368-85AD-4C7E-B9B6-7F9D5F715F5B}"/>
                </a:ext>
              </a:extLst>
            </p:cNvPr>
            <p:cNvSpPr>
              <a:spLocks noChangeShapeType="1"/>
            </p:cNvSpPr>
            <p:nvPr/>
          </p:nvSpPr>
          <p:spPr bwMode="auto">
            <a:xfrm>
              <a:off x="5973627" y="149729"/>
              <a:ext cx="1588" cy="1625601"/>
            </a:xfrm>
            <a:prstGeom prst="line">
              <a:avLst/>
            </a:prstGeom>
            <a:noFill/>
            <a:ln w="12600">
              <a:solidFill>
                <a:srgbClr val="000066"/>
              </a:solidFill>
              <a:miter lim="800000"/>
              <a:headEnd/>
              <a:tailEnd/>
            </a:ln>
            <a:effectLst/>
          </p:spPr>
          <p:txBody>
            <a:bodyPr/>
            <a:lstStyle/>
            <a:p>
              <a:endParaRPr lang="en-US" sz="1800"/>
            </a:p>
          </p:txBody>
        </p:sp>
        <p:sp>
          <p:nvSpPr>
            <p:cNvPr id="996" name="Line 133">
              <a:extLst>
                <a:ext uri="{FF2B5EF4-FFF2-40B4-BE49-F238E27FC236}">
                  <a16:creationId xmlns:a16="http://schemas.microsoft.com/office/drawing/2014/main" id="{2EDC1C87-D616-44D7-8D49-FFD8167A6CA1}"/>
                </a:ext>
              </a:extLst>
            </p:cNvPr>
            <p:cNvSpPr>
              <a:spLocks noChangeShapeType="1"/>
            </p:cNvSpPr>
            <p:nvPr/>
          </p:nvSpPr>
          <p:spPr bwMode="auto">
            <a:xfrm>
              <a:off x="7229340" y="149729"/>
              <a:ext cx="1588" cy="1625601"/>
            </a:xfrm>
            <a:prstGeom prst="line">
              <a:avLst/>
            </a:prstGeom>
            <a:noFill/>
            <a:ln w="12600">
              <a:solidFill>
                <a:srgbClr val="000066"/>
              </a:solidFill>
              <a:miter lim="800000"/>
              <a:headEnd/>
              <a:tailEnd/>
            </a:ln>
            <a:effectLst/>
          </p:spPr>
          <p:txBody>
            <a:bodyPr/>
            <a:lstStyle/>
            <a:p>
              <a:endParaRPr lang="en-US" sz="1800"/>
            </a:p>
          </p:txBody>
        </p:sp>
        <p:sp>
          <p:nvSpPr>
            <p:cNvPr id="997" name="Line 134">
              <a:extLst>
                <a:ext uri="{FF2B5EF4-FFF2-40B4-BE49-F238E27FC236}">
                  <a16:creationId xmlns:a16="http://schemas.microsoft.com/office/drawing/2014/main" id="{841F29B7-39A3-4187-A2A4-D3CC09E45A52}"/>
                </a:ext>
              </a:extLst>
            </p:cNvPr>
            <p:cNvSpPr>
              <a:spLocks noChangeShapeType="1"/>
            </p:cNvSpPr>
            <p:nvPr/>
          </p:nvSpPr>
          <p:spPr bwMode="auto">
            <a:xfrm>
              <a:off x="7854815" y="149729"/>
              <a:ext cx="1588" cy="1625601"/>
            </a:xfrm>
            <a:prstGeom prst="line">
              <a:avLst/>
            </a:prstGeom>
            <a:noFill/>
            <a:ln w="12600">
              <a:solidFill>
                <a:srgbClr val="000066"/>
              </a:solidFill>
              <a:miter lim="800000"/>
              <a:headEnd/>
              <a:tailEnd/>
            </a:ln>
            <a:effectLst/>
          </p:spPr>
          <p:txBody>
            <a:bodyPr/>
            <a:lstStyle/>
            <a:p>
              <a:endParaRPr lang="en-US" sz="1800"/>
            </a:p>
          </p:txBody>
        </p:sp>
        <p:sp>
          <p:nvSpPr>
            <p:cNvPr id="998" name="Line 135">
              <a:extLst>
                <a:ext uri="{FF2B5EF4-FFF2-40B4-BE49-F238E27FC236}">
                  <a16:creationId xmlns:a16="http://schemas.microsoft.com/office/drawing/2014/main" id="{82DCBB30-6CFC-429F-BBAF-895C63662D76}"/>
                </a:ext>
              </a:extLst>
            </p:cNvPr>
            <p:cNvSpPr>
              <a:spLocks noChangeShapeType="1"/>
            </p:cNvSpPr>
            <p:nvPr/>
          </p:nvSpPr>
          <p:spPr bwMode="auto">
            <a:xfrm>
              <a:off x="9108940" y="149729"/>
              <a:ext cx="1588" cy="1625601"/>
            </a:xfrm>
            <a:prstGeom prst="line">
              <a:avLst/>
            </a:prstGeom>
            <a:noFill/>
            <a:ln w="12600">
              <a:solidFill>
                <a:srgbClr val="000066"/>
              </a:solidFill>
              <a:miter lim="800000"/>
              <a:headEnd/>
              <a:tailEnd/>
            </a:ln>
            <a:effectLst/>
          </p:spPr>
          <p:txBody>
            <a:bodyPr/>
            <a:lstStyle/>
            <a:p>
              <a:endParaRPr lang="en-US" sz="1800"/>
            </a:p>
          </p:txBody>
        </p:sp>
        <p:sp>
          <p:nvSpPr>
            <p:cNvPr id="999" name="Line 136">
              <a:extLst>
                <a:ext uri="{FF2B5EF4-FFF2-40B4-BE49-F238E27FC236}">
                  <a16:creationId xmlns:a16="http://schemas.microsoft.com/office/drawing/2014/main" id="{CAA03C9B-CE38-41D7-90CD-8F6182A3F367}"/>
                </a:ext>
              </a:extLst>
            </p:cNvPr>
            <p:cNvSpPr>
              <a:spLocks noChangeShapeType="1"/>
            </p:cNvSpPr>
            <p:nvPr/>
          </p:nvSpPr>
          <p:spPr bwMode="auto">
            <a:xfrm>
              <a:off x="9739177" y="149729"/>
              <a:ext cx="1588" cy="1625601"/>
            </a:xfrm>
            <a:prstGeom prst="line">
              <a:avLst/>
            </a:prstGeom>
            <a:noFill/>
            <a:ln w="12600">
              <a:solidFill>
                <a:srgbClr val="000066"/>
              </a:solidFill>
              <a:miter lim="800000"/>
              <a:headEnd/>
              <a:tailEnd/>
            </a:ln>
            <a:effectLst/>
          </p:spPr>
          <p:txBody>
            <a:bodyPr/>
            <a:lstStyle/>
            <a:p>
              <a:endParaRPr lang="en-US" sz="1800"/>
            </a:p>
          </p:txBody>
        </p:sp>
        <p:sp>
          <p:nvSpPr>
            <p:cNvPr id="1000" name="Line 137">
              <a:extLst>
                <a:ext uri="{FF2B5EF4-FFF2-40B4-BE49-F238E27FC236}">
                  <a16:creationId xmlns:a16="http://schemas.microsoft.com/office/drawing/2014/main" id="{ADD7F858-B162-4C88-86BA-C599F6CD143D}"/>
                </a:ext>
              </a:extLst>
            </p:cNvPr>
            <p:cNvSpPr>
              <a:spLocks noChangeShapeType="1"/>
            </p:cNvSpPr>
            <p:nvPr/>
          </p:nvSpPr>
          <p:spPr bwMode="auto">
            <a:xfrm>
              <a:off x="2836727" y="149729"/>
              <a:ext cx="1588" cy="1625601"/>
            </a:xfrm>
            <a:prstGeom prst="line">
              <a:avLst/>
            </a:prstGeom>
            <a:noFill/>
            <a:ln w="28575">
              <a:solidFill>
                <a:srgbClr val="000066"/>
              </a:solidFill>
              <a:miter lim="800000"/>
              <a:headEnd/>
              <a:tailEnd/>
            </a:ln>
            <a:effectLst/>
          </p:spPr>
          <p:txBody>
            <a:bodyPr/>
            <a:lstStyle/>
            <a:p>
              <a:endParaRPr lang="en-US" sz="1800"/>
            </a:p>
          </p:txBody>
        </p:sp>
        <p:sp>
          <p:nvSpPr>
            <p:cNvPr id="1001" name="Line 138">
              <a:extLst>
                <a:ext uri="{FF2B5EF4-FFF2-40B4-BE49-F238E27FC236}">
                  <a16:creationId xmlns:a16="http://schemas.microsoft.com/office/drawing/2014/main" id="{944EBD09-0DBE-4E4A-ADB3-E1B74A3D0A96}"/>
                </a:ext>
              </a:extLst>
            </p:cNvPr>
            <p:cNvSpPr>
              <a:spLocks noChangeShapeType="1"/>
            </p:cNvSpPr>
            <p:nvPr/>
          </p:nvSpPr>
          <p:spPr bwMode="auto">
            <a:xfrm>
              <a:off x="4721090" y="149729"/>
              <a:ext cx="1588" cy="1625601"/>
            </a:xfrm>
            <a:prstGeom prst="line">
              <a:avLst/>
            </a:prstGeom>
            <a:noFill/>
            <a:ln w="28575">
              <a:solidFill>
                <a:srgbClr val="000066"/>
              </a:solidFill>
              <a:miter lim="800000"/>
              <a:headEnd/>
              <a:tailEnd/>
            </a:ln>
            <a:effectLst/>
          </p:spPr>
          <p:txBody>
            <a:bodyPr/>
            <a:lstStyle/>
            <a:p>
              <a:endParaRPr lang="en-US" sz="1800"/>
            </a:p>
          </p:txBody>
        </p:sp>
        <p:sp>
          <p:nvSpPr>
            <p:cNvPr id="1002" name="Line 139">
              <a:extLst>
                <a:ext uri="{FF2B5EF4-FFF2-40B4-BE49-F238E27FC236}">
                  <a16:creationId xmlns:a16="http://schemas.microsoft.com/office/drawing/2014/main" id="{488BD9E9-3E2C-47C8-838C-6FF923F85BED}"/>
                </a:ext>
              </a:extLst>
            </p:cNvPr>
            <p:cNvSpPr>
              <a:spLocks noChangeShapeType="1"/>
            </p:cNvSpPr>
            <p:nvPr/>
          </p:nvSpPr>
          <p:spPr bwMode="auto">
            <a:xfrm>
              <a:off x="2211252" y="149729"/>
              <a:ext cx="1588" cy="1625601"/>
            </a:xfrm>
            <a:prstGeom prst="line">
              <a:avLst/>
            </a:prstGeom>
            <a:noFill/>
            <a:ln w="28575">
              <a:solidFill>
                <a:srgbClr val="000066"/>
              </a:solidFill>
              <a:miter lim="800000"/>
              <a:headEnd/>
              <a:tailEnd/>
            </a:ln>
            <a:effectLst/>
          </p:spPr>
          <p:txBody>
            <a:bodyPr/>
            <a:lstStyle/>
            <a:p>
              <a:endParaRPr lang="en-US" sz="1800"/>
            </a:p>
          </p:txBody>
        </p:sp>
        <p:sp>
          <p:nvSpPr>
            <p:cNvPr id="1003" name="Line 140">
              <a:extLst>
                <a:ext uri="{FF2B5EF4-FFF2-40B4-BE49-F238E27FC236}">
                  <a16:creationId xmlns:a16="http://schemas.microsoft.com/office/drawing/2014/main" id="{12FD65CD-0EC7-4C8E-B498-5A8185B91178}"/>
                </a:ext>
              </a:extLst>
            </p:cNvPr>
            <p:cNvSpPr>
              <a:spLocks noChangeShapeType="1"/>
            </p:cNvSpPr>
            <p:nvPr/>
          </p:nvSpPr>
          <p:spPr bwMode="auto">
            <a:xfrm>
              <a:off x="6602277" y="149729"/>
              <a:ext cx="1588" cy="1625601"/>
            </a:xfrm>
            <a:prstGeom prst="line">
              <a:avLst/>
            </a:prstGeom>
            <a:noFill/>
            <a:ln w="28575">
              <a:solidFill>
                <a:srgbClr val="000066"/>
              </a:solidFill>
              <a:miter lim="800000"/>
              <a:headEnd/>
              <a:tailEnd/>
            </a:ln>
            <a:effectLst/>
          </p:spPr>
          <p:txBody>
            <a:bodyPr/>
            <a:lstStyle/>
            <a:p>
              <a:endParaRPr lang="en-US" sz="1800"/>
            </a:p>
          </p:txBody>
        </p:sp>
        <p:sp>
          <p:nvSpPr>
            <p:cNvPr id="1004" name="Line 141">
              <a:extLst>
                <a:ext uri="{FF2B5EF4-FFF2-40B4-BE49-F238E27FC236}">
                  <a16:creationId xmlns:a16="http://schemas.microsoft.com/office/drawing/2014/main" id="{B4D93299-3991-463F-B174-201A0452DCE5}"/>
                </a:ext>
              </a:extLst>
            </p:cNvPr>
            <p:cNvSpPr>
              <a:spLocks noChangeShapeType="1"/>
            </p:cNvSpPr>
            <p:nvPr/>
          </p:nvSpPr>
          <p:spPr bwMode="auto">
            <a:xfrm>
              <a:off x="8483465" y="149729"/>
              <a:ext cx="1588" cy="1625601"/>
            </a:xfrm>
            <a:prstGeom prst="line">
              <a:avLst/>
            </a:prstGeom>
            <a:noFill/>
            <a:ln w="28575">
              <a:solidFill>
                <a:srgbClr val="000066"/>
              </a:solidFill>
              <a:miter lim="800000"/>
              <a:headEnd/>
              <a:tailEnd/>
            </a:ln>
            <a:effectLst/>
          </p:spPr>
          <p:txBody>
            <a:bodyPr/>
            <a:lstStyle/>
            <a:p>
              <a:endParaRPr lang="en-US" sz="1800"/>
            </a:p>
          </p:txBody>
        </p:sp>
        <p:sp>
          <p:nvSpPr>
            <p:cNvPr id="1005" name="Line 142">
              <a:extLst>
                <a:ext uri="{FF2B5EF4-FFF2-40B4-BE49-F238E27FC236}">
                  <a16:creationId xmlns:a16="http://schemas.microsoft.com/office/drawing/2014/main" id="{18554A2A-3698-470B-8A6C-864BED216407}"/>
                </a:ext>
              </a:extLst>
            </p:cNvPr>
            <p:cNvSpPr>
              <a:spLocks noChangeShapeType="1"/>
            </p:cNvSpPr>
            <p:nvPr/>
          </p:nvSpPr>
          <p:spPr bwMode="auto">
            <a:xfrm>
              <a:off x="2211252" y="149729"/>
              <a:ext cx="8153401" cy="1588"/>
            </a:xfrm>
            <a:prstGeom prst="line">
              <a:avLst/>
            </a:prstGeom>
            <a:noFill/>
            <a:ln w="28575">
              <a:solidFill>
                <a:srgbClr val="000066"/>
              </a:solidFill>
              <a:miter lim="800000"/>
              <a:headEnd/>
              <a:tailEnd/>
            </a:ln>
            <a:effectLst/>
          </p:spPr>
          <p:txBody>
            <a:bodyPr/>
            <a:lstStyle/>
            <a:p>
              <a:endParaRPr lang="en-US" sz="1800" i="1">
                <a:solidFill>
                  <a:srgbClr val="990000"/>
                </a:solidFill>
              </a:endParaRPr>
            </a:p>
          </p:txBody>
        </p:sp>
        <p:sp>
          <p:nvSpPr>
            <p:cNvPr id="1006" name="Line 143">
              <a:extLst>
                <a:ext uri="{FF2B5EF4-FFF2-40B4-BE49-F238E27FC236}">
                  <a16:creationId xmlns:a16="http://schemas.microsoft.com/office/drawing/2014/main" id="{4C2146EF-958A-4010-B15C-BD4BF6BBF558}"/>
                </a:ext>
              </a:extLst>
            </p:cNvPr>
            <p:cNvSpPr>
              <a:spLocks noChangeShapeType="1"/>
            </p:cNvSpPr>
            <p:nvPr/>
          </p:nvSpPr>
          <p:spPr bwMode="auto">
            <a:xfrm>
              <a:off x="10364653" y="149729"/>
              <a:ext cx="1588" cy="1625601"/>
            </a:xfrm>
            <a:prstGeom prst="line">
              <a:avLst/>
            </a:prstGeom>
            <a:noFill/>
            <a:ln w="28575">
              <a:solidFill>
                <a:srgbClr val="000066"/>
              </a:solidFill>
              <a:miter lim="800000"/>
              <a:headEnd/>
              <a:tailEnd/>
            </a:ln>
            <a:effectLst/>
          </p:spPr>
          <p:txBody>
            <a:bodyPr/>
            <a:lstStyle/>
            <a:p>
              <a:endParaRPr lang="en-US" sz="1800"/>
            </a:p>
          </p:txBody>
        </p:sp>
        <p:sp>
          <p:nvSpPr>
            <p:cNvPr id="1007" name="Line 144">
              <a:extLst>
                <a:ext uri="{FF2B5EF4-FFF2-40B4-BE49-F238E27FC236}">
                  <a16:creationId xmlns:a16="http://schemas.microsoft.com/office/drawing/2014/main" id="{6DB9BE06-5999-438D-B844-218954AA4EB1}"/>
                </a:ext>
              </a:extLst>
            </p:cNvPr>
            <p:cNvSpPr>
              <a:spLocks noChangeShapeType="1"/>
            </p:cNvSpPr>
            <p:nvPr/>
          </p:nvSpPr>
          <p:spPr bwMode="auto">
            <a:xfrm>
              <a:off x="2211252" y="1775330"/>
              <a:ext cx="8153401" cy="1588"/>
            </a:xfrm>
            <a:prstGeom prst="line">
              <a:avLst/>
            </a:prstGeom>
            <a:noFill/>
            <a:ln w="28575">
              <a:solidFill>
                <a:srgbClr val="000066"/>
              </a:solidFill>
              <a:miter lim="800000"/>
              <a:headEnd/>
              <a:tailEnd/>
            </a:ln>
            <a:effectLst/>
          </p:spPr>
          <p:txBody>
            <a:bodyPr/>
            <a:lstStyle/>
            <a:p>
              <a:endParaRPr lang="en-US" sz="1800"/>
            </a:p>
          </p:txBody>
        </p:sp>
      </p:grpSp>
    </p:spTree>
    <p:extLst>
      <p:ext uri="{BB962C8B-B14F-4D97-AF65-F5344CB8AC3E}">
        <p14:creationId xmlns:p14="http://schemas.microsoft.com/office/powerpoint/2010/main" val="33474444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8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8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8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9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9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9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9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 grpId="0" animBg="1"/>
      <p:bldP spid="165" grpId="0" animBg="1"/>
      <p:bldP spid="166" grpId="0" animBg="1"/>
      <p:bldP spid="167" grpId="0" animBg="1"/>
      <p:bldP spid="168" grpId="0" animBg="1"/>
      <p:bldP spid="222" grpId="0"/>
      <p:bldP spid="223" grpId="0"/>
      <p:bldP spid="224" grpId="0"/>
      <p:bldP spid="225" grpId="0"/>
      <p:bldP spid="226" grpId="0"/>
      <p:bldP spid="227" grpId="0"/>
      <p:bldP spid="169" grpId="0" animBg="1"/>
      <p:bldP spid="170" grpId="0"/>
      <p:bldP spid="171" grpId="0" animBg="1"/>
      <p:bldP spid="172" grpId="0"/>
      <p:bldP spid="173" grpId="0" animBg="1"/>
      <p:bldP spid="174" grpId="0"/>
      <p:bldP spid="175" grpId="0" animBg="1"/>
      <p:bldP spid="176" grpId="0"/>
      <p:bldP spid="177" grpId="0" animBg="1"/>
      <p:bldP spid="178" grpId="0"/>
      <p:bldP spid="179" grpId="0" animBg="1"/>
      <p:bldP spid="180" grpId="0"/>
      <p:bldP spid="181" grpId="0" animBg="1"/>
      <p:bldP spid="182" grpId="0"/>
      <p:bldP spid="183" grpId="0" animBg="1"/>
      <p:bldP spid="184" grpId="0"/>
      <p:bldP spid="185" grpId="0" animBg="1"/>
      <p:bldP spid="186" grpId="0"/>
      <p:bldP spid="187" grpId="0" animBg="1"/>
      <p:bldP spid="188" grpId="0"/>
      <p:bldP spid="189" grpId="0" animBg="1"/>
      <p:bldP spid="190" grpId="0"/>
      <p:bldP spid="191" grpId="0" animBg="1"/>
      <p:bldP spid="19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Core i7 Memory System</a:t>
            </a:r>
          </a:p>
        </p:txBody>
      </p:sp>
      <p:sp>
        <p:nvSpPr>
          <p:cNvPr id="43" name="Rectangle 406"/>
          <p:cNvSpPr>
            <a:spLocks noChangeArrowheads="1"/>
          </p:cNvSpPr>
          <p:nvPr/>
        </p:nvSpPr>
        <p:spPr bwMode="auto">
          <a:xfrm>
            <a:off x="1527573" y="2807468"/>
            <a:ext cx="1110853" cy="352940"/>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algn="ctr">
              <a:defRPr/>
            </a:pPr>
            <a:r>
              <a:rPr lang="en-US" sz="1200" kern="0" dirty="0">
                <a:solidFill>
                  <a:sysClr val="windowText" lastClr="000000"/>
                </a:solidFill>
              </a:rPr>
              <a:t>L1 </a:t>
            </a:r>
            <a:r>
              <a:rPr lang="en-US" sz="1200" kern="0" dirty="0" err="1">
                <a:solidFill>
                  <a:sysClr val="windowText" lastClr="000000"/>
                </a:solidFill>
              </a:rPr>
              <a:t>d</a:t>
            </a:r>
            <a:r>
              <a:rPr lang="en-US" sz="1200" kern="0" dirty="0">
                <a:solidFill>
                  <a:sysClr val="windowText" lastClr="000000"/>
                </a:solidFill>
              </a:rPr>
              <a:t>-cache</a:t>
            </a:r>
          </a:p>
          <a:p>
            <a:pPr algn="ctr">
              <a:defRPr/>
            </a:pPr>
            <a:r>
              <a:rPr lang="en-US" sz="1200" kern="0" dirty="0">
                <a:solidFill>
                  <a:sysClr val="windowText" lastClr="000000"/>
                </a:solidFill>
              </a:rPr>
              <a:t>32 KB, 8-way</a:t>
            </a:r>
          </a:p>
        </p:txBody>
      </p:sp>
      <p:sp>
        <p:nvSpPr>
          <p:cNvPr id="44" name="Rectangle 408"/>
          <p:cNvSpPr>
            <a:spLocks noChangeArrowheads="1"/>
          </p:cNvSpPr>
          <p:nvPr/>
        </p:nvSpPr>
        <p:spPr bwMode="auto">
          <a:xfrm>
            <a:off x="1771650" y="3372173"/>
            <a:ext cx="1933575" cy="352940"/>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algn="ctr">
              <a:defRPr/>
            </a:pPr>
            <a:r>
              <a:rPr lang="en-US" sz="1200" kern="0" dirty="0">
                <a:solidFill>
                  <a:sysClr val="windowText" lastClr="000000"/>
                </a:solidFill>
              </a:rPr>
              <a:t>L2 unified cache</a:t>
            </a:r>
          </a:p>
          <a:p>
            <a:pPr algn="ctr">
              <a:defRPr/>
            </a:pPr>
            <a:r>
              <a:rPr lang="en-US" sz="1200" kern="0" dirty="0">
                <a:solidFill>
                  <a:sysClr val="windowText" lastClr="000000"/>
                </a:solidFill>
              </a:rPr>
              <a:t>256 KB, 8-way</a:t>
            </a:r>
          </a:p>
        </p:txBody>
      </p:sp>
      <p:sp>
        <p:nvSpPr>
          <p:cNvPr id="45" name="Line 409"/>
          <p:cNvSpPr>
            <a:spLocks noChangeShapeType="1"/>
          </p:cNvSpPr>
          <p:nvPr/>
        </p:nvSpPr>
        <p:spPr bwMode="auto">
          <a:xfrm>
            <a:off x="2085975" y="2583938"/>
            <a:ext cx="0" cy="211764"/>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46" name="Line 410"/>
          <p:cNvSpPr>
            <a:spLocks noChangeShapeType="1"/>
          </p:cNvSpPr>
          <p:nvPr/>
        </p:nvSpPr>
        <p:spPr bwMode="auto">
          <a:xfrm>
            <a:off x="2076450" y="3160408"/>
            <a:ext cx="0" cy="211764"/>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47" name="Line 411"/>
          <p:cNvSpPr>
            <a:spLocks noChangeShapeType="1"/>
          </p:cNvSpPr>
          <p:nvPr/>
        </p:nvSpPr>
        <p:spPr bwMode="auto">
          <a:xfrm>
            <a:off x="3346847" y="3160408"/>
            <a:ext cx="0" cy="211764"/>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48" name="Rectangle 426"/>
          <p:cNvSpPr>
            <a:spLocks noChangeArrowheads="1"/>
          </p:cNvSpPr>
          <p:nvPr/>
        </p:nvSpPr>
        <p:spPr bwMode="auto">
          <a:xfrm>
            <a:off x="1899048" y="4651581"/>
            <a:ext cx="1625203" cy="566480"/>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algn="ctr">
              <a:defRPr/>
            </a:pPr>
            <a:r>
              <a:rPr lang="en-US" sz="1200" kern="0">
                <a:solidFill>
                  <a:sysClr val="windowText" lastClr="000000"/>
                </a:solidFill>
              </a:rPr>
              <a:t>L3 unified cache</a:t>
            </a:r>
          </a:p>
          <a:p>
            <a:pPr algn="ctr">
              <a:defRPr/>
            </a:pPr>
            <a:r>
              <a:rPr lang="en-US" sz="1200" kern="0">
                <a:solidFill>
                  <a:sysClr val="windowText" lastClr="000000"/>
                </a:solidFill>
              </a:rPr>
              <a:t>8 MB, 16-way </a:t>
            </a:r>
          </a:p>
          <a:p>
            <a:pPr algn="ctr">
              <a:defRPr/>
            </a:pPr>
            <a:r>
              <a:rPr lang="en-US" sz="1200" kern="0">
                <a:solidFill>
                  <a:sysClr val="windowText" lastClr="000000"/>
                </a:solidFill>
              </a:rPr>
              <a:t>(shared by all cores)</a:t>
            </a:r>
          </a:p>
        </p:txBody>
      </p:sp>
      <p:sp>
        <p:nvSpPr>
          <p:cNvPr id="49" name="Rectangle 427"/>
          <p:cNvSpPr>
            <a:spLocks noChangeArrowheads="1"/>
          </p:cNvSpPr>
          <p:nvPr/>
        </p:nvSpPr>
        <p:spPr bwMode="auto">
          <a:xfrm>
            <a:off x="4543425" y="5527916"/>
            <a:ext cx="2085975" cy="415685"/>
          </a:xfrm>
          <a:prstGeom prst="rect">
            <a:avLst/>
          </a:prstGeom>
          <a:solidFill>
            <a:srgbClr val="E5E6F6"/>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algn="ctr">
              <a:defRPr/>
            </a:pPr>
            <a:r>
              <a:rPr lang="en-US" sz="1200" kern="0">
                <a:solidFill>
                  <a:sysClr val="windowText" lastClr="000000"/>
                </a:solidFill>
              </a:rPr>
              <a:t>Main memory</a:t>
            </a:r>
          </a:p>
        </p:txBody>
      </p:sp>
      <p:sp>
        <p:nvSpPr>
          <p:cNvPr id="50" name="Line 432"/>
          <p:cNvSpPr>
            <a:spLocks noChangeShapeType="1"/>
          </p:cNvSpPr>
          <p:nvPr/>
        </p:nvSpPr>
        <p:spPr bwMode="auto">
          <a:xfrm>
            <a:off x="3346847" y="2595703"/>
            <a:ext cx="0" cy="211764"/>
          </a:xfrm>
          <a:prstGeom prst="line">
            <a:avLst/>
          </a:prstGeom>
          <a:noFill/>
          <a:ln w="12700">
            <a:solidFill>
              <a:srgbClr val="000000"/>
            </a:solidFill>
            <a:round/>
            <a:headEnd type="triangle" w="med" len="med"/>
            <a:tailEn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51" name="Rectangle 434"/>
          <p:cNvSpPr>
            <a:spLocks noChangeArrowheads="1"/>
          </p:cNvSpPr>
          <p:nvPr/>
        </p:nvSpPr>
        <p:spPr bwMode="auto">
          <a:xfrm>
            <a:off x="1708547" y="2234920"/>
            <a:ext cx="790575" cy="352940"/>
          </a:xfrm>
          <a:prstGeom prst="rect">
            <a:avLst/>
          </a:prstGeom>
          <a:solidFill>
            <a:srgbClr val="DBF2DA"/>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algn="ctr">
              <a:defRPr/>
            </a:pPr>
            <a:r>
              <a:rPr lang="en-US" sz="1200" kern="0" dirty="0">
                <a:solidFill>
                  <a:sysClr val="windowText" lastClr="000000"/>
                </a:solidFill>
              </a:rPr>
              <a:t>Registers</a:t>
            </a:r>
          </a:p>
        </p:txBody>
      </p:sp>
      <p:sp>
        <p:nvSpPr>
          <p:cNvPr id="52" name="Rectangle 435"/>
          <p:cNvSpPr>
            <a:spLocks noChangeArrowheads="1"/>
          </p:cNvSpPr>
          <p:nvPr/>
        </p:nvSpPr>
        <p:spPr bwMode="auto">
          <a:xfrm>
            <a:off x="4191000" y="2807468"/>
            <a:ext cx="1368029" cy="352940"/>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algn="ctr">
              <a:defRPr/>
            </a:pPr>
            <a:r>
              <a:rPr lang="en-US" sz="1200" kern="0" dirty="0">
                <a:solidFill>
                  <a:sysClr val="windowText" lastClr="000000"/>
                </a:solidFill>
              </a:rPr>
              <a:t>L1 </a:t>
            </a:r>
            <a:r>
              <a:rPr lang="en-US" sz="1200" kern="0" dirty="0" err="1">
                <a:solidFill>
                  <a:sysClr val="windowText" lastClr="000000"/>
                </a:solidFill>
              </a:rPr>
              <a:t>d</a:t>
            </a:r>
            <a:r>
              <a:rPr lang="en-US" sz="1200" kern="0" dirty="0">
                <a:solidFill>
                  <a:sysClr val="windowText" lastClr="000000"/>
                </a:solidFill>
              </a:rPr>
              <a:t>-TLB</a:t>
            </a:r>
          </a:p>
          <a:p>
            <a:pPr algn="ctr">
              <a:defRPr/>
            </a:pPr>
            <a:r>
              <a:rPr lang="en-US" sz="1200" kern="0" dirty="0">
                <a:solidFill>
                  <a:sysClr val="windowText" lastClr="000000"/>
                </a:solidFill>
              </a:rPr>
              <a:t>64 entries, 4-way</a:t>
            </a:r>
          </a:p>
        </p:txBody>
      </p:sp>
      <p:sp>
        <p:nvSpPr>
          <p:cNvPr id="53" name="Rectangle 436"/>
          <p:cNvSpPr>
            <a:spLocks noChangeArrowheads="1"/>
          </p:cNvSpPr>
          <p:nvPr/>
        </p:nvSpPr>
        <p:spPr bwMode="auto">
          <a:xfrm>
            <a:off x="5676900" y="2807468"/>
            <a:ext cx="1368029" cy="352940"/>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algn="ctr">
              <a:defRPr/>
            </a:pPr>
            <a:r>
              <a:rPr lang="en-US" sz="1200" kern="0" dirty="0">
                <a:solidFill>
                  <a:sysClr val="windowText" lastClr="000000"/>
                </a:solidFill>
              </a:rPr>
              <a:t>L1 </a:t>
            </a:r>
            <a:r>
              <a:rPr lang="en-US" sz="1200" kern="0" dirty="0" err="1">
                <a:solidFill>
                  <a:sysClr val="windowText" lastClr="000000"/>
                </a:solidFill>
              </a:rPr>
              <a:t>i</a:t>
            </a:r>
            <a:r>
              <a:rPr lang="en-US" sz="1200" kern="0" dirty="0">
                <a:solidFill>
                  <a:sysClr val="windowText" lastClr="000000"/>
                </a:solidFill>
              </a:rPr>
              <a:t>-TLB</a:t>
            </a:r>
          </a:p>
          <a:p>
            <a:pPr algn="ctr">
              <a:defRPr/>
            </a:pPr>
            <a:r>
              <a:rPr lang="en-US" sz="1200" kern="0" dirty="0">
                <a:solidFill>
                  <a:sysClr val="windowText" lastClr="000000"/>
                </a:solidFill>
              </a:rPr>
              <a:t>128 entries, 4-way</a:t>
            </a:r>
          </a:p>
        </p:txBody>
      </p:sp>
      <p:sp>
        <p:nvSpPr>
          <p:cNvPr id="54" name="Rectangle 438"/>
          <p:cNvSpPr>
            <a:spLocks noChangeArrowheads="1"/>
          </p:cNvSpPr>
          <p:nvPr/>
        </p:nvSpPr>
        <p:spPr bwMode="auto">
          <a:xfrm>
            <a:off x="4438650" y="3380016"/>
            <a:ext cx="2368154" cy="352940"/>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algn="ctr">
              <a:defRPr/>
            </a:pPr>
            <a:r>
              <a:rPr lang="en-US" sz="1200" kern="0">
                <a:solidFill>
                  <a:sysClr val="windowText" lastClr="000000"/>
                </a:solidFill>
              </a:rPr>
              <a:t>L2  unified TLB</a:t>
            </a:r>
          </a:p>
          <a:p>
            <a:pPr algn="ctr">
              <a:defRPr/>
            </a:pPr>
            <a:r>
              <a:rPr lang="en-US" sz="1200" kern="0">
                <a:solidFill>
                  <a:sysClr val="windowText" lastClr="000000"/>
                </a:solidFill>
              </a:rPr>
              <a:t>512 entries, 4-way</a:t>
            </a:r>
          </a:p>
        </p:txBody>
      </p:sp>
      <p:sp>
        <p:nvSpPr>
          <p:cNvPr id="55" name="Line 439"/>
          <p:cNvSpPr>
            <a:spLocks noChangeShapeType="1"/>
          </p:cNvSpPr>
          <p:nvPr/>
        </p:nvSpPr>
        <p:spPr bwMode="auto">
          <a:xfrm>
            <a:off x="4880372" y="3164329"/>
            <a:ext cx="0" cy="211764"/>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56" name="Line 440"/>
          <p:cNvSpPr>
            <a:spLocks noChangeShapeType="1"/>
          </p:cNvSpPr>
          <p:nvPr/>
        </p:nvSpPr>
        <p:spPr bwMode="auto">
          <a:xfrm>
            <a:off x="6366272" y="3168251"/>
            <a:ext cx="0" cy="211764"/>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57" name="Rectangle 441"/>
          <p:cNvSpPr>
            <a:spLocks noChangeArrowheads="1"/>
          </p:cNvSpPr>
          <p:nvPr/>
        </p:nvSpPr>
        <p:spPr bwMode="auto">
          <a:xfrm>
            <a:off x="2794398" y="2815312"/>
            <a:ext cx="1110853" cy="352940"/>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algn="ctr">
              <a:defRPr/>
            </a:pPr>
            <a:r>
              <a:rPr lang="en-US" sz="1200" kern="0">
                <a:solidFill>
                  <a:sysClr val="windowText" lastClr="000000"/>
                </a:solidFill>
              </a:rPr>
              <a:t>L1 i-cache</a:t>
            </a:r>
          </a:p>
          <a:p>
            <a:pPr algn="ctr">
              <a:defRPr/>
            </a:pPr>
            <a:r>
              <a:rPr lang="en-US" sz="1200" kern="0">
                <a:solidFill>
                  <a:sysClr val="windowText" lastClr="000000"/>
                </a:solidFill>
              </a:rPr>
              <a:t>32 KB, 8-way</a:t>
            </a:r>
          </a:p>
        </p:txBody>
      </p:sp>
      <p:sp>
        <p:nvSpPr>
          <p:cNvPr id="58" name="Line 442"/>
          <p:cNvSpPr>
            <a:spLocks noChangeShapeType="1"/>
          </p:cNvSpPr>
          <p:nvPr/>
        </p:nvSpPr>
        <p:spPr bwMode="auto">
          <a:xfrm>
            <a:off x="4889897" y="2583938"/>
            <a:ext cx="0" cy="211764"/>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59" name="Line 444"/>
          <p:cNvSpPr>
            <a:spLocks noChangeShapeType="1"/>
          </p:cNvSpPr>
          <p:nvPr/>
        </p:nvSpPr>
        <p:spPr bwMode="auto">
          <a:xfrm>
            <a:off x="6366272" y="2595703"/>
            <a:ext cx="0" cy="211764"/>
          </a:xfrm>
          <a:prstGeom prst="line">
            <a:avLst/>
          </a:prstGeom>
          <a:noFill/>
          <a:ln w="12700">
            <a:solidFill>
              <a:srgbClr val="000000"/>
            </a:solidFill>
            <a:round/>
            <a:headEnd type="triangle" w="med" len="med"/>
            <a:tailEn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60" name="Rectangle 445"/>
          <p:cNvSpPr>
            <a:spLocks noChangeArrowheads="1"/>
          </p:cNvSpPr>
          <p:nvPr/>
        </p:nvSpPr>
        <p:spPr bwMode="auto">
          <a:xfrm>
            <a:off x="4752975" y="2242764"/>
            <a:ext cx="1752600" cy="352940"/>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algn="ctr">
              <a:defRPr/>
            </a:pPr>
            <a:r>
              <a:rPr lang="en-US" sz="1200" kern="0" dirty="0">
                <a:solidFill>
                  <a:sysClr val="windowText" lastClr="000000"/>
                </a:solidFill>
              </a:rPr>
              <a:t>MMU </a:t>
            </a:r>
          </a:p>
          <a:p>
            <a:pPr algn="ctr">
              <a:defRPr/>
            </a:pPr>
            <a:r>
              <a:rPr lang="en-US" sz="1200" kern="0" dirty="0">
                <a:solidFill>
                  <a:sysClr val="windowText" lastClr="000000"/>
                </a:solidFill>
              </a:rPr>
              <a:t>(</a:t>
            </a:r>
            <a:r>
              <a:rPr lang="en-US" sz="1200" kern="0" dirty="0" err="1">
                <a:solidFill>
                  <a:sysClr val="windowText" lastClr="000000"/>
                </a:solidFill>
              </a:rPr>
              <a:t>addr</a:t>
            </a:r>
            <a:r>
              <a:rPr lang="en-US" sz="1200" kern="0" dirty="0">
                <a:solidFill>
                  <a:sysClr val="windowText" lastClr="000000"/>
                </a:solidFill>
              </a:rPr>
              <a:t> translation)</a:t>
            </a:r>
          </a:p>
        </p:txBody>
      </p:sp>
      <p:sp>
        <p:nvSpPr>
          <p:cNvPr id="61" name="Rectangle 450"/>
          <p:cNvSpPr>
            <a:spLocks noChangeArrowheads="1"/>
          </p:cNvSpPr>
          <p:nvPr/>
        </p:nvSpPr>
        <p:spPr bwMode="auto">
          <a:xfrm>
            <a:off x="2946797" y="2234920"/>
            <a:ext cx="790575" cy="352940"/>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prstTxWarp prst="textNoShape">
              <a:avLst/>
            </a:prstTxWarp>
          </a:bodyPr>
          <a:lstStyle/>
          <a:p>
            <a:pPr algn="ctr">
              <a:defRPr/>
            </a:pPr>
            <a:r>
              <a:rPr lang="en-US" sz="1200" kern="0">
                <a:solidFill>
                  <a:sysClr val="windowText" lastClr="000000"/>
                </a:solidFill>
              </a:rPr>
              <a:t>Instruction</a:t>
            </a:r>
          </a:p>
          <a:p>
            <a:pPr algn="ctr">
              <a:defRPr/>
            </a:pPr>
            <a:r>
              <a:rPr lang="en-US" sz="1200" kern="0">
                <a:solidFill>
                  <a:sysClr val="windowText" lastClr="000000"/>
                </a:solidFill>
              </a:rPr>
              <a:t>fetch</a:t>
            </a:r>
          </a:p>
        </p:txBody>
      </p:sp>
      <p:sp>
        <p:nvSpPr>
          <p:cNvPr id="62" name="Rectangle 452"/>
          <p:cNvSpPr>
            <a:spLocks noChangeArrowheads="1"/>
          </p:cNvSpPr>
          <p:nvPr/>
        </p:nvSpPr>
        <p:spPr bwMode="auto">
          <a:xfrm>
            <a:off x="1419225" y="2180017"/>
            <a:ext cx="5705475" cy="2337251"/>
          </a:xfrm>
          <a:prstGeom prst="rect">
            <a:avLst/>
          </a:prstGeom>
          <a:noFill/>
          <a:ln w="12700">
            <a:solidFill>
              <a:srgbClr val="000000"/>
            </a:solidFill>
            <a:miter lim="800000"/>
            <a:headEnd/>
            <a:tailEn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63" name="Text Box 458"/>
          <p:cNvSpPr txBox="1">
            <a:spLocks noChangeArrowheads="1"/>
          </p:cNvSpPr>
          <p:nvPr/>
        </p:nvSpPr>
        <p:spPr bwMode="auto">
          <a:xfrm>
            <a:off x="1331468" y="1943101"/>
            <a:ext cx="897383" cy="276999"/>
          </a:xfrm>
          <a:prstGeom prst="rect">
            <a:avLst/>
          </a:prstGeom>
          <a:noFill/>
          <a:ln w="12700">
            <a:noFill/>
            <a:miter lim="800000"/>
            <a:headEnd/>
            <a:tailEnd/>
          </a:ln>
          <a:effectLst/>
        </p:spPr>
        <p:txBody>
          <a:bodyPr wrap="square">
            <a:prstTxWarp prst="textNoShape">
              <a:avLst/>
            </a:prstTxWarp>
            <a:spAutoFit/>
          </a:bodyPr>
          <a:lstStyle/>
          <a:p>
            <a:pPr>
              <a:defRPr/>
            </a:pPr>
            <a:r>
              <a:rPr lang="en-US" sz="1200" kern="0" dirty="0">
                <a:solidFill>
                  <a:sysClr val="windowText" lastClr="000000"/>
                </a:solidFill>
              </a:rPr>
              <a:t>Core x4</a:t>
            </a:r>
          </a:p>
        </p:txBody>
      </p:sp>
      <p:sp>
        <p:nvSpPr>
          <p:cNvPr id="64" name="Rectangle 459"/>
          <p:cNvSpPr>
            <a:spLocks noChangeArrowheads="1"/>
          </p:cNvSpPr>
          <p:nvPr/>
        </p:nvSpPr>
        <p:spPr bwMode="auto">
          <a:xfrm>
            <a:off x="4305300" y="4651581"/>
            <a:ext cx="2581275" cy="566480"/>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algn="ctr">
              <a:defRPr/>
            </a:pPr>
            <a:r>
              <a:rPr lang="en-US" sz="1200" kern="0" dirty="0">
                <a:solidFill>
                  <a:sysClr val="windowText" lastClr="000000"/>
                </a:solidFill>
              </a:rPr>
              <a:t>DDR3 Memory controller</a:t>
            </a:r>
          </a:p>
          <a:p>
            <a:pPr algn="ctr">
              <a:defRPr/>
            </a:pPr>
            <a:r>
              <a:rPr lang="en-US" sz="1200" kern="0" dirty="0">
                <a:solidFill>
                  <a:sysClr val="windowText" lastClr="000000"/>
                </a:solidFill>
              </a:rPr>
              <a:t>3 </a:t>
            </a:r>
            <a:r>
              <a:rPr lang="en-US" sz="1200" kern="0" dirty="0" err="1">
                <a:solidFill>
                  <a:sysClr val="windowText" lastClr="000000"/>
                </a:solidFill>
              </a:rPr>
              <a:t>x</a:t>
            </a:r>
            <a:r>
              <a:rPr lang="en-US" sz="1200" kern="0" dirty="0">
                <a:solidFill>
                  <a:sysClr val="windowText" lastClr="000000"/>
                </a:solidFill>
              </a:rPr>
              <a:t> 64 bit @ 10.66 GB/</a:t>
            </a:r>
            <a:r>
              <a:rPr lang="en-US" sz="1200" kern="0" dirty="0" err="1">
                <a:solidFill>
                  <a:sysClr val="windowText" lastClr="000000"/>
                </a:solidFill>
              </a:rPr>
              <a:t>s</a:t>
            </a:r>
            <a:endParaRPr lang="en-US" sz="1200" kern="0" dirty="0">
              <a:solidFill>
                <a:sysClr val="windowText" lastClr="000000"/>
              </a:solidFill>
            </a:endParaRPr>
          </a:p>
          <a:p>
            <a:pPr algn="ctr">
              <a:defRPr/>
            </a:pPr>
            <a:r>
              <a:rPr lang="en-US" sz="1200" kern="0" dirty="0">
                <a:solidFill>
                  <a:sysClr val="windowText" lastClr="000000"/>
                </a:solidFill>
              </a:rPr>
              <a:t>32 GB/</a:t>
            </a:r>
            <a:r>
              <a:rPr lang="en-US" sz="1200" kern="0" dirty="0" err="1">
                <a:solidFill>
                  <a:sysClr val="windowText" lastClr="000000"/>
                </a:solidFill>
              </a:rPr>
              <a:t>s</a:t>
            </a:r>
            <a:r>
              <a:rPr lang="en-US" sz="1200" kern="0" dirty="0">
                <a:solidFill>
                  <a:sysClr val="windowText" lastClr="000000"/>
                </a:solidFill>
              </a:rPr>
              <a:t> total (shared by all cores)</a:t>
            </a:r>
          </a:p>
        </p:txBody>
      </p:sp>
      <p:sp>
        <p:nvSpPr>
          <p:cNvPr id="65" name="Rectangle 460"/>
          <p:cNvSpPr>
            <a:spLocks noChangeArrowheads="1"/>
          </p:cNvSpPr>
          <p:nvPr/>
        </p:nvSpPr>
        <p:spPr bwMode="auto">
          <a:xfrm>
            <a:off x="1247775" y="1960410"/>
            <a:ext cx="6048375" cy="341169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66" name="Text Box 461"/>
          <p:cNvSpPr txBox="1">
            <a:spLocks noChangeArrowheads="1"/>
          </p:cNvSpPr>
          <p:nvPr/>
        </p:nvSpPr>
        <p:spPr bwMode="auto">
          <a:xfrm>
            <a:off x="1143001" y="1714501"/>
            <a:ext cx="2203051" cy="276999"/>
          </a:xfrm>
          <a:prstGeom prst="rect">
            <a:avLst/>
          </a:prstGeom>
          <a:noFill/>
          <a:ln w="12700">
            <a:noFill/>
            <a:miter lim="800000"/>
            <a:headEnd/>
            <a:tailEnd/>
          </a:ln>
          <a:effectLst/>
        </p:spPr>
        <p:txBody>
          <a:bodyPr wrap="square">
            <a:prstTxWarp prst="textNoShape">
              <a:avLst/>
            </a:prstTxWarp>
            <a:spAutoFit/>
          </a:bodyPr>
          <a:lstStyle/>
          <a:p>
            <a:pPr>
              <a:defRPr/>
            </a:pPr>
            <a:r>
              <a:rPr lang="en-US" sz="1200" kern="0" dirty="0">
                <a:solidFill>
                  <a:sysClr val="windowText" lastClr="000000"/>
                </a:solidFill>
              </a:rPr>
              <a:t>Processor package</a:t>
            </a:r>
          </a:p>
        </p:txBody>
      </p:sp>
      <p:sp>
        <p:nvSpPr>
          <p:cNvPr id="67" name="Rectangle 462"/>
          <p:cNvSpPr>
            <a:spLocks noChangeArrowheads="1"/>
          </p:cNvSpPr>
          <p:nvPr/>
        </p:nvSpPr>
        <p:spPr bwMode="auto">
          <a:xfrm>
            <a:off x="5210176" y="3897662"/>
            <a:ext cx="1746647" cy="486274"/>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prstTxWarp prst="textNoShape">
              <a:avLst/>
            </a:prstTxWarp>
          </a:bodyPr>
          <a:lstStyle/>
          <a:p>
            <a:pPr algn="ctr">
              <a:defRPr/>
            </a:pPr>
            <a:r>
              <a:rPr lang="en-US" sz="1200" kern="0" dirty="0" err="1">
                <a:solidFill>
                  <a:sysClr val="windowText" lastClr="000000"/>
                </a:solidFill>
              </a:rPr>
              <a:t>QuickPath</a:t>
            </a:r>
            <a:r>
              <a:rPr lang="en-US" sz="1200" kern="0" dirty="0">
                <a:solidFill>
                  <a:sysClr val="windowText" lastClr="000000"/>
                </a:solidFill>
              </a:rPr>
              <a:t> interconnect</a:t>
            </a:r>
          </a:p>
          <a:p>
            <a:pPr algn="ctr">
              <a:defRPr/>
            </a:pPr>
            <a:r>
              <a:rPr lang="en-US" sz="1200" kern="0" dirty="0">
                <a:solidFill>
                  <a:sysClr val="windowText" lastClr="000000"/>
                </a:solidFill>
              </a:rPr>
              <a:t>4 links @ 25.6 GB/</a:t>
            </a:r>
            <a:r>
              <a:rPr lang="en-US" sz="1200" kern="0" dirty="0" err="1">
                <a:solidFill>
                  <a:sysClr val="windowText" lastClr="000000"/>
                </a:solidFill>
              </a:rPr>
              <a:t>s</a:t>
            </a:r>
            <a:r>
              <a:rPr lang="en-US" sz="1200" kern="0" dirty="0">
                <a:solidFill>
                  <a:sysClr val="windowText" lastClr="000000"/>
                </a:solidFill>
              </a:rPr>
              <a:t> each</a:t>
            </a:r>
          </a:p>
        </p:txBody>
      </p:sp>
      <p:sp>
        <p:nvSpPr>
          <p:cNvPr id="68" name="Line 464"/>
          <p:cNvSpPr>
            <a:spLocks noChangeShapeType="1"/>
          </p:cNvSpPr>
          <p:nvPr/>
        </p:nvSpPr>
        <p:spPr bwMode="auto">
          <a:xfrm>
            <a:off x="2699147" y="3717269"/>
            <a:ext cx="0" cy="925488"/>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69" name="Line 474"/>
          <p:cNvSpPr>
            <a:spLocks noChangeShapeType="1"/>
          </p:cNvSpPr>
          <p:nvPr/>
        </p:nvSpPr>
        <p:spPr bwMode="auto">
          <a:xfrm flipH="1">
            <a:off x="5497117" y="5218060"/>
            <a:ext cx="5953" cy="325490"/>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70" name="Line 475"/>
          <p:cNvSpPr>
            <a:spLocks noChangeShapeType="1"/>
          </p:cNvSpPr>
          <p:nvPr/>
        </p:nvSpPr>
        <p:spPr bwMode="auto">
          <a:xfrm>
            <a:off x="5617369" y="5218060"/>
            <a:ext cx="0" cy="325490"/>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71" name="Line 476"/>
          <p:cNvSpPr>
            <a:spLocks noChangeShapeType="1"/>
          </p:cNvSpPr>
          <p:nvPr/>
        </p:nvSpPr>
        <p:spPr bwMode="auto">
          <a:xfrm>
            <a:off x="5731669" y="5212179"/>
            <a:ext cx="0" cy="331372"/>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72" name="Line 479"/>
          <p:cNvSpPr>
            <a:spLocks noChangeShapeType="1"/>
          </p:cNvSpPr>
          <p:nvPr/>
        </p:nvSpPr>
        <p:spPr bwMode="auto">
          <a:xfrm>
            <a:off x="4861322" y="3732957"/>
            <a:ext cx="0" cy="91764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73" name="Text Box 497"/>
          <p:cNvSpPr txBox="1">
            <a:spLocks noChangeArrowheads="1"/>
          </p:cNvSpPr>
          <p:nvPr/>
        </p:nvSpPr>
        <p:spPr bwMode="auto">
          <a:xfrm>
            <a:off x="7391400" y="3771900"/>
            <a:ext cx="723900" cy="461665"/>
          </a:xfrm>
          <a:prstGeom prst="rect">
            <a:avLst/>
          </a:prstGeom>
          <a:noFill/>
          <a:ln w="12700">
            <a:noFill/>
            <a:miter lim="800000"/>
            <a:headEnd/>
            <a:tailEnd/>
          </a:ln>
          <a:effectLst/>
        </p:spPr>
        <p:txBody>
          <a:bodyPr wrap="square">
            <a:prstTxWarp prst="textNoShape">
              <a:avLst/>
            </a:prstTxWarp>
            <a:spAutoFit/>
          </a:bodyPr>
          <a:lstStyle/>
          <a:p>
            <a:pPr>
              <a:defRPr/>
            </a:pPr>
            <a:r>
              <a:rPr lang="en-US" sz="1200" kern="0" dirty="0">
                <a:solidFill>
                  <a:sysClr val="windowText" lastClr="000000"/>
                </a:solidFill>
              </a:rPr>
              <a:t>To other </a:t>
            </a:r>
          </a:p>
          <a:p>
            <a:pPr>
              <a:defRPr/>
            </a:pPr>
            <a:r>
              <a:rPr lang="en-US" sz="1200" kern="0" dirty="0">
                <a:solidFill>
                  <a:sysClr val="windowText" lastClr="000000"/>
                </a:solidFill>
              </a:rPr>
              <a:t>cores</a:t>
            </a:r>
          </a:p>
        </p:txBody>
      </p:sp>
      <p:grpSp>
        <p:nvGrpSpPr>
          <p:cNvPr id="74" name="Group 501"/>
          <p:cNvGrpSpPr>
            <a:grpSpLocks/>
          </p:cNvGrpSpPr>
          <p:nvPr/>
        </p:nvGrpSpPr>
        <p:grpSpPr bwMode="auto">
          <a:xfrm>
            <a:off x="6944916" y="3940798"/>
            <a:ext cx="446484" cy="376470"/>
            <a:chOff x="4785" y="2300"/>
            <a:chExt cx="343" cy="384"/>
          </a:xfrm>
        </p:grpSpPr>
        <p:sp>
          <p:nvSpPr>
            <p:cNvPr id="75" name="Line 480"/>
            <p:cNvSpPr>
              <a:spLocks noChangeShapeType="1"/>
            </p:cNvSpPr>
            <p:nvPr/>
          </p:nvSpPr>
          <p:spPr bwMode="auto">
            <a:xfrm rot="5400000">
              <a:off x="4953" y="2132"/>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76" name="Line 495"/>
            <p:cNvSpPr>
              <a:spLocks noChangeShapeType="1"/>
            </p:cNvSpPr>
            <p:nvPr/>
          </p:nvSpPr>
          <p:spPr bwMode="auto">
            <a:xfrm rot="5400000">
              <a:off x="4953" y="2208"/>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77" name="Line 496"/>
            <p:cNvSpPr>
              <a:spLocks noChangeShapeType="1"/>
            </p:cNvSpPr>
            <p:nvPr/>
          </p:nvSpPr>
          <p:spPr bwMode="auto">
            <a:xfrm rot="5400000">
              <a:off x="4953" y="2284"/>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78" name="Line 498"/>
            <p:cNvSpPr>
              <a:spLocks noChangeShapeType="1"/>
            </p:cNvSpPr>
            <p:nvPr/>
          </p:nvSpPr>
          <p:spPr bwMode="auto">
            <a:xfrm rot="5400000">
              <a:off x="4961" y="2516"/>
              <a:ext cx="0" cy="335"/>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grpSp>
      <p:sp>
        <p:nvSpPr>
          <p:cNvPr id="79" name="Text Box 499"/>
          <p:cNvSpPr txBox="1">
            <a:spLocks noChangeArrowheads="1"/>
          </p:cNvSpPr>
          <p:nvPr/>
        </p:nvSpPr>
        <p:spPr bwMode="auto">
          <a:xfrm>
            <a:off x="7414068" y="4171191"/>
            <a:ext cx="701233" cy="461665"/>
          </a:xfrm>
          <a:prstGeom prst="rect">
            <a:avLst/>
          </a:prstGeom>
          <a:noFill/>
          <a:ln w="12700">
            <a:noFill/>
            <a:miter lim="800000"/>
            <a:headEnd/>
            <a:tailEnd/>
          </a:ln>
          <a:effectLst/>
        </p:spPr>
        <p:txBody>
          <a:bodyPr wrap="square">
            <a:prstTxWarp prst="textNoShape">
              <a:avLst/>
            </a:prstTxWarp>
            <a:spAutoFit/>
          </a:bodyPr>
          <a:lstStyle/>
          <a:p>
            <a:pPr>
              <a:defRPr/>
            </a:pPr>
            <a:r>
              <a:rPr lang="en-US" sz="1200" kern="0" dirty="0">
                <a:solidFill>
                  <a:sysClr val="windowText" lastClr="000000"/>
                </a:solidFill>
              </a:rPr>
              <a:t>To I/O</a:t>
            </a:r>
          </a:p>
          <a:p>
            <a:pPr>
              <a:defRPr/>
            </a:pPr>
            <a:r>
              <a:rPr lang="en-US" sz="1200" kern="0" dirty="0">
                <a:solidFill>
                  <a:sysClr val="windowText" lastClr="000000"/>
                </a:solidFill>
              </a:rPr>
              <a:t>bridge</a:t>
            </a:r>
          </a:p>
        </p:txBody>
      </p:sp>
      <p:sp>
        <p:nvSpPr>
          <p:cNvPr id="80" name="Line 500"/>
          <p:cNvSpPr>
            <a:spLocks noChangeShapeType="1"/>
          </p:cNvSpPr>
          <p:nvPr/>
        </p:nvSpPr>
        <p:spPr bwMode="auto">
          <a:xfrm>
            <a:off x="6067425" y="4376092"/>
            <a:ext cx="0" cy="266666"/>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sp>
        <p:nvSpPr>
          <p:cNvPr id="81" name="Line 502"/>
          <p:cNvSpPr>
            <a:spLocks noChangeShapeType="1"/>
          </p:cNvSpPr>
          <p:nvPr/>
        </p:nvSpPr>
        <p:spPr bwMode="auto">
          <a:xfrm flipV="1">
            <a:off x="3524250" y="4893737"/>
            <a:ext cx="781050" cy="0"/>
          </a:xfrm>
          <a:prstGeom prst="line">
            <a:avLst/>
          </a:prstGeom>
          <a:noFill/>
          <a:ln w="12700">
            <a:solidFill>
              <a:srgbClr val="000000"/>
            </a:solidFill>
            <a:round/>
            <a:headEnd type="triangle" w="med" len="med"/>
            <a:tailEnd type="triangle" w="med" len="med"/>
          </a:ln>
          <a:effectLst/>
        </p:spPr>
        <p:txBody>
          <a:bodyPr wrap="none" anchor="ctr">
            <a:prstTxWarp prst="textNoShape">
              <a:avLst/>
            </a:prstTxWarp>
          </a:bodyPr>
          <a:lstStyle/>
          <a:p>
            <a:pPr algn="ctr">
              <a:defRPr/>
            </a:pPr>
            <a:endParaRPr lang="en-US" sz="1200" kern="0">
              <a:solidFill>
                <a:sysClr val="windowText" lastClr="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End-to-end Core i7 Address Translation</a:t>
            </a:r>
          </a:p>
        </p:txBody>
      </p:sp>
      <p:sp>
        <p:nvSpPr>
          <p:cNvPr id="4" name="Rectangle 379"/>
          <p:cNvSpPr>
            <a:spLocks noChangeArrowheads="1"/>
          </p:cNvSpPr>
          <p:nvPr/>
        </p:nvSpPr>
        <p:spPr bwMode="auto">
          <a:xfrm>
            <a:off x="2026444" y="1657350"/>
            <a:ext cx="457200" cy="342900"/>
          </a:xfrm>
          <a:prstGeom prst="rect">
            <a:avLst/>
          </a:prstGeom>
          <a:solidFill>
            <a:srgbClr val="C0C0C0"/>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200">
                <a:solidFill>
                  <a:schemeClr val="tx2"/>
                </a:solidFill>
              </a:rPr>
              <a:t>CPU</a:t>
            </a:r>
          </a:p>
        </p:txBody>
      </p:sp>
      <p:sp>
        <p:nvSpPr>
          <p:cNvPr id="5" name="Rectangle 380"/>
          <p:cNvSpPr>
            <a:spLocks noChangeArrowheads="1"/>
          </p:cNvSpPr>
          <p:nvPr/>
        </p:nvSpPr>
        <p:spPr bwMode="auto">
          <a:xfrm>
            <a:off x="1569244" y="2343150"/>
            <a:ext cx="800100" cy="2286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200">
                <a:solidFill>
                  <a:schemeClr val="tx2"/>
                </a:solidFill>
              </a:rPr>
              <a:t>VPN</a:t>
            </a:r>
          </a:p>
        </p:txBody>
      </p:sp>
      <p:sp>
        <p:nvSpPr>
          <p:cNvPr id="6" name="Rectangle 381"/>
          <p:cNvSpPr>
            <a:spLocks noChangeArrowheads="1"/>
          </p:cNvSpPr>
          <p:nvPr/>
        </p:nvSpPr>
        <p:spPr bwMode="auto">
          <a:xfrm>
            <a:off x="2369344" y="2343150"/>
            <a:ext cx="400050" cy="2286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200">
                <a:solidFill>
                  <a:schemeClr val="tx2"/>
                </a:solidFill>
              </a:rPr>
              <a:t>VPO</a:t>
            </a:r>
          </a:p>
        </p:txBody>
      </p:sp>
      <p:sp>
        <p:nvSpPr>
          <p:cNvPr id="7" name="Text Box 382"/>
          <p:cNvSpPr txBox="1">
            <a:spLocks noChangeArrowheads="1"/>
          </p:cNvSpPr>
          <p:nvPr/>
        </p:nvSpPr>
        <p:spPr bwMode="auto">
          <a:xfrm>
            <a:off x="1800225" y="2171701"/>
            <a:ext cx="242854"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l">
              <a:lnSpc>
                <a:spcPct val="90000"/>
              </a:lnSpc>
              <a:spcBef>
                <a:spcPct val="30000"/>
              </a:spcBef>
            </a:pPr>
            <a:r>
              <a:rPr lang="en-US" sz="900" dirty="0">
                <a:solidFill>
                  <a:schemeClr val="tx2"/>
                </a:solidFill>
              </a:rPr>
              <a:t>36</a:t>
            </a:r>
          </a:p>
        </p:txBody>
      </p:sp>
      <p:sp>
        <p:nvSpPr>
          <p:cNvPr id="8" name="Text Box 383"/>
          <p:cNvSpPr txBox="1">
            <a:spLocks noChangeArrowheads="1"/>
          </p:cNvSpPr>
          <p:nvPr/>
        </p:nvSpPr>
        <p:spPr bwMode="auto">
          <a:xfrm>
            <a:off x="2428875" y="2171701"/>
            <a:ext cx="242854"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l">
              <a:lnSpc>
                <a:spcPct val="90000"/>
              </a:lnSpc>
              <a:spcBef>
                <a:spcPct val="30000"/>
              </a:spcBef>
            </a:pPr>
            <a:r>
              <a:rPr lang="en-US" sz="900">
                <a:solidFill>
                  <a:schemeClr val="tx2"/>
                </a:solidFill>
              </a:rPr>
              <a:t>12</a:t>
            </a:r>
          </a:p>
        </p:txBody>
      </p:sp>
      <p:sp>
        <p:nvSpPr>
          <p:cNvPr id="9" name="Line 384"/>
          <p:cNvSpPr>
            <a:spLocks noChangeShapeType="1"/>
          </p:cNvSpPr>
          <p:nvPr/>
        </p:nvSpPr>
        <p:spPr bwMode="auto">
          <a:xfrm>
            <a:off x="2197894" y="2571750"/>
            <a:ext cx="0" cy="28575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10" name="Rectangle 385"/>
          <p:cNvSpPr>
            <a:spLocks noChangeArrowheads="1"/>
          </p:cNvSpPr>
          <p:nvPr/>
        </p:nvSpPr>
        <p:spPr bwMode="auto">
          <a:xfrm>
            <a:off x="1854994" y="2857500"/>
            <a:ext cx="400050" cy="2286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200" dirty="0">
                <a:solidFill>
                  <a:schemeClr val="tx2"/>
                </a:solidFill>
              </a:rPr>
              <a:t>TLBT</a:t>
            </a:r>
          </a:p>
        </p:txBody>
      </p:sp>
      <p:sp>
        <p:nvSpPr>
          <p:cNvPr id="11" name="Rectangle 386"/>
          <p:cNvSpPr>
            <a:spLocks noChangeArrowheads="1"/>
          </p:cNvSpPr>
          <p:nvPr/>
        </p:nvSpPr>
        <p:spPr bwMode="auto">
          <a:xfrm>
            <a:off x="2255044" y="2857500"/>
            <a:ext cx="400050" cy="2286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200">
                <a:solidFill>
                  <a:schemeClr val="tx2"/>
                </a:solidFill>
              </a:rPr>
              <a:t>TLBI</a:t>
            </a:r>
          </a:p>
        </p:txBody>
      </p:sp>
      <p:sp>
        <p:nvSpPr>
          <p:cNvPr id="12" name="Text Box 387"/>
          <p:cNvSpPr txBox="1">
            <a:spLocks noChangeArrowheads="1"/>
          </p:cNvSpPr>
          <p:nvPr/>
        </p:nvSpPr>
        <p:spPr bwMode="auto">
          <a:xfrm>
            <a:off x="2369345" y="2686051"/>
            <a:ext cx="189955"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l">
              <a:lnSpc>
                <a:spcPct val="90000"/>
              </a:lnSpc>
              <a:spcBef>
                <a:spcPct val="30000"/>
              </a:spcBef>
            </a:pPr>
            <a:r>
              <a:rPr lang="en-US" sz="900" dirty="0">
                <a:solidFill>
                  <a:schemeClr val="tx2"/>
                </a:solidFill>
              </a:rPr>
              <a:t>4</a:t>
            </a:r>
          </a:p>
        </p:txBody>
      </p:sp>
      <p:sp>
        <p:nvSpPr>
          <p:cNvPr id="13" name="Text Box 388"/>
          <p:cNvSpPr txBox="1">
            <a:spLocks noChangeArrowheads="1"/>
          </p:cNvSpPr>
          <p:nvPr/>
        </p:nvSpPr>
        <p:spPr bwMode="auto">
          <a:xfrm>
            <a:off x="1912144" y="2686051"/>
            <a:ext cx="242854"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l">
              <a:lnSpc>
                <a:spcPct val="90000"/>
              </a:lnSpc>
              <a:spcBef>
                <a:spcPct val="30000"/>
              </a:spcBef>
            </a:pPr>
            <a:r>
              <a:rPr lang="en-US" sz="900">
                <a:solidFill>
                  <a:schemeClr val="tx2"/>
                </a:solidFill>
              </a:rPr>
              <a:t>32</a:t>
            </a:r>
          </a:p>
        </p:txBody>
      </p:sp>
      <p:sp>
        <p:nvSpPr>
          <p:cNvPr id="14" name="Rectangle 390"/>
          <p:cNvSpPr>
            <a:spLocks noChangeArrowheads="1"/>
          </p:cNvSpPr>
          <p:nvPr/>
        </p:nvSpPr>
        <p:spPr bwMode="auto">
          <a:xfrm>
            <a:off x="2826544" y="3429000"/>
            <a:ext cx="400050" cy="11430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15" name="Rectangle 391"/>
          <p:cNvSpPr>
            <a:spLocks noChangeArrowheads="1"/>
          </p:cNvSpPr>
          <p:nvPr/>
        </p:nvSpPr>
        <p:spPr bwMode="auto">
          <a:xfrm>
            <a:off x="3226594" y="3429000"/>
            <a:ext cx="400050" cy="11430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16" name="Rectangle 392"/>
          <p:cNvSpPr>
            <a:spLocks noChangeArrowheads="1"/>
          </p:cNvSpPr>
          <p:nvPr/>
        </p:nvSpPr>
        <p:spPr bwMode="auto">
          <a:xfrm>
            <a:off x="3626644" y="3429000"/>
            <a:ext cx="400050" cy="11430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17" name="Rectangle 393"/>
          <p:cNvSpPr>
            <a:spLocks noChangeArrowheads="1"/>
          </p:cNvSpPr>
          <p:nvPr/>
        </p:nvSpPr>
        <p:spPr bwMode="auto">
          <a:xfrm>
            <a:off x="4026694" y="3429000"/>
            <a:ext cx="400050" cy="11430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18" name="Rectangle 394"/>
          <p:cNvSpPr>
            <a:spLocks noChangeArrowheads="1"/>
          </p:cNvSpPr>
          <p:nvPr/>
        </p:nvSpPr>
        <p:spPr bwMode="auto">
          <a:xfrm>
            <a:off x="2826544" y="3543300"/>
            <a:ext cx="400050" cy="11430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19" name="Rectangle 395"/>
          <p:cNvSpPr>
            <a:spLocks noChangeArrowheads="1"/>
          </p:cNvSpPr>
          <p:nvPr/>
        </p:nvSpPr>
        <p:spPr bwMode="auto">
          <a:xfrm>
            <a:off x="3226594" y="3543300"/>
            <a:ext cx="400050" cy="11430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20" name="Rectangle 396"/>
          <p:cNvSpPr>
            <a:spLocks noChangeArrowheads="1"/>
          </p:cNvSpPr>
          <p:nvPr/>
        </p:nvSpPr>
        <p:spPr bwMode="auto">
          <a:xfrm>
            <a:off x="3626644" y="3543300"/>
            <a:ext cx="400050" cy="11430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21" name="Rectangle 397"/>
          <p:cNvSpPr>
            <a:spLocks noChangeArrowheads="1"/>
          </p:cNvSpPr>
          <p:nvPr/>
        </p:nvSpPr>
        <p:spPr bwMode="auto">
          <a:xfrm>
            <a:off x="4026694" y="3543300"/>
            <a:ext cx="400050" cy="11430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22" name="Rectangle 398"/>
          <p:cNvSpPr>
            <a:spLocks noChangeArrowheads="1"/>
          </p:cNvSpPr>
          <p:nvPr/>
        </p:nvSpPr>
        <p:spPr bwMode="auto">
          <a:xfrm>
            <a:off x="2826544" y="3657600"/>
            <a:ext cx="400050" cy="11430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23" name="Rectangle 399"/>
          <p:cNvSpPr>
            <a:spLocks noChangeArrowheads="1"/>
          </p:cNvSpPr>
          <p:nvPr/>
        </p:nvSpPr>
        <p:spPr bwMode="auto">
          <a:xfrm>
            <a:off x="3226594" y="3657600"/>
            <a:ext cx="400050" cy="11430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24" name="Rectangle 400"/>
          <p:cNvSpPr>
            <a:spLocks noChangeArrowheads="1"/>
          </p:cNvSpPr>
          <p:nvPr/>
        </p:nvSpPr>
        <p:spPr bwMode="auto">
          <a:xfrm>
            <a:off x="3626644" y="3657600"/>
            <a:ext cx="400050" cy="11430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25" name="Rectangle 401"/>
          <p:cNvSpPr>
            <a:spLocks noChangeArrowheads="1"/>
          </p:cNvSpPr>
          <p:nvPr/>
        </p:nvSpPr>
        <p:spPr bwMode="auto">
          <a:xfrm>
            <a:off x="4026694" y="3657600"/>
            <a:ext cx="400050" cy="11430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26" name="Rectangle 402"/>
          <p:cNvSpPr>
            <a:spLocks noChangeArrowheads="1"/>
          </p:cNvSpPr>
          <p:nvPr/>
        </p:nvSpPr>
        <p:spPr bwMode="auto">
          <a:xfrm>
            <a:off x="2826544" y="3943350"/>
            <a:ext cx="400050" cy="11430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27" name="Rectangle 403"/>
          <p:cNvSpPr>
            <a:spLocks noChangeArrowheads="1"/>
          </p:cNvSpPr>
          <p:nvPr/>
        </p:nvSpPr>
        <p:spPr bwMode="auto">
          <a:xfrm>
            <a:off x="3226594" y="3943350"/>
            <a:ext cx="400050" cy="11430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28" name="Rectangle 404"/>
          <p:cNvSpPr>
            <a:spLocks noChangeArrowheads="1"/>
          </p:cNvSpPr>
          <p:nvPr/>
        </p:nvSpPr>
        <p:spPr bwMode="auto">
          <a:xfrm>
            <a:off x="3626644" y="3943350"/>
            <a:ext cx="400050" cy="11430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29" name="Rectangle 405"/>
          <p:cNvSpPr>
            <a:spLocks noChangeArrowheads="1"/>
          </p:cNvSpPr>
          <p:nvPr/>
        </p:nvSpPr>
        <p:spPr bwMode="auto">
          <a:xfrm>
            <a:off x="4026694" y="3943350"/>
            <a:ext cx="400050" cy="11430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30" name="Text Box 406"/>
          <p:cNvSpPr txBox="1">
            <a:spLocks noChangeArrowheads="1"/>
          </p:cNvSpPr>
          <p:nvPr/>
        </p:nvSpPr>
        <p:spPr bwMode="auto">
          <a:xfrm>
            <a:off x="3556752" y="3755231"/>
            <a:ext cx="303255" cy="173125"/>
          </a:xfrm>
          <a:prstGeom prst="rect">
            <a:avLst/>
          </a:prstGeom>
          <a:noFill/>
          <a:ln w="9525">
            <a:noFill/>
            <a:miter lim="800000"/>
            <a:headEnd/>
            <a:tailEnd/>
          </a:ln>
          <a:effectLst/>
        </p:spPr>
        <p:txBody>
          <a:bodyPr vert="eaVert" wrap="none" lIns="67865" tIns="33338" rIns="67865" bIns="33338">
            <a:prstTxWarp prst="textNoShape">
              <a:avLst/>
            </a:prstTxWarp>
            <a:spAutoFit/>
          </a:bodyPr>
          <a:lstStyle/>
          <a:p>
            <a:pPr algn="l">
              <a:lnSpc>
                <a:spcPct val="90000"/>
              </a:lnSpc>
              <a:spcBef>
                <a:spcPct val="30000"/>
              </a:spcBef>
            </a:pPr>
            <a:r>
              <a:rPr lang="en-US" sz="1200">
                <a:solidFill>
                  <a:schemeClr val="tx2"/>
                </a:solidFill>
              </a:rPr>
              <a:t>...</a:t>
            </a:r>
          </a:p>
        </p:txBody>
      </p:sp>
      <p:sp>
        <p:nvSpPr>
          <p:cNvPr id="31" name="Line 407"/>
          <p:cNvSpPr>
            <a:spLocks noChangeShapeType="1"/>
          </p:cNvSpPr>
          <p:nvPr/>
        </p:nvSpPr>
        <p:spPr bwMode="auto">
          <a:xfrm>
            <a:off x="2483644" y="3086100"/>
            <a:ext cx="0" cy="91440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32" name="Line 408"/>
          <p:cNvSpPr>
            <a:spLocks noChangeShapeType="1"/>
          </p:cNvSpPr>
          <p:nvPr/>
        </p:nvSpPr>
        <p:spPr bwMode="auto">
          <a:xfrm>
            <a:off x="2483644" y="3486150"/>
            <a:ext cx="342900" cy="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33" name="Line 409"/>
          <p:cNvSpPr>
            <a:spLocks noChangeShapeType="1"/>
          </p:cNvSpPr>
          <p:nvPr/>
        </p:nvSpPr>
        <p:spPr bwMode="auto">
          <a:xfrm>
            <a:off x="2483644" y="4000500"/>
            <a:ext cx="342900" cy="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34" name="Line 410"/>
          <p:cNvSpPr>
            <a:spLocks noChangeShapeType="1"/>
          </p:cNvSpPr>
          <p:nvPr/>
        </p:nvSpPr>
        <p:spPr bwMode="auto">
          <a:xfrm>
            <a:off x="2483644" y="3600450"/>
            <a:ext cx="342900" cy="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35" name="Line 411"/>
          <p:cNvSpPr>
            <a:spLocks noChangeShapeType="1"/>
          </p:cNvSpPr>
          <p:nvPr/>
        </p:nvSpPr>
        <p:spPr bwMode="auto">
          <a:xfrm>
            <a:off x="2483644" y="3714750"/>
            <a:ext cx="342900" cy="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36" name="Line 412"/>
          <p:cNvSpPr>
            <a:spLocks noChangeShapeType="1"/>
          </p:cNvSpPr>
          <p:nvPr/>
        </p:nvSpPr>
        <p:spPr bwMode="auto">
          <a:xfrm>
            <a:off x="2083594" y="3086100"/>
            <a:ext cx="0" cy="11430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37" name="Line 413"/>
          <p:cNvSpPr>
            <a:spLocks noChangeShapeType="1"/>
          </p:cNvSpPr>
          <p:nvPr/>
        </p:nvSpPr>
        <p:spPr bwMode="auto">
          <a:xfrm>
            <a:off x="2083594" y="3200400"/>
            <a:ext cx="2171700" cy="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38" name="Line 414"/>
          <p:cNvSpPr>
            <a:spLocks noChangeShapeType="1"/>
          </p:cNvSpPr>
          <p:nvPr/>
        </p:nvSpPr>
        <p:spPr bwMode="auto">
          <a:xfrm>
            <a:off x="3055144" y="3200400"/>
            <a:ext cx="0" cy="22860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39" name="Line 415"/>
          <p:cNvSpPr>
            <a:spLocks noChangeShapeType="1"/>
          </p:cNvSpPr>
          <p:nvPr/>
        </p:nvSpPr>
        <p:spPr bwMode="auto">
          <a:xfrm>
            <a:off x="3455194" y="3200400"/>
            <a:ext cx="0" cy="22860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40" name="Line 416"/>
          <p:cNvSpPr>
            <a:spLocks noChangeShapeType="1"/>
          </p:cNvSpPr>
          <p:nvPr/>
        </p:nvSpPr>
        <p:spPr bwMode="auto">
          <a:xfrm>
            <a:off x="3855244" y="3200400"/>
            <a:ext cx="0" cy="22860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41" name="Line 417"/>
          <p:cNvSpPr>
            <a:spLocks noChangeShapeType="1"/>
          </p:cNvSpPr>
          <p:nvPr/>
        </p:nvSpPr>
        <p:spPr bwMode="auto">
          <a:xfrm>
            <a:off x="4255294" y="3200400"/>
            <a:ext cx="0" cy="22860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42" name="Line 418"/>
          <p:cNvSpPr>
            <a:spLocks noChangeShapeType="1"/>
          </p:cNvSpPr>
          <p:nvPr/>
        </p:nvSpPr>
        <p:spPr bwMode="auto">
          <a:xfrm>
            <a:off x="1683544" y="2571750"/>
            <a:ext cx="0" cy="1990725"/>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43" name="Line 419"/>
          <p:cNvSpPr>
            <a:spLocks noChangeShapeType="1"/>
          </p:cNvSpPr>
          <p:nvPr/>
        </p:nvSpPr>
        <p:spPr bwMode="auto">
          <a:xfrm>
            <a:off x="2255044" y="2000250"/>
            <a:ext cx="0" cy="34290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44" name="Text Box 420"/>
          <p:cNvSpPr txBox="1">
            <a:spLocks noChangeArrowheads="1"/>
          </p:cNvSpPr>
          <p:nvPr/>
        </p:nvSpPr>
        <p:spPr bwMode="auto">
          <a:xfrm>
            <a:off x="2427685" y="4090988"/>
            <a:ext cx="2308622" cy="233526"/>
          </a:xfrm>
          <a:prstGeom prst="rect">
            <a:avLst/>
          </a:prstGeom>
          <a:noFill/>
          <a:ln w="9525">
            <a:noFill/>
            <a:miter lim="800000"/>
            <a:headEnd/>
            <a:tailEnd/>
          </a:ln>
          <a:effectLst/>
        </p:spPr>
        <p:txBody>
          <a:bodyPr lIns="67865" tIns="33338" rIns="67865" bIns="33338">
            <a:prstTxWarp prst="textNoShape">
              <a:avLst/>
            </a:prstTxWarp>
            <a:spAutoFit/>
          </a:bodyPr>
          <a:lstStyle/>
          <a:p>
            <a:pPr algn="ctr">
              <a:lnSpc>
                <a:spcPct val="90000"/>
              </a:lnSpc>
              <a:spcBef>
                <a:spcPct val="30000"/>
              </a:spcBef>
            </a:pPr>
            <a:r>
              <a:rPr lang="en-US" sz="1200" dirty="0">
                <a:solidFill>
                  <a:schemeClr val="tx2"/>
                </a:solidFill>
              </a:rPr>
              <a:t>L1 TLB (16 sets, 4 entries/set)</a:t>
            </a:r>
          </a:p>
        </p:txBody>
      </p:sp>
      <p:sp>
        <p:nvSpPr>
          <p:cNvPr id="45" name="Rectangle 421"/>
          <p:cNvSpPr>
            <a:spLocks noChangeArrowheads="1"/>
          </p:cNvSpPr>
          <p:nvPr/>
        </p:nvSpPr>
        <p:spPr bwMode="auto">
          <a:xfrm>
            <a:off x="1569244" y="4562475"/>
            <a:ext cx="400050" cy="2286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dirty="0">
                <a:solidFill>
                  <a:schemeClr val="tx2"/>
                </a:solidFill>
              </a:rPr>
              <a:t>VPN1</a:t>
            </a:r>
          </a:p>
        </p:txBody>
      </p:sp>
      <p:sp>
        <p:nvSpPr>
          <p:cNvPr id="46" name="Rectangle 422"/>
          <p:cNvSpPr>
            <a:spLocks noChangeArrowheads="1"/>
          </p:cNvSpPr>
          <p:nvPr/>
        </p:nvSpPr>
        <p:spPr bwMode="auto">
          <a:xfrm>
            <a:off x="1969294" y="4562475"/>
            <a:ext cx="400050" cy="2286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a:solidFill>
                  <a:schemeClr val="tx2"/>
                </a:solidFill>
              </a:rPr>
              <a:t>VPN2</a:t>
            </a:r>
          </a:p>
        </p:txBody>
      </p:sp>
      <p:sp>
        <p:nvSpPr>
          <p:cNvPr id="47" name="Text Box 423"/>
          <p:cNvSpPr txBox="1">
            <a:spLocks noChangeArrowheads="1"/>
          </p:cNvSpPr>
          <p:nvPr/>
        </p:nvSpPr>
        <p:spPr bwMode="auto">
          <a:xfrm>
            <a:off x="2028826" y="4400551"/>
            <a:ext cx="189955"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l">
              <a:lnSpc>
                <a:spcPct val="90000"/>
              </a:lnSpc>
              <a:spcBef>
                <a:spcPct val="30000"/>
              </a:spcBef>
            </a:pPr>
            <a:r>
              <a:rPr lang="en-US" sz="900">
                <a:solidFill>
                  <a:schemeClr val="tx2"/>
                </a:solidFill>
              </a:rPr>
              <a:t>9</a:t>
            </a:r>
          </a:p>
        </p:txBody>
      </p:sp>
      <p:sp>
        <p:nvSpPr>
          <p:cNvPr id="48" name="Text Box 424"/>
          <p:cNvSpPr txBox="1">
            <a:spLocks noChangeArrowheads="1"/>
          </p:cNvSpPr>
          <p:nvPr/>
        </p:nvSpPr>
        <p:spPr bwMode="auto">
          <a:xfrm>
            <a:off x="1683545" y="4400551"/>
            <a:ext cx="189955"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l">
              <a:lnSpc>
                <a:spcPct val="90000"/>
              </a:lnSpc>
              <a:spcBef>
                <a:spcPct val="30000"/>
              </a:spcBef>
            </a:pPr>
            <a:r>
              <a:rPr lang="en-US" sz="900">
                <a:solidFill>
                  <a:schemeClr val="tx2"/>
                </a:solidFill>
              </a:rPr>
              <a:t>9</a:t>
            </a:r>
          </a:p>
        </p:txBody>
      </p:sp>
      <p:sp>
        <p:nvSpPr>
          <p:cNvPr id="50" name="Rectangle 425"/>
          <p:cNvSpPr>
            <a:spLocks noChangeArrowheads="1"/>
          </p:cNvSpPr>
          <p:nvPr/>
        </p:nvSpPr>
        <p:spPr bwMode="auto">
          <a:xfrm>
            <a:off x="1737122" y="5076825"/>
            <a:ext cx="236934" cy="685800"/>
          </a:xfrm>
          <a:prstGeom prst="rect">
            <a:avLst/>
          </a:prstGeom>
          <a:solidFill>
            <a:srgbClr val="DEDFF5"/>
          </a:solidFill>
          <a:ln w="9525">
            <a:solidFill>
              <a:srgbClr val="000000"/>
            </a:solidFill>
            <a:miter lim="800000"/>
            <a:headEnd/>
            <a:tailEnd/>
          </a:ln>
          <a:effectLst/>
        </p:spPr>
        <p:txBody>
          <a:bodyPr wrap="none" lIns="67865" tIns="33338" rIns="67865" bIns="33338" anchor="ctr">
            <a:prstTxWarp prst="textNoShape">
              <a:avLst/>
            </a:prstTxWarp>
          </a:bodyPr>
          <a:lstStyle/>
          <a:p>
            <a:endParaRPr lang="en-US" sz="1200"/>
          </a:p>
        </p:txBody>
      </p:sp>
      <p:sp>
        <p:nvSpPr>
          <p:cNvPr id="51" name="Rectangle 426"/>
          <p:cNvSpPr>
            <a:spLocks noChangeArrowheads="1"/>
          </p:cNvSpPr>
          <p:nvPr/>
        </p:nvSpPr>
        <p:spPr bwMode="auto">
          <a:xfrm>
            <a:off x="1737122" y="5286375"/>
            <a:ext cx="236934" cy="1905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dirty="0">
                <a:solidFill>
                  <a:schemeClr val="tx2"/>
                </a:solidFill>
              </a:rPr>
              <a:t>PTE</a:t>
            </a:r>
          </a:p>
        </p:txBody>
      </p:sp>
      <p:sp>
        <p:nvSpPr>
          <p:cNvPr id="52" name="Text Box 431"/>
          <p:cNvSpPr txBox="1">
            <a:spLocks noChangeArrowheads="1"/>
          </p:cNvSpPr>
          <p:nvPr/>
        </p:nvSpPr>
        <p:spPr bwMode="auto">
          <a:xfrm>
            <a:off x="1143001" y="4980386"/>
            <a:ext cx="402431" cy="233526"/>
          </a:xfrm>
          <a:prstGeom prst="rect">
            <a:avLst/>
          </a:prstGeom>
          <a:noFill/>
          <a:ln w="9525">
            <a:noFill/>
            <a:miter lim="800000"/>
            <a:headEnd/>
            <a:tailEnd/>
          </a:ln>
          <a:effectLst/>
        </p:spPr>
        <p:txBody>
          <a:bodyPr lIns="67865" tIns="33338" rIns="67865" bIns="33338">
            <a:prstTxWarp prst="textNoShape">
              <a:avLst/>
            </a:prstTxWarp>
            <a:spAutoFit/>
          </a:bodyPr>
          <a:lstStyle/>
          <a:p>
            <a:pPr algn="l">
              <a:lnSpc>
                <a:spcPct val="90000"/>
              </a:lnSpc>
              <a:spcBef>
                <a:spcPct val="30000"/>
              </a:spcBef>
            </a:pPr>
            <a:r>
              <a:rPr lang="en-US" sz="1200" dirty="0">
                <a:solidFill>
                  <a:schemeClr val="tx2"/>
                </a:solidFill>
              </a:rPr>
              <a:t>CR3</a:t>
            </a:r>
          </a:p>
        </p:txBody>
      </p:sp>
      <p:sp>
        <p:nvSpPr>
          <p:cNvPr id="53" name="Rectangle 436"/>
          <p:cNvSpPr>
            <a:spLocks noChangeArrowheads="1"/>
          </p:cNvSpPr>
          <p:nvPr/>
        </p:nvSpPr>
        <p:spPr bwMode="auto">
          <a:xfrm>
            <a:off x="4369594" y="4637485"/>
            <a:ext cx="800100" cy="2286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200">
                <a:solidFill>
                  <a:schemeClr val="tx2"/>
                </a:solidFill>
              </a:rPr>
              <a:t>PPN</a:t>
            </a:r>
          </a:p>
        </p:txBody>
      </p:sp>
      <p:sp>
        <p:nvSpPr>
          <p:cNvPr id="54" name="Rectangle 437"/>
          <p:cNvSpPr>
            <a:spLocks noChangeArrowheads="1"/>
          </p:cNvSpPr>
          <p:nvPr/>
        </p:nvSpPr>
        <p:spPr bwMode="auto">
          <a:xfrm>
            <a:off x="5169694" y="4637485"/>
            <a:ext cx="400050" cy="2286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200">
                <a:solidFill>
                  <a:schemeClr val="tx2"/>
                </a:solidFill>
              </a:rPr>
              <a:t>PPO</a:t>
            </a:r>
          </a:p>
        </p:txBody>
      </p:sp>
      <p:sp>
        <p:nvSpPr>
          <p:cNvPr id="55" name="Text Box 438"/>
          <p:cNvSpPr txBox="1">
            <a:spLocks noChangeArrowheads="1"/>
          </p:cNvSpPr>
          <p:nvPr/>
        </p:nvSpPr>
        <p:spPr bwMode="auto">
          <a:xfrm>
            <a:off x="4600575" y="4457701"/>
            <a:ext cx="242854"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l">
              <a:lnSpc>
                <a:spcPct val="90000"/>
              </a:lnSpc>
              <a:spcBef>
                <a:spcPct val="30000"/>
              </a:spcBef>
            </a:pPr>
            <a:r>
              <a:rPr lang="en-US" sz="900" dirty="0">
                <a:solidFill>
                  <a:schemeClr val="tx2"/>
                </a:solidFill>
              </a:rPr>
              <a:t>40</a:t>
            </a:r>
          </a:p>
        </p:txBody>
      </p:sp>
      <p:sp>
        <p:nvSpPr>
          <p:cNvPr id="56" name="Text Box 439"/>
          <p:cNvSpPr txBox="1">
            <a:spLocks noChangeArrowheads="1"/>
          </p:cNvSpPr>
          <p:nvPr/>
        </p:nvSpPr>
        <p:spPr bwMode="auto">
          <a:xfrm>
            <a:off x="5257800" y="4457701"/>
            <a:ext cx="242854"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l">
              <a:lnSpc>
                <a:spcPct val="90000"/>
              </a:lnSpc>
              <a:spcBef>
                <a:spcPct val="30000"/>
              </a:spcBef>
            </a:pPr>
            <a:r>
              <a:rPr lang="en-US" sz="900">
                <a:solidFill>
                  <a:schemeClr val="tx2"/>
                </a:solidFill>
              </a:rPr>
              <a:t>12</a:t>
            </a:r>
          </a:p>
        </p:txBody>
      </p:sp>
      <p:sp>
        <p:nvSpPr>
          <p:cNvPr id="57" name="Line 440"/>
          <p:cNvSpPr>
            <a:spLocks noChangeShapeType="1"/>
          </p:cNvSpPr>
          <p:nvPr/>
        </p:nvSpPr>
        <p:spPr bwMode="auto">
          <a:xfrm>
            <a:off x="4426744" y="3679031"/>
            <a:ext cx="457200" cy="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58" name="Line 441"/>
          <p:cNvSpPr>
            <a:spLocks noChangeShapeType="1"/>
          </p:cNvSpPr>
          <p:nvPr/>
        </p:nvSpPr>
        <p:spPr bwMode="auto">
          <a:xfrm>
            <a:off x="4883944" y="3676650"/>
            <a:ext cx="0" cy="95250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59" name="Line 442"/>
          <p:cNvSpPr>
            <a:spLocks noChangeShapeType="1"/>
          </p:cNvSpPr>
          <p:nvPr/>
        </p:nvSpPr>
        <p:spPr bwMode="auto">
          <a:xfrm>
            <a:off x="3419476" y="5419725"/>
            <a:ext cx="1464469" cy="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60" name="Line 443"/>
          <p:cNvSpPr>
            <a:spLocks noChangeShapeType="1"/>
          </p:cNvSpPr>
          <p:nvPr/>
        </p:nvSpPr>
        <p:spPr bwMode="auto">
          <a:xfrm flipH="1" flipV="1">
            <a:off x="4876801" y="4869657"/>
            <a:ext cx="7144" cy="550069"/>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61" name="Text Box 448"/>
          <p:cNvSpPr txBox="1">
            <a:spLocks noChangeArrowheads="1"/>
          </p:cNvSpPr>
          <p:nvPr/>
        </p:nvSpPr>
        <p:spPr bwMode="auto">
          <a:xfrm>
            <a:off x="2076451" y="5715001"/>
            <a:ext cx="840774" cy="233526"/>
          </a:xfrm>
          <a:prstGeom prst="rect">
            <a:avLst/>
          </a:prstGeom>
          <a:noFill/>
          <a:ln w="9525">
            <a:noFill/>
            <a:miter lim="800000"/>
            <a:headEnd/>
            <a:tailEnd/>
          </a:ln>
          <a:effectLst/>
        </p:spPr>
        <p:txBody>
          <a:bodyPr wrap="none" lIns="67865" tIns="33338" rIns="67865" bIns="33338">
            <a:prstTxWarp prst="textNoShape">
              <a:avLst/>
            </a:prstTxWarp>
            <a:spAutoFit/>
          </a:bodyPr>
          <a:lstStyle/>
          <a:p>
            <a:pPr algn="l">
              <a:lnSpc>
                <a:spcPct val="90000"/>
              </a:lnSpc>
              <a:spcBef>
                <a:spcPct val="30000"/>
              </a:spcBef>
            </a:pPr>
            <a:r>
              <a:rPr lang="en-US" sz="1200" dirty="0">
                <a:solidFill>
                  <a:schemeClr val="tx2"/>
                </a:solidFill>
              </a:rPr>
              <a:t>Page tables</a:t>
            </a:r>
          </a:p>
        </p:txBody>
      </p:sp>
      <p:sp>
        <p:nvSpPr>
          <p:cNvPr id="62" name="Text Box 449"/>
          <p:cNvSpPr txBox="1">
            <a:spLocks noChangeArrowheads="1"/>
          </p:cNvSpPr>
          <p:nvPr/>
        </p:nvSpPr>
        <p:spPr bwMode="auto">
          <a:xfrm>
            <a:off x="1657350" y="3567114"/>
            <a:ext cx="425596" cy="455126"/>
          </a:xfrm>
          <a:prstGeom prst="rect">
            <a:avLst/>
          </a:prstGeom>
          <a:noFill/>
          <a:ln w="9525">
            <a:noFill/>
            <a:miter lim="800000"/>
            <a:headEnd/>
            <a:tailEnd/>
          </a:ln>
          <a:effectLst/>
        </p:spPr>
        <p:txBody>
          <a:bodyPr wrap="none" lIns="67865" tIns="33338" rIns="67865" bIns="33338">
            <a:prstTxWarp prst="textNoShape">
              <a:avLst/>
            </a:prstTxWarp>
            <a:spAutoFit/>
          </a:bodyPr>
          <a:lstStyle/>
          <a:p>
            <a:pPr algn="l">
              <a:lnSpc>
                <a:spcPct val="90000"/>
              </a:lnSpc>
              <a:spcBef>
                <a:spcPct val="30000"/>
              </a:spcBef>
            </a:pPr>
            <a:r>
              <a:rPr lang="en-US" sz="1200" i="1" dirty="0">
                <a:solidFill>
                  <a:schemeClr val="tx2"/>
                </a:solidFill>
              </a:rPr>
              <a:t>TLB</a:t>
            </a:r>
          </a:p>
          <a:p>
            <a:pPr algn="l">
              <a:lnSpc>
                <a:spcPct val="90000"/>
              </a:lnSpc>
              <a:spcBef>
                <a:spcPct val="30000"/>
              </a:spcBef>
            </a:pPr>
            <a:r>
              <a:rPr lang="en-US" sz="1200" i="1" dirty="0">
                <a:solidFill>
                  <a:schemeClr val="tx2"/>
                </a:solidFill>
              </a:rPr>
              <a:t>miss</a:t>
            </a:r>
          </a:p>
        </p:txBody>
      </p:sp>
      <p:sp>
        <p:nvSpPr>
          <p:cNvPr id="63" name="Text Box 450"/>
          <p:cNvSpPr txBox="1">
            <a:spLocks noChangeArrowheads="1"/>
          </p:cNvSpPr>
          <p:nvPr/>
        </p:nvSpPr>
        <p:spPr bwMode="auto">
          <a:xfrm>
            <a:off x="4543935" y="3238501"/>
            <a:ext cx="382315" cy="455126"/>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1200" i="1" dirty="0">
                <a:solidFill>
                  <a:schemeClr val="tx2"/>
                </a:solidFill>
              </a:rPr>
              <a:t>TLB</a:t>
            </a:r>
          </a:p>
          <a:p>
            <a:pPr algn="l">
              <a:lnSpc>
                <a:spcPct val="90000"/>
              </a:lnSpc>
              <a:spcBef>
                <a:spcPct val="30000"/>
              </a:spcBef>
            </a:pPr>
            <a:r>
              <a:rPr lang="en-US" sz="1200" i="1" dirty="0">
                <a:solidFill>
                  <a:schemeClr val="tx2"/>
                </a:solidFill>
              </a:rPr>
              <a:t>hit</a:t>
            </a:r>
          </a:p>
        </p:txBody>
      </p:sp>
      <p:sp>
        <p:nvSpPr>
          <p:cNvPr id="64" name="Line 451"/>
          <p:cNvSpPr>
            <a:spLocks noChangeShapeType="1"/>
          </p:cNvSpPr>
          <p:nvPr/>
        </p:nvSpPr>
        <p:spPr bwMode="auto">
          <a:xfrm>
            <a:off x="2769394" y="2514600"/>
            <a:ext cx="2457450" cy="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65" name="Line 452"/>
          <p:cNvSpPr>
            <a:spLocks noChangeShapeType="1"/>
          </p:cNvSpPr>
          <p:nvPr/>
        </p:nvSpPr>
        <p:spPr bwMode="auto">
          <a:xfrm>
            <a:off x="5226844" y="2514600"/>
            <a:ext cx="0" cy="211455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66" name="Text Box 453"/>
          <p:cNvSpPr txBox="1">
            <a:spLocks noChangeArrowheads="1"/>
          </p:cNvSpPr>
          <p:nvPr/>
        </p:nvSpPr>
        <p:spPr bwMode="auto">
          <a:xfrm>
            <a:off x="5574862" y="4819650"/>
            <a:ext cx="658032" cy="676725"/>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1200" dirty="0">
                <a:solidFill>
                  <a:schemeClr val="tx2"/>
                </a:solidFill>
              </a:rPr>
              <a:t>Physical</a:t>
            </a:r>
          </a:p>
          <a:p>
            <a:pPr algn="ctr">
              <a:lnSpc>
                <a:spcPct val="90000"/>
              </a:lnSpc>
              <a:spcBef>
                <a:spcPct val="30000"/>
              </a:spcBef>
            </a:pPr>
            <a:r>
              <a:rPr lang="en-US" sz="1200" dirty="0">
                <a:solidFill>
                  <a:schemeClr val="tx2"/>
                </a:solidFill>
              </a:rPr>
              <a:t>address </a:t>
            </a:r>
          </a:p>
          <a:p>
            <a:pPr algn="ctr">
              <a:lnSpc>
                <a:spcPct val="90000"/>
              </a:lnSpc>
              <a:spcBef>
                <a:spcPct val="30000"/>
              </a:spcBef>
            </a:pPr>
            <a:r>
              <a:rPr lang="en-US" sz="1200" dirty="0">
                <a:solidFill>
                  <a:schemeClr val="tx2"/>
                </a:solidFill>
              </a:rPr>
              <a:t>(PA)</a:t>
            </a:r>
          </a:p>
        </p:txBody>
      </p:sp>
      <p:sp>
        <p:nvSpPr>
          <p:cNvPr id="67" name="Rectangle 454"/>
          <p:cNvSpPr>
            <a:spLocks noChangeArrowheads="1"/>
          </p:cNvSpPr>
          <p:nvPr/>
        </p:nvSpPr>
        <p:spPr bwMode="auto">
          <a:xfrm>
            <a:off x="5226844" y="1828800"/>
            <a:ext cx="800100" cy="2286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200">
                <a:solidFill>
                  <a:schemeClr val="tx2"/>
                </a:solidFill>
              </a:rPr>
              <a:t>Result</a:t>
            </a:r>
          </a:p>
        </p:txBody>
      </p:sp>
      <p:sp>
        <p:nvSpPr>
          <p:cNvPr id="68" name="Text Box 455"/>
          <p:cNvSpPr txBox="1">
            <a:spLocks noChangeArrowheads="1"/>
          </p:cNvSpPr>
          <p:nvPr/>
        </p:nvSpPr>
        <p:spPr bwMode="auto">
          <a:xfrm>
            <a:off x="5500687" y="1657351"/>
            <a:ext cx="374300"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l">
              <a:lnSpc>
                <a:spcPct val="90000"/>
              </a:lnSpc>
              <a:spcBef>
                <a:spcPct val="30000"/>
              </a:spcBef>
            </a:pPr>
            <a:r>
              <a:rPr lang="en-US" sz="900" dirty="0">
                <a:solidFill>
                  <a:schemeClr val="tx2"/>
                </a:solidFill>
              </a:rPr>
              <a:t>32/64</a:t>
            </a:r>
          </a:p>
        </p:txBody>
      </p:sp>
      <p:sp>
        <p:nvSpPr>
          <p:cNvPr id="69" name="Rectangle 456"/>
          <p:cNvSpPr>
            <a:spLocks noChangeArrowheads="1"/>
          </p:cNvSpPr>
          <p:nvPr/>
        </p:nvSpPr>
        <p:spPr bwMode="auto">
          <a:xfrm>
            <a:off x="5455444" y="3429000"/>
            <a:ext cx="400050" cy="11430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70" name="Rectangle 457"/>
          <p:cNvSpPr>
            <a:spLocks noChangeArrowheads="1"/>
          </p:cNvSpPr>
          <p:nvPr/>
        </p:nvSpPr>
        <p:spPr bwMode="auto">
          <a:xfrm>
            <a:off x="5855494" y="3429000"/>
            <a:ext cx="400050" cy="11430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71" name="Rectangle 458"/>
          <p:cNvSpPr>
            <a:spLocks noChangeArrowheads="1"/>
          </p:cNvSpPr>
          <p:nvPr/>
        </p:nvSpPr>
        <p:spPr bwMode="auto">
          <a:xfrm>
            <a:off x="6255544" y="3429000"/>
            <a:ext cx="400050" cy="11430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72" name="Rectangle 459"/>
          <p:cNvSpPr>
            <a:spLocks noChangeArrowheads="1"/>
          </p:cNvSpPr>
          <p:nvPr/>
        </p:nvSpPr>
        <p:spPr bwMode="auto">
          <a:xfrm>
            <a:off x="6655594" y="3429000"/>
            <a:ext cx="400050" cy="11430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73" name="Rectangle 460"/>
          <p:cNvSpPr>
            <a:spLocks noChangeArrowheads="1"/>
          </p:cNvSpPr>
          <p:nvPr/>
        </p:nvSpPr>
        <p:spPr bwMode="auto">
          <a:xfrm>
            <a:off x="5455444" y="3543300"/>
            <a:ext cx="400050" cy="11430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74" name="Rectangle 461"/>
          <p:cNvSpPr>
            <a:spLocks noChangeArrowheads="1"/>
          </p:cNvSpPr>
          <p:nvPr/>
        </p:nvSpPr>
        <p:spPr bwMode="auto">
          <a:xfrm>
            <a:off x="5855494" y="3543300"/>
            <a:ext cx="400050" cy="11430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75" name="Rectangle 462"/>
          <p:cNvSpPr>
            <a:spLocks noChangeArrowheads="1"/>
          </p:cNvSpPr>
          <p:nvPr/>
        </p:nvSpPr>
        <p:spPr bwMode="auto">
          <a:xfrm>
            <a:off x="6255544" y="3543300"/>
            <a:ext cx="400050" cy="11430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76" name="Rectangle 463"/>
          <p:cNvSpPr>
            <a:spLocks noChangeArrowheads="1"/>
          </p:cNvSpPr>
          <p:nvPr/>
        </p:nvSpPr>
        <p:spPr bwMode="auto">
          <a:xfrm>
            <a:off x="6655594" y="3543300"/>
            <a:ext cx="400050" cy="11430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77" name="Rectangle 464"/>
          <p:cNvSpPr>
            <a:spLocks noChangeArrowheads="1"/>
          </p:cNvSpPr>
          <p:nvPr/>
        </p:nvSpPr>
        <p:spPr bwMode="auto">
          <a:xfrm>
            <a:off x="5455444" y="3657600"/>
            <a:ext cx="400050" cy="11430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78" name="Rectangle 465"/>
          <p:cNvSpPr>
            <a:spLocks noChangeArrowheads="1"/>
          </p:cNvSpPr>
          <p:nvPr/>
        </p:nvSpPr>
        <p:spPr bwMode="auto">
          <a:xfrm>
            <a:off x="5855494" y="3657600"/>
            <a:ext cx="400050" cy="11430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79" name="Rectangle 466"/>
          <p:cNvSpPr>
            <a:spLocks noChangeArrowheads="1"/>
          </p:cNvSpPr>
          <p:nvPr/>
        </p:nvSpPr>
        <p:spPr bwMode="auto">
          <a:xfrm>
            <a:off x="6255544" y="3657600"/>
            <a:ext cx="400050" cy="11430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80" name="Rectangle 467"/>
          <p:cNvSpPr>
            <a:spLocks noChangeArrowheads="1"/>
          </p:cNvSpPr>
          <p:nvPr/>
        </p:nvSpPr>
        <p:spPr bwMode="auto">
          <a:xfrm>
            <a:off x="6655594" y="3657600"/>
            <a:ext cx="400050" cy="11430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81" name="Rectangle 468"/>
          <p:cNvSpPr>
            <a:spLocks noChangeArrowheads="1"/>
          </p:cNvSpPr>
          <p:nvPr/>
        </p:nvSpPr>
        <p:spPr bwMode="auto">
          <a:xfrm>
            <a:off x="5455444" y="3943350"/>
            <a:ext cx="400050" cy="11430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82" name="Rectangle 469"/>
          <p:cNvSpPr>
            <a:spLocks noChangeArrowheads="1"/>
          </p:cNvSpPr>
          <p:nvPr/>
        </p:nvSpPr>
        <p:spPr bwMode="auto">
          <a:xfrm>
            <a:off x="5855494" y="3943350"/>
            <a:ext cx="400050" cy="11430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83" name="Rectangle 470"/>
          <p:cNvSpPr>
            <a:spLocks noChangeArrowheads="1"/>
          </p:cNvSpPr>
          <p:nvPr/>
        </p:nvSpPr>
        <p:spPr bwMode="auto">
          <a:xfrm>
            <a:off x="6255544" y="3943350"/>
            <a:ext cx="400050" cy="11430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84" name="Rectangle 471"/>
          <p:cNvSpPr>
            <a:spLocks noChangeArrowheads="1"/>
          </p:cNvSpPr>
          <p:nvPr/>
        </p:nvSpPr>
        <p:spPr bwMode="auto">
          <a:xfrm>
            <a:off x="6655594" y="3943350"/>
            <a:ext cx="400050" cy="11430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nSpc>
                <a:spcPct val="90000"/>
              </a:lnSpc>
              <a:spcBef>
                <a:spcPct val="30000"/>
              </a:spcBef>
            </a:pPr>
            <a:endParaRPr lang="en-US" sz="1200">
              <a:solidFill>
                <a:schemeClr val="tx2"/>
              </a:solidFill>
            </a:endParaRPr>
          </a:p>
        </p:txBody>
      </p:sp>
      <p:sp>
        <p:nvSpPr>
          <p:cNvPr id="85" name="Text Box 472"/>
          <p:cNvSpPr txBox="1">
            <a:spLocks noChangeArrowheads="1"/>
          </p:cNvSpPr>
          <p:nvPr/>
        </p:nvSpPr>
        <p:spPr bwMode="auto">
          <a:xfrm>
            <a:off x="6185652" y="3755231"/>
            <a:ext cx="303255" cy="173125"/>
          </a:xfrm>
          <a:prstGeom prst="rect">
            <a:avLst/>
          </a:prstGeom>
          <a:noFill/>
          <a:ln w="9525">
            <a:noFill/>
            <a:miter lim="800000"/>
            <a:headEnd/>
            <a:tailEnd/>
          </a:ln>
          <a:effectLst/>
        </p:spPr>
        <p:txBody>
          <a:bodyPr vert="eaVert" wrap="none" lIns="67865" tIns="33338" rIns="67865" bIns="33338">
            <a:prstTxWarp prst="textNoShape">
              <a:avLst/>
            </a:prstTxWarp>
            <a:spAutoFit/>
          </a:bodyPr>
          <a:lstStyle/>
          <a:p>
            <a:pPr algn="l">
              <a:lnSpc>
                <a:spcPct val="90000"/>
              </a:lnSpc>
              <a:spcBef>
                <a:spcPct val="30000"/>
              </a:spcBef>
            </a:pPr>
            <a:r>
              <a:rPr lang="en-US" sz="1200">
                <a:solidFill>
                  <a:schemeClr val="tx2"/>
                </a:solidFill>
              </a:rPr>
              <a:t>...</a:t>
            </a:r>
          </a:p>
        </p:txBody>
      </p:sp>
      <p:sp>
        <p:nvSpPr>
          <p:cNvPr id="86" name="Line 473"/>
          <p:cNvSpPr>
            <a:spLocks noChangeShapeType="1"/>
          </p:cNvSpPr>
          <p:nvPr/>
        </p:nvSpPr>
        <p:spPr bwMode="auto">
          <a:xfrm>
            <a:off x="5741194" y="4743450"/>
            <a:ext cx="342900" cy="0"/>
          </a:xfrm>
          <a:prstGeom prst="line">
            <a:avLst/>
          </a:prstGeom>
          <a:noFill/>
          <a:ln w="57150">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87" name="Line 474"/>
          <p:cNvSpPr>
            <a:spLocks noChangeShapeType="1"/>
          </p:cNvSpPr>
          <p:nvPr/>
        </p:nvSpPr>
        <p:spPr bwMode="auto">
          <a:xfrm flipV="1">
            <a:off x="6484144" y="4343400"/>
            <a:ext cx="0" cy="28575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88" name="Line 475"/>
          <p:cNvSpPr>
            <a:spLocks noChangeShapeType="1"/>
          </p:cNvSpPr>
          <p:nvPr/>
        </p:nvSpPr>
        <p:spPr bwMode="auto">
          <a:xfrm flipV="1">
            <a:off x="7512844" y="4343400"/>
            <a:ext cx="0" cy="28575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89" name="Line 476"/>
          <p:cNvSpPr>
            <a:spLocks noChangeShapeType="1"/>
          </p:cNvSpPr>
          <p:nvPr/>
        </p:nvSpPr>
        <p:spPr bwMode="auto">
          <a:xfrm>
            <a:off x="5559030" y="4339828"/>
            <a:ext cx="1953815" cy="3572"/>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90" name="Line 477"/>
          <p:cNvSpPr>
            <a:spLocks noChangeShapeType="1"/>
          </p:cNvSpPr>
          <p:nvPr/>
        </p:nvSpPr>
        <p:spPr bwMode="auto">
          <a:xfrm flipV="1">
            <a:off x="5560219" y="4057650"/>
            <a:ext cx="0" cy="28575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91" name="Line 478"/>
          <p:cNvSpPr>
            <a:spLocks noChangeShapeType="1"/>
          </p:cNvSpPr>
          <p:nvPr/>
        </p:nvSpPr>
        <p:spPr bwMode="auto">
          <a:xfrm flipV="1">
            <a:off x="5969794" y="4057650"/>
            <a:ext cx="0" cy="280988"/>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92" name="Line 479"/>
          <p:cNvSpPr>
            <a:spLocks noChangeShapeType="1"/>
          </p:cNvSpPr>
          <p:nvPr/>
        </p:nvSpPr>
        <p:spPr bwMode="auto">
          <a:xfrm flipV="1">
            <a:off x="6362700" y="4057650"/>
            <a:ext cx="0" cy="28575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93" name="Line 480"/>
          <p:cNvSpPr>
            <a:spLocks noChangeShapeType="1"/>
          </p:cNvSpPr>
          <p:nvPr/>
        </p:nvSpPr>
        <p:spPr bwMode="auto">
          <a:xfrm flipV="1">
            <a:off x="6762750" y="4057650"/>
            <a:ext cx="0" cy="28575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94" name="Line 481"/>
          <p:cNvSpPr>
            <a:spLocks noChangeShapeType="1"/>
          </p:cNvSpPr>
          <p:nvPr/>
        </p:nvSpPr>
        <p:spPr bwMode="auto">
          <a:xfrm flipV="1">
            <a:off x="7284244" y="3486150"/>
            <a:ext cx="0" cy="114300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95" name="Line 482"/>
          <p:cNvSpPr>
            <a:spLocks noChangeShapeType="1"/>
          </p:cNvSpPr>
          <p:nvPr/>
        </p:nvSpPr>
        <p:spPr bwMode="auto">
          <a:xfrm flipH="1">
            <a:off x="7055644" y="3486150"/>
            <a:ext cx="228600" cy="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96" name="Line 483"/>
          <p:cNvSpPr>
            <a:spLocks noChangeShapeType="1"/>
          </p:cNvSpPr>
          <p:nvPr/>
        </p:nvSpPr>
        <p:spPr bwMode="auto">
          <a:xfrm flipH="1">
            <a:off x="7055644" y="3600450"/>
            <a:ext cx="228600" cy="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97" name="Line 484"/>
          <p:cNvSpPr>
            <a:spLocks noChangeShapeType="1"/>
          </p:cNvSpPr>
          <p:nvPr/>
        </p:nvSpPr>
        <p:spPr bwMode="auto">
          <a:xfrm flipH="1">
            <a:off x="7055644" y="3714750"/>
            <a:ext cx="228600" cy="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98" name="Line 485"/>
          <p:cNvSpPr>
            <a:spLocks noChangeShapeType="1"/>
          </p:cNvSpPr>
          <p:nvPr/>
        </p:nvSpPr>
        <p:spPr bwMode="auto">
          <a:xfrm flipH="1">
            <a:off x="7055644" y="4000500"/>
            <a:ext cx="228600" cy="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99" name="Line 429"/>
          <p:cNvSpPr>
            <a:spLocks noChangeShapeType="1"/>
          </p:cNvSpPr>
          <p:nvPr/>
        </p:nvSpPr>
        <p:spPr bwMode="auto">
          <a:xfrm>
            <a:off x="1637110" y="4791075"/>
            <a:ext cx="0" cy="582216"/>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00" name="Line 430"/>
          <p:cNvSpPr>
            <a:spLocks noChangeShapeType="1"/>
          </p:cNvSpPr>
          <p:nvPr/>
        </p:nvSpPr>
        <p:spPr bwMode="auto">
          <a:xfrm flipV="1">
            <a:off x="1637110" y="5373292"/>
            <a:ext cx="100013" cy="7144"/>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pPr algn="ctr"/>
            <a:endParaRPr lang="en-US" sz="1050"/>
          </a:p>
        </p:txBody>
      </p:sp>
      <p:sp>
        <p:nvSpPr>
          <p:cNvPr id="101" name="Oval 486"/>
          <p:cNvSpPr>
            <a:spLocks noChangeArrowheads="1"/>
          </p:cNvSpPr>
          <p:nvPr/>
        </p:nvSpPr>
        <p:spPr bwMode="auto">
          <a:xfrm>
            <a:off x="1610916" y="4762500"/>
            <a:ext cx="57150" cy="57150"/>
          </a:xfrm>
          <a:prstGeom prst="ellipse">
            <a:avLst/>
          </a:prstGeom>
          <a:solidFill>
            <a:srgbClr val="000000"/>
          </a:solid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02" name="Oval 487"/>
          <p:cNvSpPr>
            <a:spLocks noChangeArrowheads="1"/>
          </p:cNvSpPr>
          <p:nvPr/>
        </p:nvSpPr>
        <p:spPr bwMode="auto">
          <a:xfrm>
            <a:off x="1664494" y="2552700"/>
            <a:ext cx="57150" cy="57150"/>
          </a:xfrm>
          <a:prstGeom prst="ellipse">
            <a:avLst/>
          </a:prstGeom>
          <a:solidFill>
            <a:srgbClr val="000000"/>
          </a:solid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03" name="Oval 488"/>
          <p:cNvSpPr>
            <a:spLocks noChangeArrowheads="1"/>
          </p:cNvSpPr>
          <p:nvPr/>
        </p:nvSpPr>
        <p:spPr bwMode="auto">
          <a:xfrm>
            <a:off x="2740819" y="2476500"/>
            <a:ext cx="57150" cy="57150"/>
          </a:xfrm>
          <a:prstGeom prst="ellipse">
            <a:avLst/>
          </a:prstGeom>
          <a:solidFill>
            <a:srgbClr val="000000"/>
          </a:solid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04" name="Oval 489"/>
          <p:cNvSpPr>
            <a:spLocks noChangeArrowheads="1"/>
          </p:cNvSpPr>
          <p:nvPr/>
        </p:nvSpPr>
        <p:spPr bwMode="auto">
          <a:xfrm>
            <a:off x="2169319" y="2552700"/>
            <a:ext cx="57150" cy="57150"/>
          </a:xfrm>
          <a:prstGeom prst="ellipse">
            <a:avLst/>
          </a:prstGeom>
          <a:solidFill>
            <a:srgbClr val="000000"/>
          </a:solid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05" name="Line 491"/>
          <p:cNvSpPr>
            <a:spLocks noChangeShapeType="1"/>
          </p:cNvSpPr>
          <p:nvPr/>
        </p:nvSpPr>
        <p:spPr bwMode="auto">
          <a:xfrm flipH="1" flipV="1">
            <a:off x="5684044" y="2057400"/>
            <a:ext cx="0" cy="137160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106" name="Rectangle 492"/>
          <p:cNvSpPr>
            <a:spLocks noChangeArrowheads="1"/>
          </p:cNvSpPr>
          <p:nvPr/>
        </p:nvSpPr>
        <p:spPr bwMode="auto">
          <a:xfrm>
            <a:off x="6312694" y="4629150"/>
            <a:ext cx="800100" cy="2286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200">
                <a:solidFill>
                  <a:schemeClr val="tx2"/>
                </a:solidFill>
              </a:rPr>
              <a:t>CT</a:t>
            </a:r>
          </a:p>
        </p:txBody>
      </p:sp>
      <p:sp>
        <p:nvSpPr>
          <p:cNvPr id="107" name="Rectangle 493"/>
          <p:cNvSpPr>
            <a:spLocks noChangeArrowheads="1"/>
          </p:cNvSpPr>
          <p:nvPr/>
        </p:nvSpPr>
        <p:spPr bwMode="auto">
          <a:xfrm>
            <a:off x="7341394" y="4629150"/>
            <a:ext cx="228600" cy="2286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200">
                <a:solidFill>
                  <a:schemeClr val="tx2"/>
                </a:solidFill>
              </a:rPr>
              <a:t>CO</a:t>
            </a:r>
          </a:p>
        </p:txBody>
      </p:sp>
      <p:sp>
        <p:nvSpPr>
          <p:cNvPr id="108" name="Text Box 494"/>
          <p:cNvSpPr txBox="1">
            <a:spLocks noChangeArrowheads="1"/>
          </p:cNvSpPr>
          <p:nvPr/>
        </p:nvSpPr>
        <p:spPr bwMode="auto">
          <a:xfrm>
            <a:off x="6581775" y="4457701"/>
            <a:ext cx="242854"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l">
              <a:lnSpc>
                <a:spcPct val="90000"/>
              </a:lnSpc>
              <a:spcBef>
                <a:spcPct val="30000"/>
              </a:spcBef>
            </a:pPr>
            <a:r>
              <a:rPr lang="en-US" sz="900">
                <a:solidFill>
                  <a:schemeClr val="tx2"/>
                </a:solidFill>
              </a:rPr>
              <a:t>40</a:t>
            </a:r>
          </a:p>
        </p:txBody>
      </p:sp>
      <p:sp>
        <p:nvSpPr>
          <p:cNvPr id="109" name="Text Box 495"/>
          <p:cNvSpPr txBox="1">
            <a:spLocks noChangeArrowheads="1"/>
          </p:cNvSpPr>
          <p:nvPr/>
        </p:nvSpPr>
        <p:spPr bwMode="auto">
          <a:xfrm>
            <a:off x="7360445" y="4457701"/>
            <a:ext cx="189955"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l">
              <a:lnSpc>
                <a:spcPct val="90000"/>
              </a:lnSpc>
              <a:spcBef>
                <a:spcPct val="30000"/>
              </a:spcBef>
            </a:pPr>
            <a:r>
              <a:rPr lang="en-US" sz="900">
                <a:solidFill>
                  <a:schemeClr val="tx2"/>
                </a:solidFill>
              </a:rPr>
              <a:t>6</a:t>
            </a:r>
          </a:p>
        </p:txBody>
      </p:sp>
      <p:sp>
        <p:nvSpPr>
          <p:cNvPr id="110" name="Rectangle 496"/>
          <p:cNvSpPr>
            <a:spLocks noChangeArrowheads="1"/>
          </p:cNvSpPr>
          <p:nvPr/>
        </p:nvSpPr>
        <p:spPr bwMode="auto">
          <a:xfrm>
            <a:off x="7112794" y="4629150"/>
            <a:ext cx="228600" cy="2286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200">
                <a:solidFill>
                  <a:schemeClr val="tx2"/>
                </a:solidFill>
              </a:rPr>
              <a:t>CI</a:t>
            </a:r>
          </a:p>
        </p:txBody>
      </p:sp>
      <p:sp>
        <p:nvSpPr>
          <p:cNvPr id="111" name="Text Box 497"/>
          <p:cNvSpPr txBox="1">
            <a:spLocks noChangeArrowheads="1"/>
          </p:cNvSpPr>
          <p:nvPr/>
        </p:nvSpPr>
        <p:spPr bwMode="auto">
          <a:xfrm>
            <a:off x="7112795" y="4457701"/>
            <a:ext cx="189955"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l">
              <a:lnSpc>
                <a:spcPct val="90000"/>
              </a:lnSpc>
              <a:spcBef>
                <a:spcPct val="30000"/>
              </a:spcBef>
            </a:pPr>
            <a:r>
              <a:rPr lang="en-US" sz="900">
                <a:solidFill>
                  <a:schemeClr val="tx2"/>
                </a:solidFill>
              </a:rPr>
              <a:t>6</a:t>
            </a:r>
          </a:p>
        </p:txBody>
      </p:sp>
      <p:sp>
        <p:nvSpPr>
          <p:cNvPr id="112" name="Oval 498"/>
          <p:cNvSpPr>
            <a:spLocks noChangeArrowheads="1"/>
          </p:cNvSpPr>
          <p:nvPr/>
        </p:nvSpPr>
        <p:spPr bwMode="auto">
          <a:xfrm>
            <a:off x="6455569" y="4600575"/>
            <a:ext cx="57150" cy="57150"/>
          </a:xfrm>
          <a:prstGeom prst="ellipse">
            <a:avLst/>
          </a:prstGeom>
          <a:solidFill>
            <a:srgbClr val="000000"/>
          </a:solid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13" name="Oval 499"/>
          <p:cNvSpPr>
            <a:spLocks noChangeArrowheads="1"/>
          </p:cNvSpPr>
          <p:nvPr/>
        </p:nvSpPr>
        <p:spPr bwMode="auto">
          <a:xfrm>
            <a:off x="7246144" y="4600575"/>
            <a:ext cx="57150" cy="57150"/>
          </a:xfrm>
          <a:prstGeom prst="ellipse">
            <a:avLst/>
          </a:prstGeom>
          <a:solidFill>
            <a:srgbClr val="000000"/>
          </a:solid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14" name="Oval 500"/>
          <p:cNvSpPr>
            <a:spLocks noChangeArrowheads="1"/>
          </p:cNvSpPr>
          <p:nvPr/>
        </p:nvSpPr>
        <p:spPr bwMode="auto">
          <a:xfrm>
            <a:off x="7484269" y="4600575"/>
            <a:ext cx="57150" cy="57150"/>
          </a:xfrm>
          <a:prstGeom prst="ellipse">
            <a:avLst/>
          </a:prstGeom>
          <a:solidFill>
            <a:srgbClr val="000000"/>
          </a:solid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15" name="Line 501"/>
          <p:cNvSpPr>
            <a:spLocks noChangeShapeType="1"/>
          </p:cNvSpPr>
          <p:nvPr/>
        </p:nvSpPr>
        <p:spPr bwMode="auto">
          <a:xfrm>
            <a:off x="7055644" y="5143500"/>
            <a:ext cx="742950" cy="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16" name="Line 502"/>
          <p:cNvSpPr>
            <a:spLocks noChangeShapeType="1"/>
          </p:cNvSpPr>
          <p:nvPr/>
        </p:nvSpPr>
        <p:spPr bwMode="auto">
          <a:xfrm flipV="1">
            <a:off x="7798594" y="2800350"/>
            <a:ext cx="0" cy="234315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17" name="Rectangle 503"/>
          <p:cNvSpPr>
            <a:spLocks noChangeArrowheads="1"/>
          </p:cNvSpPr>
          <p:nvPr/>
        </p:nvSpPr>
        <p:spPr bwMode="auto">
          <a:xfrm>
            <a:off x="6712744" y="1657350"/>
            <a:ext cx="1143000" cy="628650"/>
          </a:xfrm>
          <a:prstGeom prst="rect">
            <a:avLst/>
          </a:prstGeom>
          <a:solidFill>
            <a:srgbClr val="DEDFF5"/>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200" dirty="0">
                <a:solidFill>
                  <a:schemeClr val="tx2"/>
                </a:solidFill>
              </a:rPr>
              <a:t>L2, L3, and </a:t>
            </a:r>
          </a:p>
          <a:p>
            <a:pPr algn="ctr">
              <a:lnSpc>
                <a:spcPct val="90000"/>
              </a:lnSpc>
              <a:spcBef>
                <a:spcPct val="30000"/>
              </a:spcBef>
            </a:pPr>
            <a:r>
              <a:rPr lang="en-US" sz="1200" dirty="0">
                <a:solidFill>
                  <a:schemeClr val="tx2"/>
                </a:solidFill>
              </a:rPr>
              <a:t>main memory</a:t>
            </a:r>
          </a:p>
        </p:txBody>
      </p:sp>
      <p:sp>
        <p:nvSpPr>
          <p:cNvPr id="118" name="Text Box 504"/>
          <p:cNvSpPr txBox="1">
            <a:spLocks noChangeArrowheads="1"/>
          </p:cNvSpPr>
          <p:nvPr/>
        </p:nvSpPr>
        <p:spPr bwMode="auto">
          <a:xfrm>
            <a:off x="5436395" y="2962276"/>
            <a:ext cx="2080022" cy="455126"/>
          </a:xfrm>
          <a:prstGeom prst="rect">
            <a:avLst/>
          </a:prstGeom>
          <a:noFill/>
          <a:ln w="9525">
            <a:noFill/>
            <a:miter lim="800000"/>
            <a:headEnd/>
            <a:tailEnd/>
          </a:ln>
          <a:effectLst/>
        </p:spPr>
        <p:txBody>
          <a:bodyPr lIns="67865" tIns="33338" rIns="67865" bIns="33338">
            <a:prstTxWarp prst="textNoShape">
              <a:avLst/>
            </a:prstTxWarp>
            <a:spAutoFit/>
          </a:bodyPr>
          <a:lstStyle/>
          <a:p>
            <a:pPr algn="ctr">
              <a:lnSpc>
                <a:spcPct val="90000"/>
              </a:lnSpc>
              <a:spcBef>
                <a:spcPct val="30000"/>
              </a:spcBef>
            </a:pPr>
            <a:r>
              <a:rPr lang="en-US" sz="1200" dirty="0">
                <a:solidFill>
                  <a:schemeClr val="tx2"/>
                </a:solidFill>
              </a:rPr>
              <a:t>L1 </a:t>
            </a:r>
            <a:r>
              <a:rPr lang="en-US" sz="1200" dirty="0" err="1">
                <a:solidFill>
                  <a:schemeClr val="tx2"/>
                </a:solidFill>
              </a:rPr>
              <a:t>d</a:t>
            </a:r>
            <a:r>
              <a:rPr lang="en-US" sz="1200" dirty="0">
                <a:solidFill>
                  <a:schemeClr val="tx2"/>
                </a:solidFill>
              </a:rPr>
              <a:t>-cache </a:t>
            </a:r>
          </a:p>
          <a:p>
            <a:pPr algn="ctr">
              <a:lnSpc>
                <a:spcPct val="90000"/>
              </a:lnSpc>
              <a:spcBef>
                <a:spcPct val="30000"/>
              </a:spcBef>
            </a:pPr>
            <a:r>
              <a:rPr lang="en-US" sz="1200" dirty="0">
                <a:solidFill>
                  <a:schemeClr val="tx2"/>
                </a:solidFill>
              </a:rPr>
              <a:t>(64 sets, 8 lines/set)</a:t>
            </a:r>
          </a:p>
        </p:txBody>
      </p:sp>
      <p:sp>
        <p:nvSpPr>
          <p:cNvPr id="119" name="Line 505"/>
          <p:cNvSpPr>
            <a:spLocks noChangeShapeType="1"/>
          </p:cNvSpPr>
          <p:nvPr/>
        </p:nvSpPr>
        <p:spPr bwMode="auto">
          <a:xfrm flipH="1">
            <a:off x="7341394" y="2800350"/>
            <a:ext cx="457200" cy="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20" name="Line 506"/>
          <p:cNvSpPr>
            <a:spLocks noChangeShapeType="1"/>
          </p:cNvSpPr>
          <p:nvPr/>
        </p:nvSpPr>
        <p:spPr bwMode="auto">
          <a:xfrm flipV="1">
            <a:off x="7341394" y="2286000"/>
            <a:ext cx="0" cy="51435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121" name="Line 507"/>
          <p:cNvSpPr>
            <a:spLocks noChangeShapeType="1"/>
          </p:cNvSpPr>
          <p:nvPr/>
        </p:nvSpPr>
        <p:spPr bwMode="auto">
          <a:xfrm flipH="1">
            <a:off x="6026944" y="1943100"/>
            <a:ext cx="685800" cy="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122" name="Text Box 508"/>
          <p:cNvSpPr txBox="1">
            <a:spLocks noChangeArrowheads="1"/>
          </p:cNvSpPr>
          <p:nvPr/>
        </p:nvSpPr>
        <p:spPr bwMode="auto">
          <a:xfrm>
            <a:off x="5680584" y="2400301"/>
            <a:ext cx="290945" cy="455126"/>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1200" i="1" dirty="0">
                <a:solidFill>
                  <a:schemeClr val="tx2"/>
                </a:solidFill>
              </a:rPr>
              <a:t>L1</a:t>
            </a:r>
          </a:p>
          <a:p>
            <a:pPr algn="ctr">
              <a:lnSpc>
                <a:spcPct val="90000"/>
              </a:lnSpc>
              <a:spcBef>
                <a:spcPct val="30000"/>
              </a:spcBef>
            </a:pPr>
            <a:r>
              <a:rPr lang="en-US" sz="1200" i="1" dirty="0">
                <a:solidFill>
                  <a:schemeClr val="tx2"/>
                </a:solidFill>
              </a:rPr>
              <a:t>hit</a:t>
            </a:r>
          </a:p>
        </p:txBody>
      </p:sp>
      <p:sp>
        <p:nvSpPr>
          <p:cNvPr id="123" name="Text Box 509"/>
          <p:cNvSpPr txBox="1">
            <a:spLocks noChangeArrowheads="1"/>
          </p:cNvSpPr>
          <p:nvPr/>
        </p:nvSpPr>
        <p:spPr bwMode="auto">
          <a:xfrm>
            <a:off x="7329546" y="2343151"/>
            <a:ext cx="425597" cy="455126"/>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1200" i="1" dirty="0">
                <a:solidFill>
                  <a:schemeClr val="tx2"/>
                </a:solidFill>
              </a:rPr>
              <a:t>L1</a:t>
            </a:r>
          </a:p>
          <a:p>
            <a:pPr algn="ctr">
              <a:lnSpc>
                <a:spcPct val="90000"/>
              </a:lnSpc>
              <a:spcBef>
                <a:spcPct val="30000"/>
              </a:spcBef>
            </a:pPr>
            <a:r>
              <a:rPr lang="en-US" sz="1200" i="1" dirty="0">
                <a:solidFill>
                  <a:schemeClr val="tx2"/>
                </a:solidFill>
              </a:rPr>
              <a:t>miss</a:t>
            </a:r>
          </a:p>
        </p:txBody>
      </p:sp>
      <p:sp>
        <p:nvSpPr>
          <p:cNvPr id="124" name="Line 510"/>
          <p:cNvSpPr>
            <a:spLocks noChangeShapeType="1"/>
          </p:cNvSpPr>
          <p:nvPr/>
        </p:nvSpPr>
        <p:spPr bwMode="auto">
          <a:xfrm flipH="1">
            <a:off x="2483644" y="1943100"/>
            <a:ext cx="2743200" cy="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125" name="Line 511"/>
          <p:cNvSpPr>
            <a:spLocks noChangeShapeType="1"/>
          </p:cNvSpPr>
          <p:nvPr/>
        </p:nvSpPr>
        <p:spPr bwMode="auto">
          <a:xfrm flipV="1">
            <a:off x="6941344" y="4972050"/>
            <a:ext cx="285750" cy="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26" name="Line 512"/>
          <p:cNvSpPr>
            <a:spLocks noChangeShapeType="1"/>
          </p:cNvSpPr>
          <p:nvPr/>
        </p:nvSpPr>
        <p:spPr bwMode="auto">
          <a:xfrm>
            <a:off x="7055644" y="4972050"/>
            <a:ext cx="0" cy="17145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27" name="Text Box 513"/>
          <p:cNvSpPr txBox="1">
            <a:spLocks noChangeArrowheads="1"/>
          </p:cNvSpPr>
          <p:nvPr/>
        </p:nvSpPr>
        <p:spPr bwMode="auto">
          <a:xfrm>
            <a:off x="2201466" y="1992719"/>
            <a:ext cx="1383520" cy="276999"/>
          </a:xfrm>
          <a:prstGeom prst="rect">
            <a:avLst/>
          </a:prstGeom>
          <a:noFill/>
          <a:ln w="12700">
            <a:noFill/>
            <a:miter lim="800000"/>
            <a:headEnd/>
            <a:tailEnd/>
          </a:ln>
          <a:effectLst/>
        </p:spPr>
        <p:txBody>
          <a:bodyPr wrap="none" anchor="ctr">
            <a:prstTxWarp prst="textNoShape">
              <a:avLst/>
            </a:prstTxWarp>
            <a:spAutoFit/>
          </a:bodyPr>
          <a:lstStyle/>
          <a:p>
            <a:r>
              <a:rPr lang="en-US" sz="1200"/>
              <a:t>Virtual address (VA)</a:t>
            </a:r>
          </a:p>
        </p:txBody>
      </p:sp>
      <p:sp>
        <p:nvSpPr>
          <p:cNvPr id="128" name="Rectangle 514"/>
          <p:cNvSpPr>
            <a:spLocks noChangeArrowheads="1"/>
          </p:cNvSpPr>
          <p:nvPr/>
        </p:nvSpPr>
        <p:spPr bwMode="auto">
          <a:xfrm>
            <a:off x="2369344" y="4562475"/>
            <a:ext cx="400050" cy="2286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a:solidFill>
                  <a:schemeClr val="tx2"/>
                </a:solidFill>
              </a:rPr>
              <a:t>VPN3</a:t>
            </a:r>
          </a:p>
        </p:txBody>
      </p:sp>
      <p:sp>
        <p:nvSpPr>
          <p:cNvPr id="129" name="Rectangle 515"/>
          <p:cNvSpPr>
            <a:spLocks noChangeArrowheads="1"/>
          </p:cNvSpPr>
          <p:nvPr/>
        </p:nvSpPr>
        <p:spPr bwMode="auto">
          <a:xfrm>
            <a:off x="2769394" y="4562475"/>
            <a:ext cx="400050" cy="2286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a:solidFill>
                  <a:schemeClr val="tx2"/>
                </a:solidFill>
              </a:rPr>
              <a:t>VPN4</a:t>
            </a:r>
          </a:p>
        </p:txBody>
      </p:sp>
      <p:sp>
        <p:nvSpPr>
          <p:cNvPr id="130" name="Text Box 516"/>
          <p:cNvSpPr txBox="1">
            <a:spLocks noChangeArrowheads="1"/>
          </p:cNvSpPr>
          <p:nvPr/>
        </p:nvSpPr>
        <p:spPr bwMode="auto">
          <a:xfrm>
            <a:off x="2828926" y="4400551"/>
            <a:ext cx="189955"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l">
              <a:lnSpc>
                <a:spcPct val="90000"/>
              </a:lnSpc>
              <a:spcBef>
                <a:spcPct val="30000"/>
              </a:spcBef>
            </a:pPr>
            <a:r>
              <a:rPr lang="en-US" sz="900">
                <a:solidFill>
                  <a:schemeClr val="tx2"/>
                </a:solidFill>
              </a:rPr>
              <a:t>9</a:t>
            </a:r>
          </a:p>
        </p:txBody>
      </p:sp>
      <p:sp>
        <p:nvSpPr>
          <p:cNvPr id="131" name="Text Box 517"/>
          <p:cNvSpPr txBox="1">
            <a:spLocks noChangeArrowheads="1"/>
          </p:cNvSpPr>
          <p:nvPr/>
        </p:nvSpPr>
        <p:spPr bwMode="auto">
          <a:xfrm>
            <a:off x="2483645" y="4400551"/>
            <a:ext cx="189955"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l">
              <a:lnSpc>
                <a:spcPct val="90000"/>
              </a:lnSpc>
              <a:spcBef>
                <a:spcPct val="30000"/>
              </a:spcBef>
            </a:pPr>
            <a:r>
              <a:rPr lang="en-US" sz="900">
                <a:solidFill>
                  <a:schemeClr val="tx2"/>
                </a:solidFill>
              </a:rPr>
              <a:t>9</a:t>
            </a:r>
          </a:p>
        </p:txBody>
      </p:sp>
      <p:grpSp>
        <p:nvGrpSpPr>
          <p:cNvPr id="132" name="Group 641"/>
          <p:cNvGrpSpPr>
            <a:grpSpLocks/>
          </p:cNvGrpSpPr>
          <p:nvPr/>
        </p:nvGrpSpPr>
        <p:grpSpPr bwMode="auto">
          <a:xfrm>
            <a:off x="1972867" y="5081587"/>
            <a:ext cx="207169" cy="338138"/>
            <a:chOff x="739" y="2900"/>
            <a:chExt cx="174" cy="284"/>
          </a:xfrm>
        </p:grpSpPr>
        <p:sp>
          <p:nvSpPr>
            <p:cNvPr id="133" name="Line 43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34" name="Line 43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35" name="Line 523"/>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grpSp>
      <p:sp>
        <p:nvSpPr>
          <p:cNvPr id="136" name="Rectangle 525"/>
          <p:cNvSpPr>
            <a:spLocks noChangeArrowheads="1"/>
          </p:cNvSpPr>
          <p:nvPr/>
        </p:nvSpPr>
        <p:spPr bwMode="auto">
          <a:xfrm>
            <a:off x="2183606" y="5076825"/>
            <a:ext cx="276225" cy="685800"/>
          </a:xfrm>
          <a:prstGeom prst="rect">
            <a:avLst/>
          </a:prstGeom>
          <a:solidFill>
            <a:srgbClr val="DEDFF5"/>
          </a:solidFill>
          <a:ln w="9525">
            <a:solidFill>
              <a:srgbClr val="000000"/>
            </a:solidFill>
            <a:miter lim="800000"/>
            <a:headEnd/>
            <a:tailEnd/>
          </a:ln>
          <a:effectLst/>
        </p:spPr>
        <p:txBody>
          <a:bodyPr wrap="none" lIns="67865" tIns="33338" rIns="67865" bIns="33338" anchor="ctr">
            <a:prstTxWarp prst="textNoShape">
              <a:avLst/>
            </a:prstTxWarp>
          </a:bodyPr>
          <a:lstStyle/>
          <a:p>
            <a:endParaRPr lang="en-US" sz="1200"/>
          </a:p>
        </p:txBody>
      </p:sp>
      <p:sp>
        <p:nvSpPr>
          <p:cNvPr id="137" name="Rectangle 526"/>
          <p:cNvSpPr>
            <a:spLocks noChangeArrowheads="1"/>
          </p:cNvSpPr>
          <p:nvPr/>
        </p:nvSpPr>
        <p:spPr bwMode="auto">
          <a:xfrm>
            <a:off x="2183606" y="5286375"/>
            <a:ext cx="276225" cy="1905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a:solidFill>
                  <a:schemeClr val="tx2"/>
                </a:solidFill>
              </a:rPr>
              <a:t>PTE</a:t>
            </a:r>
          </a:p>
        </p:txBody>
      </p:sp>
      <p:sp>
        <p:nvSpPr>
          <p:cNvPr id="138" name="Line 542"/>
          <p:cNvSpPr>
            <a:spLocks noChangeShapeType="1"/>
          </p:cNvSpPr>
          <p:nvPr/>
        </p:nvSpPr>
        <p:spPr bwMode="auto">
          <a:xfrm>
            <a:off x="2080022" y="4798220"/>
            <a:ext cx="0" cy="588169"/>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39" name="Line 543"/>
          <p:cNvSpPr>
            <a:spLocks noChangeShapeType="1"/>
          </p:cNvSpPr>
          <p:nvPr/>
        </p:nvSpPr>
        <p:spPr bwMode="auto">
          <a:xfrm flipV="1">
            <a:off x="2080022" y="5380436"/>
            <a:ext cx="100013" cy="7144"/>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pPr algn="ctr"/>
            <a:endParaRPr lang="en-US" sz="1050"/>
          </a:p>
        </p:txBody>
      </p:sp>
      <p:sp>
        <p:nvSpPr>
          <p:cNvPr id="140" name="Oval 544"/>
          <p:cNvSpPr>
            <a:spLocks noChangeArrowheads="1"/>
          </p:cNvSpPr>
          <p:nvPr/>
        </p:nvSpPr>
        <p:spPr bwMode="auto">
          <a:xfrm>
            <a:off x="2053829" y="4769644"/>
            <a:ext cx="57150" cy="57150"/>
          </a:xfrm>
          <a:prstGeom prst="ellipse">
            <a:avLst/>
          </a:prstGeom>
          <a:solidFill>
            <a:srgbClr val="000000"/>
          </a:solid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41" name="Rectangle 610"/>
          <p:cNvSpPr>
            <a:spLocks noChangeArrowheads="1"/>
          </p:cNvSpPr>
          <p:nvPr/>
        </p:nvSpPr>
        <p:spPr bwMode="auto">
          <a:xfrm>
            <a:off x="2662238" y="5076825"/>
            <a:ext cx="276225" cy="685800"/>
          </a:xfrm>
          <a:prstGeom prst="rect">
            <a:avLst/>
          </a:prstGeom>
          <a:solidFill>
            <a:srgbClr val="DEDFF5"/>
          </a:solidFill>
          <a:ln w="9525">
            <a:solidFill>
              <a:srgbClr val="000000"/>
            </a:solidFill>
            <a:miter lim="800000"/>
            <a:headEnd/>
            <a:tailEnd/>
          </a:ln>
          <a:effectLst/>
        </p:spPr>
        <p:txBody>
          <a:bodyPr wrap="none" lIns="67865" tIns="33338" rIns="67865" bIns="33338" anchor="ctr">
            <a:prstTxWarp prst="textNoShape">
              <a:avLst/>
            </a:prstTxWarp>
          </a:bodyPr>
          <a:lstStyle/>
          <a:p>
            <a:endParaRPr lang="en-US" sz="1200"/>
          </a:p>
        </p:txBody>
      </p:sp>
      <p:sp>
        <p:nvSpPr>
          <p:cNvPr id="142" name="Rectangle 611"/>
          <p:cNvSpPr>
            <a:spLocks noChangeArrowheads="1"/>
          </p:cNvSpPr>
          <p:nvPr/>
        </p:nvSpPr>
        <p:spPr bwMode="auto">
          <a:xfrm>
            <a:off x="2662238" y="5286375"/>
            <a:ext cx="276225" cy="1905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dirty="0">
                <a:solidFill>
                  <a:schemeClr val="tx2"/>
                </a:solidFill>
              </a:rPr>
              <a:t>PTE</a:t>
            </a:r>
          </a:p>
        </p:txBody>
      </p:sp>
      <p:sp>
        <p:nvSpPr>
          <p:cNvPr id="143" name="Line 612"/>
          <p:cNvSpPr>
            <a:spLocks noChangeShapeType="1"/>
          </p:cNvSpPr>
          <p:nvPr/>
        </p:nvSpPr>
        <p:spPr bwMode="auto">
          <a:xfrm flipH="1">
            <a:off x="2557463" y="4798220"/>
            <a:ext cx="1191" cy="592931"/>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44" name="Line 613"/>
          <p:cNvSpPr>
            <a:spLocks noChangeShapeType="1"/>
          </p:cNvSpPr>
          <p:nvPr/>
        </p:nvSpPr>
        <p:spPr bwMode="auto">
          <a:xfrm flipV="1">
            <a:off x="2558653" y="5384007"/>
            <a:ext cx="100013" cy="7144"/>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pPr algn="ctr"/>
            <a:endParaRPr lang="en-US" sz="1050"/>
          </a:p>
        </p:txBody>
      </p:sp>
      <p:sp>
        <p:nvSpPr>
          <p:cNvPr id="145" name="Oval 614"/>
          <p:cNvSpPr>
            <a:spLocks noChangeArrowheads="1"/>
          </p:cNvSpPr>
          <p:nvPr/>
        </p:nvSpPr>
        <p:spPr bwMode="auto">
          <a:xfrm>
            <a:off x="2532460" y="4769644"/>
            <a:ext cx="57150" cy="57150"/>
          </a:xfrm>
          <a:prstGeom prst="ellipse">
            <a:avLst/>
          </a:prstGeom>
          <a:solidFill>
            <a:srgbClr val="000000"/>
          </a:solid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46" name="Rectangle 619"/>
          <p:cNvSpPr>
            <a:spLocks noChangeArrowheads="1"/>
          </p:cNvSpPr>
          <p:nvPr/>
        </p:nvSpPr>
        <p:spPr bwMode="auto">
          <a:xfrm>
            <a:off x="3140869" y="5073254"/>
            <a:ext cx="276225" cy="685800"/>
          </a:xfrm>
          <a:prstGeom prst="rect">
            <a:avLst/>
          </a:prstGeom>
          <a:solidFill>
            <a:srgbClr val="DEDFF5"/>
          </a:solidFill>
          <a:ln w="9525">
            <a:solidFill>
              <a:srgbClr val="000000"/>
            </a:solidFill>
            <a:miter lim="800000"/>
            <a:headEnd/>
            <a:tailEnd/>
          </a:ln>
          <a:effectLst/>
        </p:spPr>
        <p:txBody>
          <a:bodyPr wrap="none" lIns="67865" tIns="33338" rIns="67865" bIns="33338" anchor="ctr">
            <a:prstTxWarp prst="textNoShape">
              <a:avLst/>
            </a:prstTxWarp>
          </a:bodyPr>
          <a:lstStyle/>
          <a:p>
            <a:endParaRPr lang="en-US" sz="1200"/>
          </a:p>
        </p:txBody>
      </p:sp>
      <p:sp>
        <p:nvSpPr>
          <p:cNvPr id="147" name="Rectangle 620"/>
          <p:cNvSpPr>
            <a:spLocks noChangeArrowheads="1"/>
          </p:cNvSpPr>
          <p:nvPr/>
        </p:nvSpPr>
        <p:spPr bwMode="auto">
          <a:xfrm>
            <a:off x="3140869" y="5282804"/>
            <a:ext cx="276225" cy="19050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a:solidFill>
                  <a:schemeClr val="tx2"/>
                </a:solidFill>
              </a:rPr>
              <a:t>PTE</a:t>
            </a:r>
          </a:p>
        </p:txBody>
      </p:sp>
      <p:sp>
        <p:nvSpPr>
          <p:cNvPr id="148" name="Line 621"/>
          <p:cNvSpPr>
            <a:spLocks noChangeShapeType="1"/>
          </p:cNvSpPr>
          <p:nvPr/>
        </p:nvSpPr>
        <p:spPr bwMode="auto">
          <a:xfrm>
            <a:off x="3037285" y="4794649"/>
            <a:ext cx="0" cy="59174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49" name="Line 622"/>
          <p:cNvSpPr>
            <a:spLocks noChangeShapeType="1"/>
          </p:cNvSpPr>
          <p:nvPr/>
        </p:nvSpPr>
        <p:spPr bwMode="auto">
          <a:xfrm flipV="1">
            <a:off x="3037285" y="5384007"/>
            <a:ext cx="100013" cy="7144"/>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pPr algn="ctr"/>
            <a:endParaRPr lang="en-US" sz="1050"/>
          </a:p>
        </p:txBody>
      </p:sp>
      <p:sp>
        <p:nvSpPr>
          <p:cNvPr id="150" name="Oval 623"/>
          <p:cNvSpPr>
            <a:spLocks noChangeArrowheads="1"/>
          </p:cNvSpPr>
          <p:nvPr/>
        </p:nvSpPr>
        <p:spPr bwMode="auto">
          <a:xfrm>
            <a:off x="3011091" y="4766072"/>
            <a:ext cx="57150" cy="57150"/>
          </a:xfrm>
          <a:prstGeom prst="ellipse">
            <a:avLst/>
          </a:prstGeom>
          <a:solidFill>
            <a:srgbClr val="000000"/>
          </a:solid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51" name="Line 626"/>
          <p:cNvSpPr>
            <a:spLocks noChangeShapeType="1"/>
          </p:cNvSpPr>
          <p:nvPr/>
        </p:nvSpPr>
        <p:spPr bwMode="auto">
          <a:xfrm>
            <a:off x="5655469" y="3436145"/>
            <a:ext cx="0" cy="335756"/>
          </a:xfrm>
          <a:prstGeom prst="line">
            <a:avLst/>
          </a:prstGeom>
          <a:noFill/>
          <a:ln w="9525">
            <a:solidFill>
              <a:schemeClr val="tx1"/>
            </a:solidFill>
            <a:round/>
            <a:headEnd/>
            <a:tailEnd/>
          </a:ln>
          <a:effectLst/>
        </p:spPr>
        <p:txBody>
          <a:bodyPr wrap="none" anchor="ctr">
            <a:prstTxWarp prst="textNoShape">
              <a:avLst/>
            </a:prstTxWarp>
          </a:bodyPr>
          <a:lstStyle/>
          <a:p>
            <a:endParaRPr lang="en-US" sz="1200"/>
          </a:p>
        </p:txBody>
      </p:sp>
      <p:sp>
        <p:nvSpPr>
          <p:cNvPr id="152" name="Line 627"/>
          <p:cNvSpPr>
            <a:spLocks noChangeShapeType="1"/>
          </p:cNvSpPr>
          <p:nvPr/>
        </p:nvSpPr>
        <p:spPr bwMode="auto">
          <a:xfrm>
            <a:off x="6048375" y="3436145"/>
            <a:ext cx="0" cy="335756"/>
          </a:xfrm>
          <a:prstGeom prst="line">
            <a:avLst/>
          </a:prstGeom>
          <a:noFill/>
          <a:ln w="9525">
            <a:solidFill>
              <a:schemeClr val="tx1"/>
            </a:solidFill>
            <a:round/>
            <a:headEnd/>
            <a:tailEnd/>
          </a:ln>
          <a:effectLst/>
        </p:spPr>
        <p:txBody>
          <a:bodyPr wrap="none" anchor="ctr">
            <a:prstTxWarp prst="textNoShape">
              <a:avLst/>
            </a:prstTxWarp>
          </a:bodyPr>
          <a:lstStyle/>
          <a:p>
            <a:endParaRPr lang="en-US" sz="1200"/>
          </a:p>
        </p:txBody>
      </p:sp>
      <p:sp>
        <p:nvSpPr>
          <p:cNvPr id="153" name="Line 628"/>
          <p:cNvSpPr>
            <a:spLocks noChangeShapeType="1"/>
          </p:cNvSpPr>
          <p:nvPr/>
        </p:nvSpPr>
        <p:spPr bwMode="auto">
          <a:xfrm>
            <a:off x="6441281" y="3429001"/>
            <a:ext cx="0" cy="335756"/>
          </a:xfrm>
          <a:prstGeom prst="line">
            <a:avLst/>
          </a:prstGeom>
          <a:noFill/>
          <a:ln w="9525">
            <a:solidFill>
              <a:schemeClr val="tx1"/>
            </a:solidFill>
            <a:round/>
            <a:headEnd/>
            <a:tailEnd/>
          </a:ln>
          <a:effectLst/>
        </p:spPr>
        <p:txBody>
          <a:bodyPr wrap="none" anchor="ctr">
            <a:prstTxWarp prst="textNoShape">
              <a:avLst/>
            </a:prstTxWarp>
          </a:bodyPr>
          <a:lstStyle/>
          <a:p>
            <a:endParaRPr lang="en-US" sz="1200"/>
          </a:p>
        </p:txBody>
      </p:sp>
      <p:sp>
        <p:nvSpPr>
          <p:cNvPr id="154" name="Line 629"/>
          <p:cNvSpPr>
            <a:spLocks noChangeShapeType="1"/>
          </p:cNvSpPr>
          <p:nvPr/>
        </p:nvSpPr>
        <p:spPr bwMode="auto">
          <a:xfrm>
            <a:off x="6855619" y="3436145"/>
            <a:ext cx="0" cy="335756"/>
          </a:xfrm>
          <a:prstGeom prst="line">
            <a:avLst/>
          </a:prstGeom>
          <a:noFill/>
          <a:ln w="9525">
            <a:solidFill>
              <a:schemeClr val="tx1"/>
            </a:solidFill>
            <a:round/>
            <a:headEnd/>
            <a:tailEnd/>
          </a:ln>
          <a:effectLst/>
        </p:spPr>
        <p:txBody>
          <a:bodyPr wrap="none" anchor="ctr">
            <a:prstTxWarp prst="textNoShape">
              <a:avLst/>
            </a:prstTxWarp>
          </a:bodyPr>
          <a:lstStyle/>
          <a:p>
            <a:endParaRPr lang="en-US" sz="1200"/>
          </a:p>
        </p:txBody>
      </p:sp>
      <p:sp>
        <p:nvSpPr>
          <p:cNvPr id="155" name="Line 631"/>
          <p:cNvSpPr>
            <a:spLocks noChangeShapeType="1"/>
          </p:cNvSpPr>
          <p:nvPr/>
        </p:nvSpPr>
        <p:spPr bwMode="auto">
          <a:xfrm>
            <a:off x="5657850" y="3943350"/>
            <a:ext cx="0" cy="114300"/>
          </a:xfrm>
          <a:prstGeom prst="line">
            <a:avLst/>
          </a:prstGeom>
          <a:noFill/>
          <a:ln w="9525">
            <a:solidFill>
              <a:schemeClr val="tx1"/>
            </a:solidFill>
            <a:round/>
            <a:headEnd/>
            <a:tailEnd/>
          </a:ln>
          <a:effectLst/>
        </p:spPr>
        <p:txBody>
          <a:bodyPr wrap="none" anchor="ctr">
            <a:prstTxWarp prst="textNoShape">
              <a:avLst/>
            </a:prstTxWarp>
          </a:bodyPr>
          <a:lstStyle/>
          <a:p>
            <a:endParaRPr lang="en-US" sz="1200"/>
          </a:p>
        </p:txBody>
      </p:sp>
      <p:sp>
        <p:nvSpPr>
          <p:cNvPr id="156" name="Line 632"/>
          <p:cNvSpPr>
            <a:spLocks noChangeShapeType="1"/>
          </p:cNvSpPr>
          <p:nvPr/>
        </p:nvSpPr>
        <p:spPr bwMode="auto">
          <a:xfrm>
            <a:off x="6055519" y="3946923"/>
            <a:ext cx="0" cy="110728"/>
          </a:xfrm>
          <a:prstGeom prst="line">
            <a:avLst/>
          </a:prstGeom>
          <a:noFill/>
          <a:ln w="9525">
            <a:solidFill>
              <a:schemeClr val="tx1"/>
            </a:solidFill>
            <a:round/>
            <a:headEnd/>
            <a:tailEnd/>
          </a:ln>
          <a:effectLst/>
        </p:spPr>
        <p:txBody>
          <a:bodyPr wrap="none" anchor="ctr">
            <a:prstTxWarp prst="textNoShape">
              <a:avLst/>
            </a:prstTxWarp>
          </a:bodyPr>
          <a:lstStyle/>
          <a:p>
            <a:endParaRPr lang="en-US" sz="1200"/>
          </a:p>
        </p:txBody>
      </p:sp>
      <p:sp>
        <p:nvSpPr>
          <p:cNvPr id="157" name="Line 633"/>
          <p:cNvSpPr>
            <a:spLocks noChangeShapeType="1"/>
          </p:cNvSpPr>
          <p:nvPr/>
        </p:nvSpPr>
        <p:spPr bwMode="auto">
          <a:xfrm>
            <a:off x="6457950" y="3945731"/>
            <a:ext cx="0" cy="114300"/>
          </a:xfrm>
          <a:prstGeom prst="line">
            <a:avLst/>
          </a:prstGeom>
          <a:noFill/>
          <a:ln w="9525">
            <a:solidFill>
              <a:schemeClr val="tx1"/>
            </a:solidFill>
            <a:round/>
            <a:headEnd/>
            <a:tailEnd/>
          </a:ln>
          <a:effectLst/>
        </p:spPr>
        <p:txBody>
          <a:bodyPr wrap="none" anchor="ctr">
            <a:prstTxWarp prst="textNoShape">
              <a:avLst/>
            </a:prstTxWarp>
          </a:bodyPr>
          <a:lstStyle/>
          <a:p>
            <a:endParaRPr lang="en-US" sz="1200"/>
          </a:p>
        </p:txBody>
      </p:sp>
      <p:sp>
        <p:nvSpPr>
          <p:cNvPr id="158" name="Line 634"/>
          <p:cNvSpPr>
            <a:spLocks noChangeShapeType="1"/>
          </p:cNvSpPr>
          <p:nvPr/>
        </p:nvSpPr>
        <p:spPr bwMode="auto">
          <a:xfrm>
            <a:off x="6855619" y="3945731"/>
            <a:ext cx="0" cy="114300"/>
          </a:xfrm>
          <a:prstGeom prst="line">
            <a:avLst/>
          </a:prstGeom>
          <a:noFill/>
          <a:ln w="9525">
            <a:solidFill>
              <a:schemeClr val="tx1"/>
            </a:solidFill>
            <a:round/>
            <a:headEnd/>
            <a:tailEnd/>
          </a:ln>
          <a:effectLst/>
        </p:spPr>
        <p:txBody>
          <a:bodyPr wrap="none" anchor="ctr">
            <a:prstTxWarp prst="textNoShape">
              <a:avLst/>
            </a:prstTxWarp>
          </a:bodyPr>
          <a:lstStyle/>
          <a:p>
            <a:endParaRPr lang="en-US" sz="1200"/>
          </a:p>
        </p:txBody>
      </p:sp>
      <p:sp>
        <p:nvSpPr>
          <p:cNvPr id="159" name="Line 635"/>
          <p:cNvSpPr>
            <a:spLocks noChangeShapeType="1"/>
          </p:cNvSpPr>
          <p:nvPr/>
        </p:nvSpPr>
        <p:spPr bwMode="auto">
          <a:xfrm flipV="1">
            <a:off x="5765006" y="4057650"/>
            <a:ext cx="0" cy="28575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160" name="Line 636"/>
          <p:cNvSpPr>
            <a:spLocks noChangeShapeType="1"/>
          </p:cNvSpPr>
          <p:nvPr/>
        </p:nvSpPr>
        <p:spPr bwMode="auto">
          <a:xfrm flipV="1">
            <a:off x="6155531" y="4058841"/>
            <a:ext cx="0" cy="280988"/>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161" name="Line 637"/>
          <p:cNvSpPr>
            <a:spLocks noChangeShapeType="1"/>
          </p:cNvSpPr>
          <p:nvPr/>
        </p:nvSpPr>
        <p:spPr bwMode="auto">
          <a:xfrm flipV="1">
            <a:off x="6560344" y="4052888"/>
            <a:ext cx="0" cy="28575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162" name="Line 638"/>
          <p:cNvSpPr>
            <a:spLocks noChangeShapeType="1"/>
          </p:cNvSpPr>
          <p:nvPr/>
        </p:nvSpPr>
        <p:spPr bwMode="auto">
          <a:xfrm flipV="1">
            <a:off x="6962775" y="4060033"/>
            <a:ext cx="0" cy="279797"/>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sp>
        <p:nvSpPr>
          <p:cNvPr id="163" name="Line 639"/>
          <p:cNvSpPr>
            <a:spLocks noChangeShapeType="1"/>
          </p:cNvSpPr>
          <p:nvPr/>
        </p:nvSpPr>
        <p:spPr bwMode="auto">
          <a:xfrm>
            <a:off x="1545431" y="5076825"/>
            <a:ext cx="176213"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sz="1200"/>
          </a:p>
        </p:txBody>
      </p:sp>
      <p:grpSp>
        <p:nvGrpSpPr>
          <p:cNvPr id="164" name="Group 642"/>
          <p:cNvGrpSpPr>
            <a:grpSpLocks/>
          </p:cNvGrpSpPr>
          <p:nvPr/>
        </p:nvGrpSpPr>
        <p:grpSpPr bwMode="auto">
          <a:xfrm>
            <a:off x="2458642" y="5078016"/>
            <a:ext cx="207169" cy="338138"/>
            <a:chOff x="739" y="2900"/>
            <a:chExt cx="174" cy="284"/>
          </a:xfrm>
        </p:grpSpPr>
        <p:sp>
          <p:nvSpPr>
            <p:cNvPr id="165" name="Line 64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66" name="Line 64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67" name="Line 645"/>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grpSp>
      <p:grpSp>
        <p:nvGrpSpPr>
          <p:cNvPr id="168" name="Group 646"/>
          <p:cNvGrpSpPr>
            <a:grpSpLocks/>
          </p:cNvGrpSpPr>
          <p:nvPr/>
        </p:nvGrpSpPr>
        <p:grpSpPr bwMode="auto">
          <a:xfrm>
            <a:off x="2937273" y="5078016"/>
            <a:ext cx="207169" cy="338138"/>
            <a:chOff x="739" y="2900"/>
            <a:chExt cx="174" cy="284"/>
          </a:xfrm>
        </p:grpSpPr>
        <p:sp>
          <p:nvSpPr>
            <p:cNvPr id="169" name="Line 647"/>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70" name="Line 648"/>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endParaRPr lang="en-US" sz="1200"/>
            </a:p>
          </p:txBody>
        </p:sp>
        <p:sp>
          <p:nvSpPr>
            <p:cNvPr id="171" name="Line 649"/>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endParaRPr lang="en-US" sz="1200"/>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ln/>
        </p:spPr>
        <p:txBody>
          <a:bodyPr>
            <a:normAutofit/>
          </a:bodyPr>
          <a:lstStyle/>
          <a:p>
            <a:r>
              <a:rPr lang="en-GB" dirty="0"/>
              <a:t>Core i7 Level 1-3 Page Table Entries</a:t>
            </a:r>
          </a:p>
        </p:txBody>
      </p:sp>
      <p:sp>
        <p:nvSpPr>
          <p:cNvPr id="10242" name="Rectangle 2"/>
          <p:cNvSpPr>
            <a:spLocks noChangeArrowheads="1"/>
          </p:cNvSpPr>
          <p:nvPr/>
        </p:nvSpPr>
        <p:spPr bwMode="auto">
          <a:xfrm>
            <a:off x="2514600" y="2000250"/>
            <a:ext cx="2000250" cy="285750"/>
          </a:xfrm>
          <a:prstGeom prst="rect">
            <a:avLst/>
          </a:prstGeom>
          <a:solidFill>
            <a:srgbClr val="D5F1CF"/>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Page table physical base address</a:t>
            </a:r>
          </a:p>
        </p:txBody>
      </p:sp>
      <p:sp>
        <p:nvSpPr>
          <p:cNvPr id="10243" name="Rectangle 3"/>
          <p:cNvSpPr>
            <a:spLocks noChangeArrowheads="1"/>
          </p:cNvSpPr>
          <p:nvPr/>
        </p:nvSpPr>
        <p:spPr bwMode="auto">
          <a:xfrm>
            <a:off x="4514850" y="2000250"/>
            <a:ext cx="742950" cy="285750"/>
          </a:xfrm>
          <a:prstGeom prst="rect">
            <a:avLst/>
          </a:prstGeom>
          <a:solidFill>
            <a:srgbClr val="FFFFFF"/>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Unused</a:t>
            </a:r>
          </a:p>
        </p:txBody>
      </p:sp>
      <p:sp>
        <p:nvSpPr>
          <p:cNvPr id="10244" name="Rectangle 4"/>
          <p:cNvSpPr>
            <a:spLocks noChangeArrowheads="1"/>
          </p:cNvSpPr>
          <p:nvPr/>
        </p:nvSpPr>
        <p:spPr bwMode="auto">
          <a:xfrm>
            <a:off x="5257800" y="20002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G</a:t>
            </a:r>
          </a:p>
        </p:txBody>
      </p:sp>
      <p:sp>
        <p:nvSpPr>
          <p:cNvPr id="10245" name="Rectangle 5"/>
          <p:cNvSpPr>
            <a:spLocks noChangeArrowheads="1"/>
          </p:cNvSpPr>
          <p:nvPr/>
        </p:nvSpPr>
        <p:spPr bwMode="auto">
          <a:xfrm>
            <a:off x="5543550" y="20002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PS</a:t>
            </a:r>
          </a:p>
        </p:txBody>
      </p:sp>
      <p:sp>
        <p:nvSpPr>
          <p:cNvPr id="10246" name="Rectangle 6"/>
          <p:cNvSpPr>
            <a:spLocks noChangeArrowheads="1"/>
          </p:cNvSpPr>
          <p:nvPr/>
        </p:nvSpPr>
        <p:spPr bwMode="auto">
          <a:xfrm>
            <a:off x="5829300" y="2000250"/>
            <a:ext cx="285750" cy="285750"/>
          </a:xfrm>
          <a:prstGeom prst="rect">
            <a:avLst/>
          </a:prstGeom>
          <a:solidFill>
            <a:srgbClr val="FFFFFF"/>
          </a:solidFill>
          <a:ln w="9360">
            <a:solidFill>
              <a:srgbClr val="000000"/>
            </a:solidFill>
            <a:miter lim="800000"/>
            <a:headEnd/>
            <a:tailEnd/>
          </a:ln>
          <a:effectLst/>
        </p:spPr>
        <p:txBody>
          <a:bodyPr wrap="none" anchor="ctr"/>
          <a:lstStyle/>
          <a:p>
            <a:endParaRPr lang="en-US" sz="1800"/>
          </a:p>
        </p:txBody>
      </p:sp>
      <p:sp>
        <p:nvSpPr>
          <p:cNvPr id="10247" name="Rectangle 7"/>
          <p:cNvSpPr>
            <a:spLocks noChangeArrowheads="1"/>
          </p:cNvSpPr>
          <p:nvPr/>
        </p:nvSpPr>
        <p:spPr bwMode="auto">
          <a:xfrm>
            <a:off x="6115050" y="20002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A</a:t>
            </a:r>
          </a:p>
        </p:txBody>
      </p:sp>
      <p:sp>
        <p:nvSpPr>
          <p:cNvPr id="10248" name="Rectangle 8"/>
          <p:cNvSpPr>
            <a:spLocks noChangeArrowheads="1"/>
          </p:cNvSpPr>
          <p:nvPr/>
        </p:nvSpPr>
        <p:spPr bwMode="auto">
          <a:xfrm>
            <a:off x="6400800" y="20002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CD</a:t>
            </a:r>
          </a:p>
        </p:txBody>
      </p:sp>
      <p:sp>
        <p:nvSpPr>
          <p:cNvPr id="10249" name="Rectangle 9"/>
          <p:cNvSpPr>
            <a:spLocks noChangeArrowheads="1"/>
          </p:cNvSpPr>
          <p:nvPr/>
        </p:nvSpPr>
        <p:spPr bwMode="auto">
          <a:xfrm>
            <a:off x="6686550" y="20002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WT</a:t>
            </a:r>
          </a:p>
        </p:txBody>
      </p:sp>
      <p:sp>
        <p:nvSpPr>
          <p:cNvPr id="10250" name="Rectangle 10"/>
          <p:cNvSpPr>
            <a:spLocks noChangeArrowheads="1"/>
          </p:cNvSpPr>
          <p:nvPr/>
        </p:nvSpPr>
        <p:spPr bwMode="auto">
          <a:xfrm>
            <a:off x="6972300" y="20002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U/S</a:t>
            </a:r>
          </a:p>
        </p:txBody>
      </p:sp>
      <p:sp>
        <p:nvSpPr>
          <p:cNvPr id="10251" name="Rectangle 11"/>
          <p:cNvSpPr>
            <a:spLocks noChangeArrowheads="1"/>
          </p:cNvSpPr>
          <p:nvPr/>
        </p:nvSpPr>
        <p:spPr bwMode="auto">
          <a:xfrm>
            <a:off x="7258050" y="20002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R/W</a:t>
            </a:r>
          </a:p>
        </p:txBody>
      </p:sp>
      <p:sp>
        <p:nvSpPr>
          <p:cNvPr id="10252" name="Rectangle 12"/>
          <p:cNvSpPr>
            <a:spLocks noChangeArrowheads="1"/>
          </p:cNvSpPr>
          <p:nvPr/>
        </p:nvSpPr>
        <p:spPr bwMode="auto">
          <a:xfrm>
            <a:off x="7543800" y="20002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P=1</a:t>
            </a:r>
          </a:p>
        </p:txBody>
      </p:sp>
      <p:sp>
        <p:nvSpPr>
          <p:cNvPr id="10253" name="Text Box 13"/>
          <p:cNvSpPr txBox="1">
            <a:spLocks noChangeArrowheads="1"/>
          </p:cNvSpPr>
          <p:nvPr/>
        </p:nvSpPr>
        <p:spPr bwMode="auto">
          <a:xfrm>
            <a:off x="1485900" y="2891601"/>
            <a:ext cx="5200650" cy="2818399"/>
          </a:xfrm>
          <a:prstGeom prst="rect">
            <a:avLst/>
          </a:prstGeom>
          <a:noFill/>
          <a:ln w="9525">
            <a:noFill/>
            <a:round/>
            <a:headEnd/>
            <a:tailEnd/>
          </a:ln>
          <a:effectLst/>
        </p:spPr>
        <p:txBody>
          <a:bodyPr lIns="67770" tIns="33210" rIns="67770" bIns="33210">
            <a:spAutoFit/>
          </a:bodyPr>
          <a:lstStyle/>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500" dirty="0">
                <a:latin typeface="Calibri" pitchFamily="34" charset="0"/>
                <a:ea typeface="msgothic" charset="0"/>
                <a:cs typeface="msgothic" charset="0"/>
              </a:rPr>
              <a:t>Each entry references a 4K child page table. Significant fields:</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P: Child page table present in physical memory (1) or not (0).</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R/W: Read-only or read-write access access permission for all reachable pages.</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U/S: user or supervisor (kernel) mode access permission for all reachable pages.</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WT: Write-through or write-back cache policy for the child page table. </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A:  Reference bit (set by MMU on reads and writes, cleared by software).</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PS:  Page size either 4 KB or 4 MB (defined for Level 1 </a:t>
            </a:r>
            <a:r>
              <a:rPr lang="en-GB" sz="1200" dirty="0" err="1">
                <a:latin typeface="Calibri" pitchFamily="34" charset="0"/>
                <a:ea typeface="msgothic" charset="0"/>
                <a:cs typeface="msgothic" charset="0"/>
              </a:rPr>
              <a:t>PTEs</a:t>
            </a:r>
            <a:r>
              <a:rPr lang="en-GB" sz="1200" dirty="0">
                <a:latin typeface="Calibri" pitchFamily="34" charset="0"/>
                <a:ea typeface="msgothic" charset="0"/>
                <a:cs typeface="msgothic" charset="0"/>
              </a:rPr>
              <a:t> only).</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Page table physical base address: 40 most significant bits of physical page table address (forces page tables to be 4KB aligned)</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XD: Disable or enable instruction fetches from all pages reachable from this PTE.</a:t>
            </a:r>
          </a:p>
        </p:txBody>
      </p:sp>
      <p:sp>
        <p:nvSpPr>
          <p:cNvPr id="10254" name="Text Box 14"/>
          <p:cNvSpPr txBox="1">
            <a:spLocks noChangeArrowheads="1"/>
          </p:cNvSpPr>
          <p:nvPr/>
        </p:nvSpPr>
        <p:spPr bwMode="auto">
          <a:xfrm>
            <a:off x="2469844" y="1828801"/>
            <a:ext cx="274722"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51</a:t>
            </a:r>
          </a:p>
        </p:txBody>
      </p:sp>
      <p:sp>
        <p:nvSpPr>
          <p:cNvPr id="10255" name="Text Box 15"/>
          <p:cNvSpPr txBox="1">
            <a:spLocks noChangeArrowheads="1"/>
          </p:cNvSpPr>
          <p:nvPr/>
        </p:nvSpPr>
        <p:spPr bwMode="auto">
          <a:xfrm>
            <a:off x="4285061" y="1832023"/>
            <a:ext cx="274722"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12</a:t>
            </a:r>
          </a:p>
        </p:txBody>
      </p:sp>
      <p:sp>
        <p:nvSpPr>
          <p:cNvPr id="10256" name="Text Box 16"/>
          <p:cNvSpPr txBox="1">
            <a:spLocks noChangeArrowheads="1"/>
          </p:cNvSpPr>
          <p:nvPr/>
        </p:nvSpPr>
        <p:spPr bwMode="auto">
          <a:xfrm>
            <a:off x="4460083" y="1832023"/>
            <a:ext cx="274722"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11</a:t>
            </a:r>
          </a:p>
        </p:txBody>
      </p:sp>
      <p:sp>
        <p:nvSpPr>
          <p:cNvPr id="10257" name="Text Box 17"/>
          <p:cNvSpPr txBox="1">
            <a:spLocks noChangeArrowheads="1"/>
          </p:cNvSpPr>
          <p:nvPr/>
        </p:nvSpPr>
        <p:spPr bwMode="auto">
          <a:xfrm>
            <a:off x="5085160"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9</a:t>
            </a:r>
          </a:p>
        </p:txBody>
      </p:sp>
      <p:sp>
        <p:nvSpPr>
          <p:cNvPr id="10258" name="Text Box 18"/>
          <p:cNvSpPr txBox="1">
            <a:spLocks noChangeArrowheads="1"/>
          </p:cNvSpPr>
          <p:nvPr/>
        </p:nvSpPr>
        <p:spPr bwMode="auto">
          <a:xfrm>
            <a:off x="5314951"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8</a:t>
            </a:r>
          </a:p>
        </p:txBody>
      </p:sp>
      <p:sp>
        <p:nvSpPr>
          <p:cNvPr id="10259" name="Text Box 19"/>
          <p:cNvSpPr txBox="1">
            <a:spLocks noChangeArrowheads="1"/>
          </p:cNvSpPr>
          <p:nvPr/>
        </p:nvSpPr>
        <p:spPr bwMode="auto">
          <a:xfrm>
            <a:off x="5600701"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7</a:t>
            </a:r>
          </a:p>
        </p:txBody>
      </p:sp>
      <p:sp>
        <p:nvSpPr>
          <p:cNvPr id="10260" name="Text Box 20"/>
          <p:cNvSpPr txBox="1">
            <a:spLocks noChangeArrowheads="1"/>
          </p:cNvSpPr>
          <p:nvPr/>
        </p:nvSpPr>
        <p:spPr bwMode="auto">
          <a:xfrm>
            <a:off x="5848351"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6</a:t>
            </a:r>
          </a:p>
        </p:txBody>
      </p:sp>
      <p:sp>
        <p:nvSpPr>
          <p:cNvPr id="10261" name="Text Box 21"/>
          <p:cNvSpPr txBox="1">
            <a:spLocks noChangeArrowheads="1"/>
          </p:cNvSpPr>
          <p:nvPr/>
        </p:nvSpPr>
        <p:spPr bwMode="auto">
          <a:xfrm>
            <a:off x="6162676"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5</a:t>
            </a:r>
          </a:p>
        </p:txBody>
      </p:sp>
      <p:sp>
        <p:nvSpPr>
          <p:cNvPr id="10262" name="Text Box 22"/>
          <p:cNvSpPr txBox="1">
            <a:spLocks noChangeArrowheads="1"/>
          </p:cNvSpPr>
          <p:nvPr/>
        </p:nvSpPr>
        <p:spPr bwMode="auto">
          <a:xfrm>
            <a:off x="6457951"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4</a:t>
            </a:r>
          </a:p>
        </p:txBody>
      </p:sp>
      <p:sp>
        <p:nvSpPr>
          <p:cNvPr id="10263" name="Text Box 23"/>
          <p:cNvSpPr txBox="1">
            <a:spLocks noChangeArrowheads="1"/>
          </p:cNvSpPr>
          <p:nvPr/>
        </p:nvSpPr>
        <p:spPr bwMode="auto">
          <a:xfrm>
            <a:off x="6743701"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3</a:t>
            </a:r>
          </a:p>
        </p:txBody>
      </p:sp>
      <p:sp>
        <p:nvSpPr>
          <p:cNvPr id="10264" name="Text Box 24"/>
          <p:cNvSpPr txBox="1">
            <a:spLocks noChangeArrowheads="1"/>
          </p:cNvSpPr>
          <p:nvPr/>
        </p:nvSpPr>
        <p:spPr bwMode="auto">
          <a:xfrm>
            <a:off x="7028260"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2</a:t>
            </a:r>
          </a:p>
        </p:txBody>
      </p:sp>
      <p:sp>
        <p:nvSpPr>
          <p:cNvPr id="10265" name="Text Box 25"/>
          <p:cNvSpPr txBox="1">
            <a:spLocks noChangeArrowheads="1"/>
          </p:cNvSpPr>
          <p:nvPr/>
        </p:nvSpPr>
        <p:spPr bwMode="auto">
          <a:xfrm>
            <a:off x="7315201"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1</a:t>
            </a:r>
          </a:p>
        </p:txBody>
      </p:sp>
      <p:sp>
        <p:nvSpPr>
          <p:cNvPr id="10266" name="Text Box 26"/>
          <p:cNvSpPr txBox="1">
            <a:spLocks noChangeArrowheads="1"/>
          </p:cNvSpPr>
          <p:nvPr/>
        </p:nvSpPr>
        <p:spPr bwMode="auto">
          <a:xfrm>
            <a:off x="7600951"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0</a:t>
            </a:r>
          </a:p>
        </p:txBody>
      </p:sp>
      <p:sp>
        <p:nvSpPr>
          <p:cNvPr id="33" name="Rectangle 3"/>
          <p:cNvSpPr>
            <a:spLocks noChangeArrowheads="1"/>
          </p:cNvSpPr>
          <p:nvPr/>
        </p:nvSpPr>
        <p:spPr bwMode="auto">
          <a:xfrm>
            <a:off x="1771650" y="2000250"/>
            <a:ext cx="742950" cy="285750"/>
          </a:xfrm>
          <a:prstGeom prst="rect">
            <a:avLst/>
          </a:prstGeom>
          <a:solidFill>
            <a:srgbClr val="FFFFFF"/>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Unused</a:t>
            </a:r>
          </a:p>
        </p:txBody>
      </p:sp>
      <p:sp>
        <p:nvSpPr>
          <p:cNvPr id="34" name="Rectangle 4"/>
          <p:cNvSpPr>
            <a:spLocks noChangeArrowheads="1"/>
          </p:cNvSpPr>
          <p:nvPr/>
        </p:nvSpPr>
        <p:spPr bwMode="auto">
          <a:xfrm>
            <a:off x="1485900" y="20002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XD</a:t>
            </a:r>
          </a:p>
        </p:txBody>
      </p:sp>
      <p:sp>
        <p:nvSpPr>
          <p:cNvPr id="35" name="Rectangle 27"/>
          <p:cNvSpPr>
            <a:spLocks noChangeArrowheads="1"/>
          </p:cNvSpPr>
          <p:nvPr/>
        </p:nvSpPr>
        <p:spPr bwMode="auto">
          <a:xfrm>
            <a:off x="1485901" y="2457450"/>
            <a:ext cx="6069806" cy="285750"/>
          </a:xfrm>
          <a:prstGeom prst="rect">
            <a:avLst/>
          </a:prstGeom>
          <a:solidFill>
            <a:srgbClr val="FFFFFF"/>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Available for OS (page table location on disk)</a:t>
            </a:r>
          </a:p>
        </p:txBody>
      </p:sp>
      <p:sp>
        <p:nvSpPr>
          <p:cNvPr id="36" name="Rectangle 28"/>
          <p:cNvSpPr>
            <a:spLocks noChangeArrowheads="1"/>
          </p:cNvSpPr>
          <p:nvPr/>
        </p:nvSpPr>
        <p:spPr bwMode="auto">
          <a:xfrm>
            <a:off x="7555706" y="24574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P=0</a:t>
            </a:r>
          </a:p>
        </p:txBody>
      </p:sp>
      <p:sp>
        <p:nvSpPr>
          <p:cNvPr id="37" name="Text Box 29"/>
          <p:cNvSpPr txBox="1">
            <a:spLocks noChangeArrowheads="1"/>
          </p:cNvSpPr>
          <p:nvPr/>
        </p:nvSpPr>
        <p:spPr bwMode="auto">
          <a:xfrm>
            <a:off x="2286001" y="1828801"/>
            <a:ext cx="274722"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52</a:t>
            </a:r>
          </a:p>
        </p:txBody>
      </p:sp>
      <p:sp>
        <p:nvSpPr>
          <p:cNvPr id="40" name="Text Box 29"/>
          <p:cNvSpPr txBox="1">
            <a:spLocks noChangeArrowheads="1"/>
          </p:cNvSpPr>
          <p:nvPr/>
        </p:nvSpPr>
        <p:spPr bwMode="auto">
          <a:xfrm>
            <a:off x="1714501" y="1828801"/>
            <a:ext cx="274722"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62</a:t>
            </a:r>
          </a:p>
        </p:txBody>
      </p:sp>
      <p:sp>
        <p:nvSpPr>
          <p:cNvPr id="41" name="Text Box 29"/>
          <p:cNvSpPr txBox="1">
            <a:spLocks noChangeArrowheads="1"/>
          </p:cNvSpPr>
          <p:nvPr/>
        </p:nvSpPr>
        <p:spPr bwMode="auto">
          <a:xfrm>
            <a:off x="1485901" y="1828801"/>
            <a:ext cx="274722"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63</a:t>
            </a:r>
          </a:p>
        </p:txBody>
      </p:sp>
    </p:spTree>
    <p:extLst>
      <p:ext uri="{BB962C8B-B14F-4D97-AF65-F5344CB8AC3E}">
        <p14:creationId xmlns:p14="http://schemas.microsoft.com/office/powerpoint/2010/main" val="1736517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ln/>
        </p:spPr>
        <p:txBody>
          <a:bodyPr>
            <a:normAutofit/>
          </a:bodyPr>
          <a:lstStyle/>
          <a:p>
            <a:r>
              <a:rPr lang="en-GB" dirty="0"/>
              <a:t>Core i7 Level 4 Page Table Entries</a:t>
            </a:r>
          </a:p>
        </p:txBody>
      </p:sp>
      <p:sp>
        <p:nvSpPr>
          <p:cNvPr id="10242" name="Rectangle 2"/>
          <p:cNvSpPr>
            <a:spLocks noChangeArrowheads="1"/>
          </p:cNvSpPr>
          <p:nvPr/>
        </p:nvSpPr>
        <p:spPr bwMode="auto">
          <a:xfrm>
            <a:off x="2514600" y="2000250"/>
            <a:ext cx="2000250" cy="285750"/>
          </a:xfrm>
          <a:prstGeom prst="rect">
            <a:avLst/>
          </a:prstGeom>
          <a:solidFill>
            <a:srgbClr val="D5F1CF"/>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Page physical base address</a:t>
            </a:r>
          </a:p>
        </p:txBody>
      </p:sp>
      <p:sp>
        <p:nvSpPr>
          <p:cNvPr id="10243" name="Rectangle 3"/>
          <p:cNvSpPr>
            <a:spLocks noChangeArrowheads="1"/>
          </p:cNvSpPr>
          <p:nvPr/>
        </p:nvSpPr>
        <p:spPr bwMode="auto">
          <a:xfrm>
            <a:off x="4514850" y="2000250"/>
            <a:ext cx="742950" cy="285750"/>
          </a:xfrm>
          <a:prstGeom prst="rect">
            <a:avLst/>
          </a:prstGeom>
          <a:solidFill>
            <a:srgbClr val="FFFFFF"/>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Unused</a:t>
            </a:r>
          </a:p>
        </p:txBody>
      </p:sp>
      <p:sp>
        <p:nvSpPr>
          <p:cNvPr id="10244" name="Rectangle 4"/>
          <p:cNvSpPr>
            <a:spLocks noChangeArrowheads="1"/>
          </p:cNvSpPr>
          <p:nvPr/>
        </p:nvSpPr>
        <p:spPr bwMode="auto">
          <a:xfrm>
            <a:off x="5257800" y="20002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G</a:t>
            </a:r>
          </a:p>
        </p:txBody>
      </p:sp>
      <p:sp>
        <p:nvSpPr>
          <p:cNvPr id="10245" name="Rectangle 5"/>
          <p:cNvSpPr>
            <a:spLocks noChangeArrowheads="1"/>
          </p:cNvSpPr>
          <p:nvPr/>
        </p:nvSpPr>
        <p:spPr bwMode="auto">
          <a:xfrm>
            <a:off x="5543550" y="2000250"/>
            <a:ext cx="285750" cy="285750"/>
          </a:xfrm>
          <a:prstGeom prst="rect">
            <a:avLst/>
          </a:prstGeom>
          <a:solidFill>
            <a:srgbClr val="FFFFFF"/>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endParaRPr lang="en-GB" sz="1050" dirty="0">
              <a:latin typeface="Calibri" pitchFamily="34" charset="0"/>
              <a:ea typeface="msgothic" charset="0"/>
              <a:cs typeface="msgothic" charset="0"/>
            </a:endParaRPr>
          </a:p>
        </p:txBody>
      </p:sp>
      <p:sp>
        <p:nvSpPr>
          <p:cNvPr id="10246" name="Rectangle 6"/>
          <p:cNvSpPr>
            <a:spLocks noChangeArrowheads="1"/>
          </p:cNvSpPr>
          <p:nvPr/>
        </p:nvSpPr>
        <p:spPr bwMode="auto">
          <a:xfrm>
            <a:off x="5829300" y="2000250"/>
            <a:ext cx="285750" cy="285750"/>
          </a:xfrm>
          <a:prstGeom prst="rect">
            <a:avLst/>
          </a:prstGeom>
          <a:solidFill>
            <a:srgbClr val="F6D2D2"/>
          </a:solidFill>
          <a:ln w="9360">
            <a:solidFill>
              <a:srgbClr val="000000"/>
            </a:solidFill>
            <a:miter lim="800000"/>
            <a:headEnd/>
            <a:tailEnd/>
          </a:ln>
          <a:effectLst/>
        </p:spPr>
        <p:txBody>
          <a:bodyPr wrap="none" anchor="ctr"/>
          <a:lstStyle/>
          <a:p>
            <a:pPr algn="ctr"/>
            <a:r>
              <a:rPr lang="en-US" sz="1050" dirty="0"/>
              <a:t>D</a:t>
            </a:r>
          </a:p>
        </p:txBody>
      </p:sp>
      <p:sp>
        <p:nvSpPr>
          <p:cNvPr id="10247" name="Rectangle 7"/>
          <p:cNvSpPr>
            <a:spLocks noChangeArrowheads="1"/>
          </p:cNvSpPr>
          <p:nvPr/>
        </p:nvSpPr>
        <p:spPr bwMode="auto">
          <a:xfrm>
            <a:off x="6115050" y="2000250"/>
            <a:ext cx="285750" cy="285750"/>
          </a:xfrm>
          <a:prstGeom prst="rect">
            <a:avLst/>
          </a:prstGeom>
          <a:solidFill>
            <a:srgbClr val="F6D2D2"/>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A</a:t>
            </a:r>
          </a:p>
        </p:txBody>
      </p:sp>
      <p:sp>
        <p:nvSpPr>
          <p:cNvPr id="10248" name="Rectangle 8"/>
          <p:cNvSpPr>
            <a:spLocks noChangeArrowheads="1"/>
          </p:cNvSpPr>
          <p:nvPr/>
        </p:nvSpPr>
        <p:spPr bwMode="auto">
          <a:xfrm>
            <a:off x="6400800" y="20002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CD</a:t>
            </a:r>
          </a:p>
        </p:txBody>
      </p:sp>
      <p:sp>
        <p:nvSpPr>
          <p:cNvPr id="10249" name="Rectangle 9"/>
          <p:cNvSpPr>
            <a:spLocks noChangeArrowheads="1"/>
          </p:cNvSpPr>
          <p:nvPr/>
        </p:nvSpPr>
        <p:spPr bwMode="auto">
          <a:xfrm>
            <a:off x="6686550" y="20002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WT</a:t>
            </a:r>
          </a:p>
        </p:txBody>
      </p:sp>
      <p:sp>
        <p:nvSpPr>
          <p:cNvPr id="10250" name="Rectangle 10"/>
          <p:cNvSpPr>
            <a:spLocks noChangeArrowheads="1"/>
          </p:cNvSpPr>
          <p:nvPr/>
        </p:nvSpPr>
        <p:spPr bwMode="auto">
          <a:xfrm>
            <a:off x="6972300" y="20002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U/S</a:t>
            </a:r>
          </a:p>
        </p:txBody>
      </p:sp>
      <p:sp>
        <p:nvSpPr>
          <p:cNvPr id="10251" name="Rectangle 11"/>
          <p:cNvSpPr>
            <a:spLocks noChangeArrowheads="1"/>
          </p:cNvSpPr>
          <p:nvPr/>
        </p:nvSpPr>
        <p:spPr bwMode="auto">
          <a:xfrm>
            <a:off x="7258050" y="20002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R/W</a:t>
            </a:r>
          </a:p>
        </p:txBody>
      </p:sp>
      <p:sp>
        <p:nvSpPr>
          <p:cNvPr id="10252" name="Rectangle 12"/>
          <p:cNvSpPr>
            <a:spLocks noChangeArrowheads="1"/>
          </p:cNvSpPr>
          <p:nvPr/>
        </p:nvSpPr>
        <p:spPr bwMode="auto">
          <a:xfrm>
            <a:off x="7543800" y="20002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P=1</a:t>
            </a:r>
          </a:p>
        </p:txBody>
      </p:sp>
      <p:sp>
        <p:nvSpPr>
          <p:cNvPr id="10253" name="Text Box 13"/>
          <p:cNvSpPr txBox="1">
            <a:spLocks noChangeArrowheads="1"/>
          </p:cNvSpPr>
          <p:nvPr/>
        </p:nvSpPr>
        <p:spPr bwMode="auto">
          <a:xfrm>
            <a:off x="1485900" y="2891600"/>
            <a:ext cx="5200650" cy="2933815"/>
          </a:xfrm>
          <a:prstGeom prst="rect">
            <a:avLst/>
          </a:prstGeom>
          <a:noFill/>
          <a:ln w="9525">
            <a:noFill/>
            <a:round/>
            <a:headEnd/>
            <a:tailEnd/>
          </a:ln>
          <a:effectLst/>
        </p:spPr>
        <p:txBody>
          <a:bodyPr lIns="67770" tIns="33210" rIns="67770" bIns="33210">
            <a:spAutoFit/>
          </a:bodyPr>
          <a:lstStyle/>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500" dirty="0">
                <a:latin typeface="Calibri" pitchFamily="34" charset="0"/>
                <a:ea typeface="msgothic" charset="0"/>
                <a:cs typeface="msgothic" charset="0"/>
              </a:rPr>
              <a:t>Each entry references a 4K child page. Significant fields:</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P: Child page is present in memory (1) or not (0)</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R/W: Read-only or read-write access permission for child page</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U/S: User or supervisor mode access</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WT: Write-through or write-back cache policy for this page</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A: Reference bit (set by MMU on reads and writes, cleared by software) </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D: Dirty bit (set by MMU on writes, cleared by software)</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G: Global page (don’t evict from TLB on task switch)</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Page physical base address: 40 most significant bits of physical page address (forces pages to be 4KB aligned)</a:t>
            </a:r>
          </a:p>
          <a:p>
            <a:pPr marL="255985" indent="-255985">
              <a:lnSpc>
                <a:spcPct val="88000"/>
              </a:lnSpc>
              <a:spcBef>
                <a:spcPts val="900"/>
              </a:spcBef>
              <a:tabLst>
                <a:tab pos="255985" algn="l"/>
                <a:tab pos="941785" algn="l"/>
                <a:tab pos="1627585" algn="l"/>
                <a:tab pos="2313385" algn="l"/>
                <a:tab pos="2999185" algn="l"/>
                <a:tab pos="3684985" algn="l"/>
                <a:tab pos="4370785" algn="l"/>
                <a:tab pos="5056585" algn="l"/>
                <a:tab pos="5742385" algn="l"/>
                <a:tab pos="6428185" algn="l"/>
                <a:tab pos="7113985" algn="l"/>
                <a:tab pos="7799785" algn="l"/>
              </a:tabLst>
            </a:pPr>
            <a:r>
              <a:rPr lang="en-GB" sz="1200" dirty="0">
                <a:latin typeface="Calibri" pitchFamily="34" charset="0"/>
                <a:ea typeface="msgothic" charset="0"/>
                <a:cs typeface="msgothic" charset="0"/>
              </a:rPr>
              <a:t>XD: Disable or enable instruction fetches from this page.</a:t>
            </a:r>
          </a:p>
        </p:txBody>
      </p:sp>
      <p:sp>
        <p:nvSpPr>
          <p:cNvPr id="10254" name="Text Box 14"/>
          <p:cNvSpPr txBox="1">
            <a:spLocks noChangeArrowheads="1"/>
          </p:cNvSpPr>
          <p:nvPr/>
        </p:nvSpPr>
        <p:spPr bwMode="auto">
          <a:xfrm>
            <a:off x="2469844" y="1828801"/>
            <a:ext cx="274722"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51</a:t>
            </a:r>
          </a:p>
        </p:txBody>
      </p:sp>
      <p:sp>
        <p:nvSpPr>
          <p:cNvPr id="10255" name="Text Box 15"/>
          <p:cNvSpPr txBox="1">
            <a:spLocks noChangeArrowheads="1"/>
          </p:cNvSpPr>
          <p:nvPr/>
        </p:nvSpPr>
        <p:spPr bwMode="auto">
          <a:xfrm>
            <a:off x="4285061" y="1832023"/>
            <a:ext cx="274722"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12</a:t>
            </a:r>
          </a:p>
        </p:txBody>
      </p:sp>
      <p:sp>
        <p:nvSpPr>
          <p:cNvPr id="10256" name="Text Box 16"/>
          <p:cNvSpPr txBox="1">
            <a:spLocks noChangeArrowheads="1"/>
          </p:cNvSpPr>
          <p:nvPr/>
        </p:nvSpPr>
        <p:spPr bwMode="auto">
          <a:xfrm>
            <a:off x="4460083" y="1832023"/>
            <a:ext cx="274722"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11</a:t>
            </a:r>
          </a:p>
        </p:txBody>
      </p:sp>
      <p:sp>
        <p:nvSpPr>
          <p:cNvPr id="10257" name="Text Box 17"/>
          <p:cNvSpPr txBox="1">
            <a:spLocks noChangeArrowheads="1"/>
          </p:cNvSpPr>
          <p:nvPr/>
        </p:nvSpPr>
        <p:spPr bwMode="auto">
          <a:xfrm>
            <a:off x="5085160"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9</a:t>
            </a:r>
          </a:p>
        </p:txBody>
      </p:sp>
      <p:sp>
        <p:nvSpPr>
          <p:cNvPr id="10258" name="Text Box 18"/>
          <p:cNvSpPr txBox="1">
            <a:spLocks noChangeArrowheads="1"/>
          </p:cNvSpPr>
          <p:nvPr/>
        </p:nvSpPr>
        <p:spPr bwMode="auto">
          <a:xfrm>
            <a:off x="5314951"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8</a:t>
            </a:r>
          </a:p>
        </p:txBody>
      </p:sp>
      <p:sp>
        <p:nvSpPr>
          <p:cNvPr id="10259" name="Text Box 19"/>
          <p:cNvSpPr txBox="1">
            <a:spLocks noChangeArrowheads="1"/>
          </p:cNvSpPr>
          <p:nvPr/>
        </p:nvSpPr>
        <p:spPr bwMode="auto">
          <a:xfrm>
            <a:off x="5600701"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7</a:t>
            </a:r>
          </a:p>
        </p:txBody>
      </p:sp>
      <p:sp>
        <p:nvSpPr>
          <p:cNvPr id="10260" name="Text Box 20"/>
          <p:cNvSpPr txBox="1">
            <a:spLocks noChangeArrowheads="1"/>
          </p:cNvSpPr>
          <p:nvPr/>
        </p:nvSpPr>
        <p:spPr bwMode="auto">
          <a:xfrm>
            <a:off x="5848351"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6</a:t>
            </a:r>
          </a:p>
        </p:txBody>
      </p:sp>
      <p:sp>
        <p:nvSpPr>
          <p:cNvPr id="10261" name="Text Box 21"/>
          <p:cNvSpPr txBox="1">
            <a:spLocks noChangeArrowheads="1"/>
          </p:cNvSpPr>
          <p:nvPr/>
        </p:nvSpPr>
        <p:spPr bwMode="auto">
          <a:xfrm>
            <a:off x="6162676"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5</a:t>
            </a:r>
          </a:p>
        </p:txBody>
      </p:sp>
      <p:sp>
        <p:nvSpPr>
          <p:cNvPr id="10262" name="Text Box 22"/>
          <p:cNvSpPr txBox="1">
            <a:spLocks noChangeArrowheads="1"/>
          </p:cNvSpPr>
          <p:nvPr/>
        </p:nvSpPr>
        <p:spPr bwMode="auto">
          <a:xfrm>
            <a:off x="6457951"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4</a:t>
            </a:r>
          </a:p>
        </p:txBody>
      </p:sp>
      <p:sp>
        <p:nvSpPr>
          <p:cNvPr id="10263" name="Text Box 23"/>
          <p:cNvSpPr txBox="1">
            <a:spLocks noChangeArrowheads="1"/>
          </p:cNvSpPr>
          <p:nvPr/>
        </p:nvSpPr>
        <p:spPr bwMode="auto">
          <a:xfrm>
            <a:off x="6743701"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3</a:t>
            </a:r>
          </a:p>
        </p:txBody>
      </p:sp>
      <p:sp>
        <p:nvSpPr>
          <p:cNvPr id="10264" name="Text Box 24"/>
          <p:cNvSpPr txBox="1">
            <a:spLocks noChangeArrowheads="1"/>
          </p:cNvSpPr>
          <p:nvPr/>
        </p:nvSpPr>
        <p:spPr bwMode="auto">
          <a:xfrm>
            <a:off x="7028260"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2</a:t>
            </a:r>
          </a:p>
        </p:txBody>
      </p:sp>
      <p:sp>
        <p:nvSpPr>
          <p:cNvPr id="10265" name="Text Box 25"/>
          <p:cNvSpPr txBox="1">
            <a:spLocks noChangeArrowheads="1"/>
          </p:cNvSpPr>
          <p:nvPr/>
        </p:nvSpPr>
        <p:spPr bwMode="auto">
          <a:xfrm>
            <a:off x="7315201"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1</a:t>
            </a:r>
          </a:p>
        </p:txBody>
      </p:sp>
      <p:sp>
        <p:nvSpPr>
          <p:cNvPr id="10266" name="Text Box 26"/>
          <p:cNvSpPr txBox="1">
            <a:spLocks noChangeArrowheads="1"/>
          </p:cNvSpPr>
          <p:nvPr/>
        </p:nvSpPr>
        <p:spPr bwMode="auto">
          <a:xfrm>
            <a:off x="7600951" y="1832023"/>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0</a:t>
            </a:r>
          </a:p>
        </p:txBody>
      </p:sp>
      <p:sp>
        <p:nvSpPr>
          <p:cNvPr id="33" name="Rectangle 3"/>
          <p:cNvSpPr>
            <a:spLocks noChangeArrowheads="1"/>
          </p:cNvSpPr>
          <p:nvPr/>
        </p:nvSpPr>
        <p:spPr bwMode="auto">
          <a:xfrm>
            <a:off x="1771650" y="2000250"/>
            <a:ext cx="742950" cy="285750"/>
          </a:xfrm>
          <a:prstGeom prst="rect">
            <a:avLst/>
          </a:prstGeom>
          <a:solidFill>
            <a:srgbClr val="FFFFFF"/>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Unused</a:t>
            </a:r>
          </a:p>
        </p:txBody>
      </p:sp>
      <p:sp>
        <p:nvSpPr>
          <p:cNvPr id="34" name="Rectangle 4"/>
          <p:cNvSpPr>
            <a:spLocks noChangeArrowheads="1"/>
          </p:cNvSpPr>
          <p:nvPr/>
        </p:nvSpPr>
        <p:spPr bwMode="auto">
          <a:xfrm>
            <a:off x="1485900" y="20002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XD</a:t>
            </a:r>
          </a:p>
        </p:txBody>
      </p:sp>
      <p:sp>
        <p:nvSpPr>
          <p:cNvPr id="35" name="Rectangle 27"/>
          <p:cNvSpPr>
            <a:spLocks noChangeArrowheads="1"/>
          </p:cNvSpPr>
          <p:nvPr/>
        </p:nvSpPr>
        <p:spPr bwMode="auto">
          <a:xfrm>
            <a:off x="1485901" y="2457450"/>
            <a:ext cx="6069806" cy="285750"/>
          </a:xfrm>
          <a:prstGeom prst="rect">
            <a:avLst/>
          </a:prstGeom>
          <a:solidFill>
            <a:srgbClr val="FFFFFF"/>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Available for OS (page location on disk)</a:t>
            </a:r>
          </a:p>
        </p:txBody>
      </p:sp>
      <p:sp>
        <p:nvSpPr>
          <p:cNvPr id="36" name="Rectangle 28"/>
          <p:cNvSpPr>
            <a:spLocks noChangeArrowheads="1"/>
          </p:cNvSpPr>
          <p:nvPr/>
        </p:nvSpPr>
        <p:spPr bwMode="auto">
          <a:xfrm>
            <a:off x="7555706" y="2457450"/>
            <a:ext cx="285750" cy="28575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P=0</a:t>
            </a:r>
          </a:p>
        </p:txBody>
      </p:sp>
      <p:sp>
        <p:nvSpPr>
          <p:cNvPr id="37" name="Text Box 29"/>
          <p:cNvSpPr txBox="1">
            <a:spLocks noChangeArrowheads="1"/>
          </p:cNvSpPr>
          <p:nvPr/>
        </p:nvSpPr>
        <p:spPr bwMode="auto">
          <a:xfrm>
            <a:off x="2286001" y="1828801"/>
            <a:ext cx="274722"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52</a:t>
            </a:r>
          </a:p>
        </p:txBody>
      </p:sp>
      <p:sp>
        <p:nvSpPr>
          <p:cNvPr id="40" name="Text Box 29"/>
          <p:cNvSpPr txBox="1">
            <a:spLocks noChangeArrowheads="1"/>
          </p:cNvSpPr>
          <p:nvPr/>
        </p:nvSpPr>
        <p:spPr bwMode="auto">
          <a:xfrm>
            <a:off x="1714501" y="1828801"/>
            <a:ext cx="274722"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62</a:t>
            </a:r>
          </a:p>
        </p:txBody>
      </p:sp>
      <p:sp>
        <p:nvSpPr>
          <p:cNvPr id="41" name="Text Box 29"/>
          <p:cNvSpPr txBox="1">
            <a:spLocks noChangeArrowheads="1"/>
          </p:cNvSpPr>
          <p:nvPr/>
        </p:nvSpPr>
        <p:spPr bwMode="auto">
          <a:xfrm>
            <a:off x="1485901" y="1828801"/>
            <a:ext cx="274722"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latin typeface="Calibri" pitchFamily="34" charset="0"/>
                <a:ea typeface="msgothic" charset="0"/>
                <a:cs typeface="msgothic" charset="0"/>
              </a:rPr>
              <a:t>63</a:t>
            </a:r>
          </a:p>
        </p:txBody>
      </p:sp>
    </p:spTree>
    <p:extLst>
      <p:ext uri="{BB962C8B-B14F-4D97-AF65-F5344CB8AC3E}">
        <p14:creationId xmlns:p14="http://schemas.microsoft.com/office/powerpoint/2010/main" val="5000873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i7 Page Table Translation</a:t>
            </a:r>
          </a:p>
        </p:txBody>
      </p:sp>
      <p:sp>
        <p:nvSpPr>
          <p:cNvPr id="4" name="Text Box 381"/>
          <p:cNvSpPr txBox="1">
            <a:spLocks noChangeArrowheads="1"/>
          </p:cNvSpPr>
          <p:nvPr/>
        </p:nvSpPr>
        <p:spPr bwMode="auto">
          <a:xfrm>
            <a:off x="1259119" y="3082529"/>
            <a:ext cx="358270" cy="212752"/>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1050">
                <a:solidFill>
                  <a:schemeClr val="tx2"/>
                </a:solidFill>
              </a:rPr>
              <a:t>CR3</a:t>
            </a:r>
          </a:p>
        </p:txBody>
      </p:sp>
      <p:sp>
        <p:nvSpPr>
          <p:cNvPr id="5" name="Text Box 387"/>
          <p:cNvSpPr txBox="1">
            <a:spLocks noChangeArrowheads="1"/>
          </p:cNvSpPr>
          <p:nvPr/>
        </p:nvSpPr>
        <p:spPr bwMode="auto">
          <a:xfrm>
            <a:off x="5935723" y="4025504"/>
            <a:ext cx="643604" cy="600550"/>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1050" i="1">
                <a:solidFill>
                  <a:schemeClr val="tx2"/>
                </a:solidFill>
              </a:rPr>
              <a:t>Physical  </a:t>
            </a:r>
          </a:p>
          <a:p>
            <a:pPr algn="ctr">
              <a:lnSpc>
                <a:spcPct val="90000"/>
              </a:lnSpc>
              <a:spcBef>
                <a:spcPct val="30000"/>
              </a:spcBef>
            </a:pPr>
            <a:r>
              <a:rPr lang="en-US" sz="1050" i="1">
                <a:solidFill>
                  <a:schemeClr val="tx2"/>
                </a:solidFill>
              </a:rPr>
              <a:t>address</a:t>
            </a:r>
          </a:p>
          <a:p>
            <a:pPr algn="ctr">
              <a:lnSpc>
                <a:spcPct val="90000"/>
              </a:lnSpc>
              <a:spcBef>
                <a:spcPct val="30000"/>
              </a:spcBef>
            </a:pPr>
            <a:r>
              <a:rPr lang="en-US" sz="1050" i="1">
                <a:solidFill>
                  <a:schemeClr val="tx2"/>
                </a:solidFill>
              </a:rPr>
              <a:t>of page</a:t>
            </a:r>
          </a:p>
        </p:txBody>
      </p:sp>
      <p:sp>
        <p:nvSpPr>
          <p:cNvPr id="6" name="Text Box 388"/>
          <p:cNvSpPr txBox="1">
            <a:spLocks noChangeArrowheads="1"/>
          </p:cNvSpPr>
          <p:nvPr/>
        </p:nvSpPr>
        <p:spPr bwMode="auto">
          <a:xfrm>
            <a:off x="1186069" y="3243264"/>
            <a:ext cx="613148" cy="600550"/>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1050" i="1">
                <a:solidFill>
                  <a:schemeClr val="tx2"/>
                </a:solidFill>
              </a:rPr>
              <a:t>Physical </a:t>
            </a:r>
          </a:p>
          <a:p>
            <a:pPr algn="ctr">
              <a:lnSpc>
                <a:spcPct val="90000"/>
              </a:lnSpc>
              <a:spcBef>
                <a:spcPct val="30000"/>
              </a:spcBef>
            </a:pPr>
            <a:r>
              <a:rPr lang="en-US" sz="1050" i="1">
                <a:solidFill>
                  <a:schemeClr val="tx2"/>
                </a:solidFill>
              </a:rPr>
              <a:t>address</a:t>
            </a:r>
          </a:p>
          <a:p>
            <a:pPr algn="ctr">
              <a:lnSpc>
                <a:spcPct val="90000"/>
              </a:lnSpc>
              <a:spcBef>
                <a:spcPct val="30000"/>
              </a:spcBef>
            </a:pPr>
            <a:r>
              <a:rPr lang="en-US" sz="1050" i="1">
                <a:solidFill>
                  <a:schemeClr val="tx2"/>
                </a:solidFill>
              </a:rPr>
              <a:t>of L1 PT</a:t>
            </a:r>
          </a:p>
        </p:txBody>
      </p:sp>
      <p:sp>
        <p:nvSpPr>
          <p:cNvPr id="7" name="Text Box 394"/>
          <p:cNvSpPr txBox="1">
            <a:spLocks noChangeAspect="1" noChangeArrowheads="1"/>
          </p:cNvSpPr>
          <p:nvPr/>
        </p:nvSpPr>
        <p:spPr bwMode="auto">
          <a:xfrm>
            <a:off x="3322151" y="1828801"/>
            <a:ext cx="189955"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900">
                <a:solidFill>
                  <a:schemeClr val="tx2"/>
                </a:solidFill>
              </a:rPr>
              <a:t>9</a:t>
            </a:r>
          </a:p>
        </p:txBody>
      </p:sp>
      <p:sp>
        <p:nvSpPr>
          <p:cNvPr id="8" name="Rectangle 395"/>
          <p:cNvSpPr>
            <a:spLocks noChangeAspect="1" noChangeArrowheads="1"/>
          </p:cNvSpPr>
          <p:nvPr/>
        </p:nvSpPr>
        <p:spPr bwMode="auto">
          <a:xfrm>
            <a:off x="5749530" y="2001441"/>
            <a:ext cx="1382315" cy="204788"/>
          </a:xfrm>
          <a:prstGeom prst="rect">
            <a:avLst/>
          </a:prstGeom>
          <a:solidFill>
            <a:srgbClr val="DEDFF5"/>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dirty="0">
                <a:solidFill>
                  <a:schemeClr val="tx2"/>
                </a:solidFill>
              </a:rPr>
              <a:t>VPO</a:t>
            </a:r>
          </a:p>
        </p:txBody>
      </p:sp>
      <p:sp>
        <p:nvSpPr>
          <p:cNvPr id="9" name="Text Box 396"/>
          <p:cNvSpPr txBox="1">
            <a:spLocks noChangeAspect="1" noChangeArrowheads="1"/>
          </p:cNvSpPr>
          <p:nvPr/>
        </p:nvSpPr>
        <p:spPr bwMode="auto">
          <a:xfrm>
            <a:off x="5236676" y="1835944"/>
            <a:ext cx="189955"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900">
                <a:solidFill>
                  <a:schemeClr val="tx2"/>
                </a:solidFill>
              </a:rPr>
              <a:t>9</a:t>
            </a:r>
          </a:p>
        </p:txBody>
      </p:sp>
      <p:sp>
        <p:nvSpPr>
          <p:cNvPr id="10" name="Text Box 397"/>
          <p:cNvSpPr txBox="1">
            <a:spLocks noChangeAspect="1" noChangeArrowheads="1"/>
          </p:cNvSpPr>
          <p:nvPr/>
        </p:nvSpPr>
        <p:spPr bwMode="auto">
          <a:xfrm>
            <a:off x="6307353" y="1835944"/>
            <a:ext cx="242854"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900">
                <a:solidFill>
                  <a:schemeClr val="tx2"/>
                </a:solidFill>
              </a:rPr>
              <a:t>12</a:t>
            </a:r>
          </a:p>
        </p:txBody>
      </p:sp>
      <p:sp>
        <p:nvSpPr>
          <p:cNvPr id="11" name="Text Box 399"/>
          <p:cNvSpPr txBox="1">
            <a:spLocks noChangeAspect="1" noChangeArrowheads="1"/>
          </p:cNvSpPr>
          <p:nvPr/>
        </p:nvSpPr>
        <p:spPr bwMode="auto">
          <a:xfrm>
            <a:off x="7098083" y="1837136"/>
            <a:ext cx="864820" cy="649025"/>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1800">
                <a:solidFill>
                  <a:schemeClr val="tx2"/>
                </a:solidFill>
              </a:rPr>
              <a:t>Virtual </a:t>
            </a:r>
          </a:p>
          <a:p>
            <a:pPr algn="ctr">
              <a:lnSpc>
                <a:spcPct val="90000"/>
              </a:lnSpc>
              <a:spcBef>
                <a:spcPct val="30000"/>
              </a:spcBef>
            </a:pPr>
            <a:r>
              <a:rPr lang="en-US" sz="1800">
                <a:solidFill>
                  <a:schemeClr val="tx2"/>
                </a:solidFill>
              </a:rPr>
              <a:t>address</a:t>
            </a:r>
          </a:p>
        </p:txBody>
      </p:sp>
      <p:sp>
        <p:nvSpPr>
          <p:cNvPr id="12" name="Line 403"/>
          <p:cNvSpPr>
            <a:spLocks noChangeShapeType="1"/>
          </p:cNvSpPr>
          <p:nvPr/>
        </p:nvSpPr>
        <p:spPr bwMode="auto">
          <a:xfrm>
            <a:off x="5719763" y="3815954"/>
            <a:ext cx="228600" cy="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pPr algn="ctr"/>
            <a:endParaRPr lang="en-US" sz="1800"/>
          </a:p>
        </p:txBody>
      </p:sp>
      <p:sp>
        <p:nvSpPr>
          <p:cNvPr id="13" name="Line 404"/>
          <p:cNvSpPr>
            <a:spLocks noChangeShapeType="1"/>
          </p:cNvSpPr>
          <p:nvPr/>
        </p:nvSpPr>
        <p:spPr bwMode="auto">
          <a:xfrm>
            <a:off x="5948363" y="3815954"/>
            <a:ext cx="0" cy="1379934"/>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pPr algn="ctr"/>
            <a:endParaRPr lang="en-US" sz="1800"/>
          </a:p>
        </p:txBody>
      </p:sp>
      <p:sp>
        <p:nvSpPr>
          <p:cNvPr id="14" name="Line 406"/>
          <p:cNvSpPr>
            <a:spLocks noChangeShapeType="1"/>
          </p:cNvSpPr>
          <p:nvPr/>
        </p:nvSpPr>
        <p:spPr bwMode="auto">
          <a:xfrm>
            <a:off x="4978004" y="3835004"/>
            <a:ext cx="198834" cy="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pPr algn="ctr"/>
            <a:endParaRPr lang="en-US" sz="1800"/>
          </a:p>
        </p:txBody>
      </p:sp>
      <p:sp>
        <p:nvSpPr>
          <p:cNvPr id="15" name="Rectangle 382"/>
          <p:cNvSpPr>
            <a:spLocks noChangeArrowheads="1"/>
          </p:cNvSpPr>
          <p:nvPr/>
        </p:nvSpPr>
        <p:spPr bwMode="auto">
          <a:xfrm>
            <a:off x="5176838" y="3168254"/>
            <a:ext cx="571500" cy="120015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endParaRPr lang="en-US" sz="1800"/>
          </a:p>
        </p:txBody>
      </p:sp>
      <p:sp>
        <p:nvSpPr>
          <p:cNvPr id="16" name="Text Box 392"/>
          <p:cNvSpPr txBox="1">
            <a:spLocks noChangeArrowheads="1"/>
          </p:cNvSpPr>
          <p:nvPr/>
        </p:nvSpPr>
        <p:spPr bwMode="auto">
          <a:xfrm>
            <a:off x="5237753" y="2578894"/>
            <a:ext cx="436818" cy="600550"/>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1050">
                <a:solidFill>
                  <a:schemeClr val="tx2"/>
                </a:solidFill>
              </a:rPr>
              <a:t>L4 PT</a:t>
            </a:r>
          </a:p>
          <a:p>
            <a:pPr algn="ctr">
              <a:lnSpc>
                <a:spcPct val="90000"/>
              </a:lnSpc>
              <a:spcBef>
                <a:spcPct val="30000"/>
              </a:spcBef>
            </a:pPr>
            <a:r>
              <a:rPr lang="en-US" sz="1050" i="1">
                <a:solidFill>
                  <a:schemeClr val="tx2"/>
                </a:solidFill>
              </a:rPr>
              <a:t>Page </a:t>
            </a:r>
          </a:p>
          <a:p>
            <a:pPr algn="ctr">
              <a:lnSpc>
                <a:spcPct val="90000"/>
              </a:lnSpc>
              <a:spcBef>
                <a:spcPct val="30000"/>
              </a:spcBef>
            </a:pPr>
            <a:r>
              <a:rPr lang="en-US" sz="1050" i="1">
                <a:solidFill>
                  <a:schemeClr val="tx2"/>
                </a:solidFill>
              </a:rPr>
              <a:t>table</a:t>
            </a:r>
          </a:p>
        </p:txBody>
      </p:sp>
      <p:sp>
        <p:nvSpPr>
          <p:cNvPr id="17" name="Rectangle 405"/>
          <p:cNvSpPr>
            <a:spLocks noChangeArrowheads="1"/>
          </p:cNvSpPr>
          <p:nvPr/>
        </p:nvSpPr>
        <p:spPr bwMode="auto">
          <a:xfrm>
            <a:off x="5179220" y="3739754"/>
            <a:ext cx="569119" cy="171450"/>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a:solidFill>
                  <a:schemeClr val="tx2"/>
                </a:solidFill>
              </a:rPr>
              <a:t>L4 PTE</a:t>
            </a:r>
          </a:p>
        </p:txBody>
      </p:sp>
      <p:sp>
        <p:nvSpPr>
          <p:cNvPr id="18" name="Line 407"/>
          <p:cNvSpPr>
            <a:spLocks noChangeShapeType="1"/>
          </p:cNvSpPr>
          <p:nvPr/>
        </p:nvSpPr>
        <p:spPr bwMode="auto">
          <a:xfrm>
            <a:off x="4978005" y="2206230"/>
            <a:ext cx="5953" cy="1626394"/>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pPr algn="ctr"/>
            <a:endParaRPr lang="en-US" sz="1800"/>
          </a:p>
        </p:txBody>
      </p:sp>
      <p:sp>
        <p:nvSpPr>
          <p:cNvPr id="19" name="Line 408"/>
          <p:cNvSpPr>
            <a:spLocks noChangeShapeType="1"/>
          </p:cNvSpPr>
          <p:nvPr/>
        </p:nvSpPr>
        <p:spPr bwMode="auto">
          <a:xfrm>
            <a:off x="6872288" y="2206228"/>
            <a:ext cx="0" cy="3327797"/>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pPr algn="ctr"/>
            <a:endParaRPr lang="en-US" sz="1800"/>
          </a:p>
        </p:txBody>
      </p:sp>
      <p:sp>
        <p:nvSpPr>
          <p:cNvPr id="20" name="Rectangle 409"/>
          <p:cNvSpPr>
            <a:spLocks noChangeAspect="1" noChangeArrowheads="1"/>
          </p:cNvSpPr>
          <p:nvPr/>
        </p:nvSpPr>
        <p:spPr bwMode="auto">
          <a:xfrm>
            <a:off x="2334816" y="5534025"/>
            <a:ext cx="3371850" cy="215504"/>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a:solidFill>
                  <a:schemeClr val="tx2"/>
                </a:solidFill>
              </a:rPr>
              <a:t>PPN</a:t>
            </a:r>
          </a:p>
        </p:txBody>
      </p:sp>
      <p:sp>
        <p:nvSpPr>
          <p:cNvPr id="21" name="Rectangle 410"/>
          <p:cNvSpPr>
            <a:spLocks noChangeAspect="1" noChangeArrowheads="1"/>
          </p:cNvSpPr>
          <p:nvPr/>
        </p:nvSpPr>
        <p:spPr bwMode="auto">
          <a:xfrm>
            <a:off x="5706667" y="5534025"/>
            <a:ext cx="1406128" cy="215504"/>
          </a:xfrm>
          <a:prstGeom prst="rect">
            <a:avLst/>
          </a:prstGeom>
          <a:solidFill>
            <a:srgbClr val="DEDFF5"/>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a:solidFill>
                  <a:schemeClr val="tx2"/>
                </a:solidFill>
              </a:rPr>
              <a:t>PPO</a:t>
            </a:r>
          </a:p>
        </p:txBody>
      </p:sp>
      <p:sp>
        <p:nvSpPr>
          <p:cNvPr id="22" name="Text Box 411"/>
          <p:cNvSpPr txBox="1">
            <a:spLocks noChangeAspect="1" noChangeArrowheads="1"/>
          </p:cNvSpPr>
          <p:nvPr/>
        </p:nvSpPr>
        <p:spPr bwMode="auto">
          <a:xfrm>
            <a:off x="3897528" y="5376863"/>
            <a:ext cx="242854"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900">
                <a:solidFill>
                  <a:schemeClr val="tx2"/>
                </a:solidFill>
              </a:rPr>
              <a:t>40</a:t>
            </a:r>
          </a:p>
        </p:txBody>
      </p:sp>
      <p:sp>
        <p:nvSpPr>
          <p:cNvPr id="23" name="Text Box 412"/>
          <p:cNvSpPr txBox="1">
            <a:spLocks noChangeAspect="1" noChangeArrowheads="1"/>
          </p:cNvSpPr>
          <p:nvPr/>
        </p:nvSpPr>
        <p:spPr bwMode="auto">
          <a:xfrm>
            <a:off x="6288303" y="5376863"/>
            <a:ext cx="242854"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900">
                <a:solidFill>
                  <a:schemeClr val="tx2"/>
                </a:solidFill>
              </a:rPr>
              <a:t>12</a:t>
            </a:r>
          </a:p>
        </p:txBody>
      </p:sp>
      <p:sp>
        <p:nvSpPr>
          <p:cNvPr id="24" name="Text Box 413"/>
          <p:cNvSpPr txBox="1">
            <a:spLocks noChangeAspect="1" noChangeArrowheads="1"/>
          </p:cNvSpPr>
          <p:nvPr/>
        </p:nvSpPr>
        <p:spPr bwMode="auto">
          <a:xfrm>
            <a:off x="7057976" y="5386387"/>
            <a:ext cx="960999" cy="649025"/>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1800">
                <a:solidFill>
                  <a:schemeClr val="tx2"/>
                </a:solidFill>
              </a:rPr>
              <a:t>Physical </a:t>
            </a:r>
          </a:p>
          <a:p>
            <a:pPr algn="ctr">
              <a:lnSpc>
                <a:spcPct val="90000"/>
              </a:lnSpc>
              <a:spcBef>
                <a:spcPct val="30000"/>
              </a:spcBef>
            </a:pPr>
            <a:r>
              <a:rPr lang="en-US" sz="1800">
                <a:solidFill>
                  <a:schemeClr val="tx2"/>
                </a:solidFill>
              </a:rPr>
              <a:t>address</a:t>
            </a:r>
          </a:p>
        </p:txBody>
      </p:sp>
      <p:sp>
        <p:nvSpPr>
          <p:cNvPr id="25" name="Line 414"/>
          <p:cNvSpPr>
            <a:spLocks noChangeShapeType="1"/>
          </p:cNvSpPr>
          <p:nvPr/>
        </p:nvSpPr>
        <p:spPr bwMode="auto">
          <a:xfrm flipH="1">
            <a:off x="4576763" y="5197079"/>
            <a:ext cx="1371600" cy="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pPr algn="ctr"/>
            <a:endParaRPr lang="en-US" sz="1800"/>
          </a:p>
        </p:txBody>
      </p:sp>
      <p:sp>
        <p:nvSpPr>
          <p:cNvPr id="26" name="Line 415"/>
          <p:cNvSpPr>
            <a:spLocks noChangeShapeType="1"/>
          </p:cNvSpPr>
          <p:nvPr/>
        </p:nvSpPr>
        <p:spPr bwMode="auto">
          <a:xfrm>
            <a:off x="4576763" y="5195888"/>
            <a:ext cx="0" cy="325041"/>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pPr algn="ctr"/>
            <a:endParaRPr lang="en-US" sz="1800"/>
          </a:p>
        </p:txBody>
      </p:sp>
      <p:sp>
        <p:nvSpPr>
          <p:cNvPr id="27" name="Text Box 416"/>
          <p:cNvSpPr txBox="1">
            <a:spLocks noChangeArrowheads="1"/>
          </p:cNvSpPr>
          <p:nvPr/>
        </p:nvSpPr>
        <p:spPr bwMode="auto">
          <a:xfrm>
            <a:off x="7038973" y="3387330"/>
            <a:ext cx="832759" cy="600550"/>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1050" i="1">
                <a:solidFill>
                  <a:schemeClr val="tx2"/>
                </a:solidFill>
              </a:rPr>
              <a:t>Offset into </a:t>
            </a:r>
          </a:p>
          <a:p>
            <a:pPr algn="ctr">
              <a:lnSpc>
                <a:spcPct val="90000"/>
              </a:lnSpc>
              <a:spcBef>
                <a:spcPct val="30000"/>
              </a:spcBef>
            </a:pPr>
            <a:r>
              <a:rPr lang="en-US" sz="1050" i="1">
                <a:solidFill>
                  <a:schemeClr val="tx2"/>
                </a:solidFill>
              </a:rPr>
              <a:t>physical and </a:t>
            </a:r>
          </a:p>
          <a:p>
            <a:pPr algn="ctr">
              <a:lnSpc>
                <a:spcPct val="90000"/>
              </a:lnSpc>
              <a:spcBef>
                <a:spcPct val="30000"/>
              </a:spcBef>
            </a:pPr>
            <a:r>
              <a:rPr lang="en-US" sz="1050" i="1">
                <a:solidFill>
                  <a:schemeClr val="tx2"/>
                </a:solidFill>
              </a:rPr>
              <a:t>virtual page</a:t>
            </a:r>
          </a:p>
        </p:txBody>
      </p:sp>
      <p:sp>
        <p:nvSpPr>
          <p:cNvPr id="28" name="Rectangle 417"/>
          <p:cNvSpPr>
            <a:spLocks noChangeAspect="1" noChangeArrowheads="1"/>
          </p:cNvSpPr>
          <p:nvPr/>
        </p:nvSpPr>
        <p:spPr bwMode="auto">
          <a:xfrm>
            <a:off x="3832623" y="1996680"/>
            <a:ext cx="958453" cy="210740"/>
          </a:xfrm>
          <a:prstGeom prst="rect">
            <a:avLst/>
          </a:prstGeom>
          <a:solidFill>
            <a:srgbClr val="E6E6E6"/>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a:solidFill>
                  <a:schemeClr val="tx2"/>
                </a:solidFill>
              </a:rPr>
              <a:t>VPN 3</a:t>
            </a:r>
          </a:p>
        </p:txBody>
      </p:sp>
      <p:sp>
        <p:nvSpPr>
          <p:cNvPr id="29" name="Rectangle 418"/>
          <p:cNvSpPr>
            <a:spLocks noChangeAspect="1" noChangeArrowheads="1"/>
          </p:cNvSpPr>
          <p:nvPr/>
        </p:nvSpPr>
        <p:spPr bwMode="auto">
          <a:xfrm>
            <a:off x="4791075" y="2001441"/>
            <a:ext cx="958454" cy="204788"/>
          </a:xfrm>
          <a:prstGeom prst="rect">
            <a:avLst/>
          </a:prstGeom>
          <a:solidFill>
            <a:srgbClr val="F6F5BD"/>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a:solidFill>
                  <a:schemeClr val="tx2"/>
                </a:solidFill>
              </a:rPr>
              <a:t>VPN 4</a:t>
            </a:r>
          </a:p>
        </p:txBody>
      </p:sp>
      <p:sp>
        <p:nvSpPr>
          <p:cNvPr id="30" name="Rectangle 419"/>
          <p:cNvSpPr>
            <a:spLocks noChangeAspect="1" noChangeArrowheads="1"/>
          </p:cNvSpPr>
          <p:nvPr/>
        </p:nvSpPr>
        <p:spPr bwMode="auto">
          <a:xfrm>
            <a:off x="2878931" y="1996680"/>
            <a:ext cx="958454" cy="210740"/>
          </a:xfrm>
          <a:prstGeom prst="rect">
            <a:avLst/>
          </a:prstGeom>
          <a:solidFill>
            <a:srgbClr val="DBF2DA"/>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a:solidFill>
                  <a:schemeClr val="tx2"/>
                </a:solidFill>
              </a:rPr>
              <a:t>VPN 2</a:t>
            </a:r>
          </a:p>
        </p:txBody>
      </p:sp>
      <p:sp>
        <p:nvSpPr>
          <p:cNvPr id="31" name="Rectangle 420"/>
          <p:cNvSpPr>
            <a:spLocks noChangeAspect="1" noChangeArrowheads="1"/>
          </p:cNvSpPr>
          <p:nvPr/>
        </p:nvSpPr>
        <p:spPr bwMode="auto">
          <a:xfrm>
            <a:off x="1920480" y="1995488"/>
            <a:ext cx="958453" cy="210741"/>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a:solidFill>
                  <a:schemeClr val="tx2"/>
                </a:solidFill>
              </a:rPr>
              <a:t>VPN 1</a:t>
            </a:r>
          </a:p>
        </p:txBody>
      </p:sp>
      <p:sp>
        <p:nvSpPr>
          <p:cNvPr id="32" name="Line 430"/>
          <p:cNvSpPr>
            <a:spLocks noChangeShapeType="1"/>
          </p:cNvSpPr>
          <p:nvPr/>
        </p:nvSpPr>
        <p:spPr bwMode="auto">
          <a:xfrm>
            <a:off x="4774406" y="3832622"/>
            <a:ext cx="134541" cy="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pPr algn="ctr"/>
            <a:endParaRPr lang="en-US" sz="1800"/>
          </a:p>
        </p:txBody>
      </p:sp>
      <p:sp>
        <p:nvSpPr>
          <p:cNvPr id="33" name="Line 431"/>
          <p:cNvSpPr>
            <a:spLocks noChangeShapeType="1"/>
          </p:cNvSpPr>
          <p:nvPr/>
        </p:nvSpPr>
        <p:spPr bwMode="auto">
          <a:xfrm>
            <a:off x="4908948" y="3171826"/>
            <a:ext cx="7144" cy="660797"/>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pPr algn="ctr"/>
            <a:endParaRPr lang="en-US" sz="1800"/>
          </a:p>
        </p:txBody>
      </p:sp>
      <p:sp>
        <p:nvSpPr>
          <p:cNvPr id="34" name="Line 432"/>
          <p:cNvSpPr>
            <a:spLocks noChangeShapeType="1"/>
          </p:cNvSpPr>
          <p:nvPr/>
        </p:nvSpPr>
        <p:spPr bwMode="auto">
          <a:xfrm>
            <a:off x="4916092" y="3171826"/>
            <a:ext cx="258365" cy="3572"/>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pPr algn="ctr"/>
            <a:endParaRPr lang="en-US" sz="1800"/>
          </a:p>
        </p:txBody>
      </p:sp>
      <p:sp>
        <p:nvSpPr>
          <p:cNvPr id="35" name="Rectangle 435"/>
          <p:cNvSpPr>
            <a:spLocks noChangeArrowheads="1"/>
          </p:cNvSpPr>
          <p:nvPr/>
        </p:nvSpPr>
        <p:spPr bwMode="auto">
          <a:xfrm>
            <a:off x="4219575" y="3175397"/>
            <a:ext cx="571500" cy="120015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endParaRPr lang="en-US" sz="1800"/>
          </a:p>
        </p:txBody>
      </p:sp>
      <p:sp>
        <p:nvSpPr>
          <p:cNvPr id="36" name="Text Box 437"/>
          <p:cNvSpPr txBox="1">
            <a:spLocks noChangeArrowheads="1"/>
          </p:cNvSpPr>
          <p:nvPr/>
        </p:nvSpPr>
        <p:spPr bwMode="auto">
          <a:xfrm>
            <a:off x="4118470" y="2578894"/>
            <a:ext cx="784670" cy="600550"/>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1050">
                <a:solidFill>
                  <a:schemeClr val="tx2"/>
                </a:solidFill>
              </a:rPr>
              <a:t>L3 PT</a:t>
            </a:r>
          </a:p>
          <a:p>
            <a:pPr algn="ctr">
              <a:lnSpc>
                <a:spcPct val="90000"/>
              </a:lnSpc>
              <a:spcBef>
                <a:spcPct val="30000"/>
              </a:spcBef>
            </a:pPr>
            <a:r>
              <a:rPr lang="en-US" sz="1050" i="1">
                <a:solidFill>
                  <a:schemeClr val="tx2"/>
                </a:solidFill>
              </a:rPr>
              <a:t>Page middle</a:t>
            </a:r>
          </a:p>
          <a:p>
            <a:pPr algn="ctr">
              <a:lnSpc>
                <a:spcPct val="90000"/>
              </a:lnSpc>
              <a:spcBef>
                <a:spcPct val="30000"/>
              </a:spcBef>
            </a:pPr>
            <a:r>
              <a:rPr lang="en-US" sz="1050" i="1">
                <a:solidFill>
                  <a:schemeClr val="tx2"/>
                </a:solidFill>
              </a:rPr>
              <a:t>directory</a:t>
            </a:r>
          </a:p>
        </p:txBody>
      </p:sp>
      <p:sp>
        <p:nvSpPr>
          <p:cNvPr id="37" name="Rectangle 438"/>
          <p:cNvSpPr>
            <a:spLocks noChangeArrowheads="1"/>
          </p:cNvSpPr>
          <p:nvPr/>
        </p:nvSpPr>
        <p:spPr bwMode="auto">
          <a:xfrm>
            <a:off x="4221957" y="3746897"/>
            <a:ext cx="569119" cy="171450"/>
          </a:xfrm>
          <a:prstGeom prst="rect">
            <a:avLst/>
          </a:prstGeom>
          <a:solidFill>
            <a:srgbClr val="E6E6E6"/>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a:solidFill>
                  <a:schemeClr val="tx2"/>
                </a:solidFill>
              </a:rPr>
              <a:t>L3 PTE</a:t>
            </a:r>
          </a:p>
        </p:txBody>
      </p:sp>
      <p:sp>
        <p:nvSpPr>
          <p:cNvPr id="38" name="Line 439"/>
          <p:cNvSpPr>
            <a:spLocks noChangeShapeType="1"/>
          </p:cNvSpPr>
          <p:nvPr/>
        </p:nvSpPr>
        <p:spPr bwMode="auto">
          <a:xfrm flipH="1">
            <a:off x="4018360" y="2213372"/>
            <a:ext cx="8334" cy="161925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pPr algn="ctr"/>
            <a:endParaRPr lang="en-US" sz="1800"/>
          </a:p>
        </p:txBody>
      </p:sp>
      <p:sp>
        <p:nvSpPr>
          <p:cNvPr id="39" name="Line 440"/>
          <p:cNvSpPr>
            <a:spLocks noChangeShapeType="1"/>
          </p:cNvSpPr>
          <p:nvPr/>
        </p:nvSpPr>
        <p:spPr bwMode="auto">
          <a:xfrm>
            <a:off x="4026695" y="3837385"/>
            <a:ext cx="192881" cy="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pPr algn="ctr"/>
            <a:endParaRPr lang="en-US" sz="1800"/>
          </a:p>
        </p:txBody>
      </p:sp>
      <p:sp>
        <p:nvSpPr>
          <p:cNvPr id="40" name="Line 444"/>
          <p:cNvSpPr>
            <a:spLocks noChangeShapeType="1"/>
          </p:cNvSpPr>
          <p:nvPr/>
        </p:nvSpPr>
        <p:spPr bwMode="auto">
          <a:xfrm>
            <a:off x="3802856" y="3836194"/>
            <a:ext cx="134541" cy="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pPr algn="ctr"/>
            <a:endParaRPr lang="en-US" sz="1800"/>
          </a:p>
        </p:txBody>
      </p:sp>
      <p:sp>
        <p:nvSpPr>
          <p:cNvPr id="41" name="Line 445"/>
          <p:cNvSpPr>
            <a:spLocks noChangeShapeType="1"/>
          </p:cNvSpPr>
          <p:nvPr/>
        </p:nvSpPr>
        <p:spPr bwMode="auto">
          <a:xfrm>
            <a:off x="3938588" y="3174208"/>
            <a:ext cx="0" cy="660797"/>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pPr algn="ctr"/>
            <a:endParaRPr lang="en-US" sz="1800"/>
          </a:p>
        </p:txBody>
      </p:sp>
      <p:sp>
        <p:nvSpPr>
          <p:cNvPr id="42" name="Rectangle 447"/>
          <p:cNvSpPr>
            <a:spLocks noChangeArrowheads="1"/>
          </p:cNvSpPr>
          <p:nvPr/>
        </p:nvSpPr>
        <p:spPr bwMode="auto">
          <a:xfrm>
            <a:off x="3248025" y="3175397"/>
            <a:ext cx="571500" cy="120015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endParaRPr lang="en-US" sz="1800"/>
          </a:p>
        </p:txBody>
      </p:sp>
      <p:sp>
        <p:nvSpPr>
          <p:cNvPr id="43" name="Text Box 449"/>
          <p:cNvSpPr txBox="1">
            <a:spLocks noChangeArrowheads="1"/>
          </p:cNvSpPr>
          <p:nvPr/>
        </p:nvSpPr>
        <p:spPr bwMode="auto">
          <a:xfrm>
            <a:off x="3167992" y="2578894"/>
            <a:ext cx="736580" cy="600550"/>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1050">
                <a:solidFill>
                  <a:schemeClr val="tx2"/>
                </a:solidFill>
              </a:rPr>
              <a:t>L2 PT</a:t>
            </a:r>
          </a:p>
          <a:p>
            <a:pPr algn="ctr">
              <a:lnSpc>
                <a:spcPct val="90000"/>
              </a:lnSpc>
              <a:spcBef>
                <a:spcPct val="30000"/>
              </a:spcBef>
            </a:pPr>
            <a:r>
              <a:rPr lang="en-US" sz="1050" i="1">
                <a:solidFill>
                  <a:schemeClr val="tx2"/>
                </a:solidFill>
              </a:rPr>
              <a:t>Page upper</a:t>
            </a:r>
          </a:p>
          <a:p>
            <a:pPr algn="ctr">
              <a:lnSpc>
                <a:spcPct val="90000"/>
              </a:lnSpc>
              <a:spcBef>
                <a:spcPct val="30000"/>
              </a:spcBef>
            </a:pPr>
            <a:r>
              <a:rPr lang="en-US" sz="1050" i="1">
                <a:solidFill>
                  <a:schemeClr val="tx2"/>
                </a:solidFill>
              </a:rPr>
              <a:t>directory</a:t>
            </a:r>
          </a:p>
        </p:txBody>
      </p:sp>
      <p:sp>
        <p:nvSpPr>
          <p:cNvPr id="44" name="Rectangle 450"/>
          <p:cNvSpPr>
            <a:spLocks noChangeArrowheads="1"/>
          </p:cNvSpPr>
          <p:nvPr/>
        </p:nvSpPr>
        <p:spPr bwMode="auto">
          <a:xfrm>
            <a:off x="3250407" y="3746897"/>
            <a:ext cx="569119" cy="171450"/>
          </a:xfrm>
          <a:prstGeom prst="rect">
            <a:avLst/>
          </a:prstGeom>
          <a:solidFill>
            <a:srgbClr val="DBF2DA"/>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a:solidFill>
                  <a:schemeClr val="tx2"/>
                </a:solidFill>
              </a:rPr>
              <a:t>L2 PTE</a:t>
            </a:r>
          </a:p>
        </p:txBody>
      </p:sp>
      <p:sp>
        <p:nvSpPr>
          <p:cNvPr id="45" name="Line 451"/>
          <p:cNvSpPr>
            <a:spLocks noChangeShapeType="1"/>
          </p:cNvSpPr>
          <p:nvPr/>
        </p:nvSpPr>
        <p:spPr bwMode="auto">
          <a:xfrm>
            <a:off x="3055144" y="2213374"/>
            <a:ext cx="0" cy="1610915"/>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pPr algn="ctr"/>
            <a:endParaRPr lang="en-US" sz="1800"/>
          </a:p>
        </p:txBody>
      </p:sp>
      <p:sp>
        <p:nvSpPr>
          <p:cNvPr id="46" name="Line 452"/>
          <p:cNvSpPr>
            <a:spLocks noChangeShapeType="1"/>
          </p:cNvSpPr>
          <p:nvPr/>
        </p:nvSpPr>
        <p:spPr bwMode="auto">
          <a:xfrm>
            <a:off x="3055145" y="3832622"/>
            <a:ext cx="192881" cy="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pPr algn="ctr"/>
            <a:endParaRPr lang="en-US" sz="1800"/>
          </a:p>
        </p:txBody>
      </p:sp>
      <p:sp>
        <p:nvSpPr>
          <p:cNvPr id="47" name="Line 456"/>
          <p:cNvSpPr>
            <a:spLocks noChangeShapeType="1"/>
          </p:cNvSpPr>
          <p:nvPr/>
        </p:nvSpPr>
        <p:spPr bwMode="auto">
          <a:xfrm>
            <a:off x="2845594" y="3832622"/>
            <a:ext cx="134541" cy="0"/>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pPr algn="ctr"/>
            <a:endParaRPr lang="en-US" sz="1800"/>
          </a:p>
        </p:txBody>
      </p:sp>
      <p:sp>
        <p:nvSpPr>
          <p:cNvPr id="48" name="Rectangle 459"/>
          <p:cNvSpPr>
            <a:spLocks noChangeArrowheads="1"/>
          </p:cNvSpPr>
          <p:nvPr/>
        </p:nvSpPr>
        <p:spPr bwMode="auto">
          <a:xfrm>
            <a:off x="2290763" y="3175397"/>
            <a:ext cx="571500" cy="1200150"/>
          </a:xfrm>
          <a:prstGeom prst="rect">
            <a:avLst/>
          </a:prstGeom>
          <a:solidFill>
            <a:srgbClr val="FFFFFF"/>
          </a:solidFill>
          <a:ln w="9525">
            <a:solidFill>
              <a:srgbClr val="000000"/>
            </a:solidFill>
            <a:miter lim="800000"/>
            <a:headEnd/>
            <a:tailEnd/>
          </a:ln>
          <a:effectLst/>
        </p:spPr>
        <p:txBody>
          <a:bodyPr wrap="none" lIns="67865" tIns="33338" rIns="67865" bIns="33338" anchor="ctr">
            <a:prstTxWarp prst="textNoShape">
              <a:avLst/>
            </a:prstTxWarp>
          </a:bodyPr>
          <a:lstStyle/>
          <a:p>
            <a:pPr algn="ctr"/>
            <a:endParaRPr lang="en-US" sz="1800"/>
          </a:p>
        </p:txBody>
      </p:sp>
      <p:sp>
        <p:nvSpPr>
          <p:cNvPr id="49" name="Text Box 461"/>
          <p:cNvSpPr txBox="1">
            <a:spLocks noChangeArrowheads="1"/>
          </p:cNvSpPr>
          <p:nvPr/>
        </p:nvSpPr>
        <p:spPr bwMode="auto">
          <a:xfrm>
            <a:off x="2198271" y="2578894"/>
            <a:ext cx="754212" cy="600550"/>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1050">
                <a:solidFill>
                  <a:schemeClr val="tx2"/>
                </a:solidFill>
              </a:rPr>
              <a:t>L1 PT</a:t>
            </a:r>
          </a:p>
          <a:p>
            <a:pPr algn="ctr">
              <a:lnSpc>
                <a:spcPct val="90000"/>
              </a:lnSpc>
              <a:spcBef>
                <a:spcPct val="30000"/>
              </a:spcBef>
            </a:pPr>
            <a:r>
              <a:rPr lang="en-US" sz="1050" i="1">
                <a:solidFill>
                  <a:schemeClr val="tx2"/>
                </a:solidFill>
              </a:rPr>
              <a:t>Page global</a:t>
            </a:r>
          </a:p>
          <a:p>
            <a:pPr algn="ctr">
              <a:lnSpc>
                <a:spcPct val="90000"/>
              </a:lnSpc>
              <a:spcBef>
                <a:spcPct val="30000"/>
              </a:spcBef>
            </a:pPr>
            <a:r>
              <a:rPr lang="en-US" sz="1050" i="1">
                <a:solidFill>
                  <a:schemeClr val="tx2"/>
                </a:solidFill>
              </a:rPr>
              <a:t>directory</a:t>
            </a:r>
            <a:endParaRPr lang="en-US" sz="1050">
              <a:solidFill>
                <a:schemeClr val="tx2"/>
              </a:solidFill>
            </a:endParaRPr>
          </a:p>
        </p:txBody>
      </p:sp>
      <p:sp>
        <p:nvSpPr>
          <p:cNvPr id="50" name="Rectangle 462"/>
          <p:cNvSpPr>
            <a:spLocks noChangeArrowheads="1"/>
          </p:cNvSpPr>
          <p:nvPr/>
        </p:nvSpPr>
        <p:spPr bwMode="auto">
          <a:xfrm>
            <a:off x="2293145" y="3746897"/>
            <a:ext cx="569119" cy="171450"/>
          </a:xfrm>
          <a:prstGeom prst="rect">
            <a:avLst/>
          </a:prstGeom>
          <a:solidFill>
            <a:srgbClr val="F6D2D2"/>
          </a:solidFill>
          <a:ln w="9525">
            <a:solidFill>
              <a:srgbClr val="000000"/>
            </a:solidFill>
            <a:miter lim="800000"/>
            <a:headEnd/>
            <a:tailEnd/>
          </a:ln>
          <a:effectLst/>
        </p:spPr>
        <p:txBody>
          <a:bodyPr wrap="none" lIns="67865" tIns="33338" rIns="67865" bIns="33338" anchor="ctr">
            <a:prstTxWarp prst="textNoShape">
              <a:avLst/>
            </a:prstTxWarp>
          </a:bodyPr>
          <a:lstStyle/>
          <a:p>
            <a:pPr algn="ctr">
              <a:lnSpc>
                <a:spcPct val="90000"/>
              </a:lnSpc>
              <a:spcBef>
                <a:spcPct val="30000"/>
              </a:spcBef>
            </a:pPr>
            <a:r>
              <a:rPr lang="en-US" sz="1050">
                <a:solidFill>
                  <a:schemeClr val="tx2"/>
                </a:solidFill>
              </a:rPr>
              <a:t>L1 PTE</a:t>
            </a:r>
          </a:p>
        </p:txBody>
      </p:sp>
      <p:sp>
        <p:nvSpPr>
          <p:cNvPr id="51" name="Line 463"/>
          <p:cNvSpPr>
            <a:spLocks noChangeShapeType="1"/>
          </p:cNvSpPr>
          <p:nvPr/>
        </p:nvSpPr>
        <p:spPr bwMode="auto">
          <a:xfrm flipH="1">
            <a:off x="2088356" y="2213374"/>
            <a:ext cx="9525" cy="1610915"/>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pPr algn="ctr"/>
            <a:endParaRPr lang="en-US" sz="1800"/>
          </a:p>
        </p:txBody>
      </p:sp>
      <p:sp>
        <p:nvSpPr>
          <p:cNvPr id="52" name="Line 464"/>
          <p:cNvSpPr>
            <a:spLocks noChangeShapeType="1"/>
          </p:cNvSpPr>
          <p:nvPr/>
        </p:nvSpPr>
        <p:spPr bwMode="auto">
          <a:xfrm>
            <a:off x="2097883" y="3827860"/>
            <a:ext cx="192881" cy="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pPr algn="ctr"/>
            <a:endParaRPr lang="en-US" sz="1800"/>
          </a:p>
        </p:txBody>
      </p:sp>
      <p:sp>
        <p:nvSpPr>
          <p:cNvPr id="53" name="Text Box 465"/>
          <p:cNvSpPr txBox="1">
            <a:spLocks noChangeAspect="1" noChangeArrowheads="1"/>
          </p:cNvSpPr>
          <p:nvPr/>
        </p:nvSpPr>
        <p:spPr bwMode="auto">
          <a:xfrm>
            <a:off x="4265126" y="1828801"/>
            <a:ext cx="189955"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900">
                <a:solidFill>
                  <a:schemeClr val="tx2"/>
                </a:solidFill>
              </a:rPr>
              <a:t>9</a:t>
            </a:r>
          </a:p>
        </p:txBody>
      </p:sp>
      <p:sp>
        <p:nvSpPr>
          <p:cNvPr id="54" name="Text Box 466"/>
          <p:cNvSpPr txBox="1">
            <a:spLocks noChangeAspect="1" noChangeArrowheads="1"/>
          </p:cNvSpPr>
          <p:nvPr/>
        </p:nvSpPr>
        <p:spPr bwMode="auto">
          <a:xfrm>
            <a:off x="2322026" y="1828801"/>
            <a:ext cx="189955"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900">
                <a:solidFill>
                  <a:schemeClr val="tx2"/>
                </a:solidFill>
              </a:rPr>
              <a:t>9</a:t>
            </a:r>
          </a:p>
        </p:txBody>
      </p:sp>
      <p:sp>
        <p:nvSpPr>
          <p:cNvPr id="55" name="Line 467"/>
          <p:cNvSpPr>
            <a:spLocks noChangeShapeType="1"/>
          </p:cNvSpPr>
          <p:nvPr/>
        </p:nvSpPr>
        <p:spPr bwMode="auto">
          <a:xfrm flipV="1">
            <a:off x="1664495" y="3187304"/>
            <a:ext cx="616744" cy="0"/>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pPr algn="ctr"/>
            <a:endParaRPr lang="en-US" sz="1800"/>
          </a:p>
        </p:txBody>
      </p:sp>
      <p:sp>
        <p:nvSpPr>
          <p:cNvPr id="56" name="Text Box 471"/>
          <p:cNvSpPr txBox="1">
            <a:spLocks noChangeAspect="1" noChangeArrowheads="1"/>
          </p:cNvSpPr>
          <p:nvPr/>
        </p:nvSpPr>
        <p:spPr bwMode="auto">
          <a:xfrm>
            <a:off x="1850843" y="3028951"/>
            <a:ext cx="242854"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900" dirty="0">
                <a:solidFill>
                  <a:schemeClr val="tx2"/>
                </a:solidFill>
              </a:rPr>
              <a:t>40</a:t>
            </a:r>
          </a:p>
        </p:txBody>
      </p:sp>
      <p:sp>
        <p:nvSpPr>
          <p:cNvPr id="57" name="Text Box 473"/>
          <p:cNvSpPr txBox="1">
            <a:spLocks noChangeArrowheads="1"/>
          </p:cNvSpPr>
          <p:nvPr/>
        </p:nvSpPr>
        <p:spPr bwMode="auto">
          <a:xfrm>
            <a:off x="1876516" y="3105151"/>
            <a:ext cx="210314" cy="230832"/>
          </a:xfrm>
          <a:prstGeom prst="rect">
            <a:avLst/>
          </a:prstGeom>
          <a:noFill/>
          <a:ln w="12700">
            <a:noFill/>
            <a:miter lim="800000"/>
            <a:headEnd/>
            <a:tailEnd/>
          </a:ln>
          <a:effectLst/>
        </p:spPr>
        <p:txBody>
          <a:bodyPr wrap="none">
            <a:prstTxWarp prst="textNoShape">
              <a:avLst/>
            </a:prstTxWarp>
            <a:spAutoFit/>
          </a:bodyPr>
          <a:lstStyle/>
          <a:p>
            <a:pPr algn="ctr"/>
            <a:r>
              <a:rPr lang="en-US" sz="900"/>
              <a:t>/</a:t>
            </a:r>
          </a:p>
        </p:txBody>
      </p:sp>
      <p:sp>
        <p:nvSpPr>
          <p:cNvPr id="58" name="Line 457"/>
          <p:cNvSpPr>
            <a:spLocks noChangeShapeType="1"/>
          </p:cNvSpPr>
          <p:nvPr/>
        </p:nvSpPr>
        <p:spPr bwMode="auto">
          <a:xfrm>
            <a:off x="2980135" y="3174206"/>
            <a:ext cx="0" cy="658416"/>
          </a:xfrm>
          <a:prstGeom prst="line">
            <a:avLst/>
          </a:prstGeom>
          <a:noFill/>
          <a:ln w="9525">
            <a:solidFill>
              <a:srgbClr val="000000"/>
            </a:solidFill>
            <a:round/>
            <a:headEnd/>
            <a:tailEnd/>
          </a:ln>
          <a:effectLst/>
        </p:spPr>
        <p:txBody>
          <a:bodyPr wrap="none" lIns="67865" tIns="33338" rIns="67865" bIns="33338" anchor="ctr">
            <a:prstTxWarp prst="textNoShape">
              <a:avLst/>
            </a:prstTxWarp>
          </a:bodyPr>
          <a:lstStyle/>
          <a:p>
            <a:pPr algn="ctr"/>
            <a:endParaRPr lang="en-US" sz="1800"/>
          </a:p>
        </p:txBody>
      </p:sp>
      <p:sp>
        <p:nvSpPr>
          <p:cNvPr id="59" name="Line 458"/>
          <p:cNvSpPr>
            <a:spLocks noChangeShapeType="1"/>
          </p:cNvSpPr>
          <p:nvPr/>
        </p:nvSpPr>
        <p:spPr bwMode="auto">
          <a:xfrm>
            <a:off x="2987280" y="3175397"/>
            <a:ext cx="258365" cy="3572"/>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pPr algn="ctr"/>
            <a:endParaRPr lang="en-US" sz="1800"/>
          </a:p>
        </p:txBody>
      </p:sp>
      <p:sp>
        <p:nvSpPr>
          <p:cNvPr id="60" name="Text Box 476"/>
          <p:cNvSpPr txBox="1">
            <a:spLocks noChangeAspect="1" noChangeArrowheads="1"/>
          </p:cNvSpPr>
          <p:nvPr/>
        </p:nvSpPr>
        <p:spPr bwMode="auto">
          <a:xfrm>
            <a:off x="2998606" y="3001567"/>
            <a:ext cx="242854"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900">
                <a:solidFill>
                  <a:schemeClr val="tx2"/>
                </a:solidFill>
              </a:rPr>
              <a:t>40</a:t>
            </a:r>
          </a:p>
        </p:txBody>
      </p:sp>
      <p:sp>
        <p:nvSpPr>
          <p:cNvPr id="61" name="Text Box 477"/>
          <p:cNvSpPr txBox="1">
            <a:spLocks noChangeArrowheads="1"/>
          </p:cNvSpPr>
          <p:nvPr/>
        </p:nvSpPr>
        <p:spPr bwMode="auto">
          <a:xfrm>
            <a:off x="3030232" y="3077767"/>
            <a:ext cx="210314" cy="230832"/>
          </a:xfrm>
          <a:prstGeom prst="rect">
            <a:avLst/>
          </a:prstGeom>
          <a:noFill/>
          <a:ln w="12700">
            <a:noFill/>
            <a:miter lim="800000"/>
            <a:headEnd/>
            <a:tailEnd/>
          </a:ln>
          <a:effectLst/>
        </p:spPr>
        <p:txBody>
          <a:bodyPr wrap="none">
            <a:prstTxWarp prst="textNoShape">
              <a:avLst/>
            </a:prstTxWarp>
            <a:spAutoFit/>
          </a:bodyPr>
          <a:lstStyle/>
          <a:p>
            <a:pPr algn="ctr"/>
            <a:r>
              <a:rPr lang="en-US" sz="900"/>
              <a:t>/</a:t>
            </a:r>
          </a:p>
        </p:txBody>
      </p:sp>
      <p:sp>
        <p:nvSpPr>
          <p:cNvPr id="62" name="Line 446"/>
          <p:cNvSpPr>
            <a:spLocks noChangeShapeType="1"/>
          </p:cNvSpPr>
          <p:nvPr/>
        </p:nvSpPr>
        <p:spPr bwMode="auto">
          <a:xfrm>
            <a:off x="3937397" y="3174206"/>
            <a:ext cx="294084" cy="9525"/>
          </a:xfrm>
          <a:prstGeom prst="line">
            <a:avLst/>
          </a:prstGeom>
          <a:noFill/>
          <a:ln w="9525">
            <a:solidFill>
              <a:srgbClr val="000000"/>
            </a:solidFill>
            <a:round/>
            <a:headEnd/>
            <a:tailEnd type="triangle" w="med" len="med"/>
          </a:ln>
          <a:effectLst/>
        </p:spPr>
        <p:txBody>
          <a:bodyPr wrap="none" lIns="67865" tIns="33338" rIns="67865" bIns="33338" anchor="ctr">
            <a:prstTxWarp prst="textNoShape">
              <a:avLst/>
            </a:prstTxWarp>
          </a:bodyPr>
          <a:lstStyle/>
          <a:p>
            <a:pPr algn="ctr"/>
            <a:endParaRPr lang="en-US" sz="1800"/>
          </a:p>
        </p:txBody>
      </p:sp>
      <p:sp>
        <p:nvSpPr>
          <p:cNvPr id="63" name="Text Box 479"/>
          <p:cNvSpPr txBox="1">
            <a:spLocks noChangeAspect="1" noChangeArrowheads="1"/>
          </p:cNvSpPr>
          <p:nvPr/>
        </p:nvSpPr>
        <p:spPr bwMode="auto">
          <a:xfrm>
            <a:off x="3989206" y="3015854"/>
            <a:ext cx="242854"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900">
                <a:solidFill>
                  <a:schemeClr val="tx2"/>
                </a:solidFill>
              </a:rPr>
              <a:t>40</a:t>
            </a:r>
          </a:p>
        </p:txBody>
      </p:sp>
      <p:sp>
        <p:nvSpPr>
          <p:cNvPr id="64" name="Text Box 480"/>
          <p:cNvSpPr txBox="1">
            <a:spLocks noChangeArrowheads="1"/>
          </p:cNvSpPr>
          <p:nvPr/>
        </p:nvSpPr>
        <p:spPr bwMode="auto">
          <a:xfrm>
            <a:off x="4011307" y="3092054"/>
            <a:ext cx="210314" cy="230832"/>
          </a:xfrm>
          <a:prstGeom prst="rect">
            <a:avLst/>
          </a:prstGeom>
          <a:noFill/>
          <a:ln w="12700">
            <a:noFill/>
            <a:miter lim="800000"/>
            <a:headEnd/>
            <a:tailEnd/>
          </a:ln>
          <a:effectLst/>
        </p:spPr>
        <p:txBody>
          <a:bodyPr wrap="none">
            <a:prstTxWarp prst="textNoShape">
              <a:avLst/>
            </a:prstTxWarp>
            <a:spAutoFit/>
          </a:bodyPr>
          <a:lstStyle/>
          <a:p>
            <a:pPr algn="ctr"/>
            <a:r>
              <a:rPr lang="en-US" sz="900"/>
              <a:t>/</a:t>
            </a:r>
          </a:p>
        </p:txBody>
      </p:sp>
      <p:sp>
        <p:nvSpPr>
          <p:cNvPr id="65" name="Text Box 482"/>
          <p:cNvSpPr txBox="1">
            <a:spLocks noChangeAspect="1" noChangeArrowheads="1"/>
          </p:cNvSpPr>
          <p:nvPr/>
        </p:nvSpPr>
        <p:spPr bwMode="auto">
          <a:xfrm>
            <a:off x="4945278" y="2997994"/>
            <a:ext cx="242854"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900">
                <a:solidFill>
                  <a:schemeClr val="tx2"/>
                </a:solidFill>
              </a:rPr>
              <a:t>40</a:t>
            </a:r>
          </a:p>
        </p:txBody>
      </p:sp>
      <p:sp>
        <p:nvSpPr>
          <p:cNvPr id="66" name="Text Box 483"/>
          <p:cNvSpPr txBox="1">
            <a:spLocks noChangeArrowheads="1"/>
          </p:cNvSpPr>
          <p:nvPr/>
        </p:nvSpPr>
        <p:spPr bwMode="auto">
          <a:xfrm>
            <a:off x="4976903" y="3074195"/>
            <a:ext cx="210314" cy="230832"/>
          </a:xfrm>
          <a:prstGeom prst="rect">
            <a:avLst/>
          </a:prstGeom>
          <a:noFill/>
          <a:ln w="12700">
            <a:noFill/>
            <a:miter lim="800000"/>
            <a:headEnd/>
            <a:tailEnd/>
          </a:ln>
          <a:effectLst/>
        </p:spPr>
        <p:txBody>
          <a:bodyPr wrap="none">
            <a:prstTxWarp prst="textNoShape">
              <a:avLst/>
            </a:prstTxWarp>
            <a:spAutoFit/>
          </a:bodyPr>
          <a:lstStyle/>
          <a:p>
            <a:pPr algn="ctr"/>
            <a:r>
              <a:rPr lang="en-US" sz="900"/>
              <a:t>/</a:t>
            </a:r>
          </a:p>
        </p:txBody>
      </p:sp>
      <p:sp>
        <p:nvSpPr>
          <p:cNvPr id="67" name="Text Box 485"/>
          <p:cNvSpPr txBox="1">
            <a:spLocks noChangeAspect="1" noChangeArrowheads="1"/>
          </p:cNvSpPr>
          <p:nvPr/>
        </p:nvSpPr>
        <p:spPr bwMode="auto">
          <a:xfrm>
            <a:off x="5054816" y="5026819"/>
            <a:ext cx="242854"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900">
                <a:solidFill>
                  <a:schemeClr val="tx2"/>
                </a:solidFill>
              </a:rPr>
              <a:t>40</a:t>
            </a:r>
          </a:p>
        </p:txBody>
      </p:sp>
      <p:sp>
        <p:nvSpPr>
          <p:cNvPr id="68" name="Text Box 486"/>
          <p:cNvSpPr txBox="1">
            <a:spLocks noChangeArrowheads="1"/>
          </p:cNvSpPr>
          <p:nvPr/>
        </p:nvSpPr>
        <p:spPr bwMode="auto">
          <a:xfrm>
            <a:off x="5086441" y="5093495"/>
            <a:ext cx="210314" cy="230832"/>
          </a:xfrm>
          <a:prstGeom prst="rect">
            <a:avLst/>
          </a:prstGeom>
          <a:noFill/>
          <a:ln w="12700">
            <a:noFill/>
            <a:miter lim="800000"/>
            <a:headEnd/>
            <a:tailEnd/>
          </a:ln>
          <a:effectLst/>
        </p:spPr>
        <p:txBody>
          <a:bodyPr wrap="none">
            <a:prstTxWarp prst="textNoShape">
              <a:avLst/>
            </a:prstTxWarp>
            <a:spAutoFit/>
          </a:bodyPr>
          <a:lstStyle/>
          <a:p>
            <a:pPr algn="ctr"/>
            <a:r>
              <a:rPr lang="en-US" sz="900"/>
              <a:t>/</a:t>
            </a:r>
          </a:p>
        </p:txBody>
      </p:sp>
      <p:sp>
        <p:nvSpPr>
          <p:cNvPr id="69" name="Text Box 488"/>
          <p:cNvSpPr txBox="1">
            <a:spLocks noChangeAspect="1" noChangeArrowheads="1"/>
          </p:cNvSpPr>
          <p:nvPr/>
        </p:nvSpPr>
        <p:spPr bwMode="auto">
          <a:xfrm>
            <a:off x="6839562" y="3607594"/>
            <a:ext cx="242854" cy="191977"/>
          </a:xfrm>
          <a:prstGeom prst="rect">
            <a:avLst/>
          </a:prstGeom>
          <a:noFill/>
          <a:ln w="9525">
            <a:noFill/>
            <a:miter lim="800000"/>
            <a:headEnd/>
            <a:tailEnd/>
          </a:ln>
          <a:effectLst/>
        </p:spPr>
        <p:txBody>
          <a:bodyPr wrap="none" lIns="67865" tIns="33338" rIns="67865" bIns="33338">
            <a:prstTxWarp prst="textNoShape">
              <a:avLst/>
            </a:prstTxWarp>
            <a:spAutoFit/>
          </a:bodyPr>
          <a:lstStyle/>
          <a:p>
            <a:pPr algn="ctr">
              <a:lnSpc>
                <a:spcPct val="90000"/>
              </a:lnSpc>
              <a:spcBef>
                <a:spcPct val="30000"/>
              </a:spcBef>
            </a:pPr>
            <a:r>
              <a:rPr lang="en-US" sz="900">
                <a:solidFill>
                  <a:schemeClr val="tx2"/>
                </a:solidFill>
              </a:rPr>
              <a:t>12</a:t>
            </a:r>
          </a:p>
        </p:txBody>
      </p:sp>
      <p:sp>
        <p:nvSpPr>
          <p:cNvPr id="70" name="Text Box 489"/>
          <p:cNvSpPr txBox="1">
            <a:spLocks noChangeArrowheads="1"/>
          </p:cNvSpPr>
          <p:nvPr/>
        </p:nvSpPr>
        <p:spPr bwMode="auto">
          <a:xfrm>
            <a:off x="6781891" y="3599261"/>
            <a:ext cx="210314" cy="230832"/>
          </a:xfrm>
          <a:prstGeom prst="rect">
            <a:avLst/>
          </a:prstGeom>
          <a:noFill/>
          <a:ln w="12700">
            <a:noFill/>
            <a:miter lim="800000"/>
            <a:headEnd/>
            <a:tailEnd/>
          </a:ln>
          <a:effectLst/>
        </p:spPr>
        <p:txBody>
          <a:bodyPr wrap="none">
            <a:prstTxWarp prst="textNoShape">
              <a:avLst/>
            </a:prstTxWarp>
            <a:spAutoFit/>
          </a:bodyPr>
          <a:lstStyle/>
          <a:p>
            <a:pPr algn="ctr"/>
            <a:r>
              <a:rPr lang="en-US" sz="900"/>
              <a:t>/</a:t>
            </a:r>
          </a:p>
        </p:txBody>
      </p:sp>
      <p:sp>
        <p:nvSpPr>
          <p:cNvPr id="79" name="Text Box 505"/>
          <p:cNvSpPr txBox="1">
            <a:spLocks noChangeArrowheads="1"/>
          </p:cNvSpPr>
          <p:nvPr/>
        </p:nvSpPr>
        <p:spPr bwMode="auto">
          <a:xfrm>
            <a:off x="2207420" y="4374357"/>
            <a:ext cx="764381" cy="577081"/>
          </a:xfrm>
          <a:prstGeom prst="rect">
            <a:avLst/>
          </a:prstGeom>
          <a:noFill/>
          <a:ln w="12700">
            <a:noFill/>
            <a:miter lim="800000"/>
            <a:headEnd/>
            <a:tailEnd/>
          </a:ln>
          <a:effectLst/>
        </p:spPr>
        <p:txBody>
          <a:bodyPr>
            <a:prstTxWarp prst="textNoShape">
              <a:avLst/>
            </a:prstTxWarp>
            <a:spAutoFit/>
          </a:bodyPr>
          <a:lstStyle/>
          <a:p>
            <a:pPr marL="342900" indent="-342900" algn="ctr"/>
            <a:r>
              <a:rPr lang="en-US" sz="1050" i="1"/>
              <a:t>512 GB </a:t>
            </a:r>
          </a:p>
          <a:p>
            <a:pPr marL="342900" indent="-342900" algn="ctr"/>
            <a:r>
              <a:rPr lang="en-US" sz="1050" i="1"/>
              <a:t>region </a:t>
            </a:r>
          </a:p>
          <a:p>
            <a:pPr marL="342900" indent="-342900" algn="ctr"/>
            <a:r>
              <a:rPr lang="en-US" sz="1050" i="1"/>
              <a:t>per entry</a:t>
            </a:r>
          </a:p>
        </p:txBody>
      </p:sp>
      <p:sp>
        <p:nvSpPr>
          <p:cNvPr id="80" name="Text Box 507"/>
          <p:cNvSpPr txBox="1">
            <a:spLocks noChangeArrowheads="1"/>
          </p:cNvSpPr>
          <p:nvPr/>
        </p:nvSpPr>
        <p:spPr bwMode="auto">
          <a:xfrm>
            <a:off x="3130155" y="4374357"/>
            <a:ext cx="764381" cy="577081"/>
          </a:xfrm>
          <a:prstGeom prst="rect">
            <a:avLst/>
          </a:prstGeom>
          <a:noFill/>
          <a:ln w="12700">
            <a:noFill/>
            <a:miter lim="800000"/>
            <a:headEnd/>
            <a:tailEnd/>
          </a:ln>
          <a:effectLst/>
        </p:spPr>
        <p:txBody>
          <a:bodyPr>
            <a:prstTxWarp prst="textNoShape">
              <a:avLst/>
            </a:prstTxWarp>
            <a:spAutoFit/>
          </a:bodyPr>
          <a:lstStyle/>
          <a:p>
            <a:pPr marL="342900" indent="-342900" algn="ctr"/>
            <a:r>
              <a:rPr lang="en-US" sz="1050" i="1"/>
              <a:t>1 GB </a:t>
            </a:r>
          </a:p>
          <a:p>
            <a:pPr marL="342900" indent="-342900" algn="ctr"/>
            <a:r>
              <a:rPr lang="en-US" sz="1050" i="1"/>
              <a:t>region </a:t>
            </a:r>
          </a:p>
          <a:p>
            <a:pPr marL="342900" indent="-342900" algn="ctr"/>
            <a:r>
              <a:rPr lang="en-US" sz="1050" i="1"/>
              <a:t>per entry</a:t>
            </a:r>
          </a:p>
        </p:txBody>
      </p:sp>
      <p:sp>
        <p:nvSpPr>
          <p:cNvPr id="81" name="Text Box 508"/>
          <p:cNvSpPr txBox="1">
            <a:spLocks noChangeArrowheads="1"/>
          </p:cNvSpPr>
          <p:nvPr/>
        </p:nvSpPr>
        <p:spPr bwMode="auto">
          <a:xfrm>
            <a:off x="4142186" y="4374357"/>
            <a:ext cx="764381" cy="577081"/>
          </a:xfrm>
          <a:prstGeom prst="rect">
            <a:avLst/>
          </a:prstGeom>
          <a:noFill/>
          <a:ln w="12700">
            <a:noFill/>
            <a:miter lim="800000"/>
            <a:headEnd/>
            <a:tailEnd/>
          </a:ln>
          <a:effectLst/>
        </p:spPr>
        <p:txBody>
          <a:bodyPr>
            <a:prstTxWarp prst="textNoShape">
              <a:avLst/>
            </a:prstTxWarp>
            <a:spAutoFit/>
          </a:bodyPr>
          <a:lstStyle/>
          <a:p>
            <a:pPr marL="342900" indent="-342900" algn="ctr"/>
            <a:r>
              <a:rPr lang="en-US" sz="1050" i="1"/>
              <a:t>2 MB </a:t>
            </a:r>
          </a:p>
          <a:p>
            <a:pPr marL="342900" indent="-342900" algn="ctr"/>
            <a:r>
              <a:rPr lang="en-US" sz="1050" i="1"/>
              <a:t>region </a:t>
            </a:r>
          </a:p>
          <a:p>
            <a:pPr marL="342900" indent="-342900" algn="ctr"/>
            <a:r>
              <a:rPr lang="en-US" sz="1050" i="1"/>
              <a:t>per entry</a:t>
            </a:r>
          </a:p>
        </p:txBody>
      </p:sp>
      <p:sp>
        <p:nvSpPr>
          <p:cNvPr id="82" name="Text Box 509"/>
          <p:cNvSpPr txBox="1">
            <a:spLocks noChangeArrowheads="1"/>
          </p:cNvSpPr>
          <p:nvPr/>
        </p:nvSpPr>
        <p:spPr bwMode="auto">
          <a:xfrm>
            <a:off x="5058967" y="4374357"/>
            <a:ext cx="764381" cy="577081"/>
          </a:xfrm>
          <a:prstGeom prst="rect">
            <a:avLst/>
          </a:prstGeom>
          <a:noFill/>
          <a:ln w="12700">
            <a:noFill/>
            <a:miter lim="800000"/>
            <a:headEnd/>
            <a:tailEnd/>
          </a:ln>
          <a:effectLst/>
        </p:spPr>
        <p:txBody>
          <a:bodyPr>
            <a:prstTxWarp prst="textNoShape">
              <a:avLst/>
            </a:prstTxWarp>
            <a:spAutoFit/>
          </a:bodyPr>
          <a:lstStyle/>
          <a:p>
            <a:pPr marL="342900" indent="-342900" algn="ctr"/>
            <a:r>
              <a:rPr lang="en-US" sz="1050" i="1"/>
              <a:t>4 KB</a:t>
            </a:r>
          </a:p>
          <a:p>
            <a:pPr marL="342900" indent="-342900" algn="ctr"/>
            <a:r>
              <a:rPr lang="en-US" sz="1050" i="1"/>
              <a:t>region </a:t>
            </a:r>
          </a:p>
          <a:p>
            <a:pPr marL="342900" indent="-342900" algn="ctr"/>
            <a:r>
              <a:rPr lang="en-US" sz="1050" i="1"/>
              <a:t>per entry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357188" y="434975"/>
            <a:ext cx="7591425" cy="762000"/>
          </a:xfrm>
          <a:ln/>
        </p:spPr>
        <p:txBody>
          <a:bodyPr>
            <a:normAutofit/>
          </a:bodyPr>
          <a:lstStyle/>
          <a:p>
            <a:r>
              <a:rPr lang="en-GB" dirty="0"/>
              <a:t>Cute Trick for Speeding Up L1 Access</a:t>
            </a:r>
          </a:p>
        </p:txBody>
      </p:sp>
      <p:sp>
        <p:nvSpPr>
          <p:cNvPr id="26626" name="Rectangle 2"/>
          <p:cNvSpPr>
            <a:spLocks noGrp="1" noChangeArrowheads="1"/>
          </p:cNvSpPr>
          <p:nvPr>
            <p:ph idx="1"/>
          </p:nvPr>
        </p:nvSpPr>
        <p:spPr>
          <a:xfrm>
            <a:off x="396875" y="4080630"/>
            <a:ext cx="7896225" cy="2253495"/>
          </a:xfrm>
          <a:ln/>
        </p:spPr>
        <p:txBody>
          <a:bodyPr>
            <a:normAutofit lnSpcReduction="10000"/>
          </a:bodyPr>
          <a:lstStyle/>
          <a:p>
            <a:r>
              <a:rPr lang="en-GB" dirty="0"/>
              <a:t>Observation</a:t>
            </a:r>
          </a:p>
          <a:p>
            <a:pPr lvl="1"/>
            <a:r>
              <a:rPr lang="en-GB" dirty="0"/>
              <a:t>Bits that determine CI identical in virtual and physical address</a:t>
            </a:r>
          </a:p>
          <a:p>
            <a:pPr lvl="1"/>
            <a:r>
              <a:rPr lang="en-GB" dirty="0"/>
              <a:t>Can index into cache while address translation taking place</a:t>
            </a:r>
          </a:p>
          <a:p>
            <a:pPr lvl="1"/>
            <a:r>
              <a:rPr lang="en-GB" dirty="0"/>
              <a:t>Generally we hit in TLB, so PPN bits (CT bits) available quickly</a:t>
            </a:r>
          </a:p>
          <a:p>
            <a:pPr lvl="1"/>
            <a:r>
              <a:rPr lang="en-GB" dirty="0"/>
              <a:t>“Virtually indexed, physically tagged”</a:t>
            </a:r>
          </a:p>
          <a:p>
            <a:pPr lvl="1"/>
            <a:r>
              <a:rPr lang="en-GB" dirty="0"/>
              <a:t>Cache carefully sized to make this possible</a:t>
            </a:r>
          </a:p>
        </p:txBody>
      </p:sp>
      <p:sp>
        <p:nvSpPr>
          <p:cNvPr id="26627" name="Text Box 3"/>
          <p:cNvSpPr txBox="1">
            <a:spLocks noChangeArrowheads="1"/>
          </p:cNvSpPr>
          <p:nvPr/>
        </p:nvSpPr>
        <p:spPr bwMode="auto">
          <a:xfrm>
            <a:off x="1828801" y="2029744"/>
            <a:ext cx="1875235" cy="682815"/>
          </a:xfrm>
          <a:prstGeom prst="rect">
            <a:avLst/>
          </a:prstGeom>
          <a:noFill/>
          <a:ln w="9525">
            <a:noFill/>
            <a:round/>
            <a:headEnd/>
            <a:tailEnd/>
          </a:ln>
          <a:effectLst/>
        </p:spPr>
        <p:txBody>
          <a:bodyPr lIns="67770" tIns="33210" rIns="67770" bIns="33210">
            <a:spAutoFit/>
          </a:bodyPr>
          <a:lstStyle/>
          <a:p>
            <a:pPr algn="r">
              <a:lnSpc>
                <a:spcPct val="88000"/>
              </a:lnSpc>
              <a:spcBef>
                <a:spcPts val="4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003300"/>
                </a:solidFill>
                <a:latin typeface="Calibri" pitchFamily="34" charset="0"/>
                <a:ea typeface="msgothic" charset="0"/>
                <a:cs typeface="msgothic" charset="0"/>
              </a:rPr>
              <a:t>Physical </a:t>
            </a:r>
          </a:p>
          <a:p>
            <a:pPr algn="r">
              <a:lnSpc>
                <a:spcPct val="88000"/>
              </a:lnSpc>
              <a:spcBef>
                <a:spcPts val="4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003300"/>
                </a:solidFill>
                <a:latin typeface="Calibri" pitchFamily="34" charset="0"/>
                <a:ea typeface="msgothic" charset="0"/>
                <a:cs typeface="msgothic" charset="0"/>
              </a:rPr>
              <a:t>address </a:t>
            </a:r>
          </a:p>
          <a:p>
            <a:pPr algn="r">
              <a:lnSpc>
                <a:spcPct val="88000"/>
              </a:lnSpc>
              <a:spcBef>
                <a:spcPts val="4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003300"/>
                </a:solidFill>
                <a:latin typeface="Calibri" pitchFamily="34" charset="0"/>
                <a:ea typeface="msgothic" charset="0"/>
                <a:cs typeface="msgothic" charset="0"/>
              </a:rPr>
              <a:t>(PA)</a:t>
            </a:r>
          </a:p>
        </p:txBody>
      </p:sp>
      <p:sp>
        <p:nvSpPr>
          <p:cNvPr id="26628" name="Rectangle 4"/>
          <p:cNvSpPr>
            <a:spLocks noChangeArrowheads="1"/>
          </p:cNvSpPr>
          <p:nvPr/>
        </p:nvSpPr>
        <p:spPr bwMode="auto">
          <a:xfrm>
            <a:off x="3927701" y="2045851"/>
            <a:ext cx="800100" cy="228600"/>
          </a:xfrm>
          <a:prstGeom prst="rect">
            <a:avLst/>
          </a:prstGeom>
          <a:solidFill>
            <a:srgbClr val="D5F1CF"/>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ea typeface="msgothic" charset="0"/>
                <a:cs typeface="msgothic" charset="0"/>
              </a:rPr>
              <a:t>CT</a:t>
            </a:r>
          </a:p>
        </p:txBody>
      </p:sp>
      <p:sp>
        <p:nvSpPr>
          <p:cNvPr id="26629" name="Rectangle 5"/>
          <p:cNvSpPr>
            <a:spLocks noChangeArrowheads="1"/>
          </p:cNvSpPr>
          <p:nvPr/>
        </p:nvSpPr>
        <p:spPr bwMode="auto">
          <a:xfrm>
            <a:off x="4956401" y="2045851"/>
            <a:ext cx="228600" cy="228600"/>
          </a:xfrm>
          <a:prstGeom prst="rect">
            <a:avLst/>
          </a:prstGeom>
          <a:solidFill>
            <a:schemeClr val="accent2">
              <a:lumMod val="20000"/>
              <a:lumOff val="80000"/>
            </a:schemeClr>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ea typeface="msgothic" charset="0"/>
                <a:cs typeface="msgothic" charset="0"/>
              </a:rPr>
              <a:t>CO</a:t>
            </a:r>
          </a:p>
        </p:txBody>
      </p:sp>
      <p:sp>
        <p:nvSpPr>
          <p:cNvPr id="26630" name="Text Box 6"/>
          <p:cNvSpPr txBox="1">
            <a:spLocks noChangeArrowheads="1"/>
          </p:cNvSpPr>
          <p:nvPr/>
        </p:nvSpPr>
        <p:spPr bwMode="auto">
          <a:xfrm>
            <a:off x="4157493" y="1874401"/>
            <a:ext cx="274722"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ea typeface="msgothic" charset="0"/>
                <a:cs typeface="msgothic" charset="0"/>
              </a:rPr>
              <a:t>40</a:t>
            </a:r>
          </a:p>
        </p:txBody>
      </p:sp>
      <p:sp>
        <p:nvSpPr>
          <p:cNvPr id="26631" name="Text Box 7"/>
          <p:cNvSpPr txBox="1">
            <a:spLocks noChangeArrowheads="1"/>
          </p:cNvSpPr>
          <p:nvPr/>
        </p:nvSpPr>
        <p:spPr bwMode="auto">
          <a:xfrm>
            <a:off x="4975451" y="1874401"/>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ea typeface="msgothic" charset="0"/>
                <a:cs typeface="msgothic" charset="0"/>
              </a:rPr>
              <a:t>6</a:t>
            </a:r>
          </a:p>
        </p:txBody>
      </p:sp>
      <p:sp>
        <p:nvSpPr>
          <p:cNvPr id="26632" name="Rectangle 8"/>
          <p:cNvSpPr>
            <a:spLocks noChangeArrowheads="1"/>
          </p:cNvSpPr>
          <p:nvPr/>
        </p:nvSpPr>
        <p:spPr bwMode="auto">
          <a:xfrm>
            <a:off x="4727801" y="2045851"/>
            <a:ext cx="228600" cy="228600"/>
          </a:xfrm>
          <a:prstGeom prst="rect">
            <a:avLst/>
          </a:prstGeom>
          <a:solidFill>
            <a:schemeClr val="accent2">
              <a:lumMod val="20000"/>
              <a:lumOff val="80000"/>
            </a:schemeClr>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ea typeface="msgothic" charset="0"/>
                <a:cs typeface="msgothic" charset="0"/>
              </a:rPr>
              <a:t>CI</a:t>
            </a:r>
          </a:p>
        </p:txBody>
      </p:sp>
      <p:sp>
        <p:nvSpPr>
          <p:cNvPr id="26633" name="Text Box 9"/>
          <p:cNvSpPr txBox="1">
            <a:spLocks noChangeArrowheads="1"/>
          </p:cNvSpPr>
          <p:nvPr/>
        </p:nvSpPr>
        <p:spPr bwMode="auto">
          <a:xfrm>
            <a:off x="4727801" y="1874401"/>
            <a:ext cx="205793"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ea typeface="msgothic" charset="0"/>
                <a:cs typeface="msgothic" charset="0"/>
              </a:rPr>
              <a:t>6</a:t>
            </a:r>
          </a:p>
        </p:txBody>
      </p:sp>
      <p:sp>
        <p:nvSpPr>
          <p:cNvPr id="26634" name="Text Box 10"/>
          <p:cNvSpPr txBox="1">
            <a:spLocks noChangeArrowheads="1"/>
          </p:cNvSpPr>
          <p:nvPr/>
        </p:nvSpPr>
        <p:spPr bwMode="auto">
          <a:xfrm>
            <a:off x="2899001" y="3127698"/>
            <a:ext cx="805034" cy="682815"/>
          </a:xfrm>
          <a:prstGeom prst="rect">
            <a:avLst/>
          </a:prstGeom>
          <a:noFill/>
          <a:ln w="9525">
            <a:noFill/>
            <a:round/>
            <a:headEnd/>
            <a:tailEnd/>
          </a:ln>
          <a:effectLst/>
        </p:spPr>
        <p:txBody>
          <a:bodyPr wrap="square" lIns="67770" tIns="33210" rIns="67770" bIns="33210">
            <a:spAutoFit/>
          </a:bodyPr>
          <a:lstStyle/>
          <a:p>
            <a:pPr algn="r">
              <a:lnSpc>
                <a:spcPct val="88000"/>
              </a:lnSpc>
              <a:spcBef>
                <a:spcPts val="4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003300"/>
                </a:solidFill>
                <a:latin typeface="Calibri" pitchFamily="34" charset="0"/>
                <a:ea typeface="msgothic" charset="0"/>
                <a:cs typeface="msgothic" charset="0"/>
              </a:rPr>
              <a:t>Virtual </a:t>
            </a:r>
          </a:p>
          <a:p>
            <a:pPr algn="r">
              <a:lnSpc>
                <a:spcPct val="88000"/>
              </a:lnSpc>
              <a:spcBef>
                <a:spcPts val="4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003300"/>
                </a:solidFill>
                <a:latin typeface="Calibri" pitchFamily="34" charset="0"/>
                <a:ea typeface="msgothic" charset="0"/>
                <a:cs typeface="msgothic" charset="0"/>
              </a:rPr>
              <a:t>address </a:t>
            </a:r>
          </a:p>
          <a:p>
            <a:pPr algn="r">
              <a:lnSpc>
                <a:spcPct val="88000"/>
              </a:lnSpc>
              <a:spcBef>
                <a:spcPts val="4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003300"/>
                </a:solidFill>
                <a:latin typeface="Calibri" pitchFamily="34" charset="0"/>
                <a:ea typeface="msgothic" charset="0"/>
                <a:cs typeface="msgothic" charset="0"/>
              </a:rPr>
              <a:t>(VA)</a:t>
            </a:r>
          </a:p>
        </p:txBody>
      </p:sp>
      <p:sp>
        <p:nvSpPr>
          <p:cNvPr id="26635" name="Rectangle 11"/>
          <p:cNvSpPr>
            <a:spLocks noChangeArrowheads="1"/>
          </p:cNvSpPr>
          <p:nvPr/>
        </p:nvSpPr>
        <p:spPr bwMode="auto">
          <a:xfrm>
            <a:off x="3927701" y="3474601"/>
            <a:ext cx="800100" cy="228600"/>
          </a:xfrm>
          <a:prstGeom prst="rect">
            <a:avLst/>
          </a:prstGeom>
          <a:solidFill>
            <a:srgbClr val="F1C7C7"/>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ea typeface="msgothic" charset="0"/>
                <a:cs typeface="msgothic" charset="0"/>
              </a:rPr>
              <a:t>VPN</a:t>
            </a:r>
          </a:p>
        </p:txBody>
      </p:sp>
      <p:sp>
        <p:nvSpPr>
          <p:cNvPr id="26636" name="Rectangle 12"/>
          <p:cNvSpPr>
            <a:spLocks noChangeArrowheads="1"/>
          </p:cNvSpPr>
          <p:nvPr/>
        </p:nvSpPr>
        <p:spPr bwMode="auto">
          <a:xfrm>
            <a:off x="4727801" y="3474601"/>
            <a:ext cx="457200" cy="228600"/>
          </a:xfrm>
          <a:prstGeom prst="rect">
            <a:avLst/>
          </a:prstGeom>
          <a:solidFill>
            <a:schemeClr val="accent2">
              <a:lumMod val="20000"/>
              <a:lumOff val="80000"/>
            </a:schemeClr>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ea typeface="msgothic" charset="0"/>
                <a:cs typeface="msgothic" charset="0"/>
              </a:rPr>
              <a:t>VPO</a:t>
            </a:r>
          </a:p>
        </p:txBody>
      </p:sp>
      <p:sp>
        <p:nvSpPr>
          <p:cNvPr id="26637" name="Text Box 13"/>
          <p:cNvSpPr txBox="1">
            <a:spLocks noChangeArrowheads="1"/>
          </p:cNvSpPr>
          <p:nvPr/>
        </p:nvSpPr>
        <p:spPr bwMode="auto">
          <a:xfrm>
            <a:off x="4155112" y="3760351"/>
            <a:ext cx="274722"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ea typeface="msgothic" charset="0"/>
                <a:cs typeface="msgothic" charset="0"/>
              </a:rPr>
              <a:t>36</a:t>
            </a:r>
          </a:p>
        </p:txBody>
      </p:sp>
      <p:sp>
        <p:nvSpPr>
          <p:cNvPr id="26638" name="Text Box 14"/>
          <p:cNvSpPr txBox="1">
            <a:spLocks noChangeArrowheads="1"/>
          </p:cNvSpPr>
          <p:nvPr/>
        </p:nvSpPr>
        <p:spPr bwMode="auto">
          <a:xfrm>
            <a:off x="4725420" y="3760352"/>
            <a:ext cx="457200" cy="209287"/>
          </a:xfrm>
          <a:prstGeom prst="rect">
            <a:avLst/>
          </a:prstGeom>
          <a:noFill/>
          <a:ln w="9525">
            <a:noFill/>
            <a:round/>
            <a:headEnd/>
            <a:tailEnd/>
          </a:ln>
          <a:effectLst/>
        </p:spPr>
        <p:txBody>
          <a:bodyPr lIns="67770" tIns="33210" rIns="67770" bIns="33210">
            <a:spAutoFit/>
          </a:bodyP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ea typeface="msgothic" charset="0"/>
                <a:cs typeface="msgothic" charset="0"/>
              </a:rPr>
              <a:t>12</a:t>
            </a:r>
          </a:p>
        </p:txBody>
      </p:sp>
      <p:sp>
        <p:nvSpPr>
          <p:cNvPr id="26639" name="Rectangle 15"/>
          <p:cNvSpPr>
            <a:spLocks noChangeArrowheads="1"/>
          </p:cNvSpPr>
          <p:nvPr/>
        </p:nvSpPr>
        <p:spPr bwMode="auto">
          <a:xfrm>
            <a:off x="4727801" y="2503051"/>
            <a:ext cx="457200" cy="228600"/>
          </a:xfrm>
          <a:prstGeom prst="rect">
            <a:avLst/>
          </a:prstGeom>
          <a:solidFill>
            <a:schemeClr val="accent2">
              <a:lumMod val="20000"/>
              <a:lumOff val="80000"/>
            </a:schemeClr>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ea typeface="msgothic" charset="0"/>
                <a:cs typeface="msgothic" charset="0"/>
              </a:rPr>
              <a:t>PPO</a:t>
            </a:r>
          </a:p>
        </p:txBody>
      </p:sp>
      <p:sp>
        <p:nvSpPr>
          <p:cNvPr id="26640" name="Rectangle 16"/>
          <p:cNvSpPr>
            <a:spLocks noChangeArrowheads="1"/>
          </p:cNvSpPr>
          <p:nvPr/>
        </p:nvSpPr>
        <p:spPr bwMode="auto">
          <a:xfrm>
            <a:off x="3927701" y="2503051"/>
            <a:ext cx="800100" cy="228600"/>
          </a:xfrm>
          <a:prstGeom prst="rect">
            <a:avLst/>
          </a:prstGeom>
          <a:solidFill>
            <a:srgbClr val="D5F1CF"/>
          </a:solidFill>
          <a:ln w="9360">
            <a:solidFill>
              <a:srgbClr val="000000"/>
            </a:solid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ea typeface="msgothic" charset="0"/>
                <a:cs typeface="msgothic" charset="0"/>
              </a:rPr>
              <a:t>PPN</a:t>
            </a:r>
          </a:p>
        </p:txBody>
      </p:sp>
      <p:sp>
        <p:nvSpPr>
          <p:cNvPr id="26641" name="AutoShape 17"/>
          <p:cNvSpPr>
            <a:spLocks/>
          </p:cNvSpPr>
          <p:nvPr/>
        </p:nvSpPr>
        <p:spPr bwMode="auto">
          <a:xfrm>
            <a:off x="3699101" y="2045851"/>
            <a:ext cx="171450" cy="685800"/>
          </a:xfrm>
          <a:prstGeom prst="leftBrace">
            <a:avLst>
              <a:gd name="adj1" fmla="val 33333"/>
              <a:gd name="adj2" fmla="val 50000"/>
            </a:avLst>
          </a:prstGeom>
          <a:noFill/>
          <a:ln w="9360">
            <a:solidFill>
              <a:schemeClr val="tx1"/>
            </a:solidFill>
            <a:miter lim="800000"/>
            <a:headEnd/>
            <a:tailEnd/>
          </a:ln>
          <a:effectLst/>
        </p:spPr>
        <p:txBody>
          <a:bodyPr wrap="none" anchor="ctr"/>
          <a:lstStyle/>
          <a:p>
            <a:endParaRPr lang="en-US" sz="1800"/>
          </a:p>
        </p:txBody>
      </p:sp>
      <p:sp>
        <p:nvSpPr>
          <p:cNvPr id="26642" name="Line 18"/>
          <p:cNvSpPr>
            <a:spLocks noChangeShapeType="1"/>
          </p:cNvSpPr>
          <p:nvPr/>
        </p:nvSpPr>
        <p:spPr bwMode="auto">
          <a:xfrm flipV="1">
            <a:off x="4384901" y="3301961"/>
            <a:ext cx="1191" cy="173831"/>
          </a:xfrm>
          <a:prstGeom prst="line">
            <a:avLst/>
          </a:prstGeom>
          <a:noFill/>
          <a:ln w="9360">
            <a:solidFill>
              <a:srgbClr val="000066"/>
            </a:solidFill>
            <a:miter lim="800000"/>
            <a:headEnd type="oval"/>
            <a:tailEnd type="triangle" w="med" len="med"/>
          </a:ln>
          <a:effectLst/>
        </p:spPr>
        <p:txBody>
          <a:bodyPr/>
          <a:lstStyle/>
          <a:p>
            <a:endParaRPr lang="en-US" sz="1800"/>
          </a:p>
        </p:txBody>
      </p:sp>
      <p:sp>
        <p:nvSpPr>
          <p:cNvPr id="26643" name="AutoShape 19"/>
          <p:cNvSpPr>
            <a:spLocks noChangeArrowheads="1"/>
          </p:cNvSpPr>
          <p:nvPr/>
        </p:nvSpPr>
        <p:spPr bwMode="auto">
          <a:xfrm>
            <a:off x="3870551" y="2903101"/>
            <a:ext cx="857250" cy="457200"/>
          </a:xfrm>
          <a:prstGeom prst="roundRect">
            <a:avLst>
              <a:gd name="adj" fmla="val 16667"/>
            </a:avLst>
          </a:prstGeom>
          <a:solidFill>
            <a:srgbClr val="D9D9D9"/>
          </a:solidFill>
          <a:ln w="19080">
            <a:no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003300"/>
                </a:solidFill>
                <a:latin typeface="Calibri" pitchFamily="34" charset="0"/>
                <a:ea typeface="msgothic" charset="0"/>
                <a:cs typeface="msgothic" charset="0"/>
              </a:rPr>
              <a:t>Address</a:t>
            </a:r>
          </a:p>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003300"/>
                </a:solidFill>
                <a:latin typeface="Calibri" pitchFamily="34" charset="0"/>
                <a:ea typeface="msgothic" charset="0"/>
                <a:cs typeface="msgothic" charset="0"/>
              </a:rPr>
              <a:t>Translation</a:t>
            </a:r>
          </a:p>
        </p:txBody>
      </p:sp>
      <p:sp>
        <p:nvSpPr>
          <p:cNvPr id="26644" name="Line 20"/>
          <p:cNvSpPr>
            <a:spLocks noChangeShapeType="1"/>
          </p:cNvSpPr>
          <p:nvPr/>
        </p:nvSpPr>
        <p:spPr bwMode="auto">
          <a:xfrm flipV="1">
            <a:off x="4384901" y="2730460"/>
            <a:ext cx="1191" cy="205740"/>
          </a:xfrm>
          <a:prstGeom prst="line">
            <a:avLst/>
          </a:prstGeom>
          <a:noFill/>
          <a:ln w="9360">
            <a:solidFill>
              <a:srgbClr val="000066"/>
            </a:solidFill>
            <a:miter lim="800000"/>
            <a:headEnd/>
            <a:tailEnd type="triangle" w="med" len="med"/>
          </a:ln>
          <a:effectLst/>
        </p:spPr>
        <p:txBody>
          <a:bodyPr/>
          <a:lstStyle/>
          <a:p>
            <a:endParaRPr lang="en-US" sz="1800"/>
          </a:p>
        </p:txBody>
      </p:sp>
      <p:sp>
        <p:nvSpPr>
          <p:cNvPr id="26645" name="Line 21"/>
          <p:cNvSpPr>
            <a:spLocks noChangeShapeType="1"/>
          </p:cNvSpPr>
          <p:nvPr/>
        </p:nvSpPr>
        <p:spPr bwMode="auto">
          <a:xfrm flipV="1">
            <a:off x="4956401" y="2730462"/>
            <a:ext cx="1191" cy="745331"/>
          </a:xfrm>
          <a:prstGeom prst="line">
            <a:avLst/>
          </a:prstGeom>
          <a:noFill/>
          <a:ln w="9360">
            <a:solidFill>
              <a:srgbClr val="000066"/>
            </a:solidFill>
            <a:miter lim="800000"/>
            <a:headEnd type="oval"/>
            <a:tailEnd type="triangle" w="med" len="med"/>
          </a:ln>
          <a:effectLst/>
        </p:spPr>
        <p:txBody>
          <a:bodyPr/>
          <a:lstStyle/>
          <a:p>
            <a:endParaRPr lang="en-US" sz="1800"/>
          </a:p>
        </p:txBody>
      </p:sp>
      <p:sp>
        <p:nvSpPr>
          <p:cNvPr id="26646" name="Text Box 22"/>
          <p:cNvSpPr txBox="1">
            <a:spLocks noChangeArrowheads="1"/>
          </p:cNvSpPr>
          <p:nvPr/>
        </p:nvSpPr>
        <p:spPr bwMode="auto">
          <a:xfrm>
            <a:off x="4954020" y="2880480"/>
            <a:ext cx="548836" cy="402802"/>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ea typeface="msgothic" charset="0"/>
                <a:cs typeface="msgothic" charset="0"/>
              </a:rPr>
              <a:t>No</a:t>
            </a:r>
          </a:p>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ea typeface="msgothic" charset="0"/>
                <a:cs typeface="msgothic" charset="0"/>
              </a:rPr>
              <a:t>Change</a:t>
            </a:r>
          </a:p>
        </p:txBody>
      </p:sp>
      <p:sp>
        <p:nvSpPr>
          <p:cNvPr id="26647" name="Rectangle 23"/>
          <p:cNvSpPr>
            <a:spLocks noChangeArrowheads="1"/>
          </p:cNvSpPr>
          <p:nvPr/>
        </p:nvSpPr>
        <p:spPr bwMode="auto">
          <a:xfrm>
            <a:off x="5699351" y="2503051"/>
            <a:ext cx="2000250" cy="857250"/>
          </a:xfrm>
          <a:prstGeom prst="rect">
            <a:avLst/>
          </a:prstGeom>
          <a:solidFill>
            <a:srgbClr val="F6F5BD"/>
          </a:solidFill>
          <a:ln w="19080">
            <a:solidFill>
              <a:srgbClr val="000066"/>
            </a:solidFill>
            <a:miter lim="800000"/>
            <a:headEnd/>
            <a:tailEnd/>
          </a:ln>
          <a:effectLst/>
        </p:spPr>
        <p:txBody>
          <a:bodyPr wrap="none" anchor="ctr"/>
          <a:lstStyle/>
          <a:p>
            <a:endParaRPr lang="en-US" sz="1800"/>
          </a:p>
        </p:txBody>
      </p:sp>
      <p:sp>
        <p:nvSpPr>
          <p:cNvPr id="26652" name="Line 28"/>
          <p:cNvSpPr>
            <a:spLocks noChangeShapeType="1"/>
          </p:cNvSpPr>
          <p:nvPr/>
        </p:nvSpPr>
        <p:spPr bwMode="auto">
          <a:xfrm flipV="1">
            <a:off x="5185002" y="2845951"/>
            <a:ext cx="701065" cy="744140"/>
          </a:xfrm>
          <a:prstGeom prst="line">
            <a:avLst/>
          </a:prstGeom>
          <a:noFill/>
          <a:ln w="19080">
            <a:solidFill>
              <a:srgbClr val="000066"/>
            </a:solidFill>
            <a:prstDash val="sysDot"/>
            <a:miter lim="800000"/>
            <a:headEnd type="oval"/>
            <a:tailEnd type="triangle" w="med" len="med"/>
          </a:ln>
          <a:effectLst/>
        </p:spPr>
        <p:txBody>
          <a:bodyPr/>
          <a:lstStyle/>
          <a:p>
            <a:endParaRPr lang="en-US" sz="1800"/>
          </a:p>
        </p:txBody>
      </p:sp>
      <p:sp>
        <p:nvSpPr>
          <p:cNvPr id="26653" name="Rectangle 29"/>
          <p:cNvSpPr>
            <a:spLocks noChangeArrowheads="1"/>
          </p:cNvSpPr>
          <p:nvPr/>
        </p:nvSpPr>
        <p:spPr bwMode="auto">
          <a:xfrm>
            <a:off x="5398338" y="3265330"/>
            <a:ext cx="242662"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ea typeface="msgothic" charset="0"/>
                <a:cs typeface="msgothic" charset="0"/>
              </a:rPr>
              <a:t>CI</a:t>
            </a:r>
          </a:p>
        </p:txBody>
      </p:sp>
      <p:sp>
        <p:nvSpPr>
          <p:cNvPr id="26658" name="Freeform 34"/>
          <p:cNvSpPr>
            <a:spLocks/>
          </p:cNvSpPr>
          <p:nvPr/>
        </p:nvSpPr>
        <p:spPr bwMode="auto">
          <a:xfrm>
            <a:off x="4499202" y="1702951"/>
            <a:ext cx="1200151" cy="457200"/>
          </a:xfrm>
          <a:custGeom>
            <a:avLst/>
            <a:gdLst/>
            <a:ahLst/>
            <a:cxnLst>
              <a:cxn ang="0">
                <a:pos x="0" y="240"/>
              </a:cxn>
              <a:cxn ang="0">
                <a:pos x="192" y="0"/>
              </a:cxn>
              <a:cxn ang="0">
                <a:pos x="1200" y="0"/>
              </a:cxn>
            </a:cxnLst>
            <a:rect l="0" t="0" r="r" b="b"/>
            <a:pathLst>
              <a:path w="1200" h="240">
                <a:moveTo>
                  <a:pt x="0" y="240"/>
                </a:moveTo>
                <a:lnTo>
                  <a:pt x="192" y="0"/>
                </a:lnTo>
                <a:lnTo>
                  <a:pt x="1200" y="0"/>
                </a:lnTo>
              </a:path>
            </a:pathLst>
          </a:custGeom>
          <a:noFill/>
          <a:ln w="19080">
            <a:solidFill>
              <a:srgbClr val="000066"/>
            </a:solidFill>
            <a:prstDash val="sysDot"/>
            <a:round/>
            <a:headEnd type="oval"/>
            <a:tailEnd type="triangle" w="med" len="med"/>
          </a:ln>
          <a:effectLst/>
        </p:spPr>
        <p:txBody>
          <a:bodyPr wrap="none" anchor="ctr"/>
          <a:lstStyle/>
          <a:p>
            <a:endParaRPr lang="en-US" sz="1800"/>
          </a:p>
        </p:txBody>
      </p:sp>
      <p:sp>
        <p:nvSpPr>
          <p:cNvPr id="37" name="TextBox 36"/>
          <p:cNvSpPr txBox="1"/>
          <p:nvPr/>
        </p:nvSpPr>
        <p:spPr>
          <a:xfrm>
            <a:off x="6328001" y="3426202"/>
            <a:ext cx="914400" cy="646331"/>
          </a:xfrm>
          <a:prstGeom prst="rect">
            <a:avLst/>
          </a:prstGeom>
          <a:noFill/>
        </p:spPr>
        <p:txBody>
          <a:bodyPr wrap="square" rtlCol="0">
            <a:spAutoFit/>
          </a:bodyPr>
          <a:lstStyle/>
          <a:p>
            <a:pPr algn="ctr"/>
            <a:r>
              <a:rPr lang="en-US" sz="1800" dirty="0">
                <a:latin typeface="Calibri" pitchFamily="34" charset="0"/>
              </a:rPr>
              <a:t>L1 Cache</a:t>
            </a:r>
          </a:p>
        </p:txBody>
      </p:sp>
      <p:sp>
        <p:nvSpPr>
          <p:cNvPr id="39" name="Rectangle 29"/>
          <p:cNvSpPr>
            <a:spLocks noChangeArrowheads="1"/>
          </p:cNvSpPr>
          <p:nvPr/>
        </p:nvSpPr>
        <p:spPr bwMode="auto">
          <a:xfrm>
            <a:off x="5063070" y="1493679"/>
            <a:ext cx="274722" cy="209287"/>
          </a:xfrm>
          <a:prstGeom prst="rect">
            <a:avLst/>
          </a:prstGeom>
          <a:noFill/>
          <a:ln w="9525">
            <a:noFill/>
            <a:round/>
            <a:headEnd/>
            <a:tailEnd/>
          </a:ln>
          <a:effectLst/>
        </p:spPr>
        <p:txBody>
          <a:bodyPr wrap="none" lIns="67770" tIns="33210" rIns="67770" bIns="33210">
            <a:spAutoFit/>
          </a:bodyPr>
          <a:lstStyle/>
          <a:p>
            <a:pP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050" dirty="0">
                <a:solidFill>
                  <a:srgbClr val="003300"/>
                </a:solidFill>
                <a:latin typeface="Calibri" pitchFamily="34" charset="0"/>
                <a:ea typeface="msgothic" charset="0"/>
                <a:cs typeface="msgothic" charset="0"/>
              </a:rPr>
              <a:t>CT</a:t>
            </a:r>
          </a:p>
        </p:txBody>
      </p:sp>
      <p:sp>
        <p:nvSpPr>
          <p:cNvPr id="50" name="Rectangle 49"/>
          <p:cNvSpPr/>
          <p:nvPr/>
        </p:nvSpPr>
        <p:spPr bwMode="auto">
          <a:xfrm>
            <a:off x="5886067" y="2754272"/>
            <a:ext cx="213335" cy="148829"/>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rtlCol="0" anchor="ctr"/>
          <a:lstStyle/>
          <a:p>
            <a:pPr algn="ctr"/>
            <a:endParaRPr lang="en-US" sz="1200" dirty="0"/>
          </a:p>
        </p:txBody>
      </p:sp>
      <p:sp>
        <p:nvSpPr>
          <p:cNvPr id="51" name="Rectangle 50"/>
          <p:cNvSpPr/>
          <p:nvPr/>
        </p:nvSpPr>
        <p:spPr bwMode="auto">
          <a:xfrm>
            <a:off x="6099403" y="2754272"/>
            <a:ext cx="213335" cy="148829"/>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rtlCol="0" anchor="ctr"/>
          <a:lstStyle/>
          <a:p>
            <a:pPr algn="ctr"/>
            <a:endParaRPr lang="en-US" sz="1200" dirty="0"/>
          </a:p>
        </p:txBody>
      </p:sp>
      <p:sp>
        <p:nvSpPr>
          <p:cNvPr id="52" name="Rectangle 51"/>
          <p:cNvSpPr/>
          <p:nvPr/>
        </p:nvSpPr>
        <p:spPr bwMode="auto">
          <a:xfrm>
            <a:off x="6286117" y="2754272"/>
            <a:ext cx="213335" cy="148829"/>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rtlCol="0" anchor="ctr"/>
          <a:lstStyle/>
          <a:p>
            <a:pPr algn="ctr"/>
            <a:endParaRPr lang="en-US" sz="1200" dirty="0"/>
          </a:p>
        </p:txBody>
      </p:sp>
      <p:sp>
        <p:nvSpPr>
          <p:cNvPr id="53" name="Rectangle 52"/>
          <p:cNvSpPr/>
          <p:nvPr/>
        </p:nvSpPr>
        <p:spPr bwMode="auto">
          <a:xfrm>
            <a:off x="6499453" y="2754272"/>
            <a:ext cx="213335" cy="148829"/>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rtlCol="0" anchor="ctr"/>
          <a:lstStyle/>
          <a:p>
            <a:pPr algn="ctr"/>
            <a:endParaRPr lang="en-US" sz="1200" dirty="0"/>
          </a:p>
        </p:txBody>
      </p:sp>
      <p:sp>
        <p:nvSpPr>
          <p:cNvPr id="55" name="Rectangle 54"/>
          <p:cNvSpPr/>
          <p:nvPr/>
        </p:nvSpPr>
        <p:spPr bwMode="auto">
          <a:xfrm>
            <a:off x="6701432" y="2754272"/>
            <a:ext cx="213335" cy="148829"/>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rtlCol="0" anchor="ctr"/>
          <a:lstStyle/>
          <a:p>
            <a:pPr algn="ctr"/>
            <a:endParaRPr lang="en-US" sz="1200" dirty="0"/>
          </a:p>
        </p:txBody>
      </p:sp>
      <p:sp>
        <p:nvSpPr>
          <p:cNvPr id="56" name="Rectangle 55"/>
          <p:cNvSpPr/>
          <p:nvPr/>
        </p:nvSpPr>
        <p:spPr bwMode="auto">
          <a:xfrm>
            <a:off x="6914767" y="2754272"/>
            <a:ext cx="213335" cy="148829"/>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rtlCol="0" anchor="ctr"/>
          <a:lstStyle/>
          <a:p>
            <a:pPr algn="ctr"/>
            <a:endParaRPr lang="en-US" sz="1200" dirty="0"/>
          </a:p>
        </p:txBody>
      </p:sp>
      <p:sp>
        <p:nvSpPr>
          <p:cNvPr id="57" name="Rectangle 56"/>
          <p:cNvSpPr/>
          <p:nvPr/>
        </p:nvSpPr>
        <p:spPr bwMode="auto">
          <a:xfrm>
            <a:off x="7101482" y="2754272"/>
            <a:ext cx="213335" cy="148829"/>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rtlCol="0" anchor="ctr"/>
          <a:lstStyle/>
          <a:p>
            <a:pPr algn="ctr"/>
            <a:endParaRPr lang="en-US" sz="1200" dirty="0"/>
          </a:p>
        </p:txBody>
      </p:sp>
      <p:sp>
        <p:nvSpPr>
          <p:cNvPr id="58" name="Rectangle 57"/>
          <p:cNvSpPr/>
          <p:nvPr/>
        </p:nvSpPr>
        <p:spPr bwMode="auto">
          <a:xfrm>
            <a:off x="7314817" y="2754272"/>
            <a:ext cx="213335" cy="148829"/>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rtlCol="0" anchor="ctr"/>
          <a:lstStyle/>
          <a:p>
            <a:pPr algn="ctr"/>
            <a:endParaRPr lang="en-US" sz="1200" dirty="0"/>
          </a:p>
        </p:txBody>
      </p:sp>
      <p:sp>
        <p:nvSpPr>
          <p:cNvPr id="26654" name="Line 30"/>
          <p:cNvSpPr>
            <a:spLocks noChangeShapeType="1"/>
          </p:cNvSpPr>
          <p:nvPr/>
        </p:nvSpPr>
        <p:spPr bwMode="auto">
          <a:xfrm flipV="1">
            <a:off x="6212510" y="1817846"/>
            <a:ext cx="1191" cy="1027509"/>
          </a:xfrm>
          <a:prstGeom prst="line">
            <a:avLst/>
          </a:prstGeom>
          <a:noFill/>
          <a:ln w="9360">
            <a:solidFill>
              <a:srgbClr val="000066"/>
            </a:solidFill>
            <a:miter lim="800000"/>
            <a:headEnd type="oval"/>
            <a:tailEnd type="triangle" w="med" len="med"/>
          </a:ln>
          <a:effectLst/>
        </p:spPr>
        <p:txBody>
          <a:bodyPr/>
          <a:lstStyle/>
          <a:p>
            <a:endParaRPr lang="en-US" sz="1800"/>
          </a:p>
        </p:txBody>
      </p:sp>
      <p:sp>
        <p:nvSpPr>
          <p:cNvPr id="43" name="Line 30"/>
          <p:cNvSpPr>
            <a:spLocks noChangeShapeType="1"/>
          </p:cNvSpPr>
          <p:nvPr/>
        </p:nvSpPr>
        <p:spPr bwMode="auto">
          <a:xfrm flipV="1">
            <a:off x="6383960" y="1817846"/>
            <a:ext cx="1191" cy="1027509"/>
          </a:xfrm>
          <a:prstGeom prst="line">
            <a:avLst/>
          </a:prstGeom>
          <a:noFill/>
          <a:ln w="9360">
            <a:solidFill>
              <a:srgbClr val="000066"/>
            </a:solidFill>
            <a:miter lim="800000"/>
            <a:headEnd type="oval"/>
            <a:tailEnd type="triangle" w="med" len="med"/>
          </a:ln>
          <a:effectLst/>
        </p:spPr>
        <p:txBody>
          <a:bodyPr/>
          <a:lstStyle/>
          <a:p>
            <a:endParaRPr lang="en-US" sz="1800"/>
          </a:p>
        </p:txBody>
      </p:sp>
      <p:sp>
        <p:nvSpPr>
          <p:cNvPr id="44" name="Line 30"/>
          <p:cNvSpPr>
            <a:spLocks noChangeShapeType="1"/>
          </p:cNvSpPr>
          <p:nvPr/>
        </p:nvSpPr>
        <p:spPr bwMode="auto">
          <a:xfrm flipV="1">
            <a:off x="6612560" y="1817846"/>
            <a:ext cx="1191" cy="1027509"/>
          </a:xfrm>
          <a:prstGeom prst="line">
            <a:avLst/>
          </a:prstGeom>
          <a:noFill/>
          <a:ln w="9360">
            <a:solidFill>
              <a:srgbClr val="000066"/>
            </a:solidFill>
            <a:miter lim="800000"/>
            <a:headEnd type="oval"/>
            <a:tailEnd type="triangle" w="med" len="med"/>
          </a:ln>
          <a:effectLst/>
        </p:spPr>
        <p:txBody>
          <a:bodyPr/>
          <a:lstStyle/>
          <a:p>
            <a:endParaRPr lang="en-US" sz="1800"/>
          </a:p>
        </p:txBody>
      </p:sp>
      <p:sp>
        <p:nvSpPr>
          <p:cNvPr id="45" name="Line 30"/>
          <p:cNvSpPr>
            <a:spLocks noChangeShapeType="1"/>
          </p:cNvSpPr>
          <p:nvPr/>
        </p:nvSpPr>
        <p:spPr bwMode="auto">
          <a:xfrm flipV="1">
            <a:off x="5983910" y="1818442"/>
            <a:ext cx="1191" cy="1027509"/>
          </a:xfrm>
          <a:prstGeom prst="line">
            <a:avLst/>
          </a:prstGeom>
          <a:noFill/>
          <a:ln w="9360">
            <a:solidFill>
              <a:srgbClr val="000066"/>
            </a:solidFill>
            <a:miter lim="800000"/>
            <a:headEnd type="oval"/>
            <a:tailEnd type="triangle" w="med" len="med"/>
          </a:ln>
          <a:effectLst/>
        </p:spPr>
        <p:txBody>
          <a:bodyPr/>
          <a:lstStyle/>
          <a:p>
            <a:endParaRPr lang="en-US" sz="1800"/>
          </a:p>
        </p:txBody>
      </p:sp>
      <p:sp>
        <p:nvSpPr>
          <p:cNvPr id="46" name="Line 30"/>
          <p:cNvSpPr>
            <a:spLocks noChangeShapeType="1"/>
          </p:cNvSpPr>
          <p:nvPr/>
        </p:nvSpPr>
        <p:spPr bwMode="auto">
          <a:xfrm flipV="1">
            <a:off x="7413851" y="1818442"/>
            <a:ext cx="1191" cy="1027509"/>
          </a:xfrm>
          <a:prstGeom prst="line">
            <a:avLst/>
          </a:prstGeom>
          <a:noFill/>
          <a:ln w="9360">
            <a:solidFill>
              <a:srgbClr val="000066"/>
            </a:solidFill>
            <a:miter lim="800000"/>
            <a:headEnd type="oval"/>
            <a:tailEnd type="triangle" w="med" len="med"/>
          </a:ln>
          <a:effectLst/>
        </p:spPr>
        <p:txBody>
          <a:bodyPr/>
          <a:lstStyle/>
          <a:p>
            <a:endParaRPr lang="en-US" sz="1800"/>
          </a:p>
        </p:txBody>
      </p:sp>
      <p:sp>
        <p:nvSpPr>
          <p:cNvPr id="47" name="Line 30"/>
          <p:cNvSpPr>
            <a:spLocks noChangeShapeType="1"/>
          </p:cNvSpPr>
          <p:nvPr/>
        </p:nvSpPr>
        <p:spPr bwMode="auto">
          <a:xfrm flipV="1">
            <a:off x="6785201" y="1817846"/>
            <a:ext cx="1191" cy="1027509"/>
          </a:xfrm>
          <a:prstGeom prst="line">
            <a:avLst/>
          </a:prstGeom>
          <a:noFill/>
          <a:ln w="9360">
            <a:solidFill>
              <a:srgbClr val="000066"/>
            </a:solidFill>
            <a:miter lim="800000"/>
            <a:headEnd type="oval"/>
            <a:tailEnd type="triangle" w="med" len="med"/>
          </a:ln>
          <a:effectLst/>
        </p:spPr>
        <p:txBody>
          <a:bodyPr/>
          <a:lstStyle/>
          <a:p>
            <a:endParaRPr lang="en-US" sz="1800"/>
          </a:p>
        </p:txBody>
      </p:sp>
      <p:sp>
        <p:nvSpPr>
          <p:cNvPr id="48" name="Line 30"/>
          <p:cNvSpPr>
            <a:spLocks noChangeShapeType="1"/>
          </p:cNvSpPr>
          <p:nvPr/>
        </p:nvSpPr>
        <p:spPr bwMode="auto">
          <a:xfrm flipV="1">
            <a:off x="7013801" y="1817846"/>
            <a:ext cx="1191" cy="1027509"/>
          </a:xfrm>
          <a:prstGeom prst="line">
            <a:avLst/>
          </a:prstGeom>
          <a:noFill/>
          <a:ln w="9360">
            <a:solidFill>
              <a:srgbClr val="000066"/>
            </a:solidFill>
            <a:miter lim="800000"/>
            <a:headEnd type="oval"/>
            <a:tailEnd type="triangle" w="med" len="med"/>
          </a:ln>
          <a:effectLst/>
        </p:spPr>
        <p:txBody>
          <a:bodyPr/>
          <a:lstStyle/>
          <a:p>
            <a:endParaRPr lang="en-US" sz="1800"/>
          </a:p>
        </p:txBody>
      </p:sp>
      <p:sp>
        <p:nvSpPr>
          <p:cNvPr id="49" name="Line 30"/>
          <p:cNvSpPr>
            <a:spLocks noChangeShapeType="1"/>
          </p:cNvSpPr>
          <p:nvPr/>
        </p:nvSpPr>
        <p:spPr bwMode="auto">
          <a:xfrm flipV="1">
            <a:off x="7185251" y="1817846"/>
            <a:ext cx="1191" cy="1027509"/>
          </a:xfrm>
          <a:prstGeom prst="line">
            <a:avLst/>
          </a:prstGeom>
          <a:noFill/>
          <a:ln w="9360">
            <a:solidFill>
              <a:srgbClr val="000066"/>
            </a:solidFill>
            <a:miter lim="800000"/>
            <a:headEnd type="oval"/>
            <a:tailEnd type="triangle" w="med" len="med"/>
          </a:ln>
          <a:effectLst/>
        </p:spPr>
        <p:txBody>
          <a:bodyPr/>
          <a:lstStyle/>
          <a:p>
            <a:endParaRPr lang="en-US" sz="1800"/>
          </a:p>
        </p:txBody>
      </p:sp>
      <p:sp>
        <p:nvSpPr>
          <p:cNvPr id="61" name="AutoShape 19"/>
          <p:cNvSpPr>
            <a:spLocks noChangeArrowheads="1"/>
          </p:cNvSpPr>
          <p:nvPr/>
        </p:nvSpPr>
        <p:spPr bwMode="auto">
          <a:xfrm>
            <a:off x="5699351" y="1493679"/>
            <a:ext cx="2000250" cy="324167"/>
          </a:xfrm>
          <a:prstGeom prst="roundRect">
            <a:avLst>
              <a:gd name="adj" fmla="val 16667"/>
            </a:avLst>
          </a:prstGeom>
          <a:solidFill>
            <a:srgbClr val="D9D9D9"/>
          </a:solidFill>
          <a:ln w="19080">
            <a:noFill/>
            <a:miter lim="800000"/>
            <a:headEnd/>
            <a:tailEnd/>
          </a:ln>
          <a:effectLst/>
        </p:spPr>
        <p:txBody>
          <a:bodyPr wrap="none" lIns="67770" tIns="33210" rIns="67770" bIns="33210" anchor="ctr"/>
          <a:lstStyle/>
          <a:p>
            <a:pPr algn="ctr">
              <a:lnSpc>
                <a:spcPct val="88000"/>
              </a:lnSpc>
              <a:spcBef>
                <a:spcPts val="394"/>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sz="1200" dirty="0">
                <a:solidFill>
                  <a:srgbClr val="003300"/>
                </a:solidFill>
                <a:latin typeface="Calibri" pitchFamily="34" charset="0"/>
                <a:ea typeface="msgothic" charset="0"/>
                <a:cs typeface="msgothic" charset="0"/>
              </a:rPr>
              <a:t>Tag Check</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F693-279E-4CDA-8A6E-317DE02B0B6F}"/>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1024EB7F-87BB-4E10-BA54-59CBBC49EA1B}"/>
              </a:ext>
            </a:extLst>
          </p:cNvPr>
          <p:cNvSpPr>
            <a:spLocks noGrp="1"/>
          </p:cNvSpPr>
          <p:nvPr>
            <p:ph idx="1"/>
          </p:nvPr>
        </p:nvSpPr>
        <p:spPr/>
        <p:txBody>
          <a:bodyPr/>
          <a:lstStyle/>
          <a:p>
            <a:r>
              <a:rPr lang="en-US" dirty="0">
                <a:solidFill>
                  <a:schemeClr val="bg1">
                    <a:lumMod val="65000"/>
                  </a:schemeClr>
                </a:solidFill>
              </a:rPr>
              <a:t>Multi-level page tables</a:t>
            </a:r>
          </a:p>
          <a:p>
            <a:r>
              <a:rPr lang="en-US" dirty="0">
                <a:solidFill>
                  <a:schemeClr val="bg1">
                    <a:lumMod val="65000"/>
                  </a:schemeClr>
                </a:solidFill>
              </a:rPr>
              <a:t>Translation lookaside buffers</a:t>
            </a:r>
          </a:p>
          <a:p>
            <a:r>
              <a:rPr lang="en-US" dirty="0">
                <a:solidFill>
                  <a:schemeClr val="bg1">
                    <a:lumMod val="65000"/>
                  </a:schemeClr>
                </a:solidFill>
              </a:rPr>
              <a:t>Conceptual Quiz</a:t>
            </a:r>
          </a:p>
          <a:p>
            <a:r>
              <a:rPr lang="en-US" dirty="0">
                <a:solidFill>
                  <a:schemeClr val="bg1">
                    <a:lumMod val="65000"/>
                  </a:schemeClr>
                </a:solidFill>
              </a:rPr>
              <a:t>Concrete examples of virtual memory systems</a:t>
            </a:r>
          </a:p>
          <a:p>
            <a:pPr lvl="1"/>
            <a:r>
              <a:rPr lang="en-US" dirty="0">
                <a:solidFill>
                  <a:schemeClr val="bg1">
                    <a:lumMod val="65000"/>
                  </a:schemeClr>
                </a:solidFill>
              </a:rPr>
              <a:t>“Simple memory system” from CSAPP 9.6.4</a:t>
            </a:r>
          </a:p>
          <a:p>
            <a:pPr lvl="1"/>
            <a:r>
              <a:rPr lang="en-US" dirty="0">
                <a:solidFill>
                  <a:schemeClr val="bg1">
                    <a:lumMod val="65000"/>
                  </a:schemeClr>
                </a:solidFill>
              </a:rPr>
              <a:t>Intel Core i7</a:t>
            </a:r>
          </a:p>
          <a:p>
            <a:r>
              <a:rPr lang="en-US" dirty="0"/>
              <a:t>Nifty things virtual memory makes possible</a:t>
            </a:r>
          </a:p>
          <a:p>
            <a:pPr lvl="1"/>
            <a:r>
              <a:rPr lang="en-US" dirty="0"/>
              <a:t>Paging/swapping (disk as extra RAM)</a:t>
            </a:r>
          </a:p>
          <a:p>
            <a:pPr lvl="1"/>
            <a:r>
              <a:rPr lang="en-US" dirty="0"/>
              <a:t>Memory-mapped files (RAM as cache for disk)</a:t>
            </a:r>
          </a:p>
          <a:p>
            <a:pPr lvl="1"/>
            <a:r>
              <a:rPr lang="en-US" dirty="0"/>
              <a:t>Copy-on-write sharing</a:t>
            </a:r>
          </a:p>
        </p:txBody>
      </p:sp>
    </p:spTree>
    <p:extLst>
      <p:ext uri="{BB962C8B-B14F-4D97-AF65-F5344CB8AC3E}">
        <p14:creationId xmlns:p14="http://schemas.microsoft.com/office/powerpoint/2010/main" val="451867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C444-4D36-4475-89FE-6321527AF71B}"/>
              </a:ext>
            </a:extLst>
          </p:cNvPr>
          <p:cNvSpPr>
            <a:spLocks noGrp="1"/>
          </p:cNvSpPr>
          <p:nvPr>
            <p:ph type="title"/>
          </p:nvPr>
        </p:nvSpPr>
        <p:spPr/>
        <p:txBody>
          <a:bodyPr/>
          <a:lstStyle/>
          <a:p>
            <a:r>
              <a:rPr lang="en-US" dirty="0"/>
              <a:t>Paging (aka Swapping)</a:t>
            </a:r>
          </a:p>
        </p:txBody>
      </p:sp>
      <p:sp>
        <p:nvSpPr>
          <p:cNvPr id="3" name="Content Placeholder 2">
            <a:extLst>
              <a:ext uri="{FF2B5EF4-FFF2-40B4-BE49-F238E27FC236}">
                <a16:creationId xmlns:a16="http://schemas.microsoft.com/office/drawing/2014/main" id="{7614BF19-84B4-4E5E-8998-820A135A2500}"/>
              </a:ext>
            </a:extLst>
          </p:cNvPr>
          <p:cNvSpPr>
            <a:spLocks noGrp="1"/>
          </p:cNvSpPr>
          <p:nvPr>
            <p:ph idx="1"/>
          </p:nvPr>
        </p:nvSpPr>
        <p:spPr/>
        <p:txBody>
          <a:bodyPr/>
          <a:lstStyle/>
          <a:p>
            <a:r>
              <a:rPr lang="en-US" dirty="0"/>
              <a:t>Use (part of) disk as additional working memory</a:t>
            </a:r>
          </a:p>
          <a:p>
            <a:r>
              <a:rPr lang="en-US" dirty="0"/>
              <a:t>Adds another layer to the memory hierarchy, but…</a:t>
            </a:r>
          </a:p>
          <a:p>
            <a:pPr lvl="1"/>
            <a:r>
              <a:rPr lang="en-US" dirty="0"/>
              <a:t>“Main memory” is 10–1000x slower than the caches</a:t>
            </a:r>
          </a:p>
          <a:p>
            <a:pPr lvl="1"/>
            <a:r>
              <a:rPr lang="en-US" dirty="0"/>
              <a:t>Disk is </a:t>
            </a:r>
            <a:r>
              <a:rPr lang="en-US" b="1" dirty="0"/>
              <a:t>10,000x</a:t>
            </a:r>
            <a:r>
              <a:rPr lang="en-US" dirty="0"/>
              <a:t> slower than main memory</a:t>
            </a:r>
          </a:p>
          <a:p>
            <a:pPr lvl="1"/>
            <a:r>
              <a:rPr lang="en-US" dirty="0"/>
              <a:t>Enormous miss penalty drives design</a:t>
            </a:r>
          </a:p>
          <a:p>
            <a:pPr lvl="1"/>
            <a:endParaRPr lang="en-US" dirty="0"/>
          </a:p>
          <a:p>
            <a:r>
              <a:rPr lang="en-US" dirty="0"/>
              <a:t>Consequences</a:t>
            </a:r>
          </a:p>
          <a:p>
            <a:pPr lvl="1"/>
            <a:r>
              <a:rPr lang="en-US" dirty="0"/>
              <a:t>Large page (block) size: 4KB and bigger</a:t>
            </a:r>
          </a:p>
          <a:p>
            <a:pPr lvl="1"/>
            <a:r>
              <a:rPr lang="en-US" dirty="0"/>
              <a:t>Always write-back and fully associative</a:t>
            </a:r>
          </a:p>
          <a:p>
            <a:pPr lvl="1"/>
            <a:r>
              <a:rPr lang="en-US" dirty="0"/>
              <a:t>Managed entirely in software</a:t>
            </a:r>
          </a:p>
          <a:p>
            <a:pPr lvl="2"/>
            <a:r>
              <a:rPr lang="en-US" dirty="0"/>
              <a:t>Plenty of time to execute complex replacement algorithms</a:t>
            </a:r>
          </a:p>
        </p:txBody>
      </p:sp>
    </p:spTree>
    <p:extLst>
      <p:ext uri="{BB962C8B-B14F-4D97-AF65-F5344CB8AC3E}">
        <p14:creationId xmlns:p14="http://schemas.microsoft.com/office/powerpoint/2010/main" val="451957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Shape 866"/>
          <p:cNvSpPr txBox="1">
            <a:spLocks noGrp="1"/>
          </p:cNvSpPr>
          <p:nvPr>
            <p:ph type="title"/>
          </p:nvPr>
        </p:nvSpPr>
        <p:spPr>
          <a:xfrm>
            <a:off x="357018" y="435678"/>
            <a:ext cx="7592093" cy="762000"/>
          </a:xfrm>
          <a:noFill/>
          <a:ln>
            <a:noFill/>
          </a:ln>
        </p:spPr>
        <p:txBody>
          <a:bodyPr spcFirstLastPara="1" wrap="square" lIns="91425" tIns="45700" rIns="91425" bIns="45700" anchor="ctr" anchorCtr="0">
            <a:noAutofit/>
          </a:bodyPr>
          <a:lstStyle/>
          <a:p>
            <a:pPr lvl="0"/>
            <a:r>
              <a:rPr lang="en-US">
                <a:sym typeface="Calibri"/>
              </a:rPr>
              <a:t>Locality to the Rescue Again!</a:t>
            </a:r>
            <a:endParaRPr lang="en-US"/>
          </a:p>
        </p:txBody>
      </p:sp>
      <p:sp>
        <p:nvSpPr>
          <p:cNvPr id="867" name="Shape 867"/>
          <p:cNvSpPr txBox="1">
            <a:spLocks noGrp="1"/>
          </p:cNvSpPr>
          <p:nvPr>
            <p:ph idx="1"/>
          </p:nvPr>
        </p:nvSpPr>
        <p:spPr>
          <a:xfrm>
            <a:off x="396875" y="1362075"/>
            <a:ext cx="7896225" cy="4972050"/>
          </a:xfrm>
          <a:noFill/>
          <a:ln>
            <a:noFill/>
          </a:ln>
        </p:spPr>
        <p:txBody>
          <a:bodyPr spcFirstLastPara="1" wrap="square" lIns="91425" tIns="45700" rIns="91425" bIns="45700" anchor="t" anchorCtr="0">
            <a:noAutofit/>
          </a:bodyPr>
          <a:lstStyle/>
          <a:p>
            <a:pPr lvl="0"/>
            <a:r>
              <a:rPr lang="en-US" dirty="0">
                <a:sym typeface="Calibri"/>
              </a:rPr>
              <a:t>Paging is terribly inefficient</a:t>
            </a:r>
          </a:p>
          <a:p>
            <a:pPr lvl="0"/>
            <a:r>
              <a:rPr lang="en-US" dirty="0">
                <a:sym typeface="Calibri"/>
              </a:rPr>
              <a:t>Only works because of locality</a:t>
            </a:r>
          </a:p>
          <a:p>
            <a:pPr lvl="0"/>
            <a:r>
              <a:rPr lang="en-US" dirty="0">
                <a:sym typeface="Calibri"/>
              </a:rPr>
              <a:t>At any point in time, programs tend to access a set of active virtual pages called the </a:t>
            </a:r>
            <a:r>
              <a:rPr lang="en-US" i="1" dirty="0">
                <a:solidFill>
                  <a:srgbClr val="C00000"/>
                </a:solidFill>
                <a:sym typeface="Calibri"/>
              </a:rPr>
              <a:t>working set</a:t>
            </a:r>
          </a:p>
          <a:p>
            <a:pPr lvl="1"/>
            <a:r>
              <a:rPr lang="en-US" dirty="0">
                <a:sym typeface="Calibri"/>
              </a:rPr>
              <a:t>Programs with good temporal locality will have small working sets</a:t>
            </a:r>
            <a:endParaRPr lang="en-US" dirty="0"/>
          </a:p>
          <a:p>
            <a:pPr lvl="1"/>
            <a:endParaRPr lang="en-US" dirty="0">
              <a:sym typeface="Calibri"/>
            </a:endParaRPr>
          </a:p>
          <a:p>
            <a:pPr lvl="0"/>
            <a:r>
              <a:rPr lang="en-US" dirty="0">
                <a:sym typeface="Calibri"/>
              </a:rPr>
              <a:t>If working set size &lt; main memory size</a:t>
            </a:r>
            <a:endParaRPr lang="en-US" dirty="0"/>
          </a:p>
          <a:p>
            <a:pPr lvl="1"/>
            <a:r>
              <a:rPr lang="en-US" dirty="0">
                <a:sym typeface="Calibri"/>
              </a:rPr>
              <a:t>Good performance after compulsory misses</a:t>
            </a:r>
          </a:p>
          <a:p>
            <a:pPr lvl="0"/>
            <a:r>
              <a:rPr lang="en-US" dirty="0">
                <a:sym typeface="Calibri"/>
              </a:rPr>
              <a:t>If working set size &gt; main memory size</a:t>
            </a:r>
            <a:endParaRPr lang="en-US" dirty="0"/>
          </a:p>
          <a:p>
            <a:pPr lvl="1"/>
            <a:r>
              <a:rPr lang="en-US" i="1" dirty="0">
                <a:solidFill>
                  <a:srgbClr val="C00000"/>
                </a:solidFill>
                <a:sym typeface="Calibri"/>
              </a:rPr>
              <a:t>Thrashing</a:t>
            </a:r>
            <a:r>
              <a:rPr lang="en-US" dirty="0">
                <a:sym typeface="Calibri"/>
              </a:rPr>
              <a:t>: Performance meltdown, computer spends most of its time copying pages in and out of RAM</a:t>
            </a:r>
          </a:p>
          <a:p>
            <a:pPr lvl="1"/>
            <a:r>
              <a:rPr lang="en-US" dirty="0">
                <a:sym typeface="Calibri"/>
              </a:rPr>
              <a:t>In the worst case, no forward progress at all (</a:t>
            </a:r>
            <a:r>
              <a:rPr lang="en-US" dirty="0" err="1">
                <a:sym typeface="Calibri"/>
              </a:rPr>
              <a:t>livelock</a:t>
            </a:r>
            <a:r>
              <a:rPr lang="en-US" dirty="0">
                <a:sym typeface="Calibri"/>
              </a:rPr>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1457-27C0-7224-A049-A62C4D5E244C}"/>
              </a:ext>
            </a:extLst>
          </p:cNvPr>
          <p:cNvSpPr>
            <a:spLocks noGrp="1"/>
          </p:cNvSpPr>
          <p:nvPr>
            <p:ph type="title"/>
          </p:nvPr>
        </p:nvSpPr>
        <p:spPr/>
        <p:txBody>
          <a:bodyPr/>
          <a:lstStyle/>
          <a:p>
            <a:r>
              <a:rPr lang="en-US" dirty="0"/>
              <a:t>Review: Memory Accesses with VM</a:t>
            </a:r>
          </a:p>
        </p:txBody>
      </p:sp>
      <p:sp>
        <p:nvSpPr>
          <p:cNvPr id="4" name="Oval 3">
            <a:extLst>
              <a:ext uri="{FF2B5EF4-FFF2-40B4-BE49-F238E27FC236}">
                <a16:creationId xmlns:a16="http://schemas.microsoft.com/office/drawing/2014/main" id="{85BB65B0-E685-B29A-626E-A54C04C512D6}"/>
              </a:ext>
            </a:extLst>
          </p:cNvPr>
          <p:cNvSpPr/>
          <p:nvPr/>
        </p:nvSpPr>
        <p:spPr bwMode="auto">
          <a:xfrm>
            <a:off x="483577" y="1498585"/>
            <a:ext cx="2362200" cy="762000"/>
          </a:xfrm>
          <a:prstGeom prst="ellipse">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CPU sends virtual address to MMU</a:t>
            </a:r>
          </a:p>
        </p:txBody>
      </p:sp>
      <p:sp>
        <p:nvSpPr>
          <p:cNvPr id="5" name="Rectangle 4">
            <a:extLst>
              <a:ext uri="{FF2B5EF4-FFF2-40B4-BE49-F238E27FC236}">
                <a16:creationId xmlns:a16="http://schemas.microsoft.com/office/drawing/2014/main" id="{45FAAB48-B88D-EF6C-ABB1-01700E7A8E0A}"/>
              </a:ext>
            </a:extLst>
          </p:cNvPr>
          <p:cNvSpPr/>
          <p:nvPr/>
        </p:nvSpPr>
        <p:spPr bwMode="auto">
          <a:xfrm>
            <a:off x="731227" y="2568819"/>
            <a:ext cx="1866900" cy="7620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MMU looks up physical address in page table</a:t>
            </a:r>
          </a:p>
        </p:txBody>
      </p:sp>
      <p:sp>
        <p:nvSpPr>
          <p:cNvPr id="13" name="Rectangle 12">
            <a:extLst>
              <a:ext uri="{FF2B5EF4-FFF2-40B4-BE49-F238E27FC236}">
                <a16:creationId xmlns:a16="http://schemas.microsoft.com/office/drawing/2014/main" id="{674D622C-48CE-6CFB-A0FB-F9ADFC8E923B}"/>
              </a:ext>
            </a:extLst>
          </p:cNvPr>
          <p:cNvSpPr/>
          <p:nvPr/>
        </p:nvSpPr>
        <p:spPr bwMode="auto">
          <a:xfrm>
            <a:off x="521677" y="4785489"/>
            <a:ext cx="2286000" cy="838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MMU sends physical address to cache</a:t>
            </a:r>
          </a:p>
        </p:txBody>
      </p:sp>
      <p:sp>
        <p:nvSpPr>
          <p:cNvPr id="14" name="Oval 13">
            <a:extLst>
              <a:ext uri="{FF2B5EF4-FFF2-40B4-BE49-F238E27FC236}">
                <a16:creationId xmlns:a16="http://schemas.microsoft.com/office/drawing/2014/main" id="{03BCDBAB-DEB9-885F-1B36-88FAEA7B4C07}"/>
              </a:ext>
            </a:extLst>
          </p:cNvPr>
          <p:cNvSpPr/>
          <p:nvPr/>
        </p:nvSpPr>
        <p:spPr bwMode="auto">
          <a:xfrm>
            <a:off x="788377" y="5931923"/>
            <a:ext cx="1752600" cy="609600"/>
          </a:xfrm>
          <a:prstGeom prst="ellipse">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Cache sends data to CPU</a:t>
            </a:r>
          </a:p>
        </p:txBody>
      </p:sp>
      <p:cxnSp>
        <p:nvCxnSpPr>
          <p:cNvPr id="16" name="Straight Arrow Connector 15">
            <a:extLst>
              <a:ext uri="{FF2B5EF4-FFF2-40B4-BE49-F238E27FC236}">
                <a16:creationId xmlns:a16="http://schemas.microsoft.com/office/drawing/2014/main" id="{AD2AF4F8-7914-2CFD-F77E-298E7437EB77}"/>
              </a:ext>
            </a:extLst>
          </p:cNvPr>
          <p:cNvCxnSpPr>
            <a:cxnSpLocks/>
            <a:stCxn id="4" idx="4"/>
            <a:endCxn id="5" idx="0"/>
          </p:cNvCxnSpPr>
          <p:nvPr/>
        </p:nvCxnSpPr>
        <p:spPr bwMode="auto">
          <a:xfrm>
            <a:off x="1664677" y="2260585"/>
            <a:ext cx="0" cy="308234"/>
          </a:xfrm>
          <a:prstGeom prst="straightConnector1">
            <a:avLst/>
          </a:prstGeom>
          <a:noFill/>
          <a:ln w="25400" cap="flat" cmpd="sng" algn="ctr">
            <a:solidFill>
              <a:schemeClr val="tx1"/>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D6EB6E53-E181-744D-50E7-4D830C8E2A2A}"/>
              </a:ext>
            </a:extLst>
          </p:cNvPr>
          <p:cNvCxnSpPr>
            <a:cxnSpLocks/>
            <a:stCxn id="5" idx="2"/>
            <a:endCxn id="13" idx="0"/>
          </p:cNvCxnSpPr>
          <p:nvPr/>
        </p:nvCxnSpPr>
        <p:spPr bwMode="auto">
          <a:xfrm>
            <a:off x="1664677" y="3330819"/>
            <a:ext cx="0" cy="1454670"/>
          </a:xfrm>
          <a:prstGeom prst="straightConnector1">
            <a:avLst/>
          </a:prstGeom>
          <a:noFill/>
          <a:ln w="25400"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49318955-B72D-0C08-C129-6685CD1D4BF3}"/>
              </a:ext>
            </a:extLst>
          </p:cNvPr>
          <p:cNvCxnSpPr>
            <a:stCxn id="13" idx="2"/>
            <a:endCxn id="14" idx="0"/>
          </p:cNvCxnSpPr>
          <p:nvPr/>
        </p:nvCxnSpPr>
        <p:spPr bwMode="auto">
          <a:xfrm>
            <a:off x="1664677" y="5623689"/>
            <a:ext cx="0" cy="308234"/>
          </a:xfrm>
          <a:prstGeom prst="straightConnector1">
            <a:avLst/>
          </a:prstGeom>
          <a:noFill/>
          <a:ln w="254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3901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74A27-2811-4EF4-9ED2-3C1FF17BBA01}"/>
              </a:ext>
            </a:extLst>
          </p:cNvPr>
          <p:cNvSpPr>
            <a:spLocks noGrp="1"/>
          </p:cNvSpPr>
          <p:nvPr>
            <p:ph type="title"/>
          </p:nvPr>
        </p:nvSpPr>
        <p:spPr/>
        <p:txBody>
          <a:bodyPr/>
          <a:lstStyle/>
          <a:p>
            <a:r>
              <a:rPr lang="en-US" dirty="0"/>
              <a:t>Memory-Mapped Files</a:t>
            </a:r>
          </a:p>
        </p:txBody>
      </p:sp>
      <p:sp>
        <p:nvSpPr>
          <p:cNvPr id="3" name="Content Placeholder 2">
            <a:extLst>
              <a:ext uri="{FF2B5EF4-FFF2-40B4-BE49-F238E27FC236}">
                <a16:creationId xmlns:a16="http://schemas.microsoft.com/office/drawing/2014/main" id="{6565043D-066F-44AC-91B4-80FD0E09AA58}"/>
              </a:ext>
            </a:extLst>
          </p:cNvPr>
          <p:cNvSpPr>
            <a:spLocks noGrp="1"/>
          </p:cNvSpPr>
          <p:nvPr>
            <p:ph idx="1"/>
          </p:nvPr>
        </p:nvSpPr>
        <p:spPr/>
        <p:txBody>
          <a:bodyPr/>
          <a:lstStyle/>
          <a:p>
            <a:r>
              <a:rPr lang="en-US" dirty="0"/>
              <a:t>Paging = every page of a program’s physical RAM is </a:t>
            </a:r>
            <a:r>
              <a:rPr lang="en-US" i="1" dirty="0"/>
              <a:t>backed</a:t>
            </a:r>
            <a:r>
              <a:rPr lang="en-US" dirty="0"/>
              <a:t> by some page of disk*</a:t>
            </a:r>
          </a:p>
          <a:p>
            <a:r>
              <a:rPr lang="en-US" dirty="0"/>
              <a:t>Normally, those pages belong to </a:t>
            </a:r>
            <a:r>
              <a:rPr lang="en-US" i="1" dirty="0"/>
              <a:t>swap space</a:t>
            </a:r>
          </a:p>
          <a:p>
            <a:r>
              <a:rPr lang="en-US" dirty="0"/>
              <a:t>But what if some pages were backed by … files?</a:t>
            </a:r>
          </a:p>
          <a:p>
            <a:endParaRPr lang="en-US" dirty="0"/>
          </a:p>
          <a:p>
            <a:endParaRPr lang="en-US" dirty="0"/>
          </a:p>
          <a:p>
            <a:endParaRPr lang="en-US" dirty="0"/>
          </a:p>
          <a:p>
            <a:endParaRPr lang="en-US" dirty="0"/>
          </a:p>
          <a:p>
            <a:endParaRPr lang="en-US" dirty="0"/>
          </a:p>
          <a:p>
            <a:pPr marL="0" indent="0">
              <a:buNone/>
            </a:pPr>
            <a:endParaRPr lang="en-US" dirty="0"/>
          </a:p>
          <a:p>
            <a:pPr marL="0" indent="0" algn="r">
              <a:buNone/>
            </a:pPr>
            <a:r>
              <a:rPr lang="en-US" sz="1800" b="0" dirty="0"/>
              <a:t>* This is how it used to work 20 years ago.</a:t>
            </a:r>
            <a:br>
              <a:rPr lang="en-US" sz="1800" b="0" dirty="0"/>
            </a:br>
            <a:r>
              <a:rPr lang="en-US" sz="1800" b="0" dirty="0"/>
              <a:t>Nowadays, not always true.</a:t>
            </a:r>
          </a:p>
        </p:txBody>
      </p:sp>
    </p:spTree>
    <p:extLst>
      <p:ext uri="{BB962C8B-B14F-4D97-AF65-F5344CB8AC3E}">
        <p14:creationId xmlns:p14="http://schemas.microsoft.com/office/powerpoint/2010/main" val="234890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dirty="0"/>
              <a:t>Memory-Mapped Files</a:t>
            </a:r>
          </a:p>
        </p:txBody>
      </p:sp>
      <p:sp>
        <p:nvSpPr>
          <p:cNvPr id="4" name="Rectangle 379"/>
          <p:cNvSpPr>
            <a:spLocks noChangeArrowheads="1"/>
          </p:cNvSpPr>
          <p:nvPr/>
        </p:nvSpPr>
        <p:spPr bwMode="auto">
          <a:xfrm>
            <a:off x="6833333" y="3012336"/>
            <a:ext cx="285750" cy="400050"/>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5" name="Text Box 380"/>
          <p:cNvSpPr txBox="1">
            <a:spLocks noChangeArrowheads="1"/>
          </p:cNvSpPr>
          <p:nvPr/>
        </p:nvSpPr>
        <p:spPr bwMode="auto">
          <a:xfrm>
            <a:off x="7119083" y="3050734"/>
            <a:ext cx="1271503" cy="369332"/>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Swap space</a:t>
            </a:r>
          </a:p>
        </p:txBody>
      </p:sp>
      <p:sp>
        <p:nvSpPr>
          <p:cNvPr id="6" name="Rectangle 382"/>
          <p:cNvSpPr>
            <a:spLocks noChangeArrowheads="1"/>
          </p:cNvSpPr>
          <p:nvPr/>
        </p:nvSpPr>
        <p:spPr bwMode="auto">
          <a:xfrm>
            <a:off x="5620232" y="2656106"/>
            <a:ext cx="285750" cy="154305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800"/>
          </a:p>
        </p:txBody>
      </p:sp>
      <p:sp>
        <p:nvSpPr>
          <p:cNvPr id="7" name="Text Box 383"/>
          <p:cNvSpPr txBox="1">
            <a:spLocks noChangeArrowheads="1"/>
          </p:cNvSpPr>
          <p:nvPr/>
        </p:nvSpPr>
        <p:spPr bwMode="auto">
          <a:xfrm>
            <a:off x="5316519" y="1981199"/>
            <a:ext cx="955711"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Physical</a:t>
            </a:r>
          </a:p>
          <a:p>
            <a:pPr algn="ctr"/>
            <a:r>
              <a:rPr lang="en-US" sz="1800" dirty="0"/>
              <a:t>memory</a:t>
            </a:r>
          </a:p>
        </p:txBody>
      </p:sp>
      <p:sp>
        <p:nvSpPr>
          <p:cNvPr id="8" name="Rectangle 385"/>
          <p:cNvSpPr>
            <a:spLocks noChangeArrowheads="1"/>
          </p:cNvSpPr>
          <p:nvPr/>
        </p:nvSpPr>
        <p:spPr bwMode="auto">
          <a:xfrm>
            <a:off x="4362932" y="2656106"/>
            <a:ext cx="285750" cy="25146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0" name="Rectangle 388"/>
          <p:cNvSpPr>
            <a:spLocks noChangeArrowheads="1"/>
          </p:cNvSpPr>
          <p:nvPr/>
        </p:nvSpPr>
        <p:spPr bwMode="auto">
          <a:xfrm>
            <a:off x="5620232" y="2770406"/>
            <a:ext cx="285750" cy="400050"/>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1" name="Rectangle 389"/>
          <p:cNvSpPr>
            <a:spLocks noChangeArrowheads="1"/>
          </p:cNvSpPr>
          <p:nvPr/>
        </p:nvSpPr>
        <p:spPr bwMode="auto">
          <a:xfrm>
            <a:off x="4362932" y="3113306"/>
            <a:ext cx="285750" cy="400050"/>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2" name="Line 391"/>
          <p:cNvSpPr>
            <a:spLocks noChangeShapeType="1"/>
          </p:cNvSpPr>
          <p:nvPr/>
        </p:nvSpPr>
        <p:spPr bwMode="auto">
          <a:xfrm flipH="1" flipV="1">
            <a:off x="5905982" y="2777386"/>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3" name="Line 392"/>
          <p:cNvSpPr>
            <a:spLocks noChangeShapeType="1"/>
          </p:cNvSpPr>
          <p:nvPr/>
        </p:nvSpPr>
        <p:spPr bwMode="auto">
          <a:xfrm flipH="1" flipV="1">
            <a:off x="5905982" y="3177436"/>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4" name="Line 396"/>
          <p:cNvSpPr>
            <a:spLocks noChangeShapeType="1"/>
          </p:cNvSpPr>
          <p:nvPr/>
        </p:nvSpPr>
        <p:spPr bwMode="auto">
          <a:xfrm flipV="1">
            <a:off x="4648682" y="2770406"/>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5" name="Line 397"/>
          <p:cNvSpPr>
            <a:spLocks noChangeShapeType="1"/>
          </p:cNvSpPr>
          <p:nvPr/>
        </p:nvSpPr>
        <p:spPr bwMode="auto">
          <a:xfrm flipV="1">
            <a:off x="4648682" y="3170456"/>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6" name="Text Box 400"/>
          <p:cNvSpPr txBox="1">
            <a:spLocks noChangeArrowheads="1"/>
          </p:cNvSpPr>
          <p:nvPr/>
        </p:nvSpPr>
        <p:spPr bwMode="auto">
          <a:xfrm>
            <a:off x="3733800" y="1981200"/>
            <a:ext cx="1544013"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Process</a:t>
            </a:r>
          </a:p>
          <a:p>
            <a:pPr algn="ctr"/>
            <a:r>
              <a:rPr lang="en-US" sz="1800" dirty="0"/>
              <a:t>virtual memory</a:t>
            </a:r>
          </a:p>
        </p:txBody>
      </p:sp>
      <p:sp>
        <p:nvSpPr>
          <p:cNvPr id="22" name="Rectangle 379">
            <a:extLst>
              <a:ext uri="{FF2B5EF4-FFF2-40B4-BE49-F238E27FC236}">
                <a16:creationId xmlns:a16="http://schemas.microsoft.com/office/drawing/2014/main" id="{2B430370-1AEF-4E2B-ABFF-9115875D8AEE}"/>
              </a:ext>
            </a:extLst>
          </p:cNvPr>
          <p:cNvSpPr>
            <a:spLocks noChangeArrowheads="1"/>
          </p:cNvSpPr>
          <p:nvPr/>
        </p:nvSpPr>
        <p:spPr bwMode="auto">
          <a:xfrm>
            <a:off x="6833333" y="3873874"/>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3" name="Rectangle 388">
            <a:extLst>
              <a:ext uri="{FF2B5EF4-FFF2-40B4-BE49-F238E27FC236}">
                <a16:creationId xmlns:a16="http://schemas.microsoft.com/office/drawing/2014/main" id="{999B5A82-F131-4556-B5D0-1D28F788446E}"/>
              </a:ext>
            </a:extLst>
          </p:cNvPr>
          <p:cNvSpPr>
            <a:spLocks noChangeArrowheads="1"/>
          </p:cNvSpPr>
          <p:nvPr/>
        </p:nvSpPr>
        <p:spPr bwMode="auto">
          <a:xfrm>
            <a:off x="5620232" y="3631944"/>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4" name="Rectangle 389">
            <a:extLst>
              <a:ext uri="{FF2B5EF4-FFF2-40B4-BE49-F238E27FC236}">
                <a16:creationId xmlns:a16="http://schemas.microsoft.com/office/drawing/2014/main" id="{898CAF2D-8918-40B7-B6E7-5CCA81862007}"/>
              </a:ext>
            </a:extLst>
          </p:cNvPr>
          <p:cNvSpPr>
            <a:spLocks noChangeArrowheads="1"/>
          </p:cNvSpPr>
          <p:nvPr/>
        </p:nvSpPr>
        <p:spPr bwMode="auto">
          <a:xfrm>
            <a:off x="4362932" y="3974844"/>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5" name="Line 391">
            <a:extLst>
              <a:ext uri="{FF2B5EF4-FFF2-40B4-BE49-F238E27FC236}">
                <a16:creationId xmlns:a16="http://schemas.microsoft.com/office/drawing/2014/main" id="{975F674E-590A-45A9-A206-ECAB74F7E398}"/>
              </a:ext>
            </a:extLst>
          </p:cNvPr>
          <p:cNvSpPr>
            <a:spLocks noChangeShapeType="1"/>
          </p:cNvSpPr>
          <p:nvPr/>
        </p:nvSpPr>
        <p:spPr bwMode="auto">
          <a:xfrm flipH="1" flipV="1">
            <a:off x="5905982" y="3638924"/>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6" name="Line 392">
            <a:extLst>
              <a:ext uri="{FF2B5EF4-FFF2-40B4-BE49-F238E27FC236}">
                <a16:creationId xmlns:a16="http://schemas.microsoft.com/office/drawing/2014/main" id="{FC52B024-CE77-435E-B92F-7F0518B666AE}"/>
              </a:ext>
            </a:extLst>
          </p:cNvPr>
          <p:cNvSpPr>
            <a:spLocks noChangeShapeType="1"/>
          </p:cNvSpPr>
          <p:nvPr/>
        </p:nvSpPr>
        <p:spPr bwMode="auto">
          <a:xfrm flipH="1" flipV="1">
            <a:off x="5905982" y="4038974"/>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7" name="Line 396">
            <a:extLst>
              <a:ext uri="{FF2B5EF4-FFF2-40B4-BE49-F238E27FC236}">
                <a16:creationId xmlns:a16="http://schemas.microsoft.com/office/drawing/2014/main" id="{134A0859-E700-4D68-BB84-5CD9AA48DA9D}"/>
              </a:ext>
            </a:extLst>
          </p:cNvPr>
          <p:cNvSpPr>
            <a:spLocks noChangeShapeType="1"/>
          </p:cNvSpPr>
          <p:nvPr/>
        </p:nvSpPr>
        <p:spPr bwMode="auto">
          <a:xfrm flipV="1">
            <a:off x="4648682" y="3631944"/>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8" name="Line 397">
            <a:extLst>
              <a:ext uri="{FF2B5EF4-FFF2-40B4-BE49-F238E27FC236}">
                <a16:creationId xmlns:a16="http://schemas.microsoft.com/office/drawing/2014/main" id="{2DA2BFA1-23E4-41DB-9200-B4A07DFDF272}"/>
              </a:ext>
            </a:extLst>
          </p:cNvPr>
          <p:cNvSpPr>
            <a:spLocks noChangeShapeType="1"/>
          </p:cNvSpPr>
          <p:nvPr/>
        </p:nvSpPr>
        <p:spPr bwMode="auto">
          <a:xfrm flipV="1">
            <a:off x="4648682" y="4031994"/>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9" name="Text Box 380">
            <a:extLst>
              <a:ext uri="{FF2B5EF4-FFF2-40B4-BE49-F238E27FC236}">
                <a16:creationId xmlns:a16="http://schemas.microsoft.com/office/drawing/2014/main" id="{2615CBF3-0486-489A-90C7-58EAAF76CDE8}"/>
              </a:ext>
            </a:extLst>
          </p:cNvPr>
          <p:cNvSpPr txBox="1">
            <a:spLocks noChangeArrowheads="1"/>
          </p:cNvSpPr>
          <p:nvPr/>
        </p:nvSpPr>
        <p:spPr bwMode="auto">
          <a:xfrm>
            <a:off x="7110894" y="3889233"/>
            <a:ext cx="1228221" cy="369332"/>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File on disk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8262FB72-16CB-46B1-A859-56C7F7586CDD}"/>
              </a:ext>
            </a:extLst>
          </p:cNvPr>
          <p:cNvCxnSpPr>
            <a:cxnSpLocks/>
          </p:cNvCxnSpPr>
          <p:nvPr/>
        </p:nvCxnSpPr>
        <p:spPr bwMode="auto">
          <a:xfrm flipV="1">
            <a:off x="2957513" y="3631946"/>
            <a:ext cx="2662719" cy="717202"/>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3" name="Straight Connector 52">
            <a:extLst>
              <a:ext uri="{FF2B5EF4-FFF2-40B4-BE49-F238E27FC236}">
                <a16:creationId xmlns:a16="http://schemas.microsoft.com/office/drawing/2014/main" id="{F805D24C-FBF0-4DB8-AE10-6EBBE9CD831E}"/>
              </a:ext>
            </a:extLst>
          </p:cNvPr>
          <p:cNvCxnSpPr>
            <a:endCxn id="28" idx="1"/>
          </p:cNvCxnSpPr>
          <p:nvPr/>
        </p:nvCxnSpPr>
        <p:spPr bwMode="auto">
          <a:xfrm flipV="1">
            <a:off x="2957513" y="4031994"/>
            <a:ext cx="2662719" cy="717204"/>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9" name="Straight Connector 8">
            <a:extLst>
              <a:ext uri="{FF2B5EF4-FFF2-40B4-BE49-F238E27FC236}">
                <a16:creationId xmlns:a16="http://schemas.microsoft.com/office/drawing/2014/main" id="{AF64C10F-3FD1-49A6-A462-25D8D38D68B5}"/>
              </a:ext>
            </a:extLst>
          </p:cNvPr>
          <p:cNvCxnSpPr>
            <a:cxnSpLocks/>
          </p:cNvCxnSpPr>
          <p:nvPr/>
        </p:nvCxnSpPr>
        <p:spPr bwMode="auto">
          <a:xfrm>
            <a:off x="2957513" y="3113306"/>
            <a:ext cx="2680004" cy="1290163"/>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9" name="Straight Connector 18">
            <a:extLst>
              <a:ext uri="{FF2B5EF4-FFF2-40B4-BE49-F238E27FC236}">
                <a16:creationId xmlns:a16="http://schemas.microsoft.com/office/drawing/2014/main" id="{EFF34AF5-8189-4CAB-A88E-A3CEDB2807F1}"/>
              </a:ext>
            </a:extLst>
          </p:cNvPr>
          <p:cNvCxnSpPr>
            <a:cxnSpLocks/>
          </p:cNvCxnSpPr>
          <p:nvPr/>
        </p:nvCxnSpPr>
        <p:spPr bwMode="auto">
          <a:xfrm>
            <a:off x="2965702" y="3520933"/>
            <a:ext cx="2654530" cy="1279457"/>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 name="Title 1"/>
          <p:cNvSpPr>
            <a:spLocks noGrp="1"/>
          </p:cNvSpPr>
          <p:nvPr>
            <p:ph type="title"/>
          </p:nvPr>
        </p:nvSpPr>
        <p:spPr>
          <a:xfrm>
            <a:off x="357018" y="435678"/>
            <a:ext cx="7592093" cy="762000"/>
          </a:xfrm>
        </p:spPr>
        <p:txBody>
          <a:bodyPr/>
          <a:lstStyle/>
          <a:p>
            <a:r>
              <a:rPr lang="en-US" dirty="0"/>
              <a:t>Memory-Mapped Files</a:t>
            </a:r>
          </a:p>
        </p:txBody>
      </p:sp>
      <p:sp>
        <p:nvSpPr>
          <p:cNvPr id="4" name="Rectangle 379"/>
          <p:cNvSpPr>
            <a:spLocks noChangeArrowheads="1"/>
          </p:cNvSpPr>
          <p:nvPr/>
        </p:nvSpPr>
        <p:spPr bwMode="auto">
          <a:xfrm>
            <a:off x="6833333" y="3012336"/>
            <a:ext cx="285750" cy="400050"/>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5" name="Text Box 380"/>
          <p:cNvSpPr txBox="1">
            <a:spLocks noChangeArrowheads="1"/>
          </p:cNvSpPr>
          <p:nvPr/>
        </p:nvSpPr>
        <p:spPr bwMode="auto">
          <a:xfrm>
            <a:off x="7127272" y="3227720"/>
            <a:ext cx="1271503" cy="369332"/>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Swap space</a:t>
            </a:r>
          </a:p>
        </p:txBody>
      </p:sp>
      <p:sp>
        <p:nvSpPr>
          <p:cNvPr id="6" name="Rectangle 382"/>
          <p:cNvSpPr>
            <a:spLocks noChangeArrowheads="1"/>
          </p:cNvSpPr>
          <p:nvPr/>
        </p:nvSpPr>
        <p:spPr bwMode="auto">
          <a:xfrm>
            <a:off x="5620232" y="2656106"/>
            <a:ext cx="285750" cy="229689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800"/>
          </a:p>
        </p:txBody>
      </p:sp>
      <p:sp>
        <p:nvSpPr>
          <p:cNvPr id="7" name="Text Box 383"/>
          <p:cNvSpPr txBox="1">
            <a:spLocks noChangeArrowheads="1"/>
          </p:cNvSpPr>
          <p:nvPr/>
        </p:nvSpPr>
        <p:spPr bwMode="auto">
          <a:xfrm>
            <a:off x="5316519" y="1981199"/>
            <a:ext cx="955711"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Physical</a:t>
            </a:r>
          </a:p>
          <a:p>
            <a:pPr algn="ctr"/>
            <a:r>
              <a:rPr lang="en-US" sz="1800" dirty="0"/>
              <a:t>memory</a:t>
            </a:r>
          </a:p>
        </p:txBody>
      </p:sp>
      <p:sp>
        <p:nvSpPr>
          <p:cNvPr id="8" name="Rectangle 385"/>
          <p:cNvSpPr>
            <a:spLocks noChangeArrowheads="1"/>
          </p:cNvSpPr>
          <p:nvPr/>
        </p:nvSpPr>
        <p:spPr bwMode="auto">
          <a:xfrm>
            <a:off x="4362932" y="2656106"/>
            <a:ext cx="285750" cy="25146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0" name="Rectangle 388"/>
          <p:cNvSpPr>
            <a:spLocks noChangeArrowheads="1"/>
          </p:cNvSpPr>
          <p:nvPr/>
        </p:nvSpPr>
        <p:spPr bwMode="auto">
          <a:xfrm>
            <a:off x="5620232" y="2770406"/>
            <a:ext cx="285750" cy="400050"/>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1" name="Rectangle 389"/>
          <p:cNvSpPr>
            <a:spLocks noChangeArrowheads="1"/>
          </p:cNvSpPr>
          <p:nvPr/>
        </p:nvSpPr>
        <p:spPr bwMode="auto">
          <a:xfrm>
            <a:off x="4362932" y="3113306"/>
            <a:ext cx="285750" cy="400050"/>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2" name="Line 391"/>
          <p:cNvSpPr>
            <a:spLocks noChangeShapeType="1"/>
          </p:cNvSpPr>
          <p:nvPr/>
        </p:nvSpPr>
        <p:spPr bwMode="auto">
          <a:xfrm flipH="1" flipV="1">
            <a:off x="5905982" y="2777386"/>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3" name="Line 392"/>
          <p:cNvSpPr>
            <a:spLocks noChangeShapeType="1"/>
          </p:cNvSpPr>
          <p:nvPr/>
        </p:nvSpPr>
        <p:spPr bwMode="auto">
          <a:xfrm flipH="1" flipV="1">
            <a:off x="5905982" y="3177436"/>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4" name="Line 396"/>
          <p:cNvSpPr>
            <a:spLocks noChangeShapeType="1"/>
          </p:cNvSpPr>
          <p:nvPr/>
        </p:nvSpPr>
        <p:spPr bwMode="auto">
          <a:xfrm flipV="1">
            <a:off x="4648682" y="2770406"/>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5" name="Line 397"/>
          <p:cNvSpPr>
            <a:spLocks noChangeShapeType="1"/>
          </p:cNvSpPr>
          <p:nvPr/>
        </p:nvSpPr>
        <p:spPr bwMode="auto">
          <a:xfrm flipV="1">
            <a:off x="4648682" y="3170456"/>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6" name="Text Box 400"/>
          <p:cNvSpPr txBox="1">
            <a:spLocks noChangeArrowheads="1"/>
          </p:cNvSpPr>
          <p:nvPr/>
        </p:nvSpPr>
        <p:spPr bwMode="auto">
          <a:xfrm>
            <a:off x="3733800" y="1981200"/>
            <a:ext cx="1544013"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Process 1</a:t>
            </a:r>
          </a:p>
          <a:p>
            <a:pPr algn="ctr"/>
            <a:r>
              <a:rPr lang="en-US" sz="1800" dirty="0"/>
              <a:t>virtual memory</a:t>
            </a:r>
          </a:p>
        </p:txBody>
      </p:sp>
      <p:sp>
        <p:nvSpPr>
          <p:cNvPr id="22" name="Rectangle 379">
            <a:extLst>
              <a:ext uri="{FF2B5EF4-FFF2-40B4-BE49-F238E27FC236}">
                <a16:creationId xmlns:a16="http://schemas.microsoft.com/office/drawing/2014/main" id="{2B430370-1AEF-4E2B-ABFF-9115875D8AEE}"/>
              </a:ext>
            </a:extLst>
          </p:cNvPr>
          <p:cNvSpPr>
            <a:spLocks noChangeArrowheads="1"/>
          </p:cNvSpPr>
          <p:nvPr/>
        </p:nvSpPr>
        <p:spPr bwMode="auto">
          <a:xfrm>
            <a:off x="6833333" y="3873874"/>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3" name="Rectangle 388">
            <a:extLst>
              <a:ext uri="{FF2B5EF4-FFF2-40B4-BE49-F238E27FC236}">
                <a16:creationId xmlns:a16="http://schemas.microsoft.com/office/drawing/2014/main" id="{999B5A82-F131-4556-B5D0-1D28F788446E}"/>
              </a:ext>
            </a:extLst>
          </p:cNvPr>
          <p:cNvSpPr>
            <a:spLocks noChangeArrowheads="1"/>
          </p:cNvSpPr>
          <p:nvPr/>
        </p:nvSpPr>
        <p:spPr bwMode="auto">
          <a:xfrm>
            <a:off x="5620232" y="3631944"/>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4" name="Rectangle 389">
            <a:extLst>
              <a:ext uri="{FF2B5EF4-FFF2-40B4-BE49-F238E27FC236}">
                <a16:creationId xmlns:a16="http://schemas.microsoft.com/office/drawing/2014/main" id="{898CAF2D-8918-40B7-B6E7-5CCA81862007}"/>
              </a:ext>
            </a:extLst>
          </p:cNvPr>
          <p:cNvSpPr>
            <a:spLocks noChangeArrowheads="1"/>
          </p:cNvSpPr>
          <p:nvPr/>
        </p:nvSpPr>
        <p:spPr bwMode="auto">
          <a:xfrm>
            <a:off x="4362932" y="3974844"/>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5" name="Line 391">
            <a:extLst>
              <a:ext uri="{FF2B5EF4-FFF2-40B4-BE49-F238E27FC236}">
                <a16:creationId xmlns:a16="http://schemas.microsoft.com/office/drawing/2014/main" id="{975F674E-590A-45A9-A206-ECAB74F7E398}"/>
              </a:ext>
            </a:extLst>
          </p:cNvPr>
          <p:cNvSpPr>
            <a:spLocks noChangeShapeType="1"/>
          </p:cNvSpPr>
          <p:nvPr/>
        </p:nvSpPr>
        <p:spPr bwMode="auto">
          <a:xfrm flipH="1" flipV="1">
            <a:off x="5905982" y="3638924"/>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6" name="Line 392">
            <a:extLst>
              <a:ext uri="{FF2B5EF4-FFF2-40B4-BE49-F238E27FC236}">
                <a16:creationId xmlns:a16="http://schemas.microsoft.com/office/drawing/2014/main" id="{FC52B024-CE77-435E-B92F-7F0518B666AE}"/>
              </a:ext>
            </a:extLst>
          </p:cNvPr>
          <p:cNvSpPr>
            <a:spLocks noChangeShapeType="1"/>
          </p:cNvSpPr>
          <p:nvPr/>
        </p:nvSpPr>
        <p:spPr bwMode="auto">
          <a:xfrm flipH="1" flipV="1">
            <a:off x="5905982" y="4038974"/>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7" name="Line 396">
            <a:extLst>
              <a:ext uri="{FF2B5EF4-FFF2-40B4-BE49-F238E27FC236}">
                <a16:creationId xmlns:a16="http://schemas.microsoft.com/office/drawing/2014/main" id="{134A0859-E700-4D68-BB84-5CD9AA48DA9D}"/>
              </a:ext>
            </a:extLst>
          </p:cNvPr>
          <p:cNvSpPr>
            <a:spLocks noChangeShapeType="1"/>
          </p:cNvSpPr>
          <p:nvPr/>
        </p:nvSpPr>
        <p:spPr bwMode="auto">
          <a:xfrm flipV="1">
            <a:off x="4648682" y="3631944"/>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8" name="Line 397">
            <a:extLst>
              <a:ext uri="{FF2B5EF4-FFF2-40B4-BE49-F238E27FC236}">
                <a16:creationId xmlns:a16="http://schemas.microsoft.com/office/drawing/2014/main" id="{2DA2BFA1-23E4-41DB-9200-B4A07DFDF272}"/>
              </a:ext>
            </a:extLst>
          </p:cNvPr>
          <p:cNvSpPr>
            <a:spLocks noChangeShapeType="1"/>
          </p:cNvSpPr>
          <p:nvPr/>
        </p:nvSpPr>
        <p:spPr bwMode="auto">
          <a:xfrm flipV="1">
            <a:off x="4648682" y="4031994"/>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9" name="Text Box 380">
            <a:extLst>
              <a:ext uri="{FF2B5EF4-FFF2-40B4-BE49-F238E27FC236}">
                <a16:creationId xmlns:a16="http://schemas.microsoft.com/office/drawing/2014/main" id="{2615CBF3-0486-489A-90C7-58EAAF76CDE8}"/>
              </a:ext>
            </a:extLst>
          </p:cNvPr>
          <p:cNvSpPr txBox="1">
            <a:spLocks noChangeArrowheads="1"/>
          </p:cNvSpPr>
          <p:nvPr/>
        </p:nvSpPr>
        <p:spPr bwMode="auto">
          <a:xfrm>
            <a:off x="7110894" y="3889233"/>
            <a:ext cx="1228221" cy="369332"/>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File on disk</a:t>
            </a:r>
          </a:p>
        </p:txBody>
      </p:sp>
      <p:sp>
        <p:nvSpPr>
          <p:cNvPr id="38" name="Rectangle 385">
            <a:extLst>
              <a:ext uri="{FF2B5EF4-FFF2-40B4-BE49-F238E27FC236}">
                <a16:creationId xmlns:a16="http://schemas.microsoft.com/office/drawing/2014/main" id="{0FA6920C-085D-4880-90BD-7277E6C01265}"/>
              </a:ext>
            </a:extLst>
          </p:cNvPr>
          <p:cNvSpPr>
            <a:spLocks noChangeArrowheads="1"/>
          </p:cNvSpPr>
          <p:nvPr/>
        </p:nvSpPr>
        <p:spPr bwMode="auto">
          <a:xfrm>
            <a:off x="2671763" y="2656106"/>
            <a:ext cx="285750" cy="25146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800"/>
          </a:p>
        </p:txBody>
      </p:sp>
      <p:sp>
        <p:nvSpPr>
          <p:cNvPr id="39" name="Rectangle 389">
            <a:extLst>
              <a:ext uri="{FF2B5EF4-FFF2-40B4-BE49-F238E27FC236}">
                <a16:creationId xmlns:a16="http://schemas.microsoft.com/office/drawing/2014/main" id="{F6C346BC-A8DC-4F01-A29B-D6F385F18AD1}"/>
              </a:ext>
            </a:extLst>
          </p:cNvPr>
          <p:cNvSpPr>
            <a:spLocks noChangeArrowheads="1"/>
          </p:cNvSpPr>
          <p:nvPr/>
        </p:nvSpPr>
        <p:spPr bwMode="auto">
          <a:xfrm>
            <a:off x="2671763" y="3113306"/>
            <a:ext cx="285750" cy="400050"/>
          </a:xfrm>
          <a:prstGeom prst="rect">
            <a:avLst/>
          </a:prstGeom>
          <a:solidFill>
            <a:srgbClr val="FFC000"/>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40" name="Text Box 400">
            <a:extLst>
              <a:ext uri="{FF2B5EF4-FFF2-40B4-BE49-F238E27FC236}">
                <a16:creationId xmlns:a16="http://schemas.microsoft.com/office/drawing/2014/main" id="{28D75FC8-DE5D-42EF-B6F9-BC2322DF0B5D}"/>
              </a:ext>
            </a:extLst>
          </p:cNvPr>
          <p:cNvSpPr txBox="1">
            <a:spLocks noChangeArrowheads="1"/>
          </p:cNvSpPr>
          <p:nvPr/>
        </p:nvSpPr>
        <p:spPr bwMode="auto">
          <a:xfrm>
            <a:off x="2042631" y="1981200"/>
            <a:ext cx="1544013"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Process 2</a:t>
            </a:r>
          </a:p>
          <a:p>
            <a:pPr algn="ctr"/>
            <a:r>
              <a:rPr lang="en-US" sz="1800" dirty="0"/>
              <a:t>virtual memory</a:t>
            </a:r>
          </a:p>
        </p:txBody>
      </p:sp>
      <p:sp>
        <p:nvSpPr>
          <p:cNvPr id="41" name="Rectangle 389">
            <a:extLst>
              <a:ext uri="{FF2B5EF4-FFF2-40B4-BE49-F238E27FC236}">
                <a16:creationId xmlns:a16="http://schemas.microsoft.com/office/drawing/2014/main" id="{56EBD937-E3D7-417F-BE4A-98573ADC7D1F}"/>
              </a:ext>
            </a:extLst>
          </p:cNvPr>
          <p:cNvSpPr>
            <a:spLocks noChangeArrowheads="1"/>
          </p:cNvSpPr>
          <p:nvPr/>
        </p:nvSpPr>
        <p:spPr bwMode="auto">
          <a:xfrm>
            <a:off x="2671763" y="4349148"/>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42" name="Rectangle 389">
            <a:extLst>
              <a:ext uri="{FF2B5EF4-FFF2-40B4-BE49-F238E27FC236}">
                <a16:creationId xmlns:a16="http://schemas.microsoft.com/office/drawing/2014/main" id="{D9FC6FE0-FFA7-4352-BF7B-3401B76EF58F}"/>
              </a:ext>
            </a:extLst>
          </p:cNvPr>
          <p:cNvSpPr>
            <a:spLocks noChangeArrowheads="1"/>
          </p:cNvSpPr>
          <p:nvPr/>
        </p:nvSpPr>
        <p:spPr bwMode="auto">
          <a:xfrm>
            <a:off x="5620232" y="4382471"/>
            <a:ext cx="285750" cy="400050"/>
          </a:xfrm>
          <a:prstGeom prst="rect">
            <a:avLst/>
          </a:prstGeom>
          <a:solidFill>
            <a:srgbClr val="FFC000"/>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43" name="Rectangle 389">
            <a:extLst>
              <a:ext uri="{FF2B5EF4-FFF2-40B4-BE49-F238E27FC236}">
                <a16:creationId xmlns:a16="http://schemas.microsoft.com/office/drawing/2014/main" id="{F42DF02D-A8B2-420E-BD5A-8B8601D0D714}"/>
              </a:ext>
            </a:extLst>
          </p:cNvPr>
          <p:cNvSpPr>
            <a:spLocks noChangeArrowheads="1"/>
          </p:cNvSpPr>
          <p:nvPr/>
        </p:nvSpPr>
        <p:spPr bwMode="auto">
          <a:xfrm>
            <a:off x="6833333" y="3419366"/>
            <a:ext cx="285750" cy="400050"/>
          </a:xfrm>
          <a:prstGeom prst="rect">
            <a:avLst/>
          </a:prstGeom>
          <a:solidFill>
            <a:srgbClr val="FFC000"/>
          </a:solidFill>
          <a:ln w="12700">
            <a:solidFill>
              <a:schemeClr val="tx1"/>
            </a:solidFill>
            <a:miter lim="800000"/>
            <a:headEnd/>
            <a:tailEnd/>
          </a:ln>
          <a:effectLst/>
        </p:spPr>
        <p:txBody>
          <a:bodyPr wrap="none" anchor="ctr">
            <a:prstTxWarp prst="textNoShape">
              <a:avLst/>
            </a:prstTxWarp>
          </a:bodyPr>
          <a:lstStyle/>
          <a:p>
            <a:endParaRPr lang="en-US" sz="1800"/>
          </a:p>
        </p:txBody>
      </p:sp>
      <p:cxnSp>
        <p:nvCxnSpPr>
          <p:cNvPr id="45" name="Straight Connector 44">
            <a:extLst>
              <a:ext uri="{FF2B5EF4-FFF2-40B4-BE49-F238E27FC236}">
                <a16:creationId xmlns:a16="http://schemas.microsoft.com/office/drawing/2014/main" id="{20AF34DB-6B48-4649-B04D-6331FBBB21F5}"/>
              </a:ext>
            </a:extLst>
          </p:cNvPr>
          <p:cNvCxnSpPr/>
          <p:nvPr/>
        </p:nvCxnSpPr>
        <p:spPr bwMode="auto">
          <a:xfrm flipV="1">
            <a:off x="5905982" y="3429000"/>
            <a:ext cx="919162" cy="945894"/>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47" name="Straight Connector 46">
            <a:extLst>
              <a:ext uri="{FF2B5EF4-FFF2-40B4-BE49-F238E27FC236}">
                <a16:creationId xmlns:a16="http://schemas.microsoft.com/office/drawing/2014/main" id="{2D81A178-1678-4140-8DAA-FF56CE7927C1}"/>
              </a:ext>
            </a:extLst>
          </p:cNvPr>
          <p:cNvCxnSpPr/>
          <p:nvPr/>
        </p:nvCxnSpPr>
        <p:spPr bwMode="auto">
          <a:xfrm flipV="1">
            <a:off x="5914171" y="3803394"/>
            <a:ext cx="910973" cy="979127"/>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390430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C5C0-EABB-4390-8AC3-506E233F7B14}"/>
              </a:ext>
            </a:extLst>
          </p:cNvPr>
          <p:cNvSpPr>
            <a:spLocks noGrp="1"/>
          </p:cNvSpPr>
          <p:nvPr>
            <p:ph type="title"/>
          </p:nvPr>
        </p:nvSpPr>
        <p:spPr/>
        <p:txBody>
          <a:bodyPr/>
          <a:lstStyle/>
          <a:p>
            <a:r>
              <a:rPr lang="en-US" dirty="0"/>
              <a:t>Copy-on-write sharing</a:t>
            </a:r>
          </a:p>
        </p:txBody>
      </p:sp>
      <p:sp>
        <p:nvSpPr>
          <p:cNvPr id="3" name="Content Placeholder 2">
            <a:extLst>
              <a:ext uri="{FF2B5EF4-FFF2-40B4-BE49-F238E27FC236}">
                <a16:creationId xmlns:a16="http://schemas.microsoft.com/office/drawing/2014/main" id="{DB602D8C-75BC-4741-8016-FF88A97B2633}"/>
              </a:ext>
            </a:extLst>
          </p:cNvPr>
          <p:cNvSpPr>
            <a:spLocks noGrp="1"/>
          </p:cNvSpPr>
          <p:nvPr>
            <p:ph idx="1"/>
          </p:nvPr>
        </p:nvSpPr>
        <p:spPr>
          <a:xfrm>
            <a:off x="396875" y="1362075"/>
            <a:ext cx="4022725" cy="2423002"/>
          </a:xfrm>
        </p:spPr>
        <p:txBody>
          <a:bodyPr/>
          <a:lstStyle/>
          <a:p>
            <a:r>
              <a:rPr lang="en-US" dirty="0">
                <a:latin typeface="Courier New" panose="02070309020205020404" pitchFamily="49" charset="0"/>
                <a:cs typeface="Courier New" panose="02070309020205020404" pitchFamily="49" charset="0"/>
              </a:rPr>
              <a:t>fork</a:t>
            </a:r>
            <a:r>
              <a:rPr lang="en-US" dirty="0"/>
              <a:t> creates a new process by copying the entire address space</a:t>
            </a:r>
            <a:br>
              <a:rPr lang="en-US" dirty="0"/>
            </a:br>
            <a:r>
              <a:rPr lang="en-US" dirty="0"/>
              <a:t>of the parent process</a:t>
            </a:r>
          </a:p>
          <a:p>
            <a:pPr lvl="1"/>
            <a:r>
              <a:rPr lang="en-US" dirty="0"/>
              <a:t>That sounds slow</a:t>
            </a:r>
          </a:p>
          <a:p>
            <a:pPr lvl="1"/>
            <a:r>
              <a:rPr lang="en-US" dirty="0"/>
              <a:t>It </a:t>
            </a:r>
            <a:r>
              <a:rPr lang="en-US" i="1" dirty="0"/>
              <a:t>is</a:t>
            </a:r>
            <a:r>
              <a:rPr lang="en-US" dirty="0"/>
              <a:t> slow</a:t>
            </a:r>
          </a:p>
        </p:txBody>
      </p:sp>
      <p:sp>
        <p:nvSpPr>
          <p:cNvPr id="4" name="Rectangle 379">
            <a:extLst>
              <a:ext uri="{FF2B5EF4-FFF2-40B4-BE49-F238E27FC236}">
                <a16:creationId xmlns:a16="http://schemas.microsoft.com/office/drawing/2014/main" id="{AE901041-FE8E-43A3-82DE-AC8E7FE4B068}"/>
              </a:ext>
            </a:extLst>
          </p:cNvPr>
          <p:cNvSpPr>
            <a:spLocks noChangeArrowheads="1"/>
          </p:cNvSpPr>
          <p:nvPr/>
        </p:nvSpPr>
        <p:spPr bwMode="auto">
          <a:xfrm>
            <a:off x="7366733" y="2422519"/>
            <a:ext cx="285750" cy="400050"/>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5" name="Text Box 380">
            <a:extLst>
              <a:ext uri="{FF2B5EF4-FFF2-40B4-BE49-F238E27FC236}">
                <a16:creationId xmlns:a16="http://schemas.microsoft.com/office/drawing/2014/main" id="{0169E0C8-E85D-4FED-A26F-80B3993D7501}"/>
              </a:ext>
            </a:extLst>
          </p:cNvPr>
          <p:cNvSpPr txBox="1">
            <a:spLocks noChangeArrowheads="1"/>
          </p:cNvSpPr>
          <p:nvPr/>
        </p:nvSpPr>
        <p:spPr bwMode="auto">
          <a:xfrm>
            <a:off x="7652483" y="2460917"/>
            <a:ext cx="1271503" cy="369332"/>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Swap space</a:t>
            </a:r>
          </a:p>
        </p:txBody>
      </p:sp>
      <p:sp>
        <p:nvSpPr>
          <p:cNvPr id="6" name="Rectangle 382">
            <a:extLst>
              <a:ext uri="{FF2B5EF4-FFF2-40B4-BE49-F238E27FC236}">
                <a16:creationId xmlns:a16="http://schemas.microsoft.com/office/drawing/2014/main" id="{46A4D2CA-A619-4230-A9DA-DA1848DD17CF}"/>
              </a:ext>
            </a:extLst>
          </p:cNvPr>
          <p:cNvSpPr>
            <a:spLocks noChangeArrowheads="1"/>
          </p:cNvSpPr>
          <p:nvPr/>
        </p:nvSpPr>
        <p:spPr bwMode="auto">
          <a:xfrm>
            <a:off x="6153632" y="2066289"/>
            <a:ext cx="285750" cy="154305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800"/>
          </a:p>
        </p:txBody>
      </p:sp>
      <p:sp>
        <p:nvSpPr>
          <p:cNvPr id="7" name="Text Box 383">
            <a:extLst>
              <a:ext uri="{FF2B5EF4-FFF2-40B4-BE49-F238E27FC236}">
                <a16:creationId xmlns:a16="http://schemas.microsoft.com/office/drawing/2014/main" id="{E3CFB023-3DEC-4260-880F-446F3FC50FA0}"/>
              </a:ext>
            </a:extLst>
          </p:cNvPr>
          <p:cNvSpPr txBox="1">
            <a:spLocks noChangeArrowheads="1"/>
          </p:cNvSpPr>
          <p:nvPr/>
        </p:nvSpPr>
        <p:spPr bwMode="auto">
          <a:xfrm>
            <a:off x="5849919" y="1391382"/>
            <a:ext cx="955711"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Physical</a:t>
            </a:r>
          </a:p>
          <a:p>
            <a:pPr algn="ctr"/>
            <a:r>
              <a:rPr lang="en-US" sz="1800" dirty="0"/>
              <a:t>memory</a:t>
            </a:r>
          </a:p>
        </p:txBody>
      </p:sp>
      <p:sp>
        <p:nvSpPr>
          <p:cNvPr id="8" name="Rectangle 385">
            <a:extLst>
              <a:ext uri="{FF2B5EF4-FFF2-40B4-BE49-F238E27FC236}">
                <a16:creationId xmlns:a16="http://schemas.microsoft.com/office/drawing/2014/main" id="{3FFF3EC2-18C2-4754-9A19-7E9F125E80C3}"/>
              </a:ext>
            </a:extLst>
          </p:cNvPr>
          <p:cNvSpPr>
            <a:spLocks noChangeArrowheads="1"/>
          </p:cNvSpPr>
          <p:nvPr/>
        </p:nvSpPr>
        <p:spPr bwMode="auto">
          <a:xfrm>
            <a:off x="4896332" y="2066289"/>
            <a:ext cx="285750" cy="25146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800"/>
          </a:p>
        </p:txBody>
      </p:sp>
      <p:sp>
        <p:nvSpPr>
          <p:cNvPr id="9" name="Rectangle 388">
            <a:extLst>
              <a:ext uri="{FF2B5EF4-FFF2-40B4-BE49-F238E27FC236}">
                <a16:creationId xmlns:a16="http://schemas.microsoft.com/office/drawing/2014/main" id="{EA5C6F14-889F-4C16-B3D6-E6FB67EA7CB9}"/>
              </a:ext>
            </a:extLst>
          </p:cNvPr>
          <p:cNvSpPr>
            <a:spLocks noChangeArrowheads="1"/>
          </p:cNvSpPr>
          <p:nvPr/>
        </p:nvSpPr>
        <p:spPr bwMode="auto">
          <a:xfrm>
            <a:off x="6153632" y="2180589"/>
            <a:ext cx="285750" cy="400050"/>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0" name="Rectangle 389">
            <a:extLst>
              <a:ext uri="{FF2B5EF4-FFF2-40B4-BE49-F238E27FC236}">
                <a16:creationId xmlns:a16="http://schemas.microsoft.com/office/drawing/2014/main" id="{C007B3D8-C2A7-4671-9EDB-77BB6B0E6D05}"/>
              </a:ext>
            </a:extLst>
          </p:cNvPr>
          <p:cNvSpPr>
            <a:spLocks noChangeArrowheads="1"/>
          </p:cNvSpPr>
          <p:nvPr/>
        </p:nvSpPr>
        <p:spPr bwMode="auto">
          <a:xfrm>
            <a:off x="4896332" y="2523489"/>
            <a:ext cx="285750" cy="400050"/>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1" name="Line 391">
            <a:extLst>
              <a:ext uri="{FF2B5EF4-FFF2-40B4-BE49-F238E27FC236}">
                <a16:creationId xmlns:a16="http://schemas.microsoft.com/office/drawing/2014/main" id="{1DE9A49E-6247-4210-925F-03321B9F652C}"/>
              </a:ext>
            </a:extLst>
          </p:cNvPr>
          <p:cNvSpPr>
            <a:spLocks noChangeShapeType="1"/>
          </p:cNvSpPr>
          <p:nvPr/>
        </p:nvSpPr>
        <p:spPr bwMode="auto">
          <a:xfrm flipH="1" flipV="1">
            <a:off x="6439382" y="2187569"/>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2" name="Line 392">
            <a:extLst>
              <a:ext uri="{FF2B5EF4-FFF2-40B4-BE49-F238E27FC236}">
                <a16:creationId xmlns:a16="http://schemas.microsoft.com/office/drawing/2014/main" id="{DC636C4A-1C44-4CBE-A1BF-05DDF45ECAFC}"/>
              </a:ext>
            </a:extLst>
          </p:cNvPr>
          <p:cNvSpPr>
            <a:spLocks noChangeShapeType="1"/>
          </p:cNvSpPr>
          <p:nvPr/>
        </p:nvSpPr>
        <p:spPr bwMode="auto">
          <a:xfrm flipH="1" flipV="1">
            <a:off x="6439382" y="2587619"/>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3" name="Line 396">
            <a:extLst>
              <a:ext uri="{FF2B5EF4-FFF2-40B4-BE49-F238E27FC236}">
                <a16:creationId xmlns:a16="http://schemas.microsoft.com/office/drawing/2014/main" id="{22F13D8F-0E98-411F-9A4B-B56EF2BCE037}"/>
              </a:ext>
            </a:extLst>
          </p:cNvPr>
          <p:cNvSpPr>
            <a:spLocks noChangeShapeType="1"/>
          </p:cNvSpPr>
          <p:nvPr/>
        </p:nvSpPr>
        <p:spPr bwMode="auto">
          <a:xfrm flipV="1">
            <a:off x="5182082" y="2180589"/>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4" name="Line 397">
            <a:extLst>
              <a:ext uri="{FF2B5EF4-FFF2-40B4-BE49-F238E27FC236}">
                <a16:creationId xmlns:a16="http://schemas.microsoft.com/office/drawing/2014/main" id="{E8F23E01-3FA8-4264-9B76-7C0D84669AE6}"/>
              </a:ext>
            </a:extLst>
          </p:cNvPr>
          <p:cNvSpPr>
            <a:spLocks noChangeShapeType="1"/>
          </p:cNvSpPr>
          <p:nvPr/>
        </p:nvSpPr>
        <p:spPr bwMode="auto">
          <a:xfrm flipV="1">
            <a:off x="5182082" y="2580639"/>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5" name="Text Box 400">
            <a:extLst>
              <a:ext uri="{FF2B5EF4-FFF2-40B4-BE49-F238E27FC236}">
                <a16:creationId xmlns:a16="http://schemas.microsoft.com/office/drawing/2014/main" id="{DA25FEB8-CF48-4092-851D-F30458F6B302}"/>
              </a:ext>
            </a:extLst>
          </p:cNvPr>
          <p:cNvSpPr txBox="1">
            <a:spLocks noChangeArrowheads="1"/>
          </p:cNvSpPr>
          <p:nvPr/>
        </p:nvSpPr>
        <p:spPr bwMode="auto">
          <a:xfrm>
            <a:off x="4267200" y="1391383"/>
            <a:ext cx="1544013"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Parent</a:t>
            </a:r>
          </a:p>
          <a:p>
            <a:pPr algn="ctr"/>
            <a:r>
              <a:rPr lang="en-US" sz="1800" dirty="0"/>
              <a:t>virtual memory</a:t>
            </a:r>
          </a:p>
        </p:txBody>
      </p:sp>
      <p:sp>
        <p:nvSpPr>
          <p:cNvPr id="16" name="Rectangle 379">
            <a:extLst>
              <a:ext uri="{FF2B5EF4-FFF2-40B4-BE49-F238E27FC236}">
                <a16:creationId xmlns:a16="http://schemas.microsoft.com/office/drawing/2014/main" id="{5ECAD8C9-F47C-470E-9E3C-B19E57530CAC}"/>
              </a:ext>
            </a:extLst>
          </p:cNvPr>
          <p:cNvSpPr>
            <a:spLocks noChangeArrowheads="1"/>
          </p:cNvSpPr>
          <p:nvPr/>
        </p:nvSpPr>
        <p:spPr bwMode="auto">
          <a:xfrm>
            <a:off x="7366733" y="3284057"/>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7" name="Rectangle 388">
            <a:extLst>
              <a:ext uri="{FF2B5EF4-FFF2-40B4-BE49-F238E27FC236}">
                <a16:creationId xmlns:a16="http://schemas.microsoft.com/office/drawing/2014/main" id="{AA6A388B-8B5D-45BE-8970-A3A0BDA68A25}"/>
              </a:ext>
            </a:extLst>
          </p:cNvPr>
          <p:cNvSpPr>
            <a:spLocks noChangeArrowheads="1"/>
          </p:cNvSpPr>
          <p:nvPr/>
        </p:nvSpPr>
        <p:spPr bwMode="auto">
          <a:xfrm>
            <a:off x="6153632" y="3042127"/>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8" name="Rectangle 389">
            <a:extLst>
              <a:ext uri="{FF2B5EF4-FFF2-40B4-BE49-F238E27FC236}">
                <a16:creationId xmlns:a16="http://schemas.microsoft.com/office/drawing/2014/main" id="{984B33F5-2062-43F3-8B13-2DC62C3AC07B}"/>
              </a:ext>
            </a:extLst>
          </p:cNvPr>
          <p:cNvSpPr>
            <a:spLocks noChangeArrowheads="1"/>
          </p:cNvSpPr>
          <p:nvPr/>
        </p:nvSpPr>
        <p:spPr bwMode="auto">
          <a:xfrm>
            <a:off x="4896332" y="3385027"/>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9" name="Line 391">
            <a:extLst>
              <a:ext uri="{FF2B5EF4-FFF2-40B4-BE49-F238E27FC236}">
                <a16:creationId xmlns:a16="http://schemas.microsoft.com/office/drawing/2014/main" id="{F3FAD98D-1468-47B1-A4BD-54D191593E94}"/>
              </a:ext>
            </a:extLst>
          </p:cNvPr>
          <p:cNvSpPr>
            <a:spLocks noChangeShapeType="1"/>
          </p:cNvSpPr>
          <p:nvPr/>
        </p:nvSpPr>
        <p:spPr bwMode="auto">
          <a:xfrm flipH="1" flipV="1">
            <a:off x="6439382" y="3049107"/>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0" name="Line 392">
            <a:extLst>
              <a:ext uri="{FF2B5EF4-FFF2-40B4-BE49-F238E27FC236}">
                <a16:creationId xmlns:a16="http://schemas.microsoft.com/office/drawing/2014/main" id="{D7AF0BC6-A807-41D9-9837-F15AA105B3EC}"/>
              </a:ext>
            </a:extLst>
          </p:cNvPr>
          <p:cNvSpPr>
            <a:spLocks noChangeShapeType="1"/>
          </p:cNvSpPr>
          <p:nvPr/>
        </p:nvSpPr>
        <p:spPr bwMode="auto">
          <a:xfrm flipH="1" flipV="1">
            <a:off x="6439382" y="3449157"/>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1" name="Line 396">
            <a:extLst>
              <a:ext uri="{FF2B5EF4-FFF2-40B4-BE49-F238E27FC236}">
                <a16:creationId xmlns:a16="http://schemas.microsoft.com/office/drawing/2014/main" id="{F621AD80-2F72-42B0-987A-EBBD187A155D}"/>
              </a:ext>
            </a:extLst>
          </p:cNvPr>
          <p:cNvSpPr>
            <a:spLocks noChangeShapeType="1"/>
          </p:cNvSpPr>
          <p:nvPr/>
        </p:nvSpPr>
        <p:spPr bwMode="auto">
          <a:xfrm flipV="1">
            <a:off x="5182082" y="3042127"/>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2" name="Line 397">
            <a:extLst>
              <a:ext uri="{FF2B5EF4-FFF2-40B4-BE49-F238E27FC236}">
                <a16:creationId xmlns:a16="http://schemas.microsoft.com/office/drawing/2014/main" id="{E131BBBC-E33D-4480-9A6A-9EC754F15A7E}"/>
              </a:ext>
            </a:extLst>
          </p:cNvPr>
          <p:cNvSpPr>
            <a:spLocks noChangeShapeType="1"/>
          </p:cNvSpPr>
          <p:nvPr/>
        </p:nvSpPr>
        <p:spPr bwMode="auto">
          <a:xfrm flipV="1">
            <a:off x="5182082" y="3442177"/>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3" name="Text Box 380">
            <a:extLst>
              <a:ext uri="{FF2B5EF4-FFF2-40B4-BE49-F238E27FC236}">
                <a16:creationId xmlns:a16="http://schemas.microsoft.com/office/drawing/2014/main" id="{C942CD44-598F-4519-8520-A45013E8A24C}"/>
              </a:ext>
            </a:extLst>
          </p:cNvPr>
          <p:cNvSpPr txBox="1">
            <a:spLocks noChangeArrowheads="1"/>
          </p:cNvSpPr>
          <p:nvPr/>
        </p:nvSpPr>
        <p:spPr bwMode="auto">
          <a:xfrm>
            <a:off x="7644294" y="3299416"/>
            <a:ext cx="1228221" cy="369332"/>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File on disk</a:t>
            </a:r>
          </a:p>
        </p:txBody>
      </p:sp>
      <p:sp>
        <p:nvSpPr>
          <p:cNvPr id="24" name="Content Placeholder 2">
            <a:extLst>
              <a:ext uri="{FF2B5EF4-FFF2-40B4-BE49-F238E27FC236}">
                <a16:creationId xmlns:a16="http://schemas.microsoft.com/office/drawing/2014/main" id="{C3D6485C-A4E9-479A-AF58-0BE0DF107EFA}"/>
              </a:ext>
            </a:extLst>
          </p:cNvPr>
          <p:cNvSpPr txBox="1">
            <a:spLocks/>
          </p:cNvSpPr>
          <p:nvPr/>
        </p:nvSpPr>
        <p:spPr bwMode="auto">
          <a:xfrm>
            <a:off x="357018" y="4902266"/>
            <a:ext cx="4022725" cy="15614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a:t>Clever trick:</a:t>
            </a:r>
          </a:p>
          <a:p>
            <a:pPr lvl="1"/>
            <a:r>
              <a:rPr lang="en-US" b="0" kern="0"/>
              <a:t>Just duplicate the page tables</a:t>
            </a:r>
          </a:p>
          <a:p>
            <a:pPr lvl="1"/>
            <a:r>
              <a:rPr lang="en-US" b="0" kern="0"/>
              <a:t>Mark everything read only</a:t>
            </a:r>
          </a:p>
          <a:p>
            <a:pPr lvl="1"/>
            <a:r>
              <a:rPr lang="en-US" b="0" kern="0"/>
              <a:t>Copy only on write faults </a:t>
            </a:r>
            <a:endParaRPr lang="en-US" b="0" kern="0" dirty="0"/>
          </a:p>
        </p:txBody>
      </p:sp>
    </p:spTree>
    <p:extLst>
      <p:ext uri="{BB962C8B-B14F-4D97-AF65-F5344CB8AC3E}">
        <p14:creationId xmlns:p14="http://schemas.microsoft.com/office/powerpoint/2010/main" val="994032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ine 396">
            <a:extLst>
              <a:ext uri="{FF2B5EF4-FFF2-40B4-BE49-F238E27FC236}">
                <a16:creationId xmlns:a16="http://schemas.microsoft.com/office/drawing/2014/main" id="{C862F3E9-A193-4DC9-B05F-598A6A732E11}"/>
              </a:ext>
            </a:extLst>
          </p:cNvPr>
          <p:cNvSpPr>
            <a:spLocks noChangeShapeType="1"/>
          </p:cNvSpPr>
          <p:nvPr/>
        </p:nvSpPr>
        <p:spPr bwMode="auto">
          <a:xfrm flipV="1">
            <a:off x="3599362" y="2202110"/>
            <a:ext cx="2495867" cy="321378"/>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7" name="Line 397">
            <a:extLst>
              <a:ext uri="{FF2B5EF4-FFF2-40B4-BE49-F238E27FC236}">
                <a16:creationId xmlns:a16="http://schemas.microsoft.com/office/drawing/2014/main" id="{2775C441-4CB0-4661-AF29-7EE8A28DBFD5}"/>
              </a:ext>
            </a:extLst>
          </p:cNvPr>
          <p:cNvSpPr>
            <a:spLocks noChangeShapeType="1"/>
          </p:cNvSpPr>
          <p:nvPr/>
        </p:nvSpPr>
        <p:spPr bwMode="auto">
          <a:xfrm flipV="1">
            <a:off x="3599363" y="2587618"/>
            <a:ext cx="2562458" cy="335919"/>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30" name="Line 396">
            <a:extLst>
              <a:ext uri="{FF2B5EF4-FFF2-40B4-BE49-F238E27FC236}">
                <a16:creationId xmlns:a16="http://schemas.microsoft.com/office/drawing/2014/main" id="{8EC444D1-D77E-4203-B5B2-24EFA5D6DA07}"/>
              </a:ext>
            </a:extLst>
          </p:cNvPr>
          <p:cNvSpPr>
            <a:spLocks noChangeShapeType="1"/>
          </p:cNvSpPr>
          <p:nvPr/>
        </p:nvSpPr>
        <p:spPr bwMode="auto">
          <a:xfrm flipV="1">
            <a:off x="3599362" y="3035147"/>
            <a:ext cx="2554269" cy="349879"/>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31" name="Line 397">
            <a:extLst>
              <a:ext uri="{FF2B5EF4-FFF2-40B4-BE49-F238E27FC236}">
                <a16:creationId xmlns:a16="http://schemas.microsoft.com/office/drawing/2014/main" id="{41336150-CB31-4CD6-A33D-901B9388F925}"/>
              </a:ext>
            </a:extLst>
          </p:cNvPr>
          <p:cNvSpPr>
            <a:spLocks noChangeShapeType="1"/>
          </p:cNvSpPr>
          <p:nvPr/>
        </p:nvSpPr>
        <p:spPr bwMode="auto">
          <a:xfrm flipV="1">
            <a:off x="3599362" y="3442176"/>
            <a:ext cx="2554269"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 name="Title 1">
            <a:extLst>
              <a:ext uri="{FF2B5EF4-FFF2-40B4-BE49-F238E27FC236}">
                <a16:creationId xmlns:a16="http://schemas.microsoft.com/office/drawing/2014/main" id="{8B7EC5C0-EABB-4390-8AC3-506E233F7B14}"/>
              </a:ext>
            </a:extLst>
          </p:cNvPr>
          <p:cNvSpPr>
            <a:spLocks noGrp="1"/>
          </p:cNvSpPr>
          <p:nvPr>
            <p:ph type="title"/>
          </p:nvPr>
        </p:nvSpPr>
        <p:spPr/>
        <p:txBody>
          <a:bodyPr/>
          <a:lstStyle/>
          <a:p>
            <a:r>
              <a:rPr lang="en-US" dirty="0"/>
              <a:t>Copy-on-write sharing</a:t>
            </a:r>
          </a:p>
        </p:txBody>
      </p:sp>
      <p:sp>
        <p:nvSpPr>
          <p:cNvPr id="4" name="Rectangle 379">
            <a:extLst>
              <a:ext uri="{FF2B5EF4-FFF2-40B4-BE49-F238E27FC236}">
                <a16:creationId xmlns:a16="http://schemas.microsoft.com/office/drawing/2014/main" id="{AE901041-FE8E-43A3-82DE-AC8E7FE4B068}"/>
              </a:ext>
            </a:extLst>
          </p:cNvPr>
          <p:cNvSpPr>
            <a:spLocks noChangeArrowheads="1"/>
          </p:cNvSpPr>
          <p:nvPr/>
        </p:nvSpPr>
        <p:spPr bwMode="auto">
          <a:xfrm>
            <a:off x="7366733" y="2422519"/>
            <a:ext cx="285750" cy="400050"/>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5" name="Text Box 380">
            <a:extLst>
              <a:ext uri="{FF2B5EF4-FFF2-40B4-BE49-F238E27FC236}">
                <a16:creationId xmlns:a16="http://schemas.microsoft.com/office/drawing/2014/main" id="{0169E0C8-E85D-4FED-A26F-80B3993D7501}"/>
              </a:ext>
            </a:extLst>
          </p:cNvPr>
          <p:cNvSpPr txBox="1">
            <a:spLocks noChangeArrowheads="1"/>
          </p:cNvSpPr>
          <p:nvPr/>
        </p:nvSpPr>
        <p:spPr bwMode="auto">
          <a:xfrm>
            <a:off x="7652483" y="2460917"/>
            <a:ext cx="1271503" cy="369332"/>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Swap space</a:t>
            </a:r>
          </a:p>
        </p:txBody>
      </p:sp>
      <p:sp>
        <p:nvSpPr>
          <p:cNvPr id="6" name="Rectangle 382">
            <a:extLst>
              <a:ext uri="{FF2B5EF4-FFF2-40B4-BE49-F238E27FC236}">
                <a16:creationId xmlns:a16="http://schemas.microsoft.com/office/drawing/2014/main" id="{46A4D2CA-A619-4230-A9DA-DA1848DD17CF}"/>
              </a:ext>
            </a:extLst>
          </p:cNvPr>
          <p:cNvSpPr>
            <a:spLocks noChangeArrowheads="1"/>
          </p:cNvSpPr>
          <p:nvPr/>
        </p:nvSpPr>
        <p:spPr bwMode="auto">
          <a:xfrm>
            <a:off x="6153632" y="2066289"/>
            <a:ext cx="285750" cy="154305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800"/>
          </a:p>
        </p:txBody>
      </p:sp>
      <p:sp>
        <p:nvSpPr>
          <p:cNvPr id="7" name="Text Box 383">
            <a:extLst>
              <a:ext uri="{FF2B5EF4-FFF2-40B4-BE49-F238E27FC236}">
                <a16:creationId xmlns:a16="http://schemas.microsoft.com/office/drawing/2014/main" id="{E3CFB023-3DEC-4260-880F-446F3FC50FA0}"/>
              </a:ext>
            </a:extLst>
          </p:cNvPr>
          <p:cNvSpPr txBox="1">
            <a:spLocks noChangeArrowheads="1"/>
          </p:cNvSpPr>
          <p:nvPr/>
        </p:nvSpPr>
        <p:spPr bwMode="auto">
          <a:xfrm>
            <a:off x="5849919" y="1391382"/>
            <a:ext cx="955711"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Physical</a:t>
            </a:r>
          </a:p>
          <a:p>
            <a:pPr algn="ctr"/>
            <a:r>
              <a:rPr lang="en-US" sz="1800" dirty="0"/>
              <a:t>memory</a:t>
            </a:r>
          </a:p>
        </p:txBody>
      </p:sp>
      <p:sp>
        <p:nvSpPr>
          <p:cNvPr id="8" name="Rectangle 385">
            <a:extLst>
              <a:ext uri="{FF2B5EF4-FFF2-40B4-BE49-F238E27FC236}">
                <a16:creationId xmlns:a16="http://schemas.microsoft.com/office/drawing/2014/main" id="{3FFF3EC2-18C2-4754-9A19-7E9F125E80C3}"/>
              </a:ext>
            </a:extLst>
          </p:cNvPr>
          <p:cNvSpPr>
            <a:spLocks noChangeArrowheads="1"/>
          </p:cNvSpPr>
          <p:nvPr/>
        </p:nvSpPr>
        <p:spPr bwMode="auto">
          <a:xfrm>
            <a:off x="4896332" y="2066289"/>
            <a:ext cx="285750" cy="25146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9" name="Rectangle 388">
            <a:extLst>
              <a:ext uri="{FF2B5EF4-FFF2-40B4-BE49-F238E27FC236}">
                <a16:creationId xmlns:a16="http://schemas.microsoft.com/office/drawing/2014/main" id="{EA5C6F14-889F-4C16-B3D6-E6FB67EA7CB9}"/>
              </a:ext>
            </a:extLst>
          </p:cNvPr>
          <p:cNvSpPr>
            <a:spLocks noChangeArrowheads="1"/>
          </p:cNvSpPr>
          <p:nvPr/>
        </p:nvSpPr>
        <p:spPr bwMode="auto">
          <a:xfrm>
            <a:off x="6153632" y="2180589"/>
            <a:ext cx="285750" cy="400050"/>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0" name="Rectangle 389">
            <a:extLst>
              <a:ext uri="{FF2B5EF4-FFF2-40B4-BE49-F238E27FC236}">
                <a16:creationId xmlns:a16="http://schemas.microsoft.com/office/drawing/2014/main" id="{C007B3D8-C2A7-4671-9EDB-77BB6B0E6D05}"/>
              </a:ext>
            </a:extLst>
          </p:cNvPr>
          <p:cNvSpPr>
            <a:spLocks noChangeArrowheads="1"/>
          </p:cNvSpPr>
          <p:nvPr/>
        </p:nvSpPr>
        <p:spPr bwMode="auto">
          <a:xfrm>
            <a:off x="4896332" y="2523489"/>
            <a:ext cx="285750" cy="400050"/>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1" name="Line 391">
            <a:extLst>
              <a:ext uri="{FF2B5EF4-FFF2-40B4-BE49-F238E27FC236}">
                <a16:creationId xmlns:a16="http://schemas.microsoft.com/office/drawing/2014/main" id="{1DE9A49E-6247-4210-925F-03321B9F652C}"/>
              </a:ext>
            </a:extLst>
          </p:cNvPr>
          <p:cNvSpPr>
            <a:spLocks noChangeShapeType="1"/>
          </p:cNvSpPr>
          <p:nvPr/>
        </p:nvSpPr>
        <p:spPr bwMode="auto">
          <a:xfrm flipH="1" flipV="1">
            <a:off x="6439382" y="2187569"/>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2" name="Line 392">
            <a:extLst>
              <a:ext uri="{FF2B5EF4-FFF2-40B4-BE49-F238E27FC236}">
                <a16:creationId xmlns:a16="http://schemas.microsoft.com/office/drawing/2014/main" id="{DC636C4A-1C44-4CBE-A1BF-05DDF45ECAFC}"/>
              </a:ext>
            </a:extLst>
          </p:cNvPr>
          <p:cNvSpPr>
            <a:spLocks noChangeShapeType="1"/>
          </p:cNvSpPr>
          <p:nvPr/>
        </p:nvSpPr>
        <p:spPr bwMode="auto">
          <a:xfrm flipH="1" flipV="1">
            <a:off x="6439382" y="2587619"/>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3" name="Line 396">
            <a:extLst>
              <a:ext uri="{FF2B5EF4-FFF2-40B4-BE49-F238E27FC236}">
                <a16:creationId xmlns:a16="http://schemas.microsoft.com/office/drawing/2014/main" id="{22F13D8F-0E98-411F-9A4B-B56EF2BCE037}"/>
              </a:ext>
            </a:extLst>
          </p:cNvPr>
          <p:cNvSpPr>
            <a:spLocks noChangeShapeType="1"/>
          </p:cNvSpPr>
          <p:nvPr/>
        </p:nvSpPr>
        <p:spPr bwMode="auto">
          <a:xfrm flipV="1">
            <a:off x="5182082" y="2180589"/>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4" name="Line 397">
            <a:extLst>
              <a:ext uri="{FF2B5EF4-FFF2-40B4-BE49-F238E27FC236}">
                <a16:creationId xmlns:a16="http://schemas.microsoft.com/office/drawing/2014/main" id="{E8F23E01-3FA8-4264-9B76-7C0D84669AE6}"/>
              </a:ext>
            </a:extLst>
          </p:cNvPr>
          <p:cNvSpPr>
            <a:spLocks noChangeShapeType="1"/>
          </p:cNvSpPr>
          <p:nvPr/>
        </p:nvSpPr>
        <p:spPr bwMode="auto">
          <a:xfrm flipV="1">
            <a:off x="5182082" y="2580639"/>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5" name="Text Box 400">
            <a:extLst>
              <a:ext uri="{FF2B5EF4-FFF2-40B4-BE49-F238E27FC236}">
                <a16:creationId xmlns:a16="http://schemas.microsoft.com/office/drawing/2014/main" id="{DA25FEB8-CF48-4092-851D-F30458F6B302}"/>
              </a:ext>
            </a:extLst>
          </p:cNvPr>
          <p:cNvSpPr txBox="1">
            <a:spLocks noChangeArrowheads="1"/>
          </p:cNvSpPr>
          <p:nvPr/>
        </p:nvSpPr>
        <p:spPr bwMode="auto">
          <a:xfrm>
            <a:off x="4267200" y="1391383"/>
            <a:ext cx="1544013"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Parent</a:t>
            </a:r>
          </a:p>
          <a:p>
            <a:pPr algn="ctr"/>
            <a:r>
              <a:rPr lang="en-US" sz="1800" dirty="0"/>
              <a:t>virtual memory</a:t>
            </a:r>
          </a:p>
        </p:txBody>
      </p:sp>
      <p:sp>
        <p:nvSpPr>
          <p:cNvPr id="16" name="Rectangle 379">
            <a:extLst>
              <a:ext uri="{FF2B5EF4-FFF2-40B4-BE49-F238E27FC236}">
                <a16:creationId xmlns:a16="http://schemas.microsoft.com/office/drawing/2014/main" id="{5ECAD8C9-F47C-470E-9E3C-B19E57530CAC}"/>
              </a:ext>
            </a:extLst>
          </p:cNvPr>
          <p:cNvSpPr>
            <a:spLocks noChangeArrowheads="1"/>
          </p:cNvSpPr>
          <p:nvPr/>
        </p:nvSpPr>
        <p:spPr bwMode="auto">
          <a:xfrm>
            <a:off x="7366733" y="3284057"/>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7" name="Rectangle 388">
            <a:extLst>
              <a:ext uri="{FF2B5EF4-FFF2-40B4-BE49-F238E27FC236}">
                <a16:creationId xmlns:a16="http://schemas.microsoft.com/office/drawing/2014/main" id="{AA6A388B-8B5D-45BE-8970-A3A0BDA68A25}"/>
              </a:ext>
            </a:extLst>
          </p:cNvPr>
          <p:cNvSpPr>
            <a:spLocks noChangeArrowheads="1"/>
          </p:cNvSpPr>
          <p:nvPr/>
        </p:nvSpPr>
        <p:spPr bwMode="auto">
          <a:xfrm>
            <a:off x="6153632" y="3042127"/>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8" name="Rectangle 389">
            <a:extLst>
              <a:ext uri="{FF2B5EF4-FFF2-40B4-BE49-F238E27FC236}">
                <a16:creationId xmlns:a16="http://schemas.microsoft.com/office/drawing/2014/main" id="{984B33F5-2062-43F3-8B13-2DC62C3AC07B}"/>
              </a:ext>
            </a:extLst>
          </p:cNvPr>
          <p:cNvSpPr>
            <a:spLocks noChangeArrowheads="1"/>
          </p:cNvSpPr>
          <p:nvPr/>
        </p:nvSpPr>
        <p:spPr bwMode="auto">
          <a:xfrm>
            <a:off x="4896332" y="3385027"/>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9" name="Line 391">
            <a:extLst>
              <a:ext uri="{FF2B5EF4-FFF2-40B4-BE49-F238E27FC236}">
                <a16:creationId xmlns:a16="http://schemas.microsoft.com/office/drawing/2014/main" id="{F3FAD98D-1468-47B1-A4BD-54D191593E94}"/>
              </a:ext>
            </a:extLst>
          </p:cNvPr>
          <p:cNvSpPr>
            <a:spLocks noChangeShapeType="1"/>
          </p:cNvSpPr>
          <p:nvPr/>
        </p:nvSpPr>
        <p:spPr bwMode="auto">
          <a:xfrm flipH="1" flipV="1">
            <a:off x="6439382" y="3049107"/>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0" name="Line 392">
            <a:extLst>
              <a:ext uri="{FF2B5EF4-FFF2-40B4-BE49-F238E27FC236}">
                <a16:creationId xmlns:a16="http://schemas.microsoft.com/office/drawing/2014/main" id="{D7AF0BC6-A807-41D9-9837-F15AA105B3EC}"/>
              </a:ext>
            </a:extLst>
          </p:cNvPr>
          <p:cNvSpPr>
            <a:spLocks noChangeShapeType="1"/>
          </p:cNvSpPr>
          <p:nvPr/>
        </p:nvSpPr>
        <p:spPr bwMode="auto">
          <a:xfrm flipH="1" flipV="1">
            <a:off x="6439382" y="3449157"/>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1" name="Line 396">
            <a:extLst>
              <a:ext uri="{FF2B5EF4-FFF2-40B4-BE49-F238E27FC236}">
                <a16:creationId xmlns:a16="http://schemas.microsoft.com/office/drawing/2014/main" id="{F621AD80-2F72-42B0-987A-EBBD187A155D}"/>
              </a:ext>
            </a:extLst>
          </p:cNvPr>
          <p:cNvSpPr>
            <a:spLocks noChangeShapeType="1"/>
          </p:cNvSpPr>
          <p:nvPr/>
        </p:nvSpPr>
        <p:spPr bwMode="auto">
          <a:xfrm flipV="1">
            <a:off x="5182082" y="3042127"/>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2" name="Line 397">
            <a:extLst>
              <a:ext uri="{FF2B5EF4-FFF2-40B4-BE49-F238E27FC236}">
                <a16:creationId xmlns:a16="http://schemas.microsoft.com/office/drawing/2014/main" id="{E131BBBC-E33D-4480-9A6A-9EC754F15A7E}"/>
              </a:ext>
            </a:extLst>
          </p:cNvPr>
          <p:cNvSpPr>
            <a:spLocks noChangeShapeType="1"/>
          </p:cNvSpPr>
          <p:nvPr/>
        </p:nvSpPr>
        <p:spPr bwMode="auto">
          <a:xfrm flipV="1">
            <a:off x="5182082" y="3442177"/>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3" name="Text Box 380">
            <a:extLst>
              <a:ext uri="{FF2B5EF4-FFF2-40B4-BE49-F238E27FC236}">
                <a16:creationId xmlns:a16="http://schemas.microsoft.com/office/drawing/2014/main" id="{C942CD44-598F-4519-8520-A45013E8A24C}"/>
              </a:ext>
            </a:extLst>
          </p:cNvPr>
          <p:cNvSpPr txBox="1">
            <a:spLocks noChangeArrowheads="1"/>
          </p:cNvSpPr>
          <p:nvPr/>
        </p:nvSpPr>
        <p:spPr bwMode="auto">
          <a:xfrm>
            <a:off x="7644294" y="3299416"/>
            <a:ext cx="1228221" cy="369332"/>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File on disk</a:t>
            </a:r>
          </a:p>
        </p:txBody>
      </p:sp>
      <p:sp>
        <p:nvSpPr>
          <p:cNvPr id="24" name="Rectangle 385">
            <a:extLst>
              <a:ext uri="{FF2B5EF4-FFF2-40B4-BE49-F238E27FC236}">
                <a16:creationId xmlns:a16="http://schemas.microsoft.com/office/drawing/2014/main" id="{45BE6C48-8C34-46D0-9D3A-2A270BE98E1C}"/>
              </a:ext>
            </a:extLst>
          </p:cNvPr>
          <p:cNvSpPr>
            <a:spLocks noChangeArrowheads="1"/>
          </p:cNvSpPr>
          <p:nvPr/>
        </p:nvSpPr>
        <p:spPr bwMode="auto">
          <a:xfrm>
            <a:off x="3313613" y="2066288"/>
            <a:ext cx="285750" cy="25146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5" name="Rectangle 389">
            <a:extLst>
              <a:ext uri="{FF2B5EF4-FFF2-40B4-BE49-F238E27FC236}">
                <a16:creationId xmlns:a16="http://schemas.microsoft.com/office/drawing/2014/main" id="{5A8AD4FB-D7D3-4EE9-AE9D-DB3EBFC890A3}"/>
              </a:ext>
            </a:extLst>
          </p:cNvPr>
          <p:cNvSpPr>
            <a:spLocks noChangeArrowheads="1"/>
          </p:cNvSpPr>
          <p:nvPr/>
        </p:nvSpPr>
        <p:spPr bwMode="auto">
          <a:xfrm>
            <a:off x="3313613" y="2523488"/>
            <a:ext cx="285750" cy="400050"/>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8" name="Text Box 400">
            <a:extLst>
              <a:ext uri="{FF2B5EF4-FFF2-40B4-BE49-F238E27FC236}">
                <a16:creationId xmlns:a16="http://schemas.microsoft.com/office/drawing/2014/main" id="{C2B3AF57-41F4-4686-A013-BCE2DED26243}"/>
              </a:ext>
            </a:extLst>
          </p:cNvPr>
          <p:cNvSpPr txBox="1">
            <a:spLocks noChangeArrowheads="1"/>
          </p:cNvSpPr>
          <p:nvPr/>
        </p:nvSpPr>
        <p:spPr bwMode="auto">
          <a:xfrm>
            <a:off x="2684481" y="1391382"/>
            <a:ext cx="1544013"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Child</a:t>
            </a:r>
          </a:p>
          <a:p>
            <a:pPr algn="ctr"/>
            <a:r>
              <a:rPr lang="en-US" sz="1800" dirty="0"/>
              <a:t>virtual memory</a:t>
            </a:r>
          </a:p>
        </p:txBody>
      </p:sp>
      <p:sp>
        <p:nvSpPr>
          <p:cNvPr id="29" name="Rectangle 389">
            <a:extLst>
              <a:ext uri="{FF2B5EF4-FFF2-40B4-BE49-F238E27FC236}">
                <a16:creationId xmlns:a16="http://schemas.microsoft.com/office/drawing/2014/main" id="{7AFC67FF-BF55-44BE-9258-A14B74B0B416}"/>
              </a:ext>
            </a:extLst>
          </p:cNvPr>
          <p:cNvSpPr>
            <a:spLocks noChangeArrowheads="1"/>
          </p:cNvSpPr>
          <p:nvPr/>
        </p:nvSpPr>
        <p:spPr bwMode="auto">
          <a:xfrm>
            <a:off x="3313613" y="3385026"/>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34" name="Content Placeholder 2">
            <a:extLst>
              <a:ext uri="{FF2B5EF4-FFF2-40B4-BE49-F238E27FC236}">
                <a16:creationId xmlns:a16="http://schemas.microsoft.com/office/drawing/2014/main" id="{3949D4E3-5958-44F7-AFC0-EB9FFA63C0EC}"/>
              </a:ext>
            </a:extLst>
          </p:cNvPr>
          <p:cNvSpPr>
            <a:spLocks noGrp="1"/>
          </p:cNvSpPr>
          <p:nvPr>
            <p:ph idx="1"/>
          </p:nvPr>
        </p:nvSpPr>
        <p:spPr>
          <a:xfrm>
            <a:off x="357018" y="4902266"/>
            <a:ext cx="4022725" cy="1561464"/>
          </a:xfrm>
        </p:spPr>
        <p:txBody>
          <a:bodyPr/>
          <a:lstStyle/>
          <a:p>
            <a:r>
              <a:rPr lang="en-US" dirty="0"/>
              <a:t>Clever trick:</a:t>
            </a:r>
          </a:p>
          <a:p>
            <a:pPr lvl="1"/>
            <a:r>
              <a:rPr lang="en-US" dirty="0"/>
              <a:t>Just duplicate the page tables</a:t>
            </a:r>
          </a:p>
          <a:p>
            <a:pPr lvl="1"/>
            <a:r>
              <a:rPr lang="en-US" dirty="0"/>
              <a:t>Mark everything read only</a:t>
            </a:r>
          </a:p>
          <a:p>
            <a:pPr lvl="1"/>
            <a:r>
              <a:rPr lang="en-US" dirty="0"/>
              <a:t>Copy only on write faults </a:t>
            </a:r>
          </a:p>
        </p:txBody>
      </p:sp>
    </p:spTree>
    <p:extLst>
      <p:ext uri="{BB962C8B-B14F-4D97-AF65-F5344CB8AC3E}">
        <p14:creationId xmlns:p14="http://schemas.microsoft.com/office/powerpoint/2010/main" val="1981756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Line 396">
            <a:extLst>
              <a:ext uri="{FF2B5EF4-FFF2-40B4-BE49-F238E27FC236}">
                <a16:creationId xmlns:a16="http://schemas.microsoft.com/office/drawing/2014/main" id="{96DE86F3-C4B2-4739-9325-B4A5F588128A}"/>
              </a:ext>
            </a:extLst>
          </p:cNvPr>
          <p:cNvSpPr>
            <a:spLocks noChangeShapeType="1"/>
          </p:cNvSpPr>
          <p:nvPr/>
        </p:nvSpPr>
        <p:spPr bwMode="auto">
          <a:xfrm flipV="1">
            <a:off x="3599362" y="2797697"/>
            <a:ext cx="2554270" cy="2487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37" name="Line 396">
            <a:extLst>
              <a:ext uri="{FF2B5EF4-FFF2-40B4-BE49-F238E27FC236}">
                <a16:creationId xmlns:a16="http://schemas.microsoft.com/office/drawing/2014/main" id="{FA192838-9007-4820-BCA0-7E4CD0AD77AE}"/>
              </a:ext>
            </a:extLst>
          </p:cNvPr>
          <p:cNvSpPr>
            <a:spLocks noChangeShapeType="1"/>
          </p:cNvSpPr>
          <p:nvPr/>
        </p:nvSpPr>
        <p:spPr bwMode="auto">
          <a:xfrm flipV="1">
            <a:off x="3594560" y="2914806"/>
            <a:ext cx="2554270" cy="2487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6" name="Line 396">
            <a:extLst>
              <a:ext uri="{FF2B5EF4-FFF2-40B4-BE49-F238E27FC236}">
                <a16:creationId xmlns:a16="http://schemas.microsoft.com/office/drawing/2014/main" id="{C862F3E9-A193-4DC9-B05F-598A6A732E11}"/>
              </a:ext>
            </a:extLst>
          </p:cNvPr>
          <p:cNvSpPr>
            <a:spLocks noChangeShapeType="1"/>
          </p:cNvSpPr>
          <p:nvPr/>
        </p:nvSpPr>
        <p:spPr bwMode="auto">
          <a:xfrm flipV="1">
            <a:off x="3599362" y="2202110"/>
            <a:ext cx="2495867" cy="321378"/>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7" name="Line 397">
            <a:extLst>
              <a:ext uri="{FF2B5EF4-FFF2-40B4-BE49-F238E27FC236}">
                <a16:creationId xmlns:a16="http://schemas.microsoft.com/office/drawing/2014/main" id="{2775C441-4CB0-4661-AF29-7EE8A28DBFD5}"/>
              </a:ext>
            </a:extLst>
          </p:cNvPr>
          <p:cNvSpPr>
            <a:spLocks noChangeShapeType="1"/>
          </p:cNvSpPr>
          <p:nvPr/>
        </p:nvSpPr>
        <p:spPr bwMode="auto">
          <a:xfrm flipV="1">
            <a:off x="3607552" y="2498404"/>
            <a:ext cx="2562458" cy="335919"/>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30" name="Line 396">
            <a:extLst>
              <a:ext uri="{FF2B5EF4-FFF2-40B4-BE49-F238E27FC236}">
                <a16:creationId xmlns:a16="http://schemas.microsoft.com/office/drawing/2014/main" id="{8EC444D1-D77E-4203-B5B2-24EFA5D6DA07}"/>
              </a:ext>
            </a:extLst>
          </p:cNvPr>
          <p:cNvSpPr>
            <a:spLocks noChangeShapeType="1"/>
          </p:cNvSpPr>
          <p:nvPr/>
        </p:nvSpPr>
        <p:spPr bwMode="auto">
          <a:xfrm flipV="1">
            <a:off x="3599362" y="3035147"/>
            <a:ext cx="2554269" cy="349879"/>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31" name="Line 397">
            <a:extLst>
              <a:ext uri="{FF2B5EF4-FFF2-40B4-BE49-F238E27FC236}">
                <a16:creationId xmlns:a16="http://schemas.microsoft.com/office/drawing/2014/main" id="{41336150-CB31-4CD6-A33D-901B9388F925}"/>
              </a:ext>
            </a:extLst>
          </p:cNvPr>
          <p:cNvSpPr>
            <a:spLocks noChangeShapeType="1"/>
          </p:cNvSpPr>
          <p:nvPr/>
        </p:nvSpPr>
        <p:spPr bwMode="auto">
          <a:xfrm flipV="1">
            <a:off x="3599362" y="3442176"/>
            <a:ext cx="2554269"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 name="Title 1">
            <a:extLst>
              <a:ext uri="{FF2B5EF4-FFF2-40B4-BE49-F238E27FC236}">
                <a16:creationId xmlns:a16="http://schemas.microsoft.com/office/drawing/2014/main" id="{8B7EC5C0-EABB-4390-8AC3-506E233F7B14}"/>
              </a:ext>
            </a:extLst>
          </p:cNvPr>
          <p:cNvSpPr>
            <a:spLocks noGrp="1"/>
          </p:cNvSpPr>
          <p:nvPr>
            <p:ph type="title"/>
          </p:nvPr>
        </p:nvSpPr>
        <p:spPr/>
        <p:txBody>
          <a:bodyPr/>
          <a:lstStyle/>
          <a:p>
            <a:r>
              <a:rPr lang="en-US" dirty="0"/>
              <a:t>Copy-on-write sharing</a:t>
            </a:r>
          </a:p>
        </p:txBody>
      </p:sp>
      <p:sp>
        <p:nvSpPr>
          <p:cNvPr id="3" name="Content Placeholder 2">
            <a:extLst>
              <a:ext uri="{FF2B5EF4-FFF2-40B4-BE49-F238E27FC236}">
                <a16:creationId xmlns:a16="http://schemas.microsoft.com/office/drawing/2014/main" id="{DB602D8C-75BC-4741-8016-FF88A97B2633}"/>
              </a:ext>
            </a:extLst>
          </p:cNvPr>
          <p:cNvSpPr>
            <a:spLocks noGrp="1"/>
          </p:cNvSpPr>
          <p:nvPr>
            <p:ph idx="1"/>
          </p:nvPr>
        </p:nvSpPr>
        <p:spPr>
          <a:xfrm>
            <a:off x="357018" y="4902266"/>
            <a:ext cx="4022725" cy="1561464"/>
          </a:xfrm>
        </p:spPr>
        <p:txBody>
          <a:bodyPr/>
          <a:lstStyle/>
          <a:p>
            <a:r>
              <a:rPr lang="en-US" dirty="0"/>
              <a:t>Clever trick:</a:t>
            </a:r>
          </a:p>
          <a:p>
            <a:pPr lvl="1"/>
            <a:r>
              <a:rPr lang="en-US" dirty="0"/>
              <a:t>Just duplicate the page tables</a:t>
            </a:r>
          </a:p>
          <a:p>
            <a:pPr lvl="1"/>
            <a:r>
              <a:rPr lang="en-US" dirty="0"/>
              <a:t>Mark everything read only</a:t>
            </a:r>
          </a:p>
          <a:p>
            <a:pPr lvl="1"/>
            <a:r>
              <a:rPr lang="en-US" dirty="0"/>
              <a:t>Copy only on write faults </a:t>
            </a:r>
          </a:p>
        </p:txBody>
      </p:sp>
      <p:sp>
        <p:nvSpPr>
          <p:cNvPr id="4" name="Rectangle 379">
            <a:extLst>
              <a:ext uri="{FF2B5EF4-FFF2-40B4-BE49-F238E27FC236}">
                <a16:creationId xmlns:a16="http://schemas.microsoft.com/office/drawing/2014/main" id="{AE901041-FE8E-43A3-82DE-AC8E7FE4B068}"/>
              </a:ext>
            </a:extLst>
          </p:cNvPr>
          <p:cNvSpPr>
            <a:spLocks noChangeArrowheads="1"/>
          </p:cNvSpPr>
          <p:nvPr/>
        </p:nvSpPr>
        <p:spPr bwMode="auto">
          <a:xfrm>
            <a:off x="7366733" y="2422519"/>
            <a:ext cx="285750" cy="400050"/>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5" name="Text Box 380">
            <a:extLst>
              <a:ext uri="{FF2B5EF4-FFF2-40B4-BE49-F238E27FC236}">
                <a16:creationId xmlns:a16="http://schemas.microsoft.com/office/drawing/2014/main" id="{0169E0C8-E85D-4FED-A26F-80B3993D7501}"/>
              </a:ext>
            </a:extLst>
          </p:cNvPr>
          <p:cNvSpPr txBox="1">
            <a:spLocks noChangeArrowheads="1"/>
          </p:cNvSpPr>
          <p:nvPr/>
        </p:nvSpPr>
        <p:spPr bwMode="auto">
          <a:xfrm>
            <a:off x="7652483" y="2460917"/>
            <a:ext cx="1271503" cy="369332"/>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Swap space</a:t>
            </a:r>
          </a:p>
        </p:txBody>
      </p:sp>
      <p:sp>
        <p:nvSpPr>
          <p:cNvPr id="6" name="Rectangle 382">
            <a:extLst>
              <a:ext uri="{FF2B5EF4-FFF2-40B4-BE49-F238E27FC236}">
                <a16:creationId xmlns:a16="http://schemas.microsoft.com/office/drawing/2014/main" id="{46A4D2CA-A619-4230-A9DA-DA1848DD17CF}"/>
              </a:ext>
            </a:extLst>
          </p:cNvPr>
          <p:cNvSpPr>
            <a:spLocks noChangeArrowheads="1"/>
          </p:cNvSpPr>
          <p:nvPr/>
        </p:nvSpPr>
        <p:spPr bwMode="auto">
          <a:xfrm>
            <a:off x="6153632" y="2066289"/>
            <a:ext cx="285750" cy="154305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800"/>
          </a:p>
        </p:txBody>
      </p:sp>
      <p:sp>
        <p:nvSpPr>
          <p:cNvPr id="7" name="Text Box 383">
            <a:extLst>
              <a:ext uri="{FF2B5EF4-FFF2-40B4-BE49-F238E27FC236}">
                <a16:creationId xmlns:a16="http://schemas.microsoft.com/office/drawing/2014/main" id="{E3CFB023-3DEC-4260-880F-446F3FC50FA0}"/>
              </a:ext>
            </a:extLst>
          </p:cNvPr>
          <p:cNvSpPr txBox="1">
            <a:spLocks noChangeArrowheads="1"/>
          </p:cNvSpPr>
          <p:nvPr/>
        </p:nvSpPr>
        <p:spPr bwMode="auto">
          <a:xfrm>
            <a:off x="5849919" y="1391382"/>
            <a:ext cx="955711"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Physical</a:t>
            </a:r>
          </a:p>
          <a:p>
            <a:pPr algn="ctr"/>
            <a:r>
              <a:rPr lang="en-US" sz="1800" dirty="0"/>
              <a:t>memory</a:t>
            </a:r>
          </a:p>
        </p:txBody>
      </p:sp>
      <p:sp>
        <p:nvSpPr>
          <p:cNvPr id="8" name="Rectangle 385">
            <a:extLst>
              <a:ext uri="{FF2B5EF4-FFF2-40B4-BE49-F238E27FC236}">
                <a16:creationId xmlns:a16="http://schemas.microsoft.com/office/drawing/2014/main" id="{3FFF3EC2-18C2-4754-9A19-7E9F125E80C3}"/>
              </a:ext>
            </a:extLst>
          </p:cNvPr>
          <p:cNvSpPr>
            <a:spLocks noChangeArrowheads="1"/>
          </p:cNvSpPr>
          <p:nvPr/>
        </p:nvSpPr>
        <p:spPr bwMode="auto">
          <a:xfrm>
            <a:off x="4896332" y="2066289"/>
            <a:ext cx="285750" cy="25146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9" name="Rectangle 388">
            <a:extLst>
              <a:ext uri="{FF2B5EF4-FFF2-40B4-BE49-F238E27FC236}">
                <a16:creationId xmlns:a16="http://schemas.microsoft.com/office/drawing/2014/main" id="{EA5C6F14-889F-4C16-B3D6-E6FB67EA7CB9}"/>
              </a:ext>
            </a:extLst>
          </p:cNvPr>
          <p:cNvSpPr>
            <a:spLocks noChangeArrowheads="1"/>
          </p:cNvSpPr>
          <p:nvPr/>
        </p:nvSpPr>
        <p:spPr bwMode="auto">
          <a:xfrm>
            <a:off x="6153632" y="2180589"/>
            <a:ext cx="285750" cy="400050"/>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0" name="Rectangle 389">
            <a:extLst>
              <a:ext uri="{FF2B5EF4-FFF2-40B4-BE49-F238E27FC236}">
                <a16:creationId xmlns:a16="http://schemas.microsoft.com/office/drawing/2014/main" id="{C007B3D8-C2A7-4671-9EDB-77BB6B0E6D05}"/>
              </a:ext>
            </a:extLst>
          </p:cNvPr>
          <p:cNvSpPr>
            <a:spLocks noChangeArrowheads="1"/>
          </p:cNvSpPr>
          <p:nvPr/>
        </p:nvSpPr>
        <p:spPr bwMode="auto">
          <a:xfrm>
            <a:off x="4896332" y="2523489"/>
            <a:ext cx="285750" cy="400050"/>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1" name="Line 391">
            <a:extLst>
              <a:ext uri="{FF2B5EF4-FFF2-40B4-BE49-F238E27FC236}">
                <a16:creationId xmlns:a16="http://schemas.microsoft.com/office/drawing/2014/main" id="{1DE9A49E-6247-4210-925F-03321B9F652C}"/>
              </a:ext>
            </a:extLst>
          </p:cNvPr>
          <p:cNvSpPr>
            <a:spLocks noChangeShapeType="1"/>
          </p:cNvSpPr>
          <p:nvPr/>
        </p:nvSpPr>
        <p:spPr bwMode="auto">
          <a:xfrm flipH="1" flipV="1">
            <a:off x="6439382" y="2187569"/>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2" name="Line 392">
            <a:extLst>
              <a:ext uri="{FF2B5EF4-FFF2-40B4-BE49-F238E27FC236}">
                <a16:creationId xmlns:a16="http://schemas.microsoft.com/office/drawing/2014/main" id="{DC636C4A-1C44-4CBE-A1BF-05DDF45ECAFC}"/>
              </a:ext>
            </a:extLst>
          </p:cNvPr>
          <p:cNvSpPr>
            <a:spLocks noChangeShapeType="1"/>
          </p:cNvSpPr>
          <p:nvPr/>
        </p:nvSpPr>
        <p:spPr bwMode="auto">
          <a:xfrm flipH="1" flipV="1">
            <a:off x="6439382" y="2587619"/>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3" name="Line 396">
            <a:extLst>
              <a:ext uri="{FF2B5EF4-FFF2-40B4-BE49-F238E27FC236}">
                <a16:creationId xmlns:a16="http://schemas.microsoft.com/office/drawing/2014/main" id="{22F13D8F-0E98-411F-9A4B-B56EF2BCE037}"/>
              </a:ext>
            </a:extLst>
          </p:cNvPr>
          <p:cNvSpPr>
            <a:spLocks noChangeShapeType="1"/>
          </p:cNvSpPr>
          <p:nvPr/>
        </p:nvSpPr>
        <p:spPr bwMode="auto">
          <a:xfrm flipV="1">
            <a:off x="5182082" y="2180589"/>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4" name="Line 397">
            <a:extLst>
              <a:ext uri="{FF2B5EF4-FFF2-40B4-BE49-F238E27FC236}">
                <a16:creationId xmlns:a16="http://schemas.microsoft.com/office/drawing/2014/main" id="{E8F23E01-3FA8-4264-9B76-7C0D84669AE6}"/>
              </a:ext>
            </a:extLst>
          </p:cNvPr>
          <p:cNvSpPr>
            <a:spLocks noChangeShapeType="1"/>
          </p:cNvSpPr>
          <p:nvPr/>
        </p:nvSpPr>
        <p:spPr bwMode="auto">
          <a:xfrm flipV="1">
            <a:off x="5182082" y="2580639"/>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15" name="Text Box 400">
            <a:extLst>
              <a:ext uri="{FF2B5EF4-FFF2-40B4-BE49-F238E27FC236}">
                <a16:creationId xmlns:a16="http://schemas.microsoft.com/office/drawing/2014/main" id="{DA25FEB8-CF48-4092-851D-F30458F6B302}"/>
              </a:ext>
            </a:extLst>
          </p:cNvPr>
          <p:cNvSpPr txBox="1">
            <a:spLocks noChangeArrowheads="1"/>
          </p:cNvSpPr>
          <p:nvPr/>
        </p:nvSpPr>
        <p:spPr bwMode="auto">
          <a:xfrm>
            <a:off x="4267200" y="1391383"/>
            <a:ext cx="1544013"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Parent</a:t>
            </a:r>
          </a:p>
          <a:p>
            <a:pPr algn="ctr"/>
            <a:r>
              <a:rPr lang="en-US" sz="1800" dirty="0"/>
              <a:t>virtual memory</a:t>
            </a:r>
          </a:p>
        </p:txBody>
      </p:sp>
      <p:sp>
        <p:nvSpPr>
          <p:cNvPr id="16" name="Rectangle 379">
            <a:extLst>
              <a:ext uri="{FF2B5EF4-FFF2-40B4-BE49-F238E27FC236}">
                <a16:creationId xmlns:a16="http://schemas.microsoft.com/office/drawing/2014/main" id="{5ECAD8C9-F47C-470E-9E3C-B19E57530CAC}"/>
              </a:ext>
            </a:extLst>
          </p:cNvPr>
          <p:cNvSpPr>
            <a:spLocks noChangeArrowheads="1"/>
          </p:cNvSpPr>
          <p:nvPr/>
        </p:nvSpPr>
        <p:spPr bwMode="auto">
          <a:xfrm>
            <a:off x="7366733" y="3284057"/>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7" name="Rectangle 388">
            <a:extLst>
              <a:ext uri="{FF2B5EF4-FFF2-40B4-BE49-F238E27FC236}">
                <a16:creationId xmlns:a16="http://schemas.microsoft.com/office/drawing/2014/main" id="{AA6A388B-8B5D-45BE-8970-A3A0BDA68A25}"/>
              </a:ext>
            </a:extLst>
          </p:cNvPr>
          <p:cNvSpPr>
            <a:spLocks noChangeArrowheads="1"/>
          </p:cNvSpPr>
          <p:nvPr/>
        </p:nvSpPr>
        <p:spPr bwMode="auto">
          <a:xfrm>
            <a:off x="6153632" y="3042127"/>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8" name="Rectangle 389">
            <a:extLst>
              <a:ext uri="{FF2B5EF4-FFF2-40B4-BE49-F238E27FC236}">
                <a16:creationId xmlns:a16="http://schemas.microsoft.com/office/drawing/2014/main" id="{984B33F5-2062-43F3-8B13-2DC62C3AC07B}"/>
              </a:ext>
            </a:extLst>
          </p:cNvPr>
          <p:cNvSpPr>
            <a:spLocks noChangeArrowheads="1"/>
          </p:cNvSpPr>
          <p:nvPr/>
        </p:nvSpPr>
        <p:spPr bwMode="auto">
          <a:xfrm>
            <a:off x="4896332" y="3385027"/>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19" name="Line 391">
            <a:extLst>
              <a:ext uri="{FF2B5EF4-FFF2-40B4-BE49-F238E27FC236}">
                <a16:creationId xmlns:a16="http://schemas.microsoft.com/office/drawing/2014/main" id="{F3FAD98D-1468-47B1-A4BD-54D191593E94}"/>
              </a:ext>
            </a:extLst>
          </p:cNvPr>
          <p:cNvSpPr>
            <a:spLocks noChangeShapeType="1"/>
          </p:cNvSpPr>
          <p:nvPr/>
        </p:nvSpPr>
        <p:spPr bwMode="auto">
          <a:xfrm flipH="1" flipV="1">
            <a:off x="6439382" y="3049107"/>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0" name="Line 392">
            <a:extLst>
              <a:ext uri="{FF2B5EF4-FFF2-40B4-BE49-F238E27FC236}">
                <a16:creationId xmlns:a16="http://schemas.microsoft.com/office/drawing/2014/main" id="{D7AF0BC6-A807-41D9-9837-F15AA105B3EC}"/>
              </a:ext>
            </a:extLst>
          </p:cNvPr>
          <p:cNvSpPr>
            <a:spLocks noChangeShapeType="1"/>
          </p:cNvSpPr>
          <p:nvPr/>
        </p:nvSpPr>
        <p:spPr bwMode="auto">
          <a:xfrm flipH="1" flipV="1">
            <a:off x="6439382" y="3449157"/>
            <a:ext cx="919162" cy="23495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1" name="Line 396">
            <a:extLst>
              <a:ext uri="{FF2B5EF4-FFF2-40B4-BE49-F238E27FC236}">
                <a16:creationId xmlns:a16="http://schemas.microsoft.com/office/drawing/2014/main" id="{F621AD80-2F72-42B0-987A-EBBD187A155D}"/>
              </a:ext>
            </a:extLst>
          </p:cNvPr>
          <p:cNvSpPr>
            <a:spLocks noChangeShapeType="1"/>
          </p:cNvSpPr>
          <p:nvPr/>
        </p:nvSpPr>
        <p:spPr bwMode="auto">
          <a:xfrm flipV="1">
            <a:off x="5182082" y="3042127"/>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2" name="Line 397">
            <a:extLst>
              <a:ext uri="{FF2B5EF4-FFF2-40B4-BE49-F238E27FC236}">
                <a16:creationId xmlns:a16="http://schemas.microsoft.com/office/drawing/2014/main" id="{E131BBBC-E33D-4480-9A6A-9EC754F15A7E}"/>
              </a:ext>
            </a:extLst>
          </p:cNvPr>
          <p:cNvSpPr>
            <a:spLocks noChangeShapeType="1"/>
          </p:cNvSpPr>
          <p:nvPr/>
        </p:nvSpPr>
        <p:spPr bwMode="auto">
          <a:xfrm flipV="1">
            <a:off x="5182082" y="3442177"/>
            <a:ext cx="971550" cy="3429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23" name="Text Box 380">
            <a:extLst>
              <a:ext uri="{FF2B5EF4-FFF2-40B4-BE49-F238E27FC236}">
                <a16:creationId xmlns:a16="http://schemas.microsoft.com/office/drawing/2014/main" id="{C942CD44-598F-4519-8520-A45013E8A24C}"/>
              </a:ext>
            </a:extLst>
          </p:cNvPr>
          <p:cNvSpPr txBox="1">
            <a:spLocks noChangeArrowheads="1"/>
          </p:cNvSpPr>
          <p:nvPr/>
        </p:nvSpPr>
        <p:spPr bwMode="auto">
          <a:xfrm>
            <a:off x="7644294" y="3299416"/>
            <a:ext cx="1228221" cy="369332"/>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File on disk</a:t>
            </a:r>
          </a:p>
        </p:txBody>
      </p:sp>
      <p:sp>
        <p:nvSpPr>
          <p:cNvPr id="24" name="Rectangle 385">
            <a:extLst>
              <a:ext uri="{FF2B5EF4-FFF2-40B4-BE49-F238E27FC236}">
                <a16:creationId xmlns:a16="http://schemas.microsoft.com/office/drawing/2014/main" id="{45BE6C48-8C34-46D0-9D3A-2A270BE98E1C}"/>
              </a:ext>
            </a:extLst>
          </p:cNvPr>
          <p:cNvSpPr>
            <a:spLocks noChangeArrowheads="1"/>
          </p:cNvSpPr>
          <p:nvPr/>
        </p:nvSpPr>
        <p:spPr bwMode="auto">
          <a:xfrm>
            <a:off x="3313613" y="2066288"/>
            <a:ext cx="285750" cy="25146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5" name="Rectangle 389">
            <a:extLst>
              <a:ext uri="{FF2B5EF4-FFF2-40B4-BE49-F238E27FC236}">
                <a16:creationId xmlns:a16="http://schemas.microsoft.com/office/drawing/2014/main" id="{5A8AD4FB-D7D3-4EE9-AE9D-DB3EBFC890A3}"/>
              </a:ext>
            </a:extLst>
          </p:cNvPr>
          <p:cNvSpPr>
            <a:spLocks noChangeArrowheads="1"/>
          </p:cNvSpPr>
          <p:nvPr/>
        </p:nvSpPr>
        <p:spPr bwMode="auto">
          <a:xfrm>
            <a:off x="3313613" y="2523488"/>
            <a:ext cx="285750" cy="306761"/>
          </a:xfrm>
          <a:prstGeom prst="rect">
            <a:avLst/>
          </a:prstGeom>
          <a:solidFill>
            <a:schemeClr val="accent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8" name="Text Box 400">
            <a:extLst>
              <a:ext uri="{FF2B5EF4-FFF2-40B4-BE49-F238E27FC236}">
                <a16:creationId xmlns:a16="http://schemas.microsoft.com/office/drawing/2014/main" id="{C2B3AF57-41F4-4686-A013-BCE2DED26243}"/>
              </a:ext>
            </a:extLst>
          </p:cNvPr>
          <p:cNvSpPr txBox="1">
            <a:spLocks noChangeArrowheads="1"/>
          </p:cNvSpPr>
          <p:nvPr/>
        </p:nvSpPr>
        <p:spPr bwMode="auto">
          <a:xfrm>
            <a:off x="2684481" y="1391382"/>
            <a:ext cx="1544013"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Child</a:t>
            </a:r>
          </a:p>
          <a:p>
            <a:pPr algn="ctr"/>
            <a:r>
              <a:rPr lang="en-US" sz="1800" dirty="0"/>
              <a:t>virtual memory</a:t>
            </a:r>
          </a:p>
        </p:txBody>
      </p:sp>
      <p:sp>
        <p:nvSpPr>
          <p:cNvPr id="29" name="Rectangle 389">
            <a:extLst>
              <a:ext uri="{FF2B5EF4-FFF2-40B4-BE49-F238E27FC236}">
                <a16:creationId xmlns:a16="http://schemas.microsoft.com/office/drawing/2014/main" id="{7AFC67FF-BF55-44BE-9258-A14B74B0B416}"/>
              </a:ext>
            </a:extLst>
          </p:cNvPr>
          <p:cNvSpPr>
            <a:spLocks noChangeArrowheads="1"/>
          </p:cNvSpPr>
          <p:nvPr/>
        </p:nvSpPr>
        <p:spPr bwMode="auto">
          <a:xfrm>
            <a:off x="3313613" y="3385026"/>
            <a:ext cx="285750" cy="40005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32" name="Rectangle 31">
            <a:extLst>
              <a:ext uri="{FF2B5EF4-FFF2-40B4-BE49-F238E27FC236}">
                <a16:creationId xmlns:a16="http://schemas.microsoft.com/office/drawing/2014/main" id="{CC7C72E0-7949-4226-B9F3-21684FE7122E}"/>
              </a:ext>
            </a:extLst>
          </p:cNvPr>
          <p:cNvSpPr/>
          <p:nvPr/>
        </p:nvSpPr>
        <p:spPr bwMode="auto">
          <a:xfrm>
            <a:off x="3313613" y="2830249"/>
            <a:ext cx="285749" cy="93288"/>
          </a:xfrm>
          <a:prstGeom prst="rect">
            <a:avLst/>
          </a:prstGeom>
          <a:solidFill>
            <a:srgbClr val="FFC000"/>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33" name="Rectangle 32">
            <a:extLst>
              <a:ext uri="{FF2B5EF4-FFF2-40B4-BE49-F238E27FC236}">
                <a16:creationId xmlns:a16="http://schemas.microsoft.com/office/drawing/2014/main" id="{973CD232-E4CC-435B-9D65-C7D69DC069A9}"/>
              </a:ext>
            </a:extLst>
          </p:cNvPr>
          <p:cNvSpPr/>
          <p:nvPr/>
        </p:nvSpPr>
        <p:spPr bwMode="auto">
          <a:xfrm>
            <a:off x="6157727" y="2807177"/>
            <a:ext cx="281655" cy="83810"/>
          </a:xfrm>
          <a:prstGeom prst="rect">
            <a:avLst/>
          </a:prstGeom>
          <a:solidFill>
            <a:srgbClr val="FFC000"/>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34" name="Rectangle 33">
            <a:extLst>
              <a:ext uri="{FF2B5EF4-FFF2-40B4-BE49-F238E27FC236}">
                <a16:creationId xmlns:a16="http://schemas.microsoft.com/office/drawing/2014/main" id="{DAC9B03F-36D1-4EAE-A1BC-A6D82DCB9071}"/>
              </a:ext>
            </a:extLst>
          </p:cNvPr>
          <p:cNvSpPr/>
          <p:nvPr/>
        </p:nvSpPr>
        <p:spPr bwMode="auto">
          <a:xfrm>
            <a:off x="7366733" y="2828136"/>
            <a:ext cx="281655" cy="83810"/>
          </a:xfrm>
          <a:prstGeom prst="rect">
            <a:avLst/>
          </a:prstGeom>
          <a:solidFill>
            <a:srgbClr val="FFC000"/>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35" name="Callout: Bent Line 34">
            <a:extLst>
              <a:ext uri="{FF2B5EF4-FFF2-40B4-BE49-F238E27FC236}">
                <a16:creationId xmlns:a16="http://schemas.microsoft.com/office/drawing/2014/main" id="{9F739299-164E-41D7-BED7-03EF6422FE0F}"/>
              </a:ext>
            </a:extLst>
          </p:cNvPr>
          <p:cNvSpPr/>
          <p:nvPr/>
        </p:nvSpPr>
        <p:spPr bwMode="auto">
          <a:xfrm flipH="1">
            <a:off x="1142997" y="2523487"/>
            <a:ext cx="1066801" cy="793443"/>
          </a:xfrm>
          <a:prstGeom prst="borderCallout2">
            <a:avLst>
              <a:gd name="adj1" fmla="val 18750"/>
              <a:gd name="adj2" fmla="val -8333"/>
              <a:gd name="adj3" fmla="val 18750"/>
              <a:gd name="adj4" fmla="val -16667"/>
              <a:gd name="adj5" fmla="val 43425"/>
              <a:gd name="adj6" fmla="val -99470"/>
            </a:avLst>
          </a:prstGeom>
          <a:solidFill>
            <a:srgbClr val="FFC000"/>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Child wrote to this page</a:t>
            </a:r>
          </a:p>
        </p:txBody>
      </p:sp>
      <p:sp>
        <p:nvSpPr>
          <p:cNvPr id="38" name="Line 392">
            <a:extLst>
              <a:ext uri="{FF2B5EF4-FFF2-40B4-BE49-F238E27FC236}">
                <a16:creationId xmlns:a16="http://schemas.microsoft.com/office/drawing/2014/main" id="{8F6C7F5E-E84D-4331-8997-5A599F08FF59}"/>
              </a:ext>
            </a:extLst>
          </p:cNvPr>
          <p:cNvSpPr>
            <a:spLocks noChangeShapeType="1"/>
          </p:cNvSpPr>
          <p:nvPr/>
        </p:nvSpPr>
        <p:spPr bwMode="auto">
          <a:xfrm flipH="1" flipV="1">
            <a:off x="6432707" y="2792889"/>
            <a:ext cx="934025" cy="3736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
        <p:nvSpPr>
          <p:cNvPr id="39" name="Line 392">
            <a:extLst>
              <a:ext uri="{FF2B5EF4-FFF2-40B4-BE49-F238E27FC236}">
                <a16:creationId xmlns:a16="http://schemas.microsoft.com/office/drawing/2014/main" id="{0CA563C0-FC3E-4A32-82B7-147428817220}"/>
              </a:ext>
            </a:extLst>
          </p:cNvPr>
          <p:cNvSpPr>
            <a:spLocks noChangeShapeType="1"/>
          </p:cNvSpPr>
          <p:nvPr/>
        </p:nvSpPr>
        <p:spPr bwMode="auto">
          <a:xfrm flipH="1" flipV="1">
            <a:off x="6439382" y="2899365"/>
            <a:ext cx="934025" cy="20198"/>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sz="1800"/>
          </a:p>
        </p:txBody>
      </p:sp>
    </p:spTree>
    <p:extLst>
      <p:ext uri="{BB962C8B-B14F-4D97-AF65-F5344CB8AC3E}">
        <p14:creationId xmlns:p14="http://schemas.microsoft.com/office/powerpoint/2010/main" val="1008724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F693-279E-4CDA-8A6E-317DE02B0B6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024EB7F-87BB-4E10-BA54-59CBBC49EA1B}"/>
              </a:ext>
            </a:extLst>
          </p:cNvPr>
          <p:cNvSpPr>
            <a:spLocks noGrp="1"/>
          </p:cNvSpPr>
          <p:nvPr>
            <p:ph idx="1"/>
          </p:nvPr>
        </p:nvSpPr>
        <p:spPr/>
        <p:txBody>
          <a:bodyPr/>
          <a:lstStyle/>
          <a:p>
            <a:r>
              <a:rPr lang="en-US" dirty="0"/>
              <a:t>Multi-level page tables reduce total memory consumption of page tables</a:t>
            </a:r>
          </a:p>
          <a:p>
            <a:r>
              <a:rPr lang="en-US" dirty="0"/>
              <a:t>Translation lookaside buffers reduce time cost of translation</a:t>
            </a:r>
          </a:p>
          <a:p>
            <a:r>
              <a:rPr lang="en-US" dirty="0"/>
              <a:t>Real systems have 3 to 5 levels of page table</a:t>
            </a:r>
          </a:p>
          <a:p>
            <a:r>
              <a:rPr lang="en-US" dirty="0"/>
              <a:t>Virtual memory makes nifty things possible</a:t>
            </a:r>
          </a:p>
          <a:p>
            <a:pPr lvl="1"/>
            <a:r>
              <a:rPr lang="en-US" dirty="0"/>
              <a:t>Memory protection and process isolation</a:t>
            </a:r>
          </a:p>
          <a:p>
            <a:pPr lvl="1"/>
            <a:r>
              <a:rPr lang="en-US" dirty="0"/>
              <a:t>Paging/swapping (disk as extra RAM)</a:t>
            </a:r>
          </a:p>
          <a:p>
            <a:pPr lvl="1"/>
            <a:r>
              <a:rPr lang="en-US" dirty="0"/>
              <a:t>Memory-mapped files (RAM as cache for disk)</a:t>
            </a:r>
          </a:p>
          <a:p>
            <a:pPr lvl="1"/>
            <a:r>
              <a:rPr lang="en-US" dirty="0"/>
              <a:t>Copy-on-write sharing</a:t>
            </a:r>
          </a:p>
        </p:txBody>
      </p:sp>
    </p:spTree>
    <p:extLst>
      <p:ext uri="{BB962C8B-B14F-4D97-AF65-F5344CB8AC3E}">
        <p14:creationId xmlns:p14="http://schemas.microsoft.com/office/powerpoint/2010/main" val="323037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1457-27C0-7224-A049-A62C4D5E244C}"/>
              </a:ext>
            </a:extLst>
          </p:cNvPr>
          <p:cNvSpPr>
            <a:spLocks noGrp="1"/>
          </p:cNvSpPr>
          <p:nvPr>
            <p:ph type="title"/>
          </p:nvPr>
        </p:nvSpPr>
        <p:spPr/>
        <p:txBody>
          <a:bodyPr/>
          <a:lstStyle/>
          <a:p>
            <a:r>
              <a:rPr lang="en-US" dirty="0"/>
              <a:t>Review: Memory Accesses with VM</a:t>
            </a:r>
          </a:p>
        </p:txBody>
      </p:sp>
      <p:sp>
        <p:nvSpPr>
          <p:cNvPr id="4" name="Oval 3">
            <a:extLst>
              <a:ext uri="{FF2B5EF4-FFF2-40B4-BE49-F238E27FC236}">
                <a16:creationId xmlns:a16="http://schemas.microsoft.com/office/drawing/2014/main" id="{85BB65B0-E685-B29A-626E-A54C04C512D6}"/>
              </a:ext>
            </a:extLst>
          </p:cNvPr>
          <p:cNvSpPr/>
          <p:nvPr/>
        </p:nvSpPr>
        <p:spPr bwMode="auto">
          <a:xfrm>
            <a:off x="483577" y="1498585"/>
            <a:ext cx="2362200" cy="762000"/>
          </a:xfrm>
          <a:prstGeom prst="ellipse">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CPU sends virtual address to MMU</a:t>
            </a:r>
          </a:p>
        </p:txBody>
      </p:sp>
      <p:sp>
        <p:nvSpPr>
          <p:cNvPr id="5" name="Rectangle 4">
            <a:extLst>
              <a:ext uri="{FF2B5EF4-FFF2-40B4-BE49-F238E27FC236}">
                <a16:creationId xmlns:a16="http://schemas.microsoft.com/office/drawing/2014/main" id="{45FAAB48-B88D-EF6C-ABB1-01700E7A8E0A}"/>
              </a:ext>
            </a:extLst>
          </p:cNvPr>
          <p:cNvSpPr/>
          <p:nvPr/>
        </p:nvSpPr>
        <p:spPr bwMode="auto">
          <a:xfrm>
            <a:off x="731227" y="2568819"/>
            <a:ext cx="1866900" cy="7620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MMU looks up physical address in page table</a:t>
            </a:r>
          </a:p>
        </p:txBody>
      </p:sp>
      <p:sp>
        <p:nvSpPr>
          <p:cNvPr id="6" name="Flowchart: Decision 5">
            <a:extLst>
              <a:ext uri="{FF2B5EF4-FFF2-40B4-BE49-F238E27FC236}">
                <a16:creationId xmlns:a16="http://schemas.microsoft.com/office/drawing/2014/main" id="{371E45D8-51F8-2B1F-229A-314C038E0F4E}"/>
              </a:ext>
            </a:extLst>
          </p:cNvPr>
          <p:cNvSpPr/>
          <p:nvPr/>
        </p:nvSpPr>
        <p:spPr bwMode="auto">
          <a:xfrm>
            <a:off x="661756" y="3639054"/>
            <a:ext cx="2005842" cy="838200"/>
          </a:xfrm>
          <a:prstGeom prst="flowChartDecision">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Present?</a:t>
            </a:r>
          </a:p>
        </p:txBody>
      </p:sp>
      <p:sp>
        <p:nvSpPr>
          <p:cNvPr id="7" name="Rectangle 6">
            <a:extLst>
              <a:ext uri="{FF2B5EF4-FFF2-40B4-BE49-F238E27FC236}">
                <a16:creationId xmlns:a16="http://schemas.microsoft.com/office/drawing/2014/main" id="{F6AF8080-7F24-313B-8CD1-29F806DFC90A}"/>
              </a:ext>
            </a:extLst>
          </p:cNvPr>
          <p:cNvSpPr/>
          <p:nvPr/>
        </p:nvSpPr>
        <p:spPr bwMode="auto">
          <a:xfrm>
            <a:off x="3467264" y="3712276"/>
            <a:ext cx="1371600" cy="6858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MMU triggers page fault</a:t>
            </a:r>
          </a:p>
        </p:txBody>
      </p:sp>
      <p:sp>
        <p:nvSpPr>
          <p:cNvPr id="10" name="Rectangle 9">
            <a:extLst>
              <a:ext uri="{FF2B5EF4-FFF2-40B4-BE49-F238E27FC236}">
                <a16:creationId xmlns:a16="http://schemas.microsoft.com/office/drawing/2014/main" id="{E78E7229-E895-1A6E-8089-6D5ACABDB5E9}"/>
              </a:ext>
            </a:extLst>
          </p:cNvPr>
          <p:cNvSpPr/>
          <p:nvPr/>
        </p:nvSpPr>
        <p:spPr bwMode="auto">
          <a:xfrm>
            <a:off x="5562600" y="3636076"/>
            <a:ext cx="2209800" cy="838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OS takes control and does stuff we’ll discuss in next 2 classes</a:t>
            </a:r>
          </a:p>
        </p:txBody>
      </p:sp>
      <p:sp>
        <p:nvSpPr>
          <p:cNvPr id="13" name="Rectangle 12">
            <a:extLst>
              <a:ext uri="{FF2B5EF4-FFF2-40B4-BE49-F238E27FC236}">
                <a16:creationId xmlns:a16="http://schemas.microsoft.com/office/drawing/2014/main" id="{674D622C-48CE-6CFB-A0FB-F9ADFC8E923B}"/>
              </a:ext>
            </a:extLst>
          </p:cNvPr>
          <p:cNvSpPr/>
          <p:nvPr/>
        </p:nvSpPr>
        <p:spPr bwMode="auto">
          <a:xfrm>
            <a:off x="521677" y="4785489"/>
            <a:ext cx="2286000" cy="838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MMU sends physical address to cache</a:t>
            </a:r>
          </a:p>
        </p:txBody>
      </p:sp>
      <p:sp>
        <p:nvSpPr>
          <p:cNvPr id="14" name="Oval 13">
            <a:extLst>
              <a:ext uri="{FF2B5EF4-FFF2-40B4-BE49-F238E27FC236}">
                <a16:creationId xmlns:a16="http://schemas.microsoft.com/office/drawing/2014/main" id="{03BCDBAB-DEB9-885F-1B36-88FAEA7B4C07}"/>
              </a:ext>
            </a:extLst>
          </p:cNvPr>
          <p:cNvSpPr/>
          <p:nvPr/>
        </p:nvSpPr>
        <p:spPr bwMode="auto">
          <a:xfrm>
            <a:off x="788377" y="5931923"/>
            <a:ext cx="1752600" cy="609600"/>
          </a:xfrm>
          <a:prstGeom prst="ellipse">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Cache sends data to CPU</a:t>
            </a:r>
          </a:p>
        </p:txBody>
      </p:sp>
      <p:cxnSp>
        <p:nvCxnSpPr>
          <p:cNvPr id="16" name="Straight Arrow Connector 15">
            <a:extLst>
              <a:ext uri="{FF2B5EF4-FFF2-40B4-BE49-F238E27FC236}">
                <a16:creationId xmlns:a16="http://schemas.microsoft.com/office/drawing/2014/main" id="{AD2AF4F8-7914-2CFD-F77E-298E7437EB77}"/>
              </a:ext>
            </a:extLst>
          </p:cNvPr>
          <p:cNvCxnSpPr>
            <a:cxnSpLocks/>
            <a:stCxn id="4" idx="4"/>
            <a:endCxn id="5" idx="0"/>
          </p:cNvCxnSpPr>
          <p:nvPr/>
        </p:nvCxnSpPr>
        <p:spPr bwMode="auto">
          <a:xfrm>
            <a:off x="1664677" y="2260585"/>
            <a:ext cx="0" cy="308234"/>
          </a:xfrm>
          <a:prstGeom prst="straightConnector1">
            <a:avLst/>
          </a:prstGeom>
          <a:noFill/>
          <a:ln w="25400" cap="flat" cmpd="sng" algn="ctr">
            <a:solidFill>
              <a:schemeClr val="tx1"/>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D6EB6E53-E181-744D-50E7-4D830C8E2A2A}"/>
              </a:ext>
            </a:extLst>
          </p:cNvPr>
          <p:cNvCxnSpPr>
            <a:cxnSpLocks/>
            <a:stCxn id="5" idx="2"/>
            <a:endCxn id="6" idx="0"/>
          </p:cNvCxnSpPr>
          <p:nvPr/>
        </p:nvCxnSpPr>
        <p:spPr bwMode="auto">
          <a:xfrm>
            <a:off x="1664677" y="3330819"/>
            <a:ext cx="0" cy="308235"/>
          </a:xfrm>
          <a:prstGeom prst="straightConnector1">
            <a:avLst/>
          </a:prstGeom>
          <a:noFill/>
          <a:ln w="25400" cap="flat" cmpd="sng" algn="ctr">
            <a:solidFill>
              <a:schemeClr val="tx1"/>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FFA4F58E-9778-2455-F8EE-902B016A102E}"/>
              </a:ext>
            </a:extLst>
          </p:cNvPr>
          <p:cNvCxnSpPr>
            <a:cxnSpLocks/>
            <a:stCxn id="6" idx="2"/>
            <a:endCxn id="13" idx="0"/>
          </p:cNvCxnSpPr>
          <p:nvPr/>
        </p:nvCxnSpPr>
        <p:spPr bwMode="auto">
          <a:xfrm>
            <a:off x="1664677" y="4477254"/>
            <a:ext cx="0" cy="308235"/>
          </a:xfrm>
          <a:prstGeom prst="straightConnector1">
            <a:avLst/>
          </a:prstGeom>
          <a:noFill/>
          <a:ln w="25400"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49318955-B72D-0C08-C129-6685CD1D4BF3}"/>
              </a:ext>
            </a:extLst>
          </p:cNvPr>
          <p:cNvCxnSpPr>
            <a:stCxn id="13" idx="2"/>
            <a:endCxn id="14" idx="0"/>
          </p:cNvCxnSpPr>
          <p:nvPr/>
        </p:nvCxnSpPr>
        <p:spPr bwMode="auto">
          <a:xfrm>
            <a:off x="1664677" y="5623689"/>
            <a:ext cx="0" cy="308234"/>
          </a:xfrm>
          <a:prstGeom prst="straightConnector1">
            <a:avLst/>
          </a:prstGeom>
          <a:noFill/>
          <a:ln w="25400"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5C2672D2-B5F3-609F-071C-00FC16805531}"/>
              </a:ext>
            </a:extLst>
          </p:cNvPr>
          <p:cNvCxnSpPr>
            <a:cxnSpLocks/>
            <a:stCxn id="6" idx="3"/>
            <a:endCxn id="7" idx="1"/>
          </p:cNvCxnSpPr>
          <p:nvPr/>
        </p:nvCxnSpPr>
        <p:spPr bwMode="auto">
          <a:xfrm flipV="1">
            <a:off x="2667598" y="4055176"/>
            <a:ext cx="799666" cy="2978"/>
          </a:xfrm>
          <a:prstGeom prst="straightConnector1">
            <a:avLst/>
          </a:prstGeom>
          <a:noFill/>
          <a:ln w="254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ED2EA048-AE0C-A833-30FC-28F2E07D9F22}"/>
              </a:ext>
            </a:extLst>
          </p:cNvPr>
          <p:cNvCxnSpPr>
            <a:cxnSpLocks/>
            <a:stCxn id="7" idx="3"/>
            <a:endCxn id="10" idx="1"/>
          </p:cNvCxnSpPr>
          <p:nvPr/>
        </p:nvCxnSpPr>
        <p:spPr bwMode="auto">
          <a:xfrm>
            <a:off x="4838864" y="4055176"/>
            <a:ext cx="723736" cy="0"/>
          </a:xfrm>
          <a:prstGeom prst="straightConnector1">
            <a:avLst/>
          </a:prstGeom>
          <a:noFill/>
          <a:ln w="25400" cap="flat" cmpd="sng" algn="ctr">
            <a:solidFill>
              <a:schemeClr val="tx1"/>
            </a:solidFill>
            <a:prstDash val="solid"/>
            <a:round/>
            <a:headEnd type="none" w="med" len="med"/>
            <a:tailEnd type="triangle"/>
          </a:ln>
          <a:effectLst/>
        </p:spPr>
      </p:cxnSp>
      <p:sp>
        <p:nvSpPr>
          <p:cNvPr id="31" name="TextBox 30">
            <a:extLst>
              <a:ext uri="{FF2B5EF4-FFF2-40B4-BE49-F238E27FC236}">
                <a16:creationId xmlns:a16="http://schemas.microsoft.com/office/drawing/2014/main" id="{22F97232-5DA3-1967-53A8-954BD7D4ACB4}"/>
              </a:ext>
            </a:extLst>
          </p:cNvPr>
          <p:cNvSpPr txBox="1"/>
          <p:nvPr/>
        </p:nvSpPr>
        <p:spPr>
          <a:xfrm>
            <a:off x="2667963" y="3712276"/>
            <a:ext cx="399468" cy="307777"/>
          </a:xfrm>
          <a:prstGeom prst="rect">
            <a:avLst/>
          </a:prstGeom>
          <a:noFill/>
        </p:spPr>
        <p:txBody>
          <a:bodyPr wrap="none" rtlCol="0">
            <a:spAutoFit/>
          </a:bodyPr>
          <a:lstStyle/>
          <a:p>
            <a:r>
              <a:rPr lang="en-US" sz="1400" dirty="0">
                <a:latin typeface="Calibri" pitchFamily="34" charset="0"/>
              </a:rPr>
              <a:t>No</a:t>
            </a:r>
          </a:p>
        </p:txBody>
      </p:sp>
      <p:sp>
        <p:nvSpPr>
          <p:cNvPr id="32" name="TextBox 31">
            <a:extLst>
              <a:ext uri="{FF2B5EF4-FFF2-40B4-BE49-F238E27FC236}">
                <a16:creationId xmlns:a16="http://schemas.microsoft.com/office/drawing/2014/main" id="{FCAF8399-17EC-9383-E8F0-CC4F6AB7E3AA}"/>
              </a:ext>
            </a:extLst>
          </p:cNvPr>
          <p:cNvSpPr txBox="1"/>
          <p:nvPr/>
        </p:nvSpPr>
        <p:spPr>
          <a:xfrm>
            <a:off x="1664677" y="4420558"/>
            <a:ext cx="425181" cy="307777"/>
          </a:xfrm>
          <a:prstGeom prst="rect">
            <a:avLst/>
          </a:prstGeom>
          <a:noFill/>
        </p:spPr>
        <p:txBody>
          <a:bodyPr wrap="none" rtlCol="0">
            <a:spAutoFit/>
          </a:bodyPr>
          <a:lstStyle/>
          <a:p>
            <a:r>
              <a:rPr lang="en-US" sz="1400" dirty="0">
                <a:latin typeface="Calibri" pitchFamily="34" charset="0"/>
              </a:rPr>
              <a:t>Yes</a:t>
            </a:r>
          </a:p>
        </p:txBody>
      </p:sp>
    </p:spTree>
    <p:extLst>
      <p:ext uri="{BB962C8B-B14F-4D97-AF65-F5344CB8AC3E}">
        <p14:creationId xmlns:p14="http://schemas.microsoft.com/office/powerpoint/2010/main" val="2091516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1457-27C0-7224-A049-A62C4D5E244C}"/>
              </a:ext>
            </a:extLst>
          </p:cNvPr>
          <p:cNvSpPr>
            <a:spLocks noGrp="1"/>
          </p:cNvSpPr>
          <p:nvPr>
            <p:ph type="title"/>
          </p:nvPr>
        </p:nvSpPr>
        <p:spPr/>
        <p:txBody>
          <a:bodyPr/>
          <a:lstStyle/>
          <a:p>
            <a:r>
              <a:rPr lang="en-US" dirty="0"/>
              <a:t>Review: Memory Accesses with VM</a:t>
            </a:r>
          </a:p>
        </p:txBody>
      </p:sp>
      <p:sp>
        <p:nvSpPr>
          <p:cNvPr id="4" name="Oval 3">
            <a:extLst>
              <a:ext uri="{FF2B5EF4-FFF2-40B4-BE49-F238E27FC236}">
                <a16:creationId xmlns:a16="http://schemas.microsoft.com/office/drawing/2014/main" id="{85BB65B0-E685-B29A-626E-A54C04C512D6}"/>
              </a:ext>
            </a:extLst>
          </p:cNvPr>
          <p:cNvSpPr/>
          <p:nvPr/>
        </p:nvSpPr>
        <p:spPr bwMode="auto">
          <a:xfrm>
            <a:off x="483577" y="1498585"/>
            <a:ext cx="2362200" cy="762000"/>
          </a:xfrm>
          <a:prstGeom prst="ellipse">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CPU sends virtual address to MMU</a:t>
            </a:r>
          </a:p>
        </p:txBody>
      </p:sp>
      <p:sp>
        <p:nvSpPr>
          <p:cNvPr id="5" name="Rectangle 4">
            <a:extLst>
              <a:ext uri="{FF2B5EF4-FFF2-40B4-BE49-F238E27FC236}">
                <a16:creationId xmlns:a16="http://schemas.microsoft.com/office/drawing/2014/main" id="{45FAAB48-B88D-EF6C-ABB1-01700E7A8E0A}"/>
              </a:ext>
            </a:extLst>
          </p:cNvPr>
          <p:cNvSpPr/>
          <p:nvPr/>
        </p:nvSpPr>
        <p:spPr bwMode="auto">
          <a:xfrm>
            <a:off x="731227" y="2568819"/>
            <a:ext cx="1866900" cy="7620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MMU looks up physical address in page table</a:t>
            </a:r>
          </a:p>
        </p:txBody>
      </p:sp>
      <p:sp>
        <p:nvSpPr>
          <p:cNvPr id="6" name="Flowchart: Decision 5">
            <a:extLst>
              <a:ext uri="{FF2B5EF4-FFF2-40B4-BE49-F238E27FC236}">
                <a16:creationId xmlns:a16="http://schemas.microsoft.com/office/drawing/2014/main" id="{371E45D8-51F8-2B1F-229A-314C038E0F4E}"/>
              </a:ext>
            </a:extLst>
          </p:cNvPr>
          <p:cNvSpPr/>
          <p:nvPr/>
        </p:nvSpPr>
        <p:spPr bwMode="auto">
          <a:xfrm>
            <a:off x="661756" y="3639054"/>
            <a:ext cx="2005842" cy="838200"/>
          </a:xfrm>
          <a:prstGeom prst="flowChartDecision">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Present?</a:t>
            </a:r>
          </a:p>
        </p:txBody>
      </p:sp>
      <p:sp>
        <p:nvSpPr>
          <p:cNvPr id="7" name="Rectangle 6">
            <a:extLst>
              <a:ext uri="{FF2B5EF4-FFF2-40B4-BE49-F238E27FC236}">
                <a16:creationId xmlns:a16="http://schemas.microsoft.com/office/drawing/2014/main" id="{F6AF8080-7F24-313B-8CD1-29F806DFC90A}"/>
              </a:ext>
            </a:extLst>
          </p:cNvPr>
          <p:cNvSpPr/>
          <p:nvPr/>
        </p:nvSpPr>
        <p:spPr bwMode="auto">
          <a:xfrm>
            <a:off x="3467264" y="3712276"/>
            <a:ext cx="1371600" cy="6858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MMU triggers page fault</a:t>
            </a:r>
          </a:p>
        </p:txBody>
      </p:sp>
      <p:sp>
        <p:nvSpPr>
          <p:cNvPr id="9" name="Oval 8">
            <a:extLst>
              <a:ext uri="{FF2B5EF4-FFF2-40B4-BE49-F238E27FC236}">
                <a16:creationId xmlns:a16="http://schemas.microsoft.com/office/drawing/2014/main" id="{0D438AC6-34A4-0930-94A5-9A8662717840}"/>
              </a:ext>
            </a:extLst>
          </p:cNvPr>
          <p:cNvSpPr/>
          <p:nvPr/>
        </p:nvSpPr>
        <p:spPr bwMode="auto">
          <a:xfrm>
            <a:off x="5562600" y="5185537"/>
            <a:ext cx="2209800" cy="1066800"/>
          </a:xfrm>
          <a:prstGeom prst="ellipse">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OS terminates malfunctioning process</a:t>
            </a:r>
          </a:p>
        </p:txBody>
      </p:sp>
      <p:sp>
        <p:nvSpPr>
          <p:cNvPr id="10" name="Rectangle 9">
            <a:extLst>
              <a:ext uri="{FF2B5EF4-FFF2-40B4-BE49-F238E27FC236}">
                <a16:creationId xmlns:a16="http://schemas.microsoft.com/office/drawing/2014/main" id="{E78E7229-E895-1A6E-8089-6D5ACABDB5E9}"/>
              </a:ext>
            </a:extLst>
          </p:cNvPr>
          <p:cNvSpPr/>
          <p:nvPr/>
        </p:nvSpPr>
        <p:spPr bwMode="auto">
          <a:xfrm>
            <a:off x="5562600" y="3636076"/>
            <a:ext cx="2209800" cy="838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OS takes control and tries to recover</a:t>
            </a:r>
          </a:p>
        </p:txBody>
      </p:sp>
      <p:sp>
        <p:nvSpPr>
          <p:cNvPr id="13" name="Rectangle 12">
            <a:extLst>
              <a:ext uri="{FF2B5EF4-FFF2-40B4-BE49-F238E27FC236}">
                <a16:creationId xmlns:a16="http://schemas.microsoft.com/office/drawing/2014/main" id="{674D622C-48CE-6CFB-A0FB-F9ADFC8E923B}"/>
              </a:ext>
            </a:extLst>
          </p:cNvPr>
          <p:cNvSpPr/>
          <p:nvPr/>
        </p:nvSpPr>
        <p:spPr bwMode="auto">
          <a:xfrm>
            <a:off x="521677" y="4785489"/>
            <a:ext cx="2286000" cy="838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MMU sends physical address to cache</a:t>
            </a:r>
          </a:p>
        </p:txBody>
      </p:sp>
      <p:sp>
        <p:nvSpPr>
          <p:cNvPr id="14" name="Oval 13">
            <a:extLst>
              <a:ext uri="{FF2B5EF4-FFF2-40B4-BE49-F238E27FC236}">
                <a16:creationId xmlns:a16="http://schemas.microsoft.com/office/drawing/2014/main" id="{03BCDBAB-DEB9-885F-1B36-88FAEA7B4C07}"/>
              </a:ext>
            </a:extLst>
          </p:cNvPr>
          <p:cNvSpPr/>
          <p:nvPr/>
        </p:nvSpPr>
        <p:spPr bwMode="auto">
          <a:xfrm>
            <a:off x="788377" y="5931923"/>
            <a:ext cx="1752600" cy="609600"/>
          </a:xfrm>
          <a:prstGeom prst="ellipse">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Cache sends data to CPU</a:t>
            </a:r>
          </a:p>
        </p:txBody>
      </p:sp>
      <p:cxnSp>
        <p:nvCxnSpPr>
          <p:cNvPr id="16" name="Straight Arrow Connector 15">
            <a:extLst>
              <a:ext uri="{FF2B5EF4-FFF2-40B4-BE49-F238E27FC236}">
                <a16:creationId xmlns:a16="http://schemas.microsoft.com/office/drawing/2014/main" id="{AD2AF4F8-7914-2CFD-F77E-298E7437EB77}"/>
              </a:ext>
            </a:extLst>
          </p:cNvPr>
          <p:cNvCxnSpPr>
            <a:cxnSpLocks/>
            <a:stCxn id="4" idx="4"/>
            <a:endCxn id="5" idx="0"/>
          </p:cNvCxnSpPr>
          <p:nvPr/>
        </p:nvCxnSpPr>
        <p:spPr bwMode="auto">
          <a:xfrm>
            <a:off x="1664677" y="2260585"/>
            <a:ext cx="0" cy="308234"/>
          </a:xfrm>
          <a:prstGeom prst="straightConnector1">
            <a:avLst/>
          </a:prstGeom>
          <a:noFill/>
          <a:ln w="25400" cap="flat" cmpd="sng" algn="ctr">
            <a:solidFill>
              <a:schemeClr val="tx1"/>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D6EB6E53-E181-744D-50E7-4D830C8E2A2A}"/>
              </a:ext>
            </a:extLst>
          </p:cNvPr>
          <p:cNvCxnSpPr>
            <a:cxnSpLocks/>
            <a:stCxn id="5" idx="2"/>
            <a:endCxn id="6" idx="0"/>
          </p:cNvCxnSpPr>
          <p:nvPr/>
        </p:nvCxnSpPr>
        <p:spPr bwMode="auto">
          <a:xfrm>
            <a:off x="1664677" y="3330819"/>
            <a:ext cx="0" cy="308235"/>
          </a:xfrm>
          <a:prstGeom prst="straightConnector1">
            <a:avLst/>
          </a:prstGeom>
          <a:noFill/>
          <a:ln w="25400" cap="flat" cmpd="sng" algn="ctr">
            <a:solidFill>
              <a:schemeClr val="tx1"/>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FFA4F58E-9778-2455-F8EE-902B016A102E}"/>
              </a:ext>
            </a:extLst>
          </p:cNvPr>
          <p:cNvCxnSpPr>
            <a:cxnSpLocks/>
            <a:stCxn id="6" idx="2"/>
            <a:endCxn id="13" idx="0"/>
          </p:cNvCxnSpPr>
          <p:nvPr/>
        </p:nvCxnSpPr>
        <p:spPr bwMode="auto">
          <a:xfrm>
            <a:off x="1664677" y="4477254"/>
            <a:ext cx="0" cy="308235"/>
          </a:xfrm>
          <a:prstGeom prst="straightConnector1">
            <a:avLst/>
          </a:prstGeom>
          <a:noFill/>
          <a:ln w="25400"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49318955-B72D-0C08-C129-6685CD1D4BF3}"/>
              </a:ext>
            </a:extLst>
          </p:cNvPr>
          <p:cNvCxnSpPr>
            <a:stCxn id="13" idx="2"/>
            <a:endCxn id="14" idx="0"/>
          </p:cNvCxnSpPr>
          <p:nvPr/>
        </p:nvCxnSpPr>
        <p:spPr bwMode="auto">
          <a:xfrm>
            <a:off x="1664677" y="5623689"/>
            <a:ext cx="0" cy="308234"/>
          </a:xfrm>
          <a:prstGeom prst="straightConnector1">
            <a:avLst/>
          </a:prstGeom>
          <a:noFill/>
          <a:ln w="25400"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5C2672D2-B5F3-609F-071C-00FC16805531}"/>
              </a:ext>
            </a:extLst>
          </p:cNvPr>
          <p:cNvCxnSpPr>
            <a:cxnSpLocks/>
            <a:stCxn id="6" idx="3"/>
            <a:endCxn id="7" idx="1"/>
          </p:cNvCxnSpPr>
          <p:nvPr/>
        </p:nvCxnSpPr>
        <p:spPr bwMode="auto">
          <a:xfrm flipV="1">
            <a:off x="2667598" y="4055176"/>
            <a:ext cx="799666" cy="2978"/>
          </a:xfrm>
          <a:prstGeom prst="straightConnector1">
            <a:avLst/>
          </a:prstGeom>
          <a:noFill/>
          <a:ln w="254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ED2EA048-AE0C-A833-30FC-28F2E07D9F22}"/>
              </a:ext>
            </a:extLst>
          </p:cNvPr>
          <p:cNvCxnSpPr>
            <a:cxnSpLocks/>
            <a:stCxn id="7" idx="3"/>
            <a:endCxn id="10" idx="1"/>
          </p:cNvCxnSpPr>
          <p:nvPr/>
        </p:nvCxnSpPr>
        <p:spPr bwMode="auto">
          <a:xfrm>
            <a:off x="4838864" y="4055176"/>
            <a:ext cx="723736" cy="0"/>
          </a:xfrm>
          <a:prstGeom prst="straightConnector1">
            <a:avLst/>
          </a:prstGeom>
          <a:noFill/>
          <a:ln w="25400" cap="flat" cmpd="sng" algn="ctr">
            <a:solidFill>
              <a:schemeClr val="tx1"/>
            </a:solidFill>
            <a:prstDash val="solid"/>
            <a:round/>
            <a:headEnd type="none" w="med" len="med"/>
            <a:tailEnd type="triangle"/>
          </a:ln>
          <a:effectLst/>
        </p:spPr>
      </p:cxnSp>
      <p:cxnSp>
        <p:nvCxnSpPr>
          <p:cNvPr id="28" name="Straight Arrow Connector 27">
            <a:extLst>
              <a:ext uri="{FF2B5EF4-FFF2-40B4-BE49-F238E27FC236}">
                <a16:creationId xmlns:a16="http://schemas.microsoft.com/office/drawing/2014/main" id="{3499BCBD-B2DA-AE62-DFD7-95659342D03E}"/>
              </a:ext>
            </a:extLst>
          </p:cNvPr>
          <p:cNvCxnSpPr>
            <a:cxnSpLocks/>
            <a:stCxn id="10" idx="2"/>
            <a:endCxn id="9" idx="0"/>
          </p:cNvCxnSpPr>
          <p:nvPr/>
        </p:nvCxnSpPr>
        <p:spPr bwMode="auto">
          <a:xfrm>
            <a:off x="6667500" y="4474276"/>
            <a:ext cx="0" cy="711261"/>
          </a:xfrm>
          <a:prstGeom prst="straightConnector1">
            <a:avLst/>
          </a:prstGeom>
          <a:noFill/>
          <a:ln w="25400" cap="flat" cmpd="sng" algn="ctr">
            <a:solidFill>
              <a:schemeClr val="tx1"/>
            </a:solidFill>
            <a:prstDash val="solid"/>
            <a:round/>
            <a:headEnd type="none" w="med" len="med"/>
            <a:tailEnd type="triangle"/>
          </a:ln>
          <a:effectLst/>
        </p:spPr>
      </p:cxnSp>
      <p:cxnSp>
        <p:nvCxnSpPr>
          <p:cNvPr id="30" name="Connector: Elbow 29">
            <a:extLst>
              <a:ext uri="{FF2B5EF4-FFF2-40B4-BE49-F238E27FC236}">
                <a16:creationId xmlns:a16="http://schemas.microsoft.com/office/drawing/2014/main" id="{ABBAEA88-5AD7-1AF6-63EA-AAC7888F7BA2}"/>
              </a:ext>
            </a:extLst>
          </p:cNvPr>
          <p:cNvCxnSpPr>
            <a:cxnSpLocks/>
            <a:stCxn id="10" idx="0"/>
            <a:endCxn id="5" idx="3"/>
          </p:cNvCxnSpPr>
          <p:nvPr/>
        </p:nvCxnSpPr>
        <p:spPr bwMode="auto">
          <a:xfrm rot="16200000" flipV="1">
            <a:off x="4289686" y="1258261"/>
            <a:ext cx="686257" cy="4069373"/>
          </a:xfrm>
          <a:prstGeom prst="bentConnector2">
            <a:avLst/>
          </a:prstGeom>
          <a:noFill/>
          <a:ln w="25400" cap="flat" cmpd="sng" algn="ctr">
            <a:solidFill>
              <a:schemeClr val="tx1"/>
            </a:solidFill>
            <a:prstDash val="solid"/>
            <a:round/>
            <a:headEnd type="none" w="med" len="med"/>
            <a:tailEnd type="triangle"/>
          </a:ln>
          <a:effectLst/>
        </p:spPr>
      </p:cxnSp>
      <p:sp>
        <p:nvSpPr>
          <p:cNvPr id="31" name="TextBox 30">
            <a:extLst>
              <a:ext uri="{FF2B5EF4-FFF2-40B4-BE49-F238E27FC236}">
                <a16:creationId xmlns:a16="http://schemas.microsoft.com/office/drawing/2014/main" id="{22F97232-5DA3-1967-53A8-954BD7D4ACB4}"/>
              </a:ext>
            </a:extLst>
          </p:cNvPr>
          <p:cNvSpPr txBox="1"/>
          <p:nvPr/>
        </p:nvSpPr>
        <p:spPr>
          <a:xfrm>
            <a:off x="2667963" y="3712276"/>
            <a:ext cx="399468" cy="307777"/>
          </a:xfrm>
          <a:prstGeom prst="rect">
            <a:avLst/>
          </a:prstGeom>
          <a:noFill/>
        </p:spPr>
        <p:txBody>
          <a:bodyPr wrap="none" rtlCol="0">
            <a:spAutoFit/>
          </a:bodyPr>
          <a:lstStyle/>
          <a:p>
            <a:r>
              <a:rPr lang="en-US" sz="1400" dirty="0">
                <a:latin typeface="Calibri" pitchFamily="34" charset="0"/>
              </a:rPr>
              <a:t>No</a:t>
            </a:r>
          </a:p>
        </p:txBody>
      </p:sp>
      <p:sp>
        <p:nvSpPr>
          <p:cNvPr id="32" name="TextBox 31">
            <a:extLst>
              <a:ext uri="{FF2B5EF4-FFF2-40B4-BE49-F238E27FC236}">
                <a16:creationId xmlns:a16="http://schemas.microsoft.com/office/drawing/2014/main" id="{FCAF8399-17EC-9383-E8F0-CC4F6AB7E3AA}"/>
              </a:ext>
            </a:extLst>
          </p:cNvPr>
          <p:cNvSpPr txBox="1"/>
          <p:nvPr/>
        </p:nvSpPr>
        <p:spPr>
          <a:xfrm>
            <a:off x="1664677" y="4420558"/>
            <a:ext cx="425181" cy="307777"/>
          </a:xfrm>
          <a:prstGeom prst="rect">
            <a:avLst/>
          </a:prstGeom>
          <a:noFill/>
        </p:spPr>
        <p:txBody>
          <a:bodyPr wrap="none" rtlCol="0">
            <a:spAutoFit/>
          </a:bodyPr>
          <a:lstStyle/>
          <a:p>
            <a:r>
              <a:rPr lang="en-US" sz="1400" dirty="0">
                <a:latin typeface="Calibri" pitchFamily="34" charset="0"/>
              </a:rPr>
              <a:t>Yes</a:t>
            </a:r>
          </a:p>
        </p:txBody>
      </p:sp>
      <p:sp>
        <p:nvSpPr>
          <p:cNvPr id="33" name="TextBox 32">
            <a:extLst>
              <a:ext uri="{FF2B5EF4-FFF2-40B4-BE49-F238E27FC236}">
                <a16:creationId xmlns:a16="http://schemas.microsoft.com/office/drawing/2014/main" id="{C58F55CA-3A7A-3FF0-5BEB-2750DAAAE1B5}"/>
              </a:ext>
            </a:extLst>
          </p:cNvPr>
          <p:cNvSpPr txBox="1"/>
          <p:nvPr/>
        </p:nvSpPr>
        <p:spPr>
          <a:xfrm>
            <a:off x="6664569" y="4759381"/>
            <a:ext cx="1745350" cy="338554"/>
          </a:xfrm>
          <a:prstGeom prst="rect">
            <a:avLst/>
          </a:prstGeom>
          <a:noFill/>
        </p:spPr>
        <p:txBody>
          <a:bodyPr wrap="none" rtlCol="0">
            <a:spAutoFit/>
          </a:bodyPr>
          <a:lstStyle/>
          <a:p>
            <a:r>
              <a:rPr lang="en-US" sz="1600" dirty="0">
                <a:latin typeface="Calibri" pitchFamily="34" charset="0"/>
              </a:rPr>
              <a:t>OS cannot recover</a:t>
            </a:r>
          </a:p>
        </p:txBody>
      </p:sp>
      <p:sp>
        <p:nvSpPr>
          <p:cNvPr id="34" name="TextBox 33">
            <a:extLst>
              <a:ext uri="{FF2B5EF4-FFF2-40B4-BE49-F238E27FC236}">
                <a16:creationId xmlns:a16="http://schemas.microsoft.com/office/drawing/2014/main" id="{85F5C34F-4759-6F8D-A206-006A03848D26}"/>
              </a:ext>
            </a:extLst>
          </p:cNvPr>
          <p:cNvSpPr txBox="1"/>
          <p:nvPr/>
        </p:nvSpPr>
        <p:spPr>
          <a:xfrm>
            <a:off x="6718839" y="2619529"/>
            <a:ext cx="1640577" cy="584775"/>
          </a:xfrm>
          <a:prstGeom prst="rect">
            <a:avLst/>
          </a:prstGeom>
          <a:noFill/>
        </p:spPr>
        <p:txBody>
          <a:bodyPr wrap="none" rtlCol="0">
            <a:spAutoFit/>
          </a:bodyPr>
          <a:lstStyle/>
          <a:p>
            <a:r>
              <a:rPr lang="en-US" sz="1600" dirty="0">
                <a:latin typeface="Calibri" pitchFamily="34" charset="0"/>
              </a:rPr>
              <a:t>OS recovers, tells</a:t>
            </a:r>
          </a:p>
          <a:p>
            <a:r>
              <a:rPr lang="en-US" sz="1600" dirty="0">
                <a:latin typeface="Calibri" pitchFamily="34" charset="0"/>
              </a:rPr>
              <a:t>MMU to retry</a:t>
            </a:r>
          </a:p>
        </p:txBody>
      </p:sp>
    </p:spTree>
    <p:extLst>
      <p:ext uri="{BB962C8B-B14F-4D97-AF65-F5344CB8AC3E}">
        <p14:creationId xmlns:p14="http://schemas.microsoft.com/office/powerpoint/2010/main" val="336052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F693-279E-4CDA-8A6E-317DE02B0B6F}"/>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1024EB7F-87BB-4E10-BA54-59CBBC49EA1B}"/>
              </a:ext>
            </a:extLst>
          </p:cNvPr>
          <p:cNvSpPr>
            <a:spLocks noGrp="1"/>
          </p:cNvSpPr>
          <p:nvPr>
            <p:ph idx="1"/>
          </p:nvPr>
        </p:nvSpPr>
        <p:spPr/>
        <p:txBody>
          <a:bodyPr/>
          <a:lstStyle/>
          <a:p>
            <a:r>
              <a:rPr lang="en-US" dirty="0"/>
              <a:t>Multi-level page tables</a:t>
            </a:r>
          </a:p>
          <a:p>
            <a:r>
              <a:rPr lang="en-US" dirty="0"/>
              <a:t>Translation lookaside buffers</a:t>
            </a:r>
          </a:p>
          <a:p>
            <a:r>
              <a:rPr lang="en-US" dirty="0">
                <a:solidFill>
                  <a:schemeClr val="bg1">
                    <a:lumMod val="65000"/>
                  </a:schemeClr>
                </a:solidFill>
              </a:rPr>
              <a:t>Conceptual Quiz</a:t>
            </a:r>
          </a:p>
          <a:p>
            <a:r>
              <a:rPr lang="en-US" dirty="0">
                <a:solidFill>
                  <a:schemeClr val="bg1">
                    <a:lumMod val="65000"/>
                  </a:schemeClr>
                </a:solidFill>
              </a:rPr>
              <a:t>Concrete examples of virtual memory systems</a:t>
            </a:r>
          </a:p>
          <a:p>
            <a:pPr lvl="1"/>
            <a:r>
              <a:rPr lang="en-US" dirty="0">
                <a:solidFill>
                  <a:schemeClr val="bg1">
                    <a:lumMod val="65000"/>
                  </a:schemeClr>
                </a:solidFill>
              </a:rPr>
              <a:t>“Simple memory system” from CSAPP 9.6.4</a:t>
            </a:r>
          </a:p>
          <a:p>
            <a:pPr lvl="1"/>
            <a:r>
              <a:rPr lang="en-US" dirty="0">
                <a:solidFill>
                  <a:schemeClr val="bg1">
                    <a:lumMod val="65000"/>
                  </a:schemeClr>
                </a:solidFill>
              </a:rPr>
              <a:t>Intel Core i7</a:t>
            </a:r>
          </a:p>
          <a:p>
            <a:r>
              <a:rPr lang="en-US" dirty="0">
                <a:solidFill>
                  <a:schemeClr val="bg1">
                    <a:lumMod val="65000"/>
                  </a:schemeClr>
                </a:solidFill>
              </a:rPr>
              <a:t>Nifty things virtual memory makes possible</a:t>
            </a:r>
          </a:p>
          <a:p>
            <a:pPr lvl="1"/>
            <a:r>
              <a:rPr lang="en-US" dirty="0">
                <a:solidFill>
                  <a:schemeClr val="bg1">
                    <a:lumMod val="65000"/>
                  </a:schemeClr>
                </a:solidFill>
              </a:rPr>
              <a:t>Paging/swapping (disk as extra RAM)</a:t>
            </a:r>
          </a:p>
          <a:p>
            <a:pPr lvl="1"/>
            <a:r>
              <a:rPr lang="en-US" dirty="0">
                <a:solidFill>
                  <a:schemeClr val="bg1">
                    <a:lumMod val="65000"/>
                  </a:schemeClr>
                </a:solidFill>
              </a:rPr>
              <a:t>Memory-mapped files (RAM as cache for disk)</a:t>
            </a:r>
          </a:p>
          <a:p>
            <a:pPr lvl="1"/>
            <a:r>
              <a:rPr lang="en-US" dirty="0">
                <a:solidFill>
                  <a:schemeClr val="bg1">
                    <a:lumMod val="65000"/>
                  </a:schemeClr>
                </a:solidFill>
              </a:rPr>
              <a:t>Copy-on-write sharing</a:t>
            </a:r>
          </a:p>
        </p:txBody>
      </p:sp>
    </p:spTree>
    <p:extLst>
      <p:ext uri="{BB962C8B-B14F-4D97-AF65-F5344CB8AC3E}">
        <p14:creationId xmlns:p14="http://schemas.microsoft.com/office/powerpoint/2010/main" val="1611742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E85C-C1B9-4A48-BD28-E6D5430B3B4A}"/>
              </a:ext>
            </a:extLst>
          </p:cNvPr>
          <p:cNvSpPr>
            <a:spLocks noGrp="1"/>
          </p:cNvSpPr>
          <p:nvPr>
            <p:ph type="title"/>
          </p:nvPr>
        </p:nvSpPr>
        <p:spPr>
          <a:xfrm>
            <a:off x="357762" y="445070"/>
            <a:ext cx="8252838" cy="762000"/>
          </a:xfrm>
        </p:spPr>
        <p:txBody>
          <a:bodyPr/>
          <a:lstStyle/>
          <a:p>
            <a:r>
              <a:rPr lang="en-US" dirty="0"/>
              <a:t>The problem (with one-level page tables)</a:t>
            </a:r>
          </a:p>
        </p:txBody>
      </p:sp>
      <p:pic>
        <p:nvPicPr>
          <p:cNvPr id="27" name="Shape 73">
            <a:extLst>
              <a:ext uri="{FF2B5EF4-FFF2-40B4-BE49-F238E27FC236}">
                <a16:creationId xmlns:a16="http://schemas.microsoft.com/office/drawing/2014/main" id="{B6912384-62B4-476B-B801-E34811026FE2}"/>
              </a:ext>
            </a:extLst>
          </p:cNvPr>
          <p:cNvPicPr preferRelativeResize="0"/>
          <p:nvPr/>
        </p:nvPicPr>
        <p:blipFill rotWithShape="1">
          <a:blip r:embed="rId2">
            <a:alphaModFix/>
          </a:blip>
          <a:srcRect/>
          <a:stretch/>
        </p:blipFill>
        <p:spPr>
          <a:xfrm>
            <a:off x="357762" y="1524000"/>
            <a:ext cx="2924708" cy="4521200"/>
          </a:xfrm>
          <a:prstGeom prst="rect">
            <a:avLst/>
          </a:prstGeom>
          <a:noFill/>
          <a:ln>
            <a:noFill/>
          </a:ln>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0F1F673-A05D-4455-8298-956A9B11DC80}"/>
                  </a:ext>
                </a:extLst>
              </p:cNvPr>
              <p:cNvSpPr txBox="1"/>
              <p:nvPr/>
            </p:nvSpPr>
            <p:spPr>
              <a:xfrm>
                <a:off x="1219200" y="3415268"/>
                <a:ext cx="914400" cy="738664"/>
              </a:xfrm>
              <a:prstGeom prst="rect">
                <a:avLst/>
              </a:prstGeom>
              <a:noFill/>
            </p:spPr>
            <p:txBody>
              <a:bodyPr wrap="square" rtlCol="0">
                <a:spAutoFit/>
              </a:bodyPr>
              <a:lstStyle/>
              <a:p>
                <a:pPr algn="ct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48</m:t>
                        </m:r>
                      </m:sup>
                    </m:sSup>
                  </m:oMath>
                </a14:m>
                <a:r>
                  <a:rPr lang="en-US" sz="1400" b="0" dirty="0">
                    <a:latin typeface="Calibri" pitchFamily="34" charset="0"/>
                  </a:rPr>
                  <a:t> byte address space</a:t>
                </a:r>
              </a:p>
            </p:txBody>
          </p:sp>
        </mc:Choice>
        <mc:Fallback xmlns="">
          <p:sp>
            <p:nvSpPr>
              <p:cNvPr id="28" name="TextBox 27">
                <a:extLst>
                  <a:ext uri="{FF2B5EF4-FFF2-40B4-BE49-F238E27FC236}">
                    <a16:creationId xmlns:a16="http://schemas.microsoft.com/office/drawing/2014/main" id="{A0F1F673-A05D-4455-8298-956A9B11DC80}"/>
                  </a:ext>
                </a:extLst>
              </p:cNvPr>
              <p:cNvSpPr txBox="1">
                <a:spLocks noRot="1" noChangeAspect="1" noMove="1" noResize="1" noEditPoints="1" noAdjustHandles="1" noChangeArrowheads="1" noChangeShapeType="1" noTextEdit="1"/>
              </p:cNvSpPr>
              <p:nvPr/>
            </p:nvSpPr>
            <p:spPr>
              <a:xfrm>
                <a:off x="1219200" y="3415268"/>
                <a:ext cx="914400" cy="738664"/>
              </a:xfrm>
              <a:prstGeom prst="rect">
                <a:avLst/>
              </a:prstGeom>
              <a:blipFill>
                <a:blip r:embed="rId3"/>
                <a:stretch>
                  <a:fillRect t="-826" b="-8264"/>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8A98EEA4-8377-4EAF-BF72-72B4A9CFF2C5}"/>
              </a:ext>
            </a:extLst>
          </p:cNvPr>
          <p:cNvCxnSpPr>
            <a:stCxn id="28" idx="0"/>
          </p:cNvCxnSpPr>
          <p:nvPr/>
        </p:nvCxnSpPr>
        <p:spPr bwMode="auto">
          <a:xfrm flipV="1">
            <a:off x="1676400" y="1828800"/>
            <a:ext cx="0" cy="1586468"/>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32820142-28F9-4F59-BF6C-6FA2C9BE1363}"/>
              </a:ext>
            </a:extLst>
          </p:cNvPr>
          <p:cNvCxnSpPr>
            <a:stCxn id="28" idx="2"/>
          </p:cNvCxnSpPr>
          <p:nvPr/>
        </p:nvCxnSpPr>
        <p:spPr bwMode="auto">
          <a:xfrm>
            <a:off x="1676400" y="4153932"/>
            <a:ext cx="0" cy="1332468"/>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grpSp>
        <p:nvGrpSpPr>
          <p:cNvPr id="80" name="Group 79">
            <a:extLst>
              <a:ext uri="{FF2B5EF4-FFF2-40B4-BE49-F238E27FC236}">
                <a16:creationId xmlns:a16="http://schemas.microsoft.com/office/drawing/2014/main" id="{16706858-3F2A-4AAF-8B88-D8EBF7D97D8B}"/>
              </a:ext>
            </a:extLst>
          </p:cNvPr>
          <p:cNvGrpSpPr/>
          <p:nvPr/>
        </p:nvGrpSpPr>
        <p:grpSpPr>
          <a:xfrm>
            <a:off x="3962373" y="2690806"/>
            <a:ext cx="1752599" cy="2187589"/>
            <a:chOff x="3962373" y="2690806"/>
            <a:chExt cx="1752599" cy="2187589"/>
          </a:xfrm>
        </p:grpSpPr>
        <p:sp>
          <p:nvSpPr>
            <p:cNvPr id="33" name="Rectangle 32">
              <a:extLst>
                <a:ext uri="{FF2B5EF4-FFF2-40B4-BE49-F238E27FC236}">
                  <a16:creationId xmlns:a16="http://schemas.microsoft.com/office/drawing/2014/main" id="{5C39DC65-4DBC-4025-8C42-10FA7EC2C1A5}"/>
                </a:ext>
              </a:extLst>
            </p:cNvPr>
            <p:cNvSpPr/>
            <p:nvPr/>
          </p:nvSpPr>
          <p:spPr bwMode="auto">
            <a:xfrm>
              <a:off x="3962373" y="2690806"/>
              <a:ext cx="1752599" cy="76200"/>
            </a:xfrm>
            <a:prstGeom prst="rect">
              <a:avLst/>
            </a:prstGeom>
            <a:solidFill>
              <a:schemeClr val="accent6">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34" name="Rectangle 33">
              <a:extLst>
                <a:ext uri="{FF2B5EF4-FFF2-40B4-BE49-F238E27FC236}">
                  <a16:creationId xmlns:a16="http://schemas.microsoft.com/office/drawing/2014/main" id="{139BA532-D0CF-449D-B0E4-9E2C70ED1076}"/>
                </a:ext>
              </a:extLst>
            </p:cNvPr>
            <p:cNvSpPr/>
            <p:nvPr/>
          </p:nvSpPr>
          <p:spPr bwMode="auto">
            <a:xfrm>
              <a:off x="3962373" y="2778781"/>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35" name="Rectangle 34">
              <a:extLst>
                <a:ext uri="{FF2B5EF4-FFF2-40B4-BE49-F238E27FC236}">
                  <a16:creationId xmlns:a16="http://schemas.microsoft.com/office/drawing/2014/main" id="{045C007C-A1ED-4CF4-B9C6-C6DD4EFEE9FD}"/>
                </a:ext>
              </a:extLst>
            </p:cNvPr>
            <p:cNvSpPr/>
            <p:nvPr/>
          </p:nvSpPr>
          <p:spPr bwMode="auto">
            <a:xfrm>
              <a:off x="3962373" y="2866756"/>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36" name="Rectangle 35">
              <a:extLst>
                <a:ext uri="{FF2B5EF4-FFF2-40B4-BE49-F238E27FC236}">
                  <a16:creationId xmlns:a16="http://schemas.microsoft.com/office/drawing/2014/main" id="{350AA66C-3191-4985-AF1F-EDA03A0BC063}"/>
                </a:ext>
              </a:extLst>
            </p:cNvPr>
            <p:cNvSpPr/>
            <p:nvPr/>
          </p:nvSpPr>
          <p:spPr bwMode="auto">
            <a:xfrm>
              <a:off x="3962373" y="2954731"/>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37" name="Rectangle 36">
              <a:extLst>
                <a:ext uri="{FF2B5EF4-FFF2-40B4-BE49-F238E27FC236}">
                  <a16:creationId xmlns:a16="http://schemas.microsoft.com/office/drawing/2014/main" id="{16F4B7D5-8173-4FA3-8049-B37B0EBD6E78}"/>
                </a:ext>
              </a:extLst>
            </p:cNvPr>
            <p:cNvSpPr/>
            <p:nvPr/>
          </p:nvSpPr>
          <p:spPr bwMode="auto">
            <a:xfrm>
              <a:off x="3962373" y="3042706"/>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38" name="Rectangle 37">
              <a:extLst>
                <a:ext uri="{FF2B5EF4-FFF2-40B4-BE49-F238E27FC236}">
                  <a16:creationId xmlns:a16="http://schemas.microsoft.com/office/drawing/2014/main" id="{FE7E709C-E422-4FB7-B231-8EC3B096A513}"/>
                </a:ext>
              </a:extLst>
            </p:cNvPr>
            <p:cNvSpPr/>
            <p:nvPr/>
          </p:nvSpPr>
          <p:spPr bwMode="auto">
            <a:xfrm>
              <a:off x="3962373" y="3130681"/>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39" name="Rectangle 38">
              <a:extLst>
                <a:ext uri="{FF2B5EF4-FFF2-40B4-BE49-F238E27FC236}">
                  <a16:creationId xmlns:a16="http://schemas.microsoft.com/office/drawing/2014/main" id="{D2992A56-54A2-478C-A446-B42CC6B33B7E}"/>
                </a:ext>
              </a:extLst>
            </p:cNvPr>
            <p:cNvSpPr/>
            <p:nvPr/>
          </p:nvSpPr>
          <p:spPr bwMode="auto">
            <a:xfrm>
              <a:off x="3962373" y="3218656"/>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40" name="Rectangle 39">
              <a:extLst>
                <a:ext uri="{FF2B5EF4-FFF2-40B4-BE49-F238E27FC236}">
                  <a16:creationId xmlns:a16="http://schemas.microsoft.com/office/drawing/2014/main" id="{FF29A1CD-53E9-4FE8-984C-265C6CFB9A22}"/>
                </a:ext>
              </a:extLst>
            </p:cNvPr>
            <p:cNvSpPr/>
            <p:nvPr/>
          </p:nvSpPr>
          <p:spPr bwMode="auto">
            <a:xfrm>
              <a:off x="3962373" y="3306631"/>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41" name="Rectangle 40">
              <a:extLst>
                <a:ext uri="{FF2B5EF4-FFF2-40B4-BE49-F238E27FC236}">
                  <a16:creationId xmlns:a16="http://schemas.microsoft.com/office/drawing/2014/main" id="{53554E8B-2E81-45D0-A0A8-43891C2AFDB0}"/>
                </a:ext>
              </a:extLst>
            </p:cNvPr>
            <p:cNvSpPr/>
            <p:nvPr/>
          </p:nvSpPr>
          <p:spPr bwMode="auto">
            <a:xfrm>
              <a:off x="3962373" y="3394606"/>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42" name="Rectangle 41">
              <a:extLst>
                <a:ext uri="{FF2B5EF4-FFF2-40B4-BE49-F238E27FC236}">
                  <a16:creationId xmlns:a16="http://schemas.microsoft.com/office/drawing/2014/main" id="{57E89828-58D2-4F98-98A3-015BC4F4ACB8}"/>
                </a:ext>
              </a:extLst>
            </p:cNvPr>
            <p:cNvSpPr/>
            <p:nvPr/>
          </p:nvSpPr>
          <p:spPr bwMode="auto">
            <a:xfrm>
              <a:off x="3962373" y="3482581"/>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43" name="Rectangle 42">
              <a:extLst>
                <a:ext uri="{FF2B5EF4-FFF2-40B4-BE49-F238E27FC236}">
                  <a16:creationId xmlns:a16="http://schemas.microsoft.com/office/drawing/2014/main" id="{0130EAEF-0DB8-4FFB-8F8C-110CEBE006E8}"/>
                </a:ext>
              </a:extLst>
            </p:cNvPr>
            <p:cNvSpPr/>
            <p:nvPr/>
          </p:nvSpPr>
          <p:spPr bwMode="auto">
            <a:xfrm>
              <a:off x="3962373" y="3570556"/>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44" name="Rectangle 43">
              <a:extLst>
                <a:ext uri="{FF2B5EF4-FFF2-40B4-BE49-F238E27FC236}">
                  <a16:creationId xmlns:a16="http://schemas.microsoft.com/office/drawing/2014/main" id="{DC05C35C-CC60-4DF8-9727-DB1B3E3AE2E9}"/>
                </a:ext>
              </a:extLst>
            </p:cNvPr>
            <p:cNvSpPr/>
            <p:nvPr/>
          </p:nvSpPr>
          <p:spPr bwMode="auto">
            <a:xfrm>
              <a:off x="3962373" y="3658531"/>
              <a:ext cx="1752599" cy="76200"/>
            </a:xfrm>
            <a:prstGeom prst="rect">
              <a:avLst/>
            </a:prstGeom>
            <a:solidFill>
              <a:srgbClr val="92D050"/>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45" name="Rectangle 44">
              <a:extLst>
                <a:ext uri="{FF2B5EF4-FFF2-40B4-BE49-F238E27FC236}">
                  <a16:creationId xmlns:a16="http://schemas.microsoft.com/office/drawing/2014/main" id="{1F2570F3-1629-42FB-9F58-2840C83A40F6}"/>
                </a:ext>
              </a:extLst>
            </p:cNvPr>
            <p:cNvSpPr/>
            <p:nvPr/>
          </p:nvSpPr>
          <p:spPr bwMode="auto">
            <a:xfrm>
              <a:off x="3962373" y="3746506"/>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46" name="Rectangle 45">
              <a:extLst>
                <a:ext uri="{FF2B5EF4-FFF2-40B4-BE49-F238E27FC236}">
                  <a16:creationId xmlns:a16="http://schemas.microsoft.com/office/drawing/2014/main" id="{02755BAE-A2F4-4FDD-AA12-D2B35DD3D74C}"/>
                </a:ext>
              </a:extLst>
            </p:cNvPr>
            <p:cNvSpPr/>
            <p:nvPr/>
          </p:nvSpPr>
          <p:spPr bwMode="auto">
            <a:xfrm>
              <a:off x="3962373" y="3834481"/>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47" name="Rectangle 46">
              <a:extLst>
                <a:ext uri="{FF2B5EF4-FFF2-40B4-BE49-F238E27FC236}">
                  <a16:creationId xmlns:a16="http://schemas.microsoft.com/office/drawing/2014/main" id="{38F9A228-DC2D-4A48-9DE9-46320707EE18}"/>
                </a:ext>
              </a:extLst>
            </p:cNvPr>
            <p:cNvSpPr/>
            <p:nvPr/>
          </p:nvSpPr>
          <p:spPr bwMode="auto">
            <a:xfrm>
              <a:off x="3962373" y="3922456"/>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48" name="Rectangle 47">
              <a:extLst>
                <a:ext uri="{FF2B5EF4-FFF2-40B4-BE49-F238E27FC236}">
                  <a16:creationId xmlns:a16="http://schemas.microsoft.com/office/drawing/2014/main" id="{E4240AC1-5FA6-49CF-8455-1F72595C402D}"/>
                </a:ext>
              </a:extLst>
            </p:cNvPr>
            <p:cNvSpPr/>
            <p:nvPr/>
          </p:nvSpPr>
          <p:spPr bwMode="auto">
            <a:xfrm>
              <a:off x="3962373" y="4010431"/>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49" name="Rectangle 48">
              <a:extLst>
                <a:ext uri="{FF2B5EF4-FFF2-40B4-BE49-F238E27FC236}">
                  <a16:creationId xmlns:a16="http://schemas.microsoft.com/office/drawing/2014/main" id="{98207FC2-FAD3-4329-B45F-C2CE878E9A43}"/>
                </a:ext>
              </a:extLst>
            </p:cNvPr>
            <p:cNvSpPr/>
            <p:nvPr/>
          </p:nvSpPr>
          <p:spPr bwMode="auto">
            <a:xfrm>
              <a:off x="3962373" y="4098406"/>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0" name="Rectangle 49">
              <a:extLst>
                <a:ext uri="{FF2B5EF4-FFF2-40B4-BE49-F238E27FC236}">
                  <a16:creationId xmlns:a16="http://schemas.microsoft.com/office/drawing/2014/main" id="{F7EEDF51-F330-4129-B936-8A64423BF4DC}"/>
                </a:ext>
              </a:extLst>
            </p:cNvPr>
            <p:cNvSpPr/>
            <p:nvPr/>
          </p:nvSpPr>
          <p:spPr bwMode="auto">
            <a:xfrm>
              <a:off x="3962373" y="4186381"/>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1" name="Rectangle 50">
              <a:extLst>
                <a:ext uri="{FF2B5EF4-FFF2-40B4-BE49-F238E27FC236}">
                  <a16:creationId xmlns:a16="http://schemas.microsoft.com/office/drawing/2014/main" id="{FDBF1E6B-9B4E-457F-B97E-7A0D83489D5E}"/>
                </a:ext>
              </a:extLst>
            </p:cNvPr>
            <p:cNvSpPr/>
            <p:nvPr/>
          </p:nvSpPr>
          <p:spPr bwMode="auto">
            <a:xfrm>
              <a:off x="3962373" y="4274356"/>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2" name="Rectangle 51">
              <a:extLst>
                <a:ext uri="{FF2B5EF4-FFF2-40B4-BE49-F238E27FC236}">
                  <a16:creationId xmlns:a16="http://schemas.microsoft.com/office/drawing/2014/main" id="{08690D7B-7921-4287-B1A7-60CB39CA1E83}"/>
                </a:ext>
              </a:extLst>
            </p:cNvPr>
            <p:cNvSpPr/>
            <p:nvPr/>
          </p:nvSpPr>
          <p:spPr bwMode="auto">
            <a:xfrm>
              <a:off x="3962373" y="4362331"/>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3" name="Rectangle 52">
              <a:extLst>
                <a:ext uri="{FF2B5EF4-FFF2-40B4-BE49-F238E27FC236}">
                  <a16:creationId xmlns:a16="http://schemas.microsoft.com/office/drawing/2014/main" id="{B154A2B5-1BCE-4CED-B85B-EB2654965BE2}"/>
                </a:ext>
              </a:extLst>
            </p:cNvPr>
            <p:cNvSpPr/>
            <p:nvPr/>
          </p:nvSpPr>
          <p:spPr bwMode="auto">
            <a:xfrm>
              <a:off x="3962373" y="4450306"/>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4" name="Rectangle 53">
              <a:extLst>
                <a:ext uri="{FF2B5EF4-FFF2-40B4-BE49-F238E27FC236}">
                  <a16:creationId xmlns:a16="http://schemas.microsoft.com/office/drawing/2014/main" id="{CCA571B9-8E7F-4F47-A969-9E4E659DA990}"/>
                </a:ext>
              </a:extLst>
            </p:cNvPr>
            <p:cNvSpPr/>
            <p:nvPr/>
          </p:nvSpPr>
          <p:spPr bwMode="auto">
            <a:xfrm>
              <a:off x="3962373" y="4538281"/>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5" name="Rectangle 54">
              <a:extLst>
                <a:ext uri="{FF2B5EF4-FFF2-40B4-BE49-F238E27FC236}">
                  <a16:creationId xmlns:a16="http://schemas.microsoft.com/office/drawing/2014/main" id="{41BC082E-7E39-4271-87F1-A99D3C3E531C}"/>
                </a:ext>
              </a:extLst>
            </p:cNvPr>
            <p:cNvSpPr/>
            <p:nvPr/>
          </p:nvSpPr>
          <p:spPr bwMode="auto">
            <a:xfrm>
              <a:off x="3962373" y="4626256"/>
              <a:ext cx="1752599" cy="76200"/>
            </a:xfrm>
            <a:prstGeom prst="rect">
              <a:avLst/>
            </a:prstGeom>
            <a:solidFill>
              <a:srgbClr val="FFC000"/>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6" name="Rectangle 55">
              <a:extLst>
                <a:ext uri="{FF2B5EF4-FFF2-40B4-BE49-F238E27FC236}">
                  <a16:creationId xmlns:a16="http://schemas.microsoft.com/office/drawing/2014/main" id="{CD774053-3C20-4615-B29E-01754A9974E5}"/>
                </a:ext>
              </a:extLst>
            </p:cNvPr>
            <p:cNvSpPr/>
            <p:nvPr/>
          </p:nvSpPr>
          <p:spPr bwMode="auto">
            <a:xfrm>
              <a:off x="3962373" y="4714231"/>
              <a:ext cx="1752599" cy="76200"/>
            </a:xfrm>
            <a:prstGeom prst="rect">
              <a:avLst/>
            </a:prstGeom>
            <a:solidFill>
              <a:srgbClr val="FFFF00"/>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57" name="Rectangle 56">
              <a:extLst>
                <a:ext uri="{FF2B5EF4-FFF2-40B4-BE49-F238E27FC236}">
                  <a16:creationId xmlns:a16="http://schemas.microsoft.com/office/drawing/2014/main" id="{59F071C5-FC60-4B10-BCEB-0E628CE1EF75}"/>
                </a:ext>
              </a:extLst>
            </p:cNvPr>
            <p:cNvSpPr/>
            <p:nvPr/>
          </p:nvSpPr>
          <p:spPr bwMode="auto">
            <a:xfrm>
              <a:off x="3962373" y="4802195"/>
              <a:ext cx="1752599" cy="76200"/>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a:latin typeface="+mn-lt"/>
              </a:endParaRPr>
            </a:p>
          </p:txBody>
        </p:sp>
      </p:grpSp>
      <p:sp>
        <p:nvSpPr>
          <p:cNvPr id="63" name="Right Brace 62">
            <a:extLst>
              <a:ext uri="{FF2B5EF4-FFF2-40B4-BE49-F238E27FC236}">
                <a16:creationId xmlns:a16="http://schemas.microsoft.com/office/drawing/2014/main" id="{19A5ACE5-1E09-4C31-80D7-9544878D3E4E}"/>
              </a:ext>
            </a:extLst>
          </p:cNvPr>
          <p:cNvSpPr/>
          <p:nvPr/>
        </p:nvSpPr>
        <p:spPr bwMode="auto">
          <a:xfrm>
            <a:off x="5791200" y="2690806"/>
            <a:ext cx="152400" cy="2187589"/>
          </a:xfrm>
          <a:prstGeom prst="rightBrace">
            <a:avLst>
              <a:gd name="adj1" fmla="val 8333"/>
              <a:gd name="adj2" fmla="val 51608"/>
            </a:avLst>
          </a:prstGeom>
          <a:no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25C3BB1A-486C-4501-AEFE-D164AEDC0925}"/>
                  </a:ext>
                </a:extLst>
              </p:cNvPr>
              <p:cNvSpPr txBox="1"/>
              <p:nvPr/>
            </p:nvSpPr>
            <p:spPr>
              <a:xfrm>
                <a:off x="6019828" y="2863387"/>
                <a:ext cx="2584910" cy="1842427"/>
              </a:xfrm>
              <a:prstGeom prst="rect">
                <a:avLst/>
              </a:prstGeom>
              <a:noFill/>
            </p:spPr>
            <p:txBody>
              <a:bodyPr wrap="square" rtlCol="0">
                <a:spAutoFit/>
              </a:bodyPr>
              <a:lstStyle/>
              <a:p>
                <a:pPr>
                  <a:lnSpc>
                    <a:spcPts val="2300"/>
                  </a:lnSpc>
                </a:pPr>
                <a:r>
                  <a:rPr lang="en-US" sz="1600" b="0" dirty="0">
                    <a:latin typeface="Calibri" pitchFamily="34" charset="0"/>
                  </a:rPr>
                  <a:t>One 64-bit array element</a:t>
                </a:r>
                <a:br>
                  <a:rPr lang="en-US" sz="1600" b="0" dirty="0">
                    <a:latin typeface="Calibri" pitchFamily="34" charset="0"/>
                  </a:rPr>
                </a:br>
                <a:r>
                  <a:rPr lang="en-US" sz="1600" b="0" dirty="0">
                    <a:latin typeface="Calibri" pitchFamily="34" charset="0"/>
                  </a:rPr>
                  <a:t>for each 4096-byte page</a:t>
                </a:r>
              </a:p>
              <a:p>
                <a:pPr>
                  <a:lnSpc>
                    <a:spcPts val="2300"/>
                  </a:lnSpc>
                </a:pPr>
                <a:r>
                  <a:rPr lang="en-US" sz="1600" b="0" dirty="0">
                    <a:latin typeface="Calibri" pitchFamily="34" charset="0"/>
                  </a:rPr>
                  <a:t>= </a:t>
                </a:r>
                <a14:m>
                  <m:oMath xmlns:m="http://schemas.openxmlformats.org/officeDocument/2006/math">
                    <m:f>
                      <m:fPr>
                        <m:type m:val="skw"/>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48</m:t>
                            </m:r>
                          </m:sup>
                        </m:sSup>
                      </m:num>
                      <m:den>
                        <m:r>
                          <a:rPr lang="en-US" sz="1600" b="0" i="1" smtClean="0">
                            <a:latin typeface="Cambria Math" panose="02040503050406030204" pitchFamily="18" charset="0"/>
                          </a:rPr>
                          <m:t>4096</m:t>
                        </m:r>
                      </m:den>
                    </m:f>
                    <m:r>
                      <a:rPr lang="en-US" sz="1600" b="0" i="1" smtClean="0">
                        <a:latin typeface="Cambria Math" panose="02040503050406030204" pitchFamily="18" charset="0"/>
                      </a:rPr>
                      <m:t>⋅8</m:t>
                    </m:r>
                  </m:oMath>
                </a14:m>
                <a:r>
                  <a:rPr lang="en-US" sz="1600" b="0" dirty="0">
                    <a:latin typeface="Calibri" pitchFamily="34" charset="0"/>
                  </a:rPr>
                  <a:t> bytes</a:t>
                </a:r>
                <a:br>
                  <a:rPr lang="en-US" sz="1600" b="0" dirty="0">
                    <a:latin typeface="Calibri" pitchFamily="34" charset="0"/>
                  </a:rPr>
                </a:br>
                <a:r>
                  <a:rPr lang="en-US" sz="1600" b="0" dirty="0">
                    <a:latin typeface="Calibri" pitchFamily="34" charset="0"/>
                  </a:rPr>
                  <a:t>=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39</m:t>
                        </m:r>
                      </m:sup>
                    </m:sSup>
                  </m:oMath>
                </a14:m>
                <a:r>
                  <a:rPr lang="en-US" sz="1600" b="0" dirty="0">
                    <a:latin typeface="Calibri" pitchFamily="34" charset="0"/>
                  </a:rPr>
                  <a:t> bytes </a:t>
                </a:r>
                <a:br>
                  <a:rPr lang="en-US" sz="1600" b="0" dirty="0">
                    <a:latin typeface="Calibri" pitchFamily="34" charset="0"/>
                  </a:rPr>
                </a:br>
                <a:r>
                  <a:rPr lang="en-US" sz="1600" b="0" dirty="0">
                    <a:latin typeface="Calibri" pitchFamily="34" charset="0"/>
                  </a:rPr>
                  <a:t>= 512 </a:t>
                </a:r>
                <a:r>
                  <a:rPr lang="en-US" sz="1600" dirty="0">
                    <a:latin typeface="Calibri" pitchFamily="34" charset="0"/>
                  </a:rPr>
                  <a:t>gigabytes</a:t>
                </a:r>
                <a:br>
                  <a:rPr lang="en-US" sz="1600" b="0" dirty="0">
                    <a:latin typeface="Calibri" pitchFamily="34" charset="0"/>
                  </a:rPr>
                </a:br>
                <a:r>
                  <a:rPr lang="en-US" sz="1600" b="0" dirty="0">
                    <a:latin typeface="Calibri" pitchFamily="34" charset="0"/>
                  </a:rPr>
                  <a:t>for </a:t>
                </a:r>
                <a:r>
                  <a:rPr lang="en-US" sz="1600" dirty="0">
                    <a:latin typeface="Calibri" pitchFamily="34" charset="0"/>
                  </a:rPr>
                  <a:t>one</a:t>
                </a:r>
                <a:r>
                  <a:rPr lang="en-US" sz="1600" b="0" dirty="0">
                    <a:latin typeface="Calibri" pitchFamily="34" charset="0"/>
                  </a:rPr>
                  <a:t> page table</a:t>
                </a:r>
              </a:p>
            </p:txBody>
          </p:sp>
        </mc:Choice>
        <mc:Fallback xmlns="">
          <p:sp>
            <p:nvSpPr>
              <p:cNvPr id="64" name="TextBox 63">
                <a:extLst>
                  <a:ext uri="{FF2B5EF4-FFF2-40B4-BE49-F238E27FC236}">
                    <a16:creationId xmlns:a16="http://schemas.microsoft.com/office/drawing/2014/main" id="{25C3BB1A-486C-4501-AEFE-D164AEDC0925}"/>
                  </a:ext>
                </a:extLst>
              </p:cNvPr>
              <p:cNvSpPr txBox="1">
                <a:spLocks noRot="1" noChangeAspect="1" noMove="1" noResize="1" noEditPoints="1" noAdjustHandles="1" noChangeArrowheads="1" noChangeShapeType="1" noTextEdit="1"/>
              </p:cNvSpPr>
              <p:nvPr/>
            </p:nvSpPr>
            <p:spPr>
              <a:xfrm>
                <a:off x="6019828" y="2863387"/>
                <a:ext cx="2584910" cy="1842427"/>
              </a:xfrm>
              <a:prstGeom prst="rect">
                <a:avLst/>
              </a:prstGeom>
              <a:blipFill>
                <a:blip r:embed="rId4"/>
                <a:stretch>
                  <a:fillRect l="-1415" b="-3642"/>
                </a:stretch>
              </a:blipFill>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10B72EF6-C447-4908-BF0A-7673A1D4A286}"/>
              </a:ext>
            </a:extLst>
          </p:cNvPr>
          <p:cNvCxnSpPr>
            <a:stCxn id="33" idx="1"/>
          </p:cNvCxnSpPr>
          <p:nvPr/>
        </p:nvCxnSpPr>
        <p:spPr bwMode="auto">
          <a:xfrm flipH="1" flipV="1">
            <a:off x="3282471" y="1828800"/>
            <a:ext cx="679902" cy="900106"/>
          </a:xfrm>
          <a:prstGeom prst="straightConnector1">
            <a:avLst/>
          </a:prstGeom>
          <a:noFill/>
          <a:ln w="25400" cap="flat" cmpd="sng" algn="ctr">
            <a:solidFill>
              <a:schemeClr val="tx1"/>
            </a:solidFill>
            <a:prstDash val="solid"/>
            <a:round/>
            <a:headEnd type="none" w="med" len="med"/>
            <a:tailEnd type="triangle"/>
          </a:ln>
          <a:effectLst/>
        </p:spPr>
      </p:cxnSp>
      <p:cxnSp>
        <p:nvCxnSpPr>
          <p:cNvPr id="75" name="Straight Arrow Connector 74">
            <a:extLst>
              <a:ext uri="{FF2B5EF4-FFF2-40B4-BE49-F238E27FC236}">
                <a16:creationId xmlns:a16="http://schemas.microsoft.com/office/drawing/2014/main" id="{75400B61-71A3-418F-BD9B-65A132265C54}"/>
              </a:ext>
            </a:extLst>
          </p:cNvPr>
          <p:cNvCxnSpPr>
            <a:stCxn id="44" idx="1"/>
          </p:cNvCxnSpPr>
          <p:nvPr/>
        </p:nvCxnSpPr>
        <p:spPr bwMode="auto">
          <a:xfrm flipH="1">
            <a:off x="3282471" y="3696631"/>
            <a:ext cx="679902" cy="225814"/>
          </a:xfrm>
          <a:prstGeom prst="straightConnector1">
            <a:avLst/>
          </a:prstGeom>
          <a:noFill/>
          <a:ln w="25400" cap="flat" cmpd="sng" algn="ctr">
            <a:solidFill>
              <a:schemeClr val="tx1"/>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1E673C5B-69DC-4263-8127-B08D9C16BF27}"/>
              </a:ext>
            </a:extLst>
          </p:cNvPr>
          <p:cNvCxnSpPr>
            <a:stCxn id="55" idx="1"/>
          </p:cNvCxnSpPr>
          <p:nvPr/>
        </p:nvCxnSpPr>
        <p:spPr bwMode="auto">
          <a:xfrm flipH="1">
            <a:off x="3282471" y="4664356"/>
            <a:ext cx="679902" cy="593444"/>
          </a:xfrm>
          <a:prstGeom prst="straightConnector1">
            <a:avLst/>
          </a:prstGeom>
          <a:noFill/>
          <a:ln w="25400" cap="flat" cmpd="sng" algn="ctr">
            <a:solidFill>
              <a:schemeClr val="tx1"/>
            </a:solidFill>
            <a:prstDash val="solid"/>
            <a:round/>
            <a:headEnd type="none" w="med" len="med"/>
            <a:tailEnd type="triangle"/>
          </a:ln>
          <a:effectLst/>
        </p:spPr>
      </p:cxnSp>
      <p:cxnSp>
        <p:nvCxnSpPr>
          <p:cNvPr id="79" name="Straight Arrow Connector 78">
            <a:extLst>
              <a:ext uri="{FF2B5EF4-FFF2-40B4-BE49-F238E27FC236}">
                <a16:creationId xmlns:a16="http://schemas.microsoft.com/office/drawing/2014/main" id="{3C95D481-676A-4CF7-8906-69AA2994CB6D}"/>
              </a:ext>
            </a:extLst>
          </p:cNvPr>
          <p:cNvCxnSpPr>
            <a:stCxn id="56" idx="1"/>
          </p:cNvCxnSpPr>
          <p:nvPr/>
        </p:nvCxnSpPr>
        <p:spPr bwMode="auto">
          <a:xfrm flipH="1">
            <a:off x="3282471" y="4752331"/>
            <a:ext cx="679902" cy="734069"/>
          </a:xfrm>
          <a:prstGeom prst="straightConnector1">
            <a:avLst/>
          </a:prstGeom>
          <a:noFill/>
          <a:ln w="254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3987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Shape 1431"/>
          <p:cNvSpPr txBox="1">
            <a:spLocks noGrp="1"/>
          </p:cNvSpPr>
          <p:nvPr>
            <p:ph type="title"/>
          </p:nvPr>
        </p:nvSpPr>
        <p:spPr>
          <a:xfrm>
            <a:off x="404813" y="284162"/>
            <a:ext cx="8283575" cy="782638"/>
          </a:xfrm>
          <a:prstGeom prst="rect">
            <a:avLst/>
          </a:prstGeom>
          <a:noFill/>
          <a:ln>
            <a:noFill/>
          </a:ln>
        </p:spPr>
        <p:txBody>
          <a:bodyPr spcFirstLastPara="1" wrap="square" lIns="91425" tIns="45700" rIns="91425" bIns="45700" anchor="ctr" anchorCtr="0">
            <a:noAutofit/>
          </a:bodyPr>
          <a:lstStyle/>
          <a:p>
            <a:pPr marL="119063" marR="0" lvl="0" indent="-119063" algn="l" rtl="0">
              <a:spcBef>
                <a:spcPts val="0"/>
              </a:spcBef>
              <a:spcAft>
                <a:spcPts val="0"/>
              </a:spcAft>
              <a:buNone/>
            </a:pPr>
            <a:r>
              <a:rPr lang="en-GB" sz="3600" b="1" i="0" u="none" strike="noStrike" cap="none" dirty="0">
                <a:solidFill>
                  <a:schemeClr val="dk1"/>
                </a:solidFill>
                <a:latin typeface="Calibri"/>
                <a:ea typeface="Calibri"/>
                <a:cs typeface="Calibri"/>
                <a:sym typeface="Calibri"/>
              </a:rPr>
              <a:t>A Two-Level Page Table Hierarchy</a:t>
            </a:r>
            <a:endParaRPr dirty="0"/>
          </a:p>
        </p:txBody>
      </p:sp>
      <p:sp>
        <p:nvSpPr>
          <p:cNvPr id="1432" name="Shape 1432"/>
          <p:cNvSpPr txBox="1"/>
          <p:nvPr/>
        </p:nvSpPr>
        <p:spPr>
          <a:xfrm>
            <a:off x="644629" y="5783147"/>
            <a:ext cx="1205715" cy="653938"/>
          </a:xfrm>
          <a:prstGeom prst="rect">
            <a:avLst/>
          </a:prstGeom>
          <a:noFill/>
          <a:ln>
            <a:noFill/>
          </a:ln>
        </p:spPr>
        <p:txBody>
          <a:bodyPr spcFirstLastPara="1" wrap="square" lIns="90350" tIns="44275" rIns="90350" bIns="44275" anchor="t" anchorCtr="0">
            <a:noAutofit/>
          </a:bodyPr>
          <a:lstStyle/>
          <a:p>
            <a:pPr marL="0" marR="0" lvl="0" indent="0" algn="ctr" rtl="0">
              <a:lnSpc>
                <a:spcPct val="88000"/>
              </a:lnSpc>
              <a:spcBef>
                <a:spcPts val="0"/>
              </a:spcBef>
              <a:spcAft>
                <a:spcPts val="0"/>
              </a:spcAft>
              <a:buNone/>
            </a:pPr>
            <a:r>
              <a:rPr lang="en-GB" sz="1800" b="1" i="1" dirty="0">
                <a:solidFill>
                  <a:srgbClr val="7F7F7F"/>
                </a:solidFill>
                <a:latin typeface="Calibri"/>
                <a:ea typeface="Calibri"/>
                <a:cs typeface="Calibri"/>
                <a:sym typeface="Calibri"/>
              </a:rPr>
              <a:t>Level 1</a:t>
            </a:r>
            <a:endParaRPr dirty="0"/>
          </a:p>
          <a:p>
            <a:pPr marL="0" marR="0" lvl="0" indent="0" algn="ctr" rtl="0">
              <a:lnSpc>
                <a:spcPct val="88000"/>
              </a:lnSpc>
              <a:spcBef>
                <a:spcPts val="600"/>
              </a:spcBef>
              <a:spcAft>
                <a:spcPts val="0"/>
              </a:spcAft>
              <a:buNone/>
            </a:pPr>
            <a:r>
              <a:rPr lang="en-GB" sz="1800" b="1" i="1" dirty="0">
                <a:solidFill>
                  <a:srgbClr val="7F7F7F"/>
                </a:solidFill>
                <a:latin typeface="Calibri"/>
                <a:ea typeface="Calibri"/>
                <a:cs typeface="Calibri"/>
                <a:sym typeface="Calibri"/>
              </a:rPr>
              <a:t>page table</a:t>
            </a:r>
            <a:endParaRPr dirty="0"/>
          </a:p>
        </p:txBody>
      </p:sp>
      <p:sp>
        <p:nvSpPr>
          <p:cNvPr id="1434" name="Shape 1434"/>
          <p:cNvSpPr txBox="1"/>
          <p:nvPr/>
        </p:nvSpPr>
        <p:spPr>
          <a:xfrm>
            <a:off x="2838089" y="5783147"/>
            <a:ext cx="1297085" cy="653938"/>
          </a:xfrm>
          <a:prstGeom prst="rect">
            <a:avLst/>
          </a:prstGeom>
          <a:noFill/>
          <a:ln>
            <a:noFill/>
          </a:ln>
        </p:spPr>
        <p:txBody>
          <a:bodyPr spcFirstLastPara="1" wrap="square" lIns="90350" tIns="44275" rIns="90350" bIns="44275" anchor="t" anchorCtr="0">
            <a:noAutofit/>
          </a:bodyPr>
          <a:lstStyle/>
          <a:p>
            <a:pPr marL="0" marR="0" lvl="0" indent="0" algn="ctr" rtl="0">
              <a:lnSpc>
                <a:spcPct val="88000"/>
              </a:lnSpc>
              <a:spcBef>
                <a:spcPts val="0"/>
              </a:spcBef>
              <a:spcAft>
                <a:spcPts val="0"/>
              </a:spcAft>
              <a:buNone/>
            </a:pPr>
            <a:r>
              <a:rPr lang="en-GB" sz="1800" b="1" i="1" dirty="0">
                <a:solidFill>
                  <a:srgbClr val="7F7F7F"/>
                </a:solidFill>
                <a:latin typeface="Calibri"/>
                <a:ea typeface="Calibri"/>
                <a:cs typeface="Calibri"/>
                <a:sym typeface="Calibri"/>
              </a:rPr>
              <a:t>Level 2</a:t>
            </a:r>
            <a:endParaRPr dirty="0"/>
          </a:p>
          <a:p>
            <a:pPr marL="0" marR="0" lvl="0" indent="0" algn="ctr" rtl="0">
              <a:lnSpc>
                <a:spcPct val="88000"/>
              </a:lnSpc>
              <a:spcBef>
                <a:spcPts val="600"/>
              </a:spcBef>
              <a:spcAft>
                <a:spcPts val="0"/>
              </a:spcAft>
              <a:buNone/>
            </a:pPr>
            <a:r>
              <a:rPr lang="en-GB" sz="1800" b="1" i="1" dirty="0">
                <a:solidFill>
                  <a:srgbClr val="7F7F7F"/>
                </a:solidFill>
                <a:latin typeface="Calibri"/>
                <a:ea typeface="Calibri"/>
                <a:cs typeface="Calibri"/>
                <a:sym typeface="Calibri"/>
              </a:rPr>
              <a:t>page tables</a:t>
            </a:r>
            <a:endParaRPr dirty="0"/>
          </a:p>
        </p:txBody>
      </p:sp>
      <p:sp>
        <p:nvSpPr>
          <p:cNvPr id="1435" name="Shape 1435"/>
          <p:cNvSpPr/>
          <p:nvPr/>
        </p:nvSpPr>
        <p:spPr>
          <a:xfrm>
            <a:off x="5566951" y="2878258"/>
            <a:ext cx="990600" cy="304800"/>
          </a:xfrm>
          <a:prstGeom prst="rect">
            <a:avLst/>
          </a:prstGeom>
          <a:no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dirty="0">
                <a:solidFill>
                  <a:schemeClr val="dk1"/>
                </a:solidFill>
                <a:latin typeface="Calibri"/>
                <a:ea typeface="Calibri"/>
                <a:cs typeface="Calibri"/>
                <a:sym typeface="Calibri"/>
              </a:rPr>
              <a:t>VP 1024</a:t>
            </a:r>
            <a:endParaRPr dirty="0"/>
          </a:p>
        </p:txBody>
      </p:sp>
      <p:sp>
        <p:nvSpPr>
          <p:cNvPr id="1436" name="Shape 1436"/>
          <p:cNvSpPr/>
          <p:nvPr/>
        </p:nvSpPr>
        <p:spPr>
          <a:xfrm>
            <a:off x="5566951" y="3183058"/>
            <a:ext cx="990600" cy="304800"/>
          </a:xfrm>
          <a:prstGeom prst="rect">
            <a:avLst/>
          </a:prstGeom>
          <a:solidFill>
            <a:srgbClr val="D5F1CF"/>
          </a:solid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a:t>
            </a:r>
            <a:endParaRPr/>
          </a:p>
        </p:txBody>
      </p:sp>
      <p:sp>
        <p:nvSpPr>
          <p:cNvPr id="1437" name="Shape 1437"/>
          <p:cNvSpPr/>
          <p:nvPr/>
        </p:nvSpPr>
        <p:spPr>
          <a:xfrm>
            <a:off x="5566951" y="3487858"/>
            <a:ext cx="990600" cy="304800"/>
          </a:xfrm>
          <a:prstGeom prst="rect">
            <a:avLst/>
          </a:prstGeom>
          <a:no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dirty="0">
                <a:solidFill>
                  <a:schemeClr val="dk1"/>
                </a:solidFill>
                <a:latin typeface="Calibri"/>
                <a:ea typeface="Calibri"/>
                <a:cs typeface="Calibri"/>
                <a:sym typeface="Calibri"/>
              </a:rPr>
              <a:t>VP 2047</a:t>
            </a:r>
            <a:endParaRPr dirty="0"/>
          </a:p>
        </p:txBody>
      </p:sp>
      <p:sp>
        <p:nvSpPr>
          <p:cNvPr id="1441" name="Shape 1441"/>
          <p:cNvSpPr/>
          <p:nvPr/>
        </p:nvSpPr>
        <p:spPr>
          <a:xfrm>
            <a:off x="5569973" y="2869601"/>
            <a:ext cx="984556" cy="914400"/>
          </a:xfrm>
          <a:prstGeom prst="rect">
            <a:avLst/>
          </a:prstGeom>
          <a:noFill/>
          <a:ln w="28575"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dirty="0">
              <a:solidFill>
                <a:schemeClr val="dk1"/>
              </a:solidFill>
              <a:latin typeface="Arial Narrow"/>
              <a:ea typeface="Arial Narrow"/>
              <a:cs typeface="Arial Narrow"/>
              <a:sym typeface="Arial Narrow"/>
            </a:endParaRPr>
          </a:p>
        </p:txBody>
      </p:sp>
      <p:sp>
        <p:nvSpPr>
          <p:cNvPr id="1438" name="Shape 1438"/>
          <p:cNvSpPr/>
          <p:nvPr/>
        </p:nvSpPr>
        <p:spPr>
          <a:xfrm>
            <a:off x="5566951" y="3782890"/>
            <a:ext cx="990600" cy="304800"/>
          </a:xfrm>
          <a:prstGeom prst="rect">
            <a:avLst/>
          </a:prstGeom>
          <a:no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dirty="0">
                <a:solidFill>
                  <a:schemeClr val="dk1"/>
                </a:solidFill>
                <a:latin typeface="Calibri"/>
                <a:ea typeface="Calibri"/>
                <a:cs typeface="Calibri"/>
                <a:sym typeface="Calibri"/>
              </a:rPr>
              <a:t>VP 2048</a:t>
            </a:r>
            <a:endParaRPr dirty="0"/>
          </a:p>
        </p:txBody>
      </p:sp>
      <p:sp>
        <p:nvSpPr>
          <p:cNvPr id="1439" name="Shape 1439"/>
          <p:cNvSpPr/>
          <p:nvPr/>
        </p:nvSpPr>
        <p:spPr>
          <a:xfrm>
            <a:off x="5566951" y="4087690"/>
            <a:ext cx="990600" cy="304800"/>
          </a:xfrm>
          <a:prstGeom prst="rect">
            <a:avLst/>
          </a:prstGeom>
          <a:solidFill>
            <a:srgbClr val="D5F1CF"/>
          </a:solid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a:t>
            </a:r>
            <a:endParaRPr/>
          </a:p>
        </p:txBody>
      </p:sp>
      <p:sp>
        <p:nvSpPr>
          <p:cNvPr id="1440" name="Shape 1440"/>
          <p:cNvSpPr/>
          <p:nvPr/>
        </p:nvSpPr>
        <p:spPr>
          <a:xfrm>
            <a:off x="5566951" y="4392490"/>
            <a:ext cx="990600" cy="304800"/>
          </a:xfrm>
          <a:prstGeom prst="rect">
            <a:avLst/>
          </a:prstGeom>
          <a:no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dirty="0">
                <a:solidFill>
                  <a:schemeClr val="dk1"/>
                </a:solidFill>
                <a:latin typeface="Calibri"/>
                <a:ea typeface="Calibri"/>
                <a:cs typeface="Calibri"/>
                <a:sym typeface="Calibri"/>
              </a:rPr>
              <a:t>VP 3072</a:t>
            </a:r>
            <a:endParaRPr dirty="0"/>
          </a:p>
        </p:txBody>
      </p:sp>
      <p:sp>
        <p:nvSpPr>
          <p:cNvPr id="1442" name="Shape 1442"/>
          <p:cNvSpPr/>
          <p:nvPr/>
        </p:nvSpPr>
        <p:spPr>
          <a:xfrm>
            <a:off x="5566951" y="3781693"/>
            <a:ext cx="985279" cy="914400"/>
          </a:xfrm>
          <a:prstGeom prst="rect">
            <a:avLst/>
          </a:prstGeom>
          <a:noFill/>
          <a:ln w="28575"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Arial Narrow"/>
              <a:ea typeface="Arial Narrow"/>
              <a:cs typeface="Arial Narrow"/>
              <a:sym typeface="Arial Narrow"/>
            </a:endParaRPr>
          </a:p>
        </p:txBody>
      </p:sp>
      <p:grpSp>
        <p:nvGrpSpPr>
          <p:cNvPr id="49" name="Group 48">
            <a:extLst>
              <a:ext uri="{FF2B5EF4-FFF2-40B4-BE49-F238E27FC236}">
                <a16:creationId xmlns:a16="http://schemas.microsoft.com/office/drawing/2014/main" id="{F4419200-DB29-41FC-8593-6B36D2BB3D32}"/>
              </a:ext>
            </a:extLst>
          </p:cNvPr>
          <p:cNvGrpSpPr/>
          <p:nvPr/>
        </p:nvGrpSpPr>
        <p:grpSpPr>
          <a:xfrm>
            <a:off x="2991331" y="1954012"/>
            <a:ext cx="990600" cy="914400"/>
            <a:chOff x="2991331" y="1954012"/>
            <a:chExt cx="990600" cy="914400"/>
          </a:xfrm>
        </p:grpSpPr>
        <p:sp>
          <p:nvSpPr>
            <p:cNvPr id="1445" name="Shape 1445"/>
            <p:cNvSpPr/>
            <p:nvPr/>
          </p:nvSpPr>
          <p:spPr>
            <a:xfrm>
              <a:off x="2991331" y="1954012"/>
              <a:ext cx="990600" cy="304800"/>
            </a:xfrm>
            <a:prstGeom prst="rect">
              <a:avLst/>
            </a:prstGeom>
            <a:no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PTE 0</a:t>
              </a:r>
              <a:endParaRPr/>
            </a:p>
          </p:txBody>
        </p:sp>
        <p:sp>
          <p:nvSpPr>
            <p:cNvPr id="1446" name="Shape 1446"/>
            <p:cNvSpPr/>
            <p:nvPr/>
          </p:nvSpPr>
          <p:spPr>
            <a:xfrm>
              <a:off x="2991331" y="2258812"/>
              <a:ext cx="990600" cy="304800"/>
            </a:xfrm>
            <a:prstGeom prst="rect">
              <a:avLst/>
            </a:prstGeom>
            <a:solidFill>
              <a:srgbClr val="D5F1CF"/>
            </a:solid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a:t>
              </a:r>
              <a:endParaRPr/>
            </a:p>
          </p:txBody>
        </p:sp>
        <p:sp>
          <p:nvSpPr>
            <p:cNvPr id="1447" name="Shape 1447"/>
            <p:cNvSpPr/>
            <p:nvPr/>
          </p:nvSpPr>
          <p:spPr>
            <a:xfrm>
              <a:off x="2991331" y="2563612"/>
              <a:ext cx="990600" cy="304800"/>
            </a:xfrm>
            <a:prstGeom prst="rect">
              <a:avLst/>
            </a:prstGeom>
            <a:no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dirty="0">
                  <a:solidFill>
                    <a:schemeClr val="dk1"/>
                  </a:solidFill>
                  <a:latin typeface="Calibri"/>
                  <a:ea typeface="Calibri"/>
                  <a:cs typeface="Calibri"/>
                  <a:sym typeface="Calibri"/>
                </a:rPr>
                <a:t>PTE 1023</a:t>
              </a:r>
              <a:endParaRPr dirty="0"/>
            </a:p>
          </p:txBody>
        </p:sp>
        <p:sp>
          <p:nvSpPr>
            <p:cNvPr id="1448" name="Shape 1448"/>
            <p:cNvSpPr/>
            <p:nvPr/>
          </p:nvSpPr>
          <p:spPr>
            <a:xfrm>
              <a:off x="2991331" y="1954012"/>
              <a:ext cx="990600" cy="914400"/>
            </a:xfrm>
            <a:prstGeom prst="rect">
              <a:avLst/>
            </a:prstGeom>
            <a:noFill/>
            <a:ln w="28575"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Arial Narrow"/>
                <a:ea typeface="Arial Narrow"/>
                <a:cs typeface="Arial Narrow"/>
                <a:sym typeface="Arial Narrow"/>
              </a:endParaRPr>
            </a:p>
          </p:txBody>
        </p:sp>
      </p:grpSp>
      <p:grpSp>
        <p:nvGrpSpPr>
          <p:cNvPr id="50" name="Group 49">
            <a:extLst>
              <a:ext uri="{FF2B5EF4-FFF2-40B4-BE49-F238E27FC236}">
                <a16:creationId xmlns:a16="http://schemas.microsoft.com/office/drawing/2014/main" id="{E2BBB8B5-790B-450E-AB08-17F219539A40}"/>
              </a:ext>
            </a:extLst>
          </p:cNvPr>
          <p:cNvGrpSpPr/>
          <p:nvPr/>
        </p:nvGrpSpPr>
        <p:grpSpPr>
          <a:xfrm>
            <a:off x="2991331" y="3293729"/>
            <a:ext cx="990600" cy="914400"/>
            <a:chOff x="2991331" y="3293122"/>
            <a:chExt cx="990600" cy="914400"/>
          </a:xfrm>
        </p:grpSpPr>
        <p:sp>
          <p:nvSpPr>
            <p:cNvPr id="1449" name="Shape 1449"/>
            <p:cNvSpPr/>
            <p:nvPr/>
          </p:nvSpPr>
          <p:spPr>
            <a:xfrm>
              <a:off x="2991331" y="3293122"/>
              <a:ext cx="990600" cy="304800"/>
            </a:xfrm>
            <a:prstGeom prst="rect">
              <a:avLst/>
            </a:prstGeom>
            <a:no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PTE 0</a:t>
              </a:r>
              <a:endParaRPr/>
            </a:p>
          </p:txBody>
        </p:sp>
        <p:sp>
          <p:nvSpPr>
            <p:cNvPr id="1450" name="Shape 1450"/>
            <p:cNvSpPr/>
            <p:nvPr/>
          </p:nvSpPr>
          <p:spPr>
            <a:xfrm>
              <a:off x="2991331" y="3597922"/>
              <a:ext cx="990600" cy="304800"/>
            </a:xfrm>
            <a:prstGeom prst="rect">
              <a:avLst/>
            </a:prstGeom>
            <a:solidFill>
              <a:srgbClr val="D5F1CF"/>
            </a:solid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a:solidFill>
                    <a:schemeClr val="dk1"/>
                  </a:solidFill>
                  <a:latin typeface="Calibri"/>
                  <a:ea typeface="Calibri"/>
                  <a:cs typeface="Calibri"/>
                  <a:sym typeface="Calibri"/>
                </a:rPr>
                <a:t>...</a:t>
              </a:r>
              <a:endParaRPr/>
            </a:p>
          </p:txBody>
        </p:sp>
        <p:sp>
          <p:nvSpPr>
            <p:cNvPr id="1451" name="Shape 1451"/>
            <p:cNvSpPr/>
            <p:nvPr/>
          </p:nvSpPr>
          <p:spPr>
            <a:xfrm>
              <a:off x="2991331" y="3902722"/>
              <a:ext cx="990600" cy="304800"/>
            </a:xfrm>
            <a:prstGeom prst="rect">
              <a:avLst/>
            </a:prstGeom>
            <a:no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dirty="0">
                  <a:solidFill>
                    <a:schemeClr val="dk1"/>
                  </a:solidFill>
                  <a:latin typeface="Calibri"/>
                  <a:ea typeface="Calibri"/>
                  <a:cs typeface="Calibri"/>
                  <a:sym typeface="Calibri"/>
                </a:rPr>
                <a:t>PTE 1023</a:t>
              </a:r>
              <a:endParaRPr dirty="0"/>
            </a:p>
          </p:txBody>
        </p:sp>
        <p:sp>
          <p:nvSpPr>
            <p:cNvPr id="1452" name="Shape 1452"/>
            <p:cNvSpPr/>
            <p:nvPr/>
          </p:nvSpPr>
          <p:spPr>
            <a:xfrm>
              <a:off x="2991331" y="3293122"/>
              <a:ext cx="990600" cy="914400"/>
            </a:xfrm>
            <a:prstGeom prst="rect">
              <a:avLst/>
            </a:prstGeom>
            <a:noFill/>
            <a:ln w="28575"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Arial Narrow"/>
                <a:ea typeface="Arial Narrow"/>
                <a:cs typeface="Arial Narrow"/>
                <a:sym typeface="Arial Narrow"/>
              </a:endParaRPr>
            </a:p>
          </p:txBody>
        </p:sp>
      </p:grpSp>
      <p:grpSp>
        <p:nvGrpSpPr>
          <p:cNvPr id="51" name="Group 50">
            <a:extLst>
              <a:ext uri="{FF2B5EF4-FFF2-40B4-BE49-F238E27FC236}">
                <a16:creationId xmlns:a16="http://schemas.microsoft.com/office/drawing/2014/main" id="{8EA96EA7-7DDD-4C0A-A891-CCAA7AFC72FA}"/>
              </a:ext>
            </a:extLst>
          </p:cNvPr>
          <p:cNvGrpSpPr/>
          <p:nvPr/>
        </p:nvGrpSpPr>
        <p:grpSpPr>
          <a:xfrm>
            <a:off x="2991331" y="4633446"/>
            <a:ext cx="990600" cy="914400"/>
            <a:chOff x="2991331" y="4633446"/>
            <a:chExt cx="990600" cy="914400"/>
          </a:xfrm>
        </p:grpSpPr>
        <p:sp>
          <p:nvSpPr>
            <p:cNvPr id="1453" name="Shape 1453"/>
            <p:cNvSpPr/>
            <p:nvPr/>
          </p:nvSpPr>
          <p:spPr>
            <a:xfrm>
              <a:off x="2991331" y="4633446"/>
              <a:ext cx="990600" cy="609600"/>
            </a:xfrm>
            <a:prstGeom prst="rect">
              <a:avLst/>
            </a:prstGeom>
            <a:solidFill>
              <a:srgbClr val="F1C7C7"/>
            </a:solidFill>
            <a:ln w="127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dirty="0">
                  <a:solidFill>
                    <a:schemeClr val="dk1"/>
                  </a:solidFill>
                  <a:latin typeface="Calibri"/>
                  <a:ea typeface="Calibri"/>
                  <a:cs typeface="Calibri"/>
                  <a:sym typeface="Calibri"/>
                </a:rPr>
                <a:t>1023</a:t>
              </a:r>
              <a:br>
                <a:rPr lang="en-GB" sz="1400" b="1" dirty="0">
                  <a:solidFill>
                    <a:schemeClr val="dk1"/>
                  </a:solidFill>
                  <a:latin typeface="Calibri"/>
                  <a:ea typeface="Calibri"/>
                  <a:cs typeface="Calibri"/>
                  <a:sym typeface="Calibri"/>
                </a:rPr>
              </a:br>
              <a:r>
                <a:rPr lang="en-GB" sz="1400" b="1" dirty="0">
                  <a:solidFill>
                    <a:schemeClr val="dk1"/>
                  </a:solidFill>
                  <a:latin typeface="Calibri"/>
                  <a:ea typeface="Calibri"/>
                  <a:cs typeface="Calibri"/>
                  <a:sym typeface="Calibri"/>
                </a:rPr>
                <a:t>null PTEs</a:t>
              </a:r>
              <a:endParaRPr dirty="0"/>
            </a:p>
          </p:txBody>
        </p:sp>
        <p:sp>
          <p:nvSpPr>
            <p:cNvPr id="1454" name="Shape 1454"/>
            <p:cNvSpPr/>
            <p:nvPr/>
          </p:nvSpPr>
          <p:spPr>
            <a:xfrm>
              <a:off x="2991331" y="5243046"/>
              <a:ext cx="990600" cy="304800"/>
            </a:xfrm>
            <a:prstGeom prst="rect">
              <a:avLst/>
            </a:prstGeom>
            <a:no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dirty="0">
                  <a:solidFill>
                    <a:schemeClr val="dk1"/>
                  </a:solidFill>
                  <a:latin typeface="Calibri"/>
                  <a:ea typeface="Calibri"/>
                  <a:cs typeface="Calibri"/>
                  <a:sym typeface="Calibri"/>
                </a:rPr>
                <a:t>PTE 1023</a:t>
              </a:r>
              <a:endParaRPr dirty="0"/>
            </a:p>
          </p:txBody>
        </p:sp>
        <p:sp>
          <p:nvSpPr>
            <p:cNvPr id="1455" name="Shape 1455"/>
            <p:cNvSpPr/>
            <p:nvPr/>
          </p:nvSpPr>
          <p:spPr>
            <a:xfrm>
              <a:off x="2991331" y="4633446"/>
              <a:ext cx="990600" cy="914400"/>
            </a:xfrm>
            <a:prstGeom prst="rect">
              <a:avLst/>
            </a:prstGeom>
            <a:noFill/>
            <a:ln w="28575"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Arial Narrow"/>
                <a:ea typeface="Arial Narrow"/>
                <a:cs typeface="Arial Narrow"/>
                <a:sym typeface="Arial Narrow"/>
              </a:endParaRPr>
            </a:p>
          </p:txBody>
        </p:sp>
      </p:grpSp>
      <p:sp>
        <p:nvSpPr>
          <p:cNvPr id="1457" name="Shape 1457"/>
          <p:cNvSpPr/>
          <p:nvPr/>
        </p:nvSpPr>
        <p:spPr>
          <a:xfrm>
            <a:off x="5569973" y="6059488"/>
            <a:ext cx="984556" cy="304800"/>
          </a:xfrm>
          <a:prstGeom prst="rect">
            <a:avLst/>
          </a:prstGeom>
          <a:noFill/>
          <a:ln w="28575"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200" b="1" dirty="0">
                <a:solidFill>
                  <a:schemeClr val="dk1"/>
                </a:solidFill>
                <a:latin typeface="Calibri"/>
                <a:ea typeface="Calibri"/>
                <a:cs typeface="Calibri"/>
                <a:sym typeface="Calibri"/>
              </a:rPr>
              <a:t>VP 1048576</a:t>
            </a:r>
            <a:endParaRPr dirty="0"/>
          </a:p>
        </p:txBody>
      </p:sp>
      <p:sp>
        <p:nvSpPr>
          <p:cNvPr id="1459" name="Shape 1459"/>
          <p:cNvSpPr txBox="1"/>
          <p:nvPr/>
        </p:nvSpPr>
        <p:spPr>
          <a:xfrm>
            <a:off x="6711010" y="1376761"/>
            <a:ext cx="982256" cy="653938"/>
          </a:xfrm>
          <a:prstGeom prst="rect">
            <a:avLst/>
          </a:prstGeom>
          <a:noFill/>
          <a:ln>
            <a:noFill/>
          </a:ln>
        </p:spPr>
        <p:txBody>
          <a:bodyPr spcFirstLastPara="1" wrap="square" lIns="90350" tIns="44275" rIns="90350" bIns="44275" anchor="t" anchorCtr="0">
            <a:noAutofit/>
          </a:bodyPr>
          <a:lstStyle/>
          <a:p>
            <a:pPr marL="0" marR="0" lvl="0" indent="0" algn="ctr" rtl="0">
              <a:lnSpc>
                <a:spcPct val="88000"/>
              </a:lnSpc>
              <a:spcBef>
                <a:spcPts val="0"/>
              </a:spcBef>
              <a:spcAft>
                <a:spcPts val="0"/>
              </a:spcAft>
              <a:buNone/>
            </a:pPr>
            <a:r>
              <a:rPr lang="en-GB" sz="1800" b="1" i="1" dirty="0">
                <a:solidFill>
                  <a:srgbClr val="7F7F7F"/>
                </a:solidFill>
                <a:latin typeface="Calibri"/>
                <a:ea typeface="Calibri"/>
                <a:cs typeface="Calibri"/>
                <a:sym typeface="Calibri"/>
              </a:rPr>
              <a:t>Virtual</a:t>
            </a:r>
            <a:endParaRPr dirty="0"/>
          </a:p>
          <a:p>
            <a:pPr marL="0" marR="0" lvl="0" indent="0" algn="ctr" rtl="0">
              <a:lnSpc>
                <a:spcPct val="88000"/>
              </a:lnSpc>
              <a:spcBef>
                <a:spcPts val="600"/>
              </a:spcBef>
              <a:spcAft>
                <a:spcPts val="0"/>
              </a:spcAft>
              <a:buNone/>
            </a:pPr>
            <a:r>
              <a:rPr lang="en-GB" sz="1800" b="1" i="1" dirty="0">
                <a:solidFill>
                  <a:srgbClr val="7F7F7F"/>
                </a:solidFill>
                <a:latin typeface="Calibri"/>
                <a:ea typeface="Calibri"/>
                <a:cs typeface="Calibri"/>
                <a:sym typeface="Calibri"/>
              </a:rPr>
              <a:t>memory</a:t>
            </a:r>
            <a:endParaRPr dirty="0"/>
          </a:p>
        </p:txBody>
      </p:sp>
      <p:cxnSp>
        <p:nvCxnSpPr>
          <p:cNvPr id="1460" name="Shape 1460"/>
          <p:cNvCxnSpPr>
            <a:cxnSpLocks/>
            <a:stCxn id="1445" idx="3"/>
          </p:cNvCxnSpPr>
          <p:nvPr/>
        </p:nvCxnSpPr>
        <p:spPr>
          <a:xfrm>
            <a:off x="3981931" y="2106412"/>
            <a:ext cx="1585020" cy="777223"/>
          </a:xfrm>
          <a:prstGeom prst="straightConnector1">
            <a:avLst/>
          </a:prstGeom>
          <a:noFill/>
          <a:ln w="12600" cap="flat" cmpd="sng">
            <a:solidFill>
              <a:srgbClr val="000066"/>
            </a:solidFill>
            <a:prstDash val="solid"/>
            <a:miter lim="800000"/>
            <a:headEnd type="none" w="med" len="med"/>
            <a:tailEnd type="triangle" w="med" len="med"/>
          </a:ln>
        </p:spPr>
      </p:cxnSp>
      <p:cxnSp>
        <p:nvCxnSpPr>
          <p:cNvPr id="1461" name="Shape 1461"/>
          <p:cNvCxnSpPr>
            <a:cxnSpLocks/>
            <a:stCxn id="1447" idx="3"/>
          </p:cNvCxnSpPr>
          <p:nvPr/>
        </p:nvCxnSpPr>
        <p:spPr>
          <a:xfrm>
            <a:off x="3981931" y="2716012"/>
            <a:ext cx="1585020" cy="776608"/>
          </a:xfrm>
          <a:prstGeom prst="straightConnector1">
            <a:avLst/>
          </a:prstGeom>
          <a:noFill/>
          <a:ln w="12600" cap="flat" cmpd="sng">
            <a:solidFill>
              <a:srgbClr val="000066"/>
            </a:solidFill>
            <a:prstDash val="solid"/>
            <a:miter lim="800000"/>
            <a:headEnd type="none" w="med" len="med"/>
            <a:tailEnd type="triangle" w="med" len="med"/>
          </a:ln>
        </p:spPr>
      </p:cxnSp>
      <p:cxnSp>
        <p:nvCxnSpPr>
          <p:cNvPr id="1462" name="Shape 1462"/>
          <p:cNvCxnSpPr>
            <a:cxnSpLocks/>
            <a:stCxn id="1449" idx="3"/>
          </p:cNvCxnSpPr>
          <p:nvPr/>
        </p:nvCxnSpPr>
        <p:spPr>
          <a:xfrm>
            <a:off x="3981931" y="3446129"/>
            <a:ext cx="1608832" cy="346529"/>
          </a:xfrm>
          <a:prstGeom prst="straightConnector1">
            <a:avLst/>
          </a:prstGeom>
          <a:noFill/>
          <a:ln w="12600" cap="flat" cmpd="sng">
            <a:solidFill>
              <a:srgbClr val="000066"/>
            </a:solidFill>
            <a:prstDash val="solid"/>
            <a:miter lim="800000"/>
            <a:headEnd type="none" w="med" len="med"/>
            <a:tailEnd type="triangle" w="med" len="med"/>
          </a:ln>
        </p:spPr>
      </p:cxnSp>
      <p:cxnSp>
        <p:nvCxnSpPr>
          <p:cNvPr id="1463" name="Shape 1463"/>
          <p:cNvCxnSpPr>
            <a:cxnSpLocks/>
            <a:stCxn id="1451" idx="3"/>
          </p:cNvCxnSpPr>
          <p:nvPr/>
        </p:nvCxnSpPr>
        <p:spPr>
          <a:xfrm>
            <a:off x="3981931" y="4055729"/>
            <a:ext cx="1608832" cy="336761"/>
          </a:xfrm>
          <a:prstGeom prst="straightConnector1">
            <a:avLst/>
          </a:prstGeom>
          <a:noFill/>
          <a:ln w="12600" cap="flat" cmpd="sng">
            <a:solidFill>
              <a:srgbClr val="000066"/>
            </a:solidFill>
            <a:prstDash val="solid"/>
            <a:miter lim="800000"/>
            <a:headEnd type="none" w="med" len="med"/>
            <a:tailEnd type="triangle" w="med" len="med"/>
          </a:ln>
        </p:spPr>
      </p:cxnSp>
      <p:cxnSp>
        <p:nvCxnSpPr>
          <p:cNvPr id="1464" name="Shape 1464"/>
          <p:cNvCxnSpPr>
            <a:cxnSpLocks/>
            <a:stCxn id="1454" idx="3"/>
          </p:cNvCxnSpPr>
          <p:nvPr/>
        </p:nvCxnSpPr>
        <p:spPr>
          <a:xfrm>
            <a:off x="3981931" y="5395446"/>
            <a:ext cx="1583148" cy="664042"/>
          </a:xfrm>
          <a:prstGeom prst="straightConnector1">
            <a:avLst/>
          </a:prstGeom>
          <a:noFill/>
          <a:ln w="12600" cap="flat" cmpd="sng">
            <a:solidFill>
              <a:srgbClr val="000066"/>
            </a:solidFill>
            <a:prstDash val="solid"/>
            <a:miter lim="800000"/>
            <a:headEnd type="none" w="med" len="med"/>
            <a:tailEnd type="triangle" w="med" len="med"/>
          </a:ln>
        </p:spPr>
      </p:cxnSp>
      <p:cxnSp>
        <p:nvCxnSpPr>
          <p:cNvPr id="1465" name="Shape 1465"/>
          <p:cNvCxnSpPr>
            <a:cxnSpLocks/>
            <a:stCxn id="1469" idx="3"/>
          </p:cNvCxnSpPr>
          <p:nvPr/>
        </p:nvCxnSpPr>
        <p:spPr>
          <a:xfrm flipV="1">
            <a:off x="1844300" y="1944942"/>
            <a:ext cx="1158771" cy="479305"/>
          </a:xfrm>
          <a:prstGeom prst="straightConnector1">
            <a:avLst/>
          </a:prstGeom>
          <a:noFill/>
          <a:ln w="12600" cap="flat" cmpd="sng">
            <a:solidFill>
              <a:srgbClr val="000066"/>
            </a:solidFill>
            <a:prstDash val="solid"/>
            <a:miter lim="800000"/>
            <a:headEnd type="none" w="med" len="med"/>
            <a:tailEnd type="triangle" w="med" len="med"/>
          </a:ln>
        </p:spPr>
      </p:cxnSp>
      <p:cxnSp>
        <p:nvCxnSpPr>
          <p:cNvPr id="1466" name="Shape 1466"/>
          <p:cNvCxnSpPr>
            <a:cxnSpLocks/>
            <a:stCxn id="1470" idx="3"/>
          </p:cNvCxnSpPr>
          <p:nvPr/>
        </p:nvCxnSpPr>
        <p:spPr>
          <a:xfrm>
            <a:off x="1844300" y="2730141"/>
            <a:ext cx="1136983" cy="552769"/>
          </a:xfrm>
          <a:prstGeom prst="straightConnector1">
            <a:avLst/>
          </a:prstGeom>
          <a:noFill/>
          <a:ln w="12600" cap="flat" cmpd="sng">
            <a:solidFill>
              <a:srgbClr val="000066"/>
            </a:solidFill>
            <a:prstDash val="solid"/>
            <a:miter lim="800000"/>
            <a:headEnd type="none" w="med" len="med"/>
            <a:tailEnd type="triangle" w="med" len="med"/>
          </a:ln>
        </p:spPr>
      </p:cxnSp>
      <p:cxnSp>
        <p:nvCxnSpPr>
          <p:cNvPr id="1467" name="Shape 1467"/>
          <p:cNvCxnSpPr>
            <a:cxnSpLocks/>
            <a:stCxn id="1477" idx="3"/>
          </p:cNvCxnSpPr>
          <p:nvPr/>
        </p:nvCxnSpPr>
        <p:spPr>
          <a:xfrm flipV="1">
            <a:off x="1844300" y="4621722"/>
            <a:ext cx="1136983" cy="773724"/>
          </a:xfrm>
          <a:prstGeom prst="straightConnector1">
            <a:avLst/>
          </a:prstGeom>
          <a:noFill/>
          <a:ln w="12600" cap="flat" cmpd="sng">
            <a:solidFill>
              <a:srgbClr val="000066"/>
            </a:solidFill>
            <a:prstDash val="solid"/>
            <a:miter lim="800000"/>
            <a:headEnd type="none" w="med" len="med"/>
            <a:tailEnd type="triangle" w="med" len="med"/>
          </a:ln>
        </p:spPr>
      </p:cxnSp>
      <p:grpSp>
        <p:nvGrpSpPr>
          <p:cNvPr id="31" name="Group 30">
            <a:extLst>
              <a:ext uri="{FF2B5EF4-FFF2-40B4-BE49-F238E27FC236}">
                <a16:creationId xmlns:a16="http://schemas.microsoft.com/office/drawing/2014/main" id="{368018BB-DCBD-49F6-813F-3BB436238B50}"/>
              </a:ext>
            </a:extLst>
          </p:cNvPr>
          <p:cNvGrpSpPr/>
          <p:nvPr/>
        </p:nvGrpSpPr>
        <p:grpSpPr>
          <a:xfrm>
            <a:off x="725112" y="1971423"/>
            <a:ext cx="1125232" cy="3592893"/>
            <a:chOff x="725112" y="1971423"/>
            <a:chExt cx="1125232" cy="3592893"/>
          </a:xfrm>
        </p:grpSpPr>
        <p:sp>
          <p:nvSpPr>
            <p:cNvPr id="1468" name="Shape 1468"/>
            <p:cNvSpPr/>
            <p:nvPr/>
          </p:nvSpPr>
          <p:spPr>
            <a:xfrm>
              <a:off x="725112" y="2883634"/>
              <a:ext cx="1119188" cy="2360719"/>
            </a:xfrm>
            <a:prstGeom prst="rect">
              <a:avLst/>
            </a:prstGeom>
            <a:solidFill>
              <a:srgbClr val="F1C7C7"/>
            </a:solid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dirty="0">
                  <a:solidFill>
                    <a:schemeClr val="dk1"/>
                  </a:solidFill>
                  <a:latin typeface="Calibri"/>
                  <a:cs typeface="Calibri"/>
                  <a:sym typeface="Calibri"/>
                </a:rPr>
                <a:t>1020 more</a:t>
              </a:r>
              <a:endParaRPr dirty="0"/>
            </a:p>
            <a:p>
              <a:pPr marL="0" marR="0" lvl="0" indent="0" algn="ctr" rtl="0">
                <a:lnSpc>
                  <a:spcPct val="98000"/>
                </a:lnSpc>
                <a:spcBef>
                  <a:spcPts val="0"/>
                </a:spcBef>
                <a:spcAft>
                  <a:spcPts val="0"/>
                </a:spcAft>
                <a:buNone/>
              </a:pPr>
              <a:r>
                <a:rPr lang="en-GB" sz="1400" b="1" dirty="0">
                  <a:solidFill>
                    <a:schemeClr val="dk1"/>
                  </a:solidFill>
                  <a:latin typeface="Calibri"/>
                  <a:ea typeface="Calibri"/>
                  <a:cs typeface="Calibri"/>
                  <a:sym typeface="Calibri"/>
                </a:rPr>
                <a:t>null PTEs </a:t>
              </a:r>
              <a:endParaRPr dirty="0"/>
            </a:p>
          </p:txBody>
        </p:sp>
        <p:sp>
          <p:nvSpPr>
            <p:cNvPr id="1469" name="Shape 1469"/>
            <p:cNvSpPr/>
            <p:nvPr/>
          </p:nvSpPr>
          <p:spPr>
            <a:xfrm>
              <a:off x="725112" y="2271847"/>
              <a:ext cx="1119188" cy="304800"/>
            </a:xfrm>
            <a:prstGeom prst="rect">
              <a:avLst/>
            </a:prstGeom>
            <a:no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dirty="0">
                  <a:solidFill>
                    <a:schemeClr val="dk1"/>
                  </a:solidFill>
                  <a:latin typeface="Calibri"/>
                  <a:ea typeface="Calibri"/>
                  <a:cs typeface="Calibri"/>
                  <a:sym typeface="Calibri"/>
                </a:rPr>
                <a:t>PTE 1</a:t>
              </a:r>
              <a:endParaRPr dirty="0"/>
            </a:p>
          </p:txBody>
        </p:sp>
        <p:sp>
          <p:nvSpPr>
            <p:cNvPr id="1470" name="Shape 1470"/>
            <p:cNvSpPr/>
            <p:nvPr/>
          </p:nvSpPr>
          <p:spPr>
            <a:xfrm>
              <a:off x="725112" y="2576647"/>
              <a:ext cx="1119188" cy="306988"/>
            </a:xfrm>
            <a:prstGeom prst="rect">
              <a:avLst/>
            </a:prstGeom>
            <a:no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dirty="0">
                  <a:solidFill>
                    <a:schemeClr val="dk1"/>
                  </a:solidFill>
                  <a:latin typeface="Calibri"/>
                  <a:ea typeface="Calibri"/>
                  <a:cs typeface="Calibri"/>
                  <a:sym typeface="Calibri"/>
                </a:rPr>
                <a:t>PTE 2</a:t>
              </a:r>
              <a:endParaRPr dirty="0"/>
            </a:p>
          </p:txBody>
        </p:sp>
        <p:sp>
          <p:nvSpPr>
            <p:cNvPr id="1471" name="Shape 1471"/>
            <p:cNvSpPr/>
            <p:nvPr/>
          </p:nvSpPr>
          <p:spPr>
            <a:xfrm>
              <a:off x="725112" y="1971423"/>
              <a:ext cx="1119188" cy="304800"/>
            </a:xfrm>
            <a:prstGeom prst="rect">
              <a:avLst/>
            </a:prstGeom>
            <a:solidFill>
              <a:srgbClr val="F1C7C7"/>
            </a:solid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dirty="0">
                  <a:solidFill>
                    <a:schemeClr val="dk1"/>
                  </a:solidFill>
                  <a:latin typeface="Calibri"/>
                  <a:ea typeface="Calibri"/>
                  <a:cs typeface="Calibri"/>
                  <a:sym typeface="Calibri"/>
                </a:rPr>
                <a:t>PTE 0 (null)</a:t>
              </a:r>
              <a:endParaRPr dirty="0"/>
            </a:p>
          </p:txBody>
        </p:sp>
        <p:sp>
          <p:nvSpPr>
            <p:cNvPr id="1477" name="Shape 1477"/>
            <p:cNvSpPr/>
            <p:nvPr/>
          </p:nvSpPr>
          <p:spPr>
            <a:xfrm>
              <a:off x="725112" y="5243046"/>
              <a:ext cx="1119188" cy="304800"/>
            </a:xfrm>
            <a:prstGeom prst="rect">
              <a:avLst/>
            </a:prstGeom>
            <a:noFill/>
            <a:ln w="12600" cap="flat" cmpd="sng">
              <a:solidFill>
                <a:srgbClr val="000066"/>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98000"/>
                </a:lnSpc>
                <a:spcBef>
                  <a:spcPts val="0"/>
                </a:spcBef>
                <a:spcAft>
                  <a:spcPts val="0"/>
                </a:spcAft>
                <a:buNone/>
              </a:pPr>
              <a:r>
                <a:rPr lang="en-GB" sz="1400" b="1" dirty="0">
                  <a:solidFill>
                    <a:schemeClr val="dk1"/>
                  </a:solidFill>
                  <a:latin typeface="Calibri"/>
                  <a:ea typeface="Calibri"/>
                  <a:cs typeface="Calibri"/>
                  <a:sym typeface="Calibri"/>
                </a:rPr>
                <a:t>PTE 1023</a:t>
              </a:r>
              <a:endParaRPr dirty="0"/>
            </a:p>
          </p:txBody>
        </p:sp>
        <p:sp>
          <p:nvSpPr>
            <p:cNvPr id="1478" name="Shape 1478"/>
            <p:cNvSpPr/>
            <p:nvPr/>
          </p:nvSpPr>
          <p:spPr>
            <a:xfrm>
              <a:off x="731156" y="1973981"/>
              <a:ext cx="1119188" cy="3590335"/>
            </a:xfrm>
            <a:prstGeom prst="rect">
              <a:avLst/>
            </a:prstGeom>
            <a:noFill/>
            <a:ln w="28575"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Arial Narrow"/>
                <a:ea typeface="Arial Narrow"/>
                <a:cs typeface="Arial Narrow"/>
                <a:sym typeface="Arial Narrow"/>
              </a:endParaRPr>
            </a:p>
          </p:txBody>
        </p:sp>
      </p:grpSp>
      <p:sp>
        <p:nvSpPr>
          <p:cNvPr id="1479" name="Shape 1479"/>
          <p:cNvSpPr/>
          <p:nvPr/>
        </p:nvSpPr>
        <p:spPr>
          <a:xfrm>
            <a:off x="6566618" y="2881432"/>
            <a:ext cx="274761" cy="1805109"/>
          </a:xfrm>
          <a:prstGeom prst="rightBrace">
            <a:avLst>
              <a:gd name="adj1" fmla="val 63889"/>
              <a:gd name="adj2" fmla="val 50000"/>
            </a:avLst>
          </a:prstGeom>
          <a:noFill/>
          <a:ln w="1260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Arial Narrow"/>
              <a:ea typeface="Arial Narrow"/>
              <a:cs typeface="Arial Narrow"/>
              <a:sym typeface="Arial Narrow"/>
            </a:endParaRPr>
          </a:p>
        </p:txBody>
      </p:sp>
      <p:sp>
        <p:nvSpPr>
          <p:cNvPr id="1480" name="Shape 1480"/>
          <p:cNvSpPr txBox="1"/>
          <p:nvPr/>
        </p:nvSpPr>
        <p:spPr>
          <a:xfrm>
            <a:off x="6865191" y="3492620"/>
            <a:ext cx="1885942" cy="516809"/>
          </a:xfrm>
          <a:prstGeom prst="rect">
            <a:avLst/>
          </a:prstGeom>
          <a:noFill/>
          <a:ln>
            <a:noFill/>
          </a:ln>
        </p:spPr>
        <p:txBody>
          <a:bodyPr spcFirstLastPara="1" wrap="square" lIns="90000" tIns="46800" rIns="90000" bIns="46800" anchor="ctr" anchorCtr="0">
            <a:noAutofit/>
          </a:bodyPr>
          <a:lstStyle/>
          <a:p>
            <a:pPr marL="0" marR="0" lvl="0" indent="0" algn="l" rtl="0">
              <a:lnSpc>
                <a:spcPct val="98000"/>
              </a:lnSpc>
              <a:spcBef>
                <a:spcPts val="0"/>
              </a:spcBef>
              <a:spcAft>
                <a:spcPts val="0"/>
              </a:spcAft>
              <a:buNone/>
            </a:pPr>
            <a:r>
              <a:rPr lang="en-GB" sz="1400" i="1" dirty="0">
                <a:solidFill>
                  <a:schemeClr val="dk1"/>
                </a:solidFill>
                <a:latin typeface="Calibri"/>
                <a:ea typeface="Calibri"/>
                <a:cs typeface="Calibri"/>
                <a:sym typeface="Calibri"/>
              </a:rPr>
              <a:t>2048</a:t>
            </a:r>
            <a:r>
              <a:rPr lang="en-GB" sz="1400" b="1" i="1" dirty="0">
                <a:solidFill>
                  <a:schemeClr val="dk1"/>
                </a:solidFill>
                <a:latin typeface="Calibri"/>
                <a:ea typeface="Calibri"/>
                <a:cs typeface="Calibri"/>
                <a:sym typeface="Calibri"/>
              </a:rPr>
              <a:t> allocated pages</a:t>
            </a:r>
            <a:endParaRPr dirty="0"/>
          </a:p>
          <a:p>
            <a:pPr marL="0" marR="0" lvl="0" indent="0" algn="l" rtl="0">
              <a:lnSpc>
                <a:spcPct val="98000"/>
              </a:lnSpc>
              <a:spcBef>
                <a:spcPts val="0"/>
              </a:spcBef>
              <a:spcAft>
                <a:spcPts val="0"/>
              </a:spcAft>
              <a:buNone/>
            </a:pPr>
            <a:r>
              <a:rPr lang="en-GB" sz="1400" b="1" i="1" dirty="0">
                <a:solidFill>
                  <a:schemeClr val="dk1"/>
                </a:solidFill>
                <a:latin typeface="Calibri"/>
                <a:ea typeface="Calibri"/>
                <a:cs typeface="Calibri"/>
                <a:sym typeface="Calibri"/>
              </a:rPr>
              <a:t>for code and data</a:t>
            </a:r>
            <a:endParaRPr dirty="0"/>
          </a:p>
        </p:txBody>
      </p:sp>
      <p:sp>
        <p:nvSpPr>
          <p:cNvPr id="1484" name="Shape 1484"/>
          <p:cNvSpPr txBox="1"/>
          <p:nvPr/>
        </p:nvSpPr>
        <p:spPr>
          <a:xfrm>
            <a:off x="6907517" y="5207256"/>
            <a:ext cx="1988534" cy="305662"/>
          </a:xfrm>
          <a:prstGeom prst="rect">
            <a:avLst/>
          </a:prstGeom>
          <a:noFill/>
          <a:ln>
            <a:noFill/>
          </a:ln>
        </p:spPr>
        <p:txBody>
          <a:bodyPr spcFirstLastPara="1" wrap="square" lIns="90000" tIns="46800" rIns="90000" bIns="46800" anchor="ctr" anchorCtr="0">
            <a:noAutofit/>
          </a:bodyPr>
          <a:lstStyle/>
          <a:p>
            <a:pPr marL="0" marR="0" lvl="0" indent="0" algn="l" rtl="0">
              <a:lnSpc>
                <a:spcPct val="98000"/>
              </a:lnSpc>
              <a:spcBef>
                <a:spcPts val="0"/>
              </a:spcBef>
              <a:spcAft>
                <a:spcPts val="0"/>
              </a:spcAft>
              <a:buNone/>
            </a:pPr>
            <a:r>
              <a:rPr lang="en-GB" sz="1400" i="1" dirty="0">
                <a:solidFill>
                  <a:schemeClr val="dk1"/>
                </a:solidFill>
                <a:latin typeface="+mn-lt"/>
                <a:ea typeface="Calibri"/>
                <a:cs typeface="Calibri"/>
                <a:sym typeface="Calibri"/>
              </a:rPr>
              <a:t>1021</a:t>
            </a:r>
            <a:r>
              <a:rPr lang="en-GB" sz="1400" b="1" i="1" dirty="0">
                <a:solidFill>
                  <a:schemeClr val="dk1"/>
                </a:solidFill>
                <a:latin typeface="+mn-lt"/>
                <a:ea typeface="Calibri"/>
                <a:cs typeface="Calibri"/>
                <a:sym typeface="Calibri"/>
              </a:rPr>
              <a:t> · 1024 + 1023 unallocated pages</a:t>
            </a:r>
            <a:endParaRPr dirty="0">
              <a:latin typeface="+mn-lt"/>
            </a:endParaRPr>
          </a:p>
        </p:txBody>
      </p:sp>
      <p:sp>
        <p:nvSpPr>
          <p:cNvPr id="1486" name="Shape 1486"/>
          <p:cNvSpPr txBox="1"/>
          <p:nvPr/>
        </p:nvSpPr>
        <p:spPr>
          <a:xfrm>
            <a:off x="6929226" y="5920276"/>
            <a:ext cx="1717627" cy="516809"/>
          </a:xfrm>
          <a:prstGeom prst="rect">
            <a:avLst/>
          </a:prstGeom>
          <a:noFill/>
          <a:ln>
            <a:noFill/>
          </a:ln>
        </p:spPr>
        <p:txBody>
          <a:bodyPr spcFirstLastPara="1" wrap="square" lIns="90000" tIns="46800" rIns="90000" bIns="46800" anchor="ctr" anchorCtr="0">
            <a:noAutofit/>
          </a:bodyPr>
          <a:lstStyle/>
          <a:p>
            <a:pPr marL="0" marR="0" lvl="0" indent="0" algn="l" rtl="0">
              <a:lnSpc>
                <a:spcPct val="98000"/>
              </a:lnSpc>
              <a:spcBef>
                <a:spcPts val="0"/>
              </a:spcBef>
              <a:spcAft>
                <a:spcPts val="0"/>
              </a:spcAft>
              <a:buNone/>
            </a:pPr>
            <a:r>
              <a:rPr lang="en-GB" sz="1400" b="1" i="1" dirty="0">
                <a:solidFill>
                  <a:schemeClr val="dk1"/>
                </a:solidFill>
                <a:latin typeface="Calibri"/>
                <a:ea typeface="Calibri"/>
                <a:cs typeface="Calibri"/>
                <a:sym typeface="Calibri"/>
              </a:rPr>
              <a:t>1 allocated page</a:t>
            </a:r>
            <a:endParaRPr dirty="0"/>
          </a:p>
          <a:p>
            <a:pPr marL="0" marR="0" lvl="0" indent="0" algn="l" rtl="0">
              <a:lnSpc>
                <a:spcPct val="98000"/>
              </a:lnSpc>
              <a:spcBef>
                <a:spcPts val="0"/>
              </a:spcBef>
              <a:spcAft>
                <a:spcPts val="0"/>
              </a:spcAft>
              <a:buNone/>
            </a:pPr>
            <a:r>
              <a:rPr lang="en-GB" sz="1400" b="1" i="1" dirty="0">
                <a:solidFill>
                  <a:schemeClr val="dk1"/>
                </a:solidFill>
                <a:latin typeface="Calibri"/>
                <a:ea typeface="Calibri"/>
                <a:cs typeface="Calibri"/>
                <a:sym typeface="Calibri"/>
              </a:rPr>
              <a:t>for the stack</a:t>
            </a:r>
            <a:endParaRPr dirty="0"/>
          </a:p>
        </p:txBody>
      </p:sp>
      <p:sp>
        <p:nvSpPr>
          <p:cNvPr id="66" name="Shape 1441">
            <a:extLst>
              <a:ext uri="{FF2B5EF4-FFF2-40B4-BE49-F238E27FC236}">
                <a16:creationId xmlns:a16="http://schemas.microsoft.com/office/drawing/2014/main" id="{8F0D4096-0FA2-4194-B8E7-A91E0A80C6B8}"/>
              </a:ext>
            </a:extLst>
          </p:cNvPr>
          <p:cNvSpPr/>
          <p:nvPr/>
        </p:nvSpPr>
        <p:spPr>
          <a:xfrm>
            <a:off x="5571123" y="1957509"/>
            <a:ext cx="982256" cy="914400"/>
          </a:xfrm>
          <a:prstGeom prst="rect">
            <a:avLst/>
          </a:prstGeom>
          <a:solidFill>
            <a:srgbClr val="F1C7C7"/>
          </a:solidFill>
          <a:ln w="28575"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dirty="0">
                <a:latin typeface="+mj-lt"/>
                <a:ea typeface="Arial Narrow"/>
                <a:cs typeface="Arial Narrow"/>
                <a:sym typeface="Arial Narrow"/>
              </a:rPr>
              <a:t>VP 0…1023</a:t>
            </a:r>
            <a:r>
              <a:rPr lang="en-US" sz="1400" dirty="0">
                <a:latin typeface="+mj-lt"/>
                <a:ea typeface="Arial Narrow"/>
                <a:cs typeface="Arial Narrow"/>
                <a:sym typeface="Arial Narrow"/>
              </a:rPr>
              <a:t> </a:t>
            </a:r>
            <a:r>
              <a:rPr lang="en-US" sz="1200" dirty="0">
                <a:latin typeface="+mj-lt"/>
                <a:ea typeface="Arial Narrow"/>
                <a:cs typeface="Arial Narrow"/>
                <a:sym typeface="Arial Narrow"/>
              </a:rPr>
              <a:t>(unmapped)</a:t>
            </a:r>
            <a:endParaRPr sz="1400" b="1" dirty="0">
              <a:latin typeface="+mj-lt"/>
              <a:ea typeface="Arial Narrow"/>
              <a:cs typeface="Arial Narrow"/>
              <a:sym typeface="Arial Narrow"/>
            </a:endParaRPr>
          </a:p>
        </p:txBody>
      </p:sp>
      <p:sp>
        <p:nvSpPr>
          <p:cNvPr id="67" name="Shape 1441">
            <a:extLst>
              <a:ext uri="{FF2B5EF4-FFF2-40B4-BE49-F238E27FC236}">
                <a16:creationId xmlns:a16="http://schemas.microsoft.com/office/drawing/2014/main" id="{DE0D675A-408F-47FA-BD5C-D0197C986C56}"/>
              </a:ext>
            </a:extLst>
          </p:cNvPr>
          <p:cNvSpPr/>
          <p:nvPr/>
        </p:nvSpPr>
        <p:spPr>
          <a:xfrm>
            <a:off x="5571123" y="4687276"/>
            <a:ext cx="981496" cy="1372212"/>
          </a:xfrm>
          <a:prstGeom prst="rect">
            <a:avLst/>
          </a:prstGeom>
          <a:solidFill>
            <a:srgbClr val="F1C7C7"/>
          </a:solidFill>
          <a:ln w="28575"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dirty="0">
                <a:latin typeface="+mn-lt"/>
                <a:ea typeface="Arial Narrow"/>
                <a:cs typeface="Arial Narrow"/>
                <a:sym typeface="Arial Narrow"/>
              </a:rPr>
              <a:t>VP 3073… </a:t>
            </a:r>
            <a:r>
              <a:rPr lang="en-US" sz="1200" dirty="0">
                <a:latin typeface="+mn-lt"/>
              </a:rPr>
              <a:t>1048575</a:t>
            </a:r>
            <a:r>
              <a:rPr lang="en-US" sz="1200" dirty="0">
                <a:latin typeface="+mn-lt"/>
                <a:ea typeface="Arial Narrow"/>
                <a:cs typeface="Arial Narrow"/>
                <a:sym typeface="Arial Narrow"/>
              </a:rPr>
              <a:t> (unmapped)</a:t>
            </a:r>
            <a:endParaRPr sz="1200" b="1" dirty="0">
              <a:latin typeface="+mn-lt"/>
              <a:ea typeface="Arial Narrow"/>
              <a:cs typeface="Arial Narrow"/>
              <a:sym typeface="Arial Narrow"/>
            </a:endParaRPr>
          </a:p>
        </p:txBody>
      </p:sp>
      <p:sp>
        <p:nvSpPr>
          <p:cNvPr id="77" name="Shape 1479">
            <a:extLst>
              <a:ext uri="{FF2B5EF4-FFF2-40B4-BE49-F238E27FC236}">
                <a16:creationId xmlns:a16="http://schemas.microsoft.com/office/drawing/2014/main" id="{A830585C-3B9E-4BB8-980D-1F23960FFC09}"/>
              </a:ext>
            </a:extLst>
          </p:cNvPr>
          <p:cNvSpPr/>
          <p:nvPr/>
        </p:nvSpPr>
        <p:spPr>
          <a:xfrm>
            <a:off x="6552230" y="4682268"/>
            <a:ext cx="312961" cy="1366472"/>
          </a:xfrm>
          <a:prstGeom prst="rightBrace">
            <a:avLst>
              <a:gd name="adj1" fmla="val 63889"/>
              <a:gd name="adj2" fmla="val 50000"/>
            </a:avLst>
          </a:prstGeom>
          <a:noFill/>
          <a:ln w="1260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dirty="0">
              <a:solidFill>
                <a:schemeClr val="dk1"/>
              </a:solidFill>
              <a:latin typeface="Arial Narrow"/>
              <a:ea typeface="Arial Narrow"/>
              <a:cs typeface="Arial Narrow"/>
              <a:sym typeface="Arial Narrow"/>
            </a:endParaRPr>
          </a:p>
        </p:txBody>
      </p:sp>
      <p:sp>
        <p:nvSpPr>
          <p:cNvPr id="78" name="Shape 1479">
            <a:extLst>
              <a:ext uri="{FF2B5EF4-FFF2-40B4-BE49-F238E27FC236}">
                <a16:creationId xmlns:a16="http://schemas.microsoft.com/office/drawing/2014/main" id="{8C140A4A-0C31-4841-B1FD-7CAEBED9184C}"/>
              </a:ext>
            </a:extLst>
          </p:cNvPr>
          <p:cNvSpPr/>
          <p:nvPr/>
        </p:nvSpPr>
        <p:spPr>
          <a:xfrm>
            <a:off x="6554530" y="6059488"/>
            <a:ext cx="312961" cy="304800"/>
          </a:xfrm>
          <a:prstGeom prst="rightBrace">
            <a:avLst>
              <a:gd name="adj1" fmla="val 63889"/>
              <a:gd name="adj2" fmla="val 50000"/>
            </a:avLst>
          </a:prstGeom>
          <a:noFill/>
          <a:ln w="1260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dirty="0">
              <a:solidFill>
                <a:schemeClr val="dk1"/>
              </a:solidFill>
              <a:latin typeface="Arial Narrow"/>
              <a:ea typeface="Arial Narrow"/>
              <a:cs typeface="Arial Narrow"/>
              <a:sym typeface="Arial Narrow"/>
            </a:endParaRPr>
          </a:p>
        </p:txBody>
      </p:sp>
      <p:sp>
        <p:nvSpPr>
          <p:cNvPr id="79" name="Shape 1479">
            <a:extLst>
              <a:ext uri="{FF2B5EF4-FFF2-40B4-BE49-F238E27FC236}">
                <a16:creationId xmlns:a16="http://schemas.microsoft.com/office/drawing/2014/main" id="{0FCB9B53-28F1-464D-9072-F30FD78017F7}"/>
              </a:ext>
            </a:extLst>
          </p:cNvPr>
          <p:cNvSpPr/>
          <p:nvPr/>
        </p:nvSpPr>
        <p:spPr>
          <a:xfrm>
            <a:off x="6542806" y="1956312"/>
            <a:ext cx="274761" cy="915597"/>
          </a:xfrm>
          <a:prstGeom prst="rightBrace">
            <a:avLst>
              <a:gd name="adj1" fmla="val 63889"/>
              <a:gd name="adj2" fmla="val 50000"/>
            </a:avLst>
          </a:prstGeom>
          <a:noFill/>
          <a:ln w="1260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Arial Narrow"/>
              <a:ea typeface="Arial Narrow"/>
              <a:cs typeface="Arial Narrow"/>
              <a:sym typeface="Arial Narrow"/>
            </a:endParaRPr>
          </a:p>
        </p:txBody>
      </p:sp>
      <p:sp>
        <p:nvSpPr>
          <p:cNvPr id="80" name="Shape 1484">
            <a:extLst>
              <a:ext uri="{FF2B5EF4-FFF2-40B4-BE49-F238E27FC236}">
                <a16:creationId xmlns:a16="http://schemas.microsoft.com/office/drawing/2014/main" id="{FEA8305C-13AD-4E2E-B1F7-C371682D1D72}"/>
              </a:ext>
            </a:extLst>
          </p:cNvPr>
          <p:cNvSpPr txBox="1"/>
          <p:nvPr/>
        </p:nvSpPr>
        <p:spPr>
          <a:xfrm>
            <a:off x="6841379" y="2239351"/>
            <a:ext cx="1988534" cy="305662"/>
          </a:xfrm>
          <a:prstGeom prst="rect">
            <a:avLst/>
          </a:prstGeom>
          <a:noFill/>
          <a:ln>
            <a:noFill/>
          </a:ln>
        </p:spPr>
        <p:txBody>
          <a:bodyPr spcFirstLastPara="1" wrap="square" lIns="90000" tIns="46800" rIns="90000" bIns="46800" anchor="ctr" anchorCtr="0">
            <a:noAutofit/>
          </a:bodyPr>
          <a:lstStyle/>
          <a:p>
            <a:pPr marL="0" marR="0" lvl="0" indent="0" algn="l" rtl="0">
              <a:lnSpc>
                <a:spcPct val="98000"/>
              </a:lnSpc>
              <a:spcBef>
                <a:spcPts val="0"/>
              </a:spcBef>
              <a:spcAft>
                <a:spcPts val="0"/>
              </a:spcAft>
              <a:buNone/>
            </a:pPr>
            <a:r>
              <a:rPr lang="en-GB" sz="1400" b="1" i="1" dirty="0">
                <a:solidFill>
                  <a:schemeClr val="dk1"/>
                </a:solidFill>
                <a:latin typeface="+mn-lt"/>
                <a:ea typeface="Calibri"/>
                <a:cs typeface="Calibri"/>
                <a:sym typeface="Calibri"/>
              </a:rPr>
              <a:t>1024 unallocated pages</a:t>
            </a:r>
            <a:endParaRPr dirty="0">
              <a:latin typeface="+mn-lt"/>
            </a:endParaRPr>
          </a:p>
        </p:txBody>
      </p:sp>
      <p:sp>
        <p:nvSpPr>
          <p:cNvPr id="53" name="TextBox 52">
            <a:extLst>
              <a:ext uri="{FF2B5EF4-FFF2-40B4-BE49-F238E27FC236}">
                <a16:creationId xmlns:a16="http://schemas.microsoft.com/office/drawing/2014/main" id="{50336D2F-9FF0-428D-B47B-3539A6B94324}"/>
              </a:ext>
            </a:extLst>
          </p:cNvPr>
          <p:cNvSpPr txBox="1"/>
          <p:nvPr/>
        </p:nvSpPr>
        <p:spPr>
          <a:xfrm>
            <a:off x="533400" y="1219200"/>
            <a:ext cx="5410200" cy="646331"/>
          </a:xfrm>
          <a:prstGeom prst="rect">
            <a:avLst/>
          </a:prstGeom>
          <a:noFill/>
        </p:spPr>
        <p:txBody>
          <a:bodyPr wrap="square" rtlCol="0">
            <a:spAutoFit/>
          </a:bodyPr>
          <a:lstStyle/>
          <a:p>
            <a:r>
              <a:rPr lang="en-US" sz="1800" i="1" dirty="0">
                <a:solidFill>
                  <a:srgbClr val="7F7F7F"/>
                </a:solidFill>
                <a:latin typeface="Calibri" pitchFamily="34" charset="0"/>
              </a:rPr>
              <a:t>32-bit address space, 4-byte PTEs, 4096-byte pages</a:t>
            </a:r>
          </a:p>
          <a:p>
            <a:r>
              <a:rPr lang="en-US" sz="1800" i="1" dirty="0">
                <a:solidFill>
                  <a:srgbClr val="7F7F7F"/>
                </a:solidFill>
                <a:latin typeface="Calibri" pitchFamily="34" charset="0"/>
              </a:rPr>
              <a:t>(one-level page table: 4MB)</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12700" cap="flat" cmpd="sng" algn="ctr">
          <a:solidFill>
            <a:schemeClr val="tx1"/>
          </a:solidFill>
          <a:prstDash val="solid"/>
          <a:round/>
          <a:headEnd type="none" w="med" len="med"/>
          <a:tailEnd type="arrow" w="med" len="med"/>
        </a:ln>
        <a:effectLst/>
      </a:spPr>
      <a:bodyPr rtlCol="0" anchor="ctr"/>
      <a:lstStyle>
        <a:defPPr algn="ctr">
          <a:defRPr sz="1600" dirty="0" smtClean="0">
            <a:latin typeface="+mn-lt"/>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16494</TotalTime>
  <Words>3489</Words>
  <Application>Microsoft Office PowerPoint</Application>
  <PresentationFormat>On-screen Show (4:3)</PresentationFormat>
  <Paragraphs>1407</Paragraphs>
  <Slides>46</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Arial Narrow</vt:lpstr>
      <vt:lpstr>Calibri</vt:lpstr>
      <vt:lpstr>Cambria Math</vt:lpstr>
      <vt:lpstr>Courier New</vt:lpstr>
      <vt:lpstr>Noto Sans Symbols</vt:lpstr>
      <vt:lpstr>Times New Roman</vt:lpstr>
      <vt:lpstr>Wingdings</vt:lpstr>
      <vt:lpstr>Wingdings 2</vt:lpstr>
      <vt:lpstr>template2007</vt:lpstr>
      <vt:lpstr>Virtual Memory: Details  15-213/14-513/15-513: Introduction to Computer Systems  17th Lecture, July 11, 2023</vt:lpstr>
      <vt:lpstr>Review: Virtual Addressing</vt:lpstr>
      <vt:lpstr>Review: Memory Accesses without VM</vt:lpstr>
      <vt:lpstr>Review: Memory Accesses with VM</vt:lpstr>
      <vt:lpstr>Review: Memory Accesses with VM</vt:lpstr>
      <vt:lpstr>Review: Memory Accesses with VM</vt:lpstr>
      <vt:lpstr>Today</vt:lpstr>
      <vt:lpstr>The problem (with one-level page tables)</vt:lpstr>
      <vt:lpstr>A Two-Level Page Table Hierarchy</vt:lpstr>
      <vt:lpstr>Translating with a two-level page table</vt:lpstr>
      <vt:lpstr>Translating with a k-level Page Table</vt:lpstr>
      <vt:lpstr>The problem (with k-level page tables)</vt:lpstr>
      <vt:lpstr>Speeding up Translation with a TLB</vt:lpstr>
      <vt:lpstr>Translating with a TLB</vt:lpstr>
      <vt:lpstr>Accessing the TLB</vt:lpstr>
      <vt:lpstr>TLB Hit</vt:lpstr>
      <vt:lpstr>TLB Miss</vt:lpstr>
      <vt:lpstr>Today</vt:lpstr>
      <vt:lpstr>Conceptual Quiz: 1</vt:lpstr>
      <vt:lpstr>Conceptual Quiz: 2</vt:lpstr>
      <vt:lpstr>Conceptual Quiz: 3</vt:lpstr>
      <vt:lpstr>Conceptual Quiz: 4</vt:lpstr>
      <vt:lpstr>Conceptual Quiz: 5</vt:lpstr>
      <vt:lpstr>Conceptual Quiz: 6</vt:lpstr>
      <vt:lpstr>Today</vt:lpstr>
      <vt:lpstr>Simple Memory System Example</vt:lpstr>
      <vt:lpstr>Simple Memory System TLB</vt:lpstr>
      <vt:lpstr>Simple Memory System Page Table</vt:lpstr>
      <vt:lpstr>Simple Memory System Cache</vt:lpstr>
      <vt:lpstr>Address Translation Example</vt:lpstr>
      <vt:lpstr>Intel Core i7 Memory System</vt:lpstr>
      <vt:lpstr>End-to-end Core i7 Address Translation</vt:lpstr>
      <vt:lpstr>Core i7 Level 1-3 Page Table Entries</vt:lpstr>
      <vt:lpstr>Core i7 Level 4 Page Table Entries</vt:lpstr>
      <vt:lpstr>Core i7 Page Table Translation</vt:lpstr>
      <vt:lpstr>Cute Trick for Speeding Up L1 Access</vt:lpstr>
      <vt:lpstr>Today</vt:lpstr>
      <vt:lpstr>Paging (aka Swapping)</vt:lpstr>
      <vt:lpstr>Locality to the Rescue Again!</vt:lpstr>
      <vt:lpstr>Memory-Mapped Files</vt:lpstr>
      <vt:lpstr>Memory-Mapped Files</vt:lpstr>
      <vt:lpstr>Memory-Mapped Files</vt:lpstr>
      <vt:lpstr>Copy-on-write sharing</vt:lpstr>
      <vt:lpstr>Copy-on-write sharing</vt:lpstr>
      <vt:lpstr>Copy-on-write sharing</vt:lpstr>
      <vt:lpstr>Summary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Markus Pueschel</dc:creator>
  <dc:description>Redesign of slides created by Randal E. Bryant and David R. O'Hallaron</dc:description>
  <cp:lastModifiedBy>Brian Railing</cp:lastModifiedBy>
  <cp:revision>700</cp:revision>
  <cp:lastPrinted>2019-10-21T18:11:16Z</cp:lastPrinted>
  <dcterms:created xsi:type="dcterms:W3CDTF">2011-01-05T23:16:19Z</dcterms:created>
  <dcterms:modified xsi:type="dcterms:W3CDTF">2023-07-11T15:47:16Z</dcterms:modified>
</cp:coreProperties>
</file>