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8"/>
  </p:notesMasterIdLst>
  <p:handoutMasterIdLst>
    <p:handoutMasterId r:id="rId69"/>
  </p:handoutMasterIdLst>
  <p:sldIdLst>
    <p:sldId id="542" r:id="rId2"/>
    <p:sldId id="1278" r:id="rId3"/>
    <p:sldId id="543" r:id="rId4"/>
    <p:sldId id="544" r:id="rId5"/>
    <p:sldId id="1250" r:id="rId6"/>
    <p:sldId id="1253" r:id="rId7"/>
    <p:sldId id="1249" r:id="rId8"/>
    <p:sldId id="1204" r:id="rId9"/>
    <p:sldId id="1218" r:id="rId10"/>
    <p:sldId id="1254" r:id="rId11"/>
    <p:sldId id="1263" r:id="rId12"/>
    <p:sldId id="1264" r:id="rId13"/>
    <p:sldId id="1274" r:id="rId14"/>
    <p:sldId id="1255" r:id="rId15"/>
    <p:sldId id="1217" r:id="rId16"/>
    <p:sldId id="1216" r:id="rId17"/>
    <p:sldId id="1433" r:id="rId18"/>
    <p:sldId id="1432" r:id="rId19"/>
    <p:sldId id="1434" r:id="rId20"/>
    <p:sldId id="1435" r:id="rId21"/>
    <p:sldId id="1265" r:id="rId22"/>
    <p:sldId id="1266" r:id="rId23"/>
    <p:sldId id="1267" r:id="rId24"/>
    <p:sldId id="1438" r:id="rId25"/>
    <p:sldId id="1268" r:id="rId26"/>
    <p:sldId id="1269" r:id="rId27"/>
    <p:sldId id="1270" r:id="rId28"/>
    <p:sldId id="1261" r:id="rId29"/>
    <p:sldId id="1288" r:id="rId30"/>
    <p:sldId id="1220" r:id="rId31"/>
    <p:sldId id="1284" r:id="rId32"/>
    <p:sldId id="1271" r:id="rId33"/>
    <p:sldId id="1272" r:id="rId34"/>
    <p:sldId id="1273" r:id="rId35"/>
    <p:sldId id="1221" r:id="rId36"/>
    <p:sldId id="1238" r:id="rId37"/>
    <p:sldId id="1239" r:id="rId38"/>
    <p:sldId id="1226" r:id="rId39"/>
    <p:sldId id="1279" r:id="rId40"/>
    <p:sldId id="1228" r:id="rId41"/>
    <p:sldId id="1229" r:id="rId42"/>
    <p:sldId id="1230" r:id="rId43"/>
    <p:sldId id="1280" r:id="rId44"/>
    <p:sldId id="1231" r:id="rId45"/>
    <p:sldId id="1232" r:id="rId46"/>
    <p:sldId id="1233" r:id="rId47"/>
    <p:sldId id="1246" r:id="rId48"/>
    <p:sldId id="1275" r:id="rId49"/>
    <p:sldId id="1430" r:id="rId50"/>
    <p:sldId id="1003" r:id="rId51"/>
    <p:sldId id="1436" r:id="rId52"/>
    <p:sldId id="1213" r:id="rId53"/>
    <p:sldId id="1439" r:id="rId54"/>
    <p:sldId id="1310" r:id="rId55"/>
    <p:sldId id="1309" r:id="rId56"/>
    <p:sldId id="1289" r:id="rId57"/>
    <p:sldId id="1292" r:id="rId58"/>
    <p:sldId id="1293" r:id="rId59"/>
    <p:sldId id="1294" r:id="rId60"/>
    <p:sldId id="1295" r:id="rId61"/>
    <p:sldId id="1296" r:id="rId62"/>
    <p:sldId id="1299" r:id="rId63"/>
    <p:sldId id="1297" r:id="rId64"/>
    <p:sldId id="1437" r:id="rId65"/>
    <p:sldId id="1235" r:id="rId66"/>
    <p:sldId id="1236" r:id="rId67"/>
  </p:sldIdLst>
  <p:sldSz cx="9144000" cy="6858000" type="screen4x3"/>
  <p:notesSz cx="7302500" cy="9586913"/>
  <p:custDataLst>
    <p:tags r:id="rId7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418"/>
    <a:srgbClr val="F6F5BD"/>
    <a:srgbClr val="DBD5BD"/>
    <a:srgbClr val="D2D8C0"/>
    <a:srgbClr val="AB8D8D"/>
    <a:srgbClr val="DED8C4"/>
    <a:srgbClr val="E9E1C9"/>
    <a:srgbClr val="F7F5CD"/>
    <a:srgbClr val="990000"/>
    <a:srgbClr val="D5F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87304" autoAdjust="0"/>
  </p:normalViewPr>
  <p:slideViewPr>
    <p:cSldViewPr snapToObjects="1">
      <p:cViewPr varScale="1">
        <p:scale>
          <a:sx n="63" d="100"/>
          <a:sy n="63" d="100"/>
        </p:scale>
        <p:origin x="1446" y="78"/>
      </p:cViewPr>
      <p:guideLst>
        <p:guide orient="horz" pos="2160"/>
        <p:guide pos="2880"/>
      </p:guideLst>
    </p:cSldViewPr>
  </p:slideViewPr>
  <p:notesTextViewPr>
    <p:cViewPr>
      <p:scale>
        <a:sx n="3" d="2"/>
        <a:sy n="3" d="2"/>
      </p:scale>
      <p:origin x="0" y="0"/>
    </p:cViewPr>
  </p:notesTextViewPr>
  <p:sorterViewPr>
    <p:cViewPr varScale="1">
      <p:scale>
        <a:sx n="1" d="1"/>
        <a:sy n="1" d="1"/>
      </p:scale>
      <p:origin x="0" y="-1374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how that works.  There’s only one CPU, so only one set of CPU registers, so every process that’s not running has its registers saved to memory.</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2230723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switch away from A, we save process A’s registers in memory…</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4120846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select B as the process to run next. The algorithm for selecting B (as opposed to C or any other process) is called the </a:t>
            </a:r>
            <a:r>
              <a:rPr lang="en-US" i="1" dirty="0"/>
              <a:t>scheduler</a:t>
            </a:r>
            <a:r>
              <a:rPr lang="en-US" dirty="0"/>
              <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317183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load in process B’s registers from memory.</a:t>
            </a:r>
          </a:p>
          <a:p>
            <a:endParaRPr lang="en-US" dirty="0"/>
          </a:p>
          <a:p>
            <a:r>
              <a:rPr lang="en-US" dirty="0"/>
              <a:t>Ask: how change address space?  (kernel uses new page tables for this process, PTBR value stored with context)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127766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computers have more than one CPU so they really can run more than one process simultaneously, but usually there are many more processes than there are CPUs so we still use context switching.  The kernel picks the next process to run on each CPU more or less independently of the others.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270527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r>
              <a:rPr lang="en-US" dirty="0"/>
              <a:t>Whether we have one or many CPU cores, human users perceive the computer to be running many processes simultaneously, because context switches can happen many times a second.</a:t>
            </a:r>
          </a:p>
          <a:p>
            <a:endParaRPr lang="en-US" dirty="0"/>
          </a:p>
          <a:p>
            <a:r>
              <a:rPr lang="en-US" dirty="0"/>
              <a:t>Unfortunately, we’ve created a new problem for ourselves.  Programs that are running at the same time can interfere with each other. We’ll talk a lot more about this in a couple weeks, but for now you should know how to tell when this can happen.</a:t>
            </a:r>
          </a:p>
          <a:p>
            <a:endParaRPr lang="en-US" dirty="0"/>
          </a:p>
          <a:p>
            <a:r>
              <a:rPr lang="en-US" dirty="0"/>
              <a:t>[next] Process A and B are </a:t>
            </a:r>
            <a:r>
              <a:rPr lang="en-US" i="1" dirty="0"/>
              <a:t>concurrent</a:t>
            </a:r>
            <a:r>
              <a:rPr lang="en-US" dirty="0"/>
              <a:t>: the whole time that B is running, A is also running.</a:t>
            </a:r>
          </a:p>
          <a:p>
            <a:r>
              <a:rPr lang="en-US" dirty="0"/>
              <a:t>[next] A and C are also concurrent, even though there’s only a little overlap.</a:t>
            </a:r>
            <a:br>
              <a:rPr lang="en-US" dirty="0"/>
            </a:br>
            <a:r>
              <a:rPr lang="en-US" dirty="0"/>
              <a:t>[next] But B and C don’t overlap at all, so we call them sequential.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there’s only one CPU, then A, B, and C can’t truly run at the same time, but their execution is interleaved, so they can still mess each other up.</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said the kernel takes control of the CPU every so often and picks another process to run.  How is that possible?</a:t>
            </a:r>
          </a:p>
          <a:p>
            <a:endParaRPr lang="en-US" dirty="0"/>
          </a:p>
          <a:p>
            <a:r>
              <a:rPr lang="en-US" dirty="0"/>
              <a:t>[next] Very often it takes control because the program asked it to do something.  There’s a special CPU instruction – on the x86 it’s “</a:t>
            </a:r>
            <a:r>
              <a:rPr lang="en-US" dirty="0" err="1"/>
              <a:t>syscall</a:t>
            </a:r>
            <a:r>
              <a:rPr lang="en-US" dirty="0"/>
              <a:t>” – that makes a function call into the kernel. Any time you do that, the kernel might switch to some other program for a while.</a:t>
            </a:r>
          </a:p>
          <a:p>
            <a:endParaRPr lang="en-US" dirty="0"/>
          </a:p>
          <a:p>
            <a:r>
              <a:rPr lang="en-US" dirty="0"/>
              <a:t>There are several other ways the kernel can take control. You heard about one of them last time – page faults.  We’ll talk more about these other ways on Tuesday.</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115396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extLst>
      <p:ext uri="{BB962C8B-B14F-4D97-AF65-F5344CB8AC3E}">
        <p14:creationId xmlns:p14="http://schemas.microsoft.com/office/powerpoint/2010/main" val="145194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dug into the code of the C library, you might see that </a:t>
            </a:r>
            <a:r>
              <a:rPr lang="en-US" dirty="0" err="1"/>
              <a:t>fopen</a:t>
            </a:r>
            <a:r>
              <a:rPr lang="en-US" dirty="0"/>
              <a:t> uses another function called just “open” to do most of its work, but “open” is defined in assembly language and it doesn’t seem to do very much, it just puts a constant in EAX and uses this special “</a:t>
            </a:r>
            <a:r>
              <a:rPr lang="en-US" dirty="0" err="1"/>
              <a:t>syscall</a:t>
            </a:r>
            <a:r>
              <a:rPr lang="en-US" dirty="0"/>
              <a:t>” instruction and then compares RAX with another constant and either returns or jumps to error handling code.</a:t>
            </a:r>
          </a:p>
          <a:p>
            <a:endParaRPr lang="en-US" dirty="0"/>
          </a:p>
          <a:p>
            <a:r>
              <a:rPr lang="en-US" dirty="0"/>
              <a:t>Well, like I said, “</a:t>
            </a:r>
            <a:r>
              <a:rPr lang="en-US" dirty="0" err="1"/>
              <a:t>syscall</a:t>
            </a:r>
            <a:r>
              <a:rPr lang="en-US" dirty="0"/>
              <a:t>” makes a function call into the kernel.  The kernel will do all the real work.  It gets the arguments to open from the usual argument registers, and the value it returns in RAX is either the return value or an error code.</a:t>
            </a:r>
          </a:p>
          <a:p>
            <a:endParaRPr lang="en-US" dirty="0"/>
          </a:p>
          <a:p>
            <a:r>
              <a:rPr lang="en-US" dirty="0"/>
              <a:t>We have to use a special instruction to call the kernel because the kernel has special privileges. It can do things like change the page tables and talk directly to I/O devices.  So you can’t just jump into its code anywhere.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292409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almost 400 different system calls on current </a:t>
            </a:r>
            <a:r>
              <a:rPr lang="en-US" dirty="0" err="1"/>
              <a:t>Unixes</a:t>
            </a:r>
            <a:r>
              <a:rPr lang="en-US" dirty="0"/>
              <a:t> – this is the list from Linux kernel 6.0. Many are only useful in very specific circumstances – for instance, there’s one that adjusts the system’s idea of how long one second is.  In case the quartz oscillator built into the computer isn’t accurate enough. You’re probably never going to write code that uses that one.</a:t>
            </a:r>
          </a:p>
          <a:p>
            <a:endParaRPr lang="en-US" dirty="0"/>
          </a:p>
          <a:p>
            <a:r>
              <a:rPr lang="en-US" dirty="0"/>
              <a:t>By way of comparison there are something like twenty </a:t>
            </a:r>
            <a:r>
              <a:rPr lang="en-US" i="1" dirty="0"/>
              <a:t>thousand</a:t>
            </a:r>
            <a:r>
              <a:rPr lang="en-US" dirty="0"/>
              <a:t> documented functions in the C library.</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3618612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dirty="0"/>
              <a:t>Almost all system calls can fail, and it’s your responsibility to check.  Usually they return minus 1 when they fail, but there are exceptions, always check the </a:t>
            </a:r>
            <a:r>
              <a:rPr lang="en-US" dirty="0" err="1"/>
              <a:t>manpage</a:t>
            </a:r>
            <a:r>
              <a:rPr lang="en-US" dirty="0"/>
              <a:t>.  When they fail, they set a global variable </a:t>
            </a:r>
            <a:r>
              <a:rPr lang="en-US" dirty="0" err="1"/>
              <a:t>errno</a:t>
            </a:r>
            <a:r>
              <a:rPr lang="en-US" dirty="0"/>
              <a:t> to a code that tells you why they failed.  You can use the </a:t>
            </a:r>
            <a:r>
              <a:rPr lang="en-US" dirty="0" err="1"/>
              <a:t>strerror</a:t>
            </a:r>
            <a:r>
              <a:rPr lang="en-US" dirty="0"/>
              <a:t> function to turn that code into a string for an error message.</a:t>
            </a:r>
          </a:p>
          <a:p>
            <a:endParaRPr lang="en-US" dirty="0"/>
          </a:p>
          <a:p>
            <a:r>
              <a:rPr lang="en-US" dirty="0"/>
              <a:t>What do you do when something fails? It depends on the program.  Often you should just stop.  Write an error message to stderr – include </a:t>
            </a:r>
            <a:r>
              <a:rPr lang="en-US" dirty="0" err="1"/>
              <a:t>strerror</a:t>
            </a:r>
            <a:r>
              <a:rPr lang="en-US" dirty="0"/>
              <a:t> of </a:t>
            </a:r>
            <a:r>
              <a:rPr lang="en-US" dirty="0" err="1"/>
              <a:t>errno</a:t>
            </a:r>
            <a:r>
              <a:rPr lang="en-US" dirty="0"/>
              <a:t> – and then exit the program.  Note: exit 1.  Exit code 0 means your program succeeded in doing what it was meant to do.  If a system call failed, that didn’t happen.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gets repetitive writing </a:t>
            </a:r>
            <a:r>
              <a:rPr lang="en-US" dirty="0" err="1"/>
              <a:t>fprintf</a:t>
            </a:r>
            <a:r>
              <a:rPr lang="en-US" dirty="0"/>
              <a:t> stderr blah blah </a:t>
            </a:r>
            <a:r>
              <a:rPr lang="en-US" dirty="0" err="1"/>
              <a:t>strerror</a:t>
            </a:r>
            <a:r>
              <a:rPr lang="en-US" dirty="0"/>
              <a:t> </a:t>
            </a:r>
            <a:r>
              <a:rPr lang="en-US" dirty="0" err="1"/>
              <a:t>errno</a:t>
            </a:r>
            <a:r>
              <a:rPr lang="en-US" dirty="0"/>
              <a:t> blah exit 1, so some people like to define a helper function that encapsulates it.  You’ll see this in the starter code for shell and proxy.  But this is only the Right Thing if exiting is the Right Thing.</a:t>
            </a:r>
          </a:p>
          <a:p>
            <a:endParaRPr lang="en-US" dirty="0"/>
          </a:p>
          <a:p>
            <a:r>
              <a:rPr lang="en-US" dirty="0"/>
              <a:t>[next] The textbook’s sample code has bugs in some of its error reporting functions.  If you see exit 0 in an error reporting function, change it to 1.</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444086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textbook, and these slides, compact things even further with “Stevens wrappers” that encapsulate both the error handling and the actual system call.  Whenever you see a system call spelled with an uppercase first letter, it’s one of these wrappers. It takes the same arguments as the bare system call and it returns </a:t>
            </a:r>
            <a:r>
              <a:rPr lang="en-US" i="1" dirty="0"/>
              <a:t>only</a:t>
            </a:r>
            <a:r>
              <a:rPr lang="en-US" dirty="0"/>
              <a:t> if it succeeds.</a:t>
            </a:r>
          </a:p>
          <a:p>
            <a:endParaRPr lang="en-US" dirty="0"/>
          </a:p>
          <a:p>
            <a:r>
              <a:rPr lang="en-US" dirty="0"/>
              <a:t>We like this for the slides because it gets the error handling out of the way and makes the slides easier to read, but it’s almost never the right thing to do in a real program, because, again, exiting isn’t always the right thing.</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426209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do we create new processes, load programs into them, set them running, wait for them to be done?  With system calls.</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145556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process has a process ID, a code number that identifies it.  PIDs don’t change over the lifetime of a process, but they might get reused after a process terminates.</a:t>
            </a:r>
          </a:p>
          <a:p>
            <a:endParaRPr lang="en-US" dirty="0"/>
          </a:p>
          <a:p>
            <a:r>
              <a:rPr lang="en-US" dirty="0"/>
              <a:t>Every process also has a parent process – the process that started it, and will be notified when it terminates.  (Unlike in biology, computer processes tend to outlive their children.) (If a parent process does terminate first, its children will all be reassigned to have special process number 1 as their parent.  Process 1 never terminates.)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3226014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Exit is another of those rare system calls that can’t fail.</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417226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earliest digital computers could only run one program at a time, start to finish. You couldn’t work directly with them. You had to give the “operator” – that’s this lady in the picture – a stack of punch cards with your program and your data, and when it was your program’s turn they’d put it into the computer and let it run. Hours later, maybe days later, you’d get back another stack of punch cards with the output. Or the compile errors. Nobody liked this.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3823714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3547646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en-US" dirty="0"/>
              <a:t>Run ./forks</a:t>
            </a:r>
            <a:r>
              <a:rPr lang="en-US" baseline="0" dirty="0"/>
              <a:t> 2</a:t>
            </a:r>
          </a:p>
          <a:p>
            <a:endParaRPr lang="en-US" baseline="0" dirty="0"/>
          </a:p>
          <a:p>
            <a:r>
              <a:rPr lang="en-US" baseline="0" dirty="0"/>
              <a:t>(Similarly for other examples)</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better if we could debug our programs interactively. But, if only one person at a time can interact with the computer, everyone else has to wait until they’re done…  What if lots of people could use it at the same time, somehow?</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379148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dirty="0"/>
              <a:t>Will consistently terminate in order, even with random delays.</a:t>
            </a:r>
            <a:endParaRPr lang="en-US" baseline="0" dirty="0"/>
          </a:p>
          <a:p>
            <a:endParaRPr lang="en-US" baseline="0" dirty="0"/>
          </a:p>
          <a:p>
            <a:r>
              <a:rPr lang="en-US" baseline="0" dirty="0"/>
              <a:t>But, can turn off delays on parent with</a:t>
            </a:r>
          </a:p>
          <a:p>
            <a:endParaRPr lang="en-US" baseline="0" dirty="0"/>
          </a:p>
          <a:p>
            <a:r>
              <a:rPr lang="en-US" baseline="0" dirty="0" err="1"/>
              <a:t>setenv</a:t>
            </a:r>
            <a:r>
              <a:rPr lang="en-US" baseline="0" dirty="0"/>
              <a:t> PARENT 0</a:t>
            </a:r>
          </a:p>
          <a:p>
            <a:endParaRPr lang="en-US" baseline="0" dirty="0"/>
          </a:p>
          <a:p>
            <a:r>
              <a:rPr lang="en-US" baseline="0" dirty="0"/>
              <a:t>Then see variations in termination order</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dirty="0"/>
              <a:t>Will always terminate in reverse order</a:t>
            </a:r>
          </a:p>
          <a:p>
            <a:endParaRPr lang="en-US" dirty="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4027313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i="0" dirty="0"/>
              <a:t>Thinking back to the 1960s again, for people to be able to share a computer, it’s not enough for the computer to have processes. We need a way for each user to communicate with the computer directly, and tell it to start up processes and run programs.  We need a user interface.</a:t>
            </a:r>
          </a:p>
          <a:p>
            <a:endParaRPr lang="en-US" i="0" dirty="0"/>
          </a:p>
          <a:p>
            <a:r>
              <a:rPr lang="en-US" i="0" dirty="0"/>
              <a:t>The specific kind of user interface we need is called a </a:t>
            </a:r>
            <a:r>
              <a:rPr lang="en-US" i="1" dirty="0"/>
              <a:t>shell</a:t>
            </a:r>
            <a:r>
              <a:rPr lang="en-US" i="0" dirty="0"/>
              <a:t>.  A shell is a program that runs other programs, as instructed by the user.  When you log into the sharks and type commands, the program that receives and executes those commands is a shell program.</a:t>
            </a:r>
          </a:p>
          <a:p>
            <a:endParaRPr lang="en-US" i="0" dirty="0"/>
          </a:p>
          <a:p>
            <a:r>
              <a:rPr lang="en-US" i="0" dirty="0"/>
              <a:t>I’m showing an example of a </a:t>
            </a:r>
            <a:r>
              <a:rPr lang="en-US" i="1" dirty="0"/>
              <a:t>command line </a:t>
            </a:r>
            <a:r>
              <a:rPr lang="en-US" i="0" dirty="0"/>
              <a:t>shell, but they don’t have to work that way.  The desktop interface on Windows and Mac is also a shell, because its primary purpose is to start other programs for you.  It might even be called a shell internally.</a:t>
            </a:r>
          </a:p>
        </p:txBody>
      </p:sp>
    </p:spTree>
    <p:extLst>
      <p:ext uri="{BB962C8B-B14F-4D97-AF65-F5344CB8AC3E}">
        <p14:creationId xmlns:p14="http://schemas.microsoft.com/office/powerpoint/2010/main" val="4044250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In the next several slides I’m going to go over the internals of a very simple command line shell, taken directly from the textbook.  It’s missing a lot of features that a real shell would have, but it’s enough to give you the idea of how they work.</a:t>
            </a:r>
          </a:p>
        </p:txBody>
      </p:sp>
    </p:spTree>
    <p:extLst>
      <p:ext uri="{BB962C8B-B14F-4D97-AF65-F5344CB8AC3E}">
        <p14:creationId xmlns:p14="http://schemas.microsoft.com/office/powerpoint/2010/main" val="42306884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Try:</a:t>
            </a:r>
          </a:p>
          <a:p>
            <a:endParaRPr lang="en-US" dirty="0"/>
          </a:p>
          <a:p>
            <a:r>
              <a:rPr lang="en-US" dirty="0"/>
              <a:t>./</a:t>
            </a:r>
            <a:r>
              <a:rPr lang="en-US" dirty="0" err="1"/>
              <a:t>shellx</a:t>
            </a:r>
            <a:endParaRPr lang="en-US" dirty="0"/>
          </a:p>
          <a:p>
            <a:r>
              <a:rPr lang="en-US" dirty="0"/>
              <a:t>&gt;/bin/</a:t>
            </a:r>
            <a:r>
              <a:rPr lang="en-US" dirty="0" err="1"/>
              <a:t>ls</a:t>
            </a:r>
            <a:r>
              <a:rPr lang="en-US" dirty="0"/>
              <a:t> –l </a:t>
            </a:r>
            <a:r>
              <a:rPr lang="en-US" dirty="0" err="1"/>
              <a:t>csapp.c</a:t>
            </a:r>
            <a:endParaRPr lang="en-US" dirty="0"/>
          </a:p>
          <a:p>
            <a:r>
              <a:rPr lang="en-US" dirty="0"/>
              <a:t>&gt;./delay</a:t>
            </a:r>
            <a:r>
              <a:rPr lang="en-US" baseline="0" dirty="0"/>
              <a:t> 5</a:t>
            </a:r>
          </a:p>
          <a:p>
            <a:r>
              <a:rPr lang="en-US" baseline="0" dirty="0"/>
              <a:t>&gt;./delay 5 &amp;</a:t>
            </a:r>
          </a:p>
          <a:p>
            <a:r>
              <a:rPr lang="en-US" baseline="0" dirty="0"/>
              <a:t>&gt;/bin/</a:t>
            </a:r>
            <a:r>
              <a:rPr lang="en-US" baseline="0" dirty="0" err="1"/>
              <a:t>ls</a:t>
            </a:r>
            <a:r>
              <a:rPr lang="en-US" baseline="0" dirty="0"/>
              <a:t> </a:t>
            </a:r>
            <a:r>
              <a:rPr lang="en-US" baseline="0" dirty="0" err="1"/>
              <a:t>csapp.c</a:t>
            </a:r>
            <a:endParaRPr lang="en-US" baseline="0" dirty="0"/>
          </a:p>
          <a:p>
            <a:r>
              <a:rPr lang="en-US" baseline="0" dirty="0"/>
              <a:t>&gt;quit</a:t>
            </a:r>
          </a:p>
          <a:p>
            <a:endParaRPr lang="en-US" dirty="0"/>
          </a:p>
          <a:p>
            <a:endParaRPr lang="en-US" dirty="0"/>
          </a:p>
          <a:p>
            <a:endParaRPr lang="en-US" dirty="0"/>
          </a:p>
        </p:txBody>
      </p:sp>
    </p:spTree>
    <p:extLst>
      <p:ext uri="{BB962C8B-B14F-4D97-AF65-F5344CB8AC3E}">
        <p14:creationId xmlns:p14="http://schemas.microsoft.com/office/powerpoint/2010/main" val="3135846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Try:</a:t>
            </a:r>
          </a:p>
          <a:p>
            <a:endParaRPr lang="en-US" dirty="0"/>
          </a:p>
          <a:p>
            <a:r>
              <a:rPr lang="en-US" dirty="0"/>
              <a:t>./</a:t>
            </a:r>
            <a:r>
              <a:rPr lang="en-US" dirty="0" err="1"/>
              <a:t>shellx</a:t>
            </a:r>
            <a:endParaRPr lang="en-US" dirty="0"/>
          </a:p>
          <a:p>
            <a:r>
              <a:rPr lang="en-US" dirty="0"/>
              <a:t>&gt;/bin/</a:t>
            </a:r>
            <a:r>
              <a:rPr lang="en-US" dirty="0" err="1"/>
              <a:t>ls</a:t>
            </a:r>
            <a:r>
              <a:rPr lang="en-US" dirty="0"/>
              <a:t> –l </a:t>
            </a:r>
            <a:r>
              <a:rPr lang="en-US" dirty="0" err="1"/>
              <a:t>csapp.c</a:t>
            </a:r>
            <a:endParaRPr lang="en-US" dirty="0"/>
          </a:p>
          <a:p>
            <a:r>
              <a:rPr lang="en-US" dirty="0"/>
              <a:t>&gt;./delay</a:t>
            </a:r>
            <a:r>
              <a:rPr lang="en-US" baseline="0" dirty="0"/>
              <a:t> 5</a:t>
            </a:r>
          </a:p>
          <a:p>
            <a:r>
              <a:rPr lang="en-US" baseline="0" dirty="0"/>
              <a:t>&gt;./delay 5 &amp;</a:t>
            </a:r>
          </a:p>
          <a:p>
            <a:r>
              <a:rPr lang="en-US" baseline="0" dirty="0"/>
              <a:t>&gt;/bin/</a:t>
            </a:r>
            <a:r>
              <a:rPr lang="en-US" baseline="0" dirty="0" err="1"/>
              <a:t>ls</a:t>
            </a:r>
            <a:r>
              <a:rPr lang="en-US" baseline="0" dirty="0"/>
              <a:t> </a:t>
            </a:r>
            <a:r>
              <a:rPr lang="en-US" baseline="0" dirty="0" err="1"/>
              <a:t>csapp.c</a:t>
            </a:r>
            <a:endParaRPr lang="en-US" baseline="0" dirty="0"/>
          </a:p>
          <a:p>
            <a:r>
              <a:rPr lang="en-US" baseline="0" dirty="0"/>
              <a:t>&gt;quit</a:t>
            </a:r>
          </a:p>
          <a:p>
            <a:endParaRPr lang="en-US" dirty="0"/>
          </a:p>
          <a:p>
            <a:endParaRPr lang="en-US" dirty="0"/>
          </a:p>
          <a:p>
            <a:endParaRPr lang="en-US" dirty="0"/>
          </a:p>
        </p:txBody>
      </p:sp>
    </p:spTree>
    <p:extLst>
      <p:ext uri="{BB962C8B-B14F-4D97-AF65-F5344CB8AC3E}">
        <p14:creationId xmlns:p14="http://schemas.microsoft.com/office/powerpoint/2010/main" val="35327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Suppose we wrap a container around all the computer’s state that relates to a particular program it’s running. That container is called a </a:t>
            </a:r>
            <a:r>
              <a:rPr lang="en-US" i="1" dirty="0"/>
              <a:t>process</a:t>
            </a:r>
            <a:r>
              <a:rPr lang="en-US" dirty="0"/>
              <a:t>.</a:t>
            </a:r>
          </a:p>
          <a:p>
            <a:endParaRPr lang="en-US" dirty="0"/>
          </a:p>
          <a:p>
            <a:r>
              <a:rPr lang="en-US" dirty="0"/>
              <a:t>[advance animation] Then we could make room for more than one container on the same hardware.  This is what virtual memory was originally invented for.  In the physical RAM, each program takes up a different region, but the code running in each process sees only its own data, at virtual addresses that are chosen for the program’s convenience.</a:t>
            </a:r>
          </a:p>
          <a:p>
            <a:endParaRPr lang="en-US" dirty="0"/>
          </a:p>
          <a:p>
            <a:r>
              <a:rPr lang="en-US" dirty="0"/>
              <a:t>Now lots of people can run programs at once and it’s not a problem if some programs are waiting for people to type at them, the computer can do something else in the meantime.  This is called time sharing.</a:t>
            </a:r>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21738977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050183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2240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90394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7402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en-US" dirty="0"/>
              <a:t>The special exit code 127 means “</a:t>
            </a:r>
            <a:r>
              <a:rPr lang="en-US" dirty="0" err="1"/>
              <a:t>execve</a:t>
            </a:r>
            <a:r>
              <a:rPr lang="en-US" dirty="0"/>
              <a:t> failed”.</a:t>
            </a:r>
          </a:p>
        </p:txBody>
      </p:sp>
    </p:spTree>
    <p:extLst>
      <p:ext uri="{BB962C8B-B14F-4D97-AF65-F5344CB8AC3E}">
        <p14:creationId xmlns:p14="http://schemas.microsoft.com/office/powerpoint/2010/main" val="16309670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587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10545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en-US" dirty="0"/>
              <a:t>Not reaping background jobs, only </a:t>
            </a:r>
            <a:r>
              <a:rPr lang="en-US" dirty="0" err="1"/>
              <a:t>fg</a:t>
            </a:r>
            <a:r>
              <a:rPr lang="en-US" dirty="0"/>
              <a:t> ones via </a:t>
            </a:r>
            <a:r>
              <a:rPr lang="en-US" dirty="0" err="1"/>
              <a:t>waitpid</a:t>
            </a:r>
            <a:endParaRPr lang="en-US" dirty="0"/>
          </a:p>
          <a:p>
            <a:endParaRPr lang="en-US" dirty="0"/>
          </a:p>
          <a:p>
            <a:endParaRPr lang="en-US" dirty="0"/>
          </a:p>
        </p:txBody>
      </p:sp>
    </p:spTree>
    <p:extLst>
      <p:ext uri="{BB962C8B-B14F-4D97-AF65-F5344CB8AC3E}">
        <p14:creationId xmlns:p14="http://schemas.microsoft.com/office/powerpoint/2010/main" val="3689541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endParaRPr lang="en-US" dirty="0">
              <a:latin typeface="Calibri" pitchFamily="34" charset="0"/>
            </a:endParaRPr>
          </a:p>
        </p:txBody>
      </p:sp>
      <p:sp>
        <p:nvSpPr>
          <p:cNvPr id="686083" name="Rectangle 3"/>
          <p:cNvSpPr txBox="1">
            <a:spLocks noGrp="1" noChangeArrowheads="1"/>
          </p:cNvSpPr>
          <p:nvPr>
            <p:ph type="body"/>
          </p:nvPr>
        </p:nvSpPr>
        <p:spPr>
          <a:ln/>
        </p:spPr>
        <p:txBody>
          <a:bodyPr wrap="none" anchor="ctr"/>
          <a:lstStyle/>
          <a:p>
            <a:r>
              <a:rPr lang="en-US" dirty="0"/>
              <a:t>./</a:t>
            </a:r>
            <a:r>
              <a:rPr lang="en-US" dirty="0" err="1"/>
              <a:t>shellex</a:t>
            </a:r>
            <a:endParaRPr lang="en-US" dirty="0"/>
          </a:p>
          <a:p>
            <a:r>
              <a:rPr lang="en-US" dirty="0"/>
              <a:t>&gt;./delay</a:t>
            </a:r>
            <a:r>
              <a:rPr lang="en-US" baseline="0" dirty="0"/>
              <a:t> 10 &amp;</a:t>
            </a:r>
          </a:p>
          <a:p>
            <a:r>
              <a:rPr lang="en-US" baseline="0" dirty="0"/>
              <a:t>&gt;/bin/</a:t>
            </a:r>
            <a:r>
              <a:rPr lang="en-US" baseline="0" dirty="0" err="1"/>
              <a:t>ps</a:t>
            </a:r>
            <a:endParaRPr lang="en-US" baseline="0" dirty="0"/>
          </a:p>
          <a:p>
            <a:r>
              <a:rPr lang="en-US" baseline="0" dirty="0"/>
              <a:t>...</a:t>
            </a:r>
          </a:p>
          <a:p>
            <a:r>
              <a:rPr lang="en-US" baseline="0" dirty="0"/>
              <a:t>&gt;/bin/</a:t>
            </a:r>
            <a:r>
              <a:rPr lang="en-US" baseline="0" dirty="0" err="1"/>
              <a:t>ps</a:t>
            </a:r>
            <a:endParaRPr lang="en-US" baseline="0" dirty="0"/>
          </a:p>
          <a:p>
            <a:endParaRPr lang="en-US" baseline="0" dirty="0"/>
          </a:p>
          <a:p>
            <a:endParaRPr lang="en-US" dirty="0"/>
          </a:p>
        </p:txBody>
      </p:sp>
    </p:spTree>
    <p:extLst>
      <p:ext uri="{BB962C8B-B14F-4D97-AF65-F5344CB8AC3E}">
        <p14:creationId xmlns:p14="http://schemas.microsoft.com/office/powerpoint/2010/main" val="3721423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time sharing all the time in this class. Every shark has at least two people logged into it 24x7, every semester.</a:t>
            </a:r>
          </a:p>
          <a:p>
            <a:endParaRPr lang="en-US" dirty="0"/>
          </a:p>
          <a:p>
            <a:r>
              <a:rPr lang="en-US" dirty="0"/>
              <a:t>This is a screen shot of the “top” program, from yesterday, on </a:t>
            </a:r>
            <a:r>
              <a:rPr lang="en-US" dirty="0" err="1"/>
              <a:t>hammerheadshark</a:t>
            </a:r>
            <a:r>
              <a:rPr lang="en-US" dirty="0"/>
              <a:t>.  It gives you an interactive list of every process a Unix style computer is running.  Windows has the same display, but they call it the Task Manager.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15118172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dirty="0"/>
              <a:t>Let me emphasize that a process is not the same thing as a program.  A program is a collection of code that does something useful.  A process is a container that you “load” a program into in order to run it.  You can have more than one process executing the same program – if you’ve ever opened up two terminal windows on the same shark that’s what you were doing. </a:t>
            </a:r>
          </a:p>
          <a:p>
            <a:endParaRPr lang="en-US" dirty="0"/>
          </a:p>
          <a:p>
            <a:r>
              <a:rPr lang="en-US" dirty="0"/>
              <a:t>The two key abstractions that the process – the container – gives us are the private virtual address space, like we keep saying, each program only sees its own RAM.  But also, it gives us a private view of the CPU. Each program sees the CPU executing only its own code. This is called logical control flow.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en-US" dirty="0"/>
              <a:t>Even today, it’s still true that one CPU core runs one program at a time…</a:t>
            </a:r>
          </a:p>
          <a:p>
            <a:endParaRPr lang="en-US" dirty="0"/>
          </a:p>
          <a:p>
            <a:r>
              <a:rPr lang="en-US" dirty="0"/>
              <a:t>But it doesn’t have to run one program start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dirty="0"/>
              <a:t>There’s a special program called the </a:t>
            </a:r>
            <a:r>
              <a:rPr lang="en-US" i="1" dirty="0"/>
              <a:t>kernel</a:t>
            </a:r>
            <a:r>
              <a:rPr lang="en-US" dirty="0"/>
              <a:t> that takes control of the computer every so often and changes what process is running.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canvas.cmu.edu/courses/34989/quizzes/10305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77200" cy="1470025"/>
          </a:xfrm>
        </p:spPr>
        <p:txBody>
          <a:bodyPr/>
          <a:lstStyle/>
          <a:p>
            <a:pPr marL="0" indent="0"/>
            <a:r>
              <a:rPr lang="en-US" dirty="0"/>
              <a:t>Processes and Multitasking</a:t>
            </a:r>
            <a:br>
              <a:rPr lang="en-US" dirty="0"/>
            </a:br>
            <a:br>
              <a:rPr lang="en-US" dirty="0"/>
            </a:br>
            <a:r>
              <a:rPr lang="en-US" sz="2000" b="0" dirty="0"/>
              <a:t>15-213/14-513/15-513: Introduction to Computer Systems</a:t>
            </a:r>
            <a:br>
              <a:rPr lang="en-US" sz="2000" b="0" dirty="0"/>
            </a:br>
            <a:r>
              <a:rPr lang="en-US" sz="2000" b="0" dirty="0"/>
              <a:t>18</a:t>
            </a:r>
            <a:r>
              <a:rPr lang="en-US" sz="2000" b="0" baseline="30000" dirty="0"/>
              <a:t>th</a:t>
            </a:r>
            <a:r>
              <a:rPr lang="en-US" sz="2000" b="0" dirty="0"/>
              <a:t> Lecture, July 12, 2023</a:t>
            </a:r>
          </a:p>
        </p:txBody>
      </p:sp>
      <p:sp>
        <p:nvSpPr>
          <p:cNvPr id="2" name="TextBox 1"/>
          <p:cNvSpPr txBox="1"/>
          <p:nvPr/>
        </p:nvSpPr>
        <p:spPr>
          <a:xfrm>
            <a:off x="-965200" y="825500"/>
            <a:ext cx="184666" cy="369332"/>
          </a:xfrm>
          <a:prstGeom prst="rect">
            <a:avLst/>
          </a:prstGeom>
          <a:noFill/>
        </p:spPr>
        <p:txBody>
          <a:bodyPr wrap="none" rtlCol="0">
            <a:spAutoFit/>
          </a:bodyPr>
          <a:lstStyle/>
          <a:p>
            <a:endParaRPr lang="en-US" sz="1800" dirty="0">
              <a:latin typeface="Calibri" pitchFamily="34" charset="0"/>
            </a:endParaRPr>
          </a:p>
        </p:txBody>
      </p:sp>
      <p:sp>
        <p:nvSpPr>
          <p:cNvPr id="3" name="TextBox 2">
            <a:extLst>
              <a:ext uri="{FF2B5EF4-FFF2-40B4-BE49-F238E27FC236}">
                <a16:creationId xmlns:a16="http://schemas.microsoft.com/office/drawing/2014/main" id="{9090DCB7-D9B6-525E-5CD4-C208C8733F90}"/>
              </a:ext>
            </a:extLst>
          </p:cNvPr>
          <p:cNvSpPr txBox="1"/>
          <p:nvPr/>
        </p:nvSpPr>
        <p:spPr>
          <a:xfrm>
            <a:off x="685800" y="4382815"/>
            <a:ext cx="4611414" cy="76944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Context Switching (Uniprocessor)</a:t>
            </a:r>
          </a:p>
        </p:txBody>
      </p:sp>
      <p:sp>
        <p:nvSpPr>
          <p:cNvPr id="4" name="Text Placeholder 3"/>
          <p:cNvSpPr>
            <a:spLocks noGrp="1"/>
          </p:cNvSpPr>
          <p:nvPr>
            <p:ph idx="1"/>
          </p:nvPr>
        </p:nvSpPr>
        <p:spPr>
          <a:xfrm>
            <a:off x="533400" y="5257800"/>
            <a:ext cx="8534400" cy="1295400"/>
          </a:xfrm>
        </p:spPr>
        <p:txBody>
          <a:bodyPr>
            <a:normAutofit fontScale="92500" lnSpcReduction="20000"/>
          </a:bodyPr>
          <a:lstStyle/>
          <a:p>
            <a:r>
              <a:rPr lang="en-US" dirty="0"/>
              <a:t>Single processor executes multiple processes concurrently</a:t>
            </a:r>
          </a:p>
          <a:p>
            <a:pPr lvl="1"/>
            <a:r>
              <a:rPr lang="en-US" dirty="0"/>
              <a:t>Process executions interleaved (multitasking) </a:t>
            </a:r>
          </a:p>
          <a:p>
            <a:pPr lvl="1"/>
            <a:r>
              <a:rPr lang="en-US" dirty="0"/>
              <a:t>Address spaces managed by virtual memory system (like last week)</a:t>
            </a:r>
          </a:p>
          <a:p>
            <a:pPr lvl="1"/>
            <a:r>
              <a:rPr lang="en-US" dirty="0"/>
              <a:t>Register values for </a:t>
            </a:r>
            <a:r>
              <a:rPr lang="en-US" dirty="0" err="1"/>
              <a:t>nonexecuting</a:t>
            </a:r>
            <a:r>
              <a:rPr lang="en-US" dirty="0"/>
              <a:t> processes saved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Tree>
    <p:extLst>
      <p:ext uri="{BB962C8B-B14F-4D97-AF65-F5344CB8AC3E}">
        <p14:creationId xmlns:p14="http://schemas.microsoft.com/office/powerpoint/2010/main" val="300750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Context Switching (Uniprocessor)</a:t>
            </a:r>
          </a:p>
        </p:txBody>
      </p:sp>
      <p:sp>
        <p:nvSpPr>
          <p:cNvPr id="4" name="Text Placeholder 3"/>
          <p:cNvSpPr>
            <a:spLocks noGrp="1"/>
          </p:cNvSpPr>
          <p:nvPr>
            <p:ph idx="1"/>
          </p:nvPr>
        </p:nvSpPr>
        <p:spPr>
          <a:xfrm>
            <a:off x="533400" y="5257800"/>
            <a:ext cx="8534400" cy="533400"/>
          </a:xfrm>
        </p:spPr>
        <p:txBody>
          <a:bodyPr>
            <a:normAutofit/>
          </a:bodyPr>
          <a:lstStyle/>
          <a:p>
            <a:r>
              <a:rPr lang="en-US" dirty="0"/>
              <a:t>Save current registers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54288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 name="Title 1"/>
          <p:cNvSpPr>
            <a:spLocks noGrp="1"/>
          </p:cNvSpPr>
          <p:nvPr>
            <p:ph type="title"/>
          </p:nvPr>
        </p:nvSpPr>
        <p:spPr>
          <a:xfrm>
            <a:off x="357018" y="435678"/>
            <a:ext cx="8482182" cy="762000"/>
          </a:xfrm>
        </p:spPr>
        <p:txBody>
          <a:bodyPr/>
          <a:lstStyle/>
          <a:p>
            <a:r>
              <a:rPr lang="en-US" dirty="0"/>
              <a:t>Context Switching (Uniprocessor)</a:t>
            </a:r>
          </a:p>
        </p:txBody>
      </p:sp>
      <p:sp>
        <p:nvSpPr>
          <p:cNvPr id="4" name="Text Placeholder 3"/>
          <p:cNvSpPr>
            <a:spLocks noGrp="1"/>
          </p:cNvSpPr>
          <p:nvPr>
            <p:ph idx="1"/>
          </p:nvPr>
        </p:nvSpPr>
        <p:spPr>
          <a:xfrm>
            <a:off x="533400" y="5257800"/>
            <a:ext cx="8534400" cy="533400"/>
          </a:xfrm>
        </p:spPr>
        <p:txBody>
          <a:bodyPr>
            <a:normAutofit/>
          </a:bodyPr>
          <a:lstStyle/>
          <a:p>
            <a:r>
              <a:rPr lang="en-US" dirty="0"/>
              <a:t>Schedule next process for execution</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23" name="Rectangle 22">
            <a:extLst>
              <a:ext uri="{FF2B5EF4-FFF2-40B4-BE49-F238E27FC236}">
                <a16:creationId xmlns:a16="http://schemas.microsoft.com/office/drawing/2014/main" id="{10E3A328-E063-41DD-9D07-6E6CD945C1B6}"/>
              </a:ext>
            </a:extLst>
          </p:cNvPr>
          <p:cNvSpPr/>
          <p:nvPr/>
        </p:nvSpPr>
        <p:spPr bwMode="auto">
          <a:xfrm>
            <a:off x="2729116"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Tree>
    <p:extLst>
      <p:ext uri="{BB962C8B-B14F-4D97-AF65-F5344CB8AC3E}">
        <p14:creationId xmlns:p14="http://schemas.microsoft.com/office/powerpoint/2010/main" val="300695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Context Switching (Uniprocessor)</a:t>
            </a:r>
          </a:p>
        </p:txBody>
      </p:sp>
      <p:sp>
        <p:nvSpPr>
          <p:cNvPr id="4" name="Text Placeholder 3"/>
          <p:cNvSpPr>
            <a:spLocks noGrp="1"/>
          </p:cNvSpPr>
          <p:nvPr>
            <p:ph idx="1"/>
          </p:nvPr>
        </p:nvSpPr>
        <p:spPr>
          <a:xfrm>
            <a:off x="533400" y="5257800"/>
            <a:ext cx="8534400" cy="533400"/>
          </a:xfrm>
        </p:spPr>
        <p:txBody>
          <a:bodyPr>
            <a:normAutofit/>
          </a:bodyPr>
          <a:lstStyle/>
          <a:p>
            <a:r>
              <a:rPr lang="en-US" dirty="0"/>
              <a:t>Load saved registers and switch address space (context switch)</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0724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Context Switching (Multicore)</a:t>
            </a:r>
          </a:p>
        </p:txBody>
      </p:sp>
      <p:sp>
        <p:nvSpPr>
          <p:cNvPr id="4" name="Text Placeholder 3"/>
          <p:cNvSpPr>
            <a:spLocks noGrp="1"/>
          </p:cNvSpPr>
          <p:nvPr>
            <p:ph idx="1"/>
          </p:nvPr>
        </p:nvSpPr>
        <p:spPr>
          <a:xfrm>
            <a:off x="4343401" y="4110038"/>
            <a:ext cx="4952999" cy="2671762"/>
          </a:xfrm>
        </p:spPr>
        <p:txBody>
          <a:bodyPr/>
          <a:lstStyle/>
          <a:p>
            <a:r>
              <a:rPr lang="en-US" dirty="0"/>
              <a:t>Multicore processors</a:t>
            </a:r>
          </a:p>
          <a:p>
            <a:pPr marL="519113" lvl="1" indent="-179388"/>
            <a:r>
              <a:rPr lang="en-US" dirty="0"/>
              <a:t>Multiple CPUs on single chip</a:t>
            </a:r>
          </a:p>
          <a:p>
            <a:pPr marL="519113" lvl="1" indent="-179388"/>
            <a:r>
              <a:rPr lang="en-US" dirty="0"/>
              <a:t>Share main memory (and some caches)</a:t>
            </a:r>
          </a:p>
          <a:p>
            <a:pPr marL="519113" lvl="1" indent="-179388"/>
            <a:r>
              <a:rPr lang="en-US" dirty="0"/>
              <a:t>Each can execute a separate process</a:t>
            </a:r>
          </a:p>
          <a:p>
            <a:pPr marL="687388" lvl="2" indent="-168275"/>
            <a:r>
              <a:rPr lang="en-US" dirty="0"/>
              <a:t>Scheduling of processors onto cores done by kernel</a:t>
            </a:r>
          </a:p>
          <a:p>
            <a:endParaRPr lang="en-US" dirty="0"/>
          </a:p>
        </p:txBody>
      </p:sp>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6" name="Rectangle 45"/>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47" name="TextBox 46"/>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Tree>
    <p:extLst>
      <p:ext uri="{BB962C8B-B14F-4D97-AF65-F5344CB8AC3E}">
        <p14:creationId xmlns:p14="http://schemas.microsoft.com/office/powerpoint/2010/main" val="165826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en-US"/>
              <a:t>User View of Concurrent Processes</a:t>
            </a:r>
          </a:p>
        </p:txBody>
      </p:sp>
      <p:sp>
        <p:nvSpPr>
          <p:cNvPr id="486403" name="Rectangle 3"/>
          <p:cNvSpPr>
            <a:spLocks noGrp="1" noChangeArrowheads="1"/>
          </p:cNvSpPr>
          <p:nvPr>
            <p:ph type="body" idx="1"/>
          </p:nvPr>
        </p:nvSpPr>
        <p:spPr>
          <a:xfrm>
            <a:off x="410031" y="1285875"/>
            <a:ext cx="7896225" cy="1990725"/>
          </a:xfrm>
        </p:spPr>
        <p:txBody>
          <a:bodyPr/>
          <a:lstStyle/>
          <a:p>
            <a:r>
              <a:rPr lang="en-US" dirty="0"/>
              <a:t>Two processes </a:t>
            </a:r>
            <a:r>
              <a:rPr lang="en-US" i="1" dirty="0"/>
              <a:t>run </a:t>
            </a:r>
            <a:r>
              <a:rPr lang="en-US" i="1" dirty="0">
                <a:solidFill>
                  <a:srgbClr val="C00000"/>
                </a:solidFill>
              </a:rPr>
              <a:t>concurrently</a:t>
            </a:r>
            <a:r>
              <a:rPr lang="en-US" dirty="0"/>
              <a:t> (</a:t>
            </a:r>
            <a:r>
              <a:rPr lang="en-US" i="1" dirty="0"/>
              <a:t>are concurrent)</a:t>
            </a:r>
            <a:r>
              <a:rPr lang="en-US" dirty="0"/>
              <a:t> if their execution overlaps in time</a:t>
            </a:r>
          </a:p>
          <a:p>
            <a:r>
              <a:rPr lang="en-US" dirty="0"/>
              <a:t>Otherwise, they are </a:t>
            </a:r>
            <a:r>
              <a:rPr lang="en-US" i="1" dirty="0">
                <a:solidFill>
                  <a:srgbClr val="C00000"/>
                </a:solidFill>
              </a:rPr>
              <a:t>sequential</a:t>
            </a:r>
          </a:p>
          <a:p>
            <a:r>
              <a:rPr lang="en-US" dirty="0"/>
              <a:t>Appears as if concurrent processes run in parallel with each other</a:t>
            </a:r>
          </a:p>
          <a:p>
            <a:pPr lvl="1"/>
            <a:r>
              <a:rPr lang="en-US" dirty="0"/>
              <a:t>This means they can interfere with each other</a:t>
            </a:r>
            <a:br>
              <a:rPr lang="en-US" dirty="0"/>
            </a:br>
            <a:r>
              <a:rPr lang="en-US" dirty="0"/>
              <a:t>(more on that in a couple weeks)</a:t>
            </a:r>
          </a:p>
        </p:txBody>
      </p:sp>
      <p:grpSp>
        <p:nvGrpSpPr>
          <p:cNvPr id="2" name="Group 1">
            <a:extLst>
              <a:ext uri="{FF2B5EF4-FFF2-40B4-BE49-F238E27FC236}">
                <a16:creationId xmlns:a16="http://schemas.microsoft.com/office/drawing/2014/main" id="{9FB5E6E6-28DD-4CC6-B5A7-BE069AFF248E}"/>
              </a:ext>
            </a:extLst>
          </p:cNvPr>
          <p:cNvGrpSpPr/>
          <p:nvPr/>
        </p:nvGrpSpPr>
        <p:grpSpPr>
          <a:xfrm>
            <a:off x="1538743" y="4495800"/>
            <a:ext cx="5638800" cy="1447800"/>
            <a:chOff x="1219200" y="3810000"/>
            <a:chExt cx="5638800" cy="1447800"/>
          </a:xfrm>
        </p:grpSpPr>
        <p:sp>
          <p:nvSpPr>
            <p:cNvPr id="486405" name="Text Box 5"/>
            <p:cNvSpPr txBox="1">
              <a:spLocks noChangeArrowheads="1"/>
            </p:cNvSpPr>
            <p:nvPr/>
          </p:nvSpPr>
          <p:spPr bwMode="auto">
            <a:xfrm>
              <a:off x="1219200" y="431165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07" name="Text Box 7"/>
            <p:cNvSpPr txBox="1">
              <a:spLocks noChangeArrowheads="1"/>
            </p:cNvSpPr>
            <p:nvPr/>
          </p:nvSpPr>
          <p:spPr bwMode="auto">
            <a:xfrm>
              <a:off x="2709863" y="38100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cxnSp>
        <p:nvCxnSpPr>
          <p:cNvPr id="4" name="Straight Arrow Connector 3">
            <a:extLst>
              <a:ext uri="{FF2B5EF4-FFF2-40B4-BE49-F238E27FC236}">
                <a16:creationId xmlns:a16="http://schemas.microsoft.com/office/drawing/2014/main" id="{AD319164-4D4D-45FC-8567-9E8AFB3A3FB8}"/>
              </a:ext>
            </a:extLst>
          </p:cNvPr>
          <p:cNvCxnSpPr>
            <a:stCxn id="486406" idx="1"/>
          </p:cNvCxnSpPr>
          <p:nvPr/>
        </p:nvCxnSpPr>
        <p:spPr bwMode="auto">
          <a:xfrm>
            <a:off x="3596144" y="5181600"/>
            <a:ext cx="1523999" cy="0"/>
          </a:xfrm>
          <a:prstGeom prst="straightConnector1">
            <a:avLst/>
          </a:prstGeom>
          <a:noFill/>
          <a:ln w="25400" cap="flat" cmpd="sng" algn="ctr">
            <a:solidFill>
              <a:srgbClr val="C00000"/>
            </a:solidFill>
            <a:prstDash val="solid"/>
            <a:round/>
            <a:headEnd type="triangle"/>
            <a:tailEnd type="triangle"/>
          </a:ln>
          <a:effectLst/>
        </p:spPr>
      </p:cxnSp>
      <p:sp>
        <p:nvSpPr>
          <p:cNvPr id="5" name="Callout: Bent Line 4">
            <a:extLst>
              <a:ext uri="{FF2B5EF4-FFF2-40B4-BE49-F238E27FC236}">
                <a16:creationId xmlns:a16="http://schemas.microsoft.com/office/drawing/2014/main" id="{D3314F70-D76A-4F2C-9792-7ACE8BFF732D}"/>
              </a:ext>
            </a:extLst>
          </p:cNvPr>
          <p:cNvSpPr/>
          <p:nvPr/>
        </p:nvSpPr>
        <p:spPr bwMode="auto">
          <a:xfrm>
            <a:off x="7467600" y="4019554"/>
            <a:ext cx="983666" cy="476246"/>
          </a:xfrm>
          <a:prstGeom prst="borderCallout2">
            <a:avLst>
              <a:gd name="adj1" fmla="val 18750"/>
              <a:gd name="adj2" fmla="val -678"/>
              <a:gd name="adj3" fmla="val 18750"/>
              <a:gd name="adj4" fmla="val -16667"/>
              <a:gd name="adj5" fmla="val 243513"/>
              <a:gd name="adj6" fmla="val -269767"/>
            </a:avLst>
          </a:prstGeom>
          <a:noFill/>
          <a:ln w="25400" cap="flat" cmpd="sng" algn="ctr">
            <a:solidFill>
              <a:srgbClr val="C00000"/>
            </a:solidFill>
            <a:prstDash val="solid"/>
            <a:round/>
            <a:headEnd type="none" w="med" len="med"/>
            <a:tailEnd type="arrow" w="med" len="med"/>
          </a:ln>
          <a:effectLst/>
        </p:spPr>
        <p:txBody>
          <a:bodyPr rtlCol="0" anchor="ctr"/>
          <a:lstStyle/>
          <a:p>
            <a:pPr algn="ctr"/>
            <a:r>
              <a:rPr lang="en-US" sz="1400" dirty="0"/>
              <a:t>A and B concurrent</a:t>
            </a:r>
          </a:p>
        </p:txBody>
      </p:sp>
      <p:sp>
        <p:nvSpPr>
          <p:cNvPr id="22" name="Callout: Bent Line 21">
            <a:extLst>
              <a:ext uri="{FF2B5EF4-FFF2-40B4-BE49-F238E27FC236}">
                <a16:creationId xmlns:a16="http://schemas.microsoft.com/office/drawing/2014/main" id="{0BA28022-6F85-4A37-9B31-ADB2FEA246AB}"/>
              </a:ext>
            </a:extLst>
          </p:cNvPr>
          <p:cNvSpPr/>
          <p:nvPr/>
        </p:nvSpPr>
        <p:spPr bwMode="auto">
          <a:xfrm>
            <a:off x="7467600" y="4687983"/>
            <a:ext cx="983666" cy="476246"/>
          </a:xfrm>
          <a:prstGeom prst="borderCallout2">
            <a:avLst>
              <a:gd name="adj1" fmla="val 18750"/>
              <a:gd name="adj2" fmla="val -678"/>
              <a:gd name="adj3" fmla="val 18750"/>
              <a:gd name="adj4" fmla="val -16667"/>
              <a:gd name="adj5" fmla="val 153159"/>
              <a:gd name="adj6" fmla="val -197588"/>
            </a:avLst>
          </a:prstGeom>
          <a:noFill/>
          <a:ln w="25400" cap="flat" cmpd="sng" algn="ctr">
            <a:solidFill>
              <a:srgbClr val="C00000"/>
            </a:solidFill>
            <a:prstDash val="solid"/>
            <a:round/>
            <a:headEnd type="none" w="med" len="med"/>
            <a:tailEnd type="arrow" w="med" len="med"/>
          </a:ln>
          <a:effectLst/>
        </p:spPr>
        <p:txBody>
          <a:bodyPr rtlCol="0" anchor="ctr"/>
          <a:lstStyle/>
          <a:p>
            <a:pPr algn="ctr"/>
            <a:r>
              <a:rPr lang="en-US" sz="1400" dirty="0"/>
              <a:t>A and C concurrent</a:t>
            </a:r>
          </a:p>
        </p:txBody>
      </p:sp>
      <p:cxnSp>
        <p:nvCxnSpPr>
          <p:cNvPr id="23" name="Straight Arrow Connector 22">
            <a:extLst>
              <a:ext uri="{FF2B5EF4-FFF2-40B4-BE49-F238E27FC236}">
                <a16:creationId xmlns:a16="http://schemas.microsoft.com/office/drawing/2014/main" id="{1D56FBB8-DDA1-49E5-9E0F-FA1C38A5431A}"/>
              </a:ext>
            </a:extLst>
          </p:cNvPr>
          <p:cNvCxnSpPr>
            <a:cxnSpLocks/>
          </p:cNvCxnSpPr>
          <p:nvPr/>
        </p:nvCxnSpPr>
        <p:spPr bwMode="auto">
          <a:xfrm>
            <a:off x="3596143" y="5410200"/>
            <a:ext cx="3048000" cy="0"/>
          </a:xfrm>
          <a:prstGeom prst="straightConnector1">
            <a:avLst/>
          </a:prstGeom>
          <a:noFill/>
          <a:ln w="25400" cap="flat" cmpd="sng" algn="ctr">
            <a:solidFill>
              <a:srgbClr val="C00000"/>
            </a:solidFill>
            <a:prstDash val="solid"/>
            <a:round/>
            <a:headEnd type="triangle"/>
            <a:tailEnd type="triangle"/>
          </a:ln>
          <a:effectLst/>
        </p:spPr>
      </p:cxnSp>
      <p:sp>
        <p:nvSpPr>
          <p:cNvPr id="25" name="Callout: Bent Line 24">
            <a:extLst>
              <a:ext uri="{FF2B5EF4-FFF2-40B4-BE49-F238E27FC236}">
                <a16:creationId xmlns:a16="http://schemas.microsoft.com/office/drawing/2014/main" id="{72551FDD-7518-4A60-861C-BB3C5307211B}"/>
              </a:ext>
            </a:extLst>
          </p:cNvPr>
          <p:cNvSpPr/>
          <p:nvPr/>
        </p:nvSpPr>
        <p:spPr bwMode="auto">
          <a:xfrm>
            <a:off x="7467600" y="5357084"/>
            <a:ext cx="983666" cy="476246"/>
          </a:xfrm>
          <a:prstGeom prst="borderCallout2">
            <a:avLst>
              <a:gd name="adj1" fmla="val 84256"/>
              <a:gd name="adj2" fmla="val 416"/>
              <a:gd name="adj3" fmla="val 84256"/>
              <a:gd name="adj4" fmla="val -22135"/>
              <a:gd name="adj5" fmla="val -442"/>
              <a:gd name="adj6" fmla="val -133064"/>
            </a:avLst>
          </a:prstGeom>
          <a:noFill/>
          <a:ln w="25400" cap="flat" cmpd="sng" algn="ctr">
            <a:solidFill>
              <a:schemeClr val="accent1">
                <a:lumMod val="75000"/>
              </a:schemeClr>
            </a:solidFill>
            <a:prstDash val="solid"/>
            <a:round/>
            <a:headEnd type="none" w="med" len="med"/>
            <a:tailEnd type="arrow" w="med" len="med"/>
          </a:ln>
          <a:effectLst/>
        </p:spPr>
        <p:txBody>
          <a:bodyPr rtlCol="0" anchor="ctr"/>
          <a:lstStyle/>
          <a:p>
            <a:pPr algn="ctr"/>
            <a:r>
              <a:rPr lang="en-US" sz="1400" dirty="0"/>
              <a:t>B and C sequential</a:t>
            </a:r>
          </a:p>
        </p:txBody>
      </p:sp>
      <p:cxnSp>
        <p:nvCxnSpPr>
          <p:cNvPr id="8" name="Straight Connector 7">
            <a:extLst>
              <a:ext uri="{FF2B5EF4-FFF2-40B4-BE49-F238E27FC236}">
                <a16:creationId xmlns:a16="http://schemas.microsoft.com/office/drawing/2014/main" id="{F76B8390-0A55-4929-B28A-8872CEC6F7AB}"/>
              </a:ext>
            </a:extLst>
          </p:cNvPr>
          <p:cNvCxnSpPr/>
          <p:nvPr/>
        </p:nvCxnSpPr>
        <p:spPr bwMode="auto">
          <a:xfrm>
            <a:off x="5120143" y="5334000"/>
            <a:ext cx="1524000" cy="0"/>
          </a:xfrm>
          <a:prstGeom prst="line">
            <a:avLst/>
          </a:prstGeom>
          <a:ln w="190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2" grpId="0" animBg="1"/>
      <p:bldP spid="22" grpId="1"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7289800" cy="573088"/>
          </a:xfrm>
        </p:spPr>
        <p:txBody>
          <a:bodyPr/>
          <a:lstStyle/>
          <a:p>
            <a:r>
              <a:rPr lang="en-US" dirty="0"/>
              <a:t>Traditional (Uniprocessor) Reality</a:t>
            </a:r>
          </a:p>
        </p:txBody>
      </p:sp>
      <p:grpSp>
        <p:nvGrpSpPr>
          <p:cNvPr id="2" name="Group 1">
            <a:extLst>
              <a:ext uri="{FF2B5EF4-FFF2-40B4-BE49-F238E27FC236}">
                <a16:creationId xmlns:a16="http://schemas.microsoft.com/office/drawing/2014/main" id="{C620293B-7D43-456C-8566-F9046D01D93E}"/>
              </a:ext>
            </a:extLst>
          </p:cNvPr>
          <p:cNvGrpSpPr/>
          <p:nvPr/>
        </p:nvGrpSpPr>
        <p:grpSpPr>
          <a:xfrm>
            <a:off x="1510360" y="4117507"/>
            <a:ext cx="5694653" cy="2133600"/>
            <a:chOff x="1208015" y="4274372"/>
            <a:chExt cx="5694653" cy="2133600"/>
          </a:xfrm>
        </p:grpSpPr>
        <p:sp>
          <p:nvSpPr>
            <p:cNvPr id="485383" name="Line 7"/>
            <p:cNvSpPr>
              <a:spLocks noChangeShapeType="1"/>
            </p:cNvSpPr>
            <p:nvPr/>
          </p:nvSpPr>
          <p:spPr bwMode="auto">
            <a:xfrm>
              <a:off x="3321268" y="4655372"/>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4" name="Text Box 8"/>
            <p:cNvSpPr txBox="1">
              <a:spLocks noChangeArrowheads="1"/>
            </p:cNvSpPr>
            <p:nvPr/>
          </p:nvSpPr>
          <p:spPr bwMode="auto">
            <a:xfrm>
              <a:off x="2819400" y="4274372"/>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5385" name="Text Box 9"/>
            <p:cNvSpPr txBox="1">
              <a:spLocks noChangeArrowheads="1"/>
            </p:cNvSpPr>
            <p:nvPr/>
          </p:nvSpPr>
          <p:spPr bwMode="auto">
            <a:xfrm>
              <a:off x="4343400" y="4274372"/>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5386" name="Text Box 10"/>
            <p:cNvSpPr txBox="1">
              <a:spLocks noChangeArrowheads="1"/>
            </p:cNvSpPr>
            <p:nvPr/>
          </p:nvSpPr>
          <p:spPr bwMode="auto">
            <a:xfrm>
              <a:off x="5867400" y="4274372"/>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5387" name="Line 11"/>
            <p:cNvSpPr>
              <a:spLocks noChangeShapeType="1"/>
            </p:cNvSpPr>
            <p:nvPr/>
          </p:nvSpPr>
          <p:spPr bwMode="auto">
            <a:xfrm>
              <a:off x="4845268" y="4960172"/>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8" name="Line 12"/>
            <p:cNvSpPr>
              <a:spLocks noChangeShapeType="1"/>
            </p:cNvSpPr>
            <p:nvPr/>
          </p:nvSpPr>
          <p:spPr bwMode="auto">
            <a:xfrm>
              <a:off x="6369268" y="5264972"/>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9" name="Line 13"/>
            <p:cNvSpPr>
              <a:spLocks noChangeShapeType="1"/>
            </p:cNvSpPr>
            <p:nvPr/>
          </p:nvSpPr>
          <p:spPr bwMode="auto">
            <a:xfrm>
              <a:off x="3321268" y="5569772"/>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0" name="Line 14"/>
            <p:cNvSpPr>
              <a:spLocks noChangeShapeType="1"/>
            </p:cNvSpPr>
            <p:nvPr/>
          </p:nvSpPr>
          <p:spPr bwMode="auto">
            <a:xfrm>
              <a:off x="6369268" y="5874572"/>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1" name="Line 15"/>
            <p:cNvSpPr>
              <a:spLocks noChangeShapeType="1"/>
            </p:cNvSpPr>
            <p:nvPr/>
          </p:nvSpPr>
          <p:spPr bwMode="auto">
            <a:xfrm>
              <a:off x="2864068" y="4960172"/>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2" name="Line 16"/>
            <p:cNvSpPr>
              <a:spLocks noChangeShapeType="1"/>
            </p:cNvSpPr>
            <p:nvPr/>
          </p:nvSpPr>
          <p:spPr bwMode="auto">
            <a:xfrm>
              <a:off x="2864068" y="5264972"/>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3" name="Line 17"/>
            <p:cNvSpPr>
              <a:spLocks noChangeShapeType="1"/>
            </p:cNvSpPr>
            <p:nvPr/>
          </p:nvSpPr>
          <p:spPr bwMode="auto">
            <a:xfrm>
              <a:off x="2864068" y="5569772"/>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4" name="Line 18"/>
            <p:cNvSpPr>
              <a:spLocks noChangeShapeType="1"/>
            </p:cNvSpPr>
            <p:nvPr/>
          </p:nvSpPr>
          <p:spPr bwMode="auto">
            <a:xfrm>
              <a:off x="2864068" y="5874572"/>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5" name="Line 19"/>
            <p:cNvSpPr>
              <a:spLocks noChangeShapeType="1"/>
            </p:cNvSpPr>
            <p:nvPr/>
          </p:nvSpPr>
          <p:spPr bwMode="auto">
            <a:xfrm>
              <a:off x="2864068" y="6179372"/>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20" name="Text Box 1031"/>
            <p:cNvSpPr txBox="1">
              <a:spLocks noChangeArrowheads="1"/>
            </p:cNvSpPr>
            <p:nvPr/>
          </p:nvSpPr>
          <p:spPr bwMode="auto">
            <a:xfrm>
              <a:off x="1208015" y="5184307"/>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1" name="Down Arrow 20"/>
            <p:cNvSpPr/>
            <p:nvPr/>
          </p:nvSpPr>
          <p:spPr bwMode="auto">
            <a:xfrm>
              <a:off x="1949668" y="4807772"/>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sp>
        <p:nvSpPr>
          <p:cNvPr id="4" name="Content Placeholder 3">
            <a:extLst>
              <a:ext uri="{FF2B5EF4-FFF2-40B4-BE49-F238E27FC236}">
                <a16:creationId xmlns:a16="http://schemas.microsoft.com/office/drawing/2014/main" id="{B029C074-4DDF-4127-B2AF-5E2CEABEAA21}"/>
              </a:ext>
            </a:extLst>
          </p:cNvPr>
          <p:cNvSpPr>
            <a:spLocks noGrp="1"/>
          </p:cNvSpPr>
          <p:nvPr>
            <p:ph idx="1"/>
          </p:nvPr>
        </p:nvSpPr>
        <p:spPr/>
        <p:txBody>
          <a:bodyPr/>
          <a:lstStyle/>
          <a:p>
            <a:r>
              <a:rPr lang="en-US" dirty="0"/>
              <a:t>Only one process runs at a time</a:t>
            </a:r>
          </a:p>
          <a:p>
            <a:r>
              <a:rPr lang="en-US" dirty="0"/>
              <a:t>A and B execution is </a:t>
            </a:r>
            <a:r>
              <a:rPr lang="en-US" i="1" dirty="0"/>
              <a:t>interleaved</a:t>
            </a:r>
            <a:r>
              <a:rPr lang="en-US" dirty="0"/>
              <a:t>, not truly concurrent</a:t>
            </a:r>
          </a:p>
          <a:p>
            <a:r>
              <a:rPr lang="en-US" dirty="0"/>
              <a:t>Similarly for A and C</a:t>
            </a:r>
          </a:p>
          <a:p>
            <a:r>
              <a:rPr lang="en-US" dirty="0"/>
              <a:t>Still possible for A and B / A and C to interfere with each other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B5F0-0396-4B47-AA33-181B541BF1AA}"/>
              </a:ext>
            </a:extLst>
          </p:cNvPr>
          <p:cNvSpPr>
            <a:spLocks noGrp="1"/>
          </p:cNvSpPr>
          <p:nvPr>
            <p:ph type="title"/>
          </p:nvPr>
        </p:nvSpPr>
        <p:spPr/>
        <p:txBody>
          <a:bodyPr/>
          <a:lstStyle/>
          <a:p>
            <a:r>
              <a:rPr lang="en-US" dirty="0"/>
              <a:t>How does the kernel take control?</a:t>
            </a:r>
          </a:p>
        </p:txBody>
      </p:sp>
      <p:sp>
        <p:nvSpPr>
          <p:cNvPr id="3" name="Content Placeholder 2">
            <a:extLst>
              <a:ext uri="{FF2B5EF4-FFF2-40B4-BE49-F238E27FC236}">
                <a16:creationId xmlns:a16="http://schemas.microsoft.com/office/drawing/2014/main" id="{6C8C3863-D9EB-4E22-A236-2637055FD378}"/>
              </a:ext>
            </a:extLst>
          </p:cNvPr>
          <p:cNvSpPr>
            <a:spLocks noGrp="1"/>
          </p:cNvSpPr>
          <p:nvPr>
            <p:ph idx="1"/>
          </p:nvPr>
        </p:nvSpPr>
        <p:spPr>
          <a:xfrm>
            <a:off x="396875" y="1362075"/>
            <a:ext cx="7896225" cy="2219325"/>
          </a:xfrm>
        </p:spPr>
        <p:txBody>
          <a:bodyPr/>
          <a:lstStyle/>
          <a:p>
            <a:r>
              <a:rPr lang="en-US" dirty="0"/>
              <a:t>The CPU executes instructions in sequence</a:t>
            </a:r>
          </a:p>
          <a:p>
            <a:r>
              <a:rPr lang="en-US" dirty="0"/>
              <a:t>We don’t write “now run kernel code” in our programs…</a:t>
            </a:r>
          </a:p>
          <a:p>
            <a:pPr lvl="1"/>
            <a:r>
              <a:rPr lang="en-US" i="1" dirty="0"/>
              <a:t>Or do we??</a:t>
            </a:r>
          </a:p>
        </p:txBody>
      </p:sp>
      <p:sp>
        <p:nvSpPr>
          <p:cNvPr id="4" name="Text Box 1027">
            <a:extLst>
              <a:ext uri="{FF2B5EF4-FFF2-40B4-BE49-F238E27FC236}">
                <a16:creationId xmlns:a16="http://schemas.microsoft.com/office/drawing/2014/main" id="{EECFEB97-551A-46BC-95B9-E5BA2303BB8A}"/>
              </a:ext>
            </a:extLst>
          </p:cNvPr>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5" name="Text Box 1029">
            <a:extLst>
              <a:ext uri="{FF2B5EF4-FFF2-40B4-BE49-F238E27FC236}">
                <a16:creationId xmlns:a16="http://schemas.microsoft.com/office/drawing/2014/main" id="{DD845F3E-E146-4317-95B6-BE7580E2A210}"/>
              </a:ext>
            </a:extLst>
          </p:cNvPr>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6" name="Text Box 1031">
            <a:extLst>
              <a:ext uri="{FF2B5EF4-FFF2-40B4-BE49-F238E27FC236}">
                <a16:creationId xmlns:a16="http://schemas.microsoft.com/office/drawing/2014/main" id="{14F1FCFA-501E-429F-AD37-6FBBE6676913}"/>
              </a:ext>
            </a:extLst>
          </p:cNvPr>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7" name="Down Arrow 7">
            <a:extLst>
              <a:ext uri="{FF2B5EF4-FFF2-40B4-BE49-F238E27FC236}">
                <a16:creationId xmlns:a16="http://schemas.microsoft.com/office/drawing/2014/main" id="{22B62251-ADA2-4E0D-BE61-064855A51E54}"/>
              </a:ext>
            </a:extLst>
          </p:cNvPr>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 name="Text Box 1027">
            <a:extLst>
              <a:ext uri="{FF2B5EF4-FFF2-40B4-BE49-F238E27FC236}">
                <a16:creationId xmlns:a16="http://schemas.microsoft.com/office/drawing/2014/main" id="{AD1D63F2-B3A8-4555-90F9-D67BFBA4BE51}"/>
              </a:ext>
            </a:extLst>
          </p:cNvPr>
          <p:cNvSpPr txBox="1">
            <a:spLocks noChangeArrowheads="1"/>
          </p:cNvSpPr>
          <p:nvPr/>
        </p:nvSpPr>
        <p:spPr bwMode="auto">
          <a:xfrm>
            <a:off x="3194461" y="4563417"/>
            <a:ext cx="1000210" cy="461665"/>
          </a:xfrm>
          <a:prstGeom prst="rect">
            <a:avLst/>
          </a:prstGeom>
          <a:noFill/>
          <a:ln w="25400">
            <a:noFill/>
            <a:miter lim="800000"/>
            <a:headEnd/>
            <a:tailEnd/>
          </a:ln>
          <a:effectLst/>
        </p:spPr>
        <p:txBody>
          <a:bodyPr wrap="none">
            <a:spAutoFit/>
          </a:bodyPr>
          <a:lstStyle/>
          <a:p>
            <a:pPr>
              <a:lnSpc>
                <a:spcPct val="100000"/>
              </a:lnSpc>
            </a:pPr>
            <a:r>
              <a:rPr lang="en-US" dirty="0" err="1">
                <a:highlight>
                  <a:srgbClr val="FFFF00"/>
                </a:highlight>
                <a:latin typeface="Calibri" pitchFamily="34" charset="0"/>
              </a:rPr>
              <a:t>syscall</a:t>
            </a:r>
            <a:endParaRPr lang="en-US" dirty="0">
              <a:highlight>
                <a:srgbClr val="FFFF00"/>
              </a:highlight>
              <a:latin typeface="Calibri" pitchFamily="34" charset="0"/>
            </a:endParaRPr>
          </a:p>
        </p:txBody>
      </p:sp>
      <p:sp>
        <p:nvSpPr>
          <p:cNvPr id="9" name="Rectangle 8">
            <a:extLst>
              <a:ext uri="{FF2B5EF4-FFF2-40B4-BE49-F238E27FC236}">
                <a16:creationId xmlns:a16="http://schemas.microsoft.com/office/drawing/2014/main" id="{47F8CF38-D828-4961-B457-993D03262B6E}"/>
              </a:ext>
            </a:extLst>
          </p:cNvPr>
          <p:cNvSpPr/>
          <p:nvPr/>
        </p:nvSpPr>
        <p:spPr bwMode="auto">
          <a:xfrm>
            <a:off x="5867400" y="3613150"/>
            <a:ext cx="2081711" cy="2362200"/>
          </a:xfrm>
          <a:prstGeom prst="rect">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r>
              <a:rPr lang="en-US" dirty="0">
                <a:solidFill>
                  <a:schemeClr val="bg2"/>
                </a:solidFill>
                <a:latin typeface="Calibri" panose="020F0502020204030204" pitchFamily="34" charset="0"/>
                <a:cs typeface="Calibri" panose="020F0502020204030204" pitchFamily="34" charset="0"/>
              </a:rPr>
              <a:t>&lt;kernel entry&gt;</a:t>
            </a:r>
          </a:p>
          <a:p>
            <a:pPr>
              <a:lnSpc>
                <a:spcPct val="100000"/>
              </a:lnSpc>
            </a:pPr>
            <a:r>
              <a:rPr lang="en-US" dirty="0" err="1">
                <a:latin typeface="Calibri" pitchFamily="34" charset="0"/>
              </a:rPr>
              <a:t>inst</a:t>
            </a:r>
            <a:r>
              <a:rPr lang="en-US" baseline="-25000" dirty="0" err="1">
                <a:latin typeface="Calibri" pitchFamily="34" charset="0"/>
              </a:rPr>
              <a:t>a</a:t>
            </a:r>
            <a:endParaRPr lang="en-US" dirty="0">
              <a:latin typeface="Calibri" pitchFamily="34" charset="0"/>
            </a:endParaRPr>
          </a:p>
          <a:p>
            <a:pPr>
              <a:lnSpc>
                <a:spcPct val="100000"/>
              </a:lnSpc>
            </a:pPr>
            <a:r>
              <a:rPr lang="en-US" dirty="0" err="1">
                <a:latin typeface="Calibri" pitchFamily="34" charset="0"/>
              </a:rPr>
              <a:t>inst</a:t>
            </a:r>
            <a:r>
              <a:rPr lang="en-US" baseline="-25000" dirty="0" err="1">
                <a:latin typeface="Calibri" pitchFamily="34" charset="0"/>
              </a:rPr>
              <a:t>b</a:t>
            </a:r>
            <a:endParaRPr lang="en-US" dirty="0">
              <a:latin typeface="Calibri" pitchFamily="34" charset="0"/>
            </a:endParaRPr>
          </a:p>
          <a:p>
            <a:pPr>
              <a:lnSpc>
                <a:spcPct val="100000"/>
              </a:lnSpc>
            </a:pPr>
            <a:r>
              <a:rPr lang="en-US" dirty="0" err="1">
                <a:latin typeface="Calibri" pitchFamily="34" charset="0"/>
              </a:rPr>
              <a:t>inst</a:t>
            </a:r>
            <a:r>
              <a:rPr lang="en-US" baseline="-25000" dirty="0" err="1">
                <a:latin typeface="Calibri" pitchFamily="34" charset="0"/>
              </a:rPr>
              <a:t>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br>
              <a:rPr lang="en-US" dirty="0">
                <a:solidFill>
                  <a:schemeClr val="bg2"/>
                </a:solidFill>
                <a:latin typeface="Calibri" panose="020F0502020204030204" pitchFamily="34" charset="0"/>
                <a:cs typeface="Calibri" panose="020F0502020204030204" pitchFamily="34" charset="0"/>
              </a:rPr>
            </a:br>
            <a:r>
              <a:rPr lang="en-US" dirty="0">
                <a:solidFill>
                  <a:schemeClr val="bg2"/>
                </a:solidFill>
                <a:latin typeface="Calibri" panose="020F0502020204030204" pitchFamily="34" charset="0"/>
                <a:cs typeface="Calibri" panose="020F0502020204030204" pitchFamily="34" charset="0"/>
              </a:rPr>
              <a:t>&lt;kernel exit&gt;</a:t>
            </a:r>
          </a:p>
        </p:txBody>
      </p:sp>
      <p:cxnSp>
        <p:nvCxnSpPr>
          <p:cNvPr id="11" name="Straight Connector 10">
            <a:extLst>
              <a:ext uri="{FF2B5EF4-FFF2-40B4-BE49-F238E27FC236}">
                <a16:creationId xmlns:a16="http://schemas.microsoft.com/office/drawing/2014/main" id="{4A2F7739-6368-4EFA-8E8A-586C845EEA54}"/>
              </a:ext>
            </a:extLst>
          </p:cNvPr>
          <p:cNvCxnSpPr/>
          <p:nvPr/>
        </p:nvCxnSpPr>
        <p:spPr bwMode="auto">
          <a:xfrm flipH="1">
            <a:off x="4077881" y="3613150"/>
            <a:ext cx="1789519" cy="988367"/>
          </a:xfrm>
          <a:prstGeom prst="line">
            <a:avLst/>
          </a:prstGeom>
          <a:noFill/>
          <a:ln w="25400"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5489AC6D-EDC9-4504-A5E5-6A3EFE540984}"/>
              </a:ext>
            </a:extLst>
          </p:cNvPr>
          <p:cNvCxnSpPr>
            <a:cxnSpLocks/>
          </p:cNvCxnSpPr>
          <p:nvPr/>
        </p:nvCxnSpPr>
        <p:spPr bwMode="auto">
          <a:xfrm flipH="1" flipV="1">
            <a:off x="4077881" y="4953000"/>
            <a:ext cx="1789519" cy="1022350"/>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433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808080"/>
                </a:solidFill>
              </a:rPr>
              <a:t>Processes</a:t>
            </a:r>
          </a:p>
          <a:p>
            <a:r>
              <a:rPr lang="en-US" dirty="0"/>
              <a:t>System Calls</a:t>
            </a:r>
          </a:p>
          <a:p>
            <a:r>
              <a:rPr lang="en-US" dirty="0">
                <a:solidFill>
                  <a:schemeClr val="bg2"/>
                </a:solidFill>
              </a:rPr>
              <a:t>Process Control</a:t>
            </a:r>
          </a:p>
          <a:p>
            <a:r>
              <a:rPr lang="en-US" dirty="0">
                <a:solidFill>
                  <a:srgbClr val="808080"/>
                </a:solidFill>
              </a:rPr>
              <a:t>Shells</a:t>
            </a:r>
          </a:p>
        </p:txBody>
      </p:sp>
    </p:spTree>
    <p:extLst>
      <p:ext uri="{BB962C8B-B14F-4D97-AF65-F5344CB8AC3E}">
        <p14:creationId xmlns:p14="http://schemas.microsoft.com/office/powerpoint/2010/main" val="221748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15E8-4158-43D8-ACA2-EB320E0B5DAD}"/>
              </a:ext>
            </a:extLst>
          </p:cNvPr>
          <p:cNvSpPr>
            <a:spLocks noGrp="1"/>
          </p:cNvSpPr>
          <p:nvPr>
            <p:ph type="title"/>
          </p:nvPr>
        </p:nvSpPr>
        <p:spPr/>
        <p:txBody>
          <a:bodyPr/>
          <a:lstStyle/>
          <a:p>
            <a:r>
              <a:rPr lang="en-US" dirty="0"/>
              <a:t>System Calls</a:t>
            </a:r>
          </a:p>
        </p:txBody>
      </p:sp>
      <p:sp>
        <p:nvSpPr>
          <p:cNvPr id="4" name="Content Placeholder 3">
            <a:extLst>
              <a:ext uri="{FF2B5EF4-FFF2-40B4-BE49-F238E27FC236}">
                <a16:creationId xmlns:a16="http://schemas.microsoft.com/office/drawing/2014/main" id="{3D7F8837-D400-48C8-9B08-DF04DA0DABD7}"/>
              </a:ext>
            </a:extLst>
          </p:cNvPr>
          <p:cNvSpPr>
            <a:spLocks noGrp="1"/>
          </p:cNvSpPr>
          <p:nvPr>
            <p:ph idx="1"/>
          </p:nvPr>
        </p:nvSpPr>
        <p:spPr>
          <a:xfrm>
            <a:off x="396875" y="1362075"/>
            <a:ext cx="4632325" cy="4972050"/>
          </a:xfrm>
        </p:spPr>
        <p:txBody>
          <a:bodyPr/>
          <a:lstStyle/>
          <a:p>
            <a:r>
              <a:rPr lang="en-US" dirty="0"/>
              <a:t>Whenever a program wants to cause an effect outside its own process, it must ask the kernel for help</a:t>
            </a:r>
          </a:p>
          <a:p>
            <a:r>
              <a:rPr lang="en-US" dirty="0"/>
              <a:t>Examples:</a:t>
            </a:r>
          </a:p>
          <a:p>
            <a:pPr lvl="1"/>
            <a:r>
              <a:rPr lang="en-US" dirty="0"/>
              <a:t>Read/write files</a:t>
            </a:r>
          </a:p>
          <a:p>
            <a:pPr lvl="1"/>
            <a:r>
              <a:rPr lang="en-US" dirty="0"/>
              <a:t>Get current time</a:t>
            </a:r>
          </a:p>
          <a:p>
            <a:pPr lvl="1"/>
            <a:r>
              <a:rPr lang="en-US" dirty="0"/>
              <a:t>Allocate RAM (</a:t>
            </a:r>
            <a:r>
              <a:rPr lang="en-US" dirty="0" err="1"/>
              <a:t>sbrk</a:t>
            </a:r>
            <a:r>
              <a:rPr lang="en-US" dirty="0"/>
              <a:t>)	</a:t>
            </a:r>
          </a:p>
          <a:p>
            <a:pPr lvl="1"/>
            <a:r>
              <a:rPr lang="en-US" dirty="0"/>
              <a:t>Create new processes</a:t>
            </a:r>
          </a:p>
        </p:txBody>
      </p:sp>
      <p:sp>
        <p:nvSpPr>
          <p:cNvPr id="6" name="Rectangle 5">
            <a:extLst>
              <a:ext uri="{FF2B5EF4-FFF2-40B4-BE49-F238E27FC236}">
                <a16:creationId xmlns:a16="http://schemas.microsoft.com/office/drawing/2014/main" id="{89C72F02-C3AB-41B9-8336-1EB85B1E8F7D}"/>
              </a:ext>
            </a:extLst>
          </p:cNvPr>
          <p:cNvSpPr/>
          <p:nvPr/>
        </p:nvSpPr>
        <p:spPr bwMode="auto">
          <a:xfrm>
            <a:off x="5054301" y="1600200"/>
            <a:ext cx="3717925" cy="4267200"/>
          </a:xfrm>
          <a:prstGeom prst="rect">
            <a:avLst/>
          </a:prstGeom>
          <a:solidFill>
            <a:srgbClr val="F6F5BD"/>
          </a:solidFill>
          <a:ln w="3175" cap="flat" cmpd="sng" algn="ctr">
            <a:solidFill>
              <a:schemeClr val="tx1"/>
            </a:solidFill>
            <a:prstDash val="solid"/>
            <a:round/>
            <a:headEnd type="none" w="med" len="med"/>
            <a:tailEnd type="arrow" w="med" len="med"/>
          </a:ln>
          <a:effectLst/>
        </p:spPr>
        <p:txBody>
          <a:bodyPr rtlCol="0" anchor="ctr"/>
          <a:lstStyle/>
          <a:p>
            <a:r>
              <a:rPr lang="en-US" sz="1400" dirty="0">
                <a:solidFill>
                  <a:schemeClr val="accent1">
                    <a:lumMod val="75000"/>
                  </a:schemeClr>
                </a:solidFill>
                <a:latin typeface="Courier New" panose="02070309020205020404" pitchFamily="49" charset="0"/>
                <a:cs typeface="Courier New" panose="02070309020205020404" pitchFamily="49" charset="0"/>
              </a:rPr>
              <a:t>// </a:t>
            </a:r>
            <a:r>
              <a:rPr lang="en-US" sz="1400" dirty="0" err="1">
                <a:solidFill>
                  <a:schemeClr val="accent1">
                    <a:lumMod val="75000"/>
                  </a:schemeClr>
                </a:solidFill>
                <a:latin typeface="Courier New" panose="02070309020205020404" pitchFamily="49" charset="0"/>
                <a:cs typeface="Courier New" panose="02070309020205020404" pitchFamily="49" charset="0"/>
              </a:rPr>
              <a:t>fopen.c</a:t>
            </a:r>
            <a:endParaRPr lang="en-US" sz="1400" dirty="0">
              <a:solidFill>
                <a:schemeClr val="accent1">
                  <a:lumMod val="75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FILE *</a:t>
            </a:r>
            <a:r>
              <a:rPr lang="en-US" sz="1400" dirty="0" err="1">
                <a:latin typeface="Courier New" panose="02070309020205020404" pitchFamily="49" charset="0"/>
                <a:cs typeface="Courier New" panose="02070309020205020404" pitchFamily="49" charset="0"/>
              </a:rPr>
              <a:t>fopen</a:t>
            </a:r>
            <a:r>
              <a:rPr lang="en-US" sz="1400" dirty="0">
                <a:latin typeface="Courier New" panose="02070309020205020404" pitchFamily="49" charset="0"/>
                <a:cs typeface="Courier New" panose="02070309020205020404" pitchFamily="49" charset="0"/>
              </a:rPr>
              <a:t>(const char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const char *mode) {</a:t>
            </a:r>
          </a:p>
          <a:p>
            <a:r>
              <a:rPr lang="en-US" sz="1400" dirty="0">
                <a:latin typeface="Courier New" panose="02070309020205020404" pitchFamily="49" charset="0"/>
                <a:cs typeface="Courier New" panose="02070309020205020404" pitchFamily="49" charset="0"/>
              </a:rPr>
              <a:t>  int flags = mode2flags(mode);</a:t>
            </a:r>
          </a:p>
          <a:p>
            <a:r>
              <a:rPr lang="en-US" sz="1400" dirty="0">
                <a:latin typeface="Courier New" panose="02070309020205020404" pitchFamily="49" charset="0"/>
                <a:cs typeface="Courier New" panose="02070309020205020404" pitchFamily="49" charset="0"/>
              </a:rPr>
              <a:t>  if (!flags) return NULL;</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fd</a:t>
            </a:r>
            <a:r>
              <a:rPr lang="en-US" sz="1400" dirty="0">
                <a:latin typeface="Courier New" panose="02070309020205020404" pitchFamily="49" charset="0"/>
                <a:cs typeface="Courier New" panose="02070309020205020404" pitchFamily="49" charset="0"/>
              </a:rPr>
              <a:t> = </a:t>
            </a:r>
            <a:r>
              <a:rPr lang="en-US" sz="1400" dirty="0">
                <a:solidFill>
                  <a:schemeClr val="accent2"/>
                </a:solidFill>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 flags,</a:t>
            </a:r>
          </a:p>
          <a:p>
            <a:r>
              <a:rPr lang="en-US" sz="1400" dirty="0">
                <a:latin typeface="Courier New" panose="02070309020205020404" pitchFamily="49" charset="0"/>
                <a:cs typeface="Courier New" panose="02070309020205020404" pitchFamily="49" charset="0"/>
              </a:rPr>
              <a:t>                DEFPERMS);</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fd</a:t>
            </a:r>
            <a:r>
              <a:rPr lang="en-US" sz="1400" dirty="0">
                <a:latin typeface="Courier New" panose="02070309020205020404" pitchFamily="49" charset="0"/>
                <a:cs typeface="Courier New" panose="02070309020205020404" pitchFamily="49" charset="0"/>
              </a:rPr>
              <a:t> == -1) return NULL;</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fdopen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fd</a:t>
            </a:r>
            <a:r>
              <a:rPr lang="en-US" sz="1400" dirty="0">
                <a:latin typeface="Courier New" panose="02070309020205020404" pitchFamily="49" charset="0"/>
                <a:cs typeface="Courier New" panose="02070309020205020404" pitchFamily="49" charset="0"/>
              </a:rPr>
              <a:t>, mode);</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accent1">
                    <a:lumMod val="75000"/>
                  </a:schemeClr>
                </a:solidFill>
                <a:latin typeface="Courier New" panose="02070309020205020404" pitchFamily="49" charset="0"/>
                <a:cs typeface="Courier New" panose="02070309020205020404" pitchFamily="49" charset="0"/>
              </a:rPr>
              <a:t>// </a:t>
            </a:r>
            <a:r>
              <a:rPr lang="en-US" sz="1400" dirty="0" err="1">
                <a:solidFill>
                  <a:schemeClr val="accent1">
                    <a:lumMod val="75000"/>
                  </a:schemeClr>
                </a:solidFill>
                <a:latin typeface="Courier New" panose="02070309020205020404" pitchFamily="49" charset="0"/>
                <a:cs typeface="Courier New" panose="02070309020205020404" pitchFamily="49" charset="0"/>
              </a:rPr>
              <a:t>open.S</a:t>
            </a:r>
            <a:endParaRPr lang="en-US" sz="1400" dirty="0">
              <a:solidFill>
                <a:schemeClr val="accent1">
                  <a:lumMod val="75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.global open</a:t>
            </a:r>
          </a:p>
          <a:p>
            <a:r>
              <a:rPr lang="en-US" sz="1400" dirty="0">
                <a:solidFill>
                  <a:schemeClr val="accent2"/>
                </a:solidFill>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mov $</a:t>
            </a:r>
            <a:r>
              <a:rPr lang="en-US" sz="1400" dirty="0" err="1">
                <a:latin typeface="Courier New" panose="02070309020205020404" pitchFamily="49" charset="0"/>
                <a:cs typeface="Courier New" panose="02070309020205020404" pitchFamily="49" charset="0"/>
              </a:rPr>
              <a:t>SYS_open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eax</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syscall</a:t>
            </a:r>
            <a:endParaRPr lang="en-US" sz="1400"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SYS_error_thresh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rax</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ja  __</a:t>
            </a:r>
            <a:r>
              <a:rPr lang="en-US" sz="1400" dirty="0" err="1">
                <a:latin typeface="Courier New" panose="02070309020205020404" pitchFamily="49" charset="0"/>
                <a:cs typeface="Courier New" panose="02070309020205020404" pitchFamily="49" charset="0"/>
              </a:rPr>
              <a:t>syscall_error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a:t>
            </a:r>
          </a:p>
        </p:txBody>
      </p:sp>
    </p:spTree>
    <p:extLst>
      <p:ext uri="{BB962C8B-B14F-4D97-AF65-F5344CB8AC3E}">
        <p14:creationId xmlns:p14="http://schemas.microsoft.com/office/powerpoint/2010/main" val="94305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t>Processes</a:t>
            </a:r>
          </a:p>
          <a:p>
            <a:r>
              <a:rPr lang="en-US" dirty="0">
                <a:solidFill>
                  <a:schemeClr val="bg2"/>
                </a:solidFill>
              </a:rPr>
              <a:t>System Calls</a:t>
            </a:r>
          </a:p>
          <a:p>
            <a:r>
              <a:rPr lang="en-US" dirty="0">
                <a:solidFill>
                  <a:schemeClr val="bg2"/>
                </a:solidFill>
              </a:rPr>
              <a:t>Process Control</a:t>
            </a:r>
          </a:p>
          <a:p>
            <a:r>
              <a:rPr lang="en-US" dirty="0">
                <a:solidFill>
                  <a:schemeClr val="bg2"/>
                </a:solidFill>
              </a:rPr>
              <a:t>Shells</a:t>
            </a:r>
          </a:p>
        </p:txBody>
      </p:sp>
    </p:spTree>
    <p:extLst>
      <p:ext uri="{BB962C8B-B14F-4D97-AF65-F5344CB8AC3E}">
        <p14:creationId xmlns:p14="http://schemas.microsoft.com/office/powerpoint/2010/main" val="415102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D90E-1F58-4C60-9D3C-C88F2FB9624B}"/>
              </a:ext>
            </a:extLst>
          </p:cNvPr>
          <p:cNvSpPr>
            <a:spLocks noGrp="1"/>
          </p:cNvSpPr>
          <p:nvPr>
            <p:ph type="title"/>
          </p:nvPr>
        </p:nvSpPr>
        <p:spPr/>
        <p:txBody>
          <a:bodyPr/>
          <a:lstStyle/>
          <a:p>
            <a:r>
              <a:rPr lang="en-US" dirty="0"/>
              <a:t>All the system calls</a:t>
            </a:r>
          </a:p>
        </p:txBody>
      </p:sp>
      <p:sp>
        <p:nvSpPr>
          <p:cNvPr id="3" name="Content Placeholder 2">
            <a:extLst>
              <a:ext uri="{FF2B5EF4-FFF2-40B4-BE49-F238E27FC236}">
                <a16:creationId xmlns:a16="http://schemas.microsoft.com/office/drawing/2014/main" id="{3715BF82-7AB0-465D-8DBD-81A92ECC6963}"/>
              </a:ext>
            </a:extLst>
          </p:cNvPr>
          <p:cNvSpPr>
            <a:spLocks noGrp="1"/>
          </p:cNvSpPr>
          <p:nvPr>
            <p:ph idx="1"/>
          </p:nvPr>
        </p:nvSpPr>
        <p:spPr>
          <a:xfrm>
            <a:off x="152400" y="1215047"/>
            <a:ext cx="9280525" cy="4972050"/>
          </a:xfrm>
        </p:spPr>
        <p:txBody>
          <a:bodyPr numCol="8" spcCol="91440"/>
          <a:lstStyle/>
          <a:p>
            <a:pPr marL="0" indent="0">
              <a:buNone/>
            </a:pPr>
            <a:r>
              <a:rPr lang="en-US" sz="700" b="0" dirty="0"/>
              <a:t>accept</a:t>
            </a:r>
          </a:p>
          <a:p>
            <a:pPr marL="0" indent="0">
              <a:buNone/>
            </a:pPr>
            <a:r>
              <a:rPr lang="en-US" sz="700" b="0" dirty="0"/>
              <a:t>accept4</a:t>
            </a:r>
          </a:p>
          <a:p>
            <a:pPr marL="0" indent="0">
              <a:buNone/>
            </a:pPr>
            <a:r>
              <a:rPr lang="en-US" sz="700" b="0" dirty="0"/>
              <a:t>acct</a:t>
            </a:r>
          </a:p>
          <a:p>
            <a:pPr marL="0" indent="0">
              <a:buNone/>
            </a:pPr>
            <a:r>
              <a:rPr lang="en-US" sz="700" b="0" dirty="0" err="1"/>
              <a:t>add_key</a:t>
            </a:r>
            <a:endParaRPr lang="en-US" sz="700" b="0" dirty="0"/>
          </a:p>
          <a:p>
            <a:pPr marL="0" indent="0">
              <a:buNone/>
            </a:pPr>
            <a:r>
              <a:rPr lang="en-US" sz="700" b="0" dirty="0" err="1"/>
              <a:t>adjtimex</a:t>
            </a:r>
            <a:endParaRPr lang="en-US" sz="700" b="0" dirty="0"/>
          </a:p>
          <a:p>
            <a:pPr marL="0" indent="0">
              <a:buNone/>
            </a:pPr>
            <a:r>
              <a:rPr lang="en-US" sz="700" b="0" dirty="0"/>
              <a:t>bind</a:t>
            </a:r>
          </a:p>
          <a:p>
            <a:pPr marL="0" indent="0">
              <a:buNone/>
            </a:pPr>
            <a:r>
              <a:rPr lang="en-US" sz="700" b="0" dirty="0" err="1"/>
              <a:t>bpf</a:t>
            </a:r>
            <a:endParaRPr lang="en-US" sz="700" b="0" dirty="0"/>
          </a:p>
          <a:p>
            <a:pPr marL="0" indent="0">
              <a:buNone/>
            </a:pPr>
            <a:r>
              <a:rPr lang="en-US" sz="700" b="0" dirty="0" err="1"/>
              <a:t>brk</a:t>
            </a:r>
            <a:endParaRPr lang="en-US" sz="700" b="0" dirty="0"/>
          </a:p>
          <a:p>
            <a:pPr marL="0" indent="0">
              <a:buNone/>
            </a:pPr>
            <a:r>
              <a:rPr lang="en-US" sz="700" b="0" dirty="0" err="1"/>
              <a:t>capget</a:t>
            </a:r>
            <a:endParaRPr lang="en-US" sz="700" b="0" dirty="0"/>
          </a:p>
          <a:p>
            <a:pPr marL="0" indent="0">
              <a:buNone/>
            </a:pPr>
            <a:r>
              <a:rPr lang="en-US" sz="700" b="0" dirty="0" err="1"/>
              <a:t>capset</a:t>
            </a:r>
            <a:endParaRPr lang="en-US" sz="700" b="0" dirty="0"/>
          </a:p>
          <a:p>
            <a:pPr marL="0" indent="0">
              <a:buNone/>
            </a:pPr>
            <a:r>
              <a:rPr lang="en-US" sz="700" b="0" dirty="0" err="1"/>
              <a:t>chdir</a:t>
            </a:r>
            <a:endParaRPr lang="en-US" sz="700" b="0" dirty="0"/>
          </a:p>
          <a:p>
            <a:pPr marL="0" indent="0">
              <a:buNone/>
            </a:pPr>
            <a:r>
              <a:rPr lang="en-US" sz="700" b="0" dirty="0"/>
              <a:t>chroot</a:t>
            </a:r>
          </a:p>
          <a:p>
            <a:pPr marL="0" indent="0">
              <a:buNone/>
            </a:pPr>
            <a:r>
              <a:rPr lang="en-US" sz="700" b="0" dirty="0" err="1"/>
              <a:t>clock_adjtime</a:t>
            </a:r>
            <a:endParaRPr lang="en-US" sz="700" b="0" dirty="0"/>
          </a:p>
          <a:p>
            <a:pPr marL="0" indent="0">
              <a:buNone/>
            </a:pPr>
            <a:r>
              <a:rPr lang="en-US" sz="700" b="0" dirty="0" err="1"/>
              <a:t>clock_getres</a:t>
            </a:r>
            <a:endParaRPr lang="en-US" sz="700" b="0" dirty="0"/>
          </a:p>
          <a:p>
            <a:pPr marL="0" indent="0">
              <a:buNone/>
            </a:pPr>
            <a:r>
              <a:rPr lang="en-US" sz="700" b="0" dirty="0" err="1"/>
              <a:t>clock_gettime</a:t>
            </a:r>
            <a:endParaRPr lang="en-US" sz="700" b="0" dirty="0"/>
          </a:p>
          <a:p>
            <a:pPr marL="0" indent="0">
              <a:buNone/>
            </a:pPr>
            <a:r>
              <a:rPr lang="en-US" sz="700" b="0" dirty="0" err="1"/>
              <a:t>clock_nanosleep</a:t>
            </a:r>
            <a:endParaRPr lang="en-US" sz="700" b="0" dirty="0"/>
          </a:p>
          <a:p>
            <a:pPr marL="0" indent="0">
              <a:buNone/>
            </a:pPr>
            <a:r>
              <a:rPr lang="en-US" sz="700" b="0" dirty="0" err="1"/>
              <a:t>clock_settime</a:t>
            </a:r>
            <a:endParaRPr lang="en-US" sz="700" b="0" dirty="0"/>
          </a:p>
          <a:p>
            <a:pPr marL="0" indent="0">
              <a:buNone/>
            </a:pPr>
            <a:r>
              <a:rPr lang="en-US" sz="700" b="0" dirty="0"/>
              <a:t>clone</a:t>
            </a:r>
          </a:p>
          <a:p>
            <a:pPr marL="0" indent="0">
              <a:buNone/>
            </a:pPr>
            <a:r>
              <a:rPr lang="en-US" sz="700" b="0" dirty="0"/>
              <a:t>clone3</a:t>
            </a:r>
          </a:p>
          <a:p>
            <a:pPr marL="0" indent="0">
              <a:buNone/>
            </a:pPr>
            <a:r>
              <a:rPr lang="en-US" sz="700" b="0" dirty="0"/>
              <a:t>close</a:t>
            </a:r>
          </a:p>
          <a:p>
            <a:pPr marL="0" indent="0">
              <a:buNone/>
            </a:pPr>
            <a:r>
              <a:rPr lang="en-US" sz="700" b="0" dirty="0" err="1"/>
              <a:t>close_range</a:t>
            </a:r>
            <a:endParaRPr lang="en-US" sz="700" b="0" dirty="0"/>
          </a:p>
          <a:p>
            <a:pPr marL="0" indent="0">
              <a:buNone/>
            </a:pPr>
            <a:r>
              <a:rPr lang="en-US" sz="700" b="0" dirty="0"/>
              <a:t>connect</a:t>
            </a:r>
          </a:p>
          <a:p>
            <a:pPr marL="0" indent="0">
              <a:buNone/>
            </a:pPr>
            <a:r>
              <a:rPr lang="en-US" sz="700" b="0" dirty="0" err="1"/>
              <a:t>copy_file_range</a:t>
            </a:r>
            <a:endParaRPr lang="en-US" sz="700" b="0" dirty="0"/>
          </a:p>
          <a:p>
            <a:pPr marL="0" indent="0">
              <a:buNone/>
            </a:pPr>
            <a:r>
              <a:rPr lang="en-US" sz="700" b="0" dirty="0" err="1"/>
              <a:t>delete_module</a:t>
            </a:r>
            <a:endParaRPr lang="en-US" sz="700" b="0" dirty="0"/>
          </a:p>
          <a:p>
            <a:pPr marL="0" indent="0">
              <a:buNone/>
            </a:pPr>
            <a:r>
              <a:rPr lang="en-US" sz="700" b="0" dirty="0"/>
              <a:t>dup</a:t>
            </a:r>
          </a:p>
          <a:p>
            <a:pPr marL="0" indent="0">
              <a:buNone/>
            </a:pPr>
            <a:r>
              <a:rPr lang="en-US" sz="700" b="0" dirty="0"/>
              <a:t>dup3</a:t>
            </a:r>
          </a:p>
          <a:p>
            <a:pPr marL="0" indent="0">
              <a:buNone/>
            </a:pPr>
            <a:r>
              <a:rPr lang="en-US" sz="700" b="0" dirty="0"/>
              <a:t>epoll_create1</a:t>
            </a:r>
          </a:p>
          <a:p>
            <a:pPr marL="0" indent="0">
              <a:buNone/>
            </a:pPr>
            <a:r>
              <a:rPr lang="en-US" sz="700" b="0" dirty="0" err="1"/>
              <a:t>epoll_ctl</a:t>
            </a:r>
            <a:endParaRPr lang="en-US" sz="700" b="0" dirty="0"/>
          </a:p>
          <a:p>
            <a:pPr marL="0" indent="0">
              <a:buNone/>
            </a:pPr>
            <a:r>
              <a:rPr lang="en-US" sz="700" b="0" dirty="0" err="1"/>
              <a:t>epoll_pwait</a:t>
            </a:r>
            <a:endParaRPr lang="en-US" sz="700" b="0" dirty="0"/>
          </a:p>
          <a:p>
            <a:pPr marL="0" indent="0">
              <a:buNone/>
            </a:pPr>
            <a:r>
              <a:rPr lang="en-US" sz="700" b="0" dirty="0"/>
              <a:t>epoll_pwait2</a:t>
            </a:r>
          </a:p>
          <a:p>
            <a:pPr marL="0" indent="0">
              <a:buNone/>
            </a:pPr>
            <a:r>
              <a:rPr lang="en-US" sz="700" b="0" dirty="0"/>
              <a:t>eventfd2</a:t>
            </a:r>
          </a:p>
          <a:p>
            <a:pPr marL="0" indent="0">
              <a:buNone/>
            </a:pPr>
            <a:r>
              <a:rPr lang="en-US" sz="700" b="0" dirty="0" err="1"/>
              <a:t>execve</a:t>
            </a:r>
            <a:endParaRPr lang="en-US" sz="700" b="0" dirty="0"/>
          </a:p>
          <a:p>
            <a:pPr marL="0" indent="0">
              <a:buNone/>
            </a:pPr>
            <a:r>
              <a:rPr lang="en-US" sz="700" b="0" dirty="0" err="1"/>
              <a:t>execveat</a:t>
            </a:r>
            <a:endParaRPr lang="en-US" sz="700" b="0" dirty="0"/>
          </a:p>
          <a:p>
            <a:pPr marL="0" indent="0">
              <a:buNone/>
            </a:pPr>
            <a:r>
              <a:rPr lang="en-US" sz="700" b="0" dirty="0"/>
              <a:t>exit</a:t>
            </a:r>
          </a:p>
          <a:p>
            <a:pPr marL="0" indent="0">
              <a:buNone/>
            </a:pPr>
            <a:r>
              <a:rPr lang="en-US" sz="700" b="0" dirty="0" err="1"/>
              <a:t>exit_group</a:t>
            </a:r>
            <a:endParaRPr lang="en-US" sz="700" b="0" dirty="0"/>
          </a:p>
          <a:p>
            <a:pPr marL="0" indent="0">
              <a:buNone/>
            </a:pPr>
            <a:r>
              <a:rPr lang="en-US" sz="700" b="0" dirty="0" err="1"/>
              <a:t>faccessat</a:t>
            </a:r>
            <a:endParaRPr lang="en-US" sz="700" b="0" dirty="0"/>
          </a:p>
          <a:p>
            <a:pPr marL="0" indent="0">
              <a:buNone/>
            </a:pPr>
            <a:r>
              <a:rPr lang="en-US" sz="700" b="0" dirty="0"/>
              <a:t>faccessat2</a:t>
            </a:r>
          </a:p>
          <a:p>
            <a:pPr marL="0" indent="0">
              <a:buNone/>
            </a:pPr>
            <a:r>
              <a:rPr lang="en-US" sz="700" b="0" dirty="0" err="1"/>
              <a:t>fallocate</a:t>
            </a:r>
            <a:endParaRPr lang="en-US" sz="700" b="0" dirty="0"/>
          </a:p>
          <a:p>
            <a:pPr marL="0" indent="0">
              <a:buNone/>
            </a:pPr>
            <a:r>
              <a:rPr lang="en-US" sz="700" b="0" dirty="0" err="1"/>
              <a:t>fanotify_init</a:t>
            </a:r>
            <a:endParaRPr lang="en-US" sz="700" b="0" dirty="0"/>
          </a:p>
          <a:p>
            <a:pPr marL="0" indent="0">
              <a:buNone/>
            </a:pPr>
            <a:r>
              <a:rPr lang="en-US" sz="700" b="0" dirty="0" err="1"/>
              <a:t>fanotify_mark</a:t>
            </a:r>
            <a:endParaRPr lang="en-US" sz="700" b="0" dirty="0"/>
          </a:p>
          <a:p>
            <a:pPr marL="0" indent="0">
              <a:buNone/>
            </a:pPr>
            <a:r>
              <a:rPr lang="en-US" sz="700" b="0" dirty="0" err="1"/>
              <a:t>fchdir</a:t>
            </a:r>
            <a:endParaRPr lang="en-US" sz="700" b="0" dirty="0"/>
          </a:p>
          <a:p>
            <a:pPr marL="0" indent="0">
              <a:buNone/>
            </a:pPr>
            <a:r>
              <a:rPr lang="en-US" sz="700" b="0" dirty="0" err="1"/>
              <a:t>fchmod</a:t>
            </a:r>
            <a:endParaRPr lang="en-US" sz="700" b="0" dirty="0"/>
          </a:p>
          <a:p>
            <a:pPr marL="0" indent="0">
              <a:buNone/>
            </a:pPr>
            <a:r>
              <a:rPr lang="en-US" sz="700" b="0" dirty="0" err="1"/>
              <a:t>fchmodat</a:t>
            </a:r>
            <a:endParaRPr lang="en-US" sz="700" b="0" dirty="0"/>
          </a:p>
          <a:p>
            <a:pPr marL="0" indent="0">
              <a:buNone/>
            </a:pPr>
            <a:r>
              <a:rPr lang="en-US" sz="700" b="0" dirty="0" err="1"/>
              <a:t>fchown</a:t>
            </a:r>
            <a:endParaRPr lang="en-US" sz="700" b="0" dirty="0"/>
          </a:p>
          <a:p>
            <a:pPr marL="0" indent="0">
              <a:buNone/>
            </a:pPr>
            <a:r>
              <a:rPr lang="en-US" sz="700" b="0" dirty="0" err="1"/>
              <a:t>fchownat</a:t>
            </a:r>
            <a:endParaRPr lang="en-US" sz="700" b="0" dirty="0"/>
          </a:p>
          <a:p>
            <a:pPr marL="0" indent="0">
              <a:buNone/>
            </a:pPr>
            <a:r>
              <a:rPr lang="en-US" sz="700" b="0" dirty="0" err="1"/>
              <a:t>fdatasync</a:t>
            </a:r>
            <a:endParaRPr lang="en-US" sz="700" b="0" dirty="0"/>
          </a:p>
          <a:p>
            <a:pPr marL="0" indent="0">
              <a:buNone/>
            </a:pPr>
            <a:r>
              <a:rPr lang="en-US" sz="700" b="0" dirty="0" err="1"/>
              <a:t>fgetxattr</a:t>
            </a:r>
            <a:endParaRPr lang="en-US" sz="700" b="0" dirty="0"/>
          </a:p>
          <a:p>
            <a:pPr marL="0" indent="0">
              <a:buNone/>
            </a:pPr>
            <a:r>
              <a:rPr lang="en-US" sz="700" b="0" dirty="0" err="1"/>
              <a:t>finit_module</a:t>
            </a:r>
            <a:endParaRPr lang="en-US" sz="700" b="0" dirty="0"/>
          </a:p>
          <a:p>
            <a:pPr marL="0" indent="0">
              <a:buNone/>
            </a:pPr>
            <a:r>
              <a:rPr lang="en-US" sz="700" b="0" dirty="0" err="1"/>
              <a:t>flistxattr</a:t>
            </a:r>
            <a:endParaRPr lang="en-US" sz="700" b="0" dirty="0"/>
          </a:p>
          <a:p>
            <a:pPr marL="0" indent="0">
              <a:buNone/>
            </a:pPr>
            <a:r>
              <a:rPr lang="en-US" sz="700" b="0" dirty="0"/>
              <a:t>flock</a:t>
            </a:r>
          </a:p>
          <a:p>
            <a:pPr marL="0" indent="0">
              <a:buNone/>
            </a:pPr>
            <a:r>
              <a:rPr lang="en-US" sz="700" b="0" dirty="0" err="1"/>
              <a:t>fremovexattr</a:t>
            </a:r>
            <a:endParaRPr lang="en-US" sz="700" b="0" dirty="0"/>
          </a:p>
          <a:p>
            <a:pPr marL="0" indent="0">
              <a:buNone/>
            </a:pPr>
            <a:r>
              <a:rPr lang="en-US" sz="700" b="0" dirty="0" err="1"/>
              <a:t>fsconfig</a:t>
            </a:r>
            <a:endParaRPr lang="en-US" sz="700" b="0" dirty="0"/>
          </a:p>
          <a:p>
            <a:pPr marL="0" indent="0">
              <a:buNone/>
            </a:pPr>
            <a:r>
              <a:rPr lang="en-US" sz="700" b="0" dirty="0" err="1"/>
              <a:t>fsetxattr</a:t>
            </a:r>
            <a:endParaRPr lang="en-US" sz="700" b="0" dirty="0"/>
          </a:p>
          <a:p>
            <a:pPr marL="0" indent="0">
              <a:buNone/>
            </a:pPr>
            <a:r>
              <a:rPr lang="en-US" sz="700" b="0" dirty="0" err="1"/>
              <a:t>fsmount</a:t>
            </a:r>
            <a:endParaRPr lang="en-US" sz="700" b="0" dirty="0"/>
          </a:p>
          <a:p>
            <a:pPr marL="0" indent="0">
              <a:buNone/>
            </a:pPr>
            <a:r>
              <a:rPr lang="en-US" sz="700" b="0" dirty="0" err="1"/>
              <a:t>fsopen</a:t>
            </a:r>
            <a:endParaRPr lang="en-US" sz="700" b="0" dirty="0"/>
          </a:p>
          <a:p>
            <a:pPr marL="0" indent="0">
              <a:buNone/>
            </a:pPr>
            <a:r>
              <a:rPr lang="en-US" sz="700" b="0" dirty="0" err="1"/>
              <a:t>fspick</a:t>
            </a:r>
            <a:endParaRPr lang="en-US" sz="700" b="0" dirty="0"/>
          </a:p>
          <a:p>
            <a:pPr marL="0" indent="0">
              <a:buNone/>
            </a:pPr>
            <a:r>
              <a:rPr lang="en-US" sz="700" b="0" dirty="0" err="1"/>
              <a:t>fsync</a:t>
            </a:r>
            <a:endParaRPr lang="en-US" sz="700" b="0" dirty="0"/>
          </a:p>
          <a:p>
            <a:pPr marL="0" indent="0">
              <a:buNone/>
            </a:pPr>
            <a:r>
              <a:rPr lang="en-US" sz="700" b="0" dirty="0" err="1"/>
              <a:t>futex</a:t>
            </a:r>
            <a:endParaRPr lang="en-US" sz="700" b="0" dirty="0"/>
          </a:p>
          <a:p>
            <a:pPr marL="0" indent="0">
              <a:buNone/>
            </a:pPr>
            <a:r>
              <a:rPr lang="en-US" sz="700" b="0" dirty="0" err="1"/>
              <a:t>futex_waitv</a:t>
            </a:r>
            <a:endParaRPr lang="en-US" sz="700" b="0" dirty="0"/>
          </a:p>
          <a:p>
            <a:pPr marL="0" indent="0">
              <a:buNone/>
            </a:pPr>
            <a:r>
              <a:rPr lang="en-US" sz="700" b="0" dirty="0" err="1"/>
              <a:t>get_mempolicy</a:t>
            </a:r>
            <a:endParaRPr lang="en-US" sz="700" b="0" dirty="0"/>
          </a:p>
          <a:p>
            <a:pPr marL="0" indent="0">
              <a:buNone/>
            </a:pPr>
            <a:r>
              <a:rPr lang="en-US" sz="700" b="0" dirty="0" err="1"/>
              <a:t>get_robust_list</a:t>
            </a:r>
            <a:endParaRPr lang="en-US" sz="700" b="0" dirty="0"/>
          </a:p>
          <a:p>
            <a:pPr marL="0" indent="0">
              <a:buNone/>
            </a:pPr>
            <a:r>
              <a:rPr lang="en-US" sz="700" b="0" dirty="0" err="1"/>
              <a:t>getcpu</a:t>
            </a:r>
            <a:endParaRPr lang="en-US" sz="700" b="0" dirty="0"/>
          </a:p>
          <a:p>
            <a:pPr marL="0" indent="0">
              <a:buNone/>
            </a:pPr>
            <a:r>
              <a:rPr lang="en-US" sz="700" b="0" dirty="0" err="1"/>
              <a:t>getcwd</a:t>
            </a:r>
            <a:endParaRPr lang="en-US" sz="700" b="0" dirty="0"/>
          </a:p>
          <a:p>
            <a:pPr marL="0" indent="0">
              <a:buNone/>
            </a:pPr>
            <a:r>
              <a:rPr lang="en-US" sz="700" b="0" dirty="0"/>
              <a:t>getdents64</a:t>
            </a:r>
          </a:p>
          <a:p>
            <a:pPr marL="0" indent="0">
              <a:buNone/>
            </a:pPr>
            <a:r>
              <a:rPr lang="en-US" sz="700" b="0" dirty="0" err="1"/>
              <a:t>getegid</a:t>
            </a:r>
            <a:endParaRPr lang="en-US" sz="700" b="0" dirty="0"/>
          </a:p>
          <a:p>
            <a:pPr marL="0" indent="0">
              <a:buNone/>
            </a:pPr>
            <a:r>
              <a:rPr lang="en-US" sz="700" b="0" dirty="0" err="1"/>
              <a:t>geteuid</a:t>
            </a:r>
            <a:endParaRPr lang="en-US" sz="700" b="0" dirty="0"/>
          </a:p>
          <a:p>
            <a:pPr marL="0" indent="0">
              <a:buNone/>
            </a:pPr>
            <a:r>
              <a:rPr lang="en-US" sz="700" b="0" dirty="0" err="1"/>
              <a:t>getgid</a:t>
            </a:r>
            <a:endParaRPr lang="en-US" sz="700" b="0" dirty="0"/>
          </a:p>
          <a:p>
            <a:pPr marL="0" indent="0">
              <a:buNone/>
            </a:pPr>
            <a:r>
              <a:rPr lang="en-US" sz="700" b="0" dirty="0" err="1"/>
              <a:t>getgroups</a:t>
            </a:r>
            <a:endParaRPr lang="en-US" sz="700" b="0" dirty="0"/>
          </a:p>
          <a:p>
            <a:pPr marL="0" indent="0">
              <a:buNone/>
            </a:pPr>
            <a:r>
              <a:rPr lang="en-US" sz="700" b="0" dirty="0" err="1"/>
              <a:t>getitimer</a:t>
            </a:r>
            <a:endParaRPr lang="en-US" sz="700" b="0" dirty="0"/>
          </a:p>
          <a:p>
            <a:pPr marL="0" indent="0">
              <a:buNone/>
            </a:pPr>
            <a:r>
              <a:rPr lang="en-US" sz="700" b="0" dirty="0" err="1"/>
              <a:t>getpeername</a:t>
            </a:r>
            <a:endParaRPr lang="en-US" sz="700" b="0" dirty="0"/>
          </a:p>
          <a:p>
            <a:pPr marL="0" indent="0">
              <a:buNone/>
            </a:pPr>
            <a:r>
              <a:rPr lang="en-US" sz="700" b="0" dirty="0" err="1"/>
              <a:t>getpgid</a:t>
            </a:r>
            <a:endParaRPr lang="en-US" sz="700" b="0" dirty="0"/>
          </a:p>
          <a:p>
            <a:pPr marL="0" indent="0">
              <a:buNone/>
            </a:pPr>
            <a:r>
              <a:rPr lang="en-US" sz="700" b="0" dirty="0" err="1"/>
              <a:t>getpid</a:t>
            </a:r>
            <a:endParaRPr lang="en-US" sz="700" b="0" dirty="0"/>
          </a:p>
          <a:p>
            <a:pPr marL="0" indent="0">
              <a:buNone/>
            </a:pPr>
            <a:r>
              <a:rPr lang="en-US" sz="700" b="0" dirty="0" err="1"/>
              <a:t>getppid</a:t>
            </a:r>
            <a:endParaRPr lang="en-US" sz="700" b="0" dirty="0"/>
          </a:p>
          <a:p>
            <a:pPr marL="0" indent="0">
              <a:buNone/>
            </a:pPr>
            <a:r>
              <a:rPr lang="en-US" sz="700" b="0" dirty="0" err="1"/>
              <a:t>getpriority</a:t>
            </a:r>
            <a:endParaRPr lang="en-US" sz="700" b="0" dirty="0"/>
          </a:p>
          <a:p>
            <a:pPr marL="0" indent="0">
              <a:buNone/>
            </a:pPr>
            <a:r>
              <a:rPr lang="en-US" sz="700" b="0" dirty="0" err="1"/>
              <a:t>getrandom</a:t>
            </a:r>
            <a:endParaRPr lang="en-US" sz="700" b="0" dirty="0"/>
          </a:p>
          <a:p>
            <a:pPr marL="0" indent="0">
              <a:buNone/>
            </a:pPr>
            <a:r>
              <a:rPr lang="en-US" sz="700" b="0" dirty="0" err="1"/>
              <a:t>getresgid</a:t>
            </a:r>
            <a:endParaRPr lang="en-US" sz="700" b="0" dirty="0"/>
          </a:p>
          <a:p>
            <a:pPr marL="0" indent="0">
              <a:buNone/>
            </a:pPr>
            <a:r>
              <a:rPr lang="en-US" sz="700" b="0" dirty="0" err="1"/>
              <a:t>getresuid</a:t>
            </a:r>
            <a:endParaRPr lang="en-US" sz="700" b="0" dirty="0"/>
          </a:p>
          <a:p>
            <a:pPr marL="0" indent="0">
              <a:buNone/>
            </a:pPr>
            <a:r>
              <a:rPr lang="en-US" sz="700" b="0" dirty="0" err="1"/>
              <a:t>getrlimit</a:t>
            </a:r>
            <a:endParaRPr lang="en-US" sz="700" b="0" dirty="0"/>
          </a:p>
          <a:p>
            <a:pPr marL="0" indent="0">
              <a:buNone/>
            </a:pPr>
            <a:r>
              <a:rPr lang="en-US" sz="700" b="0" dirty="0" err="1"/>
              <a:t>getrusage</a:t>
            </a:r>
            <a:endParaRPr lang="en-US" sz="700" b="0" dirty="0"/>
          </a:p>
          <a:p>
            <a:pPr marL="0" indent="0">
              <a:buNone/>
            </a:pPr>
            <a:r>
              <a:rPr lang="en-US" sz="700" b="0" dirty="0" err="1"/>
              <a:t>getsid</a:t>
            </a:r>
            <a:endParaRPr lang="en-US" sz="700" b="0" dirty="0"/>
          </a:p>
          <a:p>
            <a:pPr marL="0" indent="0">
              <a:buNone/>
            </a:pPr>
            <a:r>
              <a:rPr lang="en-US" sz="700" b="0" dirty="0" err="1"/>
              <a:t>getsockname</a:t>
            </a:r>
            <a:endParaRPr lang="en-US" sz="700" b="0" dirty="0"/>
          </a:p>
          <a:p>
            <a:pPr marL="0" indent="0">
              <a:buNone/>
            </a:pPr>
            <a:r>
              <a:rPr lang="en-US" sz="700" b="0" dirty="0" err="1"/>
              <a:t>getsockopt</a:t>
            </a:r>
            <a:endParaRPr lang="en-US" sz="700" b="0" dirty="0"/>
          </a:p>
          <a:p>
            <a:pPr marL="0" indent="0">
              <a:buNone/>
            </a:pPr>
            <a:r>
              <a:rPr lang="en-US" sz="700" b="0" dirty="0" err="1"/>
              <a:t>gettid</a:t>
            </a:r>
            <a:endParaRPr lang="en-US" sz="700" b="0" dirty="0"/>
          </a:p>
          <a:p>
            <a:pPr marL="0" indent="0">
              <a:buNone/>
            </a:pPr>
            <a:r>
              <a:rPr lang="en-US" sz="700" b="0" dirty="0" err="1"/>
              <a:t>gettimeofday</a:t>
            </a:r>
            <a:endParaRPr lang="en-US" sz="700" b="0" dirty="0"/>
          </a:p>
          <a:p>
            <a:pPr marL="0" indent="0">
              <a:buNone/>
            </a:pPr>
            <a:r>
              <a:rPr lang="en-US" sz="700" b="0" dirty="0" err="1"/>
              <a:t>getuid</a:t>
            </a:r>
            <a:endParaRPr lang="en-US" sz="700" b="0" dirty="0"/>
          </a:p>
          <a:p>
            <a:pPr marL="0" indent="0">
              <a:buNone/>
            </a:pPr>
            <a:r>
              <a:rPr lang="en-US" sz="700" b="0" dirty="0" err="1"/>
              <a:t>getxattr</a:t>
            </a:r>
            <a:endParaRPr lang="en-US" sz="700" b="0" dirty="0"/>
          </a:p>
          <a:p>
            <a:pPr marL="0" indent="0">
              <a:buNone/>
            </a:pPr>
            <a:r>
              <a:rPr lang="en-US" sz="700" b="0" dirty="0" err="1"/>
              <a:t>init_module</a:t>
            </a:r>
            <a:endParaRPr lang="en-US" sz="700" b="0" dirty="0"/>
          </a:p>
          <a:p>
            <a:pPr marL="0" indent="0">
              <a:buNone/>
            </a:pPr>
            <a:r>
              <a:rPr lang="en-US" sz="700" b="0" dirty="0" err="1"/>
              <a:t>inotify_add_watch</a:t>
            </a:r>
            <a:endParaRPr lang="en-US" sz="700" b="0" dirty="0"/>
          </a:p>
          <a:p>
            <a:pPr marL="0" indent="0">
              <a:buNone/>
            </a:pPr>
            <a:r>
              <a:rPr lang="en-US" sz="700" b="0" dirty="0"/>
              <a:t>inotify_init1</a:t>
            </a:r>
          </a:p>
          <a:p>
            <a:pPr marL="0" indent="0">
              <a:buNone/>
            </a:pPr>
            <a:r>
              <a:rPr lang="en-US" sz="700" b="0" dirty="0" err="1"/>
              <a:t>inotify_rm_watch</a:t>
            </a:r>
            <a:endParaRPr lang="en-US" sz="700" b="0" dirty="0"/>
          </a:p>
          <a:p>
            <a:pPr marL="0" indent="0">
              <a:buNone/>
            </a:pPr>
            <a:r>
              <a:rPr lang="en-US" sz="700" b="0" dirty="0" err="1"/>
              <a:t>io_cancel</a:t>
            </a:r>
            <a:endParaRPr lang="en-US" sz="700" b="0" dirty="0"/>
          </a:p>
          <a:p>
            <a:pPr marL="0" indent="0">
              <a:buNone/>
            </a:pPr>
            <a:r>
              <a:rPr lang="en-US" sz="700" b="0" dirty="0" err="1"/>
              <a:t>io_destroy</a:t>
            </a:r>
            <a:endParaRPr lang="en-US" sz="700" b="0" dirty="0"/>
          </a:p>
          <a:p>
            <a:pPr marL="0" indent="0">
              <a:buNone/>
            </a:pPr>
            <a:r>
              <a:rPr lang="en-US" sz="700" b="0" dirty="0" err="1"/>
              <a:t>io_getevents</a:t>
            </a:r>
            <a:endParaRPr lang="en-US" sz="700" b="0" dirty="0"/>
          </a:p>
          <a:p>
            <a:pPr marL="0" indent="0">
              <a:buNone/>
            </a:pPr>
            <a:r>
              <a:rPr lang="en-US" sz="700" b="0" dirty="0" err="1"/>
              <a:t>io_pgetevents</a:t>
            </a:r>
            <a:endParaRPr lang="en-US" sz="700" b="0" dirty="0"/>
          </a:p>
          <a:p>
            <a:pPr marL="0" indent="0">
              <a:buNone/>
            </a:pPr>
            <a:r>
              <a:rPr lang="en-US" sz="700" b="0" dirty="0" err="1"/>
              <a:t>io_setup</a:t>
            </a:r>
            <a:endParaRPr lang="en-US" sz="700" b="0" dirty="0"/>
          </a:p>
          <a:p>
            <a:pPr marL="0" indent="0">
              <a:buNone/>
            </a:pPr>
            <a:r>
              <a:rPr lang="en-US" sz="700" b="0" dirty="0" err="1"/>
              <a:t>io_submit</a:t>
            </a:r>
            <a:endParaRPr lang="en-US" sz="700" b="0" dirty="0"/>
          </a:p>
          <a:p>
            <a:pPr marL="0" indent="0">
              <a:buNone/>
            </a:pPr>
            <a:r>
              <a:rPr lang="en-US" sz="700" b="0" dirty="0" err="1"/>
              <a:t>io_uring_enter</a:t>
            </a:r>
            <a:endParaRPr lang="en-US" sz="700" b="0" dirty="0"/>
          </a:p>
          <a:p>
            <a:pPr marL="0" indent="0">
              <a:buNone/>
            </a:pPr>
            <a:r>
              <a:rPr lang="en-US" sz="700" b="0" dirty="0" err="1"/>
              <a:t>io_uring_register</a:t>
            </a:r>
            <a:endParaRPr lang="en-US" sz="700" b="0" dirty="0"/>
          </a:p>
          <a:p>
            <a:pPr marL="0" indent="0">
              <a:buNone/>
            </a:pPr>
            <a:r>
              <a:rPr lang="en-US" sz="700" b="0" dirty="0" err="1"/>
              <a:t>io_uring_setup</a:t>
            </a:r>
            <a:endParaRPr lang="en-US" sz="700" b="0" dirty="0"/>
          </a:p>
          <a:p>
            <a:pPr marL="0" indent="0">
              <a:buNone/>
            </a:pPr>
            <a:r>
              <a:rPr lang="en-US" sz="700" b="0" dirty="0" err="1"/>
              <a:t>ioctl</a:t>
            </a:r>
            <a:endParaRPr lang="en-US" sz="700" b="0" dirty="0"/>
          </a:p>
          <a:p>
            <a:pPr marL="0" indent="0">
              <a:buNone/>
            </a:pPr>
            <a:r>
              <a:rPr lang="en-US" sz="700" b="0" dirty="0" err="1"/>
              <a:t>ioprio_get</a:t>
            </a:r>
            <a:endParaRPr lang="en-US" sz="700" b="0" dirty="0"/>
          </a:p>
          <a:p>
            <a:pPr marL="0" indent="0">
              <a:buNone/>
            </a:pPr>
            <a:r>
              <a:rPr lang="en-US" sz="700" b="0" dirty="0" err="1"/>
              <a:t>ioprio_set</a:t>
            </a:r>
            <a:endParaRPr lang="en-US" sz="700" b="0" dirty="0"/>
          </a:p>
          <a:p>
            <a:pPr marL="0" indent="0">
              <a:buNone/>
            </a:pPr>
            <a:r>
              <a:rPr lang="en-US" sz="700" b="0" dirty="0" err="1"/>
              <a:t>kcmp</a:t>
            </a:r>
            <a:endParaRPr lang="en-US" sz="700" b="0" dirty="0"/>
          </a:p>
          <a:p>
            <a:pPr marL="0" indent="0">
              <a:buNone/>
            </a:pPr>
            <a:r>
              <a:rPr lang="en-US" sz="700" b="0" dirty="0" err="1"/>
              <a:t>kexec_file_load</a:t>
            </a:r>
            <a:endParaRPr lang="en-US" sz="700" b="0" dirty="0"/>
          </a:p>
          <a:p>
            <a:pPr marL="0" indent="0">
              <a:buNone/>
            </a:pPr>
            <a:r>
              <a:rPr lang="en-US" sz="700" b="0" dirty="0" err="1"/>
              <a:t>kexec_load</a:t>
            </a:r>
            <a:endParaRPr lang="en-US" sz="700" b="0" dirty="0"/>
          </a:p>
          <a:p>
            <a:pPr marL="0" indent="0">
              <a:buNone/>
            </a:pPr>
            <a:r>
              <a:rPr lang="en-US" sz="700" b="0" dirty="0" err="1"/>
              <a:t>keyctl</a:t>
            </a:r>
            <a:endParaRPr lang="en-US" sz="700" b="0" dirty="0"/>
          </a:p>
          <a:p>
            <a:pPr marL="0" indent="0">
              <a:buNone/>
            </a:pPr>
            <a:r>
              <a:rPr lang="en-US" sz="700" b="0" dirty="0"/>
              <a:t>kill</a:t>
            </a:r>
          </a:p>
          <a:p>
            <a:pPr marL="0" indent="0">
              <a:buNone/>
            </a:pPr>
            <a:r>
              <a:rPr lang="en-US" sz="700" b="0" dirty="0" err="1"/>
              <a:t>landlock_add_rule</a:t>
            </a:r>
            <a:endParaRPr lang="en-US" sz="700" b="0" dirty="0"/>
          </a:p>
          <a:p>
            <a:pPr marL="0" indent="0">
              <a:buNone/>
            </a:pPr>
            <a:r>
              <a:rPr lang="en-US" sz="700" b="0" dirty="0" err="1"/>
              <a:t>landlock_create_ruleset</a:t>
            </a:r>
            <a:endParaRPr lang="en-US" sz="700" b="0" dirty="0"/>
          </a:p>
          <a:p>
            <a:pPr marL="0" indent="0">
              <a:buNone/>
            </a:pPr>
            <a:r>
              <a:rPr lang="en-US" sz="700" b="0" dirty="0" err="1"/>
              <a:t>landlock_restrict_self</a:t>
            </a:r>
            <a:endParaRPr lang="en-US" sz="700" b="0" dirty="0"/>
          </a:p>
          <a:p>
            <a:pPr marL="0" indent="0">
              <a:buNone/>
            </a:pPr>
            <a:r>
              <a:rPr lang="en-US" sz="700" b="0" dirty="0" err="1"/>
              <a:t>lgetxattr</a:t>
            </a:r>
            <a:endParaRPr lang="en-US" sz="700" b="0" dirty="0"/>
          </a:p>
          <a:p>
            <a:pPr marL="0" indent="0">
              <a:buNone/>
            </a:pPr>
            <a:r>
              <a:rPr lang="en-US" sz="700" b="0" dirty="0" err="1"/>
              <a:t>linkat</a:t>
            </a:r>
            <a:endParaRPr lang="en-US" sz="700" b="0" dirty="0"/>
          </a:p>
          <a:p>
            <a:pPr marL="0" indent="0">
              <a:buNone/>
            </a:pPr>
            <a:r>
              <a:rPr lang="en-US" sz="700" b="0" dirty="0"/>
              <a:t>listen</a:t>
            </a:r>
          </a:p>
          <a:p>
            <a:pPr marL="0" indent="0">
              <a:buNone/>
            </a:pPr>
            <a:r>
              <a:rPr lang="en-US" sz="700" b="0" dirty="0" err="1"/>
              <a:t>listxattr</a:t>
            </a:r>
            <a:endParaRPr lang="en-US" sz="700" b="0" dirty="0"/>
          </a:p>
          <a:p>
            <a:pPr marL="0" indent="0">
              <a:buNone/>
            </a:pPr>
            <a:r>
              <a:rPr lang="en-US" sz="700" b="0" dirty="0" err="1"/>
              <a:t>llistxattr</a:t>
            </a:r>
            <a:endParaRPr lang="en-US" sz="700" b="0" dirty="0"/>
          </a:p>
          <a:p>
            <a:pPr marL="0" indent="0">
              <a:buNone/>
            </a:pPr>
            <a:r>
              <a:rPr lang="en-US" sz="700" b="0" dirty="0" err="1"/>
              <a:t>lookup_dcookie</a:t>
            </a:r>
            <a:endParaRPr lang="en-US" sz="700" b="0" dirty="0"/>
          </a:p>
          <a:p>
            <a:pPr marL="0" indent="0">
              <a:buNone/>
            </a:pPr>
            <a:r>
              <a:rPr lang="en-US" sz="700" b="0" dirty="0" err="1"/>
              <a:t>lremovexattr</a:t>
            </a:r>
            <a:endParaRPr lang="en-US" sz="700" b="0" dirty="0"/>
          </a:p>
          <a:p>
            <a:pPr marL="0" indent="0">
              <a:buNone/>
            </a:pPr>
            <a:r>
              <a:rPr lang="en-US" sz="700" b="0" dirty="0" err="1"/>
              <a:t>lsetxattr</a:t>
            </a:r>
            <a:endParaRPr lang="en-US" sz="700" b="0" dirty="0"/>
          </a:p>
          <a:p>
            <a:pPr marL="0" indent="0">
              <a:buNone/>
            </a:pPr>
            <a:r>
              <a:rPr lang="en-US" sz="700" b="0" dirty="0" err="1"/>
              <a:t>madvise</a:t>
            </a:r>
            <a:endParaRPr lang="en-US" sz="700" b="0" dirty="0"/>
          </a:p>
          <a:p>
            <a:pPr marL="0" indent="0">
              <a:buNone/>
            </a:pPr>
            <a:r>
              <a:rPr lang="en-US" sz="700" b="0" dirty="0" err="1"/>
              <a:t>mbind</a:t>
            </a:r>
            <a:endParaRPr lang="en-US" sz="700" b="0" dirty="0"/>
          </a:p>
          <a:p>
            <a:pPr marL="0" indent="0">
              <a:buNone/>
            </a:pPr>
            <a:r>
              <a:rPr lang="en-US" sz="700" b="0" dirty="0" err="1"/>
              <a:t>membarrier</a:t>
            </a:r>
            <a:endParaRPr lang="en-US" sz="700" b="0" dirty="0"/>
          </a:p>
          <a:p>
            <a:pPr marL="0" indent="0">
              <a:buNone/>
            </a:pPr>
            <a:r>
              <a:rPr lang="en-US" sz="700" b="0" dirty="0" err="1"/>
              <a:t>memfd_create</a:t>
            </a:r>
            <a:endParaRPr lang="en-US" sz="700" b="0" dirty="0"/>
          </a:p>
          <a:p>
            <a:pPr marL="0" indent="0">
              <a:buNone/>
            </a:pPr>
            <a:r>
              <a:rPr lang="en-US" sz="700" b="0" dirty="0" err="1"/>
              <a:t>memfd_secret</a:t>
            </a:r>
            <a:endParaRPr lang="en-US" sz="700" b="0" dirty="0"/>
          </a:p>
          <a:p>
            <a:pPr marL="0" indent="0">
              <a:buNone/>
            </a:pPr>
            <a:r>
              <a:rPr lang="en-US" sz="700" b="0" dirty="0" err="1"/>
              <a:t>migrate_pages</a:t>
            </a:r>
            <a:endParaRPr lang="en-US" sz="700" b="0" dirty="0"/>
          </a:p>
          <a:p>
            <a:pPr marL="0" indent="0">
              <a:buNone/>
            </a:pPr>
            <a:r>
              <a:rPr lang="en-US" sz="700" b="0" dirty="0" err="1"/>
              <a:t>mincore</a:t>
            </a:r>
            <a:endParaRPr lang="en-US" sz="700" b="0" dirty="0"/>
          </a:p>
          <a:p>
            <a:pPr marL="0" indent="0">
              <a:buNone/>
            </a:pPr>
            <a:r>
              <a:rPr lang="en-US" sz="700" b="0" dirty="0" err="1"/>
              <a:t>mkdirat</a:t>
            </a:r>
            <a:endParaRPr lang="en-US" sz="700" b="0" dirty="0"/>
          </a:p>
          <a:p>
            <a:pPr marL="0" indent="0">
              <a:buNone/>
            </a:pPr>
            <a:r>
              <a:rPr lang="en-US" sz="700" b="0" dirty="0" err="1"/>
              <a:t>mknodat</a:t>
            </a:r>
            <a:endParaRPr lang="en-US" sz="700" b="0" dirty="0"/>
          </a:p>
          <a:p>
            <a:pPr marL="0" indent="0">
              <a:buNone/>
            </a:pPr>
            <a:r>
              <a:rPr lang="en-US" sz="700" b="0" dirty="0" err="1"/>
              <a:t>mlock</a:t>
            </a:r>
            <a:endParaRPr lang="en-US" sz="700" b="0" dirty="0"/>
          </a:p>
          <a:p>
            <a:pPr marL="0" indent="0">
              <a:buNone/>
            </a:pPr>
            <a:r>
              <a:rPr lang="en-US" sz="700" b="0" dirty="0"/>
              <a:t>mlock2</a:t>
            </a:r>
          </a:p>
          <a:p>
            <a:pPr marL="0" indent="0">
              <a:buNone/>
            </a:pPr>
            <a:r>
              <a:rPr lang="en-US" sz="700" b="0" dirty="0" err="1"/>
              <a:t>mlockall</a:t>
            </a:r>
            <a:endParaRPr lang="en-US" sz="700" b="0" dirty="0"/>
          </a:p>
          <a:p>
            <a:pPr marL="0" indent="0">
              <a:buNone/>
            </a:pPr>
            <a:r>
              <a:rPr lang="en-US" sz="700" b="0" dirty="0"/>
              <a:t>mount</a:t>
            </a:r>
          </a:p>
          <a:p>
            <a:pPr marL="0" indent="0">
              <a:buNone/>
            </a:pPr>
            <a:r>
              <a:rPr lang="en-US" sz="700" b="0" dirty="0" err="1"/>
              <a:t>mount_setattr</a:t>
            </a:r>
            <a:endParaRPr lang="en-US" sz="700" b="0" dirty="0"/>
          </a:p>
          <a:p>
            <a:pPr marL="0" indent="0">
              <a:buNone/>
            </a:pPr>
            <a:r>
              <a:rPr lang="en-US" sz="700" b="0" dirty="0" err="1"/>
              <a:t>move_mount</a:t>
            </a:r>
            <a:endParaRPr lang="en-US" sz="700" b="0" dirty="0"/>
          </a:p>
          <a:p>
            <a:pPr marL="0" indent="0">
              <a:buNone/>
            </a:pPr>
            <a:r>
              <a:rPr lang="en-US" sz="700" b="0" dirty="0" err="1"/>
              <a:t>move_pages</a:t>
            </a:r>
            <a:endParaRPr lang="en-US" sz="700" b="0" dirty="0"/>
          </a:p>
          <a:p>
            <a:pPr marL="0" indent="0">
              <a:buNone/>
            </a:pPr>
            <a:r>
              <a:rPr lang="en-US" sz="700" b="0" dirty="0" err="1"/>
              <a:t>mprotect</a:t>
            </a:r>
            <a:endParaRPr lang="en-US" sz="700" b="0" dirty="0"/>
          </a:p>
          <a:p>
            <a:pPr marL="0" indent="0">
              <a:buNone/>
            </a:pPr>
            <a:r>
              <a:rPr lang="en-US" sz="700" b="0" dirty="0" err="1"/>
              <a:t>mq_getsetattr</a:t>
            </a:r>
            <a:endParaRPr lang="en-US" sz="700" b="0" dirty="0"/>
          </a:p>
          <a:p>
            <a:pPr marL="0" indent="0">
              <a:buNone/>
            </a:pPr>
            <a:r>
              <a:rPr lang="en-US" sz="700" b="0" dirty="0" err="1"/>
              <a:t>mq_notify</a:t>
            </a:r>
            <a:endParaRPr lang="en-US" sz="700" b="0" dirty="0"/>
          </a:p>
          <a:p>
            <a:pPr marL="0" indent="0">
              <a:buNone/>
            </a:pPr>
            <a:r>
              <a:rPr lang="en-US" sz="700" b="0" dirty="0" err="1"/>
              <a:t>mq_open</a:t>
            </a:r>
            <a:endParaRPr lang="en-US" sz="700" b="0" dirty="0"/>
          </a:p>
          <a:p>
            <a:pPr marL="0" indent="0">
              <a:buNone/>
            </a:pPr>
            <a:r>
              <a:rPr lang="en-US" sz="700" b="0" dirty="0" err="1"/>
              <a:t>mq_timedreceive</a:t>
            </a:r>
            <a:endParaRPr lang="en-US" sz="700" b="0" dirty="0"/>
          </a:p>
          <a:p>
            <a:pPr marL="0" indent="0">
              <a:buNone/>
            </a:pPr>
            <a:r>
              <a:rPr lang="en-US" sz="700" b="0" dirty="0" err="1"/>
              <a:t>mq_timedsend</a:t>
            </a:r>
            <a:endParaRPr lang="en-US" sz="700" b="0" dirty="0"/>
          </a:p>
          <a:p>
            <a:pPr marL="0" indent="0">
              <a:buNone/>
            </a:pPr>
            <a:r>
              <a:rPr lang="en-US" sz="700" b="0" dirty="0" err="1"/>
              <a:t>mq_unlink</a:t>
            </a:r>
            <a:endParaRPr lang="en-US" sz="700" b="0" dirty="0"/>
          </a:p>
          <a:p>
            <a:pPr marL="0" indent="0">
              <a:buNone/>
            </a:pPr>
            <a:r>
              <a:rPr lang="en-US" sz="700" b="0" dirty="0" err="1"/>
              <a:t>mremap</a:t>
            </a:r>
            <a:endParaRPr lang="en-US" sz="700" b="0" dirty="0"/>
          </a:p>
          <a:p>
            <a:pPr marL="0" indent="0">
              <a:buNone/>
            </a:pPr>
            <a:r>
              <a:rPr lang="en-US" sz="700" b="0" dirty="0" err="1"/>
              <a:t>msgctl</a:t>
            </a:r>
            <a:endParaRPr lang="en-US" sz="700" b="0" dirty="0"/>
          </a:p>
          <a:p>
            <a:pPr marL="0" indent="0">
              <a:buNone/>
            </a:pPr>
            <a:r>
              <a:rPr lang="en-US" sz="700" b="0" dirty="0" err="1"/>
              <a:t>msgget</a:t>
            </a:r>
            <a:endParaRPr lang="en-US" sz="700" b="0" dirty="0"/>
          </a:p>
          <a:p>
            <a:pPr marL="0" indent="0">
              <a:buNone/>
            </a:pPr>
            <a:r>
              <a:rPr lang="en-US" sz="700" b="0" dirty="0" err="1"/>
              <a:t>msgrcv</a:t>
            </a:r>
            <a:endParaRPr lang="en-US" sz="700" b="0" dirty="0"/>
          </a:p>
          <a:p>
            <a:pPr marL="0" indent="0">
              <a:buNone/>
            </a:pPr>
            <a:r>
              <a:rPr lang="en-US" sz="700" b="0" dirty="0" err="1"/>
              <a:t>msgsnd</a:t>
            </a:r>
            <a:endParaRPr lang="en-US" sz="700" b="0" dirty="0"/>
          </a:p>
          <a:p>
            <a:pPr marL="0" indent="0">
              <a:buNone/>
            </a:pPr>
            <a:r>
              <a:rPr lang="en-US" sz="700" b="0" dirty="0" err="1"/>
              <a:t>msync</a:t>
            </a:r>
            <a:endParaRPr lang="en-US" sz="700" b="0" dirty="0"/>
          </a:p>
          <a:p>
            <a:pPr marL="0" indent="0">
              <a:buNone/>
            </a:pPr>
            <a:r>
              <a:rPr lang="en-US" sz="700" b="0" dirty="0" err="1"/>
              <a:t>munlock</a:t>
            </a:r>
            <a:endParaRPr lang="en-US" sz="700" b="0" dirty="0"/>
          </a:p>
          <a:p>
            <a:pPr marL="0" indent="0">
              <a:buNone/>
            </a:pPr>
            <a:r>
              <a:rPr lang="en-US" sz="700" b="0" dirty="0" err="1"/>
              <a:t>munlockall</a:t>
            </a:r>
            <a:endParaRPr lang="en-US" sz="700" b="0" dirty="0"/>
          </a:p>
          <a:p>
            <a:pPr marL="0" indent="0">
              <a:buNone/>
            </a:pPr>
            <a:r>
              <a:rPr lang="en-US" sz="700" b="0" dirty="0" err="1"/>
              <a:t>munmap</a:t>
            </a:r>
            <a:endParaRPr lang="en-US" sz="700" b="0" dirty="0"/>
          </a:p>
          <a:p>
            <a:pPr marL="0" indent="0">
              <a:buNone/>
            </a:pPr>
            <a:r>
              <a:rPr lang="en-US" sz="700" b="0" dirty="0" err="1"/>
              <a:t>name_to_handle_at</a:t>
            </a:r>
            <a:endParaRPr lang="en-US" sz="700" b="0" dirty="0"/>
          </a:p>
          <a:p>
            <a:pPr marL="0" indent="0">
              <a:buNone/>
            </a:pPr>
            <a:r>
              <a:rPr lang="en-US" sz="700" b="0" dirty="0" err="1"/>
              <a:t>nanosleep</a:t>
            </a:r>
            <a:endParaRPr lang="en-US" sz="700" b="0" dirty="0"/>
          </a:p>
          <a:p>
            <a:pPr marL="0" indent="0">
              <a:buNone/>
            </a:pPr>
            <a:r>
              <a:rPr lang="en-US" sz="700" b="0" dirty="0" err="1"/>
              <a:t>nfsservctl</a:t>
            </a:r>
            <a:endParaRPr lang="en-US" sz="700" b="0" dirty="0"/>
          </a:p>
          <a:p>
            <a:pPr marL="0" indent="0">
              <a:buNone/>
            </a:pPr>
            <a:r>
              <a:rPr lang="en-US" sz="700" b="0" dirty="0" err="1"/>
              <a:t>open_by_handle_at</a:t>
            </a:r>
            <a:endParaRPr lang="en-US" sz="700" b="0" dirty="0"/>
          </a:p>
          <a:p>
            <a:pPr marL="0" indent="0">
              <a:buNone/>
            </a:pPr>
            <a:r>
              <a:rPr lang="en-US" sz="700" b="0" dirty="0" err="1"/>
              <a:t>open_tree</a:t>
            </a:r>
            <a:endParaRPr lang="en-US" sz="700" b="0" dirty="0"/>
          </a:p>
          <a:p>
            <a:pPr marL="0" indent="0">
              <a:buNone/>
            </a:pPr>
            <a:r>
              <a:rPr lang="en-US" sz="700" b="0" dirty="0" err="1"/>
              <a:t>openat</a:t>
            </a:r>
            <a:endParaRPr lang="en-US" sz="700" b="0" dirty="0"/>
          </a:p>
          <a:p>
            <a:pPr marL="0" indent="0">
              <a:buNone/>
            </a:pPr>
            <a:r>
              <a:rPr lang="en-US" sz="700" b="0" dirty="0"/>
              <a:t>openat2</a:t>
            </a:r>
          </a:p>
          <a:p>
            <a:pPr marL="0" indent="0">
              <a:buNone/>
            </a:pPr>
            <a:r>
              <a:rPr lang="en-US" sz="700" b="0" dirty="0" err="1"/>
              <a:t>perf_event_open</a:t>
            </a:r>
            <a:endParaRPr lang="en-US" sz="700" b="0" dirty="0"/>
          </a:p>
          <a:p>
            <a:pPr marL="0" indent="0">
              <a:buNone/>
            </a:pPr>
            <a:r>
              <a:rPr lang="en-US" sz="700" b="0" dirty="0"/>
              <a:t>personality</a:t>
            </a:r>
          </a:p>
          <a:p>
            <a:pPr marL="0" indent="0">
              <a:buNone/>
            </a:pPr>
            <a:r>
              <a:rPr lang="en-US" sz="700" b="0" dirty="0" err="1"/>
              <a:t>pidfd_getfd</a:t>
            </a:r>
            <a:endParaRPr lang="en-US" sz="700" b="0" dirty="0"/>
          </a:p>
          <a:p>
            <a:pPr marL="0" indent="0">
              <a:buNone/>
            </a:pPr>
            <a:r>
              <a:rPr lang="en-US" sz="700" b="0" dirty="0" err="1"/>
              <a:t>pidfd_open</a:t>
            </a:r>
            <a:endParaRPr lang="en-US" sz="700" b="0" dirty="0"/>
          </a:p>
          <a:p>
            <a:pPr marL="0" indent="0">
              <a:buNone/>
            </a:pPr>
            <a:r>
              <a:rPr lang="en-US" sz="700" b="0" dirty="0" err="1"/>
              <a:t>pidfd_send_signal</a:t>
            </a:r>
            <a:endParaRPr lang="en-US" sz="700" b="0" dirty="0"/>
          </a:p>
          <a:p>
            <a:pPr marL="0" indent="0">
              <a:buNone/>
            </a:pPr>
            <a:r>
              <a:rPr lang="en-US" sz="700" b="0" dirty="0"/>
              <a:t>pipe2</a:t>
            </a:r>
          </a:p>
          <a:p>
            <a:pPr marL="0" indent="0">
              <a:buNone/>
            </a:pPr>
            <a:r>
              <a:rPr lang="en-US" sz="700" b="0" dirty="0" err="1"/>
              <a:t>pivot_root</a:t>
            </a:r>
            <a:endParaRPr lang="en-US" sz="700" b="0" dirty="0"/>
          </a:p>
          <a:p>
            <a:pPr marL="0" indent="0">
              <a:buNone/>
            </a:pPr>
            <a:r>
              <a:rPr lang="en-US" sz="700" b="0" dirty="0" err="1"/>
              <a:t>pkey_alloc</a:t>
            </a:r>
            <a:endParaRPr lang="en-US" sz="700" b="0" dirty="0"/>
          </a:p>
          <a:p>
            <a:pPr marL="0" indent="0">
              <a:buNone/>
            </a:pPr>
            <a:r>
              <a:rPr lang="en-US" sz="700" b="0" dirty="0" err="1"/>
              <a:t>pkey_free</a:t>
            </a:r>
            <a:endParaRPr lang="en-US" sz="700" b="0" dirty="0"/>
          </a:p>
          <a:p>
            <a:pPr marL="0" indent="0">
              <a:buNone/>
            </a:pPr>
            <a:r>
              <a:rPr lang="en-US" sz="700" b="0" dirty="0" err="1"/>
              <a:t>pkey_mprotect</a:t>
            </a:r>
            <a:endParaRPr lang="en-US" sz="700" b="0" dirty="0"/>
          </a:p>
          <a:p>
            <a:pPr marL="0" indent="0">
              <a:buNone/>
            </a:pPr>
            <a:r>
              <a:rPr lang="en-US" sz="700" b="0" dirty="0" err="1"/>
              <a:t>ppoll</a:t>
            </a:r>
            <a:endParaRPr lang="en-US" sz="700" b="0" dirty="0"/>
          </a:p>
          <a:p>
            <a:pPr marL="0" indent="0">
              <a:buNone/>
            </a:pPr>
            <a:r>
              <a:rPr lang="en-US" sz="700" b="0" dirty="0" err="1"/>
              <a:t>prctl</a:t>
            </a:r>
            <a:endParaRPr lang="en-US" sz="700" b="0" dirty="0"/>
          </a:p>
          <a:p>
            <a:pPr marL="0" indent="0">
              <a:buNone/>
            </a:pPr>
            <a:r>
              <a:rPr lang="en-US" sz="700" b="0" dirty="0"/>
              <a:t>pread64</a:t>
            </a:r>
          </a:p>
          <a:p>
            <a:pPr marL="0" indent="0">
              <a:buNone/>
            </a:pPr>
            <a:r>
              <a:rPr lang="en-US" sz="700" b="0" dirty="0" err="1"/>
              <a:t>preadv</a:t>
            </a:r>
            <a:endParaRPr lang="en-US" sz="700" b="0" dirty="0"/>
          </a:p>
          <a:p>
            <a:pPr marL="0" indent="0">
              <a:buNone/>
            </a:pPr>
            <a:r>
              <a:rPr lang="en-US" sz="700" b="0" dirty="0"/>
              <a:t>preadv2</a:t>
            </a:r>
          </a:p>
          <a:p>
            <a:pPr marL="0" indent="0">
              <a:buNone/>
            </a:pPr>
            <a:r>
              <a:rPr lang="en-US" sz="700" b="0" dirty="0"/>
              <a:t>prlimit64</a:t>
            </a:r>
          </a:p>
          <a:p>
            <a:pPr marL="0" indent="0">
              <a:buNone/>
            </a:pPr>
            <a:r>
              <a:rPr lang="en-US" sz="700" b="0" dirty="0" err="1"/>
              <a:t>process_madvise</a:t>
            </a:r>
            <a:endParaRPr lang="en-US" sz="700" b="0" dirty="0"/>
          </a:p>
          <a:p>
            <a:pPr marL="0" indent="0">
              <a:buNone/>
            </a:pPr>
            <a:r>
              <a:rPr lang="en-US" sz="700" b="0" dirty="0" err="1"/>
              <a:t>process_mrelease</a:t>
            </a:r>
            <a:endParaRPr lang="en-US" sz="700" b="0" dirty="0"/>
          </a:p>
          <a:p>
            <a:pPr marL="0" indent="0">
              <a:buNone/>
            </a:pPr>
            <a:r>
              <a:rPr lang="en-US" sz="700" b="0" dirty="0" err="1"/>
              <a:t>process_vm_readv</a:t>
            </a:r>
            <a:endParaRPr lang="en-US" sz="700" b="0" dirty="0"/>
          </a:p>
          <a:p>
            <a:pPr marL="0" indent="0">
              <a:buNone/>
            </a:pPr>
            <a:r>
              <a:rPr lang="en-US" sz="700" b="0" dirty="0" err="1"/>
              <a:t>process_vm_writev</a:t>
            </a:r>
            <a:endParaRPr lang="en-US" sz="700" b="0" dirty="0"/>
          </a:p>
          <a:p>
            <a:pPr marL="0" indent="0">
              <a:buNone/>
            </a:pPr>
            <a:r>
              <a:rPr lang="en-US" sz="700" b="0" dirty="0"/>
              <a:t>pselect6</a:t>
            </a:r>
          </a:p>
          <a:p>
            <a:pPr marL="0" indent="0">
              <a:buNone/>
            </a:pPr>
            <a:r>
              <a:rPr lang="en-US" sz="700" b="0" dirty="0" err="1"/>
              <a:t>ptrace</a:t>
            </a:r>
            <a:endParaRPr lang="en-US" sz="700" b="0" dirty="0"/>
          </a:p>
          <a:p>
            <a:pPr marL="0" indent="0">
              <a:buNone/>
            </a:pPr>
            <a:r>
              <a:rPr lang="en-US" sz="700" b="0" dirty="0"/>
              <a:t>pwrite64</a:t>
            </a:r>
          </a:p>
          <a:p>
            <a:pPr marL="0" indent="0">
              <a:buNone/>
            </a:pPr>
            <a:r>
              <a:rPr lang="en-US" sz="700" b="0" dirty="0" err="1"/>
              <a:t>pwritev</a:t>
            </a:r>
            <a:endParaRPr lang="en-US" sz="700" b="0" dirty="0"/>
          </a:p>
          <a:p>
            <a:pPr marL="0" indent="0">
              <a:buNone/>
            </a:pPr>
            <a:r>
              <a:rPr lang="en-US" sz="700" b="0" dirty="0"/>
              <a:t>pwritev2</a:t>
            </a:r>
          </a:p>
          <a:p>
            <a:pPr marL="0" indent="0">
              <a:buNone/>
            </a:pPr>
            <a:r>
              <a:rPr lang="en-US" sz="700" b="0" dirty="0" err="1"/>
              <a:t>quotactl</a:t>
            </a:r>
            <a:endParaRPr lang="en-US" sz="700" b="0" dirty="0"/>
          </a:p>
          <a:p>
            <a:pPr marL="0" indent="0">
              <a:buNone/>
            </a:pPr>
            <a:r>
              <a:rPr lang="en-US" sz="700" b="0" dirty="0" err="1"/>
              <a:t>quotactl_fd</a:t>
            </a:r>
            <a:endParaRPr lang="en-US" sz="700" b="0" dirty="0"/>
          </a:p>
          <a:p>
            <a:pPr marL="0" indent="0">
              <a:buNone/>
            </a:pPr>
            <a:r>
              <a:rPr lang="en-US" sz="700" b="0" dirty="0"/>
              <a:t>read</a:t>
            </a:r>
          </a:p>
          <a:p>
            <a:pPr marL="0" indent="0">
              <a:buNone/>
            </a:pPr>
            <a:r>
              <a:rPr lang="en-US" sz="700" b="0" dirty="0"/>
              <a:t>readahead</a:t>
            </a:r>
          </a:p>
          <a:p>
            <a:pPr marL="0" indent="0">
              <a:buNone/>
            </a:pPr>
            <a:r>
              <a:rPr lang="en-US" sz="700" b="0" dirty="0" err="1"/>
              <a:t>readlinkat</a:t>
            </a:r>
            <a:endParaRPr lang="en-US" sz="700" b="0" dirty="0"/>
          </a:p>
          <a:p>
            <a:pPr marL="0" indent="0">
              <a:buNone/>
            </a:pPr>
            <a:r>
              <a:rPr lang="en-US" sz="700" b="0" dirty="0" err="1"/>
              <a:t>readv</a:t>
            </a:r>
            <a:endParaRPr lang="en-US" sz="700" b="0" dirty="0"/>
          </a:p>
          <a:p>
            <a:pPr marL="0" indent="0">
              <a:buNone/>
            </a:pPr>
            <a:r>
              <a:rPr lang="en-US" sz="700" b="0" dirty="0"/>
              <a:t>reboot</a:t>
            </a:r>
          </a:p>
          <a:p>
            <a:pPr marL="0" indent="0">
              <a:buNone/>
            </a:pPr>
            <a:r>
              <a:rPr lang="en-US" sz="700" b="0" dirty="0" err="1"/>
              <a:t>recvfrom</a:t>
            </a:r>
            <a:endParaRPr lang="en-US" sz="700" b="0" dirty="0"/>
          </a:p>
          <a:p>
            <a:pPr marL="0" indent="0">
              <a:buNone/>
            </a:pPr>
            <a:r>
              <a:rPr lang="en-US" sz="700" b="0" dirty="0" err="1"/>
              <a:t>recvmmsg</a:t>
            </a:r>
            <a:endParaRPr lang="en-US" sz="700" b="0" dirty="0"/>
          </a:p>
          <a:p>
            <a:pPr marL="0" indent="0">
              <a:buNone/>
            </a:pPr>
            <a:r>
              <a:rPr lang="en-US" sz="700" b="0" dirty="0" err="1"/>
              <a:t>recvmsg</a:t>
            </a:r>
            <a:endParaRPr lang="en-US" sz="700" b="0" dirty="0"/>
          </a:p>
          <a:p>
            <a:pPr marL="0" indent="0">
              <a:buNone/>
            </a:pPr>
            <a:r>
              <a:rPr lang="en-US" sz="700" b="0" dirty="0" err="1"/>
              <a:t>remap_file_pages</a:t>
            </a:r>
            <a:endParaRPr lang="en-US" sz="700" b="0" dirty="0"/>
          </a:p>
          <a:p>
            <a:pPr marL="0" indent="0">
              <a:buNone/>
            </a:pPr>
            <a:r>
              <a:rPr lang="en-US" sz="700" b="0" dirty="0" err="1"/>
              <a:t>removexattr</a:t>
            </a:r>
            <a:endParaRPr lang="en-US" sz="700" b="0" dirty="0"/>
          </a:p>
          <a:p>
            <a:pPr marL="0" indent="0">
              <a:buNone/>
            </a:pPr>
            <a:r>
              <a:rPr lang="en-US" sz="700" b="0" dirty="0" err="1"/>
              <a:t>renameat</a:t>
            </a:r>
            <a:endParaRPr lang="en-US" sz="700" b="0" dirty="0"/>
          </a:p>
          <a:p>
            <a:pPr marL="0" indent="0">
              <a:buNone/>
            </a:pPr>
            <a:r>
              <a:rPr lang="en-US" sz="700" b="0" dirty="0"/>
              <a:t>renameat2</a:t>
            </a:r>
          </a:p>
          <a:p>
            <a:pPr marL="0" indent="0">
              <a:buNone/>
            </a:pPr>
            <a:r>
              <a:rPr lang="en-US" sz="700" b="0" dirty="0" err="1"/>
              <a:t>request_key</a:t>
            </a:r>
            <a:endParaRPr lang="en-US" sz="700" b="0" dirty="0"/>
          </a:p>
          <a:p>
            <a:pPr marL="0" indent="0">
              <a:buNone/>
            </a:pPr>
            <a:r>
              <a:rPr lang="en-US" sz="700" b="0" dirty="0" err="1"/>
              <a:t>restart_syscall</a:t>
            </a:r>
            <a:endParaRPr lang="en-US" sz="700" b="0" dirty="0"/>
          </a:p>
          <a:p>
            <a:pPr marL="0" indent="0">
              <a:buNone/>
            </a:pPr>
            <a:r>
              <a:rPr lang="en-US" sz="700" b="0" dirty="0" err="1"/>
              <a:t>rseq</a:t>
            </a:r>
            <a:endParaRPr lang="en-US" sz="700" b="0" dirty="0"/>
          </a:p>
          <a:p>
            <a:pPr marL="0" indent="0">
              <a:buNone/>
            </a:pPr>
            <a:r>
              <a:rPr lang="en-US" sz="700" b="0" dirty="0" err="1"/>
              <a:t>rt_sigaction</a:t>
            </a:r>
            <a:endParaRPr lang="en-US" sz="700" b="0" dirty="0"/>
          </a:p>
          <a:p>
            <a:pPr marL="0" indent="0">
              <a:buNone/>
            </a:pPr>
            <a:r>
              <a:rPr lang="en-US" sz="700" b="0" dirty="0" err="1"/>
              <a:t>rt_sigpending</a:t>
            </a:r>
            <a:endParaRPr lang="en-US" sz="700" b="0" dirty="0"/>
          </a:p>
          <a:p>
            <a:pPr marL="0" indent="0">
              <a:buNone/>
            </a:pPr>
            <a:r>
              <a:rPr lang="en-US" sz="700" b="0" dirty="0" err="1"/>
              <a:t>rt_sigprocmask</a:t>
            </a:r>
            <a:endParaRPr lang="en-US" sz="700" b="0" dirty="0"/>
          </a:p>
          <a:p>
            <a:pPr marL="0" indent="0">
              <a:buNone/>
            </a:pPr>
            <a:r>
              <a:rPr lang="en-US" sz="700" b="0" dirty="0" err="1"/>
              <a:t>rt_sigqueueinfo</a:t>
            </a:r>
            <a:endParaRPr lang="en-US" sz="700" b="0" dirty="0"/>
          </a:p>
          <a:p>
            <a:pPr marL="0" indent="0">
              <a:buNone/>
            </a:pPr>
            <a:r>
              <a:rPr lang="en-US" sz="700" b="0" dirty="0" err="1"/>
              <a:t>rt_sigreturn</a:t>
            </a:r>
            <a:endParaRPr lang="en-US" sz="700" b="0" dirty="0"/>
          </a:p>
          <a:p>
            <a:pPr marL="0" indent="0">
              <a:buNone/>
            </a:pPr>
            <a:r>
              <a:rPr lang="en-US" sz="700" b="0" dirty="0" err="1"/>
              <a:t>rt_sigsuspend</a:t>
            </a:r>
            <a:endParaRPr lang="en-US" sz="700" b="0" dirty="0"/>
          </a:p>
          <a:p>
            <a:pPr marL="0" indent="0">
              <a:buNone/>
            </a:pPr>
            <a:r>
              <a:rPr lang="en-US" sz="700" b="0" dirty="0" err="1"/>
              <a:t>rt_sigtimedwait</a:t>
            </a:r>
            <a:endParaRPr lang="en-US" sz="700" b="0" dirty="0"/>
          </a:p>
          <a:p>
            <a:pPr marL="0" indent="0">
              <a:buNone/>
            </a:pPr>
            <a:r>
              <a:rPr lang="en-US" sz="700" b="0" dirty="0" err="1"/>
              <a:t>rt_tgsigqueueinfo</a:t>
            </a:r>
            <a:endParaRPr lang="en-US" sz="700" b="0" dirty="0"/>
          </a:p>
          <a:p>
            <a:pPr marL="0" indent="0">
              <a:buNone/>
            </a:pPr>
            <a:r>
              <a:rPr lang="en-US" sz="700" b="0" dirty="0" err="1"/>
              <a:t>sched_get_priority_max</a:t>
            </a:r>
            <a:endParaRPr lang="en-US" sz="700" b="0" dirty="0"/>
          </a:p>
          <a:p>
            <a:pPr marL="0" indent="0">
              <a:buNone/>
            </a:pPr>
            <a:r>
              <a:rPr lang="en-US" sz="700" b="0" dirty="0" err="1"/>
              <a:t>sched_get_priority_min</a:t>
            </a:r>
            <a:endParaRPr lang="en-US" sz="700" b="0" dirty="0"/>
          </a:p>
          <a:p>
            <a:pPr marL="0" indent="0">
              <a:buNone/>
            </a:pPr>
            <a:r>
              <a:rPr lang="en-US" sz="700" b="0" dirty="0" err="1"/>
              <a:t>sched_getaffinity</a:t>
            </a:r>
            <a:endParaRPr lang="en-US" sz="700" b="0" dirty="0"/>
          </a:p>
          <a:p>
            <a:pPr marL="0" indent="0">
              <a:buNone/>
            </a:pPr>
            <a:r>
              <a:rPr lang="en-US" sz="700" b="0" dirty="0" err="1"/>
              <a:t>sched_getattr</a:t>
            </a:r>
            <a:endParaRPr lang="en-US" sz="700" b="0" dirty="0"/>
          </a:p>
          <a:p>
            <a:pPr marL="0" indent="0">
              <a:buNone/>
            </a:pPr>
            <a:r>
              <a:rPr lang="en-US" sz="700" b="0" dirty="0" err="1"/>
              <a:t>sched_getparam</a:t>
            </a:r>
            <a:endParaRPr lang="en-US" sz="700" b="0" dirty="0"/>
          </a:p>
          <a:p>
            <a:pPr marL="0" indent="0">
              <a:buNone/>
            </a:pPr>
            <a:r>
              <a:rPr lang="en-US" sz="700" b="0" dirty="0" err="1"/>
              <a:t>sched_getscheduler</a:t>
            </a:r>
            <a:endParaRPr lang="en-US" sz="700" b="0" dirty="0"/>
          </a:p>
          <a:p>
            <a:pPr marL="0" indent="0">
              <a:buNone/>
            </a:pPr>
            <a:r>
              <a:rPr lang="en-US" sz="700" b="0" dirty="0" err="1"/>
              <a:t>sched_rr_get_interval</a:t>
            </a:r>
            <a:endParaRPr lang="en-US" sz="700" b="0" dirty="0"/>
          </a:p>
          <a:p>
            <a:pPr marL="0" indent="0">
              <a:buNone/>
            </a:pPr>
            <a:r>
              <a:rPr lang="en-US" sz="700" b="0" dirty="0" err="1"/>
              <a:t>sched_setaffinity</a:t>
            </a:r>
            <a:endParaRPr lang="en-US" sz="700" b="0" dirty="0"/>
          </a:p>
          <a:p>
            <a:pPr marL="0" indent="0">
              <a:buNone/>
            </a:pPr>
            <a:r>
              <a:rPr lang="en-US" sz="700" b="0" dirty="0" err="1"/>
              <a:t>sched_setattr</a:t>
            </a:r>
            <a:endParaRPr lang="en-US" sz="700" b="0" dirty="0"/>
          </a:p>
          <a:p>
            <a:pPr marL="0" indent="0">
              <a:buNone/>
            </a:pPr>
            <a:r>
              <a:rPr lang="en-US" sz="700" b="0" dirty="0" err="1"/>
              <a:t>sched_setparam</a:t>
            </a:r>
            <a:endParaRPr lang="en-US" sz="700" b="0" dirty="0"/>
          </a:p>
          <a:p>
            <a:pPr marL="0" indent="0">
              <a:buNone/>
            </a:pPr>
            <a:r>
              <a:rPr lang="en-US" sz="700" b="0" dirty="0" err="1"/>
              <a:t>sched_setscheduler</a:t>
            </a:r>
            <a:endParaRPr lang="en-US" sz="700" b="0" dirty="0"/>
          </a:p>
          <a:p>
            <a:pPr marL="0" indent="0">
              <a:buNone/>
            </a:pPr>
            <a:r>
              <a:rPr lang="en-US" sz="700" b="0" dirty="0" err="1"/>
              <a:t>sched_yield</a:t>
            </a:r>
            <a:endParaRPr lang="en-US" sz="700" b="0" dirty="0"/>
          </a:p>
          <a:p>
            <a:pPr marL="0" indent="0">
              <a:buNone/>
            </a:pPr>
            <a:r>
              <a:rPr lang="en-US" sz="700" b="0" dirty="0"/>
              <a:t>seccomp</a:t>
            </a:r>
          </a:p>
          <a:p>
            <a:pPr marL="0" indent="0">
              <a:buNone/>
            </a:pPr>
            <a:r>
              <a:rPr lang="en-US" sz="700" b="0" dirty="0" err="1"/>
              <a:t>semctl</a:t>
            </a:r>
            <a:endParaRPr lang="en-US" sz="700" b="0" dirty="0"/>
          </a:p>
          <a:p>
            <a:pPr marL="0" indent="0">
              <a:buNone/>
            </a:pPr>
            <a:r>
              <a:rPr lang="en-US" sz="700" b="0" dirty="0" err="1"/>
              <a:t>semget</a:t>
            </a:r>
            <a:endParaRPr lang="en-US" sz="700" b="0" dirty="0"/>
          </a:p>
          <a:p>
            <a:pPr marL="0" indent="0">
              <a:buNone/>
            </a:pPr>
            <a:r>
              <a:rPr lang="en-US" sz="700" b="0" dirty="0" err="1"/>
              <a:t>semop</a:t>
            </a:r>
            <a:endParaRPr lang="en-US" sz="700" b="0" dirty="0"/>
          </a:p>
          <a:p>
            <a:pPr marL="0" indent="0">
              <a:buNone/>
            </a:pPr>
            <a:r>
              <a:rPr lang="en-US" sz="700" b="0" dirty="0" err="1"/>
              <a:t>semtimedop</a:t>
            </a:r>
            <a:endParaRPr lang="en-US" sz="700" b="0" dirty="0"/>
          </a:p>
          <a:p>
            <a:pPr marL="0" indent="0">
              <a:buNone/>
            </a:pPr>
            <a:r>
              <a:rPr lang="en-US" sz="700" b="0" dirty="0" err="1"/>
              <a:t>sendmmsg</a:t>
            </a:r>
            <a:endParaRPr lang="en-US" sz="700" b="0" dirty="0"/>
          </a:p>
          <a:p>
            <a:pPr marL="0" indent="0">
              <a:buNone/>
            </a:pPr>
            <a:r>
              <a:rPr lang="en-US" sz="700" b="0" dirty="0" err="1"/>
              <a:t>sendmsg</a:t>
            </a:r>
            <a:endParaRPr lang="en-US" sz="700" b="0" dirty="0"/>
          </a:p>
          <a:p>
            <a:pPr marL="0" indent="0">
              <a:buNone/>
            </a:pPr>
            <a:r>
              <a:rPr lang="en-US" sz="700" b="0" dirty="0" err="1"/>
              <a:t>sendto</a:t>
            </a:r>
            <a:endParaRPr lang="en-US" sz="700" b="0" dirty="0"/>
          </a:p>
          <a:p>
            <a:pPr marL="0" indent="0">
              <a:buNone/>
            </a:pPr>
            <a:r>
              <a:rPr lang="en-US" sz="700" b="0" dirty="0" err="1"/>
              <a:t>set_mempolicy</a:t>
            </a:r>
            <a:endParaRPr lang="en-US" sz="700" b="0" dirty="0"/>
          </a:p>
          <a:p>
            <a:pPr marL="0" indent="0">
              <a:buNone/>
            </a:pPr>
            <a:r>
              <a:rPr lang="en-US" sz="700" b="0" dirty="0" err="1"/>
              <a:t>set_mempolicy_home_node</a:t>
            </a:r>
            <a:endParaRPr lang="en-US" sz="700" b="0" dirty="0"/>
          </a:p>
          <a:p>
            <a:pPr marL="0" indent="0">
              <a:buNone/>
            </a:pPr>
            <a:r>
              <a:rPr lang="en-US" sz="700" b="0" dirty="0" err="1"/>
              <a:t>set_robust_list</a:t>
            </a:r>
            <a:endParaRPr lang="en-US" sz="700" b="0" dirty="0"/>
          </a:p>
          <a:p>
            <a:pPr marL="0" indent="0">
              <a:buNone/>
            </a:pPr>
            <a:r>
              <a:rPr lang="en-US" sz="700" b="0" dirty="0" err="1"/>
              <a:t>set_tid_address</a:t>
            </a:r>
            <a:endParaRPr lang="en-US" sz="700" b="0" dirty="0"/>
          </a:p>
          <a:p>
            <a:pPr marL="0" indent="0">
              <a:buNone/>
            </a:pPr>
            <a:r>
              <a:rPr lang="en-US" sz="700" b="0" dirty="0" err="1"/>
              <a:t>setdomainname</a:t>
            </a:r>
            <a:endParaRPr lang="en-US" sz="700" b="0" dirty="0"/>
          </a:p>
          <a:p>
            <a:pPr marL="0" indent="0">
              <a:buNone/>
            </a:pPr>
            <a:r>
              <a:rPr lang="en-US" sz="700" b="0" dirty="0" err="1"/>
              <a:t>setfsgid</a:t>
            </a:r>
            <a:endParaRPr lang="en-US" sz="700" b="0" dirty="0"/>
          </a:p>
          <a:p>
            <a:pPr marL="0" indent="0">
              <a:buNone/>
            </a:pPr>
            <a:r>
              <a:rPr lang="en-US" sz="700" b="0" dirty="0" err="1"/>
              <a:t>setfsuid</a:t>
            </a:r>
            <a:endParaRPr lang="en-US" sz="700" b="0" dirty="0"/>
          </a:p>
          <a:p>
            <a:pPr marL="0" indent="0">
              <a:buNone/>
            </a:pPr>
            <a:r>
              <a:rPr lang="en-US" sz="700" b="0" dirty="0" err="1"/>
              <a:t>setgid</a:t>
            </a:r>
            <a:endParaRPr lang="en-US" sz="700" b="0" dirty="0"/>
          </a:p>
          <a:p>
            <a:pPr marL="0" indent="0">
              <a:buNone/>
            </a:pPr>
            <a:r>
              <a:rPr lang="en-US" sz="700" b="0" dirty="0" err="1"/>
              <a:t>setgroups</a:t>
            </a:r>
            <a:endParaRPr lang="en-US" sz="700" b="0" dirty="0"/>
          </a:p>
          <a:p>
            <a:pPr marL="0" indent="0">
              <a:buNone/>
            </a:pPr>
            <a:r>
              <a:rPr lang="en-US" sz="700" b="0" dirty="0" err="1"/>
              <a:t>sethostname</a:t>
            </a:r>
            <a:endParaRPr lang="en-US" sz="700" b="0" dirty="0"/>
          </a:p>
          <a:p>
            <a:pPr marL="0" indent="0">
              <a:buNone/>
            </a:pPr>
            <a:r>
              <a:rPr lang="en-US" sz="700" b="0" dirty="0" err="1"/>
              <a:t>setitimer</a:t>
            </a:r>
            <a:endParaRPr lang="en-US" sz="700" b="0" dirty="0"/>
          </a:p>
          <a:p>
            <a:pPr marL="0" indent="0">
              <a:buNone/>
            </a:pPr>
            <a:r>
              <a:rPr lang="en-US" sz="700" b="0" dirty="0" err="1"/>
              <a:t>setns</a:t>
            </a:r>
            <a:endParaRPr lang="en-US" sz="700" b="0" dirty="0"/>
          </a:p>
          <a:p>
            <a:pPr marL="0" indent="0">
              <a:buNone/>
            </a:pPr>
            <a:r>
              <a:rPr lang="en-US" sz="700" b="0" dirty="0" err="1"/>
              <a:t>setpgid</a:t>
            </a:r>
            <a:endParaRPr lang="en-US" sz="700" b="0" dirty="0"/>
          </a:p>
          <a:p>
            <a:pPr marL="0" indent="0">
              <a:buNone/>
            </a:pPr>
            <a:r>
              <a:rPr lang="en-US" sz="700" b="0" dirty="0" err="1"/>
              <a:t>setpriority</a:t>
            </a:r>
            <a:endParaRPr lang="en-US" sz="700" b="0" dirty="0"/>
          </a:p>
          <a:p>
            <a:pPr marL="0" indent="0">
              <a:buNone/>
            </a:pPr>
            <a:r>
              <a:rPr lang="en-US" sz="700" b="0" dirty="0" err="1"/>
              <a:t>setregid</a:t>
            </a:r>
            <a:endParaRPr lang="en-US" sz="700" b="0" dirty="0"/>
          </a:p>
          <a:p>
            <a:pPr marL="0" indent="0">
              <a:buNone/>
            </a:pPr>
            <a:r>
              <a:rPr lang="en-US" sz="700" b="0" dirty="0" err="1"/>
              <a:t>setresgid</a:t>
            </a:r>
            <a:endParaRPr lang="en-US" sz="700" b="0" dirty="0"/>
          </a:p>
          <a:p>
            <a:pPr marL="0" indent="0">
              <a:buNone/>
            </a:pPr>
            <a:r>
              <a:rPr lang="en-US" sz="700" b="0" dirty="0" err="1"/>
              <a:t>setresuid</a:t>
            </a:r>
            <a:endParaRPr lang="en-US" sz="700" b="0" dirty="0"/>
          </a:p>
          <a:p>
            <a:pPr marL="0" indent="0">
              <a:buNone/>
            </a:pPr>
            <a:r>
              <a:rPr lang="en-US" sz="700" b="0" dirty="0" err="1"/>
              <a:t>setreuid</a:t>
            </a:r>
            <a:endParaRPr lang="en-US" sz="700" b="0" dirty="0"/>
          </a:p>
          <a:p>
            <a:pPr marL="0" indent="0">
              <a:buNone/>
            </a:pPr>
            <a:r>
              <a:rPr lang="en-US" sz="700" b="0" dirty="0" err="1"/>
              <a:t>setrlimit</a:t>
            </a:r>
            <a:endParaRPr lang="en-US" sz="700" b="0" dirty="0"/>
          </a:p>
          <a:p>
            <a:pPr marL="0" indent="0">
              <a:buNone/>
            </a:pPr>
            <a:r>
              <a:rPr lang="en-US" sz="700" b="0" dirty="0" err="1"/>
              <a:t>setsid</a:t>
            </a:r>
            <a:endParaRPr lang="en-US" sz="700" b="0" dirty="0"/>
          </a:p>
          <a:p>
            <a:pPr marL="0" indent="0">
              <a:buNone/>
            </a:pPr>
            <a:r>
              <a:rPr lang="en-US" sz="700" b="0" dirty="0" err="1"/>
              <a:t>setsockopt</a:t>
            </a:r>
            <a:endParaRPr lang="en-US" sz="700" b="0" dirty="0"/>
          </a:p>
          <a:p>
            <a:pPr marL="0" indent="0">
              <a:buNone/>
            </a:pPr>
            <a:r>
              <a:rPr lang="en-US" sz="700" b="0" dirty="0" err="1"/>
              <a:t>settimeofday</a:t>
            </a:r>
            <a:endParaRPr lang="en-US" sz="700" b="0" dirty="0"/>
          </a:p>
          <a:p>
            <a:pPr marL="0" indent="0">
              <a:buNone/>
            </a:pPr>
            <a:r>
              <a:rPr lang="en-US" sz="700" b="0" dirty="0" err="1"/>
              <a:t>setuid</a:t>
            </a:r>
            <a:endParaRPr lang="en-US" sz="700" b="0" dirty="0"/>
          </a:p>
          <a:p>
            <a:pPr marL="0" indent="0">
              <a:buNone/>
            </a:pPr>
            <a:r>
              <a:rPr lang="en-US" sz="700" b="0" dirty="0" err="1"/>
              <a:t>setxattr</a:t>
            </a:r>
            <a:endParaRPr lang="en-US" sz="700" b="0" dirty="0"/>
          </a:p>
          <a:p>
            <a:pPr marL="0" indent="0">
              <a:buNone/>
            </a:pPr>
            <a:r>
              <a:rPr lang="en-US" sz="700" b="0" dirty="0" err="1"/>
              <a:t>shmat</a:t>
            </a:r>
            <a:endParaRPr lang="en-US" sz="700" b="0" dirty="0"/>
          </a:p>
          <a:p>
            <a:pPr marL="0" indent="0">
              <a:buNone/>
            </a:pPr>
            <a:r>
              <a:rPr lang="en-US" sz="700" b="0" dirty="0" err="1"/>
              <a:t>shmctl</a:t>
            </a:r>
            <a:endParaRPr lang="en-US" sz="700" b="0" dirty="0"/>
          </a:p>
          <a:p>
            <a:pPr marL="0" indent="0">
              <a:buNone/>
            </a:pPr>
            <a:r>
              <a:rPr lang="en-US" sz="700" b="0" dirty="0" err="1"/>
              <a:t>shmdt</a:t>
            </a:r>
            <a:endParaRPr lang="en-US" sz="700" b="0" dirty="0"/>
          </a:p>
          <a:p>
            <a:pPr marL="0" indent="0">
              <a:buNone/>
            </a:pPr>
            <a:r>
              <a:rPr lang="en-US" sz="700" b="0" dirty="0" err="1"/>
              <a:t>shmget</a:t>
            </a:r>
            <a:endParaRPr lang="en-US" sz="700" b="0" dirty="0"/>
          </a:p>
          <a:p>
            <a:pPr marL="0" indent="0">
              <a:buNone/>
            </a:pPr>
            <a:r>
              <a:rPr lang="en-US" sz="700" b="0" dirty="0"/>
              <a:t>shutdown</a:t>
            </a:r>
          </a:p>
          <a:p>
            <a:pPr marL="0" indent="0">
              <a:buNone/>
            </a:pPr>
            <a:r>
              <a:rPr lang="en-US" sz="700" b="0" dirty="0" err="1"/>
              <a:t>sigaltstack</a:t>
            </a:r>
            <a:endParaRPr lang="en-US" sz="700" b="0" dirty="0"/>
          </a:p>
          <a:p>
            <a:pPr marL="0" indent="0">
              <a:buNone/>
            </a:pPr>
            <a:r>
              <a:rPr lang="en-US" sz="700" b="0" dirty="0"/>
              <a:t>signalfd4</a:t>
            </a:r>
          </a:p>
          <a:p>
            <a:pPr marL="0" indent="0">
              <a:buNone/>
            </a:pPr>
            <a:r>
              <a:rPr lang="en-US" sz="700" b="0" dirty="0"/>
              <a:t>socket</a:t>
            </a:r>
          </a:p>
          <a:p>
            <a:pPr marL="0" indent="0">
              <a:buNone/>
            </a:pPr>
            <a:r>
              <a:rPr lang="en-US" sz="700" b="0" dirty="0" err="1"/>
              <a:t>socketpair</a:t>
            </a:r>
            <a:endParaRPr lang="en-US" sz="700" b="0" dirty="0"/>
          </a:p>
          <a:p>
            <a:pPr marL="0" indent="0">
              <a:buNone/>
            </a:pPr>
            <a:r>
              <a:rPr lang="en-US" sz="700" b="0" dirty="0"/>
              <a:t>splice</a:t>
            </a:r>
          </a:p>
          <a:p>
            <a:pPr marL="0" indent="0">
              <a:buNone/>
            </a:pPr>
            <a:r>
              <a:rPr lang="en-US" sz="700" b="0" dirty="0" err="1"/>
              <a:t>statx</a:t>
            </a:r>
            <a:endParaRPr lang="en-US" sz="700" b="0" dirty="0"/>
          </a:p>
          <a:p>
            <a:pPr marL="0" indent="0">
              <a:buNone/>
            </a:pPr>
            <a:r>
              <a:rPr lang="en-US" sz="700" b="0" dirty="0" err="1"/>
              <a:t>swapoff</a:t>
            </a:r>
            <a:endParaRPr lang="en-US" sz="700" b="0" dirty="0"/>
          </a:p>
          <a:p>
            <a:pPr marL="0" indent="0">
              <a:buNone/>
            </a:pPr>
            <a:r>
              <a:rPr lang="en-US" sz="700" b="0" dirty="0" err="1"/>
              <a:t>swapon</a:t>
            </a:r>
            <a:endParaRPr lang="en-US" sz="700" b="0" dirty="0"/>
          </a:p>
          <a:p>
            <a:pPr marL="0" indent="0">
              <a:buNone/>
            </a:pPr>
            <a:r>
              <a:rPr lang="en-US" sz="700" b="0" dirty="0" err="1"/>
              <a:t>symlinkat</a:t>
            </a:r>
            <a:endParaRPr lang="en-US" sz="700" b="0" dirty="0"/>
          </a:p>
          <a:p>
            <a:pPr marL="0" indent="0">
              <a:buNone/>
            </a:pPr>
            <a:r>
              <a:rPr lang="en-US" sz="700" b="0" dirty="0"/>
              <a:t>sync</a:t>
            </a:r>
          </a:p>
          <a:p>
            <a:pPr marL="0" indent="0">
              <a:buNone/>
            </a:pPr>
            <a:r>
              <a:rPr lang="en-US" sz="700" b="0" dirty="0" err="1"/>
              <a:t>sync_file_range</a:t>
            </a:r>
            <a:endParaRPr lang="en-US" sz="700" b="0" dirty="0"/>
          </a:p>
          <a:p>
            <a:pPr marL="0" indent="0">
              <a:buNone/>
            </a:pPr>
            <a:r>
              <a:rPr lang="en-US" sz="700" b="0" dirty="0"/>
              <a:t>sync_file_range2</a:t>
            </a:r>
          </a:p>
          <a:p>
            <a:pPr marL="0" indent="0">
              <a:buNone/>
            </a:pPr>
            <a:r>
              <a:rPr lang="en-US" sz="700" b="0" dirty="0" err="1"/>
              <a:t>syncfs</a:t>
            </a:r>
            <a:endParaRPr lang="en-US" sz="700" b="0" dirty="0"/>
          </a:p>
          <a:p>
            <a:pPr marL="0" indent="0">
              <a:buNone/>
            </a:pPr>
            <a:r>
              <a:rPr lang="en-US" sz="700" b="0" dirty="0" err="1"/>
              <a:t>sysinfo</a:t>
            </a:r>
            <a:endParaRPr lang="en-US" sz="700" b="0" dirty="0"/>
          </a:p>
          <a:p>
            <a:pPr marL="0" indent="0">
              <a:buNone/>
            </a:pPr>
            <a:r>
              <a:rPr lang="en-US" sz="700" b="0" dirty="0"/>
              <a:t>syslog</a:t>
            </a:r>
          </a:p>
          <a:p>
            <a:pPr marL="0" indent="0">
              <a:buNone/>
            </a:pPr>
            <a:r>
              <a:rPr lang="en-US" sz="700" b="0" dirty="0"/>
              <a:t>tee</a:t>
            </a:r>
          </a:p>
          <a:p>
            <a:pPr marL="0" indent="0">
              <a:buNone/>
            </a:pPr>
            <a:r>
              <a:rPr lang="en-US" sz="700" b="0" dirty="0" err="1"/>
              <a:t>tgkill</a:t>
            </a:r>
            <a:endParaRPr lang="en-US" sz="700" b="0" dirty="0"/>
          </a:p>
          <a:p>
            <a:pPr marL="0" indent="0">
              <a:buNone/>
            </a:pPr>
            <a:r>
              <a:rPr lang="en-US" sz="700" b="0" dirty="0" err="1"/>
              <a:t>timer_create</a:t>
            </a:r>
            <a:endParaRPr lang="en-US" sz="700" b="0" dirty="0"/>
          </a:p>
          <a:p>
            <a:pPr marL="0" indent="0">
              <a:buNone/>
            </a:pPr>
            <a:r>
              <a:rPr lang="en-US" sz="700" b="0" dirty="0" err="1"/>
              <a:t>timer_delete</a:t>
            </a:r>
            <a:endParaRPr lang="en-US" sz="700" b="0" dirty="0"/>
          </a:p>
          <a:p>
            <a:pPr marL="0" indent="0">
              <a:buNone/>
            </a:pPr>
            <a:r>
              <a:rPr lang="en-US" sz="700" b="0" dirty="0" err="1"/>
              <a:t>timer_getoverrun</a:t>
            </a:r>
            <a:endParaRPr lang="en-US" sz="700" b="0" dirty="0"/>
          </a:p>
          <a:p>
            <a:pPr marL="0" indent="0">
              <a:buNone/>
            </a:pPr>
            <a:r>
              <a:rPr lang="en-US" sz="700" b="0" dirty="0" err="1"/>
              <a:t>timer_gettime</a:t>
            </a:r>
            <a:endParaRPr lang="en-US" sz="700" b="0" dirty="0"/>
          </a:p>
          <a:p>
            <a:pPr marL="0" indent="0">
              <a:buNone/>
            </a:pPr>
            <a:r>
              <a:rPr lang="en-US" sz="700" b="0" dirty="0" err="1"/>
              <a:t>timer_settime</a:t>
            </a:r>
            <a:endParaRPr lang="en-US" sz="700" b="0" dirty="0"/>
          </a:p>
          <a:p>
            <a:pPr marL="0" indent="0">
              <a:buNone/>
            </a:pPr>
            <a:r>
              <a:rPr lang="en-US" sz="700" b="0" dirty="0" err="1"/>
              <a:t>timerfd_create</a:t>
            </a:r>
            <a:endParaRPr lang="en-US" sz="700" b="0" dirty="0"/>
          </a:p>
          <a:p>
            <a:pPr marL="0" indent="0">
              <a:buNone/>
            </a:pPr>
            <a:r>
              <a:rPr lang="en-US" sz="700" b="0" dirty="0" err="1"/>
              <a:t>timerfd_gettime</a:t>
            </a:r>
            <a:endParaRPr lang="en-US" sz="700" b="0" dirty="0"/>
          </a:p>
          <a:p>
            <a:pPr marL="0" indent="0">
              <a:buNone/>
            </a:pPr>
            <a:r>
              <a:rPr lang="en-US" sz="700" b="0" dirty="0" err="1"/>
              <a:t>timerfd_settime</a:t>
            </a:r>
            <a:endParaRPr lang="en-US" sz="700" b="0" dirty="0"/>
          </a:p>
          <a:p>
            <a:pPr marL="0" indent="0">
              <a:buNone/>
            </a:pPr>
            <a:r>
              <a:rPr lang="en-US" sz="700" b="0" dirty="0"/>
              <a:t>times</a:t>
            </a:r>
          </a:p>
          <a:p>
            <a:pPr marL="0" indent="0">
              <a:buNone/>
            </a:pPr>
            <a:r>
              <a:rPr lang="en-US" sz="700" b="0" dirty="0" err="1"/>
              <a:t>tkill</a:t>
            </a:r>
            <a:endParaRPr lang="en-US" sz="700" b="0" dirty="0"/>
          </a:p>
          <a:p>
            <a:pPr marL="0" indent="0">
              <a:buNone/>
            </a:pPr>
            <a:r>
              <a:rPr lang="en-US" sz="700" b="0" dirty="0" err="1"/>
              <a:t>umask</a:t>
            </a:r>
            <a:endParaRPr lang="en-US" sz="700" b="0" dirty="0"/>
          </a:p>
          <a:p>
            <a:pPr marL="0" indent="0">
              <a:buNone/>
            </a:pPr>
            <a:r>
              <a:rPr lang="en-US" sz="700" b="0" dirty="0"/>
              <a:t>umount2</a:t>
            </a:r>
          </a:p>
          <a:p>
            <a:pPr marL="0" indent="0">
              <a:buNone/>
            </a:pPr>
            <a:r>
              <a:rPr lang="en-US" sz="700" b="0" dirty="0" err="1"/>
              <a:t>uname</a:t>
            </a:r>
            <a:endParaRPr lang="en-US" sz="700" b="0" dirty="0"/>
          </a:p>
          <a:p>
            <a:pPr marL="0" indent="0">
              <a:buNone/>
            </a:pPr>
            <a:r>
              <a:rPr lang="en-US" sz="700" b="0" dirty="0" err="1"/>
              <a:t>unlinkat</a:t>
            </a:r>
            <a:endParaRPr lang="en-US" sz="700" b="0" dirty="0"/>
          </a:p>
          <a:p>
            <a:pPr marL="0" indent="0">
              <a:buNone/>
            </a:pPr>
            <a:r>
              <a:rPr lang="en-US" sz="700" b="0" dirty="0" err="1"/>
              <a:t>unshare</a:t>
            </a:r>
            <a:endParaRPr lang="en-US" sz="700" b="0" dirty="0"/>
          </a:p>
          <a:p>
            <a:pPr marL="0" indent="0">
              <a:buNone/>
            </a:pPr>
            <a:r>
              <a:rPr lang="en-US" sz="700" b="0" dirty="0" err="1"/>
              <a:t>userfaultfd</a:t>
            </a:r>
            <a:endParaRPr lang="en-US" sz="700" b="0" dirty="0"/>
          </a:p>
          <a:p>
            <a:pPr marL="0" indent="0">
              <a:buNone/>
            </a:pPr>
            <a:r>
              <a:rPr lang="en-US" sz="700" b="0" dirty="0" err="1"/>
              <a:t>utimensat</a:t>
            </a:r>
            <a:endParaRPr lang="en-US" sz="700" b="0" dirty="0"/>
          </a:p>
          <a:p>
            <a:pPr marL="0" indent="0">
              <a:buNone/>
            </a:pPr>
            <a:r>
              <a:rPr lang="en-US" sz="700" b="0" dirty="0" err="1"/>
              <a:t>vhangup</a:t>
            </a:r>
            <a:endParaRPr lang="en-US" sz="700" b="0" dirty="0"/>
          </a:p>
          <a:p>
            <a:pPr marL="0" indent="0">
              <a:buNone/>
            </a:pPr>
            <a:r>
              <a:rPr lang="en-US" sz="700" b="0" dirty="0" err="1"/>
              <a:t>vmsplice</a:t>
            </a:r>
            <a:endParaRPr lang="en-US" sz="700" b="0" dirty="0"/>
          </a:p>
          <a:p>
            <a:pPr marL="0" indent="0">
              <a:buNone/>
            </a:pPr>
            <a:r>
              <a:rPr lang="en-US" sz="700" b="0" dirty="0"/>
              <a:t>wait4</a:t>
            </a:r>
          </a:p>
          <a:p>
            <a:pPr marL="0" indent="0">
              <a:buNone/>
            </a:pPr>
            <a:r>
              <a:rPr lang="en-US" sz="700" b="0" dirty="0" err="1"/>
              <a:t>waitid</a:t>
            </a:r>
            <a:endParaRPr lang="en-US" sz="700" b="0" dirty="0"/>
          </a:p>
          <a:p>
            <a:pPr marL="0" indent="0">
              <a:buNone/>
            </a:pPr>
            <a:r>
              <a:rPr lang="en-US" sz="700" b="0" dirty="0"/>
              <a:t>write</a:t>
            </a:r>
          </a:p>
          <a:p>
            <a:pPr marL="0" indent="0">
              <a:buNone/>
            </a:pPr>
            <a:r>
              <a:rPr lang="en-US" sz="700" b="0" dirty="0" err="1"/>
              <a:t>writev</a:t>
            </a:r>
            <a:endParaRPr lang="en-US" sz="700" b="0" dirty="0"/>
          </a:p>
          <a:p>
            <a:pPr marL="0" indent="0">
              <a:buNone/>
            </a:pPr>
            <a:endParaRPr lang="en-US" sz="700" b="0" dirty="0"/>
          </a:p>
        </p:txBody>
      </p:sp>
    </p:spTree>
    <p:extLst>
      <p:ext uri="{BB962C8B-B14F-4D97-AF65-F5344CB8AC3E}">
        <p14:creationId xmlns:p14="http://schemas.microsoft.com/office/powerpoint/2010/main" val="233025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620912" cy="573088"/>
          </a:xfrm>
        </p:spPr>
        <p:txBody>
          <a:bodyPr/>
          <a:lstStyle/>
          <a:p>
            <a:r>
              <a:rPr lang="en-US" dirty="0"/>
              <a:t>System Call Error Handling</a:t>
            </a:r>
          </a:p>
        </p:txBody>
      </p:sp>
      <p:sp>
        <p:nvSpPr>
          <p:cNvPr id="487427" name="Rectangle 3"/>
          <p:cNvSpPr>
            <a:spLocks noGrp="1" noChangeArrowheads="1"/>
          </p:cNvSpPr>
          <p:nvPr>
            <p:ph type="body" idx="1"/>
          </p:nvPr>
        </p:nvSpPr>
        <p:spPr>
          <a:xfrm>
            <a:off x="381000" y="1104899"/>
            <a:ext cx="8294687" cy="2647771"/>
          </a:xfrm>
        </p:spPr>
        <p:txBody>
          <a:bodyPr/>
          <a:lstStyle/>
          <a:p>
            <a:r>
              <a:rPr lang="en-US" dirty="0"/>
              <a:t>Almost all system-level operations can fail</a:t>
            </a:r>
          </a:p>
          <a:p>
            <a:pPr lvl="1"/>
            <a:r>
              <a:rPr lang="en-US" dirty="0"/>
              <a:t>Only exception is the handful of functions that return </a:t>
            </a:r>
            <a:r>
              <a:rPr lang="en-US" dirty="0">
                <a:latin typeface="Courier New"/>
                <a:cs typeface="Courier New"/>
              </a:rPr>
              <a:t>void</a:t>
            </a:r>
          </a:p>
          <a:p>
            <a:pPr lvl="1"/>
            <a:r>
              <a:rPr lang="en-US" dirty="0"/>
              <a:t>You must explicitly check for failure</a:t>
            </a:r>
          </a:p>
          <a:p>
            <a:r>
              <a:rPr lang="en-US" dirty="0"/>
              <a:t>On error, most system-level functions return −1 and set global variable </a:t>
            </a:r>
            <a:r>
              <a:rPr lang="en-US" dirty="0" err="1">
                <a:latin typeface="Courier New"/>
                <a:cs typeface="Courier New"/>
              </a:rPr>
              <a:t>errno</a:t>
            </a:r>
            <a:r>
              <a:rPr lang="en-US" dirty="0"/>
              <a:t> to indicate cause. </a:t>
            </a:r>
          </a:p>
          <a:p>
            <a:r>
              <a:rPr lang="en-US" dirty="0"/>
              <a:t>Example:</a:t>
            </a:r>
          </a:p>
          <a:p>
            <a:pPr marL="457200" lvl="1" indent="0">
              <a:buNone/>
            </a:pPr>
            <a:endParaRPr lang="en-US" dirty="0"/>
          </a:p>
        </p:txBody>
      </p:sp>
      <p:sp>
        <p:nvSpPr>
          <p:cNvPr id="28" name="Text Box 4"/>
          <p:cNvSpPr txBox="1">
            <a:spLocks noChangeArrowheads="1"/>
          </p:cNvSpPr>
          <p:nvPr/>
        </p:nvSpPr>
        <p:spPr bwMode="auto">
          <a:xfrm>
            <a:off x="228600" y="3810000"/>
            <a:ext cx="8594019" cy="1477328"/>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pid_t pid = fork();</a:t>
            </a:r>
          </a:p>
          <a:p>
            <a:r>
              <a:rPr lang="nb-NO" sz="1800" dirty="0">
                <a:solidFill>
                  <a:srgbClr val="000000"/>
                </a:solidFill>
                <a:latin typeface="Courier New"/>
                <a:cs typeface="Courier New"/>
              </a:rPr>
              <a:t>    </a:t>
            </a:r>
            <a:r>
              <a:rPr lang="nb-NO" sz="1800" dirty="0">
                <a:solidFill>
                  <a:srgbClr val="C200FF"/>
                </a:solidFill>
                <a:latin typeface="Courier New"/>
                <a:cs typeface="Courier New"/>
              </a:rPr>
              <a:t>if</a:t>
            </a:r>
            <a:r>
              <a:rPr lang="nb-NO" sz="1800" dirty="0">
                <a:solidFill>
                  <a:srgbClr val="000000"/>
                </a:solidFill>
                <a:latin typeface="Courier New"/>
                <a:cs typeface="Courier New"/>
              </a:rPr>
              <a:t> (pid == -1) {</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fprintf</a:t>
            </a:r>
            <a:r>
              <a:rPr lang="nb-NO" sz="1800" dirty="0">
                <a:solidFill>
                  <a:srgbClr val="000000"/>
                </a:solidFill>
                <a:latin typeface="Courier New"/>
                <a:cs typeface="Courier New"/>
              </a:rPr>
              <a:t>(</a:t>
            </a:r>
            <a:r>
              <a:rPr lang="nb-NO" sz="1800" dirty="0" err="1">
                <a:solidFill>
                  <a:srgbClr val="000000"/>
                </a:solidFill>
                <a:latin typeface="Courier New"/>
                <a:cs typeface="Courier New"/>
              </a:rPr>
              <a:t>stderr</a:t>
            </a:r>
            <a:r>
              <a:rPr lang="nb-NO" sz="1800" dirty="0">
                <a:solidFill>
                  <a:srgbClr val="000000"/>
                </a:solidFill>
                <a:latin typeface="Courier New"/>
                <a:cs typeface="Courier New"/>
              </a:rPr>
              <a:t>, </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 %s\n"</a:t>
            </a:r>
            <a:r>
              <a:rPr lang="nb-NO" sz="1800" dirty="0">
                <a:solidFill>
                  <a:srgbClr val="000000"/>
                </a:solidFill>
                <a:latin typeface="Courier New"/>
                <a:cs typeface="Courier New"/>
              </a:rPr>
              <a:t>, </a:t>
            </a:r>
            <a:r>
              <a:rPr lang="nb-NO" sz="1800" dirty="0" err="1">
                <a:solidFill>
                  <a:srgbClr val="000000"/>
                </a:solidFill>
                <a:latin typeface="Courier New"/>
                <a:cs typeface="Courier New"/>
              </a:rPr>
              <a:t>strerror</a:t>
            </a:r>
            <a:r>
              <a:rPr lang="nb-NO" sz="1800" dirty="0">
                <a:solidFill>
                  <a:srgbClr val="000000"/>
                </a:solidFill>
                <a:latin typeface="Courier New"/>
                <a:cs typeface="Courier New"/>
              </a:rPr>
              <a:t>(</a:t>
            </a:r>
            <a:r>
              <a:rPr lang="nb-NO" sz="1800" dirty="0" err="1">
                <a:solidFill>
                  <a:srgbClr val="000000"/>
                </a:solidFill>
                <a:latin typeface="Courier New"/>
                <a:cs typeface="Courier New"/>
              </a:rPr>
              <a:t>errno</a:t>
            </a:r>
            <a:r>
              <a:rPr lang="nb-NO" sz="1800" dirty="0">
                <a:solidFill>
                  <a:srgbClr val="000000"/>
                </a:solidFill>
                <a:latin typeface="Courier New"/>
                <a:cs typeface="Courier New"/>
              </a:rPr>
              <a:t>));</a:t>
            </a:r>
          </a:p>
          <a:p>
            <a:r>
              <a:rPr lang="nb-NO" sz="1800" dirty="0">
                <a:solidFill>
                  <a:srgbClr val="000000"/>
                </a:solidFill>
                <a:latin typeface="Courier New"/>
                <a:cs typeface="Courier New"/>
              </a:rPr>
              <a:t>        exit(1);</a:t>
            </a:r>
          </a:p>
          <a:p>
            <a:r>
              <a:rPr lang="nb-NO" sz="1800" dirty="0">
                <a:solidFill>
                  <a:srgbClr val="000000"/>
                </a:solidFill>
                <a:latin typeface="Courier New"/>
                <a:cs typeface="Courier New"/>
              </a:rPr>
              <a:t>    }</a:t>
            </a:r>
            <a:endParaRPr lang="en-US" sz="1800" dirty="0">
              <a:latin typeface="Courier New"/>
              <a:cs typeface="Courier New"/>
            </a:endParaRPr>
          </a:p>
        </p:txBody>
      </p:sp>
    </p:spTree>
    <p:extLst>
      <p:ext uri="{BB962C8B-B14F-4D97-AF65-F5344CB8AC3E}">
        <p14:creationId xmlns:p14="http://schemas.microsoft.com/office/powerpoint/2010/main" val="2164080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Error-reporting functions	</a:t>
            </a:r>
          </a:p>
        </p:txBody>
      </p:sp>
      <p:sp>
        <p:nvSpPr>
          <p:cNvPr id="3" name="Content Placeholder 2"/>
          <p:cNvSpPr>
            <a:spLocks noGrp="1"/>
          </p:cNvSpPr>
          <p:nvPr>
            <p:ph idx="1"/>
          </p:nvPr>
        </p:nvSpPr>
        <p:spPr>
          <a:xfrm>
            <a:off x="396875" y="1362075"/>
            <a:ext cx="7896225" cy="466725"/>
          </a:xfrm>
        </p:spPr>
        <p:txBody>
          <a:bodyPr/>
          <a:lstStyle/>
          <a:p>
            <a:r>
              <a:rPr lang="en-US" dirty="0"/>
              <a:t>Can simplify somewhat using an </a:t>
            </a:r>
            <a:r>
              <a:rPr lang="en-US" i="1" dirty="0"/>
              <a:t>error-reporting function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 always appropriate to exit when something goes wrong.</a:t>
            </a:r>
          </a:p>
        </p:txBody>
      </p:sp>
      <p:sp>
        <p:nvSpPr>
          <p:cNvPr id="4" name="Text Box 4"/>
          <p:cNvSpPr txBox="1">
            <a:spLocks noChangeArrowheads="1"/>
          </p:cNvSpPr>
          <p:nvPr/>
        </p:nvSpPr>
        <p:spPr bwMode="auto">
          <a:xfrm>
            <a:off x="433209" y="1981200"/>
            <a:ext cx="7664854" cy="1477328"/>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unix_error</a:t>
            </a:r>
            <a:r>
              <a:rPr lang="en-US" sz="1800" dirty="0">
                <a:solidFill>
                  <a:srgbClr val="000000"/>
                </a:solidFill>
                <a:latin typeface="Courier New"/>
                <a:cs typeface="Courier New"/>
              </a:rPr>
              <a:t>(</a:t>
            </a:r>
            <a:r>
              <a:rPr lang="en-US" sz="1800" dirty="0">
                <a:solidFill>
                  <a:srgbClr val="2D961E"/>
                </a:solidFill>
                <a:latin typeface="Courier New"/>
                <a:cs typeface="Courier New"/>
              </a:rPr>
              <a:t>char</a:t>
            </a:r>
            <a:r>
              <a:rPr lang="en-US" sz="1800" dirty="0">
                <a:solidFill>
                  <a:srgbClr val="000000"/>
                </a:solidFill>
                <a:latin typeface="Courier New"/>
                <a:cs typeface="Courier New"/>
              </a:rPr>
              <a:t> *</a:t>
            </a:r>
            <a:r>
              <a:rPr lang="en-US" sz="1800" dirty="0" err="1">
                <a:solidFill>
                  <a:srgbClr val="C1651C"/>
                </a:solidFill>
                <a:latin typeface="Courier New"/>
                <a:cs typeface="Courier New"/>
              </a:rPr>
              <a:t>msg</a:t>
            </a:r>
            <a:r>
              <a:rPr lang="en-US" sz="1800" dirty="0">
                <a:solidFill>
                  <a:srgbClr val="000000"/>
                </a:solidFill>
                <a:latin typeface="Courier New"/>
                <a:cs typeface="Courier New"/>
              </a:rPr>
              <a:t>) </a:t>
            </a:r>
            <a:r>
              <a:rPr lang="en-US" sz="1800" dirty="0">
                <a:solidFill>
                  <a:srgbClr val="CB2418"/>
                </a:solidFill>
                <a:latin typeface="Courier New"/>
                <a:cs typeface="Courier New"/>
              </a:rPr>
              <a:t>/* Unix-style error */</a:t>
            </a:r>
            <a:endParaRPr lang="en-US" sz="1800" dirty="0">
              <a:solidFill>
                <a:srgbClr val="000000"/>
              </a:solidFill>
              <a:latin typeface="Courier New"/>
              <a:cs typeface="Courier New"/>
            </a:endParaRP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fprintf</a:t>
            </a:r>
            <a:r>
              <a:rPr lang="en-US" sz="1800" dirty="0">
                <a:solidFill>
                  <a:srgbClr val="000000"/>
                </a:solidFill>
                <a:latin typeface="Courier New"/>
                <a:cs typeface="Courier New"/>
              </a:rPr>
              <a:t>(</a:t>
            </a:r>
            <a:r>
              <a:rPr lang="en-US" sz="1800" dirty="0" err="1">
                <a:solidFill>
                  <a:srgbClr val="000000"/>
                </a:solidFill>
                <a:latin typeface="Courier New"/>
                <a:cs typeface="Courier New"/>
              </a:rPr>
              <a:t>stderr</a:t>
            </a:r>
            <a:r>
              <a:rPr lang="en-US" sz="1800" dirty="0">
                <a:solidFill>
                  <a:srgbClr val="000000"/>
                </a:solidFill>
                <a:latin typeface="Courier New"/>
                <a:cs typeface="Courier New"/>
              </a:rPr>
              <a:t>, </a:t>
            </a:r>
            <a:r>
              <a:rPr lang="en-US" sz="1800" dirty="0">
                <a:solidFill>
                  <a:srgbClr val="9D206F"/>
                </a:solidFill>
                <a:latin typeface="Courier New"/>
                <a:cs typeface="Courier New"/>
              </a:rPr>
              <a:t>"%s: %s\n"</a:t>
            </a:r>
            <a:r>
              <a:rPr lang="en-US" sz="1800" dirty="0">
                <a:solidFill>
                  <a:srgbClr val="000000"/>
                </a:solidFill>
                <a:latin typeface="Courier New"/>
                <a:cs typeface="Courier New"/>
              </a:rPr>
              <a:t>, </a:t>
            </a:r>
            <a:r>
              <a:rPr lang="en-US" sz="1800" dirty="0" err="1">
                <a:solidFill>
                  <a:srgbClr val="000000"/>
                </a:solidFill>
                <a:latin typeface="Courier New"/>
                <a:cs typeface="Courier New"/>
              </a:rPr>
              <a:t>msg</a:t>
            </a:r>
            <a:r>
              <a:rPr lang="en-US" sz="1800" dirty="0">
                <a:solidFill>
                  <a:srgbClr val="000000"/>
                </a:solidFill>
                <a:latin typeface="Courier New"/>
                <a:cs typeface="Courier New"/>
              </a:rPr>
              <a:t>, </a:t>
            </a:r>
            <a:r>
              <a:rPr lang="en-US" sz="1800" dirty="0" err="1">
                <a:solidFill>
                  <a:srgbClr val="000000"/>
                </a:solidFill>
                <a:latin typeface="Courier New"/>
                <a:cs typeface="Courier New"/>
              </a:rPr>
              <a:t>strerror</a:t>
            </a:r>
            <a:r>
              <a:rPr lang="en-US" sz="1800" dirty="0">
                <a:solidFill>
                  <a:srgbClr val="000000"/>
                </a:solidFill>
                <a:latin typeface="Courier New"/>
                <a:cs typeface="Courier New"/>
              </a:rPr>
              <a:t>(</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a:t>
            </a:r>
          </a:p>
          <a:p>
            <a:r>
              <a:rPr lang="en-US" sz="1800" dirty="0">
                <a:solidFill>
                  <a:srgbClr val="000000"/>
                </a:solidFill>
                <a:latin typeface="Courier New"/>
                <a:cs typeface="Courier New"/>
              </a:rPr>
              <a:t>    exit(1);</a:t>
            </a:r>
          </a:p>
          <a:p>
            <a:r>
              <a:rPr lang="en-US"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33209" y="4098667"/>
            <a:ext cx="4182555" cy="923330"/>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pid_t pid = fork();</a:t>
            </a:r>
          </a:p>
          <a:p>
            <a:r>
              <a:rPr lang="nb-NO" sz="1800" dirty="0">
                <a:solidFill>
                  <a:srgbClr val="C200FF"/>
                </a:solidFill>
                <a:latin typeface="Courier New"/>
                <a:cs typeface="Courier New"/>
              </a:rPr>
              <a:t>  if</a:t>
            </a:r>
            <a:r>
              <a:rPr lang="nb-NO" sz="1800" dirty="0">
                <a:solidFill>
                  <a:srgbClr val="000000"/>
                </a:solidFill>
                <a:latin typeface="Courier New"/>
                <a:cs typeface="Courier New"/>
              </a:rPr>
              <a:t> (pid == -1)</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endParaRPr lang="en-US" sz="1800" dirty="0">
              <a:latin typeface="Courier New"/>
              <a:cs typeface="Courier New"/>
            </a:endParaRPr>
          </a:p>
        </p:txBody>
      </p:sp>
      <p:grpSp>
        <p:nvGrpSpPr>
          <p:cNvPr id="10" name="Group 9"/>
          <p:cNvGrpSpPr/>
          <p:nvPr/>
        </p:nvGrpSpPr>
        <p:grpSpPr>
          <a:xfrm>
            <a:off x="1981200" y="3200400"/>
            <a:ext cx="7010400" cy="1359932"/>
            <a:chOff x="1447800" y="3048000"/>
            <a:chExt cx="7010400" cy="1359932"/>
          </a:xfrm>
        </p:grpSpPr>
        <p:sp>
          <p:nvSpPr>
            <p:cNvPr id="7" name="TextBox 6"/>
            <p:cNvSpPr txBox="1"/>
            <p:nvPr/>
          </p:nvSpPr>
          <p:spPr>
            <a:xfrm>
              <a:off x="5410200" y="4038600"/>
              <a:ext cx="3048000" cy="369332"/>
            </a:xfrm>
            <a:prstGeom prst="rect">
              <a:avLst/>
            </a:prstGeom>
            <a:solidFill>
              <a:srgbClr val="FFC000"/>
            </a:solidFill>
          </p:spPr>
          <p:txBody>
            <a:bodyPr wrap="square" rtlCol="0">
              <a:spAutoFit/>
            </a:bodyPr>
            <a:lstStyle/>
            <a:p>
              <a:r>
                <a:rPr lang="en-US" sz="1800" dirty="0">
                  <a:latin typeface="Calibri" pitchFamily="34" charset="0"/>
                </a:rPr>
                <a:t>Note: </a:t>
              </a:r>
              <a:r>
                <a:rPr lang="en-US" sz="1800" dirty="0" err="1">
                  <a:latin typeface="Calibri" pitchFamily="34" charset="0"/>
                </a:rPr>
                <a:t>csapp.c</a:t>
              </a:r>
              <a:r>
                <a:rPr lang="en-US" sz="1800" dirty="0">
                  <a:latin typeface="Calibri" pitchFamily="34" charset="0"/>
                </a:rPr>
                <a:t> exits with 0.</a:t>
              </a:r>
            </a:p>
          </p:txBody>
        </p:sp>
        <p:cxnSp>
          <p:nvCxnSpPr>
            <p:cNvPr id="9" name="Straight Arrow Connector 8"/>
            <p:cNvCxnSpPr>
              <a:stCxn id="7" idx="1"/>
            </p:cNvCxnSpPr>
            <p:nvPr/>
          </p:nvCxnSpPr>
          <p:spPr bwMode="auto">
            <a:xfrm flipH="1" flipV="1">
              <a:off x="1447800" y="3048000"/>
              <a:ext cx="3962400" cy="1175266"/>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Wrappers	</a:t>
            </a:r>
          </a:p>
        </p:txBody>
      </p:sp>
      <p:sp>
        <p:nvSpPr>
          <p:cNvPr id="3" name="Content Placeholder 2"/>
          <p:cNvSpPr>
            <a:spLocks noGrp="1"/>
          </p:cNvSpPr>
          <p:nvPr>
            <p:ph idx="1"/>
          </p:nvPr>
        </p:nvSpPr>
        <p:spPr>
          <a:xfrm>
            <a:off x="396875" y="1362075"/>
            <a:ext cx="7896225" cy="847725"/>
          </a:xfrm>
        </p:spPr>
        <p:txBody>
          <a:bodyPr/>
          <a:lstStyle/>
          <a:p>
            <a:r>
              <a:rPr lang="en-US" dirty="0"/>
              <a:t>We simplify the code we present to you even further by using Stevens</a:t>
            </a:r>
            <a:r>
              <a:rPr lang="en-US" baseline="30000" dirty="0"/>
              <a:t>1</a:t>
            </a:r>
            <a:r>
              <a:rPr lang="en-US" dirty="0"/>
              <a:t>-style error-handling wrappers: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 what you generally want to do in a real application</a:t>
            </a:r>
          </a:p>
          <a:p>
            <a:pPr marL="0" indent="0">
              <a:buNone/>
            </a:pPr>
            <a:endParaRPr lang="en-US" sz="1000" baseline="30000" dirty="0"/>
          </a:p>
          <a:p>
            <a:pPr marL="0" indent="0">
              <a:buNone/>
            </a:pPr>
            <a:r>
              <a:rPr lang="en-US" sz="1200" baseline="30000" dirty="0"/>
              <a:t>1</a:t>
            </a:r>
            <a:r>
              <a:rPr lang="en-US" sz="1200" dirty="0"/>
              <a:t>e.g., in “UNIX Network Programming: The sockets networking API“ W. Richard Stevens</a:t>
            </a:r>
          </a:p>
        </p:txBody>
      </p:sp>
      <p:sp>
        <p:nvSpPr>
          <p:cNvPr id="4" name="Text Box 4"/>
          <p:cNvSpPr txBox="1">
            <a:spLocks noChangeArrowheads="1"/>
          </p:cNvSpPr>
          <p:nvPr/>
        </p:nvSpPr>
        <p:spPr bwMode="auto">
          <a:xfrm>
            <a:off x="433209" y="2408872"/>
            <a:ext cx="4770769"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err="1">
                <a:solidFill>
                  <a:srgbClr val="2D961E"/>
                </a:solidFill>
                <a:latin typeface="Courier New"/>
                <a:cs typeface="Courier New"/>
              </a:rPr>
              <a:t>pid_t</a:t>
            </a:r>
            <a:r>
              <a:rPr lang="en-US" sz="1800" dirty="0">
                <a:solidFill>
                  <a:srgbClr val="000000"/>
                </a:solidFill>
                <a:latin typeface="Courier New"/>
                <a:cs typeface="Courier New"/>
              </a:rPr>
              <a:t> </a:t>
            </a:r>
            <a:r>
              <a:rPr lang="en-US" sz="1800" dirty="0">
                <a:solidFill>
                  <a:srgbClr val="4A00FF"/>
                </a:solidFill>
                <a:latin typeface="Courier New"/>
                <a:cs typeface="Courier New"/>
              </a:rPr>
              <a:t>Fork</a:t>
            </a:r>
            <a:r>
              <a:rPr lang="en-US" sz="1800" dirty="0">
                <a:solidFill>
                  <a:srgbClr val="000000"/>
                </a:solidFill>
                <a:latin typeface="Courier New"/>
                <a:cs typeface="Courier New"/>
              </a:rPr>
              <a:t>(</a:t>
            </a:r>
            <a:r>
              <a:rPr lang="en-US" sz="1800" dirty="0">
                <a:solidFill>
                  <a:srgbClr val="2D961E"/>
                </a:solidFill>
                <a:latin typeface="Courier New"/>
                <a:cs typeface="Courier New"/>
              </a:rPr>
              <a:t>void</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i-FI" sz="1800" dirty="0">
                <a:solidFill>
                  <a:srgbClr val="000000"/>
                </a:solidFill>
                <a:latin typeface="Courier New"/>
                <a:cs typeface="Courier New"/>
              </a:rPr>
              <a:t>    </a:t>
            </a:r>
            <a:r>
              <a:rPr lang="fi-FI" sz="1800" dirty="0">
                <a:solidFill>
                  <a:srgbClr val="2D961E"/>
                </a:solidFill>
                <a:latin typeface="Courier New"/>
                <a:cs typeface="Courier New"/>
              </a:rPr>
              <a:t>pid_t</a:t>
            </a:r>
            <a:r>
              <a:rPr lang="fi-FI" sz="1800" dirty="0">
                <a:solidFill>
                  <a:srgbClr val="000000"/>
                </a:solidFill>
                <a:latin typeface="Courier New"/>
                <a:cs typeface="Courier New"/>
              </a:rPr>
              <a:t> </a:t>
            </a:r>
            <a:r>
              <a:rPr lang="fi-FI" sz="1800" dirty="0">
                <a:solidFill>
                  <a:srgbClr val="C1651C"/>
                </a:solidFill>
                <a:latin typeface="Courier New"/>
                <a:cs typeface="Courier New"/>
              </a:rPr>
              <a:t>pid </a:t>
            </a:r>
            <a:r>
              <a:rPr lang="fi-FI" sz="1800" dirty="0">
                <a:latin typeface="Courier New"/>
                <a:cs typeface="Courier New"/>
              </a:rPr>
              <a:t>= fork()</a:t>
            </a:r>
            <a:r>
              <a:rPr lang="fi-FI" sz="1800" dirty="0">
                <a:solidFill>
                  <a:srgbClr val="000000"/>
                </a:solidFill>
                <a:latin typeface="Courier New"/>
                <a:cs typeface="Courier New"/>
              </a:rPr>
              <a:t>;</a:t>
            </a:r>
          </a:p>
          <a:p>
            <a:endParaRPr lang="fi-FI" sz="1800" dirty="0">
              <a:solidFill>
                <a:srgbClr val="000000"/>
              </a:solidFill>
              <a:latin typeface="Courier New"/>
              <a:cs typeface="Courier New"/>
            </a:endParaRPr>
          </a:p>
          <a:p>
            <a:r>
              <a:rPr lang="nb-NO" sz="1800" dirty="0">
                <a:solidFill>
                  <a:srgbClr val="000000"/>
                </a:solidFill>
                <a:latin typeface="Courier New"/>
                <a:cs typeface="Courier New"/>
              </a:rPr>
              <a:t>    </a:t>
            </a:r>
            <a:r>
              <a:rPr lang="nb-NO" sz="1800" dirty="0">
                <a:solidFill>
                  <a:srgbClr val="C200FF"/>
                </a:solidFill>
                <a:latin typeface="Courier New"/>
                <a:cs typeface="Courier New"/>
              </a:rPr>
              <a:t>if</a:t>
            </a:r>
            <a:r>
              <a:rPr lang="nb-NO" sz="1800" dirty="0">
                <a:solidFill>
                  <a:srgbClr val="000000"/>
                </a:solidFill>
                <a:latin typeface="Courier New"/>
                <a:cs typeface="Courier New"/>
              </a:rPr>
              <a:t> (pid == -1)</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p>
          <a:p>
            <a:r>
              <a:rPr lang="nb-NO" sz="1800" dirty="0">
                <a:solidFill>
                  <a:srgbClr val="000000"/>
                </a:solidFill>
                <a:latin typeface="Courier New"/>
                <a:cs typeface="Courier New"/>
              </a:rPr>
              <a:t>    </a:t>
            </a:r>
            <a:r>
              <a:rPr lang="nb-NO" sz="1800" dirty="0" err="1">
                <a:solidFill>
                  <a:srgbClr val="C200FF"/>
                </a:solidFill>
                <a:latin typeface="Courier New"/>
                <a:cs typeface="Courier New"/>
              </a:rPr>
              <a:t>return</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a:t>
            </a:r>
          </a:p>
          <a:p>
            <a:r>
              <a:rPr lang="nb-NO"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74116" y="5221069"/>
            <a:ext cx="6383884" cy="369332"/>
          </a:xfrm>
          <a:prstGeom prst="rect">
            <a:avLst/>
          </a:prstGeom>
          <a:solidFill>
            <a:srgbClr val="F6F5BD"/>
          </a:solidFill>
          <a:ln w="3175">
            <a:solidFill>
              <a:schemeClr val="tx1"/>
            </a:solidFill>
            <a:miter lim="800000"/>
            <a:headEnd/>
            <a:tailEnd/>
          </a:ln>
          <a:effectLst/>
        </p:spPr>
        <p:txBody>
          <a:bodyPr wrap="square">
            <a:spAutoFit/>
          </a:bodyPr>
          <a:lstStyle/>
          <a:p>
            <a:r>
              <a:rPr lang="nb-NO" sz="1800" dirty="0">
                <a:solidFill>
                  <a:srgbClr val="000000"/>
                </a:solidFill>
                <a:latin typeface="Courier New"/>
                <a:cs typeface="Courier New"/>
              </a:rPr>
              <a:t> </a:t>
            </a:r>
            <a:r>
              <a:rPr lang="fi-FI" sz="1800" dirty="0">
                <a:solidFill>
                  <a:srgbClr val="000000"/>
                </a:solidFill>
                <a:latin typeface="Courier New"/>
                <a:cs typeface="Courier New"/>
              </a:rPr>
              <a:t> pid = Fork(); </a:t>
            </a:r>
            <a:r>
              <a:rPr lang="fi-FI" sz="1800" i="1" dirty="0">
                <a:solidFill>
                  <a:schemeClr val="accent1">
                    <a:lumMod val="75000"/>
                  </a:schemeClr>
                </a:solidFill>
                <a:latin typeface="Courier New"/>
                <a:cs typeface="Courier New"/>
              </a:rPr>
              <a:t>// Only returns if successful</a:t>
            </a:r>
            <a:endParaRPr lang="en-US" sz="1800" i="1" dirty="0">
              <a:solidFill>
                <a:schemeClr val="accent1">
                  <a:lumMod val="75000"/>
                </a:schemeClr>
              </a:solidFill>
              <a:latin typeface="Courier New"/>
              <a:cs typeface="Courier New"/>
            </a:endParaRPr>
          </a:p>
        </p:txBody>
      </p:sp>
    </p:spTree>
    <p:extLst>
      <p:ext uri="{BB962C8B-B14F-4D97-AF65-F5344CB8AC3E}">
        <p14:creationId xmlns:p14="http://schemas.microsoft.com/office/powerpoint/2010/main" val="1639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808080"/>
                </a:solidFill>
              </a:rPr>
              <a:t>Processes</a:t>
            </a:r>
          </a:p>
          <a:p>
            <a:r>
              <a:rPr lang="en-US" dirty="0">
                <a:solidFill>
                  <a:schemeClr val="bg2"/>
                </a:solidFill>
              </a:rPr>
              <a:t>System Calls</a:t>
            </a:r>
          </a:p>
          <a:p>
            <a:r>
              <a:rPr lang="en-US" dirty="0"/>
              <a:t>Process Control</a:t>
            </a:r>
          </a:p>
          <a:p>
            <a:r>
              <a:rPr lang="en-US" dirty="0">
                <a:solidFill>
                  <a:schemeClr val="bg1">
                    <a:lumMod val="50000"/>
                  </a:schemeClr>
                </a:solidFill>
              </a:rPr>
              <a:t>Shells</a:t>
            </a:r>
          </a:p>
        </p:txBody>
      </p:sp>
    </p:spTree>
    <p:extLst>
      <p:ext uri="{BB962C8B-B14F-4D97-AF65-F5344CB8AC3E}">
        <p14:creationId xmlns:p14="http://schemas.microsoft.com/office/powerpoint/2010/main" val="2454237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Process IDs</a:t>
            </a:r>
          </a:p>
        </p:txBody>
      </p:sp>
      <p:sp>
        <p:nvSpPr>
          <p:cNvPr id="3" name="Content Placeholder 2"/>
          <p:cNvSpPr>
            <a:spLocks noGrp="1"/>
          </p:cNvSpPr>
          <p:nvPr>
            <p:ph idx="1"/>
          </p:nvPr>
        </p:nvSpPr>
        <p:spPr>
          <a:xfrm>
            <a:off x="396875" y="1362075"/>
            <a:ext cx="7896225" cy="2524125"/>
          </a:xfrm>
        </p:spPr>
        <p:txBody>
          <a:bodyPr/>
          <a:lstStyle/>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getpid</a:t>
            </a:r>
            <a:r>
              <a:rPr lang="en-US" dirty="0">
                <a:latin typeface="Courier New"/>
                <a:cs typeface="Courier New"/>
              </a:rPr>
              <a:t>(void)</a:t>
            </a:r>
          </a:p>
          <a:p>
            <a:pPr lvl="1"/>
            <a:r>
              <a:rPr lang="en-US" dirty="0">
                <a:latin typeface="Calibri"/>
                <a:cs typeface="Calibri"/>
              </a:rPr>
              <a:t>Returns PID of current process</a:t>
            </a:r>
          </a:p>
          <a:p>
            <a:pPr lvl="1"/>
            <a:endParaRPr lang="en-US" dirty="0">
              <a:latin typeface="Calibri"/>
              <a:cs typeface="Calibri"/>
            </a:endParaRPr>
          </a:p>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getppid</a:t>
            </a:r>
            <a:r>
              <a:rPr lang="en-US" dirty="0">
                <a:latin typeface="Courier New"/>
                <a:cs typeface="Courier New"/>
              </a:rPr>
              <a:t>(void)</a:t>
            </a:r>
          </a:p>
          <a:p>
            <a:pPr lvl="1"/>
            <a:r>
              <a:rPr lang="en-US" dirty="0">
                <a:latin typeface="Calibri"/>
                <a:cs typeface="Calibri"/>
              </a:rPr>
              <a:t>Returns PID of parent process</a:t>
            </a:r>
          </a:p>
          <a:p>
            <a:pPr lvl="1"/>
            <a:endParaRPr lang="en-US" dirty="0">
              <a:latin typeface="Calibri"/>
              <a:cs typeface="Calibri"/>
            </a:endParaRPr>
          </a:p>
          <a:p>
            <a:pPr lvl="1"/>
            <a:endParaRPr lang="en-US" dirty="0">
              <a:latin typeface="Calibri"/>
              <a:cs typeface="Calibri"/>
            </a:endParaRPr>
          </a:p>
        </p:txBody>
      </p:sp>
    </p:spTree>
    <p:extLst>
      <p:ext uri="{BB962C8B-B14F-4D97-AF65-F5344CB8AC3E}">
        <p14:creationId xmlns:p14="http://schemas.microsoft.com/office/powerpoint/2010/main" val="4383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a:xfrm>
            <a:off x="396875" y="1362075"/>
            <a:ext cx="7896225" cy="5038725"/>
          </a:xfrm>
        </p:spPr>
        <p:txBody>
          <a:bodyPr/>
          <a:lstStyle/>
          <a:p>
            <a:pPr marL="0" indent="0">
              <a:buNone/>
            </a:pPr>
            <a:r>
              <a:rPr lang="en-US" dirty="0">
                <a:latin typeface="Calibri"/>
                <a:cs typeface="Calibri"/>
              </a:rPr>
              <a:t>At any time, each process is either:</a:t>
            </a:r>
          </a:p>
          <a:p>
            <a:pPr>
              <a:lnSpc>
                <a:spcPct val="150000"/>
              </a:lnSpc>
            </a:pPr>
            <a:r>
              <a:rPr lang="en-US" dirty="0">
                <a:latin typeface="Calibri"/>
                <a:cs typeface="Calibri"/>
              </a:rPr>
              <a:t>Running</a:t>
            </a:r>
          </a:p>
          <a:p>
            <a:pPr lvl="1"/>
            <a:r>
              <a:rPr lang="en-US" dirty="0">
                <a:latin typeface="Calibri"/>
                <a:cs typeface="Calibri"/>
              </a:rPr>
              <a:t>Process is either executing instructions, or it </a:t>
            </a:r>
            <a:r>
              <a:rPr lang="en-US" i="1" dirty="0">
                <a:latin typeface="Calibri"/>
                <a:cs typeface="Calibri"/>
              </a:rPr>
              <a:t>could be</a:t>
            </a:r>
            <a:r>
              <a:rPr lang="en-US" dirty="0">
                <a:latin typeface="Calibri"/>
                <a:cs typeface="Calibri"/>
              </a:rPr>
              <a:t> executing instructions if there were enough CPU cores.</a:t>
            </a:r>
          </a:p>
          <a:p>
            <a:r>
              <a:rPr lang="en-US" dirty="0">
                <a:latin typeface="Calibri"/>
                <a:cs typeface="Calibri"/>
              </a:rPr>
              <a:t>Blocked / Sleeping</a:t>
            </a:r>
          </a:p>
          <a:p>
            <a:pPr lvl="1"/>
            <a:r>
              <a:rPr lang="en-US" dirty="0">
                <a:latin typeface="Calibri"/>
                <a:cs typeface="Calibri"/>
              </a:rPr>
              <a:t>Process cannot execute any more instructions until some external event happens (usually I/O).</a:t>
            </a:r>
          </a:p>
          <a:p>
            <a:r>
              <a:rPr lang="en-US" dirty="0">
                <a:latin typeface="Calibri"/>
                <a:cs typeface="Calibri"/>
              </a:rPr>
              <a:t>Stopped</a:t>
            </a:r>
          </a:p>
          <a:p>
            <a:pPr lvl="1"/>
            <a:r>
              <a:rPr lang="en-US" dirty="0">
                <a:latin typeface="Calibri"/>
                <a:cs typeface="Calibri"/>
              </a:rPr>
              <a:t>Process has been prevented from executing by user action (control-Z).</a:t>
            </a:r>
          </a:p>
          <a:p>
            <a:r>
              <a:rPr lang="en-US" dirty="0">
                <a:latin typeface="Calibri"/>
                <a:cs typeface="Calibri"/>
              </a:rPr>
              <a:t>Terminated / Zombie</a:t>
            </a:r>
          </a:p>
          <a:p>
            <a:pPr lvl="1"/>
            <a:r>
              <a:rPr lang="en-US" dirty="0">
                <a:latin typeface="Calibri"/>
                <a:cs typeface="Calibri"/>
              </a:rPr>
              <a:t>Process is finished.  Parent process has not yet been notified.</a:t>
            </a:r>
          </a:p>
        </p:txBody>
      </p:sp>
    </p:spTree>
    <p:extLst>
      <p:ext uri="{BB962C8B-B14F-4D97-AF65-F5344CB8AC3E}">
        <p14:creationId xmlns:p14="http://schemas.microsoft.com/office/powerpoint/2010/main" val="378582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Processes	</a:t>
            </a:r>
          </a:p>
        </p:txBody>
      </p:sp>
      <p:sp>
        <p:nvSpPr>
          <p:cNvPr id="3" name="Content Placeholder 2"/>
          <p:cNvSpPr>
            <a:spLocks noGrp="1"/>
          </p:cNvSpPr>
          <p:nvPr>
            <p:ph idx="1"/>
          </p:nvPr>
        </p:nvSpPr>
        <p:spPr>
          <a:xfrm>
            <a:off x="396875" y="1362075"/>
            <a:ext cx="8670925" cy="5089525"/>
          </a:xfrm>
        </p:spPr>
        <p:txBody>
          <a:bodyPr/>
          <a:lstStyle/>
          <a:p>
            <a:r>
              <a:rPr lang="en-US" dirty="0"/>
              <a:t>Process becomes terminated for one of three reasons:</a:t>
            </a:r>
          </a:p>
          <a:p>
            <a:pPr lvl="1"/>
            <a:r>
              <a:rPr lang="en-US" dirty="0"/>
              <a:t>Receiving a signal whose default action is to terminate (next lecture)</a:t>
            </a:r>
          </a:p>
          <a:p>
            <a:pPr lvl="1"/>
            <a:r>
              <a:rPr lang="en-US" dirty="0"/>
              <a:t>Returning from the </a:t>
            </a:r>
            <a:r>
              <a:rPr lang="en-US" b="1" dirty="0">
                <a:latin typeface="Courier New"/>
                <a:cs typeface="Courier New"/>
              </a:rPr>
              <a:t>main</a:t>
            </a:r>
            <a:r>
              <a:rPr lang="en-US" dirty="0"/>
              <a:t> routine</a:t>
            </a:r>
          </a:p>
          <a:p>
            <a:pPr lvl="1"/>
            <a:r>
              <a:rPr lang="en-US" dirty="0"/>
              <a:t>Calling the </a:t>
            </a:r>
            <a:r>
              <a:rPr lang="en-US" b="1" dirty="0">
                <a:latin typeface="Courier New"/>
                <a:cs typeface="Courier New"/>
              </a:rPr>
              <a:t>exit</a:t>
            </a:r>
            <a:r>
              <a:rPr lang="en-US" dirty="0"/>
              <a:t> function</a:t>
            </a:r>
          </a:p>
          <a:p>
            <a:pPr lvl="1"/>
            <a:endParaRPr lang="en-US" dirty="0"/>
          </a:p>
          <a:p>
            <a:r>
              <a:rPr lang="en-US" dirty="0">
                <a:latin typeface="Courier New"/>
                <a:cs typeface="Courier New"/>
              </a:rPr>
              <a:t>void exit(</a:t>
            </a:r>
            <a:r>
              <a:rPr lang="en-US" dirty="0" err="1">
                <a:latin typeface="Courier New"/>
                <a:cs typeface="Courier New"/>
              </a:rPr>
              <a:t>int</a:t>
            </a:r>
            <a:r>
              <a:rPr lang="en-US" dirty="0">
                <a:latin typeface="Courier New"/>
                <a:cs typeface="Courier New"/>
              </a:rPr>
              <a:t> status)</a:t>
            </a:r>
          </a:p>
          <a:p>
            <a:pPr lvl="1"/>
            <a:r>
              <a:rPr lang="en-US" dirty="0"/>
              <a:t>Terminates with an </a:t>
            </a:r>
            <a:r>
              <a:rPr lang="en-US" i="1" dirty="0"/>
              <a:t>exit status </a:t>
            </a:r>
            <a:r>
              <a:rPr lang="en-US" dirty="0"/>
              <a:t>of </a:t>
            </a:r>
            <a:r>
              <a:rPr lang="en-US" b="1" dirty="0">
                <a:latin typeface="Courier New"/>
                <a:cs typeface="Courier New"/>
              </a:rPr>
              <a:t>status</a:t>
            </a:r>
          </a:p>
          <a:p>
            <a:pPr lvl="1"/>
            <a:r>
              <a:rPr lang="en-US" dirty="0">
                <a:latin typeface="Calibri"/>
                <a:cs typeface="Calibri"/>
              </a:rPr>
              <a:t>Convention: normal return status is 0, nonzero on error</a:t>
            </a:r>
          </a:p>
          <a:p>
            <a:pPr lvl="1"/>
            <a:r>
              <a:rPr lang="en-US" dirty="0">
                <a:latin typeface="Calibri"/>
                <a:cs typeface="Calibri"/>
              </a:rPr>
              <a:t>Another way to explicitly set the exit status is to return an integer value from the main routine</a:t>
            </a:r>
          </a:p>
          <a:p>
            <a:pPr lvl="1"/>
            <a:endParaRPr lang="en-US" dirty="0">
              <a:latin typeface="Calibri"/>
              <a:cs typeface="Calibri"/>
            </a:endParaRPr>
          </a:p>
          <a:p>
            <a:r>
              <a:rPr lang="en-US" dirty="0">
                <a:latin typeface="Courier New"/>
                <a:cs typeface="Courier New"/>
              </a:rPr>
              <a:t>exit</a:t>
            </a:r>
            <a:r>
              <a:rPr lang="en-US" dirty="0">
                <a:latin typeface="Calibri"/>
                <a:cs typeface="Calibri"/>
              </a:rPr>
              <a:t> is called </a:t>
            </a:r>
            <a:r>
              <a:rPr lang="en-US" dirty="0">
                <a:solidFill>
                  <a:srgbClr val="FF0000"/>
                </a:solidFill>
                <a:latin typeface="Calibri"/>
                <a:cs typeface="Calibri"/>
              </a:rPr>
              <a:t>once</a:t>
            </a:r>
            <a:r>
              <a:rPr lang="en-US" dirty="0">
                <a:latin typeface="Calibri"/>
                <a:cs typeface="Calibri"/>
              </a:rPr>
              <a:t> but </a:t>
            </a:r>
            <a:r>
              <a:rPr lang="en-US" dirty="0">
                <a:solidFill>
                  <a:srgbClr val="FF0000"/>
                </a:solidFill>
                <a:latin typeface="Calibri"/>
                <a:cs typeface="Calibri"/>
              </a:rPr>
              <a:t>never </a:t>
            </a:r>
            <a:r>
              <a:rPr lang="en-US" dirty="0">
                <a:latin typeface="Calibri"/>
                <a:cs typeface="Calibri"/>
              </a:rPr>
              <a:t>returns.</a:t>
            </a:r>
          </a:p>
          <a:p>
            <a:endParaRPr lang="en-US" dirty="0"/>
          </a:p>
          <a:p>
            <a:endParaRPr lang="en-US" dirty="0"/>
          </a:p>
        </p:txBody>
      </p:sp>
    </p:spTree>
    <p:extLst>
      <p:ext uri="{BB962C8B-B14F-4D97-AF65-F5344CB8AC3E}">
        <p14:creationId xmlns:p14="http://schemas.microsoft.com/office/powerpoint/2010/main" val="3401449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352426" y="493712"/>
            <a:ext cx="7159078" cy="573088"/>
          </a:xfrm>
        </p:spPr>
        <p:txBody>
          <a:bodyPr/>
          <a:lstStyle/>
          <a:p>
            <a:r>
              <a:rPr lang="en-US" dirty="0">
                <a:latin typeface="Calibri"/>
                <a:cs typeface="Calibri"/>
              </a:rPr>
              <a:t>Creating Processes</a:t>
            </a:r>
            <a:endParaRPr lang="en-US" dirty="0"/>
          </a:p>
        </p:txBody>
      </p:sp>
      <p:sp>
        <p:nvSpPr>
          <p:cNvPr id="489475" name="Rectangle 3"/>
          <p:cNvSpPr>
            <a:spLocks noGrp="1" noChangeArrowheads="1"/>
          </p:cNvSpPr>
          <p:nvPr>
            <p:ph type="body" idx="1"/>
          </p:nvPr>
        </p:nvSpPr>
        <p:spPr>
          <a:xfrm>
            <a:off x="367844" y="1282244"/>
            <a:ext cx="8015287" cy="5270956"/>
          </a:xfrm>
        </p:spPr>
        <p:txBody>
          <a:bodyPr/>
          <a:lstStyle/>
          <a:p>
            <a:r>
              <a:rPr lang="en-US" i="1" dirty="0">
                <a:latin typeface="Calibri"/>
                <a:cs typeface="Calibri"/>
              </a:rPr>
              <a:t>Parent process </a:t>
            </a:r>
            <a:r>
              <a:rPr lang="en-US" dirty="0">
                <a:latin typeface="Calibri"/>
                <a:cs typeface="Calibri"/>
              </a:rPr>
              <a:t>creates a new running </a:t>
            </a:r>
            <a:r>
              <a:rPr lang="en-US" i="1" dirty="0">
                <a:latin typeface="Calibri"/>
                <a:cs typeface="Calibri"/>
              </a:rPr>
              <a:t>child process </a:t>
            </a:r>
            <a:r>
              <a:rPr lang="en-US" dirty="0">
                <a:latin typeface="Calibri"/>
                <a:cs typeface="Calibri"/>
              </a:rPr>
              <a:t>by calling </a:t>
            </a:r>
            <a:r>
              <a:rPr lang="en-US" dirty="0">
                <a:latin typeface="Courier New"/>
                <a:cs typeface="Courier New"/>
              </a:rPr>
              <a:t>fork</a:t>
            </a:r>
          </a:p>
          <a:p>
            <a:pPr marL="0" indent="0">
              <a:buNone/>
            </a:pPr>
            <a:endParaRPr lang="en-US" dirty="0">
              <a:latin typeface="Courier New"/>
              <a:cs typeface="Courier New"/>
            </a:endParaRPr>
          </a:p>
          <a:p>
            <a:r>
              <a:rPr lang="en-US" dirty="0" err="1">
                <a:latin typeface="Courier New" pitchFamily="49" charset="0"/>
              </a:rPr>
              <a:t>int</a:t>
            </a:r>
            <a:r>
              <a:rPr lang="en-US" dirty="0">
                <a:latin typeface="Courier New" pitchFamily="49" charset="0"/>
              </a:rPr>
              <a:t> fork(void)</a:t>
            </a:r>
            <a:endParaRPr lang="en-US" dirty="0"/>
          </a:p>
          <a:p>
            <a:pPr lvl="1"/>
            <a:r>
              <a:rPr lang="en-US" dirty="0"/>
              <a:t>Returns 0 to the child process, child’s PID to parent process</a:t>
            </a:r>
            <a:endParaRPr lang="en-US" dirty="0">
              <a:latin typeface="Calibri"/>
              <a:cs typeface="Calibri"/>
            </a:endParaRPr>
          </a:p>
          <a:p>
            <a:pPr lvl="1"/>
            <a:r>
              <a:rPr lang="en-US" dirty="0">
                <a:latin typeface="Calibri"/>
                <a:cs typeface="Calibri"/>
              </a:rPr>
              <a:t>Child is </a:t>
            </a:r>
            <a:r>
              <a:rPr lang="en-US" i="1" dirty="0">
                <a:latin typeface="Calibri"/>
                <a:cs typeface="Calibri"/>
              </a:rPr>
              <a:t>almost</a:t>
            </a:r>
            <a:r>
              <a:rPr lang="en-US" dirty="0">
                <a:latin typeface="Calibri"/>
                <a:cs typeface="Calibri"/>
              </a:rPr>
              <a:t> identical to parent:</a:t>
            </a:r>
          </a:p>
          <a:p>
            <a:pPr lvl="2"/>
            <a:r>
              <a:rPr lang="en-US" dirty="0">
                <a:latin typeface="Calibri"/>
                <a:cs typeface="Calibri"/>
              </a:rPr>
              <a:t>Child get an identical (but separate) copy of the parent’s virtual address space.</a:t>
            </a:r>
          </a:p>
          <a:p>
            <a:pPr lvl="2"/>
            <a:r>
              <a:rPr lang="en-US" dirty="0">
                <a:latin typeface="Calibri"/>
                <a:cs typeface="Calibri"/>
              </a:rPr>
              <a:t>Child gets identical copies of the parent’s open file descriptors</a:t>
            </a:r>
          </a:p>
          <a:p>
            <a:pPr lvl="2"/>
            <a:r>
              <a:rPr lang="en-US" dirty="0">
                <a:latin typeface="Calibri"/>
                <a:cs typeface="Calibri"/>
              </a:rPr>
              <a:t>Child has a different PID than the parent</a:t>
            </a:r>
          </a:p>
          <a:p>
            <a:pPr lvl="2"/>
            <a:endParaRPr lang="en-US" dirty="0">
              <a:latin typeface="Calibri"/>
              <a:cs typeface="Calibri"/>
            </a:endParaRPr>
          </a:p>
          <a:p>
            <a:r>
              <a:rPr lang="en-US" dirty="0">
                <a:latin typeface="Courier New"/>
                <a:cs typeface="Courier New"/>
              </a:rPr>
              <a:t>fork</a:t>
            </a:r>
            <a:r>
              <a:rPr lang="en-US" dirty="0"/>
              <a:t> is interesting (and often confusing) because </a:t>
            </a:r>
            <a:br>
              <a:rPr lang="en-US" dirty="0"/>
            </a:br>
            <a:r>
              <a:rPr lang="en-US" dirty="0"/>
              <a:t>it is called </a:t>
            </a:r>
            <a:r>
              <a:rPr lang="en-US" i="1" dirty="0">
                <a:solidFill>
                  <a:srgbClr val="C00000"/>
                </a:solidFill>
              </a:rPr>
              <a:t>once</a:t>
            </a:r>
            <a:r>
              <a:rPr lang="en-US" i="1" dirty="0"/>
              <a:t> </a:t>
            </a:r>
            <a:r>
              <a:rPr lang="en-US" dirty="0"/>
              <a:t>but returns </a:t>
            </a:r>
            <a:r>
              <a:rPr lang="en-US" i="1" dirty="0">
                <a:solidFill>
                  <a:srgbClr val="C00000"/>
                </a:solidFill>
              </a:rPr>
              <a:t>twice</a:t>
            </a:r>
          </a:p>
        </p:txBody>
      </p:sp>
    </p:spTree>
    <p:extLst>
      <p:ext uri="{BB962C8B-B14F-4D97-AF65-F5344CB8AC3E}">
        <p14:creationId xmlns:p14="http://schemas.microsoft.com/office/powerpoint/2010/main" val="200805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View of </a:t>
            </a:r>
            <a:r>
              <a:rPr lang="en-US" dirty="0">
                <a:latin typeface="Courier New"/>
                <a:cs typeface="Courier New"/>
              </a:rPr>
              <a:t>fork</a:t>
            </a:r>
          </a:p>
        </p:txBody>
      </p:sp>
      <p:sp>
        <p:nvSpPr>
          <p:cNvPr id="4" name="Text Placeholder 3"/>
          <p:cNvSpPr>
            <a:spLocks noGrp="1"/>
          </p:cNvSpPr>
          <p:nvPr>
            <p:ph idx="1"/>
          </p:nvPr>
        </p:nvSpPr>
        <p:spPr>
          <a:xfrm>
            <a:off x="71744" y="5181599"/>
            <a:ext cx="7896225" cy="1323109"/>
          </a:xfrm>
        </p:spPr>
        <p:txBody>
          <a:bodyPr/>
          <a:lstStyle/>
          <a:p>
            <a:r>
              <a:rPr lang="en-US" dirty="0"/>
              <a:t>Make complete copy of execution state</a:t>
            </a:r>
          </a:p>
          <a:p>
            <a:pPr lvl="1"/>
            <a:r>
              <a:rPr lang="en-US" dirty="0"/>
              <a:t>Designate one as parent and one as child</a:t>
            </a:r>
          </a:p>
          <a:p>
            <a:pPr lvl="1"/>
            <a:r>
              <a:rPr lang="en-US" dirty="0"/>
              <a:t>Resume execution of parent or child</a:t>
            </a:r>
          </a:p>
          <a:p>
            <a:pPr lvl="1"/>
            <a:r>
              <a:rPr lang="en-US" dirty="0"/>
              <a:t>(Optimization: Use copy-on-write to avoid copying RAM)</a:t>
            </a:r>
          </a:p>
          <a:p>
            <a:pPr lvl="2"/>
            <a:endParaRPr lang="en-US" dirty="0"/>
          </a:p>
        </p:txBody>
      </p:sp>
      <p:sp>
        <p:nvSpPr>
          <p:cNvPr id="29" name="Rectangle 28"/>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31" name="Rectangle 30"/>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32" name="Rectangle 31"/>
          <p:cNvSpPr/>
          <p:nvPr/>
        </p:nvSpPr>
        <p:spPr bwMode="auto">
          <a:xfrm>
            <a:off x="751396" y="1219200"/>
            <a:ext cx="3301288" cy="27432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 name="Group 5"/>
          <p:cNvGrpSpPr/>
          <p:nvPr/>
        </p:nvGrpSpPr>
        <p:grpSpPr>
          <a:xfrm>
            <a:off x="2730870" y="2025887"/>
            <a:ext cx="1066800" cy="1784110"/>
            <a:chOff x="2730870" y="1789589"/>
            <a:chExt cx="1066800" cy="1784110"/>
          </a:xfrm>
        </p:grpSpPr>
        <p:sp>
          <p:nvSpPr>
            <p:cNvPr id="53" name="Rectangle 52"/>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54" name="Rectangle 53"/>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55" name="Rectangle 54"/>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56" name="Rectangle 55"/>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57" name="Rectangle 56"/>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64" name="Rectangle 63"/>
          <p:cNvSpPr/>
          <p:nvPr/>
        </p:nvSpPr>
        <p:spPr bwMode="auto">
          <a:xfrm>
            <a:off x="7325804" y="1668699"/>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65" name="Rectangle 64"/>
          <p:cNvSpPr/>
          <p:nvPr/>
        </p:nvSpPr>
        <p:spPr bwMode="auto">
          <a:xfrm>
            <a:off x="7402004" y="4038603"/>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66" name="Rectangle 65"/>
          <p:cNvSpPr/>
          <p:nvPr/>
        </p:nvSpPr>
        <p:spPr bwMode="auto">
          <a:xfrm>
            <a:off x="7540320" y="4495803"/>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67" name="Rectangle 66"/>
          <p:cNvSpPr/>
          <p:nvPr/>
        </p:nvSpPr>
        <p:spPr bwMode="auto">
          <a:xfrm>
            <a:off x="5562600" y="1219202"/>
            <a:ext cx="3301288" cy="2743197"/>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8" name="Group 67"/>
          <p:cNvGrpSpPr/>
          <p:nvPr/>
        </p:nvGrpSpPr>
        <p:grpSpPr>
          <a:xfrm>
            <a:off x="5851590" y="2025888"/>
            <a:ext cx="1066800" cy="1784110"/>
            <a:chOff x="1040386" y="1789587"/>
            <a:chExt cx="1066800" cy="1784110"/>
          </a:xfrm>
        </p:grpSpPr>
        <p:sp>
          <p:nvSpPr>
            <p:cNvPr id="69" name="Rectangle 68"/>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0" name="Rectangle 69"/>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1" name="Rectangle 70"/>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2" name="Rectangle 71"/>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3" name="Rectangle 72"/>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grpSp>
        <p:nvGrpSpPr>
          <p:cNvPr id="74" name="Group 73"/>
          <p:cNvGrpSpPr/>
          <p:nvPr/>
        </p:nvGrpSpPr>
        <p:grpSpPr>
          <a:xfrm>
            <a:off x="7542074" y="2025890"/>
            <a:ext cx="1066800" cy="1784110"/>
            <a:chOff x="2730870" y="1789589"/>
            <a:chExt cx="1066800" cy="1784110"/>
          </a:xfrm>
        </p:grpSpPr>
        <p:sp>
          <p:nvSpPr>
            <p:cNvPr id="75" name="Rectangle 74"/>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6" name="Rectangle 75"/>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7" name="Rectangle 76"/>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8" name="Rectangle 77"/>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9" name="Rectangle 78"/>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7" name="TextBox 6"/>
          <p:cNvSpPr txBox="1"/>
          <p:nvPr/>
        </p:nvSpPr>
        <p:spPr>
          <a:xfrm>
            <a:off x="5859287" y="1665022"/>
            <a:ext cx="1064491" cy="369332"/>
          </a:xfrm>
          <a:prstGeom prst="rect">
            <a:avLst/>
          </a:prstGeom>
          <a:noFill/>
        </p:spPr>
        <p:txBody>
          <a:bodyPr wrap="square" rtlCol="0">
            <a:spAutoFit/>
          </a:bodyPr>
          <a:lstStyle/>
          <a:p>
            <a:pPr algn="ctr"/>
            <a:r>
              <a:rPr lang="en-US" sz="1800" dirty="0">
                <a:latin typeface="Calibri" pitchFamily="34" charset="0"/>
              </a:rPr>
              <a:t>parent</a:t>
            </a:r>
          </a:p>
        </p:txBody>
      </p:sp>
      <p:sp>
        <p:nvSpPr>
          <p:cNvPr id="80" name="TextBox 79"/>
          <p:cNvSpPr txBox="1"/>
          <p:nvPr/>
        </p:nvSpPr>
        <p:spPr>
          <a:xfrm>
            <a:off x="7544383" y="1665022"/>
            <a:ext cx="1064491" cy="369332"/>
          </a:xfrm>
          <a:prstGeom prst="rect">
            <a:avLst/>
          </a:prstGeom>
          <a:noFill/>
        </p:spPr>
        <p:txBody>
          <a:bodyPr wrap="square" rtlCol="0">
            <a:spAutoFit/>
          </a:bodyPr>
          <a:lstStyle/>
          <a:p>
            <a:pPr algn="ctr"/>
            <a:r>
              <a:rPr lang="en-US" sz="1800" dirty="0">
                <a:latin typeface="Calibri" pitchFamily="34" charset="0"/>
              </a:rPr>
              <a:t>child</a:t>
            </a:r>
          </a:p>
        </p:txBody>
      </p:sp>
      <p:sp>
        <p:nvSpPr>
          <p:cNvPr id="8" name="TextBox 7"/>
          <p:cNvSpPr txBox="1"/>
          <p:nvPr/>
        </p:nvSpPr>
        <p:spPr>
          <a:xfrm>
            <a:off x="4495800" y="2131578"/>
            <a:ext cx="567934" cy="523220"/>
          </a:xfrm>
          <a:prstGeom prst="rect">
            <a:avLst/>
          </a:prstGeom>
          <a:noFill/>
        </p:spPr>
        <p:txBody>
          <a:bodyPr wrap="none" rtlCol="0">
            <a:spAutoFit/>
          </a:bodyPr>
          <a:lstStyle/>
          <a:p>
            <a:r>
              <a:rPr lang="en-US" sz="2800" dirty="0">
                <a:latin typeface="Wingdings"/>
                <a:ea typeface="Wingdings"/>
                <a:cs typeface="Wingdings"/>
                <a:sym typeface="Wingdings"/>
              </a:rPr>
              <a:t></a:t>
            </a:r>
            <a:endParaRPr lang="en-US" sz="2800" dirty="0">
              <a:latin typeface="Calibri" pitchFamily="34" charset="0"/>
            </a:endParaRPr>
          </a:p>
        </p:txBody>
      </p:sp>
    </p:spTree>
    <p:extLst>
      <p:ext uri="{BB962C8B-B14F-4D97-AF65-F5344CB8AC3E}">
        <p14:creationId xmlns:p14="http://schemas.microsoft.com/office/powerpoint/2010/main" val="402343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D6BB-A50A-415E-A155-97A6F5AD2112}"/>
              </a:ext>
            </a:extLst>
          </p:cNvPr>
          <p:cNvSpPr>
            <a:spLocks noGrp="1"/>
          </p:cNvSpPr>
          <p:nvPr>
            <p:ph type="title"/>
          </p:nvPr>
        </p:nvSpPr>
        <p:spPr>
          <a:xfrm>
            <a:off x="357018" y="435678"/>
            <a:ext cx="7936082" cy="762000"/>
          </a:xfrm>
        </p:spPr>
        <p:txBody>
          <a:bodyPr/>
          <a:lstStyle/>
          <a:p>
            <a:r>
              <a:rPr lang="en-US" dirty="0"/>
              <a:t>Earliest days: One batch job at a time</a:t>
            </a:r>
          </a:p>
        </p:txBody>
      </p:sp>
      <p:pic>
        <p:nvPicPr>
          <p:cNvPr id="6" name="Content Placeholder 5">
            <a:extLst>
              <a:ext uri="{FF2B5EF4-FFF2-40B4-BE49-F238E27FC236}">
                <a16:creationId xmlns:a16="http://schemas.microsoft.com/office/drawing/2014/main" id="{9763ECF3-D2D3-46C6-AD8C-AB8C1C727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1249686"/>
            <a:ext cx="6248400" cy="4949904"/>
          </a:xfrm>
        </p:spPr>
      </p:pic>
      <p:sp>
        <p:nvSpPr>
          <p:cNvPr id="4" name="TextBox 3">
            <a:extLst>
              <a:ext uri="{FF2B5EF4-FFF2-40B4-BE49-F238E27FC236}">
                <a16:creationId xmlns:a16="http://schemas.microsoft.com/office/drawing/2014/main" id="{CEBF1439-C125-4B4F-A1DE-7D331D2DAC63}"/>
              </a:ext>
            </a:extLst>
          </p:cNvPr>
          <p:cNvSpPr txBox="1"/>
          <p:nvPr/>
        </p:nvSpPr>
        <p:spPr>
          <a:xfrm>
            <a:off x="2971800" y="6188040"/>
            <a:ext cx="4827668" cy="523220"/>
          </a:xfrm>
          <a:prstGeom prst="rect">
            <a:avLst/>
          </a:prstGeom>
          <a:noFill/>
        </p:spPr>
        <p:txBody>
          <a:bodyPr wrap="none" rtlCol="0">
            <a:spAutoFit/>
          </a:bodyPr>
          <a:lstStyle/>
          <a:p>
            <a:pPr algn="r"/>
            <a:r>
              <a:rPr lang="en-US" sz="1400" dirty="0">
                <a:latin typeface="Calibri" pitchFamily="34" charset="0"/>
              </a:rPr>
              <a:t>IBM 704 at Langley Research Center (NASA), 1957</a:t>
            </a:r>
            <a:br>
              <a:rPr lang="en-US" sz="1400" dirty="0">
                <a:latin typeface="Calibri" pitchFamily="34" charset="0"/>
              </a:rPr>
            </a:br>
            <a:r>
              <a:rPr lang="en-US" sz="1400" dirty="0">
                <a:latin typeface="Calibri" pitchFamily="34" charset="0"/>
              </a:rPr>
              <a:t>https://commons.wikimedia.org/w/index.php?curid=6455009</a:t>
            </a:r>
          </a:p>
        </p:txBody>
      </p:sp>
    </p:spTree>
    <p:extLst>
      <p:ext uri="{BB962C8B-B14F-4D97-AF65-F5344CB8AC3E}">
        <p14:creationId xmlns:p14="http://schemas.microsoft.com/office/powerpoint/2010/main" val="4144346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26540" y="15240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1036944"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7" name="Rectangle 3"/>
          <p:cNvSpPr>
            <a:spLocks noChangeArrowheads="1"/>
          </p:cNvSpPr>
          <p:nvPr/>
        </p:nvSpPr>
        <p:spPr bwMode="auto">
          <a:xfrm>
            <a:off x="4114306" y="49763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p:cNvSpPr txBox="1">
            <a:spLocks noChangeArrowheads="1"/>
          </p:cNvSpPr>
          <p:nvPr/>
        </p:nvSpPr>
        <p:spPr bwMode="auto">
          <a:xfrm>
            <a:off x="5257800" y="1358444"/>
            <a:ext cx="38100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p:txBody>
      </p:sp>
      <p:sp>
        <p:nvSpPr>
          <p:cNvPr id="11" name="Text Box 4"/>
          <p:cNvSpPr txBox="1">
            <a:spLocks noChangeArrowheads="1"/>
          </p:cNvSpPr>
          <p:nvPr/>
        </p:nvSpPr>
        <p:spPr bwMode="auto">
          <a:xfrm>
            <a:off x="3048000" y="5638800"/>
            <a:ext cx="1786364" cy="788935"/>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parent: x=0</a:t>
            </a:r>
            <a:endParaRPr lang="en-GB" sz="1600" b="1" dirty="0">
              <a:latin typeface="Courier New"/>
              <a:ea typeface="msgothic" charset="0"/>
              <a:cs typeface="Courier New"/>
            </a:endParaRPr>
          </a:p>
        </p:txBody>
      </p:sp>
      <p:sp>
        <p:nvSpPr>
          <p:cNvPr id="12" name="Text Box 4"/>
          <p:cNvSpPr txBox="1">
            <a:spLocks noChangeArrowheads="1"/>
          </p:cNvSpPr>
          <p:nvPr/>
        </p:nvSpPr>
        <p:spPr bwMode="auto">
          <a:xfrm>
            <a:off x="50292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15" name="Text Box 4"/>
          <p:cNvSpPr txBox="1">
            <a:spLocks noChangeArrowheads="1"/>
          </p:cNvSpPr>
          <p:nvPr/>
        </p:nvSpPr>
        <p:spPr bwMode="auto">
          <a:xfrm>
            <a:off x="70104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36546" y="10668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2133600" y="5344894"/>
            <a:ext cx="1786364" cy="79259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endParaRPr lang="en-GB"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p:txBody>
      </p:sp>
      <p:sp>
        <p:nvSpPr>
          <p:cNvPr id="8" name="Rectangle 3"/>
          <p:cNvSpPr txBox="1">
            <a:spLocks noChangeArrowheads="1"/>
          </p:cNvSpPr>
          <p:nvPr/>
        </p:nvSpPr>
        <p:spPr bwMode="auto">
          <a:xfrm>
            <a:off x="5244004" y="689040"/>
            <a:ext cx="3810000" cy="4263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a:p>
            <a:r>
              <a:rPr lang="en-US" dirty="0">
                <a:latin typeface="Calibri"/>
                <a:cs typeface="Calibri"/>
              </a:rPr>
              <a:t>Duplicate but separate address space</a:t>
            </a:r>
          </a:p>
          <a:p>
            <a:pPr lvl="1"/>
            <a:r>
              <a:rPr lang="en-US" dirty="0">
                <a:latin typeface="Courier New"/>
                <a:cs typeface="Courier New"/>
              </a:rPr>
              <a:t>x</a:t>
            </a:r>
            <a:r>
              <a:rPr lang="en-US" dirty="0">
                <a:latin typeface="Calibri"/>
                <a:cs typeface="Calibri"/>
              </a:rPr>
              <a:t> has a value of 1 when fork returns in parent and child</a:t>
            </a:r>
          </a:p>
          <a:p>
            <a:pPr lvl="1"/>
            <a:r>
              <a:rPr lang="en-US" dirty="0">
                <a:latin typeface="Calibri"/>
                <a:cs typeface="Calibri"/>
              </a:rPr>
              <a:t>Subsequent changes to </a:t>
            </a:r>
            <a:r>
              <a:rPr lang="en-US" dirty="0">
                <a:latin typeface="Courier New"/>
                <a:cs typeface="Courier New"/>
              </a:rPr>
              <a:t>x</a:t>
            </a:r>
            <a:r>
              <a:rPr lang="en-US" dirty="0">
                <a:latin typeface="Calibri"/>
                <a:cs typeface="Calibri"/>
              </a:rPr>
              <a:t> are independent</a:t>
            </a:r>
          </a:p>
          <a:p>
            <a:r>
              <a:rPr lang="en-US" dirty="0">
                <a:latin typeface="Calibri"/>
                <a:cs typeface="Calibri"/>
              </a:rPr>
              <a:t>Shared open files</a:t>
            </a:r>
          </a:p>
          <a:p>
            <a:pPr lvl="1"/>
            <a:r>
              <a:rPr lang="en-US" dirty="0" err="1">
                <a:latin typeface="Courier New"/>
                <a:cs typeface="Courier New"/>
              </a:rPr>
              <a:t>stdout</a:t>
            </a:r>
            <a:r>
              <a:rPr lang="en-US" dirty="0">
                <a:latin typeface="Calibri"/>
                <a:cs typeface="Calibri"/>
              </a:rPr>
              <a:t> is the same in both parent and child</a:t>
            </a:r>
          </a:p>
        </p:txBody>
      </p:sp>
    </p:spTree>
    <p:extLst>
      <p:ext uri="{BB962C8B-B14F-4D97-AF65-F5344CB8AC3E}">
        <p14:creationId xmlns:p14="http://schemas.microsoft.com/office/powerpoint/2010/main" val="3114040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a:latin typeface="Courier New"/>
                <a:cs typeface="Courier New"/>
              </a:rPr>
              <a:t>fork</a:t>
            </a:r>
            <a:r>
              <a:rPr lang="en-US" dirty="0"/>
              <a:t> with Process Graphs</a:t>
            </a:r>
          </a:p>
        </p:txBody>
      </p:sp>
      <p:sp>
        <p:nvSpPr>
          <p:cNvPr id="3" name="Content Placeholder 2"/>
          <p:cNvSpPr>
            <a:spLocks noGrp="1"/>
          </p:cNvSpPr>
          <p:nvPr>
            <p:ph idx="1"/>
          </p:nvPr>
        </p:nvSpPr>
        <p:spPr>
          <a:xfrm>
            <a:off x="357019" y="1362075"/>
            <a:ext cx="8558382" cy="4657725"/>
          </a:xfrm>
        </p:spPr>
        <p:txBody>
          <a:bodyPr/>
          <a:lstStyle/>
          <a:p>
            <a:r>
              <a:rPr lang="en-US" dirty="0"/>
              <a:t>A </a:t>
            </a:r>
            <a:r>
              <a:rPr lang="en-US" i="1" dirty="0"/>
              <a:t>process graph </a:t>
            </a:r>
            <a:r>
              <a:rPr lang="en-US" dirty="0"/>
              <a:t>is a useful tool for capturing the partial ordering of statements in a concurrent program:</a:t>
            </a:r>
          </a:p>
          <a:p>
            <a:pPr lvl="1"/>
            <a:r>
              <a:rPr lang="en-US" dirty="0"/>
              <a:t>Each vertex is the execution of a statement</a:t>
            </a:r>
          </a:p>
          <a:p>
            <a:pPr lvl="1"/>
            <a:r>
              <a:rPr lang="en-US" dirty="0"/>
              <a:t>a -&gt; b means </a:t>
            </a:r>
            <a:r>
              <a:rPr lang="en-US" dirty="0">
                <a:latin typeface="Courier New"/>
                <a:cs typeface="Courier New"/>
              </a:rPr>
              <a:t>a</a:t>
            </a:r>
            <a:r>
              <a:rPr lang="en-US" dirty="0"/>
              <a:t> happens before b</a:t>
            </a:r>
          </a:p>
          <a:p>
            <a:pPr lvl="1"/>
            <a:r>
              <a:rPr lang="en-US" dirty="0"/>
              <a:t>Edges can be labeled with current value of variables</a:t>
            </a:r>
          </a:p>
          <a:p>
            <a:pPr lvl="1"/>
            <a:r>
              <a:rPr lang="en-US" dirty="0" err="1">
                <a:latin typeface="Courier New"/>
                <a:cs typeface="Courier New"/>
              </a:rPr>
              <a:t>printf</a:t>
            </a:r>
            <a:r>
              <a:rPr lang="en-US" dirty="0"/>
              <a:t> vertices can be labeled with output</a:t>
            </a:r>
          </a:p>
          <a:p>
            <a:pPr lvl="1"/>
            <a:r>
              <a:rPr lang="en-US" dirty="0"/>
              <a:t>Each graph begins with a vertex with no </a:t>
            </a:r>
            <a:r>
              <a:rPr lang="en-US" dirty="0" err="1"/>
              <a:t>inedges</a:t>
            </a:r>
            <a:r>
              <a:rPr lang="en-US" dirty="0"/>
              <a:t> </a:t>
            </a:r>
            <a:endParaRPr lang="en-US" dirty="0">
              <a:latin typeface="Courier New"/>
              <a:cs typeface="Courier New"/>
            </a:endParaRPr>
          </a:p>
          <a:p>
            <a:r>
              <a:rPr lang="en-US" dirty="0"/>
              <a:t>Any </a:t>
            </a:r>
            <a:r>
              <a:rPr lang="en-US" i="1" dirty="0"/>
              <a:t>topological sort </a:t>
            </a:r>
            <a:r>
              <a:rPr lang="en-US" dirty="0"/>
              <a:t>of the graph corresponds to a feasible total ordering. </a:t>
            </a:r>
          </a:p>
          <a:p>
            <a:pPr lvl="1"/>
            <a:r>
              <a:rPr lang="en-US" dirty="0"/>
              <a:t>Total ordering of vertices where all edges point from left to right</a:t>
            </a:r>
          </a:p>
          <a:p>
            <a:endParaRPr lang="en-US" dirty="0"/>
          </a:p>
        </p:txBody>
      </p:sp>
    </p:spTree>
    <p:extLst>
      <p:ext uri="{BB962C8B-B14F-4D97-AF65-F5344CB8AC3E}">
        <p14:creationId xmlns:p14="http://schemas.microsoft.com/office/powerpoint/2010/main" val="4267573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Graph Example</a:t>
            </a:r>
          </a:p>
        </p:txBody>
      </p:sp>
      <p:sp>
        <p:nvSpPr>
          <p:cNvPr id="26" name="Text Box 3"/>
          <p:cNvSpPr txBox="1">
            <a:spLocks noChangeArrowheads="1"/>
          </p:cNvSpPr>
          <p:nvPr/>
        </p:nvSpPr>
        <p:spPr bwMode="auto">
          <a:xfrm>
            <a:off x="76200" y="1472148"/>
            <a:ext cx="4912596" cy="3785652"/>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4" name="Text Box 407"/>
          <p:cNvSpPr txBox="1">
            <a:spLocks noChangeArrowheads="1"/>
          </p:cNvSpPr>
          <p:nvPr/>
        </p:nvSpPr>
        <p:spPr bwMode="auto">
          <a:xfrm>
            <a:off x="6068150" y="2514600"/>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 name="TextBox 5"/>
          <p:cNvSpPr txBox="1"/>
          <p:nvPr/>
        </p:nvSpPr>
        <p:spPr>
          <a:xfrm>
            <a:off x="4931297" y="3468791"/>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TextBox 8"/>
          <p:cNvSpPr txBox="1"/>
          <p:nvPr/>
        </p:nvSpPr>
        <p:spPr>
          <a:xfrm>
            <a:off x="5820629" y="3468791"/>
            <a:ext cx="79533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0" name="Elbow Connector 35"/>
          <p:cNvCxnSpPr>
            <a:cxnSpLocks/>
            <a:stCxn id="9" idx="0"/>
          </p:cNvCxnSpPr>
          <p:nvPr/>
        </p:nvCxnSpPr>
        <p:spPr>
          <a:xfrm rot="5400000" flipH="1" flipV="1">
            <a:off x="6298220" y="2748477"/>
            <a:ext cx="640393" cy="800237"/>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5" name="TextBox 14"/>
          <p:cNvSpPr txBox="1"/>
          <p:nvPr/>
        </p:nvSpPr>
        <p:spPr>
          <a:xfrm>
            <a:off x="6607731" y="2811249"/>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 Box 407"/>
          <p:cNvSpPr txBox="1">
            <a:spLocks noChangeArrowheads="1"/>
          </p:cNvSpPr>
          <p:nvPr/>
        </p:nvSpPr>
        <p:spPr bwMode="auto">
          <a:xfrm>
            <a:off x="5298814" y="3156378"/>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TextBox 18"/>
          <p:cNvSpPr txBox="1"/>
          <p:nvPr/>
        </p:nvSpPr>
        <p:spPr>
          <a:xfrm>
            <a:off x="7542234" y="2811249"/>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0" name="Text Box 407"/>
          <p:cNvSpPr txBox="1">
            <a:spLocks noChangeArrowheads="1"/>
          </p:cNvSpPr>
          <p:nvPr/>
        </p:nvSpPr>
        <p:spPr bwMode="auto">
          <a:xfrm>
            <a:off x="6144350" y="3137103"/>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3" name="TextBox 22"/>
          <p:cNvSpPr txBox="1"/>
          <p:nvPr/>
        </p:nvSpPr>
        <p:spPr>
          <a:xfrm>
            <a:off x="7542234" y="3446452"/>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4" name="TextBox 23"/>
          <p:cNvSpPr txBox="1"/>
          <p:nvPr/>
        </p:nvSpPr>
        <p:spPr>
          <a:xfrm>
            <a:off x="8380434" y="3290992"/>
            <a:ext cx="838163" cy="338554"/>
          </a:xfrm>
          <a:prstGeom prst="rect">
            <a:avLst/>
          </a:prstGeom>
          <a:noFill/>
        </p:spPr>
        <p:txBody>
          <a:bodyPr wrap="none" rtlCol="0">
            <a:spAutoFit/>
          </a:bodyPr>
          <a:lstStyle/>
          <a:p>
            <a:r>
              <a:rPr lang="en-US" sz="1600" i="1" dirty="0">
                <a:latin typeface="Arial"/>
                <a:cs typeface="Arial"/>
              </a:rPr>
              <a:t>Parent</a:t>
            </a:r>
          </a:p>
        </p:txBody>
      </p:sp>
      <p:sp>
        <p:nvSpPr>
          <p:cNvPr id="25" name="TextBox 24"/>
          <p:cNvSpPr txBox="1"/>
          <p:nvPr/>
        </p:nvSpPr>
        <p:spPr>
          <a:xfrm>
            <a:off x="8448912" y="2641972"/>
            <a:ext cx="701206" cy="338554"/>
          </a:xfrm>
          <a:prstGeom prst="rect">
            <a:avLst/>
          </a:prstGeom>
          <a:noFill/>
        </p:spPr>
        <p:txBody>
          <a:bodyPr wrap="none" rtlCol="0">
            <a:spAutoFit/>
          </a:bodyPr>
          <a:lstStyle/>
          <a:p>
            <a:r>
              <a:rPr lang="en-US" sz="1600" i="1" dirty="0">
                <a:latin typeface="Arial"/>
                <a:cs typeface="Arial"/>
              </a:rPr>
              <a:t>Child</a:t>
            </a:r>
          </a:p>
        </p:txBody>
      </p:sp>
      <p:sp>
        <p:nvSpPr>
          <p:cNvPr id="29" name="Rectangle 3"/>
          <p:cNvSpPr>
            <a:spLocks noChangeArrowheads="1"/>
          </p:cNvSpPr>
          <p:nvPr/>
        </p:nvSpPr>
        <p:spPr bwMode="auto">
          <a:xfrm>
            <a:off x="3963966" y="49001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Process Graphs</a:t>
            </a:r>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767182" y="1831455"/>
            <a:ext cx="4085241" cy="1292745"/>
            <a:chOff x="2748382" y="2974455"/>
            <a:chExt cx="4085241" cy="1292745"/>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TextBox 6"/>
            <p:cNvSpPr txBox="1"/>
            <p:nvPr/>
          </p:nvSpPr>
          <p:spPr>
            <a:xfrm>
              <a:off x="2748382" y="3928646"/>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TextBox 9"/>
            <p:cNvSpPr txBox="1"/>
            <p:nvPr/>
          </p:nvSpPr>
          <p:spPr>
            <a:xfrm>
              <a:off x="3637714" y="3928646"/>
              <a:ext cx="667623"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1" name="Elbow Connector 35"/>
            <p:cNvCxnSpPr>
              <a:stCxn id="10" idx="0"/>
            </p:cNvCxnSpPr>
            <p:nvPr/>
          </p:nvCxnSpPr>
          <p:spPr>
            <a:xfrm rot="5400000" flipH="1" flipV="1">
              <a:off x="4083375" y="3176401"/>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Box 15"/>
            <p:cNvSpPr txBox="1"/>
            <p:nvPr/>
          </p:nvSpPr>
          <p:spPr>
            <a:xfrm>
              <a:off x="4424816" y="3271104"/>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0" name="TextBox 19"/>
            <p:cNvSpPr txBox="1"/>
            <p:nvPr/>
          </p:nvSpPr>
          <p:spPr>
            <a:xfrm>
              <a:off x="5886401" y="3271104"/>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TextBox 23"/>
            <p:cNvSpPr txBox="1"/>
            <p:nvPr/>
          </p:nvSpPr>
          <p:spPr>
            <a:xfrm>
              <a:off x="5886401" y="3906307"/>
              <a:ext cx="947222" cy="338554"/>
            </a:xfrm>
            <a:prstGeom prst="rect">
              <a:avLst/>
            </a:prstGeom>
            <a:noFill/>
          </p:spPr>
          <p:txBody>
            <a:bodyPr wrap="square" rtlCol="0">
              <a:spAutoFit/>
            </a:bodyPr>
            <a:lstStyle/>
            <a:p>
              <a:pPr algn="ctr"/>
              <a:r>
                <a:rPr lang="en-US" sz="1600" b="1" dirty="0">
                  <a:latin typeface="Courier New"/>
                  <a:cs typeface="Courier New"/>
                </a:rPr>
                <a:t>exit</a:t>
              </a:r>
            </a:p>
          </p:txBody>
        </p:sp>
      </p:grpSp>
      <p:sp>
        <p:nvSpPr>
          <p:cNvPr id="29" name="Oval 28"/>
          <p:cNvSpPr>
            <a:spLocks noChangeAspect="1"/>
          </p:cNvSpPr>
          <p:nvPr/>
        </p:nvSpPr>
        <p:spPr>
          <a:xfrm>
            <a:off x="976801"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TextBox 29"/>
          <p:cNvSpPr txBox="1"/>
          <p:nvPr/>
        </p:nvSpPr>
        <p:spPr>
          <a:xfrm>
            <a:off x="900055" y="4690646"/>
            <a:ext cx="307797" cy="338554"/>
          </a:xfrm>
          <a:prstGeom prst="rect">
            <a:avLst/>
          </a:prstGeom>
          <a:noFill/>
        </p:spPr>
        <p:txBody>
          <a:bodyPr wrap="none" rtlCol="0">
            <a:spAutoFit/>
          </a:bodyPr>
          <a:lstStyle/>
          <a:p>
            <a:pPr algn="ctr"/>
            <a:r>
              <a:rPr lang="en-US" sz="1600" b="1" dirty="0">
                <a:latin typeface="Courier New"/>
                <a:cs typeface="Courier New"/>
              </a:rPr>
              <a:t>a</a:t>
            </a:r>
          </a:p>
        </p:txBody>
      </p:sp>
      <p:sp>
        <p:nvSpPr>
          <p:cNvPr id="31" name="Oval 30"/>
          <p:cNvSpPr>
            <a:spLocks noChangeAspect="1"/>
          </p:cNvSpPr>
          <p:nvPr/>
        </p:nvSpPr>
        <p:spPr>
          <a:xfrm>
            <a:off x="1890913"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2" name="Oval 31"/>
          <p:cNvSpPr>
            <a:spLocks noChangeAspect="1"/>
          </p:cNvSpPr>
          <p:nvPr/>
        </p:nvSpPr>
        <p:spPr>
          <a:xfrm>
            <a:off x="2821247"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TextBox 32"/>
          <p:cNvSpPr txBox="1"/>
          <p:nvPr/>
        </p:nvSpPr>
        <p:spPr>
          <a:xfrm>
            <a:off x="1604691" y="4690646"/>
            <a:ext cx="667623" cy="338554"/>
          </a:xfrm>
          <a:prstGeom prst="rect">
            <a:avLst/>
          </a:prstGeom>
          <a:noFill/>
        </p:spPr>
        <p:txBody>
          <a:bodyPr wrap="square" rtlCol="0">
            <a:spAutoFit/>
          </a:bodyPr>
          <a:lstStyle/>
          <a:p>
            <a:pPr algn="ctr"/>
            <a:r>
              <a:rPr lang="en-US" sz="1600" b="1" dirty="0">
                <a:latin typeface="Courier New"/>
                <a:cs typeface="Courier New"/>
              </a:rPr>
              <a:t>b</a:t>
            </a:r>
          </a:p>
        </p:txBody>
      </p:sp>
      <p:cxnSp>
        <p:nvCxnSpPr>
          <p:cNvPr id="34" name="Elbow Connector 35"/>
          <p:cNvCxnSpPr>
            <a:cxnSpLocks/>
          </p:cNvCxnSpPr>
          <p:nvPr/>
        </p:nvCxnSpPr>
        <p:spPr>
          <a:xfrm rot="5400000" flipH="1" flipV="1">
            <a:off x="2068472" y="3956520"/>
            <a:ext cx="604159" cy="864094"/>
          </a:xfrm>
          <a:prstGeom prst="bentConnector2">
            <a:avLst/>
          </a:prstGeom>
          <a:ln w="12700"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805714"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6" name="Straight Arrow Connector 35"/>
          <p:cNvCxnSpPr/>
          <p:nvPr/>
        </p:nvCxnSpPr>
        <p:spPr>
          <a:xfrm flipV="1">
            <a:off x="1982353" y="4730269"/>
            <a:ext cx="838894" cy="3388"/>
          </a:xfrm>
          <a:prstGeom prst="straightConnector1">
            <a:avLst/>
          </a:prstGeom>
          <a:ln w="12700" cmpd="sng">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068241" y="4730269"/>
            <a:ext cx="838894" cy="3388"/>
          </a:xfrm>
          <a:prstGeom prst="straightConnector1">
            <a:avLst/>
          </a:prstGeom>
          <a:ln w="127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887917" y="4087001"/>
            <a:ext cx="1407322" cy="400"/>
          </a:xfrm>
          <a:prstGeom prst="straightConnector1">
            <a:avLst/>
          </a:prstGeom>
          <a:ln w="1270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4286495"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TextBox 42"/>
          <p:cNvSpPr txBox="1"/>
          <p:nvPr/>
        </p:nvSpPr>
        <p:spPr>
          <a:xfrm>
            <a:off x="3853378" y="4035852"/>
            <a:ext cx="947222" cy="338554"/>
          </a:xfrm>
          <a:prstGeom prst="rect">
            <a:avLst/>
          </a:prstGeom>
          <a:noFill/>
        </p:spPr>
        <p:txBody>
          <a:bodyPr wrap="square" rtlCol="0">
            <a:spAutoFit/>
          </a:bodyPr>
          <a:lstStyle/>
          <a:p>
            <a:pPr algn="ctr"/>
            <a:r>
              <a:rPr lang="en-US" sz="1600" b="1" dirty="0">
                <a:latin typeface="Courier New"/>
                <a:cs typeface="Courier New"/>
              </a:rPr>
              <a:t>f</a:t>
            </a:r>
          </a:p>
        </p:txBody>
      </p:sp>
      <p:cxnSp>
        <p:nvCxnSpPr>
          <p:cNvPr id="45" name="Straight Arrow Connector 44"/>
          <p:cNvCxnSpPr/>
          <p:nvPr/>
        </p:nvCxnSpPr>
        <p:spPr>
          <a:xfrm flipV="1">
            <a:off x="2887917" y="4722204"/>
            <a:ext cx="1407322" cy="400"/>
          </a:xfrm>
          <a:prstGeom prst="straightConnector1">
            <a:avLst/>
          </a:prstGeom>
          <a:ln w="12700" cmpd="sng">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286495" y="4676684"/>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TextBox 46"/>
          <p:cNvSpPr txBox="1"/>
          <p:nvPr/>
        </p:nvSpPr>
        <p:spPr>
          <a:xfrm>
            <a:off x="3853378" y="4690646"/>
            <a:ext cx="947222" cy="338554"/>
          </a:xfrm>
          <a:prstGeom prst="rect">
            <a:avLst/>
          </a:prstGeom>
          <a:noFill/>
        </p:spPr>
        <p:txBody>
          <a:bodyPr wrap="square" rtlCol="0">
            <a:spAutoFit/>
          </a:bodyPr>
          <a:lstStyle/>
          <a:p>
            <a:pPr algn="ctr"/>
            <a:r>
              <a:rPr lang="en-US" sz="1600" b="1" dirty="0">
                <a:latin typeface="Courier New"/>
                <a:cs typeface="Courier New"/>
              </a:rPr>
              <a:t>d</a:t>
            </a:r>
          </a:p>
        </p:txBody>
      </p:sp>
      <p:sp>
        <p:nvSpPr>
          <p:cNvPr id="50" name="TextBox 49"/>
          <p:cNvSpPr txBox="1"/>
          <p:nvPr/>
        </p:nvSpPr>
        <p:spPr>
          <a:xfrm>
            <a:off x="2547076" y="4690646"/>
            <a:ext cx="667623" cy="338554"/>
          </a:xfrm>
          <a:prstGeom prst="rect">
            <a:avLst/>
          </a:prstGeom>
          <a:noFill/>
        </p:spPr>
        <p:txBody>
          <a:bodyPr wrap="square" rtlCol="0">
            <a:spAutoFit/>
          </a:bodyPr>
          <a:lstStyle/>
          <a:p>
            <a:pPr algn="ctr"/>
            <a:r>
              <a:rPr lang="en-US" sz="1600" dirty="0">
                <a:latin typeface="Courier New"/>
                <a:cs typeface="Courier New"/>
              </a:rPr>
              <a:t>c</a:t>
            </a:r>
            <a:endParaRPr lang="en-US" sz="1600" b="1" dirty="0">
              <a:latin typeface="Courier New"/>
              <a:cs typeface="Courier New"/>
            </a:endParaRPr>
          </a:p>
        </p:txBody>
      </p:sp>
      <p:sp>
        <p:nvSpPr>
          <p:cNvPr id="53" name="TextBox 52"/>
          <p:cNvSpPr txBox="1"/>
          <p:nvPr/>
        </p:nvSpPr>
        <p:spPr>
          <a:xfrm>
            <a:off x="2394676" y="4035852"/>
            <a:ext cx="947222" cy="338554"/>
          </a:xfrm>
          <a:prstGeom prst="rect">
            <a:avLst/>
          </a:prstGeom>
          <a:noFill/>
        </p:spPr>
        <p:txBody>
          <a:bodyPr wrap="square" rtlCol="0">
            <a:spAutoFit/>
          </a:bodyPr>
          <a:lstStyle/>
          <a:p>
            <a:pPr algn="ctr"/>
            <a:r>
              <a:rPr lang="en-US" sz="1600" dirty="0">
                <a:latin typeface="Courier New"/>
                <a:cs typeface="Courier New"/>
              </a:rPr>
              <a:t>e</a:t>
            </a:r>
            <a:endParaRPr lang="en-US" sz="1600" b="1" dirty="0">
              <a:latin typeface="Courier New"/>
              <a:cs typeface="Courier New"/>
            </a:endParaRPr>
          </a:p>
        </p:txBody>
      </p:sp>
      <p:sp>
        <p:nvSpPr>
          <p:cNvPr id="27" name="TextBox 26"/>
          <p:cNvSpPr txBox="1"/>
          <p:nvPr/>
        </p:nvSpPr>
        <p:spPr>
          <a:xfrm>
            <a:off x="5709045" y="41973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1973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1973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1973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1973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1973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cxnSpLocks/>
          </p:cNvCxnSpPr>
          <p:nvPr/>
        </p:nvCxnSpPr>
        <p:spPr bwMode="auto">
          <a:xfrm rot="5400000" flipH="1" flipV="1">
            <a:off x="6138829" y="3916876"/>
            <a:ext cx="12700" cy="560949"/>
          </a:xfrm>
          <a:prstGeom prst="curvedConnector3">
            <a:avLst>
              <a:gd name="adj1" fmla="val 3200000"/>
            </a:avLst>
          </a:prstGeom>
          <a:noFill/>
          <a:ln w="25400" cap="flat" cmpd="sng" algn="ctr">
            <a:solidFill>
              <a:srgbClr val="FF0000"/>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3914396"/>
            <a:ext cx="12700" cy="565908"/>
          </a:xfrm>
          <a:prstGeom prst="curvedConnector3">
            <a:avLst>
              <a:gd name="adj1" fmla="val 4100000"/>
            </a:avLst>
          </a:prstGeom>
          <a:noFill/>
          <a:ln w="25400" cap="flat" cmpd="sng" algn="ctr">
            <a:solidFill>
              <a:srgbClr val="92D050"/>
            </a:solidFill>
            <a:prstDash val="solid"/>
            <a:round/>
            <a:headEnd type="none" w="med" len="med"/>
            <a:tailEnd type="triangle" w="lg" len="lg"/>
          </a:ln>
          <a:effectLst/>
        </p:spPr>
      </p:cxnSp>
      <p:cxnSp>
        <p:nvCxnSpPr>
          <p:cNvPr id="56" name="Curved Connector 55"/>
          <p:cNvCxnSpPr>
            <a:cxnSpLocks/>
          </p:cNvCxnSpPr>
          <p:nvPr/>
        </p:nvCxnSpPr>
        <p:spPr bwMode="auto">
          <a:xfrm rot="5400000" flipH="1" flipV="1">
            <a:off x="7525750" y="3656812"/>
            <a:ext cx="12700" cy="1081077"/>
          </a:xfrm>
          <a:prstGeom prst="curvedConnector3">
            <a:avLst>
              <a:gd name="adj1" fmla="val 3600000"/>
            </a:avLst>
          </a:prstGeom>
          <a:noFill/>
          <a:ln w="25400" cap="flat" cmpd="sng" algn="ctr">
            <a:solidFill>
              <a:srgbClr val="7030A0"/>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3638261"/>
            <a:ext cx="12700" cy="1118178"/>
          </a:xfrm>
          <a:prstGeom prst="curvedConnector3">
            <a:avLst>
              <a:gd name="adj1" fmla="val 37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3661724"/>
            <a:ext cx="12700" cy="1071252"/>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8" name="TextBox 97"/>
          <p:cNvSpPr txBox="1"/>
          <p:nvPr/>
        </p:nvSpPr>
        <p:spPr>
          <a:xfrm>
            <a:off x="5791200" y="3124200"/>
            <a:ext cx="3148368" cy="461665"/>
          </a:xfrm>
          <a:prstGeom prst="rect">
            <a:avLst/>
          </a:prstGeom>
          <a:noFill/>
        </p:spPr>
        <p:txBody>
          <a:bodyPr wrap="none" rtlCol="0">
            <a:spAutoFit/>
          </a:bodyPr>
          <a:lstStyle/>
          <a:p>
            <a:r>
              <a:rPr lang="en-US" dirty="0">
                <a:latin typeface="Calibri" pitchFamily="34" charset="0"/>
              </a:rPr>
              <a:t>Feasible total ordering:</a:t>
            </a:r>
          </a:p>
        </p:txBody>
      </p:sp>
      <p:grpSp>
        <p:nvGrpSpPr>
          <p:cNvPr id="25" name="Group 24">
            <a:extLst>
              <a:ext uri="{FF2B5EF4-FFF2-40B4-BE49-F238E27FC236}">
                <a16:creationId xmlns:a16="http://schemas.microsoft.com/office/drawing/2014/main" id="{435A35AD-5A5B-4C95-9263-9787122A7D9E}"/>
              </a:ext>
            </a:extLst>
          </p:cNvPr>
          <p:cNvGrpSpPr/>
          <p:nvPr/>
        </p:nvGrpSpPr>
        <p:grpSpPr>
          <a:xfrm>
            <a:off x="5709045" y="4871482"/>
            <a:ext cx="3153718" cy="1371600"/>
            <a:chOff x="5709045" y="5181600"/>
            <a:chExt cx="3153718" cy="1371600"/>
          </a:xfrm>
        </p:grpSpPr>
        <p:sp>
          <p:nvSpPr>
            <p:cNvPr id="74" name="TextBox 73"/>
            <p:cNvSpPr txBox="1"/>
            <p:nvPr/>
          </p:nvSpPr>
          <p:spPr>
            <a:xfrm>
              <a:off x="5709045" y="61838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838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83868"/>
              <a:ext cx="308535" cy="369332"/>
            </a:xfrm>
            <a:prstGeom prst="rect">
              <a:avLst/>
            </a:prstGeom>
            <a:noFill/>
          </p:spPr>
          <p:txBody>
            <a:bodyPr wrap="none" rtlCol="0">
              <a:spAutoFit/>
            </a:bodyPr>
            <a:lstStyle/>
            <a:p>
              <a:r>
                <a:rPr lang="en-US" sz="1800" dirty="0">
                  <a:latin typeface="Calibri" pitchFamily="34" charset="0"/>
                </a:rPr>
                <a:t>e</a:t>
              </a:r>
            </a:p>
          </p:txBody>
        </p:sp>
        <p:sp>
          <p:nvSpPr>
            <p:cNvPr id="77" name="TextBox 76"/>
            <p:cNvSpPr txBox="1"/>
            <p:nvPr/>
          </p:nvSpPr>
          <p:spPr>
            <a:xfrm>
              <a:off x="7485186" y="61838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83868"/>
              <a:ext cx="261610" cy="369332"/>
            </a:xfrm>
            <a:prstGeom prst="rect">
              <a:avLst/>
            </a:prstGeom>
            <a:noFill/>
          </p:spPr>
          <p:txBody>
            <a:bodyPr wrap="none" rtlCol="0">
              <a:spAutoFit/>
            </a:bodyPr>
            <a:lstStyle/>
            <a:p>
              <a:r>
                <a:rPr lang="en-US" sz="1800" dirty="0">
                  <a:latin typeface="Calibri" pitchFamily="34" charset="0"/>
                </a:rPr>
                <a:t>f</a:t>
              </a:r>
            </a:p>
          </p:txBody>
        </p:sp>
        <p:sp>
          <p:nvSpPr>
            <p:cNvPr id="79" name="TextBox 78"/>
            <p:cNvSpPr txBox="1"/>
            <p:nvPr/>
          </p:nvSpPr>
          <p:spPr>
            <a:xfrm>
              <a:off x="8454465" y="61838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cxnSpLocks/>
            </p:cNvCxnSpPr>
            <p:nvPr/>
          </p:nvCxnSpPr>
          <p:spPr bwMode="auto">
            <a:xfrm rot="5400000" flipH="1" flipV="1">
              <a:off x="6138829" y="5903394"/>
              <a:ext cx="12700" cy="560949"/>
            </a:xfrm>
            <a:prstGeom prst="curvedConnector3">
              <a:avLst>
                <a:gd name="adj1" fmla="val 3300000"/>
              </a:avLst>
            </a:prstGeom>
            <a:noFill/>
            <a:ln w="25400" cap="flat" cmpd="sng" algn="ctr">
              <a:solidFill>
                <a:srgbClr val="FF0000"/>
              </a:solidFill>
              <a:prstDash val="solid"/>
              <a:round/>
              <a:headEnd type="none" w="med" len="med"/>
              <a:tailEnd type="triangle" w="lg" len="lg"/>
            </a:ln>
            <a:effectLst/>
          </p:spPr>
        </p:cxnSp>
        <p:cxnSp>
          <p:nvCxnSpPr>
            <p:cNvPr id="81" name="Curved Connector 80"/>
            <p:cNvCxnSpPr>
              <a:cxnSpLocks/>
            </p:cNvCxnSpPr>
            <p:nvPr/>
          </p:nvCxnSpPr>
          <p:spPr bwMode="auto">
            <a:xfrm rot="5400000" flipH="1" flipV="1">
              <a:off x="7282441" y="5320731"/>
              <a:ext cx="12700" cy="1726275"/>
            </a:xfrm>
            <a:prstGeom prst="curvedConnector3">
              <a:avLst>
                <a:gd name="adj1" fmla="val 3500000"/>
              </a:avLst>
            </a:prstGeom>
            <a:noFill/>
            <a:ln w="25400" cap="flat" cmpd="sng" algn="ctr">
              <a:solidFill>
                <a:srgbClr val="92D050"/>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602314" y="5640604"/>
              <a:ext cx="12700" cy="1086528"/>
            </a:xfrm>
            <a:prstGeom prst="curvedConnector3">
              <a:avLst>
                <a:gd name="adj1" fmla="val 4200000"/>
              </a:avLst>
            </a:prstGeom>
            <a:noFill/>
            <a:ln w="38100" cap="flat" cmpd="sng" algn="ctr">
              <a:solidFill>
                <a:srgbClr val="7030A0"/>
              </a:solidFill>
              <a:prstDash val="sysDot"/>
              <a:round/>
              <a:headEnd type="none" w="med" len="med"/>
              <a:tailEnd type="triangle" w="lg" len="lg"/>
            </a:ln>
            <a:effectLst/>
          </p:spPr>
        </p:cxnSp>
        <p:cxnSp>
          <p:nvCxnSpPr>
            <p:cNvPr id="83" name="Curved Connector 82"/>
            <p:cNvCxnSpPr>
              <a:cxnSpLocks/>
            </p:cNvCxnSpPr>
            <p:nvPr/>
          </p:nvCxnSpPr>
          <p:spPr bwMode="auto">
            <a:xfrm rot="5400000" flipH="1" flipV="1">
              <a:off x="7022561" y="5580612"/>
              <a:ext cx="12700" cy="1206513"/>
            </a:xfrm>
            <a:prstGeom prst="curvedConnector3">
              <a:avLst>
                <a:gd name="adj1" fmla="val 36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84" name="Curved Connector 83"/>
            <p:cNvCxnSpPr>
              <a:cxnSpLocks/>
            </p:cNvCxnSpPr>
            <p:nvPr/>
          </p:nvCxnSpPr>
          <p:spPr bwMode="auto">
            <a:xfrm rot="5400000" flipH="1" flipV="1">
              <a:off x="8117275" y="5692410"/>
              <a:ext cx="12700" cy="982917"/>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9" name="TextBox 98"/>
            <p:cNvSpPr txBox="1"/>
            <p:nvPr/>
          </p:nvSpPr>
          <p:spPr>
            <a:xfrm>
              <a:off x="5759349" y="5181600"/>
              <a:ext cx="3103414" cy="461665"/>
            </a:xfrm>
            <a:prstGeom prst="rect">
              <a:avLst/>
            </a:prstGeom>
            <a:noFill/>
          </p:spPr>
          <p:txBody>
            <a:bodyPr wrap="none" rtlCol="0">
              <a:spAutoFit/>
            </a:bodyPr>
            <a:lstStyle/>
            <a:p>
              <a:r>
                <a:rPr lang="en-US" dirty="0">
                  <a:latin typeface="Calibri" pitchFamily="34" charset="0"/>
                </a:rPr>
                <a:t>Feasible or Infeasible?</a:t>
              </a:r>
            </a:p>
          </p:txBody>
        </p:sp>
      </p:grpSp>
      <p:sp>
        <p:nvSpPr>
          <p:cNvPr id="26" name="TextBox 25">
            <a:extLst>
              <a:ext uri="{FF2B5EF4-FFF2-40B4-BE49-F238E27FC236}">
                <a16:creationId xmlns:a16="http://schemas.microsoft.com/office/drawing/2014/main" id="{C582C6F2-3601-4E07-8C09-3E3C95D6D927}"/>
              </a:ext>
            </a:extLst>
          </p:cNvPr>
          <p:cNvSpPr txBox="1"/>
          <p:nvPr/>
        </p:nvSpPr>
        <p:spPr>
          <a:xfrm>
            <a:off x="5681058" y="6324600"/>
            <a:ext cx="3259995" cy="369332"/>
          </a:xfrm>
          <a:prstGeom prst="rect">
            <a:avLst/>
          </a:prstGeom>
          <a:noFill/>
        </p:spPr>
        <p:txBody>
          <a:bodyPr wrap="none" rtlCol="0">
            <a:spAutoFit/>
          </a:bodyPr>
          <a:lstStyle/>
          <a:p>
            <a:r>
              <a:rPr lang="en-US" sz="1800" dirty="0">
                <a:solidFill>
                  <a:srgbClr val="AB8D8D"/>
                </a:solidFill>
                <a:latin typeface="Calibri" pitchFamily="34" charset="0"/>
              </a:rPr>
              <a:t>Infeasible: not a topological sort</a:t>
            </a:r>
          </a:p>
        </p:txBody>
      </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457200"/>
            <a:ext cx="8534400" cy="573088"/>
          </a:xfrm>
        </p:spPr>
        <p:txBody>
          <a:bodyPr/>
          <a:lstStyle/>
          <a:p>
            <a:r>
              <a:rPr lang="en-US" dirty="0">
                <a:latin typeface="Courier New"/>
                <a:cs typeface="Courier New"/>
              </a:rPr>
              <a:t>fork</a:t>
            </a:r>
            <a:r>
              <a:rPr lang="en-US" dirty="0"/>
              <a:t> Example: Two consecutive </a:t>
            </a:r>
            <a:r>
              <a:rPr lang="en-US" dirty="0">
                <a:latin typeface="Courier New"/>
                <a:cs typeface="Courier New"/>
              </a:rPr>
              <a:t>fork</a:t>
            </a:r>
            <a:r>
              <a:rPr lang="en-US" dirty="0"/>
              <a:t>s</a:t>
            </a:r>
          </a:p>
        </p:txBody>
      </p:sp>
      <p:sp>
        <p:nvSpPr>
          <p:cNvPr id="491523" name="Text Box 3"/>
          <p:cNvSpPr txBox="1">
            <a:spLocks noChangeArrowheads="1"/>
          </p:cNvSpPr>
          <p:nvPr/>
        </p:nvSpPr>
        <p:spPr bwMode="auto">
          <a:xfrm>
            <a:off x="228600" y="1676400"/>
            <a:ext cx="3009511"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fork2</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16" name="Group 15"/>
          <p:cNvGrpSpPr/>
          <p:nvPr/>
        </p:nvGrpSpPr>
        <p:grpSpPr>
          <a:xfrm>
            <a:off x="3588921" y="1295400"/>
            <a:ext cx="4640679" cy="2667000"/>
            <a:chOff x="3124200" y="3505200"/>
            <a:chExt cx="4640679" cy="2667000"/>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124200" y="5833646"/>
              <a:ext cx="928459" cy="338554"/>
            </a:xfrm>
            <a:prstGeom prst="rect">
              <a:avLst/>
            </a:prstGeom>
            <a:noFill/>
          </p:spPr>
          <p:txBody>
            <a:bodyPr wrap="non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4915812" y="5820946"/>
              <a:ext cx="950256"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75" name="TextBox 74"/>
            <p:cNvSpPr txBox="1"/>
            <p:nvPr/>
          </p:nvSpPr>
          <p:spPr>
            <a:xfrm>
              <a:off x="6817657" y="5105400"/>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6787989" y="58209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151866" y="5833646"/>
              <a:ext cx="73396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4878277" y="4495800"/>
              <a:ext cx="1017034"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94" name="TextBox 93"/>
            <p:cNvSpPr txBox="1"/>
            <p:nvPr/>
          </p:nvSpPr>
          <p:spPr>
            <a:xfrm>
              <a:off x="6817657" y="3846512"/>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787989" y="45255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02" name="Text Box 407"/>
            <p:cNvSpPr txBox="1">
              <a:spLocks noChangeArrowheads="1"/>
            </p:cNvSpPr>
            <p:nvPr/>
          </p:nvSpPr>
          <p:spPr bwMode="auto">
            <a:xfrm>
              <a:off x="6913523" y="3505200"/>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sp>
          <p:nvSpPr>
            <p:cNvPr id="103" name="TextBox 102"/>
            <p:cNvSpPr txBox="1"/>
            <p:nvPr/>
          </p:nvSpPr>
          <p:spPr>
            <a:xfrm>
              <a:off x="3379073" y="5528846"/>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L0</a:t>
              </a:r>
            </a:p>
          </p:txBody>
        </p:sp>
        <p:sp>
          <p:nvSpPr>
            <p:cNvPr id="106" name="TextBox 105"/>
            <p:cNvSpPr txBox="1"/>
            <p:nvPr/>
          </p:nvSpPr>
          <p:spPr>
            <a:xfrm>
              <a:off x="7034547" y="4800600"/>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07" name="TextBox 106"/>
            <p:cNvSpPr txBox="1"/>
            <p:nvPr/>
          </p:nvSpPr>
          <p:spPr>
            <a:xfrm>
              <a:off x="5207873" y="5496311"/>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6" name="TextBox 115"/>
            <p:cNvSpPr txBox="1"/>
            <p:nvPr/>
          </p:nvSpPr>
          <p:spPr>
            <a:xfrm>
              <a:off x="5207873" y="4191000"/>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7" name="TextBox 116"/>
            <p:cNvSpPr txBox="1"/>
            <p:nvPr/>
          </p:nvSpPr>
          <p:spPr>
            <a:xfrm>
              <a:off x="7010400" y="5452646"/>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18" name="Text Box 407"/>
            <p:cNvSpPr txBox="1">
              <a:spLocks noChangeArrowheads="1"/>
            </p:cNvSpPr>
            <p:nvPr/>
          </p:nvSpPr>
          <p:spPr bwMode="auto">
            <a:xfrm>
              <a:off x="6858000" y="4157246"/>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grpSp>
      <p:sp>
        <p:nvSpPr>
          <p:cNvPr id="17" name="TextBox 16"/>
          <p:cNvSpPr txBox="1"/>
          <p:nvPr/>
        </p:nvSpPr>
        <p:spPr>
          <a:xfrm>
            <a:off x="3747618" y="4267200"/>
            <a:ext cx="1737938" cy="2308324"/>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1" name="TextBox 120"/>
          <p:cNvSpPr txBox="1"/>
          <p:nvPr/>
        </p:nvSpPr>
        <p:spPr>
          <a:xfrm>
            <a:off x="6554050" y="4267200"/>
            <a:ext cx="1890436" cy="2308324"/>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2" name="Rectangle 3"/>
          <p:cNvSpPr>
            <a:spLocks noChangeArrowheads="1"/>
          </p:cNvSpPr>
          <p:nvPr/>
        </p:nvSpPr>
        <p:spPr bwMode="auto">
          <a:xfrm>
            <a:off x="2090478" y="36407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457200" y="457200"/>
            <a:ext cx="8029551"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parent</a:t>
            </a:r>
          </a:p>
        </p:txBody>
      </p:sp>
      <p:sp>
        <p:nvSpPr>
          <p:cNvPr id="58" name="Text Box 3"/>
          <p:cNvSpPr txBox="1">
            <a:spLocks noChangeArrowheads="1"/>
          </p:cNvSpPr>
          <p:nvPr/>
        </p:nvSpPr>
        <p:spPr bwMode="auto">
          <a:xfrm>
            <a:off x="152400" y="144780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fork4</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2" name="Group 1"/>
          <p:cNvGrpSpPr>
            <a:grpSpLocks noChangeAspect="1"/>
          </p:cNvGrpSpPr>
          <p:nvPr/>
        </p:nvGrpSpPr>
        <p:grpSpPr>
          <a:xfrm>
            <a:off x="4090164" y="2068202"/>
            <a:ext cx="4863336" cy="1213951"/>
            <a:chOff x="2767585" y="4328459"/>
            <a:chExt cx="5721572" cy="1428183"/>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TextBox 28"/>
            <p:cNvSpPr txBox="1"/>
            <p:nvPr/>
          </p:nvSpPr>
          <p:spPr>
            <a:xfrm>
              <a:off x="2767585" y="5376446"/>
              <a:ext cx="1032089" cy="38019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2" name="TextBox 31"/>
            <p:cNvSpPr txBox="1"/>
            <p:nvPr/>
          </p:nvSpPr>
          <p:spPr>
            <a:xfrm>
              <a:off x="4611011" y="5363746"/>
              <a:ext cx="1084145"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39478"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80196"/>
            </a:xfrm>
            <a:prstGeom prst="rect">
              <a:avLst/>
            </a:prstGeom>
            <a:noFill/>
          </p:spPr>
          <p:txBody>
            <a:bodyPr wrap="square" rtlCol="0">
              <a:spAutoFit/>
            </a:bodyPr>
            <a:lstStyle/>
            <a:p>
              <a:pPr algn="ctr"/>
              <a:r>
                <a:rPr lang="en-US" sz="1500" b="1" dirty="0">
                  <a:latin typeface="Courier New"/>
                  <a:cs typeface="Courier New"/>
                </a:rPr>
                <a:t>fork</a:t>
              </a:r>
            </a:p>
          </p:txBody>
        </p:sp>
        <p:sp>
          <p:nvSpPr>
            <p:cNvPr id="38" name="TextBox 37"/>
            <p:cNvSpPr txBox="1"/>
            <p:nvPr/>
          </p:nvSpPr>
          <p:spPr>
            <a:xfrm>
              <a:off x="6512857" y="4648200"/>
              <a:ext cx="112842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6435216" y="5363746"/>
              <a:ext cx="119248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3" name="TextBox 42"/>
            <p:cNvSpPr txBox="1"/>
            <p:nvPr/>
          </p:nvSpPr>
          <p:spPr>
            <a:xfrm>
              <a:off x="3847065" y="5376446"/>
              <a:ext cx="763947" cy="380196"/>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stCxn id="43" idx="0"/>
            </p:cNvCxnSpPr>
            <p:nvPr/>
          </p:nvCxnSpPr>
          <p:spPr>
            <a:xfrm rot="5400000" flipH="1" flipV="1">
              <a:off x="4307401" y="4620228"/>
              <a:ext cx="677858"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5060388"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8" name="TextBox 47"/>
            <p:cNvSpPr txBox="1"/>
            <p:nvPr/>
          </p:nvSpPr>
          <p:spPr>
            <a:xfrm>
              <a:off x="4573477" y="4622800"/>
              <a:ext cx="1121679"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0" name="TextBox 79"/>
            <p:cNvSpPr txBox="1"/>
            <p:nvPr/>
          </p:nvSpPr>
          <p:spPr>
            <a:xfrm>
              <a:off x="30453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81" name="TextBox 80"/>
            <p:cNvSpPr txBox="1"/>
            <p:nvPr/>
          </p:nvSpPr>
          <p:spPr>
            <a:xfrm>
              <a:off x="6694440"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2" name="TextBox 81"/>
            <p:cNvSpPr txBox="1"/>
            <p:nvPr/>
          </p:nvSpPr>
          <p:spPr>
            <a:xfrm>
              <a:off x="48741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83" name="TextBox 82"/>
            <p:cNvSpPr txBox="1"/>
            <p:nvPr/>
          </p:nvSpPr>
          <p:spPr>
            <a:xfrm>
              <a:off x="4806202"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4" name="TextBox 83"/>
            <p:cNvSpPr txBox="1"/>
            <p:nvPr/>
          </p:nvSpPr>
          <p:spPr>
            <a:xfrm>
              <a:off x="6738196"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88" name="TextBox 87"/>
            <p:cNvSpPr txBox="1"/>
            <p:nvPr/>
          </p:nvSpPr>
          <p:spPr>
            <a:xfrm>
              <a:off x="7430411" y="5350088"/>
              <a:ext cx="1058746"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9" name="TextBox 88"/>
            <p:cNvSpPr txBox="1"/>
            <p:nvPr/>
          </p:nvSpPr>
          <p:spPr>
            <a:xfrm>
              <a:off x="7627705" y="4994354"/>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90" name="TextBox 89"/>
          <p:cNvSpPr txBox="1"/>
          <p:nvPr/>
        </p:nvSpPr>
        <p:spPr>
          <a:xfrm>
            <a:off x="6819107" y="4129849"/>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p:txBody>
      </p:sp>
      <p:sp>
        <p:nvSpPr>
          <p:cNvPr id="91" name="TextBox 90"/>
          <p:cNvSpPr txBox="1"/>
          <p:nvPr/>
        </p:nvSpPr>
        <p:spPr>
          <a:xfrm>
            <a:off x="4333332" y="4114800"/>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92" name="Rectangle 3"/>
          <p:cNvSpPr>
            <a:spLocks noChangeArrowheads="1"/>
          </p:cNvSpPr>
          <p:nvPr/>
        </p:nvSpPr>
        <p:spPr bwMode="auto">
          <a:xfrm>
            <a:off x="2915978" y="42249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47" name="TextBox 46">
            <a:extLst>
              <a:ext uri="{FF2B5EF4-FFF2-40B4-BE49-F238E27FC236}">
                <a16:creationId xmlns:a16="http://schemas.microsoft.com/office/drawing/2014/main" id="{E19E31C7-AED9-4681-91F8-7918C46BEE34}"/>
              </a:ext>
            </a:extLst>
          </p:cNvPr>
          <p:cNvSpPr txBox="1"/>
          <p:nvPr/>
        </p:nvSpPr>
        <p:spPr>
          <a:xfrm>
            <a:off x="4342900" y="6139934"/>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50" name="TextBox 49">
            <a:extLst>
              <a:ext uri="{FF2B5EF4-FFF2-40B4-BE49-F238E27FC236}">
                <a16:creationId xmlns:a16="http://schemas.microsoft.com/office/drawing/2014/main" id="{B8292EB2-1905-4049-B792-DEA3899F6AA4}"/>
              </a:ext>
            </a:extLst>
          </p:cNvPr>
          <p:cNvSpPr txBox="1"/>
          <p:nvPr/>
        </p:nvSpPr>
        <p:spPr>
          <a:xfrm>
            <a:off x="6804446" y="6139934"/>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457200"/>
            <a:ext cx="8434737"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children</a:t>
            </a:r>
          </a:p>
        </p:txBody>
      </p:sp>
      <p:sp>
        <p:nvSpPr>
          <p:cNvPr id="26" name="Text Box 3"/>
          <p:cNvSpPr txBox="1">
            <a:spLocks noChangeArrowheads="1"/>
          </p:cNvSpPr>
          <p:nvPr/>
        </p:nvSpPr>
        <p:spPr bwMode="auto">
          <a:xfrm>
            <a:off x="173493" y="153669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fork5</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4" name="Group 3"/>
          <p:cNvGrpSpPr/>
          <p:nvPr/>
        </p:nvGrpSpPr>
        <p:grpSpPr>
          <a:xfrm>
            <a:off x="4153664" y="1799014"/>
            <a:ext cx="4863336" cy="1782386"/>
            <a:chOff x="4153664" y="1487067"/>
            <a:chExt cx="4863336" cy="1782386"/>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0" name="TextBox 49"/>
            <p:cNvSpPr txBox="1"/>
            <p:nvPr/>
          </p:nvSpPr>
          <p:spPr>
            <a:xfrm>
              <a:off x="4153664" y="2946288"/>
              <a:ext cx="877276" cy="32316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TextBox 52"/>
            <p:cNvSpPr txBox="1"/>
            <p:nvPr/>
          </p:nvSpPr>
          <p:spPr>
            <a:xfrm>
              <a:off x="5720576" y="2935493"/>
              <a:ext cx="921523"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28379" y="2305691"/>
              <a:ext cx="805139" cy="323165"/>
            </a:xfrm>
            <a:prstGeom prst="rect">
              <a:avLst/>
            </a:prstGeom>
            <a:noFill/>
          </p:spPr>
          <p:txBody>
            <a:bodyPr wrap="square" rtlCol="0">
              <a:spAutoFit/>
            </a:bodyPr>
            <a:lstStyle/>
            <a:p>
              <a:pPr algn="ctr"/>
              <a:r>
                <a:rPr lang="en-US" sz="1500" b="1" dirty="0">
                  <a:latin typeface="Courier New"/>
                  <a:cs typeface="Courier New"/>
                </a:rPr>
                <a:t>fork</a:t>
              </a:r>
            </a:p>
          </p:txBody>
        </p:sp>
        <p:sp>
          <p:nvSpPr>
            <p:cNvPr id="59" name="TextBox 58"/>
            <p:cNvSpPr txBox="1"/>
            <p:nvPr/>
          </p:nvSpPr>
          <p:spPr>
            <a:xfrm>
              <a:off x="7337145" y="1755826"/>
              <a:ext cx="95916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2" name="TextBox 61"/>
            <p:cNvSpPr txBox="1"/>
            <p:nvPr/>
          </p:nvSpPr>
          <p:spPr>
            <a:xfrm>
              <a:off x="7271150" y="2305691"/>
              <a:ext cx="1013615"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4" name="TextBox 63"/>
            <p:cNvSpPr txBox="1"/>
            <p:nvPr/>
          </p:nvSpPr>
          <p:spPr>
            <a:xfrm>
              <a:off x="5071222" y="2946288"/>
              <a:ext cx="649355" cy="323165"/>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09" y="2303503"/>
              <a:ext cx="576177"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8" name="TextBox 67"/>
            <p:cNvSpPr txBox="1"/>
            <p:nvPr/>
          </p:nvSpPr>
          <p:spPr>
            <a:xfrm>
              <a:off x="5562600" y="2305691"/>
              <a:ext cx="990551"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9" name="TextBox 68"/>
            <p:cNvSpPr txBox="1"/>
            <p:nvPr/>
          </p:nvSpPr>
          <p:spPr>
            <a:xfrm>
              <a:off x="4389726" y="2621511"/>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70" name="TextBox 69"/>
            <p:cNvSpPr txBox="1"/>
            <p:nvPr/>
          </p:nvSpPr>
          <p:spPr>
            <a:xfrm>
              <a:off x="7549209" y="1487067"/>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sp>
          <p:nvSpPr>
            <p:cNvPr id="71" name="TextBox 70"/>
            <p:cNvSpPr txBox="1"/>
            <p:nvPr/>
          </p:nvSpPr>
          <p:spPr>
            <a:xfrm>
              <a:off x="5886489" y="2621511"/>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72" name="TextBox 71"/>
            <p:cNvSpPr txBox="1"/>
            <p:nvPr/>
          </p:nvSpPr>
          <p:spPr>
            <a:xfrm>
              <a:off x="5944206" y="2055502"/>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73" name="TextBox 72"/>
            <p:cNvSpPr txBox="1"/>
            <p:nvPr/>
          </p:nvSpPr>
          <p:spPr>
            <a:xfrm>
              <a:off x="7470966" y="2050056"/>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76" name="TextBox 75"/>
            <p:cNvSpPr txBox="1"/>
            <p:nvPr/>
          </p:nvSpPr>
          <p:spPr>
            <a:xfrm>
              <a:off x="8117066" y="1755826"/>
              <a:ext cx="89993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77" name="TextBox 76"/>
            <p:cNvSpPr txBox="1"/>
            <p:nvPr/>
          </p:nvSpPr>
          <p:spPr>
            <a:xfrm>
              <a:off x="8284766" y="1487067"/>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78" name="TextBox 77"/>
          <p:cNvSpPr txBox="1"/>
          <p:nvPr/>
        </p:nvSpPr>
        <p:spPr>
          <a:xfrm>
            <a:off x="6778288" y="4278432"/>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79" name="TextBox 78"/>
          <p:cNvSpPr txBox="1"/>
          <p:nvPr/>
        </p:nvSpPr>
        <p:spPr>
          <a:xfrm>
            <a:off x="4325475" y="4276371"/>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80" name="Rectangle 3"/>
          <p:cNvSpPr>
            <a:spLocks noChangeArrowheads="1"/>
          </p:cNvSpPr>
          <p:nvPr/>
        </p:nvSpPr>
        <p:spPr bwMode="auto">
          <a:xfrm>
            <a:off x="2904610" y="4318348"/>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7" name="TextBox 36">
            <a:extLst>
              <a:ext uri="{FF2B5EF4-FFF2-40B4-BE49-F238E27FC236}">
                <a16:creationId xmlns:a16="http://schemas.microsoft.com/office/drawing/2014/main" id="{52063E45-CAF6-4FAF-82FB-9BA550CD63DC}"/>
              </a:ext>
            </a:extLst>
          </p:cNvPr>
          <p:cNvSpPr txBox="1"/>
          <p:nvPr/>
        </p:nvSpPr>
        <p:spPr>
          <a:xfrm>
            <a:off x="4305410" y="6307696"/>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38" name="TextBox 37">
            <a:extLst>
              <a:ext uri="{FF2B5EF4-FFF2-40B4-BE49-F238E27FC236}">
                <a16:creationId xmlns:a16="http://schemas.microsoft.com/office/drawing/2014/main" id="{25AAF1CB-4857-44A8-800E-D007FE932D99}"/>
              </a:ext>
            </a:extLst>
          </p:cNvPr>
          <p:cNvSpPr txBox="1"/>
          <p:nvPr/>
        </p:nvSpPr>
        <p:spPr>
          <a:xfrm>
            <a:off x="6759390" y="6307696"/>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381000" y="417512"/>
            <a:ext cx="6997700" cy="573088"/>
          </a:xfrm>
        </p:spPr>
        <p:txBody>
          <a:bodyPr/>
          <a:lstStyle/>
          <a:p>
            <a:r>
              <a:rPr lang="en-US" dirty="0"/>
              <a:t>Reaping Child Processes</a:t>
            </a:r>
          </a:p>
        </p:txBody>
      </p:sp>
      <p:sp>
        <p:nvSpPr>
          <p:cNvPr id="496643" name="Rectangle 3"/>
          <p:cNvSpPr>
            <a:spLocks noGrp="1" noChangeArrowheads="1"/>
          </p:cNvSpPr>
          <p:nvPr>
            <p:ph type="body" idx="1"/>
          </p:nvPr>
        </p:nvSpPr>
        <p:spPr>
          <a:xfrm>
            <a:off x="359679" y="914400"/>
            <a:ext cx="8307387" cy="5454650"/>
          </a:xfrm>
        </p:spPr>
        <p:txBody>
          <a:bodyPr/>
          <a:lstStyle/>
          <a:p>
            <a:r>
              <a:rPr lang="en-US" dirty="0"/>
              <a:t>Idea</a:t>
            </a:r>
          </a:p>
          <a:p>
            <a:pPr lvl="1"/>
            <a:r>
              <a:rPr lang="en-US" dirty="0"/>
              <a:t>When process terminates, it still consumes system resources</a:t>
            </a:r>
          </a:p>
          <a:p>
            <a:pPr lvl="2"/>
            <a:r>
              <a:rPr lang="en-US" dirty="0"/>
              <a:t>Examples: Exit status, various OS tables</a:t>
            </a:r>
          </a:p>
          <a:p>
            <a:pPr lvl="1"/>
            <a:r>
              <a:rPr lang="en-US" dirty="0"/>
              <a:t>Called a “zombie”</a:t>
            </a:r>
          </a:p>
          <a:p>
            <a:pPr lvl="2"/>
            <a:r>
              <a:rPr lang="en-US" dirty="0"/>
              <a:t>Living corpse, half alive and half dead</a:t>
            </a:r>
          </a:p>
          <a:p>
            <a:r>
              <a:rPr lang="en-US" dirty="0"/>
              <a:t>Reaping</a:t>
            </a:r>
          </a:p>
          <a:p>
            <a:pPr lvl="1"/>
            <a:r>
              <a:rPr lang="en-US" dirty="0"/>
              <a:t>Performed by parent on terminated child (using </a:t>
            </a:r>
            <a:r>
              <a:rPr lang="en-US" dirty="0">
                <a:latin typeface="Courier New"/>
                <a:cs typeface="Courier New"/>
              </a:rPr>
              <a:t>wait</a:t>
            </a:r>
            <a:r>
              <a:rPr lang="en-US" dirty="0"/>
              <a:t> or </a:t>
            </a:r>
            <a:r>
              <a:rPr lang="en-US" dirty="0" err="1">
                <a:latin typeface="Courier New"/>
                <a:cs typeface="Courier New"/>
              </a:rPr>
              <a:t>waitpid</a:t>
            </a:r>
            <a:r>
              <a:rPr lang="en-US" dirty="0"/>
              <a:t>)</a:t>
            </a:r>
          </a:p>
          <a:p>
            <a:pPr lvl="1"/>
            <a:r>
              <a:rPr lang="en-US" dirty="0"/>
              <a:t>Parent is given exit status information</a:t>
            </a:r>
          </a:p>
          <a:p>
            <a:pPr lvl="1"/>
            <a:r>
              <a:rPr lang="en-US" dirty="0"/>
              <a:t>Kernel then deletes zombie child process</a:t>
            </a:r>
          </a:p>
          <a:p>
            <a:r>
              <a:rPr lang="en-US" dirty="0"/>
              <a:t>What if parent doesn’t reap?</a:t>
            </a:r>
          </a:p>
          <a:p>
            <a:pPr lvl="1"/>
            <a:r>
              <a:rPr lang="en-US" dirty="0"/>
              <a:t>If any parent terminates without reaping a child, then the orphaned child should be reaped by </a:t>
            </a:r>
            <a:r>
              <a:rPr lang="en-US" b="1" dirty="0">
                <a:latin typeface="Courier New" pitchFamily="49" charset="0"/>
              </a:rPr>
              <a:t>init</a:t>
            </a:r>
            <a:r>
              <a:rPr lang="en-US" dirty="0"/>
              <a:t> process (</a:t>
            </a:r>
            <a:r>
              <a:rPr lang="en-US" dirty="0" err="1"/>
              <a:t>pid</a:t>
            </a:r>
            <a:r>
              <a:rPr lang="en-US" dirty="0"/>
              <a:t> == 1) </a:t>
            </a:r>
          </a:p>
          <a:p>
            <a:pPr lvl="2"/>
            <a:r>
              <a:rPr lang="en-US" dirty="0"/>
              <a:t>Unless it was </a:t>
            </a:r>
            <a:r>
              <a:rPr lang="en-US" b="1" dirty="0" err="1">
                <a:latin typeface="Courier New" panose="02070309020205020404" pitchFamily="49" charset="0"/>
                <a:cs typeface="Courier New" panose="02070309020205020404" pitchFamily="49" charset="0"/>
              </a:rPr>
              <a:t>init</a:t>
            </a:r>
            <a:r>
              <a:rPr lang="en-US" dirty="0"/>
              <a:t> that terminated! Then need to reboot…</a:t>
            </a:r>
          </a:p>
          <a:p>
            <a:pPr lvl="1"/>
            <a:r>
              <a:rPr lang="en-US" dirty="0"/>
              <a:t>So, only need explicit reaping in long-running processes</a:t>
            </a:r>
          </a:p>
          <a:p>
            <a:pPr lvl="2"/>
            <a:r>
              <a:rPr lang="en-US" dirty="0"/>
              <a:t>e.g., shells and servers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66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66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64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66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664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664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6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52400" y="2438400"/>
            <a:ext cx="4998484" cy="2554545"/>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381000" y="504825"/>
            <a:ext cx="2006600" cy="1095375"/>
          </a:xfrm>
        </p:spPr>
        <p:txBody>
          <a:bodyPr/>
          <a:lstStyle/>
          <a:p>
            <a:pPr marL="0" indent="0"/>
            <a:r>
              <a:rPr lang="en-US" dirty="0"/>
              <a:t>Zombie</a:t>
            </a:r>
            <a:br>
              <a:rPr lang="en-US" dirty="0"/>
            </a:br>
            <a:r>
              <a:rPr lang="en-US" dirty="0"/>
              <a:t>Example</a:t>
            </a:r>
          </a:p>
        </p:txBody>
      </p:sp>
      <p:sp>
        <p:nvSpPr>
          <p:cNvPr id="6" name="Rectangle 3"/>
          <p:cNvSpPr>
            <a:spLocks noChangeArrowheads="1"/>
          </p:cNvSpPr>
          <p:nvPr/>
        </p:nvSpPr>
        <p:spPr bwMode="auto">
          <a:xfrm>
            <a:off x="7796007" y="258671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2" name="Text Box 2"/>
          <p:cNvSpPr txBox="1">
            <a:spLocks noChangeArrowheads="1"/>
          </p:cNvSpPr>
          <p:nvPr/>
        </p:nvSpPr>
        <p:spPr bwMode="auto">
          <a:xfrm>
            <a:off x="152400" y="2438400"/>
            <a:ext cx="3764172" cy="1077218"/>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p:txBody>
      </p:sp>
      <p:sp>
        <p:nvSpPr>
          <p:cNvPr id="13" name="Text Box 2"/>
          <p:cNvSpPr txBox="1">
            <a:spLocks noChangeArrowheads="1"/>
          </p:cNvSpPr>
          <p:nvPr/>
        </p:nvSpPr>
        <p:spPr bwMode="auto">
          <a:xfrm>
            <a:off x="152400" y="2438400"/>
            <a:ext cx="4998484" cy="4003675"/>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8" name="Rectangle 4"/>
          <p:cNvSpPr>
            <a:spLocks noGrp="1" noChangeArrowheads="1"/>
          </p:cNvSpPr>
          <p:nvPr>
            <p:ph type="body" idx="1"/>
          </p:nvPr>
        </p:nvSpPr>
        <p:spPr>
          <a:xfrm>
            <a:off x="5638800" y="3994150"/>
            <a:ext cx="3505200" cy="2635250"/>
          </a:xfrm>
        </p:spPr>
        <p:txBody>
          <a:bodyPr/>
          <a:lstStyle/>
          <a:p>
            <a:r>
              <a:rPr lang="en-US" sz="2000" dirty="0" err="1">
                <a:latin typeface="Courier New" pitchFamily="49" charset="0"/>
              </a:rPr>
              <a:t>ps</a:t>
            </a:r>
            <a:r>
              <a:rPr lang="en-US" sz="2000" b="0" dirty="0"/>
              <a:t> shows child process as “defunct” (i.e., a zombie)</a:t>
            </a:r>
          </a:p>
          <a:p>
            <a:endParaRPr lang="en-US" sz="2000" b="0" dirty="0"/>
          </a:p>
          <a:p>
            <a:r>
              <a:rPr lang="en-US" sz="2000" b="0" dirty="0"/>
              <a:t>Killing parent allows child to be reaped by </a:t>
            </a:r>
            <a:r>
              <a:rPr lang="en-US" sz="2000" dirty="0" err="1">
                <a:latin typeface="Courier New" pitchFamily="49" charset="0"/>
              </a:rPr>
              <a:t>init</a:t>
            </a:r>
            <a:endParaRPr lang="en-US" sz="2000" dirty="0">
              <a:latin typeface="Courier New" pitchFamily="49" charset="0"/>
            </a:endParaRPr>
          </a:p>
        </p:txBody>
      </p:sp>
      <p:cxnSp>
        <p:nvCxnSpPr>
          <p:cNvPr id="3" name="Straight Arrow Connector 2"/>
          <p:cNvCxnSpPr/>
          <p:nvPr/>
        </p:nvCxnSpPr>
        <p:spPr bwMode="auto">
          <a:xfrm flipH="1">
            <a:off x="5067300" y="4419600"/>
            <a:ext cx="800101" cy="152400"/>
          </a:xfrm>
          <a:prstGeom prst="straightConnector1">
            <a:avLst/>
          </a:prstGeom>
          <a:noFill/>
          <a:ln w="38100" cap="flat" cmpd="sng" algn="ctr">
            <a:solidFill>
              <a:srgbClr val="FF0000"/>
            </a:solidFill>
            <a:prstDash val="solid"/>
            <a:round/>
            <a:headEnd type="none" w="med" len="med"/>
            <a:tailEnd type="arrow"/>
          </a:ln>
          <a:effectLst/>
        </p:spPr>
      </p:cxnSp>
      <p:grpSp>
        <p:nvGrpSpPr>
          <p:cNvPr id="11" name="Group 10"/>
          <p:cNvGrpSpPr/>
          <p:nvPr/>
        </p:nvGrpSpPr>
        <p:grpSpPr>
          <a:xfrm>
            <a:off x="3733800" y="5410200"/>
            <a:ext cx="2041080" cy="914400"/>
            <a:chOff x="3733800" y="5410200"/>
            <a:chExt cx="2041080" cy="914400"/>
          </a:xfrm>
        </p:grpSpPr>
        <p:cxnSp>
          <p:nvCxnSpPr>
            <p:cNvPr id="5" name="Straight Arrow Connector 4"/>
            <p:cNvCxnSpPr/>
            <p:nvPr/>
          </p:nvCxnSpPr>
          <p:spPr bwMode="auto">
            <a:xfrm flipH="1">
              <a:off x="4038600" y="5410200"/>
              <a:ext cx="1736280" cy="723900"/>
            </a:xfrm>
            <a:prstGeom prst="straightConnector1">
              <a:avLst/>
            </a:prstGeom>
            <a:noFill/>
            <a:ln w="38100" cap="flat" cmpd="sng" algn="ctr">
              <a:solidFill>
                <a:srgbClr val="FF0000"/>
              </a:solidFill>
              <a:prstDash val="solid"/>
              <a:round/>
              <a:headEnd type="none" w="med" len="med"/>
              <a:tailEnd type="arrow"/>
            </a:ln>
            <a:effectLst/>
          </p:spPr>
        </p:cxnSp>
        <p:sp>
          <p:nvSpPr>
            <p:cNvPr id="9" name="Right Brace 8"/>
            <p:cNvSpPr/>
            <p:nvPr/>
          </p:nvSpPr>
          <p:spPr bwMode="auto">
            <a:xfrm>
              <a:off x="3733800" y="5943600"/>
              <a:ext cx="228600" cy="381000"/>
            </a:xfrm>
            <a:prstGeom prst="rightBrace">
              <a:avLst/>
            </a:prstGeom>
            <a:noFill/>
            <a:ln w="25400" cap="flat" cmpd="sng" algn="ctr">
              <a:solidFill>
                <a:srgbClr val="FF0000"/>
              </a:solidFill>
              <a:prstDash val="solid"/>
              <a:round/>
              <a:headEnd type="none" w="med" len="med"/>
              <a:tailEnd type="none" w="med" len="med"/>
            </a:ln>
            <a:effectLst/>
          </p:spPr>
          <p:txBody>
            <a:bodyPr rtlCol="0" anchor="ctr"/>
            <a:lstStyle/>
            <a:p>
              <a:pPr algn="ctr"/>
              <a:endParaRPr lang="en-US"/>
            </a:p>
          </p:txBody>
        </p:sp>
      </p:grpSp>
      <p:sp>
        <p:nvSpPr>
          <p:cNvPr id="497669" name="Text Box 5"/>
          <p:cNvSpPr txBox="1">
            <a:spLocks noChangeArrowheads="1"/>
          </p:cNvSpPr>
          <p:nvPr/>
        </p:nvSpPr>
        <p:spPr bwMode="auto">
          <a:xfrm>
            <a:off x="2547938" y="482164"/>
            <a:ext cx="6453885" cy="2462213"/>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fork7</a:t>
            </a:r>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(fork() == 0) {</a:t>
            </a:r>
          </a:p>
          <a:p>
            <a:r>
              <a:rPr lang="en-US" sz="1400" dirty="0">
                <a:solidFill>
                  <a:srgbClr val="000000"/>
                </a:solidFill>
                <a:latin typeface="Courier New"/>
                <a:cs typeface="Courier New"/>
              </a:rPr>
              <a:t>        </a:t>
            </a:r>
            <a:r>
              <a:rPr lang="en-US" sz="1400" dirty="0">
                <a:solidFill>
                  <a:srgbClr val="CB2418"/>
                </a:solidFill>
                <a:latin typeface="Courier New"/>
                <a:cs typeface="Courier New"/>
              </a:rPr>
              <a:t>/* Child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printf</a:t>
            </a:r>
            <a:r>
              <a:rPr lang="en-US" sz="1400" dirty="0">
                <a:solidFill>
                  <a:srgbClr val="000000"/>
                </a:solidFill>
                <a:latin typeface="Courier New"/>
                <a:cs typeface="Courier New"/>
              </a:rPr>
              <a:t>(</a:t>
            </a:r>
            <a:r>
              <a:rPr lang="en-US" sz="1400" dirty="0">
                <a:solidFill>
                  <a:srgbClr val="9D206F"/>
                </a:solidFill>
                <a:latin typeface="Courier New"/>
                <a:cs typeface="Courier New"/>
              </a:rPr>
              <a:t>"Terminating Child, PID = %d\n"</a:t>
            </a:r>
            <a:r>
              <a:rPr lang="en-US" sz="1400" dirty="0">
                <a:solidFill>
                  <a:srgbClr val="000000"/>
                </a:solidFill>
                <a:latin typeface="Courier New"/>
                <a:cs typeface="Courier New"/>
              </a:rPr>
              <a:t>, </a:t>
            </a:r>
            <a:r>
              <a:rPr lang="en-US" sz="1400" dirty="0" err="1">
                <a:solidFill>
                  <a:srgbClr val="000000"/>
                </a:solidFill>
                <a:latin typeface="Courier New"/>
                <a:cs typeface="Courier New"/>
              </a:rPr>
              <a:t>getpid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exit(0);</a:t>
            </a:r>
          </a:p>
          <a:p>
            <a:r>
              <a:rPr lang="da-DK" sz="1400" dirty="0">
                <a:solidFill>
                  <a:srgbClr val="000000"/>
                </a:solidFill>
                <a:latin typeface="Courier New"/>
                <a:cs typeface="Courier New"/>
              </a:rPr>
              <a:t>    } </a:t>
            </a:r>
            <a:r>
              <a:rPr lang="da-DK" sz="1400" dirty="0" err="1">
                <a:solidFill>
                  <a:srgbClr val="C200FF"/>
                </a:solidFill>
                <a:latin typeface="Courier New"/>
                <a:cs typeface="Courier New"/>
              </a:rPr>
              <a:t>else</a:t>
            </a:r>
            <a:r>
              <a:rPr lang="da-DK" sz="1400" dirty="0">
                <a:solidFill>
                  <a:srgbClr val="000000"/>
                </a:solidFill>
                <a:latin typeface="Courier New"/>
                <a:cs typeface="Courier New"/>
              </a:rPr>
              <a:t> {</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a:t>
            </a:r>
            <a:r>
              <a:rPr lang="da-DK" sz="1400" dirty="0" err="1">
                <a:solidFill>
                  <a:srgbClr val="9D206F"/>
                </a:solidFill>
                <a:latin typeface="Courier New"/>
                <a:cs typeface="Courier New"/>
              </a:rPr>
              <a:t>Running</a:t>
            </a:r>
            <a:r>
              <a:rPr lang="da-DK" sz="1400" dirty="0">
                <a:solidFill>
                  <a:srgbClr val="9D206F"/>
                </a:solidFill>
                <a:latin typeface="Courier New"/>
                <a:cs typeface="Courier New"/>
              </a:rPr>
              <a:t> </a:t>
            </a:r>
            <a:r>
              <a:rPr lang="da-DK" sz="1400" dirty="0" err="1">
                <a:solidFill>
                  <a:srgbClr val="9D206F"/>
                </a:solidFill>
                <a:latin typeface="Courier New"/>
                <a:cs typeface="Courier New"/>
              </a:rPr>
              <a:t>Parent</a:t>
            </a:r>
            <a:r>
              <a:rPr lang="da-DK" sz="1400" dirty="0">
                <a:solidFill>
                  <a:srgbClr val="9D206F"/>
                </a:solidFill>
                <a:latin typeface="Courier New"/>
                <a:cs typeface="Courier New"/>
              </a:rPr>
              <a:t>, PID = %d\n"</a:t>
            </a:r>
            <a:r>
              <a:rPr lang="da-DK" sz="1400" dirty="0">
                <a:solidFill>
                  <a:srgbClr val="000000"/>
                </a:solidFill>
                <a:latin typeface="Courier New"/>
                <a:cs typeface="Courier New"/>
              </a:rPr>
              <a:t>, </a:t>
            </a:r>
            <a:r>
              <a:rPr lang="da-DK" sz="1400" dirty="0" err="1">
                <a:solidFill>
                  <a:srgbClr val="000000"/>
                </a:solidFill>
                <a:latin typeface="Courier New"/>
                <a:cs typeface="Courier New"/>
              </a:rPr>
              <a:t>getpid</a:t>
            </a:r>
            <a:r>
              <a:rPr lang="da-DK"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 (1)</a:t>
            </a:r>
          </a:p>
          <a:p>
            <a:r>
              <a:rPr lang="en-US" sz="1400" dirty="0">
                <a:solidFill>
                  <a:srgbClr val="000000"/>
                </a:solidFill>
                <a:latin typeface="Courier New"/>
                <a:cs typeface="Courier New"/>
              </a:rPr>
              <a:t>            ; </a:t>
            </a:r>
            <a:r>
              <a:rPr lang="en-US" sz="1400" dirty="0">
                <a:solidFill>
                  <a:srgbClr val="CB2418"/>
                </a:solidFill>
                <a:latin typeface="Courier New"/>
                <a:cs typeface="Courier New"/>
              </a:rPr>
              <a:t>/* Infinite loop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Tree>
    <p:extLst>
      <p:ext uri="{BB962C8B-B14F-4D97-AF65-F5344CB8AC3E}">
        <p14:creationId xmlns:p14="http://schemas.microsoft.com/office/powerpoint/2010/main" val="23162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66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766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8581-BE57-4432-A71D-2A3F32B6A9B6}"/>
              </a:ext>
            </a:extLst>
          </p:cNvPr>
          <p:cNvSpPr>
            <a:spLocks noGrp="1"/>
          </p:cNvSpPr>
          <p:nvPr>
            <p:ph type="title"/>
          </p:nvPr>
        </p:nvSpPr>
        <p:spPr/>
        <p:txBody>
          <a:bodyPr/>
          <a:lstStyle/>
          <a:p>
            <a:r>
              <a:rPr lang="en-US" dirty="0"/>
              <a:t>How can many people share one computer efficiently?</a:t>
            </a:r>
          </a:p>
        </p:txBody>
      </p:sp>
      <p:pic>
        <p:nvPicPr>
          <p:cNvPr id="7" name="Picture 6">
            <a:extLst>
              <a:ext uri="{FF2B5EF4-FFF2-40B4-BE49-F238E27FC236}">
                <a16:creationId xmlns:a16="http://schemas.microsoft.com/office/drawing/2014/main" id="{8A5B34F3-1942-4B70-8DEB-CF0BDBC03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 y="2666238"/>
            <a:ext cx="3202856" cy="2161928"/>
          </a:xfrm>
          <a:prstGeom prst="rect">
            <a:avLst/>
          </a:prstGeom>
        </p:spPr>
      </p:pic>
      <p:pic>
        <p:nvPicPr>
          <p:cNvPr id="11" name="Picture 10">
            <a:extLst>
              <a:ext uri="{FF2B5EF4-FFF2-40B4-BE49-F238E27FC236}">
                <a16:creationId xmlns:a16="http://schemas.microsoft.com/office/drawing/2014/main" id="{523F54A8-25B4-45D6-BFC5-ED77197061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00" t="3" r="9001" b="136"/>
          <a:stretch/>
        </p:blipFill>
        <p:spPr>
          <a:xfrm flipH="1">
            <a:off x="6156960" y="2666238"/>
            <a:ext cx="2453640" cy="2161928"/>
          </a:xfrm>
          <a:prstGeom prst="rect">
            <a:avLst/>
          </a:prstGeom>
        </p:spPr>
      </p:pic>
      <p:pic>
        <p:nvPicPr>
          <p:cNvPr id="13" name="Picture 12">
            <a:extLst>
              <a:ext uri="{FF2B5EF4-FFF2-40B4-BE49-F238E27FC236}">
                <a16:creationId xmlns:a16="http://schemas.microsoft.com/office/drawing/2014/main" id="{4CB62400-6CAC-4F25-9A05-51FE914EEC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4478" y="2777780"/>
            <a:ext cx="1079500" cy="857881"/>
          </a:xfrm>
          <a:prstGeom prst="rect">
            <a:avLst/>
          </a:prstGeom>
        </p:spPr>
      </p:pic>
      <p:cxnSp>
        <p:nvCxnSpPr>
          <p:cNvPr id="15" name="Straight Arrow Connector 14">
            <a:extLst>
              <a:ext uri="{FF2B5EF4-FFF2-40B4-BE49-F238E27FC236}">
                <a16:creationId xmlns:a16="http://schemas.microsoft.com/office/drawing/2014/main" id="{E5399187-1E40-4446-B796-1AAC0CA52328}"/>
              </a:ext>
            </a:extLst>
          </p:cNvPr>
          <p:cNvCxnSpPr>
            <a:stCxn id="7" idx="3"/>
            <a:endCxn id="11" idx="3"/>
          </p:cNvCxnSpPr>
          <p:nvPr/>
        </p:nvCxnSpPr>
        <p:spPr bwMode="auto">
          <a:xfrm>
            <a:off x="3751496" y="3747202"/>
            <a:ext cx="2405464" cy="0"/>
          </a:xfrm>
          <a:prstGeom prst="straightConnector1">
            <a:avLst/>
          </a:prstGeom>
          <a:noFill/>
          <a:ln w="76200"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3523909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87603" cy="830997"/>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p:txBody>
      </p:sp>
      <p:sp>
        <p:nvSpPr>
          <p:cNvPr id="498691" name="Rectangle 3"/>
          <p:cNvSpPr>
            <a:spLocks noGrp="1" noChangeArrowheads="1"/>
          </p:cNvSpPr>
          <p:nvPr>
            <p:ph type="title"/>
          </p:nvPr>
        </p:nvSpPr>
        <p:spPr>
          <a:xfrm>
            <a:off x="152400" y="304800"/>
            <a:ext cx="3657600" cy="1617663"/>
          </a:xfrm>
        </p:spPr>
        <p:txBody>
          <a:bodyPr/>
          <a:lstStyle/>
          <a:p>
            <a:pPr marL="0" indent="0"/>
            <a:r>
              <a:rPr lang="en-US" dirty="0"/>
              <a:t>Non-</a:t>
            </a:r>
            <a:br>
              <a:rPr lang="en-US" dirty="0"/>
            </a:br>
            <a:r>
              <a:rPr lang="en-US" dirty="0"/>
              <a:t>terminating</a:t>
            </a:r>
            <a:br>
              <a:rPr lang="en-US" dirty="0"/>
            </a:br>
            <a:r>
              <a:rPr lang="en-US" dirty="0"/>
              <a:t>Child Example</a:t>
            </a:r>
          </a:p>
        </p:txBody>
      </p:sp>
      <p:sp>
        <p:nvSpPr>
          <p:cNvPr id="498692" name="Rectangle 4"/>
          <p:cNvSpPr>
            <a:spLocks noGrp="1" noChangeArrowheads="1"/>
          </p:cNvSpPr>
          <p:nvPr>
            <p:ph type="body" idx="1"/>
          </p:nvPr>
        </p:nvSpPr>
        <p:spPr>
          <a:xfrm>
            <a:off x="4356100" y="3765550"/>
            <a:ext cx="4330700" cy="2711450"/>
          </a:xfrm>
        </p:spPr>
        <p:txBody>
          <a:bodyPr/>
          <a:lstStyle/>
          <a:p>
            <a:r>
              <a:rPr lang="en-US" sz="2000" b="0" dirty="0"/>
              <a:t>Child process still active even though parent has terminated</a:t>
            </a:r>
          </a:p>
          <a:p>
            <a:endParaRPr lang="en-US" sz="2000" b="0" dirty="0"/>
          </a:p>
          <a:p>
            <a:r>
              <a:rPr lang="en-US" sz="2000" b="0" dirty="0"/>
              <a:t>Must kill child explicitly, or else will keep running indefinitely</a:t>
            </a:r>
          </a:p>
        </p:txBody>
      </p:sp>
      <p:sp>
        <p:nvSpPr>
          <p:cNvPr id="6" name="Rectangle 3"/>
          <p:cNvSpPr>
            <a:spLocks noChangeArrowheads="1"/>
          </p:cNvSpPr>
          <p:nvPr/>
        </p:nvSpPr>
        <p:spPr bwMode="auto">
          <a:xfrm>
            <a:off x="7824769" y="3258881"/>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9" name="Text Box 2"/>
          <p:cNvSpPr txBox="1">
            <a:spLocks noChangeArrowheads="1"/>
          </p:cNvSpPr>
          <p:nvPr/>
        </p:nvSpPr>
        <p:spPr bwMode="auto">
          <a:xfrm>
            <a:off x="228600" y="3352800"/>
            <a:ext cx="3887603" cy="2062103"/>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p:txBody>
      </p:sp>
      <p:sp>
        <p:nvSpPr>
          <p:cNvPr id="1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3" name="Text Box 5"/>
          <p:cNvSpPr txBox="1">
            <a:spLocks noChangeArrowheads="1"/>
          </p:cNvSpPr>
          <p:nvPr/>
        </p:nvSpPr>
        <p:spPr bwMode="auto">
          <a:xfrm>
            <a:off x="3276600" y="279400"/>
            <a:ext cx="5743580" cy="3323987"/>
          </a:xfrm>
          <a:prstGeom prst="rect">
            <a:avLst/>
          </a:prstGeom>
          <a:solidFill>
            <a:srgbClr val="F6F5BD"/>
          </a:solidFill>
          <a:ln w="3175">
            <a:solidFill>
              <a:schemeClr val="tx1"/>
            </a:solidFill>
            <a:miter lim="800000"/>
            <a:headEnd/>
            <a:tailEnd/>
          </a:ln>
          <a:effectLst/>
        </p:spPr>
        <p:txBody>
          <a:bodyPr wrap="none">
            <a:spAutoFit/>
          </a:bodyPr>
          <a:lstStyle/>
          <a:p>
            <a:r>
              <a:rPr lang="en-US" sz="1500" dirty="0">
                <a:solidFill>
                  <a:srgbClr val="2D961E"/>
                </a:solidFill>
                <a:latin typeface="Courier New"/>
                <a:cs typeface="Courier New"/>
              </a:rPr>
              <a:t>void</a:t>
            </a:r>
            <a:r>
              <a:rPr lang="en-US" sz="1500" dirty="0">
                <a:solidFill>
                  <a:srgbClr val="000000"/>
                </a:solidFill>
                <a:latin typeface="Courier New"/>
                <a:cs typeface="Courier New"/>
              </a:rPr>
              <a:t> </a:t>
            </a:r>
            <a:r>
              <a:rPr lang="en-US" sz="1500" dirty="0">
                <a:solidFill>
                  <a:srgbClr val="4A00FF"/>
                </a:solidFill>
                <a:latin typeface="Courier New"/>
                <a:cs typeface="Courier New"/>
              </a:rPr>
              <a:t>fork8</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p>
          <a:p>
            <a:r>
              <a:rPr lang="en-US" sz="1500" dirty="0">
                <a:solidFill>
                  <a:srgbClr val="000000"/>
                </a:solidFill>
                <a:latin typeface="Courier New"/>
                <a:cs typeface="Courier New"/>
              </a:rPr>
              <a:t>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printf</a:t>
            </a:r>
            <a:r>
              <a:rPr lang="en-US" sz="1500" dirty="0">
                <a:solidFill>
                  <a:srgbClr val="000000"/>
                </a:solidFill>
                <a:latin typeface="Courier New"/>
                <a:cs typeface="Courier New"/>
              </a:rPr>
              <a:t>(</a:t>
            </a:r>
            <a:r>
              <a:rPr lang="en-US" sz="1500" dirty="0">
                <a:solidFill>
                  <a:srgbClr val="9D206F"/>
                </a:solidFill>
                <a:latin typeface="Courier New"/>
                <a:cs typeface="Courier New"/>
              </a:rPr>
              <a:t>"Running Child, PID = %d\n"</a:t>
            </a:r>
            <a:r>
              <a:rPr lang="en-US"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(1)</a:t>
            </a:r>
          </a:p>
          <a:p>
            <a:r>
              <a:rPr lang="en-US" sz="1500" dirty="0">
                <a:solidFill>
                  <a:srgbClr val="000000"/>
                </a:solidFill>
                <a:latin typeface="Courier New"/>
                <a:cs typeface="Courier New"/>
              </a:rPr>
              <a:t>            ; </a:t>
            </a:r>
            <a:r>
              <a:rPr lang="en-US" sz="1500" dirty="0">
                <a:solidFill>
                  <a:srgbClr val="CB2418"/>
                </a:solidFill>
                <a:latin typeface="Courier New"/>
                <a:cs typeface="Courier New"/>
              </a:rPr>
              <a:t>/* Infinite loop */</a:t>
            </a:r>
            <a:endParaRPr lang="en-US" sz="1500" dirty="0">
              <a:solidFill>
                <a:srgbClr val="000000"/>
              </a:solidFill>
              <a:latin typeface="Courier New"/>
              <a:cs typeface="Courier New"/>
            </a:endParaRPr>
          </a:p>
          <a:p>
            <a:r>
              <a:rPr lang="da-DK" sz="1500" dirty="0">
                <a:solidFill>
                  <a:srgbClr val="000000"/>
                </a:solidFill>
                <a:latin typeface="Courier New"/>
                <a:cs typeface="Courier New"/>
              </a:rPr>
              <a:t>    } </a:t>
            </a:r>
            <a:r>
              <a:rPr lang="da-DK" sz="1500" dirty="0" err="1">
                <a:solidFill>
                  <a:srgbClr val="C200FF"/>
                </a:solidFill>
                <a:latin typeface="Courier New"/>
                <a:cs typeface="Courier New"/>
              </a:rPr>
              <a:t>else</a:t>
            </a:r>
            <a:r>
              <a:rPr lang="da-DK" sz="1500" dirty="0">
                <a:solidFill>
                  <a:srgbClr val="000000"/>
                </a:solidFill>
                <a:latin typeface="Courier New"/>
                <a:cs typeface="Courier New"/>
              </a:rPr>
              <a:t> {</a:t>
            </a:r>
          </a:p>
          <a:p>
            <a:r>
              <a:rPr lang="da-DK" sz="1500" dirty="0">
                <a:solidFill>
                  <a:srgbClr val="000000"/>
                </a:solidFill>
                <a:latin typeface="Courier New"/>
                <a:cs typeface="Courier New"/>
              </a:rPr>
              <a:t>        </a:t>
            </a:r>
            <a:r>
              <a:rPr lang="da-DK" sz="1500" dirty="0" err="1">
                <a:solidFill>
                  <a:srgbClr val="000000"/>
                </a:solidFill>
                <a:latin typeface="Courier New"/>
                <a:cs typeface="Courier New"/>
              </a:rPr>
              <a:t>printf</a:t>
            </a:r>
            <a:r>
              <a:rPr lang="da-DK" sz="1500" dirty="0">
                <a:solidFill>
                  <a:srgbClr val="000000"/>
                </a:solidFill>
                <a:latin typeface="Courier New"/>
                <a:cs typeface="Courier New"/>
              </a:rPr>
              <a:t>(</a:t>
            </a:r>
            <a:r>
              <a:rPr lang="da-DK" sz="1500" dirty="0">
                <a:solidFill>
                  <a:srgbClr val="9D206F"/>
                </a:solidFill>
                <a:latin typeface="Courier New"/>
                <a:cs typeface="Courier New"/>
              </a:rPr>
              <a:t>"</a:t>
            </a:r>
            <a:r>
              <a:rPr lang="da-DK" sz="1500" dirty="0" err="1">
                <a:solidFill>
                  <a:srgbClr val="9D206F"/>
                </a:solidFill>
                <a:latin typeface="Courier New"/>
                <a:cs typeface="Courier New"/>
              </a:rPr>
              <a:t>Terminating</a:t>
            </a:r>
            <a:r>
              <a:rPr lang="da-DK" sz="1500" dirty="0">
                <a:solidFill>
                  <a:srgbClr val="9D206F"/>
                </a:solidFill>
                <a:latin typeface="Courier New"/>
                <a:cs typeface="Courier New"/>
              </a:rPr>
              <a:t> </a:t>
            </a:r>
            <a:r>
              <a:rPr lang="da-DK" sz="1500" dirty="0" err="1">
                <a:solidFill>
                  <a:srgbClr val="9D206F"/>
                </a:solidFill>
                <a:latin typeface="Courier New"/>
                <a:cs typeface="Courier New"/>
              </a:rPr>
              <a:t>Parent</a:t>
            </a:r>
            <a:r>
              <a:rPr lang="da-DK" sz="1500" dirty="0">
                <a:solidFill>
                  <a:srgbClr val="9D206F"/>
                </a:solidFill>
                <a:latin typeface="Courier New"/>
                <a:cs typeface="Courier New"/>
              </a:rPr>
              <a:t>, PID = %d\n"</a:t>
            </a:r>
            <a:r>
              <a:rPr lang="da-DK"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is-IS" sz="1500" dirty="0">
                <a:solidFill>
                  <a:srgbClr val="000000"/>
                </a:solidFill>
                <a:latin typeface="Courier New"/>
                <a:cs typeface="Courier New"/>
              </a:rPr>
              <a:t>        exit(0);</a:t>
            </a:r>
          </a:p>
          <a:p>
            <a:r>
              <a:rPr lang="is-IS" sz="1500" dirty="0">
                <a:solidFill>
                  <a:srgbClr val="000000"/>
                </a:solidFill>
                <a:latin typeface="Courier New"/>
                <a:cs typeface="Courier New"/>
              </a:rPr>
              <a:t>    }</a:t>
            </a:r>
          </a:p>
          <a:p>
            <a:r>
              <a:rPr lang="is-IS" sz="1500" dirty="0">
                <a:solidFill>
                  <a:srgbClr val="000000"/>
                </a:solidFill>
                <a:latin typeface="Courier New"/>
                <a:cs typeface="Courier New"/>
              </a:rPr>
              <a:t>}</a:t>
            </a: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869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869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en-US" dirty="0">
                <a:latin typeface="Courier New" pitchFamily="49" charset="0"/>
              </a:rPr>
              <a:t>wait</a:t>
            </a:r>
            <a:r>
              <a:rPr lang="en-US" dirty="0"/>
              <a:t>: Synchronizing with Children</a:t>
            </a:r>
          </a:p>
        </p:txBody>
      </p:sp>
      <p:sp>
        <p:nvSpPr>
          <p:cNvPr id="499715" name="Rectangle 3"/>
          <p:cNvSpPr>
            <a:spLocks noGrp="1" noChangeArrowheads="1"/>
          </p:cNvSpPr>
          <p:nvPr>
            <p:ph type="body" idx="1"/>
          </p:nvPr>
        </p:nvSpPr>
        <p:spPr>
          <a:xfrm>
            <a:off x="304800" y="1295400"/>
            <a:ext cx="8255000" cy="4572000"/>
          </a:xfrm>
        </p:spPr>
        <p:txBody>
          <a:bodyPr/>
          <a:lstStyle/>
          <a:p>
            <a:r>
              <a:rPr lang="en-US" dirty="0">
                <a:latin typeface="Calibri"/>
                <a:cs typeface="Calibri"/>
              </a:rPr>
              <a:t>Parent reaps a child with one of these system calls:</a:t>
            </a:r>
            <a:endParaRPr lang="en-US" dirty="0">
              <a:latin typeface="Courier New" pitchFamily="49" charset="0"/>
            </a:endParaRPr>
          </a:p>
          <a:p>
            <a:pPr>
              <a:lnSpc>
                <a:spcPct val="150000"/>
              </a:lnSpc>
            </a:pPr>
            <a:r>
              <a:rPr lang="en-US" dirty="0" err="1">
                <a:latin typeface="Courier New" pitchFamily="49" charset="0"/>
              </a:rPr>
              <a:t>pid_t</a:t>
            </a:r>
            <a:r>
              <a:rPr lang="en-US" dirty="0">
                <a:latin typeface="Courier New" pitchFamily="49" charset="0"/>
              </a:rPr>
              <a:t> wait(int *status)</a:t>
            </a:r>
            <a:endParaRPr lang="en-US" dirty="0"/>
          </a:p>
          <a:p>
            <a:pPr lvl="1"/>
            <a:r>
              <a:rPr lang="en-US" dirty="0"/>
              <a:t>Suspends current process until one of its children terminates</a:t>
            </a:r>
          </a:p>
          <a:p>
            <a:pPr lvl="1"/>
            <a:r>
              <a:rPr lang="en-US" dirty="0"/>
              <a:t>Returns PID of child, records exit status in </a:t>
            </a:r>
            <a:r>
              <a:rPr lang="en-US" b="1" dirty="0">
                <a:latin typeface="Courier New" panose="02070309020205020404" pitchFamily="49" charset="0"/>
                <a:cs typeface="Courier New" panose="02070309020205020404" pitchFamily="49" charset="0"/>
              </a:rPr>
              <a:t>status</a:t>
            </a:r>
            <a:r>
              <a:rPr lang="en-US" dirty="0"/>
              <a:t> </a:t>
            </a:r>
          </a:p>
          <a:p>
            <a:pPr>
              <a:spcBef>
                <a:spcPts val="1800"/>
              </a:spcBef>
            </a:pPr>
            <a:r>
              <a:rPr lang="en-US" dirty="0" err="1">
                <a:latin typeface="Courier New" pitchFamily="49" charset="0"/>
              </a:rPr>
              <a:t>pid_t</a:t>
            </a:r>
            <a:r>
              <a:rPr lang="en-US" dirty="0">
                <a:latin typeface="Courier New" pitchFamily="49" charset="0"/>
              </a:rPr>
              <a:t> </a:t>
            </a:r>
            <a:r>
              <a:rPr lang="en-US" dirty="0" err="1">
                <a:latin typeface="Courier New" pitchFamily="49" charset="0"/>
              </a:rPr>
              <a:t>waitpid</a:t>
            </a:r>
            <a:r>
              <a:rPr lang="en-US" dirty="0">
                <a:latin typeface="Courier New" pitchFamily="49" charset="0"/>
              </a:rPr>
              <a:t>(</a:t>
            </a:r>
            <a:r>
              <a:rPr lang="en-US" dirty="0" err="1">
                <a:latin typeface="Courier New" pitchFamily="49" charset="0"/>
              </a:rPr>
              <a:t>pid_t</a:t>
            </a:r>
            <a:r>
              <a:rPr lang="en-US" dirty="0">
                <a:latin typeface="Courier New" pitchFamily="49" charset="0"/>
              </a:rPr>
              <a:t> </a:t>
            </a:r>
            <a:r>
              <a:rPr lang="en-US" dirty="0" err="1">
                <a:latin typeface="Courier New" pitchFamily="49" charset="0"/>
              </a:rPr>
              <a:t>pid</a:t>
            </a:r>
            <a:r>
              <a:rPr lang="en-US" dirty="0">
                <a:latin typeface="Courier New" pitchFamily="49" charset="0"/>
              </a:rPr>
              <a:t>, int *status,</a:t>
            </a:r>
            <a:br>
              <a:rPr lang="en-US" dirty="0">
                <a:latin typeface="Courier New" pitchFamily="49" charset="0"/>
              </a:rPr>
            </a:br>
            <a:r>
              <a:rPr lang="en-US" dirty="0">
                <a:latin typeface="Courier New" pitchFamily="49" charset="0"/>
              </a:rPr>
              <a:t>              int options)</a:t>
            </a:r>
            <a:endParaRPr lang="en-US" dirty="0"/>
          </a:p>
          <a:p>
            <a:pPr lvl="1"/>
            <a:r>
              <a:rPr lang="en-US" dirty="0"/>
              <a:t>More flexible version of </a:t>
            </a:r>
            <a:r>
              <a:rPr lang="en-US" b="1" dirty="0">
                <a:latin typeface="Courier New" panose="02070309020205020404" pitchFamily="49" charset="0"/>
                <a:cs typeface="Courier New" panose="02070309020205020404" pitchFamily="49" charset="0"/>
              </a:rPr>
              <a:t>wait</a:t>
            </a:r>
            <a:r>
              <a:rPr lang="en-US" dirty="0"/>
              <a:t>:</a:t>
            </a:r>
          </a:p>
          <a:p>
            <a:pPr lvl="1"/>
            <a:r>
              <a:rPr lang="en-US" dirty="0"/>
              <a:t>Can wait for a specific child or group of children</a:t>
            </a:r>
          </a:p>
          <a:p>
            <a:pPr lvl="1"/>
            <a:r>
              <a:rPr lang="en-US" dirty="0"/>
              <a:t>Can be told to return immediately if there are no children to reap</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atin typeface="Courier New" pitchFamily="49" charset="0"/>
              </a:rPr>
              <a:t>wait</a:t>
            </a:r>
            <a:r>
              <a:rPr lang="en-US"/>
              <a:t>: Synchronizing with Children</a:t>
            </a:r>
          </a:p>
        </p:txBody>
      </p:sp>
      <p:sp>
        <p:nvSpPr>
          <p:cNvPr id="506884" name="Text Box 4"/>
          <p:cNvSpPr txBox="1">
            <a:spLocks noChangeArrowheads="1"/>
          </p:cNvSpPr>
          <p:nvPr/>
        </p:nvSpPr>
        <p:spPr bwMode="auto">
          <a:xfrm>
            <a:off x="152400" y="1507391"/>
            <a:ext cx="5743580" cy="3293209"/>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fork9</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child_status</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(fork() ==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"HC: hello from child\n"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exit(0);</a:t>
            </a:r>
          </a:p>
          <a:p>
            <a:r>
              <a:rPr lang="da-DK" sz="1600" dirty="0">
                <a:solidFill>
                  <a:srgbClr val="000000"/>
                </a:solidFill>
                <a:latin typeface="Courier New"/>
                <a:cs typeface="Courier New"/>
              </a:rPr>
              <a:t>    } </a:t>
            </a:r>
            <a:r>
              <a:rPr lang="da-DK" sz="1600" dirty="0" err="1">
                <a:solidFill>
                  <a:srgbClr val="C200FF"/>
                </a:solidFill>
                <a:latin typeface="Courier New"/>
                <a:cs typeface="Courier New"/>
              </a:rPr>
              <a:t>else</a:t>
            </a:r>
            <a:r>
              <a:rPr lang="da-DK" sz="1600" dirty="0">
                <a:solidFill>
                  <a:srgbClr val="000000"/>
                </a:solidFill>
                <a:latin typeface="Courier New"/>
                <a:cs typeface="Courier New"/>
              </a:rPr>
              <a:t> {</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"HP: </a:t>
            </a:r>
            <a:r>
              <a:rPr lang="da-DK" sz="1600" dirty="0" err="1">
                <a:solidFill>
                  <a:srgbClr val="9D206F"/>
                </a:solidFill>
                <a:latin typeface="Courier New"/>
                <a:cs typeface="Courier New"/>
              </a:rPr>
              <a:t>hello</a:t>
            </a:r>
            <a:r>
              <a:rPr lang="da-DK" sz="1600" dirty="0">
                <a:solidFill>
                  <a:srgbClr val="9D206F"/>
                </a:solidFill>
                <a:latin typeface="Courier New"/>
                <a:cs typeface="Courier New"/>
              </a:rPr>
              <a:t> from </a:t>
            </a:r>
            <a:r>
              <a:rPr lang="da-DK" sz="1600" dirty="0" err="1">
                <a:solidFill>
                  <a:srgbClr val="9D206F"/>
                </a:solidFill>
                <a:latin typeface="Courier New"/>
                <a:cs typeface="Courier New"/>
              </a:rPr>
              <a:t>parent</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wait</a:t>
            </a:r>
            <a:r>
              <a:rPr lang="da-DK" sz="1600" dirty="0">
                <a:solidFill>
                  <a:srgbClr val="000000"/>
                </a:solidFill>
                <a:latin typeface="Courier New"/>
                <a:cs typeface="Courier New"/>
              </a:rPr>
              <a:t>(&amp;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"CT: </a:t>
            </a:r>
            <a:r>
              <a:rPr lang="da-DK" sz="1600" dirty="0" err="1">
                <a:solidFill>
                  <a:srgbClr val="9D206F"/>
                </a:solidFill>
                <a:latin typeface="Courier New"/>
                <a:cs typeface="Courier New"/>
              </a:rPr>
              <a:t>child</a:t>
            </a:r>
            <a:r>
              <a:rPr lang="da-DK" sz="1600" dirty="0">
                <a:solidFill>
                  <a:srgbClr val="9D206F"/>
                </a:solidFill>
                <a:latin typeface="Courier New"/>
                <a:cs typeface="Courier New"/>
              </a:rPr>
              <a:t> has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"Bye\n"</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grpSp>
        <p:nvGrpSpPr>
          <p:cNvPr id="8" name="Group 7"/>
          <p:cNvGrpSpPr>
            <a:grpSpLocks noChangeAspect="1"/>
          </p:cNvGrpSpPr>
          <p:nvPr/>
        </p:nvGrpSpPr>
        <p:grpSpPr>
          <a:xfrm>
            <a:off x="5936076" y="1959174"/>
            <a:ext cx="3131724" cy="1850826"/>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00600" y="4495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3124200" y="4999672"/>
            <a:ext cx="1737938" cy="1477328"/>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HC</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p:txBody>
      </p:sp>
      <p:sp>
        <p:nvSpPr>
          <p:cNvPr id="67" name="TextBox 66"/>
          <p:cNvSpPr txBox="1"/>
          <p:nvPr/>
        </p:nvSpPr>
        <p:spPr>
          <a:xfrm>
            <a:off x="7024964" y="4999672"/>
            <a:ext cx="1890436" cy="1477328"/>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HC</a:t>
            </a:r>
          </a:p>
        </p:txBody>
      </p:sp>
      <p:sp>
        <p:nvSpPr>
          <p:cNvPr id="31" name="TextBox 30"/>
          <p:cNvSpPr txBox="1"/>
          <p:nvPr/>
        </p:nvSpPr>
        <p:spPr>
          <a:xfrm>
            <a:off x="3124200" y="4999672"/>
            <a:ext cx="2743200" cy="1477328"/>
          </a:xfrm>
          <a:prstGeom prst="rect">
            <a:avLst/>
          </a:prstGeom>
          <a:noFill/>
        </p:spPr>
        <p:txBody>
          <a:bodyPr wrap="square" rtlCol="0">
            <a:spAutoFit/>
          </a:bodyPr>
          <a:lstStyle/>
          <a:p>
            <a:r>
              <a:rPr lang="en-US" sz="1800" dirty="0">
                <a:latin typeface="Calibri" pitchFamily="34" charset="0"/>
              </a:rPr>
              <a:t>Feasible output(s):</a:t>
            </a:r>
          </a:p>
          <a:p>
            <a:r>
              <a:rPr lang="en-US" sz="1800" dirty="0">
                <a:solidFill>
                  <a:srgbClr val="FF0000"/>
                </a:solidFill>
                <a:latin typeface="Courier New"/>
                <a:cs typeface="Courier New"/>
              </a:rPr>
              <a:t>HC	HP </a:t>
            </a:r>
          </a:p>
          <a:p>
            <a:r>
              <a:rPr lang="en-US" sz="1800" dirty="0">
                <a:solidFill>
                  <a:srgbClr val="FF0000"/>
                </a:solidFill>
                <a:latin typeface="Courier New"/>
                <a:cs typeface="Courier New"/>
              </a:rPr>
              <a:t>HP	HC </a:t>
            </a:r>
          </a:p>
          <a:p>
            <a:r>
              <a:rPr lang="en-US" sz="1800" dirty="0">
                <a:solidFill>
                  <a:srgbClr val="FF0000"/>
                </a:solidFill>
                <a:latin typeface="Courier New"/>
                <a:cs typeface="Courier New"/>
              </a:rPr>
              <a:t>CT	CT </a:t>
            </a:r>
          </a:p>
          <a:p>
            <a:r>
              <a:rPr lang="en-US" sz="1800" dirty="0">
                <a:solidFill>
                  <a:srgbClr val="FF0000"/>
                </a:solidFill>
                <a:latin typeface="Courier New"/>
                <a:cs typeface="Courier New"/>
              </a:rPr>
              <a:t>Bye	Bye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dirty="0"/>
              <a:t>wait: Status codes</a:t>
            </a:r>
          </a:p>
        </p:txBody>
      </p:sp>
      <p:sp>
        <p:nvSpPr>
          <p:cNvPr id="499715" name="Rectangle 3"/>
          <p:cNvSpPr>
            <a:spLocks noGrp="1" noChangeArrowheads="1"/>
          </p:cNvSpPr>
          <p:nvPr>
            <p:ph type="body" idx="1"/>
          </p:nvPr>
        </p:nvSpPr>
        <p:spPr/>
        <p:txBody>
          <a:bodyPr/>
          <a:lstStyle/>
          <a:p>
            <a:r>
              <a:rPr lang="en-US" dirty="0"/>
              <a:t>Return value of </a:t>
            </a:r>
            <a:r>
              <a:rPr lang="en-US" dirty="0">
                <a:latin typeface="Courier New" panose="02070309020205020404" pitchFamily="49" charset="0"/>
                <a:cs typeface="Courier New" panose="02070309020205020404" pitchFamily="49" charset="0"/>
              </a:rPr>
              <a:t>wait</a:t>
            </a:r>
            <a:r>
              <a:rPr lang="en-US" dirty="0"/>
              <a:t> is the </a:t>
            </a:r>
            <a:r>
              <a:rPr lang="en-US" dirty="0" err="1"/>
              <a:t>pid</a:t>
            </a:r>
            <a:r>
              <a:rPr lang="en-US" dirty="0"/>
              <a:t> of the child process that terminated</a:t>
            </a:r>
          </a:p>
          <a:p>
            <a:r>
              <a:rPr lang="en-US" dirty="0"/>
              <a:t>If </a:t>
            </a:r>
            <a:r>
              <a:rPr lang="en-US" dirty="0">
                <a:latin typeface="Courier New" panose="02070309020205020404" pitchFamily="49" charset="0"/>
                <a:cs typeface="Courier New" panose="02070309020205020404" pitchFamily="49" charset="0"/>
              </a:rPr>
              <a:t>status != NULL</a:t>
            </a:r>
            <a:r>
              <a:rPr lang="en-US" dirty="0"/>
              <a:t>, then the integer it points to will be set to a value that indicates the exit status</a:t>
            </a:r>
          </a:p>
          <a:p>
            <a:pPr lvl="1"/>
            <a:r>
              <a:rPr lang="en-US" dirty="0"/>
              <a:t>More information than the value passed to </a:t>
            </a:r>
            <a:r>
              <a:rPr lang="en-US" b="1" dirty="0">
                <a:latin typeface="Courier New" panose="02070309020205020404" pitchFamily="49" charset="0"/>
                <a:cs typeface="Courier New" panose="02070309020205020404" pitchFamily="49" charset="0"/>
              </a:rPr>
              <a:t>exit</a:t>
            </a:r>
          </a:p>
          <a:p>
            <a:pPr lvl="1"/>
            <a:r>
              <a:rPr lang="en-US" dirty="0"/>
              <a:t>Must be decoded, using macros defined in sys/</a:t>
            </a:r>
            <a:r>
              <a:rPr lang="en-US" dirty="0" err="1"/>
              <a:t>wait.h</a:t>
            </a:r>
            <a:endParaRPr lang="en-US" dirty="0"/>
          </a:p>
          <a:p>
            <a:pPr lvl="2"/>
            <a:r>
              <a:rPr lang="en-US" dirty="0"/>
              <a:t>WIFEXITED, WEXITSTATUS, WIFSIGNALED, WTERMSIG, WIFSTOPPED, WSTOPSIG, WIFCONTINUED</a:t>
            </a:r>
          </a:p>
          <a:p>
            <a:pPr lvl="2"/>
            <a:r>
              <a:rPr lang="en-US" dirty="0"/>
              <a:t>See textbook for details</a:t>
            </a:r>
          </a:p>
        </p:txBody>
      </p:sp>
    </p:spTree>
    <p:extLst>
      <p:ext uri="{BB962C8B-B14F-4D97-AF65-F5344CB8AC3E}">
        <p14:creationId xmlns:p14="http://schemas.microsoft.com/office/powerpoint/2010/main" val="2281894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381000" y="381000"/>
            <a:ext cx="6553200" cy="573088"/>
          </a:xfrm>
        </p:spPr>
        <p:txBody>
          <a:bodyPr/>
          <a:lstStyle/>
          <a:p>
            <a:r>
              <a:rPr lang="en-US" dirty="0">
                <a:latin typeface="Courier New" pitchFamily="49" charset="0"/>
              </a:rPr>
              <a:t>Another wait </a:t>
            </a:r>
            <a:r>
              <a:rPr lang="en-US" dirty="0"/>
              <a:t>Example</a:t>
            </a:r>
          </a:p>
        </p:txBody>
      </p:sp>
      <p:sp>
        <p:nvSpPr>
          <p:cNvPr id="500739" name="Rectangle 3"/>
          <p:cNvSpPr>
            <a:spLocks noGrp="1" noChangeArrowheads="1"/>
          </p:cNvSpPr>
          <p:nvPr>
            <p:ph type="body" idx="1"/>
          </p:nvPr>
        </p:nvSpPr>
        <p:spPr>
          <a:xfrm>
            <a:off x="387578" y="1052512"/>
            <a:ext cx="8307388" cy="1233488"/>
          </a:xfrm>
        </p:spPr>
        <p:txBody>
          <a:bodyPr/>
          <a:lstStyle/>
          <a:p>
            <a:r>
              <a:rPr lang="en-US" sz="2000" b="0" dirty="0"/>
              <a:t>If multiple children completed, will take in arbitrary order</a:t>
            </a:r>
          </a:p>
          <a:p>
            <a:r>
              <a:rPr lang="en-US" sz="2000" b="0" dirty="0"/>
              <a:t>Can use macros WIFEXITED and WEXITSTATUS to get information about exit status</a:t>
            </a:r>
          </a:p>
        </p:txBody>
      </p:sp>
      <p:sp>
        <p:nvSpPr>
          <p:cNvPr id="500740" name="Text Box 4"/>
          <p:cNvSpPr txBox="1">
            <a:spLocks noChangeArrowheads="1"/>
          </p:cNvSpPr>
          <p:nvPr/>
        </p:nvSpPr>
        <p:spPr bwMode="auto">
          <a:xfrm>
            <a:off x="497084" y="227510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fork10</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int</a:t>
            </a:r>
            <a:r>
              <a:rPr lang="fi-FI" sz="1600" dirty="0">
                <a:solidFill>
                  <a:srgbClr val="000000"/>
                </a:solidFill>
                <a:latin typeface="Courier New"/>
                <a:cs typeface="Courier New"/>
              </a:rPr>
              <a:t> </a:t>
            </a:r>
            <a:r>
              <a:rPr lang="fi-FI" sz="1600" dirty="0">
                <a:solidFill>
                  <a:srgbClr val="C1651C"/>
                </a:solidFill>
                <a:latin typeface="Courier New"/>
                <a:cs typeface="Courier New"/>
              </a:rPr>
              <a:t>i</a:t>
            </a:r>
            <a:r>
              <a:rPr lang="fi-FI" sz="1600" dirty="0">
                <a:solidFill>
                  <a:srgbClr val="000000"/>
                </a:solidFill>
                <a:latin typeface="Courier New"/>
                <a:cs typeface="Courier New"/>
              </a:rPr>
              <a:t>, </a:t>
            </a:r>
            <a:r>
              <a:rPr lang="fi-FI" sz="1600" dirty="0" err="1">
                <a:solidFill>
                  <a:srgbClr val="C1651C"/>
                </a:solidFill>
                <a:latin typeface="Courier New"/>
                <a:cs typeface="Courier New"/>
              </a:rPr>
              <a:t>child_status</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 {</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nb-NO"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for</a:t>
            </a:r>
            <a:r>
              <a:rPr lang="en-US" sz="1600" dirty="0">
                <a:solidFill>
                  <a:srgbClr val="000000"/>
                </a:solidFill>
                <a:latin typeface="Courier New"/>
                <a:cs typeface="Courier New"/>
              </a:rPr>
              <a:t>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0;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&lt; N;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a:t>
            </a:r>
            <a:r>
              <a:rPr lang="en-US" sz="1600" dirty="0">
                <a:solidFill>
                  <a:srgbClr val="CB2418"/>
                </a:solidFill>
                <a:latin typeface="Courier New"/>
                <a:cs typeface="Courier New"/>
              </a:rPr>
              <a:t>/* Parent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pid_t</a:t>
            </a:r>
            <a:r>
              <a:rPr lang="en-US" sz="1600" dirty="0">
                <a:solidFill>
                  <a:srgbClr val="000000"/>
                </a:solidFill>
                <a:latin typeface="Courier New"/>
                <a:cs typeface="Courier New"/>
              </a:rPr>
              <a:t> </a:t>
            </a:r>
            <a:r>
              <a:rPr lang="en-US" sz="1600" dirty="0" err="1">
                <a:solidFill>
                  <a:srgbClr val="C1651C"/>
                </a:solidFill>
                <a:latin typeface="Courier New"/>
                <a:cs typeface="Courier New"/>
              </a:rPr>
              <a:t>wpid</a:t>
            </a:r>
            <a:r>
              <a:rPr lang="en-US" sz="1600" dirty="0">
                <a:solidFill>
                  <a:srgbClr val="000000"/>
                </a:solidFill>
                <a:latin typeface="Courier New"/>
                <a:cs typeface="Courier New"/>
              </a:rPr>
              <a:t> = wait(&amp;</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(WIFEXITED(</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terminated with exit status %d\n"</a:t>
            </a:r>
            <a:r>
              <a:rPr lang="en-US"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58413" y="619553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493712"/>
            <a:ext cx="8839200" cy="573088"/>
          </a:xfrm>
        </p:spPr>
        <p:txBody>
          <a:bodyPr/>
          <a:lstStyle/>
          <a:p>
            <a:r>
              <a:rPr lang="en-US" sz="3400" dirty="0" err="1">
                <a:latin typeface="Courier New" pitchFamily="49" charset="0"/>
              </a:rPr>
              <a:t>waitpid</a:t>
            </a:r>
            <a:r>
              <a:rPr lang="en-US" sz="3400" dirty="0"/>
              <a:t>: Waiting for a Specific Process</a:t>
            </a:r>
            <a:endParaRPr lang="en-US" sz="3400" dirty="0">
              <a:latin typeface="Courier New" pitchFamily="49" charset="0"/>
            </a:endParaRPr>
          </a:p>
        </p:txBody>
      </p:sp>
      <p:sp>
        <p:nvSpPr>
          <p:cNvPr id="501763" name="Rectangle 3"/>
          <p:cNvSpPr>
            <a:spLocks noGrp="1" noChangeArrowheads="1"/>
          </p:cNvSpPr>
          <p:nvPr>
            <p:ph type="body" idx="1"/>
          </p:nvPr>
        </p:nvSpPr>
        <p:spPr>
          <a:xfrm>
            <a:off x="381000" y="1262966"/>
            <a:ext cx="8610600" cy="1099234"/>
          </a:xfrm>
        </p:spPr>
        <p:txBody>
          <a:bodyPr/>
          <a:lstStyle/>
          <a:p>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waitpid</a:t>
            </a:r>
            <a:r>
              <a:rPr lang="en-US" sz="2000" dirty="0">
                <a:latin typeface="Courier New" pitchFamily="49" charset="0"/>
              </a:rPr>
              <a:t>(</a:t>
            </a:r>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pid</a:t>
            </a:r>
            <a:r>
              <a:rPr lang="en-US" sz="2000" dirty="0">
                <a:latin typeface="Courier New" pitchFamily="49" charset="0"/>
              </a:rPr>
              <a:t>, </a:t>
            </a:r>
            <a:r>
              <a:rPr lang="en-US" sz="2000" dirty="0" err="1">
                <a:latin typeface="Courier New" pitchFamily="49" charset="0"/>
              </a:rPr>
              <a:t>int</a:t>
            </a:r>
            <a:r>
              <a:rPr lang="en-US" sz="2000">
                <a:latin typeface="Courier New" pitchFamily="49" charset="0"/>
              </a:rPr>
              <a:t> *status</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options)</a:t>
            </a:r>
          </a:p>
          <a:p>
            <a:pPr lvl="1"/>
            <a:r>
              <a:rPr lang="en-US" dirty="0"/>
              <a:t>Suspends current process until specific process terminates</a:t>
            </a:r>
          </a:p>
          <a:p>
            <a:pPr lvl="1"/>
            <a:r>
              <a:rPr lang="en-US" dirty="0"/>
              <a:t>Various options (see textbook)</a:t>
            </a:r>
          </a:p>
        </p:txBody>
      </p:sp>
      <p:sp>
        <p:nvSpPr>
          <p:cNvPr id="501764" name="Text Box 4"/>
          <p:cNvSpPr txBox="1">
            <a:spLocks noChangeArrowheads="1"/>
          </p:cNvSpPr>
          <p:nvPr/>
        </p:nvSpPr>
        <p:spPr bwMode="auto">
          <a:xfrm>
            <a:off x="485286" y="246171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fork11</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child_status</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N-1; i &gt;= 0; i--) {</a:t>
            </a:r>
          </a:p>
          <a:p>
            <a:r>
              <a:rPr lang="da-DK" sz="1600" dirty="0">
                <a:solidFill>
                  <a:srgbClr val="000000"/>
                </a:solidFill>
                <a:latin typeface="Courier New"/>
                <a:cs typeface="Courier New"/>
              </a:rPr>
              <a:t>        </a:t>
            </a:r>
            <a:r>
              <a:rPr lang="da-DK" sz="1600" dirty="0" err="1">
                <a:solidFill>
                  <a:srgbClr val="2D961E"/>
                </a:solidFill>
                <a:latin typeface="Courier New"/>
                <a:cs typeface="Courier New"/>
              </a:rPr>
              <a:t>pid_t</a:t>
            </a:r>
            <a:r>
              <a:rPr lang="da-DK" sz="1600" dirty="0">
                <a:solidFill>
                  <a:srgbClr val="000000"/>
                </a:solidFill>
                <a:latin typeface="Courier New"/>
                <a:cs typeface="Courier New"/>
              </a:rPr>
              <a:t> </a:t>
            </a:r>
            <a:r>
              <a:rPr lang="da-DK" sz="1600" dirty="0" err="1">
                <a:solidFill>
                  <a:srgbClr val="C1651C"/>
                </a:solidFill>
                <a:latin typeface="Courier New"/>
                <a:cs typeface="Courier New"/>
              </a:rPr>
              <a:t>wpid</a:t>
            </a:r>
            <a:r>
              <a:rPr lang="da-DK" sz="1600" dirty="0">
                <a:solidFill>
                  <a:srgbClr val="000000"/>
                </a:solidFill>
                <a:latin typeface="Courier New"/>
                <a:cs typeface="Courier New"/>
              </a:rPr>
              <a:t> = </a:t>
            </a:r>
            <a:r>
              <a:rPr lang="da-DK" sz="1600" dirty="0" err="1">
                <a:solidFill>
                  <a:srgbClr val="000000"/>
                </a:solidFill>
                <a:latin typeface="Courier New"/>
                <a:cs typeface="Courier New"/>
              </a:rPr>
              <a:t>waitpid</a:t>
            </a:r>
            <a:r>
              <a:rPr lang="da-DK" sz="1600" dirty="0">
                <a:solidFill>
                  <a:srgbClr val="000000"/>
                </a:solidFill>
                <a:latin typeface="Courier New"/>
                <a:cs typeface="Courier New"/>
              </a:rPr>
              <a:t>(</a:t>
            </a:r>
            <a:r>
              <a:rPr lang="da-DK" sz="1600" dirty="0" err="1">
                <a:solidFill>
                  <a:srgbClr val="000000"/>
                </a:solidFill>
                <a:latin typeface="Courier New"/>
                <a:cs typeface="Courier New"/>
              </a:rPr>
              <a:t>pid</a:t>
            </a:r>
            <a:r>
              <a:rPr lang="da-DK" sz="1600" dirty="0">
                <a:solidFill>
                  <a:srgbClr val="000000"/>
                </a:solidFill>
                <a:latin typeface="Courier New"/>
                <a:cs typeface="Courier New"/>
              </a:rPr>
              <a:t>[i], &amp;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 0);</a:t>
            </a:r>
          </a:p>
          <a:p>
            <a:r>
              <a:rPr lang="da-DK" sz="1600" dirty="0">
                <a:solidFill>
                  <a:srgbClr val="000000"/>
                </a:solidFill>
                <a:latin typeface="Courier New"/>
                <a:cs typeface="Courier New"/>
              </a:rPr>
              <a:t>        </a:t>
            </a:r>
            <a:r>
              <a:rPr lang="da-DK" sz="1600" dirty="0" err="1">
                <a:solidFill>
                  <a:srgbClr val="C200FF"/>
                </a:solidFill>
                <a:latin typeface="Courier New"/>
                <a:cs typeface="Courier New"/>
              </a:rPr>
              <a:t>if</a:t>
            </a:r>
            <a:r>
              <a:rPr lang="da-DK" sz="1600" dirty="0">
                <a:solidFill>
                  <a:srgbClr val="000000"/>
                </a:solidFill>
                <a:latin typeface="Courier New"/>
                <a:cs typeface="Courier New"/>
              </a:rPr>
              <a:t> (WIFEXITED(</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"Child %d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 with exit status %d\n"</a:t>
            </a:r>
            <a:r>
              <a:rPr lang="da-DK"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46615" y="63821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28600" y="381000"/>
            <a:ext cx="8610600" cy="573088"/>
          </a:xfrm>
        </p:spPr>
        <p:txBody>
          <a:bodyPr/>
          <a:lstStyle/>
          <a:p>
            <a:r>
              <a:rPr lang="en-US" sz="3400" dirty="0" err="1">
                <a:latin typeface="Courier New" pitchFamily="49" charset="0"/>
              </a:rPr>
              <a:t>execve</a:t>
            </a:r>
            <a:r>
              <a:rPr lang="en-US" sz="3400" dirty="0">
                <a:latin typeface="Courier" pitchFamily="49" charset="0"/>
              </a:rPr>
              <a:t>:</a:t>
            </a:r>
            <a:r>
              <a:rPr lang="en-US" sz="3400" dirty="0"/>
              <a:t> Loading and Running Programs</a:t>
            </a:r>
          </a:p>
        </p:txBody>
      </p:sp>
      <p:sp>
        <p:nvSpPr>
          <p:cNvPr id="503811" name="Rectangle 3"/>
          <p:cNvSpPr>
            <a:spLocks noGrp="1" noChangeArrowheads="1"/>
          </p:cNvSpPr>
          <p:nvPr>
            <p:ph type="body" idx="1"/>
          </p:nvPr>
        </p:nvSpPr>
        <p:spPr>
          <a:xfrm>
            <a:off x="228600" y="1371600"/>
            <a:ext cx="8763000" cy="5410200"/>
          </a:xfrm>
        </p:spPr>
        <p:txBody>
          <a:bodyPr/>
          <a:lstStyle/>
          <a:p>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execve</a:t>
            </a:r>
            <a:r>
              <a:rPr lang="en-US" sz="2000" dirty="0">
                <a:latin typeface="Courier New"/>
                <a:cs typeface="Courier New"/>
              </a:rPr>
              <a:t>(char *filename, char *</a:t>
            </a:r>
            <a:r>
              <a:rPr lang="en-US" sz="2000" dirty="0" err="1">
                <a:latin typeface="Courier New"/>
                <a:cs typeface="Courier New"/>
              </a:rPr>
              <a:t>argv</a:t>
            </a:r>
            <a:r>
              <a:rPr lang="en-US" sz="2000" dirty="0">
                <a:latin typeface="Courier New"/>
                <a:cs typeface="Courier New"/>
              </a:rPr>
              <a:t>[], char *</a:t>
            </a:r>
            <a:r>
              <a:rPr lang="en-US" sz="2000" dirty="0" err="1">
                <a:latin typeface="Courier New"/>
                <a:cs typeface="Courier New"/>
              </a:rPr>
              <a:t>envp</a:t>
            </a:r>
            <a:r>
              <a:rPr lang="en-US" sz="2000" dirty="0">
                <a:latin typeface="Courier New"/>
                <a:cs typeface="Courier New"/>
              </a:rPr>
              <a:t>[])</a:t>
            </a:r>
            <a:endParaRPr lang="en-US" dirty="0"/>
          </a:p>
          <a:p>
            <a:r>
              <a:rPr lang="en-US" dirty="0"/>
              <a:t>Loads and runs in the current process:</a:t>
            </a:r>
          </a:p>
          <a:p>
            <a:pPr lvl="1"/>
            <a:r>
              <a:rPr lang="en-US" dirty="0"/>
              <a:t>Executable  file </a:t>
            </a:r>
            <a:r>
              <a:rPr lang="en-US" b="1" dirty="0">
                <a:latin typeface="Courier New" pitchFamily="49" charset="0"/>
                <a:ea typeface="+mn-ea"/>
                <a:cs typeface="+mn-cs"/>
              </a:rPr>
              <a:t>filename</a:t>
            </a:r>
          </a:p>
          <a:p>
            <a:pPr lvl="2"/>
            <a:r>
              <a:rPr lang="en-US" dirty="0">
                <a:latin typeface="Calibri"/>
                <a:ea typeface="+mn-ea"/>
                <a:cs typeface="Calibri"/>
              </a:rPr>
              <a:t>Can be object file or script file beginning with </a:t>
            </a:r>
            <a:r>
              <a:rPr lang="en-US" dirty="0">
                <a:latin typeface="Courier New"/>
                <a:ea typeface="+mn-ea"/>
                <a:cs typeface="Courier New"/>
              </a:rPr>
              <a:t>#!interpreter          </a:t>
            </a:r>
            <a:r>
              <a:rPr lang="en-US" dirty="0">
                <a:latin typeface="Calibri"/>
                <a:ea typeface="+mn-ea"/>
                <a:cs typeface="Calibri"/>
              </a:rPr>
              <a:t>(e.g., </a:t>
            </a:r>
            <a:r>
              <a:rPr lang="en-US" dirty="0">
                <a:latin typeface="Courier New"/>
                <a:ea typeface="+mn-ea"/>
                <a:cs typeface="Courier New"/>
              </a:rPr>
              <a:t>#!/bin/bash</a:t>
            </a:r>
            <a:r>
              <a:rPr lang="en-US" dirty="0">
                <a:latin typeface="Calibri"/>
                <a:ea typeface="+mn-ea"/>
                <a:cs typeface="Calibri"/>
              </a:rPr>
              <a:t>)</a:t>
            </a:r>
            <a:endParaRPr lang="en-US" dirty="0">
              <a:latin typeface="Courier New"/>
              <a:ea typeface="+mn-ea"/>
              <a:cs typeface="Courier New"/>
            </a:endParaRPr>
          </a:p>
          <a:p>
            <a:pPr lvl="1"/>
            <a:r>
              <a:rPr lang="en-US" dirty="0"/>
              <a:t>…with argument list </a:t>
            </a:r>
            <a:r>
              <a:rPr lang="en-US" b="1" dirty="0" err="1">
                <a:latin typeface="Courier New" pitchFamily="49" charset="0"/>
                <a:ea typeface="+mn-ea"/>
                <a:cs typeface="+mn-cs"/>
              </a:rPr>
              <a:t>argv</a:t>
            </a:r>
            <a:endParaRPr lang="en-US" b="1" dirty="0">
              <a:latin typeface="Courier New" pitchFamily="49" charset="0"/>
              <a:ea typeface="+mn-ea"/>
              <a:cs typeface="+mn-cs"/>
            </a:endParaRPr>
          </a:p>
          <a:p>
            <a:pPr lvl="2"/>
            <a:r>
              <a:rPr lang="en-US" dirty="0">
                <a:latin typeface="Calibri"/>
                <a:ea typeface="+mn-ea"/>
                <a:cs typeface="Calibri"/>
              </a:rPr>
              <a:t>By convention </a:t>
            </a:r>
            <a:r>
              <a:rPr lang="en-US" b="1" dirty="0" err="1">
                <a:latin typeface="Courier New" pitchFamily="49" charset="0"/>
                <a:ea typeface="+mn-ea"/>
                <a:cs typeface="+mn-cs"/>
              </a:rPr>
              <a:t>argv</a:t>
            </a:r>
            <a:r>
              <a:rPr lang="en-US" b="1" dirty="0">
                <a:latin typeface="Courier New" pitchFamily="49" charset="0"/>
                <a:ea typeface="+mn-ea"/>
                <a:cs typeface="+mn-cs"/>
              </a:rPr>
              <a:t>[0]==filename</a:t>
            </a:r>
          </a:p>
          <a:p>
            <a:pPr lvl="1"/>
            <a:r>
              <a:rPr lang="en-US" dirty="0"/>
              <a:t>…and  environment variable </a:t>
            </a:r>
            <a:r>
              <a:rPr lang="en-US" dirty="0">
                <a:latin typeface="Calibri"/>
                <a:ea typeface="+mn-ea"/>
                <a:cs typeface="Calibri"/>
              </a:rPr>
              <a:t>list</a:t>
            </a:r>
            <a:r>
              <a:rPr lang="en-US" b="1" dirty="0">
                <a:latin typeface="Courier New" pitchFamily="49" charset="0"/>
                <a:ea typeface="+mn-ea"/>
                <a:cs typeface="+mn-cs"/>
              </a:rPr>
              <a:t> </a:t>
            </a:r>
            <a:r>
              <a:rPr lang="en-US" b="1" dirty="0" err="1">
                <a:latin typeface="Courier New" pitchFamily="49" charset="0"/>
                <a:ea typeface="+mn-ea"/>
                <a:cs typeface="+mn-cs"/>
              </a:rPr>
              <a:t>envp</a:t>
            </a:r>
            <a:endParaRPr lang="en-US" b="1" dirty="0">
              <a:latin typeface="Courier New" pitchFamily="49" charset="0"/>
              <a:ea typeface="+mn-ea"/>
              <a:cs typeface="+mn-cs"/>
            </a:endParaRPr>
          </a:p>
          <a:p>
            <a:pPr lvl="2"/>
            <a:r>
              <a:rPr lang="en-US" dirty="0"/>
              <a:t>“name=value” strings (e.g., </a:t>
            </a:r>
            <a:r>
              <a:rPr lang="en-US" dirty="0">
                <a:latin typeface="Courier New"/>
                <a:cs typeface="Courier New"/>
              </a:rPr>
              <a:t>USER=</a:t>
            </a:r>
            <a:r>
              <a:rPr lang="en-US" dirty="0" err="1">
                <a:latin typeface="Courier New"/>
                <a:cs typeface="Courier New"/>
              </a:rPr>
              <a:t>droh</a:t>
            </a:r>
            <a:r>
              <a:rPr lang="en-US" dirty="0"/>
              <a:t>)</a:t>
            </a:r>
          </a:p>
          <a:p>
            <a:pPr lvl="2"/>
            <a:r>
              <a:rPr lang="en-US" dirty="0" err="1">
                <a:latin typeface="Courier New"/>
                <a:cs typeface="Courier New"/>
              </a:rPr>
              <a:t>getenv</a:t>
            </a:r>
            <a:r>
              <a:rPr lang="en-US" dirty="0">
                <a:latin typeface="Courier New"/>
                <a:cs typeface="Courier New"/>
              </a:rPr>
              <a:t>, </a:t>
            </a:r>
            <a:r>
              <a:rPr lang="en-US" dirty="0" err="1">
                <a:latin typeface="Courier New"/>
                <a:cs typeface="Courier New"/>
              </a:rPr>
              <a:t>putenv</a:t>
            </a:r>
            <a:r>
              <a:rPr lang="en-US" dirty="0">
                <a:latin typeface="Courier New"/>
                <a:cs typeface="Courier New"/>
              </a:rPr>
              <a:t>, </a:t>
            </a:r>
            <a:r>
              <a:rPr lang="en-US" dirty="0" err="1">
                <a:latin typeface="Courier New"/>
                <a:cs typeface="Courier New"/>
              </a:rPr>
              <a:t>printenv</a:t>
            </a:r>
            <a:endParaRPr lang="en-US" b="1" dirty="0">
              <a:latin typeface="Courier New" pitchFamily="49" charset="0"/>
              <a:ea typeface="+mn-ea"/>
              <a:cs typeface="+mn-cs"/>
            </a:endParaRPr>
          </a:p>
          <a:p>
            <a:r>
              <a:rPr lang="en-US" dirty="0"/>
              <a:t>Overwrites code, data, and stack</a:t>
            </a:r>
          </a:p>
          <a:p>
            <a:pPr lvl="1"/>
            <a:r>
              <a:rPr lang="en-US" dirty="0"/>
              <a:t>Retains PID, open files and signal context</a:t>
            </a:r>
          </a:p>
          <a:p>
            <a:r>
              <a:rPr lang="en-US" dirty="0"/>
              <a:t>Called </a:t>
            </a:r>
            <a:r>
              <a:rPr lang="en-US" dirty="0">
                <a:solidFill>
                  <a:srgbClr val="FF0000"/>
                </a:solidFill>
              </a:rPr>
              <a:t>once</a:t>
            </a:r>
            <a:r>
              <a:rPr lang="en-US" dirty="0"/>
              <a:t> and </a:t>
            </a:r>
            <a:r>
              <a:rPr lang="en-US" dirty="0">
                <a:solidFill>
                  <a:srgbClr val="FF0000"/>
                </a:solidFill>
              </a:rPr>
              <a:t>never </a:t>
            </a:r>
            <a:r>
              <a:rPr lang="en-US" dirty="0"/>
              <a:t>returns</a:t>
            </a:r>
          </a:p>
          <a:p>
            <a:pPr lvl="1"/>
            <a:r>
              <a:rPr lang="en-US" dirty="0"/>
              <a:t>…except if there is an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8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8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8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38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38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38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38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381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38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38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381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3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Example</a:t>
            </a:r>
          </a:p>
        </p:txBody>
      </p:sp>
      <p:grpSp>
        <p:nvGrpSpPr>
          <p:cNvPr id="2" name="Group 1"/>
          <p:cNvGrpSpPr/>
          <p:nvPr/>
        </p:nvGrpSpPr>
        <p:grpSpPr>
          <a:xfrm>
            <a:off x="685800" y="2044580"/>
            <a:ext cx="7129340" cy="1393002"/>
            <a:chOff x="685800" y="3352800"/>
            <a:chExt cx="7129340" cy="1393002"/>
          </a:xfrm>
        </p:grpSpPr>
        <p:sp>
          <p:nvSpPr>
            <p:cNvPr id="13" name="Rectangle 23"/>
            <p:cNvSpPr>
              <a:spLocks noChangeArrowheads="1"/>
            </p:cNvSpPr>
            <p:nvPr/>
          </p:nvSpPr>
          <p:spPr bwMode="auto">
            <a:xfrm>
              <a:off x="2590800" y="33528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 = NULL</a:t>
              </a:r>
              <a:endParaRPr lang="en-US" sz="1800" dirty="0">
                <a:latin typeface="Courier New"/>
                <a:cs typeface="Courier New"/>
              </a:endParaRPr>
            </a:p>
          </p:txBody>
        </p:sp>
        <p:sp>
          <p:nvSpPr>
            <p:cNvPr id="15" name="Rectangle 23"/>
            <p:cNvSpPr>
              <a:spLocks noChangeArrowheads="1"/>
            </p:cNvSpPr>
            <p:nvPr/>
          </p:nvSpPr>
          <p:spPr bwMode="auto">
            <a:xfrm>
              <a:off x="2590800" y="36576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[n-1]</a:t>
              </a:r>
              <a:endParaRPr lang="en-US" sz="1800" dirty="0">
                <a:latin typeface="Courier New"/>
                <a:cs typeface="Courier New"/>
              </a:endParaRPr>
            </a:p>
          </p:txBody>
        </p:sp>
        <p:sp>
          <p:nvSpPr>
            <p:cNvPr id="16" name="Rectangle 23"/>
            <p:cNvSpPr>
              <a:spLocks noChangeArrowheads="1"/>
            </p:cNvSpPr>
            <p:nvPr/>
          </p:nvSpPr>
          <p:spPr bwMode="auto">
            <a:xfrm>
              <a:off x="2590800" y="4267200"/>
              <a:ext cx="2209800"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[0]</a:t>
              </a:r>
              <a:endParaRPr lang="en-US" sz="1800" dirty="0">
                <a:latin typeface="Courier New"/>
                <a:cs typeface="Courier New"/>
              </a:endParaRPr>
            </a:p>
          </p:txBody>
        </p:sp>
        <p:sp>
          <p:nvSpPr>
            <p:cNvPr id="17" name="Rectangle 23"/>
            <p:cNvSpPr>
              <a:spLocks noChangeArrowheads="1"/>
            </p:cNvSpPr>
            <p:nvPr/>
          </p:nvSpPr>
          <p:spPr bwMode="auto">
            <a:xfrm>
              <a:off x="2590800" y="39624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a:latin typeface="Courier New"/>
                  <a:cs typeface="Courier New"/>
                </a:rPr>
                <a:t>…</a:t>
              </a:r>
              <a:endParaRPr lang="en-US" sz="1800" dirty="0">
                <a:latin typeface="Courier New"/>
                <a:cs typeface="Courier New"/>
              </a:endParaRPr>
            </a:p>
          </p:txBody>
        </p:sp>
        <p:sp>
          <p:nvSpPr>
            <p:cNvPr id="33" name="TextBox 32"/>
            <p:cNvSpPr txBox="1"/>
            <p:nvPr/>
          </p:nvSpPr>
          <p:spPr>
            <a:xfrm>
              <a:off x="5562600" y="4234130"/>
              <a:ext cx="170110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USER=</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sp>
          <p:nvSpPr>
            <p:cNvPr id="35" name="TextBox 34"/>
            <p:cNvSpPr txBox="1"/>
            <p:nvPr/>
          </p:nvSpPr>
          <p:spPr>
            <a:xfrm>
              <a:off x="5562600" y="3624074"/>
              <a:ext cx="2252540"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PWD=/</a:t>
              </a:r>
              <a:r>
                <a:rPr lang="en-US" sz="1800" b="0" dirty="0" err="1">
                  <a:latin typeface="Courier New"/>
                  <a:cs typeface="Courier New"/>
                </a:rPr>
                <a:t>usr</a:t>
              </a:r>
              <a:r>
                <a:rPr lang="en-US" sz="1800" b="0" dirty="0">
                  <a:latin typeface="Courier New"/>
                  <a:cs typeface="Courier New"/>
                </a:rPr>
                <a:t>/</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47" name="Straight Arrow Connector 46"/>
            <p:cNvCxnSpPr>
              <a:stCxn id="16" idx="3"/>
              <a:endCxn id="33" idx="1"/>
            </p:cNvCxnSpPr>
            <p:nvPr/>
          </p:nvCxnSpPr>
          <p:spPr bwMode="auto">
            <a:xfrm>
              <a:off x="4800600" y="4413766"/>
              <a:ext cx="762000" cy="5030"/>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stCxn id="15" idx="3"/>
              <a:endCxn id="35" idx="1"/>
            </p:cNvCxnSpPr>
            <p:nvPr/>
          </p:nvCxnSpPr>
          <p:spPr bwMode="auto">
            <a:xfrm flipV="1">
              <a:off x="4800600" y="3808740"/>
              <a:ext cx="762000" cy="1260"/>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154320" cy="369332"/>
            </a:xfrm>
            <a:prstGeom prst="rect">
              <a:avLst/>
            </a:prstGeom>
            <a:noFill/>
          </p:spPr>
          <p:txBody>
            <a:bodyPr wrap="none" rtlCol="0">
              <a:spAutoFit/>
            </a:bodyPr>
            <a:lstStyle/>
            <a:p>
              <a:r>
                <a:rPr lang="en-US" sz="1800" b="0"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grpSp>
      <p:sp>
        <p:nvSpPr>
          <p:cNvPr id="36" name="Text Box 4"/>
          <p:cNvSpPr txBox="1">
            <a:spLocks noChangeArrowheads="1"/>
          </p:cNvSpPr>
          <p:nvPr/>
        </p:nvSpPr>
        <p:spPr bwMode="auto">
          <a:xfrm>
            <a:off x="622643" y="5029200"/>
            <a:ext cx="8064157" cy="1569660"/>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9D0003"/>
                </a:solidFill>
                <a:latin typeface="Courier New"/>
                <a:cs typeface="Courier New"/>
              </a:rPr>
              <a:t>/* Child runs program */</a:t>
            </a:r>
            <a:br>
              <a:rPr lang="en-US" sz="1600" dirty="0">
                <a:solidFill>
                  <a:srgbClr val="9D0003"/>
                </a:solidFill>
                <a:latin typeface="Courier New"/>
                <a:cs typeface="Courier New"/>
              </a:rPr>
            </a:br>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72004C"/>
                </a:solidFill>
                <a:latin typeface="Courier New"/>
                <a:cs typeface="Courier New"/>
              </a:rPr>
              <a:t>"%s: %s\n"</a:t>
            </a:r>
            <a:r>
              <a:rPr lang="en-US" sz="1600" dirty="0">
                <a:solidFill>
                  <a:srgbClr val="000000"/>
                </a:solidFill>
                <a:latin typeface="Courier New"/>
                <a:cs typeface="Courier New"/>
              </a:rPr>
              <a:t>,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strerror</a:t>
            </a:r>
            <a:r>
              <a:rPr lang="en-US" sz="1600" dirty="0">
                <a:solidFill>
                  <a:srgbClr val="000000"/>
                </a:solidFill>
                <a:latin typeface="Courier New"/>
                <a:cs typeface="Courier New"/>
              </a:rPr>
              <a:t>(</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br>
              <a:rPr lang="en-US" sz="1600" dirty="0">
                <a:solidFill>
                  <a:srgbClr val="000000"/>
                </a:solidFill>
                <a:latin typeface="Courier New"/>
                <a:cs typeface="Courier New"/>
              </a:rPr>
            </a:br>
            <a:r>
              <a:rPr lang="en-US" sz="1600" dirty="0">
                <a:solidFill>
                  <a:srgbClr val="000000"/>
                </a:solidFill>
                <a:latin typeface="Courier New"/>
                <a:cs typeface="Courier New"/>
              </a:rPr>
              <a:t>          exit(1); </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p:txBody>
      </p:sp>
      <p:sp>
        <p:nvSpPr>
          <p:cNvPr id="42" name="Rectangle 3"/>
          <p:cNvSpPr txBox="1">
            <a:spLocks noChangeArrowheads="1"/>
          </p:cNvSpPr>
          <p:nvPr/>
        </p:nvSpPr>
        <p:spPr bwMode="auto">
          <a:xfrm>
            <a:off x="381000" y="1262966"/>
            <a:ext cx="7568111"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dirty="0">
                <a:latin typeface="Calibri"/>
                <a:cs typeface="Calibri"/>
              </a:rPr>
              <a:t>Execute</a:t>
            </a:r>
            <a:r>
              <a:rPr lang="en-US" sz="2000" dirty="0">
                <a:latin typeface="Courier New" pitchFamily="49" charset="0"/>
              </a:rPr>
              <a:t> </a:t>
            </a:r>
            <a:r>
              <a:rPr lang="en-US" sz="2000" dirty="0">
                <a:solidFill>
                  <a:srgbClr val="000000"/>
                </a:solidFill>
                <a:latin typeface="Courier New"/>
                <a:cs typeface="Courier New"/>
              </a:rPr>
              <a:t>"</a:t>
            </a:r>
            <a:r>
              <a:rPr lang="en-US" sz="2000" b="0" dirty="0">
                <a:latin typeface="Courier New"/>
                <a:cs typeface="Courier New"/>
              </a:rPr>
              <a:t>/bin/</a:t>
            </a:r>
            <a:r>
              <a:rPr lang="en-US" sz="2000" b="0" dirty="0" err="1">
                <a:latin typeface="Courier New"/>
                <a:cs typeface="Courier New"/>
              </a:rPr>
              <a:t>ls</a:t>
            </a:r>
            <a:r>
              <a:rPr lang="en-US" sz="2000" b="0" dirty="0">
                <a:latin typeface="Courier New"/>
                <a:cs typeface="Courier New"/>
              </a:rPr>
              <a:t> –</a:t>
            </a:r>
            <a:r>
              <a:rPr lang="en-US" sz="2000" b="0" dirty="0" err="1">
                <a:latin typeface="Courier New"/>
                <a:cs typeface="Courier New"/>
              </a:rPr>
              <a:t>lt</a:t>
            </a:r>
            <a:r>
              <a:rPr lang="en-US" sz="2000" b="0" dirty="0">
                <a:latin typeface="Courier New"/>
                <a:cs typeface="Courier New"/>
              </a:rPr>
              <a:t> /</a:t>
            </a:r>
            <a:r>
              <a:rPr lang="en-US" sz="2000" b="0" dirty="0" err="1">
                <a:latin typeface="Courier New"/>
                <a:cs typeface="Courier New"/>
              </a:rPr>
              <a:t>usr</a:t>
            </a:r>
            <a:r>
              <a:rPr lang="en-US" sz="2000" b="0" dirty="0">
                <a:latin typeface="Courier New"/>
                <a:cs typeface="Courier New"/>
              </a:rPr>
              <a:t>/include</a:t>
            </a:r>
            <a:r>
              <a:rPr lang="en-US" sz="2000" dirty="0">
                <a:solidFill>
                  <a:srgbClr val="000000"/>
                </a:solidFill>
                <a:latin typeface="Courier New"/>
                <a:cs typeface="Courier New"/>
              </a:rPr>
              <a:t>"</a:t>
            </a:r>
            <a:r>
              <a:rPr lang="en-US" sz="2000" dirty="0">
                <a:latin typeface="Courier New" pitchFamily="49" charset="0"/>
              </a:rPr>
              <a:t> </a:t>
            </a:r>
            <a:r>
              <a:rPr lang="en-US" sz="2000" dirty="0">
                <a:latin typeface="Calibri"/>
                <a:cs typeface="Calibri"/>
              </a:rPr>
              <a:t>in child process using current environment:</a:t>
            </a:r>
            <a:endParaRPr lang="en-US" dirty="0">
              <a:latin typeface="Calibri"/>
              <a:cs typeface="Calibri"/>
            </a:endParaRPr>
          </a:p>
        </p:txBody>
      </p:sp>
      <p:grpSp>
        <p:nvGrpSpPr>
          <p:cNvPr id="3" name="Group 2"/>
          <p:cNvGrpSpPr/>
          <p:nvPr/>
        </p:nvGrpSpPr>
        <p:grpSpPr>
          <a:xfrm>
            <a:off x="457200" y="3538120"/>
            <a:ext cx="7746869" cy="1240602"/>
            <a:chOff x="457200" y="2035998"/>
            <a:chExt cx="7746869" cy="1240602"/>
          </a:xfrm>
        </p:grpSpPr>
        <p:sp>
          <p:nvSpPr>
            <p:cNvPr id="19" name="Rectangle 23"/>
            <p:cNvSpPr>
              <a:spLocks noChangeArrowheads="1"/>
            </p:cNvSpPr>
            <p:nvPr/>
          </p:nvSpPr>
          <p:spPr bwMode="auto">
            <a:xfrm>
              <a:off x="2590799" y="2035998"/>
              <a:ext cx="27432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NULL</a:t>
              </a:r>
              <a:endParaRPr lang="en-US" sz="1800" dirty="0">
                <a:latin typeface="Courier New"/>
                <a:cs typeface="Courier New"/>
              </a:endParaRPr>
            </a:p>
          </p:txBody>
        </p:sp>
        <p:sp>
          <p:nvSpPr>
            <p:cNvPr id="20" name="Rectangle 23"/>
            <p:cNvSpPr>
              <a:spLocks noChangeArrowheads="1"/>
            </p:cNvSpPr>
            <p:nvPr/>
          </p:nvSpPr>
          <p:spPr bwMode="auto">
            <a:xfrm>
              <a:off x="2590800" y="22976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[2]</a:t>
              </a:r>
              <a:endParaRPr lang="en-US" sz="1800" dirty="0">
                <a:latin typeface="Courier New"/>
                <a:cs typeface="Courier New"/>
              </a:endParaRPr>
            </a:p>
          </p:txBody>
        </p:sp>
        <p:sp>
          <p:nvSpPr>
            <p:cNvPr id="21" name="Rectangle 23"/>
            <p:cNvSpPr>
              <a:spLocks noChangeArrowheads="1"/>
            </p:cNvSpPr>
            <p:nvPr/>
          </p:nvSpPr>
          <p:spPr bwMode="auto">
            <a:xfrm>
              <a:off x="2590800" y="28310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[0]</a:t>
              </a:r>
              <a:endParaRPr lang="en-US" sz="1800" dirty="0">
                <a:latin typeface="Courier New"/>
                <a:cs typeface="Courier New"/>
              </a:endParaRPr>
            </a:p>
          </p:txBody>
        </p:sp>
        <p:sp>
          <p:nvSpPr>
            <p:cNvPr id="22" name="Rectangle 23"/>
            <p:cNvSpPr>
              <a:spLocks noChangeArrowheads="1"/>
            </p:cNvSpPr>
            <p:nvPr/>
          </p:nvSpPr>
          <p:spPr bwMode="auto">
            <a:xfrm>
              <a:off x="2590800" y="2602468"/>
              <a:ext cx="27432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[1]</a:t>
              </a:r>
              <a:endParaRPr lang="en-US" sz="1800" dirty="0">
                <a:latin typeface="Courier New"/>
                <a:cs typeface="Courier New"/>
              </a:endParaRPr>
            </a:p>
          </p:txBody>
        </p:sp>
        <p:sp>
          <p:nvSpPr>
            <p:cNvPr id="28" name="TextBox 27"/>
            <p:cNvSpPr txBox="1"/>
            <p:nvPr/>
          </p:nvSpPr>
          <p:spPr>
            <a:xfrm>
              <a:off x="6086905" y="2907268"/>
              <a:ext cx="1431364"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/bin/</a:t>
              </a:r>
              <a:r>
                <a:rPr lang="en-US" sz="1800" b="0" dirty="0" err="1">
                  <a:latin typeface="Courier New"/>
                  <a:cs typeface="Courier New"/>
                </a:rPr>
                <a:t>ls</a:t>
              </a:r>
              <a:r>
                <a:rPr lang="en-US" sz="1800" dirty="0">
                  <a:solidFill>
                    <a:srgbClr val="000000"/>
                  </a:solidFill>
                  <a:latin typeface="Courier New"/>
                  <a:cs typeface="Courier New"/>
                </a:rPr>
                <a:t>"</a:t>
              </a:r>
              <a:endParaRPr lang="en-US" sz="1800" dirty="0">
                <a:latin typeface="Courier New"/>
                <a:cs typeface="Courier New"/>
              </a:endParaRPr>
            </a:p>
          </p:txBody>
        </p:sp>
        <p:sp>
          <p:nvSpPr>
            <p:cNvPr id="31" name="TextBox 30"/>
            <p:cNvSpPr txBox="1"/>
            <p:nvPr/>
          </p:nvSpPr>
          <p:spPr>
            <a:xfrm>
              <a:off x="6086905" y="2598155"/>
              <a:ext cx="87395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lt</a:t>
              </a:r>
              <a:r>
                <a:rPr lang="en-US" sz="1800" dirty="0">
                  <a:solidFill>
                    <a:srgbClr val="000000"/>
                  </a:solidFill>
                  <a:latin typeface="Courier New"/>
                  <a:cs typeface="Courier New"/>
                </a:rPr>
                <a:t>"</a:t>
              </a:r>
              <a:endParaRPr lang="en-US" sz="1800" dirty="0">
                <a:latin typeface="Courier New"/>
                <a:cs typeface="Courier New"/>
              </a:endParaRPr>
            </a:p>
          </p:txBody>
        </p:sp>
        <p:sp>
          <p:nvSpPr>
            <p:cNvPr id="32" name="TextBox 31"/>
            <p:cNvSpPr txBox="1"/>
            <p:nvPr/>
          </p:nvSpPr>
          <p:spPr>
            <a:xfrm>
              <a:off x="6089388" y="2297668"/>
              <a:ext cx="2114681"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usr</a:t>
              </a:r>
              <a:r>
                <a:rPr lang="en-US" sz="1800" b="0" dirty="0">
                  <a:latin typeface="Courier New"/>
                  <a:cs typeface="Courier New"/>
                </a:rPr>
                <a:t>/include</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37" name="Straight Arrow Connector 36"/>
            <p:cNvCxnSpPr/>
            <p:nvPr/>
          </p:nvCxnSpPr>
          <p:spPr bwMode="auto">
            <a:xfrm>
              <a:off x="5334000"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334000"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334000" y="2481530"/>
              <a:ext cx="736469"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015798" cy="369332"/>
            </a:xfrm>
            <a:prstGeom prst="rect">
              <a:avLst/>
            </a:prstGeom>
            <a:noFill/>
          </p:spPr>
          <p:txBody>
            <a:bodyPr wrap="none" rtlCol="0">
              <a:spAutoFit/>
            </a:bodyPr>
            <a:lstStyle/>
            <a:p>
              <a:r>
                <a:rPr lang="en-US" sz="1800" b="0" dirty="0" err="1">
                  <a:latin typeface="Courier New"/>
                  <a:cs typeface="Courier New"/>
                </a:rPr>
                <a:t>myargv</a:t>
              </a:r>
              <a:endParaRPr lang="en-US" sz="1800" b="0"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7" name="TextBox 6"/>
            <p:cNvSpPr txBox="1"/>
            <p:nvPr/>
          </p:nvSpPr>
          <p:spPr>
            <a:xfrm>
              <a:off x="457200" y="2362200"/>
              <a:ext cx="1708408" cy="369332"/>
            </a:xfrm>
            <a:prstGeom prst="rect">
              <a:avLst/>
            </a:prstGeom>
            <a:noFill/>
          </p:spPr>
          <p:txBody>
            <a:bodyPr wrap="none" rtlCol="0">
              <a:spAutoFit/>
            </a:bodyPr>
            <a:lstStyle/>
            <a:p>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3)</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3259926" cy="1905000"/>
          </a:xfrm>
        </p:spPr>
        <p:txBody>
          <a:bodyPr/>
          <a:lstStyle/>
          <a:p>
            <a:r>
              <a:rPr lang="en-US" dirty="0"/>
              <a:t>Structure of </a:t>
            </a:r>
            <a:br>
              <a:rPr lang="en-US" dirty="0"/>
            </a:br>
            <a:r>
              <a:rPr lang="en-US" dirty="0"/>
              <a:t>the stack when a new program starts</a:t>
            </a:r>
          </a:p>
        </p:txBody>
      </p:sp>
      <p:sp>
        <p:nvSpPr>
          <p:cNvPr id="38" name="Rectangle 379"/>
          <p:cNvSpPr>
            <a:spLocks noChangeArrowheads="1"/>
          </p:cNvSpPr>
          <p:nvPr/>
        </p:nvSpPr>
        <p:spPr bwMode="auto">
          <a:xfrm>
            <a:off x="3997944" y="381000"/>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environment variable strings</a:t>
            </a:r>
          </a:p>
        </p:txBody>
      </p:sp>
      <p:sp>
        <p:nvSpPr>
          <p:cNvPr id="39" name="Rectangle 381"/>
          <p:cNvSpPr>
            <a:spLocks noChangeArrowheads="1"/>
          </p:cNvSpPr>
          <p:nvPr/>
        </p:nvSpPr>
        <p:spPr bwMode="auto">
          <a:xfrm>
            <a:off x="3997944" y="1066800"/>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command-line arg strings</a:t>
            </a:r>
          </a:p>
        </p:txBody>
      </p:sp>
      <p:sp>
        <p:nvSpPr>
          <p:cNvPr id="40" name="Rectangle 382"/>
          <p:cNvSpPr>
            <a:spLocks noChangeArrowheads="1"/>
          </p:cNvSpPr>
          <p:nvPr/>
        </p:nvSpPr>
        <p:spPr bwMode="auto">
          <a:xfrm>
            <a:off x="3997944" y="1752600"/>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0574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r>
              <a:rPr kumimoji="0" lang="en-US" sz="1800" b="0"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3622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6670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29718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276600"/>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5814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38862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1910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488077"/>
            <a:ext cx="2819400" cy="685800"/>
          </a:xfrm>
          <a:prstGeom prst="rect">
            <a:avLst/>
          </a:prstGeom>
          <a:noFill/>
          <a:ln w="12700">
            <a:solidFill>
              <a:srgbClr val="00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main</a:t>
            </a: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757737" y="2416442"/>
            <a:ext cx="1242648" cy="646331"/>
          </a:xfrm>
          <a:prstGeom prst="rect">
            <a:avLst/>
          </a:prstGeom>
          <a:solidFill>
            <a:srgbClr val="D5F1CF"/>
          </a:solidFill>
          <a:ln w="12700">
            <a:solidFill>
              <a:srgbClr val="000000"/>
            </a:solidFill>
            <a:miter lim="800000"/>
            <a:headEnd/>
            <a:tailEnd/>
          </a:ln>
          <a:effec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(global </a:t>
            </a:r>
            <a:r>
              <a:rPr kumimoji="0" lang="en-US" sz="1800" b="0" i="0" u="none" strike="noStrike" kern="0" cap="none" spc="0" normalizeH="0" baseline="0" noProof="0" dirty="0" err="1">
                <a:ln>
                  <a:noFill/>
                </a:ln>
                <a:solidFill>
                  <a:sysClr val="windowText" lastClr="000000"/>
                </a:solidFill>
                <a:effectLst/>
                <a:uLnTx/>
                <a:uFillTx/>
                <a:latin typeface="Calibri" charset="0"/>
                <a:ea typeface="Calibri" charset="0"/>
                <a:cs typeface="Calibri" charset="0"/>
              </a:rPr>
              <a:t>var</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51" name="Line 406"/>
          <p:cNvSpPr>
            <a:spLocks noChangeShapeType="1"/>
          </p:cNvSpPr>
          <p:nvPr/>
        </p:nvSpPr>
        <p:spPr bwMode="auto">
          <a:xfrm flipV="1">
            <a:off x="3045404" y="4435332"/>
            <a:ext cx="961021"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279900"/>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676400"/>
            <a:ext cx="0" cy="25908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676400"/>
            <a:ext cx="381000" cy="0"/>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060700"/>
            <a:ext cx="495300" cy="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990600"/>
            <a:ext cx="0" cy="2057400"/>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990600"/>
            <a:ext cx="381000" cy="0"/>
          </a:xfrm>
          <a:prstGeom prst="line">
            <a:avLst/>
          </a:prstGeom>
          <a:noFill/>
          <a:ln w="12700">
            <a:solidFill>
              <a:srgbClr val="000000"/>
            </a:solidFill>
            <a:prstDash val="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238625"/>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019425"/>
            <a:ext cx="92075" cy="92075"/>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952670" y="288409"/>
            <a:ext cx="166904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Bottom of stack</a:t>
            </a:r>
          </a:p>
        </p:txBody>
      </p:sp>
      <p:sp>
        <p:nvSpPr>
          <p:cNvPr id="61" name="Text Box 422"/>
          <p:cNvSpPr txBox="1">
            <a:spLocks noChangeArrowheads="1"/>
          </p:cNvSpPr>
          <p:nvPr/>
        </p:nvSpPr>
        <p:spPr bwMode="auto">
          <a:xfrm>
            <a:off x="6980560" y="5251303"/>
            <a:ext cx="1317990"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Top of stack</a:t>
            </a:r>
          </a:p>
        </p:txBody>
      </p:sp>
      <p:sp>
        <p:nvSpPr>
          <p:cNvPr id="64" name="Line 431"/>
          <p:cNvSpPr>
            <a:spLocks noChangeShapeType="1"/>
          </p:cNvSpPr>
          <p:nvPr/>
        </p:nvSpPr>
        <p:spPr bwMode="auto">
          <a:xfrm>
            <a:off x="7406067" y="3154102"/>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153838"/>
            <a:ext cx="585722" cy="16008"/>
          </a:xfrm>
          <a:prstGeom prst="line">
            <a:avLst/>
          </a:prstGeom>
          <a:noFill/>
          <a:ln w="12700">
            <a:solidFill>
              <a:srgbClr val="00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912773" y="4132836"/>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argv</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rsi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7" name="Text Box 401"/>
          <p:cNvSpPr txBox="1">
            <a:spLocks noChangeArrowheads="1"/>
          </p:cNvSpPr>
          <p:nvPr/>
        </p:nvSpPr>
        <p:spPr bwMode="auto">
          <a:xfrm>
            <a:off x="7781869" y="3243116"/>
            <a:ext cx="1189831"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rdx</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8" name="Line 431"/>
          <p:cNvSpPr>
            <a:spLocks noChangeShapeType="1"/>
          </p:cNvSpPr>
          <p:nvPr/>
        </p:nvSpPr>
        <p:spPr bwMode="auto">
          <a:xfrm flipV="1">
            <a:off x="7421182" y="2940361"/>
            <a:ext cx="398673" cy="194247"/>
          </a:xfrm>
          <a:prstGeom prst="line">
            <a:avLst/>
          </a:prstGeom>
          <a:noFill/>
          <a:ln w="1270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4801237"/>
            <a:ext cx="2819400" cy="6858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1800" b="0"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502315"/>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905000" y="4914535"/>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argc</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Tree>
    <p:extLst>
      <p:ext uri="{BB962C8B-B14F-4D97-AF65-F5344CB8AC3E}">
        <p14:creationId xmlns:p14="http://schemas.microsoft.com/office/powerpoint/2010/main" val="663060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en-GB" dirty="0" err="1">
                <a:latin typeface="Courier New"/>
                <a:cs typeface="Courier New"/>
              </a:rPr>
              <a:t>execve</a:t>
            </a:r>
            <a:r>
              <a:rPr lang="en-GB" dirty="0"/>
              <a:t> and process memory layout</a:t>
            </a:r>
          </a:p>
        </p:txBody>
      </p:sp>
      <p:sp>
        <p:nvSpPr>
          <p:cNvPr id="34845" name="Rectangle 29"/>
          <p:cNvSpPr>
            <a:spLocks noGrp="1" noChangeArrowheads="1"/>
          </p:cNvSpPr>
          <p:nvPr>
            <p:ph type="body" idx="1"/>
          </p:nvPr>
        </p:nvSpPr>
        <p:spPr>
          <a:xfrm>
            <a:off x="5534024" y="1362074"/>
            <a:ext cx="3609975" cy="5495926"/>
          </a:xfrm>
        </p:spPr>
        <p:txBody>
          <a:bodyPr>
            <a:normAutofit fontScale="85000" lnSpcReduction="20000"/>
          </a:bodyPr>
          <a:lstStyle/>
          <a:p>
            <a:r>
              <a:rPr lang="en-GB" dirty="0"/>
              <a:t>To load and run a new program </a:t>
            </a:r>
            <a:r>
              <a:rPr lang="en-GB" dirty="0" err="1">
                <a:latin typeface="Courier New"/>
                <a:cs typeface="Courier New"/>
              </a:rPr>
              <a:t>a.out</a:t>
            </a:r>
            <a:r>
              <a:rPr lang="en-GB" dirty="0"/>
              <a:t> in the current process using </a:t>
            </a:r>
            <a:r>
              <a:rPr lang="en-GB" dirty="0" err="1">
                <a:latin typeface="Courier New"/>
                <a:cs typeface="Courier New"/>
              </a:rPr>
              <a:t>execve</a:t>
            </a:r>
            <a:r>
              <a:rPr lang="en-GB" dirty="0"/>
              <a:t>:</a:t>
            </a:r>
          </a:p>
          <a:p>
            <a:endParaRPr lang="en-GB" dirty="0"/>
          </a:p>
          <a:p>
            <a:r>
              <a:rPr lang="en-GB" dirty="0">
                <a:latin typeface="+mn-lt"/>
                <a:cs typeface="Courier New"/>
              </a:rPr>
              <a:t>Free</a:t>
            </a:r>
            <a:r>
              <a:rPr lang="en-GB" dirty="0">
                <a:latin typeface="+mj-lt"/>
                <a:cs typeface="Courier New"/>
              </a:rPr>
              <a:t> </a:t>
            </a:r>
            <a:r>
              <a:rPr lang="en-GB" dirty="0" err="1">
                <a:latin typeface="Courier New"/>
                <a:cs typeface="Courier New"/>
              </a:rPr>
              <a:t>vm_area_struct</a:t>
            </a:r>
            <a:r>
              <a:rPr lang="en-GB" dirty="0" err="1"/>
              <a:t>’s</a:t>
            </a:r>
            <a:r>
              <a:rPr lang="en-GB" dirty="0"/>
              <a:t> and page tables for old areas</a:t>
            </a:r>
          </a:p>
          <a:p>
            <a:endParaRPr lang="en-GB" dirty="0"/>
          </a:p>
          <a:p>
            <a:r>
              <a:rPr lang="en-GB" dirty="0"/>
              <a:t>Create </a:t>
            </a:r>
            <a:r>
              <a:rPr lang="en-GB" dirty="0" err="1">
                <a:latin typeface="Courier New"/>
                <a:cs typeface="Courier New"/>
              </a:rPr>
              <a:t>vm_area_struct</a:t>
            </a:r>
            <a:r>
              <a:rPr lang="en-GB" dirty="0" err="1"/>
              <a:t>’s</a:t>
            </a:r>
            <a:r>
              <a:rPr lang="en-GB" dirty="0"/>
              <a:t> and page tables for new areas</a:t>
            </a:r>
          </a:p>
          <a:p>
            <a:pPr lvl="1"/>
            <a:r>
              <a:rPr lang="en-GB" dirty="0"/>
              <a:t>Programs and initialized data backed by object files.</a:t>
            </a:r>
          </a:p>
          <a:p>
            <a:pPr lvl="1"/>
            <a:r>
              <a:rPr lang="en-GB" b="1" dirty="0">
                <a:latin typeface="Courier New"/>
                <a:cs typeface="Courier New"/>
              </a:rPr>
              <a:t>.</a:t>
            </a:r>
            <a:r>
              <a:rPr lang="en-GB" b="1" dirty="0" err="1">
                <a:latin typeface="Courier New"/>
                <a:cs typeface="Courier New"/>
              </a:rPr>
              <a:t>bss</a:t>
            </a:r>
            <a:r>
              <a:rPr lang="en-GB" dirty="0">
                <a:latin typeface="+mj-lt"/>
                <a:cs typeface="Courier New"/>
              </a:rPr>
              <a:t> </a:t>
            </a:r>
            <a:r>
              <a:rPr lang="en-GB" dirty="0"/>
              <a:t>and stack backed by anonymous files. </a:t>
            </a:r>
          </a:p>
          <a:p>
            <a:endParaRPr lang="en-GB" dirty="0"/>
          </a:p>
          <a:p>
            <a:r>
              <a:rPr lang="en-GB" dirty="0"/>
              <a:t>Set PC to entry point in </a:t>
            </a:r>
            <a:r>
              <a:rPr lang="en-GB" dirty="0">
                <a:latin typeface="Courier New"/>
                <a:cs typeface="Courier New"/>
              </a:rPr>
              <a:t>.text</a:t>
            </a:r>
          </a:p>
          <a:p>
            <a:pPr lvl="1"/>
            <a:r>
              <a:rPr lang="en-GB" dirty="0"/>
              <a:t>Linux will fault in code and data pages as needed.</a:t>
            </a:r>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Memory mapped region </a:t>
            </a:r>
          </a:p>
          <a:p>
            <a:pPr algn="ctr"/>
            <a:r>
              <a:rPr lang="en-US" sz="1400" dirty="0">
                <a:latin typeface="+mn-lt"/>
              </a:rPr>
              <a:t>for shared libraries</a:t>
            </a:r>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Runtime heap (via </a:t>
            </a:r>
            <a:r>
              <a:rPr lang="en-US" sz="1400" dirty="0" err="1">
                <a:latin typeface="+mn-lt"/>
              </a:rPr>
              <a:t>malloc</a:t>
            </a:r>
            <a:r>
              <a:rPr lang="en-US" sz="1400" dirty="0">
                <a:latin typeface="+mn-lt"/>
              </a:rPr>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Program text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Initialized data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Uninitialized data (.bss)</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6" name="Rectangle 388"/>
          <p:cNvSpPr>
            <a:spLocks noChangeAspect="1" noChangeArrowheads="1"/>
          </p:cNvSpPr>
          <p:nvPr/>
        </p:nvSpPr>
        <p:spPr bwMode="auto">
          <a:xfrm>
            <a:off x="1514475"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User stack</a:t>
            </a:r>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60" name="Text Box 392"/>
          <p:cNvSpPr txBox="1">
            <a:spLocks noChangeAspect="1" noChangeArrowheads="1"/>
          </p:cNvSpPr>
          <p:nvPr/>
        </p:nvSpPr>
        <p:spPr bwMode="auto">
          <a:xfrm>
            <a:off x="1311368" y="5867400"/>
            <a:ext cx="276038" cy="307777"/>
          </a:xfrm>
          <a:prstGeom prst="rect">
            <a:avLst/>
          </a:prstGeom>
          <a:noFill/>
          <a:ln w="25400">
            <a:noFill/>
            <a:miter lim="800000"/>
            <a:headEnd/>
            <a:tailEnd/>
          </a:ln>
          <a:effectLst/>
        </p:spPr>
        <p:txBody>
          <a:bodyPr wrap="none">
            <a:prstTxWarp prst="textNoShape">
              <a:avLst/>
            </a:prstTxWarp>
            <a:spAutoFit/>
          </a:bodyPr>
          <a:lstStyle/>
          <a:p>
            <a:pPr algn="ctr"/>
            <a:r>
              <a:rPr lang="en-US" sz="1400">
                <a:latin typeface="+mn-lt"/>
              </a:rPr>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6" name="Text Box 420"/>
          <p:cNvSpPr txBox="1">
            <a:spLocks noChangeArrowheads="1"/>
          </p:cNvSpPr>
          <p:nvPr/>
        </p:nvSpPr>
        <p:spPr bwMode="auto">
          <a:xfrm>
            <a:off x="3822700" y="1438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67" name="Text Box 423"/>
          <p:cNvSpPr txBox="1">
            <a:spLocks noChangeArrowheads="1"/>
          </p:cNvSpPr>
          <p:nvPr/>
        </p:nvSpPr>
        <p:spPr bwMode="auto">
          <a:xfrm>
            <a:off x="205564" y="2430462"/>
            <a:ext cx="660436"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2" name="Text Box 430"/>
          <p:cNvSpPr txBox="1">
            <a:spLocks noChangeArrowheads="1"/>
          </p:cNvSpPr>
          <p:nvPr/>
        </p:nvSpPr>
        <p:spPr bwMode="auto">
          <a:xfrm>
            <a:off x="3822700" y="2809974"/>
            <a:ext cx="1604735"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Shared, file-backed</a:t>
            </a:r>
          </a:p>
        </p:txBody>
      </p:sp>
      <p:sp>
        <p:nvSpPr>
          <p:cNvPr id="73" name="Text Box 431"/>
          <p:cNvSpPr txBox="1">
            <a:spLocks noChangeArrowheads="1"/>
          </p:cNvSpPr>
          <p:nvPr/>
        </p:nvSpPr>
        <p:spPr bwMode="auto">
          <a:xfrm>
            <a:off x="3822700" y="4105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4" name="Text Box 432"/>
          <p:cNvSpPr txBox="1">
            <a:spLocks noChangeArrowheads="1"/>
          </p:cNvSpPr>
          <p:nvPr/>
        </p:nvSpPr>
        <p:spPr bwMode="auto">
          <a:xfrm>
            <a:off x="3822700" y="45625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5" name="Text Box 434"/>
          <p:cNvSpPr txBox="1">
            <a:spLocks noChangeArrowheads="1"/>
          </p:cNvSpPr>
          <p:nvPr/>
        </p:nvSpPr>
        <p:spPr bwMode="auto">
          <a:xfrm>
            <a:off x="3822700" y="5172174"/>
            <a:ext cx="1619354"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file-backed</a:t>
            </a:r>
          </a:p>
        </p:txBody>
      </p:sp>
      <p:sp>
        <p:nvSpPr>
          <p:cNvPr id="76" name="Text Box 435"/>
          <p:cNvSpPr txBox="1">
            <a:spLocks noChangeArrowheads="1"/>
          </p:cNvSpPr>
          <p:nvPr/>
        </p:nvSpPr>
        <p:spPr bwMode="auto">
          <a:xfrm>
            <a:off x="255988" y="4792662"/>
            <a:ext cx="573875"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4" name="Text Placeholder 3"/>
          <p:cNvSpPr>
            <a:spLocks noGrp="1"/>
          </p:cNvSpPr>
          <p:nvPr>
            <p:ph idx="1"/>
          </p:nvPr>
        </p:nvSpPr>
        <p:spPr>
          <a:xfrm>
            <a:off x="396875" y="4501452"/>
            <a:ext cx="7896225" cy="1975548"/>
          </a:xfrm>
        </p:spPr>
        <p:txBody>
          <a:bodyPr/>
          <a:lstStyle/>
          <a:p>
            <a:r>
              <a:rPr lang="en-US" dirty="0"/>
              <a:t>Computer runs many processes simultaneously</a:t>
            </a:r>
          </a:p>
          <a:p>
            <a:pPr lvl="1"/>
            <a:r>
              <a:rPr lang="en-US" dirty="0"/>
              <a:t>Applications for one or more users</a:t>
            </a:r>
          </a:p>
          <a:p>
            <a:pPr lvl="2"/>
            <a:r>
              <a:rPr lang="en-US" dirty="0"/>
              <a:t>Web browsers, email clients, editors, …</a:t>
            </a:r>
          </a:p>
          <a:p>
            <a:pPr lvl="1"/>
            <a:r>
              <a:rPr lang="en-US" dirty="0"/>
              <a:t>Background tasks</a:t>
            </a:r>
          </a:p>
          <a:p>
            <a:pPr lvl="2"/>
            <a:r>
              <a:rPr lang="en-US" dirty="0"/>
              <a:t>Monitoring network &amp; I/O devices</a:t>
            </a:r>
          </a:p>
          <a:p>
            <a:pPr lvl="2"/>
            <a:endParaRPr lang="en-US" dirty="0"/>
          </a:p>
        </p:txBody>
      </p:sp>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TextBox 2"/>
          <p:cNvSpPr txBox="1"/>
          <p:nvPr/>
        </p:nvSpPr>
        <p:spPr>
          <a:xfrm>
            <a:off x="4267200" y="2254663"/>
            <a:ext cx="513106" cy="646331"/>
          </a:xfrm>
          <a:prstGeom prst="rect">
            <a:avLst/>
          </a:prstGeom>
          <a:noFill/>
        </p:spPr>
        <p:txBody>
          <a:bodyPr wrap="none" rtlCol="0">
            <a:spAutoFit/>
          </a:bodyPr>
          <a:lstStyle/>
          <a:p>
            <a:r>
              <a:rPr lang="en-US" sz="3600"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Tree>
    <p:extLst>
      <p:ext uri="{BB962C8B-B14F-4D97-AF65-F5344CB8AC3E}">
        <p14:creationId xmlns:p14="http://schemas.microsoft.com/office/powerpoint/2010/main" val="27168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7" grpId="0" animBg="1"/>
      <p:bldP spid="38" grpId="0" animBg="1"/>
      <p:bldP spid="39" grpId="0" animBg="1"/>
      <p:bldP spid="40" grpId="0" animBg="1"/>
      <p:bldP spid="41" grpId="0" animBg="1"/>
      <p:bldP spid="42" grpId="0" animBg="1"/>
      <p:bldP spid="43" grpId="0" animBg="1"/>
      <p:bldP spid="3" grpId="0"/>
      <p:bldP spid="44" grpId="0" animBg="1"/>
      <p:bldP spid="45" grpId="0" animBg="1"/>
      <p:bldP spid="46" grpId="0" animBg="1"/>
      <p:bldP spid="47" grpId="0" animBg="1"/>
      <p:bldP spid="48" grpId="0" animBg="1"/>
      <p:bldP spid="49" grpId="0" animBg="1"/>
      <p:bldP spid="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AB0A-8370-4611-84AE-E17CD55C50C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DD0C0E32-2CEE-46FF-ABEE-2A4199E049A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hlinkClick r:id="rId2"/>
              </a:rPr>
              <a:t>https://canvas.cmu.edu/courses/34989/quizzes/103052</a:t>
            </a:r>
            <a:endParaRPr lang="en-US" dirty="0"/>
          </a:p>
          <a:p>
            <a:pPr marL="0" indent="0">
              <a:buNone/>
            </a:pPr>
            <a:endParaRPr lang="en-US" dirty="0"/>
          </a:p>
        </p:txBody>
      </p:sp>
    </p:spTree>
    <p:extLst>
      <p:ext uri="{BB962C8B-B14F-4D97-AF65-F5344CB8AC3E}">
        <p14:creationId xmlns:p14="http://schemas.microsoft.com/office/powerpoint/2010/main" val="768610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808080"/>
                </a:solidFill>
              </a:rPr>
              <a:t>Processes</a:t>
            </a:r>
          </a:p>
          <a:p>
            <a:r>
              <a:rPr lang="en-US" dirty="0">
                <a:solidFill>
                  <a:schemeClr val="bg2"/>
                </a:solidFill>
              </a:rPr>
              <a:t>System Calls</a:t>
            </a:r>
          </a:p>
          <a:p>
            <a:r>
              <a:rPr lang="en-US" dirty="0">
                <a:solidFill>
                  <a:schemeClr val="bg2"/>
                </a:solidFill>
              </a:rPr>
              <a:t>Process Control</a:t>
            </a:r>
          </a:p>
          <a:p>
            <a:r>
              <a:rPr lang="en-US" dirty="0"/>
              <a:t>Shells</a:t>
            </a:r>
          </a:p>
        </p:txBody>
      </p:sp>
    </p:spTree>
    <p:extLst>
      <p:ext uri="{BB962C8B-B14F-4D97-AF65-F5344CB8AC3E}">
        <p14:creationId xmlns:p14="http://schemas.microsoft.com/office/powerpoint/2010/main" val="2652726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Shell Programs</a:t>
            </a:r>
          </a:p>
        </p:txBody>
      </p:sp>
      <p:sp>
        <p:nvSpPr>
          <p:cNvPr id="542723" name="Rectangle 3"/>
          <p:cNvSpPr>
            <a:spLocks noGrp="1" noChangeArrowheads="1"/>
          </p:cNvSpPr>
          <p:nvPr>
            <p:ph type="body" idx="1"/>
          </p:nvPr>
        </p:nvSpPr>
        <p:spPr>
          <a:xfrm>
            <a:off x="363302" y="1143000"/>
            <a:ext cx="8475897" cy="1828800"/>
          </a:xfrm>
        </p:spPr>
        <p:txBody>
          <a:bodyPr/>
          <a:lstStyle/>
          <a:p>
            <a:r>
              <a:rPr lang="en-US" dirty="0"/>
              <a:t>A </a:t>
            </a:r>
            <a:r>
              <a:rPr lang="en-US" i="1" dirty="0">
                <a:solidFill>
                  <a:srgbClr val="C00000"/>
                </a:solidFill>
              </a:rPr>
              <a:t>shell</a:t>
            </a:r>
            <a:r>
              <a:rPr lang="en-US" dirty="0"/>
              <a:t> is an application program that runs programs on behalf of the user</a:t>
            </a:r>
          </a:p>
          <a:p>
            <a:pPr lvl="1">
              <a:tabLst>
                <a:tab pos="1485900" algn="l"/>
              </a:tabLst>
            </a:pPr>
            <a:r>
              <a:rPr lang="en-US" sz="1800" b="1" dirty="0" err="1">
                <a:latin typeface="Courier New" pitchFamily="49" charset="0"/>
              </a:rPr>
              <a:t>sh</a:t>
            </a:r>
            <a:r>
              <a:rPr lang="en-US" sz="1800" dirty="0"/>
              <a:t> 			Original Unix shell (Stephen Bourne, AT&amp;T Bell Labs, 1977)</a:t>
            </a:r>
          </a:p>
          <a:p>
            <a:pPr lvl="1">
              <a:tabLst>
                <a:tab pos="1485900" algn="l"/>
              </a:tabLst>
            </a:pPr>
            <a:r>
              <a:rPr lang="en-US" sz="1800" b="1" dirty="0" err="1">
                <a:latin typeface="Courier New" pitchFamily="49" charset="0"/>
              </a:rPr>
              <a:t>csh</a:t>
            </a:r>
            <a:r>
              <a:rPr lang="en-US" sz="1800" b="1" dirty="0">
                <a:latin typeface="Courier New" pitchFamily="49" charset="0"/>
              </a:rPr>
              <a:t>/</a:t>
            </a:r>
            <a:r>
              <a:rPr lang="en-US" sz="1800" b="1" dirty="0" err="1">
                <a:latin typeface="Courier New" pitchFamily="49" charset="0"/>
              </a:rPr>
              <a:t>tcsh</a:t>
            </a:r>
            <a:r>
              <a:rPr lang="en-US" sz="1800" dirty="0">
                <a:latin typeface="Courier New" pitchFamily="49" charset="0"/>
              </a:rPr>
              <a:t> 	</a:t>
            </a:r>
            <a:r>
              <a:rPr lang="en-US" sz="1800" dirty="0"/>
              <a:t>BSD Unix C shell</a:t>
            </a:r>
          </a:p>
          <a:p>
            <a:pPr lvl="1">
              <a:tabLst>
                <a:tab pos="1485900" algn="l"/>
              </a:tabLst>
            </a:pPr>
            <a:r>
              <a:rPr lang="en-US" sz="1800" b="1" dirty="0">
                <a:latin typeface="Courier New" pitchFamily="49" charset="0"/>
              </a:rPr>
              <a:t>bash</a:t>
            </a:r>
            <a:r>
              <a:rPr lang="en-US" sz="1800" dirty="0">
                <a:latin typeface="Courier New" pitchFamily="49" charset="0"/>
              </a:rPr>
              <a:t> 			“</a:t>
            </a:r>
            <a:r>
              <a:rPr lang="en-US" sz="1800" dirty="0"/>
              <a:t>Bourne-Again” Shell</a:t>
            </a:r>
            <a:r>
              <a:rPr lang="en-US" sz="1800" dirty="0">
                <a:latin typeface="Courier New" pitchFamily="49" charset="0"/>
              </a:rPr>
              <a:t> </a:t>
            </a:r>
            <a:r>
              <a:rPr lang="en-US" sz="1800" dirty="0">
                <a:latin typeface="+mn-lt"/>
              </a:rPr>
              <a:t>(default Linux shell)</a:t>
            </a:r>
          </a:p>
          <a:p>
            <a:pPr marL="914400" lvl="2" indent="0">
              <a:buNone/>
              <a:tabLst>
                <a:tab pos="1485900" algn="l"/>
              </a:tabLst>
            </a:pPr>
            <a:endParaRPr lang="en-US" sz="1800" dirty="0"/>
          </a:p>
        </p:txBody>
      </p:sp>
      <p:pic>
        <p:nvPicPr>
          <p:cNvPr id="4" name="Picture 3">
            <a:extLst>
              <a:ext uri="{FF2B5EF4-FFF2-40B4-BE49-F238E27FC236}">
                <a16:creationId xmlns:a16="http://schemas.microsoft.com/office/drawing/2014/main" id="{69B220D9-0FD7-4C6B-A014-E3200442CA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 y="3553072"/>
            <a:ext cx="3202856" cy="2161928"/>
          </a:xfrm>
          <a:prstGeom prst="rect">
            <a:avLst/>
          </a:prstGeom>
        </p:spPr>
      </p:pic>
      <p:pic>
        <p:nvPicPr>
          <p:cNvPr id="3" name="Picture 2">
            <a:extLst>
              <a:ext uri="{FF2B5EF4-FFF2-40B4-BE49-F238E27FC236}">
                <a16:creationId xmlns:a16="http://schemas.microsoft.com/office/drawing/2014/main" id="{8207D7B7-8C7A-482D-B095-D33A73DF8DA0}"/>
              </a:ext>
            </a:extLst>
          </p:cNvPr>
          <p:cNvPicPr>
            <a:picLocks noChangeAspect="1"/>
          </p:cNvPicPr>
          <p:nvPr/>
        </p:nvPicPr>
        <p:blipFill>
          <a:blip r:embed="rId4"/>
          <a:stretch>
            <a:fillRect/>
          </a:stretch>
        </p:blipFill>
        <p:spPr>
          <a:xfrm>
            <a:off x="4572000" y="3581112"/>
            <a:ext cx="4326863" cy="2189968"/>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Shell Programs</a:t>
            </a:r>
          </a:p>
        </p:txBody>
      </p:sp>
      <p:sp>
        <p:nvSpPr>
          <p:cNvPr id="542723" name="Rectangle 3"/>
          <p:cNvSpPr>
            <a:spLocks noGrp="1" noChangeArrowheads="1"/>
          </p:cNvSpPr>
          <p:nvPr>
            <p:ph type="body" idx="1"/>
          </p:nvPr>
        </p:nvSpPr>
        <p:spPr/>
        <p:txBody>
          <a:bodyPr/>
          <a:lstStyle/>
          <a:p>
            <a:r>
              <a:rPr lang="en-US" dirty="0"/>
              <a:t>Simple shell</a:t>
            </a:r>
          </a:p>
          <a:p>
            <a:pPr lvl="1"/>
            <a:r>
              <a:rPr lang="en-US" dirty="0"/>
              <a:t>Described in the textbook, starting at p. 753</a:t>
            </a:r>
          </a:p>
          <a:p>
            <a:pPr lvl="1"/>
            <a:r>
              <a:rPr lang="en-US" dirty="0"/>
              <a:t>Implementation of a very elementary shell</a:t>
            </a:r>
          </a:p>
          <a:p>
            <a:pPr lvl="1"/>
            <a:r>
              <a:rPr lang="en-US" dirty="0"/>
              <a:t>Purpose</a:t>
            </a:r>
          </a:p>
          <a:p>
            <a:pPr lvl="2"/>
            <a:r>
              <a:rPr lang="en-US" dirty="0"/>
              <a:t>Understand what happens when you type commands</a:t>
            </a:r>
          </a:p>
          <a:p>
            <a:pPr lvl="2"/>
            <a:r>
              <a:rPr lang="en-US" dirty="0"/>
              <a:t>Understand use and operation of process control operations</a:t>
            </a:r>
          </a:p>
          <a:p>
            <a:pPr lvl="2"/>
            <a:endParaRPr lang="en-US" dirty="0"/>
          </a:p>
          <a:p>
            <a:pPr lvl="2"/>
            <a:endParaRPr lang="en-US" dirty="0"/>
          </a:p>
        </p:txBody>
      </p:sp>
    </p:spTree>
    <p:extLst>
      <p:ext uri="{BB962C8B-B14F-4D97-AF65-F5344CB8AC3E}">
        <p14:creationId xmlns:p14="http://schemas.microsoft.com/office/powerpoint/2010/main" val="307696377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Simple Shell Example</a:t>
            </a:r>
          </a:p>
        </p:txBody>
      </p:sp>
      <p:sp>
        <p:nvSpPr>
          <p:cNvPr id="4" name="Text Box 7"/>
          <p:cNvSpPr txBox="1">
            <a:spLocks noChangeArrowheads="1"/>
          </p:cNvSpPr>
          <p:nvPr/>
        </p:nvSpPr>
        <p:spPr bwMode="auto">
          <a:xfrm>
            <a:off x="357762" y="1207070"/>
            <a:ext cx="6587461" cy="4524316"/>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dirty="0">
                <a:solidFill>
                  <a:srgbClr val="3366FF"/>
                </a:solidFill>
                <a:latin typeface="Courier New" pitchFamily="49" charset="0"/>
              </a:rPr>
              <a:t>./</a:t>
            </a:r>
            <a:r>
              <a:rPr lang="en-US" sz="1600" dirty="0" err="1">
                <a:solidFill>
                  <a:srgbClr val="3366FF"/>
                </a:solidFill>
                <a:latin typeface="Courier New" pitchFamily="49" charset="0"/>
              </a:rPr>
              <a:t>shellex</a:t>
            </a:r>
            <a:endParaRPr lang="en-US" sz="1600" dirty="0">
              <a:solidFill>
                <a:srgbClr val="3366FF"/>
              </a:solidFill>
              <a:latin typeface="Courier New" pitchFamily="49" charset="0"/>
            </a:endParaRPr>
          </a:p>
          <a:p>
            <a:r>
              <a:rPr lang="hu-HU" sz="1600" dirty="0">
                <a:latin typeface="Courier New" pitchFamily="49" charset="0"/>
              </a:rPr>
              <a:t>&gt; </a:t>
            </a:r>
            <a:r>
              <a:rPr lang="hu-HU" sz="1600" dirty="0">
                <a:solidFill>
                  <a:srgbClr val="3366FF"/>
                </a:solidFill>
                <a:latin typeface="Courier New" pitchFamily="49" charset="0"/>
              </a:rPr>
              <a:t>/bin/ls -l csapp.c</a:t>
            </a:r>
          </a:p>
          <a:p>
            <a:r>
              <a:rPr lang="hu-HU" sz="1600" dirty="0">
                <a:latin typeface="Courier New" pitchFamily="49" charset="0"/>
              </a:rPr>
              <a:t>-rw-r--r-- 1 bryant users 23053 Jun 15  2015 csapp.c</a:t>
            </a:r>
          </a:p>
          <a:p>
            <a:r>
              <a:rPr lang="hu-HU" sz="1600" dirty="0">
                <a:latin typeface="Courier New" pitchFamily="49" charset="0"/>
              </a:rPr>
              <a:t>&gt; </a:t>
            </a:r>
            <a:r>
              <a:rPr lang="hu-HU" sz="1600" dirty="0">
                <a:solidFill>
                  <a:srgbClr val="3366FF"/>
                </a:solidFill>
                <a:latin typeface="Courier New" pitchFamily="49" charset="0"/>
              </a:rPr>
              <a:t>/bin/ps</a:t>
            </a:r>
          </a:p>
          <a:p>
            <a:r>
              <a:rPr lang="hu-HU" sz="1600" dirty="0">
                <a:latin typeface="Courier New" pitchFamily="49" charset="0"/>
              </a:rPr>
              <a:t>  PID TTY          TIME CMD</a:t>
            </a:r>
          </a:p>
          <a:p>
            <a:r>
              <a:rPr lang="hu-HU" sz="1600" dirty="0">
                <a:latin typeface="Courier New" pitchFamily="49" charset="0"/>
              </a:rPr>
              <a:t>31542 pts/2    00:00:01 tcsh</a:t>
            </a:r>
          </a:p>
          <a:p>
            <a:r>
              <a:rPr lang="hu-HU" sz="1600" dirty="0">
                <a:latin typeface="Courier New" pitchFamily="49" charset="0"/>
              </a:rPr>
              <a:t>32017 pts/2    00:00:00 shellex</a:t>
            </a:r>
          </a:p>
          <a:p>
            <a:r>
              <a:rPr lang="hu-HU" sz="1600" dirty="0">
                <a:latin typeface="Courier New" pitchFamily="49" charset="0"/>
              </a:rPr>
              <a:t>32019 pts/2    00:00:00 ps</a:t>
            </a:r>
          </a:p>
          <a:p>
            <a:r>
              <a:rPr lang="hu-HU" sz="1600" dirty="0">
                <a:latin typeface="Courier New" pitchFamily="49" charset="0"/>
              </a:rPr>
              <a:t>&gt;</a:t>
            </a:r>
            <a:r>
              <a:rPr lang="en-US" sz="1600" dirty="0">
                <a:latin typeface="Courier New" pitchFamily="49" charset="0"/>
              </a:rPr>
              <a:t> </a:t>
            </a:r>
            <a:r>
              <a:rPr lang="en-US" sz="1600" dirty="0">
                <a:solidFill>
                  <a:srgbClr val="3366FF"/>
                </a:solidFill>
                <a:latin typeface="Courier New" pitchFamily="49" charset="0"/>
              </a:rPr>
              <a:t>/bin/sleep 10 &amp;</a:t>
            </a:r>
          </a:p>
          <a:p>
            <a:r>
              <a:rPr lang="en-US" sz="1600" dirty="0">
                <a:latin typeface="Courier New" pitchFamily="49" charset="0"/>
              </a:rPr>
              <a:t>32031 /bin/sleep 10 &amp;</a:t>
            </a:r>
          </a:p>
          <a:p>
            <a:r>
              <a:rPr lang="en-US" sz="1600" dirty="0">
                <a:latin typeface="Courier New" pitchFamily="49" charset="0"/>
              </a:rPr>
              <a:t>&gt; </a:t>
            </a:r>
            <a:r>
              <a:rPr lang="en-US" sz="1600" dirty="0">
                <a:solidFill>
                  <a:srgbClr val="3366FF"/>
                </a:solidFill>
                <a:latin typeface="Courier New" pitchFamily="49" charset="0"/>
              </a:rPr>
              <a:t>/bin/</a:t>
            </a:r>
            <a:r>
              <a:rPr lang="en-US" sz="1600" dirty="0" err="1">
                <a:solidFill>
                  <a:srgbClr val="3366FF"/>
                </a:solidFill>
                <a:latin typeface="Courier New" pitchFamily="49" charset="0"/>
              </a:rPr>
              <a:t>ps</a:t>
            </a:r>
            <a:endParaRPr lang="en-US" sz="1600" dirty="0">
              <a:solidFill>
                <a:srgbClr val="3366FF"/>
              </a:solidFill>
              <a:latin typeface="Courier New" pitchFamily="49" charset="0"/>
            </a:endParaRPr>
          </a:p>
          <a:p>
            <a:r>
              <a:rPr lang="en-US" sz="1600" dirty="0">
                <a:latin typeface="Courier New" pitchFamily="49" charset="0"/>
              </a:rPr>
              <a:t> PID TTY          TIME CMD</a:t>
            </a:r>
          </a:p>
          <a:p>
            <a:r>
              <a:rPr lang="en-US" sz="1600" dirty="0">
                <a:latin typeface="Courier New" pitchFamily="49" charset="0"/>
              </a:rPr>
              <a:t>31542 </a:t>
            </a:r>
            <a:r>
              <a:rPr lang="en-US" sz="1600" dirty="0" err="1">
                <a:latin typeface="Courier New" pitchFamily="49" charset="0"/>
              </a:rPr>
              <a:t>pts</a:t>
            </a:r>
            <a:r>
              <a:rPr lang="en-US" sz="1600" dirty="0">
                <a:latin typeface="Courier New" pitchFamily="49" charset="0"/>
              </a:rPr>
              <a:t>/2    00:00:01 </a:t>
            </a:r>
            <a:r>
              <a:rPr lang="en-US" sz="1600" dirty="0" err="1">
                <a:latin typeface="Courier New" pitchFamily="49" charset="0"/>
              </a:rPr>
              <a:t>tcsh</a:t>
            </a:r>
            <a:endParaRPr lang="en-US" sz="1600" dirty="0">
              <a:latin typeface="Courier New" pitchFamily="49" charset="0"/>
            </a:endParaRPr>
          </a:p>
          <a:p>
            <a:r>
              <a:rPr lang="en-US" sz="1600" dirty="0">
                <a:latin typeface="Courier New" pitchFamily="49" charset="0"/>
              </a:rPr>
              <a:t>32024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emacs</a:t>
            </a:r>
            <a:endParaRPr lang="en-US" sz="1600" dirty="0">
              <a:latin typeface="Courier New" pitchFamily="49" charset="0"/>
            </a:endParaRPr>
          </a:p>
          <a:p>
            <a:r>
              <a:rPr lang="en-US" sz="1600" dirty="0">
                <a:latin typeface="Courier New" pitchFamily="49" charset="0"/>
              </a:rPr>
              <a:t>32030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shellex</a:t>
            </a:r>
            <a:endParaRPr lang="en-US" sz="1600" dirty="0">
              <a:latin typeface="Courier New" pitchFamily="49" charset="0"/>
            </a:endParaRPr>
          </a:p>
          <a:p>
            <a:r>
              <a:rPr lang="en-US" sz="1600" dirty="0">
                <a:latin typeface="Courier New" pitchFamily="49" charset="0"/>
              </a:rPr>
              <a:t>32031 </a:t>
            </a:r>
            <a:r>
              <a:rPr lang="en-US" sz="1600" dirty="0" err="1">
                <a:latin typeface="Courier New" pitchFamily="49" charset="0"/>
              </a:rPr>
              <a:t>pts</a:t>
            </a:r>
            <a:r>
              <a:rPr lang="en-US" sz="1600" dirty="0">
                <a:latin typeface="Courier New" pitchFamily="49" charset="0"/>
              </a:rPr>
              <a:t>/2    00:00:00 sleep</a:t>
            </a:r>
          </a:p>
          <a:p>
            <a:r>
              <a:rPr lang="en-US" sz="1600" dirty="0">
                <a:latin typeface="Courier New" pitchFamily="49" charset="0"/>
              </a:rPr>
              <a:t>32033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ps</a:t>
            </a:r>
            <a:endParaRPr lang="en-US" sz="1600" dirty="0">
              <a:latin typeface="Courier New" pitchFamily="49" charset="0"/>
            </a:endParaRPr>
          </a:p>
          <a:p>
            <a:r>
              <a:rPr lang="hu-HU" sz="1600" dirty="0">
                <a:latin typeface="Courier New" pitchFamily="49" charset="0"/>
              </a:rPr>
              <a:t>&gt; </a:t>
            </a:r>
            <a:r>
              <a:rPr lang="hu-HU" sz="1600" dirty="0">
                <a:solidFill>
                  <a:srgbClr val="3366FF"/>
                </a:solidFill>
                <a:latin typeface="Courier New" pitchFamily="49" charset="0"/>
              </a:rPr>
              <a:t>quit</a:t>
            </a:r>
          </a:p>
        </p:txBody>
      </p:sp>
      <p:sp>
        <p:nvSpPr>
          <p:cNvPr id="3" name="TextBox 2"/>
          <p:cNvSpPr txBox="1"/>
          <p:nvPr/>
        </p:nvSpPr>
        <p:spPr>
          <a:xfrm>
            <a:off x="3028766" y="1394575"/>
            <a:ext cx="3916457" cy="369332"/>
          </a:xfrm>
          <a:prstGeom prst="rect">
            <a:avLst/>
          </a:prstGeom>
          <a:noFill/>
        </p:spPr>
        <p:txBody>
          <a:bodyPr wrap="none" rtlCol="0">
            <a:spAutoFit/>
          </a:bodyPr>
          <a:lstStyle/>
          <a:p>
            <a:r>
              <a:rPr lang="en-US" sz="1800" dirty="0">
                <a:solidFill>
                  <a:srgbClr val="990000"/>
                </a:solidFill>
                <a:latin typeface="Calibri" pitchFamily="34" charset="0"/>
              </a:rPr>
              <a:t>Must give full pathnames for programs</a:t>
            </a:r>
          </a:p>
        </p:txBody>
      </p:sp>
      <p:sp>
        <p:nvSpPr>
          <p:cNvPr id="7" name="TextBox 6"/>
          <p:cNvSpPr txBox="1"/>
          <p:nvPr/>
        </p:nvSpPr>
        <p:spPr>
          <a:xfrm>
            <a:off x="2863658" y="3167995"/>
            <a:ext cx="2855131" cy="369332"/>
          </a:xfrm>
          <a:prstGeom prst="rect">
            <a:avLst/>
          </a:prstGeom>
          <a:noFill/>
        </p:spPr>
        <p:txBody>
          <a:bodyPr wrap="none" rtlCol="0">
            <a:spAutoFit/>
          </a:bodyPr>
          <a:lstStyle/>
          <a:p>
            <a:r>
              <a:rPr lang="en-US" sz="1800" dirty="0">
                <a:solidFill>
                  <a:srgbClr val="990000"/>
                </a:solidFill>
                <a:latin typeface="Calibri" pitchFamily="34" charset="0"/>
              </a:rPr>
              <a:t>Run program in background</a:t>
            </a:r>
          </a:p>
        </p:txBody>
      </p:sp>
      <p:sp>
        <p:nvSpPr>
          <p:cNvPr id="8" name="TextBox 7"/>
          <p:cNvSpPr txBox="1"/>
          <p:nvPr/>
        </p:nvSpPr>
        <p:spPr>
          <a:xfrm>
            <a:off x="4291223" y="4849502"/>
            <a:ext cx="1897443" cy="646331"/>
          </a:xfrm>
          <a:prstGeom prst="rect">
            <a:avLst/>
          </a:prstGeom>
          <a:noFill/>
        </p:spPr>
        <p:txBody>
          <a:bodyPr wrap="none" rtlCol="0">
            <a:spAutoFit/>
          </a:bodyPr>
          <a:lstStyle/>
          <a:p>
            <a:r>
              <a:rPr lang="en-US" sz="1800" dirty="0">
                <a:solidFill>
                  <a:srgbClr val="990000"/>
                </a:solidFill>
                <a:latin typeface="Calibri" pitchFamily="34" charset="0"/>
              </a:rPr>
              <a:t>Sleep is running</a:t>
            </a:r>
          </a:p>
          <a:p>
            <a:pPr marL="63500" indent="287338"/>
            <a:r>
              <a:rPr lang="en-US" sz="1800" dirty="0">
                <a:solidFill>
                  <a:srgbClr val="990000"/>
                </a:solidFill>
                <a:latin typeface="Calibri" pitchFamily="34" charset="0"/>
              </a:rPr>
              <a:t>in background</a:t>
            </a:r>
          </a:p>
        </p:txBody>
      </p:sp>
    </p:spTree>
    <p:extLst>
      <p:ext uri="{BB962C8B-B14F-4D97-AF65-F5344CB8AC3E}">
        <p14:creationId xmlns:p14="http://schemas.microsoft.com/office/powerpoint/2010/main" val="378441103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Simple Shell Implementation</a:t>
            </a:r>
          </a:p>
        </p:txBody>
      </p:sp>
      <p:sp>
        <p:nvSpPr>
          <p:cNvPr id="542723" name="Rectangle 3"/>
          <p:cNvSpPr>
            <a:spLocks noGrp="1" noChangeArrowheads="1"/>
          </p:cNvSpPr>
          <p:nvPr>
            <p:ph type="body" idx="1"/>
          </p:nvPr>
        </p:nvSpPr>
        <p:spPr>
          <a:xfrm>
            <a:off x="363302" y="1143000"/>
            <a:ext cx="8475897" cy="1828800"/>
          </a:xfrm>
        </p:spPr>
        <p:txBody>
          <a:bodyPr/>
          <a:lstStyle/>
          <a:p>
            <a:r>
              <a:rPr lang="en-US" dirty="0"/>
              <a:t>Basic loop</a:t>
            </a:r>
          </a:p>
          <a:p>
            <a:pPr lvl="1"/>
            <a:r>
              <a:rPr lang="en-US" sz="1400" dirty="0"/>
              <a:t>Read line from command line</a:t>
            </a:r>
          </a:p>
          <a:p>
            <a:pPr lvl="1"/>
            <a:r>
              <a:rPr lang="en-US" sz="1400" dirty="0"/>
              <a:t>Execute the requested operation</a:t>
            </a:r>
          </a:p>
          <a:p>
            <a:pPr lvl="2"/>
            <a:r>
              <a:rPr lang="en-US" sz="1400" dirty="0"/>
              <a:t>Built-in command (only one implemented is </a:t>
            </a:r>
            <a:r>
              <a:rPr lang="en-US" sz="1400" b="1" dirty="0">
                <a:latin typeface="Courier New"/>
                <a:cs typeface="Courier New"/>
              </a:rPr>
              <a:t>quit</a:t>
            </a:r>
            <a:r>
              <a:rPr lang="en-US" sz="1400" dirty="0"/>
              <a:t>)</a:t>
            </a:r>
          </a:p>
          <a:p>
            <a:pPr lvl="2"/>
            <a:r>
              <a:rPr lang="en-US" sz="1400" dirty="0"/>
              <a:t>Load and execute program from file</a:t>
            </a:r>
          </a:p>
        </p:txBody>
      </p:sp>
      <p:sp>
        <p:nvSpPr>
          <p:cNvPr id="542724" name="Text Box 4"/>
          <p:cNvSpPr txBox="1">
            <a:spLocks noChangeArrowheads="1"/>
          </p:cNvSpPr>
          <p:nvPr/>
        </p:nvSpPr>
        <p:spPr bwMode="auto">
          <a:xfrm>
            <a:off x="363303" y="3048000"/>
            <a:ext cx="5726798" cy="3429000"/>
          </a:xfrm>
          <a:prstGeom prst="rect">
            <a:avLst/>
          </a:prstGeom>
          <a:solidFill>
            <a:srgbClr val="F6F5BD"/>
          </a:solidFill>
          <a:ln w="12700">
            <a:solidFill>
              <a:schemeClr val="tx1"/>
            </a:solidFill>
            <a:miter lim="800000"/>
            <a:headEnd/>
            <a:tailEnd type="none" w="sm" len="sm"/>
          </a:ln>
          <a:effectLst/>
        </p:spPr>
        <p:txBody>
          <a:bodyPr wrap="square" lIns="45720" rIns="45720">
            <a:normAutofit lnSpcReduction="10000"/>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command line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(1) {</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read */</a:t>
            </a:r>
            <a:endParaRPr lang="en-US" sz="1600" dirty="0">
              <a:solidFill>
                <a:srgbClr val="000000"/>
              </a:solidFill>
              <a:latin typeface="Courier New"/>
              <a:cs typeface="Courier New"/>
            </a:endParaRP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"&gt; "</a:t>
            </a:r>
            <a:r>
              <a:rPr lang="ro-RO" sz="1600" dirty="0">
                <a:solidFill>
                  <a:srgbClr val="000000"/>
                </a:solidFill>
                <a:latin typeface="Courier New"/>
                <a:cs typeface="Courier New"/>
              </a:rPr>
              <a:t>);</a:t>
            </a:r>
          </a:p>
          <a:p>
            <a:r>
              <a:rPr lang="ro-RO" sz="1600" dirty="0">
                <a:solidFill>
                  <a:srgbClr val="000000"/>
                </a:solidFill>
                <a:latin typeface="Courier New"/>
                <a:cs typeface="Courier New"/>
              </a:rPr>
              <a:t>        </a:t>
            </a:r>
            <a:r>
              <a:rPr lang="ro-RO" sz="1600" dirty="0" err="1">
                <a:solidFill>
                  <a:srgbClr val="000000"/>
                </a:solidFill>
                <a:latin typeface="Courier New"/>
                <a:cs typeface="Courier New"/>
              </a:rPr>
              <a:t>fgets</a:t>
            </a:r>
            <a:r>
              <a:rPr lang="ro-RO" sz="1600" dirty="0">
                <a:solidFill>
                  <a:srgbClr val="000000"/>
                </a:solidFill>
                <a:latin typeface="Courier New"/>
                <a:cs typeface="Courier New"/>
              </a:rPr>
              <a:t>(cmdline, MAXLINE, stdin);</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feof</a:t>
            </a:r>
            <a:r>
              <a:rPr lang="en-US" sz="1600" dirty="0">
                <a:solidFill>
                  <a:srgbClr val="000000"/>
                </a:solidFill>
                <a:latin typeface="Courier New"/>
                <a:cs typeface="Courier New"/>
              </a:rPr>
              <a:t>(</a:t>
            </a:r>
            <a:r>
              <a:rPr lang="en-US" sz="1600" dirty="0" err="1">
                <a:solidFill>
                  <a:srgbClr val="000000"/>
                </a:solidFill>
                <a:latin typeface="Courier New"/>
                <a:cs typeface="Courier New"/>
              </a:rPr>
              <a:t>stdin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exit(0);</a:t>
            </a:r>
          </a:p>
          <a:p>
            <a:endParaRPr lang="en-US"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B2418"/>
                </a:solidFill>
                <a:latin typeface="Courier New"/>
                <a:cs typeface="Courier New"/>
              </a:rPr>
              <a:t>/* evaluate */</a:t>
            </a:r>
            <a:endParaRPr lang="ro-RO" sz="1600" dirty="0">
              <a:solidFill>
                <a:srgbClr val="000000"/>
              </a:solidFill>
              <a:latin typeface="Courier New"/>
              <a:cs typeface="Courier New"/>
            </a:endParaRPr>
          </a:p>
          <a:p>
            <a:r>
              <a:rPr lang="sv-SE" sz="1600" dirty="0">
                <a:solidFill>
                  <a:srgbClr val="000000"/>
                </a:solidFill>
                <a:latin typeface="Courier New"/>
                <a:cs typeface="Courier New"/>
              </a:rPr>
              <a:t>        </a:t>
            </a:r>
            <a:r>
              <a:rPr lang="sv-SE" sz="1600" dirty="0" err="1">
                <a:solidFill>
                  <a:srgbClr val="000000"/>
                </a:solidFill>
                <a:latin typeface="Courier New"/>
                <a:cs typeface="Courier New"/>
              </a:rPr>
              <a:t>eval</a:t>
            </a:r>
            <a:r>
              <a:rPr lang="sv-SE" sz="1600" dirty="0">
                <a:solidFill>
                  <a:srgbClr val="000000"/>
                </a:solidFill>
                <a:latin typeface="Courier New"/>
                <a:cs typeface="Courier New"/>
              </a:rPr>
              <a:t>(</a:t>
            </a:r>
            <a:r>
              <a:rPr lang="sv-SE" sz="1600" dirty="0" err="1">
                <a:solidFill>
                  <a:srgbClr val="000000"/>
                </a:solidFill>
                <a:latin typeface="Courier New"/>
                <a:cs typeface="Courier New"/>
              </a:rPr>
              <a:t>cmdline</a:t>
            </a:r>
            <a:r>
              <a:rPr lang="sv-SE" sz="1600" dirty="0">
                <a:solidFill>
                  <a:srgbClr val="000000"/>
                </a:solidFill>
                <a:latin typeface="Courier New"/>
                <a:cs typeface="Courier New"/>
              </a:rPr>
              <a:t>);</a:t>
            </a:r>
          </a:p>
          <a:p>
            <a:r>
              <a:rPr lang="sv-SE" sz="1600" dirty="0">
                <a:solidFill>
                  <a:srgbClr val="000000"/>
                </a:solidFill>
                <a:latin typeface="Courier New"/>
                <a:cs typeface="Courier New"/>
              </a:rPr>
              <a:t>    }</a:t>
            </a:r>
          </a:p>
          <a:p>
            <a:r>
              <a:rPr lang="sv-SE" sz="1600" dirty="0">
                <a:solidFill>
                  <a:srgbClr val="000000"/>
                </a:solidFill>
                <a:latin typeface="Courier New"/>
                <a:cs typeface="Courier New"/>
              </a:rPr>
              <a:t>   ...</a:t>
            </a:r>
            <a:endParaRPr lang="en-US" sz="1600" dirty="0">
              <a:latin typeface="Courier New"/>
              <a:cs typeface="Courier New"/>
            </a:endParaRPr>
          </a:p>
        </p:txBody>
      </p:sp>
      <p:sp>
        <p:nvSpPr>
          <p:cNvPr id="542727" name="Rectangle 7"/>
          <p:cNvSpPr>
            <a:spLocks noChangeArrowheads="1"/>
          </p:cNvSpPr>
          <p:nvPr/>
        </p:nvSpPr>
        <p:spPr bwMode="auto">
          <a:xfrm>
            <a:off x="6324600" y="3200400"/>
            <a:ext cx="2245194" cy="1066800"/>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2000" b="1" i="1" dirty="0">
                <a:solidFill>
                  <a:schemeClr val="tx1">
                    <a:lumMod val="50000"/>
                    <a:lumOff val="50000"/>
                  </a:schemeClr>
                </a:solidFill>
                <a:latin typeface="Calibri" pitchFamily="34" charset="0"/>
              </a:rPr>
              <a:t>Execution is a sequence of read/evaluate steps</a:t>
            </a:r>
          </a:p>
        </p:txBody>
      </p:sp>
      <p:sp>
        <p:nvSpPr>
          <p:cNvPr id="6" name="Rectangle 3"/>
          <p:cNvSpPr>
            <a:spLocks noChangeArrowheads="1"/>
          </p:cNvSpPr>
          <p:nvPr/>
        </p:nvSpPr>
        <p:spPr bwMode="auto">
          <a:xfrm>
            <a:off x="4689340" y="61193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31521905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F6F5BD"/>
                </a:solidFill>
                <a:latin typeface="Courier New"/>
                <a:cs typeface="Courier New"/>
              </a:rPr>
              <a:t>       if ((</a:t>
            </a:r>
            <a:r>
              <a:rPr lang="en-US" sz="1600" dirty="0" err="1">
                <a:solidFill>
                  <a:srgbClr val="F6F5BD"/>
                </a:solidFill>
                <a:latin typeface="Courier New"/>
                <a:cs typeface="Courier New"/>
              </a:rPr>
              <a:t>pid</a:t>
            </a:r>
            <a:r>
              <a:rPr lang="en-US" sz="1600" dirty="0">
                <a:solidFill>
                  <a:srgbClr val="F6F5BD"/>
                </a:solidFill>
                <a:latin typeface="Courier New"/>
                <a:cs typeface="Courier New"/>
              </a:rPr>
              <a:t> = Fork()) == 0) {   /* Child runs user job */</a:t>
            </a:r>
          </a:p>
          <a:p>
            <a:r>
              <a:rPr lang="en-US" sz="1600" dirty="0">
                <a:solidFill>
                  <a:srgbClr val="F6F5BD"/>
                </a:solidFill>
                <a:latin typeface="Courier New"/>
                <a:cs typeface="Courier New"/>
              </a:rPr>
              <a:t>            if (</a:t>
            </a:r>
            <a:r>
              <a:rPr lang="en-US" sz="1600" dirty="0" err="1">
                <a:solidFill>
                  <a:srgbClr val="F6F5BD"/>
                </a:solidFill>
                <a:latin typeface="Courier New"/>
                <a:cs typeface="Courier New"/>
              </a:rPr>
              <a:t>execve</a:t>
            </a:r>
            <a:r>
              <a:rPr lang="en-US" sz="1600" dirty="0">
                <a:solidFill>
                  <a:srgbClr val="F6F5BD"/>
                </a:solidFill>
                <a:latin typeface="Courier New"/>
                <a:cs typeface="Courier New"/>
              </a:rPr>
              <a:t>(</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[0], </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 environ) &lt; 0) {</a:t>
            </a:r>
          </a:p>
          <a:p>
            <a:r>
              <a:rPr lang="en-US" sz="1600" dirty="0">
                <a:solidFill>
                  <a:srgbClr val="F6F5BD"/>
                </a:solidFill>
                <a:latin typeface="Courier New"/>
                <a:cs typeface="Courier New"/>
              </a:rPr>
              <a:t>                </a:t>
            </a:r>
            <a:r>
              <a:rPr lang="en-US" sz="1600" dirty="0" err="1">
                <a:solidFill>
                  <a:srgbClr val="F6F5BD"/>
                </a:solidFill>
                <a:latin typeface="Courier New"/>
                <a:cs typeface="Courier New"/>
              </a:rPr>
              <a:t>printf</a:t>
            </a:r>
            <a:r>
              <a:rPr lang="en-US" sz="1600" dirty="0">
                <a:solidFill>
                  <a:srgbClr val="F6F5BD"/>
                </a:solidFill>
                <a:latin typeface="Courier New"/>
                <a:cs typeface="Courier New"/>
              </a:rPr>
              <a:t>("%s: Command not found.\n", </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[0]);</a:t>
            </a:r>
          </a:p>
          <a:p>
            <a:r>
              <a:rPr lang="en-US" sz="1600" dirty="0">
                <a:solidFill>
                  <a:srgbClr val="F6F5BD"/>
                </a:solidFill>
                <a:latin typeface="Courier New"/>
                <a:cs typeface="Courier New"/>
              </a:rPr>
              <a:t>                exit(0);</a:t>
            </a:r>
          </a:p>
          <a:p>
            <a:r>
              <a:rPr lang="en-US" sz="1600" dirty="0">
                <a:solidFill>
                  <a:srgbClr val="F6F5BD"/>
                </a:solidFill>
                <a:latin typeface="Courier New"/>
                <a:cs typeface="Courier New"/>
              </a:rPr>
              <a:t>            }</a:t>
            </a:r>
          </a:p>
          <a:p>
            <a:r>
              <a:rPr lang="en-US" sz="1600" dirty="0">
                <a:solidFill>
                  <a:srgbClr val="F6F5BD"/>
                </a:solidFill>
                <a:latin typeface="Courier New"/>
                <a:cs typeface="Courier New"/>
              </a:rPr>
              <a:t>        }</a:t>
            </a:r>
          </a:p>
          <a:p>
            <a:endParaRPr lang="en-US" sz="1600" dirty="0">
              <a:solidFill>
                <a:srgbClr val="F6F5BD"/>
              </a:solidFill>
              <a:latin typeface="Courier New"/>
              <a:cs typeface="Courier New"/>
            </a:endParaRPr>
          </a:p>
          <a:p>
            <a:r>
              <a:rPr lang="en-US" sz="1600" dirty="0">
                <a:solidFill>
                  <a:srgbClr val="F6F5BD"/>
                </a:solidFill>
                <a:latin typeface="Courier New"/>
                <a:cs typeface="Courier New"/>
              </a:rPr>
              <a:t>        /* Parent waits for foreground job to terminate */</a:t>
            </a:r>
          </a:p>
          <a:p>
            <a:r>
              <a:rPr lang="de-DE" sz="1600" dirty="0">
                <a:solidFill>
                  <a:srgbClr val="F6F5BD"/>
                </a:solidFill>
                <a:latin typeface="Courier New"/>
                <a:cs typeface="Courier New"/>
              </a:rPr>
              <a:t>	</a:t>
            </a:r>
            <a:r>
              <a:rPr lang="de-DE" sz="1600" dirty="0" err="1">
                <a:solidFill>
                  <a:srgbClr val="F6F5BD"/>
                </a:solidFill>
                <a:latin typeface="Courier New"/>
                <a:cs typeface="Courier New"/>
              </a:rPr>
              <a:t>if</a:t>
            </a:r>
            <a:r>
              <a:rPr lang="de-DE" sz="1600" dirty="0">
                <a:solidFill>
                  <a:srgbClr val="F6F5BD"/>
                </a:solidFill>
                <a:latin typeface="Courier New"/>
                <a:cs typeface="Courier New"/>
              </a:rPr>
              <a:t> (!</a:t>
            </a:r>
            <a:r>
              <a:rPr lang="de-DE" sz="1600" dirty="0" err="1">
                <a:solidFill>
                  <a:srgbClr val="F6F5BD"/>
                </a:solidFill>
                <a:latin typeface="Courier New"/>
                <a:cs typeface="Courier New"/>
              </a:rPr>
              <a:t>bg</a:t>
            </a:r>
            <a:r>
              <a:rPr lang="de-DE" sz="1600" dirty="0">
                <a:solidFill>
                  <a:srgbClr val="F6F5BD"/>
                </a:solidFill>
                <a:latin typeface="Courier New"/>
                <a:cs typeface="Courier New"/>
              </a:rPr>
              <a:t>) {</a:t>
            </a:r>
          </a:p>
          <a:p>
            <a:r>
              <a:rPr lang="fr-FR" sz="1600" dirty="0">
                <a:solidFill>
                  <a:srgbClr val="F6F5BD"/>
                </a:solidFill>
                <a:latin typeface="Courier New"/>
                <a:cs typeface="Courier New"/>
              </a:rPr>
              <a:t>            </a:t>
            </a:r>
            <a:r>
              <a:rPr lang="fr-FR" sz="1600" dirty="0" err="1">
                <a:solidFill>
                  <a:srgbClr val="F6F5BD"/>
                </a:solidFill>
                <a:latin typeface="Courier New"/>
                <a:cs typeface="Courier New"/>
              </a:rPr>
              <a:t>int</a:t>
            </a:r>
            <a:r>
              <a:rPr lang="fr-FR" sz="1600" dirty="0">
                <a:solidFill>
                  <a:srgbClr val="F6F5BD"/>
                </a:solidFill>
                <a:latin typeface="Courier New"/>
                <a:cs typeface="Courier New"/>
              </a:rPr>
              <a:t> </a:t>
            </a:r>
            <a:r>
              <a:rPr lang="fr-FR" sz="1600" dirty="0" err="1">
                <a:solidFill>
                  <a:srgbClr val="F6F5BD"/>
                </a:solidFill>
                <a:latin typeface="Courier New"/>
                <a:cs typeface="Courier New"/>
              </a:rPr>
              <a:t>status</a:t>
            </a:r>
            <a:r>
              <a:rPr lang="fr-FR" sz="1600" dirty="0">
                <a:solidFill>
                  <a:srgbClr val="F6F5BD"/>
                </a:solidFill>
                <a:latin typeface="Courier New"/>
                <a:cs typeface="Courier New"/>
              </a:rPr>
              <a:t>;</a:t>
            </a:r>
          </a:p>
          <a:p>
            <a:r>
              <a:rPr lang="en-US" sz="1600" dirty="0">
                <a:solidFill>
                  <a:srgbClr val="F6F5BD"/>
                </a:solidFill>
                <a:latin typeface="Courier New"/>
                <a:cs typeface="Courier New"/>
              </a:rPr>
              <a:t>            if (</a:t>
            </a:r>
            <a:r>
              <a:rPr lang="en-US" sz="1600" dirty="0" err="1">
                <a:solidFill>
                  <a:srgbClr val="F6F5BD"/>
                </a:solidFill>
                <a:latin typeface="Courier New"/>
                <a:cs typeface="Courier New"/>
              </a:rPr>
              <a:t>waitpid</a:t>
            </a:r>
            <a:r>
              <a:rPr lang="en-US" sz="1600" dirty="0">
                <a:solidFill>
                  <a:srgbClr val="F6F5BD"/>
                </a:solidFill>
                <a:latin typeface="Courier New"/>
                <a:cs typeface="Courier New"/>
              </a:rPr>
              <a:t>(</a:t>
            </a:r>
            <a:r>
              <a:rPr lang="en-US" sz="1600" dirty="0" err="1">
                <a:solidFill>
                  <a:srgbClr val="F6F5BD"/>
                </a:solidFill>
                <a:latin typeface="Courier New"/>
                <a:cs typeface="Courier New"/>
              </a:rPr>
              <a:t>pid</a:t>
            </a:r>
            <a:r>
              <a:rPr lang="en-US" sz="1600" dirty="0">
                <a:solidFill>
                  <a:srgbClr val="F6F5BD"/>
                </a:solidFill>
                <a:latin typeface="Courier New"/>
                <a:cs typeface="Courier New"/>
              </a:rPr>
              <a:t>, &amp;status, 0) &lt; 0)</a:t>
            </a:r>
          </a:p>
          <a:p>
            <a:r>
              <a:rPr lang="en-US" sz="1600" dirty="0">
                <a:solidFill>
                  <a:srgbClr val="F6F5BD"/>
                </a:solidFill>
                <a:latin typeface="Courier New"/>
                <a:cs typeface="Courier New"/>
              </a:rPr>
              <a:t>                </a:t>
            </a:r>
            <a:r>
              <a:rPr lang="en-US" sz="1600" dirty="0" err="1">
                <a:solidFill>
                  <a:srgbClr val="F6F5BD"/>
                </a:solidFill>
                <a:latin typeface="Courier New"/>
                <a:cs typeface="Courier New"/>
              </a:rPr>
              <a:t>unix_error</a:t>
            </a:r>
            <a:r>
              <a:rPr lang="en-US" sz="1600" dirty="0">
                <a:solidFill>
                  <a:srgbClr val="F6F5BD"/>
                </a:solidFill>
                <a:latin typeface="Courier New"/>
                <a:cs typeface="Courier New"/>
              </a:rPr>
              <a:t>("</a:t>
            </a:r>
            <a:r>
              <a:rPr lang="en-US" sz="1600" dirty="0" err="1">
                <a:solidFill>
                  <a:srgbClr val="F6F5BD"/>
                </a:solidFill>
                <a:latin typeface="Courier New"/>
                <a:cs typeface="Courier New"/>
              </a:rPr>
              <a:t>waitfg</a:t>
            </a:r>
            <a:r>
              <a:rPr lang="en-US" sz="1600" dirty="0">
                <a:solidFill>
                  <a:srgbClr val="F6F5BD"/>
                </a:solidFill>
                <a:latin typeface="Courier New"/>
                <a:cs typeface="Courier New"/>
              </a:rPr>
              <a:t>: </a:t>
            </a:r>
            <a:r>
              <a:rPr lang="en-US" sz="1600" dirty="0" err="1">
                <a:solidFill>
                  <a:srgbClr val="F6F5BD"/>
                </a:solidFill>
                <a:latin typeface="Courier New"/>
                <a:cs typeface="Courier New"/>
              </a:rPr>
              <a:t>waitpid</a:t>
            </a:r>
            <a:r>
              <a:rPr lang="en-US" sz="1600" dirty="0">
                <a:solidFill>
                  <a:srgbClr val="F6F5BD"/>
                </a:solidFill>
                <a:latin typeface="Courier New"/>
                <a:cs typeface="Courier New"/>
              </a:rPr>
              <a:t> error");</a:t>
            </a:r>
          </a:p>
          <a:p>
            <a:r>
              <a:rPr lang="en-US" sz="1600" dirty="0">
                <a:solidFill>
                  <a:srgbClr val="F6F5BD"/>
                </a:solidFill>
                <a:latin typeface="Courier New"/>
                <a:cs typeface="Courier New"/>
              </a:rPr>
              <a:t>        }</a:t>
            </a:r>
          </a:p>
          <a:p>
            <a:r>
              <a:rPr lang="hu-HU" sz="1600" dirty="0">
                <a:solidFill>
                  <a:srgbClr val="F6F5BD"/>
                </a:solidFill>
                <a:latin typeface="Courier New"/>
                <a:cs typeface="Courier New"/>
              </a:rPr>
              <a:t>        else</a:t>
            </a:r>
          </a:p>
          <a:p>
            <a:r>
              <a:rPr lang="fi-FI" sz="1600" dirty="0">
                <a:solidFill>
                  <a:srgbClr val="F6F5BD"/>
                </a:solidFill>
                <a:latin typeface="Courier New"/>
                <a:cs typeface="Courier New"/>
              </a:rPr>
              <a:t>            </a:t>
            </a:r>
            <a:r>
              <a:rPr lang="fi-FI" sz="1600" dirty="0" err="1">
                <a:solidFill>
                  <a:srgbClr val="F6F5BD"/>
                </a:solidFill>
                <a:latin typeface="Courier New"/>
                <a:cs typeface="Courier New"/>
              </a:rPr>
              <a:t>printf("%d</a:t>
            </a:r>
            <a:r>
              <a:rPr lang="fi-FI" sz="1600" dirty="0">
                <a:solidFill>
                  <a:srgbClr val="F6F5BD"/>
                </a:solidFill>
                <a:latin typeface="Courier New"/>
                <a:cs typeface="Courier New"/>
              </a:rPr>
              <a:t> %s", </a:t>
            </a:r>
            <a:r>
              <a:rPr lang="fi-FI" sz="1600" dirty="0" err="1">
                <a:solidFill>
                  <a:srgbClr val="F6F5BD"/>
                </a:solidFill>
                <a:latin typeface="Courier New"/>
                <a:cs typeface="Courier New"/>
              </a:rPr>
              <a:t>pid</a:t>
            </a:r>
            <a:r>
              <a:rPr lang="fi-FI" sz="1600" dirty="0">
                <a:solidFill>
                  <a:srgbClr val="F6F5BD"/>
                </a:solidFill>
                <a:latin typeface="Courier New"/>
                <a:cs typeface="Courier New"/>
              </a:rPr>
              <a:t>, </a:t>
            </a:r>
            <a:r>
              <a:rPr lang="fi-FI" sz="1600" dirty="0" err="1">
                <a:solidFill>
                  <a:srgbClr val="F6F5BD"/>
                </a:solidFill>
                <a:latin typeface="Courier New"/>
                <a:cs typeface="Courier New"/>
              </a:rPr>
              <a:t>cmdline</a:t>
            </a:r>
            <a:r>
              <a:rPr lang="fi-FI" sz="1600" dirty="0">
                <a:solidFill>
                  <a:srgbClr val="F6F5BD"/>
                </a:solidFill>
                <a:latin typeface="Courier New"/>
                <a:cs typeface="Courier New"/>
              </a:rPr>
              <a:t>);</a:t>
            </a:r>
          </a:p>
          <a:p>
            <a:r>
              <a:rPr lang="fi-FI" sz="1600" dirty="0">
                <a:solidFill>
                  <a:srgbClr val="F6F5BD"/>
                </a:solidFill>
                <a:latin typeface="Courier New"/>
                <a:cs typeface="Courier New"/>
              </a:rPr>
              <a:t>    }</a:t>
            </a:r>
          </a:p>
          <a:p>
            <a:r>
              <a:rPr lang="is-IS" sz="1600" dirty="0">
                <a:solidFill>
                  <a:srgbClr val="F6F5BD"/>
                </a:solidFill>
                <a:latin typeface="Courier New"/>
                <a:cs typeface="Courier New"/>
              </a:rPr>
              <a:t>    return;</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2598645"/>
            <a:ext cx="8340725" cy="4183155"/>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2392013" y="2810493"/>
            <a:ext cx="4800600" cy="1200329"/>
          </a:xfrm>
          <a:prstGeom prst="rect">
            <a:avLst/>
          </a:prstGeom>
          <a:solidFill>
            <a:srgbClr val="DEDFF5"/>
          </a:solidFill>
        </p:spPr>
        <p:txBody>
          <a:bodyPr wrap="square" rtlCol="0">
            <a:spAutoFit/>
          </a:bodyPr>
          <a:lstStyle/>
          <a:p>
            <a:r>
              <a:rPr lang="en-US" dirty="0" err="1">
                <a:latin typeface="Courier New" panose="02070309020205020404" pitchFamily="49" charset="0"/>
                <a:cs typeface="Courier New" panose="02070309020205020404" pitchFamily="49" charset="0"/>
              </a:rPr>
              <a:t>parseline</a:t>
            </a:r>
            <a:r>
              <a:rPr lang="en-US" dirty="0">
                <a:latin typeface="Calibri" pitchFamily="34" charset="0"/>
              </a:rPr>
              <a:t> </a:t>
            </a:r>
            <a:r>
              <a:rPr lang="en-US" b="0" dirty="0">
                <a:latin typeface="Calibri" pitchFamily="34" charset="0"/>
              </a:rPr>
              <a:t>will parse ‘</a:t>
            </a:r>
            <a:r>
              <a:rPr lang="en-US" b="0" dirty="0" err="1">
                <a:latin typeface="Calibri" pitchFamily="34" charset="0"/>
              </a:rPr>
              <a:t>buf</a:t>
            </a:r>
            <a:r>
              <a:rPr lang="en-US" b="0" dirty="0">
                <a:latin typeface="Calibri" pitchFamily="34" charset="0"/>
              </a:rPr>
              <a:t>’ into ‘</a:t>
            </a:r>
            <a:r>
              <a:rPr lang="en-US" b="0" dirty="0" err="1">
                <a:latin typeface="Calibri" pitchFamily="34" charset="0"/>
              </a:rPr>
              <a:t>argv</a:t>
            </a:r>
            <a:r>
              <a:rPr lang="en-US" b="0" dirty="0">
                <a:latin typeface="Calibri" pitchFamily="34" charset="0"/>
              </a:rPr>
              <a:t>’ and return whether or not input line ended in ‘&amp;’</a:t>
            </a:r>
          </a:p>
        </p:txBody>
      </p:sp>
    </p:spTree>
    <p:extLst>
      <p:ext uri="{BB962C8B-B14F-4D97-AF65-F5344CB8AC3E}">
        <p14:creationId xmlns:p14="http://schemas.microsoft.com/office/powerpoint/2010/main" val="166326185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048000"/>
            <a:ext cx="8340725" cy="3733800"/>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5365791" y="2586335"/>
            <a:ext cx="2736309" cy="461665"/>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Ignore empty lines.</a:t>
            </a:r>
            <a:endParaRPr lang="en-US" b="0" dirty="0">
              <a:latin typeface="+mn-lt"/>
            </a:endParaRPr>
          </a:p>
        </p:txBody>
      </p:sp>
    </p:spTree>
    <p:extLst>
      <p:ext uri="{BB962C8B-B14F-4D97-AF65-F5344CB8AC3E}">
        <p14:creationId xmlns:p14="http://schemas.microsoft.com/office/powerpoint/2010/main" val="35190674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345180"/>
            <a:ext cx="8340725" cy="3436619"/>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581400" y="4086135"/>
            <a:ext cx="4800600" cy="1569660"/>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it is a ‘built in’ command, then handle it here in this program.  Otherwise fork/exec the program specified in </a:t>
            </a:r>
            <a:r>
              <a:rPr lang="en-US" b="0" dirty="0" err="1">
                <a:latin typeface="+mn-lt"/>
                <a:cs typeface="Courier New" panose="02070309020205020404" pitchFamily="49" charset="0"/>
              </a:rPr>
              <a:t>argv</a:t>
            </a:r>
            <a:r>
              <a:rPr lang="en-US" b="0" dirty="0">
                <a:latin typeface="+mn-lt"/>
                <a:cs typeface="Courier New" panose="02070309020205020404" pitchFamily="49" charset="0"/>
              </a:rPr>
              <a:t>[0]</a:t>
            </a:r>
            <a:endParaRPr lang="en-US" b="0" dirty="0">
              <a:latin typeface="+mn-lt"/>
            </a:endParaRPr>
          </a:p>
        </p:txBody>
      </p:sp>
    </p:spTree>
    <p:extLst>
      <p:ext uri="{BB962C8B-B14F-4D97-AF65-F5344CB8AC3E}">
        <p14:creationId xmlns:p14="http://schemas.microsoft.com/office/powerpoint/2010/main" val="363444577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505200"/>
            <a:ext cx="8340725" cy="3276599"/>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581400" y="4086135"/>
            <a:ext cx="4800600" cy="461665"/>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Create child</a:t>
            </a:r>
            <a:endParaRPr lang="en-US" b="0" dirty="0">
              <a:latin typeface="+mn-lt"/>
            </a:endParaRPr>
          </a:p>
        </p:txBody>
      </p:sp>
    </p:spTree>
    <p:extLst>
      <p:ext uri="{BB962C8B-B14F-4D97-AF65-F5344CB8AC3E}">
        <p14:creationId xmlns:p14="http://schemas.microsoft.com/office/powerpoint/2010/main" val="9659673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Example</a:t>
            </a:r>
          </a:p>
        </p:txBody>
      </p:sp>
      <p:sp>
        <p:nvSpPr>
          <p:cNvPr id="3" name="Content Placeholder 2"/>
          <p:cNvSpPr>
            <a:spLocks noGrp="1"/>
          </p:cNvSpPr>
          <p:nvPr>
            <p:ph idx="1"/>
          </p:nvPr>
        </p:nvSpPr>
        <p:spPr>
          <a:xfrm>
            <a:off x="396875" y="5181600"/>
            <a:ext cx="7896225" cy="1240722"/>
          </a:xfrm>
          <a:solidFill>
            <a:schemeClr val="bg1">
              <a:alpha val="76000"/>
            </a:schemeClr>
          </a:solidFill>
        </p:spPr>
        <p:txBody>
          <a:bodyPr/>
          <a:lstStyle/>
          <a:p>
            <a:r>
              <a:rPr lang="en-US" dirty="0"/>
              <a:t>Running program “top” on </a:t>
            </a:r>
            <a:r>
              <a:rPr lang="en-US" dirty="0" err="1"/>
              <a:t>hammerheadshark</a:t>
            </a:r>
            <a:endParaRPr lang="en-US" dirty="0"/>
          </a:p>
          <a:p>
            <a:pPr lvl="1"/>
            <a:r>
              <a:rPr lang="en-US" dirty="0"/>
              <a:t>System has 425 “tasks”, 7 of which are active</a:t>
            </a:r>
          </a:p>
          <a:p>
            <a:pPr lvl="1"/>
            <a:r>
              <a:rPr lang="en-US" dirty="0"/>
              <a:t>Identified by Process ID (PID), user account, command name</a:t>
            </a:r>
          </a:p>
        </p:txBody>
      </p:sp>
      <p:pic>
        <p:nvPicPr>
          <p:cNvPr id="6" name="Picture 5">
            <a:extLst>
              <a:ext uri="{FF2B5EF4-FFF2-40B4-BE49-F238E27FC236}">
                <a16:creationId xmlns:a16="http://schemas.microsoft.com/office/drawing/2014/main" id="{A37A4B60-A913-4391-939B-0F90715CB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71600"/>
            <a:ext cx="6566237" cy="3473629"/>
          </a:xfrm>
          <a:prstGeom prst="rect">
            <a:avLst/>
          </a:prstGeom>
        </p:spPr>
      </p:pic>
    </p:spTree>
    <p:extLst>
      <p:ext uri="{BB962C8B-B14F-4D97-AF65-F5344CB8AC3E}">
        <p14:creationId xmlns:p14="http://schemas.microsoft.com/office/powerpoint/2010/main" val="41964516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If we get here,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failed.</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%s\n"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strerror</a:t>
            </a:r>
            <a:r>
              <a:rPr lang="en-US" sz="1600" dirty="0">
                <a:solidFill>
                  <a:srgbClr val="000000"/>
                </a:solidFill>
                <a:latin typeface="Courier New"/>
                <a:cs typeface="Courier New"/>
              </a:rPr>
              <a:t>(</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exit(127);</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304800" y="4430115"/>
            <a:ext cx="8258208" cy="2069771"/>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316287" y="5203134"/>
            <a:ext cx="4800600" cy="830997"/>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Start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[0]</a:t>
            </a:r>
            <a:r>
              <a:rPr lang="en-US" b="0" dirty="0">
                <a:latin typeface="+mn-lt"/>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execve</a:t>
            </a:r>
            <a:r>
              <a:rPr lang="en-US" b="0" dirty="0">
                <a:latin typeface="+mn-lt"/>
                <a:cs typeface="Courier New" panose="02070309020205020404" pitchFamily="49" charset="0"/>
              </a:rPr>
              <a:t> only returns on error.</a:t>
            </a:r>
            <a:endParaRPr lang="en-US" b="0" dirty="0">
              <a:latin typeface="+mn-lt"/>
            </a:endParaRPr>
          </a:p>
        </p:txBody>
      </p:sp>
    </p:spTree>
    <p:extLst>
      <p:ext uri="{BB962C8B-B14F-4D97-AF65-F5344CB8AC3E}">
        <p14:creationId xmlns:p14="http://schemas.microsoft.com/office/powerpoint/2010/main" val="378601895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If we get here,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failed.</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%s\n"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strerror</a:t>
            </a:r>
            <a:r>
              <a:rPr lang="en-US" sz="1600" dirty="0">
                <a:solidFill>
                  <a:srgbClr val="000000"/>
                </a:solidFill>
                <a:latin typeface="Courier New"/>
                <a:cs typeface="Courier New"/>
              </a:rPr>
              <a:t>(</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exit(127);</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5734050"/>
            <a:ext cx="8340725" cy="1047748"/>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622584" y="5581471"/>
            <a:ext cx="2979391" cy="1200329"/>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running child in foreground, wait until it is done.</a:t>
            </a:r>
            <a:endParaRPr lang="en-US" b="0" dirty="0">
              <a:latin typeface="+mn-lt"/>
            </a:endParaRPr>
          </a:p>
        </p:txBody>
      </p:sp>
    </p:spTree>
    <p:extLst>
      <p:ext uri="{BB962C8B-B14F-4D97-AF65-F5344CB8AC3E}">
        <p14:creationId xmlns:p14="http://schemas.microsoft.com/office/powerpoint/2010/main" val="96868168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7"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If we get here,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failed.</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%s\n"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strerror</a:t>
            </a:r>
            <a:r>
              <a:rPr lang="en-US" sz="1600" dirty="0">
                <a:solidFill>
                  <a:srgbClr val="000000"/>
                </a:solidFill>
                <a:latin typeface="Courier New"/>
                <a:cs typeface="Courier New"/>
              </a:rPr>
              <a:t>(</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exit(127);</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printf(</a:t>
            </a:r>
            <a:r>
              <a:rPr lang="fi-FI" sz="1600" dirty="0">
                <a:solidFill>
                  <a:srgbClr val="9D206F"/>
                </a:solidFill>
                <a:latin typeface="Courier New"/>
                <a:cs typeface="Courier New"/>
              </a:rPr>
              <a:t>"%d %s\n"</a:t>
            </a:r>
            <a:r>
              <a:rPr lang="fi-FI" sz="1600" dirty="0">
                <a:solidFill>
                  <a:srgbClr val="000000"/>
                </a:solidFill>
                <a:latin typeface="Courier New"/>
                <a:cs typeface="Courier New"/>
              </a:rPr>
              <a:t>, pid, cmdline);</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2" name="TextBox 1"/>
          <p:cNvSpPr txBox="1"/>
          <p:nvPr/>
        </p:nvSpPr>
        <p:spPr>
          <a:xfrm>
            <a:off x="6278880" y="4828046"/>
            <a:ext cx="2865120" cy="1569660"/>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running child in background, print </a:t>
            </a:r>
            <a:r>
              <a:rPr lang="en-US" b="0" dirty="0" err="1">
                <a:latin typeface="+mn-lt"/>
                <a:cs typeface="Courier New" panose="02070309020205020404" pitchFamily="49" charset="0"/>
              </a:rPr>
              <a:t>pid</a:t>
            </a:r>
            <a:r>
              <a:rPr lang="en-US" b="0" dirty="0">
                <a:latin typeface="+mn-lt"/>
                <a:cs typeface="Courier New" panose="02070309020205020404" pitchFamily="49" charset="0"/>
              </a:rPr>
              <a:t> and continue doing other stuff.</a:t>
            </a:r>
            <a:endParaRPr lang="en-US" b="0" dirty="0">
              <a:latin typeface="+mn-lt"/>
            </a:endParaRPr>
          </a:p>
        </p:txBody>
      </p:sp>
      <p:sp>
        <p:nvSpPr>
          <p:cNvPr id="8" name="Rectangle 7">
            <a:extLst>
              <a:ext uri="{FF2B5EF4-FFF2-40B4-BE49-F238E27FC236}">
                <a16:creationId xmlns:a16="http://schemas.microsoft.com/office/drawing/2014/main" id="{66E85109-2B02-435B-BBD8-E6476ACCE261}"/>
              </a:ext>
            </a:extLst>
          </p:cNvPr>
          <p:cNvSpPr>
            <a:spLocks noChangeArrowheads="1"/>
          </p:cNvSpPr>
          <p:nvPr/>
        </p:nvSpPr>
        <p:spPr bwMode="auto">
          <a:xfrm>
            <a:off x="7124565" y="6482269"/>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97187863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If we get here,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failed.</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%s\n"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strerror</a:t>
            </a:r>
            <a:r>
              <a:rPr lang="en-US" sz="1600" dirty="0">
                <a:solidFill>
                  <a:srgbClr val="000000"/>
                </a:solidFill>
                <a:latin typeface="Courier New"/>
                <a:cs typeface="Courier New"/>
              </a:rPr>
              <a:t>(</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exit(127);</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 name="TextBox 2"/>
          <p:cNvSpPr txBox="1"/>
          <p:nvPr/>
        </p:nvSpPr>
        <p:spPr>
          <a:xfrm>
            <a:off x="6337099" y="5088078"/>
            <a:ext cx="2615951" cy="1384995"/>
          </a:xfrm>
          <a:prstGeom prst="rect">
            <a:avLst/>
          </a:prstGeom>
          <a:solidFill>
            <a:srgbClr val="DEDFF5"/>
          </a:solidFill>
        </p:spPr>
        <p:txBody>
          <a:bodyPr wrap="square" rtlCol="0">
            <a:spAutoFit/>
          </a:bodyPr>
          <a:lstStyle/>
          <a:p>
            <a:r>
              <a:rPr lang="en-US" sz="2800" b="0" dirty="0">
                <a:latin typeface="Calibri" pitchFamily="34" charset="0"/>
              </a:rPr>
              <a:t>Oops.  </a:t>
            </a:r>
            <a:r>
              <a:rPr lang="en-US" sz="2800" b="0" i="1" dirty="0">
                <a:latin typeface="Calibri" pitchFamily="34" charset="0"/>
              </a:rPr>
              <a:t>There is a problem with this code.</a:t>
            </a:r>
          </a:p>
        </p:txBody>
      </p:sp>
    </p:spTree>
    <p:extLst>
      <p:ext uri="{BB962C8B-B14F-4D97-AF65-F5344CB8AC3E}">
        <p14:creationId xmlns:p14="http://schemas.microsoft.com/office/powerpoint/2010/main" val="133596367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Problem with Simple Shell Example</a:t>
            </a:r>
          </a:p>
        </p:txBody>
      </p:sp>
      <p:sp>
        <p:nvSpPr>
          <p:cNvPr id="685059" name="Rectangle 3"/>
          <p:cNvSpPr>
            <a:spLocks noGrp="1" noChangeArrowheads="1"/>
          </p:cNvSpPr>
          <p:nvPr>
            <p:ph type="body" idx="1"/>
          </p:nvPr>
        </p:nvSpPr>
        <p:spPr>
          <a:xfrm>
            <a:off x="425216" y="1220788"/>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Shell designed to run indefinitely</a:t>
            </a:r>
          </a:p>
          <a:p>
            <a:pPr marL="684213" lvl="1"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Should not accumulate unneeded resources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Memory</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Child processes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File descriptors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Our example shell correctly waits for and reaps foreground jobs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But what about background jobs?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become zombies when they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never be reaped because shell (typically) will not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Could run the entire computer out of memory</a:t>
            </a:r>
          </a:p>
          <a:p>
            <a:pPr marL="1031875" lvl="2"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More likely, run out of PIDs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Summary</a:t>
            </a:r>
            <a:endParaRPr lang="en-US" dirty="0"/>
          </a:p>
        </p:txBody>
      </p:sp>
      <p:sp>
        <p:nvSpPr>
          <p:cNvPr id="504835" name="Rectangle 3"/>
          <p:cNvSpPr>
            <a:spLocks noGrp="1" noChangeArrowheads="1"/>
          </p:cNvSpPr>
          <p:nvPr>
            <p:ph type="body" idx="1"/>
          </p:nvPr>
        </p:nvSpPr>
        <p:spPr/>
        <p:txBody>
          <a:bodyPr/>
          <a:lstStyle/>
          <a:p>
            <a:r>
              <a:rPr lang="en-US" dirty="0"/>
              <a:t>Processes</a:t>
            </a:r>
          </a:p>
          <a:p>
            <a:pPr lvl="1"/>
            <a:r>
              <a:rPr lang="en-US" dirty="0"/>
              <a:t>At any given time, system has multiple active processes</a:t>
            </a:r>
          </a:p>
          <a:p>
            <a:pPr lvl="1"/>
            <a:r>
              <a:rPr lang="en-US" dirty="0"/>
              <a:t>Only one can execute at a time on any single core</a:t>
            </a:r>
          </a:p>
          <a:p>
            <a:pPr lvl="1"/>
            <a:r>
              <a:rPr lang="en-US" dirty="0"/>
              <a:t>Each process appears to have total control of </a:t>
            </a:r>
            <a:br>
              <a:rPr lang="en-US" dirty="0"/>
            </a:br>
            <a:r>
              <a:rPr lang="en-US" dirty="0"/>
              <a:t>processor + private memory space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Summary (cont.)</a:t>
            </a:r>
          </a:p>
        </p:txBody>
      </p:sp>
      <p:sp>
        <p:nvSpPr>
          <p:cNvPr id="508931" name="Rectangle 3"/>
          <p:cNvSpPr>
            <a:spLocks noGrp="1" noChangeArrowheads="1"/>
          </p:cNvSpPr>
          <p:nvPr>
            <p:ph type="body" idx="1"/>
          </p:nvPr>
        </p:nvSpPr>
        <p:spPr/>
        <p:txBody>
          <a:bodyPr/>
          <a:lstStyle/>
          <a:p>
            <a:r>
              <a:rPr lang="en-US" dirty="0"/>
              <a:t>Spawning processes</a:t>
            </a:r>
          </a:p>
          <a:p>
            <a:pPr lvl="1"/>
            <a:r>
              <a:rPr lang="en-US" dirty="0"/>
              <a:t>Call </a:t>
            </a:r>
            <a:r>
              <a:rPr lang="en-US" dirty="0">
                <a:latin typeface="Courier New"/>
                <a:cs typeface="Courier New"/>
              </a:rPr>
              <a:t>fork</a:t>
            </a:r>
          </a:p>
          <a:p>
            <a:pPr lvl="1"/>
            <a:r>
              <a:rPr lang="en-US" dirty="0"/>
              <a:t>One call, two returns</a:t>
            </a:r>
          </a:p>
          <a:p>
            <a:r>
              <a:rPr lang="en-US" dirty="0"/>
              <a:t>Process completion</a:t>
            </a:r>
          </a:p>
          <a:p>
            <a:pPr lvl="1"/>
            <a:r>
              <a:rPr lang="en-US" dirty="0"/>
              <a:t>Call </a:t>
            </a:r>
            <a:r>
              <a:rPr lang="en-US" dirty="0">
                <a:latin typeface="Courier New"/>
                <a:cs typeface="Courier New"/>
              </a:rPr>
              <a:t>exit</a:t>
            </a:r>
          </a:p>
          <a:p>
            <a:pPr lvl="1"/>
            <a:r>
              <a:rPr lang="en-US" dirty="0"/>
              <a:t>One call, no return</a:t>
            </a: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en-US" dirty="0"/>
              <a:t>Loading and running programs</a:t>
            </a:r>
          </a:p>
          <a:p>
            <a:pPr lvl="1"/>
            <a:r>
              <a:rPr lang="en-US" dirty="0"/>
              <a:t>Call </a:t>
            </a:r>
            <a:r>
              <a:rPr lang="en-US" dirty="0" err="1">
                <a:latin typeface="Courier New"/>
                <a:cs typeface="Courier New"/>
              </a:rPr>
              <a:t>execve</a:t>
            </a:r>
            <a:r>
              <a:rPr lang="en-US" dirty="0"/>
              <a:t> (or variant)</a:t>
            </a:r>
          </a:p>
          <a:p>
            <a:pPr lvl="1"/>
            <a:r>
              <a:rPr lang="en-US" dirty="0"/>
              <a:t>One call, (normally) no return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en-US"/>
              <a:t>Processes</a:t>
            </a:r>
          </a:p>
        </p:txBody>
      </p:sp>
      <p:sp>
        <p:nvSpPr>
          <p:cNvPr id="483331" name="Rectangle 3"/>
          <p:cNvSpPr>
            <a:spLocks noGrp="1" noChangeArrowheads="1"/>
          </p:cNvSpPr>
          <p:nvPr>
            <p:ph type="body" idx="1"/>
          </p:nvPr>
        </p:nvSpPr>
        <p:spPr>
          <a:xfrm>
            <a:off x="366713" y="1143000"/>
            <a:ext cx="7100887" cy="5530850"/>
          </a:xfrm>
        </p:spPr>
        <p:txBody>
          <a:bodyPr/>
          <a:lstStyle/>
          <a:p>
            <a:r>
              <a:rPr lang="en-US" dirty="0"/>
              <a:t>Definition: A </a:t>
            </a:r>
            <a:r>
              <a:rPr lang="en-US" i="1" dirty="0">
                <a:solidFill>
                  <a:srgbClr val="C00000"/>
                </a:solidFill>
              </a:rPr>
              <a:t>process</a:t>
            </a:r>
            <a:r>
              <a:rPr lang="en-US" dirty="0"/>
              <a:t> is an instance of a running program.</a:t>
            </a:r>
          </a:p>
          <a:p>
            <a:pPr lvl="1"/>
            <a:r>
              <a:rPr lang="en-US" dirty="0"/>
              <a:t>One of the most profound ideas in computer science</a:t>
            </a:r>
          </a:p>
          <a:p>
            <a:pPr lvl="1"/>
            <a:r>
              <a:rPr lang="en-US" dirty="0"/>
              <a:t>Not the same as “program” or “processor”</a:t>
            </a:r>
          </a:p>
          <a:p>
            <a:pPr marL="0" indent="0">
              <a:buNone/>
            </a:pPr>
            <a:endParaRPr lang="en-US" dirty="0"/>
          </a:p>
          <a:p>
            <a:r>
              <a:rPr lang="en-US" dirty="0"/>
              <a:t>Process provides each program with two key abstractions:</a:t>
            </a:r>
          </a:p>
          <a:p>
            <a:pPr lvl="1"/>
            <a:r>
              <a:rPr lang="en-US" b="1" i="1" dirty="0">
                <a:solidFill>
                  <a:srgbClr val="FF0000"/>
                </a:solidFill>
              </a:rPr>
              <a:t>Private address space</a:t>
            </a:r>
          </a:p>
          <a:p>
            <a:pPr lvl="2"/>
            <a:r>
              <a:rPr lang="en-US" dirty="0"/>
              <a:t>Each program seems to have exclusive use of main memory. </a:t>
            </a:r>
          </a:p>
          <a:p>
            <a:pPr lvl="2"/>
            <a:r>
              <a:rPr lang="en-US" dirty="0"/>
              <a:t>Provided by kernel mechanism called </a:t>
            </a:r>
            <a:r>
              <a:rPr lang="en-US" i="1" dirty="0"/>
              <a:t>virtual memory</a:t>
            </a:r>
          </a:p>
          <a:p>
            <a:pPr lvl="1"/>
            <a:r>
              <a:rPr lang="en-US" b="1" i="1" dirty="0">
                <a:solidFill>
                  <a:srgbClr val="FF0000"/>
                </a:solidFill>
              </a:rPr>
              <a:t>Logical control flow</a:t>
            </a:r>
          </a:p>
          <a:p>
            <a:pPr lvl="2"/>
            <a:r>
              <a:rPr lang="en-US" dirty="0"/>
              <a:t>Each program seems to have exclusive use of the CPU</a:t>
            </a:r>
          </a:p>
          <a:p>
            <a:pPr lvl="2"/>
            <a:r>
              <a:rPr lang="en-US" dirty="0"/>
              <a:t>Provided by kernel mechanism called </a:t>
            </a:r>
            <a:r>
              <a:rPr lang="en-US" i="1" dirty="0"/>
              <a:t>context switching</a:t>
            </a:r>
          </a:p>
        </p:txBody>
      </p:sp>
      <p:grpSp>
        <p:nvGrpSpPr>
          <p:cNvPr id="12" name="Group 11"/>
          <p:cNvGrpSpPr/>
          <p:nvPr/>
        </p:nvGrpSpPr>
        <p:grpSpPr>
          <a:xfrm>
            <a:off x="7235520" y="3109301"/>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7239000" y="1143000"/>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4292600" cy="573088"/>
          </a:xfrm>
        </p:spPr>
        <p:txBody>
          <a:bodyPr/>
          <a:lstStyle/>
          <a:p>
            <a:r>
              <a:rPr lang="en-US"/>
              <a:t>Control Flow</a:t>
            </a:r>
          </a:p>
        </p:txBody>
      </p:sp>
      <p:sp>
        <p:nvSpPr>
          <p:cNvPr id="472067" name="Text Box 1027"/>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472068" name="Rectangle 1028"/>
          <p:cNvSpPr>
            <a:spLocks noGrp="1" noChangeArrowheads="1"/>
          </p:cNvSpPr>
          <p:nvPr>
            <p:ph type="body" idx="1"/>
          </p:nvPr>
        </p:nvSpPr>
        <p:spPr>
          <a:xfrm>
            <a:off x="452547" y="1219200"/>
            <a:ext cx="8294687" cy="1741487"/>
          </a:xfrm>
          <a:noFill/>
          <a:ln/>
        </p:spPr>
        <p:txBody>
          <a:bodyPr lIns="90487" tIns="44450" rIns="90487" bIns="44450"/>
          <a:lstStyle/>
          <a:p>
            <a:r>
              <a:rPr lang="en-US" dirty="0"/>
              <a:t>Processors do only one thing:</a:t>
            </a:r>
          </a:p>
          <a:p>
            <a:pPr lvl="1"/>
            <a:r>
              <a:rPr lang="en-US" dirty="0"/>
              <a:t>From startup to shutdown, each CPU core simply reads and executes</a:t>
            </a:r>
            <a:br>
              <a:rPr lang="en-US" dirty="0"/>
            </a:br>
            <a:r>
              <a:rPr lang="en-US" dirty="0"/>
              <a:t>a sequence of machine instructions, one at a time </a:t>
            </a:r>
            <a:r>
              <a:rPr lang="en-US" dirty="0">
                <a:solidFill>
                  <a:srgbClr val="FF0000"/>
                </a:solidFill>
              </a:rPr>
              <a:t>*</a:t>
            </a:r>
          </a:p>
          <a:p>
            <a:pPr lvl="1"/>
            <a:r>
              <a:rPr lang="en-US" dirty="0"/>
              <a:t>This sequence is the CPU’s </a:t>
            </a:r>
            <a:r>
              <a:rPr lang="en-US" i="1" dirty="0"/>
              <a:t>control flow</a:t>
            </a:r>
            <a:r>
              <a:rPr lang="en-US" dirty="0"/>
              <a:t> (or </a:t>
            </a:r>
            <a:r>
              <a:rPr lang="en-US" i="1" dirty="0"/>
              <a:t>flow of control</a:t>
            </a:r>
            <a:r>
              <a:rPr lang="en-US" dirty="0"/>
              <a:t>)</a:t>
            </a:r>
          </a:p>
          <a:p>
            <a:endParaRPr lang="en-US" dirty="0"/>
          </a:p>
        </p:txBody>
      </p:sp>
      <p:sp>
        <p:nvSpPr>
          <p:cNvPr id="472069" name="Text Box 1029"/>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472071" name="Text Box 1031"/>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8" name="Down Arrow 7"/>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a:extLst>
              <a:ext uri="{FF2B5EF4-FFF2-40B4-BE49-F238E27FC236}">
                <a16:creationId xmlns:a16="http://schemas.microsoft.com/office/drawing/2014/main" id="{7418233A-95CC-43B2-B500-D5D0DBFF050D}"/>
              </a:ext>
            </a:extLst>
          </p:cNvPr>
          <p:cNvSpPr txBox="1"/>
          <p:nvPr/>
        </p:nvSpPr>
        <p:spPr>
          <a:xfrm>
            <a:off x="5562600" y="5375185"/>
            <a:ext cx="3581400" cy="1200329"/>
          </a:xfrm>
          <a:prstGeom prst="rect">
            <a:avLst/>
          </a:prstGeom>
          <a:noFill/>
        </p:spPr>
        <p:txBody>
          <a:bodyPr wrap="square" rtlCol="0">
            <a:spAutoFit/>
          </a:bodyPr>
          <a:lstStyle/>
          <a:p>
            <a:pPr marL="182880" indent="-182880"/>
            <a:r>
              <a:rPr lang="en-US" sz="1800" b="0" dirty="0">
                <a:solidFill>
                  <a:srgbClr val="FF0000"/>
                </a:solidFill>
                <a:latin typeface="Calibri" pitchFamily="34" charset="0"/>
              </a:rPr>
              <a:t>*</a:t>
            </a:r>
            <a:r>
              <a:rPr lang="en-US" sz="1800" b="0" dirty="0">
                <a:latin typeface="Calibri" pitchFamily="34" charset="0"/>
              </a:rPr>
              <a:t> many modern CPUs execute several instructions at once and/or out of program order, but this is invisible to the programmer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7426" name="Rectangle 2"/>
          <p:cNvSpPr>
            <a:spLocks noGrp="1" noChangeArrowheads="1"/>
          </p:cNvSpPr>
          <p:nvPr>
            <p:ph type="title"/>
          </p:nvPr>
        </p:nvSpPr>
        <p:spPr>
          <a:xfrm>
            <a:off x="380088" y="387578"/>
            <a:ext cx="5842000" cy="573088"/>
          </a:xfrm>
        </p:spPr>
        <p:txBody>
          <a:bodyPr/>
          <a:lstStyle/>
          <a:p>
            <a:r>
              <a:rPr lang="en-US"/>
              <a:t>Context Switching</a:t>
            </a:r>
          </a:p>
        </p:txBody>
      </p:sp>
      <p:sp>
        <p:nvSpPr>
          <p:cNvPr id="487427" name="Rectangle 3"/>
          <p:cNvSpPr>
            <a:spLocks noGrp="1" noChangeArrowheads="1"/>
          </p:cNvSpPr>
          <p:nvPr>
            <p:ph type="body" idx="1"/>
          </p:nvPr>
        </p:nvSpPr>
        <p:spPr>
          <a:xfrm>
            <a:off x="381000" y="1104900"/>
            <a:ext cx="8294687" cy="2552700"/>
          </a:xfrm>
        </p:spPr>
        <p:txBody>
          <a:bodyPr/>
          <a:lstStyle/>
          <a:p>
            <a:r>
              <a:rPr lang="en-US" dirty="0"/>
              <a:t>Processes are managed by a shared chunk of memory-resident OS code called the </a:t>
            </a:r>
            <a:r>
              <a:rPr lang="en-US" i="1" dirty="0">
                <a:solidFill>
                  <a:srgbClr val="C00000"/>
                </a:solidFill>
              </a:rPr>
              <a:t>kernel</a:t>
            </a:r>
          </a:p>
          <a:p>
            <a:pPr lvl="1"/>
            <a:r>
              <a:rPr lang="en-US" dirty="0"/>
              <a:t>Important: the kernel is not a separate process, but rather runs as part of some existing process.</a:t>
            </a:r>
          </a:p>
          <a:p>
            <a:r>
              <a:rPr lang="en-US" dirty="0"/>
              <a:t>Control flow passes from one process to another via a </a:t>
            </a:r>
            <a:r>
              <a:rPr lang="en-US" i="1" dirty="0">
                <a:solidFill>
                  <a:srgbClr val="C00000"/>
                </a:solidFill>
              </a:rPr>
              <a:t>context switch</a:t>
            </a:r>
            <a:endParaRPr lang="en-US" dirty="0">
              <a:solidFill>
                <a:srgbClr val="C00000"/>
              </a:solidFill>
            </a:endParaRPr>
          </a:p>
          <a:p>
            <a:pPr marL="457200" lvl="1" indent="0">
              <a:buNone/>
            </a:pPr>
            <a:endParaRPr lang="en-US" dirty="0"/>
          </a:p>
        </p:txBody>
      </p:sp>
      <p:sp>
        <p:nvSpPr>
          <p:cNvPr id="487428" name="Text Box 4"/>
          <p:cNvSpPr txBox="1">
            <a:spLocks noChangeArrowheads="1"/>
          </p:cNvSpPr>
          <p:nvPr/>
        </p:nvSpPr>
        <p:spPr bwMode="auto">
          <a:xfrm>
            <a:off x="2342466" y="35814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487436" name="Text Box 12"/>
          <p:cNvSpPr txBox="1">
            <a:spLocks noChangeArrowheads="1"/>
          </p:cNvSpPr>
          <p:nvPr/>
        </p:nvSpPr>
        <p:spPr bwMode="auto">
          <a:xfrm>
            <a:off x="5422900" y="42672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7" name="Text Box 13"/>
          <p:cNvSpPr txBox="1">
            <a:spLocks noChangeArrowheads="1"/>
          </p:cNvSpPr>
          <p:nvPr/>
        </p:nvSpPr>
        <p:spPr bwMode="auto">
          <a:xfrm>
            <a:off x="5422900" y="46815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38" name="Text Box 14"/>
          <p:cNvSpPr txBox="1">
            <a:spLocks noChangeArrowheads="1"/>
          </p:cNvSpPr>
          <p:nvPr/>
        </p:nvSpPr>
        <p:spPr bwMode="auto">
          <a:xfrm>
            <a:off x="5422900" y="50942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9" name="Text Box 15"/>
          <p:cNvSpPr txBox="1">
            <a:spLocks noChangeArrowheads="1"/>
          </p:cNvSpPr>
          <p:nvPr/>
        </p:nvSpPr>
        <p:spPr bwMode="auto">
          <a:xfrm>
            <a:off x="5405438" y="55308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40" name="Text Box 16"/>
          <p:cNvSpPr txBox="1">
            <a:spLocks noChangeArrowheads="1"/>
          </p:cNvSpPr>
          <p:nvPr/>
        </p:nvSpPr>
        <p:spPr bwMode="auto">
          <a:xfrm>
            <a:off x="5422900" y="59880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2" name="Text Box 28"/>
          <p:cNvSpPr txBox="1">
            <a:spLocks noChangeArrowheads="1"/>
          </p:cNvSpPr>
          <p:nvPr/>
        </p:nvSpPr>
        <p:spPr bwMode="auto">
          <a:xfrm>
            <a:off x="6937375" y="46485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4" name="Text Box 30"/>
          <p:cNvSpPr txBox="1">
            <a:spLocks noChangeArrowheads="1"/>
          </p:cNvSpPr>
          <p:nvPr/>
        </p:nvSpPr>
        <p:spPr bwMode="auto">
          <a:xfrm>
            <a:off x="6937375" y="55180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31" name="Text Box 5"/>
          <p:cNvSpPr txBox="1">
            <a:spLocks noChangeArrowheads="1"/>
          </p:cNvSpPr>
          <p:nvPr/>
        </p:nvSpPr>
        <p:spPr bwMode="auto">
          <a:xfrm>
            <a:off x="533400" y="49530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32" name="Down Arrow 31"/>
          <p:cNvSpPr/>
          <p:nvPr/>
        </p:nvSpPr>
        <p:spPr bwMode="auto">
          <a:xfrm>
            <a:off x="1295400" y="41529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19332</TotalTime>
  <Words>9384</Words>
  <Application>Microsoft Office PowerPoint</Application>
  <PresentationFormat>On-screen Show (4:3)</PresentationFormat>
  <Paragraphs>1755</Paragraphs>
  <Slides>66</Slides>
  <Notes>60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Arial Narrow</vt:lpstr>
      <vt:lpstr>Calibri</vt:lpstr>
      <vt:lpstr>Courier</vt:lpstr>
      <vt:lpstr>Courier New</vt:lpstr>
      <vt:lpstr>Menlo-Regular</vt:lpstr>
      <vt:lpstr>Noto Sans Symbols</vt:lpstr>
      <vt:lpstr>Times New Roman</vt:lpstr>
      <vt:lpstr>Wingdings</vt:lpstr>
      <vt:lpstr>Wingdings 2</vt:lpstr>
      <vt:lpstr>template2007</vt:lpstr>
      <vt:lpstr>Processes and Multitasking  15-213/14-513/15-513: Introduction to Computer Systems 18th Lecture, July 12, 2023</vt:lpstr>
      <vt:lpstr>Today</vt:lpstr>
      <vt:lpstr>Earliest days: One batch job at a time</vt:lpstr>
      <vt:lpstr>How can many people share one computer efficiently?</vt:lpstr>
      <vt:lpstr>Multiprocessing</vt:lpstr>
      <vt:lpstr>Multiprocessing Example</vt:lpstr>
      <vt:lpstr>Processes</vt:lpstr>
      <vt:lpstr>Control Flow</vt:lpstr>
      <vt:lpstr>Context Switching</vt:lpstr>
      <vt:lpstr>Context Switching (Uniprocessor)</vt:lpstr>
      <vt:lpstr>Context Switching (Uniprocessor)</vt:lpstr>
      <vt:lpstr>Context Switching (Uniprocessor)</vt:lpstr>
      <vt:lpstr>Context Switching (Uniprocessor)</vt:lpstr>
      <vt:lpstr>Context Switching (Multicore)</vt:lpstr>
      <vt:lpstr>User View of Concurrent Processes</vt:lpstr>
      <vt:lpstr>Traditional (Uniprocessor) Reality</vt:lpstr>
      <vt:lpstr>How does the kernel take control?</vt:lpstr>
      <vt:lpstr>Today</vt:lpstr>
      <vt:lpstr>System Calls</vt:lpstr>
      <vt:lpstr>All the system calls</vt:lpstr>
      <vt:lpstr>System Call Error Handling</vt:lpstr>
      <vt:lpstr>Error-reporting functions </vt:lpstr>
      <vt:lpstr>Error-handling Wrappers </vt:lpstr>
      <vt:lpstr>Today</vt:lpstr>
      <vt:lpstr>Obtaining Process IDs</vt:lpstr>
      <vt:lpstr>Process States</vt:lpstr>
      <vt:lpstr>Terminating Processes </vt:lpstr>
      <vt:lpstr>Creating Processes</vt:lpstr>
      <vt:lpstr>Conceptual View of fork</vt:lpstr>
      <vt:lpstr>fork Example</vt:lpstr>
      <vt:lpstr>fork Example</vt:lpstr>
      <vt:lpstr>Modeling fork with Process Graphs</vt:lpstr>
      <vt:lpstr>Process Graph Example</vt:lpstr>
      <vt:lpstr>Interpreting Process Graphs</vt:lpstr>
      <vt:lpstr>fork Example: Two consecutive forks</vt:lpstr>
      <vt:lpstr>fork Example: Nested forks in parent</vt:lpstr>
      <vt:lpstr>fork Example: Nested forks in children</vt:lpstr>
      <vt:lpstr>Reaping Child Processes</vt:lpstr>
      <vt:lpstr>Zombie Example</vt:lpstr>
      <vt:lpstr>Non- terminating Child Example</vt:lpstr>
      <vt:lpstr>wait: Synchronizing with Children</vt:lpstr>
      <vt:lpstr>wait: Synchronizing with Children</vt:lpstr>
      <vt:lpstr>wait: Status codes</vt:lpstr>
      <vt:lpstr>Another wait Example</vt:lpstr>
      <vt:lpstr>waitpid: Waiting for a Specific Process</vt:lpstr>
      <vt:lpstr>execve: Loading and Running Programs</vt:lpstr>
      <vt:lpstr>execve Example</vt:lpstr>
      <vt:lpstr>Structure of  the stack when a new program starts</vt:lpstr>
      <vt:lpstr>execve and process memory layout</vt:lpstr>
      <vt:lpstr>Quiz</vt:lpstr>
      <vt:lpstr>Today</vt:lpstr>
      <vt:lpstr>Shell Programs</vt:lpstr>
      <vt:lpstr>Shell Programs</vt:lpstr>
      <vt:lpstr>Simple Shell Example</vt:lpstr>
      <vt:lpstr>Simple Shell Implementation</vt:lpstr>
      <vt:lpstr>Simple Shell eval Function</vt:lpstr>
      <vt:lpstr>Simple Shell eval Function</vt:lpstr>
      <vt:lpstr>Simple Shell eval Function</vt:lpstr>
      <vt:lpstr>Simple Shell eval Function</vt:lpstr>
      <vt:lpstr>Simple Shell eval Function</vt:lpstr>
      <vt:lpstr>Simple Shell eval Function</vt:lpstr>
      <vt:lpstr>Simple Shell eval Function</vt:lpstr>
      <vt:lpstr>Simple Shell eval Function</vt:lpstr>
      <vt:lpstr>Problem with Simple Shell Example</vt:lpstr>
      <vt:lpstr>Summary</vt:lpstr>
      <vt:lpstr>Summary (cont.)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Brian Railing</cp:lastModifiedBy>
  <cp:revision>700</cp:revision>
  <cp:lastPrinted>1999-09-20T15:19:18Z</cp:lastPrinted>
  <dcterms:created xsi:type="dcterms:W3CDTF">2011-10-11T15:51:12Z</dcterms:created>
  <dcterms:modified xsi:type="dcterms:W3CDTF">2023-07-13T17:52:56Z</dcterms:modified>
</cp:coreProperties>
</file>