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5"/>
  </p:notesMasterIdLst>
  <p:handoutMasterIdLst>
    <p:handoutMasterId r:id="rId76"/>
  </p:handoutMasterIdLst>
  <p:sldIdLst>
    <p:sldId id="542" r:id="rId2"/>
    <p:sldId id="1202" r:id="rId3"/>
    <p:sldId id="1437" r:id="rId4"/>
    <p:sldId id="1474" r:id="rId5"/>
    <p:sldId id="1475" r:id="rId6"/>
    <p:sldId id="1204" r:id="rId7"/>
    <p:sldId id="1205" r:id="rId8"/>
    <p:sldId id="1206" r:id="rId9"/>
    <p:sldId id="1276" r:id="rId10"/>
    <p:sldId id="1207" r:id="rId11"/>
    <p:sldId id="1208" r:id="rId12"/>
    <p:sldId id="1286" r:id="rId13"/>
    <p:sldId id="1209" r:id="rId14"/>
    <p:sldId id="1210" r:id="rId15"/>
    <p:sldId id="1262" r:id="rId16"/>
    <p:sldId id="1285" r:id="rId17"/>
    <p:sldId id="1211" r:id="rId18"/>
    <p:sldId id="1212" r:id="rId19"/>
    <p:sldId id="1213" r:id="rId20"/>
    <p:sldId id="1003" r:id="rId21"/>
    <p:sldId id="1476" r:id="rId22"/>
    <p:sldId id="1477" r:id="rId23"/>
    <p:sldId id="1216" r:id="rId24"/>
    <p:sldId id="1217" r:id="rId25"/>
    <p:sldId id="1218" r:id="rId26"/>
    <p:sldId id="1219" r:id="rId27"/>
    <p:sldId id="1300" r:id="rId28"/>
    <p:sldId id="1302" r:id="rId29"/>
    <p:sldId id="1301" r:id="rId30"/>
    <p:sldId id="1303" r:id="rId31"/>
    <p:sldId id="1306" r:id="rId32"/>
    <p:sldId id="1220" r:id="rId33"/>
    <p:sldId id="1221" r:id="rId34"/>
    <p:sldId id="1222" r:id="rId35"/>
    <p:sldId id="1307" r:id="rId36"/>
    <p:sldId id="1223" r:id="rId37"/>
    <p:sldId id="1224" r:id="rId38"/>
    <p:sldId id="1253" r:id="rId39"/>
    <p:sldId id="1254" r:id="rId40"/>
    <p:sldId id="1225" r:id="rId41"/>
    <p:sldId id="1226" r:id="rId42"/>
    <p:sldId id="1261" r:id="rId43"/>
    <p:sldId id="1227" r:id="rId44"/>
    <p:sldId id="1228" r:id="rId45"/>
    <p:sldId id="1229" r:id="rId46"/>
    <p:sldId id="1230" r:id="rId47"/>
    <p:sldId id="1247" r:id="rId48"/>
    <p:sldId id="1266" r:id="rId49"/>
    <p:sldId id="1268" r:id="rId50"/>
    <p:sldId id="1269" r:id="rId51"/>
    <p:sldId id="1267" r:id="rId52"/>
    <p:sldId id="1270" r:id="rId53"/>
    <p:sldId id="1260" r:id="rId54"/>
    <p:sldId id="1272" r:id="rId55"/>
    <p:sldId id="1314" r:id="rId56"/>
    <p:sldId id="1255" r:id="rId57"/>
    <p:sldId id="1256" r:id="rId58"/>
    <p:sldId id="1273" r:id="rId59"/>
    <p:sldId id="1274" r:id="rId60"/>
    <p:sldId id="1275" r:id="rId61"/>
    <p:sldId id="1277" r:id="rId62"/>
    <p:sldId id="1478" r:id="rId63"/>
    <p:sldId id="1278" r:id="rId64"/>
    <p:sldId id="1279" r:id="rId65"/>
    <p:sldId id="1280" r:id="rId66"/>
    <p:sldId id="1250" r:id="rId67"/>
    <p:sldId id="1232" r:id="rId68"/>
    <p:sldId id="1233" r:id="rId69"/>
    <p:sldId id="1281" r:id="rId70"/>
    <p:sldId id="1234" r:id="rId71"/>
    <p:sldId id="1235" r:id="rId72"/>
    <p:sldId id="1236" r:id="rId73"/>
    <p:sldId id="1237" r:id="rId74"/>
  </p:sldIdLst>
  <p:sldSz cx="9144000" cy="6858000" type="screen4x3"/>
  <p:notesSz cx="7302500" cy="9586913"/>
  <p:custDataLst>
    <p:tags r:id="rId77"/>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8D8D"/>
    <a:srgbClr val="DED8C4"/>
    <a:srgbClr val="E9E1C9"/>
    <a:srgbClr val="F7F5CD"/>
    <a:srgbClr val="990000"/>
    <a:srgbClr val="D5F1CF"/>
    <a:srgbClr val="F1C7C7"/>
    <a:srgbClr val="F6F5BD"/>
    <a:srgbClr val="E7DDBB"/>
    <a:srgbClr val="DDC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autoAdjust="0"/>
    <p:restoredTop sz="91478" autoAdjust="0"/>
  </p:normalViewPr>
  <p:slideViewPr>
    <p:cSldViewPr snapToObjects="1">
      <p:cViewPr varScale="1">
        <p:scale>
          <a:sx n="67" d="100"/>
          <a:sy n="67" d="100"/>
        </p:scale>
        <p:origin x="1326" y="60"/>
      </p:cViewPr>
      <p:guideLst>
        <p:guide orient="horz" pos="2160"/>
        <p:guide pos="2880"/>
      </p:guideLst>
    </p:cSldViewPr>
  </p:slideViewPr>
  <p:notesTextViewPr>
    <p:cViewPr>
      <p:scale>
        <a:sx n="3" d="2"/>
        <a:sy n="3" d="2"/>
      </p:scale>
      <p:origin x="0" y="0"/>
    </p:cViewPr>
  </p:notesTextViewPr>
  <p:sorterViewPr>
    <p:cViewPr varScale="1">
      <p:scale>
        <a:sx n="1" d="1"/>
        <a:sy n="1" d="1"/>
      </p:scale>
      <p:origin x="0" y="-1374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88216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8172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r>
              <a:rPr lang="en-US" dirty="0"/>
              <a:t>Three options after exception handler completes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2516535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5322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82" name="Text Box 2"/>
          <p:cNvSpPr txBox="1">
            <a:spLocks noChangeArrowheads="1"/>
          </p:cNvSpPr>
          <p:nvPr/>
        </p:nvSpPr>
        <p:spPr bwMode="auto">
          <a:xfrm>
            <a:off x="1211159" y="703032"/>
            <a:ext cx="4565716" cy="3467573"/>
          </a:xfrm>
          <a:prstGeom prst="rect">
            <a:avLst/>
          </a:prstGeom>
          <a:solidFill>
            <a:srgbClr val="FFFFFF"/>
          </a:solidFill>
          <a:ln w="9525">
            <a:solidFill>
              <a:srgbClr val="000000"/>
            </a:solidFill>
            <a:miter lim="800000"/>
            <a:headEnd/>
            <a:tailEnd/>
          </a:ln>
          <a:effectLst/>
        </p:spPr>
        <p:txBody>
          <a:bodyPr wrap="none" lIns="87934" tIns="43967" rIns="87934" bIns="43967" anchor="ctr"/>
          <a:lstStyle/>
          <a:p>
            <a:endParaRPr lang="en-US" dirty="0">
              <a:latin typeface="Calibri" pitchFamily="34" charset="0"/>
            </a:endParaRPr>
          </a:p>
        </p:txBody>
      </p:sp>
      <p:sp>
        <p:nvSpPr>
          <p:cNvPr id="686083" name="Rectangle 3"/>
          <p:cNvSpPr txBox="1">
            <a:spLocks noGrp="1" noChangeArrowheads="1"/>
          </p:cNvSpPr>
          <p:nvPr>
            <p:ph type="body"/>
          </p:nvPr>
        </p:nvSpPr>
        <p:spPr>
          <a:ln/>
        </p:spPr>
        <p:txBody>
          <a:bodyPr wrap="none" anchor="ctr"/>
          <a:lstStyle/>
          <a:p>
            <a:r>
              <a:rPr lang="en-US" dirty="0"/>
              <a:t>./</a:t>
            </a:r>
            <a:r>
              <a:rPr lang="en-US" dirty="0" err="1"/>
              <a:t>shellex</a:t>
            </a:r>
            <a:endParaRPr lang="en-US" dirty="0"/>
          </a:p>
          <a:p>
            <a:r>
              <a:rPr lang="en-US" dirty="0"/>
              <a:t>&gt;./delay</a:t>
            </a:r>
            <a:r>
              <a:rPr lang="en-US" baseline="0" dirty="0"/>
              <a:t> 10 &amp;</a:t>
            </a:r>
          </a:p>
          <a:p>
            <a:r>
              <a:rPr lang="en-US" baseline="0" dirty="0"/>
              <a:t>&gt;/bin/</a:t>
            </a:r>
            <a:r>
              <a:rPr lang="en-US" baseline="0" dirty="0" err="1"/>
              <a:t>ps</a:t>
            </a:r>
            <a:endParaRPr lang="en-US" baseline="0" dirty="0"/>
          </a:p>
          <a:p>
            <a:r>
              <a:rPr lang="en-US" baseline="0" dirty="0"/>
              <a:t>...</a:t>
            </a:r>
          </a:p>
          <a:p>
            <a:r>
              <a:rPr lang="en-US" baseline="0" dirty="0"/>
              <a:t>&gt;/bin/</a:t>
            </a:r>
            <a:r>
              <a:rPr lang="en-US" baseline="0" dirty="0" err="1"/>
              <a:t>ps</a:t>
            </a:r>
            <a:endParaRPr lang="en-US" baseline="0" dirty="0"/>
          </a:p>
          <a:p>
            <a:endParaRPr lang="en-US" baseline="0" dirty="0"/>
          </a:p>
          <a:p>
            <a:endParaRPr lang="en-US" dirty="0"/>
          </a:p>
        </p:txBody>
      </p:sp>
    </p:spTree>
    <p:extLst>
      <p:ext uri="{BB962C8B-B14F-4D97-AF65-F5344CB8AC3E}">
        <p14:creationId xmlns:p14="http://schemas.microsoft.com/office/powerpoint/2010/main" val="3721423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8130" name="Text Box 2"/>
          <p:cNvSpPr txBox="1">
            <a:spLocks noChangeArrowheads="1"/>
          </p:cNvSpPr>
          <p:nvPr/>
        </p:nvSpPr>
        <p:spPr bwMode="auto">
          <a:xfrm>
            <a:off x="1211159" y="703032"/>
            <a:ext cx="4565716" cy="3467573"/>
          </a:xfrm>
          <a:prstGeom prst="rect">
            <a:avLst/>
          </a:prstGeom>
          <a:solidFill>
            <a:srgbClr val="FFFFFF"/>
          </a:solidFill>
          <a:ln w="9525">
            <a:solidFill>
              <a:srgbClr val="000000"/>
            </a:solidFill>
            <a:miter lim="800000"/>
            <a:headEnd/>
            <a:tailEnd/>
          </a:ln>
          <a:effectLst/>
        </p:spPr>
        <p:txBody>
          <a:bodyPr wrap="none" lIns="87934" tIns="43967" rIns="87934" bIns="43967" anchor="ctr"/>
          <a:lstStyle/>
          <a:p>
            <a:endParaRPr lang="en-US" dirty="0">
              <a:latin typeface="Calibri" pitchFamily="34" charset="0"/>
            </a:endParaRPr>
          </a:p>
        </p:txBody>
      </p:sp>
      <p:sp>
        <p:nvSpPr>
          <p:cNvPr id="688131" name="Rectangle 3"/>
          <p:cNvSpPr txBox="1">
            <a:spLocks noGrp="1" noChangeArrowheads="1"/>
          </p:cNvSpPr>
          <p:nvPr>
            <p:ph type="body"/>
          </p:nvPr>
        </p:nvSpPr>
        <p:spPr>
          <a:ln/>
        </p:spPr>
        <p:txBody>
          <a:bodyPr wrap="none" anchor="ctr"/>
          <a:lstStyle/>
          <a:p>
            <a:endParaRPr lang="en-US"/>
          </a:p>
        </p:txBody>
      </p:sp>
    </p:spTree>
    <p:extLst>
      <p:ext uri="{BB962C8B-B14F-4D97-AF65-F5344CB8AC3E}">
        <p14:creationId xmlns:p14="http://schemas.microsoft.com/office/powerpoint/2010/main" val="2813136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2459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r>
              <a:rPr lang="en-US" dirty="0"/>
              <a:t>Terminology problem: The book talks about signals being “delivered” and it means this.  The </a:t>
            </a:r>
            <a:r>
              <a:rPr lang="en-US" dirty="0" err="1"/>
              <a:t>manpages</a:t>
            </a:r>
            <a:r>
              <a:rPr lang="en-US" dirty="0"/>
              <a:t>, on the other hand, use “delivered” to mean a different thing that I’m going to talk about next.  Watch out for that.  I’m going to avoid saying “delivered” from now on.</a:t>
            </a:r>
          </a:p>
        </p:txBody>
      </p:sp>
    </p:spTree>
    <p:extLst>
      <p:ext uri="{BB962C8B-B14F-4D97-AF65-F5344CB8AC3E}">
        <p14:creationId xmlns:p14="http://schemas.microsoft.com/office/powerpoint/2010/main" val="375407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5555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4898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3119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3150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1639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r>
              <a:rPr lang="en-US" dirty="0"/>
              <a:t>This is the process that the </a:t>
            </a:r>
            <a:r>
              <a:rPr lang="en-US" dirty="0" err="1"/>
              <a:t>manpages</a:t>
            </a:r>
            <a:r>
              <a:rPr lang="en-US" dirty="0"/>
              <a:t> call “delivering” a signal.</a:t>
            </a:r>
          </a:p>
        </p:txBody>
      </p:sp>
    </p:spTree>
    <p:extLst>
      <p:ext uri="{BB962C8B-B14F-4D97-AF65-F5344CB8AC3E}">
        <p14:creationId xmlns:p14="http://schemas.microsoft.com/office/powerpoint/2010/main" val="1043068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82" name="Text Box 2"/>
          <p:cNvSpPr txBox="1">
            <a:spLocks noChangeArrowheads="1"/>
          </p:cNvSpPr>
          <p:nvPr/>
        </p:nvSpPr>
        <p:spPr bwMode="auto">
          <a:xfrm>
            <a:off x="1211159" y="703032"/>
            <a:ext cx="4565716" cy="3467573"/>
          </a:xfrm>
          <a:prstGeom prst="rect">
            <a:avLst/>
          </a:prstGeom>
          <a:solidFill>
            <a:srgbClr val="FFFFFF"/>
          </a:solidFill>
          <a:ln w="9525">
            <a:solidFill>
              <a:srgbClr val="000000"/>
            </a:solidFill>
            <a:miter lim="800000"/>
            <a:headEnd/>
            <a:tailEnd/>
          </a:ln>
          <a:effectLst/>
        </p:spPr>
        <p:txBody>
          <a:bodyPr wrap="none" lIns="87934" tIns="43967" rIns="87934" bIns="43967"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686083" name="Rectangle 3"/>
          <p:cNvSpPr txBox="1">
            <a:spLocks noGrp="1" noChangeArrowheads="1"/>
          </p:cNvSpPr>
          <p:nvPr>
            <p:ph type="body"/>
          </p:nvPr>
        </p:nvSpPr>
        <p:spPr>
          <a:ln/>
        </p:spPr>
        <p:txBody>
          <a:bodyPr wrap="none" anchor="ctr"/>
          <a:lstStyle/>
          <a:p>
            <a:r>
              <a:rPr lang="en-US" baseline="0" dirty="0"/>
              <a:t>As a reminder, we left off last week with this problem.  A shell needs to run indefinitely, it needs to reap background processes, but it can’t block in wait() for them because it needs to read the next command instead.  How does it know when to call wait()</a:t>
            </a:r>
          </a:p>
          <a:p>
            <a:endParaRPr lang="en-US" baseline="0" dirty="0"/>
          </a:p>
          <a:p>
            <a:r>
              <a:rPr lang="en-US" baseline="0" dirty="0"/>
              <a:t>More generally, how can we write code that needs to react to more than one possible external event, whichever comes first?</a:t>
            </a:r>
          </a:p>
        </p:txBody>
      </p:sp>
    </p:spTree>
    <p:extLst>
      <p:ext uri="{BB962C8B-B14F-4D97-AF65-F5344CB8AC3E}">
        <p14:creationId xmlns:p14="http://schemas.microsoft.com/office/powerpoint/2010/main" val="3721423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r>
              <a:rPr lang="en-US" dirty="0"/>
              <a:t>“blocked when sent by other processes” – this is the set of signals that are normally triggered by CPU exceptions. If you block them, the kernel honors the block when some other process sends the signal (kill -11 </a:t>
            </a:r>
            <a:r>
              <a:rPr lang="en-US" dirty="0" err="1"/>
              <a:t>pid</a:t>
            </a:r>
            <a:r>
              <a:rPr lang="en-US" dirty="0"/>
              <a:t>) but not when the CPU exception happens.</a:t>
            </a:r>
          </a:p>
        </p:txBody>
      </p:sp>
    </p:spTree>
    <p:extLst>
      <p:ext uri="{BB962C8B-B14F-4D97-AF65-F5344CB8AC3E}">
        <p14:creationId xmlns:p14="http://schemas.microsoft.com/office/powerpoint/2010/main" val="27949122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0360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2235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4038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r>
              <a:rPr lang="en-US" dirty="0"/>
              <a:t>./delay 100 &amp;</a:t>
            </a:r>
          </a:p>
          <a:p>
            <a:endParaRPr lang="en-US" dirty="0"/>
          </a:p>
          <a:p>
            <a:r>
              <a:rPr lang="en-US" dirty="0" err="1"/>
              <a:t>ps</a:t>
            </a:r>
            <a:endParaRPr lang="en-US" dirty="0"/>
          </a:p>
          <a:p>
            <a:endParaRPr lang="en-US" dirty="0"/>
          </a:p>
          <a:p>
            <a:r>
              <a:rPr lang="en-US" dirty="0"/>
              <a:t>kill -9</a:t>
            </a:r>
            <a:r>
              <a:rPr lang="en-US" baseline="0" dirty="0"/>
              <a:t> XXX</a:t>
            </a:r>
          </a:p>
          <a:p>
            <a:endParaRPr lang="en-US" baseline="0" dirty="0"/>
          </a:p>
          <a:p>
            <a:r>
              <a:rPr lang="en-US" baseline="0" dirty="0" err="1"/>
              <a:t>ps</a:t>
            </a:r>
            <a:endParaRPr lang="en-US" baseline="0" dirty="0"/>
          </a:p>
          <a:p>
            <a:endParaRPr lang="en-US" dirty="0"/>
          </a:p>
        </p:txBody>
      </p:sp>
    </p:spTree>
    <p:extLst>
      <p:ext uri="{BB962C8B-B14F-4D97-AF65-F5344CB8AC3E}">
        <p14:creationId xmlns:p14="http://schemas.microsoft.com/office/powerpoint/2010/main" val="3059601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1260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r>
              <a:rPr lang="en-US" dirty="0"/>
              <a:t>Can also use kill command:</a:t>
            </a:r>
          </a:p>
          <a:p>
            <a:endParaRPr lang="en-US" dirty="0"/>
          </a:p>
          <a:p>
            <a:r>
              <a:rPr lang="en-US" dirty="0"/>
              <a:t>./forks 17</a:t>
            </a:r>
            <a:r>
              <a:rPr lang="en-US" baseline="0" dirty="0"/>
              <a:t> &amp;</a:t>
            </a:r>
          </a:p>
          <a:p>
            <a:r>
              <a:rPr lang="en-US" baseline="0" dirty="0"/>
              <a:t>kill  (parent)  (Only kills parent)</a:t>
            </a:r>
          </a:p>
          <a:p>
            <a:endParaRPr lang="en-US" baseline="0" dirty="0"/>
          </a:p>
          <a:p>
            <a:r>
              <a:rPr lang="en-US" baseline="0" dirty="0"/>
              <a:t>./forks 17 &amp;</a:t>
            </a:r>
          </a:p>
          <a:p>
            <a:r>
              <a:rPr lang="en-US" baseline="0" dirty="0"/>
              <a:t>kill  (child) (Child becomes a zombie)</a:t>
            </a:r>
          </a:p>
          <a:p>
            <a:endParaRPr lang="en-US" baseline="0" dirty="0"/>
          </a:p>
          <a:p>
            <a:endParaRPr lang="en-US" baseline="0" dirty="0"/>
          </a:p>
        </p:txBody>
      </p:sp>
    </p:spTree>
    <p:extLst>
      <p:ext uri="{BB962C8B-B14F-4D97-AF65-F5344CB8AC3E}">
        <p14:creationId xmlns:p14="http://schemas.microsoft.com/office/powerpoint/2010/main" val="2963097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r>
              <a:rPr lang="en-US" dirty="0"/>
              <a:t>Interesting to use </a:t>
            </a:r>
            <a:r>
              <a:rPr lang="en-US" dirty="0" err="1"/>
              <a:t>interpositioning</a:t>
            </a:r>
            <a:r>
              <a:rPr lang="en-US" baseline="0" dirty="0"/>
              <a:t>  code</a:t>
            </a:r>
          </a:p>
          <a:p>
            <a:endParaRPr lang="en-US" baseline="0" dirty="0"/>
          </a:p>
          <a:p>
            <a:r>
              <a:rPr lang="en-US" baseline="0" dirty="0" err="1"/>
              <a:t>setenv</a:t>
            </a:r>
            <a:r>
              <a:rPr lang="en-US" baseline="0" dirty="0"/>
              <a:t> LD_PRELOAD ./</a:t>
            </a:r>
            <a:r>
              <a:rPr lang="en-US" baseline="0" dirty="0" err="1"/>
              <a:t>myfork.so</a:t>
            </a:r>
            <a:endParaRPr lang="en-US" baseline="0" dirty="0"/>
          </a:p>
          <a:p>
            <a:endParaRPr lang="en-US" baseline="0" dirty="0"/>
          </a:p>
          <a:p>
            <a:r>
              <a:rPr lang="en-US" baseline="0" dirty="0" err="1"/>
              <a:t>setenv</a:t>
            </a:r>
            <a:r>
              <a:rPr lang="en-US" baseline="0" dirty="0"/>
              <a:t> CHILD</a:t>
            </a:r>
          </a:p>
          <a:p>
            <a:endParaRPr lang="en-US" baseline="0" dirty="0"/>
          </a:p>
          <a:p>
            <a:r>
              <a:rPr lang="en-US" baseline="0" dirty="0"/>
              <a:t>./forks 12</a:t>
            </a:r>
          </a:p>
          <a:p>
            <a:endParaRPr lang="en-US" baseline="0" dirty="0"/>
          </a:p>
          <a:p>
            <a:endParaRPr lang="en-US" baseline="0" dirty="0"/>
          </a:p>
          <a:p>
            <a:endParaRPr lang="en-US" baseline="0" dirty="0"/>
          </a:p>
        </p:txBody>
      </p:sp>
    </p:spTree>
    <p:extLst>
      <p:ext uri="{BB962C8B-B14F-4D97-AF65-F5344CB8AC3E}">
        <p14:creationId xmlns:p14="http://schemas.microsoft.com/office/powerpoint/2010/main" val="4259180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5155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7619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talk about how a </a:t>
            </a:r>
            <a:r>
              <a:rPr lang="en-US" i="1" dirty="0"/>
              <a:t>process</a:t>
            </a:r>
            <a:r>
              <a:rPr lang="en-US" dirty="0"/>
              <a:t> reacts to multiple kinds of external event, though, we need to talk about how the </a:t>
            </a:r>
            <a:r>
              <a:rPr lang="en-US" i="1" dirty="0"/>
              <a:t>CPU</a:t>
            </a:r>
            <a:r>
              <a:rPr lang="en-US" dirty="0"/>
              <a:t> reacts to external events.</a:t>
            </a:r>
          </a:p>
          <a:p>
            <a:endParaRPr lang="en-US" dirty="0"/>
          </a:p>
          <a:p>
            <a:r>
              <a:rPr lang="en-US" dirty="0"/>
              <a:t>And once again we’re going back to the 1960s.  The external events people were worried about, when they designed the CPU mechanism for external events that we still use today, were things like ‘the line printer has caught fire’.  This thing could print so fast that if it wasn’t kept very clean and lubricated, the friction of the paper running through the machine would set the paper on fire.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a:t>
            </a:fld>
            <a:endParaRPr lang="en-US"/>
          </a:p>
        </p:txBody>
      </p:sp>
    </p:spTree>
    <p:extLst>
      <p:ext uri="{BB962C8B-B14F-4D97-AF65-F5344CB8AC3E}">
        <p14:creationId xmlns:p14="http://schemas.microsoft.com/office/powerpoint/2010/main" val="245088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r>
              <a:rPr lang="en-US" dirty="0"/>
              <a:t>This is different from CPU exception handlers.  If your OS doesn’t provide an exception handler for all possible CPU exceptions, the entire computer will crash when the CPU tries to invoke a missing exception handler.</a:t>
            </a:r>
          </a:p>
        </p:txBody>
      </p:sp>
    </p:spTree>
    <p:extLst>
      <p:ext uri="{BB962C8B-B14F-4D97-AF65-F5344CB8AC3E}">
        <p14:creationId xmlns:p14="http://schemas.microsoft.com/office/powerpoint/2010/main" val="39758718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r>
              <a:rPr lang="en-US" dirty="0"/>
              <a:t>Warning: This slide deck talks about the signal function because it’s simpler, but you should use another function called </a:t>
            </a:r>
            <a:r>
              <a:rPr lang="en-US" dirty="0" err="1"/>
              <a:t>sigaction</a:t>
            </a:r>
            <a:r>
              <a:rPr lang="en-US" dirty="0"/>
              <a:t>, instead.</a:t>
            </a:r>
          </a:p>
        </p:txBody>
      </p:sp>
    </p:spTree>
    <p:extLst>
      <p:ext uri="{BB962C8B-B14F-4D97-AF65-F5344CB8AC3E}">
        <p14:creationId xmlns:p14="http://schemas.microsoft.com/office/powerpoint/2010/main" val="1967917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r>
              <a:rPr lang="en-US" dirty="0"/>
              <a:t>Try running:</a:t>
            </a:r>
          </a:p>
          <a:p>
            <a:endParaRPr lang="en-US" dirty="0"/>
          </a:p>
          <a:p>
            <a:r>
              <a:rPr lang="en-US" dirty="0"/>
              <a:t>./</a:t>
            </a:r>
            <a:r>
              <a:rPr lang="en-US" dirty="0" err="1"/>
              <a:t>sigint</a:t>
            </a:r>
            <a:endParaRPr lang="en-US" dirty="0"/>
          </a:p>
          <a:p>
            <a:r>
              <a:rPr lang="en-US" dirty="0"/>
              <a:t>ctrl-C</a:t>
            </a:r>
          </a:p>
          <a:p>
            <a:endParaRPr lang="en-US" dirty="0"/>
          </a:p>
          <a:p>
            <a:r>
              <a:rPr lang="en-US" dirty="0"/>
              <a:t>Code not entirely reliable,</a:t>
            </a:r>
            <a:r>
              <a:rPr lang="en-US" baseline="0" dirty="0"/>
              <a:t> if there’s a delay in pause</a:t>
            </a:r>
          </a:p>
          <a:p>
            <a:endParaRPr lang="en-US" dirty="0"/>
          </a:p>
          <a:p>
            <a:endParaRPr lang="en-US" dirty="0"/>
          </a:p>
          <a:p>
            <a:endParaRPr lang="en-US" dirty="0"/>
          </a:p>
        </p:txBody>
      </p:sp>
    </p:spTree>
    <p:extLst>
      <p:ext uri="{BB962C8B-B14F-4D97-AF65-F5344CB8AC3E}">
        <p14:creationId xmlns:p14="http://schemas.microsoft.com/office/powerpoint/2010/main" val="4063224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06761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6234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r>
              <a:rPr lang="en-US" dirty="0"/>
              <a:t>./forks 14</a:t>
            </a:r>
          </a:p>
          <a:p>
            <a:endParaRPr lang="en-US" dirty="0"/>
          </a:p>
          <a:p>
            <a:r>
              <a:rPr lang="en-US" dirty="0"/>
              <a:t>Hangs.</a:t>
            </a:r>
          </a:p>
          <a:p>
            <a:endParaRPr lang="en-US" dirty="0"/>
          </a:p>
          <a:p>
            <a:r>
              <a:rPr lang="en-US" dirty="0"/>
              <a:t>Multiple children signal before handler runs once.  Children waiting to be reaped are dropped because handler only gets one per invocation.</a:t>
            </a:r>
          </a:p>
          <a:p>
            <a:endParaRPr lang="en-US" dirty="0"/>
          </a:p>
          <a:p>
            <a:endParaRPr lang="en-US" dirty="0"/>
          </a:p>
        </p:txBody>
      </p:sp>
    </p:spTree>
    <p:extLst>
      <p:ext uri="{BB962C8B-B14F-4D97-AF65-F5344CB8AC3E}">
        <p14:creationId xmlns:p14="http://schemas.microsoft.com/office/powerpoint/2010/main" val="29176645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dirty="0"/>
              <a:t>Run with delays for both child &amp; parent</a:t>
            </a:r>
          </a:p>
        </p:txBody>
      </p:sp>
    </p:spTree>
    <p:extLst>
      <p:ext uri="{BB962C8B-B14F-4D97-AF65-F5344CB8AC3E}">
        <p14:creationId xmlns:p14="http://schemas.microsoft.com/office/powerpoint/2010/main" val="26706814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Procmask</a:t>
            </a:r>
            <a:r>
              <a:rPr lang="en-US" dirty="0"/>
              <a:t> save, restore.  Man for first </a:t>
            </a:r>
            <a:r>
              <a:rPr lang="en-US" dirty="0" err="1"/>
              <a:t>arg</a:t>
            </a:r>
            <a:r>
              <a:rPr lang="en-US" dirty="0"/>
              <a:t> meaning.  Typical use here.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58</a:t>
            </a:fld>
            <a:endParaRPr lang="en-US"/>
          </a:p>
        </p:txBody>
      </p:sp>
    </p:spTree>
    <p:extLst>
      <p:ext uri="{BB962C8B-B14F-4D97-AF65-F5344CB8AC3E}">
        <p14:creationId xmlns:p14="http://schemas.microsoft.com/office/powerpoint/2010/main" val="4203583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Note: still busted; date finishes before </a:t>
            </a:r>
            <a:r>
              <a:rPr lang="en-US" dirty="0" err="1"/>
              <a:t>addjob</a:t>
            </a:r>
            <a:r>
              <a:rPr lang="en-US" dirty="0"/>
              <a:t> runs.  </a:t>
            </a:r>
            <a:r>
              <a:rPr lang="en-US" dirty="0" err="1"/>
              <a:t>Sigchildhandler</a:t>
            </a:r>
            <a:r>
              <a:rPr lang="en-US" dirty="0"/>
              <a:t> runs </a:t>
            </a:r>
            <a:r>
              <a:rPr lang="en-US" dirty="0" err="1"/>
              <a:t>deletejob</a:t>
            </a:r>
            <a:r>
              <a:rPr lang="en-US" dirty="0"/>
              <a:t> before </a:t>
            </a:r>
            <a:r>
              <a:rPr lang="en-US" dirty="0" err="1"/>
              <a:t>addjob</a:t>
            </a:r>
            <a:r>
              <a:rPr lang="en-US" dirty="0"/>
              <a:t> completes.    (due to not yet blocked.</a:t>
            </a:r>
          </a:p>
          <a:p>
            <a:endParaRPr lang="en-US" dirty="0"/>
          </a:p>
          <a:p>
            <a:r>
              <a:rPr lang="en-US" dirty="0"/>
              <a:t>./procmask1</a:t>
            </a:r>
          </a:p>
          <a:p>
            <a:endParaRPr lang="en-US" dirty="0"/>
          </a:p>
          <a:p>
            <a:r>
              <a:rPr lang="en-US" dirty="0" err="1"/>
              <a:t>setenv</a:t>
            </a:r>
            <a:r>
              <a:rPr lang="en-US" baseline="0" dirty="0"/>
              <a:t> CHILD</a:t>
            </a:r>
          </a:p>
          <a:p>
            <a:endParaRPr lang="en-US" baseline="0" dirty="0"/>
          </a:p>
          <a:p>
            <a:r>
              <a:rPr lang="en-US" baseline="0" dirty="0"/>
              <a:t>./procmask1</a:t>
            </a:r>
          </a:p>
          <a:p>
            <a:endParaRPr lang="en-US" baseline="0" dirty="0"/>
          </a:p>
          <a:p>
            <a:r>
              <a:rPr lang="en-US" baseline="0" dirty="0" err="1"/>
              <a:t>Cntl</a:t>
            </a:r>
            <a:r>
              <a:rPr lang="en-US" baseline="0" dirty="0"/>
              <a:t>-C to stop infinite loop</a:t>
            </a:r>
          </a:p>
          <a:p>
            <a:endParaRPr lang="en-US" baseline="0"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59</a:t>
            </a:fld>
            <a:endParaRPr lang="en-US"/>
          </a:p>
        </p:txBody>
      </p:sp>
    </p:spTree>
    <p:extLst>
      <p:ext uri="{BB962C8B-B14F-4D97-AF65-F5344CB8AC3E}">
        <p14:creationId xmlns:p14="http://schemas.microsoft.com/office/powerpoint/2010/main" val="6371187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./procmask2</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60</a:t>
            </a:fld>
            <a:endParaRPr lang="en-US"/>
          </a:p>
        </p:txBody>
      </p:sp>
    </p:spTree>
    <p:extLst>
      <p:ext uri="{BB962C8B-B14F-4D97-AF65-F5344CB8AC3E}">
        <p14:creationId xmlns:p14="http://schemas.microsoft.com/office/powerpoint/2010/main" val="4012326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joking nod to history, even today, the Linux kernel uses “lp0 on fire” – lp0, line printer number zero – as its error message when something’s gone generically wrong with a directly connected printer.</a:t>
            </a:r>
          </a:p>
          <a:p>
            <a:endParaRPr lang="en-US" dirty="0"/>
          </a:p>
          <a:p>
            <a:r>
              <a:rPr lang="en-US" dirty="0"/>
              <a:t>But again, the question for today is, “how does the computer even know?”</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a:t>
            </a:fld>
            <a:endParaRPr lang="en-US"/>
          </a:p>
        </p:txBody>
      </p:sp>
    </p:spTree>
    <p:extLst>
      <p:ext uri="{BB962C8B-B14F-4D97-AF65-F5344CB8AC3E}">
        <p14:creationId xmlns:p14="http://schemas.microsoft.com/office/powerpoint/2010/main" val="21958276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62</a:t>
            </a:fld>
            <a:endParaRPr lang="en-US"/>
          </a:p>
        </p:txBody>
      </p:sp>
    </p:spTree>
    <p:extLst>
      <p:ext uri="{BB962C8B-B14F-4D97-AF65-F5344CB8AC3E}">
        <p14:creationId xmlns:p14="http://schemas.microsoft.com/office/powerpoint/2010/main" val="3301599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race case – can deadlock if we start waiting in pause after the handler has already run</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63</a:t>
            </a:fld>
            <a:endParaRPr lang="en-US"/>
          </a:p>
        </p:txBody>
      </p:sp>
    </p:spTree>
    <p:extLst>
      <p:ext uri="{BB962C8B-B14F-4D97-AF65-F5344CB8AC3E}">
        <p14:creationId xmlns:p14="http://schemas.microsoft.com/office/powerpoint/2010/main" val="33283275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66</a:t>
            </a:fld>
            <a:endParaRPr lang="en-US" dirty="0"/>
          </a:p>
        </p:txBody>
      </p:sp>
    </p:spTree>
    <p:extLst>
      <p:ext uri="{BB962C8B-B14F-4D97-AF65-F5344CB8AC3E}">
        <p14:creationId xmlns:p14="http://schemas.microsoft.com/office/powerpoint/2010/main" val="23557232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85206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69423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20650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6004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39665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7385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8" name="Rectangle 7"/>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anvas.cmu.edu/courses/34989/quizzes/10305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8077200" cy="1470025"/>
          </a:xfrm>
        </p:spPr>
        <p:txBody>
          <a:bodyPr/>
          <a:lstStyle/>
          <a:p>
            <a:pPr marL="0" indent="0"/>
            <a:r>
              <a:rPr lang="en-US" dirty="0"/>
              <a:t>Exceptional Control Flow</a:t>
            </a:r>
            <a:br>
              <a:rPr lang="en-US" dirty="0"/>
            </a:br>
            <a:br>
              <a:rPr lang="en-US" dirty="0"/>
            </a:br>
            <a:r>
              <a:rPr lang="en-US" sz="2000" b="0" dirty="0"/>
              <a:t>15-213/15-513: Introduction to Computer Systems</a:t>
            </a:r>
            <a:br>
              <a:rPr lang="en-US" sz="2000" b="0" dirty="0"/>
            </a:br>
            <a:r>
              <a:rPr lang="en-US" sz="2000" b="0" dirty="0"/>
              <a:t>19</a:t>
            </a:r>
            <a:r>
              <a:rPr lang="en-US" sz="2000" b="0" baseline="30000" dirty="0"/>
              <a:t>th</a:t>
            </a:r>
            <a:r>
              <a:rPr lang="en-US" sz="2000" b="0" dirty="0"/>
              <a:t> Lecture, July 13, 2023</a:t>
            </a:r>
          </a:p>
        </p:txBody>
      </p:sp>
      <p:sp>
        <p:nvSpPr>
          <p:cNvPr id="2" name="TextBox 1"/>
          <p:cNvSpPr txBox="1"/>
          <p:nvPr/>
        </p:nvSpPr>
        <p:spPr>
          <a:xfrm>
            <a:off x="-965200" y="825500"/>
            <a:ext cx="184666" cy="369332"/>
          </a:xfrm>
          <a:prstGeom prst="rect">
            <a:avLst/>
          </a:prstGeom>
          <a:noFill/>
        </p:spPr>
        <p:txBody>
          <a:bodyPr wrap="none" rtlCol="0">
            <a:spAutoFit/>
          </a:bodyPr>
          <a:lstStyle/>
          <a:p>
            <a:endParaRPr lang="en-US" sz="1800" dirty="0">
              <a:latin typeface="Calibri" pitchFamily="34" charset="0"/>
            </a:endParaRPr>
          </a:p>
        </p:txBody>
      </p:sp>
      <p:sp>
        <p:nvSpPr>
          <p:cNvPr id="3" name="TextBox 2">
            <a:extLst>
              <a:ext uri="{FF2B5EF4-FFF2-40B4-BE49-F238E27FC236}">
                <a16:creationId xmlns:a16="http://schemas.microsoft.com/office/drawing/2014/main" id="{9090DCB7-D9B6-525E-5CD4-C208C8733F90}"/>
              </a:ext>
            </a:extLst>
          </p:cNvPr>
          <p:cNvSpPr txBox="1"/>
          <p:nvPr/>
        </p:nvSpPr>
        <p:spPr>
          <a:xfrm>
            <a:off x="685800" y="4382815"/>
            <a:ext cx="4611414" cy="769441"/>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
                <a:srgbClr val="990000"/>
              </a:buClr>
              <a:buSzPts val="1200"/>
              <a:buFont typeface="Noto Sans Symbols"/>
              <a:buNone/>
              <a:tabLst/>
              <a:defRPr/>
            </a:pPr>
            <a:r>
              <a:rPr kumimoji="0" lang="en-US" sz="2000" b="1" i="0" u="none" strike="noStrike" kern="0" cap="none" spc="0" normalizeH="0" baseline="0" noProof="0" dirty="0">
                <a:ln>
                  <a:noFill/>
                </a:ln>
                <a:solidFill>
                  <a:srgbClr val="000000"/>
                </a:solidFill>
                <a:effectLst/>
                <a:uLnTx/>
                <a:uFillTx/>
                <a:latin typeface="Calibri"/>
                <a:ea typeface="Calibri"/>
                <a:cs typeface="Calibri"/>
                <a:sym typeface="Calibri"/>
              </a:rPr>
              <a:t>Instructors:</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0" i="0" u="none" strike="noStrike" kern="0" cap="none" spc="0" normalizeH="0" baseline="0" noProof="0" dirty="0">
                <a:ln>
                  <a:noFill/>
                </a:ln>
                <a:solidFill>
                  <a:srgbClr val="000000"/>
                </a:solidFill>
                <a:effectLst/>
                <a:uLnTx/>
                <a:uFillTx/>
                <a:latin typeface="Calibri" pitchFamily="34" charset="0"/>
                <a:ea typeface="+mn-ea"/>
                <a:cs typeface="+mn-cs"/>
              </a:rPr>
              <a:t>Brian Railing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825500" y="3429000"/>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76162" name="Rectangle 2"/>
          <p:cNvSpPr>
            <a:spLocks noGrp="1" noChangeArrowheads="1"/>
          </p:cNvSpPr>
          <p:nvPr>
            <p:ph type="title"/>
          </p:nvPr>
        </p:nvSpPr>
        <p:spPr>
          <a:xfrm>
            <a:off x="381000" y="533400"/>
            <a:ext cx="3352800" cy="573088"/>
          </a:xfrm>
          <a:noFill/>
          <a:ln/>
        </p:spPr>
        <p:txBody>
          <a:bodyPr lIns="91294" tIns="45647" rIns="91294" bIns="45647" anchor="t"/>
          <a:lstStyle/>
          <a:p>
            <a:r>
              <a:rPr lang="en-US"/>
              <a:t>Exceptions</a:t>
            </a:r>
          </a:p>
        </p:txBody>
      </p:sp>
      <p:sp>
        <p:nvSpPr>
          <p:cNvPr id="476163" name="Rectangle 3"/>
          <p:cNvSpPr>
            <a:spLocks noGrp="1" noChangeArrowheads="1"/>
          </p:cNvSpPr>
          <p:nvPr>
            <p:ph type="body" idx="1"/>
          </p:nvPr>
        </p:nvSpPr>
        <p:spPr>
          <a:xfrm>
            <a:off x="381000" y="1371600"/>
            <a:ext cx="8686800" cy="1902130"/>
          </a:xfrm>
          <a:noFill/>
          <a:ln/>
        </p:spPr>
        <p:txBody>
          <a:bodyPr/>
          <a:lstStyle/>
          <a:p>
            <a:r>
              <a:rPr lang="en-US" dirty="0"/>
              <a:t>An </a:t>
            </a:r>
            <a:r>
              <a:rPr lang="en-US" i="1" dirty="0">
                <a:solidFill>
                  <a:srgbClr val="C00000"/>
                </a:solidFill>
              </a:rPr>
              <a:t>exception</a:t>
            </a:r>
            <a:r>
              <a:rPr lang="en-US" dirty="0"/>
              <a:t> is a transfer of control to the OS </a:t>
            </a:r>
            <a:r>
              <a:rPr lang="en-US" i="1" dirty="0"/>
              <a:t>kernel</a:t>
            </a:r>
            <a:r>
              <a:rPr lang="en-US" dirty="0"/>
              <a:t> in response to some </a:t>
            </a:r>
            <a:r>
              <a:rPr lang="en-US" i="1" dirty="0"/>
              <a:t>event</a:t>
            </a:r>
            <a:r>
              <a:rPr lang="en-US" dirty="0"/>
              <a:t>  (i.e., change in processor state)</a:t>
            </a:r>
          </a:p>
          <a:p>
            <a:pPr lvl="1"/>
            <a:r>
              <a:rPr lang="en-US" dirty="0"/>
              <a:t>Kernel is the memory-resident part of the OS</a:t>
            </a:r>
          </a:p>
          <a:p>
            <a:pPr lvl="1"/>
            <a:r>
              <a:rPr lang="en-US" dirty="0"/>
              <a:t>Examples of events: Divide by 0, arithmetic overflow, page fault, I/O request completes, typing Ctrl-C</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76164" name="Rectangle 4"/>
          <p:cNvSpPr>
            <a:spLocks noChangeArrowheads="1"/>
          </p:cNvSpPr>
          <p:nvPr/>
        </p:nvSpPr>
        <p:spPr bwMode="auto">
          <a:xfrm>
            <a:off x="2494562" y="3500438"/>
            <a:ext cx="154403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476165" name="Rectangle 5"/>
          <p:cNvSpPr>
            <a:spLocks noChangeArrowheads="1"/>
          </p:cNvSpPr>
          <p:nvPr/>
        </p:nvSpPr>
        <p:spPr bwMode="auto">
          <a:xfrm>
            <a:off x="5105400" y="3500438"/>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476166" name="Line 6"/>
          <p:cNvSpPr>
            <a:spLocks noChangeShapeType="1"/>
          </p:cNvSpPr>
          <p:nvPr/>
        </p:nvSpPr>
        <p:spPr bwMode="auto">
          <a:xfrm>
            <a:off x="3233738" y="4022725"/>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7" name="Line 7"/>
          <p:cNvSpPr>
            <a:spLocks noChangeShapeType="1"/>
          </p:cNvSpPr>
          <p:nvPr/>
        </p:nvSpPr>
        <p:spPr bwMode="auto">
          <a:xfrm>
            <a:off x="3240088" y="4627563"/>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8" name="Line 8"/>
          <p:cNvSpPr>
            <a:spLocks noChangeShapeType="1"/>
          </p:cNvSpPr>
          <p:nvPr/>
        </p:nvSpPr>
        <p:spPr bwMode="auto">
          <a:xfrm>
            <a:off x="6053138" y="4633913"/>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9" name="Line 9"/>
          <p:cNvSpPr>
            <a:spLocks noChangeShapeType="1"/>
          </p:cNvSpPr>
          <p:nvPr/>
        </p:nvSpPr>
        <p:spPr bwMode="auto">
          <a:xfrm flipH="1" flipV="1">
            <a:off x="3227388" y="4697413"/>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70" name="Line 10"/>
          <p:cNvSpPr>
            <a:spLocks noChangeShapeType="1"/>
          </p:cNvSpPr>
          <p:nvPr/>
        </p:nvSpPr>
        <p:spPr bwMode="auto">
          <a:xfrm>
            <a:off x="3233738" y="4724400"/>
            <a:ext cx="0" cy="15128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71" name="Rectangle 11"/>
          <p:cNvSpPr>
            <a:spLocks noChangeArrowheads="1"/>
          </p:cNvSpPr>
          <p:nvPr/>
        </p:nvSpPr>
        <p:spPr bwMode="auto">
          <a:xfrm>
            <a:off x="4102100" y="4300538"/>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a:t>
            </a:r>
          </a:p>
        </p:txBody>
      </p:sp>
      <p:sp>
        <p:nvSpPr>
          <p:cNvPr id="476172" name="Rectangle 12"/>
          <p:cNvSpPr>
            <a:spLocks noChangeArrowheads="1"/>
          </p:cNvSpPr>
          <p:nvPr/>
        </p:nvSpPr>
        <p:spPr bwMode="auto">
          <a:xfrm>
            <a:off x="6083300" y="4573588"/>
            <a:ext cx="2146300" cy="92075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Exception processing</a:t>
            </a:r>
          </a:p>
          <a:p>
            <a:pPr algn="l">
              <a:lnSpc>
                <a:spcPct val="100000"/>
              </a:lnSpc>
            </a:pPr>
            <a:r>
              <a:rPr lang="en-US" sz="1800" b="0" dirty="0">
                <a:latin typeface="Calibri" pitchFamily="34" charset="0"/>
              </a:rPr>
              <a:t>by </a:t>
            </a:r>
            <a:r>
              <a:rPr lang="en-US" sz="1800" b="0" i="1" dirty="0">
                <a:latin typeface="Calibri" pitchFamily="34" charset="0"/>
              </a:rPr>
              <a:t>exception handler</a:t>
            </a:r>
          </a:p>
          <a:p>
            <a:pPr algn="l">
              <a:lnSpc>
                <a:spcPct val="100000"/>
              </a:lnSpc>
            </a:pPr>
            <a:endParaRPr lang="en-US" sz="1800" b="0" i="1" dirty="0">
              <a:latin typeface="Calibri" pitchFamily="34" charset="0"/>
            </a:endParaRPr>
          </a:p>
        </p:txBody>
      </p:sp>
      <p:sp>
        <p:nvSpPr>
          <p:cNvPr id="476173" name="Rectangle 13"/>
          <p:cNvSpPr>
            <a:spLocks noChangeArrowheads="1"/>
          </p:cNvSpPr>
          <p:nvPr/>
        </p:nvSpPr>
        <p:spPr bwMode="auto">
          <a:xfrm>
            <a:off x="3733800" y="5140794"/>
            <a:ext cx="2093505" cy="920757"/>
          </a:xfrm>
          <a:prstGeom prst="rect">
            <a:avLst/>
          </a:prstGeom>
          <a:noFill/>
          <a:ln w="12700">
            <a:noFill/>
            <a:miter lim="800000"/>
            <a:headEnd/>
            <a:tailEnd/>
          </a:ln>
          <a:effectLst/>
        </p:spPr>
        <p:txBody>
          <a:bodyPr wrap="none" lIns="90479" tIns="44446" rIns="90479" bIns="44446">
            <a:spAutoFit/>
          </a:bodyPr>
          <a:lstStyle/>
          <a:p>
            <a:pPr algn="l">
              <a:lnSpc>
                <a:spcPct val="100000"/>
              </a:lnSpc>
              <a:buFont typeface="Arial" pitchFamily="34" charset="0"/>
              <a:buChar char="•"/>
            </a:pPr>
            <a:r>
              <a:rPr lang="en-US" sz="1800" b="0" i="1" dirty="0">
                <a:latin typeface="Calibri" pitchFamily="34" charset="0"/>
              </a:rPr>
              <a:t> Return to </a:t>
            </a:r>
            <a:r>
              <a:rPr lang="en-US" sz="1800" b="0" i="1" dirty="0" err="1">
                <a:latin typeface="Calibri" pitchFamily="34" charset="0"/>
              </a:rPr>
              <a:t>I_current</a:t>
            </a:r>
            <a:endParaRPr lang="en-US" sz="1800" b="0" i="1" dirty="0">
              <a:latin typeface="Calibri" pitchFamily="34" charset="0"/>
            </a:endParaRPr>
          </a:p>
          <a:p>
            <a:pPr marL="112713" indent="-112713" algn="l">
              <a:lnSpc>
                <a:spcPct val="100000"/>
              </a:lnSpc>
              <a:buFont typeface="Arial" pitchFamily="34" charset="0"/>
              <a:buChar char="•"/>
            </a:pPr>
            <a:r>
              <a:rPr lang="en-US" sz="1800" b="0" i="1" dirty="0">
                <a:latin typeface="Calibri" pitchFamily="34" charset="0"/>
              </a:rPr>
              <a:t>Return to </a:t>
            </a:r>
            <a:r>
              <a:rPr lang="en-US" sz="1800" b="0" i="1" dirty="0" err="1">
                <a:latin typeface="Calibri" pitchFamily="34" charset="0"/>
              </a:rPr>
              <a:t>I_next</a:t>
            </a:r>
            <a:endParaRPr lang="en-US" sz="1800" b="0" i="1" dirty="0">
              <a:latin typeface="Calibri" pitchFamily="34" charset="0"/>
            </a:endParaRPr>
          </a:p>
          <a:p>
            <a:pPr marL="112713" indent="-112713" algn="l">
              <a:lnSpc>
                <a:spcPct val="100000"/>
              </a:lnSpc>
              <a:buFont typeface="Arial" pitchFamily="34" charset="0"/>
              <a:buChar char="•"/>
            </a:pPr>
            <a:r>
              <a:rPr lang="en-US" sz="1800" b="0" i="1" dirty="0">
                <a:latin typeface="Calibri" pitchFamily="34" charset="0"/>
              </a:rPr>
              <a:t>Abort</a:t>
            </a:r>
            <a:endParaRPr lang="en-US" sz="1800" b="0" dirty="0">
              <a:latin typeface="Calibri" pitchFamily="34" charset="0"/>
            </a:endParaRPr>
          </a:p>
        </p:txBody>
      </p:sp>
      <p:sp>
        <p:nvSpPr>
          <p:cNvPr id="476174" name="Rectangle 14"/>
          <p:cNvSpPr>
            <a:spLocks noChangeArrowheads="1"/>
          </p:cNvSpPr>
          <p:nvPr/>
        </p:nvSpPr>
        <p:spPr bwMode="auto">
          <a:xfrm>
            <a:off x="1040139" y="4359166"/>
            <a:ext cx="804863" cy="366759"/>
          </a:xfrm>
          <a:prstGeom prst="rect">
            <a:avLst/>
          </a:prstGeom>
          <a:noFill/>
          <a:ln w="12700">
            <a:noFill/>
            <a:miter lim="800000"/>
            <a:headEnd/>
            <a:tailEnd/>
          </a:ln>
          <a:effectLst/>
        </p:spPr>
        <p:txBody>
          <a:bodyPr lIns="90479" tIns="44446" rIns="90479" bIns="44446">
            <a:spAutoFit/>
          </a:bodyPr>
          <a:lstStyle/>
          <a:p>
            <a:pPr algn="l">
              <a:lnSpc>
                <a:spcPct val="100000"/>
              </a:lnSpc>
            </a:pPr>
            <a:r>
              <a:rPr lang="en-US" sz="1800" i="1" dirty="0">
                <a:solidFill>
                  <a:srgbClr val="C00000"/>
                </a:solidFill>
                <a:latin typeface="Calibri" pitchFamily="34" charset="0"/>
              </a:rPr>
              <a:t>Event </a:t>
            </a:r>
          </a:p>
        </p:txBody>
      </p:sp>
      <p:sp>
        <p:nvSpPr>
          <p:cNvPr id="476175" name="Text Box 15"/>
          <p:cNvSpPr txBox="1">
            <a:spLocks noChangeArrowheads="1"/>
          </p:cNvSpPr>
          <p:nvPr/>
        </p:nvSpPr>
        <p:spPr bwMode="auto">
          <a:xfrm>
            <a:off x="2396803" y="4395951"/>
            <a:ext cx="867097"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I_current</a:t>
            </a:r>
            <a:endParaRPr lang="en-US" sz="1400" b="0" dirty="0">
              <a:latin typeface="Calibri" pitchFamily="34" charset="0"/>
            </a:endParaRPr>
          </a:p>
        </p:txBody>
      </p:sp>
      <p:sp>
        <p:nvSpPr>
          <p:cNvPr id="476176" name="Text Box 16"/>
          <p:cNvSpPr txBox="1">
            <a:spLocks noChangeArrowheads="1"/>
          </p:cNvSpPr>
          <p:nvPr/>
        </p:nvSpPr>
        <p:spPr bwMode="auto">
          <a:xfrm>
            <a:off x="2613978" y="4601310"/>
            <a:ext cx="649922"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I_next</a:t>
            </a:r>
            <a:endParaRPr lang="en-US" sz="1400" b="0" dirty="0">
              <a:latin typeface="Calibri" pitchFamily="34" charset="0"/>
            </a:endParaRPr>
          </a:p>
        </p:txBody>
      </p:sp>
      <p:sp>
        <p:nvSpPr>
          <p:cNvPr id="476177" name="Line 17"/>
          <p:cNvSpPr>
            <a:spLocks noChangeShapeType="1"/>
          </p:cNvSpPr>
          <p:nvPr/>
        </p:nvSpPr>
        <p:spPr bwMode="auto">
          <a:xfrm>
            <a:off x="1716251" y="4544623"/>
            <a:ext cx="685800" cy="0"/>
          </a:xfrm>
          <a:prstGeom prst="line">
            <a:avLst/>
          </a:prstGeom>
          <a:noFill/>
          <a:ln w="25400">
            <a:solidFill>
              <a:srgbClr val="C00000"/>
            </a:solidFill>
            <a:round/>
            <a:headEnd/>
            <a:tailEnd type="triangle" w="med" len="med"/>
          </a:ln>
          <a:effectLst/>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61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61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61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6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61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61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61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61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61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6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7" grpId="0" animBg="1"/>
      <p:bldP spid="476168" grpId="0" animBg="1"/>
      <p:bldP spid="476169" grpId="0" animBg="1"/>
      <p:bldP spid="476170" grpId="0" animBg="1"/>
      <p:bldP spid="476171" grpId="0"/>
      <p:bldP spid="476172" grpId="0"/>
      <p:bldP spid="476173" grpId="0"/>
      <p:bldP spid="476174" grpId="0"/>
      <p:bldP spid="476176" grpId="0"/>
      <p:bldP spid="4761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611188" y="35560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3" name="Rectangle 6"/>
          <p:cNvSpPr>
            <a:spLocks noChangeArrowheads="1"/>
          </p:cNvSpPr>
          <p:nvPr/>
        </p:nvSpPr>
        <p:spPr bwMode="auto">
          <a:xfrm>
            <a:off x="611188" y="37846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4" name="Rectangle 7"/>
          <p:cNvSpPr>
            <a:spLocks noChangeArrowheads="1"/>
          </p:cNvSpPr>
          <p:nvPr/>
        </p:nvSpPr>
        <p:spPr bwMode="auto">
          <a:xfrm>
            <a:off x="611188" y="40132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5"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46" name="Text Box 10"/>
          <p:cNvSpPr txBox="1">
            <a:spLocks noChangeArrowheads="1"/>
          </p:cNvSpPr>
          <p:nvPr/>
        </p:nvSpPr>
        <p:spPr bwMode="auto">
          <a:xfrm>
            <a:off x="390525" y="35052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0</a:t>
            </a:r>
          </a:p>
        </p:txBody>
      </p:sp>
      <p:sp>
        <p:nvSpPr>
          <p:cNvPr id="47" name="Text Box 11"/>
          <p:cNvSpPr txBox="1">
            <a:spLocks noChangeArrowheads="1"/>
          </p:cNvSpPr>
          <p:nvPr/>
        </p:nvSpPr>
        <p:spPr bwMode="auto">
          <a:xfrm>
            <a:off x="390525" y="37084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1</a:t>
            </a:r>
          </a:p>
        </p:txBody>
      </p:sp>
      <p:sp>
        <p:nvSpPr>
          <p:cNvPr id="48" name="Text Box 12"/>
          <p:cNvSpPr txBox="1">
            <a:spLocks noChangeArrowheads="1"/>
          </p:cNvSpPr>
          <p:nvPr/>
        </p:nvSpPr>
        <p:spPr bwMode="auto">
          <a:xfrm>
            <a:off x="390525" y="39624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2</a:t>
            </a:r>
          </a:p>
        </p:txBody>
      </p:sp>
      <p:sp>
        <p:nvSpPr>
          <p:cNvPr id="49" name="Text Box 13"/>
          <p:cNvSpPr txBox="1">
            <a:spLocks noChangeArrowheads="1"/>
          </p:cNvSpPr>
          <p:nvPr/>
        </p:nvSpPr>
        <p:spPr bwMode="auto">
          <a:xfrm>
            <a:off x="1004888" y="4025900"/>
            <a:ext cx="436562" cy="457200"/>
          </a:xfrm>
          <a:prstGeom prst="rect">
            <a:avLst/>
          </a:prstGeom>
          <a:noFill/>
          <a:ln w="12700">
            <a:noFill/>
            <a:miter lim="800000"/>
            <a:headEnd/>
            <a:tailEnd/>
          </a:ln>
          <a:effectLst/>
        </p:spPr>
        <p:txBody>
          <a:bodyPr wrap="none" anchor="ctr">
            <a:spAutoFit/>
          </a:bodyPr>
          <a:lstStyle/>
          <a:p>
            <a:pPr>
              <a:lnSpc>
                <a:spcPct val="100000"/>
              </a:lnSpc>
            </a:pPr>
            <a:r>
              <a:rPr lang="en-US" sz="2400">
                <a:latin typeface="Arial" pitchFamily="34" charset="0"/>
              </a:rPr>
              <a:t>...</a:t>
            </a:r>
          </a:p>
        </p:txBody>
      </p:sp>
      <p:sp>
        <p:nvSpPr>
          <p:cNvPr id="50" name="Rectangle 14"/>
          <p:cNvSpPr>
            <a:spLocks noChangeArrowheads="1"/>
          </p:cNvSpPr>
          <p:nvPr/>
        </p:nvSpPr>
        <p:spPr bwMode="auto">
          <a:xfrm>
            <a:off x="611188" y="44958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51" name="Text Box 15"/>
          <p:cNvSpPr txBox="1">
            <a:spLocks noChangeArrowheads="1"/>
          </p:cNvSpPr>
          <p:nvPr/>
        </p:nvSpPr>
        <p:spPr bwMode="auto">
          <a:xfrm>
            <a:off x="223838" y="4445000"/>
            <a:ext cx="449262"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n-1</a:t>
            </a:r>
          </a:p>
        </p:txBody>
      </p:sp>
      <p:sp>
        <p:nvSpPr>
          <p:cNvPr id="52"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53"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54"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477213" name="Rectangle 29"/>
          <p:cNvSpPr>
            <a:spLocks noGrp="1" noChangeArrowheads="1"/>
          </p:cNvSpPr>
          <p:nvPr>
            <p:ph type="title"/>
          </p:nvPr>
        </p:nvSpPr>
        <p:spPr/>
        <p:txBody>
          <a:bodyPr/>
          <a:lstStyle/>
          <a:p>
            <a:r>
              <a:rPr lang="en-US" dirty="0"/>
              <a:t>Exception Tables</a:t>
            </a:r>
          </a:p>
        </p:txBody>
      </p:sp>
      <p:sp>
        <p:nvSpPr>
          <p:cNvPr id="477214" name="Rectangle 30"/>
          <p:cNvSpPr>
            <a:spLocks noGrp="1" noChangeArrowheads="1"/>
          </p:cNvSpPr>
          <p:nvPr>
            <p:ph type="body" idx="1"/>
          </p:nvPr>
        </p:nvSpPr>
        <p:spPr>
          <a:xfrm>
            <a:off x="5181600" y="2340138"/>
            <a:ext cx="3810000" cy="3222462"/>
          </a:xfrm>
        </p:spPr>
        <p:txBody>
          <a:bodyPr/>
          <a:lstStyle/>
          <a:p>
            <a:r>
              <a:rPr lang="en-US" sz="2000" dirty="0"/>
              <a:t>Each type of event has a </a:t>
            </a:r>
            <a:br>
              <a:rPr lang="en-US" sz="2000" dirty="0"/>
            </a:br>
            <a:r>
              <a:rPr lang="en-US" sz="2000" dirty="0"/>
              <a:t>unique exception number k</a:t>
            </a:r>
          </a:p>
          <a:p>
            <a:endParaRPr lang="en-US" sz="2000" dirty="0"/>
          </a:p>
          <a:p>
            <a:r>
              <a:rPr lang="en-US" sz="2000" dirty="0"/>
              <a:t>k = index into exception table </a:t>
            </a:r>
            <a:br>
              <a:rPr lang="en-US" sz="2000" dirty="0"/>
            </a:br>
            <a:r>
              <a:rPr lang="en-US" sz="2000" dirty="0"/>
              <a:t>(a.k.a. interrupt vector)</a:t>
            </a:r>
          </a:p>
          <a:p>
            <a:endParaRPr lang="en-US" sz="2000" dirty="0"/>
          </a:p>
          <a:p>
            <a:r>
              <a:rPr lang="en-US" sz="2000" dirty="0"/>
              <a:t>Handler k is called each time </a:t>
            </a:r>
            <a:br>
              <a:rPr lang="en-US" sz="2000" dirty="0"/>
            </a:br>
            <a:r>
              <a:rPr lang="en-US" sz="2000" dirty="0"/>
              <a:t>exception k occurs</a:t>
            </a:r>
          </a:p>
        </p:txBody>
      </p:sp>
      <p:sp>
        <p:nvSpPr>
          <p:cNvPr id="477188" name="Rectangle 4"/>
          <p:cNvSpPr>
            <a:spLocks noChangeArrowheads="1"/>
          </p:cNvSpPr>
          <p:nvPr/>
        </p:nvSpPr>
        <p:spPr bwMode="auto">
          <a:xfrm>
            <a:off x="511624" y="2993480"/>
            <a:ext cx="1012376" cy="582203"/>
          </a:xfrm>
          <a:prstGeom prst="rect">
            <a:avLst/>
          </a:prstGeom>
          <a:noFill/>
          <a:ln w="12700">
            <a:noFill/>
            <a:miter lim="800000"/>
            <a:headEnd/>
            <a:tailEnd/>
          </a:ln>
          <a:effectLst/>
        </p:spPr>
        <p:txBody>
          <a:bodyPr wrap="none" lIns="90479" tIns="44446" rIns="90479" bIns="44446">
            <a:spAutoFit/>
          </a:bodyPr>
          <a:lstStyle/>
          <a:p>
            <a:pPr>
              <a:lnSpc>
                <a:spcPct val="100000"/>
              </a:lnSpc>
            </a:pPr>
            <a:r>
              <a:rPr lang="en-US" sz="1600" dirty="0">
                <a:latin typeface="Calibri" pitchFamily="34" charset="0"/>
              </a:rPr>
              <a:t>Exception</a:t>
            </a:r>
          </a:p>
          <a:p>
            <a:pPr>
              <a:lnSpc>
                <a:spcPct val="100000"/>
              </a:lnSpc>
            </a:pPr>
            <a:r>
              <a:rPr lang="en-US" sz="1600" dirty="0">
                <a:latin typeface="Calibri" pitchFamily="34" charset="0"/>
              </a:rPr>
              <a:t>Table</a:t>
            </a:r>
          </a:p>
        </p:txBody>
      </p:sp>
      <p:sp>
        <p:nvSpPr>
          <p:cNvPr id="47719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2" name="Rectangle 18"/>
          <p:cNvSpPr>
            <a:spLocks noChangeArrowheads="1"/>
          </p:cNvSpPr>
          <p:nvPr/>
        </p:nvSpPr>
        <p:spPr bwMode="auto">
          <a:xfrm>
            <a:off x="2439988" y="24257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  </a:t>
            </a:r>
          </a:p>
          <a:p>
            <a:pPr>
              <a:lnSpc>
                <a:spcPct val="100000"/>
              </a:lnSpc>
            </a:pPr>
            <a:r>
              <a:rPr lang="en-US" sz="1600" dirty="0">
                <a:latin typeface="Calibri" pitchFamily="34" charset="0"/>
              </a:rPr>
              <a:t>exception handler 0</a:t>
            </a:r>
          </a:p>
        </p:txBody>
      </p:sp>
      <p:sp>
        <p:nvSpPr>
          <p:cNvPr id="477203" name="Rectangle 19"/>
          <p:cNvSpPr>
            <a:spLocks noChangeArrowheads="1"/>
          </p:cNvSpPr>
          <p:nvPr/>
        </p:nvSpPr>
        <p:spPr bwMode="auto">
          <a:xfrm>
            <a:off x="2439988" y="31115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 </a:t>
            </a:r>
          </a:p>
          <a:p>
            <a:pPr>
              <a:lnSpc>
                <a:spcPct val="100000"/>
              </a:lnSpc>
            </a:pPr>
            <a:r>
              <a:rPr lang="en-US" sz="1600" dirty="0">
                <a:latin typeface="Calibri" pitchFamily="34" charset="0"/>
              </a:rPr>
              <a:t>exception handler 1</a:t>
            </a:r>
          </a:p>
        </p:txBody>
      </p:sp>
      <p:sp>
        <p:nvSpPr>
          <p:cNvPr id="47720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6" name="Rectangle 22"/>
          <p:cNvSpPr>
            <a:spLocks noChangeArrowheads="1"/>
          </p:cNvSpPr>
          <p:nvPr/>
        </p:nvSpPr>
        <p:spPr bwMode="auto">
          <a:xfrm>
            <a:off x="2439988" y="37973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a:t>
            </a:r>
          </a:p>
          <a:p>
            <a:pPr>
              <a:lnSpc>
                <a:spcPct val="100000"/>
              </a:lnSpc>
            </a:pPr>
            <a:r>
              <a:rPr lang="en-US" sz="1600" dirty="0">
                <a:latin typeface="Calibri" pitchFamily="34" charset="0"/>
              </a:rPr>
              <a:t>exception handler 2</a:t>
            </a:r>
          </a:p>
        </p:txBody>
      </p:sp>
      <p:sp>
        <p:nvSpPr>
          <p:cNvPr id="477207" name="Rectangle 23"/>
          <p:cNvSpPr>
            <a:spLocks noChangeArrowheads="1"/>
          </p:cNvSpPr>
          <p:nvPr/>
        </p:nvSpPr>
        <p:spPr bwMode="auto">
          <a:xfrm>
            <a:off x="2439988" y="51054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 </a:t>
            </a:r>
          </a:p>
          <a:p>
            <a:pPr>
              <a:lnSpc>
                <a:spcPct val="100000"/>
              </a:lnSpc>
            </a:pPr>
            <a:r>
              <a:rPr lang="en-US" sz="1600" dirty="0">
                <a:latin typeface="Calibri" pitchFamily="34" charset="0"/>
              </a:rPr>
              <a:t>exception handler n-1</a:t>
            </a:r>
          </a:p>
        </p:txBody>
      </p:sp>
      <p:sp>
        <p:nvSpPr>
          <p:cNvPr id="477208" name="Text Box 24"/>
          <p:cNvSpPr txBox="1">
            <a:spLocks noChangeArrowheads="1"/>
          </p:cNvSpPr>
          <p:nvPr/>
        </p:nvSpPr>
        <p:spPr bwMode="auto">
          <a:xfrm>
            <a:off x="3581400" y="4406900"/>
            <a:ext cx="436563" cy="457200"/>
          </a:xfrm>
          <a:prstGeom prst="rect">
            <a:avLst/>
          </a:prstGeom>
          <a:noFill/>
          <a:ln w="12700">
            <a:noFill/>
            <a:miter lim="800000"/>
            <a:headEnd/>
            <a:tailEnd/>
          </a:ln>
          <a:effectLst/>
        </p:spPr>
        <p:txBody>
          <a:bodyPr wrap="none" anchor="ctr">
            <a:spAutoFit/>
          </a:bodyPr>
          <a:lstStyle/>
          <a:p>
            <a:pPr>
              <a:lnSpc>
                <a:spcPct val="100000"/>
              </a:lnSpc>
            </a:pPr>
            <a:r>
              <a:rPr lang="en-US" sz="2400" dirty="0">
                <a:latin typeface="Calibri" pitchFamily="34" charset="0"/>
              </a:rPr>
              <a:t>...</a:t>
            </a:r>
          </a:p>
        </p:txBody>
      </p:sp>
      <p:sp>
        <p:nvSpPr>
          <p:cNvPr id="47721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11" name="Text Box 27"/>
          <p:cNvSpPr txBox="1">
            <a:spLocks noChangeArrowheads="1"/>
          </p:cNvSpPr>
          <p:nvPr/>
        </p:nvSpPr>
        <p:spPr bwMode="auto">
          <a:xfrm>
            <a:off x="433551" y="1625025"/>
            <a:ext cx="1060803" cy="584775"/>
          </a:xfrm>
          <a:prstGeom prst="rect">
            <a:avLst/>
          </a:prstGeom>
          <a:noFill/>
          <a:ln w="25400">
            <a:noFill/>
            <a:miter lim="800000"/>
            <a:headEnd/>
            <a:tailEnd/>
          </a:ln>
          <a:effectLst/>
        </p:spPr>
        <p:txBody>
          <a:bodyPr wrap="none">
            <a:spAutoFit/>
          </a:bodyPr>
          <a:lstStyle/>
          <a:p>
            <a:pPr algn="l">
              <a:lnSpc>
                <a:spcPct val="100000"/>
              </a:lnSpc>
            </a:pPr>
            <a:r>
              <a:rPr lang="en-US" sz="1600" dirty="0">
                <a:solidFill>
                  <a:schemeClr val="tx1">
                    <a:lumMod val="50000"/>
                    <a:lumOff val="50000"/>
                  </a:schemeClr>
                </a:solidFill>
                <a:latin typeface="Calibri" pitchFamily="34" charset="0"/>
              </a:rPr>
              <a:t>Exception </a:t>
            </a:r>
          </a:p>
          <a:p>
            <a:pPr algn="l">
              <a:lnSpc>
                <a:spcPct val="100000"/>
              </a:lnSpc>
            </a:pPr>
            <a:r>
              <a:rPr lang="en-US" sz="1600" dirty="0">
                <a:solidFill>
                  <a:schemeClr val="tx1">
                    <a:lumMod val="50000"/>
                    <a:lumOff val="50000"/>
                  </a:schemeClr>
                </a:solidFill>
                <a:latin typeface="Calibri" pitchFamily="34" charset="0"/>
              </a:rPr>
              <a:t>numbers</a:t>
            </a:r>
          </a:p>
        </p:txBody>
      </p:sp>
      <p:cxnSp>
        <p:nvCxnSpPr>
          <p:cNvPr id="57" name="Straight Arrow Connector 56"/>
          <p:cNvCxnSpPr/>
          <p:nvPr/>
        </p:nvCxnSpPr>
        <p:spPr bwMode="auto">
          <a:xfrm rot="5400000">
            <a:off x="-124894" y="2837150"/>
            <a:ext cx="1336100" cy="1588"/>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Taxonomy of Hardware ECF</a:t>
            </a:r>
          </a:p>
        </p:txBody>
      </p:sp>
      <p:sp>
        <p:nvSpPr>
          <p:cNvPr id="4" name="TextBox 3"/>
          <p:cNvSpPr txBox="1"/>
          <p:nvPr/>
        </p:nvSpPr>
        <p:spPr>
          <a:xfrm>
            <a:off x="762000" y="2895600"/>
            <a:ext cx="2362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Asynchronous</a:t>
            </a:r>
          </a:p>
        </p:txBody>
      </p:sp>
      <p:sp>
        <p:nvSpPr>
          <p:cNvPr id="5" name="TextBox 4"/>
          <p:cNvSpPr txBox="1"/>
          <p:nvPr/>
        </p:nvSpPr>
        <p:spPr>
          <a:xfrm>
            <a:off x="4800600" y="3048000"/>
            <a:ext cx="22098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Synchronous</a:t>
            </a:r>
          </a:p>
        </p:txBody>
      </p:sp>
      <p:sp>
        <p:nvSpPr>
          <p:cNvPr id="6" name="TextBox 5"/>
          <p:cNvSpPr txBox="1"/>
          <p:nvPr/>
        </p:nvSpPr>
        <p:spPr>
          <a:xfrm>
            <a:off x="357018"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Interrupts</a:t>
            </a:r>
          </a:p>
        </p:txBody>
      </p:sp>
      <p:sp>
        <p:nvSpPr>
          <p:cNvPr id="7" name="TextBox 6"/>
          <p:cNvSpPr txBox="1"/>
          <p:nvPr/>
        </p:nvSpPr>
        <p:spPr>
          <a:xfrm>
            <a:off x="3429000"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Traps</a:t>
            </a:r>
          </a:p>
        </p:txBody>
      </p:sp>
      <p:sp>
        <p:nvSpPr>
          <p:cNvPr id="8" name="TextBox 7"/>
          <p:cNvSpPr txBox="1"/>
          <p:nvPr/>
        </p:nvSpPr>
        <p:spPr>
          <a:xfrm>
            <a:off x="5219700"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Faults</a:t>
            </a:r>
          </a:p>
        </p:txBody>
      </p:sp>
      <p:sp>
        <p:nvSpPr>
          <p:cNvPr id="9" name="TextBox 8"/>
          <p:cNvSpPr txBox="1"/>
          <p:nvPr/>
        </p:nvSpPr>
        <p:spPr>
          <a:xfrm>
            <a:off x="7010400"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Aborts</a:t>
            </a:r>
          </a:p>
        </p:txBody>
      </p:sp>
      <p:cxnSp>
        <p:nvCxnSpPr>
          <p:cNvPr id="11" name="Straight Connector 10"/>
          <p:cNvCxnSpPr>
            <a:stCxn id="4" idx="2"/>
            <a:endCxn id="6" idx="0"/>
          </p:cNvCxnSpPr>
          <p:nvPr/>
        </p:nvCxnSpPr>
        <p:spPr bwMode="auto">
          <a:xfrm flipH="1">
            <a:off x="1157118" y="3357265"/>
            <a:ext cx="785982" cy="1023119"/>
          </a:xfrm>
          <a:prstGeom prst="line">
            <a:avLst/>
          </a:prstGeom>
          <a:noFill/>
          <a:ln w="25400" cap="flat" cmpd="sng" algn="ctr">
            <a:solidFill>
              <a:schemeClr val="tx1"/>
            </a:solidFill>
            <a:prstDash val="solid"/>
            <a:round/>
            <a:headEnd type="none" w="med" len="med"/>
            <a:tailEnd type="none" w="med" len="med"/>
          </a:ln>
          <a:effectLst/>
        </p:spPr>
      </p:cxnSp>
      <p:cxnSp>
        <p:nvCxnSpPr>
          <p:cNvPr id="13" name="Straight Connector 12"/>
          <p:cNvCxnSpPr>
            <a:stCxn id="5" idx="2"/>
            <a:endCxn id="7" idx="0"/>
          </p:cNvCxnSpPr>
          <p:nvPr/>
        </p:nvCxnSpPr>
        <p:spPr bwMode="auto">
          <a:xfrm flipH="1">
            <a:off x="4229100" y="3509665"/>
            <a:ext cx="1676400" cy="870719"/>
          </a:xfrm>
          <a:prstGeom prst="line">
            <a:avLst/>
          </a:prstGeom>
          <a:noFill/>
          <a:ln w="25400" cap="flat" cmpd="sng" algn="ctr">
            <a:solidFill>
              <a:schemeClr val="tx1"/>
            </a:solidFill>
            <a:prstDash val="solid"/>
            <a:round/>
            <a:headEnd type="none" w="med" len="med"/>
            <a:tailEnd type="none" w="med" len="med"/>
          </a:ln>
          <a:effectLst/>
        </p:spPr>
      </p:cxnSp>
      <p:cxnSp>
        <p:nvCxnSpPr>
          <p:cNvPr id="15" name="Straight Connector 14"/>
          <p:cNvCxnSpPr>
            <a:stCxn id="5" idx="2"/>
            <a:endCxn id="8" idx="0"/>
          </p:cNvCxnSpPr>
          <p:nvPr/>
        </p:nvCxnSpPr>
        <p:spPr bwMode="auto">
          <a:xfrm>
            <a:off x="5905500" y="3509665"/>
            <a:ext cx="114300" cy="870719"/>
          </a:xfrm>
          <a:prstGeom prst="line">
            <a:avLst/>
          </a:prstGeom>
          <a:noFill/>
          <a:ln w="25400" cap="flat" cmpd="sng" algn="ctr">
            <a:solidFill>
              <a:schemeClr val="tx1"/>
            </a:solidFill>
            <a:prstDash val="solid"/>
            <a:round/>
            <a:headEnd type="none" w="med" len="med"/>
            <a:tailEnd type="none" w="med" len="med"/>
          </a:ln>
          <a:effectLst/>
        </p:spPr>
      </p:cxnSp>
      <p:cxnSp>
        <p:nvCxnSpPr>
          <p:cNvPr id="17" name="Straight Connector 16"/>
          <p:cNvCxnSpPr>
            <a:stCxn id="5" idx="2"/>
            <a:endCxn id="9" idx="0"/>
          </p:cNvCxnSpPr>
          <p:nvPr/>
        </p:nvCxnSpPr>
        <p:spPr bwMode="auto">
          <a:xfrm>
            <a:off x="5905500" y="3509665"/>
            <a:ext cx="1905000" cy="870719"/>
          </a:xfrm>
          <a:prstGeom prst="line">
            <a:avLst/>
          </a:prstGeom>
          <a:noFill/>
          <a:ln w="25400" cap="flat" cmpd="sng" algn="ctr">
            <a:solidFill>
              <a:schemeClr val="tx1"/>
            </a:solidFill>
            <a:prstDash val="solid"/>
            <a:round/>
            <a:headEnd type="none" w="med" len="med"/>
            <a:tailEnd type="none" w="med" len="med"/>
          </a:ln>
          <a:effectLst/>
        </p:spPr>
      </p:cxnSp>
      <p:sp>
        <p:nvSpPr>
          <p:cNvPr id="18" name="TextBox 17"/>
          <p:cNvSpPr txBox="1"/>
          <p:nvPr/>
        </p:nvSpPr>
        <p:spPr>
          <a:xfrm>
            <a:off x="3394435" y="1215560"/>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ECF</a:t>
            </a:r>
          </a:p>
        </p:txBody>
      </p:sp>
      <p:cxnSp>
        <p:nvCxnSpPr>
          <p:cNvPr id="20" name="Straight Connector 19"/>
          <p:cNvCxnSpPr>
            <a:stCxn id="18" idx="2"/>
            <a:endCxn id="4" idx="0"/>
          </p:cNvCxnSpPr>
          <p:nvPr/>
        </p:nvCxnSpPr>
        <p:spPr bwMode="auto">
          <a:xfrm flipH="1">
            <a:off x="1943100" y="1677225"/>
            <a:ext cx="2251435" cy="1218375"/>
          </a:xfrm>
          <a:prstGeom prst="line">
            <a:avLst/>
          </a:prstGeom>
          <a:noFill/>
          <a:ln w="25400" cap="flat" cmpd="sng" algn="ctr">
            <a:solidFill>
              <a:schemeClr val="tx1"/>
            </a:solidFill>
            <a:prstDash val="solid"/>
            <a:round/>
            <a:headEnd type="none" w="med" len="med"/>
            <a:tailEnd type="none" w="med" len="med"/>
          </a:ln>
          <a:effectLst/>
        </p:spPr>
      </p:cxnSp>
      <p:cxnSp>
        <p:nvCxnSpPr>
          <p:cNvPr id="22" name="Straight Connector 21"/>
          <p:cNvCxnSpPr>
            <a:stCxn id="18" idx="2"/>
            <a:endCxn id="5" idx="0"/>
          </p:cNvCxnSpPr>
          <p:nvPr/>
        </p:nvCxnSpPr>
        <p:spPr bwMode="auto">
          <a:xfrm>
            <a:off x="4194535" y="1677225"/>
            <a:ext cx="1710965" cy="1370775"/>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05717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396766" y="569912"/>
            <a:ext cx="7912100" cy="573088"/>
          </a:xfrm>
        </p:spPr>
        <p:txBody>
          <a:bodyPr/>
          <a:lstStyle/>
          <a:p>
            <a:r>
              <a:rPr lang="en-US"/>
              <a:t>Asynchronous Exceptions (Interrupts)</a:t>
            </a:r>
          </a:p>
        </p:txBody>
      </p:sp>
      <p:sp>
        <p:nvSpPr>
          <p:cNvPr id="478211" name="Rectangle 3"/>
          <p:cNvSpPr>
            <a:spLocks noGrp="1" noChangeArrowheads="1"/>
          </p:cNvSpPr>
          <p:nvPr>
            <p:ph type="body" idx="1"/>
          </p:nvPr>
        </p:nvSpPr>
        <p:spPr/>
        <p:txBody>
          <a:bodyPr/>
          <a:lstStyle/>
          <a:p>
            <a:r>
              <a:rPr lang="en-US" dirty="0"/>
              <a:t>Caused by events external to the processor</a:t>
            </a:r>
          </a:p>
          <a:p>
            <a:pPr lvl="1"/>
            <a:r>
              <a:rPr lang="en-US" dirty="0"/>
              <a:t>Indicated by setting the processor’s </a:t>
            </a:r>
            <a:r>
              <a:rPr lang="en-US" i="1" dirty="0"/>
              <a:t>interrupt pin</a:t>
            </a:r>
          </a:p>
          <a:p>
            <a:pPr lvl="1"/>
            <a:r>
              <a:rPr lang="en-US" dirty="0"/>
              <a:t>Handler returns to “next” instruction</a:t>
            </a:r>
          </a:p>
          <a:p>
            <a:endParaRPr lang="en-US" dirty="0"/>
          </a:p>
          <a:p>
            <a:r>
              <a:rPr lang="en-US" dirty="0"/>
              <a:t>Examples:</a:t>
            </a:r>
          </a:p>
          <a:p>
            <a:pPr lvl="1"/>
            <a:r>
              <a:rPr lang="en-US" dirty="0"/>
              <a:t>Timer interrupt</a:t>
            </a:r>
          </a:p>
          <a:p>
            <a:pPr lvl="2"/>
            <a:r>
              <a:rPr lang="en-US" dirty="0"/>
              <a:t>Every few </a:t>
            </a:r>
            <a:r>
              <a:rPr lang="en-US" dirty="0" err="1"/>
              <a:t>ms</a:t>
            </a:r>
            <a:r>
              <a:rPr lang="en-US" dirty="0"/>
              <a:t>, an external timer chip triggers an interrupt</a:t>
            </a:r>
          </a:p>
          <a:p>
            <a:pPr lvl="2"/>
            <a:r>
              <a:rPr lang="en-US" dirty="0"/>
              <a:t>Used by the kernel to take back control from user programs</a:t>
            </a:r>
          </a:p>
          <a:p>
            <a:pPr lvl="1"/>
            <a:r>
              <a:rPr lang="en-US" dirty="0"/>
              <a:t> I/O interrupt from external device</a:t>
            </a:r>
          </a:p>
          <a:p>
            <a:pPr lvl="2"/>
            <a:r>
              <a:rPr lang="en-US" dirty="0"/>
              <a:t>Hitting Ctrl-C at the keyboard</a:t>
            </a:r>
          </a:p>
          <a:p>
            <a:pPr lvl="2"/>
            <a:r>
              <a:rPr lang="en-US" dirty="0"/>
              <a:t>Arrival of a packet from a network</a:t>
            </a:r>
          </a:p>
          <a:p>
            <a:pPr lvl="2"/>
            <a:r>
              <a:rPr lang="en-US" dirty="0"/>
              <a:t>Arrival of data from a disk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82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82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82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82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82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82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82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419100" y="569912"/>
            <a:ext cx="6819900" cy="573088"/>
          </a:xfrm>
        </p:spPr>
        <p:txBody>
          <a:bodyPr/>
          <a:lstStyle/>
          <a:p>
            <a:r>
              <a:rPr lang="en-US" dirty="0"/>
              <a:t>Synchronous Exceptions</a:t>
            </a:r>
          </a:p>
        </p:txBody>
      </p:sp>
      <p:sp>
        <p:nvSpPr>
          <p:cNvPr id="479235" name="Rectangle 3"/>
          <p:cNvSpPr>
            <a:spLocks noGrp="1" noChangeArrowheads="1"/>
          </p:cNvSpPr>
          <p:nvPr>
            <p:ph type="body" idx="1"/>
          </p:nvPr>
        </p:nvSpPr>
        <p:spPr>
          <a:xfrm>
            <a:off x="396875" y="1371600"/>
            <a:ext cx="7896225" cy="5334000"/>
          </a:xfrm>
        </p:spPr>
        <p:txBody>
          <a:bodyPr>
            <a:normAutofit lnSpcReduction="10000"/>
          </a:bodyPr>
          <a:lstStyle/>
          <a:p>
            <a:r>
              <a:rPr lang="en-US" dirty="0"/>
              <a:t>Caused by events that occur as a result of executing an instruction:</a:t>
            </a:r>
          </a:p>
          <a:p>
            <a:pPr lvl="1"/>
            <a:r>
              <a:rPr lang="en-US" b="1" i="1" dirty="0">
                <a:solidFill>
                  <a:srgbClr val="C00000"/>
                </a:solidFill>
              </a:rPr>
              <a:t>Traps</a:t>
            </a:r>
          </a:p>
          <a:p>
            <a:pPr lvl="2"/>
            <a:r>
              <a:rPr lang="en-US" dirty="0"/>
              <a:t>Intentional, set program up to “trip the trap” and do something</a:t>
            </a:r>
          </a:p>
          <a:p>
            <a:pPr lvl="2"/>
            <a:r>
              <a:rPr lang="en-US" dirty="0"/>
              <a:t>Examples: </a:t>
            </a:r>
            <a:r>
              <a:rPr lang="en-US" b="1" i="1" dirty="0"/>
              <a:t>system calls</a:t>
            </a:r>
            <a:r>
              <a:rPr lang="en-US" dirty="0"/>
              <a:t>, </a:t>
            </a:r>
            <a:r>
              <a:rPr lang="en-US" dirty="0" err="1"/>
              <a:t>gdb</a:t>
            </a:r>
            <a:r>
              <a:rPr lang="en-US" dirty="0"/>
              <a:t> breakpoints</a:t>
            </a:r>
          </a:p>
          <a:p>
            <a:pPr lvl="2"/>
            <a:r>
              <a:rPr lang="en-US" dirty="0"/>
              <a:t>Returns control to “next” instruction</a:t>
            </a:r>
          </a:p>
          <a:p>
            <a:pPr lvl="1"/>
            <a:r>
              <a:rPr lang="en-US" b="1" i="1" dirty="0">
                <a:solidFill>
                  <a:srgbClr val="C00000"/>
                </a:solidFill>
              </a:rPr>
              <a:t>Faults</a:t>
            </a:r>
          </a:p>
          <a:p>
            <a:pPr lvl="2"/>
            <a:r>
              <a:rPr lang="en-US" dirty="0"/>
              <a:t>Unintentional but possibly recoverable </a:t>
            </a:r>
          </a:p>
          <a:p>
            <a:pPr lvl="2"/>
            <a:r>
              <a:rPr lang="en-US" dirty="0"/>
              <a:t>Examples: page faults (recoverable), protection faults (unrecoverable), floating point exceptions</a:t>
            </a:r>
          </a:p>
          <a:p>
            <a:pPr lvl="2"/>
            <a:r>
              <a:rPr lang="en-US" dirty="0"/>
              <a:t>Either re-executes faulting (“current”) instruction or aborts</a:t>
            </a:r>
          </a:p>
          <a:p>
            <a:pPr lvl="1"/>
            <a:r>
              <a:rPr lang="en-US" b="1" i="1" dirty="0">
                <a:solidFill>
                  <a:srgbClr val="C00000"/>
                </a:solidFill>
              </a:rPr>
              <a:t>Aborts</a:t>
            </a:r>
          </a:p>
          <a:p>
            <a:pPr lvl="2"/>
            <a:r>
              <a:rPr lang="en-US" dirty="0"/>
              <a:t>Unintentional and unrecoverable</a:t>
            </a:r>
          </a:p>
          <a:p>
            <a:pPr lvl="2"/>
            <a:r>
              <a:rPr lang="en-US" dirty="0"/>
              <a:t>Examples: illegal instruction, parity error, machine check</a:t>
            </a:r>
          </a:p>
          <a:p>
            <a:pPr lvl="2"/>
            <a:r>
              <a:rPr lang="en-US" dirty="0"/>
              <a:t>Aborts current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92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92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923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92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92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923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923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923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923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923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92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graphicFrame>
        <p:nvGraphicFramePr>
          <p:cNvPr id="3" name="Table 2"/>
          <p:cNvGraphicFramePr>
            <a:graphicFrameLocks noGrp="1"/>
          </p:cNvGraphicFramePr>
          <p:nvPr>
            <p:extLst>
              <p:ext uri="{D42A27DB-BD31-4B8C-83A1-F6EECF244321}">
                <p14:modId xmlns:p14="http://schemas.microsoft.com/office/powerpoint/2010/main" val="4116109844"/>
              </p:ext>
            </p:extLst>
          </p:nvPr>
        </p:nvGraphicFramePr>
        <p:xfrm>
          <a:off x="457200" y="2311400"/>
          <a:ext cx="7086600" cy="3708400"/>
        </p:xfrm>
        <a:graphic>
          <a:graphicData uri="http://schemas.openxmlformats.org/drawingml/2006/table">
            <a:tbl>
              <a:tblPr firstRow="1" bandRow="1">
                <a:tableStyleId>{91EBBBCC-DAD2-459C-BE2E-F6DE35CF9A28}</a:tableStyleId>
              </a:tblPr>
              <a:tblGrid>
                <a:gridCol w="1447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i="1" dirty="0">
                          <a:solidFill>
                            <a:srgbClr val="C00000"/>
                          </a:solidFill>
                          <a:latin typeface="Calibri" pitchFamily="34" charset="0"/>
                        </a:rPr>
                        <a:t>Number</a:t>
                      </a:r>
                    </a:p>
                  </a:txBody>
                  <a:tcPr>
                    <a:solidFill>
                      <a:schemeClr val="bg1"/>
                    </a:solidFill>
                  </a:tcPr>
                </a:tc>
                <a:tc>
                  <a:txBody>
                    <a:bodyPr/>
                    <a:lstStyle/>
                    <a:p>
                      <a:r>
                        <a:rPr lang="en-US" i="1" dirty="0">
                          <a:solidFill>
                            <a:srgbClr val="C00000"/>
                          </a:solidFill>
                          <a:latin typeface="Calibri" pitchFamily="34" charset="0"/>
                        </a:rPr>
                        <a:t>Name</a:t>
                      </a:r>
                    </a:p>
                  </a:txBody>
                  <a:tcPr>
                    <a:solidFill>
                      <a:schemeClr val="bg1"/>
                    </a:solidFill>
                  </a:tcPr>
                </a:tc>
                <a:tc>
                  <a:txBody>
                    <a:bodyPr/>
                    <a:lstStyle/>
                    <a:p>
                      <a:r>
                        <a:rPr lang="en-US" i="1" dirty="0">
                          <a:solidFill>
                            <a:srgbClr val="C00000"/>
                          </a:solidFill>
                          <a:latin typeface="Calibri" pitchFamily="34" charset="0"/>
                        </a:rPr>
                        <a:t>Description</a:t>
                      </a:r>
                    </a:p>
                  </a:txBody>
                  <a:tcPr>
                    <a:solidFill>
                      <a:schemeClr val="bg1"/>
                    </a:solidFill>
                  </a:tcPr>
                </a:tc>
                <a:extLst>
                  <a:ext uri="{0D108BD9-81ED-4DB2-BD59-A6C34878D82A}">
                    <a16:rowId xmlns:a16="http://schemas.microsoft.com/office/drawing/2014/main" val="10000"/>
                  </a:ext>
                </a:extLst>
              </a:tr>
              <a:tr h="370840">
                <a:tc>
                  <a:txBody>
                    <a:bodyPr/>
                    <a:lstStyle/>
                    <a:p>
                      <a:r>
                        <a:rPr lang="en-US" dirty="0">
                          <a:latin typeface="Calibri" pitchFamily="34" charset="0"/>
                        </a:rPr>
                        <a:t>0</a:t>
                      </a:r>
                    </a:p>
                  </a:txBody>
                  <a:tcPr>
                    <a:solidFill>
                      <a:schemeClr val="accent3">
                        <a:lumMod val="85000"/>
                      </a:schemeClr>
                    </a:solidFill>
                  </a:tcPr>
                </a:tc>
                <a:tc>
                  <a:txBody>
                    <a:bodyPr/>
                    <a:lstStyle/>
                    <a:p>
                      <a:r>
                        <a:rPr lang="en-US" b="0" dirty="0">
                          <a:latin typeface="Courier New"/>
                        </a:rPr>
                        <a:t>read</a:t>
                      </a:r>
                    </a:p>
                  </a:txBody>
                  <a:tcPr>
                    <a:solidFill>
                      <a:schemeClr val="accent3">
                        <a:lumMod val="85000"/>
                      </a:schemeClr>
                    </a:solidFill>
                  </a:tcPr>
                </a:tc>
                <a:tc>
                  <a:txBody>
                    <a:bodyPr/>
                    <a:lstStyle/>
                    <a:p>
                      <a:r>
                        <a:rPr lang="en-US" dirty="0">
                          <a:latin typeface="Calibri" pitchFamily="34" charset="0"/>
                        </a:rPr>
                        <a:t>Read file</a:t>
                      </a:r>
                    </a:p>
                  </a:txBody>
                  <a:tcPr>
                    <a:solidFill>
                      <a:schemeClr val="accent3">
                        <a:lumMod val="85000"/>
                      </a:schemeClr>
                    </a:solidFill>
                  </a:tcPr>
                </a:tc>
                <a:extLst>
                  <a:ext uri="{0D108BD9-81ED-4DB2-BD59-A6C34878D82A}">
                    <a16:rowId xmlns:a16="http://schemas.microsoft.com/office/drawing/2014/main" val="10001"/>
                  </a:ext>
                </a:extLst>
              </a:tr>
              <a:tr h="370840">
                <a:tc>
                  <a:txBody>
                    <a:bodyPr/>
                    <a:lstStyle/>
                    <a:p>
                      <a:r>
                        <a:rPr lang="en-US" dirty="0">
                          <a:latin typeface="Calibri" pitchFamily="34" charset="0"/>
                        </a:rPr>
                        <a:t>1</a:t>
                      </a:r>
                    </a:p>
                  </a:txBody>
                  <a:tcPr>
                    <a:solidFill>
                      <a:schemeClr val="accent3">
                        <a:lumMod val="85000"/>
                      </a:schemeClr>
                    </a:solidFill>
                  </a:tcPr>
                </a:tc>
                <a:tc>
                  <a:txBody>
                    <a:bodyPr/>
                    <a:lstStyle/>
                    <a:p>
                      <a:r>
                        <a:rPr lang="en-US" b="0" dirty="0">
                          <a:latin typeface="Courier New"/>
                        </a:rPr>
                        <a:t>write</a:t>
                      </a:r>
                    </a:p>
                  </a:txBody>
                  <a:tcPr>
                    <a:solidFill>
                      <a:schemeClr val="accent3">
                        <a:lumMod val="85000"/>
                      </a:schemeClr>
                    </a:solidFill>
                  </a:tcPr>
                </a:tc>
                <a:tc>
                  <a:txBody>
                    <a:bodyPr/>
                    <a:lstStyle/>
                    <a:p>
                      <a:r>
                        <a:rPr lang="en-US" dirty="0">
                          <a:latin typeface="Calibri" pitchFamily="34" charset="0"/>
                        </a:rPr>
                        <a:t>Write file</a:t>
                      </a:r>
                    </a:p>
                  </a:txBody>
                  <a:tcPr>
                    <a:solidFill>
                      <a:schemeClr val="accent3">
                        <a:lumMod val="85000"/>
                      </a:schemeClr>
                    </a:solidFill>
                  </a:tcPr>
                </a:tc>
                <a:extLst>
                  <a:ext uri="{0D108BD9-81ED-4DB2-BD59-A6C34878D82A}">
                    <a16:rowId xmlns:a16="http://schemas.microsoft.com/office/drawing/2014/main" val="10002"/>
                  </a:ext>
                </a:extLst>
              </a:tr>
              <a:tr h="370840">
                <a:tc>
                  <a:txBody>
                    <a:bodyPr/>
                    <a:lstStyle/>
                    <a:p>
                      <a:r>
                        <a:rPr lang="en-US" dirty="0">
                          <a:latin typeface="Calibri" pitchFamily="34" charset="0"/>
                        </a:rPr>
                        <a:t>2</a:t>
                      </a:r>
                    </a:p>
                  </a:txBody>
                  <a:tcPr>
                    <a:solidFill>
                      <a:schemeClr val="accent3">
                        <a:lumMod val="85000"/>
                      </a:schemeClr>
                    </a:solidFill>
                  </a:tcPr>
                </a:tc>
                <a:tc>
                  <a:txBody>
                    <a:bodyPr/>
                    <a:lstStyle/>
                    <a:p>
                      <a:r>
                        <a:rPr lang="en-US" b="0" dirty="0">
                          <a:latin typeface="Courier New"/>
                        </a:rPr>
                        <a:t>open</a:t>
                      </a:r>
                    </a:p>
                  </a:txBody>
                  <a:tcPr>
                    <a:solidFill>
                      <a:schemeClr val="accent3">
                        <a:lumMod val="85000"/>
                      </a:schemeClr>
                    </a:solidFill>
                  </a:tcPr>
                </a:tc>
                <a:tc>
                  <a:txBody>
                    <a:bodyPr/>
                    <a:lstStyle/>
                    <a:p>
                      <a:r>
                        <a:rPr lang="en-US" dirty="0">
                          <a:latin typeface="Calibri" pitchFamily="34" charset="0"/>
                        </a:rPr>
                        <a:t>Open file</a:t>
                      </a:r>
                    </a:p>
                  </a:txBody>
                  <a:tcPr>
                    <a:solidFill>
                      <a:schemeClr val="accent3">
                        <a:lumMod val="85000"/>
                      </a:schemeClr>
                    </a:solidFill>
                  </a:tcPr>
                </a:tc>
                <a:extLst>
                  <a:ext uri="{0D108BD9-81ED-4DB2-BD59-A6C34878D82A}">
                    <a16:rowId xmlns:a16="http://schemas.microsoft.com/office/drawing/2014/main" val="10003"/>
                  </a:ext>
                </a:extLst>
              </a:tr>
              <a:tr h="370840">
                <a:tc>
                  <a:txBody>
                    <a:bodyPr/>
                    <a:lstStyle/>
                    <a:p>
                      <a:r>
                        <a:rPr lang="en-US" dirty="0">
                          <a:latin typeface="Calibri" pitchFamily="34" charset="0"/>
                        </a:rPr>
                        <a:t>3</a:t>
                      </a:r>
                    </a:p>
                  </a:txBody>
                  <a:tcPr>
                    <a:solidFill>
                      <a:schemeClr val="accent3">
                        <a:lumMod val="85000"/>
                      </a:schemeClr>
                    </a:solidFill>
                  </a:tcPr>
                </a:tc>
                <a:tc>
                  <a:txBody>
                    <a:bodyPr/>
                    <a:lstStyle/>
                    <a:p>
                      <a:r>
                        <a:rPr lang="en-US" b="0" dirty="0">
                          <a:latin typeface="Courier New"/>
                        </a:rPr>
                        <a:t>close</a:t>
                      </a:r>
                    </a:p>
                  </a:txBody>
                  <a:tcPr>
                    <a:solidFill>
                      <a:schemeClr val="accent3">
                        <a:lumMod val="85000"/>
                      </a:schemeClr>
                    </a:solidFill>
                  </a:tcPr>
                </a:tc>
                <a:tc>
                  <a:txBody>
                    <a:bodyPr/>
                    <a:lstStyle/>
                    <a:p>
                      <a:r>
                        <a:rPr lang="en-US" dirty="0">
                          <a:latin typeface="Calibri" pitchFamily="34" charset="0"/>
                        </a:rPr>
                        <a:t>Close file</a:t>
                      </a:r>
                    </a:p>
                  </a:txBody>
                  <a:tcPr>
                    <a:solidFill>
                      <a:schemeClr val="accent3">
                        <a:lumMod val="85000"/>
                      </a:schemeClr>
                    </a:solidFill>
                  </a:tcPr>
                </a:tc>
                <a:extLst>
                  <a:ext uri="{0D108BD9-81ED-4DB2-BD59-A6C34878D82A}">
                    <a16:rowId xmlns:a16="http://schemas.microsoft.com/office/drawing/2014/main" val="10004"/>
                  </a:ext>
                </a:extLst>
              </a:tr>
              <a:tr h="370840">
                <a:tc>
                  <a:txBody>
                    <a:bodyPr/>
                    <a:lstStyle/>
                    <a:p>
                      <a:r>
                        <a:rPr lang="en-US" dirty="0">
                          <a:latin typeface="Calibri" pitchFamily="34" charset="0"/>
                        </a:rPr>
                        <a:t>4</a:t>
                      </a:r>
                    </a:p>
                  </a:txBody>
                  <a:tcPr>
                    <a:solidFill>
                      <a:schemeClr val="accent3">
                        <a:lumMod val="85000"/>
                      </a:schemeClr>
                    </a:solidFill>
                  </a:tcPr>
                </a:tc>
                <a:tc>
                  <a:txBody>
                    <a:bodyPr/>
                    <a:lstStyle/>
                    <a:p>
                      <a:r>
                        <a:rPr lang="en-US" b="0" dirty="0">
                          <a:latin typeface="Courier New"/>
                        </a:rPr>
                        <a:t>stat</a:t>
                      </a:r>
                    </a:p>
                  </a:txBody>
                  <a:tcPr>
                    <a:solidFill>
                      <a:schemeClr val="accent3">
                        <a:lumMod val="85000"/>
                      </a:schemeClr>
                    </a:solidFill>
                  </a:tcPr>
                </a:tc>
                <a:tc>
                  <a:txBody>
                    <a:bodyPr/>
                    <a:lstStyle/>
                    <a:p>
                      <a:r>
                        <a:rPr lang="en-US" dirty="0">
                          <a:latin typeface="Calibri" pitchFamily="34" charset="0"/>
                        </a:rPr>
                        <a:t>Get info</a:t>
                      </a:r>
                      <a:r>
                        <a:rPr lang="en-US" baseline="0" dirty="0">
                          <a:latin typeface="Calibri" pitchFamily="34" charset="0"/>
                        </a:rPr>
                        <a:t> about file</a:t>
                      </a:r>
                      <a:endParaRPr lang="en-US" dirty="0">
                        <a:latin typeface="Calibri" pitchFamily="34" charset="0"/>
                      </a:endParaRPr>
                    </a:p>
                  </a:txBody>
                  <a:tcPr>
                    <a:solidFill>
                      <a:schemeClr val="accent3">
                        <a:lumMod val="85000"/>
                      </a:schemeClr>
                    </a:solidFill>
                  </a:tcPr>
                </a:tc>
                <a:extLst>
                  <a:ext uri="{0D108BD9-81ED-4DB2-BD59-A6C34878D82A}">
                    <a16:rowId xmlns:a16="http://schemas.microsoft.com/office/drawing/2014/main" val="10005"/>
                  </a:ext>
                </a:extLst>
              </a:tr>
              <a:tr h="370840">
                <a:tc>
                  <a:txBody>
                    <a:bodyPr/>
                    <a:lstStyle/>
                    <a:p>
                      <a:r>
                        <a:rPr lang="en-US" dirty="0">
                          <a:latin typeface="Calibri" pitchFamily="34" charset="0"/>
                        </a:rPr>
                        <a:t>57</a:t>
                      </a:r>
                    </a:p>
                  </a:txBody>
                  <a:tcPr>
                    <a:solidFill>
                      <a:schemeClr val="accent3">
                        <a:lumMod val="85000"/>
                      </a:schemeClr>
                    </a:solidFill>
                  </a:tcPr>
                </a:tc>
                <a:tc>
                  <a:txBody>
                    <a:bodyPr/>
                    <a:lstStyle/>
                    <a:p>
                      <a:r>
                        <a:rPr lang="en-US" b="0" dirty="0">
                          <a:latin typeface="Courier New"/>
                        </a:rPr>
                        <a:t>fork</a:t>
                      </a:r>
                    </a:p>
                  </a:txBody>
                  <a:tcPr>
                    <a:solidFill>
                      <a:schemeClr val="accent3">
                        <a:lumMod val="85000"/>
                      </a:schemeClr>
                    </a:solidFill>
                  </a:tcPr>
                </a:tc>
                <a:tc>
                  <a:txBody>
                    <a:bodyPr/>
                    <a:lstStyle/>
                    <a:p>
                      <a:r>
                        <a:rPr lang="en-US" dirty="0">
                          <a:latin typeface="Calibri" pitchFamily="34" charset="0"/>
                        </a:rPr>
                        <a:t>Create process</a:t>
                      </a:r>
                    </a:p>
                  </a:txBody>
                  <a:tcPr>
                    <a:solidFill>
                      <a:schemeClr val="accent3">
                        <a:lumMod val="85000"/>
                      </a:schemeClr>
                    </a:solidFill>
                  </a:tcPr>
                </a:tc>
                <a:extLst>
                  <a:ext uri="{0D108BD9-81ED-4DB2-BD59-A6C34878D82A}">
                    <a16:rowId xmlns:a16="http://schemas.microsoft.com/office/drawing/2014/main" val="10006"/>
                  </a:ext>
                </a:extLst>
              </a:tr>
              <a:tr h="370840">
                <a:tc>
                  <a:txBody>
                    <a:bodyPr/>
                    <a:lstStyle/>
                    <a:p>
                      <a:r>
                        <a:rPr lang="en-US" dirty="0">
                          <a:latin typeface="Calibri" pitchFamily="34" charset="0"/>
                        </a:rPr>
                        <a:t>59</a:t>
                      </a:r>
                    </a:p>
                  </a:txBody>
                  <a:tcPr>
                    <a:solidFill>
                      <a:schemeClr val="accent3">
                        <a:lumMod val="85000"/>
                      </a:schemeClr>
                    </a:solidFill>
                  </a:tcPr>
                </a:tc>
                <a:tc>
                  <a:txBody>
                    <a:bodyPr/>
                    <a:lstStyle/>
                    <a:p>
                      <a:r>
                        <a:rPr lang="en-US" b="0" dirty="0" err="1">
                          <a:latin typeface="Courier New"/>
                        </a:rPr>
                        <a:t>execve</a:t>
                      </a:r>
                      <a:endParaRPr lang="en-US" b="0" dirty="0">
                        <a:latin typeface="Courier New"/>
                      </a:endParaRPr>
                    </a:p>
                  </a:txBody>
                  <a:tcPr>
                    <a:solidFill>
                      <a:schemeClr val="accent3">
                        <a:lumMod val="85000"/>
                      </a:schemeClr>
                    </a:solidFill>
                  </a:tcPr>
                </a:tc>
                <a:tc>
                  <a:txBody>
                    <a:bodyPr/>
                    <a:lstStyle/>
                    <a:p>
                      <a:r>
                        <a:rPr lang="en-US" dirty="0">
                          <a:latin typeface="Calibri" pitchFamily="34" charset="0"/>
                        </a:rPr>
                        <a:t>Execute a program</a:t>
                      </a:r>
                    </a:p>
                  </a:txBody>
                  <a:tcPr>
                    <a:solidFill>
                      <a:schemeClr val="accent3">
                        <a:lumMod val="85000"/>
                      </a:schemeClr>
                    </a:solidFill>
                  </a:tcPr>
                </a:tc>
                <a:extLst>
                  <a:ext uri="{0D108BD9-81ED-4DB2-BD59-A6C34878D82A}">
                    <a16:rowId xmlns:a16="http://schemas.microsoft.com/office/drawing/2014/main" val="10007"/>
                  </a:ext>
                </a:extLst>
              </a:tr>
              <a:tr h="370840">
                <a:tc>
                  <a:txBody>
                    <a:bodyPr/>
                    <a:lstStyle/>
                    <a:p>
                      <a:r>
                        <a:rPr lang="en-US" dirty="0">
                          <a:latin typeface="Calibri" pitchFamily="34" charset="0"/>
                        </a:rPr>
                        <a:t>60</a:t>
                      </a:r>
                    </a:p>
                  </a:txBody>
                  <a:tcPr>
                    <a:solidFill>
                      <a:schemeClr val="accent3">
                        <a:lumMod val="85000"/>
                      </a:schemeClr>
                    </a:solidFill>
                  </a:tcPr>
                </a:tc>
                <a:tc>
                  <a:txBody>
                    <a:bodyPr/>
                    <a:lstStyle/>
                    <a:p>
                      <a:r>
                        <a:rPr lang="en-US" b="0" dirty="0">
                          <a:latin typeface="Courier New"/>
                        </a:rPr>
                        <a:t>_exit</a:t>
                      </a:r>
                    </a:p>
                  </a:txBody>
                  <a:tcPr>
                    <a:solidFill>
                      <a:schemeClr val="accent3">
                        <a:lumMod val="85000"/>
                      </a:schemeClr>
                    </a:solidFill>
                  </a:tcPr>
                </a:tc>
                <a:tc>
                  <a:txBody>
                    <a:bodyPr/>
                    <a:lstStyle/>
                    <a:p>
                      <a:r>
                        <a:rPr lang="en-US" dirty="0">
                          <a:latin typeface="Calibri" pitchFamily="34" charset="0"/>
                        </a:rPr>
                        <a:t>Terminate process</a:t>
                      </a:r>
                    </a:p>
                  </a:txBody>
                  <a:tcPr>
                    <a:solidFill>
                      <a:schemeClr val="accent3">
                        <a:lumMod val="85000"/>
                      </a:schemeClr>
                    </a:solidFill>
                  </a:tcPr>
                </a:tc>
                <a:extLst>
                  <a:ext uri="{0D108BD9-81ED-4DB2-BD59-A6C34878D82A}">
                    <a16:rowId xmlns:a16="http://schemas.microsoft.com/office/drawing/2014/main" val="10008"/>
                  </a:ext>
                </a:extLst>
              </a:tr>
              <a:tr h="370840">
                <a:tc>
                  <a:txBody>
                    <a:bodyPr/>
                    <a:lstStyle/>
                    <a:p>
                      <a:r>
                        <a:rPr lang="en-US" dirty="0">
                          <a:latin typeface="Calibri" pitchFamily="34" charset="0"/>
                        </a:rPr>
                        <a:t>62</a:t>
                      </a:r>
                    </a:p>
                  </a:txBody>
                  <a:tcPr>
                    <a:solidFill>
                      <a:schemeClr val="accent3">
                        <a:lumMod val="85000"/>
                      </a:schemeClr>
                    </a:solidFill>
                  </a:tcPr>
                </a:tc>
                <a:tc>
                  <a:txBody>
                    <a:bodyPr/>
                    <a:lstStyle/>
                    <a:p>
                      <a:r>
                        <a:rPr lang="en-US" b="0" dirty="0">
                          <a:latin typeface="Courier New"/>
                        </a:rPr>
                        <a:t>kill</a:t>
                      </a:r>
                    </a:p>
                  </a:txBody>
                  <a:tcPr>
                    <a:solidFill>
                      <a:schemeClr val="accent3">
                        <a:lumMod val="85000"/>
                      </a:schemeClr>
                    </a:solidFill>
                  </a:tcPr>
                </a:tc>
                <a:tc>
                  <a:txBody>
                    <a:bodyPr/>
                    <a:lstStyle/>
                    <a:p>
                      <a:r>
                        <a:rPr lang="en-US" dirty="0">
                          <a:latin typeface="Calibri" pitchFamily="34" charset="0"/>
                        </a:rPr>
                        <a:t>Send signal to process</a:t>
                      </a:r>
                    </a:p>
                  </a:txBody>
                  <a:tcPr>
                    <a:solidFill>
                      <a:schemeClr val="accent3">
                        <a:lumMod val="85000"/>
                      </a:schemeClr>
                    </a:solidFill>
                  </a:tcPr>
                </a:tc>
                <a:extLst>
                  <a:ext uri="{0D108BD9-81ED-4DB2-BD59-A6C34878D82A}">
                    <a16:rowId xmlns:a16="http://schemas.microsoft.com/office/drawing/2014/main" val="10009"/>
                  </a:ext>
                </a:extLst>
              </a:tr>
            </a:tbl>
          </a:graphicData>
        </a:graphic>
      </p:graphicFrame>
      <p:sp>
        <p:nvSpPr>
          <p:cNvPr id="4" name="Rectangle 3"/>
          <p:cNvSpPr txBox="1">
            <a:spLocks noChangeArrowheads="1"/>
          </p:cNvSpPr>
          <p:nvPr/>
        </p:nvSpPr>
        <p:spPr>
          <a:xfrm>
            <a:off x="396875" y="1219200"/>
            <a:ext cx="7896225" cy="5334000"/>
          </a:xfrm>
          <a:prstGeom prst="rect">
            <a:avLst/>
          </a:prstGeom>
        </p:spPr>
        <p:txBody>
          <a:bodyPr>
            <a:norm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t>Each x86-64 system call has a unique ID number</a:t>
            </a:r>
          </a:p>
          <a:p>
            <a:r>
              <a:rPr lang="en-US" dirty="0"/>
              <a:t>Examples:</a:t>
            </a:r>
          </a:p>
        </p:txBody>
      </p:sp>
    </p:spTree>
    <p:extLst>
      <p:ext uri="{BB962C8B-B14F-4D97-AF65-F5344CB8AC3E}">
        <p14:creationId xmlns:p14="http://schemas.microsoft.com/office/powerpoint/2010/main" val="29224004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en-US" dirty="0"/>
              <a:t>System Call Example: Opening File</a:t>
            </a:r>
          </a:p>
        </p:txBody>
      </p:sp>
      <p:sp>
        <p:nvSpPr>
          <p:cNvPr id="480271" name="Rectangle 15"/>
          <p:cNvSpPr>
            <a:spLocks noGrp="1" noChangeArrowheads="1"/>
          </p:cNvSpPr>
          <p:nvPr>
            <p:ph type="body" idx="1"/>
          </p:nvPr>
        </p:nvSpPr>
        <p:spPr>
          <a:xfrm>
            <a:off x="363008" y="859519"/>
            <a:ext cx="8399992" cy="1045481"/>
          </a:xfrm>
        </p:spPr>
        <p:txBody>
          <a:bodyPr>
            <a:normAutofit/>
          </a:bodyPr>
          <a:lstStyle/>
          <a:p>
            <a:r>
              <a:rPr lang="en-US" sz="2000" b="0" dirty="0"/>
              <a:t>User calls: </a:t>
            </a:r>
            <a:r>
              <a:rPr lang="en-US" sz="2000" dirty="0">
                <a:latin typeface="Courier New" pitchFamily="49" charset="0"/>
              </a:rPr>
              <a:t>open(filename, options)</a:t>
            </a:r>
            <a:endParaRPr lang="en-US" sz="2000" b="0" dirty="0"/>
          </a:p>
          <a:p>
            <a:r>
              <a:rPr lang="en-US" sz="2000" b="0" dirty="0"/>
              <a:t>Calls __</a:t>
            </a:r>
            <a:r>
              <a:rPr lang="en-US" sz="2000" dirty="0">
                <a:latin typeface="Courier New" pitchFamily="49" charset="0"/>
              </a:rPr>
              <a:t>open</a:t>
            </a:r>
            <a:r>
              <a:rPr lang="en-US" sz="2000" b="0" dirty="0"/>
              <a:t> function, which invokes system call instruction </a:t>
            </a:r>
            <a:r>
              <a:rPr lang="en-US" sz="2000" dirty="0" err="1">
                <a:latin typeface="Courier New" pitchFamily="49" charset="0"/>
              </a:rPr>
              <a:t>syscall</a:t>
            </a:r>
            <a:endParaRPr lang="en-US" sz="22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pPr marL="0" indent="0">
              <a:buNone/>
            </a:pPr>
            <a:endParaRPr lang="en-US" sz="2200" b="0" dirty="0"/>
          </a:p>
          <a:p>
            <a:pPr marL="0" indent="0">
              <a:buNone/>
            </a:pPr>
            <a:endParaRPr lang="en-US" sz="2200" b="0" dirty="0"/>
          </a:p>
          <a:p>
            <a:endParaRPr lang="en-US" sz="2200" b="0" dirty="0"/>
          </a:p>
          <a:p>
            <a:pPr marL="0" indent="0">
              <a:buNone/>
            </a:pPr>
            <a:endParaRPr lang="en-US" sz="2000" b="0" dirty="0"/>
          </a:p>
          <a:p>
            <a:pPr marL="0" indent="0">
              <a:buNone/>
            </a:pPr>
            <a:endParaRPr lang="en-US" sz="2000" b="0" dirty="0"/>
          </a:p>
        </p:txBody>
      </p:sp>
      <p:sp>
        <p:nvSpPr>
          <p:cNvPr id="480272" name="Text Box 16"/>
          <p:cNvSpPr txBox="1">
            <a:spLocks noChangeArrowheads="1"/>
          </p:cNvSpPr>
          <p:nvPr/>
        </p:nvSpPr>
        <p:spPr bwMode="auto">
          <a:xfrm>
            <a:off x="529303" y="1917918"/>
            <a:ext cx="8458200" cy="1815882"/>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sz="1600" dirty="0">
                <a:solidFill>
                  <a:srgbClr val="000000"/>
                </a:solidFill>
                <a:latin typeface="Menlo-Regular"/>
              </a:rPr>
              <a:t>00000000000e5d70 &lt;__open&gt;:</a:t>
            </a:r>
          </a:p>
          <a:p>
            <a:r>
              <a:rPr lang="de-DE" sz="1600" dirty="0">
                <a:solidFill>
                  <a:srgbClr val="000000"/>
                </a:solidFill>
                <a:latin typeface="Menlo-Regular"/>
              </a:rPr>
              <a:t>...</a:t>
            </a:r>
          </a:p>
          <a:p>
            <a:r>
              <a:rPr lang="sk-SK" sz="1600" dirty="0">
                <a:solidFill>
                  <a:srgbClr val="000000"/>
                </a:solidFill>
                <a:latin typeface="Menlo-Regular"/>
              </a:rPr>
              <a:t>e5d79:   b8 02 00 00 00      mov  $0x2,%eax  </a:t>
            </a:r>
            <a:r>
              <a:rPr lang="en-US" sz="1600" dirty="0">
                <a:solidFill>
                  <a:srgbClr val="000000"/>
                </a:solidFill>
                <a:latin typeface="Menlo-Regular"/>
              </a:rPr>
              <a:t>  </a:t>
            </a:r>
            <a:r>
              <a:rPr lang="sk-SK" sz="1600" dirty="0">
                <a:solidFill>
                  <a:srgbClr val="000000"/>
                </a:solidFill>
                <a:latin typeface="Menlo-Regular"/>
              </a:rPr>
              <a:t># </a:t>
            </a:r>
            <a:r>
              <a:rPr lang="sk-SK" sz="1600" dirty="0">
                <a:solidFill>
                  <a:srgbClr val="000000"/>
                </a:solidFill>
                <a:latin typeface="Courier New"/>
                <a:cs typeface="Courier New"/>
              </a:rPr>
              <a:t>open</a:t>
            </a:r>
            <a:r>
              <a:rPr lang="sk-SK" sz="1600" dirty="0">
                <a:solidFill>
                  <a:srgbClr val="000000"/>
                </a:solidFill>
                <a:latin typeface="Menlo-Regular"/>
              </a:rPr>
              <a:t> is syscall #2</a:t>
            </a:r>
            <a:endParaRPr lang="de-DE" sz="1600" dirty="0">
              <a:solidFill>
                <a:srgbClr val="000000"/>
              </a:solidFill>
              <a:latin typeface="Menlo-Regular"/>
            </a:endParaRPr>
          </a:p>
          <a:p>
            <a:r>
              <a:rPr lang="en-US" sz="1600" dirty="0">
                <a:solidFill>
                  <a:srgbClr val="000000"/>
                </a:solidFill>
                <a:latin typeface="Menlo-Regular"/>
              </a:rPr>
              <a:t>e5d7e:   0f 05               	        </a:t>
            </a:r>
            <a:r>
              <a:rPr lang="en-US" sz="1600" dirty="0" err="1">
                <a:solidFill>
                  <a:srgbClr val="000000"/>
                </a:solidFill>
                <a:latin typeface="Menlo-Regular"/>
              </a:rPr>
              <a:t>syscall</a:t>
            </a:r>
            <a:r>
              <a:rPr lang="en-US" sz="1600" dirty="0">
                <a:solidFill>
                  <a:srgbClr val="000000"/>
                </a:solidFill>
                <a:latin typeface="Menlo-Regular"/>
              </a:rPr>
              <a:t>                      # Return value in %</a:t>
            </a:r>
            <a:r>
              <a:rPr lang="en-US" sz="1600" dirty="0" err="1">
                <a:solidFill>
                  <a:srgbClr val="000000"/>
                </a:solidFill>
                <a:latin typeface="Menlo-Regular"/>
              </a:rPr>
              <a:t>rax</a:t>
            </a:r>
            <a:endParaRPr lang="en-US" sz="1600" dirty="0">
              <a:solidFill>
                <a:srgbClr val="000000"/>
              </a:solidFill>
              <a:latin typeface="Menlo-Regular"/>
            </a:endParaRPr>
          </a:p>
          <a:p>
            <a:r>
              <a:rPr lang="da-DK" sz="1600" dirty="0">
                <a:solidFill>
                  <a:srgbClr val="000000"/>
                </a:solidFill>
                <a:latin typeface="Menlo-Regular"/>
              </a:rPr>
              <a:t>e5d80:   48 3d 01 f0 ff ff    cmp  $0xfffffffffffff001,%rax </a:t>
            </a:r>
            <a:endParaRPr lang="en-US" sz="1600" dirty="0">
              <a:solidFill>
                <a:srgbClr val="000000"/>
              </a:solidFill>
              <a:latin typeface="Menlo-Regular"/>
            </a:endParaRPr>
          </a:p>
          <a:p>
            <a:r>
              <a:rPr lang="en-US" sz="1600" dirty="0">
                <a:solidFill>
                  <a:srgbClr val="000000"/>
                </a:solidFill>
                <a:latin typeface="Menlo-Regular"/>
              </a:rPr>
              <a:t>...</a:t>
            </a:r>
          </a:p>
          <a:p>
            <a:r>
              <a:rPr lang="da-DK" sz="1600" dirty="0">
                <a:solidFill>
                  <a:srgbClr val="000000"/>
                </a:solidFill>
                <a:latin typeface="Menlo-Regular"/>
              </a:rPr>
              <a:t>e5dfa:   c3                  </a:t>
            </a:r>
            <a:r>
              <a:rPr lang="da-DK" sz="1600" dirty="0" err="1">
                <a:solidFill>
                  <a:srgbClr val="000000"/>
                </a:solidFill>
                <a:latin typeface="Menlo-Regular"/>
              </a:rPr>
              <a:t>retq</a:t>
            </a:r>
            <a:endParaRPr lang="en-US" sz="1600" dirty="0">
              <a:latin typeface="Courier New" pitchFamily="49" charset="0"/>
            </a:endParaRPr>
          </a:p>
        </p:txBody>
      </p:sp>
      <p:sp>
        <p:nvSpPr>
          <p:cNvPr id="17" name="Rectangle 4"/>
          <p:cNvSpPr>
            <a:spLocks noChangeArrowheads="1"/>
          </p:cNvSpPr>
          <p:nvPr/>
        </p:nvSpPr>
        <p:spPr bwMode="auto">
          <a:xfrm>
            <a:off x="482382" y="4191000"/>
            <a:ext cx="154403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4" name="Rectangle 11"/>
          <p:cNvSpPr>
            <a:spLocks noChangeArrowheads="1"/>
          </p:cNvSpPr>
          <p:nvPr/>
        </p:nvSpPr>
        <p:spPr bwMode="auto">
          <a:xfrm>
            <a:off x="2165132" y="4953000"/>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a:t>
            </a:r>
          </a:p>
        </p:txBody>
      </p:sp>
      <p:sp>
        <p:nvSpPr>
          <p:cNvPr id="25" name="Rectangle 12"/>
          <p:cNvSpPr>
            <a:spLocks noChangeArrowheads="1"/>
          </p:cNvSpPr>
          <p:nvPr/>
        </p:nvSpPr>
        <p:spPr bwMode="auto">
          <a:xfrm>
            <a:off x="4146332" y="5410200"/>
            <a:ext cx="12192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Open file</a:t>
            </a:r>
          </a:p>
        </p:txBody>
      </p:sp>
      <p:sp>
        <p:nvSpPr>
          <p:cNvPr id="26" name="Rectangle 13"/>
          <p:cNvSpPr>
            <a:spLocks noChangeArrowheads="1"/>
          </p:cNvSpPr>
          <p:nvPr/>
        </p:nvSpPr>
        <p:spPr bwMode="auto">
          <a:xfrm>
            <a:off x="2165132" y="5719762"/>
            <a:ext cx="914772"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Returns</a:t>
            </a:r>
            <a:endParaRPr lang="en-US" sz="1800" b="0" dirty="0">
              <a:latin typeface="Calibri" pitchFamily="34" charset="0"/>
            </a:endParaRPr>
          </a:p>
        </p:txBody>
      </p:sp>
      <p:sp>
        <p:nvSpPr>
          <p:cNvPr id="28" name="Text Box 15"/>
          <p:cNvSpPr txBox="1">
            <a:spLocks noChangeArrowheads="1"/>
          </p:cNvSpPr>
          <p:nvPr/>
        </p:nvSpPr>
        <p:spPr bwMode="auto">
          <a:xfrm>
            <a:off x="685800" y="5086513"/>
            <a:ext cx="65068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syscall</a:t>
            </a:r>
            <a:endParaRPr lang="en-US" sz="1400" b="0" dirty="0">
              <a:latin typeface="Calibri" pitchFamily="34" charset="0"/>
            </a:endParaRPr>
          </a:p>
        </p:txBody>
      </p:sp>
      <p:sp>
        <p:nvSpPr>
          <p:cNvPr id="29" name="Text Box 16"/>
          <p:cNvSpPr txBox="1">
            <a:spLocks noChangeArrowheads="1"/>
          </p:cNvSpPr>
          <p:nvPr/>
        </p:nvSpPr>
        <p:spPr bwMode="auto">
          <a:xfrm>
            <a:off x="782334" y="5291872"/>
            <a:ext cx="49832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cmp</a:t>
            </a:r>
            <a:endParaRPr lang="en-US" sz="1400" b="0"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en-US" sz="2000" b="0" dirty="0"/>
              <a:t>contains </a:t>
            </a:r>
            <a:r>
              <a:rPr lang="en-US" sz="2000" b="0" dirty="0" err="1"/>
              <a:t>syscall</a:t>
            </a:r>
            <a:r>
              <a:rPr lang="en-US" sz="2000" b="0" dirty="0"/>
              <a:t> number</a:t>
            </a:r>
          </a:p>
          <a:p>
            <a:r>
              <a:rPr lang="en-US" sz="2000" b="0" dirty="0"/>
              <a:t>Other arguments in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b="0" dirty="0">
                <a:latin typeface="Courier New"/>
                <a:cs typeface="Courier New"/>
              </a:rPr>
              <a:t>%r10</a:t>
            </a:r>
            <a:r>
              <a:rPr lang="en-US" sz="2000" b="0" dirty="0"/>
              <a:t>, </a:t>
            </a:r>
            <a:r>
              <a:rPr lang="en-US" sz="2000" b="0" dirty="0">
                <a:latin typeface="Courier New"/>
                <a:cs typeface="Courier New"/>
              </a:rPr>
              <a:t>%r8</a:t>
            </a:r>
            <a:r>
              <a:rPr lang="en-US" sz="2000" b="0" dirty="0"/>
              <a:t>, </a:t>
            </a:r>
            <a:r>
              <a:rPr lang="en-US" sz="2000" b="0" dirty="0">
                <a:latin typeface="Courier New"/>
                <a:cs typeface="Courier New"/>
              </a:rPr>
              <a:t>%r9</a:t>
            </a:r>
          </a:p>
          <a:p>
            <a:r>
              <a:rPr lang="en-US" sz="2000" b="0" dirty="0"/>
              <a:t>Return value in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en-US" sz="2000" b="0" dirty="0">
                <a:latin typeface="Calibri"/>
                <a:cs typeface="Calibri"/>
              </a:rPr>
              <a:t>Negative value is an error corresponding to negative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Tree>
    <p:extLst>
      <p:ext uri="{BB962C8B-B14F-4D97-AF65-F5344CB8AC3E}">
        <p14:creationId xmlns:p14="http://schemas.microsoft.com/office/powerpoint/2010/main" val="28160739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en-US" dirty="0"/>
              <a:t>System Call Example: Opening File</a:t>
            </a:r>
          </a:p>
        </p:txBody>
      </p:sp>
      <p:sp>
        <p:nvSpPr>
          <p:cNvPr id="480271" name="Rectangle 15"/>
          <p:cNvSpPr>
            <a:spLocks noGrp="1" noChangeArrowheads="1"/>
          </p:cNvSpPr>
          <p:nvPr>
            <p:ph type="body" idx="1"/>
          </p:nvPr>
        </p:nvSpPr>
        <p:spPr>
          <a:xfrm>
            <a:off x="363008" y="859519"/>
            <a:ext cx="8399992" cy="1045481"/>
          </a:xfrm>
        </p:spPr>
        <p:txBody>
          <a:bodyPr>
            <a:normAutofit/>
          </a:bodyPr>
          <a:lstStyle/>
          <a:p>
            <a:r>
              <a:rPr lang="en-US" sz="2000" b="0" dirty="0"/>
              <a:t>User calls: </a:t>
            </a:r>
            <a:r>
              <a:rPr lang="en-US" sz="2000" dirty="0">
                <a:latin typeface="Courier New" pitchFamily="49" charset="0"/>
              </a:rPr>
              <a:t>open(filename, options)</a:t>
            </a:r>
            <a:endParaRPr lang="en-US" sz="2000" b="0" dirty="0"/>
          </a:p>
          <a:p>
            <a:r>
              <a:rPr lang="en-US" sz="2000" b="0" dirty="0"/>
              <a:t>Calls __</a:t>
            </a:r>
            <a:r>
              <a:rPr lang="en-US" sz="2000" dirty="0">
                <a:latin typeface="Courier New" pitchFamily="49" charset="0"/>
              </a:rPr>
              <a:t>open</a:t>
            </a:r>
            <a:r>
              <a:rPr lang="en-US" sz="2000" b="0" dirty="0"/>
              <a:t> function, which invokes system call instruction </a:t>
            </a:r>
            <a:r>
              <a:rPr lang="en-US" sz="2000" dirty="0" err="1">
                <a:latin typeface="Courier New" pitchFamily="49" charset="0"/>
              </a:rPr>
              <a:t>syscall</a:t>
            </a:r>
            <a:endParaRPr lang="en-US" sz="22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pPr marL="0" indent="0">
              <a:buNone/>
            </a:pPr>
            <a:endParaRPr lang="en-US" sz="2200" b="0" dirty="0"/>
          </a:p>
          <a:p>
            <a:pPr marL="0" indent="0">
              <a:buNone/>
            </a:pPr>
            <a:endParaRPr lang="en-US" sz="2200" b="0" dirty="0"/>
          </a:p>
          <a:p>
            <a:endParaRPr lang="en-US" sz="2200" b="0" dirty="0"/>
          </a:p>
          <a:p>
            <a:pPr marL="0" indent="0">
              <a:buNone/>
            </a:pPr>
            <a:endParaRPr lang="en-US" sz="2000" b="0" dirty="0"/>
          </a:p>
          <a:p>
            <a:pPr marL="0" indent="0">
              <a:buNone/>
            </a:pPr>
            <a:endParaRPr lang="en-US" sz="2000" b="0" dirty="0"/>
          </a:p>
        </p:txBody>
      </p:sp>
      <p:sp>
        <p:nvSpPr>
          <p:cNvPr id="480272" name="Text Box 16"/>
          <p:cNvSpPr txBox="1">
            <a:spLocks noChangeArrowheads="1"/>
          </p:cNvSpPr>
          <p:nvPr/>
        </p:nvSpPr>
        <p:spPr bwMode="auto">
          <a:xfrm>
            <a:off x="529303" y="1917918"/>
            <a:ext cx="8458200" cy="1815882"/>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sz="1600" dirty="0">
                <a:solidFill>
                  <a:srgbClr val="000000"/>
                </a:solidFill>
                <a:latin typeface="Menlo-Regular"/>
              </a:rPr>
              <a:t>00000000000e5d70 &lt;__open&gt;:</a:t>
            </a:r>
          </a:p>
          <a:p>
            <a:r>
              <a:rPr lang="de-DE" sz="1600" dirty="0">
                <a:solidFill>
                  <a:srgbClr val="000000"/>
                </a:solidFill>
                <a:latin typeface="Menlo-Regular"/>
              </a:rPr>
              <a:t>...</a:t>
            </a:r>
          </a:p>
          <a:p>
            <a:r>
              <a:rPr lang="sk-SK" sz="1600" dirty="0">
                <a:solidFill>
                  <a:srgbClr val="000000"/>
                </a:solidFill>
                <a:latin typeface="Menlo-Regular"/>
              </a:rPr>
              <a:t>e5d79:   b8 02 00 00 00      mov  $0x2,%eax  # </a:t>
            </a:r>
            <a:r>
              <a:rPr lang="sk-SK" sz="1600" dirty="0">
                <a:solidFill>
                  <a:srgbClr val="000000"/>
                </a:solidFill>
                <a:latin typeface="Courier New"/>
                <a:cs typeface="Courier New"/>
              </a:rPr>
              <a:t>open</a:t>
            </a:r>
            <a:r>
              <a:rPr lang="sk-SK" sz="1600" dirty="0">
                <a:solidFill>
                  <a:srgbClr val="000000"/>
                </a:solidFill>
                <a:latin typeface="Menlo-Regular"/>
              </a:rPr>
              <a:t> is syscall #2</a:t>
            </a:r>
            <a:endParaRPr lang="de-DE" sz="1600" dirty="0">
              <a:solidFill>
                <a:srgbClr val="000000"/>
              </a:solidFill>
              <a:latin typeface="Menlo-Regular"/>
            </a:endParaRPr>
          </a:p>
          <a:p>
            <a:r>
              <a:rPr lang="en-US" sz="1600" dirty="0">
                <a:solidFill>
                  <a:srgbClr val="000000"/>
                </a:solidFill>
                <a:latin typeface="Menlo-Regular"/>
              </a:rPr>
              <a:t>e5d7e:   0f 05               </a:t>
            </a:r>
            <a:r>
              <a:rPr lang="en-US" sz="1600" dirty="0" err="1">
                <a:solidFill>
                  <a:srgbClr val="000000"/>
                </a:solidFill>
                <a:latin typeface="Menlo-Regular"/>
              </a:rPr>
              <a:t>syscall</a:t>
            </a:r>
            <a:r>
              <a:rPr lang="en-US" sz="1600" dirty="0">
                <a:solidFill>
                  <a:srgbClr val="000000"/>
                </a:solidFill>
                <a:latin typeface="Menlo-Regular"/>
              </a:rPr>
              <a:t>         # Return value in %</a:t>
            </a:r>
            <a:r>
              <a:rPr lang="en-US" sz="1600" dirty="0" err="1">
                <a:solidFill>
                  <a:srgbClr val="000000"/>
                </a:solidFill>
                <a:latin typeface="Menlo-Regular"/>
              </a:rPr>
              <a:t>rax</a:t>
            </a:r>
            <a:endParaRPr lang="en-US" sz="1600" dirty="0">
              <a:solidFill>
                <a:srgbClr val="000000"/>
              </a:solidFill>
              <a:latin typeface="Menlo-Regular"/>
            </a:endParaRPr>
          </a:p>
          <a:p>
            <a:r>
              <a:rPr lang="da-DK" sz="1600" dirty="0">
                <a:solidFill>
                  <a:srgbClr val="000000"/>
                </a:solidFill>
                <a:latin typeface="Menlo-Regular"/>
              </a:rPr>
              <a:t>e5d80:   48 3d 01 f0 </a:t>
            </a:r>
            <a:r>
              <a:rPr lang="da-DK" sz="1600" dirty="0" err="1">
                <a:solidFill>
                  <a:srgbClr val="000000"/>
                </a:solidFill>
                <a:latin typeface="Menlo-Regular"/>
              </a:rPr>
              <a:t>ff</a:t>
            </a:r>
            <a:r>
              <a:rPr lang="da-DK" sz="1600" dirty="0">
                <a:solidFill>
                  <a:srgbClr val="000000"/>
                </a:solidFill>
                <a:latin typeface="Menlo-Regular"/>
              </a:rPr>
              <a:t> </a:t>
            </a:r>
            <a:r>
              <a:rPr lang="da-DK" sz="1600" dirty="0" err="1">
                <a:solidFill>
                  <a:srgbClr val="000000"/>
                </a:solidFill>
                <a:latin typeface="Menlo-Regular"/>
              </a:rPr>
              <a:t>ff</a:t>
            </a:r>
            <a:r>
              <a:rPr lang="da-DK" sz="1600" dirty="0">
                <a:solidFill>
                  <a:srgbClr val="000000"/>
                </a:solidFill>
                <a:latin typeface="Menlo-Regular"/>
              </a:rPr>
              <a:t>   </a:t>
            </a:r>
            <a:r>
              <a:rPr lang="da-DK" sz="1600" dirty="0" err="1">
                <a:solidFill>
                  <a:srgbClr val="000000"/>
                </a:solidFill>
                <a:latin typeface="Menlo-Regular"/>
              </a:rPr>
              <a:t>cmp</a:t>
            </a:r>
            <a:r>
              <a:rPr lang="da-DK" sz="1600" dirty="0">
                <a:solidFill>
                  <a:srgbClr val="000000"/>
                </a:solidFill>
                <a:latin typeface="Menlo-Regular"/>
              </a:rPr>
              <a:t>  $0xfffffffffffff001,%rax </a:t>
            </a:r>
            <a:endParaRPr lang="en-US" sz="1600" dirty="0">
              <a:solidFill>
                <a:srgbClr val="000000"/>
              </a:solidFill>
              <a:latin typeface="Menlo-Regular"/>
            </a:endParaRPr>
          </a:p>
          <a:p>
            <a:r>
              <a:rPr lang="en-US" sz="1600" dirty="0">
                <a:solidFill>
                  <a:srgbClr val="000000"/>
                </a:solidFill>
                <a:latin typeface="Menlo-Regular"/>
              </a:rPr>
              <a:t>...</a:t>
            </a:r>
          </a:p>
          <a:p>
            <a:r>
              <a:rPr lang="da-DK" sz="1600" dirty="0">
                <a:solidFill>
                  <a:srgbClr val="000000"/>
                </a:solidFill>
                <a:latin typeface="Menlo-Regular"/>
              </a:rPr>
              <a:t>e5dfa:   c3                  </a:t>
            </a:r>
            <a:r>
              <a:rPr lang="da-DK" sz="1600" dirty="0" err="1">
                <a:solidFill>
                  <a:srgbClr val="000000"/>
                </a:solidFill>
                <a:latin typeface="Menlo-Regular"/>
              </a:rPr>
              <a:t>retq</a:t>
            </a:r>
            <a:endParaRPr lang="en-US" sz="1600" dirty="0">
              <a:latin typeface="Courier New" pitchFamily="49" charset="0"/>
            </a:endParaRPr>
          </a:p>
        </p:txBody>
      </p:sp>
      <p:sp>
        <p:nvSpPr>
          <p:cNvPr id="17" name="Rectangle 4"/>
          <p:cNvSpPr>
            <a:spLocks noChangeArrowheads="1"/>
          </p:cNvSpPr>
          <p:nvPr/>
        </p:nvSpPr>
        <p:spPr bwMode="auto">
          <a:xfrm>
            <a:off x="482382" y="4191000"/>
            <a:ext cx="154403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4" name="Rectangle 11"/>
          <p:cNvSpPr>
            <a:spLocks noChangeArrowheads="1"/>
          </p:cNvSpPr>
          <p:nvPr/>
        </p:nvSpPr>
        <p:spPr bwMode="auto">
          <a:xfrm>
            <a:off x="2165132" y="4953000"/>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a:t>
            </a:r>
          </a:p>
        </p:txBody>
      </p:sp>
      <p:sp>
        <p:nvSpPr>
          <p:cNvPr id="25" name="Rectangle 12"/>
          <p:cNvSpPr>
            <a:spLocks noChangeArrowheads="1"/>
          </p:cNvSpPr>
          <p:nvPr/>
        </p:nvSpPr>
        <p:spPr bwMode="auto">
          <a:xfrm>
            <a:off x="4146332" y="5410200"/>
            <a:ext cx="12192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Open file</a:t>
            </a:r>
          </a:p>
        </p:txBody>
      </p:sp>
      <p:sp>
        <p:nvSpPr>
          <p:cNvPr id="26" name="Rectangle 13"/>
          <p:cNvSpPr>
            <a:spLocks noChangeArrowheads="1"/>
          </p:cNvSpPr>
          <p:nvPr/>
        </p:nvSpPr>
        <p:spPr bwMode="auto">
          <a:xfrm>
            <a:off x="2165132" y="5719762"/>
            <a:ext cx="914772"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Returns</a:t>
            </a:r>
            <a:endParaRPr lang="en-US" sz="1800" b="0" dirty="0">
              <a:latin typeface="Calibri" pitchFamily="34" charset="0"/>
            </a:endParaRPr>
          </a:p>
        </p:txBody>
      </p:sp>
      <p:sp>
        <p:nvSpPr>
          <p:cNvPr id="28" name="Text Box 15"/>
          <p:cNvSpPr txBox="1">
            <a:spLocks noChangeArrowheads="1"/>
          </p:cNvSpPr>
          <p:nvPr/>
        </p:nvSpPr>
        <p:spPr bwMode="auto">
          <a:xfrm>
            <a:off x="685800" y="5086513"/>
            <a:ext cx="65068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syscall</a:t>
            </a:r>
            <a:endParaRPr lang="en-US" sz="1400" b="0" dirty="0">
              <a:latin typeface="Calibri" pitchFamily="34" charset="0"/>
            </a:endParaRPr>
          </a:p>
        </p:txBody>
      </p:sp>
      <p:sp>
        <p:nvSpPr>
          <p:cNvPr id="29" name="Text Box 16"/>
          <p:cNvSpPr txBox="1">
            <a:spLocks noChangeArrowheads="1"/>
          </p:cNvSpPr>
          <p:nvPr/>
        </p:nvSpPr>
        <p:spPr bwMode="auto">
          <a:xfrm>
            <a:off x="782334" y="5291872"/>
            <a:ext cx="49832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cmp</a:t>
            </a:r>
            <a:endParaRPr lang="en-US" sz="1400" b="0"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en-US" sz="2000" b="0" dirty="0"/>
              <a:t>contains </a:t>
            </a:r>
            <a:r>
              <a:rPr lang="en-US" sz="2000" b="0" dirty="0" err="1"/>
              <a:t>syscall</a:t>
            </a:r>
            <a:r>
              <a:rPr lang="en-US" sz="2000" b="0" dirty="0"/>
              <a:t> number</a:t>
            </a:r>
          </a:p>
          <a:p>
            <a:r>
              <a:rPr lang="en-US" sz="2000" b="0" dirty="0"/>
              <a:t>Other arguments in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b="0" dirty="0">
                <a:latin typeface="Courier New"/>
                <a:cs typeface="Courier New"/>
              </a:rPr>
              <a:t>%r10</a:t>
            </a:r>
            <a:r>
              <a:rPr lang="en-US" sz="2000" b="0" dirty="0"/>
              <a:t>, </a:t>
            </a:r>
            <a:r>
              <a:rPr lang="en-US" sz="2000" b="0" dirty="0">
                <a:latin typeface="Courier New"/>
                <a:cs typeface="Courier New"/>
              </a:rPr>
              <a:t>%r8</a:t>
            </a:r>
            <a:r>
              <a:rPr lang="en-US" sz="2000" b="0" dirty="0"/>
              <a:t>, </a:t>
            </a:r>
            <a:r>
              <a:rPr lang="en-US" sz="2000" b="0" dirty="0">
                <a:latin typeface="Courier New"/>
                <a:cs typeface="Courier New"/>
              </a:rPr>
              <a:t>%r9</a:t>
            </a:r>
          </a:p>
          <a:p>
            <a:r>
              <a:rPr lang="en-US" sz="2000" b="0" dirty="0"/>
              <a:t>Return value in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en-US" sz="2000" b="0" dirty="0">
                <a:latin typeface="Calibri"/>
                <a:cs typeface="Calibri"/>
              </a:rPr>
              <a:t>Negative value is an error corresponding to negative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
        <p:nvSpPr>
          <p:cNvPr id="2" name="TextBox 1"/>
          <p:cNvSpPr txBox="1"/>
          <p:nvPr/>
        </p:nvSpPr>
        <p:spPr>
          <a:xfrm>
            <a:off x="2819400" y="317480"/>
            <a:ext cx="6402058" cy="4893647"/>
          </a:xfrm>
          <a:prstGeom prst="rect">
            <a:avLst/>
          </a:prstGeom>
          <a:solidFill>
            <a:srgbClr val="FFC000"/>
          </a:solidFill>
        </p:spPr>
        <p:txBody>
          <a:bodyPr wrap="square" rtlCol="0">
            <a:spAutoFit/>
          </a:bodyPr>
          <a:lstStyle/>
          <a:p>
            <a:r>
              <a:rPr lang="en-US" dirty="0">
                <a:latin typeface="Calibri" pitchFamily="34" charset="0"/>
              </a:rPr>
              <a:t>Almost like a function call</a:t>
            </a:r>
          </a:p>
          <a:p>
            <a:pPr marL="285750" indent="-285750">
              <a:buFont typeface="Arial" panose="020B0604020202020204" pitchFamily="34" charset="0"/>
              <a:buChar char="•"/>
            </a:pPr>
            <a:r>
              <a:rPr lang="en-US" dirty="0">
                <a:latin typeface="Calibri" pitchFamily="34" charset="0"/>
              </a:rPr>
              <a:t>Transfer of control</a:t>
            </a:r>
          </a:p>
          <a:p>
            <a:pPr marL="285750" indent="-285750">
              <a:buFont typeface="Arial" panose="020B0604020202020204" pitchFamily="34" charset="0"/>
              <a:buChar char="•"/>
            </a:pPr>
            <a:r>
              <a:rPr lang="en-US" dirty="0">
                <a:latin typeface="Calibri" pitchFamily="34" charset="0"/>
              </a:rPr>
              <a:t>On return, executes next instruction</a:t>
            </a:r>
          </a:p>
          <a:p>
            <a:pPr marL="285750" indent="-285750">
              <a:buFont typeface="Arial" panose="020B0604020202020204" pitchFamily="34" charset="0"/>
              <a:buChar char="•"/>
            </a:pPr>
            <a:r>
              <a:rPr lang="en-US" dirty="0">
                <a:latin typeface="Calibri" pitchFamily="34" charset="0"/>
              </a:rPr>
              <a:t>Passes arguments using calling convention</a:t>
            </a:r>
          </a:p>
          <a:p>
            <a:pPr marL="285750" indent="-285750">
              <a:buFont typeface="Arial" panose="020B0604020202020204" pitchFamily="34" charset="0"/>
              <a:buChar char="•"/>
            </a:pPr>
            <a:r>
              <a:rPr lang="en-US" dirty="0">
                <a:latin typeface="Calibri" pitchFamily="34" charset="0"/>
              </a:rPr>
              <a:t>Gets result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rax</a:t>
            </a:r>
            <a:endParaRPr lang="en-US" dirty="0">
              <a:latin typeface="Courier New" panose="02070309020205020404" pitchFamily="49" charset="0"/>
              <a:cs typeface="Courier New" panose="02070309020205020404" pitchFamily="49" charset="0"/>
            </a:endParaRPr>
          </a:p>
          <a:p>
            <a:pPr marL="285750" indent="-285750">
              <a:buFontTx/>
              <a:buChar char="-"/>
            </a:pPr>
            <a:endParaRPr lang="en-US" dirty="0">
              <a:latin typeface="Courier New" panose="02070309020205020404" pitchFamily="49" charset="0"/>
              <a:cs typeface="Courier New" panose="02070309020205020404" pitchFamily="49" charset="0"/>
            </a:endParaRPr>
          </a:p>
          <a:p>
            <a:r>
              <a:rPr lang="en-US" dirty="0">
                <a:latin typeface="Calibri" pitchFamily="34" charset="0"/>
              </a:rPr>
              <a:t>One Important exception!</a:t>
            </a:r>
          </a:p>
          <a:p>
            <a:pPr marL="285750" indent="-285750">
              <a:buFont typeface="Arial" panose="020B0604020202020204" pitchFamily="34" charset="0"/>
              <a:buChar char="•"/>
            </a:pPr>
            <a:r>
              <a:rPr lang="en-US" dirty="0">
                <a:latin typeface="Calibri" pitchFamily="34" charset="0"/>
              </a:rPr>
              <a:t>Executed by Kernel</a:t>
            </a:r>
          </a:p>
          <a:p>
            <a:pPr marL="285750" indent="-285750">
              <a:buFont typeface="Arial" panose="020B0604020202020204" pitchFamily="34" charset="0"/>
              <a:buChar char="•"/>
            </a:pPr>
            <a:r>
              <a:rPr lang="en-US" dirty="0">
                <a:latin typeface="Calibri" pitchFamily="34" charset="0"/>
              </a:rPr>
              <a:t>Different set of privileges</a:t>
            </a:r>
          </a:p>
          <a:p>
            <a:pPr marL="285750" indent="-285750">
              <a:buFont typeface="Arial" panose="020B0604020202020204" pitchFamily="34" charset="0"/>
              <a:buChar char="•"/>
            </a:pPr>
            <a:r>
              <a:rPr lang="en-US" dirty="0">
                <a:latin typeface="Calibri" pitchFamily="34" charset="0"/>
              </a:rPr>
              <a:t>And other differences: </a:t>
            </a:r>
          </a:p>
          <a:p>
            <a:pPr marL="742950" lvl="1" indent="-285750">
              <a:buFont typeface="Arial" panose="020B0604020202020204" pitchFamily="34" charset="0"/>
              <a:buChar char="•"/>
            </a:pPr>
            <a:r>
              <a:rPr lang="en-US" dirty="0">
                <a:latin typeface="Calibri" pitchFamily="34" charset="0"/>
              </a:rPr>
              <a:t>E.g., “address” of “function” is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rax</a:t>
            </a:r>
            <a:endParaRPr lang="en-US" dirty="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US" dirty="0">
                <a:latin typeface="Calibri" pitchFamily="34" charset="0"/>
              </a:rPr>
              <a:t>Uses </a:t>
            </a:r>
            <a:r>
              <a:rPr lang="en-US" dirty="0" err="1">
                <a:latin typeface="Courier New" panose="02070309020205020404" pitchFamily="49" charset="0"/>
                <a:cs typeface="Courier New" panose="02070309020205020404" pitchFamily="49" charset="0"/>
              </a:rPr>
              <a:t>errno</a:t>
            </a:r>
            <a:endParaRPr lang="en-US" dirty="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US" dirty="0">
                <a:latin typeface="Calibri" pitchFamily="34" charset="0"/>
              </a:rPr>
              <a:t>Etc.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 y="3581400"/>
            <a:ext cx="57150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1282" name="Rectangle 2"/>
          <p:cNvSpPr>
            <a:spLocks noGrp="1" noChangeArrowheads="1"/>
          </p:cNvSpPr>
          <p:nvPr>
            <p:ph type="title"/>
          </p:nvPr>
        </p:nvSpPr>
        <p:spPr>
          <a:xfrm>
            <a:off x="441652" y="587375"/>
            <a:ext cx="7893050" cy="555625"/>
          </a:xfrm>
          <a:noFill/>
          <a:ln/>
        </p:spPr>
        <p:txBody>
          <a:bodyPr/>
          <a:lstStyle/>
          <a:p>
            <a:r>
              <a:rPr lang="en-US" dirty="0"/>
              <a:t>Fault Example: Page Fault</a:t>
            </a:r>
          </a:p>
        </p:txBody>
      </p:sp>
      <p:sp>
        <p:nvSpPr>
          <p:cNvPr id="481297" name="Rectangle 17"/>
          <p:cNvSpPr>
            <a:spLocks noGrp="1" noChangeArrowheads="1"/>
          </p:cNvSpPr>
          <p:nvPr>
            <p:ph type="body" idx="1"/>
          </p:nvPr>
        </p:nvSpPr>
        <p:spPr>
          <a:xfrm>
            <a:off x="457200" y="1295400"/>
            <a:ext cx="8153400" cy="1066800"/>
          </a:xfrm>
        </p:spPr>
        <p:txBody>
          <a:bodyPr/>
          <a:lstStyle/>
          <a:p>
            <a:r>
              <a:rPr lang="en-US" sz="2000" b="0" dirty="0"/>
              <a:t>User writes to memory location</a:t>
            </a:r>
          </a:p>
          <a:p>
            <a:r>
              <a:rPr lang="en-US" sz="2000" b="0" dirty="0"/>
              <a:t>That portion (page) of user’s memory </a:t>
            </a:r>
            <a:br>
              <a:rPr lang="en-US" sz="2000" b="0" dirty="0"/>
            </a:br>
            <a:r>
              <a:rPr lang="en-US" sz="2000" b="0" dirty="0"/>
              <a:t>is currently on disk</a:t>
            </a:r>
          </a:p>
          <a:p>
            <a:endParaRPr lang="en-US" sz="22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pPr marL="0" indent="0">
              <a:buNone/>
            </a:pPr>
            <a:endParaRPr lang="en-US" sz="2000" b="0" dirty="0"/>
          </a:p>
        </p:txBody>
      </p:sp>
      <p:sp>
        <p:nvSpPr>
          <p:cNvPr id="481298" name="Text Box 18"/>
          <p:cNvSpPr txBox="1">
            <a:spLocks noChangeArrowheads="1"/>
          </p:cNvSpPr>
          <p:nvPr/>
        </p:nvSpPr>
        <p:spPr bwMode="auto">
          <a:xfrm>
            <a:off x="6113354" y="1022350"/>
            <a:ext cx="2165350" cy="1339850"/>
          </a:xfrm>
          <a:prstGeom prst="rect">
            <a:avLst/>
          </a:prstGeom>
          <a:solidFill>
            <a:srgbClr val="F6F5BD"/>
          </a:solidFill>
          <a:ln w="12700">
            <a:solidFill>
              <a:schemeClr val="tx1"/>
            </a:solidFill>
            <a:miter lim="800000"/>
            <a:headEnd/>
            <a:tailEnd/>
          </a:ln>
          <a:effectLst/>
        </p:spPr>
        <p:txBody>
          <a:bodyPr wrap="none">
            <a:spAutoFit/>
          </a:bodyPr>
          <a:lstStyle/>
          <a:p>
            <a:pPr algn="l">
              <a:lnSpc>
                <a:spcPct val="100000"/>
              </a:lnSpc>
            </a:pPr>
            <a:r>
              <a:rPr lang="en-US" sz="1600" dirty="0" err="1">
                <a:latin typeface="Courier New" pitchFamily="49" charset="0"/>
              </a:rPr>
              <a:t>int</a:t>
            </a:r>
            <a:r>
              <a:rPr lang="en-US" sz="1600" dirty="0">
                <a:latin typeface="Courier New" pitchFamily="49" charset="0"/>
              </a:rPr>
              <a:t> a[1000];</a:t>
            </a:r>
          </a:p>
          <a:p>
            <a:pPr algn="l">
              <a:lnSpc>
                <a:spcPct val="100000"/>
              </a:lnSpc>
            </a:pPr>
            <a:r>
              <a:rPr lang="en-US" sz="1600" dirty="0">
                <a:latin typeface="Courier New" pitchFamily="49" charset="0"/>
              </a:rPr>
              <a:t>main ()</a:t>
            </a:r>
          </a:p>
          <a:p>
            <a:pPr algn="l">
              <a:lnSpc>
                <a:spcPct val="100000"/>
              </a:lnSpc>
            </a:pPr>
            <a:r>
              <a:rPr lang="en-US" sz="1600" dirty="0">
                <a:latin typeface="Courier New" pitchFamily="49" charset="0"/>
              </a:rPr>
              <a:t>{</a:t>
            </a:r>
          </a:p>
          <a:p>
            <a:pPr algn="l">
              <a:lnSpc>
                <a:spcPct val="100000"/>
              </a:lnSpc>
            </a:pPr>
            <a:r>
              <a:rPr lang="en-US" sz="1600" dirty="0">
                <a:latin typeface="Courier New" pitchFamily="49" charset="0"/>
              </a:rPr>
              <a:t>    a[500] = 13;</a:t>
            </a:r>
          </a:p>
          <a:p>
            <a:pPr algn="l">
              <a:lnSpc>
                <a:spcPct val="100000"/>
              </a:lnSpc>
            </a:pPr>
            <a:r>
              <a:rPr lang="en-US" sz="1600" dirty="0">
                <a:latin typeface="Courier New" pitchFamily="49" charset="0"/>
              </a:rPr>
              <a:t>}</a:t>
            </a:r>
          </a:p>
        </p:txBody>
      </p:sp>
      <p:sp>
        <p:nvSpPr>
          <p:cNvPr id="481299" name="Text Box 19"/>
          <p:cNvSpPr txBox="1">
            <a:spLocks noChangeArrowheads="1"/>
          </p:cNvSpPr>
          <p:nvPr/>
        </p:nvSpPr>
        <p:spPr bwMode="auto">
          <a:xfrm>
            <a:off x="914400" y="2488982"/>
            <a:ext cx="7348538" cy="361950"/>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gn="l">
              <a:lnSpc>
                <a:spcPct val="100000"/>
              </a:lnSpc>
            </a:pPr>
            <a:r>
              <a:rPr lang="en-US" sz="1600">
                <a:latin typeface="Courier New" pitchFamily="49" charset="0"/>
              </a:rPr>
              <a:t> 80483b7:	c7 05 10 9d 04 08 0d 	movl   $0xd,0x8049d10</a:t>
            </a:r>
          </a:p>
        </p:txBody>
      </p:sp>
      <p:sp>
        <p:nvSpPr>
          <p:cNvPr id="20" name="Rectangle 4"/>
          <p:cNvSpPr>
            <a:spLocks noChangeArrowheads="1"/>
          </p:cNvSpPr>
          <p:nvPr/>
        </p:nvSpPr>
        <p:spPr bwMode="auto">
          <a:xfrm>
            <a:off x="838200" y="3633951"/>
            <a:ext cx="1511126"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21" name="Rectangle 5"/>
          <p:cNvSpPr>
            <a:spLocks noChangeArrowheads="1"/>
          </p:cNvSpPr>
          <p:nvPr/>
        </p:nvSpPr>
        <p:spPr bwMode="auto">
          <a:xfrm>
            <a:off x="3581400" y="3633951"/>
            <a:ext cx="1746317"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22" name="Line 6"/>
          <p:cNvSpPr>
            <a:spLocks noChangeShapeType="1"/>
          </p:cNvSpPr>
          <p:nvPr/>
        </p:nvSpPr>
        <p:spPr bwMode="auto">
          <a:xfrm>
            <a:off x="1652588" y="4156238"/>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7"/>
          <p:cNvSpPr>
            <a:spLocks noChangeShapeType="1"/>
          </p:cNvSpPr>
          <p:nvPr/>
        </p:nvSpPr>
        <p:spPr bwMode="auto">
          <a:xfrm>
            <a:off x="1658938" y="4761076"/>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4" name="Line 8"/>
          <p:cNvSpPr>
            <a:spLocks noChangeShapeType="1"/>
          </p:cNvSpPr>
          <p:nvPr/>
        </p:nvSpPr>
        <p:spPr bwMode="auto">
          <a:xfrm>
            <a:off x="4471988" y="4767426"/>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5" name="Line 9"/>
          <p:cNvSpPr>
            <a:spLocks noChangeShapeType="1"/>
          </p:cNvSpPr>
          <p:nvPr/>
        </p:nvSpPr>
        <p:spPr bwMode="auto">
          <a:xfrm flipH="1" flipV="1">
            <a:off x="1646237" y="4767426"/>
            <a:ext cx="2832100" cy="6096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6" name="Line 10"/>
          <p:cNvSpPr>
            <a:spLocks noChangeShapeType="1"/>
          </p:cNvSpPr>
          <p:nvPr/>
        </p:nvSpPr>
        <p:spPr bwMode="auto">
          <a:xfrm flipH="1">
            <a:off x="1646238" y="4857913"/>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7" name="Rectangle 11"/>
          <p:cNvSpPr>
            <a:spLocks noChangeArrowheads="1"/>
          </p:cNvSpPr>
          <p:nvPr/>
        </p:nvSpPr>
        <p:spPr bwMode="auto">
          <a:xfrm>
            <a:off x="2124964" y="4395951"/>
            <a:ext cx="221311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 page fault</a:t>
            </a:r>
          </a:p>
        </p:txBody>
      </p:sp>
      <p:sp>
        <p:nvSpPr>
          <p:cNvPr id="28" name="Rectangle 12"/>
          <p:cNvSpPr>
            <a:spLocks noChangeArrowheads="1"/>
          </p:cNvSpPr>
          <p:nvPr/>
        </p:nvSpPr>
        <p:spPr bwMode="auto">
          <a:xfrm>
            <a:off x="4502150" y="4740166"/>
            <a:ext cx="1974850" cy="643758"/>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Copy page from disk to memory</a:t>
            </a:r>
          </a:p>
        </p:txBody>
      </p:sp>
      <p:sp>
        <p:nvSpPr>
          <p:cNvPr id="29" name="Rectangle 13"/>
          <p:cNvSpPr>
            <a:spLocks noChangeArrowheads="1"/>
          </p:cNvSpPr>
          <p:nvPr/>
        </p:nvSpPr>
        <p:spPr bwMode="auto">
          <a:xfrm>
            <a:off x="2520951" y="5147442"/>
            <a:ext cx="1817130" cy="643758"/>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Return and </a:t>
            </a:r>
            <a:r>
              <a:rPr lang="en-US" sz="1800" b="0" i="1" dirty="0" err="1">
                <a:latin typeface="Calibri" pitchFamily="34" charset="0"/>
              </a:rPr>
              <a:t>reexecute</a:t>
            </a:r>
            <a:r>
              <a:rPr lang="en-US" sz="1800" b="0" i="1" dirty="0">
                <a:latin typeface="Calibri" pitchFamily="34" charset="0"/>
              </a:rPr>
              <a:t> </a:t>
            </a:r>
            <a:r>
              <a:rPr lang="en-US" sz="1800" b="0" i="1" dirty="0" err="1">
                <a:latin typeface="Calibri" pitchFamily="34" charset="0"/>
              </a:rPr>
              <a:t>movl</a:t>
            </a:r>
            <a:endParaRPr lang="en-US" sz="1800" b="0" dirty="0">
              <a:latin typeface="Calibri" pitchFamily="34" charset="0"/>
            </a:endParaRPr>
          </a:p>
        </p:txBody>
      </p:sp>
      <p:sp>
        <p:nvSpPr>
          <p:cNvPr id="30" name="Text Box 15"/>
          <p:cNvSpPr txBox="1">
            <a:spLocks noChangeArrowheads="1"/>
          </p:cNvSpPr>
          <p:nvPr/>
        </p:nvSpPr>
        <p:spPr bwMode="auto">
          <a:xfrm>
            <a:off x="1098332" y="4595649"/>
            <a:ext cx="544573"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movl</a:t>
            </a:r>
            <a:endParaRPr lang="en-US" sz="1400" b="0"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0" grpId="0"/>
      <p:bldP spid="21" grpId="0"/>
      <p:bldP spid="22" grpId="0" animBg="1"/>
      <p:bldP spid="23" grpId="0" animBg="1"/>
      <p:bldP spid="24" grpId="0" animBg="1"/>
      <p:bldP spid="25" grpId="0" animBg="1"/>
      <p:bldP spid="26" grpId="0" animBg="1"/>
      <p:bldP spid="27" grpId="0"/>
      <p:bldP spid="28"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533400"/>
            <a:ext cx="8686800" cy="555625"/>
          </a:xfrm>
          <a:noFill/>
          <a:ln/>
        </p:spPr>
        <p:txBody>
          <a:bodyPr/>
          <a:lstStyle/>
          <a:p>
            <a:r>
              <a:rPr lang="en-US" dirty="0"/>
              <a:t>Fault Example: Invalid Memory Reference</a:t>
            </a:r>
          </a:p>
        </p:txBody>
      </p:sp>
      <p:sp>
        <p:nvSpPr>
          <p:cNvPr id="482318" name="Rectangle 14"/>
          <p:cNvSpPr>
            <a:spLocks noGrp="1" noChangeArrowheads="1"/>
          </p:cNvSpPr>
          <p:nvPr>
            <p:ph type="body" idx="1"/>
          </p:nvPr>
        </p:nvSpPr>
        <p:spPr>
          <a:xfrm>
            <a:off x="517634" y="5525815"/>
            <a:ext cx="6705600" cy="874985"/>
          </a:xfrm>
        </p:spPr>
        <p:txBody>
          <a:bodyPr/>
          <a:lstStyle/>
          <a:p>
            <a:r>
              <a:rPr lang="en-US" sz="2000" b="0" dirty="0"/>
              <a:t>Sends </a:t>
            </a:r>
            <a:r>
              <a:rPr lang="en-US" sz="2000" dirty="0">
                <a:latin typeface="Courier New" pitchFamily="49" charset="0"/>
              </a:rPr>
              <a:t>SIGSEGV</a:t>
            </a:r>
            <a:r>
              <a:rPr lang="en-US" sz="2000" b="0" dirty="0"/>
              <a:t> signal to user process</a:t>
            </a:r>
          </a:p>
          <a:p>
            <a:r>
              <a:rPr lang="en-US" sz="2000" b="0" dirty="0"/>
              <a:t>User process exits with “segmentation fault”</a:t>
            </a:r>
          </a:p>
        </p:txBody>
      </p:sp>
      <p:sp>
        <p:nvSpPr>
          <p:cNvPr id="482319" name="Text Box 15"/>
          <p:cNvSpPr txBox="1">
            <a:spLocks noChangeArrowheads="1"/>
          </p:cNvSpPr>
          <p:nvPr/>
        </p:nvSpPr>
        <p:spPr bwMode="auto">
          <a:xfrm>
            <a:off x="959068" y="1219200"/>
            <a:ext cx="2287588" cy="1339850"/>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a:latin typeface="Courier New" pitchFamily="49" charset="0"/>
              </a:rPr>
              <a:t>int a[1000];</a:t>
            </a:r>
          </a:p>
          <a:p>
            <a:r>
              <a:rPr lang="en-US" sz="1600" dirty="0" err="1">
                <a:latin typeface="Courier New" pitchFamily="49" charset="0"/>
              </a:rPr>
              <a:t>main ()</a:t>
            </a:r>
          </a:p>
          <a:p>
            <a:r>
              <a:rPr lang="en-US" sz="1600" dirty="0" err="1">
                <a:latin typeface="Courier New" pitchFamily="49" charset="0"/>
              </a:rPr>
              <a:t>{</a:t>
            </a:r>
          </a:p>
          <a:p>
            <a:r>
              <a:rPr lang="en-US" sz="1600" dirty="0" err="1">
                <a:latin typeface="Courier New" pitchFamily="49" charset="0"/>
              </a:rPr>
              <a:t>    a[5000] = 13;</a:t>
            </a:r>
          </a:p>
          <a:p>
            <a:r>
              <a:rPr lang="en-US" sz="1600" dirty="0" err="1">
                <a:latin typeface="Courier New" pitchFamily="49" charset="0"/>
              </a:rPr>
              <a:t>}</a:t>
            </a:r>
          </a:p>
        </p:txBody>
      </p:sp>
      <p:sp>
        <p:nvSpPr>
          <p:cNvPr id="482320" name="Text Box 16"/>
          <p:cNvSpPr txBox="1">
            <a:spLocks noChangeArrowheads="1"/>
          </p:cNvSpPr>
          <p:nvPr/>
        </p:nvSpPr>
        <p:spPr bwMode="auto">
          <a:xfrm>
            <a:off x="959068" y="2667000"/>
            <a:ext cx="7393371" cy="338554"/>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1600">
                <a:latin typeface="Courier New" pitchFamily="49" charset="0"/>
              </a:rPr>
              <a:t> 80483b7:	c7 05 60 e3 04 08 0d 	movl   $0xd,0x804e360</a:t>
            </a:r>
          </a:p>
        </p:txBody>
      </p:sp>
      <p:sp>
        <p:nvSpPr>
          <p:cNvPr id="18" name="Rectangle 17"/>
          <p:cNvSpPr/>
          <p:nvPr/>
        </p:nvSpPr>
        <p:spPr bwMode="auto">
          <a:xfrm>
            <a:off x="959068" y="3276600"/>
            <a:ext cx="7270532" cy="20574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9" name="Rectangle 4"/>
          <p:cNvSpPr>
            <a:spLocks noChangeArrowheads="1"/>
          </p:cNvSpPr>
          <p:nvPr/>
        </p:nvSpPr>
        <p:spPr bwMode="auto">
          <a:xfrm>
            <a:off x="1060450" y="3276600"/>
            <a:ext cx="1511126"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20" name="Rectangle 5"/>
          <p:cNvSpPr>
            <a:spLocks noChangeArrowheads="1"/>
          </p:cNvSpPr>
          <p:nvPr/>
        </p:nvSpPr>
        <p:spPr bwMode="auto">
          <a:xfrm>
            <a:off x="3810000" y="3276600"/>
            <a:ext cx="1746317"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21" name="Line 6"/>
          <p:cNvSpPr>
            <a:spLocks noChangeShapeType="1"/>
          </p:cNvSpPr>
          <p:nvPr/>
        </p:nvSpPr>
        <p:spPr bwMode="auto">
          <a:xfrm>
            <a:off x="1874838" y="3798887"/>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2" name="Line 7"/>
          <p:cNvSpPr>
            <a:spLocks noChangeShapeType="1"/>
          </p:cNvSpPr>
          <p:nvPr/>
        </p:nvSpPr>
        <p:spPr bwMode="auto">
          <a:xfrm>
            <a:off x="1881188" y="4403725"/>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8"/>
          <p:cNvSpPr>
            <a:spLocks noChangeShapeType="1"/>
          </p:cNvSpPr>
          <p:nvPr/>
        </p:nvSpPr>
        <p:spPr bwMode="auto">
          <a:xfrm>
            <a:off x="4694238" y="4410075"/>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6" name="Rectangle 11"/>
          <p:cNvSpPr>
            <a:spLocks noChangeArrowheads="1"/>
          </p:cNvSpPr>
          <p:nvPr/>
        </p:nvSpPr>
        <p:spPr bwMode="auto">
          <a:xfrm>
            <a:off x="2277364" y="4038600"/>
            <a:ext cx="221311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 page fault</a:t>
            </a:r>
          </a:p>
        </p:txBody>
      </p:sp>
      <p:sp>
        <p:nvSpPr>
          <p:cNvPr id="27" name="Rectangle 12"/>
          <p:cNvSpPr>
            <a:spLocks noChangeArrowheads="1"/>
          </p:cNvSpPr>
          <p:nvPr/>
        </p:nvSpPr>
        <p:spPr bwMode="auto">
          <a:xfrm>
            <a:off x="4724400" y="4495800"/>
            <a:ext cx="22860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Detect invalid address</a:t>
            </a:r>
          </a:p>
        </p:txBody>
      </p:sp>
      <p:sp>
        <p:nvSpPr>
          <p:cNvPr id="29" name="Text Box 15"/>
          <p:cNvSpPr txBox="1">
            <a:spLocks noChangeArrowheads="1"/>
          </p:cNvSpPr>
          <p:nvPr/>
        </p:nvSpPr>
        <p:spPr bwMode="auto">
          <a:xfrm>
            <a:off x="1319049" y="4240574"/>
            <a:ext cx="544573"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movl</a:t>
            </a:r>
            <a:endParaRPr lang="en-US" sz="1400" b="0" dirty="0">
              <a:latin typeface="Calibri" pitchFamily="34" charset="0"/>
            </a:endParaRPr>
          </a:p>
        </p:txBody>
      </p:sp>
      <p:sp>
        <p:nvSpPr>
          <p:cNvPr id="31" name="Line 7"/>
          <p:cNvSpPr>
            <a:spLocks noChangeShapeType="1"/>
          </p:cNvSpPr>
          <p:nvPr/>
        </p:nvSpPr>
        <p:spPr bwMode="auto">
          <a:xfrm>
            <a:off x="4708634" y="5005551"/>
            <a:ext cx="1768366"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2" name="Rectangle 12"/>
          <p:cNvSpPr>
            <a:spLocks noChangeArrowheads="1"/>
          </p:cNvSpPr>
          <p:nvPr/>
        </p:nvSpPr>
        <p:spPr bwMode="auto">
          <a:xfrm>
            <a:off x="6477000" y="4814841"/>
            <a:ext cx="16002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Signal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231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23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build="p"/>
      <p:bldP spid="18" grpId="0" animBg="1"/>
      <p:bldP spid="19" grpId="0"/>
      <p:bldP spid="20" grpId="0"/>
      <p:bldP spid="21" grpId="0" animBg="1"/>
      <p:bldP spid="22" grpId="0" animBg="1"/>
      <p:bldP spid="23" grpId="0" animBg="1"/>
      <p:bldP spid="26" grpId="0"/>
      <p:bldP spid="27" grpId="0"/>
      <p:bldP spid="29" grpId="0"/>
      <p:bldP spid="31" grpId="0" animBg="1"/>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a:xfrm>
            <a:off x="396875" y="1362075"/>
            <a:ext cx="8366125" cy="4972050"/>
          </a:xfrm>
        </p:spPr>
        <p:txBody>
          <a:bodyPr/>
          <a:lstStyle/>
          <a:p>
            <a:r>
              <a:rPr lang="en-US" dirty="0"/>
              <a:t>Exceptional Control Flow</a:t>
            </a:r>
          </a:p>
          <a:p>
            <a:r>
              <a:rPr lang="en-US" dirty="0">
                <a:solidFill>
                  <a:srgbClr val="7F7F7F"/>
                </a:solidFill>
              </a:rPr>
              <a:t>Exceptions</a:t>
            </a:r>
          </a:p>
          <a:p>
            <a:r>
              <a:rPr lang="en-US" dirty="0">
                <a:solidFill>
                  <a:schemeClr val="bg1">
                    <a:lumMod val="50000"/>
                  </a:schemeClr>
                </a:solidFill>
              </a:rPr>
              <a:t>Signals</a:t>
            </a:r>
          </a:p>
          <a:p>
            <a:r>
              <a:rPr lang="en-US" dirty="0">
                <a:solidFill>
                  <a:schemeClr val="bg1">
                    <a:lumMod val="50000"/>
                  </a:schemeClr>
                </a:solidFill>
              </a:rPr>
              <a:t>If we have time: Nonlocal Jumps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AB0A-8370-4611-84AE-E17CD55C50C5}"/>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DD0C0E32-2CEE-46FF-ABEE-2A4199E049A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hlinkClick r:id="rId2"/>
              </a:rPr>
              <a:t>https://canvas.cmu.edu/courses/34989/quizzes/103053</a:t>
            </a:r>
            <a:endParaRPr lang="en-US" dirty="0"/>
          </a:p>
          <a:p>
            <a:pPr marL="0" indent="0">
              <a:buNone/>
            </a:pPr>
            <a:endParaRPr lang="en-US" dirty="0"/>
          </a:p>
        </p:txBody>
      </p:sp>
    </p:spTree>
    <p:extLst>
      <p:ext uri="{BB962C8B-B14F-4D97-AF65-F5344CB8AC3E}">
        <p14:creationId xmlns:p14="http://schemas.microsoft.com/office/powerpoint/2010/main" val="7686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rgbClr val="7F7F7F"/>
                </a:solidFill>
              </a:rPr>
              <a:t>Exceptional Control Flow</a:t>
            </a:r>
          </a:p>
          <a:p>
            <a:r>
              <a:rPr lang="en-US" dirty="0">
                <a:solidFill>
                  <a:schemeClr val="bg2"/>
                </a:solidFill>
              </a:rPr>
              <a:t>Exceptions</a:t>
            </a:r>
          </a:p>
          <a:p>
            <a:r>
              <a:rPr lang="en-US" dirty="0"/>
              <a:t>Signals</a:t>
            </a:r>
          </a:p>
          <a:p>
            <a:r>
              <a:rPr lang="en-US" dirty="0">
                <a:solidFill>
                  <a:schemeClr val="bg1">
                    <a:lumMod val="50000"/>
                  </a:schemeClr>
                </a:solidFill>
              </a:rPr>
              <a:t>If we have time: Nonlocal Jumps</a:t>
            </a:r>
          </a:p>
        </p:txBody>
      </p:sp>
    </p:spTree>
    <p:extLst>
      <p:ext uri="{BB962C8B-B14F-4D97-AF65-F5344CB8AC3E}">
        <p14:creationId xmlns:p14="http://schemas.microsoft.com/office/powerpoint/2010/main" val="248814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1026"/>
          <p:cNvSpPr>
            <a:spLocks noGrp="1" noChangeArrowheads="1"/>
          </p:cNvSpPr>
          <p:nvPr>
            <p:ph type="title"/>
          </p:nvPr>
        </p:nvSpPr>
        <p:spPr/>
        <p:txBody>
          <a:bodyPr/>
          <a:lstStyle/>
          <a:p>
            <a:r>
              <a:rPr lang="en-US"/>
              <a:t>ECF Exists at All Levels of a System</a:t>
            </a:r>
            <a:endParaRPr lang="en-US" dirty="0"/>
          </a:p>
        </p:txBody>
      </p:sp>
      <p:sp>
        <p:nvSpPr>
          <p:cNvPr id="545795" name="Rectangle 1027"/>
          <p:cNvSpPr>
            <a:spLocks noGrp="1" noChangeArrowheads="1"/>
          </p:cNvSpPr>
          <p:nvPr>
            <p:ph type="body" idx="1"/>
          </p:nvPr>
        </p:nvSpPr>
        <p:spPr>
          <a:xfrm>
            <a:off x="396875" y="1285875"/>
            <a:ext cx="7896225" cy="4972050"/>
          </a:xfrm>
        </p:spPr>
        <p:txBody>
          <a:bodyPr/>
          <a:lstStyle/>
          <a:p>
            <a:r>
              <a:rPr lang="en-US" dirty="0"/>
              <a:t>Exceptions</a:t>
            </a:r>
          </a:p>
          <a:p>
            <a:pPr lvl="1"/>
            <a:r>
              <a:rPr lang="en-US" dirty="0"/>
              <a:t>Hardware and operating system kernel software</a:t>
            </a:r>
          </a:p>
          <a:p>
            <a:r>
              <a:rPr lang="en-US" dirty="0"/>
              <a:t>Process Context Switch</a:t>
            </a:r>
          </a:p>
          <a:p>
            <a:pPr lvl="1"/>
            <a:r>
              <a:rPr lang="en-US" dirty="0"/>
              <a:t>Hardware timer and kernel software</a:t>
            </a:r>
          </a:p>
          <a:p>
            <a:r>
              <a:rPr lang="en-US" dirty="0"/>
              <a:t>Signals</a:t>
            </a:r>
          </a:p>
          <a:p>
            <a:pPr lvl="1"/>
            <a:r>
              <a:rPr lang="en-US" dirty="0"/>
              <a:t>Kernel software and application software</a:t>
            </a:r>
          </a:p>
          <a:p>
            <a:r>
              <a:rPr lang="en-US" dirty="0"/>
              <a:t>Nonlocal jumps</a:t>
            </a:r>
          </a:p>
          <a:p>
            <a:pPr lvl="1"/>
            <a:r>
              <a:rPr lang="en-US" dirty="0"/>
              <a:t>Application code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425450" y="360362"/>
            <a:ext cx="8718550" cy="782638"/>
          </a:xfrm>
          <a:ln/>
          <a:effectLst/>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Problem with Simple Shell Example</a:t>
            </a:r>
          </a:p>
        </p:txBody>
      </p:sp>
      <p:sp>
        <p:nvSpPr>
          <p:cNvPr id="685059" name="Rectangle 3"/>
          <p:cNvSpPr>
            <a:spLocks noGrp="1" noChangeArrowheads="1"/>
          </p:cNvSpPr>
          <p:nvPr>
            <p:ph type="body" idx="1"/>
          </p:nvPr>
        </p:nvSpPr>
        <p:spPr>
          <a:xfrm>
            <a:off x="425216" y="1220788"/>
            <a:ext cx="8548687" cy="3503612"/>
          </a:xfrm>
          <a:ln/>
        </p:spPr>
        <p:txBody>
          <a:bodyPr lIns="90360" tIns="44280" rIns="90360" bIns="44280"/>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Shell designed to run indefinitely</a:t>
            </a:r>
          </a:p>
          <a:p>
            <a:pPr marL="684213" lvl="1"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Should not accumulate unneeded resources</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Memory</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Child processes</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File descriptors</a:t>
            </a:r>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Our example shell correctly waits for and reaps foreground jobs</a:t>
            </a:r>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But what about background jobs?</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Will become zombies when they terminate</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Will never be reaped because shell (typically) will not terminate</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Will create a memory leak that could run the kernel out of memory</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350838" y="334295"/>
            <a:ext cx="8716962" cy="782638"/>
          </a:xfrm>
          <a:ln/>
          <a:effectLst/>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ECF to the Rescue!</a:t>
            </a:r>
          </a:p>
        </p:txBody>
      </p:sp>
      <p:sp>
        <p:nvSpPr>
          <p:cNvPr id="687107" name="Rectangle 3"/>
          <p:cNvSpPr>
            <a:spLocks noGrp="1" noChangeArrowheads="1"/>
          </p:cNvSpPr>
          <p:nvPr>
            <p:ph type="body" idx="1"/>
          </p:nvPr>
        </p:nvSpPr>
        <p:spPr>
          <a:xfrm>
            <a:off x="368300" y="1225550"/>
            <a:ext cx="8470900" cy="5224463"/>
          </a:xfrm>
          <a:ln/>
        </p:spPr>
        <p:txBody>
          <a:bodyPr lIns="90360" tIns="44280" rIns="90360" bIns="44280"/>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Solution: Exceptional control flow</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The kernel will interrupt regular processing to alert us when a background process completes</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In Unix, the alert mechanism is called a </a:t>
            </a:r>
            <a:r>
              <a:rPr lang="en-GB" b="1" i="1" dirty="0">
                <a:solidFill>
                  <a:srgbClr val="C00000"/>
                </a:solidFill>
              </a:rPr>
              <a:t>signal</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58" name="Rectangle 42"/>
          <p:cNvSpPr>
            <a:spLocks noGrp="1" noChangeArrowheads="1"/>
          </p:cNvSpPr>
          <p:nvPr>
            <p:ph type="title"/>
          </p:nvPr>
        </p:nvSpPr>
        <p:spPr/>
        <p:txBody>
          <a:bodyPr/>
          <a:lstStyle/>
          <a:p>
            <a:r>
              <a:rPr lang="en-US" dirty="0"/>
              <a:t>Signals</a:t>
            </a:r>
          </a:p>
        </p:txBody>
      </p:sp>
      <p:sp>
        <p:nvSpPr>
          <p:cNvPr id="521259" name="Rectangle 43"/>
          <p:cNvSpPr>
            <a:spLocks noGrp="1" noChangeArrowheads="1"/>
          </p:cNvSpPr>
          <p:nvPr>
            <p:ph type="body" idx="1"/>
          </p:nvPr>
        </p:nvSpPr>
        <p:spPr>
          <a:xfrm>
            <a:off x="366713" y="1220788"/>
            <a:ext cx="8396287" cy="2741612"/>
          </a:xfrm>
        </p:spPr>
        <p:txBody>
          <a:bodyPr/>
          <a:lstStyle/>
          <a:p>
            <a:r>
              <a:rPr lang="en-US" dirty="0"/>
              <a:t>A </a:t>
            </a:r>
            <a:r>
              <a:rPr lang="en-US" i="1" dirty="0">
                <a:solidFill>
                  <a:srgbClr val="C00000"/>
                </a:solidFill>
              </a:rPr>
              <a:t>signal</a:t>
            </a:r>
            <a:r>
              <a:rPr lang="en-US" dirty="0"/>
              <a:t> is a small message that notifies a process that an event of some type has occurred in the system</a:t>
            </a:r>
          </a:p>
          <a:p>
            <a:pPr lvl="1"/>
            <a:r>
              <a:rPr lang="en-US" dirty="0"/>
              <a:t>Akin to exceptions and interrupts</a:t>
            </a:r>
          </a:p>
          <a:p>
            <a:pPr lvl="1"/>
            <a:r>
              <a:rPr lang="en-US" dirty="0"/>
              <a:t>Sent from the kernel (sometimes at the request of another process) to a process</a:t>
            </a:r>
          </a:p>
          <a:p>
            <a:pPr lvl="1"/>
            <a:r>
              <a:rPr lang="en-US" dirty="0"/>
              <a:t>Signal type is identified by small integer ID’s (1-30)</a:t>
            </a:r>
          </a:p>
          <a:p>
            <a:pPr lvl="1"/>
            <a:r>
              <a:rPr lang="en-US" dirty="0"/>
              <a:t>Only information in a signal is its ID and the fact that it arrived</a:t>
            </a:r>
          </a:p>
        </p:txBody>
      </p:sp>
      <p:graphicFrame>
        <p:nvGraphicFramePr>
          <p:cNvPr id="521257" name="Group 41"/>
          <p:cNvGraphicFramePr>
            <a:graphicFrameLocks noGrp="1"/>
          </p:cNvGraphicFramePr>
          <p:nvPr/>
        </p:nvGraphicFramePr>
        <p:xfrm>
          <a:off x="609601" y="4038600"/>
          <a:ext cx="8001000" cy="2112264"/>
        </p:xfrm>
        <a:graphic>
          <a:graphicData uri="http://schemas.openxmlformats.org/drawingml/2006/table">
            <a:tbl>
              <a:tblPr bandRow="1">
                <a:tableStyleId>{6E25E649-3F16-4E02-A733-19D2CDBF48F0}</a:tableStyleId>
              </a:tblPr>
              <a:tblGrid>
                <a:gridCol w="679331">
                  <a:extLst>
                    <a:ext uri="{9D8B030D-6E8A-4147-A177-3AD203B41FA5}">
                      <a16:colId xmlns:a16="http://schemas.microsoft.com/office/drawing/2014/main" val="20000"/>
                    </a:ext>
                  </a:extLst>
                </a:gridCol>
                <a:gridCol w="1149468">
                  <a:extLst>
                    <a:ext uri="{9D8B030D-6E8A-4147-A177-3AD203B41FA5}">
                      <a16:colId xmlns:a16="http://schemas.microsoft.com/office/drawing/2014/main" val="20001"/>
                    </a:ext>
                  </a:extLst>
                </a:gridCol>
                <a:gridCol w="2052167">
                  <a:extLst>
                    <a:ext uri="{9D8B030D-6E8A-4147-A177-3AD203B41FA5}">
                      <a16:colId xmlns:a16="http://schemas.microsoft.com/office/drawing/2014/main" val="20002"/>
                    </a:ext>
                  </a:extLst>
                </a:gridCol>
                <a:gridCol w="4120034">
                  <a:extLst>
                    <a:ext uri="{9D8B030D-6E8A-4147-A177-3AD203B41FA5}">
                      <a16:colId xmlns:a16="http://schemas.microsoft.com/office/drawing/2014/main" val="20003"/>
                    </a:ext>
                  </a:extLst>
                </a:gridCol>
              </a:tblGrid>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990000"/>
                          </a:solidFill>
                          <a:effectLst/>
                        </a:rPr>
                        <a:t>ID</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990000"/>
                          </a:solidFill>
                          <a:effectLst/>
                        </a:rPr>
                        <a:t>Name</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990000"/>
                          </a:solidFill>
                          <a:effectLst/>
                        </a:rPr>
                        <a:t>Default Action</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990000"/>
                          </a:solidFill>
                          <a:effectLst/>
                        </a:rPr>
                        <a:t>Corresponding Event</a:t>
                      </a:r>
                      <a:endParaRPr kumimoji="0" lang="en-US" sz="1800" b="1" i="1" u="none" strike="noStrike" cap="none" normalizeH="0" baseline="0" dirty="0">
                        <a:ln>
                          <a:noFill/>
                        </a:ln>
                        <a:solidFill>
                          <a:srgbClr val="990000"/>
                        </a:solidFill>
                        <a:effectLst/>
                        <a:latin typeface="Calibri" pitchFamily="34" charset="0"/>
                      </a:endParaRPr>
                    </a:p>
                  </a:txBody>
                  <a:tcPr horzOverflow="overflow"/>
                </a:tc>
                <a:extLst>
                  <a:ext uri="{0D108BD9-81ED-4DB2-BD59-A6C34878D82A}">
                    <a16:rowId xmlns:a16="http://schemas.microsoft.com/office/drawing/2014/main" val="10000"/>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2</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SIGINT</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Terminate</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User typed ctrl-c </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1"/>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9</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SIGKILL</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Terminate</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Kill program (cannot override or ignore)</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2"/>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11</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SIGSEGV</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Terminate </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Segmentation violation</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3"/>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14</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SIGALRM</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Terminate</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Timer signal</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4"/>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17</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SIGCHLD</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Ignore</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Child stopped or terminated</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dirty="0"/>
              <a:t>Signal Concepts: Sending a Signal</a:t>
            </a:r>
          </a:p>
        </p:txBody>
      </p:sp>
      <p:sp>
        <p:nvSpPr>
          <p:cNvPr id="547843" name="Rectangle 3"/>
          <p:cNvSpPr>
            <a:spLocks noGrp="1" noChangeArrowheads="1"/>
          </p:cNvSpPr>
          <p:nvPr>
            <p:ph type="body" idx="1"/>
          </p:nvPr>
        </p:nvSpPr>
        <p:spPr>
          <a:xfrm>
            <a:off x="366713" y="1328738"/>
            <a:ext cx="8548687" cy="4691062"/>
          </a:xfrm>
        </p:spPr>
        <p:txBody>
          <a:bodyPr/>
          <a:lstStyle/>
          <a:p>
            <a:r>
              <a:rPr lang="en-US" dirty="0"/>
              <a:t>Kernel </a:t>
            </a:r>
            <a:r>
              <a:rPr lang="en-US" i="1" dirty="0">
                <a:solidFill>
                  <a:srgbClr val="C00000"/>
                </a:solidFill>
              </a:rPr>
              <a:t>sends</a:t>
            </a:r>
            <a:r>
              <a:rPr lang="en-US" dirty="0"/>
              <a:t> a signal to a </a:t>
            </a:r>
            <a:r>
              <a:rPr lang="en-US" i="1" dirty="0">
                <a:solidFill>
                  <a:srgbClr val="C00000"/>
                </a:solidFill>
              </a:rPr>
              <a:t>destination process</a:t>
            </a:r>
            <a:r>
              <a:rPr lang="en-US" dirty="0">
                <a:solidFill>
                  <a:srgbClr val="C00000"/>
                </a:solidFill>
              </a:rPr>
              <a:t> </a:t>
            </a:r>
            <a:r>
              <a:rPr lang="en-US" dirty="0"/>
              <a:t>by updating some state in the context of the destination process</a:t>
            </a:r>
          </a:p>
          <a:p>
            <a:endParaRPr lang="en-US" dirty="0"/>
          </a:p>
          <a:p>
            <a:r>
              <a:rPr lang="en-US" dirty="0"/>
              <a:t>Kernel sends a signal for one of the following reasons:</a:t>
            </a:r>
          </a:p>
          <a:p>
            <a:pPr lvl="1"/>
            <a:r>
              <a:rPr lang="en-US" dirty="0"/>
              <a:t>Kernel has detected a system event such as divide-by-zero (SIGFPE) or the termination of a child process (SIGCHLD)</a:t>
            </a:r>
          </a:p>
          <a:p>
            <a:pPr lvl="1"/>
            <a:r>
              <a:rPr lang="en-US" dirty="0"/>
              <a:t>Another process has invoked the </a:t>
            </a:r>
            <a:r>
              <a:rPr lang="en-US" b="1" dirty="0">
                <a:latin typeface="Courier New" pitchFamily="49" charset="0"/>
              </a:rPr>
              <a:t>kill</a:t>
            </a:r>
            <a:r>
              <a:rPr lang="en-US" dirty="0"/>
              <a:t> system call to explicitly request the kernel to send a signal to the destination process</a:t>
            </a:r>
          </a:p>
          <a:p>
            <a:pPr lvl="3"/>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78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78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7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62889" y="4817576"/>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8018436" y="1257300"/>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37805650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62889" y="4856462"/>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8018436" y="1272590"/>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9" name="Right Arrow 8"/>
          <p:cNvSpPr/>
          <p:nvPr/>
        </p:nvSpPr>
        <p:spPr bwMode="auto">
          <a:xfrm rot="5233810">
            <a:off x="703166" y="4570333"/>
            <a:ext cx="2847712" cy="719409"/>
          </a:xfrm>
          <a:prstGeom prst="rightArrow">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Sends to C</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3563343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97678"/>
            <a:ext cx="9144001"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53424" y="4821793"/>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8018436" y="1276350"/>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dirty="0">
                <a:latin typeface="Calibri" pitchFamily="34" charset="0"/>
              </a:rPr>
              <a:t>1</a:t>
            </a:r>
          </a:p>
        </p:txBody>
      </p:sp>
    </p:spTree>
    <p:extLst>
      <p:ext uri="{BB962C8B-B14F-4D97-AF65-F5344CB8AC3E}">
        <p14:creationId xmlns:p14="http://schemas.microsoft.com/office/powerpoint/2010/main" val="1217044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425450" y="360362"/>
            <a:ext cx="8718550" cy="782638"/>
          </a:xfrm>
          <a:ln/>
          <a:effectLst/>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Problem with Simple Shell Example</a:t>
            </a:r>
          </a:p>
        </p:txBody>
      </p:sp>
      <p:sp>
        <p:nvSpPr>
          <p:cNvPr id="685059" name="Rectangle 3"/>
          <p:cNvSpPr>
            <a:spLocks noGrp="1" noChangeArrowheads="1"/>
          </p:cNvSpPr>
          <p:nvPr>
            <p:ph type="body" idx="1"/>
          </p:nvPr>
        </p:nvSpPr>
        <p:spPr>
          <a:xfrm>
            <a:off x="425216" y="1220788"/>
            <a:ext cx="8548687" cy="3503612"/>
          </a:xfrm>
          <a:ln/>
        </p:spPr>
        <p:txBody>
          <a:bodyPr lIns="90360" tIns="44280" rIns="90360" bIns="44280"/>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Shell designed to run indefinitely</a:t>
            </a:r>
          </a:p>
          <a:p>
            <a:pPr marL="684213" lvl="1"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Should not accumulate unneeded resources</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Memory</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Child processes</a:t>
            </a:r>
          </a:p>
          <a:p>
            <a:pPr marL="1084263" lvl="2"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File descriptors</a:t>
            </a:r>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Our example shell correctly waits for and reaps foreground jobs</a:t>
            </a:r>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But what about background jobs?</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Will become zombies when they terminate</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Will never be reaped because shell (typically) will not terminate</a:t>
            </a: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Could run the entire computer out of memory</a:t>
            </a:r>
          </a:p>
          <a:p>
            <a:pPr marL="1031875" lvl="2"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More likely, run out of PIDs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43571" y="4749284"/>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7999117" y="1290473"/>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dirty="0">
                <a:latin typeface="Calibri" pitchFamily="34" charset="0"/>
              </a:rPr>
              <a:t>1</a:t>
            </a:r>
          </a:p>
        </p:txBody>
      </p:sp>
      <p:sp>
        <p:nvSpPr>
          <p:cNvPr id="28" name="Right Arrow 27"/>
          <p:cNvSpPr/>
          <p:nvPr/>
        </p:nvSpPr>
        <p:spPr bwMode="auto">
          <a:xfrm rot="20015907">
            <a:off x="1987298" y="4960167"/>
            <a:ext cx="4593911" cy="719409"/>
          </a:xfrm>
          <a:prstGeom prst="rightArrow">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Received by C</a:t>
            </a:r>
          </a:p>
        </p:txBody>
      </p:sp>
    </p:spTree>
    <p:extLst>
      <p:ext uri="{BB962C8B-B14F-4D97-AF65-F5344CB8AC3E}">
        <p14:creationId xmlns:p14="http://schemas.microsoft.com/office/powerpoint/2010/main" val="238381181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97678"/>
            <a:ext cx="9144001"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53424" y="4860222"/>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8008970" y="1290473"/>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dirty="0">
                <a:latin typeface="Calibri" pitchFamily="34" charset="0"/>
              </a:rPr>
              <a:t>0</a:t>
            </a:r>
          </a:p>
        </p:txBody>
      </p:sp>
    </p:spTree>
    <p:extLst>
      <p:ext uri="{BB962C8B-B14F-4D97-AF65-F5344CB8AC3E}">
        <p14:creationId xmlns:p14="http://schemas.microsoft.com/office/powerpoint/2010/main" val="231404087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a:t>Signal Concepts: Receiving a Signal</a:t>
            </a:r>
          </a:p>
        </p:txBody>
      </p:sp>
      <p:sp>
        <p:nvSpPr>
          <p:cNvPr id="548867" name="Rectangle 3"/>
          <p:cNvSpPr>
            <a:spLocks noGrp="1" noChangeArrowheads="1"/>
          </p:cNvSpPr>
          <p:nvPr>
            <p:ph type="body" idx="1"/>
          </p:nvPr>
        </p:nvSpPr>
        <p:spPr>
          <a:xfrm>
            <a:off x="396875" y="1143000"/>
            <a:ext cx="8366125" cy="4972050"/>
          </a:xfrm>
        </p:spPr>
        <p:txBody>
          <a:bodyPr/>
          <a:lstStyle/>
          <a:p>
            <a:r>
              <a:rPr lang="en-US" dirty="0"/>
              <a:t>A destination process </a:t>
            </a:r>
            <a:r>
              <a:rPr lang="en-US" i="1" dirty="0">
                <a:solidFill>
                  <a:srgbClr val="C00000"/>
                </a:solidFill>
              </a:rPr>
              <a:t>receives</a:t>
            </a:r>
            <a:r>
              <a:rPr lang="en-US" dirty="0"/>
              <a:t> a signal when it is forced by the kernel to react in some way to the signal</a:t>
            </a:r>
          </a:p>
          <a:p>
            <a:endParaRPr lang="en-US" dirty="0"/>
          </a:p>
          <a:p>
            <a:r>
              <a:rPr lang="en-US" dirty="0"/>
              <a:t>Some possible ways to react:</a:t>
            </a:r>
          </a:p>
          <a:p>
            <a:pPr lvl="1"/>
            <a:r>
              <a:rPr lang="en-US" b="1" i="1" dirty="0">
                <a:solidFill>
                  <a:srgbClr val="C00000"/>
                </a:solidFill>
              </a:rPr>
              <a:t>Ignore</a:t>
            </a:r>
            <a:r>
              <a:rPr lang="en-US" dirty="0"/>
              <a:t> the signal (do nothing)</a:t>
            </a:r>
          </a:p>
          <a:p>
            <a:pPr lvl="1"/>
            <a:r>
              <a:rPr lang="en-US" b="1" i="1" dirty="0">
                <a:solidFill>
                  <a:srgbClr val="C00000"/>
                </a:solidFill>
              </a:rPr>
              <a:t>Terminate</a:t>
            </a:r>
            <a:r>
              <a:rPr lang="en-US" dirty="0"/>
              <a:t> the process (with optional core dump)</a:t>
            </a:r>
          </a:p>
          <a:p>
            <a:pPr lvl="1"/>
            <a:r>
              <a:rPr lang="en-US" b="1" i="1" dirty="0">
                <a:solidFill>
                  <a:srgbClr val="C00000"/>
                </a:solidFill>
              </a:rPr>
              <a:t>Catch</a:t>
            </a:r>
            <a:r>
              <a:rPr lang="en-US" i="1" dirty="0">
                <a:solidFill>
                  <a:srgbClr val="FF3300"/>
                </a:solidFill>
              </a:rPr>
              <a:t> </a:t>
            </a:r>
            <a:r>
              <a:rPr lang="en-US" dirty="0"/>
              <a:t>the signal by executing a user-level function called </a:t>
            </a:r>
            <a:r>
              <a:rPr lang="en-US" b="1" i="1" dirty="0">
                <a:solidFill>
                  <a:srgbClr val="C00000"/>
                </a:solidFill>
              </a:rPr>
              <a:t>signal handler</a:t>
            </a:r>
          </a:p>
          <a:p>
            <a:pPr lvl="2"/>
            <a:r>
              <a:rPr lang="en-US" dirty="0"/>
              <a:t>Akin to a hardware exception handler being called in response to an asynchronous interrupt:</a:t>
            </a:r>
          </a:p>
          <a:p>
            <a:pPr marL="914400" lvl="2" indent="0">
              <a:buNone/>
            </a:pPr>
            <a:endParaRPr lang="en-US" dirty="0"/>
          </a:p>
        </p:txBody>
      </p:sp>
      <p:sp>
        <p:nvSpPr>
          <p:cNvPr id="4" name="Line 93"/>
          <p:cNvSpPr>
            <a:spLocks noChangeShapeType="1"/>
          </p:cNvSpPr>
          <p:nvPr/>
        </p:nvSpPr>
        <p:spPr bwMode="auto">
          <a:xfrm>
            <a:off x="3424238" y="4810118"/>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5" name="Line 94"/>
          <p:cNvSpPr>
            <a:spLocks noChangeShapeType="1"/>
          </p:cNvSpPr>
          <p:nvPr/>
        </p:nvSpPr>
        <p:spPr bwMode="auto">
          <a:xfrm>
            <a:off x="3430588" y="5414956"/>
            <a:ext cx="24003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6" name="Line 95"/>
          <p:cNvSpPr>
            <a:spLocks noChangeShapeType="1"/>
          </p:cNvSpPr>
          <p:nvPr/>
        </p:nvSpPr>
        <p:spPr bwMode="auto">
          <a:xfrm flipH="1">
            <a:off x="5829300" y="5421306"/>
            <a:ext cx="0" cy="533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 name="Line 96"/>
          <p:cNvSpPr>
            <a:spLocks noChangeShapeType="1"/>
          </p:cNvSpPr>
          <p:nvPr/>
        </p:nvSpPr>
        <p:spPr bwMode="auto">
          <a:xfrm flipH="1" flipV="1">
            <a:off x="3427413" y="5541956"/>
            <a:ext cx="2352675" cy="38735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8" name="Line 97"/>
          <p:cNvSpPr>
            <a:spLocks noChangeShapeType="1"/>
          </p:cNvSpPr>
          <p:nvPr/>
        </p:nvSpPr>
        <p:spPr bwMode="auto">
          <a:xfrm>
            <a:off x="3425825" y="5549893"/>
            <a:ext cx="3175" cy="8763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9" name="Rectangle 98"/>
          <p:cNvSpPr>
            <a:spLocks noChangeArrowheads="1"/>
          </p:cNvSpPr>
          <p:nvPr/>
        </p:nvSpPr>
        <p:spPr bwMode="auto">
          <a:xfrm>
            <a:off x="3613150" y="4813293"/>
            <a:ext cx="2016360"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79" tIns="44446" rIns="90479" bIns="44446">
            <a:spAutoFit/>
          </a:bodyPr>
          <a:lstStyle/>
          <a:p>
            <a:r>
              <a:rPr lang="en-US" sz="1600" i="1">
                <a:latin typeface="Helvetica" charset="0"/>
              </a:rPr>
              <a:t>(2) Control passes </a:t>
            </a:r>
          </a:p>
          <a:p>
            <a:r>
              <a:rPr lang="en-US" sz="1600" i="1">
                <a:latin typeface="Helvetica" charset="0"/>
              </a:rPr>
              <a:t>to signal handler </a:t>
            </a:r>
          </a:p>
        </p:txBody>
      </p:sp>
      <p:sp>
        <p:nvSpPr>
          <p:cNvPr id="10" name="Rectangle 99"/>
          <p:cNvSpPr>
            <a:spLocks noChangeArrowheads="1"/>
          </p:cNvSpPr>
          <p:nvPr/>
        </p:nvSpPr>
        <p:spPr bwMode="auto">
          <a:xfrm>
            <a:off x="5899150" y="5397493"/>
            <a:ext cx="1492250"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9" tIns="44446" rIns="90479" bIns="44446">
            <a:spAutoFit/>
          </a:bodyPr>
          <a:lstStyle/>
          <a:p>
            <a:pPr algn="l"/>
            <a:r>
              <a:rPr lang="en-US" sz="1600" i="1">
                <a:latin typeface="Helvetica" charset="0"/>
              </a:rPr>
              <a:t>(3) Signal  handler runs</a:t>
            </a:r>
          </a:p>
        </p:txBody>
      </p:sp>
      <p:sp>
        <p:nvSpPr>
          <p:cNvPr id="11" name="Rectangle 100"/>
          <p:cNvSpPr>
            <a:spLocks noChangeArrowheads="1"/>
          </p:cNvSpPr>
          <p:nvPr/>
        </p:nvSpPr>
        <p:spPr bwMode="auto">
          <a:xfrm>
            <a:off x="3671888" y="5861043"/>
            <a:ext cx="1947832" cy="82842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79" tIns="44446" rIns="90479" bIns="44446">
            <a:spAutoFit/>
          </a:bodyPr>
          <a:lstStyle/>
          <a:p>
            <a:r>
              <a:rPr lang="en-US" sz="1600" i="1">
                <a:latin typeface="Helvetica" charset="0"/>
              </a:rPr>
              <a:t>(4) Signal handler</a:t>
            </a:r>
          </a:p>
          <a:p>
            <a:r>
              <a:rPr lang="en-US" sz="1600" i="1">
                <a:latin typeface="Helvetica" charset="0"/>
              </a:rPr>
              <a:t>returns to </a:t>
            </a:r>
          </a:p>
          <a:p>
            <a:r>
              <a:rPr lang="en-US" sz="1600" i="1">
                <a:latin typeface="Helvetica" charset="0"/>
              </a:rPr>
              <a:t>next instruction</a:t>
            </a:r>
          </a:p>
        </p:txBody>
      </p:sp>
      <p:sp>
        <p:nvSpPr>
          <p:cNvPr id="12" name="Text Box 101"/>
          <p:cNvSpPr txBox="1">
            <a:spLocks noChangeArrowheads="1"/>
          </p:cNvSpPr>
          <p:nvPr/>
        </p:nvSpPr>
        <p:spPr bwMode="auto">
          <a:xfrm>
            <a:off x="2921000" y="5132381"/>
            <a:ext cx="547258"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curr</a:t>
            </a:r>
            <a:endParaRPr lang="en-US" sz="1600" i="1">
              <a:latin typeface="Helvetica" charset="0"/>
            </a:endParaRPr>
          </a:p>
        </p:txBody>
      </p:sp>
      <p:sp>
        <p:nvSpPr>
          <p:cNvPr id="13" name="Text Box 102"/>
          <p:cNvSpPr txBox="1">
            <a:spLocks noChangeArrowheads="1"/>
          </p:cNvSpPr>
          <p:nvPr/>
        </p:nvSpPr>
        <p:spPr bwMode="auto">
          <a:xfrm>
            <a:off x="2921000" y="5329231"/>
            <a:ext cx="56106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next</a:t>
            </a:r>
            <a:endParaRPr lang="en-US" sz="1600" i="1">
              <a:latin typeface="Helvetica" charset="0"/>
            </a:endParaRPr>
          </a:p>
        </p:txBody>
      </p:sp>
      <p:sp>
        <p:nvSpPr>
          <p:cNvPr id="14" name="Rectangle 105"/>
          <p:cNvSpPr>
            <a:spLocks noChangeArrowheads="1"/>
          </p:cNvSpPr>
          <p:nvPr/>
        </p:nvSpPr>
        <p:spPr bwMode="auto">
          <a:xfrm>
            <a:off x="965200" y="4787893"/>
            <a:ext cx="1979613"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79" tIns="44446" rIns="90479" bIns="44446">
            <a:spAutoFit/>
          </a:bodyPr>
          <a:lstStyle/>
          <a:p>
            <a:pPr algn="r"/>
            <a:r>
              <a:rPr lang="en-US" sz="1600" i="1" dirty="0">
                <a:latin typeface="Helvetica" charset="0"/>
              </a:rPr>
              <a:t>(1) Signal received by process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8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8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886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886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p:bldP spid="12" grpId="0"/>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76200" y="435678"/>
            <a:ext cx="8915400" cy="762000"/>
          </a:xfrm>
        </p:spPr>
        <p:txBody>
          <a:bodyPr/>
          <a:lstStyle/>
          <a:p>
            <a:r>
              <a:rPr lang="en-US" dirty="0"/>
              <a:t>Signal Concepts: Pending and Blocked Signals</a:t>
            </a:r>
          </a:p>
        </p:txBody>
      </p:sp>
      <p:sp>
        <p:nvSpPr>
          <p:cNvPr id="549891" name="Rectangle 3"/>
          <p:cNvSpPr>
            <a:spLocks noGrp="1" noChangeArrowheads="1"/>
          </p:cNvSpPr>
          <p:nvPr>
            <p:ph type="body" idx="1"/>
          </p:nvPr>
        </p:nvSpPr>
        <p:spPr>
          <a:xfrm>
            <a:off x="290513" y="1633538"/>
            <a:ext cx="8548687" cy="4614862"/>
          </a:xfrm>
        </p:spPr>
        <p:txBody>
          <a:bodyPr/>
          <a:lstStyle/>
          <a:p>
            <a:r>
              <a:rPr lang="en-US" dirty="0"/>
              <a:t>A signal is </a:t>
            </a:r>
            <a:r>
              <a:rPr lang="en-US" i="1" dirty="0">
                <a:solidFill>
                  <a:srgbClr val="C00000"/>
                </a:solidFill>
              </a:rPr>
              <a:t>pending</a:t>
            </a:r>
            <a:r>
              <a:rPr lang="en-US" dirty="0"/>
              <a:t> if sent but not yet received</a:t>
            </a:r>
          </a:p>
          <a:p>
            <a:pPr lvl="1"/>
            <a:r>
              <a:rPr lang="en-US" dirty="0"/>
              <a:t>There can be at most one pending signal of each type</a:t>
            </a:r>
          </a:p>
          <a:p>
            <a:pPr lvl="1"/>
            <a:r>
              <a:rPr lang="en-US" dirty="0"/>
              <a:t>Important: Signals are not queued</a:t>
            </a:r>
          </a:p>
          <a:p>
            <a:pPr lvl="2"/>
            <a:r>
              <a:rPr lang="en-US" dirty="0"/>
              <a:t>If a process has a pending signal of type k, then subsequent signals of type k that are sent to that process are discarded</a:t>
            </a:r>
          </a:p>
          <a:p>
            <a:pPr>
              <a:spcBef>
                <a:spcPts val="1800"/>
              </a:spcBef>
            </a:pPr>
            <a:r>
              <a:rPr lang="en-US" dirty="0"/>
              <a:t>A process can </a:t>
            </a:r>
            <a:r>
              <a:rPr lang="en-US" i="1" dirty="0">
                <a:solidFill>
                  <a:srgbClr val="C00000"/>
                </a:solidFill>
              </a:rPr>
              <a:t>block</a:t>
            </a:r>
            <a:r>
              <a:rPr lang="en-US" dirty="0"/>
              <a:t> the receipt of certain signals</a:t>
            </a:r>
          </a:p>
          <a:p>
            <a:pPr lvl="1"/>
            <a:r>
              <a:rPr lang="en-US" dirty="0"/>
              <a:t>Blocked signals can be sent, but will not be received until the signal is unblocked</a:t>
            </a:r>
          </a:p>
          <a:p>
            <a:pPr lvl="1"/>
            <a:r>
              <a:rPr lang="en-US" dirty="0"/>
              <a:t>Some signals cannot be blocked (SIGKILL, SIGSTOP) or can only be blocked when sent by other processes (SIGSEGV, SIGILL, </a:t>
            </a:r>
            <a:r>
              <a:rPr lang="en-US" dirty="0" err="1"/>
              <a:t>etc</a:t>
            </a:r>
            <a:r>
              <a:rPr lang="en-US" dirty="0"/>
              <a:t>)</a:t>
            </a:r>
          </a:p>
          <a:p>
            <a:pPr>
              <a:spcBef>
                <a:spcPts val="1200"/>
              </a:spcBef>
            </a:pPr>
            <a:r>
              <a:rPr lang="en-US" dirty="0"/>
              <a:t>A pending signal is received at most once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8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98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989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9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a:t>Signal Concepts: Pending/Blocked Bits	</a:t>
            </a:r>
          </a:p>
        </p:txBody>
      </p:sp>
      <p:sp>
        <p:nvSpPr>
          <p:cNvPr id="550915" name="Rectangle 3"/>
          <p:cNvSpPr>
            <a:spLocks noGrp="1" noChangeArrowheads="1"/>
          </p:cNvSpPr>
          <p:nvPr>
            <p:ph type="body" idx="1"/>
          </p:nvPr>
        </p:nvSpPr>
        <p:spPr>
          <a:xfrm>
            <a:off x="343117" y="1676400"/>
            <a:ext cx="8419883" cy="3700462"/>
          </a:xfrm>
        </p:spPr>
        <p:txBody>
          <a:bodyPr/>
          <a:lstStyle/>
          <a:p>
            <a:r>
              <a:rPr lang="en-US" dirty="0"/>
              <a:t>Kernel maintains </a:t>
            </a:r>
            <a:r>
              <a:rPr lang="en-US" dirty="0">
                <a:latin typeface="Courier New" pitchFamily="49" charset="0"/>
              </a:rPr>
              <a:t>pending</a:t>
            </a:r>
            <a:r>
              <a:rPr lang="en-US" dirty="0"/>
              <a:t> and </a:t>
            </a:r>
            <a:r>
              <a:rPr lang="en-US" dirty="0">
                <a:latin typeface="Courier New" pitchFamily="49" charset="0"/>
              </a:rPr>
              <a:t>blocked</a:t>
            </a:r>
            <a:r>
              <a:rPr lang="en-US" dirty="0"/>
              <a:t> bit vectors in the context of each process</a:t>
            </a:r>
          </a:p>
          <a:p>
            <a:pPr lvl="1"/>
            <a:r>
              <a:rPr lang="en-US" b="1" dirty="0">
                <a:latin typeface="Courier New" pitchFamily="49" charset="0"/>
              </a:rPr>
              <a:t>pending</a:t>
            </a:r>
            <a:r>
              <a:rPr lang="en-US" dirty="0"/>
              <a:t>: represents the set of pending signals</a:t>
            </a:r>
          </a:p>
          <a:p>
            <a:pPr lvl="2"/>
            <a:r>
              <a:rPr lang="en-US" dirty="0"/>
              <a:t>Kernel sets bit k in </a:t>
            </a:r>
            <a:r>
              <a:rPr lang="en-US" b="1" dirty="0">
                <a:latin typeface="Courier New" pitchFamily="49" charset="0"/>
              </a:rPr>
              <a:t>pending</a:t>
            </a:r>
            <a:r>
              <a:rPr lang="en-US" dirty="0"/>
              <a:t> when a signal of type k is sent</a:t>
            </a:r>
          </a:p>
          <a:p>
            <a:pPr lvl="2"/>
            <a:r>
              <a:rPr lang="en-US" dirty="0"/>
              <a:t>Kernel clears bit </a:t>
            </a:r>
            <a:r>
              <a:rPr lang="en-US" dirty="0" err="1"/>
              <a:t>k</a:t>
            </a:r>
            <a:r>
              <a:rPr lang="en-US" dirty="0"/>
              <a:t> in </a:t>
            </a:r>
            <a:r>
              <a:rPr lang="en-US" b="1" dirty="0">
                <a:latin typeface="Courier New" pitchFamily="49" charset="0"/>
              </a:rPr>
              <a:t>pending</a:t>
            </a:r>
            <a:r>
              <a:rPr lang="en-US" dirty="0"/>
              <a:t> when a signal of type </a:t>
            </a:r>
            <a:r>
              <a:rPr lang="en-US" dirty="0" err="1"/>
              <a:t>k</a:t>
            </a:r>
            <a:r>
              <a:rPr lang="en-US" dirty="0"/>
              <a:t> is received </a:t>
            </a:r>
          </a:p>
          <a:p>
            <a:pPr lvl="1"/>
            <a:endParaRPr lang="en-US" b="1" dirty="0">
              <a:latin typeface="Courier New" pitchFamily="49" charset="0"/>
            </a:endParaRPr>
          </a:p>
          <a:p>
            <a:pPr lvl="1"/>
            <a:r>
              <a:rPr lang="en-US" b="1" dirty="0">
                <a:latin typeface="Courier New" pitchFamily="49" charset="0"/>
              </a:rPr>
              <a:t>blocked</a:t>
            </a:r>
            <a:r>
              <a:rPr lang="en-US" dirty="0"/>
              <a:t>: represents the set of blocked signals</a:t>
            </a:r>
          </a:p>
          <a:p>
            <a:pPr lvl="2"/>
            <a:r>
              <a:rPr lang="en-US" dirty="0"/>
              <a:t>Can be set and cleared by using the </a:t>
            </a:r>
            <a:r>
              <a:rPr lang="en-US" b="1" dirty="0" err="1">
                <a:latin typeface="Courier New" pitchFamily="49" charset="0"/>
              </a:rPr>
              <a:t>sigprocmask</a:t>
            </a:r>
            <a:r>
              <a:rPr lang="en-US" dirty="0"/>
              <a:t> function</a:t>
            </a:r>
          </a:p>
          <a:p>
            <a:pPr lvl="2"/>
            <a:r>
              <a:rPr lang="en-US" dirty="0"/>
              <a:t>Also referred to as the </a:t>
            </a:r>
            <a:r>
              <a:rPr lang="en-US" i="1" dirty="0"/>
              <a:t>signal mask</a:t>
            </a:r>
            <a:r>
              <a:rPr lang="en-US" dirty="0"/>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1197678"/>
            <a:ext cx="9144000" cy="3583872"/>
          </a:xfrm>
          <a:prstGeom prst="rect">
            <a:avLst/>
          </a:prstGeom>
          <a:solidFill>
            <a:srgbClr val="E9E1C9"/>
          </a:solidFill>
          <a:ln w="25400" cap="flat" cmpd="sng" algn="ctr">
            <a:solidFill>
              <a:schemeClr val="tx1"/>
            </a:solidFill>
            <a:prstDash val="solid"/>
            <a:round/>
            <a:headEnd type="none" w="med" len="med"/>
            <a:tailEnd type="arrow" w="med" len="med"/>
          </a:ln>
          <a:effectLst/>
        </p:spPr>
        <p:txBody>
          <a:bodyPr rtlCol="0" anchor="ctr"/>
          <a:lstStyle/>
          <a:p>
            <a:pPr algn="ctr"/>
            <a:endParaRPr lang="en-US" dirty="0"/>
          </a:p>
        </p:txBody>
      </p:sp>
      <p:sp>
        <p:nvSpPr>
          <p:cNvPr id="547842" name="Rectangle 2"/>
          <p:cNvSpPr>
            <a:spLocks noGrp="1" noChangeArrowheads="1"/>
          </p:cNvSpPr>
          <p:nvPr>
            <p:ph type="title"/>
          </p:nvPr>
        </p:nvSpPr>
        <p:spPr/>
        <p:txBody>
          <a:bodyPr/>
          <a:lstStyle/>
          <a:p>
            <a:r>
              <a:rPr lang="en-US" dirty="0"/>
              <a:t>Signal Concepts: Sending a Signal</a:t>
            </a:r>
          </a:p>
        </p:txBody>
      </p:sp>
      <p:sp>
        <p:nvSpPr>
          <p:cNvPr id="2" name="Rectangle 1"/>
          <p:cNvSpPr/>
          <p:nvPr/>
        </p:nvSpPr>
        <p:spPr bwMode="auto">
          <a:xfrm>
            <a:off x="238125" y="2714625"/>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A</a:t>
            </a:r>
          </a:p>
        </p:txBody>
      </p:sp>
      <p:sp>
        <p:nvSpPr>
          <p:cNvPr id="5" name="Rectangle 4"/>
          <p:cNvSpPr/>
          <p:nvPr/>
        </p:nvSpPr>
        <p:spPr bwMode="auto">
          <a:xfrm>
            <a:off x="3095625" y="1276350"/>
            <a:ext cx="2857500" cy="1314450"/>
          </a:xfrm>
          <a:prstGeom prst="rect">
            <a:avLst/>
          </a:prstGeom>
          <a:solidFill>
            <a:srgbClr val="00B05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B</a:t>
            </a:r>
          </a:p>
        </p:txBody>
      </p:sp>
      <p:sp>
        <p:nvSpPr>
          <p:cNvPr id="6" name="Rectangle 5"/>
          <p:cNvSpPr/>
          <p:nvPr/>
        </p:nvSpPr>
        <p:spPr bwMode="auto">
          <a:xfrm>
            <a:off x="6172200" y="3219450"/>
            <a:ext cx="2857500" cy="131445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Process C</a:t>
            </a:r>
          </a:p>
        </p:txBody>
      </p:sp>
      <p:sp>
        <p:nvSpPr>
          <p:cNvPr id="7" name="Rectangle 6"/>
          <p:cNvSpPr/>
          <p:nvPr/>
        </p:nvSpPr>
        <p:spPr bwMode="auto">
          <a:xfrm>
            <a:off x="1" y="4686300"/>
            <a:ext cx="9144000" cy="21717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TextBox 7"/>
          <p:cNvSpPr txBox="1"/>
          <p:nvPr/>
        </p:nvSpPr>
        <p:spPr>
          <a:xfrm>
            <a:off x="8362888" y="4860222"/>
            <a:ext cx="781111" cy="369332"/>
          </a:xfrm>
          <a:prstGeom prst="rect">
            <a:avLst/>
          </a:prstGeom>
          <a:noFill/>
        </p:spPr>
        <p:txBody>
          <a:bodyPr wrap="none" rtlCol="0">
            <a:spAutoFit/>
          </a:bodyPr>
          <a:lstStyle/>
          <a:p>
            <a:r>
              <a:rPr lang="en-US" sz="1800" dirty="0">
                <a:latin typeface="Calibri" pitchFamily="34" charset="0"/>
              </a:rPr>
              <a:t>kernel</a:t>
            </a:r>
          </a:p>
        </p:txBody>
      </p:sp>
      <p:sp>
        <p:nvSpPr>
          <p:cNvPr id="11" name="TextBox 10"/>
          <p:cNvSpPr txBox="1"/>
          <p:nvPr/>
        </p:nvSpPr>
        <p:spPr>
          <a:xfrm>
            <a:off x="8018434" y="1276350"/>
            <a:ext cx="1125565" cy="369332"/>
          </a:xfrm>
          <a:prstGeom prst="rect">
            <a:avLst/>
          </a:prstGeom>
          <a:noFill/>
        </p:spPr>
        <p:txBody>
          <a:bodyPr wrap="none" rtlCol="0">
            <a:spAutoFit/>
          </a:bodyPr>
          <a:lstStyle/>
          <a:p>
            <a:r>
              <a:rPr lang="en-US" sz="1800" dirty="0">
                <a:latin typeface="Calibri" pitchFamily="34" charset="0"/>
              </a:rPr>
              <a:t>User level</a:t>
            </a:r>
          </a:p>
        </p:txBody>
      </p:sp>
      <p:sp>
        <p:nvSpPr>
          <p:cNvPr id="10" name="Rectangle 9"/>
          <p:cNvSpPr/>
          <p:nvPr/>
        </p:nvSpPr>
        <p:spPr bwMode="auto">
          <a:xfrm>
            <a:off x="17162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A</a:t>
            </a:r>
          </a:p>
        </p:txBody>
      </p:sp>
      <p:sp>
        <p:nvSpPr>
          <p:cNvPr id="14" name="Rectangle 13"/>
          <p:cNvSpPr/>
          <p:nvPr/>
        </p:nvSpPr>
        <p:spPr bwMode="auto">
          <a:xfrm>
            <a:off x="5259512" y="5534025"/>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A</a:t>
            </a:r>
          </a:p>
        </p:txBody>
      </p:sp>
      <p:sp>
        <p:nvSpPr>
          <p:cNvPr id="15" name="Rectangle 14"/>
          <p:cNvSpPr/>
          <p:nvPr/>
        </p:nvSpPr>
        <p:spPr bwMode="auto">
          <a:xfrm>
            <a:off x="17162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B</a:t>
            </a:r>
          </a:p>
        </p:txBody>
      </p:sp>
      <p:sp>
        <p:nvSpPr>
          <p:cNvPr id="16" name="Rectangle 15"/>
          <p:cNvSpPr/>
          <p:nvPr/>
        </p:nvSpPr>
        <p:spPr bwMode="auto">
          <a:xfrm>
            <a:off x="5259512" y="58864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B</a:t>
            </a:r>
          </a:p>
        </p:txBody>
      </p:sp>
      <p:sp>
        <p:nvSpPr>
          <p:cNvPr id="17" name="Rectangle 16"/>
          <p:cNvSpPr/>
          <p:nvPr/>
        </p:nvSpPr>
        <p:spPr bwMode="auto">
          <a:xfrm>
            <a:off x="17162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Pending for C</a:t>
            </a:r>
          </a:p>
        </p:txBody>
      </p:sp>
      <p:sp>
        <p:nvSpPr>
          <p:cNvPr id="18" name="Rectangle 17"/>
          <p:cNvSpPr/>
          <p:nvPr/>
        </p:nvSpPr>
        <p:spPr bwMode="auto">
          <a:xfrm>
            <a:off x="5259512" y="6229350"/>
            <a:ext cx="3012950" cy="3429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r>
              <a:rPr lang="en-US" dirty="0"/>
              <a:t>Blocked for C</a:t>
            </a:r>
          </a:p>
        </p:txBody>
      </p:sp>
      <p:cxnSp>
        <p:nvCxnSpPr>
          <p:cNvPr id="20" name="Straight Connector 19"/>
          <p:cNvCxnSpPr/>
          <p:nvPr/>
        </p:nvCxnSpPr>
        <p:spPr bwMode="auto">
          <a:xfrm>
            <a:off x="18954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669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2247900"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41972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91175" y="5534025"/>
            <a:ext cx="0" cy="1038225"/>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772150" y="5534025"/>
            <a:ext cx="0" cy="1038225"/>
          </a:xfrm>
          <a:prstGeom prst="line">
            <a:avLst/>
          </a:prstGeom>
          <a:noFill/>
          <a:ln w="25400" cap="flat" cmpd="sng" algn="ctr">
            <a:solidFill>
              <a:schemeClr val="tx1"/>
            </a:solidFill>
            <a:prstDash val="solid"/>
            <a:round/>
            <a:headEnd type="none" w="med" len="med"/>
            <a:tailEnd type="none" w="med" len="med"/>
          </a:ln>
          <a:effectLst/>
        </p:spPr>
      </p:cxnSp>
      <p:sp>
        <p:nvSpPr>
          <p:cNvPr id="3" name="TextBox 2"/>
          <p:cNvSpPr txBox="1"/>
          <p:nvPr/>
        </p:nvSpPr>
        <p:spPr>
          <a:xfrm>
            <a:off x="2005012" y="6202918"/>
            <a:ext cx="200025" cy="369332"/>
          </a:xfrm>
          <a:prstGeom prst="rect">
            <a:avLst/>
          </a:prstGeom>
          <a:noFill/>
        </p:spPr>
        <p:txBody>
          <a:bodyPr wrap="square" rtlCol="0">
            <a:spAutoFit/>
          </a:bodyPr>
          <a:lstStyle/>
          <a:p>
            <a:r>
              <a:rPr lang="en-US" sz="1800" dirty="0">
                <a:latin typeface="Calibri" pitchFamily="34" charset="0"/>
              </a:rPr>
              <a:t>1</a:t>
            </a:r>
          </a:p>
        </p:txBody>
      </p:sp>
      <p:sp>
        <p:nvSpPr>
          <p:cNvPr id="28" name="Right Arrow 27"/>
          <p:cNvSpPr/>
          <p:nvPr/>
        </p:nvSpPr>
        <p:spPr bwMode="auto">
          <a:xfrm rot="6894845" flipV="1">
            <a:off x="901998" y="3871557"/>
            <a:ext cx="4422714" cy="719409"/>
          </a:xfrm>
          <a:prstGeom prst="rightArrow">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en-US" dirty="0"/>
              <a:t>Sends to C</a:t>
            </a:r>
          </a:p>
        </p:txBody>
      </p:sp>
    </p:spTree>
    <p:extLst>
      <p:ext uri="{BB962C8B-B14F-4D97-AF65-F5344CB8AC3E}">
        <p14:creationId xmlns:p14="http://schemas.microsoft.com/office/powerpoint/2010/main" val="122032086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6096000" y="3156387"/>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9" name="Rectangle 28"/>
          <p:cNvSpPr/>
          <p:nvPr/>
        </p:nvSpPr>
        <p:spPr bwMode="auto">
          <a:xfrm>
            <a:off x="3810000" y="3147796"/>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8" name="Rectangle 27"/>
          <p:cNvSpPr/>
          <p:nvPr/>
        </p:nvSpPr>
        <p:spPr bwMode="auto">
          <a:xfrm>
            <a:off x="1084497" y="3147796"/>
            <a:ext cx="2514600" cy="3099375"/>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551938" name="Rectangle 2"/>
          <p:cNvSpPr>
            <a:spLocks noGrp="1" noChangeArrowheads="1"/>
          </p:cNvSpPr>
          <p:nvPr>
            <p:ph type="title"/>
          </p:nvPr>
        </p:nvSpPr>
        <p:spPr>
          <a:xfrm>
            <a:off x="380614" y="381000"/>
            <a:ext cx="7592093" cy="762000"/>
          </a:xfrm>
        </p:spPr>
        <p:txBody>
          <a:bodyPr/>
          <a:lstStyle/>
          <a:p>
            <a:r>
              <a:rPr lang="en-US" dirty="0"/>
              <a:t>Sending Signals: Process Groups</a:t>
            </a:r>
          </a:p>
        </p:txBody>
      </p:sp>
      <p:sp>
        <p:nvSpPr>
          <p:cNvPr id="551939" name="Rectangle 3"/>
          <p:cNvSpPr>
            <a:spLocks noGrp="1" noChangeArrowheads="1"/>
          </p:cNvSpPr>
          <p:nvPr>
            <p:ph type="body" idx="1"/>
          </p:nvPr>
        </p:nvSpPr>
        <p:spPr>
          <a:xfrm>
            <a:off x="380999" y="1219200"/>
            <a:ext cx="7720013" cy="609600"/>
          </a:xfrm>
        </p:spPr>
        <p:txBody>
          <a:bodyPr/>
          <a:lstStyle/>
          <a:p>
            <a:r>
              <a:rPr lang="en-US"/>
              <a:t>Every process belongs to exactly one process group</a:t>
            </a:r>
          </a:p>
        </p:txBody>
      </p:sp>
      <p:sp>
        <p:nvSpPr>
          <p:cNvPr id="551940" name="Oval 4"/>
          <p:cNvSpPr>
            <a:spLocks noChangeAspect="1" noChangeArrowheads="1"/>
          </p:cNvSpPr>
          <p:nvPr/>
        </p:nvSpPr>
        <p:spPr bwMode="auto">
          <a:xfrm>
            <a:off x="1898650" y="3228975"/>
            <a:ext cx="982663"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Fore-</a:t>
            </a:r>
          </a:p>
          <a:p>
            <a:pPr algn="ctr"/>
            <a:r>
              <a:rPr lang="en-US" sz="1600" dirty="0">
                <a:latin typeface="Calibri" pitchFamily="34" charset="0"/>
              </a:rPr>
              <a:t>ground</a:t>
            </a:r>
          </a:p>
          <a:p>
            <a:pPr algn="ctr"/>
            <a:r>
              <a:rPr lang="en-US" sz="1600" dirty="0">
                <a:latin typeface="Calibri" pitchFamily="34" charset="0"/>
              </a:rPr>
              <a:t>job</a:t>
            </a:r>
          </a:p>
        </p:txBody>
      </p:sp>
      <p:sp>
        <p:nvSpPr>
          <p:cNvPr id="551941" name="Oval 5"/>
          <p:cNvSpPr>
            <a:spLocks noChangeAspect="1" noChangeArrowheads="1"/>
          </p:cNvSpPr>
          <p:nvPr/>
        </p:nvSpPr>
        <p:spPr bwMode="auto">
          <a:xfrm>
            <a:off x="4094163" y="3228975"/>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dirty="0">
                <a:latin typeface="Calibri" pitchFamily="34" charset="0"/>
              </a:rPr>
              <a:t>Back-</a:t>
            </a:r>
          </a:p>
          <a:p>
            <a:pPr algn="ctr">
              <a:lnSpc>
                <a:spcPct val="100000"/>
              </a:lnSpc>
            </a:pPr>
            <a:r>
              <a:rPr lang="en-US" sz="1600" dirty="0">
                <a:latin typeface="Calibri" pitchFamily="34" charset="0"/>
              </a:rPr>
              <a:t>ground</a:t>
            </a:r>
          </a:p>
          <a:p>
            <a:pPr algn="ctr">
              <a:lnSpc>
                <a:spcPct val="100000"/>
              </a:lnSpc>
            </a:pPr>
            <a:r>
              <a:rPr lang="en-US" sz="1600" dirty="0">
                <a:latin typeface="Calibri" pitchFamily="34" charset="0"/>
              </a:rPr>
              <a:t>job #1</a:t>
            </a:r>
          </a:p>
        </p:txBody>
      </p:sp>
      <p:sp>
        <p:nvSpPr>
          <p:cNvPr id="551942" name="Oval 6"/>
          <p:cNvSpPr>
            <a:spLocks noChangeAspect="1" noChangeArrowheads="1"/>
          </p:cNvSpPr>
          <p:nvPr/>
        </p:nvSpPr>
        <p:spPr bwMode="auto">
          <a:xfrm>
            <a:off x="6248400" y="3228975"/>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Back-</a:t>
            </a:r>
          </a:p>
          <a:p>
            <a:pPr algn="ctr"/>
            <a:r>
              <a:rPr lang="en-US" sz="1600" dirty="0">
                <a:latin typeface="Calibri" pitchFamily="34" charset="0"/>
              </a:rPr>
              <a:t>ground</a:t>
            </a:r>
          </a:p>
          <a:p>
            <a:pPr algn="ctr"/>
            <a:r>
              <a:rPr lang="en-US" sz="1600" dirty="0">
                <a:latin typeface="Calibri" pitchFamily="34" charset="0"/>
              </a:rPr>
              <a:t>job #2</a:t>
            </a:r>
          </a:p>
        </p:txBody>
      </p:sp>
      <p:sp>
        <p:nvSpPr>
          <p:cNvPr id="551943" name="Oval 7"/>
          <p:cNvSpPr>
            <a:spLocks noChangeAspect="1" noChangeArrowheads="1"/>
          </p:cNvSpPr>
          <p:nvPr/>
        </p:nvSpPr>
        <p:spPr bwMode="auto">
          <a:xfrm>
            <a:off x="4098925" y="1905000"/>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b="1" dirty="0">
                <a:latin typeface="Calibri" pitchFamily="34" charset="0"/>
              </a:rPr>
              <a:t>Shell</a:t>
            </a:r>
          </a:p>
        </p:txBody>
      </p:sp>
      <p:sp>
        <p:nvSpPr>
          <p:cNvPr id="551944" name="Oval 8"/>
          <p:cNvSpPr>
            <a:spLocks noChangeAspect="1" noChangeArrowheads="1"/>
          </p:cNvSpPr>
          <p:nvPr/>
        </p:nvSpPr>
        <p:spPr bwMode="auto">
          <a:xfrm>
            <a:off x="1339850" y="44148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dirty="0">
                <a:latin typeface="Calibri" pitchFamily="34" charset="0"/>
              </a:rPr>
              <a:t>Child</a:t>
            </a:r>
          </a:p>
        </p:txBody>
      </p:sp>
      <p:sp>
        <p:nvSpPr>
          <p:cNvPr id="551945" name="Oval 9"/>
          <p:cNvSpPr>
            <a:spLocks noChangeAspect="1" noChangeArrowheads="1"/>
          </p:cNvSpPr>
          <p:nvPr/>
        </p:nvSpPr>
        <p:spPr bwMode="auto">
          <a:xfrm>
            <a:off x="2465388" y="44148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Child</a:t>
            </a:r>
          </a:p>
        </p:txBody>
      </p:sp>
      <p:sp>
        <p:nvSpPr>
          <p:cNvPr id="551946" name="Line 10"/>
          <p:cNvSpPr>
            <a:spLocks noChangeAspect="1" noChangeShapeType="1"/>
          </p:cNvSpPr>
          <p:nvPr/>
        </p:nvSpPr>
        <p:spPr bwMode="auto">
          <a:xfrm flipH="1">
            <a:off x="1906588" y="4051300"/>
            <a:ext cx="182562" cy="369888"/>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551947" name="Line 11"/>
          <p:cNvSpPr>
            <a:spLocks noChangeAspect="1" noChangeShapeType="1"/>
          </p:cNvSpPr>
          <p:nvPr/>
        </p:nvSpPr>
        <p:spPr bwMode="auto">
          <a:xfrm>
            <a:off x="2686050" y="4048125"/>
            <a:ext cx="163513" cy="361950"/>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551948" name="Line 12"/>
          <p:cNvSpPr>
            <a:spLocks noChangeAspect="1" noChangeShapeType="1"/>
          </p:cNvSpPr>
          <p:nvPr/>
        </p:nvSpPr>
        <p:spPr bwMode="auto">
          <a:xfrm>
            <a:off x="4594225" y="2667000"/>
            <a:ext cx="0" cy="557213"/>
          </a:xfrm>
          <a:prstGeom prst="line">
            <a:avLst/>
          </a:prstGeom>
          <a:noFill/>
          <a:ln w="12700">
            <a:solidFill>
              <a:schemeClr val="tx1"/>
            </a:solidFill>
            <a:round/>
            <a:headEnd/>
            <a:tailEnd/>
          </a:ln>
          <a:effectLst/>
        </p:spPr>
        <p:txBody>
          <a:bodyPr wrap="none" anchor="ctr">
            <a:spAutoFit/>
          </a:bodyPr>
          <a:lstStyle/>
          <a:p>
            <a:endParaRPr lang="en-US" dirty="0">
              <a:latin typeface="Calibri" pitchFamily="34" charset="0"/>
            </a:endParaRPr>
          </a:p>
        </p:txBody>
      </p:sp>
      <p:sp>
        <p:nvSpPr>
          <p:cNvPr id="551949" name="Line 13"/>
          <p:cNvSpPr>
            <a:spLocks noChangeAspect="1" noChangeShapeType="1"/>
          </p:cNvSpPr>
          <p:nvPr/>
        </p:nvSpPr>
        <p:spPr bwMode="auto">
          <a:xfrm flipH="1">
            <a:off x="2768600" y="2574925"/>
            <a:ext cx="1481138" cy="801688"/>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551950" name="Line 14"/>
          <p:cNvSpPr>
            <a:spLocks noChangeAspect="1" noChangeShapeType="1"/>
          </p:cNvSpPr>
          <p:nvPr/>
        </p:nvSpPr>
        <p:spPr bwMode="auto">
          <a:xfrm>
            <a:off x="4968875" y="2535238"/>
            <a:ext cx="1412875" cy="833437"/>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551951" name="Text Box 15"/>
          <p:cNvSpPr txBox="1">
            <a:spLocks noChangeAspect="1" noChangeArrowheads="1"/>
          </p:cNvSpPr>
          <p:nvPr/>
        </p:nvSpPr>
        <p:spPr bwMode="auto">
          <a:xfrm>
            <a:off x="3297238" y="20701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pid=10</a:t>
            </a:r>
          </a:p>
          <a:p>
            <a:pPr algn="r">
              <a:lnSpc>
                <a:spcPct val="100000"/>
              </a:lnSpc>
            </a:pPr>
            <a:r>
              <a:rPr lang="en-US" sz="1200" b="1">
                <a:latin typeface="Courier New" pitchFamily="49" charset="0"/>
              </a:rPr>
              <a:t>pgid=10</a:t>
            </a:r>
          </a:p>
        </p:txBody>
      </p:sp>
      <p:sp>
        <p:nvSpPr>
          <p:cNvPr id="551953" name="Text Box 17"/>
          <p:cNvSpPr txBox="1">
            <a:spLocks noChangeAspect="1" noChangeArrowheads="1"/>
          </p:cNvSpPr>
          <p:nvPr/>
        </p:nvSpPr>
        <p:spPr bwMode="auto">
          <a:xfrm>
            <a:off x="1084498" y="5663625"/>
            <a:ext cx="1765066" cy="584775"/>
          </a:xfrm>
          <a:prstGeom prst="rect">
            <a:avLst/>
          </a:prstGeom>
          <a:noFill/>
          <a:ln w="12700">
            <a:noFill/>
            <a:miter lim="800000"/>
            <a:headEnd/>
            <a:tailEnd/>
          </a:ln>
          <a:effectLst/>
        </p:spPr>
        <p:txBody>
          <a:bodyPr wrap="square" anchor="ctr">
            <a:spAutoFit/>
          </a:bodyPr>
          <a:lstStyle/>
          <a:p>
            <a:pPr>
              <a:lnSpc>
                <a:spcPct val="100000"/>
              </a:lnSpc>
            </a:pPr>
            <a:r>
              <a:rPr lang="en-US" sz="1600" b="1" i="1" dirty="0">
                <a:solidFill>
                  <a:schemeClr val="tx1">
                    <a:lumMod val="50000"/>
                    <a:lumOff val="50000"/>
                  </a:schemeClr>
                </a:solidFill>
                <a:latin typeface="Calibri" pitchFamily="34" charset="0"/>
              </a:rPr>
              <a:t>Foreground </a:t>
            </a:r>
          </a:p>
          <a:p>
            <a:pPr>
              <a:lnSpc>
                <a:spcPct val="100000"/>
              </a:lnSpc>
            </a:pPr>
            <a:r>
              <a:rPr lang="en-US" sz="1600" b="1" i="1" dirty="0">
                <a:solidFill>
                  <a:schemeClr val="tx1">
                    <a:lumMod val="50000"/>
                    <a:lumOff val="50000"/>
                  </a:schemeClr>
                </a:solidFill>
                <a:latin typeface="Calibri" pitchFamily="34" charset="0"/>
              </a:rPr>
              <a:t>process group 20</a:t>
            </a:r>
          </a:p>
        </p:txBody>
      </p:sp>
      <p:sp>
        <p:nvSpPr>
          <p:cNvPr id="551955" name="Text Box 19"/>
          <p:cNvSpPr txBox="1">
            <a:spLocks noChangeAspect="1" noChangeArrowheads="1"/>
          </p:cNvSpPr>
          <p:nvPr/>
        </p:nvSpPr>
        <p:spPr bwMode="auto">
          <a:xfrm>
            <a:off x="3810000" y="4191000"/>
            <a:ext cx="1629100" cy="584775"/>
          </a:xfrm>
          <a:prstGeom prst="rect">
            <a:avLst/>
          </a:prstGeom>
          <a:noFill/>
          <a:ln w="12700">
            <a:noFill/>
            <a:miter lim="800000"/>
            <a:headEnd/>
            <a:tailEnd/>
          </a:ln>
          <a:effectLst/>
        </p:spPr>
        <p:txBody>
          <a:bodyPr wrap="none" anchor="ctr">
            <a:spAutoFit/>
          </a:bodyPr>
          <a:lstStyle/>
          <a:p>
            <a:r>
              <a:rPr lang="en-US" sz="1600" i="1" dirty="0">
                <a:solidFill>
                  <a:schemeClr val="tx1">
                    <a:lumMod val="50000"/>
                    <a:lumOff val="50000"/>
                  </a:schemeClr>
                </a:solidFill>
                <a:latin typeface="Calibri" pitchFamily="34" charset="0"/>
              </a:rPr>
              <a:t>Background</a:t>
            </a:r>
          </a:p>
          <a:p>
            <a:r>
              <a:rPr lang="en-US" sz="1600" i="1" dirty="0">
                <a:solidFill>
                  <a:schemeClr val="tx1">
                    <a:lumMod val="50000"/>
                    <a:lumOff val="50000"/>
                  </a:schemeClr>
                </a:solidFill>
                <a:latin typeface="Calibri" pitchFamily="34" charset="0"/>
              </a:rPr>
              <a:t>process group 32</a:t>
            </a:r>
          </a:p>
        </p:txBody>
      </p:sp>
      <p:sp>
        <p:nvSpPr>
          <p:cNvPr id="551956" name="Text Box 20"/>
          <p:cNvSpPr txBox="1">
            <a:spLocks noChangeAspect="1" noChangeArrowheads="1"/>
          </p:cNvSpPr>
          <p:nvPr/>
        </p:nvSpPr>
        <p:spPr bwMode="auto">
          <a:xfrm>
            <a:off x="6096000" y="4215825"/>
            <a:ext cx="1629100" cy="584775"/>
          </a:xfrm>
          <a:prstGeom prst="rect">
            <a:avLst/>
          </a:prstGeom>
          <a:noFill/>
          <a:ln w="12700">
            <a:noFill/>
            <a:miter lim="800000"/>
            <a:headEnd/>
            <a:tailEnd/>
          </a:ln>
          <a:effectLst/>
        </p:spPr>
        <p:txBody>
          <a:bodyPr wrap="none" anchor="ctr">
            <a:spAutoFit/>
          </a:bodyPr>
          <a:lstStyle/>
          <a:p>
            <a:pPr>
              <a:lnSpc>
                <a:spcPct val="100000"/>
              </a:lnSpc>
            </a:pPr>
            <a:r>
              <a:rPr lang="en-US" sz="1600" b="1" i="1" dirty="0">
                <a:solidFill>
                  <a:schemeClr val="tx1">
                    <a:lumMod val="50000"/>
                    <a:lumOff val="50000"/>
                  </a:schemeClr>
                </a:solidFill>
                <a:latin typeface="Calibri" pitchFamily="34" charset="0"/>
              </a:rPr>
              <a:t>Background</a:t>
            </a:r>
          </a:p>
          <a:p>
            <a:pPr>
              <a:lnSpc>
                <a:spcPct val="100000"/>
              </a:lnSpc>
            </a:pPr>
            <a:r>
              <a:rPr lang="en-US" sz="1600" b="1" i="1" dirty="0">
                <a:solidFill>
                  <a:schemeClr val="tx1">
                    <a:lumMod val="50000"/>
                    <a:lumOff val="50000"/>
                  </a:schemeClr>
                </a:solidFill>
                <a:latin typeface="Calibri" pitchFamily="34" charset="0"/>
              </a:rPr>
              <a:t>process group 40</a:t>
            </a:r>
          </a:p>
        </p:txBody>
      </p:sp>
      <p:sp>
        <p:nvSpPr>
          <p:cNvPr id="551958" name="Text Box 22"/>
          <p:cNvSpPr txBox="1">
            <a:spLocks noChangeAspect="1" noChangeArrowheads="1"/>
          </p:cNvSpPr>
          <p:nvPr/>
        </p:nvSpPr>
        <p:spPr bwMode="auto">
          <a:xfrm>
            <a:off x="1098550" y="33655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pid=20</a:t>
            </a:r>
          </a:p>
          <a:p>
            <a:pPr algn="r">
              <a:lnSpc>
                <a:spcPct val="100000"/>
              </a:lnSpc>
            </a:pPr>
            <a:r>
              <a:rPr lang="en-US" sz="1200" b="1">
                <a:latin typeface="Courier New" pitchFamily="49" charset="0"/>
              </a:rPr>
              <a:t>pgid=20</a:t>
            </a:r>
          </a:p>
        </p:txBody>
      </p:sp>
      <p:sp>
        <p:nvSpPr>
          <p:cNvPr id="551959" name="Text Box 23"/>
          <p:cNvSpPr txBox="1">
            <a:spLocks noChangeAspect="1" noChangeArrowheads="1"/>
          </p:cNvSpPr>
          <p:nvPr/>
        </p:nvSpPr>
        <p:spPr bwMode="auto">
          <a:xfrm>
            <a:off x="5038725" y="3416300"/>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pid=32</a:t>
            </a:r>
          </a:p>
          <a:p>
            <a:pPr algn="l">
              <a:lnSpc>
                <a:spcPct val="100000"/>
              </a:lnSpc>
            </a:pPr>
            <a:r>
              <a:rPr lang="en-US" sz="1200" b="1">
                <a:latin typeface="Courier New" pitchFamily="49" charset="0"/>
              </a:rPr>
              <a:t>pgid=32</a:t>
            </a:r>
          </a:p>
        </p:txBody>
      </p:sp>
      <p:sp>
        <p:nvSpPr>
          <p:cNvPr id="551960" name="Text Box 24"/>
          <p:cNvSpPr txBox="1">
            <a:spLocks noChangeAspect="1" noChangeArrowheads="1"/>
          </p:cNvSpPr>
          <p:nvPr/>
        </p:nvSpPr>
        <p:spPr bwMode="auto">
          <a:xfrm>
            <a:off x="7224929" y="3443288"/>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pid=40</a:t>
            </a:r>
          </a:p>
          <a:p>
            <a:pPr algn="l">
              <a:lnSpc>
                <a:spcPct val="100000"/>
              </a:lnSpc>
            </a:pPr>
            <a:r>
              <a:rPr lang="en-US" sz="1200" b="1">
                <a:latin typeface="Courier New" pitchFamily="49" charset="0"/>
              </a:rPr>
              <a:t>pgid=40</a:t>
            </a:r>
          </a:p>
        </p:txBody>
      </p:sp>
      <p:sp>
        <p:nvSpPr>
          <p:cNvPr id="551961" name="Text Box 25"/>
          <p:cNvSpPr txBox="1">
            <a:spLocks noChangeAspect="1" noChangeArrowheads="1"/>
          </p:cNvSpPr>
          <p:nvPr/>
        </p:nvSpPr>
        <p:spPr bwMode="auto">
          <a:xfrm>
            <a:off x="1398588" y="51816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pid=21</a:t>
            </a:r>
          </a:p>
          <a:p>
            <a:pPr algn="r">
              <a:lnSpc>
                <a:spcPct val="100000"/>
              </a:lnSpc>
            </a:pPr>
            <a:r>
              <a:rPr lang="en-US" sz="1200" b="1">
                <a:latin typeface="Courier New" pitchFamily="49" charset="0"/>
              </a:rPr>
              <a:t>pgid=20</a:t>
            </a:r>
          </a:p>
        </p:txBody>
      </p:sp>
      <p:sp>
        <p:nvSpPr>
          <p:cNvPr id="551962" name="Text Box 26"/>
          <p:cNvSpPr txBox="1">
            <a:spLocks noChangeAspect="1" noChangeArrowheads="1"/>
          </p:cNvSpPr>
          <p:nvPr/>
        </p:nvSpPr>
        <p:spPr bwMode="auto">
          <a:xfrm>
            <a:off x="2541588" y="51816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pid=22</a:t>
            </a:r>
          </a:p>
          <a:p>
            <a:pPr algn="r">
              <a:lnSpc>
                <a:spcPct val="100000"/>
              </a:lnSpc>
            </a:pPr>
            <a:r>
              <a:rPr lang="en-US" sz="1200" b="1">
                <a:latin typeface="Courier New" pitchFamily="49" charset="0"/>
              </a:rPr>
              <a:t>pgid=20</a:t>
            </a:r>
          </a:p>
        </p:txBody>
      </p:sp>
      <p:sp>
        <p:nvSpPr>
          <p:cNvPr id="551963" name="Rectangle 27"/>
          <p:cNvSpPr>
            <a:spLocks noChangeArrowheads="1"/>
          </p:cNvSpPr>
          <p:nvPr/>
        </p:nvSpPr>
        <p:spPr bwMode="auto">
          <a:xfrm>
            <a:off x="3733800" y="5070493"/>
            <a:ext cx="4114800" cy="1558907"/>
          </a:xfrm>
          <a:prstGeom prst="rect">
            <a:avLst/>
          </a:prstGeom>
          <a:noFill/>
          <a:ln w="9525">
            <a:noFill/>
            <a:miter lim="800000"/>
            <a:headEnd/>
            <a:tailEnd/>
          </a:ln>
          <a:effectLst/>
        </p:spPr>
        <p:txBody>
          <a:bodyPr lIns="90479" tIns="44446" rIns="90479" bIns="44446"/>
          <a:lstStyle/>
          <a:p>
            <a:pPr algn="l" eaLnBrk="1" hangingPunct="1">
              <a:lnSpc>
                <a:spcPct val="95000"/>
              </a:lnSpc>
              <a:spcBef>
                <a:spcPct val="50000"/>
              </a:spcBef>
              <a:buClr>
                <a:schemeClr val="hlink"/>
              </a:buClr>
              <a:buFont typeface="Wingdings" pitchFamily="2" charset="2"/>
              <a:buNone/>
            </a:pPr>
            <a:r>
              <a:rPr lang="en-US" sz="1800" b="1" dirty="0" err="1">
                <a:solidFill>
                  <a:schemeClr val="tx2"/>
                </a:solidFill>
                <a:latin typeface="Courier New"/>
                <a:cs typeface="Courier New"/>
              </a:rPr>
              <a:t>getpgrp</a:t>
            </a:r>
            <a:r>
              <a:rPr lang="en-US" sz="1800" b="1" dirty="0">
                <a:solidFill>
                  <a:schemeClr val="tx2"/>
                </a:solidFill>
                <a:latin typeface="Courier New"/>
                <a:cs typeface="Courier New"/>
              </a:rPr>
              <a:t>()</a:t>
            </a:r>
            <a:br>
              <a:rPr lang="en-US" sz="1800" b="1" dirty="0">
                <a:solidFill>
                  <a:schemeClr val="tx2"/>
                </a:solidFill>
                <a:latin typeface="Courier New"/>
                <a:cs typeface="Courier New"/>
              </a:rPr>
            </a:br>
            <a:r>
              <a:rPr lang="en-US" sz="1800" b="1" dirty="0">
                <a:solidFill>
                  <a:schemeClr val="tx2"/>
                </a:solidFill>
                <a:latin typeface="Calibri" pitchFamily="34" charset="0"/>
              </a:rPr>
              <a:t>Return process group of current process</a:t>
            </a:r>
          </a:p>
          <a:p>
            <a:pPr algn="l" eaLnBrk="1" hangingPunct="1">
              <a:lnSpc>
                <a:spcPct val="95000"/>
              </a:lnSpc>
              <a:spcBef>
                <a:spcPct val="50000"/>
              </a:spcBef>
              <a:buClr>
                <a:schemeClr val="hlink"/>
              </a:buClr>
              <a:buFont typeface="Wingdings" pitchFamily="2" charset="2"/>
              <a:buNone/>
            </a:pPr>
            <a:r>
              <a:rPr lang="en-US" sz="1800" b="1" dirty="0" err="1">
                <a:solidFill>
                  <a:schemeClr val="tx2"/>
                </a:solidFill>
                <a:latin typeface="Courier New" pitchFamily="49" charset="0"/>
              </a:rPr>
              <a:t>setpgid</a:t>
            </a:r>
            <a:r>
              <a:rPr lang="en-US" sz="1800" b="1" dirty="0">
                <a:solidFill>
                  <a:schemeClr val="tx2"/>
                </a:solidFill>
                <a:latin typeface="Courier New" pitchFamily="49" charset="0"/>
              </a:rPr>
              <a:t>()</a:t>
            </a:r>
            <a:br>
              <a:rPr lang="en-US" sz="1800" b="1" dirty="0">
                <a:solidFill>
                  <a:schemeClr val="tx2"/>
                </a:solidFill>
                <a:latin typeface="Courier New" pitchFamily="49" charset="0"/>
              </a:rPr>
            </a:br>
            <a:r>
              <a:rPr lang="en-US" sz="1800" b="1" dirty="0">
                <a:solidFill>
                  <a:schemeClr val="tx2"/>
                </a:solidFill>
                <a:latin typeface="Calibri" pitchFamily="34" charset="0"/>
              </a:rPr>
              <a:t>Change process group of a process (see text for details)</a:t>
            </a:r>
            <a:endParaRPr lang="en-US" sz="1800" b="1" dirty="0">
              <a:solidFill>
                <a:schemeClr val="tx2"/>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357018" y="435678"/>
            <a:ext cx="8786982" cy="762000"/>
          </a:xfrm>
        </p:spPr>
        <p:txBody>
          <a:bodyPr/>
          <a:lstStyle/>
          <a:p>
            <a:r>
              <a:rPr lang="en-US" dirty="0"/>
              <a:t>Sending Signals with </a:t>
            </a:r>
            <a:r>
              <a:rPr lang="en-US" dirty="0">
                <a:latin typeface="Courier New"/>
                <a:cs typeface="Courier New"/>
              </a:rPr>
              <a:t>/bin/kill </a:t>
            </a:r>
            <a:r>
              <a:rPr lang="en-US" dirty="0"/>
              <a:t>Program</a:t>
            </a:r>
          </a:p>
        </p:txBody>
      </p:sp>
      <p:sp>
        <p:nvSpPr>
          <p:cNvPr id="553987" name="Rectangle 3"/>
          <p:cNvSpPr>
            <a:spLocks noGrp="1" noChangeArrowheads="1"/>
          </p:cNvSpPr>
          <p:nvPr>
            <p:ph type="body" idx="1"/>
          </p:nvPr>
        </p:nvSpPr>
        <p:spPr>
          <a:xfrm>
            <a:off x="290513" y="1220788"/>
            <a:ext cx="3900487" cy="5224462"/>
          </a:xfrm>
        </p:spPr>
        <p:txBody>
          <a:bodyPr/>
          <a:lstStyle/>
          <a:p>
            <a:pPr marL="282575" indent="-282575"/>
            <a:r>
              <a:rPr lang="en-US" dirty="0">
                <a:latin typeface="Courier New" pitchFamily="49" charset="0"/>
              </a:rPr>
              <a:t>/bin/kill </a:t>
            </a:r>
            <a:r>
              <a:rPr lang="en-US" dirty="0"/>
              <a:t>program sends arbitrary signal to a process or process group</a:t>
            </a:r>
          </a:p>
          <a:p>
            <a:pPr marL="282575" lvl="1" indent="-282575"/>
            <a:endParaRPr lang="en-US" dirty="0">
              <a:latin typeface="Courier New" pitchFamily="49" charset="0"/>
            </a:endParaRPr>
          </a:p>
          <a:p>
            <a:pPr marL="282575" indent="-282575"/>
            <a:r>
              <a:rPr lang="en-US" dirty="0"/>
              <a:t>Examples</a:t>
            </a:r>
          </a:p>
          <a:p>
            <a:pPr lvl="1"/>
            <a:r>
              <a:rPr lang="en-US" b="1" dirty="0">
                <a:latin typeface="Courier New" pitchFamily="49" charset="0"/>
              </a:rPr>
              <a:t>/bin/kill –9 24818</a:t>
            </a:r>
            <a:br>
              <a:rPr lang="en-US" b="1" dirty="0">
                <a:latin typeface="Courier New" pitchFamily="49" charset="0"/>
              </a:rPr>
            </a:br>
            <a:r>
              <a:rPr lang="en-US" sz="1800" dirty="0">
                <a:ea typeface="+mn-ea"/>
                <a:cs typeface="+mn-cs"/>
              </a:rPr>
              <a:t>Send SIGKILL to process 24818</a:t>
            </a:r>
          </a:p>
          <a:p>
            <a:pPr lvl="1"/>
            <a:endParaRPr lang="en-US" b="1" dirty="0">
              <a:latin typeface="Courier New" pitchFamily="49" charset="0"/>
            </a:endParaRPr>
          </a:p>
          <a:p>
            <a:pPr lvl="1"/>
            <a:r>
              <a:rPr lang="en-US" b="1" dirty="0">
                <a:latin typeface="Courier New" pitchFamily="49" charset="0"/>
              </a:rPr>
              <a:t>/bin/kill –9 –24817</a:t>
            </a:r>
            <a:br>
              <a:rPr lang="en-US" b="1" dirty="0">
                <a:latin typeface="Courier New" pitchFamily="49" charset="0"/>
              </a:rPr>
            </a:br>
            <a:r>
              <a:rPr lang="en-US" sz="1800" dirty="0">
                <a:ea typeface="+mn-ea"/>
                <a:cs typeface="+mn-cs"/>
              </a:rPr>
              <a:t>Send SIGKILL to every process in process group 24817</a:t>
            </a:r>
          </a:p>
        </p:txBody>
      </p:sp>
      <p:sp>
        <p:nvSpPr>
          <p:cNvPr id="553991" name="Text Box 7"/>
          <p:cNvSpPr txBox="1">
            <a:spLocks noChangeArrowheads="1"/>
          </p:cNvSpPr>
          <p:nvPr/>
        </p:nvSpPr>
        <p:spPr bwMode="auto">
          <a:xfrm>
            <a:off x="4191000" y="1682750"/>
            <a:ext cx="3878586" cy="4031873"/>
          </a:xfrm>
          <a:prstGeom prst="rect">
            <a:avLst/>
          </a:prstGeom>
          <a:solidFill>
            <a:schemeClr val="bg1">
              <a:lumMod val="85000"/>
            </a:schemeClr>
          </a:solidFill>
          <a:ln w="3175">
            <a:noFill/>
            <a:miter lim="800000"/>
            <a:headEnd/>
            <a:tailEnd/>
          </a:ln>
          <a:effectLst/>
        </p:spPr>
        <p:txBody>
          <a:bodyPr wrap="none">
            <a:spAutoFit/>
          </a:bodyPr>
          <a:lstStyle/>
          <a:p>
            <a:pPr algn="l">
              <a:lnSpc>
                <a:spcPct val="100000"/>
              </a:lnSpc>
            </a:pPr>
            <a:r>
              <a:rPr lang="en-US" sz="1600" b="1" dirty="0" err="1">
                <a:latin typeface="Courier New" pitchFamily="49" charset="0"/>
              </a:rPr>
              <a:t>linux</a:t>
            </a:r>
            <a:r>
              <a:rPr lang="en-US" sz="1600" b="1" dirty="0">
                <a:latin typeface="Courier New" pitchFamily="49" charset="0"/>
              </a:rPr>
              <a:t>&gt; ./forks 16 </a:t>
            </a:r>
          </a:p>
          <a:p>
            <a:pPr algn="l">
              <a:lnSpc>
                <a:spcPct val="100000"/>
              </a:lnSpc>
            </a:pPr>
            <a:r>
              <a:rPr lang="en-US" sz="1600" b="1" dirty="0">
                <a:latin typeface="Courier New" pitchFamily="49" charset="0"/>
              </a:rPr>
              <a:t>Child1: </a:t>
            </a:r>
            <a:r>
              <a:rPr lang="en-US" sz="1600" b="1" dirty="0" err="1">
                <a:latin typeface="Courier New" pitchFamily="49" charset="0"/>
              </a:rPr>
              <a:t>pid</a:t>
            </a:r>
            <a:r>
              <a:rPr lang="en-US" sz="1600" b="1" dirty="0">
                <a:latin typeface="Courier New" pitchFamily="49" charset="0"/>
              </a:rPr>
              <a:t>=24818 </a:t>
            </a:r>
            <a:r>
              <a:rPr lang="en-US" sz="1600" b="1" dirty="0" err="1">
                <a:latin typeface="Courier New" pitchFamily="49" charset="0"/>
              </a:rPr>
              <a:t>pgrp</a:t>
            </a:r>
            <a:r>
              <a:rPr lang="en-US" sz="1600" b="1" dirty="0">
                <a:latin typeface="Courier New" pitchFamily="49" charset="0"/>
              </a:rPr>
              <a:t>=24817 </a:t>
            </a:r>
          </a:p>
          <a:p>
            <a:pPr algn="l">
              <a:lnSpc>
                <a:spcPct val="100000"/>
              </a:lnSpc>
            </a:pPr>
            <a:r>
              <a:rPr lang="en-US" sz="1600" b="1" dirty="0">
                <a:latin typeface="Courier New" pitchFamily="49" charset="0"/>
              </a:rPr>
              <a:t>Child2: </a:t>
            </a:r>
            <a:r>
              <a:rPr lang="en-US" sz="1600" b="1" dirty="0" err="1">
                <a:latin typeface="Courier New" pitchFamily="49" charset="0"/>
              </a:rPr>
              <a:t>pid</a:t>
            </a:r>
            <a:r>
              <a:rPr lang="en-US" sz="1600" b="1" dirty="0">
                <a:latin typeface="Courier New" pitchFamily="49" charset="0"/>
              </a:rPr>
              <a:t>=24819 </a:t>
            </a:r>
            <a:r>
              <a:rPr lang="en-US" sz="1600" b="1" dirty="0" err="1">
                <a:latin typeface="Courier New" pitchFamily="49" charset="0"/>
              </a:rPr>
              <a:t>pgrp</a:t>
            </a:r>
            <a:r>
              <a:rPr lang="en-US" sz="1600" b="1" dirty="0">
                <a:latin typeface="Courier New" pitchFamily="49" charset="0"/>
              </a:rPr>
              <a:t>=24817 </a:t>
            </a:r>
          </a:p>
          <a:p>
            <a:pPr algn="l">
              <a:lnSpc>
                <a:spcPct val="100000"/>
              </a:lnSpc>
            </a:pPr>
            <a:r>
              <a:rPr lang="en-US" sz="1600" b="1" dirty="0">
                <a:latin typeface="Courier New" pitchFamily="49" charset="0"/>
              </a:rPr>
              <a:t> </a:t>
            </a:r>
          </a:p>
          <a:p>
            <a:pPr algn="l">
              <a:lnSpc>
                <a:spcPct val="100000"/>
              </a:lnSpc>
            </a:pPr>
            <a:r>
              <a:rPr lang="en-US" sz="1600" b="1" dirty="0" err="1">
                <a:latin typeface="Courier New" pitchFamily="49" charset="0"/>
              </a:rPr>
              <a:t>linux</a:t>
            </a:r>
            <a:r>
              <a:rPr lang="en-US" sz="1600" b="1" dirty="0">
                <a:latin typeface="Courier New" pitchFamily="49" charset="0"/>
              </a:rPr>
              <a:t>&gt; </a:t>
            </a:r>
            <a:r>
              <a:rPr lang="en-US" sz="1600" b="1" dirty="0" err="1">
                <a:latin typeface="Courier New" pitchFamily="49" charset="0"/>
              </a:rPr>
              <a:t>ps</a:t>
            </a:r>
            <a:r>
              <a:rPr lang="en-US" sz="1600" b="1" dirty="0">
                <a:latin typeface="Courier New" pitchFamily="49" charset="0"/>
              </a:rPr>
              <a:t> </a:t>
            </a:r>
          </a:p>
          <a:p>
            <a:pPr algn="l">
              <a:lnSpc>
                <a:spcPct val="100000"/>
              </a:lnSpc>
            </a:pPr>
            <a:r>
              <a:rPr lang="en-US" sz="1600" b="1" dirty="0">
                <a:latin typeface="Courier New" pitchFamily="49" charset="0"/>
              </a:rPr>
              <a:t>  PID TTY          TIME CMD </a:t>
            </a:r>
          </a:p>
          <a:p>
            <a:pPr algn="l">
              <a:lnSpc>
                <a:spcPct val="100000"/>
              </a:lnSpc>
            </a:pPr>
            <a:r>
              <a:rPr lang="en-US" sz="1600" b="1" dirty="0">
                <a:latin typeface="Courier New" pitchFamily="49" charset="0"/>
              </a:rPr>
              <a:t>24788 pts/2    00:00:00 </a:t>
            </a:r>
            <a:r>
              <a:rPr lang="en-US" sz="1600" b="1" dirty="0" err="1">
                <a:latin typeface="Courier New" pitchFamily="49" charset="0"/>
              </a:rPr>
              <a:t>tcsh</a:t>
            </a:r>
            <a:r>
              <a:rPr lang="en-US" sz="1600" b="1" dirty="0">
                <a:latin typeface="Courier New" pitchFamily="49" charset="0"/>
              </a:rPr>
              <a:t> </a:t>
            </a:r>
          </a:p>
          <a:p>
            <a:pPr algn="l">
              <a:lnSpc>
                <a:spcPct val="100000"/>
              </a:lnSpc>
            </a:pPr>
            <a:r>
              <a:rPr lang="en-US" sz="1600" b="1" dirty="0">
                <a:latin typeface="Courier New" pitchFamily="49" charset="0"/>
              </a:rPr>
              <a:t>24818 pts/2    00:00:02 forks </a:t>
            </a:r>
          </a:p>
          <a:p>
            <a:pPr algn="l">
              <a:lnSpc>
                <a:spcPct val="100000"/>
              </a:lnSpc>
            </a:pPr>
            <a:r>
              <a:rPr lang="en-US" sz="1600" b="1" dirty="0">
                <a:latin typeface="Courier New" pitchFamily="49" charset="0"/>
              </a:rPr>
              <a:t>24819 pts/2    00:00:02 forks </a:t>
            </a:r>
          </a:p>
          <a:p>
            <a:pPr algn="l">
              <a:lnSpc>
                <a:spcPct val="100000"/>
              </a:lnSpc>
            </a:pPr>
            <a:r>
              <a:rPr lang="en-US" sz="1600" b="1" dirty="0">
                <a:latin typeface="Courier New" pitchFamily="49" charset="0"/>
              </a:rPr>
              <a:t>24820 pts/2    00:00:00 </a:t>
            </a:r>
            <a:r>
              <a:rPr lang="en-US" sz="1600" b="1" dirty="0" err="1">
                <a:latin typeface="Courier New" pitchFamily="49" charset="0"/>
              </a:rPr>
              <a:t>ps</a:t>
            </a:r>
            <a:r>
              <a:rPr lang="en-US" sz="1600" b="1" dirty="0">
                <a:latin typeface="Courier New" pitchFamily="49" charset="0"/>
              </a:rPr>
              <a:t> </a:t>
            </a:r>
          </a:p>
          <a:p>
            <a:pPr algn="l">
              <a:lnSpc>
                <a:spcPct val="100000"/>
              </a:lnSpc>
            </a:pPr>
            <a:r>
              <a:rPr lang="en-US" sz="1600" b="1" dirty="0" err="1">
                <a:latin typeface="Courier New" pitchFamily="49" charset="0"/>
              </a:rPr>
              <a:t>linux</a:t>
            </a:r>
            <a:r>
              <a:rPr lang="en-US" sz="1600" b="1" dirty="0">
                <a:latin typeface="Courier New" pitchFamily="49" charset="0"/>
              </a:rPr>
              <a:t>&gt; /bin/kill -9 -24817 </a:t>
            </a:r>
          </a:p>
          <a:p>
            <a:pPr algn="l">
              <a:lnSpc>
                <a:spcPct val="100000"/>
              </a:lnSpc>
            </a:pPr>
            <a:r>
              <a:rPr lang="en-US" sz="1600" b="1" dirty="0" err="1">
                <a:latin typeface="Courier New" pitchFamily="49" charset="0"/>
              </a:rPr>
              <a:t>linux</a:t>
            </a:r>
            <a:r>
              <a:rPr lang="en-US" sz="1600" b="1" dirty="0">
                <a:latin typeface="Courier New" pitchFamily="49" charset="0"/>
              </a:rPr>
              <a:t>&gt; </a:t>
            </a:r>
            <a:r>
              <a:rPr lang="en-US" sz="1600" b="1" dirty="0" err="1">
                <a:latin typeface="Courier New" pitchFamily="49" charset="0"/>
              </a:rPr>
              <a:t>ps</a:t>
            </a:r>
            <a:r>
              <a:rPr lang="en-US" sz="1600" b="1" dirty="0">
                <a:latin typeface="Courier New" pitchFamily="49" charset="0"/>
              </a:rPr>
              <a:t>  </a:t>
            </a:r>
          </a:p>
          <a:p>
            <a:pPr algn="l">
              <a:lnSpc>
                <a:spcPct val="100000"/>
              </a:lnSpc>
            </a:pPr>
            <a:r>
              <a:rPr lang="en-US" sz="1600" b="1" dirty="0">
                <a:latin typeface="Courier New" pitchFamily="49" charset="0"/>
              </a:rPr>
              <a:t>  PID TTY          TIME CMD </a:t>
            </a:r>
          </a:p>
          <a:p>
            <a:pPr algn="l">
              <a:lnSpc>
                <a:spcPct val="100000"/>
              </a:lnSpc>
            </a:pPr>
            <a:r>
              <a:rPr lang="en-US" sz="1600" b="1" dirty="0">
                <a:latin typeface="Courier New" pitchFamily="49" charset="0"/>
              </a:rPr>
              <a:t>24788 pts/2    00:00:00 </a:t>
            </a:r>
            <a:r>
              <a:rPr lang="en-US" sz="1600" b="1" dirty="0" err="1">
                <a:latin typeface="Courier New" pitchFamily="49" charset="0"/>
              </a:rPr>
              <a:t>tcsh</a:t>
            </a:r>
            <a:r>
              <a:rPr lang="en-US" sz="1600" b="1" dirty="0">
                <a:latin typeface="Courier New" pitchFamily="49" charset="0"/>
              </a:rPr>
              <a:t> </a:t>
            </a:r>
          </a:p>
          <a:p>
            <a:pPr algn="l">
              <a:lnSpc>
                <a:spcPct val="100000"/>
              </a:lnSpc>
            </a:pPr>
            <a:r>
              <a:rPr lang="en-US" sz="1600" b="1" dirty="0">
                <a:latin typeface="Courier New" pitchFamily="49" charset="0"/>
              </a:rPr>
              <a:t>24823 pts/2    00:00:00 </a:t>
            </a:r>
            <a:r>
              <a:rPr lang="en-US" sz="1600" b="1" dirty="0" err="1">
                <a:latin typeface="Courier New" pitchFamily="49" charset="0"/>
              </a:rPr>
              <a:t>ps</a:t>
            </a:r>
            <a:r>
              <a:rPr lang="en-US" sz="1600" b="1" dirty="0">
                <a:latin typeface="Courier New" pitchFamily="49" charset="0"/>
              </a:rPr>
              <a:t> </a:t>
            </a:r>
          </a:p>
          <a:p>
            <a:pPr algn="l">
              <a:lnSpc>
                <a:spcPct val="100000"/>
              </a:lnSpc>
            </a:pPr>
            <a:r>
              <a:rPr lang="en-US" sz="1600" b="1" dirty="0" err="1">
                <a:latin typeface="Courier New" pitchFamily="49" charset="0"/>
              </a:rPr>
              <a:t>linux</a:t>
            </a:r>
            <a:r>
              <a:rPr lang="en-US" sz="1600" b="1" dirty="0">
                <a:latin typeface="Courier New" pitchFamily="49" charset="0"/>
              </a:rPr>
              <a:t>&gt; </a:t>
            </a:r>
          </a:p>
        </p:txBody>
      </p:sp>
      <p:sp>
        <p:nvSpPr>
          <p:cNvPr id="553992" name="Rectangle 8"/>
          <p:cNvSpPr>
            <a:spLocks noChangeArrowheads="1"/>
          </p:cNvSpPr>
          <p:nvPr/>
        </p:nvSpPr>
        <p:spPr bwMode="auto">
          <a:xfrm>
            <a:off x="4191000" y="3429000"/>
            <a:ext cx="3733800" cy="266700"/>
          </a:xfrm>
          <a:prstGeom prst="rect">
            <a:avLst/>
          </a:prstGeom>
          <a:noFill/>
          <a:ln w="28575">
            <a:solidFill>
              <a:srgbClr val="C00000"/>
            </a:solidFill>
            <a:miter lim="800000"/>
            <a:headEnd/>
            <a:tailEnd/>
          </a:ln>
          <a:effectLst/>
        </p:spPr>
        <p:txBody>
          <a:bodyPr wrap="none" lIns="45720" rIns="45720" anchor="ctr"/>
          <a:lstStyle/>
          <a:p>
            <a:endParaRPr lang="en-US" dirty="0">
              <a:latin typeface="Calibri" pitchFamily="34" charset="0"/>
            </a:endParaRPr>
          </a:p>
        </p:txBody>
      </p:sp>
      <p:sp>
        <p:nvSpPr>
          <p:cNvPr id="553995" name="Rectangle 11"/>
          <p:cNvSpPr>
            <a:spLocks noChangeArrowheads="1"/>
          </p:cNvSpPr>
          <p:nvPr/>
        </p:nvSpPr>
        <p:spPr bwMode="auto">
          <a:xfrm>
            <a:off x="4191000" y="3429000"/>
            <a:ext cx="3733800" cy="504825"/>
          </a:xfrm>
          <a:prstGeom prst="rect">
            <a:avLst/>
          </a:prstGeom>
          <a:noFill/>
          <a:ln w="28575">
            <a:solidFill>
              <a:srgbClr val="C00000"/>
            </a:solidFill>
            <a:miter lim="800000"/>
            <a:headEnd/>
            <a:tailEnd/>
          </a:ln>
          <a:effectLst/>
        </p:spPr>
        <p:txBody>
          <a:bodyPr wrap="none" lIns="45720" rIns="45720"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98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399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5399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53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2" grpId="0" animBg="1"/>
      <p:bldP spid="553992" grpId="1" animBg="1"/>
      <p:bldP spid="55399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t>Sending Signals from the Keyboard</a:t>
            </a:r>
          </a:p>
        </p:txBody>
      </p:sp>
      <p:sp>
        <p:nvSpPr>
          <p:cNvPr id="555011" name="Rectangle 3"/>
          <p:cNvSpPr>
            <a:spLocks noGrp="1" noChangeArrowheads="1"/>
          </p:cNvSpPr>
          <p:nvPr>
            <p:ph type="body" idx="1"/>
          </p:nvPr>
        </p:nvSpPr>
        <p:spPr>
          <a:xfrm>
            <a:off x="290513" y="1220788"/>
            <a:ext cx="8307387" cy="1293812"/>
          </a:xfrm>
        </p:spPr>
        <p:txBody>
          <a:bodyPr/>
          <a:lstStyle/>
          <a:p>
            <a:pPr>
              <a:lnSpc>
                <a:spcPct val="85000"/>
              </a:lnSpc>
            </a:pPr>
            <a:r>
              <a:rPr lang="en-US" sz="2000" dirty="0"/>
              <a:t>Typing ctrl-c (ctrl-z) causes the kernel to send a SIGINT (SIGTSTP) to every job in the foreground process group</a:t>
            </a:r>
          </a:p>
          <a:p>
            <a:pPr lvl="1">
              <a:lnSpc>
                <a:spcPct val="90000"/>
              </a:lnSpc>
            </a:pPr>
            <a:r>
              <a:rPr lang="en-US" sz="1800" dirty="0"/>
              <a:t>SIGINT – default action is to terminate each process </a:t>
            </a:r>
          </a:p>
          <a:p>
            <a:pPr lvl="1">
              <a:lnSpc>
                <a:spcPct val="90000"/>
              </a:lnSpc>
            </a:pPr>
            <a:r>
              <a:rPr lang="en-US" sz="1800" dirty="0"/>
              <a:t>SIGTSTP – default action is to stop (suspend) each process</a:t>
            </a:r>
          </a:p>
        </p:txBody>
      </p:sp>
      <p:sp>
        <p:nvSpPr>
          <p:cNvPr id="27" name="Rectangle 26"/>
          <p:cNvSpPr/>
          <p:nvPr/>
        </p:nvSpPr>
        <p:spPr bwMode="auto">
          <a:xfrm>
            <a:off x="6096000" y="3689787"/>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8" name="Rectangle 27"/>
          <p:cNvSpPr/>
          <p:nvPr/>
        </p:nvSpPr>
        <p:spPr bwMode="auto">
          <a:xfrm>
            <a:off x="3810000" y="3681196"/>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29" name="Rectangle 28"/>
          <p:cNvSpPr/>
          <p:nvPr/>
        </p:nvSpPr>
        <p:spPr bwMode="auto">
          <a:xfrm>
            <a:off x="1084497" y="3681196"/>
            <a:ext cx="2514600" cy="3099375"/>
          </a:xfrm>
          <a:prstGeom prst="rect">
            <a:avLst/>
          </a:prstGeom>
          <a:solidFill>
            <a:srgbClr val="F1C7C7"/>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30" name="Oval 4"/>
          <p:cNvSpPr>
            <a:spLocks noChangeAspect="1" noChangeArrowheads="1"/>
          </p:cNvSpPr>
          <p:nvPr/>
        </p:nvSpPr>
        <p:spPr bwMode="auto">
          <a:xfrm>
            <a:off x="1898650" y="3762375"/>
            <a:ext cx="982663"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Fore-</a:t>
            </a:r>
          </a:p>
          <a:p>
            <a:pPr algn="ctr"/>
            <a:r>
              <a:rPr lang="en-US" sz="1600" dirty="0">
                <a:latin typeface="Calibri" pitchFamily="34" charset="0"/>
              </a:rPr>
              <a:t>ground</a:t>
            </a:r>
          </a:p>
          <a:p>
            <a:pPr algn="ctr"/>
            <a:r>
              <a:rPr lang="en-US" sz="1600" dirty="0">
                <a:latin typeface="Calibri" pitchFamily="34" charset="0"/>
              </a:rPr>
              <a:t>job</a:t>
            </a:r>
          </a:p>
        </p:txBody>
      </p:sp>
      <p:sp>
        <p:nvSpPr>
          <p:cNvPr id="31" name="Oval 5"/>
          <p:cNvSpPr>
            <a:spLocks noChangeAspect="1" noChangeArrowheads="1"/>
          </p:cNvSpPr>
          <p:nvPr/>
        </p:nvSpPr>
        <p:spPr bwMode="auto">
          <a:xfrm>
            <a:off x="4094163" y="3762375"/>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dirty="0">
                <a:latin typeface="Calibri" pitchFamily="34" charset="0"/>
              </a:rPr>
              <a:t>Back-</a:t>
            </a:r>
          </a:p>
          <a:p>
            <a:pPr algn="ctr">
              <a:lnSpc>
                <a:spcPct val="100000"/>
              </a:lnSpc>
            </a:pPr>
            <a:r>
              <a:rPr lang="en-US" sz="1600" dirty="0">
                <a:latin typeface="Calibri" pitchFamily="34" charset="0"/>
              </a:rPr>
              <a:t>ground</a:t>
            </a:r>
          </a:p>
          <a:p>
            <a:pPr algn="ctr">
              <a:lnSpc>
                <a:spcPct val="100000"/>
              </a:lnSpc>
            </a:pPr>
            <a:r>
              <a:rPr lang="en-US" sz="1600" dirty="0">
                <a:latin typeface="Calibri" pitchFamily="34" charset="0"/>
              </a:rPr>
              <a:t>job #1</a:t>
            </a:r>
          </a:p>
        </p:txBody>
      </p:sp>
      <p:sp>
        <p:nvSpPr>
          <p:cNvPr id="32" name="Oval 6"/>
          <p:cNvSpPr>
            <a:spLocks noChangeAspect="1" noChangeArrowheads="1"/>
          </p:cNvSpPr>
          <p:nvPr/>
        </p:nvSpPr>
        <p:spPr bwMode="auto">
          <a:xfrm>
            <a:off x="6248400" y="3762375"/>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Back-</a:t>
            </a:r>
          </a:p>
          <a:p>
            <a:pPr algn="ctr"/>
            <a:r>
              <a:rPr lang="en-US" sz="1600" dirty="0">
                <a:latin typeface="Calibri" pitchFamily="34" charset="0"/>
              </a:rPr>
              <a:t>ground</a:t>
            </a:r>
          </a:p>
          <a:p>
            <a:pPr algn="ctr"/>
            <a:r>
              <a:rPr lang="en-US" sz="1600" dirty="0">
                <a:latin typeface="Calibri" pitchFamily="34" charset="0"/>
              </a:rPr>
              <a:t>job #2</a:t>
            </a:r>
          </a:p>
        </p:txBody>
      </p:sp>
      <p:sp>
        <p:nvSpPr>
          <p:cNvPr id="33" name="Oval 7"/>
          <p:cNvSpPr>
            <a:spLocks noChangeAspect="1" noChangeArrowheads="1"/>
          </p:cNvSpPr>
          <p:nvPr/>
        </p:nvSpPr>
        <p:spPr bwMode="auto">
          <a:xfrm>
            <a:off x="4098925" y="2438400"/>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b="1" dirty="0">
                <a:latin typeface="Calibri" pitchFamily="34" charset="0"/>
              </a:rPr>
              <a:t>Shell</a:t>
            </a:r>
          </a:p>
        </p:txBody>
      </p:sp>
      <p:sp>
        <p:nvSpPr>
          <p:cNvPr id="34" name="Oval 8"/>
          <p:cNvSpPr>
            <a:spLocks noChangeAspect="1" noChangeArrowheads="1"/>
          </p:cNvSpPr>
          <p:nvPr/>
        </p:nvSpPr>
        <p:spPr bwMode="auto">
          <a:xfrm>
            <a:off x="1339850" y="49482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600" dirty="0">
                <a:latin typeface="Calibri" pitchFamily="34" charset="0"/>
              </a:rPr>
              <a:t>Child</a:t>
            </a:r>
          </a:p>
        </p:txBody>
      </p:sp>
      <p:sp>
        <p:nvSpPr>
          <p:cNvPr id="35" name="Oval 9"/>
          <p:cNvSpPr>
            <a:spLocks noChangeAspect="1" noChangeArrowheads="1"/>
          </p:cNvSpPr>
          <p:nvPr/>
        </p:nvSpPr>
        <p:spPr bwMode="auto">
          <a:xfrm>
            <a:off x="2465388" y="49482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en-US" sz="1600" dirty="0">
                <a:latin typeface="Calibri" pitchFamily="34" charset="0"/>
              </a:rPr>
              <a:t>Child</a:t>
            </a:r>
          </a:p>
        </p:txBody>
      </p:sp>
      <p:sp>
        <p:nvSpPr>
          <p:cNvPr id="36" name="Line 10"/>
          <p:cNvSpPr>
            <a:spLocks noChangeAspect="1" noChangeShapeType="1"/>
          </p:cNvSpPr>
          <p:nvPr/>
        </p:nvSpPr>
        <p:spPr bwMode="auto">
          <a:xfrm flipH="1">
            <a:off x="1906588" y="4584700"/>
            <a:ext cx="182562" cy="369888"/>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37" name="Line 11"/>
          <p:cNvSpPr>
            <a:spLocks noChangeAspect="1" noChangeShapeType="1"/>
          </p:cNvSpPr>
          <p:nvPr/>
        </p:nvSpPr>
        <p:spPr bwMode="auto">
          <a:xfrm>
            <a:off x="2686050" y="4581525"/>
            <a:ext cx="163513" cy="361950"/>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38" name="Line 12"/>
          <p:cNvSpPr>
            <a:spLocks noChangeAspect="1" noChangeShapeType="1"/>
          </p:cNvSpPr>
          <p:nvPr/>
        </p:nvSpPr>
        <p:spPr bwMode="auto">
          <a:xfrm>
            <a:off x="4594225" y="3200400"/>
            <a:ext cx="0" cy="557213"/>
          </a:xfrm>
          <a:prstGeom prst="line">
            <a:avLst/>
          </a:prstGeom>
          <a:noFill/>
          <a:ln w="12700">
            <a:solidFill>
              <a:schemeClr val="tx1"/>
            </a:solidFill>
            <a:round/>
            <a:headEnd/>
            <a:tailEnd/>
          </a:ln>
          <a:effectLst/>
        </p:spPr>
        <p:txBody>
          <a:bodyPr wrap="none" anchor="ctr">
            <a:spAutoFit/>
          </a:bodyPr>
          <a:lstStyle/>
          <a:p>
            <a:endParaRPr lang="en-US" dirty="0">
              <a:latin typeface="Calibri" pitchFamily="34" charset="0"/>
            </a:endParaRPr>
          </a:p>
        </p:txBody>
      </p:sp>
      <p:sp>
        <p:nvSpPr>
          <p:cNvPr id="39" name="Line 13"/>
          <p:cNvSpPr>
            <a:spLocks noChangeAspect="1" noChangeShapeType="1"/>
          </p:cNvSpPr>
          <p:nvPr/>
        </p:nvSpPr>
        <p:spPr bwMode="auto">
          <a:xfrm flipH="1">
            <a:off x="2768600" y="3108325"/>
            <a:ext cx="1481138" cy="801688"/>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40" name="Line 14"/>
          <p:cNvSpPr>
            <a:spLocks noChangeAspect="1" noChangeShapeType="1"/>
          </p:cNvSpPr>
          <p:nvPr/>
        </p:nvSpPr>
        <p:spPr bwMode="auto">
          <a:xfrm>
            <a:off x="4968875" y="3068638"/>
            <a:ext cx="1412875" cy="833437"/>
          </a:xfrm>
          <a:prstGeom prst="line">
            <a:avLst/>
          </a:prstGeom>
          <a:noFill/>
          <a:ln w="12700">
            <a:solidFill>
              <a:schemeClr val="tx1"/>
            </a:solidFill>
            <a:round/>
            <a:headEnd/>
            <a:tailEnd/>
          </a:ln>
          <a:effectLst/>
        </p:spPr>
        <p:txBody>
          <a:bodyPr anchor="ctr">
            <a:spAutoFit/>
          </a:bodyPr>
          <a:lstStyle/>
          <a:p>
            <a:endParaRPr lang="en-US" dirty="0">
              <a:latin typeface="Calibri" pitchFamily="34" charset="0"/>
            </a:endParaRPr>
          </a:p>
        </p:txBody>
      </p:sp>
      <p:sp>
        <p:nvSpPr>
          <p:cNvPr id="41" name="Text Box 15"/>
          <p:cNvSpPr txBox="1">
            <a:spLocks noChangeAspect="1" noChangeArrowheads="1"/>
          </p:cNvSpPr>
          <p:nvPr/>
        </p:nvSpPr>
        <p:spPr bwMode="auto">
          <a:xfrm>
            <a:off x="3297238" y="26035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pid=10</a:t>
            </a:r>
          </a:p>
          <a:p>
            <a:pPr algn="r">
              <a:lnSpc>
                <a:spcPct val="100000"/>
              </a:lnSpc>
            </a:pPr>
            <a:r>
              <a:rPr lang="en-US" sz="1200" b="1">
                <a:latin typeface="Courier New" pitchFamily="49" charset="0"/>
              </a:rPr>
              <a:t>pgid=10</a:t>
            </a:r>
          </a:p>
        </p:txBody>
      </p:sp>
      <p:sp>
        <p:nvSpPr>
          <p:cNvPr id="42" name="Text Box 17"/>
          <p:cNvSpPr txBox="1">
            <a:spLocks noChangeAspect="1" noChangeArrowheads="1"/>
          </p:cNvSpPr>
          <p:nvPr/>
        </p:nvSpPr>
        <p:spPr bwMode="auto">
          <a:xfrm>
            <a:off x="1084498" y="6197025"/>
            <a:ext cx="1765066" cy="584775"/>
          </a:xfrm>
          <a:prstGeom prst="rect">
            <a:avLst/>
          </a:prstGeom>
          <a:noFill/>
          <a:ln w="12700">
            <a:noFill/>
            <a:miter lim="800000"/>
            <a:headEnd/>
            <a:tailEnd/>
          </a:ln>
          <a:effectLst/>
        </p:spPr>
        <p:txBody>
          <a:bodyPr wrap="square" anchor="ctr">
            <a:spAutoFit/>
          </a:bodyPr>
          <a:lstStyle/>
          <a:p>
            <a:pPr>
              <a:lnSpc>
                <a:spcPct val="100000"/>
              </a:lnSpc>
            </a:pPr>
            <a:r>
              <a:rPr lang="en-US" sz="1600" b="1" i="1" dirty="0">
                <a:solidFill>
                  <a:srgbClr val="C00000"/>
                </a:solidFill>
                <a:latin typeface="Calibri" pitchFamily="34" charset="0"/>
              </a:rPr>
              <a:t>Foreground </a:t>
            </a:r>
          </a:p>
          <a:p>
            <a:pPr>
              <a:lnSpc>
                <a:spcPct val="100000"/>
              </a:lnSpc>
            </a:pPr>
            <a:r>
              <a:rPr lang="en-US" sz="1600" b="1" i="1" dirty="0">
                <a:solidFill>
                  <a:srgbClr val="C00000"/>
                </a:solidFill>
                <a:latin typeface="Calibri" pitchFamily="34" charset="0"/>
              </a:rPr>
              <a:t>process group 20</a:t>
            </a:r>
          </a:p>
        </p:txBody>
      </p:sp>
      <p:sp>
        <p:nvSpPr>
          <p:cNvPr id="43" name="Text Box 19"/>
          <p:cNvSpPr txBox="1">
            <a:spLocks noChangeAspect="1" noChangeArrowheads="1"/>
          </p:cNvSpPr>
          <p:nvPr/>
        </p:nvSpPr>
        <p:spPr bwMode="auto">
          <a:xfrm>
            <a:off x="3810000" y="4724400"/>
            <a:ext cx="1629100" cy="584775"/>
          </a:xfrm>
          <a:prstGeom prst="rect">
            <a:avLst/>
          </a:prstGeom>
          <a:noFill/>
          <a:ln w="12700">
            <a:noFill/>
            <a:miter lim="800000"/>
            <a:headEnd/>
            <a:tailEnd/>
          </a:ln>
          <a:effectLst/>
        </p:spPr>
        <p:txBody>
          <a:bodyPr wrap="none" anchor="ctr">
            <a:spAutoFit/>
          </a:bodyPr>
          <a:lstStyle/>
          <a:p>
            <a:r>
              <a:rPr lang="en-US" sz="1600" i="1" dirty="0">
                <a:solidFill>
                  <a:schemeClr val="tx1">
                    <a:lumMod val="50000"/>
                    <a:lumOff val="50000"/>
                  </a:schemeClr>
                </a:solidFill>
                <a:latin typeface="Calibri" pitchFamily="34" charset="0"/>
              </a:rPr>
              <a:t>Background</a:t>
            </a:r>
          </a:p>
          <a:p>
            <a:r>
              <a:rPr lang="en-US" sz="1600" i="1" dirty="0">
                <a:solidFill>
                  <a:schemeClr val="tx1">
                    <a:lumMod val="50000"/>
                    <a:lumOff val="50000"/>
                  </a:schemeClr>
                </a:solidFill>
                <a:latin typeface="Calibri" pitchFamily="34" charset="0"/>
              </a:rPr>
              <a:t>process group 32</a:t>
            </a:r>
          </a:p>
        </p:txBody>
      </p:sp>
      <p:sp>
        <p:nvSpPr>
          <p:cNvPr id="44" name="Text Box 20"/>
          <p:cNvSpPr txBox="1">
            <a:spLocks noChangeAspect="1" noChangeArrowheads="1"/>
          </p:cNvSpPr>
          <p:nvPr/>
        </p:nvSpPr>
        <p:spPr bwMode="auto">
          <a:xfrm>
            <a:off x="6096000" y="4749225"/>
            <a:ext cx="1629100" cy="584775"/>
          </a:xfrm>
          <a:prstGeom prst="rect">
            <a:avLst/>
          </a:prstGeom>
          <a:noFill/>
          <a:ln w="12700">
            <a:noFill/>
            <a:miter lim="800000"/>
            <a:headEnd/>
            <a:tailEnd/>
          </a:ln>
          <a:effectLst/>
        </p:spPr>
        <p:txBody>
          <a:bodyPr wrap="none" anchor="ctr">
            <a:spAutoFit/>
          </a:bodyPr>
          <a:lstStyle/>
          <a:p>
            <a:pPr>
              <a:lnSpc>
                <a:spcPct val="100000"/>
              </a:lnSpc>
            </a:pPr>
            <a:r>
              <a:rPr lang="en-US" sz="1600" b="1" i="1" dirty="0">
                <a:solidFill>
                  <a:schemeClr val="tx1">
                    <a:lumMod val="50000"/>
                    <a:lumOff val="50000"/>
                  </a:schemeClr>
                </a:solidFill>
                <a:latin typeface="Calibri" pitchFamily="34" charset="0"/>
              </a:rPr>
              <a:t>Background</a:t>
            </a:r>
          </a:p>
          <a:p>
            <a:pPr>
              <a:lnSpc>
                <a:spcPct val="100000"/>
              </a:lnSpc>
            </a:pPr>
            <a:r>
              <a:rPr lang="en-US" sz="1600" b="1" i="1" dirty="0">
                <a:solidFill>
                  <a:schemeClr val="tx1">
                    <a:lumMod val="50000"/>
                    <a:lumOff val="50000"/>
                  </a:schemeClr>
                </a:solidFill>
                <a:latin typeface="Calibri" pitchFamily="34" charset="0"/>
              </a:rPr>
              <a:t>process group 40</a:t>
            </a:r>
          </a:p>
        </p:txBody>
      </p:sp>
      <p:sp>
        <p:nvSpPr>
          <p:cNvPr id="45" name="Text Box 22"/>
          <p:cNvSpPr txBox="1">
            <a:spLocks noChangeAspect="1" noChangeArrowheads="1"/>
          </p:cNvSpPr>
          <p:nvPr/>
        </p:nvSpPr>
        <p:spPr bwMode="auto">
          <a:xfrm>
            <a:off x="1098550" y="38989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pid=20</a:t>
            </a:r>
          </a:p>
          <a:p>
            <a:pPr algn="r">
              <a:lnSpc>
                <a:spcPct val="100000"/>
              </a:lnSpc>
            </a:pPr>
            <a:r>
              <a:rPr lang="en-US" sz="1200" b="1">
                <a:latin typeface="Courier New" pitchFamily="49" charset="0"/>
              </a:rPr>
              <a:t>pgid=20</a:t>
            </a:r>
          </a:p>
        </p:txBody>
      </p:sp>
      <p:sp>
        <p:nvSpPr>
          <p:cNvPr id="46" name="Text Box 23"/>
          <p:cNvSpPr txBox="1">
            <a:spLocks noChangeAspect="1" noChangeArrowheads="1"/>
          </p:cNvSpPr>
          <p:nvPr/>
        </p:nvSpPr>
        <p:spPr bwMode="auto">
          <a:xfrm>
            <a:off x="5038725" y="3949700"/>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pid=32</a:t>
            </a:r>
          </a:p>
          <a:p>
            <a:pPr algn="l">
              <a:lnSpc>
                <a:spcPct val="100000"/>
              </a:lnSpc>
            </a:pPr>
            <a:r>
              <a:rPr lang="en-US" sz="1200" b="1">
                <a:latin typeface="Courier New" pitchFamily="49" charset="0"/>
              </a:rPr>
              <a:t>pgid=32</a:t>
            </a:r>
          </a:p>
        </p:txBody>
      </p:sp>
      <p:sp>
        <p:nvSpPr>
          <p:cNvPr id="47" name="Text Box 24"/>
          <p:cNvSpPr txBox="1">
            <a:spLocks noChangeAspect="1" noChangeArrowheads="1"/>
          </p:cNvSpPr>
          <p:nvPr/>
        </p:nvSpPr>
        <p:spPr bwMode="auto">
          <a:xfrm>
            <a:off x="7224929" y="3976688"/>
            <a:ext cx="828675" cy="457200"/>
          </a:xfrm>
          <a:prstGeom prst="rect">
            <a:avLst/>
          </a:prstGeom>
          <a:noFill/>
          <a:ln w="12700">
            <a:noFill/>
            <a:miter lim="800000"/>
            <a:headEnd/>
            <a:tailEnd/>
          </a:ln>
          <a:effectLst/>
        </p:spPr>
        <p:txBody>
          <a:bodyPr wrap="none" anchor="ctr">
            <a:spAutoFit/>
          </a:bodyPr>
          <a:lstStyle/>
          <a:p>
            <a:pPr algn="l">
              <a:lnSpc>
                <a:spcPct val="100000"/>
              </a:lnSpc>
            </a:pPr>
            <a:r>
              <a:rPr lang="en-US" sz="1200" b="1">
                <a:latin typeface="Courier New" pitchFamily="49" charset="0"/>
              </a:rPr>
              <a:t>pid=40</a:t>
            </a:r>
          </a:p>
          <a:p>
            <a:pPr algn="l">
              <a:lnSpc>
                <a:spcPct val="100000"/>
              </a:lnSpc>
            </a:pPr>
            <a:r>
              <a:rPr lang="en-US" sz="1200" b="1">
                <a:latin typeface="Courier New" pitchFamily="49" charset="0"/>
              </a:rPr>
              <a:t>pgid=40</a:t>
            </a:r>
          </a:p>
        </p:txBody>
      </p:sp>
      <p:sp>
        <p:nvSpPr>
          <p:cNvPr id="48" name="Text Box 25"/>
          <p:cNvSpPr txBox="1">
            <a:spLocks noChangeAspect="1" noChangeArrowheads="1"/>
          </p:cNvSpPr>
          <p:nvPr/>
        </p:nvSpPr>
        <p:spPr bwMode="auto">
          <a:xfrm>
            <a:off x="1398588" y="57150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pid=21</a:t>
            </a:r>
          </a:p>
          <a:p>
            <a:pPr algn="r">
              <a:lnSpc>
                <a:spcPct val="100000"/>
              </a:lnSpc>
            </a:pPr>
            <a:r>
              <a:rPr lang="en-US" sz="1200" b="1">
                <a:latin typeface="Courier New" pitchFamily="49" charset="0"/>
              </a:rPr>
              <a:t>pgid=20</a:t>
            </a:r>
          </a:p>
        </p:txBody>
      </p:sp>
      <p:sp>
        <p:nvSpPr>
          <p:cNvPr id="49" name="Text Box 26"/>
          <p:cNvSpPr txBox="1">
            <a:spLocks noChangeAspect="1" noChangeArrowheads="1"/>
          </p:cNvSpPr>
          <p:nvPr/>
        </p:nvSpPr>
        <p:spPr bwMode="auto">
          <a:xfrm>
            <a:off x="2541588" y="5715000"/>
            <a:ext cx="828675" cy="457200"/>
          </a:xfrm>
          <a:prstGeom prst="rect">
            <a:avLst/>
          </a:prstGeom>
          <a:noFill/>
          <a:ln w="12700">
            <a:noFill/>
            <a:miter lim="800000"/>
            <a:headEnd/>
            <a:tailEnd/>
          </a:ln>
          <a:effectLst/>
        </p:spPr>
        <p:txBody>
          <a:bodyPr wrap="none" anchor="ctr">
            <a:spAutoFit/>
          </a:bodyPr>
          <a:lstStyle/>
          <a:p>
            <a:pPr algn="r">
              <a:lnSpc>
                <a:spcPct val="100000"/>
              </a:lnSpc>
            </a:pPr>
            <a:r>
              <a:rPr lang="en-US" sz="1200" b="1">
                <a:latin typeface="Courier New" pitchFamily="49" charset="0"/>
              </a:rPr>
              <a:t>pid=22</a:t>
            </a:r>
          </a:p>
          <a:p>
            <a:pPr algn="r">
              <a:lnSpc>
                <a:spcPct val="100000"/>
              </a:lnSpc>
            </a:pPr>
            <a:r>
              <a:rPr lang="en-US" sz="1200" b="1">
                <a:latin typeface="Courier New" pitchFamily="49" charset="0"/>
              </a:rPr>
              <a:t>pgid=20</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t>Example of </a:t>
            </a:r>
            <a:r>
              <a:rPr lang="en-US">
                <a:latin typeface="Courier New" pitchFamily="49" charset="0"/>
              </a:rPr>
              <a:t>ctrl-c</a:t>
            </a:r>
            <a:r>
              <a:rPr lang="en-US"/>
              <a:t> and </a:t>
            </a:r>
            <a:r>
              <a:rPr lang="en-US">
                <a:latin typeface="Courier New" pitchFamily="49" charset="0"/>
              </a:rPr>
              <a:t>ctrl-z</a:t>
            </a:r>
          </a:p>
        </p:txBody>
      </p:sp>
      <p:sp>
        <p:nvSpPr>
          <p:cNvPr id="556039" name="Text Box 7"/>
          <p:cNvSpPr txBox="1">
            <a:spLocks noChangeArrowheads="1"/>
          </p:cNvSpPr>
          <p:nvPr/>
        </p:nvSpPr>
        <p:spPr bwMode="auto">
          <a:xfrm>
            <a:off x="152400" y="1295401"/>
            <a:ext cx="5334000" cy="4770537"/>
          </a:xfrm>
          <a:prstGeom prst="rect">
            <a:avLst/>
          </a:prstGeom>
          <a:solidFill>
            <a:schemeClr val="bg1">
              <a:lumMod val="85000"/>
            </a:schemeClr>
          </a:solidFill>
          <a:ln w="3175">
            <a:noFill/>
            <a:miter lim="800000"/>
            <a:headEnd/>
            <a:tailEnd/>
          </a:ln>
          <a:effectLst/>
        </p:spPr>
        <p:txBody>
          <a:bodyPr wrap="square">
            <a:spAutoFit/>
          </a:bodyPr>
          <a:lstStyle/>
          <a:p>
            <a:pPr algn="l"/>
            <a:r>
              <a:rPr lang="en-US" sz="1600" b="1" dirty="0">
                <a:latin typeface="Courier New" pitchFamily="49" charset="0"/>
              </a:rPr>
              <a:t>bluefish&gt; ./forks 17</a:t>
            </a:r>
          </a:p>
          <a:p>
            <a:pPr algn="l"/>
            <a:r>
              <a:rPr lang="en-US" sz="1600" b="1" dirty="0">
                <a:latin typeface="Courier New" pitchFamily="49" charset="0"/>
              </a:rPr>
              <a:t>Child: </a:t>
            </a:r>
            <a:r>
              <a:rPr lang="en-US" sz="1600" b="1" dirty="0" err="1">
                <a:latin typeface="Courier New" pitchFamily="49" charset="0"/>
              </a:rPr>
              <a:t>pid</a:t>
            </a:r>
            <a:r>
              <a:rPr lang="en-US" sz="1600" b="1" dirty="0">
                <a:latin typeface="Courier New" pitchFamily="49" charset="0"/>
              </a:rPr>
              <a:t>=28108 </a:t>
            </a:r>
            <a:r>
              <a:rPr lang="en-US" sz="1600" b="1" dirty="0" err="1">
                <a:latin typeface="Courier New" pitchFamily="49" charset="0"/>
              </a:rPr>
              <a:t>pgrp</a:t>
            </a:r>
            <a:r>
              <a:rPr lang="en-US" sz="1600" b="1" dirty="0">
                <a:latin typeface="Courier New" pitchFamily="49" charset="0"/>
              </a:rPr>
              <a:t>=28107</a:t>
            </a:r>
          </a:p>
          <a:p>
            <a:pPr algn="l"/>
            <a:r>
              <a:rPr lang="en-US" sz="1600" b="1" dirty="0">
                <a:latin typeface="Courier New" pitchFamily="49" charset="0"/>
              </a:rPr>
              <a:t>Parent: </a:t>
            </a:r>
            <a:r>
              <a:rPr lang="en-US" sz="1600" b="1" dirty="0" err="1">
                <a:latin typeface="Courier New" pitchFamily="49" charset="0"/>
              </a:rPr>
              <a:t>pid</a:t>
            </a:r>
            <a:r>
              <a:rPr lang="en-US" sz="1600" b="1" dirty="0">
                <a:latin typeface="Courier New" pitchFamily="49" charset="0"/>
              </a:rPr>
              <a:t>=28107 </a:t>
            </a:r>
            <a:r>
              <a:rPr lang="en-US" sz="1600" b="1" dirty="0" err="1">
                <a:latin typeface="Courier New" pitchFamily="49" charset="0"/>
              </a:rPr>
              <a:t>pgrp</a:t>
            </a:r>
            <a:r>
              <a:rPr lang="en-US" sz="1600" b="1" dirty="0">
                <a:latin typeface="Courier New" pitchFamily="49" charset="0"/>
              </a:rPr>
              <a:t>=28107</a:t>
            </a:r>
          </a:p>
          <a:p>
            <a:pPr algn="l"/>
            <a:r>
              <a:rPr lang="en-US" sz="1600" b="1" dirty="0">
                <a:latin typeface="Courier New" pitchFamily="49" charset="0"/>
              </a:rPr>
              <a:t>&lt;types ctrl-</a:t>
            </a:r>
            <a:r>
              <a:rPr lang="en-US" sz="1600" b="1" dirty="0" err="1">
                <a:latin typeface="Courier New" pitchFamily="49" charset="0"/>
              </a:rPr>
              <a:t>z</a:t>
            </a:r>
            <a:r>
              <a:rPr lang="en-US" sz="1600" b="1" dirty="0">
                <a:latin typeface="Courier New" pitchFamily="49" charset="0"/>
              </a:rPr>
              <a:t>&gt;</a:t>
            </a:r>
          </a:p>
          <a:p>
            <a:pPr algn="l"/>
            <a:r>
              <a:rPr lang="en-US" sz="1600" b="1" dirty="0">
                <a:latin typeface="Courier New" pitchFamily="49" charset="0"/>
              </a:rPr>
              <a:t>Suspended</a:t>
            </a:r>
          </a:p>
          <a:p>
            <a:pPr algn="l"/>
            <a:r>
              <a:rPr lang="en-US" sz="1600" b="1" dirty="0">
                <a:latin typeface="Courier New" pitchFamily="49" charset="0"/>
              </a:rPr>
              <a:t>bluefish&gt; </a:t>
            </a:r>
            <a:r>
              <a:rPr lang="en-US" sz="1600" b="1" dirty="0" err="1">
                <a:latin typeface="Courier New" pitchFamily="49" charset="0"/>
              </a:rPr>
              <a:t>ps</a:t>
            </a:r>
            <a:r>
              <a:rPr lang="en-US" sz="1600" b="1" dirty="0">
                <a:latin typeface="Courier New" pitchFamily="49" charset="0"/>
              </a:rPr>
              <a:t> </a:t>
            </a:r>
            <a:r>
              <a:rPr lang="en-US" sz="1600" b="1" dirty="0" err="1">
                <a:latin typeface="Courier New" pitchFamily="49" charset="0"/>
              </a:rPr>
              <a:t>w</a:t>
            </a:r>
            <a:endParaRPr lang="en-US" sz="1600" b="1" dirty="0">
              <a:latin typeface="Courier New" pitchFamily="49" charset="0"/>
            </a:endParaRPr>
          </a:p>
          <a:p>
            <a:pPr algn="l"/>
            <a:r>
              <a:rPr lang="en-US" sz="1600" b="1" dirty="0">
                <a:latin typeface="Courier New" pitchFamily="49" charset="0"/>
              </a:rPr>
              <a:t>  PID TTY      STAT   TIME COMMAND</a:t>
            </a:r>
          </a:p>
          <a:p>
            <a:pPr algn="l"/>
            <a:r>
              <a:rPr lang="en-US" sz="1600" b="1" dirty="0">
                <a:latin typeface="Courier New" pitchFamily="49" charset="0"/>
              </a:rPr>
              <a:t>27699 pts/8    Ss     0:00 -</a:t>
            </a:r>
            <a:r>
              <a:rPr lang="en-US" sz="1600" b="1" dirty="0" err="1">
                <a:latin typeface="Courier New" pitchFamily="49" charset="0"/>
              </a:rPr>
              <a:t>tcsh</a:t>
            </a:r>
            <a:endParaRPr lang="en-US" sz="1600" b="1" dirty="0">
              <a:latin typeface="Courier New" pitchFamily="49" charset="0"/>
            </a:endParaRPr>
          </a:p>
          <a:p>
            <a:pPr algn="l"/>
            <a:r>
              <a:rPr lang="en-US" sz="1600" b="1" dirty="0">
                <a:latin typeface="Courier New" pitchFamily="49" charset="0"/>
              </a:rPr>
              <a:t>28107 pts/8    T      0:01 ./forks 17</a:t>
            </a:r>
          </a:p>
          <a:p>
            <a:pPr algn="l"/>
            <a:r>
              <a:rPr lang="en-US" sz="1600" b="1" dirty="0">
                <a:latin typeface="Courier New" pitchFamily="49" charset="0"/>
              </a:rPr>
              <a:t>28108 pts/8    T      0:01 ./forks 17</a:t>
            </a:r>
          </a:p>
          <a:p>
            <a:pPr algn="l"/>
            <a:r>
              <a:rPr lang="en-US" sz="1600" b="1" dirty="0">
                <a:latin typeface="Courier New" pitchFamily="49" charset="0"/>
              </a:rPr>
              <a:t>28109 pts/8    R+     0:00 </a:t>
            </a:r>
            <a:r>
              <a:rPr lang="en-US" sz="1600" b="1" dirty="0" err="1">
                <a:latin typeface="Courier New" pitchFamily="49" charset="0"/>
              </a:rPr>
              <a:t>ps</a:t>
            </a:r>
            <a:r>
              <a:rPr lang="en-US" sz="1600" b="1" dirty="0">
                <a:latin typeface="Courier New" pitchFamily="49" charset="0"/>
              </a:rPr>
              <a:t> </a:t>
            </a:r>
            <a:r>
              <a:rPr lang="en-US" sz="1600" b="1" dirty="0" err="1">
                <a:latin typeface="Courier New" pitchFamily="49" charset="0"/>
              </a:rPr>
              <a:t>w</a:t>
            </a:r>
            <a:endParaRPr lang="en-US" sz="1600" b="1" dirty="0">
              <a:latin typeface="Courier New" pitchFamily="49" charset="0"/>
            </a:endParaRPr>
          </a:p>
          <a:p>
            <a:pPr algn="l"/>
            <a:r>
              <a:rPr lang="en-US" sz="1600" b="1" dirty="0">
                <a:latin typeface="Courier New" pitchFamily="49" charset="0"/>
              </a:rPr>
              <a:t>bluefish&gt; </a:t>
            </a:r>
            <a:r>
              <a:rPr lang="en-US" sz="1600" b="1" dirty="0" err="1">
                <a:latin typeface="Courier New" pitchFamily="49" charset="0"/>
              </a:rPr>
              <a:t>fg</a:t>
            </a:r>
            <a:endParaRPr lang="en-US" sz="1600" b="1" dirty="0">
              <a:latin typeface="Courier New" pitchFamily="49" charset="0"/>
            </a:endParaRPr>
          </a:p>
          <a:p>
            <a:pPr algn="l"/>
            <a:r>
              <a:rPr lang="en-US" sz="1600" b="1" dirty="0">
                <a:latin typeface="Courier New" pitchFamily="49" charset="0"/>
              </a:rPr>
              <a:t>./forks 17</a:t>
            </a:r>
          </a:p>
          <a:p>
            <a:pPr algn="l"/>
            <a:r>
              <a:rPr lang="en-US" sz="1600" b="1" dirty="0">
                <a:latin typeface="Courier New" pitchFamily="49" charset="0"/>
              </a:rPr>
              <a:t>&lt;types ctrl-</a:t>
            </a:r>
            <a:r>
              <a:rPr lang="en-US" sz="1600" b="1" dirty="0" err="1">
                <a:latin typeface="Courier New" pitchFamily="49" charset="0"/>
              </a:rPr>
              <a:t>c</a:t>
            </a:r>
            <a:r>
              <a:rPr lang="en-US" sz="1600" b="1" dirty="0">
                <a:latin typeface="Courier New" pitchFamily="49" charset="0"/>
              </a:rPr>
              <a:t>&gt;</a:t>
            </a:r>
          </a:p>
          <a:p>
            <a:pPr algn="l"/>
            <a:r>
              <a:rPr lang="en-US" sz="1600" b="1" dirty="0">
                <a:latin typeface="Courier New" pitchFamily="49" charset="0"/>
              </a:rPr>
              <a:t>bluefish&gt; </a:t>
            </a:r>
            <a:r>
              <a:rPr lang="en-US" sz="1600" b="1" dirty="0" err="1">
                <a:latin typeface="Courier New" pitchFamily="49" charset="0"/>
              </a:rPr>
              <a:t>ps</a:t>
            </a:r>
            <a:r>
              <a:rPr lang="en-US" sz="1600" b="1" dirty="0">
                <a:latin typeface="Courier New" pitchFamily="49" charset="0"/>
              </a:rPr>
              <a:t> </a:t>
            </a:r>
            <a:r>
              <a:rPr lang="en-US" sz="1600" b="1" dirty="0" err="1">
                <a:latin typeface="Courier New" pitchFamily="49" charset="0"/>
              </a:rPr>
              <a:t>w</a:t>
            </a:r>
            <a:endParaRPr lang="en-US" sz="1600" b="1" dirty="0">
              <a:latin typeface="Courier New" pitchFamily="49" charset="0"/>
            </a:endParaRPr>
          </a:p>
          <a:p>
            <a:pPr algn="l"/>
            <a:r>
              <a:rPr lang="en-US" sz="1600" b="1" dirty="0">
                <a:latin typeface="Courier New" pitchFamily="49" charset="0"/>
              </a:rPr>
              <a:t>  PID TTY      STAT   TIME COMMAND</a:t>
            </a:r>
          </a:p>
          <a:p>
            <a:pPr algn="l"/>
            <a:r>
              <a:rPr lang="en-US" sz="1600" b="1" dirty="0">
                <a:latin typeface="Courier New" pitchFamily="49" charset="0"/>
              </a:rPr>
              <a:t>27699 pts/8    Ss     0:00 -</a:t>
            </a:r>
            <a:r>
              <a:rPr lang="en-US" sz="1600" b="1" dirty="0" err="1">
                <a:latin typeface="Courier New" pitchFamily="49" charset="0"/>
              </a:rPr>
              <a:t>tcsh</a:t>
            </a:r>
            <a:endParaRPr lang="en-US" sz="1600" b="1" dirty="0">
              <a:latin typeface="Courier New" pitchFamily="49" charset="0"/>
            </a:endParaRPr>
          </a:p>
          <a:p>
            <a:pPr algn="l"/>
            <a:r>
              <a:rPr lang="en-US" sz="1600" b="1" dirty="0">
                <a:latin typeface="Courier New" pitchFamily="49" charset="0"/>
              </a:rPr>
              <a:t>28110 pts/8    R+     0:00 </a:t>
            </a:r>
            <a:r>
              <a:rPr lang="en-US" sz="1600" b="1" dirty="0" err="1">
                <a:latin typeface="Courier New" pitchFamily="49" charset="0"/>
              </a:rPr>
              <a:t>ps</a:t>
            </a:r>
            <a:r>
              <a:rPr lang="en-US" sz="1600" b="1" dirty="0">
                <a:latin typeface="Courier New" pitchFamily="49" charset="0"/>
              </a:rPr>
              <a:t> </a:t>
            </a:r>
            <a:r>
              <a:rPr lang="en-US" sz="1600" b="1" dirty="0" err="1">
                <a:latin typeface="Courier New" pitchFamily="49" charset="0"/>
              </a:rPr>
              <a:t>w</a:t>
            </a:r>
            <a:endParaRPr lang="en-US" sz="1600" b="1" dirty="0">
              <a:latin typeface="Courier New" pitchFamily="49" charset="0"/>
            </a:endParaRPr>
          </a:p>
          <a:p>
            <a:pPr algn="l">
              <a:lnSpc>
                <a:spcPct val="100000"/>
              </a:lnSpc>
            </a:pPr>
            <a:endParaRPr lang="en-US" sz="1600" b="1" dirty="0">
              <a:latin typeface="Courier New" pitchFamily="49" charset="0"/>
            </a:endParaRPr>
          </a:p>
        </p:txBody>
      </p:sp>
      <p:sp>
        <p:nvSpPr>
          <p:cNvPr id="556041" name="Text Box 9"/>
          <p:cNvSpPr txBox="1">
            <a:spLocks noChangeArrowheads="1"/>
          </p:cNvSpPr>
          <p:nvPr/>
        </p:nvSpPr>
        <p:spPr bwMode="auto">
          <a:xfrm>
            <a:off x="5638800" y="1207402"/>
            <a:ext cx="3124200" cy="3693319"/>
          </a:xfrm>
          <a:prstGeom prst="rect">
            <a:avLst/>
          </a:prstGeom>
          <a:solidFill>
            <a:schemeClr val="bg1"/>
          </a:solidFill>
          <a:ln w="3175">
            <a:noFill/>
            <a:miter lim="800000"/>
            <a:headEnd/>
            <a:tailEnd/>
          </a:ln>
          <a:effectLst/>
        </p:spPr>
        <p:txBody>
          <a:bodyPr lIns="45720" rIns="45720">
            <a:spAutoFit/>
          </a:bodyPr>
          <a:lstStyle/>
          <a:p>
            <a:pPr algn="l"/>
            <a:r>
              <a:rPr lang="en-US" sz="1800" dirty="0">
                <a:latin typeface="Calibri" pitchFamily="34" charset="0"/>
              </a:rPr>
              <a:t>STAT (process state) Legend:</a:t>
            </a:r>
          </a:p>
          <a:p>
            <a:pPr algn="l"/>
            <a:endParaRPr lang="en-US" sz="1800" dirty="0">
              <a:latin typeface="Calibri" pitchFamily="34" charset="0"/>
            </a:endParaRPr>
          </a:p>
          <a:p>
            <a:pPr algn="l"/>
            <a:r>
              <a:rPr lang="en-US" sz="1800" i="1" dirty="0">
                <a:solidFill>
                  <a:srgbClr val="C00000"/>
                </a:solidFill>
                <a:latin typeface="Calibri" pitchFamily="34" charset="0"/>
              </a:rPr>
              <a:t>First letter:</a:t>
            </a:r>
          </a:p>
          <a:p>
            <a:pPr algn="l"/>
            <a:r>
              <a:rPr lang="en-US" sz="1800" dirty="0">
                <a:latin typeface="Calibri" pitchFamily="34" charset="0"/>
              </a:rPr>
              <a:t>S: sleeping</a:t>
            </a:r>
          </a:p>
          <a:p>
            <a:pPr algn="l"/>
            <a:r>
              <a:rPr lang="en-US" sz="1800" dirty="0">
                <a:latin typeface="Calibri" pitchFamily="34" charset="0"/>
              </a:rPr>
              <a:t>T: stopped</a:t>
            </a:r>
          </a:p>
          <a:p>
            <a:pPr algn="l"/>
            <a:r>
              <a:rPr lang="en-US" sz="1800" dirty="0">
                <a:latin typeface="Calibri" pitchFamily="34" charset="0"/>
              </a:rPr>
              <a:t>R: running</a:t>
            </a:r>
          </a:p>
          <a:p>
            <a:pPr algn="l"/>
            <a:endParaRPr lang="en-US" sz="1800" dirty="0">
              <a:latin typeface="Calibri" pitchFamily="34" charset="0"/>
            </a:endParaRPr>
          </a:p>
          <a:p>
            <a:r>
              <a:rPr lang="en-US" sz="1800" i="1" dirty="0">
                <a:solidFill>
                  <a:srgbClr val="C00000"/>
                </a:solidFill>
                <a:latin typeface="Calibri" pitchFamily="34" charset="0"/>
              </a:rPr>
              <a:t>Second letter:</a:t>
            </a:r>
          </a:p>
          <a:p>
            <a:pPr algn="l"/>
            <a:r>
              <a:rPr lang="en-US" sz="1800" dirty="0">
                <a:latin typeface="Calibri" pitchFamily="34" charset="0"/>
              </a:rPr>
              <a:t>s: session leader</a:t>
            </a:r>
          </a:p>
          <a:p>
            <a:pPr algn="l"/>
            <a:r>
              <a:rPr lang="en-US" sz="1800" dirty="0">
                <a:latin typeface="Calibri" pitchFamily="34" charset="0"/>
              </a:rPr>
              <a:t>+: foreground proc group</a:t>
            </a:r>
          </a:p>
          <a:p>
            <a:pPr algn="l"/>
            <a:endParaRPr lang="en-US" sz="1800" dirty="0">
              <a:latin typeface="Calibri" pitchFamily="34" charset="0"/>
            </a:endParaRPr>
          </a:p>
          <a:p>
            <a:pPr algn="l"/>
            <a:r>
              <a:rPr lang="en-US" sz="1800" dirty="0">
                <a:latin typeface="Calibri" pitchFamily="34" charset="0"/>
              </a:rPr>
              <a:t>See “man </a:t>
            </a:r>
            <a:r>
              <a:rPr lang="en-US" sz="1800" dirty="0" err="1">
                <a:latin typeface="Calibri" pitchFamily="34" charset="0"/>
              </a:rPr>
              <a:t>ps</a:t>
            </a:r>
            <a:r>
              <a:rPr lang="en-US" sz="1800" dirty="0">
                <a:latin typeface="Calibri" pitchFamily="34" charset="0"/>
              </a:rPr>
              <a:t>” for more </a:t>
            </a:r>
          </a:p>
          <a:p>
            <a:pPr algn="l"/>
            <a:r>
              <a:rPr lang="en-US" sz="1800" dirty="0">
                <a:latin typeface="Calibri" pitchFamily="34" charset="0"/>
              </a:rPr>
              <a:t>details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3E05-100D-49E3-ADDE-CE1A03022D2E}"/>
              </a:ext>
            </a:extLst>
          </p:cNvPr>
          <p:cNvSpPr>
            <a:spLocks noGrp="1"/>
          </p:cNvSpPr>
          <p:nvPr>
            <p:ph type="title"/>
          </p:nvPr>
        </p:nvSpPr>
        <p:spPr/>
        <p:txBody>
          <a:bodyPr/>
          <a:lstStyle/>
          <a:p>
            <a:r>
              <a:rPr lang="en-US" dirty="0"/>
              <a:t>Printers Used to Catch on Fire</a:t>
            </a:r>
          </a:p>
        </p:txBody>
      </p:sp>
      <p:pic>
        <p:nvPicPr>
          <p:cNvPr id="4" name="Picture 3">
            <a:extLst>
              <a:ext uri="{FF2B5EF4-FFF2-40B4-BE49-F238E27FC236}">
                <a16:creationId xmlns:a16="http://schemas.microsoft.com/office/drawing/2014/main" id="{6B6CFBE0-D916-4F93-AA5C-97A1CE981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550" y="1465943"/>
            <a:ext cx="3390900" cy="4521200"/>
          </a:xfrm>
          <a:prstGeom prst="rect">
            <a:avLst/>
          </a:prstGeom>
        </p:spPr>
      </p:pic>
    </p:spTree>
    <p:extLst>
      <p:ext uri="{BB962C8B-B14F-4D97-AF65-F5344CB8AC3E}">
        <p14:creationId xmlns:p14="http://schemas.microsoft.com/office/powerpoint/2010/main" val="3398130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t>Sending Signals with </a:t>
            </a:r>
            <a:r>
              <a:rPr lang="en-US">
                <a:latin typeface="Courier New" pitchFamily="49" charset="0"/>
              </a:rPr>
              <a:t>kill</a:t>
            </a:r>
            <a:r>
              <a:rPr lang="en-US"/>
              <a:t> Function</a:t>
            </a:r>
          </a:p>
        </p:txBody>
      </p:sp>
      <p:sp>
        <p:nvSpPr>
          <p:cNvPr id="557060" name="Text Box 4"/>
          <p:cNvSpPr txBox="1">
            <a:spLocks noChangeArrowheads="1"/>
          </p:cNvSpPr>
          <p:nvPr/>
        </p:nvSpPr>
        <p:spPr bwMode="auto">
          <a:xfrm>
            <a:off x="457200" y="1197678"/>
            <a:ext cx="7696200" cy="5312865"/>
          </a:xfrm>
          <a:prstGeom prst="rect">
            <a:avLst/>
          </a:prstGeom>
          <a:solidFill>
            <a:srgbClr val="F6F5BD"/>
          </a:solidFill>
          <a:ln w="12700">
            <a:solidFill>
              <a:schemeClr val="tx1"/>
            </a:solidFill>
            <a:miter lim="800000"/>
            <a:headEnd/>
            <a:tailEnd/>
          </a:ln>
          <a:effectLst/>
        </p:spPr>
        <p:txBody>
          <a:bodyPr>
            <a:normAutofit lnSpcReduction="10000"/>
          </a:bodyPr>
          <a:lstStyle/>
          <a:p>
            <a:r>
              <a:rPr lang="en-US" sz="1400" dirty="0">
                <a:solidFill>
                  <a:srgbClr val="2D961E"/>
                </a:solidFill>
                <a:latin typeface="Courier New"/>
                <a:cs typeface="Courier New"/>
              </a:rPr>
              <a:t>void</a:t>
            </a:r>
            <a:r>
              <a:rPr lang="en-US" sz="1400" dirty="0">
                <a:solidFill>
                  <a:srgbClr val="000000"/>
                </a:solidFill>
                <a:latin typeface="Courier New"/>
                <a:cs typeface="Courier New"/>
              </a:rPr>
              <a:t> </a:t>
            </a:r>
            <a:r>
              <a:rPr lang="en-US" sz="1400" dirty="0">
                <a:solidFill>
                  <a:srgbClr val="4A00FF"/>
                </a:solidFill>
                <a:latin typeface="Courier New"/>
                <a:cs typeface="Courier New"/>
              </a:rPr>
              <a:t>fork12</a:t>
            </a:r>
            <a:r>
              <a:rPr lang="en-US" sz="1400" dirty="0">
                <a:solidFill>
                  <a:srgbClr val="000000"/>
                </a:solidFill>
                <a:latin typeface="Courier New"/>
                <a:cs typeface="Courier New"/>
              </a:rPr>
              <a:t>()</a:t>
            </a:r>
          </a:p>
          <a:p>
            <a:r>
              <a:rPr lang="en-US" sz="1400" dirty="0">
                <a:solidFill>
                  <a:srgbClr val="000000"/>
                </a:solidFill>
                <a:latin typeface="Courier New"/>
                <a:cs typeface="Courier New"/>
              </a:rPr>
              <a:t>{</a:t>
            </a:r>
          </a:p>
          <a:p>
            <a:r>
              <a:rPr lang="fi-FI" sz="1400" dirty="0">
                <a:solidFill>
                  <a:srgbClr val="000000"/>
                </a:solidFill>
                <a:latin typeface="Courier New"/>
                <a:cs typeface="Courier New"/>
              </a:rPr>
              <a:t>    </a:t>
            </a:r>
            <a:r>
              <a:rPr lang="fi-FI" sz="1400" dirty="0" err="1">
                <a:solidFill>
                  <a:srgbClr val="2D961E"/>
                </a:solidFill>
                <a:latin typeface="Courier New"/>
                <a:cs typeface="Courier New"/>
              </a:rPr>
              <a:t>pid_t</a:t>
            </a:r>
            <a:r>
              <a:rPr lang="fi-FI" sz="1400" dirty="0">
                <a:solidFill>
                  <a:srgbClr val="000000"/>
                </a:solidFill>
                <a:latin typeface="Courier New"/>
                <a:cs typeface="Courier New"/>
              </a:rPr>
              <a:t> </a:t>
            </a:r>
            <a:r>
              <a:rPr lang="fi-FI" sz="1400" dirty="0" err="1">
                <a:solidFill>
                  <a:srgbClr val="C1651C"/>
                </a:solidFill>
                <a:latin typeface="Courier New"/>
                <a:cs typeface="Courier New"/>
              </a:rPr>
              <a:t>pid</a:t>
            </a:r>
            <a:r>
              <a:rPr lang="fi-FI" sz="1400" dirty="0" err="1">
                <a:solidFill>
                  <a:srgbClr val="000000"/>
                </a:solidFill>
                <a:latin typeface="Courier New"/>
                <a:cs typeface="Courier New"/>
              </a:rPr>
              <a:t>[N</a:t>
            </a:r>
            <a:r>
              <a:rPr lang="fi-FI" sz="1400" dirty="0">
                <a:solidFill>
                  <a:srgbClr val="000000"/>
                </a:solidFill>
                <a:latin typeface="Courier New"/>
                <a:cs typeface="Courier New"/>
              </a:rPr>
              <a:t>];</a:t>
            </a:r>
          </a:p>
          <a:p>
            <a:r>
              <a:rPr lang="fr-FR" sz="1400" dirty="0">
                <a:solidFill>
                  <a:srgbClr val="000000"/>
                </a:solidFill>
                <a:latin typeface="Courier New"/>
                <a:cs typeface="Courier New"/>
              </a:rPr>
              <a:t>    </a:t>
            </a:r>
            <a:r>
              <a:rPr lang="fr-FR" sz="1400" dirty="0" err="1">
                <a:solidFill>
                  <a:srgbClr val="2D961E"/>
                </a:solidFill>
                <a:latin typeface="Courier New"/>
                <a:cs typeface="Courier New"/>
              </a:rPr>
              <a:t>int</a:t>
            </a:r>
            <a:r>
              <a:rPr lang="fr-FR" sz="1400" dirty="0">
                <a:solidFill>
                  <a:srgbClr val="000000"/>
                </a:solidFill>
                <a:latin typeface="Courier New"/>
                <a:cs typeface="Courier New"/>
              </a:rPr>
              <a:t> </a:t>
            </a:r>
            <a:r>
              <a:rPr lang="fr-FR" sz="1400" dirty="0">
                <a:solidFill>
                  <a:srgbClr val="C1651C"/>
                </a:solidFill>
                <a:latin typeface="Courier New"/>
                <a:cs typeface="Courier New"/>
              </a:rPr>
              <a:t>i</a:t>
            </a:r>
            <a:r>
              <a:rPr lang="fr-FR" sz="1400" dirty="0">
                <a:solidFill>
                  <a:srgbClr val="000000"/>
                </a:solidFill>
                <a:latin typeface="Courier New"/>
                <a:cs typeface="Courier New"/>
              </a:rPr>
              <a:t>;</a:t>
            </a:r>
          </a:p>
          <a:p>
            <a:r>
              <a:rPr lang="fr-FR" sz="1400" dirty="0">
                <a:solidFill>
                  <a:srgbClr val="000000"/>
                </a:solidFill>
                <a:latin typeface="Courier New"/>
                <a:cs typeface="Courier New"/>
              </a:rPr>
              <a:t>    </a:t>
            </a:r>
            <a:r>
              <a:rPr lang="fr-FR" sz="1400" dirty="0" err="1">
                <a:solidFill>
                  <a:srgbClr val="2D961E"/>
                </a:solidFill>
                <a:latin typeface="Courier New"/>
                <a:cs typeface="Courier New"/>
              </a:rPr>
              <a:t>int</a:t>
            </a:r>
            <a:r>
              <a:rPr lang="fr-FR" sz="1400" dirty="0">
                <a:solidFill>
                  <a:srgbClr val="000000"/>
                </a:solidFill>
                <a:latin typeface="Courier New"/>
                <a:cs typeface="Courier New"/>
              </a:rPr>
              <a:t> </a:t>
            </a:r>
            <a:r>
              <a:rPr lang="fr-FR" sz="1400" dirty="0" err="1">
                <a:solidFill>
                  <a:srgbClr val="C1651C"/>
                </a:solidFill>
                <a:latin typeface="Courier New"/>
                <a:cs typeface="Courier New"/>
              </a:rPr>
              <a:t>child_status</a:t>
            </a:r>
            <a:r>
              <a:rPr lang="fr-FR" sz="1400" dirty="0">
                <a:solidFill>
                  <a:srgbClr val="000000"/>
                </a:solidFill>
                <a:latin typeface="Courier New"/>
                <a:cs typeface="Courier New"/>
              </a:rPr>
              <a:t>;</a:t>
            </a:r>
          </a:p>
          <a:p>
            <a:endParaRPr lang="fr-FR" sz="1400" dirty="0">
              <a:solidFill>
                <a:srgbClr val="000000"/>
              </a:solidFill>
              <a:latin typeface="Courier New"/>
              <a:cs typeface="Courier New"/>
            </a:endParaRPr>
          </a:p>
          <a:p>
            <a:r>
              <a:rPr lang="da-DK" sz="1400" dirty="0">
                <a:solidFill>
                  <a:srgbClr val="000000"/>
                </a:solidFill>
                <a:latin typeface="Courier New"/>
                <a:cs typeface="Courier New"/>
              </a:rPr>
              <a:t>    </a:t>
            </a:r>
            <a:r>
              <a:rPr lang="da-DK" sz="1400" dirty="0">
                <a:solidFill>
                  <a:srgbClr val="C200FF"/>
                </a:solidFill>
                <a:latin typeface="Courier New"/>
                <a:cs typeface="Courier New"/>
              </a:rPr>
              <a:t>for</a:t>
            </a:r>
            <a:r>
              <a:rPr lang="da-DK" sz="1400" dirty="0">
                <a:solidFill>
                  <a:srgbClr val="000000"/>
                </a:solidFill>
                <a:latin typeface="Courier New"/>
                <a:cs typeface="Courier New"/>
              </a:rPr>
              <a:t> (i = 0; i &lt; N; i++)</a:t>
            </a:r>
          </a:p>
          <a:p>
            <a:r>
              <a:rPr lang="nb-NO" sz="1400" dirty="0">
                <a:solidFill>
                  <a:srgbClr val="000000"/>
                </a:solidFill>
                <a:latin typeface="Courier New"/>
                <a:cs typeface="Courier New"/>
              </a:rPr>
              <a:t>        </a:t>
            </a:r>
            <a:r>
              <a:rPr lang="nb-NO" sz="1400" dirty="0" err="1">
                <a:solidFill>
                  <a:srgbClr val="C200FF"/>
                </a:solidFill>
                <a:latin typeface="Courier New"/>
                <a:cs typeface="Courier New"/>
              </a:rPr>
              <a:t>if</a:t>
            </a:r>
            <a:r>
              <a:rPr lang="nb-NO" sz="1400" dirty="0">
                <a:solidFill>
                  <a:srgbClr val="000000"/>
                </a:solidFill>
                <a:latin typeface="Courier New"/>
                <a:cs typeface="Courier New"/>
              </a:rPr>
              <a:t> ((</a:t>
            </a:r>
            <a:r>
              <a:rPr lang="nb-NO" sz="1400" dirty="0" err="1">
                <a:solidFill>
                  <a:srgbClr val="000000"/>
                </a:solidFill>
                <a:latin typeface="Courier New"/>
                <a:cs typeface="Courier New"/>
              </a:rPr>
              <a:t>pid</a:t>
            </a:r>
            <a:r>
              <a:rPr lang="nb-NO" sz="1400" dirty="0">
                <a:solidFill>
                  <a:srgbClr val="000000"/>
                </a:solidFill>
                <a:latin typeface="Courier New"/>
                <a:cs typeface="Courier New"/>
              </a:rPr>
              <a:t>[i] = fork()) == 0) {</a:t>
            </a:r>
          </a:p>
          <a:p>
            <a:r>
              <a:rPr lang="en-US" sz="1400" dirty="0">
                <a:solidFill>
                  <a:srgbClr val="000000"/>
                </a:solidFill>
                <a:latin typeface="Courier New"/>
                <a:cs typeface="Courier New"/>
              </a:rPr>
              <a:t>            </a:t>
            </a:r>
            <a:r>
              <a:rPr lang="en-US" sz="1400" dirty="0">
                <a:solidFill>
                  <a:srgbClr val="CB2418"/>
                </a:solidFill>
                <a:latin typeface="Courier New"/>
                <a:cs typeface="Courier New"/>
              </a:rPr>
              <a:t>/* Child: Infinite Loop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r>
              <a:rPr lang="en-US" sz="1400" dirty="0">
                <a:solidFill>
                  <a:srgbClr val="C200FF"/>
                </a:solidFill>
                <a:latin typeface="Courier New"/>
                <a:cs typeface="Courier New"/>
              </a:rPr>
              <a:t>while</a:t>
            </a:r>
            <a:r>
              <a:rPr lang="en-US" sz="1400" dirty="0">
                <a:solidFill>
                  <a:srgbClr val="000000"/>
                </a:solidFill>
                <a:latin typeface="Courier New"/>
                <a:cs typeface="Courier New"/>
              </a:rPr>
              <a:t>(1)</a:t>
            </a: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        }</a:t>
            </a:r>
          </a:p>
          <a:p>
            <a:r>
              <a:rPr lang="da-DK" sz="1400" dirty="0">
                <a:solidFill>
                  <a:srgbClr val="000000"/>
                </a:solidFill>
                <a:latin typeface="Courier New"/>
                <a:cs typeface="Courier New"/>
              </a:rPr>
              <a:t>    </a:t>
            </a:r>
          </a:p>
          <a:p>
            <a:r>
              <a:rPr lang="da-DK" sz="1400" dirty="0">
                <a:solidFill>
                  <a:srgbClr val="000000"/>
                </a:solidFill>
                <a:latin typeface="Courier New"/>
                <a:cs typeface="Courier New"/>
              </a:rPr>
              <a:t>    </a:t>
            </a:r>
            <a:r>
              <a:rPr lang="da-DK" sz="1400" dirty="0">
                <a:solidFill>
                  <a:srgbClr val="C200FF"/>
                </a:solidFill>
                <a:latin typeface="Courier New"/>
                <a:cs typeface="Courier New"/>
              </a:rPr>
              <a:t>for</a:t>
            </a:r>
            <a:r>
              <a:rPr lang="da-DK" sz="1400" dirty="0">
                <a:solidFill>
                  <a:srgbClr val="000000"/>
                </a:solidFill>
                <a:latin typeface="Courier New"/>
                <a:cs typeface="Courier New"/>
              </a:rPr>
              <a:t> (i = 0; i &lt; N; i++) {</a:t>
            </a:r>
          </a:p>
          <a:p>
            <a:r>
              <a:rPr lang="da-DK" sz="1400" dirty="0">
                <a:solidFill>
                  <a:srgbClr val="000000"/>
                </a:solidFill>
                <a:latin typeface="Courier New"/>
                <a:cs typeface="Courier New"/>
              </a:rPr>
              <a:t>        </a:t>
            </a:r>
            <a:r>
              <a:rPr lang="da-DK" sz="1400" dirty="0" err="1">
                <a:solidFill>
                  <a:srgbClr val="000000"/>
                </a:solidFill>
                <a:latin typeface="Courier New"/>
                <a:cs typeface="Courier New"/>
              </a:rPr>
              <a:t>printf</a:t>
            </a:r>
            <a:r>
              <a:rPr lang="da-DK" sz="1400" dirty="0">
                <a:solidFill>
                  <a:srgbClr val="000000"/>
                </a:solidFill>
                <a:latin typeface="Courier New"/>
                <a:cs typeface="Courier New"/>
              </a:rPr>
              <a:t>(</a:t>
            </a:r>
            <a:r>
              <a:rPr lang="da-DK" sz="1400" dirty="0">
                <a:solidFill>
                  <a:srgbClr val="9D206F"/>
                </a:solidFill>
                <a:latin typeface="Courier New"/>
                <a:cs typeface="Courier New"/>
              </a:rPr>
              <a:t>"Killing </a:t>
            </a:r>
            <a:r>
              <a:rPr lang="da-DK" sz="1400" dirty="0" err="1">
                <a:solidFill>
                  <a:srgbClr val="9D206F"/>
                </a:solidFill>
                <a:latin typeface="Courier New"/>
                <a:cs typeface="Courier New"/>
              </a:rPr>
              <a:t>process</a:t>
            </a:r>
            <a:r>
              <a:rPr lang="da-DK" sz="1400" dirty="0">
                <a:solidFill>
                  <a:srgbClr val="9D206F"/>
                </a:solidFill>
                <a:latin typeface="Courier New"/>
                <a:cs typeface="Courier New"/>
              </a:rPr>
              <a:t> %d\n"</a:t>
            </a:r>
            <a:r>
              <a:rPr lang="da-DK" sz="1400" dirty="0">
                <a:solidFill>
                  <a:srgbClr val="000000"/>
                </a:solidFill>
                <a:latin typeface="Courier New"/>
                <a:cs typeface="Courier New"/>
              </a:rPr>
              <a:t>, </a:t>
            </a:r>
            <a:r>
              <a:rPr lang="da-DK" sz="1400" dirty="0" err="1">
                <a:solidFill>
                  <a:srgbClr val="000000"/>
                </a:solidFill>
                <a:latin typeface="Courier New"/>
                <a:cs typeface="Courier New"/>
              </a:rPr>
              <a:t>pid</a:t>
            </a:r>
            <a:r>
              <a:rPr lang="da-DK" sz="1400" dirty="0">
                <a:solidFill>
                  <a:srgbClr val="000000"/>
                </a:solidFill>
                <a:latin typeface="Courier New"/>
                <a:cs typeface="Courier New"/>
              </a:rPr>
              <a:t>[i]);</a:t>
            </a:r>
          </a:p>
          <a:p>
            <a:r>
              <a:rPr lang="da-DK" sz="1400" dirty="0">
                <a:solidFill>
                  <a:srgbClr val="000000"/>
                </a:solidFill>
                <a:latin typeface="Courier New"/>
                <a:cs typeface="Courier New"/>
              </a:rPr>
              <a:t>        </a:t>
            </a:r>
            <a:r>
              <a:rPr lang="da-DK" sz="1400" dirty="0" err="1">
                <a:solidFill>
                  <a:srgbClr val="000000"/>
                </a:solidFill>
                <a:latin typeface="Courier New"/>
                <a:cs typeface="Courier New"/>
              </a:rPr>
              <a:t>kill</a:t>
            </a:r>
            <a:r>
              <a:rPr lang="da-DK" sz="1400" dirty="0">
                <a:solidFill>
                  <a:srgbClr val="000000"/>
                </a:solidFill>
                <a:latin typeface="Courier New"/>
                <a:cs typeface="Courier New"/>
              </a:rPr>
              <a:t>(</a:t>
            </a:r>
            <a:r>
              <a:rPr lang="da-DK" sz="1400" dirty="0" err="1">
                <a:solidFill>
                  <a:srgbClr val="000000"/>
                </a:solidFill>
                <a:latin typeface="Courier New"/>
                <a:cs typeface="Courier New"/>
              </a:rPr>
              <a:t>pid</a:t>
            </a:r>
            <a:r>
              <a:rPr lang="da-DK" sz="1400" dirty="0">
                <a:solidFill>
                  <a:srgbClr val="000000"/>
                </a:solidFill>
                <a:latin typeface="Courier New"/>
                <a:cs typeface="Courier New"/>
              </a:rPr>
              <a:t>[i], SIGINT);</a:t>
            </a:r>
          </a:p>
          <a:p>
            <a:r>
              <a:rPr lang="da-DK" sz="1400" dirty="0">
                <a:solidFill>
                  <a:srgbClr val="000000"/>
                </a:solidFill>
                <a:latin typeface="Courier New"/>
                <a:cs typeface="Courier New"/>
              </a:rPr>
              <a:t>    }</a:t>
            </a:r>
          </a:p>
          <a:p>
            <a:endParaRPr lang="da-DK" sz="1400" dirty="0">
              <a:solidFill>
                <a:srgbClr val="000000"/>
              </a:solidFill>
              <a:latin typeface="Courier New"/>
              <a:cs typeface="Courier New"/>
            </a:endParaRPr>
          </a:p>
          <a:p>
            <a:r>
              <a:rPr lang="da-DK" sz="1400" dirty="0">
                <a:solidFill>
                  <a:srgbClr val="000000"/>
                </a:solidFill>
                <a:latin typeface="Courier New"/>
                <a:cs typeface="Courier New"/>
              </a:rPr>
              <a:t>    </a:t>
            </a:r>
            <a:r>
              <a:rPr lang="da-DK" sz="1400" dirty="0">
                <a:solidFill>
                  <a:srgbClr val="C200FF"/>
                </a:solidFill>
                <a:latin typeface="Courier New"/>
                <a:cs typeface="Courier New"/>
              </a:rPr>
              <a:t>for</a:t>
            </a:r>
            <a:r>
              <a:rPr lang="da-DK" sz="1400" dirty="0">
                <a:solidFill>
                  <a:srgbClr val="000000"/>
                </a:solidFill>
                <a:latin typeface="Courier New"/>
                <a:cs typeface="Courier New"/>
              </a:rPr>
              <a:t> (i = 0; i &lt; N; i++) {</a:t>
            </a:r>
          </a:p>
          <a:p>
            <a:r>
              <a:rPr lang="da-DK" sz="1400" dirty="0">
                <a:solidFill>
                  <a:srgbClr val="000000"/>
                </a:solidFill>
                <a:latin typeface="Courier New"/>
                <a:cs typeface="Courier New"/>
              </a:rPr>
              <a:t>        </a:t>
            </a:r>
            <a:r>
              <a:rPr lang="da-DK" sz="1400" dirty="0" err="1">
                <a:solidFill>
                  <a:srgbClr val="2D961E"/>
                </a:solidFill>
                <a:latin typeface="Courier New"/>
                <a:cs typeface="Courier New"/>
              </a:rPr>
              <a:t>pid_t</a:t>
            </a:r>
            <a:r>
              <a:rPr lang="da-DK" sz="1400" dirty="0">
                <a:solidFill>
                  <a:srgbClr val="000000"/>
                </a:solidFill>
                <a:latin typeface="Courier New"/>
                <a:cs typeface="Courier New"/>
              </a:rPr>
              <a:t> </a:t>
            </a:r>
            <a:r>
              <a:rPr lang="da-DK" sz="1400" dirty="0" err="1">
                <a:solidFill>
                  <a:srgbClr val="C1651C"/>
                </a:solidFill>
                <a:latin typeface="Courier New"/>
                <a:cs typeface="Courier New"/>
              </a:rPr>
              <a:t>wpid</a:t>
            </a:r>
            <a:r>
              <a:rPr lang="da-DK" sz="1400" dirty="0">
                <a:solidFill>
                  <a:srgbClr val="000000"/>
                </a:solidFill>
                <a:latin typeface="Courier New"/>
                <a:cs typeface="Courier New"/>
              </a:rPr>
              <a:t> = </a:t>
            </a:r>
            <a:r>
              <a:rPr lang="da-DK" sz="1400" dirty="0" err="1">
                <a:solidFill>
                  <a:srgbClr val="000000"/>
                </a:solidFill>
                <a:latin typeface="Courier New"/>
                <a:cs typeface="Courier New"/>
              </a:rPr>
              <a:t>wait</a:t>
            </a:r>
            <a:r>
              <a:rPr lang="da-DK" sz="1400" dirty="0">
                <a:solidFill>
                  <a:srgbClr val="000000"/>
                </a:solidFill>
                <a:latin typeface="Courier New"/>
                <a:cs typeface="Courier New"/>
              </a:rPr>
              <a:t>(&amp;</a:t>
            </a:r>
            <a:r>
              <a:rPr lang="da-DK" sz="1400" dirty="0" err="1">
                <a:solidFill>
                  <a:srgbClr val="000000"/>
                </a:solidFill>
                <a:latin typeface="Courier New"/>
                <a:cs typeface="Courier New"/>
              </a:rPr>
              <a:t>child_status</a:t>
            </a:r>
            <a:r>
              <a:rPr lang="da-DK" sz="1400" dirty="0">
                <a:solidFill>
                  <a:srgbClr val="000000"/>
                </a:solidFill>
                <a:latin typeface="Courier New"/>
                <a:cs typeface="Courier New"/>
              </a:rPr>
              <a:t>);</a:t>
            </a:r>
          </a:p>
          <a:p>
            <a:r>
              <a:rPr lang="da-DK" sz="1400" dirty="0">
                <a:solidFill>
                  <a:srgbClr val="000000"/>
                </a:solidFill>
                <a:latin typeface="Courier New"/>
                <a:cs typeface="Courier New"/>
              </a:rPr>
              <a:t>        </a:t>
            </a:r>
            <a:r>
              <a:rPr lang="da-DK" sz="1400" dirty="0" err="1">
                <a:solidFill>
                  <a:srgbClr val="C200FF"/>
                </a:solidFill>
                <a:latin typeface="Courier New"/>
                <a:cs typeface="Courier New"/>
              </a:rPr>
              <a:t>if</a:t>
            </a:r>
            <a:r>
              <a:rPr lang="da-DK" sz="1400" dirty="0">
                <a:solidFill>
                  <a:srgbClr val="000000"/>
                </a:solidFill>
                <a:latin typeface="Courier New"/>
                <a:cs typeface="Courier New"/>
              </a:rPr>
              <a:t> (WIFEXITED(</a:t>
            </a:r>
            <a:r>
              <a:rPr lang="da-DK" sz="1400" dirty="0" err="1">
                <a:solidFill>
                  <a:srgbClr val="000000"/>
                </a:solidFill>
                <a:latin typeface="Courier New"/>
                <a:cs typeface="Courier New"/>
              </a:rPr>
              <a:t>child_status</a:t>
            </a:r>
            <a:r>
              <a:rPr lang="da-DK" sz="1400" dirty="0">
                <a:solidFill>
                  <a:srgbClr val="000000"/>
                </a:solidFill>
                <a:latin typeface="Courier New"/>
                <a:cs typeface="Courier New"/>
              </a:rPr>
              <a:t>))</a:t>
            </a:r>
          </a:p>
          <a:p>
            <a:r>
              <a:rPr lang="da-DK" sz="1400" dirty="0">
                <a:solidFill>
                  <a:srgbClr val="000000"/>
                </a:solidFill>
                <a:latin typeface="Courier New"/>
                <a:cs typeface="Courier New"/>
              </a:rPr>
              <a:t>            </a:t>
            </a:r>
            <a:r>
              <a:rPr lang="da-DK" sz="1400" dirty="0" err="1">
                <a:solidFill>
                  <a:srgbClr val="000000"/>
                </a:solidFill>
                <a:latin typeface="Courier New"/>
                <a:cs typeface="Courier New"/>
              </a:rPr>
              <a:t>printf</a:t>
            </a:r>
            <a:r>
              <a:rPr lang="da-DK" sz="1400" dirty="0">
                <a:solidFill>
                  <a:srgbClr val="000000"/>
                </a:solidFill>
                <a:latin typeface="Courier New"/>
                <a:cs typeface="Courier New"/>
              </a:rPr>
              <a:t>(</a:t>
            </a:r>
            <a:r>
              <a:rPr lang="da-DK" sz="1400" dirty="0">
                <a:solidFill>
                  <a:srgbClr val="9D206F"/>
                </a:solidFill>
                <a:latin typeface="Courier New"/>
                <a:cs typeface="Courier New"/>
              </a:rPr>
              <a:t>"Child %d </a:t>
            </a:r>
            <a:r>
              <a:rPr lang="da-DK" sz="1400" dirty="0" err="1">
                <a:solidFill>
                  <a:srgbClr val="9D206F"/>
                </a:solidFill>
                <a:latin typeface="Courier New"/>
                <a:cs typeface="Courier New"/>
              </a:rPr>
              <a:t>terminated</a:t>
            </a:r>
            <a:r>
              <a:rPr lang="da-DK" sz="1400" dirty="0">
                <a:solidFill>
                  <a:srgbClr val="9D206F"/>
                </a:solidFill>
                <a:latin typeface="Courier New"/>
                <a:cs typeface="Courier New"/>
              </a:rPr>
              <a:t> with exit status %d\n"</a:t>
            </a:r>
            <a:r>
              <a:rPr lang="da-DK" sz="1400" dirty="0">
                <a:solidFill>
                  <a:srgbClr val="000000"/>
                </a:solidFill>
                <a:latin typeface="Courier New"/>
                <a:cs typeface="Courier New"/>
              </a:rPr>
              <a:t>,</a:t>
            </a:r>
          </a:p>
          <a:p>
            <a:r>
              <a:rPr lang="pl-PL" sz="1400" dirty="0">
                <a:solidFill>
                  <a:srgbClr val="000000"/>
                </a:solidFill>
                <a:latin typeface="Courier New"/>
                <a:cs typeface="Courier New"/>
              </a:rPr>
              <a:t>                   </a:t>
            </a:r>
            <a:r>
              <a:rPr lang="pl-PL" sz="1400" dirty="0" err="1">
                <a:solidFill>
                  <a:srgbClr val="000000"/>
                </a:solidFill>
                <a:latin typeface="Courier New"/>
                <a:cs typeface="Courier New"/>
              </a:rPr>
              <a:t>wpid</a:t>
            </a:r>
            <a:r>
              <a:rPr lang="pl-PL" sz="1400" dirty="0">
                <a:solidFill>
                  <a:srgbClr val="000000"/>
                </a:solidFill>
                <a:latin typeface="Courier New"/>
                <a:cs typeface="Courier New"/>
              </a:rPr>
              <a:t>, WEXITSTATUS(</a:t>
            </a:r>
            <a:r>
              <a:rPr lang="pl-PL" sz="1400" dirty="0" err="1">
                <a:solidFill>
                  <a:srgbClr val="000000"/>
                </a:solidFill>
                <a:latin typeface="Courier New"/>
                <a:cs typeface="Courier New"/>
              </a:rPr>
              <a:t>child_status</a:t>
            </a:r>
            <a:r>
              <a:rPr lang="pl-PL" sz="1400" dirty="0">
                <a:solidFill>
                  <a:srgbClr val="000000"/>
                </a:solidFill>
                <a:latin typeface="Courier New"/>
                <a:cs typeface="Courier New"/>
              </a:rPr>
              <a:t>));</a:t>
            </a:r>
          </a:p>
          <a:p>
            <a:r>
              <a:rPr lang="hu-HU" sz="1400" dirty="0">
                <a:solidFill>
                  <a:srgbClr val="000000"/>
                </a:solidFill>
                <a:latin typeface="Courier New"/>
                <a:cs typeface="Courier New"/>
              </a:rPr>
              <a:t>        </a:t>
            </a:r>
            <a:r>
              <a:rPr lang="hu-HU" sz="1400" dirty="0">
                <a:solidFill>
                  <a:srgbClr val="C200FF"/>
                </a:solidFill>
                <a:latin typeface="Courier New"/>
                <a:cs typeface="Courier New"/>
              </a:rPr>
              <a:t>else</a:t>
            </a:r>
            <a:endParaRPr lang="hu-HU" sz="1400" dirty="0">
              <a:solidFill>
                <a:srgbClr val="000000"/>
              </a:solidFill>
              <a:latin typeface="Courier New"/>
              <a:cs typeface="Courier New"/>
            </a:endParaRP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printf</a:t>
            </a:r>
            <a:r>
              <a:rPr lang="en-US" sz="1400" dirty="0">
                <a:solidFill>
                  <a:srgbClr val="000000"/>
                </a:solidFill>
                <a:latin typeface="Courier New"/>
                <a:cs typeface="Courier New"/>
              </a:rPr>
              <a:t>(</a:t>
            </a:r>
            <a:r>
              <a:rPr lang="en-US" sz="1400" dirty="0">
                <a:solidFill>
                  <a:srgbClr val="9D206F"/>
                </a:solidFill>
                <a:latin typeface="Courier New"/>
                <a:cs typeface="Courier New"/>
              </a:rPr>
              <a:t>"Child %d terminated abnormally\n"</a:t>
            </a:r>
            <a:r>
              <a:rPr lang="en-US" sz="1400" dirty="0">
                <a:solidFill>
                  <a:srgbClr val="000000"/>
                </a:solidFill>
                <a:latin typeface="Courier New"/>
                <a:cs typeface="Courier New"/>
              </a:rPr>
              <a:t>, </a:t>
            </a:r>
            <a:r>
              <a:rPr lang="en-US" sz="1400" dirty="0" err="1">
                <a:solidFill>
                  <a:srgbClr val="000000"/>
                </a:solidFill>
                <a:latin typeface="Courier New"/>
                <a:cs typeface="Courier New"/>
              </a:rPr>
              <a:t>wpid</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a:t>
            </a:r>
          </a:p>
        </p:txBody>
      </p:sp>
      <p:sp>
        <p:nvSpPr>
          <p:cNvPr id="4" name="Rectangle 3"/>
          <p:cNvSpPr>
            <a:spLocks noChangeArrowheads="1"/>
          </p:cNvSpPr>
          <p:nvPr/>
        </p:nvSpPr>
        <p:spPr bwMode="auto">
          <a:xfrm>
            <a:off x="6947584" y="6172200"/>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dirty="0"/>
              <a:t>Receiving Signals</a:t>
            </a:r>
          </a:p>
        </p:txBody>
      </p:sp>
      <p:sp>
        <p:nvSpPr>
          <p:cNvPr id="558083" name="Rectangle 3"/>
          <p:cNvSpPr>
            <a:spLocks noGrp="1" noChangeArrowheads="1"/>
          </p:cNvSpPr>
          <p:nvPr>
            <p:ph type="body" idx="1"/>
          </p:nvPr>
        </p:nvSpPr>
        <p:spPr>
          <a:xfrm>
            <a:off x="396875" y="1200150"/>
            <a:ext cx="7896225" cy="1085850"/>
          </a:xfrm>
        </p:spPr>
        <p:txBody>
          <a:bodyPr/>
          <a:lstStyle/>
          <a:p>
            <a:r>
              <a:rPr lang="en-US" dirty="0"/>
              <a:t>Suppose kernel is returning from an exception handler and is ready to pass control to process </a:t>
            </a:r>
            <a:r>
              <a:rPr lang="en-US" i="1" dirty="0" err="1"/>
              <a:t>p</a:t>
            </a:r>
            <a:endParaRPr lang="en-US" dirty="0"/>
          </a:p>
          <a:p>
            <a:endParaRPr lang="en-US" dirty="0"/>
          </a:p>
        </p:txBody>
      </p:sp>
      <p:sp>
        <p:nvSpPr>
          <p:cNvPr id="4" name="Rectangle 3"/>
          <p:cNvSpPr/>
          <p:nvPr/>
        </p:nvSpPr>
        <p:spPr bwMode="auto">
          <a:xfrm>
            <a:off x="1815644" y="44946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1815644" y="40692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 name="Rectangle 5"/>
          <p:cNvSpPr/>
          <p:nvPr/>
        </p:nvSpPr>
        <p:spPr bwMode="auto">
          <a:xfrm>
            <a:off x="1815644" y="49201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7" name="Rectangle 6"/>
          <p:cNvSpPr/>
          <p:nvPr/>
        </p:nvSpPr>
        <p:spPr bwMode="auto">
          <a:xfrm>
            <a:off x="1815644" y="36378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 name="Rectangle 7"/>
          <p:cNvSpPr/>
          <p:nvPr/>
        </p:nvSpPr>
        <p:spPr bwMode="auto">
          <a:xfrm>
            <a:off x="1815644" y="32124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 name="Text Box 4"/>
          <p:cNvSpPr txBox="1">
            <a:spLocks noChangeArrowheads="1"/>
          </p:cNvSpPr>
          <p:nvPr/>
        </p:nvSpPr>
        <p:spPr bwMode="auto">
          <a:xfrm>
            <a:off x="2037666" y="2590800"/>
            <a:ext cx="1075936"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q</a:t>
            </a:r>
          </a:p>
        </p:txBody>
      </p:sp>
      <p:sp>
        <p:nvSpPr>
          <p:cNvPr id="10" name="Text Box 5"/>
          <p:cNvSpPr txBox="1">
            <a:spLocks noChangeArrowheads="1"/>
          </p:cNvSpPr>
          <p:nvPr/>
        </p:nvSpPr>
        <p:spPr bwMode="auto">
          <a:xfrm>
            <a:off x="3560658" y="2590800"/>
            <a:ext cx="1087542"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p</a:t>
            </a:r>
          </a:p>
        </p:txBody>
      </p:sp>
      <p:sp>
        <p:nvSpPr>
          <p:cNvPr id="11" name="Line 6"/>
          <p:cNvSpPr>
            <a:spLocks noChangeShapeType="1"/>
          </p:cNvSpPr>
          <p:nvPr/>
        </p:nvSpPr>
        <p:spPr bwMode="auto">
          <a:xfrm flipH="1">
            <a:off x="2590800" y="3215600"/>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12" name="Line 11"/>
          <p:cNvSpPr>
            <a:spLocks noChangeShapeType="1"/>
          </p:cNvSpPr>
          <p:nvPr/>
        </p:nvSpPr>
        <p:spPr bwMode="auto">
          <a:xfrm flipH="1">
            <a:off x="3416300" y="2590800"/>
            <a:ext cx="12700" cy="3124200"/>
          </a:xfrm>
          <a:prstGeom prst="line">
            <a:avLst/>
          </a:prstGeom>
          <a:noFill/>
          <a:ln w="25400">
            <a:solidFill>
              <a:schemeClr val="tx1"/>
            </a:solidFill>
            <a:prstDash val="dash"/>
            <a:round/>
            <a:headEnd/>
            <a:tailEnd/>
          </a:ln>
          <a:effectLst/>
        </p:spPr>
        <p:txBody>
          <a:bodyPr wrap="none" anchor="ctr"/>
          <a:lstStyle/>
          <a:p>
            <a:endParaRPr lang="en-US" dirty="0">
              <a:latin typeface="Calibri" pitchFamily="34" charset="0"/>
            </a:endParaRPr>
          </a:p>
        </p:txBody>
      </p:sp>
      <p:sp>
        <p:nvSpPr>
          <p:cNvPr id="13" name="Text Box 12"/>
          <p:cNvSpPr txBox="1">
            <a:spLocks noChangeArrowheads="1"/>
          </p:cNvSpPr>
          <p:nvPr/>
        </p:nvSpPr>
        <p:spPr bwMode="auto">
          <a:xfrm>
            <a:off x="5118100" y="327660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14" name="Text Box 13"/>
          <p:cNvSpPr txBox="1">
            <a:spLocks noChangeArrowheads="1"/>
          </p:cNvSpPr>
          <p:nvPr/>
        </p:nvSpPr>
        <p:spPr bwMode="auto">
          <a:xfrm>
            <a:off x="5118100" y="3690938"/>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15" name="Text Box 14"/>
          <p:cNvSpPr txBox="1">
            <a:spLocks noChangeArrowheads="1"/>
          </p:cNvSpPr>
          <p:nvPr/>
        </p:nvSpPr>
        <p:spPr bwMode="auto">
          <a:xfrm>
            <a:off x="5118100" y="4103688"/>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16" name="Text Box 15"/>
          <p:cNvSpPr txBox="1">
            <a:spLocks noChangeArrowheads="1"/>
          </p:cNvSpPr>
          <p:nvPr/>
        </p:nvSpPr>
        <p:spPr bwMode="auto">
          <a:xfrm>
            <a:off x="5100638" y="4540250"/>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17" name="Text Box 16"/>
          <p:cNvSpPr txBox="1">
            <a:spLocks noChangeArrowheads="1"/>
          </p:cNvSpPr>
          <p:nvPr/>
        </p:nvSpPr>
        <p:spPr bwMode="auto">
          <a:xfrm>
            <a:off x="5118100" y="499745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18" name="AutoShape 27"/>
          <p:cNvSpPr>
            <a:spLocks/>
          </p:cNvSpPr>
          <p:nvPr/>
        </p:nvSpPr>
        <p:spPr bwMode="auto">
          <a:xfrm>
            <a:off x="6553200" y="36367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19" name="Text Box 28"/>
          <p:cNvSpPr txBox="1">
            <a:spLocks noChangeArrowheads="1"/>
          </p:cNvSpPr>
          <p:nvPr/>
        </p:nvSpPr>
        <p:spPr bwMode="auto">
          <a:xfrm>
            <a:off x="6632575" y="3657966"/>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20" name="AutoShape 29"/>
          <p:cNvSpPr>
            <a:spLocks/>
          </p:cNvSpPr>
          <p:nvPr/>
        </p:nvSpPr>
        <p:spPr bwMode="auto">
          <a:xfrm>
            <a:off x="6553200" y="45062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21" name="Text Box 30"/>
          <p:cNvSpPr txBox="1">
            <a:spLocks noChangeArrowheads="1"/>
          </p:cNvSpPr>
          <p:nvPr/>
        </p:nvSpPr>
        <p:spPr bwMode="auto">
          <a:xfrm>
            <a:off x="6632575" y="4527460"/>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22" name="Text Box 5"/>
          <p:cNvSpPr txBox="1">
            <a:spLocks noChangeArrowheads="1"/>
          </p:cNvSpPr>
          <p:nvPr/>
        </p:nvSpPr>
        <p:spPr bwMode="auto">
          <a:xfrm>
            <a:off x="228600" y="3962400"/>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23" name="Down Arrow 22"/>
          <p:cNvSpPr/>
          <p:nvPr/>
        </p:nvSpPr>
        <p:spPr bwMode="auto">
          <a:xfrm>
            <a:off x="990600" y="3162300"/>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4" name="Line 6"/>
          <p:cNvSpPr>
            <a:spLocks noChangeShapeType="1"/>
          </p:cNvSpPr>
          <p:nvPr/>
        </p:nvSpPr>
        <p:spPr bwMode="auto">
          <a:xfrm flipH="1">
            <a:off x="2584450" y="49133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5" name="Line 6"/>
          <p:cNvSpPr>
            <a:spLocks noChangeShapeType="1"/>
          </p:cNvSpPr>
          <p:nvPr/>
        </p:nvSpPr>
        <p:spPr bwMode="auto">
          <a:xfrm flipH="1">
            <a:off x="4184650" y="40751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cxnSp>
        <p:nvCxnSpPr>
          <p:cNvPr id="26" name="Straight Arrow Connector 25"/>
          <p:cNvCxnSpPr>
            <a:stCxn id="11" idx="1"/>
            <a:endCxn id="25" idx="0"/>
          </p:cNvCxnSpPr>
          <p:nvPr/>
        </p:nvCxnSpPr>
        <p:spPr bwMode="auto">
          <a:xfrm rot="16200000" flipH="1">
            <a:off x="3171424" y="3055600"/>
            <a:ext cx="438952" cy="1600200"/>
          </a:xfrm>
          <a:prstGeom prst="straightConnector1">
            <a:avLst/>
          </a:prstGeom>
          <a:noFill/>
          <a:ln w="25400">
            <a:solidFill>
              <a:schemeClr val="tx1"/>
            </a:solidFill>
            <a:round/>
            <a:headEnd/>
            <a:tailEnd type="triangle" w="med" len="med"/>
          </a:ln>
          <a:effectLst/>
        </p:spPr>
      </p:cxnSp>
      <p:cxnSp>
        <p:nvCxnSpPr>
          <p:cNvPr id="27" name="Straight Arrow Connector 26"/>
          <p:cNvCxnSpPr>
            <a:stCxn id="25" idx="1"/>
            <a:endCxn id="24" idx="0"/>
          </p:cNvCxnSpPr>
          <p:nvPr/>
        </p:nvCxnSpPr>
        <p:spPr bwMode="auto">
          <a:xfrm rot="16200000" flipH="1" flipV="1">
            <a:off x="3178937" y="3907663"/>
            <a:ext cx="417576" cy="1593850"/>
          </a:xfrm>
          <a:prstGeom prst="straightConnector1">
            <a:avLst/>
          </a:prstGeom>
          <a:noFill/>
          <a:ln w="25400">
            <a:solidFill>
              <a:schemeClr val="tx1"/>
            </a:solidFill>
            <a:round/>
            <a:headEnd/>
            <a:tailEnd type="triangle" w="med" len="med"/>
          </a:ln>
          <a:effectLst/>
        </p:spPr>
      </p:cxnSp>
      <p:sp>
        <p:nvSpPr>
          <p:cNvPr id="30" name="Down Arrow 29"/>
          <p:cNvSpPr/>
          <p:nvPr/>
        </p:nvSpPr>
        <p:spPr bwMode="auto">
          <a:xfrm>
            <a:off x="4191000" y="2133600"/>
            <a:ext cx="985838" cy="2057400"/>
          </a:xfrm>
          <a:prstGeom prst="downArrow">
            <a:avLst>
              <a:gd name="adj1" fmla="val 51947"/>
              <a:gd name="adj2" fmla="val 50000"/>
            </a:avLst>
          </a:prstGeom>
          <a:solidFill>
            <a:schemeClr val="bg1"/>
          </a:solidFill>
          <a:ln w="25400" cap="flat" cmpd="sng" algn="ctr">
            <a:solidFill>
              <a:schemeClr val="tx1"/>
            </a:solidFill>
            <a:prstDash val="solid"/>
            <a:round/>
            <a:headEnd type="none" w="med" len="med"/>
            <a:tailEnd type="arrow" w="med" len="med"/>
          </a:ln>
          <a:effectLst/>
          <a:scene3d>
            <a:camera prst="orthographicFront">
              <a:rot lat="0" lon="0" rev="19799999"/>
            </a:camera>
            <a:lightRig rig="threePt" dir="t"/>
          </a:scene3d>
        </p:spPr>
        <p:txBody>
          <a:bodyPr rtlCol="0" anchor="ctr"/>
          <a:lstStyle/>
          <a:p>
            <a:pPr algn="ct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dirty="0"/>
              <a:t>Receiving Signals</a:t>
            </a:r>
          </a:p>
        </p:txBody>
      </p:sp>
      <p:sp>
        <p:nvSpPr>
          <p:cNvPr id="558083" name="Rectangle 3"/>
          <p:cNvSpPr>
            <a:spLocks noGrp="1" noChangeArrowheads="1"/>
          </p:cNvSpPr>
          <p:nvPr>
            <p:ph type="body" idx="1"/>
          </p:nvPr>
        </p:nvSpPr>
        <p:spPr>
          <a:xfrm>
            <a:off x="396875" y="1200150"/>
            <a:ext cx="7896225" cy="4972050"/>
          </a:xfrm>
        </p:spPr>
        <p:txBody>
          <a:bodyPr/>
          <a:lstStyle/>
          <a:p>
            <a:r>
              <a:rPr lang="en-US" dirty="0"/>
              <a:t>Suppose kernel is returning from an exception handler and is ready to pass control to process </a:t>
            </a:r>
            <a:r>
              <a:rPr lang="en-US" i="1" dirty="0"/>
              <a:t>p</a:t>
            </a:r>
            <a:endParaRPr lang="en-US" dirty="0"/>
          </a:p>
          <a:p>
            <a:endParaRPr lang="en-US" dirty="0"/>
          </a:p>
          <a:p>
            <a:r>
              <a:rPr lang="en-US" dirty="0"/>
              <a:t>Kernel computes</a:t>
            </a:r>
            <a:r>
              <a:rPr lang="en-US" dirty="0">
                <a:latin typeface="Courier New" pitchFamily="49" charset="0"/>
              </a:rPr>
              <a:t> </a:t>
            </a:r>
            <a:r>
              <a:rPr lang="en-US" dirty="0" err="1">
                <a:latin typeface="Courier New" pitchFamily="49" charset="0"/>
              </a:rPr>
              <a:t>pnb</a:t>
            </a:r>
            <a:r>
              <a:rPr lang="en-US" dirty="0">
                <a:latin typeface="Courier New" pitchFamily="49" charset="0"/>
              </a:rPr>
              <a:t> = pending &amp; ~blocked</a:t>
            </a:r>
          </a:p>
          <a:p>
            <a:pPr lvl="1"/>
            <a:r>
              <a:rPr lang="en-US" dirty="0"/>
              <a:t>The set of pending </a:t>
            </a:r>
            <a:r>
              <a:rPr lang="en-US" dirty="0" err="1"/>
              <a:t>nonblocked</a:t>
            </a:r>
            <a:r>
              <a:rPr lang="en-US" dirty="0"/>
              <a:t> signals for process </a:t>
            </a:r>
            <a:r>
              <a:rPr lang="en-US" i="1" dirty="0"/>
              <a:t>p</a:t>
            </a:r>
            <a:r>
              <a:rPr lang="en-US" dirty="0">
                <a:latin typeface="Courier New" pitchFamily="49" charset="0"/>
              </a:rPr>
              <a:t> </a:t>
            </a:r>
          </a:p>
          <a:p>
            <a:endParaRPr lang="en-US" dirty="0"/>
          </a:p>
          <a:p>
            <a:r>
              <a:rPr lang="en-US" dirty="0"/>
              <a:t>If  (</a:t>
            </a:r>
            <a:r>
              <a:rPr lang="en-US" dirty="0" err="1">
                <a:latin typeface="Courier New" pitchFamily="49" charset="0"/>
              </a:rPr>
              <a:t>pnb</a:t>
            </a:r>
            <a:r>
              <a:rPr lang="en-US" dirty="0">
                <a:latin typeface="Courier New" pitchFamily="49" charset="0"/>
              </a:rPr>
              <a:t> == 0</a:t>
            </a:r>
            <a:r>
              <a:rPr lang="en-US" dirty="0"/>
              <a:t>) </a:t>
            </a:r>
          </a:p>
          <a:p>
            <a:pPr lvl="1"/>
            <a:r>
              <a:rPr lang="en-US" dirty="0"/>
              <a:t>Pass control to next instruction in the logical flow for </a:t>
            </a:r>
            <a:r>
              <a:rPr lang="en-US" i="1" dirty="0"/>
              <a:t>p</a:t>
            </a:r>
            <a:endParaRPr lang="en-US" dirty="0"/>
          </a:p>
          <a:p>
            <a:r>
              <a:rPr lang="en-US" dirty="0"/>
              <a:t>Else</a:t>
            </a:r>
          </a:p>
          <a:p>
            <a:pPr lvl="1"/>
            <a:r>
              <a:rPr lang="en-US" dirty="0"/>
              <a:t>Choose least nonzero bit </a:t>
            </a:r>
            <a:r>
              <a:rPr lang="en-US" i="1" dirty="0"/>
              <a:t>k</a:t>
            </a:r>
            <a:r>
              <a:rPr lang="en-US" dirty="0"/>
              <a:t> in </a:t>
            </a:r>
            <a:r>
              <a:rPr lang="en-US" b="1" dirty="0" err="1">
                <a:latin typeface="Courier New" pitchFamily="49" charset="0"/>
              </a:rPr>
              <a:t>pnb</a:t>
            </a:r>
            <a:r>
              <a:rPr lang="en-US" dirty="0">
                <a:latin typeface="+mn-lt"/>
              </a:rPr>
              <a:t> and </a:t>
            </a:r>
            <a:r>
              <a:rPr lang="en-US" dirty="0"/>
              <a:t>force process </a:t>
            </a:r>
            <a:r>
              <a:rPr lang="en-US" i="1" dirty="0"/>
              <a:t>p</a:t>
            </a:r>
            <a:r>
              <a:rPr lang="en-US" dirty="0"/>
              <a:t> to </a:t>
            </a:r>
            <a:r>
              <a:rPr lang="en-US" b="1" i="1" dirty="0">
                <a:solidFill>
                  <a:srgbClr val="C00000"/>
                </a:solidFill>
              </a:rPr>
              <a:t>receive</a:t>
            </a:r>
            <a:r>
              <a:rPr lang="en-US" dirty="0"/>
              <a:t> signal </a:t>
            </a:r>
            <a:r>
              <a:rPr lang="en-US" i="1" dirty="0"/>
              <a:t>k</a:t>
            </a:r>
          </a:p>
          <a:p>
            <a:pPr lvl="1"/>
            <a:r>
              <a:rPr lang="en-US" dirty="0"/>
              <a:t>The receipt of the signal triggers some </a:t>
            </a:r>
            <a:r>
              <a:rPr lang="en-US" b="1" i="1" dirty="0">
                <a:solidFill>
                  <a:srgbClr val="C00000"/>
                </a:solidFill>
              </a:rPr>
              <a:t>action</a:t>
            </a:r>
            <a:r>
              <a:rPr lang="en-US" dirty="0"/>
              <a:t> by </a:t>
            </a:r>
            <a:r>
              <a:rPr lang="en-US" i="1" dirty="0"/>
              <a:t>p</a:t>
            </a:r>
          </a:p>
          <a:p>
            <a:pPr lvl="1"/>
            <a:r>
              <a:rPr lang="en-US" dirty="0"/>
              <a:t>Repeat for all nonzero </a:t>
            </a:r>
            <a:r>
              <a:rPr lang="en-US" i="1" dirty="0"/>
              <a:t>k</a:t>
            </a:r>
            <a:r>
              <a:rPr lang="en-US" dirty="0"/>
              <a:t> in </a:t>
            </a:r>
            <a:r>
              <a:rPr lang="en-US" b="1" dirty="0" err="1">
                <a:latin typeface="Courier New" pitchFamily="49" charset="0"/>
              </a:rPr>
              <a:t>pnb</a:t>
            </a:r>
            <a:endParaRPr lang="en-US" b="1" dirty="0">
              <a:latin typeface="Courier New" pitchFamily="49" charset="0"/>
            </a:endParaRPr>
          </a:p>
          <a:p>
            <a:pPr lvl="1"/>
            <a:r>
              <a:rPr lang="en-US" dirty="0"/>
              <a:t>Pass control to next instruction in logical flow for </a:t>
            </a:r>
            <a:r>
              <a:rPr lang="en-US" i="1" dirty="0"/>
              <a:t>p</a:t>
            </a:r>
            <a:endParaRPr lang="en-US"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808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808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808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808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808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08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80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381000" y="435678"/>
            <a:ext cx="7592093" cy="762000"/>
          </a:xfrm>
        </p:spPr>
        <p:txBody>
          <a:bodyPr/>
          <a:lstStyle/>
          <a:p>
            <a:r>
              <a:rPr lang="en-US"/>
              <a:t>Default Actions</a:t>
            </a:r>
          </a:p>
        </p:txBody>
      </p:sp>
      <p:sp>
        <p:nvSpPr>
          <p:cNvPr id="559107" name="Rectangle 3"/>
          <p:cNvSpPr>
            <a:spLocks noGrp="1" noChangeArrowheads="1"/>
          </p:cNvSpPr>
          <p:nvPr>
            <p:ph type="body" idx="1"/>
          </p:nvPr>
        </p:nvSpPr>
        <p:spPr/>
        <p:txBody>
          <a:bodyPr/>
          <a:lstStyle/>
          <a:p>
            <a:r>
              <a:rPr lang="en-US" dirty="0"/>
              <a:t>Each signal type has a predefined </a:t>
            </a:r>
            <a:r>
              <a:rPr lang="en-US" i="1" dirty="0">
                <a:solidFill>
                  <a:srgbClr val="C00000"/>
                </a:solidFill>
              </a:rPr>
              <a:t>default action</a:t>
            </a:r>
            <a:r>
              <a:rPr lang="en-US" dirty="0"/>
              <a:t>, which is one of:</a:t>
            </a:r>
          </a:p>
          <a:p>
            <a:pPr lvl="1"/>
            <a:r>
              <a:rPr lang="en-US" dirty="0"/>
              <a:t>The process terminates</a:t>
            </a:r>
          </a:p>
          <a:p>
            <a:pPr lvl="1"/>
            <a:r>
              <a:rPr lang="en-US"/>
              <a:t>The </a:t>
            </a:r>
            <a:r>
              <a:rPr lang="en-US" dirty="0"/>
              <a:t>process stops until restarted by a SIGCONT signal</a:t>
            </a:r>
          </a:p>
          <a:p>
            <a:pPr lvl="1"/>
            <a:r>
              <a:rPr lang="en-US" dirty="0"/>
              <a:t>The process ignores the signal</a:t>
            </a:r>
          </a:p>
          <a:p>
            <a:endParaRPr lang="en-US" dirty="0"/>
          </a:p>
          <a:p>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1026"/>
          <p:cNvSpPr>
            <a:spLocks noGrp="1" noChangeArrowheads="1"/>
          </p:cNvSpPr>
          <p:nvPr>
            <p:ph type="title"/>
          </p:nvPr>
        </p:nvSpPr>
        <p:spPr>
          <a:xfrm>
            <a:off x="278922" y="435678"/>
            <a:ext cx="7592093" cy="762000"/>
          </a:xfrm>
        </p:spPr>
        <p:txBody>
          <a:bodyPr/>
          <a:lstStyle/>
          <a:p>
            <a:r>
              <a:rPr lang="en-US"/>
              <a:t>Installing Signal Handlers</a:t>
            </a:r>
          </a:p>
        </p:txBody>
      </p:sp>
      <p:sp>
        <p:nvSpPr>
          <p:cNvPr id="560131" name="Rectangle 1027"/>
          <p:cNvSpPr>
            <a:spLocks noGrp="1" noChangeArrowheads="1"/>
          </p:cNvSpPr>
          <p:nvPr>
            <p:ph type="body" idx="1"/>
          </p:nvPr>
        </p:nvSpPr>
        <p:spPr>
          <a:xfrm>
            <a:off x="290513" y="1220788"/>
            <a:ext cx="8701087" cy="5224462"/>
          </a:xfrm>
        </p:spPr>
        <p:txBody>
          <a:bodyPr/>
          <a:lstStyle/>
          <a:p>
            <a:r>
              <a:rPr lang="en-US" dirty="0"/>
              <a:t>The </a:t>
            </a:r>
            <a:r>
              <a:rPr lang="en-US" dirty="0">
                <a:latin typeface="Courier New" pitchFamily="49" charset="0"/>
              </a:rPr>
              <a:t>signal</a:t>
            </a:r>
            <a:r>
              <a:rPr lang="en-US" dirty="0"/>
              <a:t> function modifies the default action associated with the receipt of signal </a:t>
            </a:r>
            <a:r>
              <a:rPr lang="en-US" dirty="0" err="1">
                <a:latin typeface="Courier New" pitchFamily="49" charset="0"/>
              </a:rPr>
              <a:t>signum</a:t>
            </a:r>
            <a:r>
              <a:rPr lang="en-US" dirty="0"/>
              <a:t>:</a:t>
            </a:r>
          </a:p>
          <a:p>
            <a:pPr lvl="1"/>
            <a:r>
              <a:rPr lang="en-US" b="1" dirty="0" err="1">
                <a:latin typeface="Courier New" pitchFamily="49" charset="0"/>
              </a:rPr>
              <a:t>handler_t</a:t>
            </a:r>
            <a:r>
              <a:rPr lang="en-US" b="1" dirty="0">
                <a:latin typeface="Courier New" pitchFamily="49" charset="0"/>
              </a:rPr>
              <a:t> *signal(</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signum</a:t>
            </a:r>
            <a:r>
              <a:rPr lang="en-US" b="1" dirty="0">
                <a:latin typeface="Courier New" pitchFamily="49" charset="0"/>
              </a:rPr>
              <a:t>, </a:t>
            </a:r>
            <a:r>
              <a:rPr lang="en-US" b="1" dirty="0" err="1">
                <a:latin typeface="Courier New" pitchFamily="49" charset="0"/>
              </a:rPr>
              <a:t>handler_t</a:t>
            </a:r>
            <a:r>
              <a:rPr lang="en-US" b="1" dirty="0">
                <a:latin typeface="Courier New" pitchFamily="49" charset="0"/>
              </a:rPr>
              <a:t> *handler)</a:t>
            </a:r>
          </a:p>
          <a:p>
            <a:endParaRPr lang="en-US" dirty="0"/>
          </a:p>
          <a:p>
            <a:r>
              <a:rPr lang="en-US" dirty="0"/>
              <a:t>Different values for </a:t>
            </a:r>
            <a:r>
              <a:rPr lang="en-US" dirty="0">
                <a:latin typeface="Courier New" pitchFamily="49" charset="0"/>
              </a:rPr>
              <a:t>handler</a:t>
            </a:r>
            <a:r>
              <a:rPr lang="en-US" dirty="0"/>
              <a:t>:</a:t>
            </a:r>
          </a:p>
          <a:p>
            <a:pPr lvl="1"/>
            <a:r>
              <a:rPr lang="en-US" dirty="0"/>
              <a:t>SIG_IGN: ignore signals of type </a:t>
            </a:r>
            <a:r>
              <a:rPr lang="en-US" b="1" dirty="0" err="1">
                <a:latin typeface="Courier New" pitchFamily="49" charset="0"/>
              </a:rPr>
              <a:t>signum</a:t>
            </a:r>
            <a:endParaRPr lang="en-US" b="1" dirty="0">
              <a:latin typeface="Courier New" pitchFamily="49" charset="0"/>
            </a:endParaRPr>
          </a:p>
          <a:p>
            <a:pPr lvl="1"/>
            <a:r>
              <a:rPr lang="en-US" dirty="0"/>
              <a:t>SIG_DFL: revert to the default action on receipt of signals of type </a:t>
            </a:r>
            <a:r>
              <a:rPr lang="en-US" b="1" dirty="0" err="1">
                <a:latin typeface="Courier New" pitchFamily="49" charset="0"/>
              </a:rPr>
              <a:t>signum</a:t>
            </a:r>
            <a:endParaRPr lang="en-US" b="1" dirty="0"/>
          </a:p>
          <a:p>
            <a:pPr lvl="1"/>
            <a:r>
              <a:rPr lang="en-US" dirty="0"/>
              <a:t>Otherwise, </a:t>
            </a:r>
            <a:r>
              <a:rPr lang="en-US" b="1" dirty="0">
                <a:latin typeface="Courier New" pitchFamily="49" charset="0"/>
              </a:rPr>
              <a:t>handler</a:t>
            </a:r>
            <a:r>
              <a:rPr lang="en-US" dirty="0"/>
              <a:t> is the address of a user-level </a:t>
            </a:r>
            <a:r>
              <a:rPr lang="en-US" b="1" i="1" dirty="0">
                <a:solidFill>
                  <a:srgbClr val="C00000"/>
                </a:solidFill>
              </a:rPr>
              <a:t>signal handler</a:t>
            </a:r>
          </a:p>
          <a:p>
            <a:pPr lvl="2"/>
            <a:r>
              <a:rPr lang="en-US" dirty="0">
                <a:solidFill>
                  <a:schemeClr val="tx1"/>
                </a:solidFill>
              </a:rPr>
              <a:t>Called when process receives signal of type </a:t>
            </a:r>
            <a:r>
              <a:rPr lang="en-US" b="1" dirty="0" err="1">
                <a:solidFill>
                  <a:schemeClr val="tx1"/>
                </a:solidFill>
                <a:latin typeface="Courier New" pitchFamily="49" charset="0"/>
              </a:rPr>
              <a:t>signum</a:t>
            </a:r>
            <a:endParaRPr lang="en-US" b="1" dirty="0">
              <a:solidFill>
                <a:schemeClr val="tx1"/>
              </a:solidFill>
              <a:latin typeface="Courier New" pitchFamily="49" charset="0"/>
            </a:endParaRPr>
          </a:p>
          <a:p>
            <a:pPr lvl="2"/>
            <a:r>
              <a:rPr lang="en-US" dirty="0">
                <a:solidFill>
                  <a:schemeClr val="tx1"/>
                </a:solidFill>
              </a:rPr>
              <a:t>Referred to as </a:t>
            </a:r>
            <a:r>
              <a:rPr lang="en-US" b="1" i="1" dirty="0">
                <a:solidFill>
                  <a:srgbClr val="C00000"/>
                </a:solidFill>
              </a:rPr>
              <a:t>“installing” </a:t>
            </a:r>
            <a:r>
              <a:rPr lang="en-US" dirty="0">
                <a:solidFill>
                  <a:schemeClr val="tx1"/>
                </a:solidFill>
              </a:rPr>
              <a:t>the handler</a:t>
            </a:r>
          </a:p>
          <a:p>
            <a:pPr lvl="2"/>
            <a:r>
              <a:rPr lang="en-US" dirty="0">
                <a:solidFill>
                  <a:schemeClr val="tx1"/>
                </a:solidFill>
              </a:rPr>
              <a:t>Executing handler is called </a:t>
            </a:r>
            <a:r>
              <a:rPr lang="en-US" b="1" i="1" dirty="0">
                <a:solidFill>
                  <a:srgbClr val="C00000"/>
                </a:solidFill>
              </a:rPr>
              <a:t>“catching” </a:t>
            </a:r>
            <a:r>
              <a:rPr lang="en-US" dirty="0">
                <a:solidFill>
                  <a:schemeClr val="tx1"/>
                </a:solidFill>
              </a:rPr>
              <a:t>or </a:t>
            </a:r>
            <a:r>
              <a:rPr lang="en-US" b="1" i="1" dirty="0">
                <a:solidFill>
                  <a:srgbClr val="C00000"/>
                </a:solidFill>
              </a:rPr>
              <a:t>“handling” </a:t>
            </a:r>
            <a:r>
              <a:rPr lang="en-US" dirty="0">
                <a:solidFill>
                  <a:schemeClr val="tx1"/>
                </a:solidFill>
              </a:rPr>
              <a:t>the signal</a:t>
            </a:r>
          </a:p>
          <a:p>
            <a:pPr lvl="2"/>
            <a:r>
              <a:rPr lang="en-US" dirty="0">
                <a:solidFill>
                  <a:schemeClr val="tx1"/>
                </a:solidFill>
              </a:rPr>
              <a:t>When the handler executes its return statement, control passes back to instruction in the control flow of the process that was interrupted by receipt of the signal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01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01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013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13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013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013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013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01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228600" y="304800"/>
            <a:ext cx="5181600" cy="573087"/>
          </a:xfrm>
        </p:spPr>
        <p:txBody>
          <a:bodyPr/>
          <a:lstStyle/>
          <a:p>
            <a:r>
              <a:rPr lang="en-US" dirty="0"/>
              <a:t>Signal Handling Example</a:t>
            </a:r>
          </a:p>
        </p:txBody>
      </p:sp>
      <p:sp>
        <p:nvSpPr>
          <p:cNvPr id="524292" name="Text Box 4"/>
          <p:cNvSpPr txBox="1">
            <a:spLocks noChangeArrowheads="1"/>
          </p:cNvSpPr>
          <p:nvPr/>
        </p:nvSpPr>
        <p:spPr bwMode="auto">
          <a:xfrm>
            <a:off x="76200" y="967799"/>
            <a:ext cx="8991600" cy="5509201"/>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sigint_handler</a:t>
            </a:r>
            <a:r>
              <a:rPr lang="en-US" sz="1600" dirty="0">
                <a:solidFill>
                  <a:srgbClr val="000000"/>
                </a:solidFill>
                <a:latin typeface="Courier New"/>
                <a:cs typeface="Courier New"/>
              </a:rPr>
              <a:t>(</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BA8C1C"/>
                </a:solidFill>
                <a:latin typeface="Courier New"/>
                <a:cs typeface="Courier New"/>
              </a:rPr>
              <a:t>sig</a:t>
            </a:r>
            <a:r>
              <a:rPr lang="en-US" sz="1600" dirty="0">
                <a:solidFill>
                  <a:srgbClr val="000000"/>
                </a:solidFill>
                <a:latin typeface="Courier New"/>
                <a:cs typeface="Courier New"/>
              </a:rPr>
              <a:t>) </a:t>
            </a:r>
            <a:r>
              <a:rPr lang="en-US" sz="1600" dirty="0">
                <a:solidFill>
                  <a:srgbClr val="CB2418"/>
                </a:solidFill>
                <a:latin typeface="Courier New"/>
                <a:cs typeface="Courier New"/>
              </a:rPr>
              <a:t>/* SIGINT handler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B7898A"/>
                </a:solidFill>
                <a:latin typeface="Courier New"/>
                <a:cs typeface="Courier New"/>
              </a:rPr>
              <a:t>"So you think you can stop the bomb with ctrl-c, do you?\n"</a:t>
            </a:r>
            <a:r>
              <a:rPr lang="en-US" sz="1600" dirty="0">
                <a:solidFill>
                  <a:srgbClr val="000000"/>
                </a:solidFill>
                <a:latin typeface="Courier New"/>
                <a:cs typeface="Courier New"/>
              </a:rPr>
              <a:t>);</a:t>
            </a:r>
          </a:p>
          <a:p>
            <a:r>
              <a:rPr lang="nl-NL" sz="1600" dirty="0">
                <a:solidFill>
                  <a:srgbClr val="000000"/>
                </a:solidFill>
                <a:latin typeface="Courier New"/>
                <a:cs typeface="Courier New"/>
              </a:rPr>
              <a:t>    sleep(2);</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B7898A"/>
                </a:solidFill>
                <a:latin typeface="Courier New"/>
                <a:cs typeface="Courier New"/>
              </a:rPr>
              <a:t>"Well..."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fflush</a:t>
            </a:r>
            <a:r>
              <a:rPr lang="en-US" sz="1600" dirty="0">
                <a:solidFill>
                  <a:srgbClr val="000000"/>
                </a:solidFill>
                <a:latin typeface="Courier New"/>
                <a:cs typeface="Courier New"/>
              </a:rPr>
              <a:t>(</a:t>
            </a:r>
            <a:r>
              <a:rPr lang="en-US" sz="1600" dirty="0" err="1">
                <a:solidFill>
                  <a:srgbClr val="000000"/>
                </a:solidFill>
                <a:latin typeface="Courier New"/>
                <a:cs typeface="Courier New"/>
              </a:rPr>
              <a:t>stdout</a:t>
            </a:r>
            <a:r>
              <a:rPr lang="en-US" sz="1600" dirty="0">
                <a:solidFill>
                  <a:srgbClr val="000000"/>
                </a:solidFill>
                <a:latin typeface="Courier New"/>
                <a:cs typeface="Courier New"/>
              </a:rPr>
              <a:t>);</a:t>
            </a:r>
          </a:p>
          <a:p>
            <a:r>
              <a:rPr lang="nl-NL" sz="1600" dirty="0">
                <a:solidFill>
                  <a:srgbClr val="000000"/>
                </a:solidFill>
                <a:latin typeface="Courier New"/>
                <a:cs typeface="Courier New"/>
              </a:rPr>
              <a:t>    sleep(1);</a:t>
            </a:r>
          </a:p>
          <a:p>
            <a:r>
              <a:rPr lang="ro-RO" sz="1600" dirty="0">
                <a:solidFill>
                  <a:srgbClr val="000000"/>
                </a:solidFill>
                <a:latin typeface="Courier New"/>
                <a:cs typeface="Courier New"/>
              </a:rPr>
              <a:t>    printf(</a:t>
            </a:r>
            <a:r>
              <a:rPr lang="ro-RO" sz="1600" dirty="0">
                <a:solidFill>
                  <a:srgbClr val="B7898A"/>
                </a:solidFill>
                <a:latin typeface="Courier New"/>
                <a:cs typeface="Courier New"/>
              </a:rPr>
              <a:t>"OK. :-)\n"</a:t>
            </a:r>
            <a:r>
              <a:rPr lang="ro-RO" sz="1600" dirty="0">
                <a:solidFill>
                  <a:srgbClr val="000000"/>
                </a:solidFill>
                <a:latin typeface="Courier New"/>
                <a:cs typeface="Courier New"/>
              </a:rPr>
              <a:t>);</a:t>
            </a:r>
          </a:p>
          <a:p>
            <a:r>
              <a:rPr lang="ro-RO" sz="1600" dirty="0">
                <a:solidFill>
                  <a:srgbClr val="000000"/>
                </a:solidFill>
                <a:latin typeface="Courier New"/>
                <a:cs typeface="Courier New"/>
              </a:rPr>
              <a:t>    exit(0);</a:t>
            </a:r>
          </a:p>
          <a:p>
            <a:r>
              <a:rPr lang="ro-RO" sz="1600" dirty="0">
                <a:solidFill>
                  <a:srgbClr val="000000"/>
                </a:solidFill>
                <a:latin typeface="Courier New"/>
                <a:cs typeface="Courier New"/>
              </a:rPr>
              <a:t>}</a:t>
            </a:r>
          </a:p>
          <a:p>
            <a:endParaRPr lang="ro-RO" sz="1600" dirty="0">
              <a:solidFill>
                <a:srgbClr val="000000"/>
              </a:solidFill>
              <a:latin typeface="Courier New"/>
              <a:cs typeface="Courier New"/>
            </a:endParaRPr>
          </a:p>
          <a:p>
            <a:r>
              <a:rPr lang="ro-RO" sz="1600" dirty="0">
                <a:solidFill>
                  <a:srgbClr val="2D961E"/>
                </a:solidFill>
                <a:latin typeface="Courier New"/>
                <a:cs typeface="Courier New"/>
              </a:rPr>
              <a:t>int</a:t>
            </a:r>
            <a:r>
              <a:rPr lang="ro-RO" sz="1600" dirty="0">
                <a:solidFill>
                  <a:srgbClr val="000000"/>
                </a:solidFill>
                <a:latin typeface="Courier New"/>
                <a:cs typeface="Courier New"/>
              </a:rPr>
              <a:t> </a:t>
            </a:r>
            <a:r>
              <a:rPr lang="ro-RO" sz="1600" dirty="0">
                <a:solidFill>
                  <a:srgbClr val="4A00FF"/>
                </a:solidFill>
                <a:latin typeface="Courier New"/>
                <a:cs typeface="Courier New"/>
              </a:rPr>
              <a:t>main</a:t>
            </a:r>
            <a:r>
              <a:rPr lang="ro-RO"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ro-RO" sz="1600" dirty="0">
                <a:solidFill>
                  <a:srgbClr val="000000"/>
                </a:solidFill>
                <a:latin typeface="Courier New"/>
                <a:cs typeface="Courier New"/>
              </a:rPr>
              <a:t>)</a:t>
            </a:r>
          </a:p>
          <a:p>
            <a:r>
              <a:rPr lang="ro-RO" sz="1600" dirty="0">
                <a:solidFill>
                  <a:srgbClr val="000000"/>
                </a:solidFill>
                <a:latin typeface="Courier New"/>
                <a:cs typeface="Courier New"/>
              </a:rPr>
              <a:t>{</a:t>
            </a:r>
          </a:p>
          <a:p>
            <a:r>
              <a:rPr lang="ro-RO" sz="1600" dirty="0">
                <a:solidFill>
                  <a:srgbClr val="000000"/>
                </a:solidFill>
                <a:latin typeface="Courier New"/>
                <a:cs typeface="Courier New"/>
              </a:rPr>
              <a:t>    </a:t>
            </a:r>
            <a:r>
              <a:rPr lang="ro-RO" sz="1600" dirty="0">
                <a:solidFill>
                  <a:srgbClr val="CB2418"/>
                </a:solidFill>
                <a:latin typeface="Courier New"/>
                <a:cs typeface="Courier New"/>
              </a:rPr>
              <a:t>/* Install the SIGINT handler */</a:t>
            </a:r>
            <a:endParaRPr lang="ro-RO" sz="1600" dirty="0">
              <a:solidFill>
                <a:srgbClr val="000000"/>
              </a:solidFill>
              <a:latin typeface="Courier New"/>
              <a:cs typeface="Courier New"/>
            </a:endParaRPr>
          </a:p>
          <a:p>
            <a:r>
              <a:rPr lang="ro-RO" sz="1600" dirty="0">
                <a:solidFill>
                  <a:srgbClr val="000000"/>
                </a:solidFill>
                <a:latin typeface="Courier New"/>
                <a:cs typeface="Courier New"/>
              </a:rPr>
              <a:t>    </a:t>
            </a:r>
            <a:r>
              <a:rPr lang="ro-RO" sz="1600" dirty="0">
                <a:solidFill>
                  <a:srgbClr val="C200FF"/>
                </a:solidFill>
                <a:latin typeface="Courier New"/>
                <a:cs typeface="Courier New"/>
              </a:rPr>
              <a:t>if</a:t>
            </a:r>
            <a:r>
              <a:rPr lang="ro-RO" sz="1600" dirty="0">
                <a:solidFill>
                  <a:srgbClr val="000000"/>
                </a:solidFill>
                <a:latin typeface="Courier New"/>
                <a:cs typeface="Courier New"/>
              </a:rPr>
              <a:t> (signal(SIGINT, sigint_handler) == SIG_ERR)</a:t>
            </a:r>
          </a:p>
          <a:p>
            <a:r>
              <a:rPr lang="ro-RO" sz="1600" dirty="0">
                <a:solidFill>
                  <a:srgbClr val="000000"/>
                </a:solidFill>
                <a:latin typeface="Courier New"/>
                <a:cs typeface="Courier New"/>
              </a:rPr>
              <a:t>        unix_error(</a:t>
            </a:r>
            <a:r>
              <a:rPr lang="ro-RO" sz="1600" dirty="0">
                <a:solidFill>
                  <a:srgbClr val="B7898A"/>
                </a:solidFill>
                <a:latin typeface="Courier New"/>
                <a:cs typeface="Courier New"/>
              </a:rPr>
              <a:t>"signal error"</a:t>
            </a:r>
            <a:r>
              <a:rPr lang="ro-RO" sz="1600" dirty="0">
                <a:solidFill>
                  <a:srgbClr val="000000"/>
                </a:solidFill>
                <a:latin typeface="Courier New"/>
                <a:cs typeface="Courier New"/>
              </a:rPr>
              <a:t>);</a:t>
            </a:r>
          </a:p>
          <a:p>
            <a:endParaRPr lang="ro-RO" sz="1600" dirty="0">
              <a:solidFill>
                <a:srgbClr val="000000"/>
              </a:solidFill>
              <a:latin typeface="Courier New"/>
              <a:cs typeface="Courier New"/>
            </a:endParaRPr>
          </a:p>
          <a:p>
            <a:r>
              <a:rPr lang="ro-RO" sz="1600" dirty="0">
                <a:solidFill>
                  <a:srgbClr val="000000"/>
                </a:solidFill>
                <a:latin typeface="Courier New"/>
                <a:cs typeface="Courier New"/>
              </a:rPr>
              <a:t>    </a:t>
            </a:r>
            <a:r>
              <a:rPr lang="ro-RO" sz="1600" dirty="0">
                <a:solidFill>
                  <a:srgbClr val="CB2418"/>
                </a:solidFill>
                <a:latin typeface="Courier New"/>
                <a:cs typeface="Courier New"/>
              </a:rPr>
              <a:t>/* Wait for the receipt of a signal */</a:t>
            </a:r>
            <a:endParaRPr lang="ro-RO" sz="1600" dirty="0">
              <a:solidFill>
                <a:srgbClr val="000000"/>
              </a:solidFill>
              <a:latin typeface="Courier New"/>
              <a:cs typeface="Courier New"/>
            </a:endParaRPr>
          </a:p>
          <a:p>
            <a:r>
              <a:rPr lang="ro-RO" sz="1600" dirty="0">
                <a:solidFill>
                  <a:srgbClr val="000000"/>
                </a:solidFill>
                <a:latin typeface="Courier New"/>
                <a:cs typeface="Courier New"/>
              </a:rPr>
              <a:t>    pause();</a:t>
            </a:r>
          </a:p>
          <a:p>
            <a:endParaRPr lang="ro-RO" sz="1600" dirty="0">
              <a:solidFill>
                <a:srgbClr val="000000"/>
              </a:solidFill>
              <a:latin typeface="Courier New"/>
              <a:cs typeface="Courier New"/>
            </a:endParaRP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 0;</a:t>
            </a:r>
          </a:p>
          <a:p>
            <a:r>
              <a:rPr lang="is-IS" sz="1600" dirty="0">
                <a:solidFill>
                  <a:srgbClr val="000000"/>
                </a:solidFill>
                <a:latin typeface="Courier New"/>
                <a:cs typeface="Courier New"/>
              </a:rPr>
              <a:t>}</a:t>
            </a:r>
          </a:p>
        </p:txBody>
      </p:sp>
      <p:sp>
        <p:nvSpPr>
          <p:cNvPr id="4" name="TextBox 3"/>
          <p:cNvSpPr txBox="1"/>
          <p:nvPr/>
        </p:nvSpPr>
        <p:spPr>
          <a:xfrm>
            <a:off x="8206078" y="6096000"/>
            <a:ext cx="861722" cy="369332"/>
          </a:xfrm>
          <a:prstGeom prst="rect">
            <a:avLst/>
          </a:prstGeom>
          <a:noFill/>
        </p:spPr>
        <p:txBody>
          <a:bodyPr wrap="none" rtlCol="0">
            <a:spAutoFit/>
          </a:bodyPr>
          <a:lstStyle/>
          <a:p>
            <a:r>
              <a:rPr lang="en-US" sz="1800" dirty="0" err="1">
                <a:solidFill>
                  <a:srgbClr val="7F7F7F"/>
                </a:solidFill>
                <a:latin typeface="Calibri" pitchFamily="34" charset="0"/>
              </a:rPr>
              <a:t>sigint.c</a:t>
            </a:r>
            <a:endParaRPr lang="en-US" sz="1800" dirty="0">
              <a:solidFill>
                <a:srgbClr val="7F7F7F"/>
              </a:solidFill>
              <a:latin typeface="Calibri"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381000" y="435678"/>
            <a:ext cx="7592093" cy="762000"/>
          </a:xfrm>
        </p:spPr>
        <p:txBody>
          <a:bodyPr/>
          <a:lstStyle/>
          <a:p>
            <a:r>
              <a:rPr lang="en-US" sz="3400"/>
              <a:t>Signals Handlers as Concurrent Flows</a:t>
            </a:r>
          </a:p>
        </p:txBody>
      </p:sp>
      <p:sp>
        <p:nvSpPr>
          <p:cNvPr id="657411" name="Rectangle 3"/>
          <p:cNvSpPr>
            <a:spLocks noGrp="1" noChangeArrowheads="1"/>
          </p:cNvSpPr>
          <p:nvPr>
            <p:ph type="body" idx="1"/>
          </p:nvPr>
        </p:nvSpPr>
        <p:spPr>
          <a:xfrm>
            <a:off x="381000" y="1371600"/>
            <a:ext cx="8307388" cy="1295400"/>
          </a:xfrm>
        </p:spPr>
        <p:txBody>
          <a:bodyPr/>
          <a:lstStyle/>
          <a:p>
            <a:r>
              <a:rPr lang="en-US" dirty="0"/>
              <a:t>A signal handler is a separate logical flow (not process) that runs concurrently with the main program</a:t>
            </a:r>
          </a:p>
          <a:p>
            <a:r>
              <a:rPr lang="en-US" dirty="0"/>
              <a:t>But, this flow exists only until returns to main program</a:t>
            </a:r>
          </a:p>
        </p:txBody>
      </p:sp>
      <p:sp>
        <p:nvSpPr>
          <p:cNvPr id="657415" name="Line 7"/>
          <p:cNvSpPr>
            <a:spLocks noChangeShapeType="1"/>
          </p:cNvSpPr>
          <p:nvPr/>
        </p:nvSpPr>
        <p:spPr bwMode="auto">
          <a:xfrm>
            <a:off x="2987675" y="43434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657416" name="Text Box 8"/>
          <p:cNvSpPr txBox="1">
            <a:spLocks noChangeArrowheads="1"/>
          </p:cNvSpPr>
          <p:nvPr/>
        </p:nvSpPr>
        <p:spPr bwMode="auto">
          <a:xfrm>
            <a:off x="2420938" y="3124200"/>
            <a:ext cx="1284287" cy="1069975"/>
          </a:xfrm>
          <a:prstGeom prst="rect">
            <a:avLst/>
          </a:prstGeom>
          <a:noFill/>
          <a:ln w="25400">
            <a:noFill/>
            <a:miter lim="800000"/>
            <a:headEnd/>
            <a:tailEnd/>
          </a:ln>
          <a:effectLst/>
        </p:spPr>
        <p:txBody>
          <a:bodyPr wrap="none">
            <a:spAutoFit/>
          </a:bodyPr>
          <a:lstStyle/>
          <a:p>
            <a:pPr algn="l">
              <a:lnSpc>
                <a:spcPct val="100000"/>
              </a:lnSpc>
            </a:pPr>
            <a:r>
              <a:rPr lang="en-US" sz="1600" b="1" i="1" dirty="0">
                <a:solidFill>
                  <a:srgbClr val="C00000"/>
                </a:solidFill>
                <a:latin typeface="Calibri" pitchFamily="34" charset="0"/>
              </a:rPr>
              <a:t>Process A </a:t>
            </a:r>
          </a:p>
          <a:p>
            <a:pPr algn="l">
              <a:lnSpc>
                <a:spcPct val="100000"/>
              </a:lnSpc>
            </a:pPr>
            <a:endParaRPr lang="en-US" sz="1600" b="1" dirty="0">
              <a:latin typeface="Calibri" pitchFamily="34" charset="0"/>
            </a:endParaRPr>
          </a:p>
          <a:p>
            <a:pPr algn="l">
              <a:lnSpc>
                <a:spcPct val="100000"/>
              </a:lnSpc>
            </a:pPr>
            <a:r>
              <a:rPr lang="en-US" sz="1600" b="1" dirty="0">
                <a:latin typeface="Courier New" pitchFamily="49" charset="0"/>
              </a:rPr>
              <a:t>while (1)</a:t>
            </a:r>
          </a:p>
          <a:p>
            <a:pPr algn="l">
              <a:lnSpc>
                <a:spcPct val="100000"/>
              </a:lnSpc>
            </a:pPr>
            <a:r>
              <a:rPr lang="en-US" sz="1600" b="1" dirty="0">
                <a:latin typeface="Courier New" pitchFamily="49" charset="0"/>
              </a:rPr>
              <a:t>    ;</a:t>
            </a:r>
          </a:p>
        </p:txBody>
      </p:sp>
      <p:sp>
        <p:nvSpPr>
          <p:cNvPr id="657417" name="Text Box 9"/>
          <p:cNvSpPr txBox="1">
            <a:spLocks noChangeArrowheads="1"/>
          </p:cNvSpPr>
          <p:nvPr/>
        </p:nvSpPr>
        <p:spPr bwMode="auto">
          <a:xfrm>
            <a:off x="3944938" y="3124200"/>
            <a:ext cx="1406525" cy="1314450"/>
          </a:xfrm>
          <a:prstGeom prst="rect">
            <a:avLst/>
          </a:prstGeom>
          <a:noFill/>
          <a:ln w="25400">
            <a:noFill/>
            <a:miter lim="800000"/>
            <a:headEnd/>
            <a:tailEnd/>
          </a:ln>
          <a:effectLst/>
        </p:spPr>
        <p:txBody>
          <a:bodyPr wrap="none">
            <a:spAutoFit/>
          </a:bodyPr>
          <a:lstStyle/>
          <a:p>
            <a:pPr algn="l">
              <a:lnSpc>
                <a:spcPct val="100000"/>
              </a:lnSpc>
            </a:pPr>
            <a:r>
              <a:rPr lang="en-US" sz="1600" b="1" i="1" dirty="0">
                <a:solidFill>
                  <a:srgbClr val="C00000"/>
                </a:solidFill>
                <a:latin typeface="Calibri" pitchFamily="34" charset="0"/>
              </a:rPr>
              <a:t>Process A</a:t>
            </a:r>
          </a:p>
          <a:p>
            <a:pPr algn="l">
              <a:lnSpc>
                <a:spcPct val="100000"/>
              </a:lnSpc>
            </a:pPr>
            <a:endParaRPr lang="en-US" sz="1600" b="1" dirty="0">
              <a:latin typeface="Calibri" pitchFamily="34" charset="0"/>
            </a:endParaRPr>
          </a:p>
          <a:p>
            <a:pPr algn="l">
              <a:lnSpc>
                <a:spcPct val="100000"/>
              </a:lnSpc>
            </a:pPr>
            <a:r>
              <a:rPr lang="en-US" sz="1600" b="1" dirty="0">
                <a:latin typeface="Courier New" pitchFamily="49" charset="0"/>
              </a:rPr>
              <a:t>handler(){</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p:txBody>
      </p:sp>
      <p:sp>
        <p:nvSpPr>
          <p:cNvPr id="657418" name="Text Box 10"/>
          <p:cNvSpPr txBox="1">
            <a:spLocks noChangeArrowheads="1"/>
          </p:cNvSpPr>
          <p:nvPr/>
        </p:nvSpPr>
        <p:spPr bwMode="auto">
          <a:xfrm>
            <a:off x="5468938" y="3124200"/>
            <a:ext cx="990079" cy="338554"/>
          </a:xfrm>
          <a:prstGeom prst="rect">
            <a:avLst/>
          </a:prstGeom>
          <a:noFill/>
          <a:ln w="25400">
            <a:noFill/>
            <a:miter lim="800000"/>
            <a:headEnd/>
            <a:tailEnd/>
          </a:ln>
          <a:effectLst/>
        </p:spPr>
        <p:txBody>
          <a:bodyPr wrap="none">
            <a:spAutoFit/>
          </a:bodyPr>
          <a:lstStyle/>
          <a:p>
            <a:pPr algn="l">
              <a:lnSpc>
                <a:spcPct val="100000"/>
              </a:lnSpc>
            </a:pPr>
            <a:r>
              <a:rPr lang="en-US" sz="1600" b="1" i="1" dirty="0">
                <a:solidFill>
                  <a:srgbClr val="C00000"/>
                </a:solidFill>
                <a:latin typeface="Calibri" pitchFamily="34" charset="0"/>
              </a:rPr>
              <a:t>Process B</a:t>
            </a:r>
          </a:p>
        </p:txBody>
      </p:sp>
      <p:sp>
        <p:nvSpPr>
          <p:cNvPr id="657419" name="Line 11"/>
          <p:cNvSpPr>
            <a:spLocks noChangeShapeType="1"/>
          </p:cNvSpPr>
          <p:nvPr/>
        </p:nvSpPr>
        <p:spPr bwMode="auto">
          <a:xfrm>
            <a:off x="4511675" y="4953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657420" name="Line 12"/>
          <p:cNvSpPr>
            <a:spLocks noChangeShapeType="1"/>
          </p:cNvSpPr>
          <p:nvPr/>
        </p:nvSpPr>
        <p:spPr bwMode="auto">
          <a:xfrm>
            <a:off x="6035675" y="46482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657421" name="Line 13"/>
          <p:cNvSpPr>
            <a:spLocks noChangeShapeType="1"/>
          </p:cNvSpPr>
          <p:nvPr/>
        </p:nvSpPr>
        <p:spPr bwMode="auto">
          <a:xfrm>
            <a:off x="2987675" y="52578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657422" name="Line 14"/>
          <p:cNvSpPr>
            <a:spLocks noChangeShapeType="1"/>
          </p:cNvSpPr>
          <p:nvPr/>
        </p:nvSpPr>
        <p:spPr bwMode="auto">
          <a:xfrm>
            <a:off x="6035675" y="55626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657423" name="Line 15"/>
          <p:cNvSpPr>
            <a:spLocks noChangeShapeType="1"/>
          </p:cNvSpPr>
          <p:nvPr/>
        </p:nvSpPr>
        <p:spPr bwMode="auto">
          <a:xfrm>
            <a:off x="2530475" y="46482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657424" name="Line 16"/>
          <p:cNvSpPr>
            <a:spLocks noChangeShapeType="1"/>
          </p:cNvSpPr>
          <p:nvPr/>
        </p:nvSpPr>
        <p:spPr bwMode="auto">
          <a:xfrm>
            <a:off x="2530475" y="49530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657425" name="Line 17"/>
          <p:cNvSpPr>
            <a:spLocks noChangeShapeType="1"/>
          </p:cNvSpPr>
          <p:nvPr/>
        </p:nvSpPr>
        <p:spPr bwMode="auto">
          <a:xfrm>
            <a:off x="2530475" y="52578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657426" name="Line 18"/>
          <p:cNvSpPr>
            <a:spLocks noChangeShapeType="1"/>
          </p:cNvSpPr>
          <p:nvPr/>
        </p:nvSpPr>
        <p:spPr bwMode="auto">
          <a:xfrm>
            <a:off x="2530475" y="55626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657427" name="Line 19"/>
          <p:cNvSpPr>
            <a:spLocks noChangeShapeType="1"/>
          </p:cNvSpPr>
          <p:nvPr/>
        </p:nvSpPr>
        <p:spPr bwMode="auto">
          <a:xfrm>
            <a:off x="2530475" y="58674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19" name="Text Box 1031"/>
          <p:cNvSpPr txBox="1">
            <a:spLocks noChangeArrowheads="1"/>
          </p:cNvSpPr>
          <p:nvPr/>
        </p:nvSpPr>
        <p:spPr bwMode="auto">
          <a:xfrm>
            <a:off x="990600" y="4796135"/>
            <a:ext cx="817853" cy="461665"/>
          </a:xfrm>
          <a:prstGeom prst="rect">
            <a:avLst/>
          </a:prstGeom>
          <a:noFill/>
          <a:ln w="25400">
            <a:noFill/>
            <a:miter lim="800000"/>
            <a:headEnd/>
            <a:tailEnd/>
          </a:ln>
          <a:effectLst/>
        </p:spPr>
        <p:txBody>
          <a:bodyPr wrap="square">
            <a:spAutoFit/>
          </a:bodyPr>
          <a:lstStyle/>
          <a:p>
            <a:pPr algn="l">
              <a:lnSpc>
                <a:spcPct val="100000"/>
              </a:lnSpc>
            </a:pPr>
            <a:r>
              <a:rPr lang="en-US" dirty="0">
                <a:latin typeface="Calibri" pitchFamily="34" charset="0"/>
              </a:rPr>
              <a:t>Time</a:t>
            </a:r>
          </a:p>
        </p:txBody>
      </p:sp>
      <p:sp>
        <p:nvSpPr>
          <p:cNvPr id="20" name="Down Arrow 19"/>
          <p:cNvSpPr/>
          <p:nvPr/>
        </p:nvSpPr>
        <p:spPr bwMode="auto">
          <a:xfrm>
            <a:off x="1732253" y="4419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2771015" y="472440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0" name="Rectangle 29"/>
          <p:cNvSpPr/>
          <p:nvPr/>
        </p:nvSpPr>
        <p:spPr bwMode="auto">
          <a:xfrm>
            <a:off x="2771015" y="5149850"/>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58434" name="Rectangle 2"/>
          <p:cNvSpPr>
            <a:spLocks noGrp="1" noChangeArrowheads="1"/>
          </p:cNvSpPr>
          <p:nvPr>
            <p:ph type="title"/>
          </p:nvPr>
        </p:nvSpPr>
        <p:spPr>
          <a:xfrm>
            <a:off x="357018" y="609600"/>
            <a:ext cx="7592093" cy="762000"/>
          </a:xfrm>
        </p:spPr>
        <p:txBody>
          <a:bodyPr/>
          <a:lstStyle/>
          <a:p>
            <a:pPr marL="0" indent="0"/>
            <a:r>
              <a:rPr lang="en-US" sz="3400" dirty="0"/>
              <a:t>Another View of Signal Handlers as Concurrent Flows</a:t>
            </a:r>
          </a:p>
        </p:txBody>
      </p:sp>
      <p:sp>
        <p:nvSpPr>
          <p:cNvPr id="658472" name="Text Box 40"/>
          <p:cNvSpPr txBox="1">
            <a:spLocks noChangeArrowheads="1"/>
          </p:cNvSpPr>
          <p:nvPr/>
        </p:nvSpPr>
        <p:spPr bwMode="auto">
          <a:xfrm>
            <a:off x="1051170" y="2667000"/>
            <a:ext cx="1259063" cy="646331"/>
          </a:xfrm>
          <a:prstGeom prst="rect">
            <a:avLst/>
          </a:prstGeom>
          <a:noFill/>
          <a:ln w="19050">
            <a:noFill/>
            <a:miter lim="800000"/>
            <a:headEnd/>
            <a:tailEnd/>
          </a:ln>
          <a:effectLst/>
        </p:spPr>
        <p:txBody>
          <a:bodyPr wrap="none" lIns="45720" rIns="45720">
            <a:spAutoFit/>
          </a:bodyPr>
          <a:lstStyle/>
          <a:p>
            <a:pPr algn="r"/>
            <a:r>
              <a:rPr lang="en-US" sz="1800" b="1" dirty="0">
                <a:latin typeface="Calibri" pitchFamily="34" charset="0"/>
              </a:rPr>
              <a:t>Signal sent</a:t>
            </a:r>
            <a:br>
              <a:rPr lang="en-US" sz="1800" dirty="0">
                <a:latin typeface="Calibri" pitchFamily="34" charset="0"/>
              </a:rPr>
            </a:br>
            <a:r>
              <a:rPr lang="en-US" sz="1800" dirty="0">
                <a:latin typeface="Calibri" pitchFamily="34" charset="0"/>
              </a:rPr>
              <a:t>to process A</a:t>
            </a:r>
            <a:endParaRPr lang="en-US" sz="1800" b="1" dirty="0">
              <a:latin typeface="Calibri" pitchFamily="34" charset="0"/>
            </a:endParaRPr>
          </a:p>
        </p:txBody>
      </p:sp>
      <p:sp>
        <p:nvSpPr>
          <p:cNvPr id="658473" name="Line 41"/>
          <p:cNvSpPr>
            <a:spLocks noChangeShapeType="1"/>
          </p:cNvSpPr>
          <p:nvPr/>
        </p:nvSpPr>
        <p:spPr bwMode="auto">
          <a:xfrm>
            <a:off x="2362200" y="2851666"/>
            <a:ext cx="381000" cy="0"/>
          </a:xfrm>
          <a:prstGeom prst="line">
            <a:avLst/>
          </a:prstGeom>
          <a:noFill/>
          <a:ln w="38100">
            <a:solidFill>
              <a:schemeClr val="tx2"/>
            </a:solidFill>
            <a:round/>
            <a:headEnd/>
            <a:tailEnd type="triangle" w="med" len="med"/>
          </a:ln>
          <a:effectLst/>
        </p:spPr>
        <p:txBody>
          <a:bodyPr wrap="none" lIns="45720" rIns="45720"/>
          <a:lstStyle/>
          <a:p>
            <a:endParaRPr lang="en-US" dirty="0">
              <a:latin typeface="Calibri" pitchFamily="34" charset="0"/>
            </a:endParaRPr>
          </a:p>
        </p:txBody>
      </p:sp>
      <p:sp>
        <p:nvSpPr>
          <p:cNvPr id="658474" name="Text Box 42"/>
          <p:cNvSpPr txBox="1">
            <a:spLocks noChangeArrowheads="1"/>
          </p:cNvSpPr>
          <p:nvPr/>
        </p:nvSpPr>
        <p:spPr bwMode="auto">
          <a:xfrm>
            <a:off x="781138" y="4132052"/>
            <a:ext cx="1531316" cy="646331"/>
          </a:xfrm>
          <a:prstGeom prst="rect">
            <a:avLst/>
          </a:prstGeom>
          <a:noFill/>
          <a:ln w="19050">
            <a:noFill/>
            <a:miter lim="800000"/>
            <a:headEnd/>
            <a:tailEnd/>
          </a:ln>
          <a:effectLst/>
        </p:spPr>
        <p:txBody>
          <a:bodyPr wrap="none" lIns="45720" rIns="45720">
            <a:spAutoFit/>
          </a:bodyPr>
          <a:lstStyle/>
          <a:p>
            <a:pPr algn="r"/>
            <a:r>
              <a:rPr lang="en-US" sz="1800" b="1" dirty="0">
                <a:latin typeface="Calibri" pitchFamily="34" charset="0"/>
              </a:rPr>
              <a:t>Signal received</a:t>
            </a:r>
          </a:p>
          <a:p>
            <a:pPr algn="r"/>
            <a:r>
              <a:rPr lang="en-US" sz="1800" dirty="0">
                <a:latin typeface="Calibri" pitchFamily="34" charset="0"/>
              </a:rPr>
              <a:t>by process A</a:t>
            </a:r>
            <a:endParaRPr lang="en-US" sz="1800" b="1" dirty="0">
              <a:latin typeface="Calibri" pitchFamily="34" charset="0"/>
            </a:endParaRPr>
          </a:p>
        </p:txBody>
      </p:sp>
      <p:sp>
        <p:nvSpPr>
          <p:cNvPr id="658475" name="Line 43"/>
          <p:cNvSpPr>
            <a:spLocks noChangeShapeType="1"/>
          </p:cNvSpPr>
          <p:nvPr/>
        </p:nvSpPr>
        <p:spPr bwMode="auto">
          <a:xfrm>
            <a:off x="2362200" y="4316718"/>
            <a:ext cx="381000" cy="0"/>
          </a:xfrm>
          <a:prstGeom prst="line">
            <a:avLst/>
          </a:prstGeom>
          <a:noFill/>
          <a:ln w="38100">
            <a:solidFill>
              <a:schemeClr val="tx2"/>
            </a:solidFill>
            <a:round/>
            <a:headEnd/>
            <a:tailEnd type="triangle" w="med" len="med"/>
          </a:ln>
          <a:effectLst/>
        </p:spPr>
        <p:txBody>
          <a:bodyPr wrap="none" lIns="45720" rIns="45720"/>
          <a:lstStyle/>
          <a:p>
            <a:endParaRPr lang="en-US" dirty="0">
              <a:latin typeface="Calibri" pitchFamily="34" charset="0"/>
            </a:endParaRPr>
          </a:p>
        </p:txBody>
      </p:sp>
      <p:sp>
        <p:nvSpPr>
          <p:cNvPr id="41" name="Rectangle 40"/>
          <p:cNvSpPr/>
          <p:nvPr/>
        </p:nvSpPr>
        <p:spPr bwMode="auto">
          <a:xfrm>
            <a:off x="2771015" y="38850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2" name="Rectangle 41"/>
          <p:cNvSpPr/>
          <p:nvPr/>
        </p:nvSpPr>
        <p:spPr bwMode="auto">
          <a:xfrm>
            <a:off x="2771015" y="34596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3" name="Rectangle 42"/>
          <p:cNvSpPr/>
          <p:nvPr/>
        </p:nvSpPr>
        <p:spPr bwMode="auto">
          <a:xfrm>
            <a:off x="2771015" y="4310510"/>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4" name="Rectangle 43"/>
          <p:cNvSpPr/>
          <p:nvPr/>
        </p:nvSpPr>
        <p:spPr bwMode="auto">
          <a:xfrm>
            <a:off x="2771015" y="30282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5" name="Rectangle 44"/>
          <p:cNvSpPr/>
          <p:nvPr/>
        </p:nvSpPr>
        <p:spPr bwMode="auto">
          <a:xfrm>
            <a:off x="2771015" y="2602816"/>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6" name="Text Box 4"/>
          <p:cNvSpPr txBox="1">
            <a:spLocks noChangeArrowheads="1"/>
          </p:cNvSpPr>
          <p:nvPr/>
        </p:nvSpPr>
        <p:spPr bwMode="auto">
          <a:xfrm>
            <a:off x="2993037" y="1981200"/>
            <a:ext cx="1097160"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chemeClr val="accent6">
                    <a:lumMod val="60000"/>
                    <a:lumOff val="40000"/>
                  </a:schemeClr>
                </a:solidFill>
                <a:latin typeface="Calibri" pitchFamily="34" charset="0"/>
              </a:rPr>
              <a:t>Process A</a:t>
            </a:r>
          </a:p>
        </p:txBody>
      </p:sp>
      <p:sp>
        <p:nvSpPr>
          <p:cNvPr id="47" name="Text Box 5"/>
          <p:cNvSpPr txBox="1">
            <a:spLocks noChangeArrowheads="1"/>
          </p:cNvSpPr>
          <p:nvPr/>
        </p:nvSpPr>
        <p:spPr bwMode="auto">
          <a:xfrm>
            <a:off x="4516029" y="1981200"/>
            <a:ext cx="1087542"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chemeClr val="bg2">
                    <a:lumMod val="75000"/>
                  </a:schemeClr>
                </a:solidFill>
                <a:latin typeface="Calibri" pitchFamily="34" charset="0"/>
              </a:rPr>
              <a:t>Process B</a:t>
            </a:r>
          </a:p>
        </p:txBody>
      </p:sp>
      <p:sp>
        <p:nvSpPr>
          <p:cNvPr id="48" name="Line 6"/>
          <p:cNvSpPr>
            <a:spLocks noChangeShapeType="1"/>
          </p:cNvSpPr>
          <p:nvPr/>
        </p:nvSpPr>
        <p:spPr bwMode="auto">
          <a:xfrm flipH="1">
            <a:off x="3546171" y="2606000"/>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9" name="Line 11"/>
          <p:cNvSpPr>
            <a:spLocks noChangeShapeType="1"/>
          </p:cNvSpPr>
          <p:nvPr/>
        </p:nvSpPr>
        <p:spPr bwMode="auto">
          <a:xfrm flipH="1">
            <a:off x="4371671" y="1981200"/>
            <a:ext cx="12700" cy="3931920"/>
          </a:xfrm>
          <a:prstGeom prst="line">
            <a:avLst/>
          </a:prstGeom>
          <a:noFill/>
          <a:ln w="25400">
            <a:solidFill>
              <a:schemeClr val="tx1"/>
            </a:solidFill>
            <a:prstDash val="dash"/>
            <a:round/>
            <a:headEnd/>
            <a:tailEnd/>
          </a:ln>
          <a:effectLst/>
        </p:spPr>
        <p:txBody>
          <a:bodyPr wrap="none" anchor="ctr"/>
          <a:lstStyle/>
          <a:p>
            <a:endParaRPr lang="en-US" dirty="0">
              <a:latin typeface="Calibri" pitchFamily="34" charset="0"/>
            </a:endParaRPr>
          </a:p>
        </p:txBody>
      </p:sp>
      <p:sp>
        <p:nvSpPr>
          <p:cNvPr id="50" name="Text Box 12"/>
          <p:cNvSpPr txBox="1">
            <a:spLocks noChangeArrowheads="1"/>
          </p:cNvSpPr>
          <p:nvPr/>
        </p:nvSpPr>
        <p:spPr bwMode="auto">
          <a:xfrm>
            <a:off x="5472451" y="2667000"/>
            <a:ext cx="1611916"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 (main)</a:t>
            </a:r>
          </a:p>
        </p:txBody>
      </p:sp>
      <p:sp>
        <p:nvSpPr>
          <p:cNvPr id="51" name="Text Box 13"/>
          <p:cNvSpPr txBox="1">
            <a:spLocks noChangeArrowheads="1"/>
          </p:cNvSpPr>
          <p:nvPr/>
        </p:nvSpPr>
        <p:spPr bwMode="auto">
          <a:xfrm>
            <a:off x="5472451" y="3081338"/>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52" name="Text Box 14"/>
          <p:cNvSpPr txBox="1">
            <a:spLocks noChangeArrowheads="1"/>
          </p:cNvSpPr>
          <p:nvPr/>
        </p:nvSpPr>
        <p:spPr bwMode="auto">
          <a:xfrm>
            <a:off x="5472451" y="3494088"/>
            <a:ext cx="1611916"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 (main)</a:t>
            </a:r>
          </a:p>
        </p:txBody>
      </p:sp>
      <p:sp>
        <p:nvSpPr>
          <p:cNvPr id="53" name="Text Box 15"/>
          <p:cNvSpPr txBox="1">
            <a:spLocks noChangeArrowheads="1"/>
          </p:cNvSpPr>
          <p:nvPr/>
        </p:nvSpPr>
        <p:spPr bwMode="auto">
          <a:xfrm>
            <a:off x="5454989" y="3930650"/>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54" name="Text Box 16"/>
          <p:cNvSpPr txBox="1">
            <a:spLocks noChangeArrowheads="1"/>
          </p:cNvSpPr>
          <p:nvPr/>
        </p:nvSpPr>
        <p:spPr bwMode="auto">
          <a:xfrm>
            <a:off x="5472451" y="4343400"/>
            <a:ext cx="184274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 (handler)</a:t>
            </a:r>
          </a:p>
        </p:txBody>
      </p:sp>
      <p:sp>
        <p:nvSpPr>
          <p:cNvPr id="55" name="AutoShape 27"/>
          <p:cNvSpPr>
            <a:spLocks/>
          </p:cNvSpPr>
          <p:nvPr/>
        </p:nvSpPr>
        <p:spPr bwMode="auto">
          <a:xfrm>
            <a:off x="7508571" y="30271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56" name="Text Box 28"/>
          <p:cNvSpPr txBox="1">
            <a:spLocks noChangeArrowheads="1"/>
          </p:cNvSpPr>
          <p:nvPr/>
        </p:nvSpPr>
        <p:spPr bwMode="auto">
          <a:xfrm>
            <a:off x="7587946" y="3048366"/>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57" name="AutoShape 29"/>
          <p:cNvSpPr>
            <a:spLocks/>
          </p:cNvSpPr>
          <p:nvPr/>
        </p:nvSpPr>
        <p:spPr bwMode="auto">
          <a:xfrm>
            <a:off x="7508571" y="38966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58" name="Text Box 30"/>
          <p:cNvSpPr txBox="1">
            <a:spLocks noChangeArrowheads="1"/>
          </p:cNvSpPr>
          <p:nvPr/>
        </p:nvSpPr>
        <p:spPr bwMode="auto">
          <a:xfrm>
            <a:off x="7587946" y="3917860"/>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59" name="Line 6"/>
          <p:cNvSpPr>
            <a:spLocks noChangeShapeType="1"/>
          </p:cNvSpPr>
          <p:nvPr/>
        </p:nvSpPr>
        <p:spPr bwMode="auto">
          <a:xfrm flipH="1">
            <a:off x="3539821" y="4303776"/>
            <a:ext cx="0" cy="420624"/>
          </a:xfrm>
          <a:prstGeom prst="line">
            <a:avLst/>
          </a:prstGeom>
          <a:noFill/>
          <a:ln w="254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60" name="Line 6"/>
          <p:cNvSpPr>
            <a:spLocks noChangeShapeType="1"/>
          </p:cNvSpPr>
          <p:nvPr/>
        </p:nvSpPr>
        <p:spPr bwMode="auto">
          <a:xfrm flipH="1">
            <a:off x="5140021" y="3465576"/>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cxnSp>
        <p:nvCxnSpPr>
          <p:cNvPr id="61" name="Straight Arrow Connector 60"/>
          <p:cNvCxnSpPr>
            <a:stCxn id="48" idx="1"/>
            <a:endCxn id="60" idx="0"/>
          </p:cNvCxnSpPr>
          <p:nvPr/>
        </p:nvCxnSpPr>
        <p:spPr bwMode="auto">
          <a:xfrm rot="16200000" flipH="1">
            <a:off x="4123620" y="2449175"/>
            <a:ext cx="438952" cy="1593850"/>
          </a:xfrm>
          <a:prstGeom prst="straightConnector1">
            <a:avLst/>
          </a:prstGeom>
          <a:noFill/>
          <a:ln w="25400">
            <a:solidFill>
              <a:schemeClr val="tx1"/>
            </a:solidFill>
            <a:round/>
            <a:headEnd/>
            <a:tailEnd type="triangle" w="med" len="med"/>
          </a:ln>
          <a:effectLst/>
        </p:spPr>
      </p:cxnSp>
      <p:cxnSp>
        <p:nvCxnSpPr>
          <p:cNvPr id="62" name="Straight Arrow Connector 61"/>
          <p:cNvCxnSpPr>
            <a:stCxn id="60" idx="1"/>
            <a:endCxn id="59" idx="0"/>
          </p:cNvCxnSpPr>
          <p:nvPr/>
        </p:nvCxnSpPr>
        <p:spPr bwMode="auto">
          <a:xfrm rot="16200000" flipH="1" flipV="1">
            <a:off x="4131133" y="3294888"/>
            <a:ext cx="417576" cy="1600200"/>
          </a:xfrm>
          <a:prstGeom prst="straightConnector1">
            <a:avLst/>
          </a:prstGeom>
          <a:noFill/>
          <a:ln w="25400">
            <a:solidFill>
              <a:schemeClr val="tx1"/>
            </a:solidFill>
            <a:round/>
            <a:headEnd/>
            <a:tailEnd type="triangle" w="med" len="med"/>
          </a:ln>
          <a:effectLst/>
        </p:spPr>
      </p:cxnSp>
      <p:sp>
        <p:nvSpPr>
          <p:cNvPr id="31" name="Line 6"/>
          <p:cNvSpPr>
            <a:spLocks noChangeShapeType="1"/>
          </p:cNvSpPr>
          <p:nvPr/>
        </p:nvSpPr>
        <p:spPr bwMode="auto">
          <a:xfrm flipH="1">
            <a:off x="3538270" y="4724400"/>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2" name="Line 6"/>
          <p:cNvSpPr>
            <a:spLocks noChangeShapeType="1"/>
          </p:cNvSpPr>
          <p:nvPr/>
        </p:nvSpPr>
        <p:spPr bwMode="auto">
          <a:xfrm flipH="1">
            <a:off x="3538270" y="5141976"/>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3" name="Text Box 15"/>
          <p:cNvSpPr txBox="1">
            <a:spLocks noChangeArrowheads="1"/>
          </p:cNvSpPr>
          <p:nvPr/>
        </p:nvSpPr>
        <p:spPr bwMode="auto">
          <a:xfrm>
            <a:off x="5457541" y="4766846"/>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34" name="Text Box 14"/>
          <p:cNvSpPr txBox="1">
            <a:spLocks noChangeArrowheads="1"/>
          </p:cNvSpPr>
          <p:nvPr/>
        </p:nvSpPr>
        <p:spPr bwMode="auto">
          <a:xfrm>
            <a:off x="5474684" y="5181600"/>
            <a:ext cx="1611916"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 (main)</a:t>
            </a:r>
          </a:p>
        </p:txBody>
      </p:sp>
      <p:sp>
        <p:nvSpPr>
          <p:cNvPr id="37" name="Text Box 36"/>
          <p:cNvSpPr txBox="1">
            <a:spLocks noChangeArrowheads="1"/>
          </p:cNvSpPr>
          <p:nvPr/>
        </p:nvSpPr>
        <p:spPr bwMode="auto">
          <a:xfrm>
            <a:off x="3130739" y="2709446"/>
            <a:ext cx="374461" cy="338554"/>
          </a:xfrm>
          <a:prstGeom prst="rect">
            <a:avLst/>
          </a:prstGeom>
          <a:noFill/>
          <a:ln w="19050">
            <a:noFill/>
            <a:miter lim="800000"/>
            <a:headEnd/>
            <a:tailEnd/>
          </a:ln>
          <a:effectLst/>
        </p:spPr>
        <p:txBody>
          <a:bodyPr wrap="none" lIns="45720" rIns="45720">
            <a:spAutoFit/>
          </a:bodyPr>
          <a:lstStyle/>
          <a:p>
            <a:r>
              <a:rPr lang="en-US" sz="1600" dirty="0" err="1">
                <a:latin typeface="Calibri" pitchFamily="34" charset="0"/>
              </a:rPr>
              <a:t>I</a:t>
            </a:r>
            <a:r>
              <a:rPr lang="en-US" sz="1600" baseline="-25000" dirty="0" err="1">
                <a:latin typeface="Calibri" pitchFamily="34" charset="0"/>
              </a:rPr>
              <a:t>curr</a:t>
            </a:r>
            <a:endParaRPr lang="en-US" sz="1600" baseline="-25000" dirty="0">
              <a:latin typeface="Calibri" pitchFamily="34" charset="0"/>
            </a:endParaRPr>
          </a:p>
        </p:txBody>
      </p:sp>
      <p:sp>
        <p:nvSpPr>
          <p:cNvPr id="38" name="Text Box 37"/>
          <p:cNvSpPr txBox="1">
            <a:spLocks noChangeArrowheads="1"/>
          </p:cNvSpPr>
          <p:nvPr/>
        </p:nvSpPr>
        <p:spPr bwMode="auto">
          <a:xfrm>
            <a:off x="3124200" y="5071646"/>
            <a:ext cx="397994" cy="338554"/>
          </a:xfrm>
          <a:prstGeom prst="rect">
            <a:avLst/>
          </a:prstGeom>
          <a:noFill/>
          <a:ln w="19050">
            <a:noFill/>
            <a:miter lim="800000"/>
            <a:headEnd/>
            <a:tailEnd/>
          </a:ln>
          <a:effectLst/>
        </p:spPr>
        <p:txBody>
          <a:bodyPr wrap="none" lIns="45720" rIns="45720">
            <a:spAutoFit/>
          </a:bodyPr>
          <a:lstStyle/>
          <a:p>
            <a:r>
              <a:rPr lang="en-US" sz="1600" dirty="0" err="1">
                <a:latin typeface="Calibri" pitchFamily="34" charset="0"/>
              </a:rPr>
              <a:t>I</a:t>
            </a:r>
            <a:r>
              <a:rPr lang="en-US" sz="1600" baseline="-25000" dirty="0" err="1">
                <a:latin typeface="Calibri" pitchFamily="34" charset="0"/>
              </a:rPr>
              <a:t>next</a:t>
            </a:r>
            <a:endParaRPr lang="en-US" sz="1600" baseline="-25000" dirty="0">
              <a:latin typeface="Calibri" pitchFamily="34" charset="0"/>
            </a:endParaRPr>
          </a:p>
        </p:txBody>
      </p:sp>
      <p:sp>
        <p:nvSpPr>
          <p:cNvPr id="39" name="Oval 38"/>
          <p:cNvSpPr/>
          <p:nvPr/>
        </p:nvSpPr>
        <p:spPr bwMode="auto">
          <a:xfrm>
            <a:off x="3505200" y="2977086"/>
            <a:ext cx="91440" cy="91440"/>
          </a:xfrm>
          <a:prstGeom prst="ellipse">
            <a:avLst/>
          </a:prstGeom>
          <a:solidFill>
            <a:schemeClr val="tx1"/>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40" name="Oval 39"/>
          <p:cNvSpPr/>
          <p:nvPr/>
        </p:nvSpPr>
        <p:spPr bwMode="auto">
          <a:xfrm>
            <a:off x="3489960" y="5122652"/>
            <a:ext cx="91440" cy="91440"/>
          </a:xfrm>
          <a:prstGeom prst="ellipse">
            <a:avLst/>
          </a:prstGeom>
          <a:solidFill>
            <a:schemeClr val="tx1"/>
          </a:solidFill>
          <a:ln w="25400" cap="flat" cmpd="sng" algn="ctr">
            <a:noFill/>
            <a:prstDash val="solid"/>
            <a:round/>
            <a:headEnd type="none" w="med" len="med"/>
            <a:tailEnd type="arrow" w="med" len="med"/>
          </a:ln>
          <a:effectLst/>
        </p:spPr>
        <p:txBody>
          <a:bodyPr rtlCol="0" anchor="ctr"/>
          <a:lstStyle/>
          <a:p>
            <a:pPr algn="ct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Signal Handlers	</a:t>
            </a:r>
          </a:p>
        </p:txBody>
      </p:sp>
      <p:sp>
        <p:nvSpPr>
          <p:cNvPr id="3" name="Content Placeholder 2"/>
          <p:cNvSpPr>
            <a:spLocks noGrp="1"/>
          </p:cNvSpPr>
          <p:nvPr>
            <p:ph idx="1"/>
          </p:nvPr>
        </p:nvSpPr>
        <p:spPr>
          <a:xfrm>
            <a:off x="396875" y="1362075"/>
            <a:ext cx="7896225" cy="619125"/>
          </a:xfrm>
        </p:spPr>
        <p:txBody>
          <a:bodyPr/>
          <a:lstStyle/>
          <a:p>
            <a:r>
              <a:rPr lang="en-US" dirty="0"/>
              <a:t>Handlers can be interrupted by other handlers</a:t>
            </a:r>
          </a:p>
        </p:txBody>
      </p:sp>
      <p:sp>
        <p:nvSpPr>
          <p:cNvPr id="4" name="Line 93"/>
          <p:cNvSpPr>
            <a:spLocks noChangeShapeType="1"/>
          </p:cNvSpPr>
          <p:nvPr/>
        </p:nvSpPr>
        <p:spPr bwMode="auto">
          <a:xfrm>
            <a:off x="2844290" y="28225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5" name="Line 94"/>
          <p:cNvSpPr>
            <a:spLocks noChangeShapeType="1"/>
          </p:cNvSpPr>
          <p:nvPr/>
        </p:nvSpPr>
        <p:spPr bwMode="auto">
          <a:xfrm>
            <a:off x="2850640" y="3427403"/>
            <a:ext cx="24003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6" name="Line 96"/>
          <p:cNvSpPr>
            <a:spLocks noChangeShapeType="1"/>
          </p:cNvSpPr>
          <p:nvPr/>
        </p:nvSpPr>
        <p:spPr bwMode="auto">
          <a:xfrm flipH="1" flipV="1">
            <a:off x="5198533" y="4116924"/>
            <a:ext cx="2355340" cy="531795"/>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 name="Line 97"/>
          <p:cNvSpPr>
            <a:spLocks noChangeShapeType="1"/>
          </p:cNvSpPr>
          <p:nvPr/>
        </p:nvSpPr>
        <p:spPr bwMode="auto">
          <a:xfrm>
            <a:off x="2845877" y="4108440"/>
            <a:ext cx="3175" cy="8763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8" name="Rectangle 98"/>
          <p:cNvSpPr>
            <a:spLocks noChangeArrowheads="1"/>
          </p:cNvSpPr>
          <p:nvPr/>
        </p:nvSpPr>
        <p:spPr bwMode="auto">
          <a:xfrm>
            <a:off x="3033202" y="2825740"/>
            <a:ext cx="2051032"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(2) Control passes to handler S</a:t>
            </a:r>
          </a:p>
        </p:txBody>
      </p:sp>
      <p:sp>
        <p:nvSpPr>
          <p:cNvPr id="9" name="Rectangle 99"/>
          <p:cNvSpPr>
            <a:spLocks noChangeArrowheads="1"/>
          </p:cNvSpPr>
          <p:nvPr/>
        </p:nvSpPr>
        <p:spPr bwMode="auto">
          <a:xfrm>
            <a:off x="2017189" y="2286000"/>
            <a:ext cx="1644643" cy="33598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 Main program</a:t>
            </a:r>
          </a:p>
        </p:txBody>
      </p:sp>
      <p:sp>
        <p:nvSpPr>
          <p:cNvPr id="10" name="Rectangle 100"/>
          <p:cNvSpPr>
            <a:spLocks noChangeArrowheads="1"/>
          </p:cNvSpPr>
          <p:nvPr/>
        </p:nvSpPr>
        <p:spPr bwMode="auto">
          <a:xfrm>
            <a:off x="5612346" y="4571994"/>
            <a:ext cx="1478488" cy="82842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(5) Handler T</a:t>
            </a:r>
          </a:p>
          <a:p>
            <a:r>
              <a:rPr lang="en-US" sz="1600" i="1" dirty="0">
                <a:latin typeface="Helvetica" charset="0"/>
              </a:rPr>
              <a:t>returns to handler S</a:t>
            </a:r>
          </a:p>
        </p:txBody>
      </p:sp>
      <p:sp>
        <p:nvSpPr>
          <p:cNvPr id="11" name="Text Box 101"/>
          <p:cNvSpPr txBox="1">
            <a:spLocks noChangeArrowheads="1"/>
          </p:cNvSpPr>
          <p:nvPr/>
        </p:nvSpPr>
        <p:spPr bwMode="auto">
          <a:xfrm>
            <a:off x="2341052" y="3144828"/>
            <a:ext cx="547258"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curr</a:t>
            </a:r>
            <a:endParaRPr lang="en-US" sz="1600" i="1">
              <a:latin typeface="Helvetica" charset="0"/>
            </a:endParaRPr>
          </a:p>
        </p:txBody>
      </p:sp>
      <p:sp>
        <p:nvSpPr>
          <p:cNvPr id="12" name="Text Box 102"/>
          <p:cNvSpPr txBox="1">
            <a:spLocks noChangeArrowheads="1"/>
          </p:cNvSpPr>
          <p:nvPr/>
        </p:nvSpPr>
        <p:spPr bwMode="auto">
          <a:xfrm>
            <a:off x="2341052" y="3849678"/>
            <a:ext cx="56106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dirty="0" err="1">
                <a:latin typeface="Helvetica" charset="0"/>
              </a:rPr>
              <a:t>I</a:t>
            </a:r>
            <a:r>
              <a:rPr lang="en-US" sz="1600" i="1" baseline="-25000" dirty="0" err="1">
                <a:latin typeface="Helvetica" charset="0"/>
              </a:rPr>
              <a:t>next</a:t>
            </a:r>
            <a:endParaRPr lang="en-US" sz="1600" i="1" dirty="0">
              <a:latin typeface="Helvetica" charset="0"/>
            </a:endParaRPr>
          </a:p>
        </p:txBody>
      </p:sp>
      <p:sp>
        <p:nvSpPr>
          <p:cNvPr id="13" name="Rectangle 105"/>
          <p:cNvSpPr>
            <a:spLocks noChangeArrowheads="1"/>
          </p:cNvSpPr>
          <p:nvPr/>
        </p:nvSpPr>
        <p:spPr bwMode="auto">
          <a:xfrm>
            <a:off x="436033" y="3105157"/>
            <a:ext cx="1917701"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(1) Program catches signal s</a:t>
            </a:r>
          </a:p>
        </p:txBody>
      </p:sp>
      <p:sp>
        <p:nvSpPr>
          <p:cNvPr id="14" name="Rectangle 99"/>
          <p:cNvSpPr>
            <a:spLocks noChangeArrowheads="1"/>
          </p:cNvSpPr>
          <p:nvPr/>
        </p:nvSpPr>
        <p:spPr bwMode="auto">
          <a:xfrm>
            <a:off x="4595290" y="2286000"/>
            <a:ext cx="1280576" cy="33598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 Handler S</a:t>
            </a:r>
          </a:p>
        </p:txBody>
      </p:sp>
      <p:sp>
        <p:nvSpPr>
          <p:cNvPr id="15" name="Rectangle 99"/>
          <p:cNvSpPr>
            <a:spLocks noChangeArrowheads="1"/>
          </p:cNvSpPr>
          <p:nvPr/>
        </p:nvSpPr>
        <p:spPr bwMode="auto">
          <a:xfrm>
            <a:off x="6949024" y="2286000"/>
            <a:ext cx="1280576" cy="33598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 Handler T</a:t>
            </a:r>
          </a:p>
        </p:txBody>
      </p:sp>
      <p:sp>
        <p:nvSpPr>
          <p:cNvPr id="16" name="Rectangle 105"/>
          <p:cNvSpPr>
            <a:spLocks noChangeArrowheads="1"/>
          </p:cNvSpPr>
          <p:nvPr/>
        </p:nvSpPr>
        <p:spPr bwMode="auto">
          <a:xfrm>
            <a:off x="3369734" y="3600457"/>
            <a:ext cx="1854200"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(3) Program catches signal t</a:t>
            </a:r>
          </a:p>
        </p:txBody>
      </p:sp>
      <p:sp>
        <p:nvSpPr>
          <p:cNvPr id="17" name="Line 93"/>
          <p:cNvSpPr>
            <a:spLocks noChangeShapeType="1"/>
          </p:cNvSpPr>
          <p:nvPr/>
        </p:nvSpPr>
        <p:spPr bwMode="auto">
          <a:xfrm>
            <a:off x="5231890" y="34321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8" name="Line 94"/>
          <p:cNvSpPr>
            <a:spLocks noChangeShapeType="1"/>
          </p:cNvSpPr>
          <p:nvPr/>
        </p:nvSpPr>
        <p:spPr bwMode="auto">
          <a:xfrm>
            <a:off x="5225540" y="4024303"/>
            <a:ext cx="24003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9" name="Rectangle 98"/>
          <p:cNvSpPr>
            <a:spLocks noChangeArrowheads="1"/>
          </p:cNvSpPr>
          <p:nvPr/>
        </p:nvSpPr>
        <p:spPr bwMode="auto">
          <a:xfrm>
            <a:off x="5357301" y="3409940"/>
            <a:ext cx="2114531"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(4)  Control passes to handler T</a:t>
            </a:r>
          </a:p>
        </p:txBody>
      </p:sp>
      <p:sp>
        <p:nvSpPr>
          <p:cNvPr id="20" name="Line 93"/>
          <p:cNvSpPr>
            <a:spLocks noChangeShapeType="1"/>
          </p:cNvSpPr>
          <p:nvPr/>
        </p:nvSpPr>
        <p:spPr bwMode="auto">
          <a:xfrm>
            <a:off x="7606790" y="40798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21" name="Line 93"/>
          <p:cNvSpPr>
            <a:spLocks noChangeShapeType="1"/>
          </p:cNvSpPr>
          <p:nvPr/>
        </p:nvSpPr>
        <p:spPr bwMode="auto">
          <a:xfrm>
            <a:off x="5231890" y="42068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22" name="Line 96"/>
          <p:cNvSpPr>
            <a:spLocks noChangeShapeType="1"/>
          </p:cNvSpPr>
          <p:nvPr/>
        </p:nvSpPr>
        <p:spPr bwMode="auto">
          <a:xfrm flipH="1" flipV="1">
            <a:off x="2836333" y="4040723"/>
            <a:ext cx="2342640" cy="709595"/>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23" name="Rectangle 100"/>
          <p:cNvSpPr>
            <a:spLocks noChangeArrowheads="1"/>
          </p:cNvSpPr>
          <p:nvPr/>
        </p:nvSpPr>
        <p:spPr bwMode="auto">
          <a:xfrm>
            <a:off x="3529546" y="4698994"/>
            <a:ext cx="1478488" cy="10746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(6) Handler S</a:t>
            </a:r>
          </a:p>
          <a:p>
            <a:r>
              <a:rPr lang="en-US" sz="1600" i="1" dirty="0">
                <a:latin typeface="Helvetica" charset="0"/>
              </a:rPr>
              <a:t>returns to main program</a:t>
            </a:r>
          </a:p>
        </p:txBody>
      </p:sp>
      <p:sp>
        <p:nvSpPr>
          <p:cNvPr id="24" name="Rectangle 105"/>
          <p:cNvSpPr>
            <a:spLocks noChangeArrowheads="1"/>
          </p:cNvSpPr>
          <p:nvPr/>
        </p:nvSpPr>
        <p:spPr bwMode="auto">
          <a:xfrm>
            <a:off x="436033" y="3930657"/>
            <a:ext cx="1917701" cy="58220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600" i="1" dirty="0">
                <a:latin typeface="Helvetica" charset="0"/>
              </a:rPr>
              <a:t>(7) Main program resumes </a:t>
            </a:r>
          </a:p>
        </p:txBody>
      </p:sp>
    </p:spTree>
    <p:extLst>
      <p:ext uri="{BB962C8B-B14F-4D97-AF65-F5344CB8AC3E}">
        <p14:creationId xmlns:p14="http://schemas.microsoft.com/office/powerpoint/2010/main" val="3944592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and Unblocking Signals	</a:t>
            </a:r>
          </a:p>
        </p:txBody>
      </p:sp>
      <p:sp>
        <p:nvSpPr>
          <p:cNvPr id="3" name="Content Placeholder 2"/>
          <p:cNvSpPr>
            <a:spLocks noGrp="1"/>
          </p:cNvSpPr>
          <p:nvPr>
            <p:ph idx="1"/>
          </p:nvPr>
        </p:nvSpPr>
        <p:spPr/>
        <p:txBody>
          <a:bodyPr/>
          <a:lstStyle/>
          <a:p>
            <a:r>
              <a:rPr lang="en-US" dirty="0"/>
              <a:t>Implicit blocking mechanism	</a:t>
            </a:r>
          </a:p>
          <a:p>
            <a:pPr lvl="1"/>
            <a:r>
              <a:rPr lang="en-US" dirty="0"/>
              <a:t>Kernel blocks any pending signals of type currently being handled</a:t>
            </a:r>
          </a:p>
          <a:p>
            <a:pPr lvl="1"/>
            <a:r>
              <a:rPr lang="en-US" dirty="0"/>
              <a:t>e.g., a SIGINT handler can’t be interrupted by another SIGINT</a:t>
            </a:r>
          </a:p>
          <a:p>
            <a:pPr marL="0" indent="0">
              <a:buNone/>
            </a:pPr>
            <a:endParaRPr lang="en-US" dirty="0"/>
          </a:p>
          <a:p>
            <a:r>
              <a:rPr lang="en-US" dirty="0"/>
              <a:t>Explicit blocking and unblocking mechanism</a:t>
            </a:r>
          </a:p>
          <a:p>
            <a:pPr lvl="1"/>
            <a:r>
              <a:rPr lang="en-US" dirty="0" err="1">
                <a:latin typeface="Courier New"/>
                <a:cs typeface="Courier New"/>
              </a:rPr>
              <a:t>sigprocmask</a:t>
            </a:r>
            <a:r>
              <a:rPr lang="en-US" dirty="0">
                <a:latin typeface="Courier New"/>
                <a:cs typeface="Courier New"/>
              </a:rPr>
              <a:t> </a:t>
            </a:r>
            <a:r>
              <a:rPr lang="en-US" dirty="0"/>
              <a:t>function</a:t>
            </a:r>
          </a:p>
          <a:p>
            <a:pPr lvl="1"/>
            <a:endParaRPr lang="en-US" dirty="0"/>
          </a:p>
          <a:p>
            <a:r>
              <a:rPr lang="en-US" dirty="0"/>
              <a:t>Supporting functions</a:t>
            </a:r>
          </a:p>
          <a:p>
            <a:pPr lvl="1"/>
            <a:r>
              <a:rPr lang="en-US" dirty="0" err="1">
                <a:latin typeface="Courier New"/>
                <a:cs typeface="Courier New"/>
              </a:rPr>
              <a:t>sigemptyset</a:t>
            </a:r>
            <a:r>
              <a:rPr lang="en-US" dirty="0"/>
              <a:t> – Create empty set</a:t>
            </a:r>
          </a:p>
          <a:p>
            <a:pPr lvl="1"/>
            <a:r>
              <a:rPr lang="en-US" dirty="0" err="1">
                <a:latin typeface="Courier New"/>
                <a:cs typeface="Courier New"/>
              </a:rPr>
              <a:t>sigfillset</a:t>
            </a:r>
            <a:r>
              <a:rPr lang="en-US" dirty="0">
                <a:latin typeface="Courier New"/>
                <a:cs typeface="Courier New"/>
              </a:rPr>
              <a:t> </a:t>
            </a:r>
            <a:r>
              <a:rPr lang="en-US" dirty="0"/>
              <a:t>– Add every signal number to set</a:t>
            </a:r>
          </a:p>
          <a:p>
            <a:pPr lvl="1"/>
            <a:r>
              <a:rPr lang="en-US" dirty="0" err="1">
                <a:latin typeface="Courier New"/>
                <a:cs typeface="Courier New"/>
              </a:rPr>
              <a:t>sigaddset</a:t>
            </a:r>
            <a:r>
              <a:rPr lang="en-US" dirty="0"/>
              <a:t> – Add signal number to set</a:t>
            </a:r>
          </a:p>
          <a:p>
            <a:pPr lvl="1"/>
            <a:r>
              <a:rPr lang="en-US" dirty="0" err="1">
                <a:latin typeface="Courier New"/>
                <a:cs typeface="Courier New"/>
              </a:rPr>
              <a:t>sigdelset</a:t>
            </a:r>
            <a:r>
              <a:rPr lang="en-US" dirty="0"/>
              <a:t> – Delete signal number from set</a:t>
            </a:r>
          </a:p>
          <a:p>
            <a:pPr lvl="1"/>
            <a:endParaRPr lang="en-US" dirty="0"/>
          </a:p>
        </p:txBody>
      </p:sp>
    </p:spTree>
    <p:extLst>
      <p:ext uri="{BB962C8B-B14F-4D97-AF65-F5344CB8AC3E}">
        <p14:creationId xmlns:p14="http://schemas.microsoft.com/office/powerpoint/2010/main" val="8313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3E05-100D-49E3-ADDE-CE1A03022D2E}"/>
              </a:ext>
            </a:extLst>
          </p:cNvPr>
          <p:cNvSpPr>
            <a:spLocks noGrp="1"/>
          </p:cNvSpPr>
          <p:nvPr>
            <p:ph type="title"/>
          </p:nvPr>
        </p:nvSpPr>
        <p:spPr/>
        <p:txBody>
          <a:bodyPr/>
          <a:lstStyle/>
          <a:p>
            <a:r>
              <a:rPr lang="en-US" dirty="0"/>
              <a:t>Highly Exceptional Control Flow</a:t>
            </a:r>
          </a:p>
        </p:txBody>
      </p:sp>
      <p:pic>
        <p:nvPicPr>
          <p:cNvPr id="5" name="Picture 4">
            <a:extLst>
              <a:ext uri="{FF2B5EF4-FFF2-40B4-BE49-F238E27FC236}">
                <a16:creationId xmlns:a16="http://schemas.microsoft.com/office/drawing/2014/main" id="{9F8075F2-0F79-444A-AC70-277E6C2997B7}"/>
              </a:ext>
            </a:extLst>
          </p:cNvPr>
          <p:cNvPicPr>
            <a:picLocks noChangeAspect="1"/>
          </p:cNvPicPr>
          <p:nvPr/>
        </p:nvPicPr>
        <p:blipFill>
          <a:blip r:embed="rId3"/>
          <a:stretch>
            <a:fillRect/>
          </a:stretch>
        </p:blipFill>
        <p:spPr>
          <a:xfrm>
            <a:off x="1066800" y="1197678"/>
            <a:ext cx="5867400" cy="5277483"/>
          </a:xfrm>
          <a:prstGeom prst="rect">
            <a:avLst/>
          </a:prstGeom>
        </p:spPr>
      </p:pic>
      <p:sp>
        <p:nvSpPr>
          <p:cNvPr id="6" name="Rectangle 5">
            <a:extLst>
              <a:ext uri="{FF2B5EF4-FFF2-40B4-BE49-F238E27FC236}">
                <a16:creationId xmlns:a16="http://schemas.microsoft.com/office/drawing/2014/main" id="{C5C748D5-E56A-42E1-AA39-BC8B3CF2810D}"/>
              </a:ext>
            </a:extLst>
          </p:cNvPr>
          <p:cNvSpPr/>
          <p:nvPr/>
        </p:nvSpPr>
        <p:spPr bwMode="auto">
          <a:xfrm>
            <a:off x="990600" y="3962400"/>
            <a:ext cx="6553200" cy="6858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Rectangle 7">
            <a:extLst>
              <a:ext uri="{FF2B5EF4-FFF2-40B4-BE49-F238E27FC236}">
                <a16:creationId xmlns:a16="http://schemas.microsoft.com/office/drawing/2014/main" id="{5348CE4A-F28B-4D66-9B25-E446D91B95FA}"/>
              </a:ext>
            </a:extLst>
          </p:cNvPr>
          <p:cNvSpPr/>
          <p:nvPr/>
        </p:nvSpPr>
        <p:spPr>
          <a:xfrm>
            <a:off x="3200400" y="6227500"/>
            <a:ext cx="6096000" cy="276999"/>
          </a:xfrm>
          <a:prstGeom prst="rect">
            <a:avLst/>
          </a:prstGeom>
        </p:spPr>
        <p:txBody>
          <a:bodyPr wrap="square">
            <a:spAutoFit/>
          </a:bodyPr>
          <a:lstStyle/>
          <a:p>
            <a:r>
              <a:rPr lang="en-US" sz="1200" dirty="0"/>
              <a:t>https://git.kernel.org/pub/scm/linux/kernel/git/torvalds/linux.git/tree/drivers/char/lp.c?h=v5.0-rc3</a:t>
            </a:r>
          </a:p>
        </p:txBody>
      </p:sp>
    </p:spTree>
    <p:extLst>
      <p:ext uri="{BB962C8B-B14F-4D97-AF65-F5344CB8AC3E}">
        <p14:creationId xmlns:p14="http://schemas.microsoft.com/office/powerpoint/2010/main" val="1695900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6119982" cy="762000"/>
          </a:xfrm>
        </p:spPr>
        <p:txBody>
          <a:bodyPr/>
          <a:lstStyle/>
          <a:p>
            <a:r>
              <a:rPr lang="en-US" dirty="0"/>
              <a:t>Temporarily Blocking Signals</a:t>
            </a:r>
          </a:p>
        </p:txBody>
      </p:sp>
      <p:sp>
        <p:nvSpPr>
          <p:cNvPr id="4" name="Text Box 4"/>
          <p:cNvSpPr txBox="1">
            <a:spLocks noChangeArrowheads="1"/>
          </p:cNvSpPr>
          <p:nvPr/>
        </p:nvSpPr>
        <p:spPr bwMode="auto">
          <a:xfrm>
            <a:off x="457200" y="1828800"/>
            <a:ext cx="8153400" cy="3293209"/>
          </a:xfrm>
          <a:prstGeom prst="rect">
            <a:avLst/>
          </a:prstGeom>
          <a:solidFill>
            <a:srgbClr val="F6F5BD"/>
          </a:solidFill>
          <a:ln w="3175">
            <a:solidFill>
              <a:schemeClr val="tx1"/>
            </a:solidFill>
            <a:miter lim="800000"/>
            <a:headEnd/>
            <a:tailEnd/>
          </a:ln>
          <a:effectLst/>
        </p:spPr>
        <p:txBody>
          <a:bodyPr wrap="square">
            <a:spAutoFit/>
          </a:bodyPr>
          <a:lstStyle/>
          <a:p>
            <a:r>
              <a:rPr lang="en-US" sz="1400" dirty="0">
                <a:solidFill>
                  <a:srgbClr val="000000"/>
                </a:solidFill>
                <a:latin typeface="Courier New"/>
                <a:cs typeface="Courier New"/>
              </a:rPr>
              <a:t> </a:t>
            </a:r>
            <a:r>
              <a:rPr lang="en-US" sz="1600" dirty="0">
                <a:solidFill>
                  <a:srgbClr val="000000"/>
                </a:solidFill>
                <a:latin typeface="Courier New"/>
                <a:cs typeface="Courier New"/>
              </a:rPr>
              <a:t>   </a:t>
            </a:r>
            <a:r>
              <a:rPr lang="en-US" sz="1600" dirty="0" err="1">
                <a:solidFill>
                  <a:srgbClr val="2D961E"/>
                </a:solidFill>
                <a:latin typeface="Courier New"/>
                <a:cs typeface="Courier New"/>
              </a:rPr>
              <a:t>sigset_t</a:t>
            </a:r>
            <a:r>
              <a:rPr lang="en-US" sz="1600" dirty="0">
                <a:solidFill>
                  <a:srgbClr val="000000"/>
                </a:solidFill>
                <a:latin typeface="Courier New"/>
                <a:cs typeface="Courier New"/>
              </a:rPr>
              <a:t> </a:t>
            </a:r>
            <a:r>
              <a:rPr lang="en-US" sz="1600" dirty="0">
                <a:solidFill>
                  <a:srgbClr val="C1651C"/>
                </a:solidFill>
                <a:latin typeface="Courier New"/>
                <a:cs typeface="Courier New"/>
              </a:rPr>
              <a:t>mask</a:t>
            </a:r>
            <a:r>
              <a:rPr lang="en-US" sz="1600" dirty="0">
                <a:solidFill>
                  <a:srgbClr val="000000"/>
                </a:solidFill>
                <a:latin typeface="Courier New"/>
                <a:cs typeface="Courier New"/>
              </a:rPr>
              <a:t>, </a:t>
            </a:r>
            <a:r>
              <a:rPr lang="en-US" sz="1600" dirty="0" err="1">
                <a:solidFill>
                  <a:srgbClr val="C1651C"/>
                </a:solidFill>
                <a:latin typeface="Courier New"/>
                <a:cs typeface="Courier New"/>
              </a:rPr>
              <a:t>prev_mask</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sigemptyset</a:t>
            </a:r>
            <a:r>
              <a:rPr lang="en-US" sz="1600" dirty="0">
                <a:solidFill>
                  <a:srgbClr val="000000"/>
                </a:solidFill>
                <a:latin typeface="Courier New"/>
                <a:cs typeface="Courier New"/>
              </a:rPr>
              <a:t>(&amp;mask);</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sigaddset</a:t>
            </a:r>
            <a:r>
              <a:rPr lang="en-US" sz="1600" dirty="0">
                <a:solidFill>
                  <a:srgbClr val="000000"/>
                </a:solidFill>
                <a:latin typeface="Courier New"/>
                <a:cs typeface="Courier New"/>
              </a:rPr>
              <a:t>(&amp;mask, SIGINT);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Block SIGINT and save previous blocked set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(SIG_BLOCK, &amp;mask, &amp;</a:t>
            </a:r>
            <a:r>
              <a:rPr lang="en-US" sz="1600" dirty="0" err="1">
                <a:solidFill>
                  <a:srgbClr val="000000"/>
                </a:solidFill>
                <a:latin typeface="Courier New"/>
                <a:cs typeface="Courier New"/>
              </a:rPr>
              <a:t>prev_mask</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chemeClr val="accent6">
                    <a:lumMod val="60000"/>
                    <a:lumOff val="40000"/>
                  </a:schemeClr>
                </a:solidFill>
                <a:latin typeface="Courier New"/>
                <a:cs typeface="Courier New"/>
              </a:rPr>
              <a:t>/* Code region that will not be interrupted by SIGINT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Restore previous blocked set, unblocking SIGINT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(SIG_SETMASK, &amp;</a:t>
            </a:r>
            <a:r>
              <a:rPr lang="en-US" sz="1600" dirty="0" err="1">
                <a:solidFill>
                  <a:srgbClr val="000000"/>
                </a:solidFill>
                <a:latin typeface="Courier New"/>
                <a:cs typeface="Courier New"/>
              </a:rPr>
              <a:t>prev_mask</a:t>
            </a:r>
            <a:r>
              <a:rPr lang="en-US" sz="1600" dirty="0">
                <a:solidFill>
                  <a:srgbClr val="000000"/>
                </a:solidFill>
                <a:latin typeface="Courier New"/>
                <a:cs typeface="Courier New"/>
              </a:rPr>
              <a:t>,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p:txBody>
      </p:sp>
      <p:sp>
        <p:nvSpPr>
          <p:cNvPr id="3" name="TextBox 2"/>
          <p:cNvSpPr txBox="1"/>
          <p:nvPr/>
        </p:nvSpPr>
        <p:spPr>
          <a:xfrm rot="16200000">
            <a:off x="513666" y="3448735"/>
            <a:ext cx="838200" cy="646331"/>
          </a:xfrm>
          <a:prstGeom prst="rect">
            <a:avLst/>
          </a:prstGeom>
          <a:noFill/>
        </p:spPr>
        <p:txBody>
          <a:bodyPr wrap="square" rtlCol="0">
            <a:spAutoFit/>
          </a:bodyPr>
          <a:lstStyle/>
          <a:p>
            <a:r>
              <a:rPr lang="en-US" sz="3600" dirty="0">
                <a:latin typeface="Calibri" pitchFamily="34" charset="0"/>
              </a:rPr>
              <a:t>…</a:t>
            </a:r>
          </a:p>
        </p:txBody>
      </p:sp>
    </p:spTree>
    <p:extLst>
      <p:ext uri="{BB962C8B-B14F-4D97-AF65-F5344CB8AC3E}">
        <p14:creationId xmlns:p14="http://schemas.microsoft.com/office/powerpoint/2010/main" val="2456987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Signal Handling</a:t>
            </a:r>
          </a:p>
        </p:txBody>
      </p:sp>
      <p:sp>
        <p:nvSpPr>
          <p:cNvPr id="3" name="Content Placeholder 2"/>
          <p:cNvSpPr>
            <a:spLocks noGrp="1"/>
          </p:cNvSpPr>
          <p:nvPr>
            <p:ph idx="1"/>
          </p:nvPr>
        </p:nvSpPr>
        <p:spPr>
          <a:xfrm>
            <a:off x="381000" y="1362075"/>
            <a:ext cx="7896225" cy="4972050"/>
          </a:xfrm>
        </p:spPr>
        <p:txBody>
          <a:bodyPr/>
          <a:lstStyle/>
          <a:p>
            <a:r>
              <a:rPr lang="en-US" dirty="0"/>
              <a:t>Handlers are tricky because they are concurrent with main program and share the same global data structures</a:t>
            </a:r>
          </a:p>
          <a:p>
            <a:pPr lvl="1"/>
            <a:r>
              <a:rPr lang="en-US" dirty="0"/>
              <a:t>Shared data structures can become corrupted.</a:t>
            </a:r>
          </a:p>
          <a:p>
            <a:pPr lvl="1"/>
            <a:endParaRPr lang="en-US" dirty="0"/>
          </a:p>
          <a:p>
            <a:r>
              <a:rPr lang="en-US" dirty="0"/>
              <a:t>We’ll explore concurrency issues later in the term</a:t>
            </a:r>
          </a:p>
          <a:p>
            <a:pPr marL="457200" lvl="1" indent="0">
              <a:buNone/>
            </a:pPr>
            <a:endParaRPr lang="en-US" dirty="0"/>
          </a:p>
          <a:p>
            <a:r>
              <a:rPr lang="en-US" dirty="0"/>
              <a:t>For now here are some guidelines to help you avoid trouble.</a:t>
            </a:r>
          </a:p>
        </p:txBody>
      </p:sp>
    </p:spTree>
    <p:extLst>
      <p:ext uri="{BB962C8B-B14F-4D97-AF65-F5344CB8AC3E}">
        <p14:creationId xmlns:p14="http://schemas.microsoft.com/office/powerpoint/2010/main" val="1861070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304800"/>
            <a:ext cx="7592093" cy="762000"/>
          </a:xfrm>
        </p:spPr>
        <p:txBody>
          <a:bodyPr/>
          <a:lstStyle/>
          <a:p>
            <a:r>
              <a:rPr lang="en-US" dirty="0"/>
              <a:t>Guidelines for Writing Safe Handlers	</a:t>
            </a:r>
          </a:p>
        </p:txBody>
      </p:sp>
      <p:sp>
        <p:nvSpPr>
          <p:cNvPr id="3" name="Content Placeholder 2"/>
          <p:cNvSpPr>
            <a:spLocks noGrp="1"/>
          </p:cNvSpPr>
          <p:nvPr>
            <p:ph idx="1"/>
          </p:nvPr>
        </p:nvSpPr>
        <p:spPr>
          <a:xfrm>
            <a:off x="396875" y="1219200"/>
            <a:ext cx="8442325" cy="5267325"/>
          </a:xfrm>
        </p:spPr>
        <p:txBody>
          <a:bodyPr>
            <a:normAutofit lnSpcReduction="10000"/>
          </a:bodyPr>
          <a:lstStyle/>
          <a:p>
            <a:r>
              <a:rPr lang="en-US" dirty="0"/>
              <a:t>G0: Keep your handlers as simple as possible</a:t>
            </a:r>
          </a:p>
          <a:p>
            <a:pPr lvl="1"/>
            <a:r>
              <a:rPr lang="en-US" dirty="0"/>
              <a:t>e.g., set a global flag and return</a:t>
            </a:r>
          </a:p>
          <a:p>
            <a:r>
              <a:rPr lang="en-US" dirty="0"/>
              <a:t>G1: Call only </a:t>
            </a:r>
            <a:r>
              <a:rPr lang="en-US" dirty="0" err="1"/>
              <a:t>async</a:t>
            </a:r>
            <a:r>
              <a:rPr lang="en-US" dirty="0"/>
              <a:t>-signal-safe functions in your handlers</a:t>
            </a:r>
          </a:p>
          <a:p>
            <a:pPr lvl="1"/>
            <a:r>
              <a:rPr lang="en-US" dirty="0" err="1">
                <a:latin typeface="Courier New"/>
                <a:cs typeface="Courier New"/>
              </a:rPr>
              <a:t>printf</a:t>
            </a:r>
            <a:r>
              <a:rPr lang="en-US" dirty="0">
                <a:latin typeface="Courier New"/>
                <a:cs typeface="Courier New"/>
              </a:rPr>
              <a:t>, </a:t>
            </a:r>
            <a:r>
              <a:rPr lang="en-US" dirty="0" err="1">
                <a:latin typeface="Courier New"/>
                <a:cs typeface="Courier New"/>
              </a:rPr>
              <a:t>sprintf</a:t>
            </a:r>
            <a:r>
              <a:rPr lang="en-US" dirty="0"/>
              <a:t>,  </a:t>
            </a:r>
            <a:r>
              <a:rPr lang="en-US" dirty="0" err="1">
                <a:latin typeface="Courier New"/>
                <a:cs typeface="Courier New"/>
              </a:rPr>
              <a:t>malloc</a:t>
            </a:r>
            <a:r>
              <a:rPr lang="en-US" dirty="0"/>
              <a:t>, and </a:t>
            </a:r>
            <a:r>
              <a:rPr lang="en-US" dirty="0">
                <a:latin typeface="Courier New"/>
                <a:cs typeface="Courier New"/>
              </a:rPr>
              <a:t>exit</a:t>
            </a:r>
            <a:r>
              <a:rPr lang="en-US" dirty="0"/>
              <a:t> are not safe!</a:t>
            </a:r>
          </a:p>
          <a:p>
            <a:r>
              <a:rPr lang="en-US" dirty="0"/>
              <a:t>G2: Save and restore </a:t>
            </a:r>
            <a:r>
              <a:rPr lang="en-US" dirty="0" err="1">
                <a:latin typeface="Courier New"/>
                <a:cs typeface="Courier New"/>
              </a:rPr>
              <a:t>errno</a:t>
            </a:r>
            <a:r>
              <a:rPr lang="en-US" dirty="0"/>
              <a:t> on entry and exit</a:t>
            </a:r>
          </a:p>
          <a:p>
            <a:pPr lvl="1"/>
            <a:r>
              <a:rPr lang="en-US" dirty="0"/>
              <a:t>So that other handlers don’t overwrite your value of </a:t>
            </a:r>
            <a:r>
              <a:rPr lang="en-US" dirty="0" err="1">
                <a:latin typeface="Courier New"/>
                <a:cs typeface="Courier New"/>
              </a:rPr>
              <a:t>errno</a:t>
            </a:r>
            <a:r>
              <a:rPr lang="en-US" dirty="0"/>
              <a:t>	</a:t>
            </a:r>
          </a:p>
          <a:p>
            <a:r>
              <a:rPr lang="en-US" dirty="0"/>
              <a:t>G3: Protect accesses to shared data structures by temporarily blocking all signals</a:t>
            </a:r>
          </a:p>
          <a:p>
            <a:pPr lvl="1"/>
            <a:r>
              <a:rPr lang="en-US" dirty="0"/>
              <a:t>To prevent possible corruption</a:t>
            </a:r>
          </a:p>
          <a:p>
            <a:r>
              <a:rPr lang="en-US" dirty="0"/>
              <a:t>G4: Declare global variables as </a:t>
            </a:r>
            <a:r>
              <a:rPr lang="en-US" dirty="0">
                <a:latin typeface="Courier New"/>
                <a:cs typeface="Courier New"/>
              </a:rPr>
              <a:t>volatile</a:t>
            </a:r>
          </a:p>
          <a:p>
            <a:pPr lvl="1"/>
            <a:r>
              <a:rPr lang="en-US" dirty="0">
                <a:latin typeface="+mn-lt"/>
                <a:cs typeface="Courier New"/>
              </a:rPr>
              <a:t>To prevent compiler from storing them in a register</a:t>
            </a:r>
          </a:p>
          <a:p>
            <a:r>
              <a:rPr lang="en-US" dirty="0">
                <a:latin typeface="+mn-lt"/>
                <a:cs typeface="Courier New"/>
              </a:rPr>
              <a:t>G5: Declare global flags as </a:t>
            </a:r>
            <a:r>
              <a:rPr lang="en-US" dirty="0">
                <a:latin typeface="Courier New"/>
                <a:cs typeface="Courier New"/>
              </a:rPr>
              <a:t>volatile </a:t>
            </a:r>
            <a:r>
              <a:rPr lang="en-US" dirty="0" err="1">
                <a:latin typeface="Courier New"/>
                <a:cs typeface="Courier New"/>
              </a:rPr>
              <a:t>sig_atomic_t</a:t>
            </a:r>
            <a:endParaRPr lang="en-US" dirty="0">
              <a:latin typeface="Courier New"/>
              <a:cs typeface="Courier New"/>
            </a:endParaRPr>
          </a:p>
          <a:p>
            <a:pPr lvl="1"/>
            <a:r>
              <a:rPr lang="en-US" i="1" dirty="0">
                <a:latin typeface="+mn-lt"/>
                <a:cs typeface="Courier New"/>
              </a:rPr>
              <a:t>flag</a:t>
            </a:r>
            <a:r>
              <a:rPr lang="en-US" dirty="0">
                <a:latin typeface="+mn-lt"/>
                <a:cs typeface="Courier New"/>
              </a:rPr>
              <a:t>: variable that is only read or written (e.g. flag = 1, not flag++)</a:t>
            </a:r>
          </a:p>
          <a:p>
            <a:pPr lvl="1"/>
            <a:r>
              <a:rPr lang="en-US" dirty="0">
                <a:latin typeface="+mn-lt"/>
                <a:cs typeface="Courier New"/>
              </a:rPr>
              <a:t>Flag declared this way does not need to be protected  like other </a:t>
            </a:r>
            <a:r>
              <a:rPr lang="en-US" dirty="0" err="1">
                <a:latin typeface="+mn-lt"/>
                <a:cs typeface="Courier New"/>
              </a:rPr>
              <a:t>globals</a:t>
            </a:r>
            <a:endParaRPr lang="en-US" dirty="0">
              <a:latin typeface="+mn-lt"/>
              <a:cs typeface="Courier New"/>
            </a:endParaRPr>
          </a:p>
        </p:txBody>
      </p:sp>
    </p:spTree>
    <p:extLst>
      <p:ext uri="{BB962C8B-B14F-4D97-AF65-F5344CB8AC3E}">
        <p14:creationId xmlns:p14="http://schemas.microsoft.com/office/powerpoint/2010/main" val="287514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-Signal-Safety	</a:t>
            </a:r>
          </a:p>
        </p:txBody>
      </p:sp>
      <p:sp>
        <p:nvSpPr>
          <p:cNvPr id="3" name="Content Placeholder 2"/>
          <p:cNvSpPr>
            <a:spLocks noGrp="1"/>
          </p:cNvSpPr>
          <p:nvPr>
            <p:ph idx="1"/>
          </p:nvPr>
        </p:nvSpPr>
        <p:spPr>
          <a:xfrm>
            <a:off x="396875" y="1362075"/>
            <a:ext cx="8670925" cy="3743325"/>
          </a:xfrm>
        </p:spPr>
        <p:txBody>
          <a:bodyPr/>
          <a:lstStyle/>
          <a:p>
            <a:r>
              <a:rPr lang="en-US" dirty="0">
                <a:latin typeface="Calibri"/>
                <a:cs typeface="Calibri"/>
              </a:rPr>
              <a:t>Function is </a:t>
            </a:r>
            <a:r>
              <a:rPr lang="en-US" i="1" dirty="0" err="1">
                <a:solidFill>
                  <a:srgbClr val="990000"/>
                </a:solidFill>
                <a:latin typeface="Calibri"/>
                <a:cs typeface="Calibri"/>
              </a:rPr>
              <a:t>async</a:t>
            </a:r>
            <a:r>
              <a:rPr lang="en-US" i="1" dirty="0">
                <a:solidFill>
                  <a:srgbClr val="990000"/>
                </a:solidFill>
                <a:latin typeface="Calibri"/>
                <a:cs typeface="Calibri"/>
              </a:rPr>
              <a:t>-signal-safe </a:t>
            </a:r>
            <a:r>
              <a:rPr lang="en-US" dirty="0">
                <a:latin typeface="Calibri"/>
                <a:cs typeface="Calibri"/>
              </a:rPr>
              <a:t>if either reentrant (e.g., all variables stored on stack frame, CS:APP3e 12.7.2) or non-interruptible by signals</a:t>
            </a:r>
          </a:p>
          <a:p>
            <a:r>
              <a:rPr lang="en-US" dirty="0" err="1">
                <a:latin typeface="Calibri"/>
                <a:cs typeface="Calibri"/>
              </a:rPr>
              <a:t>Posix</a:t>
            </a:r>
            <a:r>
              <a:rPr lang="en-US" dirty="0">
                <a:latin typeface="Calibri"/>
                <a:cs typeface="Calibri"/>
              </a:rPr>
              <a:t> guarantees 117 functions to be </a:t>
            </a:r>
            <a:r>
              <a:rPr lang="en-US" dirty="0" err="1">
                <a:latin typeface="Calibri"/>
                <a:cs typeface="Calibri"/>
              </a:rPr>
              <a:t>async</a:t>
            </a:r>
            <a:r>
              <a:rPr lang="en-US" dirty="0">
                <a:latin typeface="Calibri"/>
                <a:cs typeface="Calibri"/>
              </a:rPr>
              <a:t>-signal-safe </a:t>
            </a:r>
          </a:p>
          <a:p>
            <a:pPr lvl="1"/>
            <a:r>
              <a:rPr lang="en-US" dirty="0">
                <a:latin typeface="Calibri"/>
                <a:cs typeface="Calibri"/>
              </a:rPr>
              <a:t>Source: “</a:t>
            </a:r>
            <a:r>
              <a:rPr lang="en-US" dirty="0">
                <a:latin typeface="Courier New"/>
                <a:cs typeface="Courier New"/>
              </a:rPr>
              <a:t>man 7 signal-safety</a:t>
            </a:r>
            <a:r>
              <a:rPr lang="en-US" dirty="0">
                <a:latin typeface="Calibri"/>
                <a:cs typeface="Calibri"/>
              </a:rPr>
              <a:t>”</a:t>
            </a:r>
          </a:p>
          <a:p>
            <a:pPr lvl="1"/>
            <a:r>
              <a:rPr lang="en-US" dirty="0">
                <a:latin typeface="+mn-lt"/>
                <a:cs typeface="Courier New"/>
              </a:rPr>
              <a:t>Popular functions on the list:</a:t>
            </a:r>
          </a:p>
          <a:p>
            <a:pPr lvl="2"/>
            <a:r>
              <a:rPr lang="en-US" dirty="0">
                <a:latin typeface="Courier New"/>
                <a:cs typeface="Courier New"/>
              </a:rPr>
              <a:t>_exit, write, wait, </a:t>
            </a:r>
            <a:r>
              <a:rPr lang="en-US" dirty="0" err="1">
                <a:latin typeface="Courier New"/>
                <a:cs typeface="Courier New"/>
              </a:rPr>
              <a:t>waitpid</a:t>
            </a:r>
            <a:r>
              <a:rPr lang="en-US" dirty="0">
                <a:latin typeface="Courier New"/>
                <a:cs typeface="Courier New"/>
              </a:rPr>
              <a:t>, sleep, kill</a:t>
            </a:r>
          </a:p>
          <a:p>
            <a:pPr lvl="1"/>
            <a:r>
              <a:rPr lang="en-US" dirty="0">
                <a:latin typeface="+mn-lt"/>
                <a:cs typeface="Courier New"/>
              </a:rPr>
              <a:t>Popular functions that are </a:t>
            </a:r>
            <a:r>
              <a:rPr lang="en-US" b="1" dirty="0">
                <a:solidFill>
                  <a:srgbClr val="FF0000"/>
                </a:solidFill>
                <a:latin typeface="+mn-lt"/>
                <a:cs typeface="Courier New"/>
              </a:rPr>
              <a:t>not</a:t>
            </a:r>
            <a:r>
              <a:rPr lang="en-US" dirty="0">
                <a:latin typeface="+mn-lt"/>
                <a:cs typeface="Courier New"/>
              </a:rPr>
              <a:t> on the list:</a:t>
            </a:r>
          </a:p>
          <a:p>
            <a:pPr lvl="2"/>
            <a:r>
              <a:rPr lang="en-US" dirty="0" err="1">
                <a:latin typeface="Courier New"/>
                <a:cs typeface="Courier New"/>
              </a:rPr>
              <a:t>printf</a:t>
            </a:r>
            <a:r>
              <a:rPr lang="en-US" dirty="0">
                <a:latin typeface="+mn-lt"/>
                <a:cs typeface="Courier New"/>
              </a:rPr>
              <a:t>,  </a:t>
            </a:r>
            <a:r>
              <a:rPr lang="en-US" dirty="0" err="1">
                <a:latin typeface="Courier New"/>
                <a:cs typeface="Courier New"/>
              </a:rPr>
              <a:t>sprintf</a:t>
            </a:r>
            <a:r>
              <a:rPr lang="en-US" dirty="0">
                <a:latin typeface="+mn-lt"/>
                <a:cs typeface="Courier New"/>
              </a:rPr>
              <a:t>,</a:t>
            </a:r>
            <a:r>
              <a:rPr lang="en-US" dirty="0">
                <a:latin typeface="Courier New"/>
                <a:cs typeface="Courier New"/>
              </a:rPr>
              <a:t> </a:t>
            </a:r>
            <a:r>
              <a:rPr lang="en-US" dirty="0" err="1">
                <a:latin typeface="Courier New"/>
                <a:cs typeface="Courier New"/>
              </a:rPr>
              <a:t>malloc</a:t>
            </a:r>
            <a:r>
              <a:rPr lang="en-US" dirty="0">
                <a:latin typeface="Courier New"/>
                <a:cs typeface="Courier New"/>
              </a:rPr>
              <a:t>, exit </a:t>
            </a:r>
          </a:p>
          <a:p>
            <a:pPr lvl="2"/>
            <a:r>
              <a:rPr lang="en-US" dirty="0">
                <a:latin typeface="Calibri"/>
                <a:cs typeface="Calibri"/>
              </a:rPr>
              <a:t>Unfortunate fact: </a:t>
            </a:r>
            <a:r>
              <a:rPr lang="en-US" dirty="0">
                <a:latin typeface="Courier New"/>
                <a:cs typeface="Courier New"/>
              </a:rPr>
              <a:t>write</a:t>
            </a:r>
            <a:r>
              <a:rPr lang="en-US" dirty="0">
                <a:latin typeface="Calibri"/>
                <a:cs typeface="Calibri"/>
              </a:rPr>
              <a:t> is the only </a:t>
            </a:r>
            <a:r>
              <a:rPr lang="en-US" dirty="0" err="1">
                <a:latin typeface="Calibri"/>
                <a:cs typeface="Calibri"/>
              </a:rPr>
              <a:t>async</a:t>
            </a:r>
            <a:r>
              <a:rPr lang="en-US" dirty="0">
                <a:latin typeface="Calibri"/>
                <a:cs typeface="Calibri"/>
              </a:rPr>
              <a:t>-signal-safe output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a:t>Safe Formatted Output: Option #1</a:t>
            </a:r>
          </a:p>
        </p:txBody>
      </p:sp>
      <p:sp>
        <p:nvSpPr>
          <p:cNvPr id="3" name="Content Placeholder 2"/>
          <p:cNvSpPr>
            <a:spLocks noGrp="1"/>
          </p:cNvSpPr>
          <p:nvPr>
            <p:ph idx="1"/>
          </p:nvPr>
        </p:nvSpPr>
        <p:spPr>
          <a:xfrm>
            <a:off x="396875" y="1143000"/>
            <a:ext cx="8345006" cy="2057400"/>
          </a:xfrm>
        </p:spPr>
        <p:txBody>
          <a:bodyPr/>
          <a:lstStyle/>
          <a:p>
            <a:r>
              <a:rPr lang="en-US" dirty="0"/>
              <a:t>Use the reentrant SIO (Safe I/O library) from </a:t>
            </a:r>
            <a:r>
              <a:rPr lang="en-US" dirty="0" err="1">
                <a:latin typeface="Courier New"/>
                <a:cs typeface="Courier New"/>
              </a:rPr>
              <a:t>csapp.c</a:t>
            </a:r>
            <a:r>
              <a:rPr lang="en-US" dirty="0"/>
              <a:t> in your handlers</a:t>
            </a:r>
          </a:p>
          <a:p>
            <a:pPr lvl="1"/>
            <a:r>
              <a:rPr lang="en-US" dirty="0" err="1">
                <a:latin typeface="Courier New"/>
                <a:cs typeface="Courier New"/>
              </a:rPr>
              <a:t>ssize_t</a:t>
            </a:r>
            <a:r>
              <a:rPr lang="en-US" dirty="0">
                <a:latin typeface="Courier New"/>
                <a:cs typeface="Courier New"/>
              </a:rPr>
              <a:t> </a:t>
            </a:r>
            <a:r>
              <a:rPr lang="en-US" dirty="0" err="1">
                <a:latin typeface="Courier New"/>
                <a:cs typeface="Courier New"/>
              </a:rPr>
              <a:t>sio_puts</a:t>
            </a:r>
            <a:r>
              <a:rPr lang="en-US" dirty="0">
                <a:latin typeface="Courier New"/>
                <a:cs typeface="Courier New"/>
              </a:rPr>
              <a:t>(char s[]) /* Put string */</a:t>
            </a:r>
          </a:p>
          <a:p>
            <a:pPr lvl="1"/>
            <a:r>
              <a:rPr lang="en-US" dirty="0" err="1">
                <a:latin typeface="Courier New"/>
                <a:cs typeface="Courier New"/>
              </a:rPr>
              <a:t>ssize_t</a:t>
            </a:r>
            <a:r>
              <a:rPr lang="en-US" dirty="0">
                <a:latin typeface="Courier New"/>
                <a:cs typeface="Courier New"/>
              </a:rPr>
              <a:t> </a:t>
            </a:r>
            <a:r>
              <a:rPr lang="en-US" dirty="0" err="1">
                <a:latin typeface="Courier New"/>
                <a:cs typeface="Courier New"/>
              </a:rPr>
              <a:t>sio_putl</a:t>
            </a:r>
            <a:r>
              <a:rPr lang="en-US" dirty="0">
                <a:latin typeface="Courier New"/>
                <a:cs typeface="Courier New"/>
              </a:rPr>
              <a:t>(long v)   /* Put long */</a:t>
            </a:r>
          </a:p>
          <a:p>
            <a:pPr lvl="1"/>
            <a:r>
              <a:rPr lang="en-US" dirty="0">
                <a:latin typeface="Courier New"/>
                <a:cs typeface="Courier New"/>
              </a:rPr>
              <a:t>void </a:t>
            </a:r>
            <a:r>
              <a:rPr lang="en-US" dirty="0" err="1">
                <a:latin typeface="Courier New"/>
                <a:cs typeface="Courier New"/>
              </a:rPr>
              <a:t>sio_error</a:t>
            </a:r>
            <a:r>
              <a:rPr lang="en-US" dirty="0">
                <a:latin typeface="Courier New"/>
                <a:cs typeface="Courier New"/>
              </a:rPr>
              <a:t>(char s[])   /* Put </a:t>
            </a:r>
            <a:r>
              <a:rPr lang="en-US" dirty="0" err="1">
                <a:latin typeface="Courier New"/>
                <a:cs typeface="Courier New"/>
              </a:rPr>
              <a:t>msg</a:t>
            </a:r>
            <a:r>
              <a:rPr lang="en-US" dirty="0">
                <a:latin typeface="Courier New"/>
                <a:cs typeface="Courier New"/>
              </a:rPr>
              <a:t> &amp; exit */</a:t>
            </a:r>
          </a:p>
        </p:txBody>
      </p:sp>
      <p:sp>
        <p:nvSpPr>
          <p:cNvPr id="7" name="Text Box 4"/>
          <p:cNvSpPr txBox="1">
            <a:spLocks noChangeArrowheads="1"/>
          </p:cNvSpPr>
          <p:nvPr/>
        </p:nvSpPr>
        <p:spPr bwMode="auto">
          <a:xfrm>
            <a:off x="275119" y="3581400"/>
            <a:ext cx="8466761" cy="2819400"/>
          </a:xfrm>
          <a:prstGeom prst="rect">
            <a:avLst/>
          </a:prstGeom>
          <a:solidFill>
            <a:srgbClr val="F6F5BD"/>
          </a:solidFill>
          <a:ln w="3175">
            <a:solidFill>
              <a:schemeClr val="tx1"/>
            </a:solidFill>
            <a:miter lim="800000"/>
            <a:headEnd/>
            <a:tailEnd/>
          </a:ln>
          <a:effectLst/>
        </p:spPr>
        <p:txBody>
          <a:bodyPr wrap="square">
            <a:no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err="1">
                <a:solidFill>
                  <a:srgbClr val="4A00FF"/>
                </a:solidFill>
                <a:latin typeface="Courier New"/>
                <a:cs typeface="Courier New"/>
              </a:rPr>
              <a:t>sigint_handler</a:t>
            </a:r>
            <a:r>
              <a:rPr lang="en-US" sz="1800" dirty="0">
                <a:solidFill>
                  <a:srgbClr val="000000"/>
                </a:solidFill>
                <a:latin typeface="Courier New"/>
                <a:cs typeface="Courier New"/>
              </a:rPr>
              <a:t>(</a:t>
            </a:r>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sig</a:t>
            </a:r>
            <a:r>
              <a:rPr lang="en-US" sz="1800" dirty="0">
                <a:solidFill>
                  <a:srgbClr val="000000"/>
                </a:solidFill>
                <a:latin typeface="Courier New"/>
                <a:cs typeface="Courier New"/>
              </a:rPr>
              <a:t>) </a:t>
            </a:r>
            <a:r>
              <a:rPr lang="en-US" sz="1800" dirty="0">
                <a:solidFill>
                  <a:srgbClr val="CB2418"/>
                </a:solidFill>
                <a:latin typeface="Courier New"/>
                <a:cs typeface="Courier New"/>
              </a:rPr>
              <a:t>/* Safe SIGINT handler */</a:t>
            </a:r>
            <a:endParaRPr lang="en-US" sz="1800" dirty="0">
              <a:solidFill>
                <a:srgbClr val="000000"/>
              </a:solidFill>
              <a:latin typeface="Courier New"/>
              <a:cs typeface="Courier New"/>
            </a:endParaRPr>
          </a:p>
          <a:p>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sio_puts</a:t>
            </a:r>
            <a:r>
              <a:rPr lang="en-US" sz="1800" dirty="0">
                <a:solidFill>
                  <a:srgbClr val="000000"/>
                </a:solidFill>
                <a:latin typeface="Courier New"/>
                <a:cs typeface="Courier New"/>
              </a:rPr>
              <a:t>(</a:t>
            </a:r>
            <a:r>
              <a:rPr lang="en-US" sz="1800" dirty="0">
                <a:solidFill>
                  <a:srgbClr val="9D206F"/>
                </a:solidFill>
                <a:latin typeface="Courier New"/>
                <a:cs typeface="Courier New"/>
              </a:rPr>
              <a:t>"So you think you can stop the bomb</a:t>
            </a:r>
            <a:r>
              <a:rPr lang="en-US" sz="1800" dirty="0">
                <a:solidFill>
                  <a:srgbClr val="AF3782"/>
                </a:solidFill>
                <a:latin typeface="Courier New" panose="02070309020205020404" pitchFamily="49" charset="0"/>
                <a:cs typeface="Courier New" panose="02070309020205020404" pitchFamily="49" charset="0"/>
              </a:rPr>
              <a:t>"</a:t>
            </a:r>
            <a:endParaRPr lang="en-US" sz="1800" dirty="0">
              <a:solidFill>
                <a:srgbClr val="9D206F"/>
              </a:solidFill>
              <a:latin typeface="Courier New"/>
              <a:cs typeface="Courier New"/>
            </a:endParaRPr>
          </a:p>
          <a:p>
            <a:r>
              <a:rPr lang="en-US" sz="1800" dirty="0">
                <a:solidFill>
                  <a:srgbClr val="9D206F"/>
                </a:solidFill>
                <a:latin typeface="Courier New"/>
                <a:cs typeface="Courier New"/>
              </a:rPr>
              <a:t>             </a:t>
            </a:r>
            <a:r>
              <a:rPr lang="en-US" sz="1800" dirty="0">
                <a:solidFill>
                  <a:srgbClr val="AF3782"/>
                </a:solidFill>
                <a:latin typeface="Courier New" panose="02070309020205020404" pitchFamily="49" charset="0"/>
                <a:cs typeface="Courier New" panose="02070309020205020404" pitchFamily="49" charset="0"/>
              </a:rPr>
              <a:t>"</a:t>
            </a:r>
            <a:r>
              <a:rPr lang="en-US" sz="1800" dirty="0">
                <a:solidFill>
                  <a:srgbClr val="9D206F"/>
                </a:solidFill>
                <a:latin typeface="Courier New"/>
                <a:cs typeface="Courier New"/>
              </a:rPr>
              <a:t> with ctrl-c, do you?\n"</a:t>
            </a:r>
            <a:r>
              <a:rPr lang="en-US" sz="1800" dirty="0">
                <a:solidFill>
                  <a:srgbClr val="000000"/>
                </a:solidFill>
                <a:latin typeface="Courier New"/>
                <a:cs typeface="Courier New"/>
              </a:rPr>
              <a:t>);</a:t>
            </a:r>
          </a:p>
          <a:p>
            <a:r>
              <a:rPr lang="nl-NL" sz="1800" dirty="0">
                <a:solidFill>
                  <a:srgbClr val="000000"/>
                </a:solidFill>
                <a:latin typeface="Courier New"/>
                <a:cs typeface="Courier New"/>
              </a:rPr>
              <a:t>    sleep(2);</a:t>
            </a:r>
          </a:p>
          <a:p>
            <a:r>
              <a:rPr lang="de-DE" sz="1800" dirty="0">
                <a:solidFill>
                  <a:srgbClr val="000000"/>
                </a:solidFill>
                <a:latin typeface="Courier New"/>
                <a:cs typeface="Courier New"/>
              </a:rPr>
              <a:t>    </a:t>
            </a:r>
            <a:r>
              <a:rPr lang="de-DE" sz="1800" dirty="0" err="1">
                <a:solidFill>
                  <a:srgbClr val="000000"/>
                </a:solidFill>
                <a:latin typeface="Courier New"/>
                <a:cs typeface="Courier New"/>
              </a:rPr>
              <a:t>sio_puts</a:t>
            </a:r>
            <a:r>
              <a:rPr lang="de-DE" sz="1800" dirty="0">
                <a:solidFill>
                  <a:srgbClr val="000000"/>
                </a:solidFill>
                <a:latin typeface="Courier New"/>
                <a:cs typeface="Courier New"/>
              </a:rPr>
              <a:t>(</a:t>
            </a:r>
            <a:r>
              <a:rPr lang="de-DE" sz="1800" dirty="0">
                <a:solidFill>
                  <a:srgbClr val="9D206F"/>
                </a:solidFill>
                <a:latin typeface="Courier New"/>
                <a:cs typeface="Courier New"/>
              </a:rPr>
              <a:t>"</a:t>
            </a:r>
            <a:r>
              <a:rPr lang="de-DE" sz="1800" dirty="0" err="1">
                <a:solidFill>
                  <a:srgbClr val="9D206F"/>
                </a:solidFill>
                <a:latin typeface="Courier New"/>
                <a:cs typeface="Courier New"/>
              </a:rPr>
              <a:t>Well</a:t>
            </a:r>
            <a:r>
              <a:rPr lang="de-DE" sz="1800" dirty="0">
                <a:solidFill>
                  <a:srgbClr val="9D206F"/>
                </a:solidFill>
                <a:latin typeface="Courier New"/>
                <a:cs typeface="Courier New"/>
              </a:rPr>
              <a:t>..."</a:t>
            </a:r>
            <a:r>
              <a:rPr lang="de-DE" sz="1800" dirty="0">
                <a:solidFill>
                  <a:srgbClr val="000000"/>
                </a:solidFill>
                <a:latin typeface="Courier New"/>
                <a:cs typeface="Courier New"/>
              </a:rPr>
              <a:t>);</a:t>
            </a:r>
          </a:p>
          <a:p>
            <a:r>
              <a:rPr lang="nl-NL" sz="1800" dirty="0">
                <a:solidFill>
                  <a:srgbClr val="000000"/>
                </a:solidFill>
                <a:latin typeface="Courier New"/>
                <a:cs typeface="Courier New"/>
              </a:rPr>
              <a:t>    sleep(1);</a:t>
            </a:r>
          </a:p>
          <a:p>
            <a:r>
              <a:rPr lang="nl-NL" sz="1800" dirty="0">
                <a:solidFill>
                  <a:srgbClr val="000000"/>
                </a:solidFill>
                <a:latin typeface="Courier New"/>
                <a:cs typeface="Courier New"/>
              </a:rPr>
              <a:t>    </a:t>
            </a:r>
            <a:r>
              <a:rPr lang="nl-NL" sz="1800" dirty="0" err="1">
                <a:solidFill>
                  <a:srgbClr val="000000"/>
                </a:solidFill>
                <a:latin typeface="Courier New"/>
                <a:cs typeface="Courier New"/>
              </a:rPr>
              <a:t>sio_puts</a:t>
            </a:r>
            <a:r>
              <a:rPr lang="nl-NL" sz="1800" dirty="0">
                <a:solidFill>
                  <a:srgbClr val="000000"/>
                </a:solidFill>
                <a:latin typeface="Courier New"/>
                <a:cs typeface="Courier New"/>
              </a:rPr>
              <a:t>(</a:t>
            </a:r>
            <a:r>
              <a:rPr lang="nl-NL" sz="1800" dirty="0">
                <a:solidFill>
                  <a:srgbClr val="9D206F"/>
                </a:solidFill>
                <a:latin typeface="Courier New"/>
                <a:cs typeface="Courier New"/>
              </a:rPr>
              <a:t>"OK. :-)\n"</a:t>
            </a:r>
            <a:r>
              <a:rPr lang="nl-NL" sz="1800" dirty="0">
                <a:solidFill>
                  <a:srgbClr val="000000"/>
                </a:solidFill>
                <a:latin typeface="Courier New"/>
                <a:cs typeface="Courier New"/>
              </a:rPr>
              <a:t>);</a:t>
            </a:r>
          </a:p>
          <a:p>
            <a:r>
              <a:rPr lang="nl-NL" sz="1800" dirty="0">
                <a:solidFill>
                  <a:srgbClr val="000000"/>
                </a:solidFill>
                <a:latin typeface="Courier New"/>
                <a:cs typeface="Courier New"/>
              </a:rPr>
              <a:t>    _exit(0);</a:t>
            </a:r>
          </a:p>
          <a:p>
            <a:r>
              <a:rPr lang="nl-NL" sz="1800" dirty="0">
                <a:solidFill>
                  <a:srgbClr val="000000"/>
                </a:solidFill>
                <a:latin typeface="Courier New"/>
                <a:cs typeface="Courier New"/>
              </a:rPr>
              <a:t>}</a:t>
            </a:r>
          </a:p>
          <a:p>
            <a:endParaRPr lang="en-US" sz="1800" dirty="0">
              <a:solidFill>
                <a:srgbClr val="000000"/>
              </a:solidFill>
              <a:latin typeface="Courier New"/>
              <a:cs typeface="Courier New"/>
            </a:endParaRPr>
          </a:p>
        </p:txBody>
      </p:sp>
      <p:sp>
        <p:nvSpPr>
          <p:cNvPr id="6" name="TextBox 5"/>
          <p:cNvSpPr txBox="1"/>
          <p:nvPr/>
        </p:nvSpPr>
        <p:spPr>
          <a:xfrm>
            <a:off x="7506000" y="6031468"/>
            <a:ext cx="1257000" cy="369332"/>
          </a:xfrm>
          <a:prstGeom prst="rect">
            <a:avLst/>
          </a:prstGeom>
          <a:noFill/>
        </p:spPr>
        <p:txBody>
          <a:bodyPr wrap="none" rtlCol="0">
            <a:spAutoFit/>
          </a:bodyPr>
          <a:lstStyle/>
          <a:p>
            <a:r>
              <a:rPr lang="en-US" sz="1800" dirty="0" err="1">
                <a:solidFill>
                  <a:srgbClr val="7F7F7F"/>
                </a:solidFill>
                <a:latin typeface="Calibri" pitchFamily="34" charset="0"/>
              </a:rPr>
              <a:t>sigintsafe.c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129294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a:t>Safe Formatted Output: Option #2</a:t>
            </a:r>
          </a:p>
        </p:txBody>
      </p:sp>
      <p:sp>
        <p:nvSpPr>
          <p:cNvPr id="3" name="Content Placeholder 2"/>
          <p:cNvSpPr>
            <a:spLocks noGrp="1"/>
          </p:cNvSpPr>
          <p:nvPr>
            <p:ph idx="1"/>
          </p:nvPr>
        </p:nvSpPr>
        <p:spPr>
          <a:xfrm>
            <a:off x="396875" y="1143000"/>
            <a:ext cx="7928418" cy="547577"/>
          </a:xfrm>
        </p:spPr>
        <p:txBody>
          <a:bodyPr/>
          <a:lstStyle/>
          <a:p>
            <a:r>
              <a:rPr lang="en-US" dirty="0"/>
              <a:t>Use the new &amp; improved reentrant </a:t>
            </a:r>
            <a:r>
              <a:rPr lang="en-US" dirty="0" err="1">
                <a:latin typeface="Courier New" panose="02070309020205020404" pitchFamily="49" charset="0"/>
                <a:cs typeface="Courier New" panose="02070309020205020404" pitchFamily="49" charset="0"/>
              </a:rPr>
              <a:t>sio_printf</a:t>
            </a:r>
            <a:r>
              <a:rPr lang="en-US" dirty="0"/>
              <a:t>!</a:t>
            </a:r>
          </a:p>
          <a:p>
            <a:pPr lvl="1"/>
            <a:r>
              <a:rPr lang="en-US" dirty="0"/>
              <a:t>Handles restricted class of </a:t>
            </a:r>
            <a:r>
              <a:rPr lang="en-US" dirty="0" err="1">
                <a:latin typeface="Courier New" panose="02070309020205020404" pitchFamily="49" charset="0"/>
                <a:cs typeface="Courier New" panose="02070309020205020404" pitchFamily="49" charset="0"/>
              </a:rPr>
              <a:t>printf</a:t>
            </a:r>
            <a:r>
              <a:rPr lang="en-US" dirty="0"/>
              <a:t> format strings</a:t>
            </a:r>
          </a:p>
          <a:p>
            <a:pPr lvl="2"/>
            <a:r>
              <a:rPr lang="en-US" dirty="0"/>
              <a:t>Recognizes: </a:t>
            </a:r>
            <a:r>
              <a:rPr lang="en-US" b="1" dirty="0">
                <a:latin typeface="Courier New" panose="02070309020205020404" pitchFamily="49" charset="0"/>
                <a:cs typeface="Courier New" panose="02070309020205020404" pitchFamily="49" charset="0"/>
              </a:rPr>
              <a:t>%c %s %d %u %x %%</a:t>
            </a:r>
          </a:p>
          <a:p>
            <a:pPr lvl="2"/>
            <a:r>
              <a:rPr lang="en-US" dirty="0"/>
              <a:t>Size designators ‘</a:t>
            </a:r>
            <a:r>
              <a:rPr lang="en-US" b="1" dirty="0">
                <a:latin typeface="Courier New" panose="02070309020205020404" pitchFamily="49" charset="0"/>
                <a:cs typeface="Courier New" panose="02070309020205020404" pitchFamily="49" charset="0"/>
              </a:rPr>
              <a:t>l</a:t>
            </a:r>
            <a:r>
              <a:rPr lang="en-US" dirty="0"/>
              <a:t>’ and ‘</a:t>
            </a:r>
            <a:r>
              <a:rPr lang="en-US" b="1" dirty="0">
                <a:latin typeface="Courier New" panose="02070309020205020404" pitchFamily="49" charset="0"/>
                <a:cs typeface="Courier New" panose="02070309020205020404" pitchFamily="49" charset="0"/>
              </a:rPr>
              <a:t>z</a:t>
            </a:r>
            <a:r>
              <a:rPr lang="en-US" dirty="0"/>
              <a:t>’</a:t>
            </a:r>
          </a:p>
        </p:txBody>
      </p:sp>
      <p:sp>
        <p:nvSpPr>
          <p:cNvPr id="7" name="Text Box 4"/>
          <p:cNvSpPr txBox="1">
            <a:spLocks noChangeArrowheads="1"/>
          </p:cNvSpPr>
          <p:nvPr/>
        </p:nvSpPr>
        <p:spPr bwMode="auto">
          <a:xfrm>
            <a:off x="444945" y="2837120"/>
            <a:ext cx="8466761" cy="3138377"/>
          </a:xfrm>
          <a:prstGeom prst="rect">
            <a:avLst/>
          </a:prstGeom>
          <a:solidFill>
            <a:srgbClr val="F6F5BD"/>
          </a:solidFill>
          <a:ln w="3175">
            <a:solidFill>
              <a:schemeClr val="tx1"/>
            </a:solidFill>
            <a:miter lim="800000"/>
            <a:headEnd/>
            <a:tailEnd/>
          </a:ln>
          <a:effectLst/>
        </p:spPr>
        <p:txBody>
          <a:bodyPr wrap="square">
            <a:noAutofit/>
          </a:bodyPr>
          <a:lstStyle/>
          <a:p>
            <a:r>
              <a:rPr lang="en-US" sz="1800" dirty="0">
                <a:solidFill>
                  <a:srgbClr val="34A327"/>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5E34FF"/>
                </a:solidFill>
                <a:latin typeface="Courier New" panose="02070309020205020404" pitchFamily="49" charset="0"/>
                <a:cs typeface="Courier New" panose="02070309020205020404" pitchFamily="49" charset="0"/>
              </a:rPr>
              <a:t>sigint_handler</a:t>
            </a:r>
            <a:r>
              <a:rPr lang="en-US" sz="1800" dirty="0">
                <a:solidFill>
                  <a:srgbClr val="000000"/>
                </a:solidFill>
                <a:latin typeface="Courier New" panose="02070309020205020404" pitchFamily="49" charset="0"/>
                <a:cs typeface="Courier New" panose="02070309020205020404" pitchFamily="49" charset="0"/>
              </a:rPr>
              <a:t>(</a:t>
            </a:r>
            <a:r>
              <a:rPr lang="en-US" sz="1800" dirty="0" err="1">
                <a:solidFill>
                  <a:srgbClr val="34A327"/>
                </a:solidFill>
                <a:latin typeface="Courier New" panose="02070309020205020404" pitchFamily="49" charset="0"/>
                <a:cs typeface="Courier New" panose="02070309020205020404" pitchFamily="49" charset="0"/>
              </a:rPr>
              <a:t>int</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CD7923"/>
                </a:solidFill>
                <a:latin typeface="Courier New" panose="02070309020205020404" pitchFamily="49" charset="0"/>
                <a:cs typeface="Courier New" panose="02070309020205020404" pitchFamily="49" charset="0"/>
              </a:rPr>
              <a:t>sig</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D7391E"/>
                </a:solidFill>
                <a:latin typeface="Courier New" panose="02070309020205020404" pitchFamily="49" charset="0"/>
                <a:cs typeface="Courier New" panose="02070309020205020404" pitchFamily="49" charset="0"/>
              </a:rPr>
              <a:t>/* Safe SIGINT handler */</a:t>
            </a:r>
          </a:p>
          <a:p>
            <a:r>
              <a:rPr lang="en-US" sz="1800" dirty="0">
                <a:solidFill>
                  <a:srgbClr val="000000"/>
                </a:solidFill>
                <a:latin typeface="Courier New" panose="02070309020205020404" pitchFamily="49" charset="0"/>
                <a:cs typeface="Courier New" panose="02070309020205020404" pitchFamily="49" charset="0"/>
              </a:rPr>
              <a:t>{</a:t>
            </a:r>
          </a:p>
          <a:p>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sio_printf</a:t>
            </a:r>
            <a:r>
              <a:rPr lang="en-US" sz="1800" dirty="0">
                <a:solidFill>
                  <a:srgbClr val="000000"/>
                </a:solidFill>
                <a:latin typeface="Courier New" panose="02070309020205020404" pitchFamily="49" charset="0"/>
                <a:cs typeface="Courier New" panose="02070309020205020404" pitchFamily="49" charset="0"/>
              </a:rPr>
              <a:t>(</a:t>
            </a:r>
            <a:r>
              <a:rPr lang="en-US" sz="1800" dirty="0">
                <a:solidFill>
                  <a:srgbClr val="AF3782"/>
                </a:solidFill>
                <a:latin typeface="Courier New" panose="02070309020205020404" pitchFamily="49" charset="0"/>
                <a:cs typeface="Courier New" panose="02070309020205020404" pitchFamily="49" charset="0"/>
              </a:rPr>
              <a:t>"So you think you can stop the bomb"</a:t>
            </a:r>
          </a:p>
          <a:p>
            <a:r>
              <a:rPr lang="en-US" sz="1800" dirty="0">
                <a:solidFill>
                  <a:srgbClr val="AF3782"/>
                </a:solidFill>
                <a:latin typeface="Courier New" panose="02070309020205020404" pitchFamily="49" charset="0"/>
                <a:cs typeface="Courier New" panose="02070309020205020404" pitchFamily="49" charset="0"/>
              </a:rPr>
              <a:t>               " (process %d) with ctrl-%c, do you?\n"</a:t>
            </a:r>
            <a:r>
              <a:rPr lang="en-US" sz="1800" dirty="0">
                <a:solidFill>
                  <a:srgbClr val="000000"/>
                </a:solidFill>
                <a:latin typeface="Courier New" panose="02070309020205020404" pitchFamily="49" charset="0"/>
                <a:cs typeface="Courier New" panose="02070309020205020404" pitchFamily="49" charset="0"/>
              </a:rPr>
              <a:t>,</a:t>
            </a:r>
            <a:endParaRPr lang="en-US" sz="1800" dirty="0">
              <a:solidFill>
                <a:srgbClr val="AF3782"/>
              </a:solidFill>
              <a:latin typeface="Courier New" panose="02070309020205020404" pitchFamily="49" charset="0"/>
              <a:cs typeface="Courier New" panose="02070309020205020404" pitchFamily="49" charset="0"/>
            </a:endParaRPr>
          </a:p>
          <a:p>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34A327"/>
                </a:solidFill>
                <a:latin typeface="Courier New" panose="02070309020205020404" pitchFamily="49" charset="0"/>
                <a:cs typeface="Courier New" panose="02070309020205020404" pitchFamily="49" charset="0"/>
              </a:rPr>
              <a:t>int</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getpid</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AF3782"/>
                </a:solidFill>
                <a:latin typeface="Courier New" panose="02070309020205020404" pitchFamily="49" charset="0"/>
                <a:cs typeface="Courier New" panose="02070309020205020404" pitchFamily="49" charset="0"/>
              </a:rPr>
              <a:t>'c'</a:t>
            </a:r>
            <a:r>
              <a:rPr lang="en-US" sz="1800" dirty="0">
                <a:solidFill>
                  <a:srgbClr val="000000"/>
                </a:solidFill>
                <a:latin typeface="Courier New" panose="02070309020205020404" pitchFamily="49" charset="0"/>
                <a:cs typeface="Courier New" panose="02070309020205020404" pitchFamily="49" charset="0"/>
              </a:rPr>
              <a:t>);</a:t>
            </a:r>
          </a:p>
          <a:p>
            <a:r>
              <a:rPr lang="en-US" sz="1800" dirty="0">
                <a:solidFill>
                  <a:srgbClr val="000000"/>
                </a:solidFill>
                <a:latin typeface="Courier New" panose="02070309020205020404" pitchFamily="49" charset="0"/>
                <a:cs typeface="Courier New" panose="02070309020205020404" pitchFamily="49" charset="0"/>
              </a:rPr>
              <a:t>    sleep(2);</a:t>
            </a:r>
          </a:p>
          <a:p>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sio_puts</a:t>
            </a:r>
            <a:r>
              <a:rPr lang="en-US" sz="1800" dirty="0">
                <a:solidFill>
                  <a:srgbClr val="000000"/>
                </a:solidFill>
                <a:latin typeface="Courier New" panose="02070309020205020404" pitchFamily="49" charset="0"/>
                <a:cs typeface="Courier New" panose="02070309020205020404" pitchFamily="49" charset="0"/>
              </a:rPr>
              <a:t>(</a:t>
            </a:r>
            <a:r>
              <a:rPr lang="en-US" sz="1800" dirty="0">
                <a:solidFill>
                  <a:srgbClr val="AF3782"/>
                </a:solidFill>
                <a:latin typeface="Courier New" panose="02070309020205020404" pitchFamily="49" charset="0"/>
                <a:cs typeface="Courier New" panose="02070309020205020404" pitchFamily="49" charset="0"/>
              </a:rPr>
              <a:t>"Well..."</a:t>
            </a:r>
            <a:r>
              <a:rPr lang="en-US" sz="1800" dirty="0">
                <a:solidFill>
                  <a:srgbClr val="000000"/>
                </a:solidFill>
                <a:latin typeface="Courier New" panose="02070309020205020404" pitchFamily="49" charset="0"/>
                <a:cs typeface="Courier New" panose="02070309020205020404" pitchFamily="49" charset="0"/>
              </a:rPr>
              <a:t>);</a:t>
            </a:r>
          </a:p>
          <a:p>
            <a:r>
              <a:rPr lang="en-US" sz="1800" dirty="0">
                <a:solidFill>
                  <a:srgbClr val="000000"/>
                </a:solidFill>
                <a:latin typeface="Courier New" panose="02070309020205020404" pitchFamily="49" charset="0"/>
                <a:cs typeface="Courier New" panose="02070309020205020404" pitchFamily="49" charset="0"/>
              </a:rPr>
              <a:t>    sleep(1);</a:t>
            </a:r>
          </a:p>
          <a:p>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sio_puts</a:t>
            </a:r>
            <a:r>
              <a:rPr lang="en-US" sz="1800" dirty="0">
                <a:solidFill>
                  <a:srgbClr val="000000"/>
                </a:solidFill>
                <a:latin typeface="Courier New" panose="02070309020205020404" pitchFamily="49" charset="0"/>
                <a:cs typeface="Courier New" panose="02070309020205020404" pitchFamily="49" charset="0"/>
              </a:rPr>
              <a:t>(</a:t>
            </a:r>
            <a:r>
              <a:rPr lang="en-US" sz="1800" dirty="0">
                <a:solidFill>
                  <a:srgbClr val="AF3782"/>
                </a:solidFill>
                <a:latin typeface="Courier New" panose="02070309020205020404" pitchFamily="49" charset="0"/>
                <a:cs typeface="Courier New" panose="02070309020205020404" pitchFamily="49" charset="0"/>
              </a:rPr>
              <a:t>"OK. :-)\n"</a:t>
            </a:r>
            <a:r>
              <a:rPr lang="en-US" sz="1800" dirty="0">
                <a:solidFill>
                  <a:srgbClr val="000000"/>
                </a:solidFill>
                <a:latin typeface="Courier New" panose="02070309020205020404" pitchFamily="49" charset="0"/>
                <a:cs typeface="Courier New" panose="02070309020205020404" pitchFamily="49" charset="0"/>
              </a:rPr>
              <a:t>);</a:t>
            </a:r>
          </a:p>
          <a:p>
            <a:r>
              <a:rPr lang="en-US" sz="1800" dirty="0">
                <a:solidFill>
                  <a:srgbClr val="000000"/>
                </a:solidFill>
                <a:latin typeface="Courier New" panose="02070309020205020404" pitchFamily="49" charset="0"/>
                <a:cs typeface="Courier New" panose="02070309020205020404" pitchFamily="49" charset="0"/>
              </a:rPr>
              <a:t>    _exit(0);</a:t>
            </a:r>
          </a:p>
          <a:p>
            <a:r>
              <a:rPr lang="en-US" sz="1800" dirty="0">
                <a:solidFill>
                  <a:srgbClr val="000000"/>
                </a:solidFill>
                <a:latin typeface="Courier New" panose="02070309020205020404" pitchFamily="49" charset="0"/>
                <a:cs typeface="Courier New" panose="02070309020205020404" pitchFamily="49" charset="0"/>
              </a:rPr>
              <a:t>}</a:t>
            </a:r>
          </a:p>
          <a:p>
            <a:endParaRPr lang="en-US" sz="1800" dirty="0">
              <a:solidFill>
                <a:srgbClr val="000000"/>
              </a:solidFill>
              <a:latin typeface="Courier New" panose="02070309020205020404" pitchFamily="49" charset="0"/>
              <a:cs typeface="Courier New" panose="02070309020205020404" pitchFamily="49" charset="0"/>
            </a:endParaRPr>
          </a:p>
        </p:txBody>
      </p:sp>
      <p:sp>
        <p:nvSpPr>
          <p:cNvPr id="6" name="TextBox 5"/>
          <p:cNvSpPr txBox="1"/>
          <p:nvPr/>
        </p:nvSpPr>
        <p:spPr>
          <a:xfrm>
            <a:off x="7506000" y="6031468"/>
            <a:ext cx="1257000" cy="369332"/>
          </a:xfrm>
          <a:prstGeom prst="rect">
            <a:avLst/>
          </a:prstGeom>
          <a:noFill/>
        </p:spPr>
        <p:txBody>
          <a:bodyPr wrap="none" rtlCol="0">
            <a:spAutoFit/>
          </a:bodyPr>
          <a:lstStyle/>
          <a:p>
            <a:r>
              <a:rPr lang="en-US" sz="1800" dirty="0" err="1">
                <a:solidFill>
                  <a:srgbClr val="7F7F7F"/>
                </a:solidFill>
                <a:latin typeface="Calibri" pitchFamily="34" charset="0"/>
              </a:rPr>
              <a:t>sigintsafe.c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211709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type="body" idx="1"/>
          </p:nvPr>
        </p:nvSpPr>
        <p:spPr>
          <a:xfrm>
            <a:off x="6172200" y="1113504"/>
            <a:ext cx="2971800" cy="3763296"/>
          </a:xfrm>
        </p:spPr>
        <p:txBody>
          <a:bodyPr/>
          <a:lstStyle/>
          <a:p>
            <a:pPr marL="230188" indent="-230188"/>
            <a:r>
              <a:rPr lang="en-US" sz="2200" dirty="0"/>
              <a:t>Pending signals are not queued</a:t>
            </a:r>
          </a:p>
          <a:p>
            <a:pPr marL="401638" lvl="1" indent="-171450"/>
            <a:r>
              <a:rPr lang="en-US" sz="1800" dirty="0"/>
              <a:t>For each signal type, one bit indicates whether or not signal is pending…</a:t>
            </a:r>
          </a:p>
          <a:p>
            <a:pPr marL="401638" lvl="1" indent="-171450"/>
            <a:r>
              <a:rPr lang="en-US" sz="1800" dirty="0"/>
              <a:t>…thus at most one pending signal of any particular type. </a:t>
            </a:r>
          </a:p>
          <a:p>
            <a:pPr marL="1588" indent="-171450"/>
            <a:r>
              <a:rPr lang="en-US" sz="2200" dirty="0"/>
              <a:t> You can’t use signals to count events, such as children terminating.</a:t>
            </a:r>
          </a:p>
        </p:txBody>
      </p:sp>
      <p:sp>
        <p:nvSpPr>
          <p:cNvPr id="525316" name="Text Box 4"/>
          <p:cNvSpPr txBox="1">
            <a:spLocks noChangeArrowheads="1"/>
          </p:cNvSpPr>
          <p:nvPr/>
        </p:nvSpPr>
        <p:spPr bwMode="auto">
          <a:xfrm>
            <a:off x="63500" y="522513"/>
            <a:ext cx="5867400" cy="6259287"/>
          </a:xfrm>
          <a:prstGeom prst="rect">
            <a:avLst/>
          </a:prstGeom>
          <a:solidFill>
            <a:srgbClr val="F6F5BD"/>
          </a:solidFill>
          <a:ln w="3175">
            <a:solidFill>
              <a:schemeClr val="tx1"/>
            </a:solidFill>
            <a:miter lim="800000"/>
            <a:headEnd/>
            <a:tailEnd/>
          </a:ln>
          <a:effectLst/>
        </p:spPr>
        <p:txBody>
          <a:bodyPr wrap="square">
            <a:noAutofit/>
          </a:bodyPr>
          <a:lstStyle/>
          <a:p>
            <a:r>
              <a:rPr lang="en-US" sz="1400" dirty="0">
                <a:solidFill>
                  <a:srgbClr val="2D961E"/>
                </a:solidFill>
                <a:latin typeface="Courier New"/>
                <a:cs typeface="Courier New"/>
              </a:rPr>
              <a:t>volatile </a:t>
            </a:r>
            <a:r>
              <a:rPr lang="en-US" sz="1400" dirty="0" err="1">
                <a:solidFill>
                  <a:srgbClr val="2D961E"/>
                </a:solidFill>
                <a:latin typeface="Courier New"/>
                <a:cs typeface="Courier New"/>
              </a:rPr>
              <a:t>int</a:t>
            </a:r>
            <a:r>
              <a:rPr lang="en-US" sz="1400" dirty="0">
                <a:solidFill>
                  <a:srgbClr val="000000"/>
                </a:solidFill>
                <a:latin typeface="Courier New"/>
                <a:cs typeface="Courier New"/>
              </a:rPr>
              <a:t> </a:t>
            </a:r>
            <a:r>
              <a:rPr lang="en-US" sz="1400" dirty="0" err="1">
                <a:solidFill>
                  <a:srgbClr val="C1651C"/>
                </a:solidFill>
                <a:latin typeface="Courier New"/>
                <a:cs typeface="Courier New"/>
              </a:rPr>
              <a:t>ccount</a:t>
            </a:r>
            <a:r>
              <a:rPr lang="en-US" sz="1400" dirty="0">
                <a:solidFill>
                  <a:srgbClr val="000000"/>
                </a:solidFill>
                <a:latin typeface="Courier New"/>
                <a:cs typeface="Courier New"/>
              </a:rPr>
              <a:t> = 0;</a:t>
            </a:r>
          </a:p>
          <a:p>
            <a:r>
              <a:rPr lang="en-US" sz="1400" dirty="0">
                <a:solidFill>
                  <a:srgbClr val="2D961E"/>
                </a:solidFill>
                <a:latin typeface="Courier New"/>
                <a:cs typeface="Courier New"/>
              </a:rPr>
              <a:t>void</a:t>
            </a:r>
            <a:r>
              <a:rPr lang="en-US" sz="1400" dirty="0">
                <a:solidFill>
                  <a:srgbClr val="000000"/>
                </a:solidFill>
                <a:latin typeface="Courier New"/>
                <a:cs typeface="Courier New"/>
              </a:rPr>
              <a:t> </a:t>
            </a:r>
            <a:r>
              <a:rPr lang="en-US" sz="1400" dirty="0" err="1">
                <a:solidFill>
                  <a:srgbClr val="4A00FF"/>
                </a:solidFill>
                <a:latin typeface="Courier New"/>
                <a:cs typeface="Courier New"/>
              </a:rPr>
              <a:t>child_handler</a:t>
            </a:r>
            <a:r>
              <a:rPr lang="en-US" sz="1400" dirty="0">
                <a:solidFill>
                  <a:srgbClr val="000000"/>
                </a:solidFill>
                <a:latin typeface="Courier New"/>
                <a:cs typeface="Courier New"/>
              </a:rPr>
              <a:t>(</a:t>
            </a:r>
            <a:r>
              <a:rPr lang="en-US" sz="1400" dirty="0" err="1">
                <a:solidFill>
                  <a:srgbClr val="2D961E"/>
                </a:solidFill>
                <a:latin typeface="Courier New"/>
                <a:cs typeface="Courier New"/>
              </a:rPr>
              <a:t>int</a:t>
            </a:r>
            <a:r>
              <a:rPr lang="en-US" sz="1400" dirty="0">
                <a:solidFill>
                  <a:srgbClr val="000000"/>
                </a:solidFill>
                <a:latin typeface="Courier New"/>
                <a:cs typeface="Courier New"/>
              </a:rPr>
              <a:t> </a:t>
            </a:r>
            <a:r>
              <a:rPr lang="en-US" sz="1400" dirty="0">
                <a:solidFill>
                  <a:srgbClr val="C1651C"/>
                </a:solidFill>
                <a:latin typeface="Courier New"/>
                <a:cs typeface="Courier New"/>
              </a:rPr>
              <a:t>sig</a:t>
            </a:r>
            <a:r>
              <a:rPr lang="en-US" sz="1400" dirty="0">
                <a:solidFill>
                  <a:srgbClr val="000000"/>
                </a:solidFill>
                <a:latin typeface="Courier New"/>
                <a:cs typeface="Courier New"/>
              </a:rPr>
              <a:t>) {</a:t>
            </a:r>
          </a:p>
          <a:p>
            <a:r>
              <a:rPr lang="en-US" sz="1400" dirty="0">
                <a:solidFill>
                  <a:srgbClr val="000000"/>
                </a:solidFill>
                <a:latin typeface="Courier New"/>
                <a:cs typeface="Courier New"/>
              </a:rPr>
              <a:t>    </a:t>
            </a:r>
            <a:r>
              <a:rPr lang="en-US" sz="1400" dirty="0" err="1">
                <a:solidFill>
                  <a:srgbClr val="2D961E"/>
                </a:solidFill>
                <a:latin typeface="Courier New"/>
                <a:cs typeface="Courier New"/>
              </a:rPr>
              <a:t>int</a:t>
            </a:r>
            <a:r>
              <a:rPr lang="en-US" sz="1400" dirty="0">
                <a:solidFill>
                  <a:srgbClr val="000000"/>
                </a:solidFill>
                <a:latin typeface="Courier New"/>
                <a:cs typeface="Courier New"/>
              </a:rPr>
              <a:t> </a:t>
            </a:r>
            <a:r>
              <a:rPr lang="en-US" sz="1400" dirty="0" err="1">
                <a:solidFill>
                  <a:srgbClr val="C1651C"/>
                </a:solidFill>
                <a:latin typeface="Courier New"/>
                <a:cs typeface="Courier New"/>
              </a:rPr>
              <a:t>olderrno</a:t>
            </a:r>
            <a:r>
              <a:rPr lang="en-US" sz="1400" dirty="0">
                <a:solidFill>
                  <a:srgbClr val="000000"/>
                </a:solidFill>
                <a:latin typeface="Courier New"/>
                <a:cs typeface="Courier New"/>
              </a:rPr>
              <a:t> = </a:t>
            </a:r>
            <a:r>
              <a:rPr lang="en-US" sz="1400" dirty="0" err="1">
                <a:solidFill>
                  <a:srgbClr val="000000"/>
                </a:solidFill>
                <a:latin typeface="Courier New"/>
                <a:cs typeface="Courier New"/>
              </a:rPr>
              <a:t>errno</a:t>
            </a:r>
            <a:r>
              <a:rPr lang="en-US" sz="1400" dirty="0">
                <a:solidFill>
                  <a:srgbClr val="000000"/>
                </a:solidFill>
                <a:latin typeface="Courier New"/>
                <a:cs typeface="Courier New"/>
              </a:rPr>
              <a:t>;</a:t>
            </a:r>
          </a:p>
          <a:p>
            <a:r>
              <a:rPr lang="fi-FI" sz="1400" dirty="0">
                <a:solidFill>
                  <a:srgbClr val="000000"/>
                </a:solidFill>
                <a:latin typeface="Courier New"/>
                <a:cs typeface="Courier New"/>
              </a:rPr>
              <a:t>    </a:t>
            </a:r>
            <a:r>
              <a:rPr lang="fi-FI" sz="1400" dirty="0" err="1">
                <a:solidFill>
                  <a:srgbClr val="2D961E"/>
                </a:solidFill>
                <a:latin typeface="Courier New"/>
                <a:cs typeface="Courier New"/>
              </a:rPr>
              <a:t>pid_t</a:t>
            </a:r>
            <a:r>
              <a:rPr lang="fi-FI" sz="1400" dirty="0">
                <a:solidFill>
                  <a:srgbClr val="000000"/>
                </a:solidFill>
                <a:latin typeface="Courier New"/>
                <a:cs typeface="Courier New"/>
              </a:rPr>
              <a:t> </a:t>
            </a:r>
            <a:r>
              <a:rPr lang="fi-FI" sz="1400" dirty="0" err="1">
                <a:solidFill>
                  <a:srgbClr val="C1651C"/>
                </a:solidFill>
                <a:latin typeface="Courier New"/>
                <a:cs typeface="Courier New"/>
              </a:rPr>
              <a:t>pid</a:t>
            </a:r>
            <a:r>
              <a:rPr lang="fi-FI"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a:solidFill>
                  <a:srgbClr val="C200FF"/>
                </a:solidFill>
                <a:latin typeface="Courier New"/>
                <a:cs typeface="Courier New"/>
              </a:rPr>
              <a:t>if</a:t>
            </a:r>
            <a:r>
              <a:rPr lang="en-US" sz="1400" dirty="0">
                <a:solidFill>
                  <a:srgbClr val="000000"/>
                </a:solidFill>
                <a:latin typeface="Courier New"/>
                <a:cs typeface="Courier New"/>
              </a:rPr>
              <a:t> ((</a:t>
            </a:r>
            <a:r>
              <a:rPr lang="en-US" sz="1400" dirty="0" err="1">
                <a:solidFill>
                  <a:srgbClr val="000000"/>
                </a:solidFill>
                <a:latin typeface="Courier New"/>
                <a:cs typeface="Courier New"/>
              </a:rPr>
              <a:t>pid</a:t>
            </a:r>
            <a:r>
              <a:rPr lang="en-US" sz="1400" dirty="0">
                <a:solidFill>
                  <a:srgbClr val="000000"/>
                </a:solidFill>
                <a:latin typeface="Courier New"/>
                <a:cs typeface="Courier New"/>
              </a:rPr>
              <a:t> = wait(</a:t>
            </a:r>
            <a:r>
              <a:rPr lang="en-US" sz="1400" dirty="0">
                <a:solidFill>
                  <a:srgbClr val="2C9290"/>
                </a:solidFill>
                <a:latin typeface="Courier New"/>
                <a:cs typeface="Courier New"/>
              </a:rPr>
              <a:t>NULL</a:t>
            </a:r>
            <a:r>
              <a:rPr lang="en-US" sz="1400" dirty="0">
                <a:solidFill>
                  <a:srgbClr val="000000"/>
                </a:solidFill>
                <a:latin typeface="Courier New"/>
                <a:cs typeface="Courier New"/>
              </a:rPr>
              <a:t>)) &lt; 0)</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Sio_error</a:t>
            </a:r>
            <a:r>
              <a:rPr lang="en-US" sz="1400" dirty="0">
                <a:solidFill>
                  <a:srgbClr val="000000"/>
                </a:solidFill>
                <a:latin typeface="Courier New"/>
                <a:cs typeface="Courier New"/>
              </a:rPr>
              <a:t>(</a:t>
            </a:r>
            <a:r>
              <a:rPr lang="en-US" sz="1400" dirty="0">
                <a:solidFill>
                  <a:srgbClr val="9D206F"/>
                </a:solidFill>
                <a:latin typeface="Courier New"/>
                <a:cs typeface="Courier New"/>
              </a:rPr>
              <a:t>"wait error"</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ccount</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sio_puts</a:t>
            </a:r>
            <a:r>
              <a:rPr lang="en-US" sz="1400" dirty="0">
                <a:solidFill>
                  <a:srgbClr val="000000"/>
                </a:solidFill>
                <a:latin typeface="Courier New"/>
                <a:cs typeface="Courier New"/>
              </a:rPr>
              <a:t>(</a:t>
            </a:r>
            <a:r>
              <a:rPr lang="en-US" sz="1400" dirty="0">
                <a:solidFill>
                  <a:srgbClr val="9D206F"/>
                </a:solidFill>
                <a:latin typeface="Courier New"/>
                <a:cs typeface="Courier New"/>
              </a:rPr>
              <a:t>"Handler reaped child "</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sio_putl</a:t>
            </a:r>
            <a:r>
              <a:rPr lang="en-US" sz="1400" dirty="0">
                <a:solidFill>
                  <a:srgbClr val="000000"/>
                </a:solidFill>
                <a:latin typeface="Courier New"/>
                <a:cs typeface="Courier New"/>
              </a:rPr>
              <a:t>((</a:t>
            </a:r>
            <a:r>
              <a:rPr lang="en-US" sz="1400" dirty="0">
                <a:solidFill>
                  <a:srgbClr val="2D961E"/>
                </a:solidFill>
                <a:latin typeface="Courier New"/>
                <a:cs typeface="Courier New"/>
              </a:rPr>
              <a:t>long</a:t>
            </a:r>
            <a:r>
              <a:rPr lang="en-US" sz="1400" dirty="0">
                <a:solidFill>
                  <a:srgbClr val="000000"/>
                </a:solidFill>
                <a:latin typeface="Courier New"/>
                <a:cs typeface="Courier New"/>
              </a:rPr>
              <a:t>)</a:t>
            </a:r>
            <a:r>
              <a:rPr lang="en-US" sz="1400" dirty="0" err="1">
                <a:solidFill>
                  <a:srgbClr val="000000"/>
                </a:solidFill>
                <a:latin typeface="Courier New"/>
                <a:cs typeface="Courier New"/>
              </a:rPr>
              <a:t>pid</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sio_puts</a:t>
            </a:r>
            <a:r>
              <a:rPr lang="en-US" sz="1400" dirty="0">
                <a:solidFill>
                  <a:srgbClr val="000000"/>
                </a:solidFill>
                <a:latin typeface="Courier New"/>
                <a:cs typeface="Courier New"/>
              </a:rPr>
              <a:t>(</a:t>
            </a:r>
            <a:r>
              <a:rPr lang="en-US" sz="1400" dirty="0">
                <a:solidFill>
                  <a:srgbClr val="9D206F"/>
                </a:solidFill>
                <a:latin typeface="Courier New"/>
                <a:cs typeface="Courier New"/>
              </a:rPr>
              <a:t>" \n"</a:t>
            </a:r>
            <a:r>
              <a:rPr lang="en-US" sz="1400" dirty="0">
                <a:solidFill>
                  <a:srgbClr val="000000"/>
                </a:solidFill>
                <a:latin typeface="Courier New"/>
                <a:cs typeface="Courier New"/>
              </a:rPr>
              <a:t>);</a:t>
            </a:r>
          </a:p>
          <a:p>
            <a:r>
              <a:rPr lang="nl-NL" sz="1400" dirty="0">
                <a:solidFill>
                  <a:srgbClr val="000000"/>
                </a:solidFill>
                <a:latin typeface="Courier New"/>
                <a:cs typeface="Courier New"/>
              </a:rPr>
              <a:t>    sleep(1);</a:t>
            </a:r>
          </a:p>
          <a:p>
            <a:r>
              <a:rPr lang="nl-NL" sz="1400" dirty="0">
                <a:solidFill>
                  <a:srgbClr val="000000"/>
                </a:solidFill>
                <a:latin typeface="Courier New"/>
                <a:cs typeface="Courier New"/>
              </a:rPr>
              <a:t>    </a:t>
            </a:r>
            <a:r>
              <a:rPr lang="nl-NL" sz="1400" dirty="0" err="1">
                <a:solidFill>
                  <a:srgbClr val="000000"/>
                </a:solidFill>
                <a:latin typeface="Courier New"/>
                <a:cs typeface="Courier New"/>
              </a:rPr>
              <a:t>errno</a:t>
            </a:r>
            <a:r>
              <a:rPr lang="nl-NL" sz="1400" dirty="0">
                <a:solidFill>
                  <a:srgbClr val="000000"/>
                </a:solidFill>
                <a:latin typeface="Courier New"/>
                <a:cs typeface="Courier New"/>
              </a:rPr>
              <a:t> = </a:t>
            </a:r>
            <a:r>
              <a:rPr lang="nl-NL" sz="1400" dirty="0" err="1">
                <a:solidFill>
                  <a:srgbClr val="000000"/>
                </a:solidFill>
                <a:latin typeface="Courier New"/>
                <a:cs typeface="Courier New"/>
              </a:rPr>
              <a:t>olderrno</a:t>
            </a:r>
            <a:r>
              <a:rPr lang="nl-NL" sz="1400" dirty="0">
                <a:solidFill>
                  <a:srgbClr val="000000"/>
                </a:solidFill>
                <a:latin typeface="Courier New"/>
                <a:cs typeface="Courier New"/>
              </a:rPr>
              <a:t>;</a:t>
            </a:r>
          </a:p>
          <a:p>
            <a:r>
              <a:rPr lang="nl-NL" sz="1400" dirty="0">
                <a:solidFill>
                  <a:srgbClr val="000000"/>
                </a:solidFill>
                <a:latin typeface="Courier New"/>
                <a:cs typeface="Courier New"/>
              </a:rPr>
              <a:t>}</a:t>
            </a:r>
          </a:p>
          <a:p>
            <a:endParaRPr lang="nl-NL" sz="1400" dirty="0">
              <a:solidFill>
                <a:srgbClr val="000000"/>
              </a:solidFill>
              <a:latin typeface="Courier New"/>
              <a:cs typeface="Courier New"/>
            </a:endParaRPr>
          </a:p>
          <a:p>
            <a:r>
              <a:rPr lang="en-US" sz="1400" dirty="0">
                <a:solidFill>
                  <a:srgbClr val="2D961E"/>
                </a:solidFill>
                <a:latin typeface="Courier New"/>
                <a:cs typeface="Courier New"/>
              </a:rPr>
              <a:t>void</a:t>
            </a:r>
            <a:r>
              <a:rPr lang="en-US" sz="1400" dirty="0">
                <a:solidFill>
                  <a:srgbClr val="000000"/>
                </a:solidFill>
                <a:latin typeface="Courier New"/>
                <a:cs typeface="Courier New"/>
              </a:rPr>
              <a:t> </a:t>
            </a:r>
            <a:r>
              <a:rPr lang="en-US" sz="1400" dirty="0">
                <a:solidFill>
                  <a:srgbClr val="4A00FF"/>
                </a:solidFill>
                <a:latin typeface="Courier New"/>
                <a:cs typeface="Courier New"/>
              </a:rPr>
              <a:t>fork14</a:t>
            </a:r>
            <a:r>
              <a:rPr lang="en-US" sz="1400" dirty="0">
                <a:solidFill>
                  <a:srgbClr val="000000"/>
                </a:solidFill>
                <a:latin typeface="Courier New"/>
                <a:cs typeface="Courier New"/>
              </a:rPr>
              <a:t>() {</a:t>
            </a:r>
          </a:p>
          <a:p>
            <a:r>
              <a:rPr lang="fi-FI" sz="1400" dirty="0">
                <a:solidFill>
                  <a:srgbClr val="000000"/>
                </a:solidFill>
                <a:latin typeface="Courier New"/>
                <a:cs typeface="Courier New"/>
              </a:rPr>
              <a:t>    </a:t>
            </a:r>
            <a:r>
              <a:rPr lang="fi-FI" sz="1400" dirty="0" err="1">
                <a:solidFill>
                  <a:srgbClr val="2D961E"/>
                </a:solidFill>
                <a:latin typeface="Courier New"/>
                <a:cs typeface="Courier New"/>
              </a:rPr>
              <a:t>pid_t</a:t>
            </a:r>
            <a:r>
              <a:rPr lang="fi-FI" sz="1400" dirty="0">
                <a:solidFill>
                  <a:srgbClr val="000000"/>
                </a:solidFill>
                <a:latin typeface="Courier New"/>
                <a:cs typeface="Courier New"/>
              </a:rPr>
              <a:t> </a:t>
            </a:r>
            <a:r>
              <a:rPr lang="fi-FI" sz="1400" dirty="0" err="1">
                <a:solidFill>
                  <a:srgbClr val="C1651C"/>
                </a:solidFill>
                <a:latin typeface="Courier New"/>
                <a:cs typeface="Courier New"/>
              </a:rPr>
              <a:t>pid</a:t>
            </a:r>
            <a:r>
              <a:rPr lang="fi-FI" sz="1400" dirty="0" err="1">
                <a:solidFill>
                  <a:srgbClr val="000000"/>
                </a:solidFill>
                <a:latin typeface="Courier New"/>
                <a:cs typeface="Courier New"/>
              </a:rPr>
              <a:t>[N</a:t>
            </a:r>
            <a:r>
              <a:rPr lang="fi-FI" sz="1400" dirty="0">
                <a:solidFill>
                  <a:srgbClr val="000000"/>
                </a:solidFill>
                <a:latin typeface="Courier New"/>
                <a:cs typeface="Courier New"/>
              </a:rPr>
              <a:t>];</a:t>
            </a:r>
          </a:p>
          <a:p>
            <a:r>
              <a:rPr lang="fr-FR" sz="1400" dirty="0">
                <a:solidFill>
                  <a:srgbClr val="000000"/>
                </a:solidFill>
                <a:latin typeface="Courier New"/>
                <a:cs typeface="Courier New"/>
              </a:rPr>
              <a:t>    </a:t>
            </a:r>
            <a:r>
              <a:rPr lang="fr-FR" sz="1400" dirty="0" err="1">
                <a:solidFill>
                  <a:srgbClr val="2D961E"/>
                </a:solidFill>
                <a:latin typeface="Courier New"/>
                <a:cs typeface="Courier New"/>
              </a:rPr>
              <a:t>int</a:t>
            </a:r>
            <a:r>
              <a:rPr lang="fr-FR" sz="1400" dirty="0">
                <a:solidFill>
                  <a:srgbClr val="000000"/>
                </a:solidFill>
                <a:latin typeface="Courier New"/>
                <a:cs typeface="Courier New"/>
              </a:rPr>
              <a:t> </a:t>
            </a:r>
            <a:r>
              <a:rPr lang="fr-FR" sz="1400" dirty="0">
                <a:solidFill>
                  <a:srgbClr val="C1651C"/>
                </a:solidFill>
                <a:latin typeface="Courier New"/>
                <a:cs typeface="Courier New"/>
              </a:rPr>
              <a:t>i</a:t>
            </a:r>
            <a:r>
              <a:rPr lang="fr-FR"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ccount</a:t>
            </a:r>
            <a:r>
              <a:rPr lang="en-US" sz="1400" dirty="0">
                <a:solidFill>
                  <a:srgbClr val="000000"/>
                </a:solidFill>
                <a:latin typeface="Courier New"/>
                <a:cs typeface="Courier New"/>
              </a:rPr>
              <a:t> = N;</a:t>
            </a:r>
          </a:p>
          <a:p>
            <a:r>
              <a:rPr lang="en-US" sz="1400" dirty="0">
                <a:solidFill>
                  <a:srgbClr val="000000"/>
                </a:solidFill>
                <a:latin typeface="Courier New"/>
                <a:cs typeface="Courier New"/>
              </a:rPr>
              <a:t>    signal(SIGCHLD, </a:t>
            </a:r>
            <a:r>
              <a:rPr lang="en-US" sz="1400" dirty="0" err="1">
                <a:solidFill>
                  <a:srgbClr val="000000"/>
                </a:solidFill>
                <a:latin typeface="Courier New"/>
                <a:cs typeface="Courier New"/>
              </a:rPr>
              <a:t>child_handler</a:t>
            </a:r>
            <a:r>
              <a:rPr lang="en-US" sz="1400" dirty="0">
                <a:solidFill>
                  <a:srgbClr val="000000"/>
                </a:solidFill>
                <a:latin typeface="Courier New"/>
                <a:cs typeface="Courier New"/>
              </a:rPr>
              <a:t>);</a:t>
            </a:r>
          </a:p>
          <a:p>
            <a:endParaRPr lang="en-US" sz="1400" dirty="0">
              <a:solidFill>
                <a:srgbClr val="000000"/>
              </a:solidFill>
              <a:latin typeface="Courier New"/>
              <a:cs typeface="Courier New"/>
            </a:endParaRPr>
          </a:p>
          <a:p>
            <a:r>
              <a:rPr lang="da-DK" sz="1400" dirty="0">
                <a:solidFill>
                  <a:srgbClr val="000000"/>
                </a:solidFill>
                <a:latin typeface="Courier New"/>
                <a:cs typeface="Courier New"/>
              </a:rPr>
              <a:t>    </a:t>
            </a:r>
            <a:r>
              <a:rPr lang="da-DK" sz="1400" dirty="0">
                <a:solidFill>
                  <a:srgbClr val="C200FF"/>
                </a:solidFill>
                <a:latin typeface="Courier New"/>
                <a:cs typeface="Courier New"/>
              </a:rPr>
              <a:t>for</a:t>
            </a:r>
            <a:r>
              <a:rPr lang="da-DK" sz="1400" dirty="0">
                <a:solidFill>
                  <a:srgbClr val="000000"/>
                </a:solidFill>
                <a:latin typeface="Courier New"/>
                <a:cs typeface="Courier New"/>
              </a:rPr>
              <a:t> (i = 0; i &lt; N; i++) {</a:t>
            </a:r>
          </a:p>
          <a:p>
            <a:r>
              <a:rPr lang="en-US" sz="1400" dirty="0">
                <a:solidFill>
                  <a:srgbClr val="000000"/>
                </a:solidFill>
                <a:latin typeface="Courier New"/>
                <a:cs typeface="Courier New"/>
              </a:rPr>
              <a:t>        </a:t>
            </a:r>
            <a:r>
              <a:rPr lang="en-US" sz="1400" dirty="0">
                <a:solidFill>
                  <a:srgbClr val="C200FF"/>
                </a:solidFill>
                <a:latin typeface="Courier New"/>
                <a:cs typeface="Courier New"/>
              </a:rPr>
              <a:t>if</a:t>
            </a:r>
            <a:r>
              <a:rPr lang="en-US" sz="1400" dirty="0">
                <a:solidFill>
                  <a:srgbClr val="000000"/>
                </a:solidFill>
                <a:latin typeface="Courier New"/>
                <a:cs typeface="Courier New"/>
              </a:rPr>
              <a:t> ((</a:t>
            </a:r>
            <a:r>
              <a:rPr lang="en-US" sz="1400" dirty="0" err="1">
                <a:solidFill>
                  <a:srgbClr val="000000"/>
                </a:solidFill>
                <a:latin typeface="Courier New"/>
                <a:cs typeface="Courier New"/>
              </a:rPr>
              <a:t>pid</a:t>
            </a:r>
            <a:r>
              <a:rPr lang="en-US" sz="1400" dirty="0">
                <a:solidFill>
                  <a:srgbClr val="000000"/>
                </a:solidFill>
                <a:latin typeface="Courier New"/>
                <a:cs typeface="Courier New"/>
              </a:rPr>
              <a:t>[</a:t>
            </a:r>
            <a:r>
              <a:rPr lang="en-US" sz="1400" dirty="0" err="1">
                <a:solidFill>
                  <a:srgbClr val="000000"/>
                </a:solidFill>
                <a:latin typeface="Courier New"/>
                <a:cs typeface="Courier New"/>
              </a:rPr>
              <a:t>i</a:t>
            </a:r>
            <a:r>
              <a:rPr lang="en-US" sz="1400" dirty="0">
                <a:solidFill>
                  <a:srgbClr val="000000"/>
                </a:solidFill>
                <a:latin typeface="Courier New"/>
                <a:cs typeface="Courier New"/>
              </a:rPr>
              <a:t>] = fork()) == 0) {</a:t>
            </a:r>
          </a:p>
          <a:p>
            <a:r>
              <a:rPr lang="nl-NL" sz="1400" dirty="0">
                <a:solidFill>
                  <a:srgbClr val="000000"/>
                </a:solidFill>
                <a:latin typeface="Courier New"/>
                <a:cs typeface="Courier New"/>
              </a:rPr>
              <a:t>            sleep(1);</a:t>
            </a:r>
          </a:p>
          <a:p>
            <a:r>
              <a:rPr lang="en-US" sz="1400" dirty="0">
                <a:solidFill>
                  <a:srgbClr val="000000"/>
                </a:solidFill>
                <a:latin typeface="Courier New"/>
                <a:cs typeface="Courier New"/>
              </a:rPr>
              <a:t>            exit(0);  </a:t>
            </a:r>
            <a:r>
              <a:rPr lang="en-US" sz="1400" dirty="0">
                <a:solidFill>
                  <a:srgbClr val="CB2418"/>
                </a:solidFill>
                <a:latin typeface="Courier New"/>
                <a:cs typeface="Courier New"/>
              </a:rPr>
              <a:t>/* Child exits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    </a:t>
            </a:r>
            <a:r>
              <a:rPr lang="en-US" sz="1400" dirty="0">
                <a:solidFill>
                  <a:srgbClr val="C200FF"/>
                </a:solidFill>
                <a:latin typeface="Courier New"/>
                <a:cs typeface="Courier New"/>
              </a:rPr>
              <a:t>while</a:t>
            </a:r>
            <a:r>
              <a:rPr lang="en-US" sz="1400" dirty="0">
                <a:solidFill>
                  <a:srgbClr val="000000"/>
                </a:solidFill>
                <a:latin typeface="Courier New"/>
                <a:cs typeface="Courier New"/>
              </a:rPr>
              <a:t> (</a:t>
            </a:r>
            <a:r>
              <a:rPr lang="en-US" sz="1400" dirty="0" err="1">
                <a:solidFill>
                  <a:srgbClr val="000000"/>
                </a:solidFill>
                <a:latin typeface="Courier New"/>
                <a:cs typeface="Courier New"/>
              </a:rPr>
              <a:t>ccount</a:t>
            </a:r>
            <a:r>
              <a:rPr lang="en-US" sz="1400" dirty="0">
                <a:solidFill>
                  <a:srgbClr val="000000"/>
                </a:solidFill>
                <a:latin typeface="Courier New"/>
                <a:cs typeface="Courier New"/>
              </a:rPr>
              <a:t> &gt; 0) </a:t>
            </a:r>
            <a:r>
              <a:rPr lang="en-US" sz="1400" dirty="0">
                <a:solidFill>
                  <a:srgbClr val="CB2418"/>
                </a:solidFill>
                <a:latin typeface="Courier New"/>
                <a:cs typeface="Courier New"/>
              </a:rPr>
              <a:t>/* Parent spins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a:t>
            </a:r>
          </a:p>
        </p:txBody>
      </p:sp>
      <p:sp>
        <p:nvSpPr>
          <p:cNvPr id="6" name="TextBox 5"/>
          <p:cNvSpPr txBox="1"/>
          <p:nvPr/>
        </p:nvSpPr>
        <p:spPr>
          <a:xfrm>
            <a:off x="5118622" y="6412468"/>
            <a:ext cx="824978" cy="369332"/>
          </a:xfrm>
          <a:prstGeom prst="rect">
            <a:avLst/>
          </a:prstGeom>
          <a:noFill/>
        </p:spPr>
        <p:txBody>
          <a:bodyPr wrap="none" rtlCol="0">
            <a:spAutoFit/>
          </a:bodyPr>
          <a:lstStyle/>
          <a:p>
            <a:r>
              <a:rPr lang="en-US" sz="1800" dirty="0" err="1">
                <a:solidFill>
                  <a:srgbClr val="7F7F7F"/>
                </a:solidFill>
                <a:latin typeface="Calibri" pitchFamily="34" charset="0"/>
              </a:rPr>
              <a:t>forks.c</a:t>
            </a:r>
            <a:endParaRPr lang="en-US" sz="1800" dirty="0">
              <a:solidFill>
                <a:srgbClr val="7F7F7F"/>
              </a:solidFill>
              <a:latin typeface="Calibri" pitchFamily="34" charset="0"/>
            </a:endParaRPr>
          </a:p>
        </p:txBody>
      </p:sp>
      <p:sp>
        <p:nvSpPr>
          <p:cNvPr id="7" name="TextBox 6"/>
          <p:cNvSpPr txBox="1"/>
          <p:nvPr/>
        </p:nvSpPr>
        <p:spPr>
          <a:xfrm>
            <a:off x="4876800" y="5257800"/>
            <a:ext cx="3581400" cy="1077218"/>
          </a:xfrm>
          <a:prstGeom prst="rect">
            <a:avLst/>
          </a:prstGeom>
          <a:solidFill>
            <a:srgbClr val="E0E0E0"/>
          </a:solidFill>
        </p:spPr>
        <p:txBody>
          <a:bodyPr wrap="square" rtlCol="0">
            <a:spAutoFit/>
          </a:bodyPr>
          <a:lstStyle/>
          <a:p>
            <a:r>
              <a:rPr lang="en-US" sz="1600" dirty="0" err="1">
                <a:solidFill>
                  <a:srgbClr val="3913A8"/>
                </a:solidFill>
                <a:latin typeface="Courier New"/>
                <a:cs typeface="Courier New"/>
              </a:rPr>
              <a:t>whaleshark</a:t>
            </a:r>
            <a:r>
              <a:rPr lang="en-US" sz="1600" dirty="0">
                <a:solidFill>
                  <a:srgbClr val="3913A8"/>
                </a:solidFill>
                <a:latin typeface="Courier New"/>
                <a:cs typeface="Courier New"/>
              </a:rPr>
              <a:t>&gt; </a:t>
            </a:r>
            <a:r>
              <a:rPr lang="en-US" sz="1600" dirty="0">
                <a:solidFill>
                  <a:srgbClr val="000000"/>
                </a:solidFill>
                <a:latin typeface="Courier New"/>
                <a:cs typeface="Courier New"/>
              </a:rPr>
              <a:t>./forks 14</a:t>
            </a:r>
          </a:p>
          <a:p>
            <a:r>
              <a:rPr lang="en-US" sz="1600" dirty="0">
                <a:solidFill>
                  <a:srgbClr val="000000"/>
                </a:solidFill>
                <a:latin typeface="Courier New"/>
                <a:cs typeface="Courier New"/>
              </a:rPr>
              <a:t>Handler reaped child 23240</a:t>
            </a:r>
          </a:p>
          <a:p>
            <a:r>
              <a:rPr lang="en-US" sz="1600" dirty="0">
                <a:solidFill>
                  <a:srgbClr val="000000"/>
                </a:solidFill>
                <a:latin typeface="Courier New"/>
                <a:cs typeface="Courier New"/>
              </a:rPr>
              <a:t>Handler reaped child 23241</a:t>
            </a:r>
            <a:endParaRPr lang="en-US" sz="1600" dirty="0">
              <a:latin typeface="Courier New"/>
              <a:cs typeface="Courier New"/>
            </a:endParaRPr>
          </a:p>
          <a:p>
            <a:r>
              <a:rPr lang="en-US" sz="1600" dirty="0">
                <a:solidFill>
                  <a:srgbClr val="990000"/>
                </a:solidFill>
                <a:latin typeface="+mn-lt"/>
                <a:cs typeface="Courier New"/>
              </a:rPr>
              <a:t>. . .(hangs)</a:t>
            </a:r>
          </a:p>
        </p:txBody>
      </p:sp>
      <p:sp>
        <p:nvSpPr>
          <p:cNvPr id="525314" name="Rectangle 2"/>
          <p:cNvSpPr>
            <a:spLocks noGrp="1" noChangeArrowheads="1"/>
          </p:cNvSpPr>
          <p:nvPr>
            <p:ph type="title"/>
          </p:nvPr>
        </p:nvSpPr>
        <p:spPr>
          <a:xfrm>
            <a:off x="4419600" y="417512"/>
            <a:ext cx="4648200" cy="573088"/>
          </a:xfrm>
          <a:solidFill>
            <a:schemeClr val="bg1"/>
          </a:solidFill>
        </p:spPr>
        <p:txBody>
          <a:bodyPr/>
          <a:lstStyle/>
          <a:p>
            <a:r>
              <a:rPr lang="en-US" dirty="0"/>
              <a:t>Correct Signal Handling</a:t>
            </a:r>
          </a:p>
        </p:txBody>
      </p:sp>
      <p:sp>
        <p:nvSpPr>
          <p:cNvPr id="8" name="TextBox 7"/>
          <p:cNvSpPr txBox="1"/>
          <p:nvPr/>
        </p:nvSpPr>
        <p:spPr>
          <a:xfrm>
            <a:off x="2505331" y="4027750"/>
            <a:ext cx="1023262" cy="338554"/>
          </a:xfrm>
          <a:prstGeom prst="rect">
            <a:avLst/>
          </a:prstGeom>
          <a:solidFill>
            <a:srgbClr val="E0E0E0"/>
          </a:solidFill>
        </p:spPr>
        <p:txBody>
          <a:bodyPr wrap="square" rtlCol="0">
            <a:spAutoFit/>
          </a:bodyPr>
          <a:lstStyle/>
          <a:p>
            <a:pPr algn="ctr"/>
            <a:r>
              <a:rPr lang="en-US" sz="1600" dirty="0">
                <a:solidFill>
                  <a:srgbClr val="3913A8"/>
                </a:solidFill>
                <a:latin typeface="Courier New"/>
                <a:cs typeface="Courier New"/>
              </a:rPr>
              <a:t>N == 5</a:t>
            </a:r>
            <a:endParaRPr lang="en-US" sz="1600" dirty="0">
              <a:latin typeface="Courier New"/>
              <a:cs typeface="Courier New"/>
            </a:endParaRPr>
          </a:p>
        </p:txBody>
      </p:sp>
      <p:sp>
        <p:nvSpPr>
          <p:cNvPr id="2" name="TextBox 1"/>
          <p:cNvSpPr txBox="1"/>
          <p:nvPr/>
        </p:nvSpPr>
        <p:spPr>
          <a:xfrm>
            <a:off x="2847560" y="3165650"/>
            <a:ext cx="2966527" cy="461665"/>
          </a:xfrm>
          <a:prstGeom prst="rect">
            <a:avLst/>
          </a:prstGeom>
          <a:solidFill>
            <a:srgbClr val="CCFFCC"/>
          </a:solidFill>
        </p:spPr>
        <p:txBody>
          <a:bodyPr wrap="none" rtlCol="0">
            <a:spAutoFit/>
          </a:bodyPr>
          <a:lstStyle/>
          <a:p>
            <a:r>
              <a:rPr lang="en-US" dirty="0">
                <a:solidFill>
                  <a:srgbClr val="FF0000"/>
                </a:solidFill>
                <a:latin typeface="Calibri" pitchFamily="34" charset="0"/>
              </a:rPr>
              <a:t>This code is incorrect!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53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53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531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53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457200" y="457200"/>
            <a:ext cx="8407400" cy="573088"/>
          </a:xfrm>
        </p:spPr>
        <p:txBody>
          <a:bodyPr/>
          <a:lstStyle/>
          <a:p>
            <a:r>
              <a:rPr lang="en-US" dirty="0"/>
              <a:t>Correct Signal Handling</a:t>
            </a:r>
          </a:p>
        </p:txBody>
      </p:sp>
      <p:sp>
        <p:nvSpPr>
          <p:cNvPr id="526339" name="Rectangle 3"/>
          <p:cNvSpPr>
            <a:spLocks noGrp="1" noChangeArrowheads="1"/>
          </p:cNvSpPr>
          <p:nvPr>
            <p:ph type="body" idx="1"/>
          </p:nvPr>
        </p:nvSpPr>
        <p:spPr>
          <a:xfrm>
            <a:off x="480796" y="1295400"/>
            <a:ext cx="8382000" cy="1219200"/>
          </a:xfrm>
        </p:spPr>
        <p:txBody>
          <a:bodyPr/>
          <a:lstStyle/>
          <a:p>
            <a:r>
              <a:rPr lang="en-US" dirty="0"/>
              <a:t>Must wait for all terminated child processes</a:t>
            </a:r>
          </a:p>
          <a:p>
            <a:pPr lvl="1"/>
            <a:r>
              <a:rPr lang="en-US" dirty="0"/>
              <a:t>Put  </a:t>
            </a:r>
            <a:r>
              <a:rPr lang="en-US" dirty="0">
                <a:latin typeface="Courier New" pitchFamily="49" charset="0"/>
              </a:rPr>
              <a:t>wait</a:t>
            </a:r>
            <a:r>
              <a:rPr lang="en-US" b="1" dirty="0">
                <a:latin typeface="Courier New" pitchFamily="49" charset="0"/>
              </a:rPr>
              <a:t> </a:t>
            </a:r>
            <a:r>
              <a:rPr lang="en-US" dirty="0">
                <a:latin typeface="+mn-lt"/>
              </a:rPr>
              <a:t>in a loop to reap all terminated children</a:t>
            </a:r>
          </a:p>
        </p:txBody>
      </p:sp>
      <p:sp>
        <p:nvSpPr>
          <p:cNvPr id="526340" name="Text Box 4"/>
          <p:cNvSpPr txBox="1">
            <a:spLocks noChangeArrowheads="1"/>
          </p:cNvSpPr>
          <p:nvPr/>
        </p:nvSpPr>
        <p:spPr bwMode="auto">
          <a:xfrm>
            <a:off x="457200" y="2260600"/>
            <a:ext cx="8263467" cy="3124200"/>
          </a:xfrm>
          <a:prstGeom prst="rect">
            <a:avLst/>
          </a:prstGeom>
          <a:solidFill>
            <a:srgbClr val="F6F5BD"/>
          </a:solidFill>
          <a:ln w="3175">
            <a:solidFill>
              <a:schemeClr val="tx1"/>
            </a:solidFill>
            <a:miter lim="800000"/>
            <a:headEnd/>
            <a:tailEnd/>
          </a:ln>
          <a:effectLst/>
        </p:spPr>
        <p:txBody>
          <a:bodyPr wrap="square">
            <a:normAutofit fontScale="92500" lnSpcReduction="20000"/>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a:solidFill>
                  <a:srgbClr val="4A00FF"/>
                </a:solidFill>
                <a:latin typeface="Courier New"/>
                <a:cs typeface="Courier New"/>
              </a:rPr>
              <a:t>child_handler2</a:t>
            </a:r>
            <a:r>
              <a:rPr lang="en-US" sz="1800" dirty="0">
                <a:solidFill>
                  <a:srgbClr val="000000"/>
                </a:solidFill>
                <a:latin typeface="Courier New"/>
                <a:cs typeface="Courier New"/>
              </a:rPr>
              <a:t>(</a:t>
            </a:r>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sig</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err="1">
                <a:solidFill>
                  <a:srgbClr val="C1651C"/>
                </a:solidFill>
                <a:latin typeface="Courier New"/>
                <a:cs typeface="Courier New"/>
              </a:rPr>
              <a:t>olderrno</a:t>
            </a:r>
            <a:r>
              <a:rPr lang="en-US" sz="1800" dirty="0">
                <a:solidFill>
                  <a:srgbClr val="000000"/>
                </a:solidFill>
                <a:latin typeface="Courier New"/>
                <a:cs typeface="Courier New"/>
              </a:rPr>
              <a:t> = </a:t>
            </a:r>
            <a:r>
              <a:rPr lang="en-US" sz="1800" dirty="0" err="1">
                <a:solidFill>
                  <a:srgbClr val="000000"/>
                </a:solidFill>
                <a:latin typeface="Courier New"/>
                <a:cs typeface="Courier New"/>
              </a:rPr>
              <a:t>errno</a:t>
            </a:r>
            <a:r>
              <a:rPr lang="en-US" sz="1800" dirty="0">
                <a:solidFill>
                  <a:srgbClr val="000000"/>
                </a:solidFill>
                <a:latin typeface="Courier New"/>
                <a:cs typeface="Courier New"/>
              </a:rPr>
              <a:t>;</a:t>
            </a:r>
          </a:p>
          <a:p>
            <a:r>
              <a:rPr lang="fi-FI" sz="1800" dirty="0">
                <a:solidFill>
                  <a:srgbClr val="000000"/>
                </a:solidFill>
                <a:latin typeface="Courier New"/>
                <a:cs typeface="Courier New"/>
              </a:rPr>
              <a:t>    </a:t>
            </a:r>
            <a:r>
              <a:rPr lang="fi-FI" sz="1800" dirty="0" err="1">
                <a:solidFill>
                  <a:srgbClr val="2D961E"/>
                </a:solidFill>
                <a:latin typeface="Courier New"/>
                <a:cs typeface="Courier New"/>
              </a:rPr>
              <a:t>pid_t</a:t>
            </a:r>
            <a:r>
              <a:rPr lang="fi-FI" sz="1800" dirty="0">
                <a:solidFill>
                  <a:srgbClr val="000000"/>
                </a:solidFill>
                <a:latin typeface="Courier New"/>
                <a:cs typeface="Courier New"/>
              </a:rPr>
              <a:t> </a:t>
            </a:r>
            <a:r>
              <a:rPr lang="fi-FI" sz="1800" dirty="0" err="1">
                <a:solidFill>
                  <a:srgbClr val="C1651C"/>
                </a:solidFill>
                <a:latin typeface="Courier New"/>
                <a:cs typeface="Courier New"/>
              </a:rPr>
              <a:t>pid</a:t>
            </a:r>
            <a:r>
              <a:rPr lang="fi-FI"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while</a:t>
            </a:r>
            <a:r>
              <a:rPr lang="en-US" sz="1800" dirty="0">
                <a:solidFill>
                  <a:srgbClr val="000000"/>
                </a:solidFill>
                <a:latin typeface="Courier New"/>
                <a:cs typeface="Courier New"/>
              </a:rPr>
              <a:t> ((</a:t>
            </a:r>
            <a:r>
              <a:rPr lang="en-US" sz="1800" dirty="0" err="1">
                <a:solidFill>
                  <a:srgbClr val="000000"/>
                </a:solidFill>
                <a:latin typeface="Courier New"/>
                <a:cs typeface="Courier New"/>
              </a:rPr>
              <a:t>pid</a:t>
            </a:r>
            <a:r>
              <a:rPr lang="en-US" sz="1800" dirty="0">
                <a:solidFill>
                  <a:srgbClr val="000000"/>
                </a:solidFill>
                <a:latin typeface="Courier New"/>
                <a:cs typeface="Courier New"/>
              </a:rPr>
              <a:t> = wait(</a:t>
            </a:r>
            <a:r>
              <a:rPr lang="en-US" sz="1800" dirty="0">
                <a:solidFill>
                  <a:srgbClr val="2C9290"/>
                </a:solidFill>
                <a:latin typeface="Courier New"/>
                <a:cs typeface="Courier New"/>
              </a:rPr>
              <a:t>NULL</a:t>
            </a:r>
            <a:r>
              <a:rPr lang="en-US" sz="1800" dirty="0">
                <a:solidFill>
                  <a:srgbClr val="000000"/>
                </a:solidFill>
                <a:latin typeface="Courier New"/>
                <a:cs typeface="Courier New"/>
              </a:rPr>
              <a:t>)) &gt; 0) {</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ccount</a:t>
            </a:r>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sio_puts</a:t>
            </a:r>
            <a:r>
              <a:rPr lang="en-US" sz="1800" dirty="0">
                <a:solidFill>
                  <a:srgbClr val="000000"/>
                </a:solidFill>
                <a:latin typeface="Courier New"/>
                <a:cs typeface="Courier New"/>
              </a:rPr>
              <a:t>(</a:t>
            </a:r>
            <a:r>
              <a:rPr lang="en-US" sz="1800" dirty="0">
                <a:solidFill>
                  <a:srgbClr val="9D206F"/>
                </a:solidFill>
                <a:latin typeface="Courier New"/>
                <a:cs typeface="Courier New"/>
              </a:rPr>
              <a:t>"Handler reaped child "</a:t>
            </a:r>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sio_putl</a:t>
            </a:r>
            <a:r>
              <a:rPr lang="en-US" sz="1800" dirty="0">
                <a:solidFill>
                  <a:srgbClr val="000000"/>
                </a:solidFill>
                <a:latin typeface="Courier New"/>
                <a:cs typeface="Courier New"/>
              </a:rPr>
              <a:t>((</a:t>
            </a:r>
            <a:r>
              <a:rPr lang="en-US" sz="1800" dirty="0">
                <a:solidFill>
                  <a:srgbClr val="2D961E"/>
                </a:solidFill>
                <a:latin typeface="Courier New"/>
                <a:cs typeface="Courier New"/>
              </a:rPr>
              <a:t>long</a:t>
            </a:r>
            <a:r>
              <a:rPr lang="en-US" sz="1800" dirty="0">
                <a:solidFill>
                  <a:srgbClr val="000000"/>
                </a:solidFill>
                <a:latin typeface="Courier New"/>
                <a:cs typeface="Courier New"/>
              </a:rPr>
              <a:t>)</a:t>
            </a:r>
            <a:r>
              <a:rPr lang="en-US" sz="1800" dirty="0" err="1">
                <a:solidFill>
                  <a:srgbClr val="000000"/>
                </a:solidFill>
                <a:latin typeface="Courier New"/>
                <a:cs typeface="Courier New"/>
              </a:rPr>
              <a:t>pid</a:t>
            </a:r>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sio_puts</a:t>
            </a:r>
            <a:r>
              <a:rPr lang="en-US" sz="1800" dirty="0">
                <a:solidFill>
                  <a:srgbClr val="000000"/>
                </a:solidFill>
                <a:latin typeface="Courier New"/>
                <a:cs typeface="Courier New"/>
              </a:rPr>
              <a:t>(</a:t>
            </a:r>
            <a:r>
              <a:rPr lang="en-US" sz="1800" dirty="0">
                <a:solidFill>
                  <a:srgbClr val="9D206F"/>
                </a:solidFill>
                <a:latin typeface="Courier New"/>
                <a:cs typeface="Courier New"/>
              </a:rPr>
              <a:t>" \n"</a:t>
            </a:r>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a:t>
            </a:r>
            <a:r>
              <a:rPr lang="en-US" sz="1800" dirty="0" err="1">
                <a:solidFill>
                  <a:srgbClr val="000000"/>
                </a:solidFill>
                <a:latin typeface="Courier New"/>
                <a:cs typeface="Courier New"/>
              </a:rPr>
              <a:t>errno</a:t>
            </a:r>
            <a:r>
              <a:rPr lang="en-US" sz="1800" dirty="0">
                <a:solidFill>
                  <a:srgbClr val="000000"/>
                </a:solidFill>
                <a:latin typeface="Courier New"/>
                <a:cs typeface="Courier New"/>
              </a:rPr>
              <a:t> != ECHILD)</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sio_error</a:t>
            </a:r>
            <a:r>
              <a:rPr lang="en-US" sz="1800" dirty="0">
                <a:solidFill>
                  <a:srgbClr val="000000"/>
                </a:solidFill>
                <a:latin typeface="Courier New"/>
                <a:cs typeface="Courier New"/>
              </a:rPr>
              <a:t>(</a:t>
            </a:r>
            <a:r>
              <a:rPr lang="en-US" sz="1800" dirty="0">
                <a:solidFill>
                  <a:srgbClr val="9D206F"/>
                </a:solidFill>
                <a:latin typeface="Courier New"/>
                <a:cs typeface="Courier New"/>
              </a:rPr>
              <a:t>"wait error"</a:t>
            </a:r>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errno</a:t>
            </a:r>
            <a:r>
              <a:rPr lang="en-US" sz="1800" dirty="0">
                <a:solidFill>
                  <a:srgbClr val="000000"/>
                </a:solidFill>
                <a:latin typeface="Courier New"/>
                <a:cs typeface="Courier New"/>
              </a:rPr>
              <a:t> = </a:t>
            </a:r>
            <a:r>
              <a:rPr lang="en-US" sz="1800" dirty="0" err="1">
                <a:solidFill>
                  <a:srgbClr val="000000"/>
                </a:solidFill>
                <a:latin typeface="Courier New"/>
                <a:cs typeface="Courier New"/>
              </a:rPr>
              <a:t>olderrno</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endParaRPr lang="en-US" sz="1800" dirty="0">
              <a:solidFill>
                <a:srgbClr val="000000"/>
              </a:solidFill>
              <a:latin typeface="Courier New"/>
              <a:cs typeface="Courier New"/>
            </a:endParaRPr>
          </a:p>
        </p:txBody>
      </p:sp>
      <p:sp>
        <p:nvSpPr>
          <p:cNvPr id="5" name="Rectangle 4"/>
          <p:cNvSpPr/>
          <p:nvPr/>
        </p:nvSpPr>
        <p:spPr>
          <a:xfrm>
            <a:off x="4419600" y="4800600"/>
            <a:ext cx="4495800" cy="1815882"/>
          </a:xfrm>
          <a:prstGeom prst="rect">
            <a:avLst/>
          </a:prstGeom>
          <a:solidFill>
            <a:srgbClr val="E0E0E0"/>
          </a:solidFill>
        </p:spPr>
        <p:txBody>
          <a:bodyPr wrap="square">
            <a:spAutoFit/>
          </a:bodyPr>
          <a:lstStyle/>
          <a:p>
            <a:r>
              <a:rPr lang="en-US" sz="1600" dirty="0" err="1">
                <a:solidFill>
                  <a:srgbClr val="3913A8"/>
                </a:solidFill>
                <a:latin typeface="Courier New"/>
                <a:cs typeface="Courier New"/>
              </a:rPr>
              <a:t>whaleshark</a:t>
            </a:r>
            <a:r>
              <a:rPr lang="en-US" sz="1600" dirty="0">
                <a:solidFill>
                  <a:srgbClr val="3913A8"/>
                </a:solidFill>
                <a:latin typeface="Courier New"/>
                <a:cs typeface="Courier New"/>
              </a:rPr>
              <a:t>&gt; </a:t>
            </a:r>
            <a:r>
              <a:rPr lang="en-US" sz="1600" dirty="0">
                <a:solidFill>
                  <a:srgbClr val="000000"/>
                </a:solidFill>
                <a:latin typeface="Courier New"/>
                <a:cs typeface="Courier New"/>
              </a:rPr>
              <a:t>./forks 15</a:t>
            </a:r>
          </a:p>
          <a:p>
            <a:r>
              <a:rPr lang="en-US" sz="1600" dirty="0">
                <a:solidFill>
                  <a:srgbClr val="000000"/>
                </a:solidFill>
                <a:latin typeface="Courier New"/>
                <a:cs typeface="Courier New"/>
              </a:rPr>
              <a:t>Handler reaped child 23246</a:t>
            </a:r>
          </a:p>
          <a:p>
            <a:r>
              <a:rPr lang="en-US" sz="1600" dirty="0">
                <a:solidFill>
                  <a:srgbClr val="000000"/>
                </a:solidFill>
                <a:latin typeface="Courier New"/>
                <a:cs typeface="Courier New"/>
              </a:rPr>
              <a:t>Handler reaped child 23247</a:t>
            </a:r>
          </a:p>
          <a:p>
            <a:r>
              <a:rPr lang="en-US" sz="1600" dirty="0">
                <a:solidFill>
                  <a:srgbClr val="000000"/>
                </a:solidFill>
                <a:latin typeface="Courier New"/>
                <a:cs typeface="Courier New"/>
              </a:rPr>
              <a:t>Handler reaped child 23248</a:t>
            </a:r>
          </a:p>
          <a:p>
            <a:r>
              <a:rPr lang="en-US" sz="1600" dirty="0">
                <a:solidFill>
                  <a:srgbClr val="000000"/>
                </a:solidFill>
                <a:latin typeface="Courier New"/>
                <a:cs typeface="Courier New"/>
              </a:rPr>
              <a:t>Handler reaped child 23249</a:t>
            </a:r>
          </a:p>
          <a:p>
            <a:r>
              <a:rPr lang="en-US" sz="1600" dirty="0">
                <a:solidFill>
                  <a:srgbClr val="000000"/>
                </a:solidFill>
                <a:latin typeface="Courier New"/>
                <a:cs typeface="Courier New"/>
              </a:rPr>
              <a:t>Handler reaped child 23250</a:t>
            </a:r>
          </a:p>
          <a:p>
            <a:r>
              <a:rPr lang="en-US" sz="1600" dirty="0" err="1">
                <a:solidFill>
                  <a:srgbClr val="3913A8"/>
                </a:solidFill>
                <a:latin typeface="Courier New"/>
                <a:cs typeface="Courier New"/>
              </a:rPr>
              <a:t>whaleshark</a:t>
            </a:r>
            <a:r>
              <a:rPr lang="en-US" sz="1600" dirty="0">
                <a:solidFill>
                  <a:srgbClr val="3913A8"/>
                </a:solidFill>
                <a:latin typeface="Courier New"/>
                <a:cs typeface="Courier New"/>
              </a:rPr>
              <a:t>&gt;</a:t>
            </a:r>
            <a:endParaRPr lang="en-US" sz="160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Flows to Avoid Races</a:t>
            </a:r>
          </a:p>
        </p:txBody>
      </p:sp>
      <p:sp>
        <p:nvSpPr>
          <p:cNvPr id="4" name="Rectangle 4"/>
          <p:cNvSpPr>
            <a:spLocks noChangeArrowheads="1"/>
          </p:cNvSpPr>
          <p:nvPr/>
        </p:nvSpPr>
        <p:spPr bwMode="auto">
          <a:xfrm>
            <a:off x="215124" y="2133600"/>
            <a:ext cx="8090676" cy="4031873"/>
          </a:xfrm>
          <a:prstGeom prst="rect">
            <a:avLst/>
          </a:prstGeom>
          <a:solidFill>
            <a:srgbClr val="F6F5BD"/>
          </a:solidFill>
          <a:ln w="3175">
            <a:solidFill>
              <a:schemeClr val="tx1"/>
            </a:solidFill>
            <a:miter lim="800000"/>
            <a:headEnd/>
            <a:tailEnd/>
          </a:ln>
          <a:effectLst/>
        </p:spPr>
        <p:txBody>
          <a:bodyPr wrap="none">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handler</a:t>
            </a:r>
            <a:r>
              <a:rPr lang="en-US" sz="1600" dirty="0">
                <a:solidFill>
                  <a:srgbClr val="000000"/>
                </a:solidFill>
                <a:latin typeface="Courier New"/>
                <a:cs typeface="Courier New"/>
              </a:rPr>
              <a:t>(</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C1651C"/>
                </a:solidFill>
                <a:latin typeface="Courier New"/>
                <a:cs typeface="Courier New"/>
              </a:rPr>
              <a:t>sig</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olderrno</a:t>
            </a:r>
            <a:r>
              <a:rPr lang="en-US" sz="1600" dirty="0">
                <a:solidFill>
                  <a:srgbClr val="000000"/>
                </a:solidFill>
                <a:latin typeface="Courier New"/>
                <a:cs typeface="Courier New"/>
              </a:rPr>
              <a:t> = </a:t>
            </a:r>
            <a:r>
              <a:rPr lang="en-US" sz="1600" dirty="0" err="1">
                <a:solidFill>
                  <a:srgbClr val="000000"/>
                </a:solidFill>
                <a:latin typeface="Courier New"/>
                <a:cs typeface="Courier New"/>
              </a:rPr>
              <a:t>errno</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sigset_t</a:t>
            </a:r>
            <a:r>
              <a:rPr lang="en-US" sz="1600" dirty="0">
                <a:solidFill>
                  <a:srgbClr val="000000"/>
                </a:solidFill>
                <a:latin typeface="Courier New"/>
                <a:cs typeface="Courier New"/>
              </a:rPr>
              <a:t> </a:t>
            </a:r>
            <a:r>
              <a:rPr lang="en-US" sz="1600" dirty="0" err="1">
                <a:solidFill>
                  <a:srgbClr val="C1651C"/>
                </a:solidFill>
                <a:latin typeface="Courier New"/>
                <a:cs typeface="Courier New"/>
              </a:rPr>
              <a:t>mask_all</a:t>
            </a:r>
            <a:r>
              <a:rPr lang="en-US" sz="1600" dirty="0">
                <a:solidFill>
                  <a:srgbClr val="000000"/>
                </a:solidFill>
                <a:latin typeface="Courier New"/>
                <a:cs typeface="Courier New"/>
              </a:rPr>
              <a:t>, </a:t>
            </a:r>
            <a:r>
              <a:rPr lang="en-US" sz="1600" dirty="0" err="1">
                <a:solidFill>
                  <a:srgbClr val="C1651C"/>
                </a:solidFill>
                <a:latin typeface="Courier New"/>
                <a:cs typeface="Courier New"/>
              </a:rPr>
              <a:t>prev_all</a:t>
            </a:r>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sigfillset</a:t>
            </a:r>
            <a:r>
              <a:rPr lang="fi-FI" sz="1600" dirty="0">
                <a:solidFill>
                  <a:srgbClr val="000000"/>
                </a:solidFill>
                <a:latin typeface="Courier New"/>
                <a:cs typeface="Courier New"/>
              </a:rPr>
              <a:t>(&amp;</a:t>
            </a:r>
            <a:r>
              <a:rPr lang="fi-FI" sz="1600" dirty="0" err="1">
                <a:solidFill>
                  <a:srgbClr val="000000"/>
                </a:solidFill>
                <a:latin typeface="Courier New"/>
                <a:cs typeface="Courier New"/>
              </a:rPr>
              <a:t>mask_all</a:t>
            </a:r>
            <a:r>
              <a:rPr lang="fi-FI"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while</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a:t>
            </a:r>
            <a:r>
              <a:rPr lang="en-US" sz="1600" dirty="0" err="1">
                <a:solidFill>
                  <a:srgbClr val="000000"/>
                </a:solidFill>
                <a:latin typeface="Courier New"/>
                <a:cs typeface="Courier New"/>
              </a:rPr>
              <a:t>waitpid</a:t>
            </a:r>
            <a:r>
              <a:rPr lang="en-US" sz="1600" dirty="0">
                <a:solidFill>
                  <a:srgbClr val="000000"/>
                </a:solidFill>
                <a:latin typeface="Courier New"/>
                <a:cs typeface="Courier New"/>
              </a:rPr>
              <a:t>(-1, </a:t>
            </a:r>
            <a:r>
              <a:rPr lang="en-US" sz="1600" dirty="0">
                <a:solidFill>
                  <a:srgbClr val="2C9290"/>
                </a:solidFill>
                <a:latin typeface="Courier New"/>
                <a:cs typeface="Courier New"/>
              </a:rPr>
              <a:t>NULL</a:t>
            </a:r>
            <a:r>
              <a:rPr lang="en-US" sz="1600" dirty="0">
                <a:solidFill>
                  <a:srgbClr val="000000"/>
                </a:solidFill>
                <a:latin typeface="Courier New"/>
                <a:cs typeface="Courier New"/>
              </a:rPr>
              <a:t>, 0)) &gt; 0) { </a:t>
            </a:r>
            <a:r>
              <a:rPr lang="en-US" sz="1600" dirty="0">
                <a:solidFill>
                  <a:srgbClr val="CB2418"/>
                </a:solidFill>
                <a:latin typeface="Courier New"/>
                <a:cs typeface="Courier New"/>
              </a:rPr>
              <a:t>/* Reap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(SIG_BLOCK, &amp;</a:t>
            </a:r>
            <a:r>
              <a:rPr lang="en-US" sz="1600" dirty="0" err="1">
                <a:solidFill>
                  <a:srgbClr val="000000"/>
                </a:solidFill>
                <a:latin typeface="Courier New"/>
                <a:cs typeface="Courier New"/>
              </a:rPr>
              <a:t>mask_all</a:t>
            </a:r>
            <a:r>
              <a:rPr lang="en-US" sz="1600" dirty="0">
                <a:solidFill>
                  <a:srgbClr val="000000"/>
                </a:solidFill>
                <a:latin typeface="Courier New"/>
                <a:cs typeface="Courier New"/>
              </a:rPr>
              <a:t>, &amp;</a:t>
            </a:r>
            <a:r>
              <a:rPr lang="en-US" sz="1600" dirty="0" err="1">
                <a:solidFill>
                  <a:srgbClr val="000000"/>
                </a:solidFill>
                <a:latin typeface="Courier New"/>
                <a:cs typeface="Courier New"/>
              </a:rPr>
              <a:t>prev_all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deletejob</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t>
            </a:r>
            <a:r>
              <a:rPr lang="en-US" sz="1600" dirty="0">
                <a:solidFill>
                  <a:srgbClr val="CB2418"/>
                </a:solidFill>
                <a:latin typeface="Courier New"/>
                <a:cs typeface="Courier New"/>
              </a:rPr>
              <a:t>/* Delete the child from the job list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(SIG_SETMASK, &amp;</a:t>
            </a:r>
            <a:r>
              <a:rPr lang="en-US" sz="1600" dirty="0" err="1">
                <a:solidFill>
                  <a:srgbClr val="000000"/>
                </a:solidFill>
                <a:latin typeface="Courier New"/>
                <a:cs typeface="Courier New"/>
              </a:rPr>
              <a:t>prev_all</a:t>
            </a:r>
            <a:r>
              <a:rPr lang="en-US" sz="1600" dirty="0">
                <a:solidFill>
                  <a:srgbClr val="000000"/>
                </a:solidFill>
                <a:latin typeface="Courier New"/>
                <a:cs typeface="Courier New"/>
              </a:rPr>
              <a:t>,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&amp;&amp; </a:t>
            </a:r>
            <a:r>
              <a:rPr lang="en-US" sz="1600" dirty="0" err="1">
                <a:solidFill>
                  <a:srgbClr val="000000"/>
                </a:solidFill>
                <a:latin typeface="Courier New"/>
                <a:cs typeface="Courier New"/>
              </a:rPr>
              <a:t>errno</a:t>
            </a:r>
            <a:r>
              <a:rPr lang="en-US" sz="1600" dirty="0">
                <a:solidFill>
                  <a:srgbClr val="000000"/>
                </a:solidFill>
                <a:latin typeface="Courier New"/>
                <a:cs typeface="Courier New"/>
              </a:rPr>
              <a:t> != ECHILD)</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sio_error</a:t>
            </a:r>
            <a:r>
              <a:rPr lang="en-US" sz="1600" dirty="0">
                <a:solidFill>
                  <a:srgbClr val="000000"/>
                </a:solidFill>
                <a:latin typeface="Courier New"/>
                <a:cs typeface="Courier New"/>
              </a:rPr>
              <a:t>(</a:t>
            </a:r>
            <a:r>
              <a:rPr lang="en-US" sz="1600" dirty="0">
                <a:solidFill>
                  <a:srgbClr val="9D206F"/>
                </a:solidFill>
                <a:latin typeface="Courier New"/>
                <a:cs typeface="Courier New"/>
              </a:rPr>
              <a:t>"</a:t>
            </a:r>
            <a:r>
              <a:rPr lang="en-US" sz="1600" dirty="0" err="1">
                <a:solidFill>
                  <a:srgbClr val="9D206F"/>
                </a:solidFill>
                <a:latin typeface="Courier New"/>
                <a:cs typeface="Courier New"/>
              </a:rPr>
              <a:t>waitpid</a:t>
            </a:r>
            <a:r>
              <a:rPr lang="en-US" sz="1600" dirty="0">
                <a:solidFill>
                  <a:srgbClr val="9D206F"/>
                </a:solidFill>
                <a:latin typeface="Courier New"/>
                <a:cs typeface="Courier New"/>
              </a:rPr>
              <a:t> error"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errno</a:t>
            </a:r>
            <a:r>
              <a:rPr lang="en-US" sz="1600" dirty="0">
                <a:solidFill>
                  <a:srgbClr val="000000"/>
                </a:solidFill>
                <a:latin typeface="Courier New"/>
                <a:cs typeface="Courier New"/>
              </a:rPr>
              <a:t> = </a:t>
            </a:r>
            <a:r>
              <a:rPr lang="en-US" sz="1600" dirty="0" err="1">
                <a:solidFill>
                  <a:srgbClr val="000000"/>
                </a:solidFill>
                <a:latin typeface="Courier New"/>
                <a:cs typeface="Courier New"/>
              </a:rPr>
              <a:t>olderrno</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p:txBody>
      </p:sp>
      <p:sp>
        <p:nvSpPr>
          <p:cNvPr id="5" name="Content Placeholder 2"/>
          <p:cNvSpPr>
            <a:spLocks noGrp="1"/>
          </p:cNvSpPr>
          <p:nvPr>
            <p:ph idx="1"/>
          </p:nvPr>
        </p:nvSpPr>
        <p:spPr>
          <a:xfrm>
            <a:off x="396875" y="1362075"/>
            <a:ext cx="7896225" cy="466725"/>
          </a:xfrm>
        </p:spPr>
        <p:txBody>
          <a:bodyPr/>
          <a:lstStyle/>
          <a:p>
            <a:r>
              <a:rPr lang="en-US" dirty="0"/>
              <a:t>SIGCHLD handler for a simple shell</a:t>
            </a:r>
          </a:p>
          <a:p>
            <a:pPr lvl="1"/>
            <a:r>
              <a:rPr lang="en-US" dirty="0"/>
              <a:t>Blocks all signals while running critical code</a:t>
            </a:r>
          </a:p>
        </p:txBody>
      </p:sp>
      <p:sp>
        <p:nvSpPr>
          <p:cNvPr id="6" name="TextBox 5"/>
          <p:cNvSpPr txBox="1"/>
          <p:nvPr/>
        </p:nvSpPr>
        <p:spPr>
          <a:xfrm>
            <a:off x="6934200" y="5791200"/>
            <a:ext cx="1391126" cy="369332"/>
          </a:xfrm>
          <a:prstGeom prst="rect">
            <a:avLst/>
          </a:prstGeom>
          <a:noFill/>
        </p:spPr>
        <p:txBody>
          <a:bodyPr wrap="none" rtlCol="0">
            <a:spAutoFit/>
          </a:bodyPr>
          <a:lstStyle/>
          <a:p>
            <a:r>
              <a:rPr lang="en-US" sz="1800" dirty="0">
                <a:solidFill>
                  <a:srgbClr val="7F7F7F"/>
                </a:solidFill>
                <a:latin typeface="Calibri" pitchFamily="34" charset="0"/>
              </a:rPr>
              <a:t>procmask1.c</a:t>
            </a:r>
          </a:p>
        </p:txBody>
      </p:sp>
    </p:spTree>
    <p:extLst>
      <p:ext uri="{BB962C8B-B14F-4D97-AF65-F5344CB8AC3E}">
        <p14:creationId xmlns:p14="http://schemas.microsoft.com/office/powerpoint/2010/main" val="3774357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Flows to Avoid Races</a:t>
            </a:r>
          </a:p>
        </p:txBody>
      </p:sp>
      <p:sp>
        <p:nvSpPr>
          <p:cNvPr id="4" name="Rectangle 4"/>
          <p:cNvSpPr>
            <a:spLocks noChangeArrowheads="1"/>
          </p:cNvSpPr>
          <p:nvPr/>
        </p:nvSpPr>
        <p:spPr bwMode="auto">
          <a:xfrm>
            <a:off x="196661" y="2011263"/>
            <a:ext cx="8337739" cy="4770537"/>
          </a:xfrm>
          <a:prstGeom prst="rect">
            <a:avLst/>
          </a:prstGeom>
          <a:solidFill>
            <a:srgbClr val="F6F5BD"/>
          </a:solidFill>
          <a:ln w="3175">
            <a:solidFill>
              <a:schemeClr val="tx1"/>
            </a:solidFill>
            <a:miter lim="800000"/>
            <a:headEnd/>
            <a:tailEnd/>
          </a:ln>
          <a:effectLst/>
        </p:spPr>
        <p:txBody>
          <a:bodyPr wrap="non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argc</a:t>
            </a:r>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int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sigset_t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mask_all</a:t>
            </a:r>
            <a:r>
              <a:rPr lang="fi-FI" sz="1600" dirty="0">
                <a:solidFill>
                  <a:srgbClr val="000000"/>
                </a:solidFill>
                <a:latin typeface="Courier New"/>
                <a:cs typeface="Courier New"/>
              </a:rPr>
              <a:t>, </a:t>
            </a:r>
            <a:r>
              <a:rPr lang="fi-FI" sz="1600" dirty="0" err="1">
                <a:solidFill>
                  <a:srgbClr val="C1651C"/>
                </a:solidFill>
                <a:latin typeface="Courier New"/>
                <a:cs typeface="Courier New"/>
              </a:rPr>
              <a:t>prev_all</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int</a:t>
            </a:r>
            <a:r>
              <a:rPr lang="fi-FI" sz="1600" dirty="0">
                <a:solidFill>
                  <a:srgbClr val="000000"/>
                </a:solidFill>
                <a:latin typeface="Courier New"/>
                <a:cs typeface="Courier New"/>
              </a:rPr>
              <a:t> n = N;  /* N = 5 */</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sigfillset</a:t>
            </a:r>
            <a:r>
              <a:rPr lang="fi-FI" sz="1600" dirty="0">
                <a:solidFill>
                  <a:srgbClr val="000000"/>
                </a:solidFill>
                <a:latin typeface="Courier New"/>
                <a:cs typeface="Courier New"/>
              </a:rPr>
              <a:t>(&amp;</a:t>
            </a:r>
            <a:r>
              <a:rPr lang="fi-FI" sz="1600" dirty="0" err="1">
                <a:solidFill>
                  <a:srgbClr val="000000"/>
                </a:solidFill>
                <a:latin typeface="Courier New"/>
                <a:cs typeface="Courier New"/>
              </a:rPr>
              <a:t>mask_all</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signal</a:t>
            </a:r>
            <a:r>
              <a:rPr lang="fi-FI" sz="1600" dirty="0">
                <a:solidFill>
                  <a:srgbClr val="000000"/>
                </a:solidFill>
                <a:latin typeface="Courier New"/>
                <a:cs typeface="Courier New"/>
              </a:rPr>
              <a:t>(SIGCHLD, </a:t>
            </a:r>
            <a:r>
              <a:rPr lang="fi-FI" sz="1600" dirty="0" err="1">
                <a:solidFill>
                  <a:srgbClr val="000000"/>
                </a:solidFill>
                <a:latin typeface="Courier New"/>
                <a:cs typeface="Courier New"/>
              </a:rPr>
              <a:t>handler</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initjobs</a:t>
            </a:r>
            <a:r>
              <a:rPr lang="fi-FI" sz="1600" dirty="0">
                <a:solidFill>
                  <a:srgbClr val="000000"/>
                </a:solidFill>
                <a:latin typeface="Courier New"/>
                <a:cs typeface="Courier New"/>
              </a:rPr>
              <a:t>(); </a:t>
            </a:r>
            <a:r>
              <a:rPr lang="fi-FI" sz="1600" dirty="0">
                <a:solidFill>
                  <a:srgbClr val="CB2418"/>
                </a:solidFill>
                <a:latin typeface="Courier New"/>
                <a:cs typeface="Courier New"/>
              </a:rPr>
              <a:t>/* </a:t>
            </a:r>
            <a:r>
              <a:rPr lang="fi-FI" sz="1600" dirty="0" err="1">
                <a:solidFill>
                  <a:srgbClr val="CB2418"/>
                </a:solidFill>
                <a:latin typeface="Courier New"/>
                <a:cs typeface="Courier New"/>
              </a:rPr>
              <a:t>Initialize</a:t>
            </a:r>
            <a:r>
              <a:rPr lang="fi-FI" sz="1600" dirty="0">
                <a:solidFill>
                  <a:srgbClr val="CB2418"/>
                </a:solidFill>
                <a:latin typeface="Courier New"/>
                <a:cs typeface="Courier New"/>
              </a:rPr>
              <a:t> the </a:t>
            </a:r>
            <a:r>
              <a:rPr lang="fi-FI" sz="1600" dirty="0" err="1">
                <a:solidFill>
                  <a:srgbClr val="CB2418"/>
                </a:solidFill>
                <a:latin typeface="Courier New"/>
                <a:cs typeface="Courier New"/>
              </a:rPr>
              <a:t>job</a:t>
            </a:r>
            <a:r>
              <a:rPr lang="fi-FI" sz="1600" dirty="0">
                <a:solidFill>
                  <a:srgbClr val="CB2418"/>
                </a:solidFill>
                <a:latin typeface="Courier New"/>
                <a:cs typeface="Courier New"/>
              </a:rPr>
              <a:t> </a:t>
            </a:r>
            <a:r>
              <a:rPr lang="fi-FI" sz="1600" dirty="0" err="1">
                <a:solidFill>
                  <a:srgbClr val="CB2418"/>
                </a:solidFill>
                <a:latin typeface="Courier New"/>
                <a:cs typeface="Courier New"/>
              </a:rPr>
              <a:t>list</a:t>
            </a:r>
            <a:r>
              <a:rPr lang="fi-FI" sz="1600" dirty="0">
                <a:solidFill>
                  <a:srgbClr val="CB2418"/>
                </a:solidFill>
                <a:latin typeface="Courier New"/>
                <a:cs typeface="Courier New"/>
              </a:rPr>
              <a:t> */</a:t>
            </a:r>
            <a:endParaRPr lang="fi-FI" sz="1600" dirty="0">
              <a:solidFill>
                <a:srgbClr val="000000"/>
              </a:solidFill>
              <a:latin typeface="Courier New"/>
              <a:cs typeface="Courier New"/>
            </a:endParaRPr>
          </a:p>
          <a:p>
            <a:endParaRPr lang="fi-FI"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while</a:t>
            </a:r>
            <a:r>
              <a:rPr lang="en-US" sz="1600" dirty="0">
                <a:solidFill>
                  <a:srgbClr val="000000"/>
                </a:solidFill>
                <a:latin typeface="Courier New"/>
                <a:cs typeface="Courier New"/>
              </a:rPr>
              <a:t> (n--)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a:solidFill>
                  <a:srgbClr val="9D206F"/>
                </a:solidFill>
                <a:latin typeface="Courier New"/>
                <a:cs typeface="Courier New"/>
              </a:rPr>
              <a:t>"/bin/date"</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(SIG_BLOCK, &amp;</a:t>
            </a:r>
            <a:r>
              <a:rPr lang="en-US" sz="1600" dirty="0" err="1">
                <a:solidFill>
                  <a:srgbClr val="000000"/>
                </a:solidFill>
                <a:latin typeface="Courier New"/>
                <a:cs typeface="Courier New"/>
              </a:rPr>
              <a:t>mask_all</a:t>
            </a:r>
            <a:r>
              <a:rPr lang="en-US" sz="1600" dirty="0">
                <a:solidFill>
                  <a:srgbClr val="000000"/>
                </a:solidFill>
                <a:latin typeface="Courier New"/>
                <a:cs typeface="Courier New"/>
              </a:rPr>
              <a:t>, &amp;</a:t>
            </a:r>
            <a:r>
              <a:rPr lang="en-US" sz="1600" dirty="0" err="1">
                <a:solidFill>
                  <a:srgbClr val="000000"/>
                </a:solidFill>
                <a:latin typeface="Courier New"/>
                <a:cs typeface="Courier New"/>
              </a:rPr>
              <a:t>prev_all</a:t>
            </a:r>
            <a:r>
              <a:rPr lang="en-US" sz="1600" dirty="0">
                <a:solidFill>
                  <a:srgbClr val="000000"/>
                </a:solidFill>
                <a:latin typeface="Courier New"/>
                <a:cs typeface="Courier New"/>
              </a:rPr>
              <a:t>); </a:t>
            </a:r>
            <a:r>
              <a:rPr lang="en-US" sz="1600" dirty="0">
                <a:solidFill>
                  <a:srgbClr val="CB2418"/>
                </a:solidFill>
                <a:latin typeface="Courier New"/>
                <a:cs typeface="Courier New"/>
              </a:rPr>
              <a:t>/* Parent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addjob</a:t>
            </a:r>
            <a:r>
              <a:rPr lang="en-US" sz="1600" dirty="0">
                <a:solidFill>
                  <a:srgbClr val="000000"/>
                </a:solidFill>
                <a:latin typeface="Courier New"/>
                <a:cs typeface="Courier New"/>
              </a:rPr>
              <a:t>(</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t>
            </a:r>
            <a:r>
              <a:rPr lang="en-US" sz="1600" dirty="0">
                <a:solidFill>
                  <a:srgbClr val="CB2418"/>
                </a:solidFill>
                <a:latin typeface="Courier New"/>
                <a:cs typeface="Courier New"/>
              </a:rPr>
              <a:t>/* Add the child to the job list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(SIG_SETMASK, &amp;</a:t>
            </a:r>
            <a:r>
              <a:rPr lang="en-US" sz="1600" dirty="0" err="1">
                <a:solidFill>
                  <a:srgbClr val="000000"/>
                </a:solidFill>
                <a:latin typeface="Courier New"/>
                <a:cs typeface="Courier New"/>
              </a:rPr>
              <a:t>prev_all</a:t>
            </a:r>
            <a:r>
              <a:rPr lang="en-US" sz="1600" dirty="0">
                <a:solidFill>
                  <a:srgbClr val="000000"/>
                </a:solidFill>
                <a:latin typeface="Courier New"/>
                <a:cs typeface="Courier New"/>
              </a:rPr>
              <a:t>,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a:t>
            </a:r>
          </a:p>
        </p:txBody>
      </p:sp>
      <p:sp>
        <p:nvSpPr>
          <p:cNvPr id="5" name="Content Placeholder 2"/>
          <p:cNvSpPr>
            <a:spLocks noGrp="1"/>
          </p:cNvSpPr>
          <p:nvPr>
            <p:ph idx="1"/>
          </p:nvPr>
        </p:nvSpPr>
        <p:spPr>
          <a:xfrm>
            <a:off x="396875" y="1209675"/>
            <a:ext cx="7896225" cy="801588"/>
          </a:xfrm>
        </p:spPr>
        <p:txBody>
          <a:bodyPr/>
          <a:lstStyle/>
          <a:p>
            <a:r>
              <a:rPr lang="en-US" dirty="0"/>
              <a:t>Simple shell with a subtle synchronization error because it assumes parent runs before child</a:t>
            </a:r>
          </a:p>
        </p:txBody>
      </p:sp>
      <p:sp>
        <p:nvSpPr>
          <p:cNvPr id="6" name="TextBox 5"/>
          <p:cNvSpPr txBox="1"/>
          <p:nvPr/>
        </p:nvSpPr>
        <p:spPr>
          <a:xfrm>
            <a:off x="7143274" y="6400800"/>
            <a:ext cx="1391126" cy="369332"/>
          </a:xfrm>
          <a:prstGeom prst="rect">
            <a:avLst/>
          </a:prstGeom>
          <a:noFill/>
        </p:spPr>
        <p:txBody>
          <a:bodyPr wrap="none" rtlCol="0">
            <a:spAutoFit/>
          </a:bodyPr>
          <a:lstStyle/>
          <a:p>
            <a:r>
              <a:rPr lang="en-US" sz="1800" dirty="0">
                <a:solidFill>
                  <a:srgbClr val="7F7F7F"/>
                </a:solidFill>
                <a:latin typeface="Calibri" pitchFamily="34" charset="0"/>
              </a:rPr>
              <a:t>procmask1.c</a:t>
            </a:r>
          </a:p>
        </p:txBody>
      </p:sp>
    </p:spTree>
    <p:extLst>
      <p:ext uri="{BB962C8B-B14F-4D97-AF65-F5344CB8AC3E}">
        <p14:creationId xmlns:p14="http://schemas.microsoft.com/office/powerpoint/2010/main" val="172897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026"/>
          <p:cNvSpPr>
            <a:spLocks noGrp="1" noChangeArrowheads="1"/>
          </p:cNvSpPr>
          <p:nvPr>
            <p:ph type="title"/>
          </p:nvPr>
        </p:nvSpPr>
        <p:spPr>
          <a:xfrm>
            <a:off x="431800" y="457200"/>
            <a:ext cx="4292600" cy="573088"/>
          </a:xfrm>
        </p:spPr>
        <p:txBody>
          <a:bodyPr/>
          <a:lstStyle/>
          <a:p>
            <a:r>
              <a:rPr lang="en-US"/>
              <a:t>Control Flow</a:t>
            </a:r>
          </a:p>
        </p:txBody>
      </p:sp>
      <p:sp>
        <p:nvSpPr>
          <p:cNvPr id="472067" name="Text Box 1027"/>
          <p:cNvSpPr txBox="1">
            <a:spLocks noChangeArrowheads="1"/>
          </p:cNvSpPr>
          <p:nvPr/>
        </p:nvSpPr>
        <p:spPr bwMode="auto">
          <a:xfrm>
            <a:off x="3190875" y="3460750"/>
            <a:ext cx="1774012" cy="2677656"/>
          </a:xfrm>
          <a:prstGeom prst="rect">
            <a:avLst/>
          </a:prstGeom>
          <a:noFill/>
          <a:ln w="25400">
            <a:noFill/>
            <a:miter lim="800000"/>
            <a:headEnd/>
            <a:tailEnd/>
          </a:ln>
          <a:effectLst/>
        </p:spPr>
        <p:txBody>
          <a:bodyPr wrap="none">
            <a:spAutoFit/>
          </a:bodyPr>
          <a:lstStyle/>
          <a:p>
            <a:pPr>
              <a:lnSpc>
                <a:spcPct val="100000"/>
              </a:lnSpc>
            </a:pPr>
            <a:r>
              <a:rPr lang="en-US" dirty="0">
                <a:solidFill>
                  <a:schemeClr val="tx1">
                    <a:lumMod val="50000"/>
                    <a:lumOff val="50000"/>
                  </a:schemeClr>
                </a:solidFill>
                <a:latin typeface="Calibri" pitchFamily="34" charset="0"/>
              </a:rPr>
              <a:t>&lt;startup&gt;</a:t>
            </a:r>
          </a:p>
          <a:p>
            <a:pPr>
              <a:lnSpc>
                <a:spcPct val="100000"/>
              </a:lnSpc>
            </a:pPr>
            <a:r>
              <a:rPr lang="en-US" dirty="0">
                <a:latin typeface="Calibri" pitchFamily="34" charset="0"/>
              </a:rPr>
              <a:t>inst</a:t>
            </a:r>
            <a:r>
              <a:rPr lang="en-US" baseline="-25000" dirty="0">
                <a:latin typeface="Calibri" pitchFamily="34" charset="0"/>
              </a:rPr>
              <a:t>1</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2</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3</a:t>
            </a:r>
            <a:endParaRPr lang="en-US" dirty="0">
              <a:latin typeface="Calibri" pitchFamily="34" charset="0"/>
            </a:endParaRPr>
          </a:p>
          <a:p>
            <a:pPr>
              <a:lnSpc>
                <a:spcPct val="100000"/>
              </a:lnSpc>
            </a:pPr>
            <a:r>
              <a:rPr lang="en-US" dirty="0">
                <a:latin typeface="Calibri" pitchFamily="34" charset="0"/>
              </a:rPr>
              <a:t>…</a:t>
            </a:r>
          </a:p>
          <a:p>
            <a:pPr>
              <a:lnSpc>
                <a:spcPct val="100000"/>
              </a:lnSpc>
            </a:pPr>
            <a:r>
              <a:rPr lang="en-US" dirty="0" err="1">
                <a:latin typeface="Calibri" pitchFamily="34" charset="0"/>
              </a:rPr>
              <a:t>inst</a:t>
            </a:r>
            <a:r>
              <a:rPr lang="en-US" baseline="-25000" dirty="0" err="1">
                <a:latin typeface="Calibri" pitchFamily="34" charset="0"/>
              </a:rPr>
              <a:t>n</a:t>
            </a:r>
            <a:endParaRPr lang="en-US" dirty="0">
              <a:latin typeface="Calibri" pitchFamily="34" charset="0"/>
            </a:endParaRPr>
          </a:p>
          <a:p>
            <a:pPr>
              <a:lnSpc>
                <a:spcPct val="100000"/>
              </a:lnSpc>
            </a:pPr>
            <a:r>
              <a:rPr lang="en-US" dirty="0">
                <a:solidFill>
                  <a:schemeClr val="tx1">
                    <a:lumMod val="50000"/>
                    <a:lumOff val="50000"/>
                  </a:schemeClr>
                </a:solidFill>
                <a:latin typeface="Calibri" pitchFamily="34" charset="0"/>
              </a:rPr>
              <a:t>&lt;shutdown&gt;</a:t>
            </a:r>
          </a:p>
        </p:txBody>
      </p:sp>
      <p:sp>
        <p:nvSpPr>
          <p:cNvPr id="472068" name="Rectangle 1028"/>
          <p:cNvSpPr>
            <a:spLocks noGrp="1" noChangeArrowheads="1"/>
          </p:cNvSpPr>
          <p:nvPr>
            <p:ph type="body" idx="1"/>
          </p:nvPr>
        </p:nvSpPr>
        <p:spPr>
          <a:xfrm>
            <a:off x="452547" y="1219200"/>
            <a:ext cx="8294687" cy="1741487"/>
          </a:xfrm>
          <a:noFill/>
          <a:ln/>
        </p:spPr>
        <p:txBody>
          <a:bodyPr lIns="90487" tIns="44450" rIns="90487" bIns="44450"/>
          <a:lstStyle/>
          <a:p>
            <a:r>
              <a:rPr lang="en-US" dirty="0"/>
              <a:t>Processors do only one thing:</a:t>
            </a:r>
          </a:p>
          <a:p>
            <a:pPr lvl="1"/>
            <a:r>
              <a:rPr lang="en-US" dirty="0"/>
              <a:t>From startup to shutdown, each CPU core simply reads and executes (interprets) a sequence of instructions, one at a time </a:t>
            </a:r>
            <a:r>
              <a:rPr lang="en-US" dirty="0">
                <a:solidFill>
                  <a:srgbClr val="FF0000"/>
                </a:solidFill>
              </a:rPr>
              <a:t>*</a:t>
            </a:r>
          </a:p>
          <a:p>
            <a:pPr lvl="1"/>
            <a:r>
              <a:rPr lang="en-US" dirty="0"/>
              <a:t>This sequence is the CPU’s </a:t>
            </a:r>
            <a:r>
              <a:rPr lang="en-US" i="1" dirty="0"/>
              <a:t>control flow</a:t>
            </a:r>
            <a:r>
              <a:rPr lang="en-US" dirty="0"/>
              <a:t> (or </a:t>
            </a:r>
            <a:r>
              <a:rPr lang="en-US" i="1" dirty="0"/>
              <a:t>flow of control</a:t>
            </a:r>
            <a:r>
              <a:rPr lang="en-US" dirty="0"/>
              <a:t>)</a:t>
            </a:r>
          </a:p>
          <a:p>
            <a:endParaRPr lang="en-US" dirty="0"/>
          </a:p>
        </p:txBody>
      </p:sp>
      <p:sp>
        <p:nvSpPr>
          <p:cNvPr id="472069" name="Text Box 1029"/>
          <p:cNvSpPr txBox="1">
            <a:spLocks noChangeArrowheads="1"/>
          </p:cNvSpPr>
          <p:nvPr/>
        </p:nvSpPr>
        <p:spPr bwMode="auto">
          <a:xfrm>
            <a:off x="3190875" y="2895600"/>
            <a:ext cx="2816412" cy="461665"/>
          </a:xfrm>
          <a:prstGeom prst="rect">
            <a:avLst/>
          </a:prstGeom>
          <a:noFill/>
          <a:ln w="25400">
            <a:noFill/>
            <a:miter lim="800000"/>
            <a:headEnd/>
            <a:tailEnd/>
          </a:ln>
          <a:effectLst/>
        </p:spPr>
        <p:txBody>
          <a:bodyPr wrap="none">
            <a:spAutoFit/>
          </a:bodyPr>
          <a:lstStyle/>
          <a:p>
            <a:pPr algn="l">
              <a:lnSpc>
                <a:spcPct val="100000"/>
              </a:lnSpc>
            </a:pPr>
            <a:r>
              <a:rPr lang="en-US" i="1" dirty="0">
                <a:solidFill>
                  <a:srgbClr val="C00000"/>
                </a:solidFill>
                <a:latin typeface="Calibri" pitchFamily="34" charset="0"/>
              </a:rPr>
              <a:t>Physical control flow</a:t>
            </a:r>
          </a:p>
        </p:txBody>
      </p:sp>
      <p:sp>
        <p:nvSpPr>
          <p:cNvPr id="472071" name="Text Box 1031"/>
          <p:cNvSpPr txBox="1">
            <a:spLocks noChangeArrowheads="1"/>
          </p:cNvSpPr>
          <p:nvPr/>
        </p:nvSpPr>
        <p:spPr bwMode="auto">
          <a:xfrm>
            <a:off x="1544347" y="4370685"/>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8" name="Down Arrow 7"/>
          <p:cNvSpPr/>
          <p:nvPr/>
        </p:nvSpPr>
        <p:spPr bwMode="auto">
          <a:xfrm>
            <a:off x="2438400" y="3613150"/>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 name="TextBox 1">
            <a:extLst>
              <a:ext uri="{FF2B5EF4-FFF2-40B4-BE49-F238E27FC236}">
                <a16:creationId xmlns:a16="http://schemas.microsoft.com/office/drawing/2014/main" id="{7418233A-95CC-43B2-B500-D5D0DBFF050D}"/>
              </a:ext>
            </a:extLst>
          </p:cNvPr>
          <p:cNvSpPr txBox="1"/>
          <p:nvPr/>
        </p:nvSpPr>
        <p:spPr>
          <a:xfrm>
            <a:off x="5714104" y="5538241"/>
            <a:ext cx="3429000" cy="1200329"/>
          </a:xfrm>
          <a:prstGeom prst="rect">
            <a:avLst/>
          </a:prstGeom>
          <a:noFill/>
        </p:spPr>
        <p:txBody>
          <a:bodyPr wrap="square" rtlCol="0">
            <a:spAutoFit/>
          </a:bodyPr>
          <a:lstStyle/>
          <a:p>
            <a:r>
              <a:rPr lang="en-US" sz="1800" b="0" dirty="0">
                <a:solidFill>
                  <a:srgbClr val="FF0000"/>
                </a:solidFill>
                <a:latin typeface="Calibri" pitchFamily="34" charset="0"/>
              </a:rPr>
              <a:t>*</a:t>
            </a:r>
            <a:r>
              <a:rPr lang="en-US" sz="1800" b="0" dirty="0">
                <a:latin typeface="Calibri" pitchFamily="34" charset="0"/>
              </a:rPr>
              <a:t> Externally, from an architectural</a:t>
            </a:r>
          </a:p>
          <a:p>
            <a:r>
              <a:rPr lang="en-US" sz="1800" b="0" dirty="0">
                <a:latin typeface="Calibri" pitchFamily="34" charset="0"/>
              </a:rPr>
              <a:t>   viewpoint (internally, the CPU </a:t>
            </a:r>
            <a:br>
              <a:rPr lang="en-US" sz="1800" b="0" dirty="0">
                <a:latin typeface="Calibri" pitchFamily="34" charset="0"/>
              </a:rPr>
            </a:br>
            <a:r>
              <a:rPr lang="en-US" sz="1800" b="0" dirty="0">
                <a:latin typeface="Calibri" pitchFamily="34" charset="0"/>
              </a:rPr>
              <a:t>   may use parallel out-of-order </a:t>
            </a:r>
            <a:br>
              <a:rPr lang="en-US" sz="1800" b="0" dirty="0">
                <a:latin typeface="Calibri" pitchFamily="34" charset="0"/>
              </a:rPr>
            </a:br>
            <a:r>
              <a:rPr lang="en-US" sz="1800" b="0" dirty="0">
                <a:latin typeface="Calibri" pitchFamily="34" charset="0"/>
              </a:rPr>
              <a:t>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872582" cy="762000"/>
          </a:xfrm>
        </p:spPr>
        <p:txBody>
          <a:bodyPr/>
          <a:lstStyle/>
          <a:p>
            <a:r>
              <a:rPr lang="en-US" dirty="0"/>
              <a:t>Corrected Shell Program Without Race</a:t>
            </a:r>
          </a:p>
        </p:txBody>
      </p:sp>
      <p:sp>
        <p:nvSpPr>
          <p:cNvPr id="5" name="Rectangle 4"/>
          <p:cNvSpPr>
            <a:spLocks noChangeArrowheads="1"/>
          </p:cNvSpPr>
          <p:nvPr/>
        </p:nvSpPr>
        <p:spPr bwMode="auto">
          <a:xfrm>
            <a:off x="76200" y="1380321"/>
            <a:ext cx="8986279" cy="5401479"/>
          </a:xfrm>
          <a:prstGeom prst="rect">
            <a:avLst/>
          </a:prstGeom>
          <a:solidFill>
            <a:srgbClr val="F6F5BD"/>
          </a:solidFill>
          <a:ln w="3175">
            <a:solidFill>
              <a:schemeClr val="tx1"/>
            </a:solidFill>
            <a:miter lim="800000"/>
            <a:headEnd/>
            <a:tailEnd/>
          </a:ln>
          <a:effectLst/>
        </p:spPr>
        <p:txBody>
          <a:bodyPr wrap="none">
            <a:spAutoFit/>
          </a:bodyPr>
          <a:lstStyle/>
          <a:p>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a:solidFill>
                  <a:srgbClr val="4A00FF"/>
                </a:solidFill>
                <a:latin typeface="Courier New"/>
                <a:cs typeface="Courier New"/>
              </a:rPr>
              <a:t>main</a:t>
            </a:r>
            <a:r>
              <a:rPr lang="en-US" sz="1500" dirty="0">
                <a:solidFill>
                  <a:srgbClr val="000000"/>
                </a:solidFill>
                <a:latin typeface="Courier New"/>
                <a:cs typeface="Courier New"/>
              </a:rPr>
              <a:t>(</a:t>
            </a:r>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argc</a:t>
            </a:r>
            <a:r>
              <a:rPr lang="en-US" sz="1500" dirty="0">
                <a:solidFill>
                  <a:srgbClr val="000000"/>
                </a:solidFill>
                <a:latin typeface="Courier New"/>
                <a:cs typeface="Courier New"/>
              </a:rPr>
              <a:t>, </a:t>
            </a:r>
            <a:r>
              <a:rPr lang="en-US" sz="1500" dirty="0">
                <a:solidFill>
                  <a:srgbClr val="2D961E"/>
                </a:solidFill>
                <a:latin typeface="Courier New"/>
                <a:cs typeface="Courier New"/>
              </a:rPr>
              <a:t>char</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argv</a:t>
            </a:r>
            <a:r>
              <a:rPr lang="en-US" sz="1500" dirty="0">
                <a:solidFill>
                  <a:srgbClr val="000000"/>
                </a:solidFill>
                <a:latin typeface="Courier New"/>
                <a:cs typeface="Courier New"/>
              </a:rPr>
              <a:t>)</a:t>
            </a:r>
          </a:p>
          <a:p>
            <a:r>
              <a:rPr lang="en-US"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2D961E"/>
                </a:solidFill>
                <a:latin typeface="Courier New"/>
                <a:cs typeface="Courier New"/>
              </a:rPr>
              <a:t>int</a:t>
            </a:r>
            <a:r>
              <a:rPr lang="fi-FI" sz="1500" dirty="0">
                <a:solidFill>
                  <a:srgbClr val="000000"/>
                </a:solidFill>
                <a:latin typeface="Courier New"/>
                <a:cs typeface="Courier New"/>
              </a:rPr>
              <a:t> </a:t>
            </a:r>
            <a:r>
              <a:rPr lang="fi-FI" sz="1500" dirty="0" err="1">
                <a:solidFill>
                  <a:srgbClr val="C1651C"/>
                </a:solidFill>
                <a:latin typeface="Courier New"/>
                <a:cs typeface="Courier New"/>
              </a:rPr>
              <a:t>pid</a:t>
            </a:r>
            <a:r>
              <a:rPr lang="fi-FI"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2D961E"/>
                </a:solidFill>
                <a:latin typeface="Courier New"/>
                <a:cs typeface="Courier New"/>
              </a:rPr>
              <a:t>sigset_t</a:t>
            </a:r>
            <a:r>
              <a:rPr lang="fi-FI" sz="1500" dirty="0">
                <a:solidFill>
                  <a:srgbClr val="000000"/>
                </a:solidFill>
                <a:latin typeface="Courier New"/>
                <a:cs typeface="Courier New"/>
              </a:rPr>
              <a:t> </a:t>
            </a:r>
            <a:r>
              <a:rPr lang="fi-FI" sz="1500" dirty="0" err="1">
                <a:solidFill>
                  <a:srgbClr val="C1651C"/>
                </a:solidFill>
                <a:latin typeface="Courier New"/>
                <a:cs typeface="Courier New"/>
              </a:rPr>
              <a:t>mask_all</a:t>
            </a:r>
            <a:r>
              <a:rPr lang="fi-FI" sz="1500" dirty="0">
                <a:solidFill>
                  <a:srgbClr val="000000"/>
                </a:solidFill>
                <a:latin typeface="Courier New"/>
                <a:cs typeface="Courier New"/>
              </a:rPr>
              <a:t>, </a:t>
            </a:r>
            <a:r>
              <a:rPr lang="fi-FI" sz="1500" dirty="0" err="1">
                <a:solidFill>
                  <a:srgbClr val="C1651C"/>
                </a:solidFill>
                <a:latin typeface="Courier New"/>
                <a:cs typeface="Courier New"/>
              </a:rPr>
              <a:t>mask_one</a:t>
            </a:r>
            <a:r>
              <a:rPr lang="fi-FI" sz="1500" dirty="0">
                <a:solidFill>
                  <a:srgbClr val="000000"/>
                </a:solidFill>
                <a:latin typeface="Courier New"/>
                <a:cs typeface="Courier New"/>
              </a:rPr>
              <a:t>, </a:t>
            </a:r>
            <a:r>
              <a:rPr lang="fi-FI" sz="1500" dirty="0" err="1">
                <a:solidFill>
                  <a:srgbClr val="C1651C"/>
                </a:solidFill>
                <a:latin typeface="Courier New"/>
                <a:cs typeface="Courier New"/>
              </a:rPr>
              <a:t>prev_one</a:t>
            </a:r>
            <a:r>
              <a:rPr lang="fi-FI"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int</a:t>
            </a:r>
            <a:r>
              <a:rPr lang="fi-FI" sz="1500" dirty="0">
                <a:solidFill>
                  <a:srgbClr val="000000"/>
                </a:solidFill>
                <a:latin typeface="Courier New"/>
                <a:cs typeface="Courier New"/>
              </a:rPr>
              <a:t> n = N; /* N = 5 */</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sigfillset</a:t>
            </a:r>
            <a:r>
              <a:rPr lang="fi-FI" sz="1500" dirty="0">
                <a:solidFill>
                  <a:srgbClr val="000000"/>
                </a:solidFill>
                <a:latin typeface="Courier New"/>
                <a:cs typeface="Courier New"/>
              </a:rPr>
              <a:t>(&amp;</a:t>
            </a:r>
            <a:r>
              <a:rPr lang="fi-FI" sz="1500" dirty="0" err="1">
                <a:solidFill>
                  <a:srgbClr val="000000"/>
                </a:solidFill>
                <a:latin typeface="Courier New"/>
                <a:cs typeface="Courier New"/>
              </a:rPr>
              <a:t>mask_all</a:t>
            </a:r>
            <a:r>
              <a:rPr lang="fi-FI"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sigemptyset</a:t>
            </a:r>
            <a:r>
              <a:rPr lang="fi-FI" sz="1500" dirty="0">
                <a:solidFill>
                  <a:srgbClr val="000000"/>
                </a:solidFill>
                <a:latin typeface="Courier New"/>
                <a:cs typeface="Courier New"/>
              </a:rPr>
              <a:t>(&amp;</a:t>
            </a:r>
            <a:r>
              <a:rPr lang="fi-FI" sz="1500" dirty="0" err="1">
                <a:solidFill>
                  <a:srgbClr val="000000"/>
                </a:solidFill>
                <a:latin typeface="Courier New"/>
                <a:cs typeface="Courier New"/>
              </a:rPr>
              <a:t>mask_one</a:t>
            </a:r>
            <a:r>
              <a:rPr lang="fi-FI"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sigaddset</a:t>
            </a:r>
            <a:r>
              <a:rPr lang="fi-FI" sz="1500" dirty="0">
                <a:solidFill>
                  <a:srgbClr val="000000"/>
                </a:solidFill>
                <a:latin typeface="Courier New"/>
                <a:cs typeface="Courier New"/>
              </a:rPr>
              <a:t>(&amp;</a:t>
            </a:r>
            <a:r>
              <a:rPr lang="fi-FI" sz="1500" dirty="0" err="1">
                <a:solidFill>
                  <a:srgbClr val="000000"/>
                </a:solidFill>
                <a:latin typeface="Courier New"/>
                <a:cs typeface="Courier New"/>
              </a:rPr>
              <a:t>mask_one</a:t>
            </a:r>
            <a:r>
              <a:rPr lang="fi-FI" sz="1500" dirty="0">
                <a:solidFill>
                  <a:srgbClr val="000000"/>
                </a:solidFill>
                <a:latin typeface="Courier New"/>
                <a:cs typeface="Courier New"/>
              </a:rPr>
              <a:t>, SIGCHLD);</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signal</a:t>
            </a:r>
            <a:r>
              <a:rPr lang="fi-FI" sz="1500" dirty="0">
                <a:solidFill>
                  <a:srgbClr val="000000"/>
                </a:solidFill>
                <a:latin typeface="Courier New"/>
                <a:cs typeface="Courier New"/>
              </a:rPr>
              <a:t>(SIGCHLD, </a:t>
            </a:r>
            <a:r>
              <a:rPr lang="fi-FI" sz="1500" dirty="0" err="1">
                <a:solidFill>
                  <a:srgbClr val="000000"/>
                </a:solidFill>
                <a:latin typeface="Courier New"/>
                <a:cs typeface="Courier New"/>
              </a:rPr>
              <a:t>handler</a:t>
            </a:r>
            <a:r>
              <a:rPr lang="fi-FI"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initjobs</a:t>
            </a:r>
            <a:r>
              <a:rPr lang="fi-FI" sz="1500" dirty="0">
                <a:solidFill>
                  <a:srgbClr val="000000"/>
                </a:solidFill>
                <a:latin typeface="Courier New"/>
                <a:cs typeface="Courier New"/>
              </a:rPr>
              <a:t>(); </a:t>
            </a:r>
            <a:r>
              <a:rPr lang="fi-FI" sz="1500" dirty="0">
                <a:solidFill>
                  <a:srgbClr val="CB2418"/>
                </a:solidFill>
                <a:latin typeface="Courier New"/>
                <a:cs typeface="Courier New"/>
              </a:rPr>
              <a:t>/* </a:t>
            </a:r>
            <a:r>
              <a:rPr lang="fi-FI" sz="1500" dirty="0" err="1">
                <a:solidFill>
                  <a:srgbClr val="CB2418"/>
                </a:solidFill>
                <a:latin typeface="Courier New"/>
                <a:cs typeface="Courier New"/>
              </a:rPr>
              <a:t>Initialize</a:t>
            </a:r>
            <a:r>
              <a:rPr lang="fi-FI" sz="1500" dirty="0">
                <a:solidFill>
                  <a:srgbClr val="CB2418"/>
                </a:solidFill>
                <a:latin typeface="Courier New"/>
                <a:cs typeface="Courier New"/>
              </a:rPr>
              <a:t> the </a:t>
            </a:r>
            <a:r>
              <a:rPr lang="fi-FI" sz="1500" dirty="0" err="1">
                <a:solidFill>
                  <a:srgbClr val="CB2418"/>
                </a:solidFill>
                <a:latin typeface="Courier New"/>
                <a:cs typeface="Courier New"/>
              </a:rPr>
              <a:t>job</a:t>
            </a:r>
            <a:r>
              <a:rPr lang="fi-FI" sz="1500" dirty="0">
                <a:solidFill>
                  <a:srgbClr val="CB2418"/>
                </a:solidFill>
                <a:latin typeface="Courier New"/>
                <a:cs typeface="Courier New"/>
              </a:rPr>
              <a:t> </a:t>
            </a:r>
            <a:r>
              <a:rPr lang="fi-FI" sz="1500" dirty="0" err="1">
                <a:solidFill>
                  <a:srgbClr val="CB2418"/>
                </a:solidFill>
                <a:latin typeface="Courier New"/>
                <a:cs typeface="Courier New"/>
              </a:rPr>
              <a:t>list</a:t>
            </a:r>
            <a:r>
              <a:rPr lang="fi-FI" sz="1500" dirty="0">
                <a:solidFill>
                  <a:srgbClr val="CB2418"/>
                </a:solidFill>
                <a:latin typeface="Courier New"/>
                <a:cs typeface="Courier New"/>
              </a:rPr>
              <a:t> */</a:t>
            </a:r>
            <a:endParaRPr lang="fi-FI" sz="1500" dirty="0">
              <a:solidFill>
                <a:srgbClr val="000000"/>
              </a:solidFill>
              <a:latin typeface="Courier New"/>
              <a:cs typeface="Courier New"/>
            </a:endParaRPr>
          </a:p>
          <a:p>
            <a:endParaRPr lang="fi-FI"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a:solidFill>
                  <a:srgbClr val="C200FF"/>
                </a:solidFill>
                <a:latin typeface="Courier New"/>
                <a:cs typeface="Courier New"/>
              </a:rPr>
              <a:t>while</a:t>
            </a:r>
            <a:r>
              <a:rPr lang="en-US" sz="1500" dirty="0">
                <a:solidFill>
                  <a:srgbClr val="000000"/>
                </a:solidFill>
                <a:latin typeface="Courier New"/>
                <a:cs typeface="Courier New"/>
              </a:rPr>
              <a:t> (n--) {</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(SIG_BLOCK, &amp;</a:t>
            </a:r>
            <a:r>
              <a:rPr lang="en-US" sz="1500" dirty="0" err="1">
                <a:solidFill>
                  <a:srgbClr val="000000"/>
                </a:solidFill>
                <a:latin typeface="Courier New"/>
                <a:cs typeface="Courier New"/>
              </a:rPr>
              <a:t>mask_one</a:t>
            </a:r>
            <a:r>
              <a:rPr lang="en-US" sz="1500" dirty="0">
                <a:solidFill>
                  <a:srgbClr val="000000"/>
                </a:solidFill>
                <a:latin typeface="Courier New"/>
                <a:cs typeface="Courier New"/>
              </a:rPr>
              <a:t>, &amp;</a:t>
            </a:r>
            <a:r>
              <a:rPr lang="en-US" sz="1500" dirty="0" err="1">
                <a:solidFill>
                  <a:srgbClr val="000000"/>
                </a:solidFill>
                <a:latin typeface="Courier New"/>
                <a:cs typeface="Courier New"/>
              </a:rPr>
              <a:t>prev_one</a:t>
            </a:r>
            <a:r>
              <a:rPr lang="en-US" sz="1500" dirty="0">
                <a:solidFill>
                  <a:srgbClr val="000000"/>
                </a:solidFill>
                <a:latin typeface="Courier New"/>
                <a:cs typeface="Courier New"/>
              </a:rPr>
              <a:t>); </a:t>
            </a:r>
            <a:r>
              <a:rPr lang="en-US" sz="1500" dirty="0">
                <a:solidFill>
                  <a:srgbClr val="CB2418"/>
                </a:solidFill>
                <a:latin typeface="Courier New"/>
                <a:cs typeface="Courier New"/>
              </a:rPr>
              <a:t>/* Block SIGCHLD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a:solidFill>
                  <a:srgbClr val="C200FF"/>
                </a:solidFill>
                <a:latin typeface="Courier New"/>
                <a:cs typeface="Courier New"/>
              </a:rPr>
              <a:t>if</a:t>
            </a:r>
            <a:r>
              <a:rPr lang="en-US" sz="1500" dirty="0">
                <a:solidFill>
                  <a:srgbClr val="000000"/>
                </a:solidFill>
                <a:latin typeface="Courier New"/>
                <a:cs typeface="Courier New"/>
              </a:rPr>
              <a:t> ((</a:t>
            </a:r>
            <a:r>
              <a:rPr lang="en-US" sz="1500" dirty="0" err="1">
                <a:solidFill>
                  <a:srgbClr val="000000"/>
                </a:solidFill>
                <a:latin typeface="Courier New"/>
                <a:cs typeface="Courier New"/>
              </a:rPr>
              <a:t>pid</a:t>
            </a:r>
            <a:r>
              <a:rPr lang="en-US" sz="1500" dirty="0">
                <a:solidFill>
                  <a:srgbClr val="000000"/>
                </a:solidFill>
                <a:latin typeface="Courier New"/>
                <a:cs typeface="Courier New"/>
              </a:rPr>
              <a:t> = fork()) == 0) { </a:t>
            </a:r>
            <a:r>
              <a:rPr lang="en-US" sz="1500" dirty="0">
                <a:solidFill>
                  <a:srgbClr val="CB2418"/>
                </a:solidFill>
                <a:latin typeface="Courier New"/>
                <a:cs typeface="Courier New"/>
              </a:rPr>
              <a:t>/* Child process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(SIG_SETMASK, &amp;</a:t>
            </a:r>
            <a:r>
              <a:rPr lang="en-US" sz="1500" dirty="0" err="1">
                <a:solidFill>
                  <a:srgbClr val="000000"/>
                </a:solidFill>
                <a:latin typeface="Courier New"/>
                <a:cs typeface="Courier New"/>
              </a:rPr>
              <a:t>prev_one</a:t>
            </a:r>
            <a:r>
              <a:rPr lang="en-US" sz="1500" dirty="0">
                <a:solidFill>
                  <a:srgbClr val="000000"/>
                </a:solidFill>
                <a:latin typeface="Courier New"/>
                <a:cs typeface="Courier New"/>
              </a:rPr>
              <a:t>, </a:t>
            </a:r>
            <a:r>
              <a:rPr lang="en-US" sz="1500" dirty="0">
                <a:solidFill>
                  <a:srgbClr val="2C9290"/>
                </a:solidFill>
                <a:latin typeface="Courier New"/>
                <a:cs typeface="Courier New"/>
              </a:rPr>
              <a:t>NULL</a:t>
            </a:r>
            <a:r>
              <a:rPr lang="en-US" sz="1500" dirty="0">
                <a:solidFill>
                  <a:srgbClr val="000000"/>
                </a:solidFill>
                <a:latin typeface="Courier New"/>
                <a:cs typeface="Courier New"/>
              </a:rPr>
              <a:t>); </a:t>
            </a:r>
            <a:r>
              <a:rPr lang="en-US" sz="1500" dirty="0">
                <a:solidFill>
                  <a:srgbClr val="CB2418"/>
                </a:solidFill>
                <a:latin typeface="Courier New"/>
                <a:cs typeface="Courier New"/>
              </a:rPr>
              <a:t>/* Unblock SIGCHLD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execve</a:t>
            </a:r>
            <a:r>
              <a:rPr lang="en-US" sz="1500" dirty="0">
                <a:solidFill>
                  <a:srgbClr val="000000"/>
                </a:solidFill>
                <a:latin typeface="Courier New"/>
                <a:cs typeface="Courier New"/>
              </a:rPr>
              <a:t>(</a:t>
            </a:r>
            <a:r>
              <a:rPr lang="en-US" sz="1500" dirty="0">
                <a:solidFill>
                  <a:srgbClr val="9D206F"/>
                </a:solidFill>
                <a:latin typeface="Courier New"/>
                <a:cs typeface="Courier New"/>
              </a:rPr>
              <a:t>"/bin/date"</a:t>
            </a:r>
            <a:r>
              <a:rPr lang="en-US" sz="1500" dirty="0">
                <a:solidFill>
                  <a:srgbClr val="000000"/>
                </a:solidFill>
                <a:latin typeface="Courier New"/>
                <a:cs typeface="Courier New"/>
              </a:rPr>
              <a:t>, </a:t>
            </a:r>
            <a:r>
              <a:rPr lang="en-US" sz="1500" dirty="0" err="1">
                <a:solidFill>
                  <a:srgbClr val="000000"/>
                </a:solidFill>
                <a:latin typeface="Courier New"/>
                <a:cs typeface="Courier New"/>
              </a:rPr>
              <a:t>argv</a:t>
            </a:r>
            <a:r>
              <a:rPr lang="en-US" sz="1500" dirty="0">
                <a:solidFill>
                  <a:srgbClr val="000000"/>
                </a:solidFill>
                <a:latin typeface="Courier New"/>
                <a:cs typeface="Courier New"/>
              </a:rPr>
              <a:t>, </a:t>
            </a:r>
            <a:r>
              <a:rPr lang="en-US" sz="1500" dirty="0">
                <a:solidFill>
                  <a:srgbClr val="2C9290"/>
                </a:solidFill>
                <a:latin typeface="Courier New"/>
                <a:cs typeface="Courier New"/>
              </a:rPr>
              <a:t>NULL</a:t>
            </a:r>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(SIG_BLOCK, &amp;</a:t>
            </a:r>
            <a:r>
              <a:rPr lang="en-US" sz="1500" dirty="0" err="1">
                <a:solidFill>
                  <a:srgbClr val="000000"/>
                </a:solidFill>
                <a:latin typeface="Courier New"/>
                <a:cs typeface="Courier New"/>
              </a:rPr>
              <a:t>mask_all</a:t>
            </a:r>
            <a:r>
              <a:rPr lang="en-US" sz="1500" dirty="0">
                <a:solidFill>
                  <a:srgbClr val="000000"/>
                </a:solidFill>
                <a:latin typeface="Courier New"/>
                <a:cs typeface="Courier New"/>
              </a:rPr>
              <a:t>, </a:t>
            </a:r>
            <a:r>
              <a:rPr lang="en-US" sz="1500" dirty="0">
                <a:solidFill>
                  <a:srgbClr val="2C9290"/>
                </a:solidFill>
                <a:latin typeface="Courier New"/>
                <a:cs typeface="Courier New"/>
              </a:rPr>
              <a:t>NULL</a:t>
            </a:r>
            <a:r>
              <a:rPr lang="en-US" sz="1500" dirty="0">
                <a:solidFill>
                  <a:srgbClr val="000000"/>
                </a:solidFill>
                <a:latin typeface="Courier New"/>
                <a:cs typeface="Courier New"/>
              </a:rPr>
              <a:t>); </a:t>
            </a:r>
            <a:r>
              <a:rPr lang="en-US" sz="1500" dirty="0">
                <a:solidFill>
                  <a:srgbClr val="CB2418"/>
                </a:solidFill>
                <a:latin typeface="Courier New"/>
                <a:cs typeface="Courier New"/>
              </a:rPr>
              <a:t>/* Parent process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addjob</a:t>
            </a:r>
            <a:r>
              <a:rPr lang="en-US" sz="1500" dirty="0">
                <a:solidFill>
                  <a:srgbClr val="000000"/>
                </a:solidFill>
                <a:latin typeface="Courier New"/>
                <a:cs typeface="Courier New"/>
              </a:rPr>
              <a:t>(</a:t>
            </a:r>
            <a:r>
              <a:rPr lang="en-US" sz="1500" dirty="0" err="1">
                <a:solidFill>
                  <a:srgbClr val="000000"/>
                </a:solidFill>
                <a:latin typeface="Courier New"/>
                <a:cs typeface="Courier New"/>
              </a:rPr>
              <a:t>pid</a:t>
            </a:r>
            <a:r>
              <a:rPr lang="en-US" sz="1500" dirty="0">
                <a:solidFill>
                  <a:srgbClr val="000000"/>
                </a:solidFill>
                <a:latin typeface="Courier New"/>
                <a:cs typeface="Courier New"/>
              </a:rPr>
              <a:t>);  </a:t>
            </a:r>
            <a:r>
              <a:rPr lang="en-US" sz="1500" dirty="0">
                <a:solidFill>
                  <a:srgbClr val="CB2418"/>
                </a:solidFill>
                <a:latin typeface="Courier New"/>
                <a:cs typeface="Courier New"/>
              </a:rPr>
              <a:t>/* Add the child to the job list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(SIG_SETMASK, &amp;</a:t>
            </a:r>
            <a:r>
              <a:rPr lang="en-US" sz="1500" dirty="0" err="1">
                <a:solidFill>
                  <a:srgbClr val="000000"/>
                </a:solidFill>
                <a:latin typeface="Courier New"/>
                <a:cs typeface="Courier New"/>
              </a:rPr>
              <a:t>prev_one</a:t>
            </a:r>
            <a:r>
              <a:rPr lang="en-US" sz="1500" dirty="0">
                <a:solidFill>
                  <a:srgbClr val="000000"/>
                </a:solidFill>
                <a:latin typeface="Courier New"/>
                <a:cs typeface="Courier New"/>
              </a:rPr>
              <a:t>, </a:t>
            </a:r>
            <a:r>
              <a:rPr lang="en-US" sz="1500" dirty="0">
                <a:solidFill>
                  <a:srgbClr val="2C9290"/>
                </a:solidFill>
                <a:latin typeface="Courier New"/>
                <a:cs typeface="Courier New"/>
              </a:rPr>
              <a:t>NULL</a:t>
            </a:r>
            <a:r>
              <a:rPr lang="en-US" sz="1500" dirty="0">
                <a:solidFill>
                  <a:srgbClr val="000000"/>
                </a:solidFill>
                <a:latin typeface="Courier New"/>
                <a:cs typeface="Courier New"/>
              </a:rPr>
              <a:t>);  </a:t>
            </a:r>
            <a:r>
              <a:rPr lang="en-US" sz="1500" dirty="0">
                <a:solidFill>
                  <a:srgbClr val="CB2418"/>
                </a:solidFill>
                <a:latin typeface="Courier New"/>
                <a:cs typeface="Courier New"/>
              </a:rPr>
              <a:t>/* Unblock SIGCHLD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p>
          <a:p>
            <a:r>
              <a:rPr lang="en-US" sz="1500" dirty="0">
                <a:solidFill>
                  <a:srgbClr val="000000"/>
                </a:solidFill>
                <a:latin typeface="Courier New"/>
                <a:cs typeface="Courier New"/>
              </a:rPr>
              <a:t>    exit(0);</a:t>
            </a:r>
          </a:p>
          <a:p>
            <a:r>
              <a:rPr lang="en-US" sz="1500" dirty="0">
                <a:solidFill>
                  <a:srgbClr val="000000"/>
                </a:solidFill>
                <a:latin typeface="Courier New"/>
                <a:cs typeface="Courier New"/>
              </a:rPr>
              <a:t>}</a:t>
            </a:r>
          </a:p>
        </p:txBody>
      </p:sp>
      <p:sp>
        <p:nvSpPr>
          <p:cNvPr id="4" name="TextBox 3"/>
          <p:cNvSpPr txBox="1"/>
          <p:nvPr/>
        </p:nvSpPr>
        <p:spPr>
          <a:xfrm>
            <a:off x="7633253" y="6400800"/>
            <a:ext cx="1391126" cy="369332"/>
          </a:xfrm>
          <a:prstGeom prst="rect">
            <a:avLst/>
          </a:prstGeom>
          <a:noFill/>
        </p:spPr>
        <p:txBody>
          <a:bodyPr wrap="none" rtlCol="0">
            <a:spAutoFit/>
          </a:bodyPr>
          <a:lstStyle/>
          <a:p>
            <a:r>
              <a:rPr lang="en-US" sz="1800" dirty="0">
                <a:solidFill>
                  <a:srgbClr val="7F7F7F"/>
                </a:solidFill>
                <a:latin typeface="Calibri" pitchFamily="34" charset="0"/>
              </a:rPr>
              <a:t>procmask2.c</a:t>
            </a:r>
          </a:p>
        </p:txBody>
      </p:sp>
    </p:spTree>
    <p:extLst>
      <p:ext uri="{BB962C8B-B14F-4D97-AF65-F5344CB8AC3E}">
        <p14:creationId xmlns:p14="http://schemas.microsoft.com/office/powerpoint/2010/main" val="23057318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Explicitly Waiting for Signals</a:t>
            </a:r>
          </a:p>
        </p:txBody>
      </p:sp>
      <p:sp>
        <p:nvSpPr>
          <p:cNvPr id="5" name="Rectangle 4"/>
          <p:cNvSpPr>
            <a:spLocks noChangeArrowheads="1"/>
          </p:cNvSpPr>
          <p:nvPr/>
        </p:nvSpPr>
        <p:spPr bwMode="auto">
          <a:xfrm>
            <a:off x="571500" y="2514600"/>
            <a:ext cx="8267700" cy="3323987"/>
          </a:xfrm>
          <a:prstGeom prst="rect">
            <a:avLst/>
          </a:prstGeom>
          <a:solidFill>
            <a:srgbClr val="F6F5BD"/>
          </a:solidFill>
          <a:ln w="3175">
            <a:solidFill>
              <a:schemeClr val="tx1"/>
            </a:solidFill>
            <a:miter lim="800000"/>
            <a:headEnd/>
            <a:tailEnd/>
          </a:ln>
          <a:effectLst/>
        </p:spPr>
        <p:txBody>
          <a:bodyPr wrap="square">
            <a:spAutoFit/>
          </a:bodyPr>
          <a:lstStyle/>
          <a:p>
            <a:r>
              <a:rPr lang="en-US" sz="1500" dirty="0">
                <a:solidFill>
                  <a:srgbClr val="C200FF"/>
                </a:solidFill>
                <a:latin typeface="Courier New"/>
                <a:cs typeface="Courier New"/>
              </a:rPr>
              <a:t>volatile</a:t>
            </a:r>
            <a:r>
              <a:rPr lang="en-US" sz="1500" dirty="0">
                <a:solidFill>
                  <a:srgbClr val="000000"/>
                </a:solidFill>
                <a:latin typeface="Courier New"/>
                <a:cs typeface="Courier New"/>
              </a:rPr>
              <a:t> </a:t>
            </a:r>
            <a:r>
              <a:rPr lang="en-US" sz="1500" dirty="0" err="1">
                <a:solidFill>
                  <a:srgbClr val="2D961E"/>
                </a:solidFill>
                <a:latin typeface="Courier New"/>
                <a:cs typeface="Courier New"/>
              </a:rPr>
              <a:t>sig_atomic_t</a:t>
            </a:r>
            <a:r>
              <a:rPr lang="en-US" sz="1500" dirty="0">
                <a:solidFill>
                  <a:srgbClr val="000000"/>
                </a:solidFill>
                <a:latin typeface="Courier New"/>
                <a:cs typeface="Courier New"/>
              </a:rPr>
              <a:t> </a:t>
            </a:r>
            <a:r>
              <a:rPr lang="en-US" sz="1500" dirty="0" err="1">
                <a:solidFill>
                  <a:srgbClr val="C1651C"/>
                </a:solidFill>
                <a:latin typeface="Courier New"/>
                <a:cs typeface="Courier New"/>
              </a:rPr>
              <a:t>pid</a:t>
            </a:r>
            <a:r>
              <a:rPr lang="en-US" sz="1500" dirty="0">
                <a:solidFill>
                  <a:srgbClr val="000000"/>
                </a:solidFill>
                <a:latin typeface="Courier New"/>
                <a:cs typeface="Courier New"/>
              </a:rPr>
              <a:t>;</a:t>
            </a:r>
          </a:p>
          <a:p>
            <a:endParaRPr lang="en-US" sz="1500" dirty="0">
              <a:solidFill>
                <a:srgbClr val="000000"/>
              </a:solidFill>
              <a:latin typeface="Courier New"/>
              <a:cs typeface="Courier New"/>
            </a:endParaRPr>
          </a:p>
          <a:p>
            <a:r>
              <a:rPr lang="en-US" sz="1500" dirty="0">
                <a:solidFill>
                  <a:srgbClr val="2D961E"/>
                </a:solidFill>
                <a:latin typeface="Courier New"/>
                <a:cs typeface="Courier New"/>
              </a:rPr>
              <a:t>void</a:t>
            </a:r>
            <a:r>
              <a:rPr lang="en-US" sz="1500" dirty="0">
                <a:solidFill>
                  <a:srgbClr val="000000"/>
                </a:solidFill>
                <a:latin typeface="Courier New"/>
                <a:cs typeface="Courier New"/>
              </a:rPr>
              <a:t> </a:t>
            </a:r>
            <a:r>
              <a:rPr lang="en-US" sz="1500" dirty="0" err="1">
                <a:solidFill>
                  <a:srgbClr val="4A00FF"/>
                </a:solidFill>
                <a:latin typeface="Courier New"/>
                <a:cs typeface="Courier New"/>
              </a:rPr>
              <a:t>sigchld_handler</a:t>
            </a:r>
            <a:r>
              <a:rPr lang="en-US" sz="1500" dirty="0">
                <a:solidFill>
                  <a:srgbClr val="000000"/>
                </a:solidFill>
                <a:latin typeface="Courier New"/>
                <a:cs typeface="Courier New"/>
              </a:rPr>
              <a:t>(</a:t>
            </a:r>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a:solidFill>
                  <a:srgbClr val="C1651C"/>
                </a:solidFill>
                <a:latin typeface="Courier New"/>
                <a:cs typeface="Courier New"/>
              </a:rPr>
              <a:t>s</a:t>
            </a:r>
            <a:r>
              <a:rPr lang="en-US" sz="1500" dirty="0">
                <a:solidFill>
                  <a:srgbClr val="000000"/>
                </a:solidFill>
                <a:latin typeface="Courier New"/>
                <a:cs typeface="Courier New"/>
              </a:rPr>
              <a:t>)</a:t>
            </a:r>
          </a:p>
          <a:p>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err="1">
                <a:solidFill>
                  <a:srgbClr val="C1651C"/>
                </a:solidFill>
                <a:latin typeface="Courier New"/>
                <a:cs typeface="Courier New"/>
              </a:rPr>
              <a:t>olderrno</a:t>
            </a:r>
            <a:r>
              <a:rPr lang="en-US" sz="1500" dirty="0">
                <a:solidFill>
                  <a:srgbClr val="000000"/>
                </a:solidFill>
                <a:latin typeface="Courier New"/>
                <a:cs typeface="Courier New"/>
              </a:rPr>
              <a:t> = </a:t>
            </a:r>
            <a:r>
              <a:rPr lang="en-US" sz="1500" dirty="0" err="1">
                <a:solidFill>
                  <a:srgbClr val="000000"/>
                </a:solidFill>
                <a:latin typeface="Courier New"/>
                <a:cs typeface="Courier New"/>
              </a:rPr>
              <a:t>errno</a:t>
            </a:r>
            <a:r>
              <a:rPr lang="en-US" sz="1500" dirty="0">
                <a:solidFill>
                  <a:srgbClr val="000000"/>
                </a:solidFill>
                <a:latin typeface="Courier New"/>
                <a:cs typeface="Courier New"/>
              </a:rPr>
              <a:t>;</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pid</a:t>
            </a:r>
            <a:r>
              <a:rPr lang="fi-FI" sz="1500" dirty="0">
                <a:solidFill>
                  <a:srgbClr val="000000"/>
                </a:solidFill>
                <a:latin typeface="Courier New"/>
                <a:cs typeface="Courier New"/>
              </a:rPr>
              <a:t> = </a:t>
            </a:r>
            <a:r>
              <a:rPr lang="fi-FI" sz="1500" dirty="0" err="1">
                <a:solidFill>
                  <a:srgbClr val="000000"/>
                </a:solidFill>
                <a:latin typeface="Courier New"/>
                <a:cs typeface="Courier New"/>
              </a:rPr>
              <a:t>waitpid</a:t>
            </a:r>
            <a:r>
              <a:rPr lang="fi-FI" sz="1500" dirty="0">
                <a:solidFill>
                  <a:srgbClr val="000000"/>
                </a:solidFill>
                <a:latin typeface="Courier New"/>
                <a:cs typeface="Courier New"/>
              </a:rPr>
              <a:t>(-1, </a:t>
            </a:r>
            <a:r>
              <a:rPr lang="fi-FI" sz="1500" dirty="0">
                <a:solidFill>
                  <a:srgbClr val="2C9290"/>
                </a:solidFill>
                <a:latin typeface="Courier New"/>
                <a:cs typeface="Courier New"/>
              </a:rPr>
              <a:t>NULL</a:t>
            </a:r>
            <a:r>
              <a:rPr lang="fi-FI" sz="1500" dirty="0">
                <a:solidFill>
                  <a:srgbClr val="000000"/>
                </a:solidFill>
                <a:latin typeface="Courier New"/>
                <a:cs typeface="Courier New"/>
              </a:rPr>
              <a:t>, 0); </a:t>
            </a:r>
            <a:r>
              <a:rPr lang="fi-FI" sz="1500" dirty="0">
                <a:solidFill>
                  <a:srgbClr val="FF0000"/>
                </a:solidFill>
                <a:latin typeface="Courier New"/>
                <a:cs typeface="Courier New"/>
              </a:rPr>
              <a:t>/* Main is </a:t>
            </a:r>
            <a:r>
              <a:rPr lang="fi-FI" sz="1500" dirty="0" err="1">
                <a:solidFill>
                  <a:srgbClr val="FF0000"/>
                </a:solidFill>
                <a:latin typeface="Courier New"/>
                <a:cs typeface="Courier New"/>
              </a:rPr>
              <a:t>waiting</a:t>
            </a:r>
            <a:r>
              <a:rPr lang="fi-FI" sz="1500" dirty="0">
                <a:solidFill>
                  <a:srgbClr val="FF0000"/>
                </a:solidFill>
                <a:latin typeface="Courier New"/>
                <a:cs typeface="Courier New"/>
              </a:rPr>
              <a:t> for </a:t>
            </a:r>
            <a:r>
              <a:rPr lang="fi-FI" sz="1500" dirty="0" err="1">
                <a:solidFill>
                  <a:srgbClr val="FF0000"/>
                </a:solidFill>
                <a:latin typeface="Courier New"/>
                <a:cs typeface="Courier New"/>
              </a:rPr>
              <a:t>nonzero</a:t>
            </a:r>
            <a:r>
              <a:rPr lang="fi-FI" sz="1500" dirty="0">
                <a:solidFill>
                  <a:srgbClr val="FF0000"/>
                </a:solidFill>
                <a:latin typeface="Courier New"/>
                <a:cs typeface="Courier New"/>
              </a:rPr>
              <a:t> </a:t>
            </a:r>
            <a:r>
              <a:rPr lang="fi-FI" sz="1500" dirty="0" err="1">
                <a:solidFill>
                  <a:srgbClr val="FF0000"/>
                </a:solidFill>
                <a:latin typeface="Courier New"/>
                <a:cs typeface="Courier New"/>
              </a:rPr>
              <a:t>pid</a:t>
            </a:r>
            <a:r>
              <a:rPr lang="fi-FI" sz="1500" dirty="0">
                <a:solidFill>
                  <a:srgbClr val="FF0000"/>
                </a:solidFill>
                <a:latin typeface="Courier New"/>
                <a:cs typeface="Courier New"/>
              </a:rPr>
              <a:t> */</a:t>
            </a: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errno</a:t>
            </a:r>
            <a:r>
              <a:rPr lang="fi-FI" sz="1500" dirty="0">
                <a:solidFill>
                  <a:srgbClr val="000000"/>
                </a:solidFill>
                <a:latin typeface="Courier New"/>
                <a:cs typeface="Courier New"/>
              </a:rPr>
              <a:t> = </a:t>
            </a:r>
            <a:r>
              <a:rPr lang="fi-FI" sz="1500" dirty="0" err="1">
                <a:solidFill>
                  <a:srgbClr val="000000"/>
                </a:solidFill>
                <a:latin typeface="Courier New"/>
                <a:cs typeface="Courier New"/>
              </a:rPr>
              <a:t>olderrno</a:t>
            </a:r>
            <a:r>
              <a:rPr lang="fi-FI" sz="1500" dirty="0">
                <a:solidFill>
                  <a:srgbClr val="000000"/>
                </a:solidFill>
                <a:latin typeface="Courier New"/>
                <a:cs typeface="Courier New"/>
              </a:rPr>
              <a:t>;</a:t>
            </a:r>
          </a:p>
          <a:p>
            <a:r>
              <a:rPr lang="fi-FI" sz="1500" dirty="0">
                <a:solidFill>
                  <a:srgbClr val="000000"/>
                </a:solidFill>
                <a:latin typeface="Courier New"/>
                <a:cs typeface="Courier New"/>
              </a:rPr>
              <a:t>}</a:t>
            </a:r>
          </a:p>
          <a:p>
            <a:endParaRPr lang="fi-FI" sz="1500" dirty="0">
              <a:solidFill>
                <a:srgbClr val="000000"/>
              </a:solidFill>
              <a:latin typeface="Courier New"/>
              <a:cs typeface="Courier New"/>
            </a:endParaRPr>
          </a:p>
          <a:p>
            <a:r>
              <a:rPr lang="fi-FI" sz="1500" dirty="0" err="1">
                <a:solidFill>
                  <a:srgbClr val="2D961E"/>
                </a:solidFill>
                <a:latin typeface="Courier New"/>
                <a:cs typeface="Courier New"/>
              </a:rPr>
              <a:t>void</a:t>
            </a:r>
            <a:r>
              <a:rPr lang="fi-FI" sz="1500" dirty="0">
                <a:solidFill>
                  <a:srgbClr val="000000"/>
                </a:solidFill>
                <a:latin typeface="Courier New"/>
                <a:cs typeface="Courier New"/>
              </a:rPr>
              <a:t> </a:t>
            </a:r>
            <a:r>
              <a:rPr lang="fi-FI" sz="1500" dirty="0" err="1">
                <a:solidFill>
                  <a:srgbClr val="4A00FF"/>
                </a:solidFill>
                <a:latin typeface="Courier New"/>
                <a:cs typeface="Courier New"/>
              </a:rPr>
              <a:t>sigint_handler</a:t>
            </a:r>
            <a:r>
              <a:rPr lang="fi-FI" sz="1500" dirty="0" err="1">
                <a:solidFill>
                  <a:srgbClr val="000000"/>
                </a:solidFill>
                <a:latin typeface="Courier New"/>
                <a:cs typeface="Courier New"/>
              </a:rPr>
              <a:t>(</a:t>
            </a:r>
            <a:r>
              <a:rPr lang="fi-FI" sz="1500" dirty="0" err="1">
                <a:solidFill>
                  <a:srgbClr val="2D961E"/>
                </a:solidFill>
                <a:latin typeface="Courier New"/>
                <a:cs typeface="Courier New"/>
              </a:rPr>
              <a:t>int</a:t>
            </a:r>
            <a:r>
              <a:rPr lang="fi-FI" sz="1500" dirty="0">
                <a:solidFill>
                  <a:srgbClr val="000000"/>
                </a:solidFill>
                <a:latin typeface="Courier New"/>
                <a:cs typeface="Courier New"/>
              </a:rPr>
              <a:t> </a:t>
            </a:r>
            <a:r>
              <a:rPr lang="fi-FI" sz="1500" dirty="0">
                <a:solidFill>
                  <a:srgbClr val="C1651C"/>
                </a:solidFill>
                <a:latin typeface="Courier New"/>
                <a:cs typeface="Courier New"/>
              </a:rPr>
              <a:t>s</a:t>
            </a:r>
            <a:r>
              <a:rPr lang="fi-FI" sz="1500" dirty="0">
                <a:solidFill>
                  <a:srgbClr val="000000"/>
                </a:solidFill>
                <a:latin typeface="Courier New"/>
                <a:cs typeface="Courier New"/>
              </a:rPr>
              <a:t>)</a:t>
            </a:r>
          </a:p>
          <a:p>
            <a:r>
              <a:rPr lang="fi-FI" sz="1500" dirty="0">
                <a:solidFill>
                  <a:srgbClr val="000000"/>
                </a:solidFill>
                <a:latin typeface="Courier New"/>
                <a:cs typeface="Courier New"/>
              </a:rPr>
              <a:t>{</a:t>
            </a:r>
          </a:p>
          <a:p>
            <a:r>
              <a:rPr lang="fi-FI" sz="1500" dirty="0">
                <a:solidFill>
                  <a:srgbClr val="000000"/>
                </a:solidFill>
                <a:latin typeface="Courier New"/>
                <a:cs typeface="Courier New"/>
              </a:rPr>
              <a:t>}</a:t>
            </a:r>
          </a:p>
          <a:p>
            <a:endParaRPr lang="fi-FI" sz="1500" dirty="0">
              <a:solidFill>
                <a:srgbClr val="000000"/>
              </a:solidFill>
              <a:latin typeface="Courier New"/>
              <a:cs typeface="Courier New"/>
            </a:endParaRPr>
          </a:p>
          <a:p>
            <a:endParaRPr lang="ro-RO" sz="1500" dirty="0">
              <a:solidFill>
                <a:srgbClr val="000000"/>
              </a:solidFill>
              <a:latin typeface="Courier New"/>
              <a:cs typeface="Courier New"/>
            </a:endParaRPr>
          </a:p>
        </p:txBody>
      </p:sp>
      <p:sp>
        <p:nvSpPr>
          <p:cNvPr id="4" name="Content Placeholder 2"/>
          <p:cNvSpPr>
            <a:spLocks noGrp="1"/>
          </p:cNvSpPr>
          <p:nvPr>
            <p:ph idx="1"/>
          </p:nvPr>
        </p:nvSpPr>
        <p:spPr>
          <a:xfrm>
            <a:off x="396875" y="1408212"/>
            <a:ext cx="8442325" cy="801588"/>
          </a:xfrm>
        </p:spPr>
        <p:txBody>
          <a:bodyPr/>
          <a:lstStyle/>
          <a:p>
            <a:r>
              <a:rPr lang="en-US" dirty="0"/>
              <a:t>Handlers for program explicitly waiting for SIGCHLD to arrive</a:t>
            </a:r>
          </a:p>
        </p:txBody>
      </p:sp>
      <p:sp>
        <p:nvSpPr>
          <p:cNvPr id="6" name="TextBox 5"/>
          <p:cNvSpPr txBox="1"/>
          <p:nvPr/>
        </p:nvSpPr>
        <p:spPr>
          <a:xfrm>
            <a:off x="7248688" y="5486400"/>
            <a:ext cx="1590512" cy="369332"/>
          </a:xfrm>
          <a:prstGeom prst="rect">
            <a:avLst/>
          </a:prstGeom>
          <a:noFill/>
        </p:spPr>
        <p:txBody>
          <a:bodyPr wrap="none" rtlCol="0">
            <a:spAutoFit/>
          </a:bodyPr>
          <a:lstStyle/>
          <a:p>
            <a:r>
              <a:rPr lang="en-US" sz="1800" dirty="0" err="1">
                <a:solidFill>
                  <a:srgbClr val="7F7F7F"/>
                </a:solidFill>
                <a:latin typeface="Calibri" pitchFamily="34" charset="0"/>
              </a:rPr>
              <a:t>waitforsignal.c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1107478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372540"/>
            <a:ext cx="8482182" cy="762000"/>
          </a:xfrm>
        </p:spPr>
        <p:txBody>
          <a:bodyPr/>
          <a:lstStyle/>
          <a:p>
            <a:r>
              <a:rPr lang="en-US" dirty="0"/>
              <a:t>Explicitly Waiting for Signals</a:t>
            </a:r>
          </a:p>
        </p:txBody>
      </p:sp>
      <p:sp>
        <p:nvSpPr>
          <p:cNvPr id="5" name="Rectangle 4"/>
          <p:cNvSpPr>
            <a:spLocks noChangeArrowheads="1"/>
          </p:cNvSpPr>
          <p:nvPr/>
        </p:nvSpPr>
        <p:spPr bwMode="auto">
          <a:xfrm>
            <a:off x="475784" y="994856"/>
            <a:ext cx="8034095" cy="5863144"/>
          </a:xfrm>
          <a:prstGeom prst="rect">
            <a:avLst/>
          </a:prstGeom>
          <a:solidFill>
            <a:srgbClr val="F6F5BD"/>
          </a:solidFill>
          <a:ln w="3175">
            <a:solidFill>
              <a:schemeClr val="tx1"/>
            </a:solidFill>
            <a:miter lim="800000"/>
            <a:headEnd/>
            <a:tailEnd/>
          </a:ln>
          <a:effectLst/>
        </p:spPr>
        <p:txBody>
          <a:bodyPr wrap="none">
            <a:spAutoFit/>
          </a:bodyPr>
          <a:lstStyle/>
          <a:p>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a:solidFill>
                  <a:srgbClr val="4A00FF"/>
                </a:solidFill>
                <a:latin typeface="Courier New"/>
                <a:cs typeface="Courier New"/>
              </a:rPr>
              <a:t>main</a:t>
            </a:r>
            <a:r>
              <a:rPr lang="en-US" sz="1500" dirty="0">
                <a:solidFill>
                  <a:srgbClr val="000000"/>
                </a:solidFill>
                <a:latin typeface="Courier New"/>
                <a:cs typeface="Courier New"/>
              </a:rPr>
              <a:t>(</a:t>
            </a:r>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argc</a:t>
            </a:r>
            <a:r>
              <a:rPr lang="en-US" sz="1500" dirty="0">
                <a:solidFill>
                  <a:srgbClr val="000000"/>
                </a:solidFill>
                <a:latin typeface="Courier New"/>
                <a:cs typeface="Courier New"/>
              </a:rPr>
              <a:t>, </a:t>
            </a:r>
            <a:r>
              <a:rPr lang="en-US" sz="1500" dirty="0">
                <a:solidFill>
                  <a:srgbClr val="2D961E"/>
                </a:solidFill>
                <a:latin typeface="Courier New"/>
                <a:cs typeface="Courier New"/>
              </a:rPr>
              <a:t>char</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argv</a:t>
            </a:r>
            <a:r>
              <a:rPr lang="en-US" sz="1500" dirty="0">
                <a:solidFill>
                  <a:srgbClr val="000000"/>
                </a:solidFill>
                <a:latin typeface="Courier New"/>
                <a:cs typeface="Courier New"/>
              </a:rPr>
              <a:t>) {</a:t>
            </a:r>
          </a:p>
          <a:p>
            <a:r>
              <a:rPr lang="en-US" sz="1500" dirty="0">
                <a:solidFill>
                  <a:srgbClr val="000000"/>
                </a:solidFill>
                <a:latin typeface="Courier New"/>
                <a:cs typeface="Courier New"/>
              </a:rPr>
              <a:t>    </a:t>
            </a:r>
            <a:r>
              <a:rPr lang="en-US" sz="1500" dirty="0" err="1">
                <a:solidFill>
                  <a:srgbClr val="2D961E"/>
                </a:solidFill>
                <a:latin typeface="Courier New"/>
                <a:cs typeface="Courier New"/>
              </a:rPr>
              <a:t>sigset_t</a:t>
            </a:r>
            <a:r>
              <a:rPr lang="en-US" sz="1500" dirty="0">
                <a:solidFill>
                  <a:srgbClr val="000000"/>
                </a:solidFill>
                <a:latin typeface="Courier New"/>
                <a:cs typeface="Courier New"/>
              </a:rPr>
              <a:t> </a:t>
            </a:r>
            <a:r>
              <a:rPr lang="en-US" sz="1500" dirty="0">
                <a:solidFill>
                  <a:srgbClr val="C1651C"/>
                </a:solidFill>
                <a:latin typeface="Courier New"/>
                <a:cs typeface="Courier New"/>
              </a:rPr>
              <a:t>mask</a:t>
            </a:r>
            <a:r>
              <a:rPr lang="en-US" sz="1500" dirty="0">
                <a:solidFill>
                  <a:srgbClr val="000000"/>
                </a:solidFill>
                <a:latin typeface="Courier New"/>
                <a:cs typeface="Courier New"/>
              </a:rPr>
              <a:t>, </a:t>
            </a:r>
            <a:r>
              <a:rPr lang="en-US" sz="1500" dirty="0" err="1">
                <a:solidFill>
                  <a:srgbClr val="C1651C"/>
                </a:solidFill>
                <a:latin typeface="Courier New"/>
                <a:cs typeface="Courier New"/>
              </a:rPr>
              <a:t>prev</a:t>
            </a:r>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int</a:t>
            </a:r>
            <a:r>
              <a:rPr lang="en-US" sz="1500" dirty="0">
                <a:solidFill>
                  <a:srgbClr val="000000"/>
                </a:solidFill>
                <a:latin typeface="Courier New"/>
                <a:cs typeface="Courier New"/>
              </a:rPr>
              <a:t> n = N; /* N = 10 */</a:t>
            </a:r>
          </a:p>
          <a:p>
            <a:r>
              <a:rPr lang="en-US" sz="1500" dirty="0">
                <a:solidFill>
                  <a:srgbClr val="000000"/>
                </a:solidFill>
                <a:latin typeface="Courier New"/>
                <a:cs typeface="Courier New"/>
              </a:rPr>
              <a:t>    signal(SIGCHLD, </a:t>
            </a:r>
            <a:r>
              <a:rPr lang="en-US" sz="1500" dirty="0" err="1">
                <a:solidFill>
                  <a:srgbClr val="000000"/>
                </a:solidFill>
                <a:latin typeface="Courier New"/>
                <a:cs typeface="Courier New"/>
              </a:rPr>
              <a:t>sigchld_handler</a:t>
            </a:r>
            <a:r>
              <a:rPr lang="en-US" sz="1500" dirty="0">
                <a:solidFill>
                  <a:srgbClr val="000000"/>
                </a:solidFill>
                <a:latin typeface="Courier New"/>
                <a:cs typeface="Courier New"/>
              </a:rPr>
              <a:t>);</a:t>
            </a:r>
          </a:p>
          <a:p>
            <a:r>
              <a:rPr lang="en-US" sz="1500" dirty="0">
                <a:solidFill>
                  <a:srgbClr val="000000"/>
                </a:solidFill>
                <a:latin typeface="Courier New"/>
                <a:cs typeface="Courier New"/>
              </a:rPr>
              <a:t>    signal(SIGINT, </a:t>
            </a:r>
            <a:r>
              <a:rPr lang="en-US" sz="1500" dirty="0" err="1">
                <a:solidFill>
                  <a:srgbClr val="000000"/>
                </a:solidFill>
                <a:latin typeface="Courier New"/>
                <a:cs typeface="Courier New"/>
              </a:rPr>
              <a:t>sigint_handler</a:t>
            </a:r>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sigemptyset</a:t>
            </a:r>
            <a:r>
              <a:rPr lang="en-US" sz="1500" dirty="0">
                <a:solidFill>
                  <a:srgbClr val="000000"/>
                </a:solidFill>
                <a:latin typeface="Courier New"/>
                <a:cs typeface="Courier New"/>
              </a:rPr>
              <a:t>(&amp;mask);</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sigaddset</a:t>
            </a:r>
            <a:r>
              <a:rPr lang="en-US" sz="1500" dirty="0">
                <a:solidFill>
                  <a:srgbClr val="000000"/>
                </a:solidFill>
                <a:latin typeface="Courier New"/>
                <a:cs typeface="Courier New"/>
              </a:rPr>
              <a:t>(&amp;mask, SIGCHLD);</a:t>
            </a:r>
          </a:p>
          <a:p>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a:solidFill>
                  <a:srgbClr val="C200FF"/>
                </a:solidFill>
                <a:latin typeface="Courier New"/>
                <a:cs typeface="Courier New"/>
              </a:rPr>
              <a:t>while</a:t>
            </a:r>
            <a:r>
              <a:rPr lang="en-US" sz="1500" dirty="0">
                <a:solidFill>
                  <a:srgbClr val="000000"/>
                </a:solidFill>
                <a:latin typeface="Courier New"/>
                <a:cs typeface="Courier New"/>
              </a:rPr>
              <a:t> (n--) {</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(SIG_BLOCK, &amp;mask, &amp;</a:t>
            </a:r>
            <a:r>
              <a:rPr lang="en-US" sz="1500" dirty="0" err="1">
                <a:solidFill>
                  <a:srgbClr val="000000"/>
                </a:solidFill>
                <a:latin typeface="Courier New"/>
                <a:cs typeface="Courier New"/>
              </a:rPr>
              <a:t>prev</a:t>
            </a:r>
            <a:r>
              <a:rPr lang="en-US" sz="1500" dirty="0">
                <a:solidFill>
                  <a:srgbClr val="000000"/>
                </a:solidFill>
                <a:latin typeface="Courier New"/>
                <a:cs typeface="Courier New"/>
              </a:rPr>
              <a:t>); </a:t>
            </a:r>
            <a:r>
              <a:rPr lang="en-US" sz="1500" dirty="0">
                <a:solidFill>
                  <a:srgbClr val="CB2418"/>
                </a:solidFill>
                <a:latin typeface="Courier New"/>
                <a:cs typeface="Courier New"/>
              </a:rPr>
              <a:t>/* Block SIGCHLD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a:solidFill>
                  <a:srgbClr val="C200FF"/>
                </a:solidFill>
                <a:latin typeface="Courier New"/>
                <a:cs typeface="Courier New"/>
              </a:rPr>
              <a:t>if</a:t>
            </a:r>
            <a:r>
              <a:rPr lang="en-US" sz="1500" dirty="0">
                <a:solidFill>
                  <a:srgbClr val="000000"/>
                </a:solidFill>
                <a:latin typeface="Courier New"/>
                <a:cs typeface="Courier New"/>
              </a:rPr>
              <a:t> (fork() == 0) </a:t>
            </a:r>
            <a:r>
              <a:rPr lang="en-US" sz="1500" dirty="0">
                <a:solidFill>
                  <a:srgbClr val="CB2418"/>
                </a:solidFill>
                <a:latin typeface="Courier New"/>
                <a:cs typeface="Courier New"/>
              </a:rPr>
              <a:t>/* Child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exit(0);</a:t>
            </a:r>
          </a:p>
          <a:p>
            <a:r>
              <a:rPr lang="fr-FR" sz="1500" dirty="0">
                <a:solidFill>
                  <a:srgbClr val="000000"/>
                </a:solidFill>
                <a:latin typeface="Courier New"/>
                <a:cs typeface="Courier New"/>
              </a:rPr>
              <a:t>	</a:t>
            </a:r>
            <a:r>
              <a:rPr lang="fr-FR" sz="1500" dirty="0">
                <a:solidFill>
                  <a:srgbClr val="CB2418"/>
                </a:solidFill>
                <a:latin typeface="Courier New"/>
                <a:cs typeface="Courier New"/>
              </a:rPr>
              <a:t>/* Parent */</a:t>
            </a:r>
            <a:endParaRPr lang="fr-FR" sz="1500" dirty="0">
              <a:solidFill>
                <a:srgbClr val="000000"/>
              </a:solidFill>
              <a:latin typeface="Courier New"/>
              <a:cs typeface="Courier New"/>
            </a:endParaRPr>
          </a:p>
          <a:p>
            <a:r>
              <a:rPr lang="fr-FR" sz="1500" dirty="0">
                <a:solidFill>
                  <a:srgbClr val="000000"/>
                </a:solidFill>
                <a:latin typeface="Courier New"/>
                <a:cs typeface="Courier New"/>
              </a:rPr>
              <a:t>	</a:t>
            </a:r>
            <a:r>
              <a:rPr lang="fr-FR" sz="1500" dirty="0" err="1">
                <a:solidFill>
                  <a:srgbClr val="000000"/>
                </a:solidFill>
                <a:latin typeface="Courier New"/>
                <a:cs typeface="Courier New"/>
              </a:rPr>
              <a:t>pid</a:t>
            </a:r>
            <a:r>
              <a:rPr lang="fr-FR" sz="1500" dirty="0">
                <a:solidFill>
                  <a:srgbClr val="000000"/>
                </a:solidFill>
                <a:latin typeface="Courier New"/>
                <a:cs typeface="Courier New"/>
              </a:rPr>
              <a:t> = 0;</a:t>
            </a:r>
          </a:p>
          <a:p>
            <a:r>
              <a:rPr lang="fr-FR" sz="1500" dirty="0">
                <a:solidFill>
                  <a:srgbClr val="000000"/>
                </a:solidFill>
                <a:latin typeface="Courier New"/>
                <a:cs typeface="Courier New"/>
              </a:rPr>
              <a:t>	</a:t>
            </a:r>
            <a:r>
              <a:rPr lang="fr-FR" sz="1500" dirty="0" err="1">
                <a:solidFill>
                  <a:srgbClr val="000000"/>
                </a:solidFill>
                <a:latin typeface="Courier New"/>
                <a:cs typeface="Courier New"/>
              </a:rPr>
              <a:t>sigprocmask</a:t>
            </a:r>
            <a:r>
              <a:rPr lang="fr-FR" sz="1500" dirty="0">
                <a:solidFill>
                  <a:srgbClr val="000000"/>
                </a:solidFill>
                <a:latin typeface="Courier New"/>
                <a:cs typeface="Courier New"/>
              </a:rPr>
              <a:t>(SIG_SETMASK, &amp;</a:t>
            </a:r>
            <a:r>
              <a:rPr lang="fr-FR" sz="1500" dirty="0" err="1">
                <a:solidFill>
                  <a:srgbClr val="000000"/>
                </a:solidFill>
                <a:latin typeface="Courier New"/>
                <a:cs typeface="Courier New"/>
              </a:rPr>
              <a:t>prev</a:t>
            </a:r>
            <a:r>
              <a:rPr lang="fr-FR" sz="1500" dirty="0">
                <a:solidFill>
                  <a:srgbClr val="000000"/>
                </a:solidFill>
                <a:latin typeface="Courier New"/>
                <a:cs typeface="Courier New"/>
              </a:rPr>
              <a:t>, </a:t>
            </a:r>
            <a:r>
              <a:rPr lang="fr-FR" sz="1500" dirty="0">
                <a:solidFill>
                  <a:srgbClr val="2C9290"/>
                </a:solidFill>
                <a:latin typeface="Courier New"/>
                <a:cs typeface="Courier New"/>
              </a:rPr>
              <a:t>NULL</a:t>
            </a:r>
            <a:r>
              <a:rPr lang="fr-FR" sz="1500" dirty="0">
                <a:solidFill>
                  <a:srgbClr val="000000"/>
                </a:solidFill>
                <a:latin typeface="Courier New"/>
                <a:cs typeface="Courier New"/>
              </a:rPr>
              <a:t>); </a:t>
            </a:r>
            <a:r>
              <a:rPr lang="fr-FR" sz="1500" dirty="0">
                <a:solidFill>
                  <a:srgbClr val="CB2418"/>
                </a:solidFill>
                <a:latin typeface="Courier New"/>
                <a:cs typeface="Courier New"/>
              </a:rPr>
              <a:t>/* </a:t>
            </a:r>
            <a:r>
              <a:rPr lang="fr-FR" sz="1500" dirty="0" err="1">
                <a:solidFill>
                  <a:srgbClr val="CB2418"/>
                </a:solidFill>
                <a:latin typeface="Courier New"/>
                <a:cs typeface="Courier New"/>
              </a:rPr>
              <a:t>Unblock</a:t>
            </a:r>
            <a:r>
              <a:rPr lang="fr-FR" sz="1500" dirty="0">
                <a:solidFill>
                  <a:srgbClr val="CB2418"/>
                </a:solidFill>
                <a:latin typeface="Courier New"/>
                <a:cs typeface="Courier New"/>
              </a:rPr>
              <a:t> SIGCHLD */</a:t>
            </a:r>
            <a:endParaRPr lang="fr-FR" sz="1500" dirty="0">
              <a:solidFill>
                <a:srgbClr val="000000"/>
              </a:solidFill>
              <a:latin typeface="Courier New"/>
              <a:cs typeface="Courier New"/>
            </a:endParaRPr>
          </a:p>
          <a:p>
            <a:endParaRPr lang="fr-FR" sz="1500" dirty="0">
              <a:solidFill>
                <a:srgbClr val="000000"/>
              </a:solidFill>
              <a:latin typeface="Courier New"/>
              <a:cs typeface="Courier New"/>
            </a:endParaRPr>
          </a:p>
          <a:p>
            <a:r>
              <a:rPr lang="fr-FR" sz="1500" dirty="0">
                <a:solidFill>
                  <a:srgbClr val="000000"/>
                </a:solidFill>
                <a:latin typeface="Courier New"/>
                <a:cs typeface="Courier New"/>
              </a:rPr>
              <a:t>	</a:t>
            </a:r>
            <a:r>
              <a:rPr lang="fr-FR" sz="1500" dirty="0">
                <a:solidFill>
                  <a:srgbClr val="CB2418"/>
                </a:solidFill>
                <a:latin typeface="Courier New"/>
                <a:cs typeface="Courier New"/>
              </a:rPr>
              <a:t>/* </a:t>
            </a:r>
            <a:r>
              <a:rPr lang="fr-FR" sz="1500" dirty="0" err="1">
                <a:solidFill>
                  <a:srgbClr val="CB2418"/>
                </a:solidFill>
                <a:latin typeface="Courier New"/>
                <a:cs typeface="Courier New"/>
              </a:rPr>
              <a:t>Wait</a:t>
            </a:r>
            <a:r>
              <a:rPr lang="fr-FR" sz="1500" dirty="0">
                <a:solidFill>
                  <a:srgbClr val="CB2418"/>
                </a:solidFill>
                <a:latin typeface="Courier New"/>
                <a:cs typeface="Courier New"/>
              </a:rPr>
              <a:t> for SIGCHLD to </a:t>
            </a:r>
            <a:r>
              <a:rPr lang="fr-FR" sz="1500" dirty="0" err="1">
                <a:solidFill>
                  <a:srgbClr val="CB2418"/>
                </a:solidFill>
                <a:latin typeface="Courier New"/>
                <a:cs typeface="Courier New"/>
              </a:rPr>
              <a:t>be</a:t>
            </a:r>
            <a:r>
              <a:rPr lang="fr-FR" sz="1500" dirty="0">
                <a:solidFill>
                  <a:srgbClr val="CB2418"/>
                </a:solidFill>
                <a:latin typeface="Courier New"/>
                <a:cs typeface="Courier New"/>
              </a:rPr>
              <a:t> </a:t>
            </a:r>
            <a:r>
              <a:rPr lang="fr-FR" sz="1500" dirty="0" err="1">
                <a:solidFill>
                  <a:srgbClr val="CB2418"/>
                </a:solidFill>
                <a:latin typeface="Courier New"/>
                <a:cs typeface="Courier New"/>
              </a:rPr>
              <a:t>received</a:t>
            </a:r>
            <a:r>
              <a:rPr lang="fr-FR" sz="1500" dirty="0">
                <a:solidFill>
                  <a:srgbClr val="CB2418"/>
                </a:solidFill>
                <a:latin typeface="Courier New"/>
                <a:cs typeface="Courier New"/>
              </a:rPr>
              <a:t> (</a:t>
            </a:r>
            <a:r>
              <a:rPr lang="fr-FR" sz="1500" dirty="0" err="1">
                <a:solidFill>
                  <a:srgbClr val="CB2418"/>
                </a:solidFill>
                <a:latin typeface="Courier New"/>
                <a:cs typeface="Courier New"/>
              </a:rPr>
              <a:t>wasteful</a:t>
            </a:r>
            <a:r>
              <a:rPr lang="fr-FR" sz="1500" dirty="0">
                <a:solidFill>
                  <a:srgbClr val="CB2418"/>
                </a:solidFill>
                <a:latin typeface="Courier New"/>
                <a:cs typeface="Courier New"/>
              </a:rPr>
              <a:t>!) */</a:t>
            </a:r>
            <a:endParaRPr lang="fr-FR" sz="1500" dirty="0">
              <a:solidFill>
                <a:srgbClr val="000000"/>
              </a:solidFill>
              <a:latin typeface="Courier New"/>
              <a:cs typeface="Courier New"/>
            </a:endParaRPr>
          </a:p>
          <a:p>
            <a:r>
              <a:rPr lang="fr-FR" sz="1500" dirty="0">
                <a:solidFill>
                  <a:srgbClr val="000000"/>
                </a:solidFill>
                <a:latin typeface="Courier New"/>
                <a:cs typeface="Courier New"/>
              </a:rPr>
              <a:t>	</a:t>
            </a:r>
            <a:r>
              <a:rPr lang="fr-FR" sz="1500" dirty="0" err="1">
                <a:solidFill>
                  <a:srgbClr val="C200FF"/>
                </a:solidFill>
                <a:latin typeface="Courier New"/>
                <a:cs typeface="Courier New"/>
              </a:rPr>
              <a:t>while</a:t>
            </a:r>
            <a:r>
              <a:rPr lang="fr-FR" sz="1500" dirty="0">
                <a:solidFill>
                  <a:srgbClr val="000000"/>
                </a:solidFill>
                <a:latin typeface="Courier New"/>
                <a:cs typeface="Courier New"/>
              </a:rPr>
              <a:t> (!</a:t>
            </a:r>
            <a:r>
              <a:rPr lang="fr-FR" sz="1500" dirty="0" err="1">
                <a:solidFill>
                  <a:srgbClr val="000000"/>
                </a:solidFill>
                <a:latin typeface="Courier New"/>
                <a:cs typeface="Courier New"/>
              </a:rPr>
              <a:t>pid</a:t>
            </a:r>
            <a:r>
              <a:rPr lang="fr-FR" sz="1500" dirty="0">
                <a:solidFill>
                  <a:srgbClr val="000000"/>
                </a:solidFill>
                <a:latin typeface="Courier New"/>
                <a:cs typeface="Courier New"/>
              </a:rPr>
              <a:t>)</a:t>
            </a:r>
          </a:p>
          <a:p>
            <a:r>
              <a:rPr lang="fr-FR" sz="1500" dirty="0">
                <a:solidFill>
                  <a:srgbClr val="000000"/>
                </a:solidFill>
                <a:latin typeface="Courier New"/>
                <a:cs typeface="Courier New"/>
              </a:rPr>
              <a:t>            ;</a:t>
            </a:r>
          </a:p>
          <a:p>
            <a:r>
              <a:rPr lang="fr-FR" sz="1500" dirty="0">
                <a:solidFill>
                  <a:srgbClr val="000000"/>
                </a:solidFill>
                <a:latin typeface="Courier New"/>
                <a:cs typeface="Courier New"/>
              </a:rPr>
              <a:t>	</a:t>
            </a:r>
            <a:r>
              <a:rPr lang="fr-FR" sz="1500" dirty="0">
                <a:solidFill>
                  <a:srgbClr val="CB2418"/>
                </a:solidFill>
                <a:latin typeface="Courier New"/>
                <a:cs typeface="Courier New"/>
              </a:rPr>
              <a:t>/* Do </a:t>
            </a:r>
            <a:r>
              <a:rPr lang="fr-FR" sz="1500" dirty="0" err="1">
                <a:solidFill>
                  <a:srgbClr val="CB2418"/>
                </a:solidFill>
                <a:latin typeface="Courier New"/>
                <a:cs typeface="Courier New"/>
              </a:rPr>
              <a:t>some</a:t>
            </a:r>
            <a:r>
              <a:rPr lang="fr-FR" sz="1500" dirty="0">
                <a:solidFill>
                  <a:srgbClr val="CB2418"/>
                </a:solidFill>
                <a:latin typeface="Courier New"/>
                <a:cs typeface="Courier New"/>
              </a:rPr>
              <a:t> </a:t>
            </a:r>
            <a:r>
              <a:rPr lang="fr-FR" sz="1500" dirty="0" err="1">
                <a:solidFill>
                  <a:srgbClr val="CB2418"/>
                </a:solidFill>
                <a:latin typeface="Courier New"/>
                <a:cs typeface="Courier New"/>
              </a:rPr>
              <a:t>work</a:t>
            </a:r>
            <a:r>
              <a:rPr lang="fr-FR" sz="1500" dirty="0">
                <a:solidFill>
                  <a:srgbClr val="CB2418"/>
                </a:solidFill>
                <a:latin typeface="Courier New"/>
                <a:cs typeface="Courier New"/>
              </a:rPr>
              <a:t> </a:t>
            </a:r>
            <a:r>
              <a:rPr lang="fr-FR" sz="1500" dirty="0" err="1">
                <a:solidFill>
                  <a:srgbClr val="CB2418"/>
                </a:solidFill>
                <a:latin typeface="Courier New"/>
                <a:cs typeface="Courier New"/>
              </a:rPr>
              <a:t>after</a:t>
            </a:r>
            <a:r>
              <a:rPr lang="fr-FR" sz="1500" dirty="0">
                <a:solidFill>
                  <a:srgbClr val="CB2418"/>
                </a:solidFill>
                <a:latin typeface="Courier New"/>
                <a:cs typeface="Courier New"/>
              </a:rPr>
              <a:t> </a:t>
            </a:r>
            <a:r>
              <a:rPr lang="fr-FR" sz="1500" dirty="0" err="1">
                <a:solidFill>
                  <a:srgbClr val="CB2418"/>
                </a:solidFill>
                <a:latin typeface="Courier New"/>
                <a:cs typeface="Courier New"/>
              </a:rPr>
              <a:t>receiving</a:t>
            </a:r>
            <a:r>
              <a:rPr lang="fr-FR" sz="1500" dirty="0">
                <a:solidFill>
                  <a:srgbClr val="CB2418"/>
                </a:solidFill>
                <a:latin typeface="Courier New"/>
                <a:cs typeface="Courier New"/>
              </a:rPr>
              <a:t> SIGCHLD */</a:t>
            </a:r>
            <a:endParaRPr lang="fr-FR" sz="1500" dirty="0">
              <a:solidFill>
                <a:srgbClr val="000000"/>
              </a:solidFill>
              <a:latin typeface="Courier New"/>
              <a:cs typeface="Courier New"/>
            </a:endParaRPr>
          </a:p>
          <a:p>
            <a:r>
              <a:rPr lang="ro-RO" sz="1500" dirty="0">
                <a:solidFill>
                  <a:srgbClr val="000000"/>
                </a:solidFill>
                <a:latin typeface="Courier New"/>
                <a:cs typeface="Courier New"/>
              </a:rPr>
              <a:t>        printf(</a:t>
            </a:r>
            <a:r>
              <a:rPr lang="ro-RO" sz="1500" dirty="0">
                <a:solidFill>
                  <a:srgbClr val="9D206F"/>
                </a:solidFill>
                <a:latin typeface="Courier New"/>
                <a:cs typeface="Courier New"/>
              </a:rPr>
              <a:t>"."</a:t>
            </a:r>
            <a:r>
              <a:rPr lang="ro-RO" sz="1500" dirty="0">
                <a:solidFill>
                  <a:srgbClr val="000000"/>
                </a:solidFill>
                <a:latin typeface="Courier New"/>
                <a:cs typeface="Courier New"/>
              </a:rPr>
              <a:t>);</a:t>
            </a:r>
          </a:p>
          <a:p>
            <a:r>
              <a:rPr lang="ro-RO" sz="1500" dirty="0">
                <a:solidFill>
                  <a:srgbClr val="000000"/>
                </a:solidFill>
                <a:latin typeface="Courier New"/>
                <a:cs typeface="Courier New"/>
              </a:rPr>
              <a:t>    }</a:t>
            </a:r>
          </a:p>
          <a:p>
            <a:r>
              <a:rPr lang="ro-RO" sz="1500" dirty="0">
                <a:solidFill>
                  <a:srgbClr val="000000"/>
                </a:solidFill>
                <a:latin typeface="Courier New"/>
                <a:cs typeface="Courier New"/>
              </a:rPr>
              <a:t>    printf(</a:t>
            </a:r>
            <a:r>
              <a:rPr lang="ro-RO" sz="1500" dirty="0">
                <a:solidFill>
                  <a:srgbClr val="9D206F"/>
                </a:solidFill>
                <a:latin typeface="Courier New"/>
                <a:cs typeface="Courier New"/>
              </a:rPr>
              <a:t>"\n"</a:t>
            </a:r>
            <a:r>
              <a:rPr lang="ro-RO" sz="1500" dirty="0">
                <a:solidFill>
                  <a:srgbClr val="000000"/>
                </a:solidFill>
                <a:latin typeface="Courier New"/>
                <a:cs typeface="Courier New"/>
              </a:rPr>
              <a:t>);</a:t>
            </a:r>
          </a:p>
          <a:p>
            <a:r>
              <a:rPr lang="ro-RO" sz="1500" dirty="0">
                <a:solidFill>
                  <a:srgbClr val="000000"/>
                </a:solidFill>
                <a:latin typeface="Courier New"/>
                <a:cs typeface="Courier New"/>
              </a:rPr>
              <a:t>    exit(0);</a:t>
            </a:r>
          </a:p>
          <a:p>
            <a:r>
              <a:rPr lang="ro-RO" sz="1500" dirty="0">
                <a:solidFill>
                  <a:srgbClr val="000000"/>
                </a:solidFill>
                <a:latin typeface="Courier New"/>
                <a:cs typeface="Courier New"/>
              </a:rPr>
              <a:t>}</a:t>
            </a:r>
          </a:p>
        </p:txBody>
      </p:sp>
      <p:sp>
        <p:nvSpPr>
          <p:cNvPr id="4" name="TextBox 3"/>
          <p:cNvSpPr txBox="1"/>
          <p:nvPr/>
        </p:nvSpPr>
        <p:spPr>
          <a:xfrm>
            <a:off x="6934200" y="6336268"/>
            <a:ext cx="1590512" cy="369332"/>
          </a:xfrm>
          <a:prstGeom prst="rect">
            <a:avLst/>
          </a:prstGeom>
          <a:noFill/>
        </p:spPr>
        <p:txBody>
          <a:bodyPr wrap="none" rtlCol="0">
            <a:spAutoFit/>
          </a:bodyPr>
          <a:lstStyle/>
          <a:p>
            <a:r>
              <a:rPr lang="en-US" sz="1800" dirty="0" err="1">
                <a:solidFill>
                  <a:srgbClr val="7F7F7F"/>
                </a:solidFill>
                <a:latin typeface="Calibri" pitchFamily="34" charset="0"/>
              </a:rPr>
              <a:t>waitforsignal.c</a:t>
            </a:r>
            <a:endParaRPr lang="en-US" sz="1800" dirty="0">
              <a:solidFill>
                <a:srgbClr val="7F7F7F"/>
              </a:solidFill>
              <a:latin typeface="Calibri" pitchFamily="34" charset="0"/>
            </a:endParaRPr>
          </a:p>
        </p:txBody>
      </p:sp>
      <p:sp>
        <p:nvSpPr>
          <p:cNvPr id="3" name="TextBox 2"/>
          <p:cNvSpPr txBox="1"/>
          <p:nvPr/>
        </p:nvSpPr>
        <p:spPr>
          <a:xfrm>
            <a:off x="6079138" y="1143000"/>
            <a:ext cx="2531462" cy="990600"/>
          </a:xfrm>
          <a:prstGeom prst="rect">
            <a:avLst/>
          </a:prstGeom>
          <a:solidFill>
            <a:schemeClr val="bg1"/>
          </a:solidFill>
          <a:ln>
            <a:solidFill>
              <a:schemeClr val="tx1"/>
            </a:solidFill>
          </a:ln>
        </p:spPr>
        <p:txBody>
          <a:bodyPr wrap="none" rtlCol="0">
            <a:noAutofit/>
          </a:bodyPr>
          <a:lstStyle/>
          <a:p>
            <a:r>
              <a:rPr lang="en-US" sz="1800" dirty="0">
                <a:latin typeface="Calibri" pitchFamily="34" charset="0"/>
              </a:rPr>
              <a:t>Similar to a shell waiting</a:t>
            </a:r>
          </a:p>
          <a:p>
            <a:r>
              <a:rPr lang="en-US" sz="1800" dirty="0">
                <a:latin typeface="Calibri" pitchFamily="34" charset="0"/>
              </a:rPr>
              <a:t>for a foreground job to </a:t>
            </a:r>
          </a:p>
          <a:p>
            <a:r>
              <a:rPr lang="en-US" sz="1800" dirty="0">
                <a:latin typeface="Calibri" pitchFamily="34" charset="0"/>
              </a:rPr>
              <a:t>terminate. </a:t>
            </a:r>
          </a:p>
        </p:txBody>
      </p:sp>
    </p:spTree>
    <p:extLst>
      <p:ext uri="{BB962C8B-B14F-4D97-AF65-F5344CB8AC3E}">
        <p14:creationId xmlns:p14="http://schemas.microsoft.com/office/powerpoint/2010/main" val="3851794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6875" y="1408212"/>
            <a:ext cx="7896225" cy="3929332"/>
          </a:xfrm>
        </p:spPr>
        <p:txBody>
          <a:bodyPr/>
          <a:lstStyle/>
          <a:p>
            <a:pPr marL="0" indent="0">
              <a:buNone/>
            </a:pPr>
            <a:endParaRPr lang="en-US" dirty="0"/>
          </a:p>
          <a:p>
            <a:r>
              <a:rPr lang="en-US" dirty="0"/>
              <a:t>Program is correct, but very wasteful</a:t>
            </a:r>
          </a:p>
          <a:p>
            <a:pPr lvl="1"/>
            <a:r>
              <a:rPr lang="en-US" dirty="0"/>
              <a:t>Program in busy-wait loop</a:t>
            </a:r>
          </a:p>
          <a:p>
            <a:endParaRPr lang="en-US" dirty="0"/>
          </a:p>
          <a:p>
            <a:pPr marL="0" indent="0">
              <a:buNone/>
            </a:pPr>
            <a:endParaRPr lang="en-US" dirty="0"/>
          </a:p>
          <a:p>
            <a:r>
              <a:rPr lang="en-US" dirty="0"/>
              <a:t>Possible race condition</a:t>
            </a:r>
          </a:p>
          <a:p>
            <a:pPr lvl="1"/>
            <a:r>
              <a:rPr lang="en-US" dirty="0"/>
              <a:t>Between checking </a:t>
            </a:r>
            <a:r>
              <a:rPr lang="en-US" dirty="0" err="1"/>
              <a:t>pid</a:t>
            </a:r>
            <a:r>
              <a:rPr lang="en-US" dirty="0"/>
              <a:t> and starting pause, might receive signal</a:t>
            </a:r>
          </a:p>
          <a:p>
            <a:endParaRPr lang="en-US" dirty="0"/>
          </a:p>
          <a:p>
            <a:endParaRPr lang="en-US" dirty="0"/>
          </a:p>
          <a:p>
            <a:r>
              <a:rPr lang="en-US" dirty="0"/>
              <a:t>Safe, but slow</a:t>
            </a:r>
          </a:p>
          <a:p>
            <a:pPr lvl="1"/>
            <a:r>
              <a:rPr lang="en-US" dirty="0"/>
              <a:t>Will take up to one second to respond</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Solution: </a:t>
            </a:r>
            <a:r>
              <a:rPr lang="en-US" dirty="0" err="1">
                <a:latin typeface="Courier New"/>
                <a:cs typeface="Courier New"/>
              </a:rPr>
              <a:t>sigsuspend</a:t>
            </a:r>
            <a:endParaRPr lang="en-US" dirty="0">
              <a:latin typeface="Courier New"/>
              <a:cs typeface="Courier New"/>
            </a:endParaRPr>
          </a:p>
        </p:txBody>
      </p:sp>
      <p:sp>
        <p:nvSpPr>
          <p:cNvPr id="2" name="Title 1"/>
          <p:cNvSpPr>
            <a:spLocks noGrp="1"/>
          </p:cNvSpPr>
          <p:nvPr>
            <p:ph type="title"/>
          </p:nvPr>
        </p:nvSpPr>
        <p:spPr>
          <a:xfrm>
            <a:off x="357018" y="435678"/>
            <a:ext cx="8482182" cy="762000"/>
          </a:xfrm>
        </p:spPr>
        <p:txBody>
          <a:bodyPr/>
          <a:lstStyle/>
          <a:p>
            <a:r>
              <a:rPr lang="en-US" dirty="0"/>
              <a:t>Explicitly Waiting for Signals</a:t>
            </a:r>
          </a:p>
        </p:txBody>
      </p:sp>
      <p:sp>
        <p:nvSpPr>
          <p:cNvPr id="5" name="Rectangle 4"/>
          <p:cNvSpPr>
            <a:spLocks noChangeArrowheads="1"/>
          </p:cNvSpPr>
          <p:nvPr/>
        </p:nvSpPr>
        <p:spPr bwMode="auto">
          <a:xfrm>
            <a:off x="805416" y="2814752"/>
            <a:ext cx="3314700" cy="584776"/>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C200FF"/>
                </a:solidFill>
                <a:latin typeface="Courier New"/>
                <a:cs typeface="Courier New"/>
              </a:rPr>
              <a:t>while</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t>
            </a:r>
            <a:r>
              <a:rPr lang="en-US" sz="1600" dirty="0">
                <a:solidFill>
                  <a:srgbClr val="CB2418"/>
                </a:solidFill>
                <a:latin typeface="Courier New"/>
                <a:cs typeface="Courier New"/>
              </a:rPr>
              <a:t>/* Race!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pause();</a:t>
            </a:r>
            <a:endParaRPr lang="ro-RO" sz="1600" dirty="0">
              <a:solidFill>
                <a:srgbClr val="000000"/>
              </a:solidFill>
              <a:latin typeface="Courier New"/>
              <a:cs typeface="Courier New"/>
            </a:endParaRPr>
          </a:p>
        </p:txBody>
      </p:sp>
      <p:sp>
        <p:nvSpPr>
          <p:cNvPr id="6" name="Rectangle 5"/>
          <p:cNvSpPr>
            <a:spLocks noChangeArrowheads="1"/>
          </p:cNvSpPr>
          <p:nvPr/>
        </p:nvSpPr>
        <p:spPr bwMode="auto">
          <a:xfrm>
            <a:off x="843517" y="4601020"/>
            <a:ext cx="3810000" cy="584776"/>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C200FF"/>
                </a:solidFill>
                <a:latin typeface="Courier New"/>
                <a:cs typeface="Courier New"/>
              </a:rPr>
              <a:t>while</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a:t>
            </a:r>
            <a:r>
              <a:rPr lang="en-US" sz="1600" dirty="0">
                <a:solidFill>
                  <a:srgbClr val="CB2418"/>
                </a:solidFill>
                <a:latin typeface="Courier New"/>
                <a:cs typeface="Courier New"/>
              </a:rPr>
              <a:t>/* Too slow! */</a:t>
            </a:r>
            <a:endParaRPr lang="en-US" sz="1600" dirty="0">
              <a:solidFill>
                <a:srgbClr val="000000"/>
              </a:solidFill>
              <a:latin typeface="Courier New"/>
              <a:cs typeface="Courier New"/>
            </a:endParaRPr>
          </a:p>
          <a:p>
            <a:r>
              <a:rPr lang="nl-NL" sz="1600" dirty="0">
                <a:solidFill>
                  <a:srgbClr val="000000"/>
                </a:solidFill>
                <a:latin typeface="Courier New"/>
                <a:cs typeface="Courier New"/>
              </a:rPr>
              <a:t>    sleep(1);</a:t>
            </a:r>
            <a:endParaRPr lang="ro-RO" sz="1600" dirty="0">
              <a:solidFill>
                <a:srgbClr val="000000"/>
              </a:solidFill>
              <a:latin typeface="Courier New"/>
              <a:cs typeface="Courier New"/>
            </a:endParaRPr>
          </a:p>
        </p:txBody>
      </p:sp>
      <p:sp>
        <p:nvSpPr>
          <p:cNvPr id="7" name="Rectangle 6">
            <a:extLst>
              <a:ext uri="{FF2B5EF4-FFF2-40B4-BE49-F238E27FC236}">
                <a16:creationId xmlns:a16="http://schemas.microsoft.com/office/drawing/2014/main" id="{A55C4C11-D3FB-184A-ABB0-B6B45C9C9070}"/>
              </a:ext>
            </a:extLst>
          </p:cNvPr>
          <p:cNvSpPr>
            <a:spLocks noChangeArrowheads="1"/>
          </p:cNvSpPr>
          <p:nvPr/>
        </p:nvSpPr>
        <p:spPr bwMode="auto">
          <a:xfrm>
            <a:off x="762000" y="1308472"/>
            <a:ext cx="3810000" cy="584776"/>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C200FF"/>
                </a:solidFill>
                <a:latin typeface="Courier New"/>
                <a:cs typeface="Courier New"/>
              </a:rPr>
              <a:t>while</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a:t>
            </a:r>
          </a:p>
          <a:p>
            <a:r>
              <a:rPr lang="nl-NL" sz="1600" dirty="0">
                <a:solidFill>
                  <a:srgbClr val="000000"/>
                </a:solidFill>
                <a:latin typeface="Courier New"/>
                <a:cs typeface="Courier New"/>
              </a:rPr>
              <a:t>   ;</a:t>
            </a:r>
            <a:endParaRPr lang="ro-RO" sz="1600" dirty="0">
              <a:solidFill>
                <a:srgbClr val="000000"/>
              </a:solidFill>
              <a:latin typeface="Courier New"/>
              <a:cs typeface="Courier New"/>
            </a:endParaRPr>
          </a:p>
        </p:txBody>
      </p:sp>
    </p:spTree>
    <p:extLst>
      <p:ext uri="{BB962C8B-B14F-4D97-AF65-F5344CB8AC3E}">
        <p14:creationId xmlns:p14="http://schemas.microsoft.com/office/powerpoint/2010/main" val="1945952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Waiting for Signals with </a:t>
            </a:r>
            <a:r>
              <a:rPr lang="en-US" dirty="0" err="1">
                <a:latin typeface="Courier New"/>
                <a:cs typeface="Courier New"/>
              </a:rPr>
              <a:t>sigsuspend</a:t>
            </a:r>
            <a:endParaRPr lang="en-US" dirty="0">
              <a:latin typeface="Courier New"/>
              <a:cs typeface="Courier New"/>
            </a:endParaRPr>
          </a:p>
        </p:txBody>
      </p:sp>
      <p:sp>
        <p:nvSpPr>
          <p:cNvPr id="5" name="Rectangle 4"/>
          <p:cNvSpPr>
            <a:spLocks noChangeArrowheads="1"/>
          </p:cNvSpPr>
          <p:nvPr/>
        </p:nvSpPr>
        <p:spPr bwMode="auto">
          <a:xfrm>
            <a:off x="762000" y="3055203"/>
            <a:ext cx="5410200" cy="830997"/>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(SIG_SETMASK, &amp;mask, &amp;</a:t>
            </a:r>
            <a:r>
              <a:rPr lang="en-US" sz="1600" dirty="0" err="1">
                <a:solidFill>
                  <a:srgbClr val="000000"/>
                </a:solidFill>
                <a:latin typeface="Courier New"/>
                <a:cs typeface="Courier New"/>
              </a:rPr>
              <a:t>prev</a:t>
            </a:r>
            <a:r>
              <a:rPr lang="en-US" sz="1600" dirty="0">
                <a:solidFill>
                  <a:srgbClr val="000000"/>
                </a:solidFill>
                <a:latin typeface="Courier New"/>
                <a:cs typeface="Courier New"/>
              </a:rPr>
              <a:t>);</a:t>
            </a:r>
          </a:p>
          <a:p>
            <a:r>
              <a:rPr lang="en-US" sz="1600" dirty="0">
                <a:solidFill>
                  <a:srgbClr val="000000"/>
                </a:solidFill>
                <a:latin typeface="Courier New"/>
                <a:cs typeface="Courier New"/>
              </a:rPr>
              <a:t>pause();</a:t>
            </a:r>
          </a:p>
          <a:p>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(SIG_SETMASK, &amp;</a:t>
            </a:r>
            <a:r>
              <a:rPr lang="en-US" sz="1600" dirty="0" err="1">
                <a:solidFill>
                  <a:srgbClr val="000000"/>
                </a:solidFill>
                <a:latin typeface="Courier New"/>
                <a:cs typeface="Courier New"/>
              </a:rPr>
              <a:t>prev</a:t>
            </a:r>
            <a:r>
              <a:rPr lang="en-US" sz="1600" dirty="0">
                <a:solidFill>
                  <a:srgbClr val="000000"/>
                </a:solidFill>
                <a:latin typeface="Courier New"/>
                <a:cs typeface="Courier New"/>
              </a:rPr>
              <a:t>, </a:t>
            </a:r>
            <a:r>
              <a:rPr lang="en-US" sz="1600" dirty="0">
                <a:solidFill>
                  <a:srgbClr val="2C9290"/>
                </a:solidFill>
                <a:latin typeface="Courier New"/>
                <a:cs typeface="Courier New"/>
              </a:rPr>
              <a:t>NULL</a:t>
            </a:r>
            <a:r>
              <a:rPr lang="en-US" sz="1600" dirty="0">
                <a:solidFill>
                  <a:srgbClr val="000000"/>
                </a:solidFill>
                <a:latin typeface="Courier New"/>
                <a:cs typeface="Courier New"/>
              </a:rPr>
              <a:t>);</a:t>
            </a:r>
            <a:endParaRPr lang="ro-RO" sz="1600" dirty="0">
              <a:solidFill>
                <a:srgbClr val="000000"/>
              </a:solidFill>
              <a:latin typeface="Courier New"/>
              <a:cs typeface="Courier New"/>
            </a:endParaRPr>
          </a:p>
        </p:txBody>
      </p:sp>
      <p:sp>
        <p:nvSpPr>
          <p:cNvPr id="4" name="Content Placeholder 2"/>
          <p:cNvSpPr>
            <a:spLocks noGrp="1"/>
          </p:cNvSpPr>
          <p:nvPr>
            <p:ph idx="1"/>
          </p:nvPr>
        </p:nvSpPr>
        <p:spPr>
          <a:xfrm>
            <a:off x="396875" y="1408212"/>
            <a:ext cx="7896225" cy="496788"/>
          </a:xfrm>
        </p:spPr>
        <p:txBody>
          <a:bodyPr/>
          <a:lstStyle/>
          <a:p>
            <a:r>
              <a:rPr lang="en-US" dirty="0" err="1">
                <a:latin typeface="Courier New"/>
                <a:cs typeface="Courier New"/>
              </a:rPr>
              <a:t>int</a:t>
            </a:r>
            <a:r>
              <a:rPr lang="en-US" dirty="0">
                <a:latin typeface="Courier New"/>
                <a:cs typeface="Courier New"/>
              </a:rPr>
              <a:t> </a:t>
            </a:r>
            <a:r>
              <a:rPr lang="en-US" dirty="0" err="1">
                <a:latin typeface="Courier New"/>
                <a:cs typeface="Courier New"/>
              </a:rPr>
              <a:t>sigsuspend</a:t>
            </a:r>
            <a:r>
              <a:rPr lang="en-US" dirty="0">
                <a:latin typeface="Courier New"/>
                <a:cs typeface="Courier New"/>
              </a:rPr>
              <a:t>(</a:t>
            </a:r>
            <a:r>
              <a:rPr lang="en-US" dirty="0" err="1">
                <a:latin typeface="Courier New"/>
                <a:cs typeface="Courier New"/>
              </a:rPr>
              <a:t>const</a:t>
            </a:r>
            <a:r>
              <a:rPr lang="en-US" dirty="0">
                <a:latin typeface="Courier New"/>
                <a:cs typeface="Courier New"/>
              </a:rPr>
              <a:t> </a:t>
            </a:r>
            <a:r>
              <a:rPr lang="en-US" dirty="0" err="1">
                <a:latin typeface="Courier New"/>
                <a:cs typeface="Courier New"/>
              </a:rPr>
              <a:t>sigset_t</a:t>
            </a:r>
            <a:r>
              <a:rPr lang="en-US" dirty="0">
                <a:latin typeface="Courier New"/>
                <a:cs typeface="Courier New"/>
              </a:rPr>
              <a:t> *mask)</a:t>
            </a:r>
          </a:p>
          <a:p>
            <a:endParaRPr lang="en-US" dirty="0"/>
          </a:p>
          <a:p>
            <a:r>
              <a:rPr lang="en-US" dirty="0"/>
              <a:t>Equivalent to atomic (uninterruptable) version of:</a:t>
            </a:r>
          </a:p>
        </p:txBody>
      </p:sp>
    </p:spTree>
    <p:extLst>
      <p:ext uri="{BB962C8B-B14F-4D97-AF65-F5344CB8AC3E}">
        <p14:creationId xmlns:p14="http://schemas.microsoft.com/office/powerpoint/2010/main" val="12360628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Waiting for Signals with </a:t>
            </a:r>
            <a:r>
              <a:rPr lang="en-US" dirty="0" err="1">
                <a:latin typeface="Courier New"/>
                <a:cs typeface="Courier New"/>
              </a:rPr>
              <a:t>sigsuspend</a:t>
            </a:r>
            <a:endParaRPr lang="en-US" dirty="0">
              <a:latin typeface="Courier New"/>
              <a:cs typeface="Courier New"/>
            </a:endParaRPr>
          </a:p>
        </p:txBody>
      </p:sp>
      <p:sp>
        <p:nvSpPr>
          <p:cNvPr id="5" name="Rectangle 4"/>
          <p:cNvSpPr>
            <a:spLocks noChangeArrowheads="1"/>
          </p:cNvSpPr>
          <p:nvPr/>
        </p:nvSpPr>
        <p:spPr bwMode="auto">
          <a:xfrm>
            <a:off x="228600" y="1149489"/>
            <a:ext cx="8534400" cy="5632311"/>
          </a:xfrm>
          <a:prstGeom prst="rect">
            <a:avLst/>
          </a:prstGeom>
          <a:solidFill>
            <a:srgbClr val="F6F5BD"/>
          </a:solidFill>
          <a:ln w="3175">
            <a:solidFill>
              <a:schemeClr val="tx1"/>
            </a:solidFill>
            <a:miter lim="800000"/>
            <a:headEnd/>
            <a:tailEnd/>
          </a:ln>
          <a:effectLst/>
        </p:spPr>
        <p:txBody>
          <a:bodyPr wrap="square">
            <a:spAutoFit/>
          </a:bodyPr>
          <a:lstStyle/>
          <a:p>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a:solidFill>
                  <a:srgbClr val="4A00FF"/>
                </a:solidFill>
                <a:latin typeface="Courier New"/>
                <a:cs typeface="Courier New"/>
              </a:rPr>
              <a:t>main</a:t>
            </a:r>
            <a:r>
              <a:rPr lang="en-US" sz="1500" dirty="0">
                <a:solidFill>
                  <a:srgbClr val="000000"/>
                </a:solidFill>
                <a:latin typeface="Courier New"/>
                <a:cs typeface="Courier New"/>
              </a:rPr>
              <a:t>(</a:t>
            </a:r>
            <a:r>
              <a:rPr lang="en-US" sz="1500" dirty="0" err="1">
                <a:solidFill>
                  <a:srgbClr val="2D961E"/>
                </a:solidFill>
                <a:latin typeface="Courier New"/>
                <a:cs typeface="Courier New"/>
              </a:rPr>
              <a:t>int</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argc</a:t>
            </a:r>
            <a:r>
              <a:rPr lang="en-US" sz="1500" dirty="0">
                <a:solidFill>
                  <a:srgbClr val="000000"/>
                </a:solidFill>
                <a:latin typeface="Courier New"/>
                <a:cs typeface="Courier New"/>
              </a:rPr>
              <a:t>, </a:t>
            </a:r>
            <a:r>
              <a:rPr lang="en-US" sz="1500" dirty="0">
                <a:solidFill>
                  <a:srgbClr val="2D961E"/>
                </a:solidFill>
                <a:latin typeface="Courier New"/>
                <a:cs typeface="Courier New"/>
              </a:rPr>
              <a:t>char</a:t>
            </a:r>
            <a:r>
              <a:rPr lang="en-US" sz="1500" dirty="0">
                <a:solidFill>
                  <a:srgbClr val="000000"/>
                </a:solidFill>
                <a:latin typeface="Courier New"/>
                <a:cs typeface="Courier New"/>
              </a:rPr>
              <a:t> **</a:t>
            </a:r>
            <a:r>
              <a:rPr lang="en-US" sz="1500" dirty="0" err="1">
                <a:solidFill>
                  <a:srgbClr val="C1651C"/>
                </a:solidFill>
                <a:latin typeface="Courier New"/>
                <a:cs typeface="Courier New"/>
              </a:rPr>
              <a:t>argv</a:t>
            </a:r>
            <a:r>
              <a:rPr lang="en-US" sz="1500" dirty="0">
                <a:solidFill>
                  <a:srgbClr val="000000"/>
                </a:solidFill>
                <a:latin typeface="Courier New"/>
                <a:cs typeface="Courier New"/>
              </a:rPr>
              <a:t>) {</a:t>
            </a:r>
          </a:p>
          <a:p>
            <a:r>
              <a:rPr lang="en-US" sz="1500" dirty="0">
                <a:solidFill>
                  <a:srgbClr val="000000"/>
                </a:solidFill>
                <a:latin typeface="Courier New"/>
                <a:cs typeface="Courier New"/>
              </a:rPr>
              <a:t>    </a:t>
            </a:r>
            <a:r>
              <a:rPr lang="en-US" sz="1500" dirty="0" err="1">
                <a:solidFill>
                  <a:srgbClr val="2D961E"/>
                </a:solidFill>
                <a:latin typeface="Courier New"/>
                <a:cs typeface="Courier New"/>
              </a:rPr>
              <a:t>sigset_t</a:t>
            </a:r>
            <a:r>
              <a:rPr lang="en-US" sz="1500" dirty="0">
                <a:solidFill>
                  <a:srgbClr val="000000"/>
                </a:solidFill>
                <a:latin typeface="Courier New"/>
                <a:cs typeface="Courier New"/>
              </a:rPr>
              <a:t> </a:t>
            </a:r>
            <a:r>
              <a:rPr lang="en-US" sz="1500" dirty="0">
                <a:solidFill>
                  <a:srgbClr val="C1651C"/>
                </a:solidFill>
                <a:latin typeface="Courier New"/>
                <a:cs typeface="Courier New"/>
              </a:rPr>
              <a:t>mask</a:t>
            </a:r>
            <a:r>
              <a:rPr lang="en-US" sz="1500" dirty="0">
                <a:solidFill>
                  <a:srgbClr val="000000"/>
                </a:solidFill>
                <a:latin typeface="Courier New"/>
                <a:cs typeface="Courier New"/>
              </a:rPr>
              <a:t>, </a:t>
            </a:r>
            <a:r>
              <a:rPr lang="en-US" sz="1500" dirty="0" err="1">
                <a:solidFill>
                  <a:srgbClr val="C1651C"/>
                </a:solidFill>
                <a:latin typeface="Courier New"/>
                <a:cs typeface="Courier New"/>
              </a:rPr>
              <a:t>prev</a:t>
            </a:r>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int</a:t>
            </a:r>
            <a:r>
              <a:rPr lang="en-US" sz="1500" dirty="0">
                <a:solidFill>
                  <a:srgbClr val="000000"/>
                </a:solidFill>
                <a:latin typeface="Courier New"/>
                <a:cs typeface="Courier New"/>
              </a:rPr>
              <a:t> n = N; /* N = 10 */</a:t>
            </a:r>
          </a:p>
          <a:p>
            <a:r>
              <a:rPr lang="en-US" sz="1500" dirty="0">
                <a:solidFill>
                  <a:srgbClr val="000000"/>
                </a:solidFill>
                <a:latin typeface="Courier New"/>
                <a:cs typeface="Courier New"/>
              </a:rPr>
              <a:t>    signal(SIGCHLD, </a:t>
            </a:r>
            <a:r>
              <a:rPr lang="en-US" sz="1500" dirty="0" err="1">
                <a:solidFill>
                  <a:srgbClr val="000000"/>
                </a:solidFill>
                <a:latin typeface="Courier New"/>
                <a:cs typeface="Courier New"/>
              </a:rPr>
              <a:t>sigchld_handler</a:t>
            </a:r>
            <a:r>
              <a:rPr lang="en-US" sz="1500" dirty="0">
                <a:solidFill>
                  <a:srgbClr val="000000"/>
                </a:solidFill>
                <a:latin typeface="Courier New"/>
                <a:cs typeface="Courier New"/>
              </a:rPr>
              <a:t>);</a:t>
            </a:r>
          </a:p>
          <a:p>
            <a:r>
              <a:rPr lang="en-US" sz="1500" dirty="0">
                <a:solidFill>
                  <a:srgbClr val="000000"/>
                </a:solidFill>
                <a:latin typeface="Courier New"/>
                <a:cs typeface="Courier New"/>
              </a:rPr>
              <a:t>    signal(SIGINT, </a:t>
            </a:r>
            <a:r>
              <a:rPr lang="en-US" sz="1500" dirty="0" err="1">
                <a:solidFill>
                  <a:srgbClr val="000000"/>
                </a:solidFill>
                <a:latin typeface="Courier New"/>
                <a:cs typeface="Courier New"/>
              </a:rPr>
              <a:t>sigint_handler</a:t>
            </a:r>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sigemptyset</a:t>
            </a:r>
            <a:r>
              <a:rPr lang="en-US" sz="1500" dirty="0">
                <a:solidFill>
                  <a:srgbClr val="000000"/>
                </a:solidFill>
                <a:latin typeface="Courier New"/>
                <a:cs typeface="Courier New"/>
              </a:rPr>
              <a:t>(&amp;mask);</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sigaddset</a:t>
            </a:r>
            <a:r>
              <a:rPr lang="en-US" sz="1500" dirty="0">
                <a:solidFill>
                  <a:srgbClr val="000000"/>
                </a:solidFill>
                <a:latin typeface="Courier New"/>
                <a:cs typeface="Courier New"/>
              </a:rPr>
              <a:t>(&amp;mask, SIGCHLD);</a:t>
            </a:r>
          </a:p>
          <a:p>
            <a:r>
              <a:rPr lang="en-US" sz="1500" dirty="0">
                <a:solidFill>
                  <a:srgbClr val="000000"/>
                </a:solidFill>
                <a:latin typeface="Courier New"/>
                <a:cs typeface="Courier New"/>
              </a:rPr>
              <a:t>    </a:t>
            </a:r>
            <a:r>
              <a:rPr lang="en-US" sz="1500" dirty="0">
                <a:solidFill>
                  <a:srgbClr val="C200FF"/>
                </a:solidFill>
                <a:latin typeface="Courier New"/>
                <a:cs typeface="Courier New"/>
              </a:rPr>
              <a:t>while</a:t>
            </a:r>
            <a:r>
              <a:rPr lang="en-US" sz="1500" dirty="0">
                <a:solidFill>
                  <a:srgbClr val="000000"/>
                </a:solidFill>
                <a:latin typeface="Courier New"/>
                <a:cs typeface="Courier New"/>
              </a:rPr>
              <a:t> (n--) {</a:t>
            </a: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sigprocmask</a:t>
            </a:r>
            <a:r>
              <a:rPr lang="en-US" sz="1500" dirty="0">
                <a:solidFill>
                  <a:srgbClr val="000000"/>
                </a:solidFill>
                <a:latin typeface="Courier New"/>
                <a:cs typeface="Courier New"/>
              </a:rPr>
              <a:t>(SIG_BLOCK, &amp;mask, &amp;</a:t>
            </a:r>
            <a:r>
              <a:rPr lang="en-US" sz="1500" dirty="0" err="1">
                <a:solidFill>
                  <a:srgbClr val="000000"/>
                </a:solidFill>
                <a:latin typeface="Courier New"/>
                <a:cs typeface="Courier New"/>
              </a:rPr>
              <a:t>prev</a:t>
            </a:r>
            <a:r>
              <a:rPr lang="en-US" sz="1500" dirty="0">
                <a:solidFill>
                  <a:srgbClr val="000000"/>
                </a:solidFill>
                <a:latin typeface="Courier New"/>
                <a:cs typeface="Courier New"/>
              </a:rPr>
              <a:t>); </a:t>
            </a:r>
            <a:r>
              <a:rPr lang="en-US" sz="1500" dirty="0">
                <a:solidFill>
                  <a:srgbClr val="CB2418"/>
                </a:solidFill>
                <a:latin typeface="Courier New"/>
                <a:cs typeface="Courier New"/>
              </a:rPr>
              <a:t>/* Block SIGCHLD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a:solidFill>
                  <a:srgbClr val="C200FF"/>
                </a:solidFill>
                <a:latin typeface="Courier New"/>
                <a:cs typeface="Courier New"/>
              </a:rPr>
              <a:t>if</a:t>
            </a:r>
            <a:r>
              <a:rPr lang="en-US" sz="1500" dirty="0">
                <a:solidFill>
                  <a:srgbClr val="000000"/>
                </a:solidFill>
                <a:latin typeface="Courier New"/>
                <a:cs typeface="Courier New"/>
              </a:rPr>
              <a:t> (fork() == 0) </a:t>
            </a:r>
            <a:r>
              <a:rPr lang="en-US" sz="1500" dirty="0">
                <a:solidFill>
                  <a:srgbClr val="CB2418"/>
                </a:solidFill>
                <a:latin typeface="Courier New"/>
                <a:cs typeface="Courier New"/>
              </a:rPr>
              <a:t>/* Child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exit(0);</a:t>
            </a:r>
          </a:p>
          <a:p>
            <a:r>
              <a:rPr lang="en-US" sz="1500" dirty="0">
                <a:solidFill>
                  <a:srgbClr val="000000"/>
                </a:solidFill>
                <a:latin typeface="Courier New"/>
                <a:cs typeface="Courier New"/>
              </a:rPr>
              <a:t> </a:t>
            </a:r>
          </a:p>
          <a:p>
            <a:r>
              <a:rPr lang="en-US" sz="1500" dirty="0">
                <a:solidFill>
                  <a:srgbClr val="000000"/>
                </a:solidFill>
                <a:latin typeface="Courier New"/>
                <a:cs typeface="Courier New"/>
              </a:rPr>
              <a:t>       </a:t>
            </a:r>
            <a:r>
              <a:rPr lang="en-US" sz="1500" dirty="0">
                <a:solidFill>
                  <a:srgbClr val="CB2418"/>
                </a:solidFill>
                <a:latin typeface="Courier New"/>
                <a:cs typeface="Courier New"/>
              </a:rPr>
              <a:t>/* Wait for SIGCHLD to be received */</a:t>
            </a:r>
            <a:endParaRPr lang="en-US" sz="1500" dirty="0">
              <a:solidFill>
                <a:srgbClr val="000000"/>
              </a:solidFill>
              <a:latin typeface="Courier New"/>
              <a:cs typeface="Courier New"/>
            </a:endParaRPr>
          </a:p>
          <a:p>
            <a:r>
              <a:rPr lang="fi-FI" sz="1500" dirty="0">
                <a:solidFill>
                  <a:srgbClr val="000000"/>
                </a:solidFill>
                <a:latin typeface="Courier New"/>
                <a:cs typeface="Courier New"/>
              </a:rPr>
              <a:t>        </a:t>
            </a:r>
            <a:r>
              <a:rPr lang="fi-FI" sz="1500" dirty="0" err="1">
                <a:solidFill>
                  <a:srgbClr val="000000"/>
                </a:solidFill>
                <a:latin typeface="Courier New"/>
                <a:cs typeface="Courier New"/>
              </a:rPr>
              <a:t>pid</a:t>
            </a:r>
            <a:r>
              <a:rPr lang="fi-FI" sz="1500" dirty="0">
                <a:solidFill>
                  <a:srgbClr val="000000"/>
                </a:solidFill>
                <a:latin typeface="Courier New"/>
                <a:cs typeface="Courier New"/>
              </a:rPr>
              <a:t> = 0;</a:t>
            </a:r>
          </a:p>
          <a:p>
            <a:r>
              <a:rPr lang="en-US" sz="1500" dirty="0">
                <a:solidFill>
                  <a:srgbClr val="000000"/>
                </a:solidFill>
                <a:latin typeface="Courier New"/>
                <a:cs typeface="Courier New"/>
              </a:rPr>
              <a:t>        </a:t>
            </a:r>
            <a:r>
              <a:rPr lang="en-US" sz="1500" dirty="0">
                <a:solidFill>
                  <a:srgbClr val="C200FF"/>
                </a:solidFill>
                <a:latin typeface="Courier New"/>
                <a:cs typeface="Courier New"/>
              </a:rPr>
              <a:t>while</a:t>
            </a:r>
            <a:r>
              <a:rPr lang="en-US" sz="1500" dirty="0">
                <a:solidFill>
                  <a:srgbClr val="000000"/>
                </a:solidFill>
                <a:latin typeface="Courier New"/>
                <a:cs typeface="Courier New"/>
              </a:rPr>
              <a:t> (!</a:t>
            </a:r>
            <a:r>
              <a:rPr lang="en-US" sz="1500" dirty="0" err="1">
                <a:solidFill>
                  <a:srgbClr val="000000"/>
                </a:solidFill>
                <a:latin typeface="Courier New"/>
                <a:cs typeface="Courier New"/>
              </a:rPr>
              <a:t>pid</a:t>
            </a:r>
            <a:r>
              <a:rPr lang="en-US" sz="1500" dirty="0">
                <a:solidFill>
                  <a:srgbClr val="000000"/>
                </a:solidFill>
                <a:latin typeface="Courier New"/>
                <a:cs typeface="Courier New"/>
              </a:rPr>
              <a:t>)</a:t>
            </a:r>
          </a:p>
          <a:p>
            <a:r>
              <a:rPr lang="de-DE" sz="1500" dirty="0">
                <a:solidFill>
                  <a:srgbClr val="000000"/>
                </a:solidFill>
                <a:latin typeface="Courier New"/>
                <a:cs typeface="Courier New"/>
              </a:rPr>
              <a:t>            </a:t>
            </a:r>
            <a:r>
              <a:rPr lang="de-DE" sz="1500" dirty="0" err="1">
                <a:solidFill>
                  <a:srgbClr val="000000"/>
                </a:solidFill>
                <a:latin typeface="Courier New"/>
                <a:cs typeface="Courier New"/>
              </a:rPr>
              <a:t>sigsuspend</a:t>
            </a:r>
            <a:r>
              <a:rPr lang="de-DE" sz="1500" dirty="0">
                <a:solidFill>
                  <a:srgbClr val="000000"/>
                </a:solidFill>
                <a:latin typeface="Courier New"/>
                <a:cs typeface="Courier New"/>
              </a:rPr>
              <a:t>(&amp;</a:t>
            </a:r>
            <a:r>
              <a:rPr lang="de-DE" sz="1500" dirty="0" err="1">
                <a:solidFill>
                  <a:srgbClr val="000000"/>
                </a:solidFill>
                <a:latin typeface="Courier New"/>
                <a:cs typeface="Courier New"/>
              </a:rPr>
              <a:t>prev</a:t>
            </a:r>
            <a:r>
              <a:rPr lang="de-DE" sz="1500" dirty="0">
                <a:solidFill>
                  <a:srgbClr val="000000"/>
                </a:solidFill>
                <a:latin typeface="Courier New"/>
                <a:cs typeface="Courier New"/>
              </a:rPr>
              <a:t>);</a:t>
            </a:r>
          </a:p>
          <a:p>
            <a:r>
              <a:rPr lang="de-DE" sz="1500" dirty="0">
                <a:solidFill>
                  <a:srgbClr val="000000"/>
                </a:solidFill>
                <a:latin typeface="Courier New"/>
                <a:cs typeface="Courier New"/>
              </a:rPr>
              <a:t>       </a:t>
            </a:r>
            <a:r>
              <a:rPr lang="de-DE" sz="1500" dirty="0">
                <a:solidFill>
                  <a:srgbClr val="CB2418"/>
                </a:solidFill>
                <a:latin typeface="Courier New"/>
                <a:cs typeface="Courier New"/>
              </a:rPr>
              <a:t>/* </a:t>
            </a:r>
            <a:r>
              <a:rPr lang="de-DE" sz="1500" dirty="0" err="1">
                <a:solidFill>
                  <a:srgbClr val="CB2418"/>
                </a:solidFill>
                <a:latin typeface="Courier New"/>
                <a:cs typeface="Courier New"/>
              </a:rPr>
              <a:t>Optionally</a:t>
            </a:r>
            <a:r>
              <a:rPr lang="de-DE" sz="1500" dirty="0">
                <a:solidFill>
                  <a:srgbClr val="CB2418"/>
                </a:solidFill>
                <a:latin typeface="Courier New"/>
                <a:cs typeface="Courier New"/>
              </a:rPr>
              <a:t> </a:t>
            </a:r>
            <a:r>
              <a:rPr lang="de-DE" sz="1500" dirty="0" err="1">
                <a:solidFill>
                  <a:srgbClr val="CB2418"/>
                </a:solidFill>
                <a:latin typeface="Courier New"/>
                <a:cs typeface="Courier New"/>
              </a:rPr>
              <a:t>unblock</a:t>
            </a:r>
            <a:r>
              <a:rPr lang="de-DE" sz="1500" dirty="0">
                <a:solidFill>
                  <a:srgbClr val="CB2418"/>
                </a:solidFill>
                <a:latin typeface="Courier New"/>
                <a:cs typeface="Courier New"/>
              </a:rPr>
              <a:t> SIGCHLD */</a:t>
            </a:r>
            <a:endParaRPr lang="de-DE" sz="1500" dirty="0">
              <a:solidFill>
                <a:srgbClr val="000000"/>
              </a:solidFill>
              <a:latin typeface="Courier New"/>
              <a:cs typeface="Courier New"/>
            </a:endParaRPr>
          </a:p>
          <a:p>
            <a:r>
              <a:rPr lang="de-DE" sz="1500" dirty="0">
                <a:solidFill>
                  <a:srgbClr val="000000"/>
                </a:solidFill>
                <a:latin typeface="Courier New"/>
                <a:cs typeface="Courier New"/>
              </a:rPr>
              <a:t>        </a:t>
            </a:r>
            <a:r>
              <a:rPr lang="de-DE" sz="1500" dirty="0" err="1">
                <a:solidFill>
                  <a:srgbClr val="000000"/>
                </a:solidFill>
                <a:latin typeface="Courier New"/>
                <a:cs typeface="Courier New"/>
              </a:rPr>
              <a:t>sigprocmask</a:t>
            </a:r>
            <a:r>
              <a:rPr lang="de-DE" sz="1500" dirty="0">
                <a:solidFill>
                  <a:srgbClr val="000000"/>
                </a:solidFill>
                <a:latin typeface="Courier New"/>
                <a:cs typeface="Courier New"/>
              </a:rPr>
              <a:t>(SIG_SETMASK, &amp;</a:t>
            </a:r>
            <a:r>
              <a:rPr lang="de-DE" sz="1500" dirty="0" err="1">
                <a:solidFill>
                  <a:srgbClr val="000000"/>
                </a:solidFill>
                <a:latin typeface="Courier New"/>
                <a:cs typeface="Courier New"/>
              </a:rPr>
              <a:t>prev</a:t>
            </a:r>
            <a:r>
              <a:rPr lang="de-DE" sz="1500" dirty="0">
                <a:solidFill>
                  <a:srgbClr val="000000"/>
                </a:solidFill>
                <a:latin typeface="Courier New"/>
                <a:cs typeface="Courier New"/>
              </a:rPr>
              <a:t>, </a:t>
            </a:r>
            <a:r>
              <a:rPr lang="de-DE" sz="1500" dirty="0">
                <a:solidFill>
                  <a:srgbClr val="2C9290"/>
                </a:solidFill>
                <a:latin typeface="Courier New"/>
                <a:cs typeface="Courier New"/>
              </a:rPr>
              <a:t>NULL</a:t>
            </a:r>
            <a:r>
              <a:rPr lang="de-DE" sz="1500" dirty="0">
                <a:solidFill>
                  <a:srgbClr val="000000"/>
                </a:solidFill>
                <a:latin typeface="Courier New"/>
                <a:cs typeface="Courier New"/>
              </a:rPr>
              <a:t>);</a:t>
            </a:r>
          </a:p>
          <a:p>
            <a:r>
              <a:rPr lang="de-DE" sz="1500" dirty="0">
                <a:solidFill>
                  <a:srgbClr val="000000"/>
                </a:solidFill>
                <a:latin typeface="Courier New"/>
                <a:cs typeface="Courier New"/>
              </a:rPr>
              <a:t>	</a:t>
            </a:r>
            <a:r>
              <a:rPr lang="de-DE" sz="1500" dirty="0">
                <a:solidFill>
                  <a:srgbClr val="CB2418"/>
                </a:solidFill>
                <a:latin typeface="Courier New"/>
                <a:cs typeface="Courier New"/>
              </a:rPr>
              <a:t>/* Do </a:t>
            </a:r>
            <a:r>
              <a:rPr lang="de-DE" sz="1500" dirty="0" err="1">
                <a:solidFill>
                  <a:srgbClr val="CB2418"/>
                </a:solidFill>
                <a:latin typeface="Courier New"/>
                <a:cs typeface="Courier New"/>
              </a:rPr>
              <a:t>some</a:t>
            </a:r>
            <a:r>
              <a:rPr lang="de-DE" sz="1500" dirty="0">
                <a:solidFill>
                  <a:srgbClr val="CB2418"/>
                </a:solidFill>
                <a:latin typeface="Courier New"/>
                <a:cs typeface="Courier New"/>
              </a:rPr>
              <a:t> </a:t>
            </a:r>
            <a:r>
              <a:rPr lang="de-DE" sz="1500" dirty="0" err="1">
                <a:solidFill>
                  <a:srgbClr val="CB2418"/>
                </a:solidFill>
                <a:latin typeface="Courier New"/>
                <a:cs typeface="Courier New"/>
              </a:rPr>
              <a:t>work</a:t>
            </a:r>
            <a:r>
              <a:rPr lang="de-DE" sz="1500" dirty="0">
                <a:solidFill>
                  <a:srgbClr val="CB2418"/>
                </a:solidFill>
                <a:latin typeface="Courier New"/>
                <a:cs typeface="Courier New"/>
              </a:rPr>
              <a:t> after </a:t>
            </a:r>
            <a:r>
              <a:rPr lang="de-DE" sz="1500" dirty="0" err="1">
                <a:solidFill>
                  <a:srgbClr val="CB2418"/>
                </a:solidFill>
                <a:latin typeface="Courier New"/>
                <a:cs typeface="Courier New"/>
              </a:rPr>
              <a:t>receiving</a:t>
            </a:r>
            <a:r>
              <a:rPr lang="de-DE" sz="1500" dirty="0">
                <a:solidFill>
                  <a:srgbClr val="CB2418"/>
                </a:solidFill>
                <a:latin typeface="Courier New"/>
                <a:cs typeface="Courier New"/>
              </a:rPr>
              <a:t> SIGCHLD */</a:t>
            </a:r>
            <a:endParaRPr lang="de-DE" sz="1500" dirty="0">
              <a:solidFill>
                <a:srgbClr val="000000"/>
              </a:solidFill>
              <a:latin typeface="Courier New"/>
              <a:cs typeface="Courier New"/>
            </a:endParaRPr>
          </a:p>
          <a:p>
            <a:r>
              <a:rPr lang="ro-RO" sz="1500" dirty="0">
                <a:solidFill>
                  <a:srgbClr val="000000"/>
                </a:solidFill>
                <a:latin typeface="Courier New"/>
                <a:cs typeface="Courier New"/>
              </a:rPr>
              <a:t>        printf(</a:t>
            </a:r>
            <a:r>
              <a:rPr lang="ro-RO" sz="1500" dirty="0">
                <a:solidFill>
                  <a:srgbClr val="9D206F"/>
                </a:solidFill>
                <a:latin typeface="Courier New"/>
                <a:cs typeface="Courier New"/>
              </a:rPr>
              <a:t>"."</a:t>
            </a:r>
            <a:r>
              <a:rPr lang="ro-RO" sz="1500" dirty="0">
                <a:solidFill>
                  <a:srgbClr val="000000"/>
                </a:solidFill>
                <a:latin typeface="Courier New"/>
                <a:cs typeface="Courier New"/>
              </a:rPr>
              <a:t>);</a:t>
            </a:r>
          </a:p>
          <a:p>
            <a:r>
              <a:rPr lang="ro-RO" sz="1500" dirty="0">
                <a:solidFill>
                  <a:srgbClr val="000000"/>
                </a:solidFill>
                <a:latin typeface="Courier New"/>
                <a:cs typeface="Courier New"/>
              </a:rPr>
              <a:t>    }</a:t>
            </a:r>
          </a:p>
          <a:p>
            <a:r>
              <a:rPr lang="ro-RO" sz="1500" dirty="0">
                <a:solidFill>
                  <a:srgbClr val="000000"/>
                </a:solidFill>
                <a:latin typeface="Courier New"/>
                <a:cs typeface="Courier New"/>
              </a:rPr>
              <a:t>    printf(</a:t>
            </a:r>
            <a:r>
              <a:rPr lang="ro-RO" sz="1500" dirty="0">
                <a:solidFill>
                  <a:srgbClr val="9D206F"/>
                </a:solidFill>
                <a:latin typeface="Courier New"/>
                <a:cs typeface="Courier New"/>
              </a:rPr>
              <a:t>"\n"</a:t>
            </a:r>
            <a:r>
              <a:rPr lang="ro-RO" sz="1500" dirty="0">
                <a:solidFill>
                  <a:srgbClr val="000000"/>
                </a:solidFill>
                <a:latin typeface="Courier New"/>
                <a:cs typeface="Courier New"/>
              </a:rPr>
              <a:t>);</a:t>
            </a:r>
          </a:p>
          <a:p>
            <a:r>
              <a:rPr lang="ro-RO" sz="1500" dirty="0">
                <a:solidFill>
                  <a:srgbClr val="000000"/>
                </a:solidFill>
                <a:latin typeface="Courier New"/>
                <a:cs typeface="Courier New"/>
              </a:rPr>
              <a:t>    exit(0);</a:t>
            </a:r>
          </a:p>
          <a:p>
            <a:r>
              <a:rPr lang="ro-RO" sz="1500" dirty="0">
                <a:solidFill>
                  <a:srgbClr val="000000"/>
                </a:solidFill>
                <a:latin typeface="Courier New"/>
                <a:cs typeface="Courier New"/>
              </a:rPr>
              <a:t>}</a:t>
            </a:r>
          </a:p>
        </p:txBody>
      </p:sp>
      <p:sp>
        <p:nvSpPr>
          <p:cNvPr id="4" name="TextBox 3"/>
          <p:cNvSpPr txBox="1"/>
          <p:nvPr/>
        </p:nvSpPr>
        <p:spPr>
          <a:xfrm>
            <a:off x="7366013" y="6400800"/>
            <a:ext cx="1396987" cy="369332"/>
          </a:xfrm>
          <a:prstGeom prst="rect">
            <a:avLst/>
          </a:prstGeom>
          <a:noFill/>
        </p:spPr>
        <p:txBody>
          <a:bodyPr wrap="none" rtlCol="0">
            <a:spAutoFit/>
          </a:bodyPr>
          <a:lstStyle/>
          <a:p>
            <a:r>
              <a:rPr lang="en-US" sz="1800" dirty="0" err="1">
                <a:solidFill>
                  <a:srgbClr val="7F7F7F"/>
                </a:solidFill>
                <a:latin typeface="Calibri" pitchFamily="34" charset="0"/>
              </a:rPr>
              <a:t>sigsuspend.c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977929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chemeClr val="bg2"/>
                </a:solidFill>
              </a:rPr>
              <a:t>Exceptional Control Flow</a:t>
            </a:r>
          </a:p>
          <a:p>
            <a:r>
              <a:rPr lang="en-US" dirty="0">
                <a:solidFill>
                  <a:schemeClr val="bg2"/>
                </a:solidFill>
              </a:rPr>
              <a:t>Exceptions</a:t>
            </a:r>
          </a:p>
          <a:p>
            <a:r>
              <a:rPr lang="en-US" dirty="0">
                <a:solidFill>
                  <a:schemeClr val="bg2"/>
                </a:solidFill>
              </a:rPr>
              <a:t>Signals</a:t>
            </a:r>
          </a:p>
          <a:p>
            <a:r>
              <a:rPr lang="en-US" dirty="0"/>
              <a:t>If we have time: Nonlocal Jumps</a:t>
            </a:r>
          </a:p>
          <a:p>
            <a:pPr lvl="1"/>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457200" y="381000"/>
            <a:ext cx="8534400" cy="914400"/>
          </a:xfrm>
        </p:spPr>
        <p:txBody>
          <a:bodyPr/>
          <a:lstStyle/>
          <a:p>
            <a:r>
              <a:rPr lang="en-US"/>
              <a:t>Nonlocal Jumps: </a:t>
            </a:r>
            <a:r>
              <a:rPr lang="en-US">
                <a:latin typeface="Courier New" pitchFamily="49" charset="0"/>
              </a:rPr>
              <a:t>setjmp/longjmp</a:t>
            </a:r>
          </a:p>
        </p:txBody>
      </p:sp>
      <p:sp>
        <p:nvSpPr>
          <p:cNvPr id="529411" name="Rectangle 3"/>
          <p:cNvSpPr>
            <a:spLocks noGrp="1" noChangeArrowheads="1"/>
          </p:cNvSpPr>
          <p:nvPr>
            <p:ph type="body" idx="1"/>
          </p:nvPr>
        </p:nvSpPr>
        <p:spPr>
          <a:xfrm>
            <a:off x="455613" y="1444625"/>
            <a:ext cx="8307387" cy="4498975"/>
          </a:xfrm>
        </p:spPr>
        <p:txBody>
          <a:bodyPr/>
          <a:lstStyle/>
          <a:p>
            <a:pPr>
              <a:lnSpc>
                <a:spcPct val="85000"/>
              </a:lnSpc>
            </a:pPr>
            <a:r>
              <a:rPr lang="en-US" dirty="0"/>
              <a:t>Powerful (but dangerous) user-level mechanism for transferring control to an arbitrary location</a:t>
            </a:r>
          </a:p>
          <a:p>
            <a:pPr lvl="1">
              <a:lnSpc>
                <a:spcPct val="90000"/>
              </a:lnSpc>
            </a:pPr>
            <a:r>
              <a:rPr lang="en-US" dirty="0"/>
              <a:t>Controlled to way to break the procedure call / return discipline</a:t>
            </a:r>
          </a:p>
          <a:p>
            <a:pPr lvl="1">
              <a:lnSpc>
                <a:spcPct val="90000"/>
              </a:lnSpc>
            </a:pPr>
            <a:r>
              <a:rPr lang="en-US" dirty="0"/>
              <a:t>Useful for error recovery and signal handling</a:t>
            </a:r>
          </a:p>
          <a:p>
            <a:pPr>
              <a:lnSpc>
                <a:spcPct val="85000"/>
              </a:lnSpc>
            </a:pPr>
            <a:endParaRPr lang="en-US" sz="2000" dirty="0"/>
          </a:p>
          <a:p>
            <a:pPr>
              <a:lnSpc>
                <a:spcPct val="85000"/>
              </a:lnSpc>
            </a:pPr>
            <a:r>
              <a:rPr lang="en-US" dirty="0" err="1">
                <a:latin typeface="Courier New" pitchFamily="49" charset="0"/>
              </a:rPr>
              <a:t>int</a:t>
            </a:r>
            <a:r>
              <a:rPr lang="en-US" dirty="0">
                <a:latin typeface="Courier New" pitchFamily="49" charset="0"/>
              </a:rPr>
              <a:t> </a:t>
            </a:r>
            <a:r>
              <a:rPr lang="en-US" dirty="0" err="1">
                <a:latin typeface="Courier New" pitchFamily="49" charset="0"/>
              </a:rPr>
              <a:t>setjmp</a:t>
            </a:r>
            <a:r>
              <a:rPr lang="en-US" dirty="0">
                <a:latin typeface="Courier New" pitchFamily="49" charset="0"/>
              </a:rPr>
              <a:t>(</a:t>
            </a:r>
            <a:r>
              <a:rPr lang="en-US" dirty="0" err="1">
                <a:latin typeface="Courier New" pitchFamily="49" charset="0"/>
              </a:rPr>
              <a:t>jmp_buf</a:t>
            </a:r>
            <a:r>
              <a:rPr lang="en-US" dirty="0">
                <a:latin typeface="Courier New" pitchFamily="49" charset="0"/>
              </a:rPr>
              <a:t> j)</a:t>
            </a:r>
          </a:p>
          <a:p>
            <a:pPr lvl="1">
              <a:lnSpc>
                <a:spcPct val="90000"/>
              </a:lnSpc>
            </a:pPr>
            <a:r>
              <a:rPr lang="en-US" dirty="0"/>
              <a:t>Must be called before </a:t>
            </a:r>
            <a:r>
              <a:rPr lang="en-US" dirty="0" err="1"/>
              <a:t>longjmp</a:t>
            </a:r>
            <a:endParaRPr lang="en-US" dirty="0"/>
          </a:p>
          <a:p>
            <a:pPr lvl="1">
              <a:lnSpc>
                <a:spcPct val="90000"/>
              </a:lnSpc>
            </a:pPr>
            <a:r>
              <a:rPr lang="en-US" dirty="0"/>
              <a:t>Identifies a return site for a subsequent </a:t>
            </a:r>
            <a:r>
              <a:rPr lang="en-US" dirty="0" err="1"/>
              <a:t>longjmp</a:t>
            </a:r>
            <a:endParaRPr lang="en-US" dirty="0"/>
          </a:p>
          <a:p>
            <a:pPr lvl="1">
              <a:lnSpc>
                <a:spcPct val="90000"/>
              </a:lnSpc>
            </a:pPr>
            <a:r>
              <a:rPr lang="en-US" dirty="0"/>
              <a:t>Called </a:t>
            </a:r>
            <a:r>
              <a:rPr lang="en-US" b="1" dirty="0">
                <a:solidFill>
                  <a:srgbClr val="FF0000"/>
                </a:solidFill>
              </a:rPr>
              <a:t>once</a:t>
            </a:r>
            <a:r>
              <a:rPr lang="en-US" dirty="0"/>
              <a:t>, returns </a:t>
            </a:r>
            <a:r>
              <a:rPr lang="en-US" b="1" dirty="0">
                <a:solidFill>
                  <a:srgbClr val="FF0000"/>
                </a:solidFill>
              </a:rPr>
              <a:t>one or more </a:t>
            </a:r>
            <a:r>
              <a:rPr lang="en-US" dirty="0"/>
              <a:t>times</a:t>
            </a:r>
          </a:p>
          <a:p>
            <a:pPr>
              <a:lnSpc>
                <a:spcPct val="85000"/>
              </a:lnSpc>
            </a:pPr>
            <a:endParaRPr lang="en-US" dirty="0"/>
          </a:p>
          <a:p>
            <a:pPr>
              <a:lnSpc>
                <a:spcPct val="85000"/>
              </a:lnSpc>
            </a:pPr>
            <a:r>
              <a:rPr lang="en-US" dirty="0"/>
              <a:t>Implementation:</a:t>
            </a:r>
          </a:p>
          <a:p>
            <a:pPr lvl="1">
              <a:lnSpc>
                <a:spcPct val="90000"/>
              </a:lnSpc>
            </a:pPr>
            <a:r>
              <a:rPr lang="en-US" dirty="0"/>
              <a:t>Remember where you are by storing  the current </a:t>
            </a:r>
            <a:r>
              <a:rPr lang="en-US" b="1" i="1" dirty="0">
                <a:solidFill>
                  <a:srgbClr val="990000"/>
                </a:solidFill>
              </a:rPr>
              <a:t>register context</a:t>
            </a:r>
            <a:r>
              <a:rPr lang="en-US" dirty="0"/>
              <a:t>, </a:t>
            </a:r>
            <a:r>
              <a:rPr lang="en-US" b="1" i="1" dirty="0">
                <a:solidFill>
                  <a:srgbClr val="990000"/>
                </a:solidFill>
              </a:rPr>
              <a:t>stack pointer</a:t>
            </a:r>
            <a:r>
              <a:rPr lang="en-US" dirty="0"/>
              <a:t>,  and</a:t>
            </a:r>
            <a:r>
              <a:rPr lang="en-US" b="1" i="1" dirty="0">
                <a:solidFill>
                  <a:srgbClr val="990000"/>
                </a:solidFill>
              </a:rPr>
              <a:t> PC value </a:t>
            </a:r>
            <a:r>
              <a:rPr lang="en-US" dirty="0"/>
              <a:t>in </a:t>
            </a:r>
            <a:r>
              <a:rPr lang="en-US" b="1" dirty="0" err="1">
                <a:latin typeface="Courier New" pitchFamily="49" charset="0"/>
                <a:cs typeface="Courier New" pitchFamily="49" charset="0"/>
              </a:rPr>
              <a:t>jmp_buf</a:t>
            </a:r>
            <a:endParaRPr lang="en-US" b="1" dirty="0">
              <a:latin typeface="Courier New" pitchFamily="49" charset="0"/>
              <a:cs typeface="Courier New" pitchFamily="49" charset="0"/>
            </a:endParaRPr>
          </a:p>
          <a:p>
            <a:pPr lvl="1">
              <a:lnSpc>
                <a:spcPct val="90000"/>
              </a:lnSpc>
            </a:pPr>
            <a:r>
              <a:rPr lang="en-US" dirty="0"/>
              <a:t>Return 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381000" y="533400"/>
            <a:ext cx="6642100" cy="573087"/>
          </a:xfrm>
        </p:spPr>
        <p:txBody>
          <a:bodyPr/>
          <a:lstStyle/>
          <a:p>
            <a:r>
              <a:rPr lang="en-US">
                <a:latin typeface="Courier New" pitchFamily="49" charset="0"/>
              </a:rPr>
              <a:t>setjmp/longjmp</a:t>
            </a:r>
            <a:r>
              <a:rPr lang="en-US"/>
              <a:t> (cont)</a:t>
            </a:r>
          </a:p>
        </p:txBody>
      </p:sp>
      <p:sp>
        <p:nvSpPr>
          <p:cNvPr id="530435" name="Rectangle 3"/>
          <p:cNvSpPr>
            <a:spLocks noGrp="1" noChangeArrowheads="1"/>
          </p:cNvSpPr>
          <p:nvPr>
            <p:ph type="body" idx="1"/>
          </p:nvPr>
        </p:nvSpPr>
        <p:spPr>
          <a:xfrm>
            <a:off x="381000" y="1371600"/>
            <a:ext cx="8534400" cy="4425950"/>
          </a:xfrm>
        </p:spPr>
        <p:txBody>
          <a:bodyPr/>
          <a:lstStyle/>
          <a:p>
            <a:r>
              <a:rPr lang="en-US" dirty="0">
                <a:latin typeface="Courier New" pitchFamily="49" charset="0"/>
              </a:rPr>
              <a:t>void </a:t>
            </a:r>
            <a:r>
              <a:rPr lang="en-US" dirty="0" err="1">
                <a:latin typeface="Courier New" pitchFamily="49" charset="0"/>
              </a:rPr>
              <a:t>longjmp</a:t>
            </a:r>
            <a:r>
              <a:rPr lang="en-US" dirty="0">
                <a:latin typeface="Courier New" pitchFamily="49" charset="0"/>
              </a:rPr>
              <a:t>(</a:t>
            </a:r>
            <a:r>
              <a:rPr lang="en-US" dirty="0" err="1">
                <a:latin typeface="Courier New" pitchFamily="49" charset="0"/>
              </a:rPr>
              <a:t>jmp_buf</a:t>
            </a:r>
            <a:r>
              <a:rPr lang="en-US" dirty="0">
                <a:latin typeface="Courier New" pitchFamily="49" charset="0"/>
              </a:rPr>
              <a:t> j, </a:t>
            </a:r>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a:t>
            </a:r>
            <a:endParaRPr lang="en-US" dirty="0"/>
          </a:p>
          <a:p>
            <a:pPr lvl="1"/>
            <a:r>
              <a:rPr lang="en-US" dirty="0"/>
              <a:t>Meaning:</a:t>
            </a:r>
          </a:p>
          <a:p>
            <a:pPr lvl="2"/>
            <a:r>
              <a:rPr lang="en-US" dirty="0"/>
              <a:t>return from the </a:t>
            </a:r>
            <a:r>
              <a:rPr lang="en-US" b="1" dirty="0" err="1">
                <a:latin typeface="Courier New" pitchFamily="49" charset="0"/>
              </a:rPr>
              <a:t>setjmp</a:t>
            </a:r>
            <a:r>
              <a:rPr lang="en-US" dirty="0"/>
              <a:t> remembered by jump buffer </a:t>
            </a:r>
            <a:r>
              <a:rPr lang="en-US" b="1" dirty="0">
                <a:latin typeface="Courier New" pitchFamily="49" charset="0"/>
              </a:rPr>
              <a:t>j</a:t>
            </a:r>
            <a:r>
              <a:rPr lang="en-US" dirty="0"/>
              <a:t> again ... </a:t>
            </a:r>
          </a:p>
          <a:p>
            <a:pPr lvl="2"/>
            <a:r>
              <a:rPr lang="en-US" dirty="0"/>
              <a:t>… this time returning</a:t>
            </a:r>
            <a:r>
              <a:rPr lang="en-US" dirty="0">
                <a:latin typeface="Courier New" pitchFamily="49" charset="0"/>
              </a:rPr>
              <a:t> </a:t>
            </a:r>
            <a:r>
              <a:rPr lang="en-US" b="1" dirty="0" err="1">
                <a:latin typeface="Courier New" pitchFamily="49" charset="0"/>
              </a:rPr>
              <a:t>i</a:t>
            </a:r>
            <a:r>
              <a:rPr lang="en-US" dirty="0"/>
              <a:t> instead of 0</a:t>
            </a:r>
          </a:p>
          <a:p>
            <a:pPr lvl="1"/>
            <a:r>
              <a:rPr lang="en-US" dirty="0"/>
              <a:t>Called after </a:t>
            </a:r>
            <a:r>
              <a:rPr lang="en-US" b="1" dirty="0" err="1">
                <a:latin typeface="Courier New" pitchFamily="49" charset="0"/>
              </a:rPr>
              <a:t>setjmp</a:t>
            </a:r>
            <a:endParaRPr lang="en-US" b="1" dirty="0">
              <a:latin typeface="Courier New" pitchFamily="49" charset="0"/>
            </a:endParaRPr>
          </a:p>
          <a:p>
            <a:pPr lvl="1"/>
            <a:r>
              <a:rPr lang="en-US" dirty="0"/>
              <a:t>Called </a:t>
            </a:r>
            <a:r>
              <a:rPr lang="en-US" b="1" dirty="0">
                <a:solidFill>
                  <a:srgbClr val="FF0000"/>
                </a:solidFill>
              </a:rPr>
              <a:t>once</a:t>
            </a:r>
            <a:r>
              <a:rPr lang="en-US" dirty="0"/>
              <a:t>, but </a:t>
            </a:r>
            <a:r>
              <a:rPr lang="en-US" b="1" dirty="0">
                <a:solidFill>
                  <a:srgbClr val="FF0000"/>
                </a:solidFill>
              </a:rPr>
              <a:t>never</a:t>
            </a:r>
            <a:r>
              <a:rPr lang="en-US" dirty="0"/>
              <a:t> returns</a:t>
            </a:r>
          </a:p>
          <a:p>
            <a:endParaRPr lang="en-US" dirty="0"/>
          </a:p>
          <a:p>
            <a:r>
              <a:rPr lang="en-US" dirty="0" err="1">
                <a:latin typeface="Courier New" pitchFamily="49" charset="0"/>
              </a:rPr>
              <a:t>longjmp</a:t>
            </a:r>
            <a:r>
              <a:rPr lang="en-US" dirty="0"/>
              <a:t> Implementation:</a:t>
            </a:r>
          </a:p>
          <a:p>
            <a:pPr lvl="1"/>
            <a:r>
              <a:rPr lang="en-US" dirty="0"/>
              <a:t>Restore register context (stack pointer, base pointer, PC value) from jump buffer </a:t>
            </a:r>
            <a:r>
              <a:rPr lang="en-US" b="1" dirty="0">
                <a:latin typeface="Courier New" pitchFamily="49" charset="0"/>
              </a:rPr>
              <a:t>j</a:t>
            </a:r>
          </a:p>
          <a:p>
            <a:pPr lvl="1"/>
            <a:r>
              <a:rPr lang="en-US" dirty="0"/>
              <a:t>Set </a:t>
            </a:r>
            <a:r>
              <a:rPr lang="en-US" b="1" dirty="0">
                <a:latin typeface="Courier New" pitchFamily="49" charset="0"/>
              </a:rPr>
              <a:t>%</a:t>
            </a:r>
            <a:r>
              <a:rPr lang="en-US" b="1" dirty="0" err="1">
                <a:latin typeface="Courier New" pitchFamily="49" charset="0"/>
              </a:rPr>
              <a:t>eax</a:t>
            </a:r>
            <a:r>
              <a:rPr lang="en-US" b="1" dirty="0"/>
              <a:t> </a:t>
            </a:r>
            <a:r>
              <a:rPr lang="en-US" dirty="0"/>
              <a:t>(the return value) to </a:t>
            </a:r>
            <a:r>
              <a:rPr lang="en-US" b="1" dirty="0" err="1">
                <a:latin typeface="Courier New" pitchFamily="49" charset="0"/>
              </a:rPr>
              <a:t>i</a:t>
            </a:r>
            <a:endParaRPr lang="en-US" b="1" dirty="0">
              <a:latin typeface="Courier New" pitchFamily="49" charset="0"/>
            </a:endParaRPr>
          </a:p>
          <a:p>
            <a:pPr lvl="1"/>
            <a:r>
              <a:rPr lang="en-US" dirty="0"/>
              <a:t>Jump to the location indicated by the PC stored in jump </a:t>
            </a:r>
            <a:r>
              <a:rPr lang="en-US" dirty="0" err="1"/>
              <a:t>buf</a:t>
            </a:r>
            <a:r>
              <a:rPr lang="en-US" dirty="0"/>
              <a:t> </a:t>
            </a:r>
            <a:r>
              <a:rPr lang="en-US" b="1" dirty="0">
                <a:latin typeface="Courier New" pitchFamily="49" charset="0"/>
              </a:rPr>
              <a:t>j</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4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04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043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0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setjmp</a:t>
            </a:r>
            <a:r>
              <a:rPr lang="en-US" dirty="0"/>
              <a:t>/</a:t>
            </a:r>
            <a:r>
              <a:rPr lang="en-US" dirty="0" err="1">
                <a:latin typeface="Courier New"/>
                <a:cs typeface="Courier New"/>
              </a:rPr>
              <a:t>longjmp</a:t>
            </a:r>
            <a:r>
              <a:rPr lang="en-US" dirty="0"/>
              <a:t> Example</a:t>
            </a:r>
          </a:p>
        </p:txBody>
      </p:sp>
      <p:sp>
        <p:nvSpPr>
          <p:cNvPr id="3" name="Content Placeholder 2"/>
          <p:cNvSpPr>
            <a:spLocks noGrp="1"/>
          </p:cNvSpPr>
          <p:nvPr>
            <p:ph idx="1"/>
          </p:nvPr>
        </p:nvSpPr>
        <p:spPr>
          <a:xfrm>
            <a:off x="357018" y="1362075"/>
            <a:ext cx="7936082" cy="923925"/>
          </a:xfrm>
        </p:spPr>
        <p:txBody>
          <a:bodyPr/>
          <a:lstStyle/>
          <a:p>
            <a:r>
              <a:rPr lang="en-US" dirty="0"/>
              <a:t>Goal: return directly to original caller from a deeply-nested function</a:t>
            </a:r>
          </a:p>
        </p:txBody>
      </p:sp>
      <p:sp>
        <p:nvSpPr>
          <p:cNvPr id="4" name="Rectangle 1028"/>
          <p:cNvSpPr>
            <a:spLocks noChangeArrowheads="1"/>
          </p:cNvSpPr>
          <p:nvPr/>
        </p:nvSpPr>
        <p:spPr bwMode="auto">
          <a:xfrm>
            <a:off x="558800" y="2438400"/>
            <a:ext cx="4114800" cy="3293209"/>
          </a:xfrm>
          <a:prstGeom prst="rect">
            <a:avLst/>
          </a:prstGeom>
          <a:solidFill>
            <a:srgbClr val="F6F5BD"/>
          </a:solidFill>
          <a:ln w="3175">
            <a:solidFill>
              <a:schemeClr val="tx1"/>
            </a:solidFill>
            <a:miter lim="800000"/>
            <a:headEnd/>
            <a:tailEnd/>
          </a:ln>
          <a:effectLst/>
        </p:spPr>
        <p:txBody>
          <a:bodyPr>
            <a:spAutoFit/>
          </a:bodyPr>
          <a:lstStyle/>
          <a:p>
            <a:r>
              <a:rPr lang="en-US" sz="1600" dirty="0">
                <a:solidFill>
                  <a:srgbClr val="CB2418"/>
                </a:solidFill>
                <a:latin typeface="Courier New"/>
                <a:cs typeface="Courier New"/>
              </a:rPr>
              <a:t>/* Deeply nested function foo */</a:t>
            </a:r>
            <a:endParaRPr lang="en-US" sz="1600" dirty="0">
              <a:solidFill>
                <a:srgbClr val="000000"/>
              </a:solidFill>
              <a:latin typeface="Courier New"/>
              <a:cs typeface="Courier New"/>
            </a:endParaRPr>
          </a:p>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foo</a:t>
            </a:r>
            <a:r>
              <a:rPr lang="en-US" sz="1600" dirty="0">
                <a:solidFill>
                  <a:srgbClr val="000000"/>
                </a:solidFill>
                <a:latin typeface="Courier New"/>
                <a:cs typeface="Courier New"/>
              </a:rPr>
              <a:t>(</a:t>
            </a:r>
            <a:r>
              <a:rPr lang="en-US" sz="1600" dirty="0">
                <a:solidFill>
                  <a:srgbClr val="2D961E"/>
                </a:solidFill>
                <a:latin typeface="Courier New"/>
                <a:cs typeface="Courier New"/>
              </a:rPr>
              <a:t>void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(error1)</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longjmp</a:t>
            </a:r>
            <a:r>
              <a:rPr lang="en-US" sz="1600" dirty="0">
                <a:solidFill>
                  <a:srgbClr val="000000"/>
                </a:solidFill>
                <a:latin typeface="Courier New"/>
                <a:cs typeface="Courier New"/>
              </a:rPr>
              <a:t>(</a:t>
            </a:r>
            <a:r>
              <a:rPr lang="en-US" sz="1600" dirty="0" err="1">
                <a:solidFill>
                  <a:srgbClr val="000000"/>
                </a:solidFill>
                <a:latin typeface="Courier New"/>
                <a:cs typeface="Courier New"/>
              </a:rPr>
              <a:t>buf</a:t>
            </a:r>
            <a:r>
              <a:rPr lang="en-US" sz="1600" dirty="0">
                <a:solidFill>
                  <a:srgbClr val="000000"/>
                </a:solidFill>
                <a:latin typeface="Courier New"/>
                <a:cs typeface="Courier New"/>
              </a:rPr>
              <a:t>, 1);</a:t>
            </a:r>
          </a:p>
          <a:p>
            <a:r>
              <a:rPr lang="en-US" sz="1600" dirty="0">
                <a:solidFill>
                  <a:srgbClr val="000000"/>
                </a:solidFill>
                <a:latin typeface="Courier New"/>
                <a:cs typeface="Courier New"/>
              </a:rPr>
              <a:t>    bar();</a:t>
            </a:r>
          </a:p>
          <a:p>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bar</a:t>
            </a:r>
            <a:r>
              <a:rPr lang="en-US" sz="1600" dirty="0">
                <a:solidFill>
                  <a:srgbClr val="000000"/>
                </a:solidFill>
                <a:latin typeface="Courier New"/>
                <a:cs typeface="Courier New"/>
              </a:rPr>
              <a:t>(</a:t>
            </a:r>
            <a:r>
              <a:rPr lang="en-US" sz="1600" dirty="0">
                <a:solidFill>
                  <a:srgbClr val="2D961E"/>
                </a:solidFill>
                <a:latin typeface="Courier New"/>
                <a:cs typeface="Courier New"/>
              </a:rPr>
              <a:t>void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(error2)</a:t>
            </a:r>
          </a:p>
          <a:p>
            <a:r>
              <a:rPr lang="hu-HU" sz="1600" dirty="0">
                <a:solidFill>
                  <a:srgbClr val="000000"/>
                </a:solidFill>
                <a:latin typeface="Courier New"/>
                <a:cs typeface="Courier New"/>
              </a:rPr>
              <a:t>        longjmp(buf, 2);</a:t>
            </a:r>
          </a:p>
          <a:p>
            <a:r>
              <a:rPr lang="hu-HU" sz="1600" dirty="0">
                <a:solidFill>
                  <a:srgbClr val="000000"/>
                </a:solidFill>
                <a:latin typeface="Courier New"/>
                <a:cs typeface="Courier New"/>
              </a:rPr>
              <a:t>}</a:t>
            </a:r>
          </a:p>
        </p:txBody>
      </p:sp>
    </p:spTree>
    <p:extLst>
      <p:ext uri="{BB962C8B-B14F-4D97-AF65-F5344CB8AC3E}">
        <p14:creationId xmlns:p14="http://schemas.microsoft.com/office/powerpoint/2010/main" val="226057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381000" y="493712"/>
            <a:ext cx="6299200" cy="573088"/>
          </a:xfrm>
        </p:spPr>
        <p:txBody>
          <a:bodyPr/>
          <a:lstStyle/>
          <a:p>
            <a:r>
              <a:rPr lang="en-US"/>
              <a:t>Altering the Control Flow</a:t>
            </a:r>
          </a:p>
        </p:txBody>
      </p:sp>
      <p:sp>
        <p:nvSpPr>
          <p:cNvPr id="473091" name="Rectangle 3"/>
          <p:cNvSpPr>
            <a:spLocks noGrp="1" noChangeArrowheads="1"/>
          </p:cNvSpPr>
          <p:nvPr>
            <p:ph type="body" idx="1"/>
          </p:nvPr>
        </p:nvSpPr>
        <p:spPr>
          <a:xfrm>
            <a:off x="381000" y="1250950"/>
            <a:ext cx="8624887" cy="5378450"/>
          </a:xfrm>
        </p:spPr>
        <p:txBody>
          <a:bodyPr/>
          <a:lstStyle/>
          <a:p>
            <a:r>
              <a:rPr lang="en-US" dirty="0"/>
              <a:t>Up to now: two mechanisms for changing control flow:</a:t>
            </a:r>
          </a:p>
          <a:p>
            <a:pPr lvl="1"/>
            <a:r>
              <a:rPr lang="en-US" dirty="0"/>
              <a:t>Jumps and branches</a:t>
            </a:r>
          </a:p>
          <a:p>
            <a:pPr lvl="1"/>
            <a:r>
              <a:rPr lang="en-US" dirty="0"/>
              <a:t>Call and return</a:t>
            </a:r>
          </a:p>
          <a:p>
            <a:pPr lvl="1">
              <a:buFont typeface="Wingdings" pitchFamily="2" charset="2"/>
              <a:buNone/>
            </a:pPr>
            <a:r>
              <a:rPr lang="en-US" dirty="0"/>
              <a:t>React to changes in </a:t>
            </a:r>
            <a:r>
              <a:rPr lang="en-US" b="1" i="1" dirty="0">
                <a:solidFill>
                  <a:srgbClr val="C00000"/>
                </a:solidFill>
              </a:rPr>
              <a:t>program state</a:t>
            </a:r>
          </a:p>
          <a:p>
            <a:pPr lvl="1">
              <a:buFont typeface="Wingdings" pitchFamily="2" charset="2"/>
              <a:buNone/>
            </a:pPr>
            <a:endParaRPr lang="en-US" dirty="0"/>
          </a:p>
          <a:p>
            <a:r>
              <a:rPr lang="en-US"/>
              <a:t>Insufficient </a:t>
            </a:r>
            <a:r>
              <a:rPr lang="en-US" dirty="0"/>
              <a:t>for a useful system: </a:t>
            </a:r>
            <a:br>
              <a:rPr lang="en-US" dirty="0"/>
            </a:br>
            <a:r>
              <a:rPr lang="en-US" dirty="0"/>
              <a:t>Difficult to react to changes in </a:t>
            </a:r>
            <a:r>
              <a:rPr lang="en-US" i="1" dirty="0">
                <a:solidFill>
                  <a:srgbClr val="C00000"/>
                </a:solidFill>
              </a:rPr>
              <a:t>system state </a:t>
            </a:r>
          </a:p>
          <a:p>
            <a:pPr lvl="1"/>
            <a:r>
              <a:rPr lang="en-US" dirty="0"/>
              <a:t>Data arrives from a disk or a network adapter</a:t>
            </a:r>
          </a:p>
          <a:p>
            <a:pPr lvl="1"/>
            <a:r>
              <a:rPr lang="en-US" dirty="0"/>
              <a:t>Instruction divides by zero</a:t>
            </a:r>
          </a:p>
          <a:p>
            <a:pPr lvl="1"/>
            <a:r>
              <a:rPr lang="en-US" dirty="0"/>
              <a:t>User hits Ctrl-C at the keyboard</a:t>
            </a:r>
          </a:p>
          <a:p>
            <a:pPr lvl="1"/>
            <a:r>
              <a:rPr lang="en-US" dirty="0"/>
              <a:t>System timer expires</a:t>
            </a:r>
          </a:p>
          <a:p>
            <a:endParaRPr lang="en-US" dirty="0"/>
          </a:p>
          <a:p>
            <a:r>
              <a:rPr lang="en-US" dirty="0"/>
              <a:t>System needs mechanisms for “exceptional control 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0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309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309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30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3091">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30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Text Box 3"/>
          <p:cNvSpPr txBox="1">
            <a:spLocks noChangeArrowheads="1"/>
          </p:cNvSpPr>
          <p:nvPr/>
        </p:nvSpPr>
        <p:spPr bwMode="auto">
          <a:xfrm>
            <a:off x="1660525" y="2432050"/>
            <a:ext cx="184150" cy="336550"/>
          </a:xfrm>
          <a:prstGeom prst="rect">
            <a:avLst/>
          </a:prstGeom>
          <a:noFill/>
          <a:ln w="25400">
            <a:noFill/>
            <a:miter lim="800000"/>
            <a:headEnd/>
            <a:tailEnd/>
          </a:ln>
          <a:effectLst/>
        </p:spPr>
        <p:txBody>
          <a:bodyPr wrap="none">
            <a:spAutoFit/>
          </a:bodyPr>
          <a:lstStyle/>
          <a:p>
            <a:pPr algn="l">
              <a:lnSpc>
                <a:spcPct val="100000"/>
              </a:lnSpc>
            </a:pPr>
            <a:endParaRPr lang="en-US" sz="1600" b="1" dirty="0">
              <a:latin typeface="Calibri" pitchFamily="34" charset="0"/>
            </a:endParaRPr>
          </a:p>
        </p:txBody>
      </p:sp>
      <p:sp>
        <p:nvSpPr>
          <p:cNvPr id="531460" name="Text Box 4"/>
          <p:cNvSpPr txBox="1">
            <a:spLocks noChangeArrowheads="1"/>
          </p:cNvSpPr>
          <p:nvPr/>
        </p:nvSpPr>
        <p:spPr bwMode="auto">
          <a:xfrm>
            <a:off x="228600" y="304800"/>
            <a:ext cx="7086600" cy="6112877"/>
          </a:xfrm>
          <a:prstGeom prst="rect">
            <a:avLst/>
          </a:prstGeom>
          <a:solidFill>
            <a:srgbClr val="F6F5BD"/>
          </a:solidFill>
          <a:ln w="3175">
            <a:solidFill>
              <a:schemeClr val="tx1"/>
            </a:solidFill>
            <a:miter lim="800000"/>
            <a:headEnd/>
            <a:tailEnd/>
          </a:ln>
          <a:effectLst/>
        </p:spPr>
        <p:txBody>
          <a:bodyPr>
            <a:normAutofit/>
          </a:bodyPr>
          <a:lstStyle/>
          <a:p>
            <a:r>
              <a:rPr lang="en-US" sz="1600" dirty="0" err="1">
                <a:solidFill>
                  <a:srgbClr val="2D961E"/>
                </a:solidFill>
                <a:latin typeface="Courier New"/>
                <a:cs typeface="Courier New"/>
              </a:rPr>
              <a:t>jmp_buf</a:t>
            </a:r>
            <a:r>
              <a:rPr lang="en-US" sz="1600" dirty="0">
                <a:solidFill>
                  <a:srgbClr val="000000"/>
                </a:solidFill>
                <a:latin typeface="Courier New"/>
                <a:cs typeface="Courier New"/>
              </a:rPr>
              <a:t> </a:t>
            </a:r>
            <a:r>
              <a:rPr lang="en-US" sz="1600" dirty="0" err="1">
                <a:solidFill>
                  <a:srgbClr val="C1651C"/>
                </a:solidFill>
                <a:latin typeface="Courier New"/>
                <a:cs typeface="Courier New"/>
              </a:rPr>
              <a:t>buf</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error1</a:t>
            </a:r>
            <a:r>
              <a:rPr lang="fr-FR" sz="1600" dirty="0">
                <a:solidFill>
                  <a:srgbClr val="000000"/>
                </a:solidFill>
                <a:latin typeface="Courier New"/>
                <a:cs typeface="Courier New"/>
              </a:rPr>
              <a:t> = 0;</a:t>
            </a: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error2</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r-FR" sz="1600" dirty="0" err="1">
                <a:solidFill>
                  <a:srgbClr val="2D961E"/>
                </a:solidFill>
                <a:latin typeface="Courier New"/>
                <a:cs typeface="Courier New"/>
              </a:rPr>
              <a:t>void</a:t>
            </a:r>
            <a:r>
              <a:rPr lang="fr-FR" sz="1600" dirty="0">
                <a:solidFill>
                  <a:srgbClr val="000000"/>
                </a:solidFill>
                <a:latin typeface="Courier New"/>
                <a:cs typeface="Courier New"/>
              </a:rPr>
              <a:t> </a:t>
            </a:r>
            <a:r>
              <a:rPr lang="fr-FR" sz="1600" dirty="0" err="1">
                <a:solidFill>
                  <a:srgbClr val="4A00FF"/>
                </a:solidFill>
                <a:latin typeface="Courier New"/>
                <a:cs typeface="Courier New"/>
              </a:rPr>
              <a:t>foo</a:t>
            </a:r>
            <a:r>
              <a:rPr lang="fr-FR" sz="1600" dirty="0">
                <a:solidFill>
                  <a:srgbClr val="000000"/>
                </a:solidFill>
                <a:latin typeface="Courier New"/>
                <a:cs typeface="Courier New"/>
              </a:rPr>
              <a:t>(</a:t>
            </a:r>
            <a:r>
              <a:rPr lang="fr-FR" sz="1600" dirty="0" err="1">
                <a:solidFill>
                  <a:srgbClr val="2D961E"/>
                </a:solidFill>
                <a:latin typeface="Courier New"/>
                <a:cs typeface="Courier New"/>
              </a:rPr>
              <a:t>void</a:t>
            </a:r>
            <a:r>
              <a:rPr lang="fr-FR" sz="1600" dirty="0">
                <a:solidFill>
                  <a:srgbClr val="000000"/>
                </a:solidFill>
                <a:latin typeface="Courier New"/>
                <a:cs typeface="Courier New"/>
              </a:rPr>
              <a:t>), </a:t>
            </a:r>
            <a:r>
              <a:rPr lang="fr-FR" sz="1600" dirty="0">
                <a:solidFill>
                  <a:srgbClr val="4A00FF"/>
                </a:solidFill>
                <a:latin typeface="Courier New"/>
                <a:cs typeface="Courier New"/>
              </a:rPr>
              <a:t>bar</a:t>
            </a:r>
            <a:r>
              <a:rPr lang="fr-FR" sz="1600" dirty="0">
                <a:solidFill>
                  <a:srgbClr val="000000"/>
                </a:solidFill>
                <a:latin typeface="Courier New"/>
                <a:cs typeface="Courier New"/>
              </a:rPr>
              <a:t>(</a:t>
            </a:r>
            <a:r>
              <a:rPr lang="fr-FR" sz="1600" dirty="0" err="1">
                <a:solidFill>
                  <a:srgbClr val="2D961E"/>
                </a:solidFill>
                <a:latin typeface="Courier New"/>
                <a:cs typeface="Courier New"/>
              </a:rPr>
              <a:t>void</a:t>
            </a:r>
            <a:r>
              <a:rPr lang="fr-FR" sz="1600" dirty="0">
                <a:solidFill>
                  <a:srgbClr val="000000"/>
                </a:solidFill>
                <a:latin typeface="Courier New"/>
                <a:cs typeface="Courier New"/>
              </a:rPr>
              <a:t>);</a:t>
            </a:r>
          </a:p>
          <a:p>
            <a:endParaRPr lang="fr-FR" sz="1600" dirty="0">
              <a:solidFill>
                <a:srgbClr val="000000"/>
              </a:solidFill>
              <a:latin typeface="Courier New"/>
              <a:cs typeface="Courier New"/>
            </a:endParaRP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4A00FF"/>
                </a:solidFill>
                <a:latin typeface="Courier New"/>
                <a:cs typeface="Courier New"/>
              </a:rPr>
              <a:t>main</a:t>
            </a:r>
            <a:r>
              <a:rPr lang="fr-FR" sz="1600" dirty="0">
                <a:solidFill>
                  <a:srgbClr val="000000"/>
                </a:solidFill>
                <a:latin typeface="Courier New"/>
                <a:cs typeface="Courier New"/>
              </a:rPr>
              <a:t>()</a:t>
            </a:r>
          </a:p>
          <a:p>
            <a:r>
              <a:rPr lang="fr-FR"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C200FF"/>
                </a:solidFill>
                <a:latin typeface="Courier New"/>
                <a:cs typeface="Courier New"/>
              </a:rPr>
              <a:t>switch</a:t>
            </a:r>
            <a:r>
              <a:rPr lang="fr-FR" sz="1600" dirty="0">
                <a:solidFill>
                  <a:srgbClr val="000000"/>
                </a:solidFill>
                <a:latin typeface="Courier New"/>
                <a:cs typeface="Courier New"/>
              </a:rPr>
              <a:t>(</a:t>
            </a:r>
            <a:r>
              <a:rPr lang="fr-FR" sz="1600" dirty="0" err="1">
                <a:solidFill>
                  <a:srgbClr val="000000"/>
                </a:solidFill>
                <a:latin typeface="Courier New"/>
                <a:cs typeface="Courier New"/>
              </a:rPr>
              <a:t>setjmp</a:t>
            </a:r>
            <a:r>
              <a:rPr lang="fr-FR" sz="1600" dirty="0">
                <a:solidFill>
                  <a:srgbClr val="000000"/>
                </a:solidFill>
                <a:latin typeface="Courier New"/>
                <a:cs typeface="Courier New"/>
              </a:rPr>
              <a:t>(</a:t>
            </a:r>
            <a:r>
              <a:rPr lang="fr-FR" sz="1600" dirty="0" err="1">
                <a:solidFill>
                  <a:srgbClr val="000000"/>
                </a:solidFill>
                <a:latin typeface="Courier New"/>
                <a:cs typeface="Courier New"/>
              </a:rPr>
              <a:t>buf</a:t>
            </a:r>
            <a:r>
              <a:rPr lang="fr-FR"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case</a:t>
            </a:r>
            <a:r>
              <a:rPr lang="en-US" sz="1600" dirty="0">
                <a:solidFill>
                  <a:srgbClr val="000000"/>
                </a:solidFill>
                <a:latin typeface="Courier New"/>
                <a:cs typeface="Courier New"/>
              </a:rPr>
              <a:t> 0:</a:t>
            </a:r>
          </a:p>
          <a:p>
            <a:r>
              <a:rPr lang="nl-NL" sz="1600" dirty="0">
                <a:solidFill>
                  <a:srgbClr val="000000"/>
                </a:solidFill>
                <a:latin typeface="Courier New"/>
                <a:cs typeface="Courier New"/>
              </a:rPr>
              <a:t>        </a:t>
            </a:r>
            <a:r>
              <a:rPr lang="nl-NL" sz="1600" dirty="0" err="1">
                <a:solidFill>
                  <a:srgbClr val="000000"/>
                </a:solidFill>
                <a:latin typeface="Courier New"/>
                <a:cs typeface="Courier New"/>
              </a:rPr>
              <a:t>foo</a:t>
            </a:r>
            <a:r>
              <a:rPr lang="nl-NL" sz="1600" dirty="0">
                <a:solidFill>
                  <a:srgbClr val="000000"/>
                </a:solidFill>
                <a:latin typeface="Courier New"/>
                <a:cs typeface="Courier New"/>
              </a:rPr>
              <a:t>();</a:t>
            </a:r>
          </a:p>
          <a:p>
            <a:r>
              <a:rPr lang="nl-NL" sz="1600" dirty="0">
                <a:solidFill>
                  <a:srgbClr val="000000"/>
                </a:solidFill>
                <a:latin typeface="Courier New"/>
                <a:cs typeface="Courier New"/>
              </a:rPr>
              <a:t>        </a:t>
            </a:r>
            <a:r>
              <a:rPr lang="nl-NL" sz="1600" dirty="0">
                <a:solidFill>
                  <a:srgbClr val="C200FF"/>
                </a:solidFill>
                <a:latin typeface="Courier New"/>
                <a:cs typeface="Courier New"/>
              </a:rPr>
              <a:t>break</a:t>
            </a:r>
            <a:r>
              <a:rPr lang="nl-NL"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case</a:t>
            </a:r>
            <a:r>
              <a:rPr lang="en-US" sz="1600" dirty="0">
                <a:solidFill>
                  <a:srgbClr val="000000"/>
                </a:solidFill>
                <a:latin typeface="Courier New"/>
                <a:cs typeface="Courier New"/>
              </a:rPr>
              <a:t> 1:</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"Detected an error1 condition in foo\n"</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break</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case</a:t>
            </a:r>
            <a:r>
              <a:rPr lang="en-US" sz="1600" dirty="0">
                <a:solidFill>
                  <a:srgbClr val="000000"/>
                </a:solidFill>
                <a:latin typeface="Courier New"/>
                <a:cs typeface="Courier New"/>
              </a:rPr>
              <a:t> 2:</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"Detected an error2 condition in foo\n"</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break</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default</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"Unknown error condition in foo\n"</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a:t>
            </a:r>
          </a:p>
        </p:txBody>
      </p:sp>
      <p:sp>
        <p:nvSpPr>
          <p:cNvPr id="531458" name="Rectangle 2"/>
          <p:cNvSpPr>
            <a:spLocks noGrp="1" noChangeArrowheads="1"/>
          </p:cNvSpPr>
          <p:nvPr>
            <p:ph type="title"/>
          </p:nvPr>
        </p:nvSpPr>
        <p:spPr>
          <a:xfrm>
            <a:off x="4724400" y="457200"/>
            <a:ext cx="4191000" cy="1219200"/>
          </a:xfrm>
          <a:solidFill>
            <a:schemeClr val="bg1"/>
          </a:solidFill>
          <a:ln>
            <a:solidFill>
              <a:schemeClr val="tx1"/>
            </a:solidFill>
          </a:ln>
        </p:spPr>
        <p:txBody>
          <a:bodyPr/>
          <a:lstStyle/>
          <a:p>
            <a:r>
              <a:rPr lang="en-US" dirty="0" err="1">
                <a:latin typeface="Courier New" pitchFamily="49" charset="0"/>
              </a:rPr>
              <a:t>setjmp</a:t>
            </a:r>
            <a:r>
              <a:rPr lang="en-US" dirty="0"/>
              <a:t>/</a:t>
            </a:r>
            <a:r>
              <a:rPr lang="en-US" dirty="0" err="1">
                <a:latin typeface="Courier New" pitchFamily="49" charset="0"/>
              </a:rPr>
              <a:t>longjmp</a:t>
            </a:r>
            <a:r>
              <a:rPr lang="en-US" dirty="0"/>
              <a:t> Example (</a:t>
            </a:r>
            <a:r>
              <a:rPr lang="en-US" dirty="0" err="1"/>
              <a:t>cont</a:t>
            </a:r>
            <a:r>
              <a:rPr lang="en-US" dirty="0"/>
              <a:t>)</a:t>
            </a:r>
            <a:endParaRPr lang="en-US" dirty="0">
              <a:latin typeface="Courier New"/>
              <a:cs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1026"/>
          <p:cNvSpPr>
            <a:spLocks noGrp="1" noChangeArrowheads="1"/>
          </p:cNvSpPr>
          <p:nvPr>
            <p:ph type="title"/>
          </p:nvPr>
        </p:nvSpPr>
        <p:spPr>
          <a:xfrm>
            <a:off x="304800" y="417512"/>
            <a:ext cx="7175500" cy="573088"/>
          </a:xfrm>
        </p:spPr>
        <p:txBody>
          <a:bodyPr/>
          <a:lstStyle/>
          <a:p>
            <a:r>
              <a:rPr lang="en-US"/>
              <a:t>Limitations of Nonlocal Jumps</a:t>
            </a:r>
          </a:p>
        </p:txBody>
      </p:sp>
      <p:sp>
        <p:nvSpPr>
          <p:cNvPr id="533507" name="Rectangle 1027"/>
          <p:cNvSpPr>
            <a:spLocks noGrp="1" noChangeArrowheads="1"/>
          </p:cNvSpPr>
          <p:nvPr>
            <p:ph type="body" idx="1"/>
          </p:nvPr>
        </p:nvSpPr>
        <p:spPr>
          <a:xfrm>
            <a:off x="308210" y="1066800"/>
            <a:ext cx="8307387" cy="1160463"/>
          </a:xfrm>
        </p:spPr>
        <p:txBody>
          <a:bodyPr/>
          <a:lstStyle/>
          <a:p>
            <a:r>
              <a:rPr lang="en-US"/>
              <a:t>Works within stack discipline</a:t>
            </a:r>
          </a:p>
          <a:p>
            <a:pPr lvl="1"/>
            <a:r>
              <a:rPr lang="en-US"/>
              <a:t>Can only long jump to environment of function that has been called but not yet completed</a:t>
            </a:r>
          </a:p>
        </p:txBody>
      </p:sp>
      <p:sp>
        <p:nvSpPr>
          <p:cNvPr id="533508" name="Rectangle 1028"/>
          <p:cNvSpPr>
            <a:spLocks noChangeArrowheads="1"/>
          </p:cNvSpPr>
          <p:nvPr/>
        </p:nvSpPr>
        <p:spPr bwMode="auto">
          <a:xfrm>
            <a:off x="873107" y="2245194"/>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 else {</a:t>
            </a:r>
          </a:p>
          <a:p>
            <a:pPr algn="l">
              <a:lnSpc>
                <a:spcPct val="100000"/>
              </a:lnSpc>
            </a:pPr>
            <a:r>
              <a:rPr lang="en-US" sz="1600" b="1" dirty="0">
                <a:latin typeface="Courier New" pitchFamily="49" charset="0"/>
              </a:rPr>
              <a:t>    P2();</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  . . . P2(); . . . P3(); }</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sp>
        <p:nvSpPr>
          <p:cNvPr id="533509" name="Rectangle 1029"/>
          <p:cNvSpPr>
            <a:spLocks noChangeArrowheads="1"/>
          </p:cNvSpPr>
          <p:nvPr/>
        </p:nvSpPr>
        <p:spPr bwMode="auto">
          <a:xfrm>
            <a:off x="60928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0" name="Rectangle 1030"/>
          <p:cNvSpPr>
            <a:spLocks noChangeArrowheads="1"/>
          </p:cNvSpPr>
          <p:nvPr/>
        </p:nvSpPr>
        <p:spPr bwMode="auto">
          <a:xfrm>
            <a:off x="6092893" y="29718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1" name="Rectangle 1031"/>
          <p:cNvSpPr>
            <a:spLocks noChangeArrowheads="1"/>
          </p:cNvSpPr>
          <p:nvPr/>
        </p:nvSpPr>
        <p:spPr bwMode="auto">
          <a:xfrm>
            <a:off x="6092893" y="36576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2" name="Rectangle 1032"/>
          <p:cNvSpPr>
            <a:spLocks noChangeArrowheads="1"/>
          </p:cNvSpPr>
          <p:nvPr/>
        </p:nvSpPr>
        <p:spPr bwMode="auto">
          <a:xfrm>
            <a:off x="6092893" y="43434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3" name="Rectangle 1033"/>
          <p:cNvSpPr>
            <a:spLocks noChangeArrowheads="1"/>
          </p:cNvSpPr>
          <p:nvPr/>
        </p:nvSpPr>
        <p:spPr bwMode="auto">
          <a:xfrm>
            <a:off x="6092893" y="50292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3514" name="Line 1034"/>
          <p:cNvSpPr>
            <a:spLocks noChangeShapeType="1"/>
          </p:cNvSpPr>
          <p:nvPr/>
        </p:nvSpPr>
        <p:spPr bwMode="auto">
          <a:xfrm>
            <a:off x="5559493" y="2590800"/>
            <a:ext cx="533400"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3515" name="Rectangle 1035"/>
          <p:cNvSpPr>
            <a:spLocks noChangeArrowheads="1"/>
          </p:cNvSpPr>
          <p:nvPr/>
        </p:nvSpPr>
        <p:spPr bwMode="auto">
          <a:xfrm>
            <a:off x="5254693" y="2209800"/>
            <a:ext cx="550863" cy="336550"/>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3516" name="Rectangle 1036"/>
          <p:cNvSpPr>
            <a:spLocks noChangeArrowheads="1"/>
          </p:cNvSpPr>
          <p:nvPr/>
        </p:nvSpPr>
        <p:spPr bwMode="auto">
          <a:xfrm>
            <a:off x="76930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7" name="Text Box 1037"/>
          <p:cNvSpPr txBox="1">
            <a:spLocks noChangeArrowheads="1"/>
          </p:cNvSpPr>
          <p:nvPr/>
        </p:nvSpPr>
        <p:spPr bwMode="auto">
          <a:xfrm>
            <a:off x="5984406" y="1981200"/>
            <a:ext cx="1493870"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Before </a:t>
            </a:r>
            <a:r>
              <a:rPr lang="en-US" sz="1600" b="1" dirty="0" err="1">
                <a:latin typeface="Calibri" pitchFamily="34" charset="0"/>
              </a:rPr>
              <a:t>longjmp</a:t>
            </a:r>
            <a:endParaRPr lang="en-US" sz="1600" b="1" dirty="0">
              <a:latin typeface="Calibri" pitchFamily="34" charset="0"/>
            </a:endParaRPr>
          </a:p>
        </p:txBody>
      </p:sp>
      <p:sp>
        <p:nvSpPr>
          <p:cNvPr id="533518" name="Text Box 1038"/>
          <p:cNvSpPr txBox="1">
            <a:spLocks noChangeArrowheads="1"/>
          </p:cNvSpPr>
          <p:nvPr/>
        </p:nvSpPr>
        <p:spPr bwMode="auto">
          <a:xfrm>
            <a:off x="7585125" y="1981200"/>
            <a:ext cx="1365182"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After </a:t>
            </a:r>
            <a:r>
              <a:rPr lang="en-US" sz="1600" b="1" dirty="0" err="1">
                <a:latin typeface="Calibri" pitchFamily="34" charset="0"/>
              </a:rPr>
              <a:t>longjmp</a:t>
            </a:r>
            <a:endParaRPr lang="en-US" sz="1600" b="1" dirty="0">
              <a:latin typeface="Calibri"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304800" y="417512"/>
            <a:ext cx="7937500" cy="573088"/>
          </a:xfrm>
        </p:spPr>
        <p:txBody>
          <a:bodyPr/>
          <a:lstStyle/>
          <a:p>
            <a:r>
              <a:rPr lang="en-US"/>
              <a:t>Limitations of Long Jumps (cont.)</a:t>
            </a:r>
          </a:p>
        </p:txBody>
      </p:sp>
      <p:sp>
        <p:nvSpPr>
          <p:cNvPr id="534531" name="Rectangle 3"/>
          <p:cNvSpPr>
            <a:spLocks noGrp="1" noChangeArrowheads="1"/>
          </p:cNvSpPr>
          <p:nvPr>
            <p:ph type="body" idx="1"/>
          </p:nvPr>
        </p:nvSpPr>
        <p:spPr>
          <a:xfrm>
            <a:off x="326809" y="1049337"/>
            <a:ext cx="8307387" cy="1160463"/>
          </a:xfrm>
        </p:spPr>
        <p:txBody>
          <a:bodyPr/>
          <a:lstStyle/>
          <a:p>
            <a:r>
              <a:rPr lang="en-US"/>
              <a:t>Works within stack discipline</a:t>
            </a:r>
          </a:p>
          <a:p>
            <a:pPr lvl="1"/>
            <a:r>
              <a:rPr lang="en-US"/>
              <a:t>Can only long jump to environment of function that has been called but not yet completed</a:t>
            </a:r>
          </a:p>
        </p:txBody>
      </p:sp>
      <p:sp>
        <p:nvSpPr>
          <p:cNvPr id="534532" name="Rectangle 4"/>
          <p:cNvSpPr>
            <a:spLocks noChangeArrowheads="1"/>
          </p:cNvSpPr>
          <p:nvPr/>
        </p:nvSpPr>
        <p:spPr bwMode="auto">
          <a:xfrm>
            <a:off x="896703" y="2286000"/>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P2(); P3();</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grpSp>
        <p:nvGrpSpPr>
          <p:cNvPr id="2" name="Group 5"/>
          <p:cNvGrpSpPr>
            <a:grpSpLocks/>
          </p:cNvGrpSpPr>
          <p:nvPr/>
        </p:nvGrpSpPr>
        <p:grpSpPr bwMode="auto">
          <a:xfrm>
            <a:off x="5181600" y="1990725"/>
            <a:ext cx="1981200" cy="1666875"/>
            <a:chOff x="3264" y="1056"/>
            <a:chExt cx="1248" cy="1050"/>
          </a:xfrm>
        </p:grpSpPr>
        <p:sp>
          <p:nvSpPr>
            <p:cNvPr id="534534" name="Rectangle 6"/>
            <p:cNvSpPr>
              <a:spLocks noChangeArrowheads="1"/>
            </p:cNvSpPr>
            <p:nvPr/>
          </p:nvSpPr>
          <p:spPr bwMode="auto">
            <a:xfrm>
              <a:off x="3264" y="172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grpSp>
          <p:nvGrpSpPr>
            <p:cNvPr id="3" name="Group 7"/>
            <p:cNvGrpSpPr>
              <a:grpSpLocks/>
            </p:cNvGrpSpPr>
            <p:nvPr/>
          </p:nvGrpSpPr>
          <p:grpSpPr bwMode="auto">
            <a:xfrm>
              <a:off x="3456" y="1056"/>
              <a:ext cx="1056" cy="1050"/>
              <a:chOff x="3408" y="1056"/>
              <a:chExt cx="1056" cy="1050"/>
            </a:xfrm>
          </p:grpSpPr>
          <p:sp>
            <p:nvSpPr>
              <p:cNvPr id="534536" name="Rectangle 8"/>
              <p:cNvSpPr>
                <a:spLocks noChangeArrowheads="1"/>
              </p:cNvSpPr>
              <p:nvPr/>
            </p:nvSpPr>
            <p:spPr bwMode="auto">
              <a:xfrm>
                <a:off x="3744" y="105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37" name="Rectangle 9"/>
              <p:cNvSpPr>
                <a:spLocks noChangeArrowheads="1"/>
              </p:cNvSpPr>
              <p:nvPr/>
            </p:nvSpPr>
            <p:spPr bwMode="auto">
              <a:xfrm>
                <a:off x="3744" y="148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38" name="Line 10"/>
              <p:cNvSpPr>
                <a:spLocks noChangeShapeType="1"/>
              </p:cNvSpPr>
              <p:nvPr/>
            </p:nvSpPr>
            <p:spPr bwMode="auto">
              <a:xfrm>
                <a:off x="3408" y="172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39" name="Text Box 11"/>
              <p:cNvSpPr txBox="1">
                <a:spLocks noChangeArrowheads="1"/>
              </p:cNvSpPr>
              <p:nvPr/>
            </p:nvSpPr>
            <p:spPr bwMode="auto">
              <a:xfrm>
                <a:off x="3685" y="1893"/>
                <a:ext cx="633"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setjmp</a:t>
                </a:r>
                <a:endParaRPr lang="en-US" sz="1600" b="1" dirty="0">
                  <a:latin typeface="Calibri" pitchFamily="34" charset="0"/>
                </a:endParaRPr>
              </a:p>
            </p:txBody>
          </p:sp>
        </p:grpSp>
      </p:grpSp>
      <p:grpSp>
        <p:nvGrpSpPr>
          <p:cNvPr id="4" name="Group 12"/>
          <p:cNvGrpSpPr>
            <a:grpSpLocks/>
          </p:cNvGrpSpPr>
          <p:nvPr/>
        </p:nvGrpSpPr>
        <p:grpSpPr bwMode="auto">
          <a:xfrm>
            <a:off x="6858000" y="5038725"/>
            <a:ext cx="1981200" cy="1666875"/>
            <a:chOff x="3264" y="2976"/>
            <a:chExt cx="1248" cy="1050"/>
          </a:xfrm>
        </p:grpSpPr>
        <p:sp>
          <p:nvSpPr>
            <p:cNvPr id="534541" name="Rectangle 13"/>
            <p:cNvSpPr>
              <a:spLocks noChangeArrowheads="1"/>
            </p:cNvSpPr>
            <p:nvPr/>
          </p:nvSpPr>
          <p:spPr bwMode="auto">
            <a:xfrm>
              <a:off x="3792" y="297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2" name="Rectangle 14"/>
            <p:cNvSpPr>
              <a:spLocks noChangeArrowheads="1"/>
            </p:cNvSpPr>
            <p:nvPr/>
          </p:nvSpPr>
          <p:spPr bwMode="auto">
            <a:xfrm>
              <a:off x="3792" y="340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4543" name="Line 15"/>
            <p:cNvSpPr>
              <a:spLocks noChangeShapeType="1"/>
            </p:cNvSpPr>
            <p:nvPr/>
          </p:nvSpPr>
          <p:spPr bwMode="auto">
            <a:xfrm>
              <a:off x="3456" y="364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44" name="Rectangle 16"/>
            <p:cNvSpPr>
              <a:spLocks noChangeArrowheads="1"/>
            </p:cNvSpPr>
            <p:nvPr/>
          </p:nvSpPr>
          <p:spPr bwMode="auto">
            <a:xfrm>
              <a:off x="3264" y="340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45" name="Text Box 17"/>
            <p:cNvSpPr txBox="1">
              <a:spLocks noChangeArrowheads="1"/>
            </p:cNvSpPr>
            <p:nvPr/>
          </p:nvSpPr>
          <p:spPr bwMode="auto">
            <a:xfrm>
              <a:off x="3733" y="3813"/>
              <a:ext cx="705"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longjmp</a:t>
              </a:r>
              <a:endParaRPr lang="en-US" sz="1600" b="1" dirty="0">
                <a:latin typeface="Calibri" pitchFamily="34" charset="0"/>
              </a:endParaRPr>
            </a:p>
          </p:txBody>
        </p:sp>
        <p:sp>
          <p:nvSpPr>
            <p:cNvPr id="534546" name="Text Box 18"/>
            <p:cNvSpPr txBox="1">
              <a:spLocks noChangeArrowheads="1"/>
            </p:cNvSpPr>
            <p:nvPr/>
          </p:nvSpPr>
          <p:spPr bwMode="auto">
            <a:xfrm>
              <a:off x="3504" y="3545"/>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grpSp>
        <p:nvGrpSpPr>
          <p:cNvPr id="5" name="Group 19"/>
          <p:cNvGrpSpPr>
            <a:grpSpLocks/>
          </p:cNvGrpSpPr>
          <p:nvPr/>
        </p:nvGrpSpPr>
        <p:grpSpPr bwMode="auto">
          <a:xfrm>
            <a:off x="5334000" y="3819525"/>
            <a:ext cx="1828800" cy="1666875"/>
            <a:chOff x="4608" y="1440"/>
            <a:chExt cx="1152" cy="1050"/>
          </a:xfrm>
        </p:grpSpPr>
        <p:sp>
          <p:nvSpPr>
            <p:cNvPr id="534548" name="Rectangle 20"/>
            <p:cNvSpPr>
              <a:spLocks noChangeArrowheads="1"/>
            </p:cNvSpPr>
            <p:nvPr/>
          </p:nvSpPr>
          <p:spPr bwMode="auto">
            <a:xfrm>
              <a:off x="5040" y="1440"/>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9" name="Rectangle 21"/>
            <p:cNvSpPr>
              <a:spLocks noChangeArrowheads="1"/>
            </p:cNvSpPr>
            <p:nvPr/>
          </p:nvSpPr>
          <p:spPr bwMode="auto">
            <a:xfrm>
              <a:off x="5040" y="1872"/>
              <a:ext cx="720" cy="432"/>
            </a:xfrm>
            <a:prstGeom prst="rect">
              <a:avLst/>
            </a:prstGeom>
            <a:solidFill>
              <a:schemeClr val="bg1">
                <a:lumMod val="95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50" name="Line 22"/>
            <p:cNvSpPr>
              <a:spLocks noChangeShapeType="1"/>
            </p:cNvSpPr>
            <p:nvPr/>
          </p:nvSpPr>
          <p:spPr bwMode="auto">
            <a:xfrm>
              <a:off x="4704" y="2112"/>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51" name="Text Box 23"/>
            <p:cNvSpPr txBox="1">
              <a:spLocks noChangeArrowheads="1"/>
            </p:cNvSpPr>
            <p:nvPr/>
          </p:nvSpPr>
          <p:spPr bwMode="auto">
            <a:xfrm>
              <a:off x="4968" y="2277"/>
              <a:ext cx="670"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P2 returns</a:t>
              </a:r>
            </a:p>
          </p:txBody>
        </p:sp>
        <p:sp>
          <p:nvSpPr>
            <p:cNvPr id="534552" name="Rectangle 24"/>
            <p:cNvSpPr>
              <a:spLocks noChangeArrowheads="1"/>
            </p:cNvSpPr>
            <p:nvPr/>
          </p:nvSpPr>
          <p:spPr bwMode="auto">
            <a:xfrm>
              <a:off x="4608" y="1872"/>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53" name="Text Box 25"/>
            <p:cNvSpPr txBox="1">
              <a:spLocks noChangeArrowheads="1"/>
            </p:cNvSpPr>
            <p:nvPr/>
          </p:nvSpPr>
          <p:spPr bwMode="auto">
            <a:xfrm>
              <a:off x="4752" y="2009"/>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81000" y="428625"/>
            <a:ext cx="8458200" cy="1095375"/>
          </a:xfrm>
        </p:spPr>
        <p:txBody>
          <a:bodyPr/>
          <a:lstStyle/>
          <a:p>
            <a:pPr marL="0" indent="0"/>
            <a:r>
              <a:rPr lang="en-US" dirty="0"/>
              <a:t>Putting It All Together: A Program </a:t>
            </a:r>
            <a:br>
              <a:rPr lang="en-US" dirty="0"/>
            </a:br>
            <a:r>
              <a:rPr lang="en-US" dirty="0"/>
              <a:t>That Restarts Itself When </a:t>
            </a:r>
            <a:r>
              <a:rPr lang="en-US" dirty="0">
                <a:latin typeface="Courier New" pitchFamily="49" charset="0"/>
              </a:rPr>
              <a:t>ctrl-</a:t>
            </a:r>
            <a:r>
              <a:rPr lang="en-US" dirty="0" err="1">
                <a:latin typeface="Courier New" pitchFamily="49" charset="0"/>
              </a:rPr>
              <a:t>c</a:t>
            </a:r>
            <a:r>
              <a:rPr lang="en-US" dirty="0" err="1"/>
              <a:t>’d</a:t>
            </a:r>
            <a:endParaRPr lang="en-US" dirty="0"/>
          </a:p>
        </p:txBody>
      </p:sp>
      <p:sp>
        <p:nvSpPr>
          <p:cNvPr id="566275" name="Rectangle 3"/>
          <p:cNvSpPr>
            <a:spLocks noChangeArrowheads="1"/>
          </p:cNvSpPr>
          <p:nvPr/>
        </p:nvSpPr>
        <p:spPr bwMode="auto">
          <a:xfrm>
            <a:off x="457200" y="1524000"/>
            <a:ext cx="5048716" cy="5262978"/>
          </a:xfrm>
          <a:prstGeom prst="rect">
            <a:avLst/>
          </a:prstGeom>
          <a:solidFill>
            <a:srgbClr val="F6F5BD"/>
          </a:solidFill>
          <a:ln w="3175">
            <a:solidFill>
              <a:schemeClr val="tx1"/>
            </a:solidFill>
            <a:miter lim="800000"/>
            <a:headEnd/>
            <a:tailEnd/>
          </a:ln>
          <a:effectLst/>
        </p:spPr>
        <p:txBody>
          <a:bodyPr wrap="none">
            <a:spAutoFit/>
          </a:bodyPr>
          <a:lstStyle/>
          <a:p>
            <a:r>
              <a:rPr lang="en-US" sz="1400" dirty="0">
                <a:solidFill>
                  <a:srgbClr val="926492"/>
                </a:solidFill>
                <a:latin typeface="Courier New"/>
                <a:cs typeface="Courier New"/>
              </a:rPr>
              <a:t>#include</a:t>
            </a:r>
            <a:r>
              <a:rPr lang="en-US" sz="1400" dirty="0">
                <a:solidFill>
                  <a:srgbClr val="000000"/>
                </a:solidFill>
                <a:latin typeface="Courier New"/>
                <a:cs typeface="Courier New"/>
              </a:rPr>
              <a:t> </a:t>
            </a:r>
            <a:r>
              <a:rPr lang="en-US" sz="1400" dirty="0">
                <a:solidFill>
                  <a:srgbClr val="9D206F"/>
                </a:solidFill>
                <a:latin typeface="Courier New"/>
                <a:cs typeface="Courier New"/>
              </a:rPr>
              <a:t>"</a:t>
            </a:r>
            <a:r>
              <a:rPr lang="en-US" sz="1400" dirty="0" err="1">
                <a:solidFill>
                  <a:srgbClr val="9D206F"/>
                </a:solidFill>
                <a:latin typeface="Courier New"/>
                <a:cs typeface="Courier New"/>
              </a:rPr>
              <a:t>csapp.h</a:t>
            </a:r>
            <a:r>
              <a:rPr lang="en-US" sz="1400" dirty="0">
                <a:solidFill>
                  <a:srgbClr val="9D206F"/>
                </a:solidFill>
                <a:latin typeface="Courier New"/>
                <a:cs typeface="Courier New"/>
              </a:rPr>
              <a:t>"</a:t>
            </a:r>
            <a:endParaRPr lang="en-US" sz="1400" dirty="0">
              <a:solidFill>
                <a:srgbClr val="000000"/>
              </a:solidFill>
              <a:latin typeface="Courier New"/>
              <a:cs typeface="Courier New"/>
            </a:endParaRPr>
          </a:p>
          <a:p>
            <a:endParaRPr lang="en-US" sz="1400" dirty="0">
              <a:solidFill>
                <a:srgbClr val="000000"/>
              </a:solidFill>
              <a:latin typeface="Courier New"/>
              <a:cs typeface="Courier New"/>
            </a:endParaRPr>
          </a:p>
          <a:p>
            <a:r>
              <a:rPr lang="en-US" sz="1400" dirty="0" err="1">
                <a:solidFill>
                  <a:srgbClr val="2D961E"/>
                </a:solidFill>
                <a:latin typeface="Courier New"/>
                <a:cs typeface="Courier New"/>
              </a:rPr>
              <a:t>sigjmp_buf</a:t>
            </a:r>
            <a:r>
              <a:rPr lang="en-US" sz="1400" dirty="0">
                <a:solidFill>
                  <a:srgbClr val="000000"/>
                </a:solidFill>
                <a:latin typeface="Courier New"/>
                <a:cs typeface="Courier New"/>
              </a:rPr>
              <a:t> </a:t>
            </a:r>
            <a:r>
              <a:rPr lang="en-US" sz="1400" dirty="0" err="1">
                <a:solidFill>
                  <a:srgbClr val="C1651C"/>
                </a:solidFill>
                <a:latin typeface="Courier New"/>
                <a:cs typeface="Courier New"/>
              </a:rPr>
              <a:t>buf</a:t>
            </a:r>
            <a:r>
              <a:rPr lang="en-US" sz="1400" dirty="0">
                <a:solidFill>
                  <a:srgbClr val="000000"/>
                </a:solidFill>
                <a:latin typeface="Courier New"/>
                <a:cs typeface="Courier New"/>
              </a:rPr>
              <a:t>;</a:t>
            </a:r>
          </a:p>
          <a:p>
            <a:endParaRPr lang="en-US" sz="1400" dirty="0">
              <a:solidFill>
                <a:srgbClr val="000000"/>
              </a:solidFill>
              <a:latin typeface="Courier New"/>
              <a:cs typeface="Courier New"/>
            </a:endParaRPr>
          </a:p>
          <a:p>
            <a:r>
              <a:rPr lang="en-US" sz="1400" dirty="0">
                <a:solidFill>
                  <a:srgbClr val="2D961E"/>
                </a:solidFill>
                <a:latin typeface="Courier New"/>
                <a:cs typeface="Courier New"/>
              </a:rPr>
              <a:t>void</a:t>
            </a:r>
            <a:r>
              <a:rPr lang="en-US" sz="1400" dirty="0">
                <a:solidFill>
                  <a:srgbClr val="000000"/>
                </a:solidFill>
                <a:latin typeface="Courier New"/>
                <a:cs typeface="Courier New"/>
              </a:rPr>
              <a:t> </a:t>
            </a:r>
            <a:r>
              <a:rPr lang="en-US" sz="1400" dirty="0">
                <a:solidFill>
                  <a:srgbClr val="4A00FF"/>
                </a:solidFill>
                <a:latin typeface="Courier New"/>
                <a:cs typeface="Courier New"/>
              </a:rPr>
              <a:t>handler</a:t>
            </a:r>
            <a:r>
              <a:rPr lang="en-US" sz="1400" dirty="0">
                <a:solidFill>
                  <a:srgbClr val="000000"/>
                </a:solidFill>
                <a:latin typeface="Courier New"/>
                <a:cs typeface="Courier New"/>
              </a:rPr>
              <a:t>(</a:t>
            </a:r>
            <a:r>
              <a:rPr lang="en-US" sz="1400" dirty="0" err="1">
                <a:solidFill>
                  <a:srgbClr val="2D961E"/>
                </a:solidFill>
                <a:latin typeface="Courier New"/>
                <a:cs typeface="Courier New"/>
              </a:rPr>
              <a:t>int</a:t>
            </a:r>
            <a:r>
              <a:rPr lang="en-US" sz="1400" dirty="0">
                <a:solidFill>
                  <a:srgbClr val="000000"/>
                </a:solidFill>
                <a:latin typeface="Courier New"/>
                <a:cs typeface="Courier New"/>
              </a:rPr>
              <a:t> </a:t>
            </a:r>
            <a:r>
              <a:rPr lang="en-US" sz="1400" dirty="0">
                <a:solidFill>
                  <a:srgbClr val="C1651C"/>
                </a:solidFill>
                <a:latin typeface="Courier New"/>
                <a:cs typeface="Courier New"/>
              </a:rPr>
              <a:t>sig</a:t>
            </a:r>
            <a:r>
              <a:rPr lang="en-US" sz="1400" dirty="0">
                <a:solidFill>
                  <a:srgbClr val="000000"/>
                </a:solidFill>
                <a:latin typeface="Courier New"/>
                <a:cs typeface="Courier New"/>
              </a:rPr>
              <a:t>)</a:t>
            </a:r>
          </a:p>
          <a:p>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siglongjmp</a:t>
            </a:r>
            <a:r>
              <a:rPr lang="en-US" sz="1400" dirty="0">
                <a:solidFill>
                  <a:srgbClr val="000000"/>
                </a:solidFill>
                <a:latin typeface="Courier New"/>
                <a:cs typeface="Courier New"/>
              </a:rPr>
              <a:t>(</a:t>
            </a:r>
            <a:r>
              <a:rPr lang="en-US" sz="1400" dirty="0" err="1">
                <a:solidFill>
                  <a:srgbClr val="000000"/>
                </a:solidFill>
                <a:latin typeface="Courier New"/>
                <a:cs typeface="Courier New"/>
              </a:rPr>
              <a:t>buf</a:t>
            </a:r>
            <a:r>
              <a:rPr lang="en-US" sz="1400" dirty="0">
                <a:solidFill>
                  <a:srgbClr val="000000"/>
                </a:solidFill>
                <a:latin typeface="Courier New"/>
                <a:cs typeface="Courier New"/>
              </a:rPr>
              <a:t>, 1);</a:t>
            </a:r>
          </a:p>
          <a:p>
            <a:r>
              <a:rPr lang="en-US" sz="1400" dirty="0">
                <a:solidFill>
                  <a:srgbClr val="000000"/>
                </a:solidFill>
                <a:latin typeface="Courier New"/>
                <a:cs typeface="Courier New"/>
              </a:rPr>
              <a:t>}</a:t>
            </a:r>
          </a:p>
          <a:p>
            <a:endParaRPr lang="en-US" sz="1400" dirty="0">
              <a:solidFill>
                <a:srgbClr val="000000"/>
              </a:solidFill>
              <a:latin typeface="Courier New"/>
              <a:cs typeface="Courier New"/>
            </a:endParaRPr>
          </a:p>
          <a:p>
            <a:r>
              <a:rPr lang="en-US" sz="1400" dirty="0" err="1">
                <a:solidFill>
                  <a:srgbClr val="2D961E"/>
                </a:solidFill>
                <a:latin typeface="Courier New"/>
                <a:cs typeface="Courier New"/>
              </a:rPr>
              <a:t>int</a:t>
            </a:r>
            <a:r>
              <a:rPr lang="en-US" sz="1400" dirty="0">
                <a:solidFill>
                  <a:srgbClr val="000000"/>
                </a:solidFill>
                <a:latin typeface="Courier New"/>
                <a:cs typeface="Courier New"/>
              </a:rPr>
              <a:t> </a:t>
            </a:r>
            <a:r>
              <a:rPr lang="en-US" sz="1400" dirty="0">
                <a:solidFill>
                  <a:srgbClr val="4A00FF"/>
                </a:solidFill>
                <a:latin typeface="Courier New"/>
                <a:cs typeface="Courier New"/>
              </a:rPr>
              <a:t>main</a:t>
            </a:r>
            <a:r>
              <a:rPr lang="en-US" sz="1400" dirty="0">
                <a:solidFill>
                  <a:srgbClr val="000000"/>
                </a:solidFill>
                <a:latin typeface="Courier New"/>
                <a:cs typeface="Courier New"/>
              </a:rPr>
              <a:t>()</a:t>
            </a:r>
          </a:p>
          <a:p>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a:solidFill>
                  <a:srgbClr val="C200FF"/>
                </a:solidFill>
                <a:latin typeface="Courier New"/>
                <a:cs typeface="Courier New"/>
              </a:rPr>
              <a:t>if</a:t>
            </a:r>
            <a:r>
              <a:rPr lang="en-US" sz="1400" dirty="0">
                <a:solidFill>
                  <a:srgbClr val="000000"/>
                </a:solidFill>
                <a:latin typeface="Courier New"/>
                <a:cs typeface="Courier New"/>
              </a:rPr>
              <a:t> (!</a:t>
            </a:r>
            <a:r>
              <a:rPr lang="en-US" sz="1400" dirty="0" err="1">
                <a:solidFill>
                  <a:srgbClr val="000000"/>
                </a:solidFill>
                <a:latin typeface="Courier New"/>
                <a:cs typeface="Courier New"/>
              </a:rPr>
              <a:t>sigsetjmp</a:t>
            </a:r>
            <a:r>
              <a:rPr lang="en-US" sz="1400" dirty="0">
                <a:solidFill>
                  <a:srgbClr val="000000"/>
                </a:solidFill>
                <a:latin typeface="Courier New"/>
                <a:cs typeface="Courier New"/>
              </a:rPr>
              <a:t>(</a:t>
            </a:r>
            <a:r>
              <a:rPr lang="en-US" sz="1400" dirty="0" err="1">
                <a:solidFill>
                  <a:srgbClr val="000000"/>
                </a:solidFill>
                <a:latin typeface="Courier New"/>
                <a:cs typeface="Courier New"/>
              </a:rPr>
              <a:t>buf</a:t>
            </a:r>
            <a:r>
              <a:rPr lang="en-US" sz="1400" dirty="0">
                <a:solidFill>
                  <a:srgbClr val="000000"/>
                </a:solidFill>
                <a:latin typeface="Courier New"/>
                <a:cs typeface="Courier New"/>
              </a:rPr>
              <a:t>, 1)) {</a:t>
            </a:r>
          </a:p>
          <a:p>
            <a:r>
              <a:rPr lang="en-US" sz="1400" dirty="0">
                <a:solidFill>
                  <a:srgbClr val="000000"/>
                </a:solidFill>
                <a:latin typeface="Courier New"/>
                <a:cs typeface="Courier New"/>
              </a:rPr>
              <a:t>        Signal(SIGINT, handler);</a:t>
            </a: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Sio_puts</a:t>
            </a:r>
            <a:r>
              <a:rPr lang="en-US" sz="1400" dirty="0">
                <a:solidFill>
                  <a:srgbClr val="000000"/>
                </a:solidFill>
                <a:latin typeface="Courier New"/>
                <a:cs typeface="Courier New"/>
              </a:rPr>
              <a:t>(</a:t>
            </a:r>
            <a:r>
              <a:rPr lang="en-US" sz="1400" dirty="0">
                <a:solidFill>
                  <a:srgbClr val="9D206F"/>
                </a:solidFill>
                <a:latin typeface="Courier New"/>
                <a:cs typeface="Courier New"/>
              </a:rPr>
              <a:t>"starting\n"</a:t>
            </a:r>
            <a:r>
              <a:rPr lang="en-US" sz="1400" dirty="0">
                <a:solidFill>
                  <a:srgbClr val="000000"/>
                </a:solidFill>
                <a:latin typeface="Courier New"/>
                <a:cs typeface="Courier New"/>
              </a:rPr>
              <a:t>);</a:t>
            </a:r>
          </a:p>
          <a:p>
            <a:r>
              <a:rPr lang="en-US" sz="1400" dirty="0">
                <a:solidFill>
                  <a:srgbClr val="000000"/>
                </a:solidFill>
                <a:latin typeface="Courier New"/>
                <a:cs typeface="Courier New"/>
              </a:rPr>
              <a:t>    }</a:t>
            </a:r>
          </a:p>
          <a:p>
            <a:r>
              <a:rPr lang="hu-HU" sz="1400" dirty="0">
                <a:solidFill>
                  <a:srgbClr val="000000"/>
                </a:solidFill>
                <a:latin typeface="Courier New"/>
                <a:cs typeface="Courier New"/>
              </a:rPr>
              <a:t>    </a:t>
            </a:r>
            <a:r>
              <a:rPr lang="hu-HU" sz="1400" dirty="0">
                <a:solidFill>
                  <a:srgbClr val="C200FF"/>
                </a:solidFill>
                <a:latin typeface="Courier New"/>
                <a:cs typeface="Courier New"/>
              </a:rPr>
              <a:t>else</a:t>
            </a:r>
            <a:endParaRPr lang="hu-HU" sz="1400" dirty="0">
              <a:solidFill>
                <a:srgbClr val="000000"/>
              </a:solidFill>
              <a:latin typeface="Courier New"/>
              <a:cs typeface="Courier New"/>
            </a:endParaRP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Sio_puts</a:t>
            </a:r>
            <a:r>
              <a:rPr lang="en-US" sz="1400" dirty="0">
                <a:solidFill>
                  <a:srgbClr val="000000"/>
                </a:solidFill>
                <a:latin typeface="Courier New"/>
                <a:cs typeface="Courier New"/>
              </a:rPr>
              <a:t>(</a:t>
            </a:r>
            <a:r>
              <a:rPr lang="en-US" sz="1400" dirty="0">
                <a:solidFill>
                  <a:srgbClr val="9D206F"/>
                </a:solidFill>
                <a:latin typeface="Courier New"/>
                <a:cs typeface="Courier New"/>
              </a:rPr>
              <a:t>"restarting\n"</a:t>
            </a:r>
            <a:r>
              <a:rPr lang="en-US" sz="1400" dirty="0">
                <a:solidFill>
                  <a:srgbClr val="000000"/>
                </a:solidFill>
                <a:latin typeface="Courier New"/>
                <a:cs typeface="Courier New"/>
              </a:rPr>
              <a:t>);</a:t>
            </a:r>
          </a:p>
          <a:p>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r>
              <a:rPr lang="en-US" sz="1400" dirty="0">
                <a:solidFill>
                  <a:srgbClr val="C200FF"/>
                </a:solidFill>
                <a:latin typeface="Courier New"/>
                <a:cs typeface="Courier New"/>
              </a:rPr>
              <a:t>while</a:t>
            </a:r>
            <a:r>
              <a:rPr lang="en-US" sz="1400" dirty="0">
                <a:solidFill>
                  <a:srgbClr val="000000"/>
                </a:solidFill>
                <a:latin typeface="Courier New"/>
                <a:cs typeface="Courier New"/>
              </a:rPr>
              <a:t>(1) {</a:t>
            </a:r>
          </a:p>
          <a:p>
            <a:r>
              <a:rPr lang="nl-NL" sz="1400" dirty="0">
                <a:solidFill>
                  <a:srgbClr val="000000"/>
                </a:solidFill>
                <a:latin typeface="Courier New"/>
                <a:cs typeface="Courier New"/>
              </a:rPr>
              <a:t>	Sleep(1);</a:t>
            </a:r>
          </a:p>
          <a:p>
            <a:r>
              <a:rPr lang="nl-NL" sz="1400" dirty="0">
                <a:solidFill>
                  <a:srgbClr val="000000"/>
                </a:solidFill>
                <a:latin typeface="Courier New"/>
                <a:cs typeface="Courier New"/>
              </a:rPr>
              <a:t>	</a:t>
            </a:r>
            <a:r>
              <a:rPr lang="nl-NL" sz="1400" dirty="0" err="1">
                <a:solidFill>
                  <a:srgbClr val="000000"/>
                </a:solidFill>
                <a:latin typeface="Courier New"/>
                <a:cs typeface="Courier New"/>
              </a:rPr>
              <a:t>Sio_puts</a:t>
            </a:r>
            <a:r>
              <a:rPr lang="nl-NL" sz="1400" dirty="0">
                <a:solidFill>
                  <a:srgbClr val="000000"/>
                </a:solidFill>
                <a:latin typeface="Courier New"/>
                <a:cs typeface="Courier New"/>
              </a:rPr>
              <a:t>(</a:t>
            </a:r>
            <a:r>
              <a:rPr lang="nl-NL" sz="1400" dirty="0">
                <a:solidFill>
                  <a:srgbClr val="9D206F"/>
                </a:solidFill>
                <a:latin typeface="Courier New"/>
                <a:cs typeface="Courier New"/>
              </a:rPr>
              <a:t>"processing...\n"</a:t>
            </a:r>
            <a:r>
              <a:rPr lang="nl-NL" sz="1400" dirty="0">
                <a:solidFill>
                  <a:srgbClr val="000000"/>
                </a:solidFill>
                <a:latin typeface="Courier New"/>
                <a:cs typeface="Courier New"/>
              </a:rPr>
              <a:t>);</a:t>
            </a:r>
          </a:p>
          <a:p>
            <a:r>
              <a:rPr lang="nl-NL" sz="1400" dirty="0">
                <a:solidFill>
                  <a:srgbClr val="000000"/>
                </a:solidFill>
                <a:latin typeface="Courier New"/>
                <a:cs typeface="Courier New"/>
              </a:rPr>
              <a:t>    }</a:t>
            </a:r>
          </a:p>
          <a:p>
            <a:r>
              <a:rPr lang="nl-NL" sz="1400" dirty="0">
                <a:solidFill>
                  <a:srgbClr val="000000"/>
                </a:solidFill>
                <a:latin typeface="Courier New"/>
                <a:cs typeface="Courier New"/>
              </a:rPr>
              <a:t>    exit(0); </a:t>
            </a:r>
            <a:r>
              <a:rPr lang="nl-NL" sz="1400" dirty="0">
                <a:solidFill>
                  <a:srgbClr val="CB2418"/>
                </a:solidFill>
                <a:latin typeface="Courier New"/>
                <a:cs typeface="Courier New"/>
              </a:rPr>
              <a:t>/* Control never </a:t>
            </a:r>
            <a:r>
              <a:rPr lang="nl-NL" sz="1400" dirty="0" err="1">
                <a:solidFill>
                  <a:srgbClr val="CB2418"/>
                </a:solidFill>
                <a:latin typeface="Courier New"/>
                <a:cs typeface="Courier New"/>
              </a:rPr>
              <a:t>reaches</a:t>
            </a:r>
            <a:r>
              <a:rPr lang="nl-NL" sz="1400" dirty="0">
                <a:solidFill>
                  <a:srgbClr val="CB2418"/>
                </a:solidFill>
                <a:latin typeface="Courier New"/>
                <a:cs typeface="Courier New"/>
              </a:rPr>
              <a:t> </a:t>
            </a:r>
            <a:r>
              <a:rPr lang="nl-NL" sz="1400" dirty="0" err="1">
                <a:solidFill>
                  <a:srgbClr val="CB2418"/>
                </a:solidFill>
                <a:latin typeface="Courier New"/>
                <a:cs typeface="Courier New"/>
              </a:rPr>
              <a:t>here</a:t>
            </a:r>
            <a:r>
              <a:rPr lang="nl-NL" sz="1400" dirty="0">
                <a:solidFill>
                  <a:srgbClr val="CB2418"/>
                </a:solidFill>
                <a:latin typeface="Courier New"/>
                <a:cs typeface="Courier New"/>
              </a:rPr>
              <a:t> */</a:t>
            </a:r>
            <a:endParaRPr lang="nl-NL" sz="1400" dirty="0">
              <a:solidFill>
                <a:srgbClr val="000000"/>
              </a:solidFill>
              <a:latin typeface="Courier New"/>
              <a:cs typeface="Courier New"/>
            </a:endParaRPr>
          </a:p>
          <a:p>
            <a:r>
              <a:rPr lang="nl-NL" sz="1400" dirty="0">
                <a:solidFill>
                  <a:srgbClr val="000000"/>
                </a:solidFill>
                <a:latin typeface="Courier New"/>
                <a:cs typeface="Courier New"/>
              </a:rPr>
              <a:t>}</a:t>
            </a:r>
          </a:p>
        </p:txBody>
      </p:sp>
      <p:sp>
        <p:nvSpPr>
          <p:cNvPr id="21" name="TextBox 20"/>
          <p:cNvSpPr txBox="1"/>
          <p:nvPr/>
        </p:nvSpPr>
        <p:spPr>
          <a:xfrm>
            <a:off x="4572000" y="6412468"/>
            <a:ext cx="981872" cy="369332"/>
          </a:xfrm>
          <a:prstGeom prst="rect">
            <a:avLst/>
          </a:prstGeom>
          <a:noFill/>
        </p:spPr>
        <p:txBody>
          <a:bodyPr wrap="none" rtlCol="0">
            <a:spAutoFit/>
          </a:bodyPr>
          <a:lstStyle/>
          <a:p>
            <a:r>
              <a:rPr lang="en-US" sz="1800" dirty="0" err="1">
                <a:solidFill>
                  <a:srgbClr val="7F7F7F"/>
                </a:solidFill>
                <a:latin typeface="Calibri" pitchFamily="34" charset="0"/>
              </a:rPr>
              <a:t>restart.c</a:t>
            </a:r>
            <a:endParaRPr lang="en-US" sz="1800" dirty="0">
              <a:solidFill>
                <a:srgbClr val="7F7F7F"/>
              </a:solidFill>
              <a:latin typeface="Calibri" pitchFamily="34" charset="0"/>
            </a:endParaRPr>
          </a:p>
        </p:txBody>
      </p:sp>
      <p:grpSp>
        <p:nvGrpSpPr>
          <p:cNvPr id="23" name="Group 22"/>
          <p:cNvGrpSpPr/>
          <p:nvPr/>
        </p:nvGrpSpPr>
        <p:grpSpPr>
          <a:xfrm>
            <a:off x="4691063" y="2101840"/>
            <a:ext cx="3351431" cy="3046988"/>
            <a:chOff x="2563812" y="2101840"/>
            <a:chExt cx="3351431" cy="3046988"/>
          </a:xfrm>
        </p:grpSpPr>
        <p:sp>
          <p:nvSpPr>
            <p:cNvPr id="22" name="Rectangle 21"/>
            <p:cNvSpPr/>
            <p:nvPr/>
          </p:nvSpPr>
          <p:spPr>
            <a:xfrm>
              <a:off x="2563812" y="2101840"/>
              <a:ext cx="3303588" cy="3046988"/>
            </a:xfrm>
            <a:prstGeom prst="rect">
              <a:avLst/>
            </a:prstGeom>
            <a:solidFill>
              <a:srgbClr val="E0E0E0"/>
            </a:solidFill>
          </p:spPr>
          <p:txBody>
            <a:bodyPr wrap="square">
              <a:spAutoFit/>
            </a:bodyPr>
            <a:lstStyle/>
            <a:p>
              <a:r>
                <a:rPr lang="en-US" sz="1600" dirty="0" err="1">
                  <a:latin typeface="Courier New"/>
                  <a:cs typeface="Courier New"/>
                </a:rPr>
                <a:t>greatwhite</a:t>
              </a:r>
              <a:r>
                <a:rPr lang="en-US" sz="1600" dirty="0">
                  <a:latin typeface="Courier New"/>
                  <a:cs typeface="Courier New"/>
                </a:rPr>
                <a:t>&gt; ./restart</a:t>
              </a:r>
            </a:p>
            <a:p>
              <a:r>
                <a:rPr lang="en-US" sz="1600" dirty="0">
                  <a:latin typeface="Courier New"/>
                  <a:cs typeface="Courier New"/>
                </a:rPr>
                <a:t>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p:txBody>
        </p:sp>
        <p:grpSp>
          <p:nvGrpSpPr>
            <p:cNvPr id="3" name="Group 12"/>
            <p:cNvGrpSpPr>
              <a:grpSpLocks/>
            </p:cNvGrpSpPr>
            <p:nvPr/>
          </p:nvGrpSpPr>
          <p:grpSpPr bwMode="auto">
            <a:xfrm>
              <a:off x="4025897" y="3440113"/>
              <a:ext cx="1878013" cy="338138"/>
              <a:chOff x="3592" y="2524"/>
              <a:chExt cx="1183" cy="213"/>
            </a:xfrm>
          </p:grpSpPr>
          <p:sp>
            <p:nvSpPr>
              <p:cNvPr id="566278" name="Text Box 6"/>
              <p:cNvSpPr txBox="1">
                <a:spLocks noChangeArrowheads="1"/>
              </p:cNvSpPr>
              <p:nvPr/>
            </p:nvSpPr>
            <p:spPr bwMode="auto">
              <a:xfrm>
                <a:off x="4368" y="2524"/>
                <a:ext cx="407" cy="213"/>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sp>
            <p:nvSpPr>
              <p:cNvPr id="566279" name="Line 7"/>
              <p:cNvSpPr>
                <a:spLocks noChangeShapeType="1"/>
              </p:cNvSpPr>
              <p:nvPr/>
            </p:nvSpPr>
            <p:spPr bwMode="auto">
              <a:xfrm>
                <a:off x="3592" y="2668"/>
                <a:ext cx="824"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grpSp>
        <p:sp>
          <p:nvSpPr>
            <p:cNvPr id="566297" name="Line 25"/>
            <p:cNvSpPr>
              <a:spLocks noChangeShapeType="1"/>
            </p:cNvSpPr>
            <p:nvPr/>
          </p:nvSpPr>
          <p:spPr bwMode="auto">
            <a:xfrm>
              <a:off x="4026344" y="4511675"/>
              <a:ext cx="1242568"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sp>
          <p:nvSpPr>
            <p:cNvPr id="566296" name="Text Box 24"/>
            <p:cNvSpPr txBox="1">
              <a:spLocks noChangeArrowheads="1"/>
            </p:cNvSpPr>
            <p:nvPr/>
          </p:nvSpPr>
          <p:spPr bwMode="auto">
            <a:xfrm>
              <a:off x="5268912" y="4354512"/>
              <a:ext cx="646331" cy="338554"/>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304800" y="493712"/>
            <a:ext cx="8686800" cy="573088"/>
          </a:xfrm>
        </p:spPr>
        <p:txBody>
          <a:bodyPr/>
          <a:lstStyle/>
          <a:p>
            <a:r>
              <a:rPr lang="en-US"/>
              <a:t>Exceptional Control Flow</a:t>
            </a:r>
          </a:p>
        </p:txBody>
      </p:sp>
      <p:sp>
        <p:nvSpPr>
          <p:cNvPr id="474115" name="Rectangle 3"/>
          <p:cNvSpPr>
            <a:spLocks noGrp="1" noChangeArrowheads="1"/>
          </p:cNvSpPr>
          <p:nvPr>
            <p:ph type="body" idx="1"/>
          </p:nvPr>
        </p:nvSpPr>
        <p:spPr>
          <a:xfrm>
            <a:off x="303213" y="1282700"/>
            <a:ext cx="8281987" cy="5118100"/>
          </a:xfrm>
        </p:spPr>
        <p:txBody>
          <a:bodyPr/>
          <a:lstStyle/>
          <a:p>
            <a:r>
              <a:rPr lang="en-US" dirty="0"/>
              <a:t>Exists at all levels of a computer system</a:t>
            </a:r>
          </a:p>
          <a:p>
            <a:r>
              <a:rPr lang="en-US" dirty="0"/>
              <a:t>Low level mechanisms</a:t>
            </a:r>
          </a:p>
          <a:p>
            <a:pPr lvl="1"/>
            <a:r>
              <a:rPr lang="en-US" dirty="0"/>
              <a:t>1. </a:t>
            </a:r>
            <a:r>
              <a:rPr lang="en-US" b="1" dirty="0">
                <a:solidFill>
                  <a:srgbClr val="FF0000"/>
                </a:solidFill>
              </a:rPr>
              <a:t>Exceptions </a:t>
            </a:r>
          </a:p>
          <a:p>
            <a:pPr lvl="2"/>
            <a:r>
              <a:rPr lang="en-US" dirty="0"/>
              <a:t>Change in control flow in response to a system event </a:t>
            </a:r>
            <a:br>
              <a:rPr lang="en-US" dirty="0"/>
            </a:br>
            <a:r>
              <a:rPr lang="en-US" dirty="0"/>
              <a:t>(i.e.,  change in system state)</a:t>
            </a:r>
          </a:p>
          <a:p>
            <a:pPr lvl="2"/>
            <a:r>
              <a:rPr lang="en-US" dirty="0"/>
              <a:t>Implemented using combination of hardware and OS software	</a:t>
            </a:r>
          </a:p>
          <a:p>
            <a:r>
              <a:rPr lang="en-US" dirty="0"/>
              <a:t>Higher level mechanisms</a:t>
            </a:r>
          </a:p>
          <a:p>
            <a:pPr lvl="1"/>
            <a:r>
              <a:rPr lang="en-US" dirty="0"/>
              <a:t>2. </a:t>
            </a:r>
            <a:r>
              <a:rPr lang="en-US" b="1" dirty="0">
                <a:solidFill>
                  <a:srgbClr val="FF0000"/>
                </a:solidFill>
              </a:rPr>
              <a:t>Process context switch</a:t>
            </a:r>
          </a:p>
          <a:p>
            <a:pPr lvl="2"/>
            <a:r>
              <a:rPr lang="en-US" dirty="0"/>
              <a:t>Implemented by OS software and hardware timer</a:t>
            </a:r>
          </a:p>
          <a:p>
            <a:pPr lvl="1"/>
            <a:r>
              <a:rPr lang="en-US" dirty="0"/>
              <a:t>3. </a:t>
            </a:r>
            <a:r>
              <a:rPr lang="en-US" b="1" dirty="0">
                <a:solidFill>
                  <a:srgbClr val="FF0000"/>
                </a:solidFill>
              </a:rPr>
              <a:t>Signals</a:t>
            </a:r>
          </a:p>
          <a:p>
            <a:pPr lvl="2"/>
            <a:r>
              <a:rPr lang="en-US" dirty="0"/>
              <a:t>Implemented by OS software </a:t>
            </a:r>
          </a:p>
          <a:p>
            <a:pPr lvl="1"/>
            <a:r>
              <a:rPr lang="en-US" dirty="0"/>
              <a:t>4. </a:t>
            </a:r>
            <a:r>
              <a:rPr lang="en-US" b="1" dirty="0">
                <a:solidFill>
                  <a:srgbClr val="FF0000"/>
                </a:solidFill>
              </a:rPr>
              <a:t>Nonlocal jumps</a:t>
            </a:r>
            <a:r>
              <a:rPr lang="en-US" dirty="0"/>
              <a:t>: </a:t>
            </a:r>
            <a:r>
              <a:rPr lang="en-US" dirty="0" err="1">
                <a:latin typeface="Courier New"/>
                <a:cs typeface="Courier New"/>
              </a:rPr>
              <a:t>setjmp</a:t>
            </a:r>
            <a:r>
              <a:rPr lang="en-US" dirty="0">
                <a:latin typeface="Courier New"/>
                <a:cs typeface="Courier New"/>
              </a:rPr>
              <a:t>()</a:t>
            </a:r>
            <a:r>
              <a:rPr lang="en-US" dirty="0">
                <a:cs typeface="Courier New"/>
              </a:rPr>
              <a:t> and </a:t>
            </a:r>
            <a:r>
              <a:rPr lang="en-US" dirty="0" err="1">
                <a:latin typeface="Courier New"/>
                <a:cs typeface="Courier New"/>
              </a:rPr>
              <a:t>longjmp</a:t>
            </a:r>
            <a:r>
              <a:rPr lang="en-US" dirty="0">
                <a:latin typeface="Courier New"/>
                <a:cs typeface="Courier New"/>
              </a:rPr>
              <a:t>()</a:t>
            </a:r>
          </a:p>
          <a:p>
            <a:pPr lvl="2"/>
            <a:r>
              <a:rPr lang="en-US" dirty="0"/>
              <a:t>Implemented by C runtime library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41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41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41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41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41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41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41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41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411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41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rgbClr val="7F7F7F"/>
                </a:solidFill>
              </a:rPr>
              <a:t>Exceptional Control Flow</a:t>
            </a:r>
          </a:p>
          <a:p>
            <a:r>
              <a:rPr lang="en-US" dirty="0"/>
              <a:t>Exceptions</a:t>
            </a:r>
          </a:p>
          <a:p>
            <a:r>
              <a:rPr lang="en-US" dirty="0">
                <a:solidFill>
                  <a:schemeClr val="bg1">
                    <a:lumMod val="50000"/>
                  </a:schemeClr>
                </a:solidFill>
              </a:rPr>
              <a:t>Signals</a:t>
            </a:r>
          </a:p>
          <a:p>
            <a:r>
              <a:rPr lang="en-US" dirty="0">
                <a:solidFill>
                  <a:schemeClr val="bg1">
                    <a:lumMod val="50000"/>
                  </a:schemeClr>
                </a:solidFill>
              </a:rPr>
              <a:t>If we have time: Nonlocal Jumps</a:t>
            </a:r>
          </a:p>
        </p:txBody>
      </p:sp>
    </p:spTree>
    <p:extLst>
      <p:ext uri="{BB962C8B-B14F-4D97-AF65-F5344CB8AC3E}">
        <p14:creationId xmlns:p14="http://schemas.microsoft.com/office/powerpoint/2010/main" val="34469108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19822</TotalTime>
  <Words>6991</Words>
  <Application>Microsoft Office PowerPoint</Application>
  <PresentationFormat>On-screen Show (4:3)</PresentationFormat>
  <Paragraphs>1344</Paragraphs>
  <Slides>73</Slides>
  <Notes>58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Arial</vt:lpstr>
      <vt:lpstr>Arial Narrow</vt:lpstr>
      <vt:lpstr>Calibri</vt:lpstr>
      <vt:lpstr>Courier New</vt:lpstr>
      <vt:lpstr>Helvetica</vt:lpstr>
      <vt:lpstr>Menlo-Regular</vt:lpstr>
      <vt:lpstr>Noto Sans Symbols</vt:lpstr>
      <vt:lpstr>Times New Roman</vt:lpstr>
      <vt:lpstr>Wingdings</vt:lpstr>
      <vt:lpstr>Wingdings 2</vt:lpstr>
      <vt:lpstr>template2007</vt:lpstr>
      <vt:lpstr>Exceptional Control Flow  15-213/15-513: Introduction to Computer Systems 19th Lecture, July 13, 2023</vt:lpstr>
      <vt:lpstr>Today</vt:lpstr>
      <vt:lpstr>Problem with Simple Shell Example</vt:lpstr>
      <vt:lpstr>Printers Used to Catch on Fire</vt:lpstr>
      <vt:lpstr>Highly Exceptional Control Flow</vt:lpstr>
      <vt:lpstr>Control Flow</vt:lpstr>
      <vt:lpstr>Altering the Control Flow</vt:lpstr>
      <vt:lpstr>Exceptional Control Flow</vt:lpstr>
      <vt:lpstr>Today</vt:lpstr>
      <vt:lpstr>Exceptions</vt:lpstr>
      <vt:lpstr>Exception Tables</vt:lpstr>
      <vt:lpstr>Taxonomy of Hardware ECF</vt:lpstr>
      <vt:lpstr>Asynchronous Exceptions (Interrupts)</vt:lpstr>
      <vt:lpstr>Synchronous Exceptions</vt:lpstr>
      <vt:lpstr>System Calls</vt:lpstr>
      <vt:lpstr>System Call Example: Opening File</vt:lpstr>
      <vt:lpstr>System Call Example: Opening File</vt:lpstr>
      <vt:lpstr>Fault Example: Page Fault</vt:lpstr>
      <vt:lpstr>Fault Example: Invalid Memory Reference</vt:lpstr>
      <vt:lpstr>Quiz</vt:lpstr>
      <vt:lpstr>Today</vt:lpstr>
      <vt:lpstr>ECF Exists at All Levels of a System</vt:lpstr>
      <vt:lpstr>Problem with Simple Shell Example</vt:lpstr>
      <vt:lpstr>ECF to the Rescue!</vt:lpstr>
      <vt:lpstr>Signals</vt:lpstr>
      <vt:lpstr>Signal Concepts: Sending a Signal</vt:lpstr>
      <vt:lpstr>Signal Concepts: Sending a Signal</vt:lpstr>
      <vt:lpstr>Signal Concepts: Sending a Signal</vt:lpstr>
      <vt:lpstr>Signal Concepts: Sending a Signal</vt:lpstr>
      <vt:lpstr>Signal Concepts: Sending a Signal</vt:lpstr>
      <vt:lpstr>Signal Concepts: Sending a Signal</vt:lpstr>
      <vt:lpstr>Signal Concepts: Receiving a Signal</vt:lpstr>
      <vt:lpstr>Signal Concepts: Pending and Blocked Signals</vt:lpstr>
      <vt:lpstr>Signal Concepts: Pending/Blocked Bits </vt:lpstr>
      <vt:lpstr>Signal Concepts: Sending a Signal</vt:lpstr>
      <vt:lpstr>Sending Signals: Process Groups</vt:lpstr>
      <vt:lpstr>Sending Signals with /bin/kill Program</vt:lpstr>
      <vt:lpstr>Sending Signals from the Keyboard</vt:lpstr>
      <vt:lpstr>Example of ctrl-c and ctrl-z</vt:lpstr>
      <vt:lpstr>Sending Signals with kill Function</vt:lpstr>
      <vt:lpstr>Receiving Signals</vt:lpstr>
      <vt:lpstr>Receiving Signals</vt:lpstr>
      <vt:lpstr>Default Actions</vt:lpstr>
      <vt:lpstr>Installing Signal Handlers</vt:lpstr>
      <vt:lpstr>Signal Handling Example</vt:lpstr>
      <vt:lpstr>Signals Handlers as Concurrent Flows</vt:lpstr>
      <vt:lpstr>Another View of Signal Handlers as Concurrent Flows</vt:lpstr>
      <vt:lpstr>Nested Signal Handlers </vt:lpstr>
      <vt:lpstr>Blocking and Unblocking Signals </vt:lpstr>
      <vt:lpstr>Temporarily Blocking Signals</vt:lpstr>
      <vt:lpstr>Safe Signal Handling</vt:lpstr>
      <vt:lpstr>Guidelines for Writing Safe Handlers </vt:lpstr>
      <vt:lpstr>Async-Signal-Safety </vt:lpstr>
      <vt:lpstr>Safe Formatted Output: Option #1</vt:lpstr>
      <vt:lpstr>Safe Formatted Output: Option #2</vt:lpstr>
      <vt:lpstr>Correct Signal Handling</vt:lpstr>
      <vt:lpstr>Correct Signal Handling</vt:lpstr>
      <vt:lpstr>Synchronizing Flows to Avoid Races</vt:lpstr>
      <vt:lpstr>Synchronizing Flows to Avoid Races</vt:lpstr>
      <vt:lpstr>Corrected Shell Program Without Race</vt:lpstr>
      <vt:lpstr>Explicitly Waiting for Signals</vt:lpstr>
      <vt:lpstr>Explicitly Waiting for Signals</vt:lpstr>
      <vt:lpstr>Explicitly Waiting for Signals</vt:lpstr>
      <vt:lpstr>Waiting for Signals with sigsuspend</vt:lpstr>
      <vt:lpstr>Waiting for Signals with sigsuspend</vt:lpstr>
      <vt:lpstr>Today</vt:lpstr>
      <vt:lpstr>Nonlocal Jumps: setjmp/longjmp</vt:lpstr>
      <vt:lpstr>setjmp/longjmp (cont)</vt:lpstr>
      <vt:lpstr>setjmp/longjmp Example</vt:lpstr>
      <vt:lpstr>setjmp/longjmp Example (cont)</vt:lpstr>
      <vt:lpstr>Limitations of Nonlocal Jumps</vt:lpstr>
      <vt:lpstr>Limitations of Long Jumps (cont.)</vt:lpstr>
      <vt:lpstr>Putting It All Together: A Program  That Restarts Itself When ctrl-c’d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Brian Railing</cp:lastModifiedBy>
  <cp:revision>700</cp:revision>
  <cp:lastPrinted>1999-09-20T15:19:18Z</cp:lastPrinted>
  <dcterms:created xsi:type="dcterms:W3CDTF">2011-10-11T15:51:12Z</dcterms:created>
  <dcterms:modified xsi:type="dcterms:W3CDTF">2023-07-14T17:54:00Z</dcterms:modified>
</cp:coreProperties>
</file>