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311" r:id="rId12"/>
    <p:sldId id="312" r:id="rId13"/>
    <p:sldId id="313" r:id="rId14"/>
    <p:sldId id="308" r:id="rId15"/>
    <p:sldId id="315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4C993-7F9D-4F91-85E0-3AF41BB5A59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F05A6-31D9-49F8-8E18-38B2614A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Shape 86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5024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0" y="1708013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1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8787" y="371182"/>
            <a:ext cx="10121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307291" y="-1416050"/>
            <a:ext cx="4972050" cy="10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51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7681914" y="1824039"/>
            <a:ext cx="6105525" cy="291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748898" y="-991129"/>
            <a:ext cx="6105525" cy="854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66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 preserve="1">
  <p:cSld name="Title, Content, and 2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50901" y="1362075"/>
            <a:ext cx="5162551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16651" y="1362076"/>
            <a:ext cx="5162549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6216651" y="3924301"/>
            <a:ext cx="5162549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93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 preserve="1">
  <p:cSld name="Title, Text,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50901" y="1362075"/>
            <a:ext cx="5162551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216651" y="1362075"/>
            <a:ext cx="5162549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9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6025" y="435678"/>
            <a:ext cx="1012279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29167" y="1362075"/>
            <a:ext cx="10528300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64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4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98787" y="371182"/>
            <a:ext cx="10121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50901" y="1362075"/>
            <a:ext cx="5162551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216651" y="1362075"/>
            <a:ext cx="5162549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02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7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539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20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98787" y="371182"/>
            <a:ext cx="10121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29167" y="1362075"/>
            <a:ext cx="10528300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10530418" y="-26987"/>
            <a:ext cx="1746249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1774458" y="6611780"/>
            <a:ext cx="4514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-21375" y="6629401"/>
            <a:ext cx="619912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563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cmu.edu/~213/oldexams/final-f11-sol.txt" TargetMode="External"/><Relationship Id="rId4" Type="http://schemas.openxmlformats.org/officeDocument/2006/relationships/hyperlink" Target="http://www.cs.cmu.edu/~213/oldexams/final-f11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libc/manual/html_node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2209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System-Level I/O: Supplemental Slides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10, 2022</a:t>
            </a:r>
            <a:endParaRPr sz="20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533AB-046E-DBD7-CAC6-76D0F11037E2}"/>
              </a:ext>
            </a:extLst>
          </p:cNvPr>
          <p:cNvSpPr txBox="1"/>
          <p:nvPr/>
        </p:nvSpPr>
        <p:spPr>
          <a:xfrm>
            <a:off x="2363135" y="4147203"/>
            <a:ext cx="461141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Dave Andersen (15-213)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Zack Weinberg (15-213)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 (15-513)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David Varodayan (14-513)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1881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RIO Example</a:t>
            </a: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903414" y="1220788"/>
            <a:ext cx="8307387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Copying the lines of a text file from standard input to standard output</a:t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2368118" y="2286001"/>
            <a:ext cx="7004482" cy="3293209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**argv) 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rio_t rio;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buf[MAXLINE];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Rio_readinitb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(&amp;rio, STDIN_FILENO);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while((n = 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(&amp;rio, buf, MAXLINE)) != 0) 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Rio_writen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(STDOUT_FILENO, buf, n);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8079758" y="5209877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cpfile.c</a:t>
            </a:r>
            <a:endParaRPr b="1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title"/>
          </p:nvPr>
        </p:nvSpPr>
        <p:spPr>
          <a:xfrm>
            <a:off x="1932908" y="457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Fun with File Descriptors (1)</a:t>
            </a:r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1979612" y="5546124"/>
            <a:ext cx="830738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What would this program print for file containing “abcde”?</a:t>
            </a:r>
            <a:endParaRPr/>
          </a:p>
          <a:p>
            <a:pPr marL="342900" indent="-251459">
              <a:buNone/>
            </a:pPr>
            <a:endParaRPr/>
          </a:p>
        </p:txBody>
      </p:sp>
      <p:sp>
        <p:nvSpPr>
          <p:cNvPr id="884" name="Shape 884"/>
          <p:cNvSpPr txBox="1"/>
          <p:nvPr/>
        </p:nvSpPr>
        <p:spPr>
          <a:xfrm>
            <a:off x="2057400" y="1295401"/>
            <a:ext cx="6849952" cy="403187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fd1, fd2, fd3;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c1, c2, c3;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*fname = argv[1];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fd1 = Open(fname, O_RDONLY, 0);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fd2 = Open(fname, O_RDONLY, 0);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fd3 = Open(fname, O_RDONLY, 0);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Dup2(fd2, fd3);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Read(fd1, &amp;c1, 1);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Read(fd2, &amp;c2, 1);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Read(fd3, &amp;c3, 1);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printf("c1 = %c, c2 = %c, c3 = %c\n", c1, c2, c3);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85" name="Shape 885"/>
          <p:cNvSpPr txBox="1"/>
          <p:nvPr/>
        </p:nvSpPr>
        <p:spPr>
          <a:xfrm>
            <a:off x="7475988" y="4957941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ffiles1.c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title"/>
          </p:nvPr>
        </p:nvSpPr>
        <p:spPr>
          <a:xfrm>
            <a:off x="1881019" y="3810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Fun with File Descriptors (2)</a:t>
            </a:r>
            <a:endParaRPr/>
          </a:p>
        </p:txBody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1895174" y="6248400"/>
            <a:ext cx="830738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What would this program print for file containing “abcde”?</a:t>
            </a:r>
            <a:endParaRPr/>
          </a:p>
        </p:txBody>
      </p:sp>
      <p:sp>
        <p:nvSpPr>
          <p:cNvPr id="892" name="Shape 892"/>
          <p:cNvSpPr txBox="1"/>
          <p:nvPr/>
        </p:nvSpPr>
        <p:spPr>
          <a:xfrm>
            <a:off x="2005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fd1;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 = getpid() &amp; 0x1;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c1, c2;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*fname = argv[1];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fd1 = Open(fname, O_RDONLY, 0);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Read(fd1, &amp;c1, 1);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(fork()) {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Parent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sleep(s);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Read(fd1, &amp;c2, 1);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printf("Parent: c1 = %c, c2 = %c\n", c1, c2);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Child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sleep(1-s);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Read(fd1, &amp;c2, 1);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printf("Child: c1 = %c, c2 = %c\n", c1, c2);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93" name="Shape 893"/>
          <p:cNvSpPr txBox="1"/>
          <p:nvPr/>
        </p:nvSpPr>
        <p:spPr>
          <a:xfrm>
            <a:off x="7208738" y="5802868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ffiles2.c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>
            <a:spLocks noGrp="1"/>
          </p:cNvSpPr>
          <p:nvPr>
            <p:ph type="title"/>
          </p:nvPr>
        </p:nvSpPr>
        <p:spPr>
          <a:xfrm>
            <a:off x="1881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Fun with File Descriptors (3)</a:t>
            </a:r>
            <a:endParaRPr/>
          </a:p>
        </p:txBody>
      </p:sp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1895174" y="5029200"/>
            <a:ext cx="830738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What would be the contents of the resulting file?</a:t>
            </a:r>
            <a:endParaRPr/>
          </a:p>
          <a:p>
            <a:pPr marL="342900" indent="-251459">
              <a:buNone/>
            </a:pP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x="1997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fd1, fd2, fd3;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*fname = argv[1];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fd1 = Open(fname, O_CREAT|O_TRUNC|O_RDWR, S_IRUSR|S_IWUSR);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Write(fd1, "pqrs", 4);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fd3 = Open(fname, O_APPEND|O_WRONLY, 0);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Write(fd3, "jklmn", 5);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fd2 = dup(fd1);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Allocates descriptor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Write(fd2, "wxyz", 4);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Write(fd3, "ef", 2);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01" name="Shape 901"/>
          <p:cNvSpPr txBox="1"/>
          <p:nvPr/>
        </p:nvSpPr>
        <p:spPr>
          <a:xfrm>
            <a:off x="8527146" y="4431268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ffiles3.c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1881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I/O Questions in Exams</a:t>
            </a:r>
            <a:endParaRPr/>
          </a:p>
        </p:txBody>
      </p:sp>
      <p:pic>
        <p:nvPicPr>
          <p:cNvPr id="863" name="Shape 8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295400"/>
            <a:ext cx="71437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Shape 864"/>
          <p:cNvSpPr/>
          <p:nvPr/>
        </p:nvSpPr>
        <p:spPr>
          <a:xfrm>
            <a:off x="7923944" y="5986046"/>
            <a:ext cx="24392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Fall 2011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model solution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5791200" y="4343400"/>
            <a:ext cx="4572000" cy="156966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10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 </a:t>
            </a:r>
            <a:b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Output: buf = foobar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DA10-7C0A-4141-8676-BA921E45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0D761-B19F-46D5-BB07-A82436BE9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Unix I/O calls will fail if applied to a directory</a:t>
            </a:r>
          </a:p>
          <a:p>
            <a:pPr lvl="1"/>
            <a:r>
              <a:rPr lang="en-US" dirty="0"/>
              <a:t>You can open() with special flags, but you can’t read() or write()!</a:t>
            </a:r>
          </a:p>
          <a:p>
            <a:pPr lvl="1"/>
            <a:r>
              <a:rPr lang="en-US" dirty="0"/>
              <a:t>There’s a special API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dirent.h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just for directories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hape 908">
            <a:extLst>
              <a:ext uri="{FF2B5EF4-FFF2-40B4-BE49-F238E27FC236}">
                <a16:creationId xmlns:a16="http://schemas.microsoft.com/office/drawing/2014/main" id="{752406BE-CBE2-412C-B3A6-0C6241E3D6F2}"/>
              </a:ext>
            </a:extLst>
          </p:cNvPr>
          <p:cNvSpPr txBox="1"/>
          <p:nvPr/>
        </p:nvSpPr>
        <p:spPr>
          <a:xfrm>
            <a:off x="2463115" y="2607277"/>
            <a:ext cx="5646739" cy="403187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types.h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dirent.h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DIR *directory;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*de;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(!(directory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opendir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dir_name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error("Failed to open directory");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(0 != (de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readdir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(directory))) {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("Found file: %s\n", de-&gt;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d_name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closedir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(directory);</a:t>
            </a:r>
            <a:endParaRPr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27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title"/>
          </p:nvPr>
        </p:nvSpPr>
        <p:spPr>
          <a:xfrm>
            <a:off x="1905001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For Further Information</a:t>
            </a:r>
            <a:endParaRPr/>
          </a:p>
        </p:txBody>
      </p:sp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1920876" y="1143000"/>
            <a:ext cx="85185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The Unix bible:</a:t>
            </a:r>
            <a:endParaRPr dirty="0"/>
          </a:p>
          <a:p>
            <a:pPr marL="742950" lvl="1" indent="-285750"/>
            <a:r>
              <a:rPr lang="en-US" dirty="0"/>
              <a:t>W. Richard  Stevens &amp; Stephen A. Rago, </a:t>
            </a:r>
            <a:r>
              <a:rPr lang="en-US" b="1" i="1" dirty="0"/>
              <a:t>Advanced Programming in the Unix Environment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Edition, Addison Wesley, 2005</a:t>
            </a:r>
            <a:endParaRPr dirty="0"/>
          </a:p>
          <a:p>
            <a:pPr marL="1143000" lvl="2" indent="-228600"/>
            <a:r>
              <a:rPr lang="en-US" sz="1800" dirty="0"/>
              <a:t>Updated from Stevens’s 1993 classic text</a:t>
            </a:r>
            <a:endParaRPr sz="1800" dirty="0"/>
          </a:p>
          <a:p>
            <a:pPr marL="342900" indent="-342900">
              <a:buNone/>
            </a:pPr>
            <a:endParaRPr dirty="0"/>
          </a:p>
          <a:p>
            <a:pPr marL="342900" indent="-342900"/>
            <a:r>
              <a:rPr lang="en-US" dirty="0"/>
              <a:t>The Linux bible:</a:t>
            </a:r>
            <a:endParaRPr dirty="0"/>
          </a:p>
          <a:p>
            <a:pPr marL="742950" lvl="1" indent="-285750"/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The Linux Programming Interface, No Starch Press, 2010</a:t>
            </a:r>
            <a:endParaRPr dirty="0"/>
          </a:p>
          <a:p>
            <a:pPr marL="1143000" lvl="2" indent="-228600"/>
            <a:r>
              <a:rPr lang="en-US" sz="1800" dirty="0"/>
              <a:t>Encyclopedic and authoritative</a:t>
            </a:r>
          </a:p>
          <a:p>
            <a:pPr marL="1143000" lvl="2" indent="-228600"/>
            <a:endParaRPr lang="en-US" dirty="0"/>
          </a:p>
          <a:p>
            <a:pPr marL="228600" indent="-228600"/>
            <a:r>
              <a:rPr lang="en-US" dirty="0"/>
              <a:t> The GNU C Library Reference Manual</a:t>
            </a:r>
          </a:p>
          <a:p>
            <a:pPr marL="685800" lvl="1" indent="-228600"/>
            <a:r>
              <a:rPr lang="en-US" dirty="0">
                <a:hlinkClick r:id="rId3"/>
              </a:rPr>
              <a:t>https://www.gnu.org/software/libc/manual/html_node/index.html</a:t>
            </a:r>
            <a:endParaRPr lang="en-US" dirty="0"/>
          </a:p>
          <a:p>
            <a:pPr marL="1143000" lvl="2" indent="-228600"/>
            <a:r>
              <a:rPr lang="en-US" sz="1800" dirty="0"/>
              <a:t>Encyclopedic, well-written</a:t>
            </a:r>
          </a:p>
          <a:p>
            <a:pPr marL="1143000" lvl="2" indent="-228600"/>
            <a:r>
              <a:rPr lang="en-US" sz="1800" dirty="0"/>
              <a:t>Not updated recently, but most of this stuff is old so it doesn’t matter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4A52-E870-4986-A54F-7785CBD5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4E70A-0E16-4BF7-BBB6-24C52A9A6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RIO package (very helpful for proxy lab)</a:t>
            </a:r>
          </a:p>
          <a:p>
            <a:r>
              <a:rPr lang="en-US" dirty="0"/>
              <a:t>More file descriptor examples</a:t>
            </a:r>
          </a:p>
          <a:p>
            <a:r>
              <a:rPr lang="en-US" dirty="0"/>
              <a:t>Books with more detail (</a:t>
            </a:r>
            <a:r>
              <a:rPr lang="en-US" i="1" dirty="0"/>
              <a:t>lots</a:t>
            </a:r>
            <a:r>
              <a:rPr lang="en-US" dirty="0"/>
              <a:t> more detail) </a:t>
            </a:r>
          </a:p>
        </p:txBody>
      </p:sp>
    </p:spTree>
    <p:extLst>
      <p:ext uri="{BB962C8B-B14F-4D97-AF65-F5344CB8AC3E}">
        <p14:creationId xmlns:p14="http://schemas.microsoft.com/office/powerpoint/2010/main" val="3911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881018" y="435678"/>
            <a:ext cx="87107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The RIO Package </a:t>
            </a:r>
            <a:r>
              <a:rPr lang="en-US">
                <a:solidFill>
                  <a:srgbClr val="606060"/>
                </a:solidFill>
              </a:rPr>
              <a:t>(15-213/CS:APP Package)</a:t>
            </a:r>
            <a:endParaRPr>
              <a:solidFill>
                <a:srgbClr val="606060"/>
              </a:solidFill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920876" y="1362075"/>
            <a:ext cx="83661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RIO is a set of wrappers that provide efficient and robust I/O in apps, such as network programs that are subject to short counts</a:t>
            </a:r>
            <a:endParaRPr/>
          </a:p>
          <a:p>
            <a:pPr marL="342900" indent="-251459">
              <a:buNone/>
            </a:pPr>
            <a:endParaRPr/>
          </a:p>
          <a:p>
            <a:pPr marL="342900" indent="-342900"/>
            <a:r>
              <a:rPr lang="en-US"/>
              <a:t>RIO provides two different kinds of functions</a:t>
            </a:r>
            <a:endParaRPr/>
          </a:p>
          <a:p>
            <a:pPr marL="742950" lvl="1" indent="-285750"/>
            <a:r>
              <a:rPr lang="en-US"/>
              <a:t>Unbuffered input and output of binary data</a:t>
            </a:r>
            <a:endParaRPr/>
          </a:p>
          <a:p>
            <a:pPr marL="1143000" lvl="2" indent="-228600"/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lang="en-US"/>
              <a:t> and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rio_writen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/>
            <a:r>
              <a:rPr lang="en-US"/>
              <a:t>Buffered input of text lines and binary data</a:t>
            </a:r>
            <a:endParaRPr/>
          </a:p>
          <a:p>
            <a:pPr marL="1143000" lvl="2" indent="-228600"/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r>
              <a:rPr lang="en-US"/>
              <a:t> and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/>
            <a:r>
              <a:rPr lang="en-US"/>
              <a:t>Buffered RIO routines are thread-safe and can be interleaved arbitrarily on the same descriptor</a:t>
            </a:r>
            <a:endParaRPr/>
          </a:p>
          <a:p>
            <a:pPr marL="1143000" lvl="2" indent="-127000">
              <a:buNone/>
            </a:pPr>
            <a:endParaRPr/>
          </a:p>
          <a:p>
            <a:pPr marL="342900" indent="-342900"/>
            <a:r>
              <a:rPr lang="en-US"/>
              <a:t>Download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http://csapp.cs.cmu.edu/3e/code.html</a:t>
            </a:r>
            <a:r>
              <a:rPr lang="en-US"/>
              <a:t>  </a:t>
            </a:r>
            <a:endParaRPr/>
          </a:p>
          <a:p>
            <a:pPr marL="742950" lvl="1" indent="-285750">
              <a:buNone/>
            </a:pPr>
            <a:r>
              <a:rPr lang="en-US"/>
              <a:t>→  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src/csapp.c </a:t>
            </a:r>
            <a:r>
              <a:rPr lang="en-US"/>
              <a:t>and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include/csapp.h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881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Unbuffered RIO Input and Output</a:t>
            </a: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890714" y="1220788"/>
            <a:ext cx="8701087" cy="518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Same interface as Unix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/>
          </a:p>
          <a:p>
            <a:pPr marL="342900" indent="-342900"/>
            <a:r>
              <a:rPr lang="en-US"/>
              <a:t>Especially useful for transferring data on network sockets</a:t>
            </a:r>
            <a:endParaRPr/>
          </a:p>
          <a:p>
            <a:pPr marL="742950" lvl="1" indent="-146050"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46050"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46050"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46050"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46050"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46050"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/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returns short count only if it encounters EOF</a:t>
            </a:r>
            <a:endParaRPr/>
          </a:p>
          <a:p>
            <a:pPr marL="1143000" lvl="2" indent="-228600"/>
            <a:r>
              <a:rPr lang="en-US"/>
              <a:t>Only use it when you know how many bytes to read</a:t>
            </a:r>
            <a:endParaRPr/>
          </a:p>
          <a:p>
            <a:pPr marL="742950" lvl="1" indent="-285750"/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rio_writen </a:t>
            </a:r>
            <a:r>
              <a:rPr lang="en-US"/>
              <a:t>never returns a short count</a:t>
            </a:r>
            <a:endParaRPr/>
          </a:p>
          <a:p>
            <a:pPr marL="742950" lvl="1" indent="-285750"/>
            <a:r>
              <a:rPr lang="en-US"/>
              <a:t>Calls to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lang="en-US" b="1"/>
              <a:t> </a:t>
            </a:r>
            <a:r>
              <a:rPr lang="en-US"/>
              <a:t>and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rio_writen</a:t>
            </a:r>
            <a:r>
              <a:rPr lang="en-US" b="1"/>
              <a:t> </a:t>
            </a:r>
            <a:r>
              <a:rPr lang="en-US"/>
              <a:t>can be interleaved arbitrarily on the same descriptor</a:t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2342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rio_readn(int fd, void *usrbuf, size_t n);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rio_writen(int fd, void *usrbuf, size_t n);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6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Return: num. bytes transferred if OK,</a:t>
            </a:r>
            <a:r>
              <a:rPr lang="en-US" sz="1600" b="1" i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6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 on EOF (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lang="en-US" sz="16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only), -1 on error</a:t>
            </a:r>
            <a:r>
              <a:rPr lang="en-US" sz="1600" b="1" i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752601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Implementation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1881018" y="990600"/>
            <a:ext cx="8710782" cy="5755422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/>
          </a:p>
          <a:p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* rio_readn - Robustly read n bytes (unbuffered)</a:t>
            </a:r>
            <a:endParaRPr/>
          </a:p>
          <a:p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rio_readn(int fd, void *usrbuf, size_t n) 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nleft = n;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ssize_t nread;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*bufp = usrbuf;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while (nleft &gt; 0)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((nread =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(fd, bufp, nleft)) &lt; 0) {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 (errno == EINTR)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Interrupted by sig handler return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nread = 0;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and call read() again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else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-1;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errno set by read() */ 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 if (nread == 0)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break;       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EOF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nleft -= nread;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bufp += nread;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(n - nleft);  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Return &gt;= 0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9437480" y="6376690"/>
            <a:ext cx="1154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csapp.c</a:t>
            </a:r>
            <a:endParaRPr b="1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881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Buffered RIO Input Functions</a:t>
            </a:r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886936" y="1219200"/>
            <a:ext cx="8307388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Efficiently read text lines and binary data from a file partially cached in an internal memory buffer</a:t>
            </a:r>
            <a:endParaRPr/>
          </a:p>
          <a:p>
            <a:pPr marL="342900" indent="-251459">
              <a:spcBef>
                <a:spcPts val="0"/>
              </a:spcBef>
              <a:buNone/>
            </a:pPr>
            <a:endParaRPr/>
          </a:p>
          <a:p>
            <a:pPr marL="342900" indent="-251459">
              <a:spcBef>
                <a:spcPts val="0"/>
              </a:spcBef>
              <a:buNone/>
            </a:pPr>
            <a:endParaRPr/>
          </a:p>
          <a:p>
            <a:pPr marL="342900" indent="-251459">
              <a:spcBef>
                <a:spcPts val="0"/>
              </a:spcBef>
              <a:buNone/>
            </a:pPr>
            <a:endParaRPr/>
          </a:p>
          <a:p>
            <a:pPr marL="342900" indent="-251459">
              <a:spcBef>
                <a:spcPts val="0"/>
              </a:spcBef>
              <a:buNone/>
            </a:pPr>
            <a:endParaRPr/>
          </a:p>
          <a:p>
            <a:pPr marL="342900" indent="-251459">
              <a:spcBef>
                <a:spcPts val="0"/>
              </a:spcBef>
              <a:buNone/>
            </a:pPr>
            <a:endParaRPr/>
          </a:p>
          <a:p>
            <a:pPr marL="742950" lvl="1" indent="-14605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spcBef>
                <a:spcPts val="0"/>
              </a:spcBef>
            </a:pP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r>
              <a:rPr lang="en-US"/>
              <a:t> reads a </a:t>
            </a:r>
            <a:r>
              <a:rPr lang="en-US" b="1" i="1">
                <a:solidFill>
                  <a:srgbClr val="0070C0"/>
                </a:solidFill>
              </a:rPr>
              <a:t>text line</a:t>
            </a:r>
            <a:r>
              <a:rPr lang="en-US"/>
              <a:t> of up to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maxlen</a:t>
            </a:r>
            <a:r>
              <a:rPr lang="en-US"/>
              <a:t> bytes from file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/>
              <a:t> and stores the line in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usrbuf</a:t>
            </a:r>
            <a:endParaRPr b="1"/>
          </a:p>
          <a:p>
            <a:pPr marL="1143000" lvl="2" indent="-228600">
              <a:spcBef>
                <a:spcPts val="0"/>
              </a:spcBef>
            </a:pPr>
            <a:r>
              <a:rPr lang="en-US"/>
              <a:t>Especially useful for reading text lines from network sockets</a:t>
            </a:r>
            <a:endParaRPr/>
          </a:p>
          <a:p>
            <a:pPr marL="742950" lvl="1" indent="-285750">
              <a:spcBef>
                <a:spcPts val="0"/>
              </a:spcBef>
            </a:pPr>
            <a:r>
              <a:rPr lang="en-US"/>
              <a:t>Stopping conditions</a:t>
            </a:r>
            <a:endParaRPr/>
          </a:p>
          <a:p>
            <a:pPr marL="1143000" lvl="2" indent="-228600">
              <a:spcBef>
                <a:spcPts val="0"/>
              </a:spcBef>
            </a:pPr>
            <a:r>
              <a:rPr lang="en-US"/>
              <a:t>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maxlen</a:t>
            </a:r>
            <a:r>
              <a:rPr lang="en-US"/>
              <a:t> bytes read</a:t>
            </a:r>
            <a:endParaRPr/>
          </a:p>
          <a:p>
            <a:pPr marL="1143000" lvl="2" indent="-228600">
              <a:spcBef>
                <a:spcPts val="0"/>
              </a:spcBef>
            </a:pPr>
            <a:r>
              <a:rPr lang="en-US"/>
              <a:t>EOF encountered</a:t>
            </a:r>
            <a:endParaRPr/>
          </a:p>
          <a:p>
            <a:pPr marL="1143000" lvl="2" indent="-228600">
              <a:spcBef>
                <a:spcPts val="0"/>
              </a:spcBef>
            </a:pPr>
            <a:r>
              <a:rPr lang="en-US"/>
              <a:t>Newline (‘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/>
              <a:t>’) encountered</a:t>
            </a:r>
            <a:endParaRPr/>
          </a:p>
          <a:p>
            <a:pPr marL="1143000" lvl="2" indent="-12700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2005915" y="2057401"/>
            <a:ext cx="7745069" cy="206210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rio_readinitb(rio_t *rp, int fd);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rio_readlineb(rio_t *rp, void *usrbuf, size_t maxlen);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rio_readnb(rio_t *rp, void *usrbuf, size_t n);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en-US" sz="16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Return: num. bytes read if OK, 0 on EOF, -1 on error</a:t>
            </a:r>
            <a:endParaRPr sz="1600" b="1" i="1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881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Buffered RIO Input Functions (cont)</a:t>
            </a: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828800" y="3429000"/>
            <a:ext cx="8307388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reads up to 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b="1" i="1">
                <a:solidFill>
                  <a:srgbClr val="0070C0"/>
                </a:solidFill>
              </a:rPr>
              <a:t>bytes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from file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endParaRPr b="1"/>
          </a:p>
          <a:p>
            <a:pPr marL="742950" lvl="1" indent="-285750">
              <a:lnSpc>
                <a:spcPct val="90000"/>
              </a:lnSpc>
            </a:pPr>
            <a:r>
              <a:rPr lang="en-US"/>
              <a:t>Stopping conditions</a:t>
            </a:r>
            <a:endParaRPr/>
          </a:p>
          <a:p>
            <a:pPr marL="1143000" lvl="2" indent="-228600">
              <a:spcBef>
                <a:spcPts val="0"/>
              </a:spcBef>
            </a:pPr>
            <a:r>
              <a:rPr lang="en-US"/>
              <a:t>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maxlen</a:t>
            </a:r>
            <a:r>
              <a:rPr lang="en-US"/>
              <a:t> bytes read</a:t>
            </a:r>
            <a:endParaRPr/>
          </a:p>
          <a:p>
            <a:pPr marL="1143000" lvl="2" indent="-228600">
              <a:spcBef>
                <a:spcPts val="0"/>
              </a:spcBef>
            </a:pPr>
            <a:r>
              <a:rPr lang="en-US"/>
              <a:t>EOF encountered</a:t>
            </a:r>
            <a:endParaRPr/>
          </a:p>
          <a:p>
            <a:pPr marL="742950" lvl="1" indent="-285750">
              <a:lnSpc>
                <a:spcPct val="90000"/>
              </a:lnSpc>
            </a:pPr>
            <a:r>
              <a:rPr lang="en-US"/>
              <a:t>Calls to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r>
              <a:rPr lang="en-US"/>
              <a:t> and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r>
              <a:rPr lang="en-US"/>
              <a:t> can be interleaved arbitrarily on the same descriptor</a:t>
            </a:r>
            <a:endParaRPr/>
          </a:p>
          <a:p>
            <a:pPr marL="1143000" lvl="2" indent="-228600">
              <a:lnSpc>
                <a:spcPct val="97000"/>
              </a:lnSpc>
              <a:buClr>
                <a:srgbClr val="990000"/>
              </a:buClr>
            </a:pPr>
            <a:r>
              <a:rPr lang="en-US" b="1">
                <a:solidFill>
                  <a:srgbClr val="990000"/>
                </a:solidFill>
              </a:rPr>
              <a:t>Warning: </a:t>
            </a:r>
            <a:r>
              <a:rPr lang="en-US"/>
              <a:t>Don’t interleave with calls to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057401" y="1366898"/>
            <a:ext cx="7745069" cy="206210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rio_readinitb(rio_t *rp, int fd);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rio_readlineb(rio_t *rp, void *usrbuf, size_t maxlen);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rio_readnb(rio_t *rp, void *usrbuf, size_t n);</a:t>
            </a:r>
            <a:endParaRPr/>
          </a:p>
          <a:p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en-US" sz="16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Return: num. bytes read if OK, 0 on EOF, -1 on error</a:t>
            </a:r>
            <a:endParaRPr sz="1600" b="1" i="1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6248400" y="3040063"/>
            <a:ext cx="2362200" cy="441325"/>
          </a:xfrm>
          <a:prstGeom prst="rect">
            <a:avLst/>
          </a:prstGeom>
          <a:solidFill>
            <a:srgbClr val="F1C7C7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881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Buffered I/O: Implementation</a:t>
            </a: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814514" y="1220788"/>
            <a:ext cx="8307387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For reading from file</a:t>
            </a:r>
            <a:endParaRPr/>
          </a:p>
          <a:p>
            <a:pPr marL="342900" indent="-342900"/>
            <a:r>
              <a:rPr lang="en-US"/>
              <a:t>File has associated buffer to hold bytes that have been read from file but not yet read by user code</a:t>
            </a:r>
            <a:endParaRPr/>
          </a:p>
          <a:p>
            <a:pPr marL="742950" lvl="1" indent="-146050">
              <a:buNone/>
            </a:pPr>
            <a:endParaRPr/>
          </a:p>
          <a:p>
            <a:pPr marL="742950" lvl="1" indent="-146050">
              <a:buNone/>
            </a:pPr>
            <a:endParaRPr/>
          </a:p>
          <a:p>
            <a:pPr marL="742950" lvl="1" indent="-146050">
              <a:buNone/>
            </a:pPr>
            <a:endParaRPr/>
          </a:p>
          <a:p>
            <a:pPr marL="742950" lvl="1" indent="-146050">
              <a:buNone/>
            </a:pPr>
            <a:endParaRPr/>
          </a:p>
          <a:p>
            <a:pPr marL="342900" indent="-251459">
              <a:buNone/>
            </a:pPr>
            <a:endParaRPr/>
          </a:p>
          <a:p>
            <a:pPr marL="342900" indent="-342900"/>
            <a:r>
              <a:rPr lang="en-US"/>
              <a:t>Layered on Unix file: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886200" y="3040063"/>
            <a:ext cx="2362200" cy="441325"/>
          </a:xfrm>
          <a:prstGeom prst="rect">
            <a:avLst/>
          </a:prstGeom>
          <a:solidFill>
            <a:srgbClr val="D5F1C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read</a:t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86200" y="3040063"/>
            <a:ext cx="6096000" cy="4413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3022698" y="3056538"/>
            <a:ext cx="8470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endParaRPr/>
          </a:p>
        </p:txBody>
      </p:sp>
      <p:sp>
        <p:nvSpPr>
          <p:cNvPr id="324" name="Shape 324"/>
          <p:cNvSpPr/>
          <p:nvPr/>
        </p:nvSpPr>
        <p:spPr>
          <a:xfrm rot="5400000">
            <a:off x="3502110" y="3418830"/>
            <a:ext cx="304800" cy="461665"/>
          </a:xfrm>
          <a:custGeom>
            <a:avLst/>
            <a:gdLst/>
            <a:ahLst/>
            <a:cxnLst/>
            <a:rect l="0" t="0" r="0" b="0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 rot="5400000">
            <a:off x="5788110" y="3495030"/>
            <a:ext cx="457200" cy="461665"/>
          </a:xfrm>
          <a:custGeom>
            <a:avLst/>
            <a:gdLst/>
            <a:ahLst/>
            <a:cxnLst/>
            <a:rect l="0" t="0" r="0" b="0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244811" y="3649662"/>
            <a:ext cx="1039813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rio_buf</a:t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226010" y="3802062"/>
            <a:ext cx="1600200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rio_bufptr</a:t>
            </a:r>
            <a:endParaRPr/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6248400" y="2659062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>
            <a:off x="8610600" y="2659062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>
            <a:off x="6248400" y="2811462"/>
            <a:ext cx="2362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31" name="Shape 331"/>
          <p:cNvSpPr/>
          <p:nvPr/>
        </p:nvSpPr>
        <p:spPr>
          <a:xfrm>
            <a:off x="6781800" y="2659062"/>
            <a:ext cx="1219200" cy="312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rio_cnt</a:t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629400" y="5452647"/>
            <a:ext cx="2362200" cy="441325"/>
          </a:xfrm>
          <a:prstGeom prst="rect">
            <a:avLst/>
          </a:prstGeom>
          <a:solidFill>
            <a:srgbClr val="F1C7C7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267200" y="5452647"/>
            <a:ext cx="2362200" cy="441325"/>
          </a:xfrm>
          <a:prstGeom prst="rect">
            <a:avLst/>
          </a:prstGeom>
          <a:solidFill>
            <a:srgbClr val="D5F1C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read</a:t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286000" y="5452647"/>
            <a:ext cx="8229600" cy="4413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286000" y="5452647"/>
            <a:ext cx="1981200" cy="441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 buffer</a:t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8991600" y="5452647"/>
            <a:ext cx="1524000" cy="441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unseen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 rot="5400000">
            <a:off x="8531310" y="5907614"/>
            <a:ext cx="457200" cy="461665"/>
          </a:xfrm>
          <a:custGeom>
            <a:avLst/>
            <a:gdLst/>
            <a:ahLst/>
            <a:cxnLst/>
            <a:rect l="0" t="0" r="0" b="0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5902410" y="6214646"/>
            <a:ext cx="2590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File Position</a:t>
            </a:r>
            <a:endParaRPr/>
          </a:p>
        </p:txBody>
      </p:sp>
      <p:cxnSp>
        <p:nvCxnSpPr>
          <p:cNvPr id="339" name="Shape 339"/>
          <p:cNvCxnSpPr/>
          <p:nvPr/>
        </p:nvCxnSpPr>
        <p:spPr>
          <a:xfrm rot="10800000">
            <a:off x="4267200" y="5029200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 rot="10800000">
            <a:off x="8991600" y="5029200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 rot="10800000" flipH="1">
            <a:off x="4267200" y="5181600"/>
            <a:ext cx="4724400" cy="7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2" name="Shape 342"/>
          <p:cNvSpPr/>
          <p:nvPr/>
        </p:nvSpPr>
        <p:spPr>
          <a:xfrm>
            <a:off x="5410200" y="5029200"/>
            <a:ext cx="266700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 Portion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1881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indent="-119063"/>
            <a:r>
              <a:rPr lang="en-US"/>
              <a:t>Buffered I/O: Declaration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903414" y="1296988"/>
            <a:ext cx="8307387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All information contained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976438" y="4267200"/>
            <a:ext cx="8539163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rio_fd;         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descriptor for this internal buf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rio_cnt;        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unread bytes in internal buf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*rio_bufptr;   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next unread byte in internal buf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rio_buf[RIO_BUFSIZE];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internal buffer */</a:t>
            </a:r>
            <a:endParaRPr/>
          </a:p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rio_t;</a:t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6248400" y="2430463"/>
            <a:ext cx="2362200" cy="441325"/>
          </a:xfrm>
          <a:prstGeom prst="rect">
            <a:avLst/>
          </a:prstGeom>
          <a:solidFill>
            <a:srgbClr val="F1C7C7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886200" y="2430463"/>
            <a:ext cx="2362200" cy="441325"/>
          </a:xfrm>
          <a:prstGeom prst="rect">
            <a:avLst/>
          </a:prstGeom>
          <a:solidFill>
            <a:srgbClr val="D5F1C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read</a:t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886200" y="2430463"/>
            <a:ext cx="6096000" cy="4413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3022698" y="2452994"/>
            <a:ext cx="8470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endParaRPr/>
          </a:p>
        </p:txBody>
      </p:sp>
      <p:sp>
        <p:nvSpPr>
          <p:cNvPr id="354" name="Shape 354"/>
          <p:cNvSpPr/>
          <p:nvPr/>
        </p:nvSpPr>
        <p:spPr>
          <a:xfrm rot="5400000">
            <a:off x="3502110" y="2809230"/>
            <a:ext cx="304800" cy="461665"/>
          </a:xfrm>
          <a:custGeom>
            <a:avLst/>
            <a:gdLst/>
            <a:ahLst/>
            <a:cxnLst/>
            <a:rect l="0" t="0" r="0" b="0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 rot="5400000">
            <a:off x="5788110" y="2885430"/>
            <a:ext cx="457200" cy="461665"/>
          </a:xfrm>
          <a:custGeom>
            <a:avLst/>
            <a:gdLst/>
            <a:ahLst/>
            <a:cxnLst/>
            <a:rect l="0" t="0" r="0" b="0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244811" y="3040062"/>
            <a:ext cx="1039813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rio_buf</a:t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226010" y="3192462"/>
            <a:ext cx="1600200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rio_bufptr</a:t>
            </a:r>
            <a:endParaRPr/>
          </a:p>
        </p:txBody>
      </p:sp>
      <p:cxnSp>
        <p:nvCxnSpPr>
          <p:cNvPr id="358" name="Shape 358"/>
          <p:cNvCxnSpPr/>
          <p:nvPr/>
        </p:nvCxnSpPr>
        <p:spPr>
          <a:xfrm rot="10800000">
            <a:off x="6248400" y="2049462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>
            <a:off x="8610600" y="2049462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Shape 360"/>
          <p:cNvCxnSpPr/>
          <p:nvPr/>
        </p:nvCxnSpPr>
        <p:spPr>
          <a:xfrm>
            <a:off x="6248400" y="2201862"/>
            <a:ext cx="2362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1" name="Shape 361"/>
          <p:cNvSpPr/>
          <p:nvPr/>
        </p:nvSpPr>
        <p:spPr>
          <a:xfrm>
            <a:off x="6781800" y="2049462"/>
            <a:ext cx="1219200" cy="312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rio_cnt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1800</Words>
  <Application>Microsoft Office PowerPoint</Application>
  <PresentationFormat>Widescreen</PresentationFormat>
  <Paragraphs>253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Courier New</vt:lpstr>
      <vt:lpstr>Noto Sans Symbols</vt:lpstr>
      <vt:lpstr>Times New Roman</vt:lpstr>
      <vt:lpstr>Wingdings 2</vt:lpstr>
      <vt:lpstr>template2007</vt:lpstr>
      <vt:lpstr>System-Level I/O: Supplemental Slides  15-213/14-513/15-513: Introduction to Computer Systems 20th Lecture, November 10, 2022</vt:lpstr>
      <vt:lpstr>Contents</vt:lpstr>
      <vt:lpstr>The RIO Package (15-213/CS:APP Package)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Fun with File Descriptors (1)</vt:lpstr>
      <vt:lpstr>Fun with File Descriptors (2)</vt:lpstr>
      <vt:lpstr>Fun with File Descriptors (3)</vt:lpstr>
      <vt:lpstr>I/O Questions in Exams</vt:lpstr>
      <vt:lpstr>Accessing Directories</vt:lpstr>
      <vt:lpstr>For Further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System-Level I/O: Supplemental Slides  15-213: Introduction to Computer Systems  21st Lecture, July 21, 2022</dc:title>
  <dc:creator>Zack Weinberg</dc:creator>
  <cp:lastModifiedBy>David Varodayan</cp:lastModifiedBy>
  <cp:revision>4</cp:revision>
  <dcterms:created xsi:type="dcterms:W3CDTF">2022-07-21T13:56:05Z</dcterms:created>
  <dcterms:modified xsi:type="dcterms:W3CDTF">2022-11-09T19:33:28Z</dcterms:modified>
</cp:coreProperties>
</file>