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6"/>
  </p:notesMasterIdLst>
  <p:sldIdLst>
    <p:sldId id="256" r:id="rId2"/>
    <p:sldId id="315" r:id="rId3"/>
    <p:sldId id="31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7" r:id="rId14"/>
    <p:sldId id="318" r:id="rId15"/>
    <p:sldId id="267" r:id="rId16"/>
    <p:sldId id="268" r:id="rId17"/>
    <p:sldId id="269" r:id="rId18"/>
    <p:sldId id="270" r:id="rId19"/>
    <p:sldId id="271" r:id="rId20"/>
    <p:sldId id="319" r:id="rId21"/>
    <p:sldId id="272" r:id="rId22"/>
    <p:sldId id="321" r:id="rId23"/>
    <p:sldId id="273" r:id="rId24"/>
    <p:sldId id="283" r:id="rId25"/>
    <p:sldId id="284" r:id="rId26"/>
    <p:sldId id="285" r:id="rId27"/>
    <p:sldId id="286" r:id="rId28"/>
    <p:sldId id="287" r:id="rId29"/>
    <p:sldId id="322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1577" r:id="rId46"/>
    <p:sldId id="1582" r:id="rId47"/>
    <p:sldId id="1580" r:id="rId48"/>
    <p:sldId id="1581" r:id="rId49"/>
    <p:sldId id="320" r:id="rId50"/>
    <p:sldId id="1583" r:id="rId51"/>
    <p:sldId id="1564" r:id="rId52"/>
    <p:sldId id="1570" r:id="rId53"/>
    <p:sldId id="1571" r:id="rId54"/>
    <p:sldId id="1572" r:id="rId55"/>
  </p:sldIdLst>
  <p:sldSz cx="9144000" cy="6858000" type="screen4x3"/>
  <p:notesSz cx="7302500" cy="9586913"/>
  <p:embeddedFontLst>
    <p:embeddedFont>
      <p:font typeface="Arial Narrow" panose="020B0606020202030204" pitchFamily="34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Wingdings 2" panose="05020102010507070707" pitchFamily="18" charset="2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000000"/>
          </p15:clr>
        </p15:guide>
        <p15:guide id="2" pos="33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7C7"/>
    <a:srgbClr val="F5E1E1"/>
    <a:srgbClr val="C1651C"/>
    <a:srgbClr val="2D961E"/>
    <a:srgbClr val="DEBDFF"/>
    <a:srgbClr val="CC99FF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66" y="60"/>
      </p:cViewPr>
      <p:guideLst>
        <p:guide orient="horz" pos="672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309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9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5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5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86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51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3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8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command.org/lc3_lts0090.php" TargetMode="External"/><Relationship Id="rId2" Type="http://schemas.openxmlformats.org/officeDocument/2006/relationships/hyperlink" Target="https://linuxfoundation.org/blog/classic-sysadmin-understanding-linux-file-permis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onnected.com/linux-file-permissions-complete-guid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/activities/system-io.tar" TargetMode="External"/><Relationship Id="rId2" Type="http://schemas.openxmlformats.org/officeDocument/2006/relationships/hyperlink" Target="http://www.cs.cmu.edu/~213/activities/system-io.pdf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System-Level I/O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July 18, 2023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1A220-0B63-C535-6C78-E3C8CE4303FE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Hierarchy	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28600" y="1362075"/>
            <a:ext cx="8899525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are organized as a hierarchy anchored by root directory named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(slash)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maintains </a:t>
            </a:r>
            <a:r>
              <a:rPr lang="en-U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working directory (cwd)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process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using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etc/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tty1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droh/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bryant/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include/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Shape 157"/>
          <p:cNvCxnSpPr>
            <a:stCxn id="139" idx="2"/>
            <a:endCxn id="140" idx="0"/>
          </p:cNvCxnSpPr>
          <p:nvPr/>
        </p:nvCxnSpPr>
        <p:spPr>
          <a:xfrm flipH="1">
            <a:off x="512999" y="2548354"/>
            <a:ext cx="36033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Shape 158"/>
          <p:cNvCxnSpPr>
            <a:stCxn id="139" idx="2"/>
            <a:endCxn id="141" idx="0"/>
          </p:cNvCxnSpPr>
          <p:nvPr/>
        </p:nvCxnSpPr>
        <p:spPr>
          <a:xfrm flipH="1">
            <a:off x="1481699" y="2548354"/>
            <a:ext cx="26346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>
            <a:stCxn id="139" idx="2"/>
            <a:endCxn id="142" idx="0"/>
          </p:cNvCxnSpPr>
          <p:nvPr/>
        </p:nvCxnSpPr>
        <p:spPr>
          <a:xfrm flipH="1">
            <a:off x="2715299" y="2548354"/>
            <a:ext cx="14010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Shape 160"/>
          <p:cNvCxnSpPr>
            <a:stCxn id="139" idx="2"/>
            <a:endCxn id="143" idx="0"/>
          </p:cNvCxnSpPr>
          <p:nvPr/>
        </p:nvCxnSpPr>
        <p:spPr>
          <a:xfrm>
            <a:off x="4116299" y="2548354"/>
            <a:ext cx="7413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>
            <a:stCxn id="139" idx="2"/>
            <a:endCxn id="144" idx="0"/>
          </p:cNvCxnSpPr>
          <p:nvPr/>
        </p:nvCxnSpPr>
        <p:spPr>
          <a:xfrm>
            <a:off x="4116299" y="2548354"/>
            <a:ext cx="33174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Shape 162"/>
          <p:cNvCxnSpPr>
            <a:stCxn id="143" idx="2"/>
            <a:endCxn id="149" idx="0"/>
          </p:cNvCxnSpPr>
          <p:nvPr/>
        </p:nvCxnSpPr>
        <p:spPr>
          <a:xfrm flipH="1">
            <a:off x="4429840" y="3272254"/>
            <a:ext cx="4278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Shape 163"/>
          <p:cNvCxnSpPr>
            <a:stCxn id="143" idx="2"/>
            <a:endCxn id="150" idx="0"/>
          </p:cNvCxnSpPr>
          <p:nvPr/>
        </p:nvCxnSpPr>
        <p:spPr>
          <a:xfrm>
            <a:off x="4857640" y="3272254"/>
            <a:ext cx="5628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Shape 164"/>
          <p:cNvCxnSpPr>
            <a:stCxn id="149" idx="2"/>
          </p:cNvCxnSpPr>
          <p:nvPr/>
        </p:nvCxnSpPr>
        <p:spPr>
          <a:xfrm>
            <a:off x="4429709" y="3919954"/>
            <a:ext cx="0" cy="5376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Shape 165"/>
          <p:cNvCxnSpPr>
            <a:stCxn id="140" idx="2"/>
            <a:endCxn id="145" idx="0"/>
          </p:cNvCxnSpPr>
          <p:nvPr/>
        </p:nvCxnSpPr>
        <p:spPr>
          <a:xfrm>
            <a:off x="512948" y="3272254"/>
            <a:ext cx="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Shape 166"/>
          <p:cNvCxnSpPr>
            <a:stCxn id="141" idx="2"/>
            <a:endCxn id="146" idx="0"/>
          </p:cNvCxnSpPr>
          <p:nvPr/>
        </p:nvCxnSpPr>
        <p:spPr>
          <a:xfrm>
            <a:off x="1481595" y="3272254"/>
            <a:ext cx="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Shape 167"/>
          <p:cNvCxnSpPr>
            <a:stCxn id="142" idx="2"/>
            <a:endCxn id="147" idx="0"/>
          </p:cNvCxnSpPr>
          <p:nvPr/>
        </p:nvCxnSpPr>
        <p:spPr>
          <a:xfrm flipH="1">
            <a:off x="2357529" y="3272254"/>
            <a:ext cx="3579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Shape 168"/>
          <p:cNvCxnSpPr>
            <a:stCxn id="142" idx="2"/>
            <a:endCxn id="148" idx="0"/>
          </p:cNvCxnSpPr>
          <p:nvPr/>
        </p:nvCxnSpPr>
        <p:spPr>
          <a:xfrm>
            <a:off x="2715429" y="3272254"/>
            <a:ext cx="4803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Shape 169"/>
          <p:cNvCxnSpPr>
            <a:stCxn id="144" idx="2"/>
            <a:endCxn id="151" idx="0"/>
          </p:cNvCxnSpPr>
          <p:nvPr/>
        </p:nvCxnSpPr>
        <p:spPr>
          <a:xfrm flipH="1">
            <a:off x="6680805" y="3272254"/>
            <a:ext cx="7530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Shape 170"/>
          <p:cNvCxnSpPr>
            <a:stCxn id="144" idx="2"/>
            <a:endCxn id="152" idx="0"/>
          </p:cNvCxnSpPr>
          <p:nvPr/>
        </p:nvCxnSpPr>
        <p:spPr>
          <a:xfrm>
            <a:off x="7433805" y="3272254"/>
            <a:ext cx="6858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Shape 171"/>
          <p:cNvCxnSpPr>
            <a:stCxn id="151" idx="2"/>
            <a:endCxn id="153" idx="0"/>
          </p:cNvCxnSpPr>
          <p:nvPr/>
        </p:nvCxnSpPr>
        <p:spPr>
          <a:xfrm flipH="1">
            <a:off x="6162155" y="3919954"/>
            <a:ext cx="518700" cy="499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Shape 172"/>
          <p:cNvCxnSpPr>
            <a:stCxn id="151" idx="2"/>
            <a:endCxn id="155" idx="0"/>
          </p:cNvCxnSpPr>
          <p:nvPr/>
        </p:nvCxnSpPr>
        <p:spPr>
          <a:xfrm>
            <a:off x="6680855" y="3919954"/>
            <a:ext cx="533400" cy="499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Shape 173"/>
          <p:cNvCxnSpPr>
            <a:stCxn id="152" idx="2"/>
            <a:endCxn id="154" idx="0"/>
          </p:cNvCxnSpPr>
          <p:nvPr/>
        </p:nvCxnSpPr>
        <p:spPr>
          <a:xfrm>
            <a:off x="8119605" y="3919954"/>
            <a:ext cx="0" cy="499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Shape 174"/>
          <p:cNvCxnSpPr>
            <a:stCxn id="155" idx="2"/>
            <a:endCxn id="156" idx="0"/>
          </p:cNvCxnSpPr>
          <p:nvPr/>
        </p:nvCxnSpPr>
        <p:spPr>
          <a:xfrm>
            <a:off x="7214255" y="4758154"/>
            <a:ext cx="0" cy="5421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Shape 175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Pathnames	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518525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 of files in the hierarchy denoted by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pathnames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pathname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with ‘/’ and denotes path from root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/home/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pathname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path from current working directory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etc/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tty1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droh/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bryant/</a:t>
            </a:r>
            <a:endParaRPr sz="1600" b="1">
              <a:solidFill>
                <a:srgbClr val="3333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include/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sys/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0" name="Shape 200"/>
          <p:cNvCxnSpPr>
            <a:stCxn id="182" idx="2"/>
            <a:endCxn id="183" idx="0"/>
          </p:cNvCxnSpPr>
          <p:nvPr/>
        </p:nvCxnSpPr>
        <p:spPr>
          <a:xfrm flipH="1">
            <a:off x="512999" y="3843754"/>
            <a:ext cx="36033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Shape 201"/>
          <p:cNvCxnSpPr>
            <a:stCxn id="182" idx="2"/>
            <a:endCxn id="184" idx="0"/>
          </p:cNvCxnSpPr>
          <p:nvPr/>
        </p:nvCxnSpPr>
        <p:spPr>
          <a:xfrm flipH="1">
            <a:off x="1481699" y="3843754"/>
            <a:ext cx="26346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Shape 202"/>
          <p:cNvCxnSpPr>
            <a:stCxn id="182" idx="2"/>
            <a:endCxn id="185" idx="0"/>
          </p:cNvCxnSpPr>
          <p:nvPr/>
        </p:nvCxnSpPr>
        <p:spPr>
          <a:xfrm flipH="1">
            <a:off x="2715299" y="3843754"/>
            <a:ext cx="14010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Shape 203"/>
          <p:cNvCxnSpPr>
            <a:stCxn id="182" idx="2"/>
            <a:endCxn id="186" idx="0"/>
          </p:cNvCxnSpPr>
          <p:nvPr/>
        </p:nvCxnSpPr>
        <p:spPr>
          <a:xfrm>
            <a:off x="4116299" y="3843754"/>
            <a:ext cx="7413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Shape 204"/>
          <p:cNvCxnSpPr>
            <a:stCxn id="182" idx="2"/>
            <a:endCxn id="187" idx="0"/>
          </p:cNvCxnSpPr>
          <p:nvPr/>
        </p:nvCxnSpPr>
        <p:spPr>
          <a:xfrm>
            <a:off x="4116299" y="3843754"/>
            <a:ext cx="3317400" cy="3852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Shape 205"/>
          <p:cNvCxnSpPr>
            <a:stCxn id="186" idx="2"/>
            <a:endCxn id="192" idx="0"/>
          </p:cNvCxnSpPr>
          <p:nvPr/>
        </p:nvCxnSpPr>
        <p:spPr>
          <a:xfrm flipH="1">
            <a:off x="4429840" y="4567654"/>
            <a:ext cx="4278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Shape 206"/>
          <p:cNvCxnSpPr>
            <a:stCxn id="186" idx="2"/>
            <a:endCxn id="193" idx="0"/>
          </p:cNvCxnSpPr>
          <p:nvPr/>
        </p:nvCxnSpPr>
        <p:spPr>
          <a:xfrm>
            <a:off x="4857640" y="4567654"/>
            <a:ext cx="5628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Shape 207"/>
          <p:cNvCxnSpPr>
            <a:stCxn id="192" idx="2"/>
          </p:cNvCxnSpPr>
          <p:nvPr/>
        </p:nvCxnSpPr>
        <p:spPr>
          <a:xfrm>
            <a:off x="4429709" y="5215354"/>
            <a:ext cx="0" cy="5376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Shape 208"/>
          <p:cNvCxnSpPr>
            <a:stCxn id="183" idx="2"/>
            <a:endCxn id="188" idx="0"/>
          </p:cNvCxnSpPr>
          <p:nvPr/>
        </p:nvCxnSpPr>
        <p:spPr>
          <a:xfrm>
            <a:off x="512948" y="4567654"/>
            <a:ext cx="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Shape 209"/>
          <p:cNvCxnSpPr>
            <a:stCxn id="184" idx="2"/>
            <a:endCxn id="189" idx="0"/>
          </p:cNvCxnSpPr>
          <p:nvPr/>
        </p:nvCxnSpPr>
        <p:spPr>
          <a:xfrm>
            <a:off x="1481595" y="4567654"/>
            <a:ext cx="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Shape 210"/>
          <p:cNvCxnSpPr>
            <a:stCxn id="185" idx="2"/>
            <a:endCxn id="190" idx="0"/>
          </p:cNvCxnSpPr>
          <p:nvPr/>
        </p:nvCxnSpPr>
        <p:spPr>
          <a:xfrm flipH="1">
            <a:off x="2357529" y="4567654"/>
            <a:ext cx="3579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Shape 211"/>
          <p:cNvCxnSpPr>
            <a:stCxn id="185" idx="2"/>
            <a:endCxn id="191" idx="0"/>
          </p:cNvCxnSpPr>
          <p:nvPr/>
        </p:nvCxnSpPr>
        <p:spPr>
          <a:xfrm>
            <a:off x="2715429" y="4567654"/>
            <a:ext cx="4803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Shape 212"/>
          <p:cNvCxnSpPr>
            <a:stCxn id="187" idx="2"/>
            <a:endCxn id="194" idx="0"/>
          </p:cNvCxnSpPr>
          <p:nvPr/>
        </p:nvCxnSpPr>
        <p:spPr>
          <a:xfrm flipH="1">
            <a:off x="6680805" y="4567654"/>
            <a:ext cx="7530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Shape 213"/>
          <p:cNvCxnSpPr>
            <a:stCxn id="187" idx="2"/>
            <a:endCxn id="195" idx="0"/>
          </p:cNvCxnSpPr>
          <p:nvPr/>
        </p:nvCxnSpPr>
        <p:spPr>
          <a:xfrm>
            <a:off x="7433805" y="4567654"/>
            <a:ext cx="685800" cy="30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Shape 214"/>
          <p:cNvCxnSpPr>
            <a:stCxn id="194" idx="2"/>
            <a:endCxn id="196" idx="0"/>
          </p:cNvCxnSpPr>
          <p:nvPr/>
        </p:nvCxnSpPr>
        <p:spPr>
          <a:xfrm flipH="1">
            <a:off x="6162155" y="5215354"/>
            <a:ext cx="518700" cy="499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Shape 215"/>
          <p:cNvCxnSpPr>
            <a:stCxn id="194" idx="2"/>
            <a:endCxn id="198" idx="0"/>
          </p:cNvCxnSpPr>
          <p:nvPr/>
        </p:nvCxnSpPr>
        <p:spPr>
          <a:xfrm>
            <a:off x="6680855" y="5215354"/>
            <a:ext cx="533400" cy="499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Shape 216"/>
          <p:cNvCxnSpPr>
            <a:stCxn id="195" idx="2"/>
            <a:endCxn id="197" idx="0"/>
          </p:cNvCxnSpPr>
          <p:nvPr/>
        </p:nvCxnSpPr>
        <p:spPr>
          <a:xfrm>
            <a:off x="8119605" y="5215354"/>
            <a:ext cx="0" cy="499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Shape 217"/>
          <p:cNvCxnSpPr>
            <a:stCxn id="198" idx="2"/>
            <a:endCxn id="199" idx="0"/>
          </p:cNvCxnSpPr>
          <p:nvPr/>
        </p:nvCxnSpPr>
        <p:spPr>
          <a:xfrm>
            <a:off x="7214255" y="6053554"/>
            <a:ext cx="0" cy="5421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Shape 218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cwd: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/home/bryant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56286" y="493712"/>
            <a:ext cx="64960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Files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a file informs the kernel that you are getting ready to access that file</a:t>
            </a:r>
            <a:endParaRPr dirty="0"/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 small identifying integer </a:t>
            </a:r>
            <a:r>
              <a:rPr lang="en-US" sz="2400" b="1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file descriptor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-1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an error occurred</a:t>
            </a:r>
            <a:endParaRPr dirty="0"/>
          </a:p>
          <a:p>
            <a:pPr marL="342900" marR="0" lvl="0" indent="-342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begins life with three open files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 standard input (stdin)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standard output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standard error (stderr)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These could be files, pipes, your terminal, or even a network connection!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fd;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descriptor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((fd = open("/etc/hosts", O_RDONLY)) &lt; 0)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perror("open");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B0EA-BA10-4C8A-A654-6688A7A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ways to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D405-7CA7-477B-B151-BD1D76FC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27199"/>
            <a:ext cx="4040188" cy="447675"/>
          </a:xfrm>
        </p:spPr>
        <p:txBody>
          <a:bodyPr/>
          <a:lstStyle/>
          <a:p>
            <a:pPr marL="137160" indent="0"/>
            <a:r>
              <a:rPr lang="en-US" sz="2000" dirty="0"/>
              <a:t>Open an existing file:</a:t>
            </a:r>
          </a:p>
          <a:p>
            <a:pPr marL="13716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open(path, flags)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D61F-3536-4B99-9578-9E0A939AA85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2174874"/>
            <a:ext cx="5054600" cy="4408487"/>
          </a:xfrm>
        </p:spPr>
        <p:txBody>
          <a:bodyPr/>
          <a:lstStyle/>
          <a:p>
            <a:pPr marL="13716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sz="1800" dirty="0"/>
              <a:t> must include exactly one of: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Flags may also include (use | to combine)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(and many more… consult the open() </a:t>
            </a:r>
            <a:r>
              <a:rPr lang="en-US" sz="1800" dirty="0" err="1"/>
              <a:t>manpage</a:t>
            </a:r>
            <a:r>
              <a:rPr lang="en-US" sz="18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CCFFB-E85E-4981-AA3C-485420412AF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287308" cy="639762"/>
          </a:xfrm>
        </p:spPr>
        <p:txBody>
          <a:bodyPr/>
          <a:lstStyle/>
          <a:p>
            <a:r>
              <a:rPr lang="en-US" sz="2000" dirty="0"/>
              <a:t>Open or create a file: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open(path, flags, mode)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FC4574-EF89-4F7A-AB1D-DA32827D852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748742" y="2174874"/>
            <a:ext cx="4041775" cy="3951288"/>
          </a:xfrm>
        </p:spPr>
        <p:txBody>
          <a:bodyPr/>
          <a:lstStyle/>
          <a:p>
            <a:pPr marL="13716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sz="1800" dirty="0"/>
              <a:t> must include 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and exactly one of: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and maybe also some of: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69F2156-47E4-46E1-994D-C7E6F07B7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108"/>
              </p:ext>
            </p:extLst>
          </p:nvPr>
        </p:nvGraphicFramePr>
        <p:xfrm>
          <a:off x="562504" y="2580799"/>
          <a:ext cx="3829580" cy="1112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54354380"/>
                    </a:ext>
                  </a:extLst>
                </a:gridCol>
                <a:gridCol w="2758017">
                  <a:extLst>
                    <a:ext uri="{9D8B030D-6E8A-4147-A177-3AD203B41FA5}">
                      <a16:colId xmlns:a16="http://schemas.microsoft.com/office/drawing/2014/main" val="383197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O_RDONLY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want to read from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5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O_WRONLY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want to write to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2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O_RDWR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 to do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53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7BAAD1-042D-4D90-A255-B957716D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42889"/>
              </p:ext>
            </p:extLst>
          </p:nvPr>
        </p:nvGraphicFramePr>
        <p:xfrm>
          <a:off x="4852460" y="2584265"/>
          <a:ext cx="4041774" cy="370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75808">
                  <a:extLst>
                    <a:ext uri="{9D8B030D-6E8A-4147-A177-3AD203B41FA5}">
                      <a16:colId xmlns:a16="http://schemas.microsoft.com/office/drawing/2014/main" val="54354380"/>
                    </a:ext>
                  </a:extLst>
                </a:gridCol>
                <a:gridCol w="2865966">
                  <a:extLst>
                    <a:ext uri="{9D8B030D-6E8A-4147-A177-3AD203B41FA5}">
                      <a16:colId xmlns:a16="http://schemas.microsoft.com/office/drawing/2014/main" val="383197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O_CREAT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the file if it doesn’t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5203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62EE8BA-20DA-4E6C-B851-A1A5E0C67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1797"/>
              </p:ext>
            </p:extLst>
          </p:nvPr>
        </p:nvGraphicFramePr>
        <p:xfrm>
          <a:off x="562504" y="4353481"/>
          <a:ext cx="4205288" cy="1112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05429">
                  <a:extLst>
                    <a:ext uri="{9D8B030D-6E8A-4147-A177-3AD203B41FA5}">
                      <a16:colId xmlns:a16="http://schemas.microsoft.com/office/drawing/2014/main" val="54354380"/>
                    </a:ext>
                  </a:extLst>
                </a:gridCol>
                <a:gridCol w="3099859">
                  <a:extLst>
                    <a:ext uri="{9D8B030D-6E8A-4147-A177-3AD203B41FA5}">
                      <a16:colId xmlns:a16="http://schemas.microsoft.com/office/drawing/2014/main" val="383197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writes go to the very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5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existing contents if 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2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O_CLOEXEC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this file if </a:t>
                      </a:r>
                      <a:r>
                        <a:rPr lang="en-US" dirty="0" err="1"/>
                        <a:t>execve</a:t>
                      </a:r>
                      <a:r>
                        <a:rPr lang="en-US" dirty="0"/>
                        <a:t>() is called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841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4556BB-F1D7-4125-B26F-15D34DD8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16719"/>
              </p:ext>
            </p:extLst>
          </p:nvPr>
        </p:nvGraphicFramePr>
        <p:xfrm>
          <a:off x="4854839" y="3340629"/>
          <a:ext cx="3829580" cy="741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16541">
                  <a:extLst>
                    <a:ext uri="{9D8B030D-6E8A-4147-A177-3AD203B41FA5}">
                      <a16:colId xmlns:a16="http://schemas.microsoft.com/office/drawing/2014/main" val="54354380"/>
                    </a:ext>
                  </a:extLst>
                </a:gridCol>
                <a:gridCol w="2713039">
                  <a:extLst>
                    <a:ext uri="{9D8B030D-6E8A-4147-A177-3AD203B41FA5}">
                      <a16:colId xmlns:a16="http://schemas.microsoft.com/office/drawing/2014/main" val="383197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O_WRONLY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want to write to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2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O_RDWR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 to write and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5311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5521F7CA-E006-494F-BA1B-9C33AC0E3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54167"/>
              </p:ext>
            </p:extLst>
          </p:nvPr>
        </p:nvGraphicFramePr>
        <p:xfrm>
          <a:off x="4852460" y="4683126"/>
          <a:ext cx="4182004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52538">
                  <a:extLst>
                    <a:ext uri="{9D8B030D-6E8A-4147-A177-3AD203B41FA5}">
                      <a16:colId xmlns:a16="http://schemas.microsoft.com/office/drawing/2014/main" val="54354380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383197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O_EXCL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if file does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writes go to the very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5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existing contents if 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2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O_CLOEXEC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this file if </a:t>
                      </a:r>
                      <a:r>
                        <a:rPr lang="en-US" dirty="0" err="1"/>
                        <a:t>execve</a:t>
                      </a:r>
                      <a:r>
                        <a:rPr lang="en-US" dirty="0"/>
                        <a:t>() is called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8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9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12F92F-9B46-40E0-9A1C-241B849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argument to open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010650-B0F9-44DE-A3F5-C61AF98E3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Yes, open takes either two or three arguments</a:t>
            </a:r>
          </a:p>
          <a:p>
            <a:pPr lvl="1"/>
            <a:r>
              <a:rPr lang="en-US" dirty="0"/>
              <a:t>Bet you thought you couldn’t do that in C</a:t>
            </a:r>
          </a:p>
          <a:p>
            <a:pPr lvl="1"/>
            <a:r>
              <a:rPr lang="en-US" dirty="0"/>
              <a:t>Look through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/include/</a:t>
            </a:r>
            <a:r>
              <a:rPr lang="en-US" dirty="0" err="1">
                <a:latin typeface="Consolas" panose="020B0609020204030204" pitchFamily="49" charset="0"/>
              </a:rPr>
              <a:t>fcntl.h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and try to figure out how it’s done</a:t>
            </a:r>
          </a:p>
          <a:p>
            <a:pPr lvl="1"/>
            <a:r>
              <a:rPr lang="en-US" dirty="0"/>
              <a:t>Third argument must be present when O_CREAT appears in second argument; ignored otherwise</a:t>
            </a:r>
          </a:p>
          <a:p>
            <a:r>
              <a:rPr lang="en-US" dirty="0"/>
              <a:t>Third argument gives </a:t>
            </a:r>
            <a:r>
              <a:rPr lang="en-US" i="1" dirty="0"/>
              <a:t>default access permissions</a:t>
            </a:r>
            <a:br>
              <a:rPr lang="en-US" i="1" dirty="0"/>
            </a:br>
            <a:r>
              <a:rPr lang="en-US" dirty="0"/>
              <a:t>for newly created files</a:t>
            </a:r>
          </a:p>
          <a:p>
            <a:pPr lvl="1"/>
            <a:r>
              <a:rPr lang="en-US" dirty="0"/>
              <a:t>Modified by </a:t>
            </a:r>
            <a:r>
              <a:rPr lang="en-US" i="1" dirty="0" err="1"/>
              <a:t>umask</a:t>
            </a:r>
            <a:r>
              <a:rPr lang="en-US" dirty="0"/>
              <a:t> setting (see </a:t>
            </a:r>
            <a:r>
              <a:rPr lang="en-US" dirty="0">
                <a:latin typeface="Consolas" panose="020B0609020204030204" pitchFamily="49" charset="0"/>
              </a:rPr>
              <a:t>man </a:t>
            </a:r>
            <a:r>
              <a:rPr lang="en-US" dirty="0" err="1">
                <a:latin typeface="Consolas" panose="020B0609020204030204" pitchFamily="49" charset="0"/>
              </a:rPr>
              <a:t>umask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DEFFILEMODE (from </a:t>
            </a:r>
            <a:r>
              <a:rPr lang="en-US" dirty="0">
                <a:latin typeface="Consolas" panose="020B0609020204030204" pitchFamily="49" charset="0"/>
              </a:rPr>
              <a:t>sys/</a:t>
            </a:r>
            <a:r>
              <a:rPr lang="en-US" dirty="0" err="1">
                <a:latin typeface="Consolas" panose="020B0609020204030204" pitchFamily="49" charset="0"/>
              </a:rPr>
              <a:t>stat.h</a:t>
            </a:r>
            <a:r>
              <a:rPr lang="en-US" dirty="0"/>
              <a:t>) unless you have a specific reason to want something else</a:t>
            </a:r>
          </a:p>
          <a:p>
            <a:pPr lvl="1"/>
            <a:r>
              <a:rPr lang="en-US" dirty="0"/>
              <a:t>More explanation:</a:t>
            </a:r>
          </a:p>
          <a:p>
            <a:pPr lvl="2"/>
            <a:r>
              <a:rPr lang="en-US" sz="1800" dirty="0">
                <a:hlinkClick r:id="rId2"/>
              </a:rPr>
              <a:t>https://linuxfoundation.org/blog/classic-sysadmin-understanding-linux-file-permissions/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https://linuxcommand.org/lc3_lts0090.php</a:t>
            </a:r>
            <a:endParaRPr lang="en-US" sz="1800" dirty="0"/>
          </a:p>
          <a:p>
            <a:pPr lvl="2"/>
            <a:r>
              <a:rPr lang="en-US" sz="1700" dirty="0">
                <a:hlinkClick r:id="rId4"/>
              </a:rPr>
              <a:t>https://devconnected.com/linux-file-permissions-complete-guide/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6626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Files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a file informs the kernel that you are finished accessing that file</a:t>
            </a: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care not to close any file more than once</a:t>
            </a:r>
          </a:p>
          <a:p>
            <a:pPr marL="800100" lvl="1" indent="-342900">
              <a:spcBef>
                <a:spcPts val="0"/>
              </a:spcBef>
              <a:buSzPts val="1440"/>
              <a:buFont typeface="Wingdings" panose="05000000000000000000" pitchFamily="2" charset="2"/>
              <a:buChar char="§"/>
            </a:pPr>
            <a:r>
              <a:rPr lang="en-US" dirty="0"/>
              <a:t>Same as not calling free() twice on the same pointer</a:t>
            </a:r>
          </a:p>
          <a:p>
            <a:pPr marL="800100" lvl="1" indent="-342900">
              <a:spcBef>
                <a:spcPts val="0"/>
              </a:spcBef>
              <a:buSzPts val="1440"/>
              <a:buFont typeface="Wingdings" panose="05000000000000000000" pitchFamily="2" charset="2"/>
              <a:buChar char="§"/>
            </a:pPr>
            <a:endParaRPr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dirty="0"/>
              <a:t>Closing a file can fail!</a:t>
            </a:r>
          </a:p>
          <a:p>
            <a:pPr marL="800100" lvl="1" indent="-342900">
              <a:spcBef>
                <a:spcPts val="480"/>
              </a:spcBef>
              <a:buSzPts val="1440"/>
              <a:buFont typeface="Wingdings" panose="05000000000000000000" pitchFamily="2" charset="2"/>
              <a:buChar char="§"/>
            </a:pPr>
            <a:r>
              <a:rPr lang="en-US" dirty="0"/>
              <a:t>Well, not exactly </a:t>
            </a:r>
            <a:r>
              <a:rPr lang="en-US" i="1" dirty="0"/>
              <a:t>fail</a:t>
            </a:r>
            <a:r>
              <a:rPr lang="en-US" dirty="0"/>
              <a:t>—the file is still closed</a:t>
            </a:r>
          </a:p>
          <a:p>
            <a:pPr marL="800100" lvl="1" indent="-342900">
              <a:spcBef>
                <a:spcPts val="480"/>
              </a:spcBef>
              <a:buSzPts val="1440"/>
              <a:buFont typeface="Wingdings" panose="05000000000000000000" pitchFamily="2" charset="2"/>
              <a:buChar char="§"/>
            </a:pPr>
            <a:r>
              <a:rPr lang="en-US" dirty="0"/>
              <a:t>The OS is taking this opportunity to report a </a:t>
            </a:r>
            <a:r>
              <a:rPr lang="en-US" i="1" dirty="0"/>
              <a:t>delayed error</a:t>
            </a:r>
            <a:br>
              <a:rPr lang="en-US" dirty="0"/>
            </a:br>
            <a:r>
              <a:rPr lang="en-US" dirty="0"/>
              <a:t>from a previous write operation</a:t>
            </a:r>
          </a:p>
          <a:p>
            <a:pPr marL="800100" lvl="1" indent="-342900">
              <a:spcBef>
                <a:spcPts val="480"/>
              </a:spcBef>
              <a:buSzPts val="1440"/>
              <a:buFont typeface="Wingdings" panose="05000000000000000000" pitchFamily="2" charset="2"/>
              <a:buChar char="§"/>
            </a:pPr>
            <a:r>
              <a:rPr lang="en-US" dirty="0"/>
              <a:t>You might silently lose data if you don’t check!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50900" y="2218266"/>
            <a:ext cx="6324600" cy="131233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(close(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&lt; 0)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(stderr, "%s: write error: %s",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filename,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649605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Files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 file copies bytes from the current file position to memory, and then updates file position</a:t>
            </a:r>
            <a:endParaRPr dirty="0"/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number of bytes read from file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sz="24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type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signed integer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nbytes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0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an error occurred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Short counts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nbytes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are possible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are not errors!</a:t>
            </a:r>
            <a:endParaRPr dirty="0"/>
          </a:p>
        </p:txBody>
      </p:sp>
      <p:sp>
        <p:nvSpPr>
          <p:cNvPr id="240" name="Shape 240"/>
          <p:cNvSpPr txBox="1"/>
          <p:nvPr/>
        </p:nvSpPr>
        <p:spPr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buf[512];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fd;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descriptor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nbytes;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bytes read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Open file fd ... 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Then read up to 512 bytes from file fd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((nbytes = read(fd, buf, sizeof(buf))) &lt; 0)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perror("read");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66341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Files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a file copies bytes from memory to the current file position, and then updates current file position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number of bytes written from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file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nbytes &lt; 0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an error occurred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with reads, short counts are possible and are not errors!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buf[512];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fd; 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file descriptor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nbytes;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bytes read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Open the file fd ...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Then write up to 512 bytes from buf to file fd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((nbytes = write(fd, buf, sizeof(buf)) &lt; 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perror("write");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exit(1);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Unix I/O example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stdin to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byte at a time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015979" y="1718732"/>
            <a:ext cx="6461125" cy="255454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dirty="0" err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dirty="0">
                <a:ea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(read(STDIN_FILENO, &amp;c, 1) != 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write(STDOUT_FILENO, &amp;c, 1);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2300220" y="2670038"/>
            <a:ext cx="6386580" cy="2477218"/>
            <a:chOff x="2317173" y="3067972"/>
            <a:chExt cx="6386580" cy="2477218"/>
          </a:xfrm>
        </p:grpSpPr>
        <p:sp>
          <p:nvSpPr>
            <p:cNvPr id="256" name="Shape 256"/>
            <p:cNvSpPr/>
            <p:nvPr/>
          </p:nvSpPr>
          <p:spPr>
            <a:xfrm>
              <a:off x="2317173" y="3067972"/>
              <a:ext cx="457200" cy="6858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2774373" y="5083525"/>
              <a:ext cx="59293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Always check return codes from system calls!</a:t>
              </a:r>
              <a:endParaRPr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Unix I/O example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stdin to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byte at a time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016001" y="1714855"/>
            <a:ext cx="6461125" cy="4707467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dirty="0" err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b="1" dirty="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 dirty="0" err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dirty="0">
                <a:ea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for (;;)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rgbClr val="2D961E"/>
                </a:solidFill>
                <a:latin typeface="Courier New"/>
                <a:cs typeface="Courier New"/>
                <a:sym typeface="Courier New"/>
              </a:rPr>
              <a:t>ssize_t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C1651C"/>
                </a:solidFill>
                <a:latin typeface="Courier New"/>
                <a:cs typeface="Courier New"/>
                <a:sym typeface="Courier New"/>
              </a:rPr>
              <a:t>nread</a:t>
            </a:r>
            <a:r>
              <a:rPr lang="en-US" sz="1600" b="1" dirty="0">
                <a:solidFill>
                  <a:srgbClr val="C1651C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= read(STDIN_FILENO, &amp;c, 1);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if (</a:t>
            </a:r>
            <a:r>
              <a:rPr lang="en-US" sz="1600" b="1" dirty="0" err="1">
                <a:latin typeface="Courier New"/>
                <a:cs typeface="Courier New"/>
                <a:sym typeface="Courier New"/>
              </a:rPr>
              <a:t>nread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 == 0)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    return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} else if (</a:t>
            </a:r>
            <a:r>
              <a:rPr lang="en-US" sz="1600" b="1" dirty="0" err="1">
                <a:latin typeface="Courier New"/>
                <a:cs typeface="Courier New"/>
                <a:sym typeface="Courier New"/>
              </a:rPr>
              <a:t>nread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 &lt; 0)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latin typeface="Courier New"/>
                <a:cs typeface="Courier New"/>
                <a:sym typeface="Courier New"/>
              </a:rPr>
              <a:t>perror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("stdin");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    return 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if (write(STDOUT_FILENO, &amp;c, 1) &lt; 1)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latin typeface="Courier New"/>
                <a:cs typeface="Courier New"/>
                <a:sym typeface="Courier New"/>
              </a:rPr>
              <a:t>perror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("</a:t>
            </a:r>
            <a:r>
              <a:rPr lang="en-US" sz="1600" b="1" dirty="0" err="1">
                <a:latin typeface="Courier New"/>
                <a:cs typeface="Courier New"/>
                <a:sym typeface="Courier New"/>
              </a:rPr>
              <a:t>stdout</a:t>
            </a:r>
            <a:r>
              <a:rPr lang="en-US" sz="1600" b="1" dirty="0">
                <a:latin typeface="Courier New"/>
                <a:cs typeface="Courier New"/>
                <a:sym typeface="Courier New"/>
              </a:rPr>
              <a:t>: write error");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    return 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    }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BC72-1AC1-42CA-B198-A28D3728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level: below standard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58761-8DC4-426D-868C-C6D206EE1110}"/>
              </a:ext>
            </a:extLst>
          </p:cNvPr>
          <p:cNvSpPr/>
          <p:nvPr/>
        </p:nvSpPr>
        <p:spPr>
          <a:xfrm>
            <a:off x="357018" y="1540934"/>
            <a:ext cx="4555066" cy="3352800"/>
          </a:xfrm>
          <a:prstGeom prst="rect">
            <a:avLst/>
          </a:prstGeom>
          <a:solidFill>
            <a:srgbClr val="FFFF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main(void)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FILE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("output.txt", "w");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perror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("output.txt");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1;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fputs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("baby shark (do doo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dooo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)\n",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perror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("output.txt");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1;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1C12965D-FA86-46B4-9AEF-0C92E43EA45A}"/>
              </a:ext>
            </a:extLst>
          </p:cNvPr>
          <p:cNvSpPr/>
          <p:nvPr/>
        </p:nvSpPr>
        <p:spPr>
          <a:xfrm>
            <a:off x="5520267" y="1261533"/>
            <a:ext cx="3266715" cy="1803399"/>
          </a:xfrm>
          <a:prstGeom prst="borderCallout2">
            <a:avLst>
              <a:gd name="adj1" fmla="val 4464"/>
              <a:gd name="adj2" fmla="val -5984"/>
              <a:gd name="adj3" fmla="val 4464"/>
              <a:gd name="adj4" fmla="val -12643"/>
              <a:gd name="adj5" fmla="val 59823"/>
              <a:gd name="adj6" fmla="val -3313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FILE *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(const char *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const char *mode)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open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__mode2flags(mode),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DEFFILEPERMS);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-1)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NULL;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fdopen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, mode);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A828583-646F-4F39-BE24-60A1EC3DFB32}"/>
              </a:ext>
            </a:extLst>
          </p:cNvPr>
          <p:cNvSpPr/>
          <p:nvPr/>
        </p:nvSpPr>
        <p:spPr>
          <a:xfrm>
            <a:off x="5520267" y="3234269"/>
            <a:ext cx="3266715" cy="1964267"/>
          </a:xfrm>
          <a:prstGeom prst="borderCallout2">
            <a:avLst>
              <a:gd name="adj1" fmla="val 6250"/>
              <a:gd name="adj2" fmla="val -5482"/>
              <a:gd name="adj3" fmla="val 6250"/>
              <a:gd name="adj4" fmla="val -12002"/>
              <a:gd name="adj5" fmla="val 8848"/>
              <a:gd name="adj6" fmla="val -2178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fputs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(const char *s, FILE *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n 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strlen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while (n &gt; 0)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ssize_t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written =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write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, s, n);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if (written &lt; 0) return EOF;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n -= written;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s += written;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D0386703-8813-40BB-9757-E05ECEEFC449}"/>
              </a:ext>
            </a:extLst>
          </p:cNvPr>
          <p:cNvSpPr/>
          <p:nvPr/>
        </p:nvSpPr>
        <p:spPr>
          <a:xfrm>
            <a:off x="5520266" y="5367874"/>
            <a:ext cx="3266715" cy="973660"/>
          </a:xfrm>
          <a:prstGeom prst="borderCallout2">
            <a:avLst>
              <a:gd name="adj1" fmla="val 6250"/>
              <a:gd name="adj2" fmla="val -5482"/>
              <a:gd name="adj3" fmla="val 6250"/>
              <a:gd name="adj4" fmla="val -12002"/>
              <a:gd name="adj5" fmla="val -177120"/>
              <a:gd name="adj6" fmla="val -974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fclose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rv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__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ffree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fp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rv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4A3D42E7-BDFD-4D98-9751-1AEC93ED75C5}"/>
              </a:ext>
            </a:extLst>
          </p:cNvPr>
          <p:cNvSpPr/>
          <p:nvPr/>
        </p:nvSpPr>
        <p:spPr>
          <a:xfrm flipH="1">
            <a:off x="838196" y="5198536"/>
            <a:ext cx="2650067" cy="12530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00"/>
              <a:gd name="adj6" fmla="val -89478"/>
            </a:avLst>
          </a:prstGeom>
          <a:solidFill>
            <a:srgbClr val="DEBDF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globl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close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close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mov $3, %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eax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syscall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cmp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$-4096, %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rax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jae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__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syscall_error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364186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Unix I/O example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stdin to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byte at a time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016001" y="1718731"/>
            <a:ext cx="6461125" cy="2345269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dirty="0" err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csapp.h</a:t>
            </a:r>
            <a:r>
              <a:rPr lang="en-US" sz="1600" b="1" dirty="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dirty="0">
                <a:ea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(Read(STDIN_FILENO, &amp;c, 1) != 0)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Write(STDOUT_FILENO, &amp;c, 1);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816A9-8C9A-4547-9089-B28F8DC92D02}"/>
              </a:ext>
            </a:extLst>
          </p:cNvPr>
          <p:cNvSpPr txBox="1"/>
          <p:nvPr/>
        </p:nvSpPr>
        <p:spPr>
          <a:xfrm>
            <a:off x="1515533" y="4986867"/>
            <a:ext cx="679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“Stevens wrappers” make things shorter…</a:t>
            </a:r>
          </a:p>
          <a:p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they don’t let you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recover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errors</a:t>
            </a:r>
            <a:r>
              <a:rPr lang="en-US" sz="28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75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Short Counts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counts can occur in these situations: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Encountering (end-of-file) EOF on reads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text lines from a terminal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and writing network sockets, pipes, etc.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counts never occur in these situations: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disk files (except for EOF)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to disk files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 is to always allow for short counts.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AA14D5-67B2-46A2-90E1-25F6F1428B78}"/>
              </a:ext>
            </a:extLst>
          </p:cNvPr>
          <p:cNvGrpSpPr/>
          <p:nvPr/>
        </p:nvGrpSpPr>
        <p:grpSpPr>
          <a:xfrm>
            <a:off x="1727200" y="2524808"/>
            <a:ext cx="5689600" cy="1808384"/>
            <a:chOff x="1727199" y="2575636"/>
            <a:chExt cx="5689600" cy="18083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1E2819-E756-416A-AF95-BEAE745B63B1}"/>
                </a:ext>
              </a:extLst>
            </p:cNvPr>
            <p:cNvSpPr txBox="1"/>
            <p:nvPr/>
          </p:nvSpPr>
          <p:spPr>
            <a:xfrm>
              <a:off x="2762249" y="2575636"/>
              <a:ext cx="36195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Do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acti</a:t>
              </a:r>
              <a:r>
                <a:rPr lang="en-US" sz="28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vity</a:t>
              </a:r>
              <a:r>
                <a:rPr lang="en-US" sz="2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1 now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(“Unix I/O” section)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05290F-E9ED-42C6-8520-8E0D3E78A830}"/>
                </a:ext>
              </a:extLst>
            </p:cNvPr>
            <p:cNvSpPr txBox="1"/>
            <p:nvPr/>
          </p:nvSpPr>
          <p:spPr>
            <a:xfrm>
              <a:off x="1727199" y="3860800"/>
              <a:ext cx="568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/>
                  <a:latin typeface="Courier New" panose="02070309020205020404" pitchFamily="49" charset="0"/>
                  <a:hlinkClick r:id="rId2"/>
                </a:rPr>
                <a:t>http://www.cs.cmu.edu/~213/activities/system-io.pdf</a:t>
              </a:r>
              <a:endParaRPr lang="en-US" dirty="0">
                <a:effectLst/>
                <a:latin typeface="Courier New" panose="02070309020205020404" pitchFamily="49" charset="0"/>
              </a:endParaRPr>
            </a:p>
            <a:p>
              <a:r>
                <a:rPr lang="en-US" dirty="0">
                  <a:effectLst/>
                  <a:latin typeface="Courier New" panose="02070309020205020404" pitchFamily="49" charset="0"/>
                  <a:hlinkClick r:id="rId3"/>
                </a:rPr>
                <a:t>http://www.cs.cmu.edu/~213/activities/system-io.tar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067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Unix I/O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Standard I/O</a:t>
            </a:r>
            <a:endParaRPr dirty="0">
              <a:solidFill>
                <a:schemeClr val="tx1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Which I/O when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Metadata, sharing, and redirection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384193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I/O Functions</a:t>
            </a: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 standard library (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contains a collection of higher-level </a:t>
            </a:r>
            <a:r>
              <a:rPr lang="en-US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standard I/O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Documented in Appendix B of K&amp;R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standard I/O functions: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and closing files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and writing bytes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and writing text lines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reading and writing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I/O Streams</a:t>
            </a:r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I/O models open files as </a:t>
            </a:r>
            <a:r>
              <a:rPr lang="en-US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 for a file descriptor and a buffer in memory</a:t>
            </a:r>
            <a:endParaRPr/>
          </a:p>
          <a:p>
            <a: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programs begin life with three open streams </a:t>
            </a:r>
            <a:b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(defined in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(standard input)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(standard output)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(standard error)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FILE *stdin;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standard input  (descriptor 0) */</a:t>
            </a:r>
            <a:endParaRPr sz="1600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FILE *stdout;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standard output (descriptor 1) */</a:t>
            </a:r>
            <a:endParaRPr sz="1600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FILE *stderr;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standard error  (descriptor 2) */</a:t>
            </a:r>
            <a:endParaRPr sz="1600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fprintf(stdout, "Hello, world\n");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 I/O: Motivation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often read/write one character at a time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getc, putc, ungetc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gets, fgets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line of text one character at a time, stopping at newline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as Unix I/O calls expensive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 Unix kernel calls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10,000 clock cycles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Buffered read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Unix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grab block of bytes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functions take one byte at a time from buffer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Refill buffer when empty</a:t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read</a:t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464276" y="5807075"/>
            <a:ext cx="6096000" cy="4413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609600" y="5831299"/>
            <a:ext cx="8423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Buffering in Standard I/O</a:t>
            </a:r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I/O functions use buffered I/O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flushed to output fd on “\n”, call to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fflush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exit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return from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2544762" y="1905000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printf("h");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6209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0781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4591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9163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3735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8307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2879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745162" y="3995737"/>
            <a:ext cx="457200" cy="228600"/>
          </a:xfrm>
          <a:prstGeom prst="rect">
            <a:avLst/>
          </a:prstGeom>
          <a:solidFill>
            <a:srgbClr val="D5D5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415" name="Shape 415"/>
          <p:cNvCxnSpPr/>
          <p:nvPr/>
        </p:nvCxnSpPr>
        <p:spPr>
          <a:xfrm>
            <a:off x="2849562" y="2319337"/>
            <a:ext cx="0" cy="1676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Shape 416"/>
          <p:cNvSpPr txBox="1"/>
          <p:nvPr/>
        </p:nvSpPr>
        <p:spPr>
          <a:xfrm>
            <a:off x="3001962" y="2133600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printf("e");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Shape 417"/>
          <p:cNvCxnSpPr/>
          <p:nvPr/>
        </p:nvCxnSpPr>
        <p:spPr>
          <a:xfrm>
            <a:off x="3306762" y="2471737"/>
            <a:ext cx="0" cy="1524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Shape 418"/>
          <p:cNvSpPr txBox="1"/>
          <p:nvPr/>
        </p:nvSpPr>
        <p:spPr>
          <a:xfrm>
            <a:off x="3382962" y="2363787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printf("l");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Shape 419"/>
          <p:cNvCxnSpPr/>
          <p:nvPr/>
        </p:nvCxnSpPr>
        <p:spPr>
          <a:xfrm>
            <a:off x="5059362" y="3462337"/>
            <a:ext cx="0" cy="533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" name="Shape 420"/>
          <p:cNvSpPr txBox="1"/>
          <p:nvPr/>
        </p:nvSpPr>
        <p:spPr>
          <a:xfrm>
            <a:off x="3759200" y="2624137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printf("l");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4525962" y="3233737"/>
            <a:ext cx="0" cy="762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Shape 422"/>
          <p:cNvSpPr txBox="1"/>
          <p:nvPr/>
        </p:nvSpPr>
        <p:spPr>
          <a:xfrm>
            <a:off x="4140200" y="2897187"/>
            <a:ext cx="1651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printf("o");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627562" y="3157537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printf("\n");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Shape 424"/>
          <p:cNvCxnSpPr/>
          <p:nvPr/>
        </p:nvCxnSpPr>
        <p:spPr>
          <a:xfrm>
            <a:off x="3687762" y="2700337"/>
            <a:ext cx="0" cy="1295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4144962" y="2928937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3916362" y="4300537"/>
            <a:ext cx="0" cy="82296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3992562" y="4510087"/>
            <a:ext cx="22320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fflush(stdout);</a:t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630362" y="3076574"/>
            <a:ext cx="5937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/>
          </a:p>
        </p:txBody>
      </p:sp>
      <p:cxnSp>
        <p:nvCxnSpPr>
          <p:cNvPr id="429" name="Shape 429"/>
          <p:cNvCxnSpPr/>
          <p:nvPr/>
        </p:nvCxnSpPr>
        <p:spPr>
          <a:xfrm>
            <a:off x="1935162" y="3394075"/>
            <a:ext cx="685800" cy="60166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2659400" y="5195887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write(1, buf, 6);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357018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I/O Buffering in Action</a:t>
            </a:r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see this buffering in action for yourself, using the always fascinating Linux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program:</a:t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3276600" y="2438400"/>
            <a:ext cx="5638800" cy="18158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strace ./hello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execve("./hello", ["hello"], [/* ... */]).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write(1, "hello\n", 6)               =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exit_group(0)                        =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printf("h");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printf("e");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printf("l");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printf("l");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printf("o");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fflush(stdout);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1E2819-E756-416A-AF95-BEAE745B63B1}"/>
              </a:ext>
            </a:extLst>
          </p:cNvPr>
          <p:cNvSpPr txBox="1"/>
          <p:nvPr/>
        </p:nvSpPr>
        <p:spPr>
          <a:xfrm>
            <a:off x="2253191" y="2736502"/>
            <a:ext cx="4637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vity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now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(“Standard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I/O” and “Buffering and Performance”)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1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4D172E1-0422-428E-956C-1F5A001A7916}"/>
              </a:ext>
            </a:extLst>
          </p:cNvPr>
          <p:cNvSpPr/>
          <p:nvPr/>
        </p:nvSpPr>
        <p:spPr>
          <a:xfrm>
            <a:off x="5940928" y="1739413"/>
            <a:ext cx="2178605" cy="2734035"/>
          </a:xfrm>
          <a:prstGeom prst="rect">
            <a:avLst/>
          </a:prstGeom>
          <a:solidFill>
            <a:srgbClr val="F5E1E1"/>
          </a:solidFill>
          <a:ln>
            <a:solidFill>
              <a:srgbClr val="F1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17E807-00B5-4D82-90C3-942FA841919D}"/>
              </a:ext>
            </a:extLst>
          </p:cNvPr>
          <p:cNvSpPr/>
          <p:nvPr/>
        </p:nvSpPr>
        <p:spPr>
          <a:xfrm>
            <a:off x="3530600" y="1584103"/>
            <a:ext cx="1507067" cy="5002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E5FA1B-7E2F-4D7A-AB41-61109D70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two sets?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C526A4DF-A5A5-4296-8A9D-29CF6EACC4FF}"/>
              </a:ext>
            </a:extLst>
          </p:cNvPr>
          <p:cNvSpPr txBox="1"/>
          <p:nvPr/>
        </p:nvSpPr>
        <p:spPr>
          <a:xfrm>
            <a:off x="357762" y="1739413"/>
            <a:ext cx="1046716" cy="630766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fdopen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526C274-C07D-42A1-9EBF-A4AA04BA6F5F}"/>
              </a:ext>
            </a:extLst>
          </p:cNvPr>
          <p:cNvSpPr txBox="1"/>
          <p:nvPr/>
        </p:nvSpPr>
        <p:spPr>
          <a:xfrm>
            <a:off x="3814805" y="6025457"/>
            <a:ext cx="908647" cy="3388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17A6164C-88CA-46CA-84C2-E7E8562E2585}"/>
              </a:ext>
            </a:extLst>
          </p:cNvPr>
          <p:cNvSpPr txBox="1"/>
          <p:nvPr/>
        </p:nvSpPr>
        <p:spPr>
          <a:xfrm>
            <a:off x="3814805" y="5296194"/>
            <a:ext cx="908647" cy="31961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endParaRPr dirty="0"/>
          </a:p>
        </p:txBody>
      </p:sp>
      <p:sp>
        <p:nvSpPr>
          <p:cNvPr id="9" name="Shape 79">
            <a:extLst>
              <a:ext uri="{FF2B5EF4-FFF2-40B4-BE49-F238E27FC236}">
                <a16:creationId xmlns:a16="http://schemas.microsoft.com/office/drawing/2014/main" id="{BA8C552B-F83F-4F50-84CC-59570C2E8025}"/>
              </a:ext>
            </a:extLst>
          </p:cNvPr>
          <p:cNvSpPr txBox="1"/>
          <p:nvPr/>
        </p:nvSpPr>
        <p:spPr>
          <a:xfrm>
            <a:off x="3814806" y="3950595"/>
            <a:ext cx="908647" cy="3388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endParaRPr dirty="0"/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B329CF7E-8B04-4F5B-A274-795801E886D3}"/>
              </a:ext>
            </a:extLst>
          </p:cNvPr>
          <p:cNvSpPr txBox="1"/>
          <p:nvPr/>
        </p:nvSpPr>
        <p:spPr>
          <a:xfrm>
            <a:off x="3814807" y="2747128"/>
            <a:ext cx="908647" cy="3388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endParaRPr dirty="0"/>
          </a:p>
        </p:txBody>
      </p:sp>
      <p:sp>
        <p:nvSpPr>
          <p:cNvPr id="11" name="Shape 79">
            <a:extLst>
              <a:ext uri="{FF2B5EF4-FFF2-40B4-BE49-F238E27FC236}">
                <a16:creationId xmlns:a16="http://schemas.microsoft.com/office/drawing/2014/main" id="{A4155A1F-6199-4C9A-8596-3E34BF1218B5}"/>
              </a:ext>
            </a:extLst>
          </p:cNvPr>
          <p:cNvSpPr txBox="1"/>
          <p:nvPr/>
        </p:nvSpPr>
        <p:spPr>
          <a:xfrm>
            <a:off x="3814807" y="1894988"/>
            <a:ext cx="909593" cy="31961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endParaRPr dirty="0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22E418A4-6125-4F92-9C3C-04C51A0B73D4}"/>
              </a:ext>
            </a:extLst>
          </p:cNvPr>
          <p:cNvSpPr txBox="1"/>
          <p:nvPr/>
        </p:nvSpPr>
        <p:spPr>
          <a:xfrm>
            <a:off x="357762" y="3464781"/>
            <a:ext cx="1046716" cy="1310501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b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fputc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fflush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974BC9B-063F-4A41-8B3E-4D85C91DFCE7}"/>
              </a:ext>
            </a:extLst>
          </p:cNvPr>
          <p:cNvSpPr txBox="1"/>
          <p:nvPr/>
        </p:nvSpPr>
        <p:spPr>
          <a:xfrm>
            <a:off x="357762" y="5307173"/>
            <a:ext cx="1046716" cy="297659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Shape 78">
            <a:extLst>
              <a:ext uri="{FF2B5EF4-FFF2-40B4-BE49-F238E27FC236}">
                <a16:creationId xmlns:a16="http://schemas.microsoft.com/office/drawing/2014/main" id="{82F9E52A-8A07-47EE-A250-8E3E12A37E38}"/>
              </a:ext>
            </a:extLst>
          </p:cNvPr>
          <p:cNvSpPr txBox="1"/>
          <p:nvPr/>
        </p:nvSpPr>
        <p:spPr>
          <a:xfrm>
            <a:off x="357762" y="4775282"/>
            <a:ext cx="1046716" cy="542150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fseek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ftell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79">
            <a:extLst>
              <a:ext uri="{FF2B5EF4-FFF2-40B4-BE49-F238E27FC236}">
                <a16:creationId xmlns:a16="http://schemas.microsoft.com/office/drawing/2014/main" id="{81CB0AF9-A7CD-4730-8315-7B39EAB8C28F}"/>
              </a:ext>
            </a:extLst>
          </p:cNvPr>
          <p:cNvSpPr txBox="1"/>
          <p:nvPr/>
        </p:nvSpPr>
        <p:spPr>
          <a:xfrm>
            <a:off x="3814806" y="4886549"/>
            <a:ext cx="909593" cy="31961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lseek</a:t>
            </a:r>
            <a:endParaRPr dirty="0"/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E3AE066-5FC0-42FB-91BE-EB6434D9D770}"/>
              </a:ext>
            </a:extLst>
          </p:cNvPr>
          <p:cNvSpPr txBox="1"/>
          <p:nvPr/>
        </p:nvSpPr>
        <p:spPr>
          <a:xfrm>
            <a:off x="357762" y="2368347"/>
            <a:ext cx="1046716" cy="1096434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fgetc</a:t>
            </a: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42CB01-06FE-410F-A507-7C6F0E9AAFA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404478" y="2054796"/>
            <a:ext cx="2410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E417FB-47E6-4D44-B04A-B04B0FE01AE3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>
            <a:off x="1404478" y="2916564"/>
            <a:ext cx="2410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A7BB8C-BE44-4A5A-8BAC-18B06453AD8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1404478" y="4120031"/>
            <a:ext cx="24103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6037F-C268-47A2-AFDA-45CD4C114BC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1404478" y="5046357"/>
            <a:ext cx="2410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A63689-569B-4AE6-A2A2-2AEEFD8704FB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1404478" y="5456002"/>
            <a:ext cx="24103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hape 81">
            <a:extLst>
              <a:ext uri="{FF2B5EF4-FFF2-40B4-BE49-F238E27FC236}">
                <a16:creationId xmlns:a16="http://schemas.microsoft.com/office/drawing/2014/main" id="{2E714666-4206-4B6D-AE90-0710D2461B2D}"/>
              </a:ext>
            </a:extLst>
          </p:cNvPr>
          <p:cNvSpPr txBox="1"/>
          <p:nvPr/>
        </p:nvSpPr>
        <p:spPr>
          <a:xfrm>
            <a:off x="6109165" y="2507904"/>
            <a:ext cx="1841500" cy="817318"/>
          </a:xfrm>
          <a:prstGeom prst="rect">
            <a:avLst/>
          </a:prstGeom>
          <a:solidFill>
            <a:srgbClr val="F1C7C7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" name="Shape 81">
            <a:extLst>
              <a:ext uri="{FF2B5EF4-FFF2-40B4-BE49-F238E27FC236}">
                <a16:creationId xmlns:a16="http://schemas.microsoft.com/office/drawing/2014/main" id="{784E9020-E7C6-4203-AB10-5D3DAD9D1FD4}"/>
              </a:ext>
            </a:extLst>
          </p:cNvPr>
          <p:cNvSpPr txBox="1"/>
          <p:nvPr/>
        </p:nvSpPr>
        <p:spPr>
          <a:xfrm>
            <a:off x="6109165" y="3950594"/>
            <a:ext cx="1841500" cy="338871"/>
          </a:xfrm>
          <a:prstGeom prst="rect">
            <a:avLst/>
          </a:prstGeom>
          <a:solidFill>
            <a:srgbClr val="F1C7C7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rio_writen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Shape 81">
            <a:extLst>
              <a:ext uri="{FF2B5EF4-FFF2-40B4-BE49-F238E27FC236}">
                <a16:creationId xmlns:a16="http://schemas.microsoft.com/office/drawing/2014/main" id="{59D3A2D0-7886-4E8A-A803-2B0505CDD993}"/>
              </a:ext>
            </a:extLst>
          </p:cNvPr>
          <p:cNvSpPr txBox="1"/>
          <p:nvPr/>
        </p:nvSpPr>
        <p:spPr>
          <a:xfrm>
            <a:off x="6109165" y="1885360"/>
            <a:ext cx="1841500" cy="338871"/>
          </a:xfrm>
          <a:prstGeom prst="rect">
            <a:avLst/>
          </a:prstGeom>
          <a:solidFill>
            <a:srgbClr val="F1C7C7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rio_readinitb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3994C2-6D7F-48E2-9B92-647828CD8AB3}"/>
              </a:ext>
            </a:extLst>
          </p:cNvPr>
          <p:cNvCxnSpPr>
            <a:stCxn id="33" idx="1"/>
            <a:endCxn id="11" idx="3"/>
          </p:cNvCxnSpPr>
          <p:nvPr/>
        </p:nvCxnSpPr>
        <p:spPr>
          <a:xfrm flipH="1">
            <a:off x="4724400" y="2054796"/>
            <a:ext cx="13847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7C4AE9-0AAD-4340-9B66-26B232BEB3B0}"/>
              </a:ext>
            </a:extLst>
          </p:cNvPr>
          <p:cNvCxnSpPr>
            <a:stCxn id="31" idx="1"/>
            <a:endCxn id="10" idx="3"/>
          </p:cNvCxnSpPr>
          <p:nvPr/>
        </p:nvCxnSpPr>
        <p:spPr>
          <a:xfrm flipH="1">
            <a:off x="4723454" y="2916563"/>
            <a:ext cx="138571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E5B58E-29A4-4FEB-A90C-9ECC45AB3839}"/>
              </a:ext>
            </a:extLst>
          </p:cNvPr>
          <p:cNvCxnSpPr>
            <a:stCxn id="32" idx="1"/>
            <a:endCxn id="9" idx="3"/>
          </p:cNvCxnSpPr>
          <p:nvPr/>
        </p:nvCxnSpPr>
        <p:spPr>
          <a:xfrm flipH="1">
            <a:off x="4723453" y="4120030"/>
            <a:ext cx="13857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A6AE9C-B3D2-419D-8924-768DECCB2955}"/>
              </a:ext>
            </a:extLst>
          </p:cNvPr>
          <p:cNvSpPr txBox="1"/>
          <p:nvPr/>
        </p:nvSpPr>
        <p:spPr>
          <a:xfrm>
            <a:off x="5037667" y="5627938"/>
            <a:ext cx="3242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control</a:t>
            </a:r>
            <a:br>
              <a:rPr lang="en-US" dirty="0"/>
            </a:br>
            <a:r>
              <a:rPr lang="en-US" dirty="0"/>
              <a:t>Minimum convenience</a:t>
            </a:r>
          </a:p>
          <a:p>
            <a:r>
              <a:rPr lang="en-US" dirty="0"/>
              <a:t>Can be used from signal handlers</a:t>
            </a:r>
          </a:p>
          <a:p>
            <a:r>
              <a:rPr lang="en-US" dirty="0"/>
              <a:t>Can be used for network connections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26F308-0138-46C3-9A11-7696E29DE17E}"/>
              </a:ext>
            </a:extLst>
          </p:cNvPr>
          <p:cNvSpPr txBox="1"/>
          <p:nvPr/>
        </p:nvSpPr>
        <p:spPr>
          <a:xfrm>
            <a:off x="130759" y="5627937"/>
            <a:ext cx="3242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control</a:t>
            </a:r>
            <a:br>
              <a:rPr lang="en-US" dirty="0"/>
            </a:br>
            <a:r>
              <a:rPr lang="en-US" dirty="0"/>
              <a:t>More convenience</a:t>
            </a:r>
          </a:p>
          <a:p>
            <a:r>
              <a:rPr lang="en-US" dirty="0"/>
              <a:t>Not safe in signal handlers</a:t>
            </a:r>
          </a:p>
          <a:p>
            <a:r>
              <a:rPr lang="en-US" dirty="0"/>
              <a:t>Not safe with network connections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0FD17F-BC67-4750-A6F8-E9637C6EF108}"/>
              </a:ext>
            </a:extLst>
          </p:cNvPr>
          <p:cNvSpPr txBox="1"/>
          <p:nvPr/>
        </p:nvSpPr>
        <p:spPr>
          <a:xfrm>
            <a:off x="5543505" y="4513672"/>
            <a:ext cx="324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write your own set of high-level convenient functions if you want!</a:t>
            </a:r>
          </a:p>
        </p:txBody>
      </p:sp>
    </p:spTree>
    <p:extLst>
      <p:ext uri="{BB962C8B-B14F-4D97-AF65-F5344CB8AC3E}">
        <p14:creationId xmlns:p14="http://schemas.microsoft.com/office/powerpoint/2010/main" val="25586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12" grpId="0" animBg="1"/>
      <p:bldP spid="13" grpId="0" animBg="1"/>
      <p:bldP spid="14" grpId="0" animBg="1"/>
      <p:bldP spid="16" grpId="0" animBg="1"/>
      <p:bldP spid="31" grpId="0" animBg="1"/>
      <p:bldP spid="32" grpId="0" animBg="1"/>
      <p:bldP spid="33" grpId="0" animBg="1"/>
      <p:bldP spid="27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Unix I/O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Standard I/O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I/O when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Metadata, sharing, and redirection</a:t>
            </a:r>
            <a:endParaRPr sz="2400" b="1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38997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and Cons of Unix I/O</a:t>
            </a:r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is the most general form of I/O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I/O packages are implemented using Unix I/O functions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provides functions for accessing file metadata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functions are async-signal-safe and can be used safely in signal handlers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Dealing with short counts is tricky and error prone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reading of text lines requires some form of buffering, also tricky and error prone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375955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and Cons of Standard I/O</a:t>
            </a:r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Buffering increases efficiency by decreasing the number of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counts are handled automatically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no function for accessing file metadata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I/O functions are not async-signal-safe, and not appropriate for signal handlers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I/O is not appropriate for input and output on network sockets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poorly documented restrictions on streams that interact badly with restrictions on sockets (CS:APP3e, Sec 10.11)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6878638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I/O Functions</a:t>
            </a:r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rule: use the highest-level I/O functions you can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C programmers are able to do all of their work using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standard I/O functions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be sure to understand the functions you use!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standard I/O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dirty="0"/>
              <a:t>When working with “ordinary” files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raw Unix I/O 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Inside signal handlers, because Unix I/O is async-signal-safe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When you are reading and writing network sockets</a:t>
            </a:r>
          </a:p>
          <a:p>
            <a:pPr marL="1200150" lvl="2" indent="-285750">
              <a:buClr>
                <a:srgbClr val="990000"/>
              </a:buClr>
              <a:buSzPts val="2200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 dedicated to buffered network I/O make this easier</a:t>
            </a:r>
          </a:p>
          <a:p>
            <a:pPr marL="1200150" lvl="2" indent="-285750">
              <a:buClr>
                <a:srgbClr val="990000"/>
              </a:buClr>
              <a:buSzPts val="2200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CS:APP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rio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_*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functions;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libevent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libuv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…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rare cases when you need absolute highest performance</a:t>
            </a:r>
            <a:endParaRPr dirty="0"/>
          </a:p>
        </p:txBody>
      </p:sp>
      <p:sp>
        <p:nvSpPr>
          <p:cNvPr id="481" name="Shape 481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396875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Aside: Working with Binary Files</a:t>
            </a:r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Functions you should </a:t>
            </a:r>
            <a:r>
              <a:rPr lang="en-US" sz="2400" b="1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use on binary files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Text-oriented I/O:</a:t>
            </a:r>
            <a:r>
              <a:rPr lang="en-US" sz="20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rio_readlineb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 EOL characters. 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functions like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rio_readnb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</a:t>
            </a:r>
            <a:endParaRPr dirty="0"/>
          </a:p>
          <a:p>
            <a: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 functions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Interprets byte value 0 (end of string) as special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Unix I/O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Standard I/O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dirty="0">
                <a:solidFill>
                  <a:srgbClr val="7F7F7F"/>
                </a:solidFill>
              </a:rPr>
              <a:t>Which I/O when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Metadata, sharing, and redirection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Metadata</a:t>
            </a:r>
            <a:endParaRPr sz="3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data about data, in this case file data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Per-file metadata maintained by kernel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accessed by users with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fstat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Metadata returned by the stat and fstat functions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stat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dev_t         st_dev;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Device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ino_t         st_ino;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inode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mode_t        st_mode;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Protection and file type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nlink_t       st_nlink;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hard links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uid_t         st_uid;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User ID of owner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gid_t         st_gid; 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Group ID of owner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dev_t         st_rdev;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Device type (if inode device)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off_t         st_size; 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Total size, in bytes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long st_blksize;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Blocksize for filesystem I/O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long st_blocks;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Number of blocks allocated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time_t        st_atime;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Time of last access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time_t        st_mtime;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Time of last modification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time_t        st_ctime;    </a:t>
            </a:r>
            <a:r>
              <a:rPr lang="en-US" sz="16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Time of last change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332707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Accessing File Metadata</a:t>
            </a:r>
            <a:endParaRPr/>
          </a:p>
        </p:txBody>
      </p:sp>
      <p:sp>
        <p:nvSpPr>
          <p:cNvPr id="507" name="Shape 507"/>
          <p:cNvSpPr txBox="1"/>
          <p:nvPr/>
        </p:nvSpPr>
        <p:spPr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lang="en-US" sz="1600" b="1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US" sz="1600" b="1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lang="en-US" sz="1600" b="1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readok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Stat(argv[1], &amp;stat);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(S_ISREG(stat.st_mode))     </a:t>
            </a:r>
            <a:r>
              <a:rPr lang="en-US" sz="1600" b="1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Determine file type */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= </a:t>
            </a:r>
            <a:r>
              <a:rPr lang="en-US" sz="1600" b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"regular"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(S_ISDIR(stat.st_mode))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= </a:t>
            </a:r>
            <a:r>
              <a:rPr lang="en-US" sz="1600" b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"directory"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type = </a:t>
            </a:r>
            <a:r>
              <a:rPr lang="en-US" sz="1600" b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"other"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((stat.st_mode &amp; S_IRUSR)) </a:t>
            </a:r>
            <a:r>
              <a:rPr lang="en-US" sz="1600" b="1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Check read access */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readok = </a:t>
            </a:r>
            <a:r>
              <a:rPr lang="en-US" sz="1600" b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readok = </a:t>
            </a:r>
            <a:r>
              <a:rPr lang="en-US" sz="1600" b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n-US" sz="1600" b="1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"type: %s, read: %s\n"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type, readok);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4876801" y="1143000"/>
            <a:ext cx="4114800" cy="18158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./statcheck statcheck.c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type: regular, read: yes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chmod 000 statcheck.c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./statcheck statcheck.c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type: regular, read: 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./statcheck 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type: directory, read: yes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statcheck.c</a:t>
            </a:r>
            <a:endParaRPr sz="1800" b="1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7107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Unix Kernel Represents Open Files</a:t>
            </a:r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descriptors referencing two distinct open files. Descriptor 1 (stdout) points to terminal, and descriptor 4 points to open disk file</a:t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/>
          </a:p>
        </p:txBody>
      </p:sp>
      <p:sp>
        <p:nvSpPr>
          <p:cNvPr id="526" name="Shape 526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/>
          </a:p>
        </p:txBody>
      </p:sp>
      <p:sp>
        <p:nvSpPr>
          <p:cNvPr id="527" name="Shape 527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531" name="Shape 531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532" name="Shape 532"/>
          <p:cNvCxnSpPr/>
          <p:nvPr/>
        </p:nvCxnSpPr>
        <p:spPr>
          <a:xfrm rot="10800000" flipH="1">
            <a:off x="1828800" y="3657599"/>
            <a:ext cx="2039938" cy="35242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33" name="Shape 533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536" name="Shape 536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Shape 538"/>
          <p:cNvCxnSpPr/>
          <p:nvPr/>
        </p:nvCxnSpPr>
        <p:spPr>
          <a:xfrm>
            <a:off x="1828800" y="4683125"/>
            <a:ext cx="2057400" cy="698500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39" name="Shape 539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/>
          </a:p>
        </p:txBody>
      </p:sp>
      <p:sp>
        <p:nvSpPr>
          <p:cNvPr id="541" name="Shape 541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</p:txBody>
      </p:sp>
      <p:cxnSp>
        <p:nvCxnSpPr>
          <p:cNvPr id="542" name="Shape 542"/>
          <p:cNvCxnSpPr/>
          <p:nvPr/>
        </p:nvCxnSpPr>
        <p:spPr>
          <a:xfrm rot="10800000" flipH="1">
            <a:off x="4786313" y="3641725"/>
            <a:ext cx="1690687" cy="153988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43" name="Shape 543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544" name="Shape 544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548" name="Shape 548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3758514" y="3352800"/>
            <a:ext cx="15495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(terminal)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7975600" y="3886200"/>
            <a:ext cx="914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</a:t>
            </a:r>
            <a:endParaRPr sz="1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 flipH="1">
            <a:off x="4706938" y="5229224"/>
            <a:ext cx="1770062" cy="25717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76200" y="6248400"/>
            <a:ext cx="3517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File pos is maintained per open file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Sharing</a:t>
            </a:r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distinct descriptors sharing the same disk file through two distinct open file table entries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Calling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twice with the same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575" name="Shape 575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578" name="Shape 578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579" name="Shape 579"/>
          <p:cNvCxnSpPr/>
          <p:nvPr/>
        </p:nvCxnSpPr>
        <p:spPr>
          <a:xfrm rot="10800000" flipH="1">
            <a:off x="2116138" y="3657595"/>
            <a:ext cx="1752600" cy="733429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80" name="Shape 580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583" name="Shape 583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5" name="Shape 585"/>
          <p:cNvCxnSpPr/>
          <p:nvPr/>
        </p:nvCxnSpPr>
        <p:spPr>
          <a:xfrm>
            <a:off x="2116138" y="4683125"/>
            <a:ext cx="1770062" cy="698500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86" name="Shape 586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/>
          </a:p>
        </p:txBody>
      </p:sp>
      <p:sp>
        <p:nvSpPr>
          <p:cNvPr id="587" name="Shape 587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/>
          </a:p>
        </p:txBody>
      </p:sp>
      <p:sp>
        <p:nvSpPr>
          <p:cNvPr id="588" name="Shape 588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</p:txBody>
      </p:sp>
      <p:cxnSp>
        <p:nvCxnSpPr>
          <p:cNvPr id="589" name="Shape 589"/>
          <p:cNvCxnSpPr/>
          <p:nvPr/>
        </p:nvCxnSpPr>
        <p:spPr>
          <a:xfrm rot="10800000" flipH="1">
            <a:off x="4786313" y="3641725"/>
            <a:ext cx="1690687" cy="153988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90" name="Shape 590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591" name="Shape 591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3758514" y="3352800"/>
            <a:ext cx="11687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(disk)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/>
          </a:p>
        </p:txBody>
      </p:sp>
      <p:cxnSp>
        <p:nvCxnSpPr>
          <p:cNvPr id="596" name="Shape 596"/>
          <p:cNvCxnSpPr/>
          <p:nvPr/>
        </p:nvCxnSpPr>
        <p:spPr>
          <a:xfrm rot="10800000" flipH="1">
            <a:off x="4706938" y="3641725"/>
            <a:ext cx="1770062" cy="1844674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97" name="Shape 597"/>
          <p:cNvSpPr txBox="1"/>
          <p:nvPr/>
        </p:nvSpPr>
        <p:spPr>
          <a:xfrm>
            <a:off x="5091797" y="6203484"/>
            <a:ext cx="3837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Different logical but same physical file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Standard I/O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Which I/O when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Metadata, sharing, and redirection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Processes Share Files: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 sz="3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child process inherits its parent’s open files</a:t>
            </a: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situation unchanged by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(use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change)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call:</a:t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/>
          </a:p>
        </p:txBody>
      </p:sp>
      <p:sp>
        <p:nvSpPr>
          <p:cNvPr id="614" name="Shape 614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619" name="Shape 619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620" name="Shape 620"/>
          <p:cNvCxnSpPr/>
          <p:nvPr/>
        </p:nvCxnSpPr>
        <p:spPr>
          <a:xfrm rot="10800000" flipH="1">
            <a:off x="1828800" y="3657599"/>
            <a:ext cx="2039938" cy="35242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21" name="Shape 621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624" name="Shape 624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Shape 626"/>
          <p:cNvCxnSpPr/>
          <p:nvPr/>
        </p:nvCxnSpPr>
        <p:spPr>
          <a:xfrm>
            <a:off x="1828800" y="4683125"/>
            <a:ext cx="2057400" cy="698500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27" name="Shape 627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</p:txBody>
      </p:sp>
      <p:cxnSp>
        <p:nvCxnSpPr>
          <p:cNvPr id="630" name="Shape 630"/>
          <p:cNvCxnSpPr/>
          <p:nvPr/>
        </p:nvCxnSpPr>
        <p:spPr>
          <a:xfrm rot="10800000" flipH="1">
            <a:off x="4786313" y="3641725"/>
            <a:ext cx="1690687" cy="153988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31" name="Shape 631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632" name="Shape 632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3758514" y="3352800"/>
            <a:ext cx="15495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(terminal)</a:t>
            </a: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/>
          </a:p>
        </p:txBody>
      </p:sp>
      <p:cxnSp>
        <p:nvCxnSpPr>
          <p:cNvPr id="641" name="Shape 641"/>
          <p:cNvCxnSpPr/>
          <p:nvPr/>
        </p:nvCxnSpPr>
        <p:spPr>
          <a:xfrm rot="10800000" flipH="1">
            <a:off x="4706938" y="5229224"/>
            <a:ext cx="1770062" cy="25717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272983" y="3810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Processes Share Files: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 sz="3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child process inherits its parent’s open files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Child’s table same as parent’s, and +1 to each refcnt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660" name="Shape 660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refcnt=2</a:t>
            </a:r>
            <a:endParaRPr sz="1400"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664" name="Shape 664"/>
          <p:cNvCxnSpPr/>
          <p:nvPr/>
        </p:nvCxnSpPr>
        <p:spPr>
          <a:xfrm rot="10800000" flipH="1">
            <a:off x="1828800" y="3657599"/>
            <a:ext cx="2039938" cy="35242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65" name="Shape 665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refcnt=2</a:t>
            </a:r>
            <a:endParaRPr sz="1400"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Shape 668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0" name="Shape 670"/>
          <p:cNvCxnSpPr/>
          <p:nvPr/>
        </p:nvCxnSpPr>
        <p:spPr>
          <a:xfrm>
            <a:off x="1828800" y="4683125"/>
            <a:ext cx="2057400" cy="650875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1" name="Shape 671"/>
          <p:cNvCxnSpPr/>
          <p:nvPr/>
        </p:nvCxnSpPr>
        <p:spPr>
          <a:xfrm rot="10800000" flipH="1">
            <a:off x="4786313" y="3641725"/>
            <a:ext cx="1690687" cy="153988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72" name="Shape 672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673" name="Shape 673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677" name="Shape 677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680" name="Shape 680"/>
          <p:cNvSpPr txBox="1"/>
          <p:nvPr/>
        </p:nvSpPr>
        <p:spPr>
          <a:xfrm>
            <a:off x="3758514" y="3352800"/>
            <a:ext cx="15495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 (terminal)</a:t>
            </a:r>
            <a:endParaRPr/>
          </a:p>
        </p:txBody>
      </p:sp>
      <p:sp>
        <p:nvSpPr>
          <p:cNvPr id="681" name="Shape 681"/>
          <p:cNvSpPr txBox="1"/>
          <p:nvPr/>
        </p:nvSpPr>
        <p:spPr>
          <a:xfrm>
            <a:off x="3766752" y="5029200"/>
            <a:ext cx="11576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 (disk)</a:t>
            </a:r>
            <a:endParaRPr/>
          </a:p>
        </p:txBody>
      </p:sp>
      <p:cxnSp>
        <p:nvCxnSpPr>
          <p:cNvPr id="682" name="Shape 682"/>
          <p:cNvCxnSpPr/>
          <p:nvPr/>
        </p:nvCxnSpPr>
        <p:spPr>
          <a:xfrm rot="10800000" flipH="1">
            <a:off x="4706938" y="5229224"/>
            <a:ext cx="1770062" cy="25717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83" name="Shape 683"/>
          <p:cNvSpPr/>
          <p:nvPr/>
        </p:nvSpPr>
        <p:spPr>
          <a:xfrm>
            <a:off x="1507524" y="54102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1507524" y="56388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1507524" y="58674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1507524" y="60960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507524" y="63246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897924" y="54102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897924" y="56388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897924" y="58674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897924" y="60960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897924" y="63246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/>
          </a:p>
        </p:txBody>
      </p:sp>
      <p:sp>
        <p:nvSpPr>
          <p:cNvPr id="693" name="Shape 693"/>
          <p:cNvSpPr txBox="1"/>
          <p:nvPr/>
        </p:nvSpPr>
        <p:spPr>
          <a:xfrm>
            <a:off x="1397558" y="3352800"/>
            <a:ext cx="8194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389742" y="5105400"/>
            <a:ext cx="6142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5" name="Shape 695"/>
          <p:cNvCxnSpPr/>
          <p:nvPr/>
        </p:nvCxnSpPr>
        <p:spPr>
          <a:xfrm rot="-5400000">
            <a:off x="1808070" y="3695608"/>
            <a:ext cx="2064922" cy="2056414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96" name="Shape 696"/>
          <p:cNvCxnSpPr/>
          <p:nvPr/>
        </p:nvCxnSpPr>
        <p:spPr>
          <a:xfrm rot="10800000" flipH="1">
            <a:off x="1812324" y="5334000"/>
            <a:ext cx="2073876" cy="110799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7" name="Shape 697"/>
          <p:cNvSpPr txBox="1"/>
          <p:nvPr/>
        </p:nvSpPr>
        <p:spPr>
          <a:xfrm>
            <a:off x="5218758" y="6452779"/>
            <a:ext cx="328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File is shared between processes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title"/>
          </p:nvPr>
        </p:nvSpPr>
        <p:spPr>
          <a:xfrm>
            <a:off x="364524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Redirection</a:t>
            </a:r>
            <a:endParaRPr/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How does a shell implement I/O redirection?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ls &gt; foo.txt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By calling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dup2(oldfd, newfd)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Copies (per-process) descriptor table entry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oldfd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to entry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newfd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4" name="Shape 704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705" name="Shape 705"/>
            <p:cNvSpPr/>
            <p:nvPr/>
          </p:nvSpPr>
          <p:spPr>
            <a:xfrm>
              <a:off x="1825324" y="4221162"/>
              <a:ext cx="919163" cy="344488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825324" y="4565650"/>
              <a:ext cx="919163" cy="344487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825324" y="4910137"/>
              <a:ext cx="919163" cy="344488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1825324" y="5254625"/>
              <a:ext cx="919163" cy="344487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825324" y="5599112"/>
              <a:ext cx="919163" cy="344488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906162" y="4221162"/>
              <a:ext cx="919162" cy="34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0</a:t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06162" y="4565650"/>
              <a:ext cx="919162" cy="3444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1</a:t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906162" y="4910137"/>
              <a:ext cx="919162" cy="34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2</a:t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906162" y="5254625"/>
              <a:ext cx="919162" cy="3444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3</a:t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906162" y="5599112"/>
              <a:ext cx="919162" cy="34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 4</a:t>
              </a:r>
              <a:endParaRPr/>
            </a:p>
          </p:txBody>
        </p:sp>
      </p:grpSp>
      <p:sp>
        <p:nvSpPr>
          <p:cNvPr id="715" name="Shape 715"/>
          <p:cNvSpPr txBox="1"/>
          <p:nvPr/>
        </p:nvSpPr>
        <p:spPr>
          <a:xfrm>
            <a:off x="1141798" y="3611562"/>
            <a:ext cx="275030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dup2(4,1)</a:t>
            </a:r>
            <a:endParaRPr/>
          </a:p>
        </p:txBody>
      </p:sp>
      <p:grpSp>
        <p:nvGrpSpPr>
          <p:cNvPr id="716" name="Shape 716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717" name="Shape 71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rgbClr val="D5D5F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rgbClr val="D5D5F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</a:t>
                </a: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rgbClr val="D5D5F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rgbClr val="D5D5F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rgbClr val="D5D5F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</a:t>
                </a:r>
                <a:endParaRPr/>
              </a:p>
            </p:txBody>
          </p:sp>
          <p:sp>
            <p:nvSpPr>
              <p:cNvPr id="723" name="Shape 723"/>
              <p:cNvSpPr/>
              <p:nvPr/>
            </p:nvSpPr>
            <p:spPr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0</a:t>
                </a:r>
                <a:endParaRPr/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1</a:t>
                </a:r>
                <a:endParaRPr/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2</a:t>
                </a:r>
                <a:endParaRPr/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3</a:t>
                </a:r>
                <a:endParaRPr/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fd 4</a:t>
                </a:r>
                <a:endParaRPr/>
              </a:p>
            </p:txBody>
          </p:sp>
        </p:grpSp>
        <p:sp>
          <p:nvSpPr>
            <p:cNvPr id="728" name="Shape 728"/>
            <p:cNvSpPr txBox="1"/>
            <p:nvPr/>
          </p:nvSpPr>
          <p:spPr>
            <a:xfrm>
              <a:off x="5462973" y="3611562"/>
              <a:ext cx="25292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Descriptor table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dup2(4,1)</a:t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624648" y="5059362"/>
              <a:ext cx="1295400" cy="5921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Redirection Example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#1: open file to which stdout should be redirected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Happens in child executing shell code, before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/>
          </a:p>
        </p:txBody>
      </p:sp>
      <p:sp>
        <p:nvSpPr>
          <p:cNvPr id="747" name="Shape 747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751" name="Shape 751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752" name="Shape 752"/>
          <p:cNvCxnSpPr/>
          <p:nvPr/>
        </p:nvCxnSpPr>
        <p:spPr>
          <a:xfrm rot="10800000" flipH="1">
            <a:off x="1828800" y="3657599"/>
            <a:ext cx="2039938" cy="35242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3" name="Shape 753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/>
          </a:p>
        </p:txBody>
      </p:sp>
      <p:sp>
        <p:nvSpPr>
          <p:cNvPr id="755" name="Shape 755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/>
          </a:p>
        </p:txBody>
      </p:sp>
      <p:sp>
        <p:nvSpPr>
          <p:cNvPr id="756" name="Shape 756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</p:txBody>
      </p:sp>
      <p:cxnSp>
        <p:nvCxnSpPr>
          <p:cNvPr id="757" name="Shape 757"/>
          <p:cNvCxnSpPr/>
          <p:nvPr/>
        </p:nvCxnSpPr>
        <p:spPr>
          <a:xfrm rot="10800000" flipH="1">
            <a:off x="4786313" y="3641725"/>
            <a:ext cx="1690687" cy="153988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8" name="Shape 758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759" name="Shape 759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762" name="Shape 762"/>
          <p:cNvSpPr txBox="1"/>
          <p:nvPr/>
        </p:nvSpPr>
        <p:spPr>
          <a:xfrm>
            <a:off x="3758514" y="3352800"/>
            <a:ext cx="6527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3" name="Shape 763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764" name="Shape 764"/>
            <p:cNvSpPr/>
            <p:nvPr/>
          </p:nvSpPr>
          <p:spPr>
            <a:xfrm>
              <a:off x="3868738" y="5638800"/>
              <a:ext cx="1066800" cy="304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pos</a:t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868738" y="5943600"/>
              <a:ext cx="1066800" cy="304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refcnt=1</a:t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 rot="5400000">
              <a:off x="4249738" y="5867400"/>
              <a:ext cx="304800" cy="1066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3868738" y="5334000"/>
              <a:ext cx="1066800" cy="304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8" name="Shape 768"/>
            <p:cNvCxnSpPr/>
            <p:nvPr/>
          </p:nvCxnSpPr>
          <p:spPr>
            <a:xfrm>
              <a:off x="1828800" y="4683125"/>
              <a:ext cx="2057400" cy="698500"/>
            </a:xfrm>
            <a:prstGeom prst="straightConnector1">
              <a:avLst/>
            </a:prstGeom>
            <a:noFill/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69" name="Shape 769"/>
            <p:cNvSpPr/>
            <p:nvPr/>
          </p:nvSpPr>
          <p:spPr>
            <a:xfrm>
              <a:off x="6477000" y="5229225"/>
              <a:ext cx="1066800" cy="304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access</a:t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 rot="5400000">
              <a:off x="6858000" y="5762625"/>
              <a:ext cx="304800" cy="1066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477000" y="5534025"/>
              <a:ext cx="1066800" cy="304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size</a:t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477000" y="5838825"/>
              <a:ext cx="1066800" cy="304800"/>
            </a:xfrm>
            <a:prstGeom prst="rect">
              <a:avLst/>
            </a:prstGeom>
            <a:solidFill>
              <a:srgbClr val="D5D5F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type</a:t>
              </a:r>
              <a:endParaRPr/>
            </a:p>
          </p:txBody>
        </p:sp>
        <p:sp>
          <p:nvSpPr>
            <p:cNvPr id="773" name="Shape 773"/>
            <p:cNvSpPr txBox="1"/>
            <p:nvPr/>
          </p:nvSpPr>
          <p:spPr>
            <a:xfrm>
              <a:off x="3766752" y="5029200"/>
              <a:ext cx="6431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 B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4" name="Shape 774"/>
            <p:cNvCxnSpPr/>
            <p:nvPr/>
          </p:nvCxnSpPr>
          <p:spPr>
            <a:xfrm rot="10800000" flipH="1">
              <a:off x="4706938" y="5229224"/>
              <a:ext cx="1770062" cy="257175"/>
            </a:xfrm>
            <a:prstGeom prst="straightConnector1">
              <a:avLst/>
            </a:prstGeom>
            <a:noFill/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title"/>
          </p:nvPr>
        </p:nvSpPr>
        <p:spPr>
          <a:xfrm>
            <a:off x="357018" y="4572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Redirection Example (cont.)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#2: call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dup2(4,1)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 fd=1 (stdout) to refer to disk file pointed at by fd=4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1506538" y="36703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506538" y="38989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506538" y="41275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1506538" y="43561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1506538" y="4584700"/>
            <a:ext cx="609600" cy="2286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896938" y="3670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0</a:t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896938" y="3898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1</a:t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896938" y="412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2</a:t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896938" y="43561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3</a:t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896938" y="45847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 4</a:t>
            </a:r>
            <a:endParaRPr/>
          </a:p>
        </p:txBody>
      </p:sp>
      <p:sp>
        <p:nvSpPr>
          <p:cNvPr id="791" name="Shape 791"/>
          <p:cNvSpPr txBox="1"/>
          <p:nvPr/>
        </p:nvSpPr>
        <p:spPr>
          <a:xfrm>
            <a:off x="610550" y="2636222"/>
            <a:ext cx="2390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[one table per process]</a:t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31594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 file table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793" name="Shape 793"/>
          <p:cNvSpPr txBox="1"/>
          <p:nvPr/>
        </p:nvSpPr>
        <p:spPr>
          <a:xfrm>
            <a:off x="5750291" y="2636222"/>
            <a:ext cx="2532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v-node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[shared by all processes]</a:t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3868738" y="3962400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868738" y="4267200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refcnt=0</a:t>
            </a:r>
            <a:endParaRPr sz="1400"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6" name="Shape 796"/>
          <p:cNvSpPr/>
          <p:nvPr/>
        </p:nvSpPr>
        <p:spPr>
          <a:xfrm rot="5400000">
            <a:off x="4249738" y="4191000"/>
            <a:ext cx="304800" cy="106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797" name="Shape 797"/>
          <p:cNvCxnSpPr/>
          <p:nvPr/>
        </p:nvCxnSpPr>
        <p:spPr>
          <a:xfrm>
            <a:off x="1828800" y="4010023"/>
            <a:ext cx="2057400" cy="135773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98" name="Shape 798"/>
          <p:cNvSpPr/>
          <p:nvPr/>
        </p:nvSpPr>
        <p:spPr>
          <a:xfrm>
            <a:off x="3868738" y="3657600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3868738" y="56388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pos</a:t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3868738" y="59436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refcnt=2</a:t>
            </a:r>
            <a:endParaRPr sz="1400"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Shape 801"/>
          <p:cNvSpPr/>
          <p:nvPr/>
        </p:nvSpPr>
        <p:spPr>
          <a:xfrm rot="5400000">
            <a:off x="4249738" y="5867400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3868738" y="5334000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Shape 803"/>
          <p:cNvCxnSpPr/>
          <p:nvPr/>
        </p:nvCxnSpPr>
        <p:spPr>
          <a:xfrm>
            <a:off x="1828800" y="4683125"/>
            <a:ext cx="2057400" cy="69850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4" name="Shape 804"/>
          <p:cNvSpPr txBox="1"/>
          <p:nvPr/>
        </p:nvSpPr>
        <p:spPr>
          <a:xfrm>
            <a:off x="228600" y="40862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/>
          </a:p>
        </p:txBody>
      </p:sp>
      <p:sp>
        <p:nvSpPr>
          <p:cNvPr id="805" name="Shape 805"/>
          <p:cNvSpPr txBox="1"/>
          <p:nvPr/>
        </p:nvSpPr>
        <p:spPr>
          <a:xfrm>
            <a:off x="228600" y="3857625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/>
          </a:p>
        </p:txBody>
      </p:sp>
      <p:sp>
        <p:nvSpPr>
          <p:cNvPr id="806" name="Shape 806"/>
          <p:cNvSpPr txBox="1"/>
          <p:nvPr/>
        </p:nvSpPr>
        <p:spPr>
          <a:xfrm>
            <a:off x="334963" y="3629025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</p:txBody>
      </p:sp>
      <p:cxnSp>
        <p:nvCxnSpPr>
          <p:cNvPr id="807" name="Shape 807"/>
          <p:cNvCxnSpPr/>
          <p:nvPr/>
        </p:nvCxnSpPr>
        <p:spPr>
          <a:xfrm rot="10800000" flipH="1">
            <a:off x="4786313" y="3641725"/>
            <a:ext cx="1690687" cy="153988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8" name="Shape 808"/>
          <p:cNvSpPr/>
          <p:nvPr/>
        </p:nvSpPr>
        <p:spPr>
          <a:xfrm>
            <a:off x="6477000" y="3629025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809" name="Shape 809"/>
          <p:cNvSpPr/>
          <p:nvPr/>
        </p:nvSpPr>
        <p:spPr>
          <a:xfrm rot="5400000">
            <a:off x="6858000" y="4162425"/>
            <a:ext cx="304800" cy="1066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6477000" y="3933825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477000" y="4238625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477000" y="52292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access</a:t>
            </a:r>
            <a:endParaRPr/>
          </a:p>
        </p:txBody>
      </p:sp>
      <p:sp>
        <p:nvSpPr>
          <p:cNvPr id="813" name="Shape 813"/>
          <p:cNvSpPr/>
          <p:nvPr/>
        </p:nvSpPr>
        <p:spPr>
          <a:xfrm rot="5400000">
            <a:off x="6858000" y="5762625"/>
            <a:ext cx="304800" cy="1066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6477000" y="55340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</a:t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6477000" y="5838825"/>
            <a:ext cx="10668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  <a:endParaRPr/>
          </a:p>
        </p:txBody>
      </p:sp>
      <p:sp>
        <p:nvSpPr>
          <p:cNvPr id="816" name="Shape 816"/>
          <p:cNvSpPr txBox="1"/>
          <p:nvPr/>
        </p:nvSpPr>
        <p:spPr>
          <a:xfrm>
            <a:off x="3758514" y="3352800"/>
            <a:ext cx="6527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A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 txBox="1"/>
          <p:nvPr/>
        </p:nvSpPr>
        <p:spPr>
          <a:xfrm>
            <a:off x="3766752" y="5029200"/>
            <a:ext cx="6431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Shape 818"/>
          <p:cNvCxnSpPr/>
          <p:nvPr/>
        </p:nvCxnSpPr>
        <p:spPr>
          <a:xfrm rot="10800000" flipH="1">
            <a:off x="4706938" y="5229224"/>
            <a:ext cx="1770062" cy="257175"/>
          </a:xfrm>
          <a:prstGeom prst="straightConnector1">
            <a:avLst/>
          </a:prstGeom>
          <a:noFill/>
          <a:ln w="25400" cap="flat" cmpd="sng">
            <a:solidFill>
              <a:srgbClr val="60606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19" name="Shape 819"/>
          <p:cNvSpPr txBox="1"/>
          <p:nvPr/>
        </p:nvSpPr>
        <p:spPr>
          <a:xfrm>
            <a:off x="15715" y="6183868"/>
            <a:ext cx="37835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Two descriptors point to the same file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/>
              <a:t>Warm-Up: I/O and Redirection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22675236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/>
              <a:t>Warm-Up: I/O and Redirection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494128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Master Class: Process Control and I/O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40512502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Master Class: Process Control and I/O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343618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1E2819-E756-416A-AF95-BEAE745B63B1}"/>
              </a:ext>
            </a:extLst>
          </p:cNvPr>
          <p:cNvSpPr txBox="1"/>
          <p:nvPr/>
        </p:nvSpPr>
        <p:spPr>
          <a:xfrm>
            <a:off x="2762249" y="2736502"/>
            <a:ext cx="3619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activities</a:t>
            </a:r>
            <a:b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and 4 now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(and then we’re done)</a:t>
            </a:r>
          </a:p>
        </p:txBody>
      </p:sp>
    </p:spTree>
    <p:extLst>
      <p:ext uri="{BB962C8B-B14F-4D97-AF65-F5344CB8AC3E}">
        <p14:creationId xmlns:p14="http://schemas.microsoft.com/office/powerpoint/2010/main" val="8645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569913"/>
            <a:ext cx="49530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Overview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sequence of bytes: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lang="en-US" sz="20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.... , B</a:t>
            </a:r>
            <a:r>
              <a:rPr lang="en-US" sz="20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.... , B</a:t>
            </a:r>
            <a:r>
              <a:rPr lang="en-US" sz="20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 fact: All I/O devices are represented as files: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/dev/sda2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(disk partition)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/dev/tty2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(terminal)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/dev/null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(discard all writes / read empty file)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 fact: Kernel data structures are exposed as files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/proc/$$/status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b="1" dirty="0">
                <a:latin typeface="Courier New"/>
                <a:cs typeface="Courier New"/>
                <a:sym typeface="Courier New"/>
              </a:rPr>
              <a:t>ls -l /proc/$$/</a:t>
            </a:r>
            <a:r>
              <a:rPr lang="en-US" b="1" dirty="0" err="1">
                <a:latin typeface="Courier New"/>
                <a:cs typeface="Courier New"/>
                <a:sym typeface="Courier New"/>
              </a:rPr>
              <a:t>fd</a:t>
            </a:r>
            <a:r>
              <a:rPr lang="en-US" b="1" dirty="0">
                <a:latin typeface="Courier New"/>
                <a:cs typeface="Courier New"/>
                <a:sym typeface="Courier New"/>
              </a:rPr>
              <a:t>/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b="1" dirty="0">
                <a:latin typeface="Courier New"/>
                <a:cs typeface="Courier New"/>
                <a:sym typeface="Courier New"/>
              </a:rPr>
              <a:t>ls –RC /sys/devices | less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Supplementary slides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470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/>
              <a:t>The RIO Package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(213/CS:APP Package)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RIO is a set of wrappers that provide efficient and robust I/O in apps, such as network programs that are subject to short counts</a:t>
            </a:r>
          </a:p>
          <a:p>
            <a:r>
              <a:rPr lang="en-US" dirty="0"/>
              <a:t>RIO provides two different kinds of functions</a:t>
            </a:r>
          </a:p>
          <a:p>
            <a:pPr lvl="1"/>
            <a:r>
              <a:rPr lang="en-US" dirty="0" err="1"/>
              <a:t>Unbuffered</a:t>
            </a:r>
            <a:r>
              <a:rPr lang="en-US" dirty="0"/>
              <a:t> input and output of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rio_readn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rio_writen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Buffered input of text lines and binary data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rio_readnb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Buffered RIO routines are thread-safe and can be interleaved arbitrarily on the same descriptor</a:t>
            </a:r>
          </a:p>
          <a:p>
            <a:pPr lvl="2"/>
            <a:endParaRPr lang="en-US" dirty="0"/>
          </a:p>
          <a:p>
            <a:r>
              <a:rPr lang="en-US" dirty="0"/>
              <a:t>Download from </a:t>
            </a:r>
            <a:r>
              <a:rPr lang="en-US" dirty="0">
                <a:hlinkClick r:id="rId3"/>
              </a:rPr>
              <a:t>http://csapp.cs.cmu.edu/3e/code.html</a:t>
            </a:r>
            <a:r>
              <a:rPr lang="en-US" dirty="0"/>
              <a:t>  </a:t>
            </a:r>
          </a:p>
          <a:p>
            <a:pPr lvl="1">
              <a:buNone/>
            </a:pP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  </a:t>
            </a:r>
            <a:r>
              <a:rPr lang="en-US" b="1" dirty="0" err="1">
                <a:latin typeface="Courier New"/>
                <a:cs typeface="Courier New"/>
              </a:rPr>
              <a:t>src/csapp.c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/>
                <a:cs typeface="Courier New"/>
              </a:rPr>
              <a:t>include/</a:t>
            </a:r>
            <a:r>
              <a:rPr lang="en-US" b="1" dirty="0" err="1">
                <a:latin typeface="Courier New"/>
                <a:cs typeface="Courier New"/>
              </a:rPr>
              <a:t>csapp.h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 (cont.)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03237" y="438150"/>
            <a:ext cx="8716963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Overview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offers a set of basic operations for all files</a:t>
            </a:r>
            <a:endParaRPr sz="24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and closing files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and writing a file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write()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up information about a file (size, type, last modification time, …)</a:t>
            </a:r>
          </a:p>
          <a:p>
            <a:pPr marL="1200150" lvl="2" indent="-285750">
              <a:buClr>
                <a:srgbClr val="990000"/>
              </a:buClr>
              <a:buSzPts val="2200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</a:t>
            </a:r>
            <a:r>
              <a:rPr lang="en-US" sz="2000" b="1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 file position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(seek)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next offset into file to read or write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lseek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1599285" y="5064794"/>
            <a:ext cx="6285033" cy="1457076"/>
            <a:chOff x="3048000" y="5562600"/>
            <a:chExt cx="6285033" cy="1457076"/>
          </a:xfrm>
        </p:grpSpPr>
        <p:sp>
          <p:nvSpPr>
            <p:cNvPr id="105" name="Shape 105"/>
            <p:cNvSpPr/>
            <p:nvPr/>
          </p:nvSpPr>
          <p:spPr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1800" b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1800" b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• •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233987" y="5562600"/>
              <a:ext cx="559787" cy="441325"/>
            </a:xfrm>
            <a:prstGeom prst="rect">
              <a:avLst/>
            </a:prstGeom>
            <a:solidFill>
              <a:srgbClr val="D5F1C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k-1</a:t>
              </a: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5793773" y="5562600"/>
              <a:ext cx="559787" cy="441325"/>
            </a:xfrm>
            <a:prstGeom prst="rect">
              <a:avLst/>
            </a:prstGeom>
            <a:solidFill>
              <a:srgbClr val="E5E5E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1800" b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18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353808" y="5562600"/>
              <a:ext cx="559788" cy="441325"/>
            </a:xfrm>
            <a:prstGeom prst="rect">
              <a:avLst/>
            </a:prstGeom>
            <a:solidFill>
              <a:srgbClr val="E5E5E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k+1</a:t>
              </a: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6913596" y="5562600"/>
              <a:ext cx="1319213" cy="441325"/>
            </a:xfrm>
            <a:prstGeom prst="rect">
              <a:avLst/>
            </a:prstGeom>
            <a:solidFill>
              <a:srgbClr val="E5E5E5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• •</a:t>
              </a:r>
              <a:endParaRPr/>
            </a:p>
          </p:txBody>
        </p:sp>
        <p:cxnSp>
          <p:nvCxnSpPr>
            <p:cNvPr id="112" name="Shape 112"/>
            <p:cNvCxnSpPr/>
            <p:nvPr/>
          </p:nvCxnSpPr>
          <p:spPr>
            <a:xfrm rot="10800000">
              <a:off x="5793774" y="6046866"/>
              <a:ext cx="0" cy="38100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Shape 113"/>
            <p:cNvSpPr txBox="1"/>
            <p:nvPr/>
          </p:nvSpPr>
          <p:spPr>
            <a:xfrm>
              <a:off x="5513880" y="6134678"/>
              <a:ext cx="3819153" cy="884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file position = 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(</a:t>
              </a:r>
              <a:r>
                <a:rPr lang="en-US" sz="2400" b="1" i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in between</a:t>
              </a:r>
              <a:r>
                <a:rPr lang="en-US" sz="2400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 bytes k-1 and k)</a:t>
              </a: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Types	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file has a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indicating its role in the system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file: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arbitrary data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Directory: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for a related group of files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communicating with a process on another machine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file types beyond our scope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pipes (FIFOs)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Symbolic links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and block devices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Files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32"/>
              <a:buFont typeface="Noto Sans Symbols"/>
              <a:buChar char="⬛"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regular file contains arbitrary data</a:t>
            </a:r>
            <a:endParaRPr sz="222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990000"/>
              </a:buClr>
              <a:buSzPts val="1332"/>
              <a:buFont typeface="Noto Sans Symbols"/>
              <a:buChar char="⬛"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often distinguish between </a:t>
            </a:r>
            <a:r>
              <a:rPr lang="en-US" sz="222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</a:t>
            </a: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2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files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90000"/>
              </a:buClr>
              <a:buSzPts val="2035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files </a:t>
            </a:r>
            <a:r>
              <a:rPr lang="en-US" sz="1850" dirty="0"/>
              <a:t>contain human-readable text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90000"/>
              </a:buClr>
              <a:buSzPts val="2035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files are everything else (object files, JPEG images, …)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90000"/>
              </a:buClr>
              <a:buSzPts val="2035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doesn’t care! It’s all just bytes!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990000"/>
              </a:buClr>
              <a:buSzPts val="1332"/>
              <a:buFont typeface="Noto Sans Symbols"/>
              <a:buChar char="⬛"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file is sequence of </a:t>
            </a:r>
            <a:r>
              <a:rPr lang="en-US" sz="222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lines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90000"/>
              </a:buClr>
              <a:buSzPts val="2035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line is sequence of characters terminated (not separated!)</a:t>
            </a:r>
            <a:b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185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line indicator</a:t>
            </a:r>
            <a:endParaRPr lang="en-US" sz="1850" b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90000"/>
              </a:buClr>
              <a:buSzPts val="2035"/>
              <a:buFont typeface="Noto Sans Symbols"/>
              <a:buChar char="▪"/>
            </a:pPr>
            <a:r>
              <a:rPr lang="en-US" sz="1850" dirty="0"/>
              <a:t>Characters are defined by a </a:t>
            </a:r>
            <a:r>
              <a:rPr lang="en-US" sz="1850" i="1" dirty="0"/>
              <a:t>text encoding</a:t>
            </a:r>
            <a:r>
              <a:rPr lang="en-US" sz="1850" dirty="0"/>
              <a:t> (ASCII, UTF-8, EUC-JP, …)</a:t>
            </a:r>
            <a:endParaRPr lang="en-US" dirty="0"/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990000"/>
              </a:buClr>
              <a:buSzPts val="1332"/>
              <a:buFont typeface="Noto Sans Symbols"/>
              <a:buChar char="⬛"/>
            </a:pPr>
            <a:r>
              <a:rPr lang="en-US" sz="22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line (EOL) indicators: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90000"/>
              </a:buClr>
              <a:buSzPts val="2035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“Unix”: Single byte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feed (LF)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90000"/>
              </a:buClr>
              <a:buSzPts val="2035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DOS, Windows: Two bytes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0x0D 0x0A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/>
          </a:p>
          <a:p>
            <a:pPr marL="1143000" marR="0" lvl="2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Char char="▪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(CR) followed by line feed (LF)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Char char="▪"/>
            </a:pPr>
            <a:r>
              <a:rPr lang="en-US" sz="1850" dirty="0"/>
              <a:t>Also used by many Internet protocols</a:t>
            </a:r>
            <a:endParaRPr lang="en-US" sz="1800" dirty="0"/>
          </a:p>
          <a:p>
            <a:pPr marL="742950" lvl="1" indent="-285750">
              <a:lnSpc>
                <a:spcPct val="90000"/>
              </a:lnSpc>
              <a:spcBef>
                <a:spcPts val="370"/>
              </a:spcBef>
              <a:buSzPts val="2035"/>
            </a:pPr>
            <a:r>
              <a:rPr lang="en-US" sz="1800" dirty="0"/>
              <a:t>C library translates to '\n'</a:t>
            </a:r>
            <a:endParaRPr lang="en-US"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4707457"/>
            <a:ext cx="25908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Directories	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consists of an array of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entries</a:t>
            </a:r>
            <a:r>
              <a:rPr lang="en-US" sz="2400" b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(also called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lang="en-US" sz="2400" b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 maps a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to a file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directory contains at least two entries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(dot) maps to the directory itself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(dot dot) maps to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parent directory</a:t>
            </a:r>
            <a:b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hierarchy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(next slide)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 for manipulating directories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empty directory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view directory contents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delete empty directory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5628</Words>
  <Application>Microsoft Office PowerPoint</Application>
  <PresentationFormat>On-screen Show (4:3)</PresentationFormat>
  <Paragraphs>1028</Paragraphs>
  <Slides>54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Calibri</vt:lpstr>
      <vt:lpstr>Wingdings</vt:lpstr>
      <vt:lpstr>Arial Narrow</vt:lpstr>
      <vt:lpstr>Wingdings 2</vt:lpstr>
      <vt:lpstr>Times New Roman</vt:lpstr>
      <vt:lpstr>Courier New</vt:lpstr>
      <vt:lpstr>Noto Sans Symbols</vt:lpstr>
      <vt:lpstr>Arial</vt:lpstr>
      <vt:lpstr>Consolas</vt:lpstr>
      <vt:lpstr>template2007</vt:lpstr>
      <vt:lpstr>System-Level I/O  15-213/14-513/15-513: Introduction to Computer Systems 20th Lecture, July 18, 2023</vt:lpstr>
      <vt:lpstr>System level: below standard level</vt:lpstr>
      <vt:lpstr>Why do we have two sets?</vt:lpstr>
      <vt:lpstr>Today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Lots of ways to call open</vt:lpstr>
      <vt:lpstr>The third argument to open</vt:lpstr>
      <vt:lpstr>Closing Files</vt:lpstr>
      <vt:lpstr>Reading Files</vt:lpstr>
      <vt:lpstr>Writing Files</vt:lpstr>
      <vt:lpstr>Simple Unix I/O example</vt:lpstr>
      <vt:lpstr>Simple Unix I/O example</vt:lpstr>
      <vt:lpstr>Simple Unix I/O example</vt:lpstr>
      <vt:lpstr>On Short Counts</vt:lpstr>
      <vt:lpstr>PowerPoint Presentation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PowerPoint Presentation</vt:lpstr>
      <vt:lpstr>Today</vt:lpstr>
      <vt:lpstr>Pros and Cons of Unix I/O</vt:lpstr>
      <vt:lpstr>Pros and Cons of Standard I/O</vt:lpstr>
      <vt:lpstr>Choosing I/O Functions</vt:lpstr>
      <vt:lpstr>Aside: Working with Binary Files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PowerPoint Presentation</vt:lpstr>
      <vt:lpstr>Supplementary slides</vt:lpstr>
      <vt:lpstr>The RIO Package (213/CS:APP Package)</vt:lpstr>
      <vt:lpstr>Unbuffered RIO Input and Output</vt:lpstr>
      <vt:lpstr>Buffered RIO Input Functions</vt:lpstr>
      <vt:lpstr>Buffered RIO Input Functions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System-Level I/O  15-213: Introduction to Computer Systems  16th Lecture, June 28, 2018</dc:title>
  <cp:lastModifiedBy>Brian Railing</cp:lastModifiedBy>
  <cp:revision>27</cp:revision>
  <dcterms:modified xsi:type="dcterms:W3CDTF">2023-07-18T15:05:25Z</dcterms:modified>
</cp:coreProperties>
</file>