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542" r:id="rId2"/>
    <p:sldId id="1708" r:id="rId3"/>
    <p:sldId id="1691" r:id="rId4"/>
    <p:sldId id="1726" r:id="rId5"/>
    <p:sldId id="1690" r:id="rId6"/>
    <p:sldId id="1673" r:id="rId7"/>
    <p:sldId id="1695" r:id="rId8"/>
    <p:sldId id="1706" r:id="rId9"/>
    <p:sldId id="1676" r:id="rId10"/>
    <p:sldId id="1677" r:id="rId11"/>
    <p:sldId id="1678" r:id="rId12"/>
    <p:sldId id="1679" r:id="rId13"/>
    <p:sldId id="1680" r:id="rId14"/>
    <p:sldId id="1681" r:id="rId15"/>
    <p:sldId id="1682" r:id="rId16"/>
    <p:sldId id="1683" r:id="rId17"/>
    <p:sldId id="1684" r:id="rId18"/>
    <p:sldId id="1685" r:id="rId19"/>
    <p:sldId id="1686" r:id="rId20"/>
    <p:sldId id="1687" r:id="rId21"/>
    <p:sldId id="1697" r:id="rId22"/>
    <p:sldId id="1665" r:id="rId23"/>
    <p:sldId id="1663" r:id="rId24"/>
    <p:sldId id="1694" r:id="rId25"/>
    <p:sldId id="1664" r:id="rId26"/>
    <p:sldId id="1667" r:id="rId27"/>
    <p:sldId id="1666" r:id="rId28"/>
    <p:sldId id="1668" r:id="rId29"/>
    <p:sldId id="1669" r:id="rId30"/>
    <p:sldId id="1607" r:id="rId31"/>
    <p:sldId id="1608" r:id="rId32"/>
    <p:sldId id="1729" r:id="rId33"/>
    <p:sldId id="1621" r:id="rId34"/>
    <p:sldId id="1622" r:id="rId35"/>
    <p:sldId id="1623" r:id="rId36"/>
    <p:sldId id="1624" r:id="rId37"/>
    <p:sldId id="1709" r:id="rId38"/>
    <p:sldId id="1627" r:id="rId39"/>
    <p:sldId id="1630" r:id="rId40"/>
    <p:sldId id="1625" r:id="rId41"/>
    <p:sldId id="1626" r:id="rId42"/>
    <p:sldId id="1700" r:id="rId43"/>
  </p:sldIdLst>
  <p:sldSz cx="9144000" cy="6858000" type="screen4x3"/>
  <p:notesSz cx="7302500" cy="9586913"/>
  <p:custDataLst>
    <p:tags r:id="rId4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7C7"/>
    <a:srgbClr val="E8E8F6"/>
    <a:srgbClr val="A5A6DF"/>
    <a:srgbClr val="FF00FF"/>
    <a:srgbClr val="D5F1CF"/>
    <a:srgbClr val="F6F5BD"/>
    <a:srgbClr val="E6E6E6"/>
    <a:srgbClr val="D5F1D2"/>
    <a:srgbClr val="D9D9D9"/>
    <a:srgbClr val="A5A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0728" autoAdjust="0"/>
  </p:normalViewPr>
  <p:slideViewPr>
    <p:cSldViewPr snapToObjects="1">
      <p:cViewPr varScale="1">
        <p:scale>
          <a:sx n="70" d="100"/>
          <a:sy n="70" d="100"/>
        </p:scale>
        <p:origin x="1236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28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93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45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s_client</a:t>
            </a:r>
            <a:r>
              <a:rPr lang="en-US" dirty="0"/>
              <a:t> -connect www.somesite:443</a:t>
            </a:r>
          </a:p>
        </p:txBody>
      </p:sp>
    </p:spTree>
    <p:extLst>
      <p:ext uri="{BB962C8B-B14F-4D97-AF65-F5344CB8AC3E}">
        <p14:creationId xmlns:p14="http://schemas.microsoft.com/office/powerpoint/2010/main" val="709393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Request header examples: brand name of the browser, domain name of the origin server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s_client</a:t>
            </a:r>
            <a:r>
              <a:rPr lang="en-US" dirty="0"/>
              <a:t> -connect www.somesite:443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98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Plugged in RIO functions in this diagram.  We will begin by focusing on the steps to start the server and a client, starting with </a:t>
            </a:r>
            <a:r>
              <a:rPr lang="en-US" dirty="0" err="1"/>
              <a:t>getaddrinfo</a:t>
            </a:r>
            <a:r>
              <a:rPr lang="en-US" dirty="0"/>
              <a:t>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AF_INET6 for family, then </a:t>
            </a:r>
            <a:r>
              <a:rPr lang="en-US" dirty="0" err="1"/>
              <a:t>ai_addr</a:t>
            </a:r>
            <a:r>
              <a:rPr lang="en-US" dirty="0"/>
              <a:t> is a pointer to a sockaddr_in6 structure.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2: socket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Protocol is usually 0.  Says what number protocol in the family to use and most have only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68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2396.tx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:443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2025650"/>
          </a:xfrm>
        </p:spPr>
        <p:txBody>
          <a:bodyPr/>
          <a:lstStyle/>
          <a:p>
            <a:pPr marL="0" indent="0"/>
            <a:r>
              <a:rPr lang="en-US" dirty="0"/>
              <a:t>Network Programming: Part II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15-213/14-513/15-513: Introduction to Computer Systems</a:t>
            </a:r>
            <a:br>
              <a:rPr lang="en-US" sz="2000" b="0" dirty="0"/>
            </a:br>
            <a:r>
              <a:rPr lang="en-US" sz="2000" b="0" dirty="0"/>
              <a:t>22</a:t>
            </a:r>
            <a:r>
              <a:rPr lang="en-US" sz="2000" b="0" baseline="30000" dirty="0"/>
              <a:t>nd</a:t>
            </a:r>
            <a:r>
              <a:rPr lang="en-US" sz="2000" b="0" dirty="0"/>
              <a:t> Lecture, July 21,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D0EE7-56E5-7E0B-E946-F141E6E6EDD3}"/>
              </a:ext>
            </a:extLst>
          </p:cNvPr>
          <p:cNvSpPr txBox="1"/>
          <p:nvPr/>
        </p:nvSpPr>
        <p:spPr>
          <a:xfrm>
            <a:off x="685800" y="4382815"/>
            <a:ext cx="46114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Instructors: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Brian Railing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771525"/>
          </a:xfrm>
        </p:spPr>
        <p:txBody>
          <a:bodyPr/>
          <a:lstStyle/>
          <a:p>
            <a:r>
              <a:rPr lang="en-US" dirty="0"/>
              <a:t>Clients and servers use the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function to create a </a:t>
            </a:r>
            <a:r>
              <a:rPr lang="en-US" i="1" dirty="0"/>
              <a:t>socket descriptor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8323" y="2209800"/>
            <a:ext cx="5848677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socket(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domain,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type,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protocol)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8323" y="3124200"/>
            <a:ext cx="5971807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clientfd</a:t>
            </a:r>
            <a:r>
              <a:rPr lang="en-US" sz="1600" dirty="0">
                <a:latin typeface="Courier New" pitchFamily="49" charset="0"/>
              </a:rPr>
              <a:t> = socket(AF_INET, SOCK_STREAM, 0);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1" y="3886200"/>
            <a:ext cx="281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Indicates that we are using 32-bit IPV4 addresses</a:t>
            </a:r>
          </a:p>
        </p:txBody>
      </p:sp>
      <p:cxnSp>
        <p:nvCxnSpPr>
          <p:cNvPr id="10" name="Straight Arrow Connector 9"/>
          <p:cNvCxnSpPr>
            <a:stCxn id="8" idx="0"/>
            <a:endCxn id="7" idx="2"/>
          </p:cNvCxnSpPr>
          <p:nvPr/>
        </p:nvCxnSpPr>
        <p:spPr bwMode="auto">
          <a:xfrm flipV="1">
            <a:off x="2400301" y="3462754"/>
            <a:ext cx="1213926" cy="4234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724400" y="3886200"/>
            <a:ext cx="2819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Indicates that the socket will be the end point of a reliable (TCP) connection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 bwMode="auto">
          <a:xfrm flipH="1" flipV="1">
            <a:off x="5257800" y="3462754"/>
            <a:ext cx="876300" cy="4234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3B026A5-274B-47F2-9AF3-1385843E234D}"/>
              </a:ext>
            </a:extLst>
          </p:cNvPr>
          <p:cNvSpPr txBox="1"/>
          <p:nvPr/>
        </p:nvSpPr>
        <p:spPr>
          <a:xfrm>
            <a:off x="6781800" y="3048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Protocol specific!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F4E0DA-C737-43C1-BF5B-40C19613E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96" y="5326648"/>
            <a:ext cx="6726521" cy="5847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int </a:t>
            </a:r>
            <a:r>
              <a:rPr lang="en-US" sz="1600" dirty="0" err="1">
                <a:latin typeface="Courier New" pitchFamily="49" charset="0"/>
              </a:rPr>
              <a:t>clientfd</a:t>
            </a:r>
            <a:r>
              <a:rPr lang="en-US" sz="1600" dirty="0">
                <a:latin typeface="Courier New" pitchFamily="49" charset="0"/>
              </a:rPr>
              <a:t> = socket(ai-&gt;</a:t>
            </a:r>
            <a:r>
              <a:rPr lang="en-US" sz="1600" dirty="0" err="1">
                <a:latin typeface="Courier New" pitchFamily="49" charset="0"/>
              </a:rPr>
              <a:t>ai_family</a:t>
            </a:r>
            <a:r>
              <a:rPr lang="en-US" sz="1600" dirty="0">
                <a:latin typeface="Courier New" pitchFamily="49" charset="0"/>
              </a:rPr>
              <a:t>, ai-&gt;</a:t>
            </a:r>
            <a:r>
              <a:rPr lang="en-US" sz="1600" dirty="0" err="1">
                <a:latin typeface="Courier New" pitchFamily="49" charset="0"/>
              </a:rPr>
              <a:t>ai_socktype</a:t>
            </a:r>
            <a:r>
              <a:rPr lang="en-US" sz="1600" dirty="0">
                <a:latin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</a:rPr>
              <a:t>                      ai-&gt;</a:t>
            </a:r>
            <a:r>
              <a:rPr lang="en-US" sz="1600" dirty="0" err="1">
                <a:latin typeface="Courier New" pitchFamily="49" charset="0"/>
              </a:rPr>
              <a:t>ai_protocol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3171BD-8392-452A-A049-203A617CCCCC}"/>
              </a:ext>
            </a:extLst>
          </p:cNvPr>
          <p:cNvSpPr txBox="1"/>
          <p:nvPr/>
        </p:nvSpPr>
        <p:spPr>
          <a:xfrm>
            <a:off x="4961466" y="5930882"/>
            <a:ext cx="364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Use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getaddrinfo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 and you don’t have to know or care which protocol!</a:t>
            </a:r>
          </a:p>
        </p:txBody>
      </p:sp>
    </p:spTree>
    <p:extLst>
      <p:ext uri="{BB962C8B-B14F-4D97-AF65-F5344CB8AC3E}">
        <p14:creationId xmlns:p14="http://schemas.microsoft.com/office/powerpoint/2010/main" val="6646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18667032-8B5B-4D47-BEBA-68675874C80B}"/>
              </a:ext>
            </a:extLst>
          </p:cNvPr>
          <p:cNvSpPr/>
          <p:nvPr/>
        </p:nvSpPr>
        <p:spPr bwMode="auto">
          <a:xfrm>
            <a:off x="4435475" y="152414"/>
            <a:ext cx="2193925" cy="402791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i="1" dirty="0"/>
              <a:t> 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829FDF-FA01-4A00-8E6F-70300793A766}"/>
              </a:ext>
            </a:extLst>
          </p:cNvPr>
          <p:cNvSpPr txBox="1"/>
          <p:nvPr/>
        </p:nvSpPr>
        <p:spPr>
          <a:xfrm>
            <a:off x="4402853" y="1966300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3531E52-A675-4E20-87E6-1287B78241B2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20DB4F-39CD-4117-A979-B03818B83DA9}"/>
              </a:ext>
            </a:extLst>
          </p:cNvPr>
          <p:cNvSpPr txBox="1"/>
          <p:nvPr/>
        </p:nvSpPr>
        <p:spPr>
          <a:xfrm>
            <a:off x="3325703" y="1269316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0D58F0-1EA6-4CA5-B9F1-88775A92F96D}"/>
              </a:ext>
            </a:extLst>
          </p:cNvPr>
          <p:cNvSpPr txBox="1"/>
          <p:nvPr/>
        </p:nvSpPr>
        <p:spPr>
          <a:xfrm>
            <a:off x="4481317" y="1290846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</p:spTree>
    <p:extLst>
      <p:ext uri="{BB962C8B-B14F-4D97-AF65-F5344CB8AC3E}">
        <p14:creationId xmlns:p14="http://schemas.microsoft.com/office/powerpoint/2010/main" val="196277976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771525"/>
          </a:xfrm>
        </p:spPr>
        <p:txBody>
          <a:bodyPr/>
          <a:lstStyle/>
          <a:p>
            <a:r>
              <a:rPr lang="en-US" dirty="0"/>
              <a:t>A server uses  </a:t>
            </a:r>
            <a:r>
              <a:rPr lang="en-US" dirty="0">
                <a:latin typeface="Courier New"/>
                <a:cs typeface="Courier New"/>
              </a:rPr>
              <a:t>bind</a:t>
            </a:r>
            <a:r>
              <a:rPr lang="en-US" dirty="0"/>
              <a:t> to ask the kernel to associate the server’s socket address with a socket descriptor: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     </a:t>
            </a:r>
            <a:r>
              <a:rPr lang="en-US" sz="2000" dirty="0">
                <a:latin typeface="+mn-lt"/>
                <a:cs typeface="Calibri" panose="020F0502020204030204" pitchFamily="34" charset="0"/>
              </a:rPr>
              <a:t>Our convention:</a:t>
            </a:r>
            <a:r>
              <a:rPr lang="en-US" dirty="0">
                <a:latin typeface="+mn-lt"/>
              </a:rPr>
              <a:t> </a:t>
            </a:r>
            <a:r>
              <a:rPr lang="en-US" sz="1600" dirty="0">
                <a:latin typeface="Courier New" pitchFamily="49" charset="0"/>
              </a:rPr>
              <a:t>typedef struct </a:t>
            </a:r>
            <a:r>
              <a:rPr lang="en-US" sz="1600" dirty="0" err="1">
                <a:latin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</a:rPr>
              <a:t> SA;</a:t>
            </a:r>
            <a:endParaRPr lang="en-US" dirty="0"/>
          </a:p>
          <a:p>
            <a:r>
              <a:rPr lang="en-US" dirty="0"/>
              <a:t>Process can read bytes that arrive on the connection whose endpoint is 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by reading from descriptor </a:t>
            </a:r>
            <a:r>
              <a:rPr lang="en-US" dirty="0" err="1">
                <a:latin typeface="Courier New"/>
                <a:cs typeface="Courier New"/>
              </a:rPr>
              <a:t>sockfd</a:t>
            </a:r>
            <a:endParaRPr lang="en-US" dirty="0"/>
          </a:p>
          <a:p>
            <a:r>
              <a:rPr lang="en-US" dirty="0"/>
              <a:t>Similarly, writes to </a:t>
            </a:r>
            <a:r>
              <a:rPr lang="en-US" dirty="0" err="1">
                <a:latin typeface="Courier New"/>
                <a:cs typeface="Courier New"/>
              </a:rPr>
              <a:t>sockfd</a:t>
            </a:r>
            <a:r>
              <a:rPr lang="en-US" dirty="0"/>
              <a:t> are transferred along connection whose endpoint is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endParaRPr lang="en-US" dirty="0"/>
          </a:p>
          <a:p>
            <a:r>
              <a:rPr lang="en-US" dirty="0">
                <a:latin typeface="+mn-lt"/>
                <a:cs typeface="Courier New"/>
              </a:rPr>
              <a:t>Best practice is to use 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>
                <a:latin typeface="+mn-lt"/>
                <a:cs typeface="Courier New"/>
              </a:rPr>
              <a:t>  to supply the arguments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>
                <a:latin typeface="+mn-lt"/>
                <a:cs typeface="Courier New"/>
              </a:rPr>
              <a:t> and </a:t>
            </a:r>
            <a:r>
              <a:rPr lang="en-US" dirty="0" err="1">
                <a:latin typeface="Courier New"/>
                <a:cs typeface="Courier New"/>
              </a:rPr>
              <a:t>addrlen</a:t>
            </a:r>
            <a:r>
              <a:rPr lang="en-US" dirty="0">
                <a:latin typeface="+mn-lt"/>
                <a:cs typeface="Courier New"/>
              </a:rPr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43000" y="2248972"/>
            <a:ext cx="634119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bind(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9709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0" y="952500"/>
            <a:ext cx="1523999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1B7502-79D7-473E-B60E-F03C706E6664}"/>
              </a:ext>
            </a:extLst>
          </p:cNvPr>
          <p:cNvSpPr txBox="1"/>
          <p:nvPr/>
        </p:nvSpPr>
        <p:spPr>
          <a:xfrm>
            <a:off x="4460147" y="1298215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DE22D8-D0F5-4C7A-A275-9E7DC29C114E}"/>
              </a:ext>
            </a:extLst>
          </p:cNvPr>
          <p:cNvSpPr txBox="1"/>
          <p:nvPr/>
        </p:nvSpPr>
        <p:spPr>
          <a:xfrm>
            <a:off x="4402853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EC9257-6CC8-4F3E-AC34-4A1EEF2AAC69}"/>
              </a:ext>
            </a:extLst>
          </p:cNvPr>
          <p:cNvSpPr txBox="1"/>
          <p:nvPr/>
        </p:nvSpPr>
        <p:spPr>
          <a:xfrm>
            <a:off x="3998367" y="2639652"/>
            <a:ext cx="15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&lt;-&gt; SA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B6828D-518C-4A69-B891-1C673125AB3F}"/>
              </a:ext>
            </a:extLst>
          </p:cNvPr>
          <p:cNvSpPr txBox="1"/>
          <p:nvPr/>
        </p:nvSpPr>
        <p:spPr>
          <a:xfrm>
            <a:off x="3253362" y="1291127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E760A8-A3B3-4E14-969C-811AB2330F73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1913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listen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267325"/>
          </a:xfrm>
        </p:spPr>
        <p:txBody>
          <a:bodyPr/>
          <a:lstStyle/>
          <a:p>
            <a:r>
              <a:rPr lang="en-US" dirty="0"/>
              <a:t>Kernel assumes that descriptor from socket function is an </a:t>
            </a:r>
            <a:r>
              <a:rPr lang="en-US" i="1" dirty="0">
                <a:solidFill>
                  <a:srgbClr val="FF0000"/>
                </a:solidFill>
              </a:rPr>
              <a:t>active socket </a:t>
            </a:r>
            <a:r>
              <a:rPr lang="en-US" dirty="0"/>
              <a:t>that will be on the client end</a:t>
            </a:r>
          </a:p>
          <a:p>
            <a:r>
              <a:rPr lang="en-US" dirty="0"/>
              <a:t>A server calls the listen function to tell the kernel that a descriptor will be used by a server rather than a client: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Converts </a:t>
            </a:r>
            <a:r>
              <a:rPr lang="en-US" dirty="0" err="1">
                <a:latin typeface="Courier New"/>
                <a:cs typeface="Courier New"/>
              </a:rPr>
              <a:t>sockfd</a:t>
            </a:r>
            <a:r>
              <a:rPr lang="en-US" dirty="0"/>
              <a:t> from an active socket to a </a:t>
            </a:r>
            <a:r>
              <a:rPr lang="en-US" i="1" dirty="0">
                <a:solidFill>
                  <a:srgbClr val="FF0000"/>
                </a:solidFill>
              </a:rPr>
              <a:t>listening socket</a:t>
            </a:r>
            <a:r>
              <a:rPr lang="en-US" dirty="0"/>
              <a:t> that can accept connection requests from clients. </a:t>
            </a: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backlog </a:t>
            </a:r>
            <a:r>
              <a:rPr lang="en-US" dirty="0">
                <a:latin typeface="+mn-lt"/>
                <a:cs typeface="Courier New"/>
              </a:rPr>
              <a:t>is a hint about the number of outstanding connection requests that the kernel should queue up before starting to refuse requests (128-ish by default)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905000" y="3200725"/>
            <a:ext cx="4617370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listen(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sockfd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backlog);</a:t>
            </a:r>
          </a:p>
        </p:txBody>
      </p:sp>
    </p:spTree>
    <p:extLst>
      <p:ext uri="{BB962C8B-B14F-4D97-AF65-F5344CB8AC3E}">
        <p14:creationId xmlns:p14="http://schemas.microsoft.com/office/powerpoint/2010/main" val="1311311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0" y="952500"/>
            <a:ext cx="1523997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9A24AF-089D-40D3-879F-BA334380BCBA}"/>
              </a:ext>
            </a:extLst>
          </p:cNvPr>
          <p:cNvSpPr txBox="1"/>
          <p:nvPr/>
        </p:nvSpPr>
        <p:spPr>
          <a:xfrm>
            <a:off x="3159894" y="1287135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69183C-E367-420F-B022-6CF7DF735CB1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798754-7918-4205-8102-650AE86D983E}"/>
              </a:ext>
            </a:extLst>
          </p:cNvPr>
          <p:cNvSpPr txBox="1"/>
          <p:nvPr/>
        </p:nvSpPr>
        <p:spPr>
          <a:xfrm>
            <a:off x="4435475" y="1287135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114D17-B209-4772-94B1-A64BF5A69909}"/>
              </a:ext>
            </a:extLst>
          </p:cNvPr>
          <p:cNvSpPr txBox="1"/>
          <p:nvPr/>
        </p:nvSpPr>
        <p:spPr>
          <a:xfrm>
            <a:off x="4402853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01BA6D-FB28-4AA5-B7C5-5CD1C8E2488D}"/>
              </a:ext>
            </a:extLst>
          </p:cNvPr>
          <p:cNvSpPr txBox="1"/>
          <p:nvPr/>
        </p:nvSpPr>
        <p:spPr>
          <a:xfrm>
            <a:off x="3998367" y="2639652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 &lt;-&gt; SA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4828761-455A-402B-905C-C00320E7B7FE}"/>
              </a:ext>
            </a:extLst>
          </p:cNvPr>
          <p:cNvSpPr txBox="1"/>
          <p:nvPr/>
        </p:nvSpPr>
        <p:spPr>
          <a:xfrm>
            <a:off x="5789068" y="3300452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listening </a:t>
            </a:r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2097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accept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267325"/>
          </a:xfrm>
        </p:spPr>
        <p:txBody>
          <a:bodyPr/>
          <a:lstStyle/>
          <a:p>
            <a:r>
              <a:rPr lang="en-US" dirty="0"/>
              <a:t>Servers wait for connection requests from clients by calling </a:t>
            </a:r>
            <a:r>
              <a:rPr lang="en-US" dirty="0">
                <a:latin typeface="Courier New"/>
                <a:cs typeface="Courier New"/>
              </a:rPr>
              <a:t>accept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Waits for connection request to arrive on the connection bound to </a:t>
            </a:r>
            <a:r>
              <a:rPr lang="en-US" dirty="0" err="1">
                <a:latin typeface="Courier New"/>
                <a:cs typeface="Courier New"/>
              </a:rPr>
              <a:t>listenfd</a:t>
            </a:r>
            <a:r>
              <a:rPr lang="en-US" dirty="0"/>
              <a:t>, then fills in client’s socket address in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/>
              <a:t> and size of the socket address in </a:t>
            </a:r>
            <a:r>
              <a:rPr lang="en-US" dirty="0" err="1">
                <a:latin typeface="Courier New"/>
                <a:cs typeface="Courier New"/>
              </a:rPr>
              <a:t>addrlen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Returns a </a:t>
            </a:r>
            <a:r>
              <a:rPr lang="en-US" i="1" dirty="0">
                <a:solidFill>
                  <a:srgbClr val="FF0000"/>
                </a:solidFill>
              </a:rPr>
              <a:t>connected descriptor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connfd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that can be used to communicate with the client via Unix I/O routines. 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43000" y="2266604"/>
            <a:ext cx="621806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accept(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2758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268787"/>
            <a:ext cx="6400800" cy="1283136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0" y="952500"/>
            <a:ext cx="1523997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CD9B02-6C3E-4CA9-8657-D84D796BDEED}"/>
              </a:ext>
            </a:extLst>
          </p:cNvPr>
          <p:cNvSpPr txBox="1"/>
          <p:nvPr/>
        </p:nvSpPr>
        <p:spPr>
          <a:xfrm>
            <a:off x="5789068" y="3300452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listening </a:t>
            </a:r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FA895E-FAA6-495C-8610-1ADD6904498F}"/>
              </a:ext>
            </a:extLst>
          </p:cNvPr>
          <p:cNvSpPr txBox="1"/>
          <p:nvPr/>
        </p:nvSpPr>
        <p:spPr>
          <a:xfrm>
            <a:off x="3198747" y="1270858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E19494-E2E2-4155-B76C-7E37C79303E7}"/>
              </a:ext>
            </a:extLst>
          </p:cNvPr>
          <p:cNvSpPr txBox="1"/>
          <p:nvPr/>
        </p:nvSpPr>
        <p:spPr>
          <a:xfrm>
            <a:off x="4435475" y="1292810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EF733-DA29-4B07-9856-A35CBAF0656B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66432F-8D31-4E0E-818D-B56FF61DD59D}"/>
              </a:ext>
            </a:extLst>
          </p:cNvPr>
          <p:cNvSpPr txBox="1"/>
          <p:nvPr/>
        </p:nvSpPr>
        <p:spPr>
          <a:xfrm>
            <a:off x="4402853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EE6385-EE1B-4A6F-9D17-2A97C6F7996D}"/>
              </a:ext>
            </a:extLst>
          </p:cNvPr>
          <p:cNvSpPr txBox="1"/>
          <p:nvPr/>
        </p:nvSpPr>
        <p:spPr>
          <a:xfrm>
            <a:off x="3998367" y="2639652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 &lt;-&gt; SA</a:t>
            </a:r>
          </a:p>
        </p:txBody>
      </p:sp>
    </p:spTree>
    <p:extLst>
      <p:ext uri="{BB962C8B-B14F-4D97-AF65-F5344CB8AC3E}">
        <p14:creationId xmlns:p14="http://schemas.microsoft.com/office/powerpoint/2010/main" val="208089241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061325" cy="771525"/>
          </a:xfrm>
        </p:spPr>
        <p:txBody>
          <a:bodyPr/>
          <a:lstStyle/>
          <a:p>
            <a:r>
              <a:rPr lang="en-US" dirty="0"/>
              <a:t>A client establishes a connection with a server by calling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Attempts to establish a connection with server at socket address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+mn-lt"/>
                <a:cs typeface="Courier New"/>
              </a:rPr>
              <a:t>If successful, then </a:t>
            </a:r>
            <a:r>
              <a:rPr lang="en-US" b="1" dirty="0" err="1">
                <a:latin typeface="Courier New"/>
                <a:cs typeface="Courier New"/>
              </a:rPr>
              <a:t>clientfd</a:t>
            </a:r>
            <a:r>
              <a:rPr lang="en-US" dirty="0">
                <a:latin typeface="+mn-lt"/>
                <a:cs typeface="Courier New"/>
              </a:rPr>
              <a:t> is now ready for reading and writing. 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Resulting connection is  characterized by socket pair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x:y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addr.sin_addr:addr.sin_port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>
                <a:latin typeface="+mn-lt"/>
                <a:cs typeface="Courier New"/>
              </a:rPr>
              <a:t> is client address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y</a:t>
            </a:r>
            <a:r>
              <a:rPr lang="en-US" dirty="0">
                <a:latin typeface="+mn-lt"/>
                <a:cs typeface="Courier New"/>
              </a:rPr>
              <a:t> is ephemeral port that uniquely identifies client process on client host</a:t>
            </a:r>
          </a:p>
          <a:p>
            <a:r>
              <a:rPr lang="en-US" dirty="0">
                <a:latin typeface="+mn-lt"/>
                <a:cs typeface="Courier New"/>
              </a:rPr>
              <a:t>Best practice is to use 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>
                <a:latin typeface="+mn-lt"/>
                <a:cs typeface="Courier New"/>
              </a:rPr>
              <a:t>  to supply the arguments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>
                <a:latin typeface="+mn-lt"/>
                <a:cs typeface="Courier New"/>
              </a:rPr>
              <a:t> and </a:t>
            </a:r>
            <a:r>
              <a:rPr lang="en-US" dirty="0" err="1">
                <a:latin typeface="Courier New"/>
                <a:cs typeface="Courier New"/>
              </a:rPr>
              <a:t>addrlen</a:t>
            </a:r>
            <a:r>
              <a:rPr lang="en-US" dirty="0">
                <a:latin typeface="+mn-lt"/>
                <a:cs typeface="Courier New"/>
              </a:rPr>
              <a:t>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66800" y="2209800"/>
            <a:ext cx="6956852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connect(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clientfd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03628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120" y="476655"/>
            <a:ext cx="8382000" cy="573087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connect/accept</a:t>
            </a:r>
            <a:r>
              <a:rPr lang="en-US" dirty="0"/>
              <a:t> 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3145359" y="1238836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011738" y="1456920"/>
            <a:ext cx="3294062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1. Server blocks in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, waiting for connection request on listening descriptor </a:t>
            </a:r>
            <a:r>
              <a:rPr lang="en-US" sz="1800" i="1" dirty="0" err="1">
                <a:latin typeface="Courier New" pitchFamily="49" charset="0"/>
              </a:rPr>
              <a:t>listenfd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003300" y="2106613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3145360" y="3107323"/>
            <a:ext cx="117211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1536700" y="35750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5048250" y="3308350"/>
            <a:ext cx="386715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2. Client makes connection request by calling and blocking in </a:t>
            </a:r>
            <a:r>
              <a:rPr lang="en-US" sz="1800" i="1" dirty="0">
                <a:latin typeface="Courier New" pitchFamily="49" charset="0"/>
              </a:rPr>
              <a:t>connect</a:t>
            </a: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1358514" y="299085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3132660" y="4937711"/>
            <a:ext cx="117211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457200" y="5275263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990600" y="5805488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3436938" y="5275263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057775" y="5137241"/>
            <a:ext cx="4010025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3. Server returns </a:t>
            </a:r>
            <a:r>
              <a:rPr lang="en-US" sz="1800" i="1" dirty="0" err="1">
                <a:latin typeface="Courier New" pitchFamily="49" charset="0"/>
              </a:rPr>
              <a:t>connfd</a:t>
            </a:r>
            <a:r>
              <a:rPr lang="en-US" sz="1800" i="1" dirty="0">
                <a:latin typeface="Calibri" pitchFamily="34" charset="0"/>
              </a:rPr>
              <a:t> from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. Client returns from </a:t>
            </a:r>
            <a:r>
              <a:rPr lang="en-US" sz="1800" i="1" dirty="0">
                <a:latin typeface="Courier New" pitchFamily="49" charset="0"/>
              </a:rPr>
              <a:t>connect</a:t>
            </a:r>
            <a:r>
              <a:rPr lang="en-US" sz="1800" i="1" dirty="0">
                <a:latin typeface="Calibri" pitchFamily="34" charset="0"/>
              </a:rPr>
              <a:t>. Connection is now established between </a:t>
            </a:r>
            <a:r>
              <a:rPr lang="en-US" sz="1800" i="1" dirty="0" err="1">
                <a:latin typeface="Courier New" pitchFamily="49" charset="0"/>
              </a:rPr>
              <a:t>clientfd</a:t>
            </a:r>
            <a:r>
              <a:rPr lang="en-US" sz="1800" i="1" dirty="0">
                <a:latin typeface="Calibri" pitchFamily="34" charset="0"/>
              </a:rPr>
              <a:t>  and  </a:t>
            </a:r>
            <a:r>
              <a:rPr lang="en-US" sz="1800" i="1" dirty="0" err="1">
                <a:latin typeface="Courier New" pitchFamily="49" charset="0"/>
              </a:rPr>
              <a:t>connfd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78" name="Oval 26"/>
          <p:cNvSpPr>
            <a:spLocks noChangeAspect="1" noChangeArrowheads="1"/>
          </p:cNvSpPr>
          <p:nvPr/>
        </p:nvSpPr>
        <p:spPr bwMode="auto">
          <a:xfrm>
            <a:off x="3388804" y="566420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9" name="Text Box 27"/>
          <p:cNvSpPr txBox="1">
            <a:spLocks noChangeArrowheads="1"/>
          </p:cNvSpPr>
          <p:nvPr/>
        </p:nvSpPr>
        <p:spPr bwMode="auto">
          <a:xfrm>
            <a:off x="3246567" y="5817186"/>
            <a:ext cx="92525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connfd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1651000" y="5722938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1459285" y="565150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3388805" y="163512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3388805" y="350361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3388805" y="5334000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0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63" grpId="0"/>
      <p:bldP spid="740365" grpId="0" animBg="1"/>
      <p:bldP spid="740366" grpId="0"/>
      <p:bldP spid="740367" grpId="0" animBg="1"/>
      <p:bldP spid="740368" grpId="0" animBg="1"/>
      <p:bldP spid="740369" grpId="0"/>
      <p:bldP spid="740377" grpId="0"/>
      <p:bldP spid="740371" grpId="0"/>
      <p:bldP spid="740373" grpId="0" animBg="1"/>
      <p:bldP spid="740374" grpId="0"/>
      <p:bldP spid="740375" grpId="0" animBg="1"/>
      <p:bldP spid="740376" grpId="0"/>
      <p:bldP spid="740378" grpId="0" animBg="1"/>
      <p:bldP spid="740379" grpId="0"/>
      <p:bldP spid="740380" grpId="0" animBg="1"/>
      <p:bldP spid="740364" grpId="0" animBg="1"/>
      <p:bldP spid="740372" grpId="0" animBg="1"/>
      <p:bldP spid="740362" grpId="0" animBg="1"/>
      <p:bldP spid="7403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247D-F11F-4BB9-A6C8-7DA4360C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DF74-4E4D-4B6C-BF70-C64B7A39E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lab due on Friday, July 28 at 11:59pm EDT</a:t>
            </a:r>
          </a:p>
          <a:p>
            <a:endParaRPr lang="en-US" dirty="0"/>
          </a:p>
          <a:p>
            <a:r>
              <a:rPr lang="en-US" dirty="0"/>
              <a:t>Proxy lab out next week</a:t>
            </a:r>
          </a:p>
          <a:p>
            <a:pPr lvl="1"/>
            <a:r>
              <a:rPr lang="en-US" dirty="0"/>
              <a:t>Checkpoint due Friday, August 4</a:t>
            </a:r>
          </a:p>
          <a:p>
            <a:pPr lvl="1"/>
            <a:r>
              <a:rPr lang="en-US" dirty="0"/>
              <a:t>Final due Friday, August 11 (no extensions!)</a:t>
            </a:r>
          </a:p>
          <a:p>
            <a:endParaRPr lang="en-US" dirty="0"/>
          </a:p>
          <a:p>
            <a:r>
              <a:rPr lang="en-US" dirty="0"/>
              <a:t>Final exam: Thursday August 10 (unless google form)</a:t>
            </a:r>
          </a:p>
        </p:txBody>
      </p:sp>
    </p:spTree>
    <p:extLst>
      <p:ext uri="{BB962C8B-B14F-4D97-AF65-F5344CB8AC3E}">
        <p14:creationId xmlns:p14="http://schemas.microsoft.com/office/powerpoint/2010/main" val="2729050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Connected vs. Listening Descriptors</a:t>
            </a:r>
          </a:p>
        </p:txBody>
      </p:sp>
      <p:sp>
        <p:nvSpPr>
          <p:cNvPr id="7536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64450" y="1362074"/>
            <a:ext cx="7896225" cy="51911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Listening descriptor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End point for client connection </a:t>
            </a:r>
            <a:r>
              <a:rPr lang="en-US" u="sng" dirty="0"/>
              <a:t>requests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Created once and exists for lifetime of the server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Connected descriptor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End point of the </a:t>
            </a:r>
            <a:r>
              <a:rPr lang="en-US" u="sng" dirty="0"/>
              <a:t>connection</a:t>
            </a:r>
            <a:r>
              <a:rPr lang="en-US" dirty="0"/>
              <a:t> between client and server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new descriptor is created each time the server accepts a connection request from a client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Exists only as long as it takes to service client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Why the distinction?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Allows for concurrent servers that can communicate over many client connections simultaneously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E.g., Each time we receive a new request, we fork a child to handle the request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47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268787"/>
            <a:ext cx="6400800" cy="1283136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0" y="952500"/>
            <a:ext cx="1523999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CD9B02-6C3E-4CA9-8657-D84D796BDEED}"/>
              </a:ext>
            </a:extLst>
          </p:cNvPr>
          <p:cNvSpPr txBox="1"/>
          <p:nvPr/>
        </p:nvSpPr>
        <p:spPr>
          <a:xfrm>
            <a:off x="5789068" y="3300452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listening </a:t>
            </a:r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8C37F7-3721-4CC0-9720-EDE45DAFC591}"/>
              </a:ext>
            </a:extLst>
          </p:cNvPr>
          <p:cNvSpPr txBox="1"/>
          <p:nvPr/>
        </p:nvSpPr>
        <p:spPr>
          <a:xfrm>
            <a:off x="6052653" y="3970303"/>
            <a:ext cx="195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connected </a:t>
            </a:r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connfd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C974AF-B15D-46DA-9D4A-9632368BD0E9}"/>
              </a:ext>
            </a:extLst>
          </p:cNvPr>
          <p:cNvSpPr txBox="1"/>
          <p:nvPr/>
        </p:nvSpPr>
        <p:spPr>
          <a:xfrm>
            <a:off x="2770111" y="3970303"/>
            <a:ext cx="266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connected (to SA) </a:t>
            </a:r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FA895E-FAA6-495C-8610-1ADD6904498F}"/>
              </a:ext>
            </a:extLst>
          </p:cNvPr>
          <p:cNvSpPr txBox="1"/>
          <p:nvPr/>
        </p:nvSpPr>
        <p:spPr>
          <a:xfrm>
            <a:off x="3266503" y="1296384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E19494-E2E2-4155-B76C-7E37C79303E7}"/>
              </a:ext>
            </a:extLst>
          </p:cNvPr>
          <p:cNvSpPr txBox="1"/>
          <p:nvPr/>
        </p:nvSpPr>
        <p:spPr>
          <a:xfrm>
            <a:off x="4485141" y="1302276"/>
            <a:ext cx="79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EF733-DA29-4B07-9856-A35CBAF0656B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66432F-8D31-4E0E-818D-B56FF61DD59D}"/>
              </a:ext>
            </a:extLst>
          </p:cNvPr>
          <p:cNvSpPr txBox="1"/>
          <p:nvPr/>
        </p:nvSpPr>
        <p:spPr>
          <a:xfrm>
            <a:off x="4402853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EE6385-EE1B-4A6F-9D17-2A97C6F7996D}"/>
              </a:ext>
            </a:extLst>
          </p:cNvPr>
          <p:cNvSpPr txBox="1"/>
          <p:nvPr/>
        </p:nvSpPr>
        <p:spPr>
          <a:xfrm>
            <a:off x="3998367" y="2639652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 &lt;-&gt; SA</a:t>
            </a:r>
          </a:p>
        </p:txBody>
      </p:sp>
    </p:spTree>
    <p:extLst>
      <p:ext uri="{BB962C8B-B14F-4D97-AF65-F5344CB8AC3E}">
        <p14:creationId xmlns:p14="http://schemas.microsoft.com/office/powerpoint/2010/main" val="210184552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A5A6E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A5A6E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0" y="952500"/>
            <a:ext cx="1523999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2977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open_clientfd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981200"/>
            <a:ext cx="8831865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open_clientfd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potential server addresses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Open a connection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AI_NUMERICSERV;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…using numeric port arg.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|= AI_ADDRCONFIG;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Recommended for connections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(hostname, port,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77200" y="44312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en-US" dirty="0"/>
              <a:t>Establish a connection with a 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492EAA-5181-4872-9ACE-60F78C0CBF06}"/>
              </a:ext>
            </a:extLst>
          </p:cNvPr>
          <p:cNvSpPr/>
          <p:nvPr/>
        </p:nvSpPr>
        <p:spPr>
          <a:xfrm>
            <a:off x="304801" y="5257800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AI_ADDRCONFIG</a:t>
            </a:r>
            <a:r>
              <a:rPr lang="en-US" dirty="0">
                <a:solidFill>
                  <a:srgbClr val="000000"/>
                </a:solidFill>
                <a:latin typeface="+mn-lt"/>
                <a:cs typeface="Courier New"/>
              </a:rPr>
              <a:t> means “use whichever of IPv4 and IPv6 works on this computer”.</a:t>
            </a:r>
            <a:r>
              <a:rPr lang="en-US" dirty="0">
                <a:latin typeface="+mn-lt"/>
              </a:rPr>
              <a:t>  Good practice for clients, not for servers.</a:t>
            </a:r>
          </a:p>
        </p:txBody>
      </p:sp>
    </p:spTree>
    <p:extLst>
      <p:ext uri="{BB962C8B-B14F-4D97-AF65-F5344CB8AC3E}">
        <p14:creationId xmlns:p14="http://schemas.microsoft.com/office/powerpoint/2010/main" val="4217520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35678"/>
            <a:ext cx="8839200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472274" y="186815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ai_canonname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Rectangle 379"/>
          <p:cNvSpPr>
            <a:spLocks noChangeArrowheads="1"/>
          </p:cNvSpPr>
          <p:nvPr/>
        </p:nvSpPr>
        <p:spPr bwMode="auto">
          <a:xfrm>
            <a:off x="381016" y="13611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result</a:t>
            </a:r>
          </a:p>
        </p:txBody>
      </p:sp>
      <p:sp>
        <p:nvSpPr>
          <p:cNvPr id="6" name="Rectangle 379"/>
          <p:cNvSpPr>
            <a:spLocks noChangeArrowheads="1"/>
          </p:cNvSpPr>
          <p:nvPr/>
        </p:nvSpPr>
        <p:spPr bwMode="auto">
          <a:xfrm>
            <a:off x="2472274" y="2121643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" name="Rectangle 379"/>
          <p:cNvSpPr>
            <a:spLocks noChangeArrowheads="1"/>
          </p:cNvSpPr>
          <p:nvPr/>
        </p:nvSpPr>
        <p:spPr bwMode="auto">
          <a:xfrm>
            <a:off x="2472274" y="2375129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8" name="Rectangle 379"/>
          <p:cNvSpPr>
            <a:spLocks noChangeArrowheads="1"/>
          </p:cNvSpPr>
          <p:nvPr/>
        </p:nvSpPr>
        <p:spPr bwMode="auto">
          <a:xfrm>
            <a:off x="2472274" y="1487929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 bwMode="auto">
          <a:xfrm>
            <a:off x="3803074" y="2248386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379"/>
          <p:cNvSpPr>
            <a:spLocks noChangeArrowheads="1"/>
          </p:cNvSpPr>
          <p:nvPr/>
        </p:nvSpPr>
        <p:spPr bwMode="auto">
          <a:xfrm>
            <a:off x="4563532" y="1994900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711816" y="1487929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343743" y="1143000"/>
            <a:ext cx="1536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+mn-lt"/>
                <a:cs typeface="Courier New"/>
              </a:rPr>
              <a:t>addrinfo</a:t>
            </a:r>
            <a:r>
              <a:rPr lang="en-US" sz="1600" dirty="0">
                <a:latin typeface="+mn-lt"/>
                <a:cs typeface="Courier New"/>
              </a:rPr>
              <a:t> </a:t>
            </a:r>
            <a:r>
              <a:rPr lang="en-US" sz="1600" dirty="0" err="1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6674" y="1678043"/>
            <a:ext cx="2079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  <a:cs typeface="Courier New"/>
              </a:rPr>
              <a:t>Socket address </a:t>
            </a:r>
            <a:r>
              <a:rPr lang="en-US" sz="1600" dirty="0" err="1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1711816" y="1994900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379"/>
          <p:cNvSpPr>
            <a:spLocks noChangeArrowheads="1"/>
          </p:cNvSpPr>
          <p:nvPr/>
        </p:nvSpPr>
        <p:spPr bwMode="auto">
          <a:xfrm>
            <a:off x="381016" y="1868157"/>
            <a:ext cx="1330800" cy="253486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6" name="Straight Connector 15"/>
          <p:cNvCxnSpPr>
            <a:stCxn id="7" idx="1"/>
          </p:cNvCxnSpPr>
          <p:nvPr/>
        </p:nvCxnSpPr>
        <p:spPr bwMode="auto">
          <a:xfrm flipH="1">
            <a:off x="2092045" y="2501872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2092045" y="2501872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379"/>
          <p:cNvSpPr>
            <a:spLocks noChangeArrowheads="1"/>
          </p:cNvSpPr>
          <p:nvPr/>
        </p:nvSpPr>
        <p:spPr bwMode="auto">
          <a:xfrm>
            <a:off x="2472274" y="31355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19" name="Rectangle 379"/>
          <p:cNvSpPr>
            <a:spLocks noChangeArrowheads="1"/>
          </p:cNvSpPr>
          <p:nvPr/>
        </p:nvSpPr>
        <p:spPr bwMode="auto">
          <a:xfrm>
            <a:off x="2472274" y="3389072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0" name="Rectangle 379"/>
          <p:cNvSpPr>
            <a:spLocks noChangeArrowheads="1"/>
          </p:cNvSpPr>
          <p:nvPr/>
        </p:nvSpPr>
        <p:spPr bwMode="auto">
          <a:xfrm>
            <a:off x="2472274" y="3642558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1" name="Rectangle 379"/>
          <p:cNvSpPr>
            <a:spLocks noChangeArrowheads="1"/>
          </p:cNvSpPr>
          <p:nvPr/>
        </p:nvSpPr>
        <p:spPr bwMode="auto">
          <a:xfrm>
            <a:off x="2472274" y="2755358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 bwMode="auto">
          <a:xfrm>
            <a:off x="3803074" y="3515815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379"/>
          <p:cNvSpPr>
            <a:spLocks noChangeArrowheads="1"/>
          </p:cNvSpPr>
          <p:nvPr/>
        </p:nvSpPr>
        <p:spPr bwMode="auto">
          <a:xfrm>
            <a:off x="4563532" y="3262329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2092045" y="2755358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2092045" y="3769301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2092045" y="3769301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2092045" y="4022787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379"/>
          <p:cNvSpPr>
            <a:spLocks noChangeArrowheads="1"/>
          </p:cNvSpPr>
          <p:nvPr/>
        </p:nvSpPr>
        <p:spPr bwMode="auto">
          <a:xfrm>
            <a:off x="2472274" y="440301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9" name="Rectangle 379"/>
          <p:cNvSpPr>
            <a:spLocks noChangeArrowheads="1"/>
          </p:cNvSpPr>
          <p:nvPr/>
        </p:nvSpPr>
        <p:spPr bwMode="auto">
          <a:xfrm>
            <a:off x="2472274" y="4656501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0" name="Rectangle 379"/>
          <p:cNvSpPr>
            <a:spLocks noChangeArrowheads="1"/>
          </p:cNvSpPr>
          <p:nvPr/>
        </p:nvSpPr>
        <p:spPr bwMode="auto">
          <a:xfrm>
            <a:off x="2472274" y="490998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31" name="Rectangle 379"/>
          <p:cNvSpPr>
            <a:spLocks noChangeArrowheads="1"/>
          </p:cNvSpPr>
          <p:nvPr/>
        </p:nvSpPr>
        <p:spPr bwMode="auto">
          <a:xfrm>
            <a:off x="2472274" y="4022787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3803074" y="4783244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79"/>
          <p:cNvSpPr>
            <a:spLocks noChangeArrowheads="1"/>
          </p:cNvSpPr>
          <p:nvPr/>
        </p:nvSpPr>
        <p:spPr bwMode="auto">
          <a:xfrm>
            <a:off x="4563532" y="4529758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88328" y="5413529"/>
            <a:ext cx="8442325" cy="114411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Clients: walk this list, trying each socket address in turn, until the calls to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connect</a:t>
            </a:r>
            <a:r>
              <a:rPr lang="en-US" dirty="0"/>
              <a:t> succeed.</a:t>
            </a:r>
          </a:p>
          <a:p>
            <a:r>
              <a:rPr lang="en-US" dirty="0"/>
              <a:t>Servers: walk the list calling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bind</a:t>
            </a:r>
            <a:r>
              <a:rPr lang="en-US" dirty="0"/>
              <a:t> for </a:t>
            </a:r>
            <a:r>
              <a:rPr lang="en-US" i="1" dirty="0"/>
              <a:t>all</a:t>
            </a:r>
            <a:r>
              <a:rPr lang="en-US" dirty="0"/>
              <a:t> addresses, then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/>
              <a:t> to accept connections on any of them (beyond our scope)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78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open_clientfd</a:t>
            </a:r>
            <a:r>
              <a:rPr lang="en-US" dirty="0">
                <a:latin typeface="+mn-lt"/>
                <a:cs typeface="Courier New"/>
              </a:rPr>
              <a:t> (</a:t>
            </a:r>
            <a:r>
              <a:rPr lang="en-US" dirty="0" err="1">
                <a:latin typeface="+mn-lt"/>
                <a:cs typeface="Courier New"/>
              </a:rPr>
              <a:t>cont</a:t>
            </a:r>
            <a:r>
              <a:rPr lang="en-US" dirty="0">
                <a:latin typeface="+mn-lt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524000"/>
            <a:ext cx="8461270" cy="5016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Walk the list for one that we can successfully connect to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Create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a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ai_family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ai_socktype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ai_protocol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continue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failed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try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next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 to the server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(connect(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!= -1)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Success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 failed, try another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(!p)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All connects failed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The last connect succeeded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72789" y="6171427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621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0" y="952500"/>
            <a:ext cx="1523999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464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5678"/>
            <a:ext cx="8915400" cy="762000"/>
          </a:xfrm>
        </p:spPr>
        <p:txBody>
          <a:bodyPr/>
          <a:lstStyle/>
          <a:p>
            <a:r>
              <a:rPr lang="en-US" dirty="0"/>
              <a:t>Sockets </a:t>
            </a:r>
            <a:r>
              <a:rPr lang="en-US" dirty="0">
                <a:latin typeface="+mn-lt"/>
              </a:rPr>
              <a:t>Helper</a:t>
            </a:r>
            <a:r>
              <a:rPr lang="en-US" dirty="0">
                <a:latin typeface="+mn-lt"/>
                <a:cs typeface="Courier New"/>
              </a:rPr>
              <a:t>: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2362200"/>
            <a:ext cx="8831865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open_listenfd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optval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=1;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potential server addresses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Accept connect.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AI_PASSIVE | AI_ADDRCONFIG;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…on any IP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addr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|= AI_NUMERICSERV;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…using port no.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port,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8319" y="53456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/>
              <a:t>Create a listening descriptor that can be used to accept connection requests from clients.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D20BF-0508-4F38-B845-1DF82FF3B627}"/>
              </a:ext>
            </a:extLst>
          </p:cNvPr>
          <p:cNvSpPr txBox="1"/>
          <p:nvPr/>
        </p:nvSpPr>
        <p:spPr>
          <a:xfrm>
            <a:off x="232267" y="5866751"/>
            <a:ext cx="867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AI_PASSIVE </a:t>
            </a:r>
            <a:r>
              <a:rPr lang="en-US" sz="1800" dirty="0">
                <a:latin typeface="Calibri" pitchFamily="34" charset="0"/>
              </a:rPr>
              <a:t>means “I plan to listen on this socket.”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AI_ADDRCONFIG </a:t>
            </a:r>
            <a:r>
              <a:rPr lang="en-US" sz="1800" dirty="0">
                <a:latin typeface="Calibri" pitchFamily="34" charset="0"/>
              </a:rPr>
              <a:t>normally not used for servers, but we use it for convenience</a:t>
            </a:r>
          </a:p>
        </p:txBody>
      </p:sp>
    </p:spTree>
    <p:extLst>
      <p:ext uri="{BB962C8B-B14F-4D97-AF65-F5344CB8AC3E}">
        <p14:creationId xmlns:p14="http://schemas.microsoft.com/office/powerpoint/2010/main" val="3856439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1524000"/>
            <a:ext cx="8214208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Walk the list for one that we can bind to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Create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a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ai_family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ai_socktype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ai_protocol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continue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failed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try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next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Eliminates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"Address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already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in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use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"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error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from bind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Setsockopt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SOL_SOCKET, SO_REUSEADDR, 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(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const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*)&amp;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optval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, 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Bind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to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address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bind(listenfd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 ==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Success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Bind failed, try the next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3800" y="51932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670811-33A1-4D2E-A88F-038B8DF4FA4D}"/>
              </a:ext>
            </a:extLst>
          </p:cNvPr>
          <p:cNvSpPr txBox="1"/>
          <p:nvPr/>
        </p:nvSpPr>
        <p:spPr>
          <a:xfrm>
            <a:off x="357018" y="5791200"/>
            <a:ext cx="77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production server would not break out of the loop on the first success.</a:t>
            </a:r>
          </a:p>
          <a:p>
            <a:r>
              <a:rPr lang="en-US" sz="1800" dirty="0">
                <a:latin typeface="Calibri" pitchFamily="34" charset="0"/>
              </a:rPr>
              <a:t>We do that for simplicity only.</a:t>
            </a:r>
          </a:p>
        </p:txBody>
      </p:sp>
    </p:spTree>
    <p:extLst>
      <p:ext uri="{BB962C8B-B14F-4D97-AF65-F5344CB8AC3E}">
        <p14:creationId xmlns:p14="http://schemas.microsoft.com/office/powerpoint/2010/main" val="813179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1524000"/>
            <a:ext cx="8461270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(!p)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No address worked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Make it a listening socket ready to accept conn. requests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(listen(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LISTENQ)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7319" y="42026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29153" y="5684972"/>
            <a:ext cx="8307387" cy="86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point: </a:t>
            </a:r>
            <a:r>
              <a:rPr lang="en-US" dirty="0" err="1">
                <a:latin typeface="Courier New"/>
                <a:cs typeface="Courier New"/>
              </a:rPr>
              <a:t>open_clientfd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and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r>
              <a:rPr lang="en-US" dirty="0"/>
              <a:t> are both independent of any particular version of IP.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9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/>
              <a:t>5</a:t>
            </a:r>
            <a:r>
              <a:rPr lang="en-US" sz="1800" i="1" dirty="0"/>
              <a:t>. Drop client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/>
              <a:t>4</a:t>
            </a:r>
            <a:r>
              <a:rPr lang="en-US" sz="1800" i="1" dirty="0"/>
              <a:t>. Disconnect client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/>
              <a:t>3</a:t>
            </a:r>
            <a:r>
              <a:rPr lang="en-US" sz="1800" i="1" dirty="0"/>
              <a:t>. Exchange</a:t>
            </a:r>
          </a:p>
          <a:p>
            <a:pPr algn="r"/>
            <a:r>
              <a:rPr lang="en-US" sz="1800" i="1" dirty="0"/>
              <a:t>data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/>
              <a:t>. Start client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1</a:t>
            </a:r>
            <a:r>
              <a:rPr lang="en-US" sz="1800" i="1" dirty="0"/>
              <a:t>.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858000" y="1129723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Review: Echo</a:t>
            </a:r>
            <a:br>
              <a:rPr lang="en-US" dirty="0"/>
            </a:br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+ Client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write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  <a:p>
              <a:pPr algn="ctr"/>
              <a:r>
                <a:rPr lang="en-US" sz="1400" dirty="0">
                  <a:latin typeface="Courier New" pitchFamily="49" charset="0"/>
                </a:rPr>
                <a:t>terminal write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terminal read</a:t>
              </a:r>
            </a:p>
            <a:p>
              <a:pPr algn="ctr"/>
              <a:r>
                <a:rPr lang="en-US" sz="1400" dirty="0">
                  <a:latin typeface="Courier New" pitchFamily="49" charset="0"/>
                </a:rPr>
                <a:t>socket write</a:t>
              </a: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499"/>
            <a:ext cx="1447800" cy="2387331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open_listenfd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07313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open_clientfd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7" name="Text Box 49"/>
          <p:cNvSpPr txBox="1">
            <a:spLocks noChangeArrowheads="1"/>
          </p:cNvSpPr>
          <p:nvPr/>
        </p:nvSpPr>
        <p:spPr bwMode="auto">
          <a:xfrm>
            <a:off x="6705600" y="3247754"/>
            <a:ext cx="182924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 client</a:t>
            </a:r>
          </a:p>
        </p:txBody>
      </p:sp>
    </p:spTree>
    <p:extLst>
      <p:ext uri="{BB962C8B-B14F-4D97-AF65-F5344CB8AC3E}">
        <p14:creationId xmlns:p14="http://schemas.microsoft.com/office/powerpoint/2010/main" val="2026907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64" grpId="0" animBg="1"/>
      <p:bldP spid="63" grpId="0" animBg="1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524750" cy="573087"/>
          </a:xfrm>
        </p:spPr>
        <p:txBody>
          <a:bodyPr/>
          <a:lstStyle/>
          <a:p>
            <a:r>
              <a:rPr lang="en-US"/>
              <a:t>Testing Servers Using </a:t>
            </a:r>
            <a:r>
              <a:rPr lang="en-US">
                <a:latin typeface="Courier New" pitchFamily="49" charset="0"/>
              </a:rPr>
              <a:t>telnet</a:t>
            </a:r>
            <a:endParaRPr lang="en-US"/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telnet </a:t>
            </a:r>
            <a:r>
              <a:rPr lang="en-US" dirty="0"/>
              <a:t>program is invaluable for testing servers that transmit ASCII strings over Internet connections</a:t>
            </a:r>
          </a:p>
          <a:p>
            <a:pPr lvl="1"/>
            <a:r>
              <a:rPr lang="en-US" dirty="0"/>
              <a:t>Our simple echo server</a:t>
            </a:r>
          </a:p>
          <a:p>
            <a:pPr lvl="1"/>
            <a:r>
              <a:rPr lang="en-US" dirty="0"/>
              <a:t>Web servers</a:t>
            </a:r>
          </a:p>
          <a:p>
            <a:pPr lvl="1"/>
            <a:r>
              <a:rPr lang="en-US" dirty="0"/>
              <a:t>Mail servers</a:t>
            </a:r>
          </a:p>
          <a:p>
            <a:endParaRPr lang="en-US" dirty="0"/>
          </a:p>
          <a:p>
            <a:r>
              <a:rPr lang="en-US" dirty="0"/>
              <a:t>Usage: 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linux</a:t>
            </a:r>
            <a:r>
              <a:rPr lang="en-US" b="1" dirty="0">
                <a:latin typeface="Courier New" pitchFamily="49" charset="0"/>
              </a:rPr>
              <a:t>&gt; </a:t>
            </a:r>
            <a:r>
              <a:rPr lang="en-US" b="1" i="1" dirty="0">
                <a:latin typeface="Courier New" pitchFamily="49" charset="0"/>
              </a:rPr>
              <a:t>telnet &lt;host&gt; &lt;</a:t>
            </a:r>
            <a:r>
              <a:rPr lang="en-US" b="1" i="1" dirty="0" err="1">
                <a:latin typeface="Courier New" pitchFamily="49" charset="0"/>
              </a:rPr>
              <a:t>portnumber</a:t>
            </a:r>
            <a:r>
              <a:rPr lang="en-US" b="1" i="1" dirty="0">
                <a:latin typeface="Courier New" pitchFamily="49" charset="0"/>
              </a:rPr>
              <a:t>&gt;</a:t>
            </a:r>
          </a:p>
          <a:p>
            <a:pPr lvl="1"/>
            <a:r>
              <a:rPr lang="en-US" dirty="0"/>
              <a:t>Creates a connection with a server running on </a:t>
            </a:r>
            <a:r>
              <a:rPr lang="en-US" b="1" i="1" dirty="0">
                <a:latin typeface="Courier New" pitchFamily="49" charset="0"/>
              </a:rPr>
              <a:t>&lt;host&gt;</a:t>
            </a:r>
            <a:r>
              <a:rPr lang="en-US" b="1" dirty="0"/>
              <a:t> </a:t>
            </a:r>
            <a:r>
              <a:rPr lang="en-US" dirty="0"/>
              <a:t>and  listening on port </a:t>
            </a:r>
            <a:r>
              <a:rPr lang="en-US" b="1" i="1" dirty="0">
                <a:latin typeface="Courier New" pitchFamily="49" charset="0"/>
              </a:rPr>
              <a:t>&lt;</a:t>
            </a:r>
            <a:r>
              <a:rPr lang="en-US" b="1" i="1" dirty="0" err="1">
                <a:latin typeface="Courier New" pitchFamily="49" charset="0"/>
              </a:rPr>
              <a:t>portnumber</a:t>
            </a:r>
            <a:r>
              <a:rPr lang="en-US" b="1" i="1" dirty="0">
                <a:latin typeface="Courier New" pitchFamily="49" charset="0"/>
              </a:rPr>
              <a:t>&gt;</a:t>
            </a:r>
            <a:endParaRPr lang="en-US" b="1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8575" y="436967"/>
            <a:ext cx="8588375" cy="573088"/>
          </a:xfrm>
        </p:spPr>
        <p:txBody>
          <a:bodyPr/>
          <a:lstStyle/>
          <a:p>
            <a:r>
              <a:rPr lang="en-US"/>
              <a:t>Testing the Echo Server With </a:t>
            </a:r>
            <a:r>
              <a:rPr lang="en-US">
                <a:latin typeface="Courier New" pitchFamily="49" charset="0"/>
              </a:rPr>
              <a:t>telnet</a:t>
            </a:r>
            <a:endParaRPr lang="en-US"/>
          </a:p>
        </p:txBody>
      </p:sp>
      <p:sp>
        <p:nvSpPr>
          <p:cNvPr id="744451" name="Text Box 3"/>
          <p:cNvSpPr txBox="1">
            <a:spLocks noChangeArrowheads="1"/>
          </p:cNvSpPr>
          <p:nvPr/>
        </p:nvSpPr>
        <p:spPr bwMode="auto">
          <a:xfrm>
            <a:off x="475882" y="1219200"/>
            <a:ext cx="6991718" cy="4770537"/>
          </a:xfrm>
          <a:prstGeom prst="rect">
            <a:avLst/>
          </a:prstGeom>
          <a:solidFill>
            <a:srgbClr val="D9D9D9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./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echoserveri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15213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Connected to (MAKOSHARK.ICS.CS.CMU.EDU, 50280)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server received 11 bytes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server received 8 bytes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15213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Trying 128.2.210.175...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Connected to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(128.2.210.175).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Hi there!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Hi there!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Howdy!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Howdy!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^]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telnet&gt; quit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Connection closed.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253E-116A-47FA-8310-4BDA5562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4C24B-4E35-4E10-A130-58C74C468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Setting up connections</a:t>
            </a:r>
          </a:p>
          <a:p>
            <a:r>
              <a:rPr lang="en-US" dirty="0"/>
              <a:t>Application protocol example: HTTP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75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37338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Web Server Basics</a:t>
            </a:r>
          </a:p>
        </p:txBody>
      </p:sp>
      <p:sp>
        <p:nvSpPr>
          <p:cNvPr id="758787" name="Oval 3"/>
          <p:cNvSpPr>
            <a:spLocks noChangeArrowheads="1"/>
          </p:cNvSpPr>
          <p:nvPr/>
        </p:nvSpPr>
        <p:spPr bwMode="auto">
          <a:xfrm>
            <a:off x="7546975" y="1676400"/>
            <a:ext cx="1368425" cy="1287463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Web</a:t>
            </a:r>
          </a:p>
          <a:p>
            <a:pPr algn="ctr"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58788" name="Line 4"/>
          <p:cNvSpPr>
            <a:spLocks noChangeShapeType="1"/>
          </p:cNvSpPr>
          <p:nvPr/>
        </p:nvSpPr>
        <p:spPr bwMode="auto">
          <a:xfrm>
            <a:off x="5859463" y="1976438"/>
            <a:ext cx="174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8789" name="Text Box 5"/>
          <p:cNvSpPr txBox="1">
            <a:spLocks noChangeArrowheads="1"/>
          </p:cNvSpPr>
          <p:nvPr/>
        </p:nvSpPr>
        <p:spPr bwMode="auto">
          <a:xfrm>
            <a:off x="5781675" y="1594132"/>
            <a:ext cx="161156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HTTP </a:t>
            </a:r>
            <a:r>
              <a:rPr lang="en-US" sz="1800" dirty="0">
                <a:latin typeface="+mn-lt"/>
              </a:rPr>
              <a:t>request</a:t>
            </a:r>
          </a:p>
        </p:txBody>
      </p:sp>
      <p:sp>
        <p:nvSpPr>
          <p:cNvPr id="758790" name="Line 6"/>
          <p:cNvSpPr>
            <a:spLocks noChangeShapeType="1"/>
          </p:cNvSpPr>
          <p:nvPr/>
        </p:nvSpPr>
        <p:spPr bwMode="auto">
          <a:xfrm>
            <a:off x="6011863" y="2584450"/>
            <a:ext cx="1446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8791" name="Text Box 7"/>
          <p:cNvSpPr txBox="1">
            <a:spLocks noChangeArrowheads="1"/>
          </p:cNvSpPr>
          <p:nvPr/>
        </p:nvSpPr>
        <p:spPr bwMode="auto">
          <a:xfrm>
            <a:off x="5789613" y="2708964"/>
            <a:ext cx="1749177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HTTP </a:t>
            </a:r>
            <a:r>
              <a:rPr lang="en-US" sz="1800" dirty="0">
                <a:latin typeface="+mn-lt"/>
              </a:rPr>
              <a:t>response</a:t>
            </a:r>
          </a:p>
          <a:p>
            <a:pPr defTabSz="912813"/>
            <a:r>
              <a:rPr lang="en-US" sz="1800" dirty="0">
                <a:latin typeface="+mn-lt"/>
              </a:rPr>
              <a:t>(content)</a:t>
            </a:r>
          </a:p>
        </p:txBody>
      </p:sp>
      <p:sp>
        <p:nvSpPr>
          <p:cNvPr id="7587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3212" y="1598613"/>
            <a:ext cx="4186238" cy="4687887"/>
          </a:xfrm>
          <a:noFill/>
          <a:ln/>
        </p:spPr>
        <p:txBody>
          <a:bodyPr lIns="90343" tIns="44379" rIns="90343" bIns="44379"/>
          <a:lstStyle/>
          <a:p>
            <a:r>
              <a:rPr lang="en-US" sz="2000" dirty="0"/>
              <a:t>Clients and servers communicate using  the </a:t>
            </a:r>
            <a:r>
              <a:rPr lang="en-US" sz="2000" dirty="0" err="1"/>
              <a:t>HyperText</a:t>
            </a:r>
            <a:r>
              <a:rPr lang="en-US" sz="2000" dirty="0"/>
              <a:t> Transfer Protocol (HTTP)</a:t>
            </a:r>
          </a:p>
          <a:p>
            <a:pPr lvl="1"/>
            <a:r>
              <a:rPr lang="en-US" sz="1800" dirty="0"/>
              <a:t>Client and server establish TCP connection</a:t>
            </a:r>
          </a:p>
          <a:p>
            <a:pPr lvl="1"/>
            <a:r>
              <a:rPr lang="en-US" sz="1800" dirty="0"/>
              <a:t>Client requests content</a:t>
            </a:r>
          </a:p>
          <a:p>
            <a:pPr lvl="1"/>
            <a:r>
              <a:rPr lang="en-US" sz="1800" dirty="0"/>
              <a:t>Server responds with requested content</a:t>
            </a:r>
          </a:p>
          <a:p>
            <a:pPr lvl="1"/>
            <a:r>
              <a:rPr lang="en-US" sz="1800" dirty="0"/>
              <a:t>Client and server close connection (eventually)</a:t>
            </a:r>
          </a:p>
          <a:p>
            <a:r>
              <a:rPr lang="en-US" sz="2000" dirty="0"/>
              <a:t>Current version is HTTP/2.0</a:t>
            </a:r>
            <a:br>
              <a:rPr lang="en-US" sz="2000" dirty="0"/>
            </a:br>
            <a:r>
              <a:rPr lang="en-US" sz="2000" dirty="0"/>
              <a:t>but HTTP/1.1 widely used still</a:t>
            </a:r>
          </a:p>
          <a:p>
            <a:pPr lvl="1"/>
            <a:r>
              <a:rPr lang="en-US" sz="1800" dirty="0"/>
              <a:t>RFC 2616, June, 1999. </a:t>
            </a:r>
          </a:p>
        </p:txBody>
      </p:sp>
      <p:sp>
        <p:nvSpPr>
          <p:cNvPr id="758793" name="Oval 9"/>
          <p:cNvSpPr>
            <a:spLocks noChangeArrowheads="1"/>
          </p:cNvSpPr>
          <p:nvPr/>
        </p:nvSpPr>
        <p:spPr bwMode="auto">
          <a:xfrm>
            <a:off x="4641850" y="1676400"/>
            <a:ext cx="1370013" cy="1287463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+mn-lt"/>
              </a:rPr>
              <a:t>Web</a:t>
            </a:r>
          </a:p>
          <a:p>
            <a:pPr algn="ctr" defTabSz="912813"/>
            <a:r>
              <a:rPr lang="en-US" sz="1800" dirty="0">
                <a:latin typeface="+mn-lt"/>
              </a:rPr>
              <a:t>client</a:t>
            </a:r>
          </a:p>
          <a:p>
            <a:pPr algn="ctr" defTabSz="912813"/>
            <a:r>
              <a:rPr lang="en-US" sz="1800" dirty="0">
                <a:latin typeface="+mn-lt"/>
              </a:rPr>
              <a:t>(browser) </a:t>
            </a:r>
          </a:p>
        </p:txBody>
      </p:sp>
      <p:sp>
        <p:nvSpPr>
          <p:cNvPr id="763908" name="Text Box 1028"/>
          <p:cNvSpPr txBox="1">
            <a:spLocks noChangeArrowheads="1"/>
          </p:cNvSpPr>
          <p:nvPr/>
        </p:nvSpPr>
        <p:spPr bwMode="auto">
          <a:xfrm>
            <a:off x="303213" y="5949950"/>
            <a:ext cx="757130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http://www.w3.org/Protocols/rfc2616/rfc2616.html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572000" y="4953000"/>
            <a:ext cx="1828800" cy="609600"/>
          </a:xfrm>
          <a:prstGeom prst="rect">
            <a:avLst/>
          </a:prstGeom>
          <a:solidFill>
            <a:srgbClr val="D5F1CF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IP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343400"/>
            <a:ext cx="1828800" cy="609600"/>
          </a:xfrm>
          <a:prstGeom prst="rect">
            <a:avLst/>
          </a:prstGeom>
          <a:solidFill>
            <a:srgbClr val="F6F5BD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TCP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3733800"/>
            <a:ext cx="18288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HTTP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0800" y="514933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Datagrams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0800" y="4507468"/>
            <a:ext cx="96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0800" y="3865602"/>
            <a:ext cx="141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Web content</a:t>
            </a:r>
          </a:p>
        </p:txBody>
      </p:sp>
    </p:spTree>
    <p:extLst>
      <p:ext uri="{BB962C8B-B14F-4D97-AF65-F5344CB8AC3E}">
        <p14:creationId xmlns:p14="http://schemas.microsoft.com/office/powerpoint/2010/main" val="2629038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646738" cy="573087"/>
          </a:xfrm>
        </p:spPr>
        <p:txBody>
          <a:bodyPr/>
          <a:lstStyle/>
          <a:p>
            <a:r>
              <a:rPr lang="en-US"/>
              <a:t>Web Content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/>
          <a:lstStyle/>
          <a:p>
            <a:pPr>
              <a:tabLst>
                <a:tab pos="4403725" algn="l"/>
              </a:tabLst>
            </a:pPr>
            <a:r>
              <a:rPr lang="en-US" dirty="0"/>
              <a:t>Web servers return </a:t>
            </a:r>
            <a:r>
              <a:rPr lang="en-US" i="1" dirty="0">
                <a:solidFill>
                  <a:srgbClr val="FF0000"/>
                </a:solidFill>
              </a:rPr>
              <a:t>content</a:t>
            </a:r>
            <a:r>
              <a:rPr lang="en-US" dirty="0"/>
              <a:t> to clients</a:t>
            </a:r>
          </a:p>
          <a:p>
            <a:pPr lvl="1">
              <a:tabLst>
                <a:tab pos="4403725" algn="l"/>
              </a:tabLst>
            </a:pPr>
            <a:r>
              <a:rPr lang="en-US" i="1" dirty="0"/>
              <a:t>content: </a:t>
            </a:r>
            <a:r>
              <a:rPr lang="en-US" dirty="0"/>
              <a:t>a sequence of bytes with an associated MIME (Multipurpose Internet Mail Extensions) type</a:t>
            </a:r>
          </a:p>
          <a:p>
            <a:pPr>
              <a:tabLst>
                <a:tab pos="4403725" algn="l"/>
              </a:tabLst>
            </a:pPr>
            <a:endParaRPr lang="en-US" dirty="0"/>
          </a:p>
          <a:p>
            <a:pPr>
              <a:tabLst>
                <a:tab pos="4403725" algn="l"/>
              </a:tabLst>
            </a:pPr>
            <a:r>
              <a:rPr lang="en-US" dirty="0"/>
              <a:t>Example MIME types</a:t>
            </a:r>
          </a:p>
          <a:p>
            <a:pPr lvl="1">
              <a:tabLst>
                <a:tab pos="4403725" algn="l"/>
              </a:tabLst>
            </a:pPr>
            <a:r>
              <a:rPr lang="en-US" b="1" dirty="0">
                <a:latin typeface="Courier New" pitchFamily="49" charset="0"/>
              </a:rPr>
              <a:t>text/html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/>
              <a:t>HTML</a:t>
            </a:r>
            <a:r>
              <a:rPr lang="en-US" dirty="0"/>
              <a:t> document</a:t>
            </a:r>
          </a:p>
          <a:p>
            <a:pPr lvl="1">
              <a:tabLst>
                <a:tab pos="4403725" algn="l"/>
              </a:tabLst>
            </a:pPr>
            <a:r>
              <a:rPr lang="en-US" b="1" dirty="0">
                <a:latin typeface="Courier New" pitchFamily="49" charset="0"/>
              </a:rPr>
              <a:t>text/plain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/>
              <a:t>Unformatted text</a:t>
            </a:r>
          </a:p>
          <a:p>
            <a:pPr lvl="1">
              <a:tabLst>
                <a:tab pos="4403725" algn="l"/>
              </a:tabLst>
            </a:pPr>
            <a:r>
              <a:rPr lang="en-US" b="1" dirty="0">
                <a:latin typeface="Courier New" pitchFamily="49" charset="0"/>
              </a:rPr>
              <a:t>image/gif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/>
              <a:t>Binary image encoded in GIF format</a:t>
            </a:r>
          </a:p>
          <a:p>
            <a:pPr lvl="1">
              <a:tabLst>
                <a:tab pos="4403725" algn="l"/>
              </a:tabLst>
            </a:pPr>
            <a:r>
              <a:rPr lang="en-US" b="1" dirty="0">
                <a:latin typeface="Courier New"/>
                <a:cs typeface="Courier New"/>
              </a:rPr>
              <a:t>image/</a:t>
            </a:r>
            <a:r>
              <a:rPr lang="en-US" b="1" dirty="0" err="1">
                <a:latin typeface="Courier New"/>
                <a:cs typeface="Courier New"/>
              </a:rPr>
              <a:t>png</a:t>
            </a:r>
            <a:r>
              <a:rPr lang="en-US" dirty="0"/>
              <a:t>	Binary image encoded in PNG format</a:t>
            </a:r>
          </a:p>
          <a:p>
            <a:pPr lvl="1">
              <a:tabLst>
                <a:tab pos="4403725" algn="l"/>
              </a:tabLst>
            </a:pPr>
            <a:r>
              <a:rPr lang="en-US" b="1" dirty="0">
                <a:latin typeface="Courier New" pitchFamily="49" charset="0"/>
              </a:rPr>
              <a:t>image/jpeg</a:t>
            </a:r>
            <a:r>
              <a:rPr lang="en-US" dirty="0"/>
              <a:t>	Binary image encoded in JPEG format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5832939"/>
            <a:ext cx="863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  <a:cs typeface="Courier New"/>
              </a:rPr>
              <a:t>You can find the complete list of MIME types at:</a:t>
            </a:r>
          </a:p>
          <a:p>
            <a:r>
              <a:rPr lang="en-US" sz="1800" dirty="0">
                <a:latin typeface="Courier New"/>
                <a:cs typeface="Courier New"/>
              </a:rPr>
              <a:t>http://</a:t>
            </a:r>
            <a:r>
              <a:rPr lang="en-US" sz="1800" dirty="0" err="1">
                <a:latin typeface="Courier New"/>
                <a:cs typeface="Courier New"/>
              </a:rPr>
              <a:t>www.iana.org</a:t>
            </a:r>
            <a:r>
              <a:rPr lang="en-US" sz="1800" dirty="0">
                <a:latin typeface="Courier New"/>
                <a:cs typeface="Courier New"/>
              </a:rPr>
              <a:t>/assignments/media-types/media-</a:t>
            </a:r>
            <a:r>
              <a:rPr lang="en-US" sz="1800" dirty="0" err="1">
                <a:latin typeface="Courier New"/>
                <a:cs typeface="Courier New"/>
              </a:rPr>
              <a:t>types.xhtml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8042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077200" cy="573087"/>
          </a:xfrm>
        </p:spPr>
        <p:txBody>
          <a:bodyPr lIns="91294" tIns="45647" rIns="91294" bIns="45647" anchor="t"/>
          <a:lstStyle/>
          <a:p>
            <a:r>
              <a:rPr lang="en-US"/>
              <a:t>Static and Dynamic Content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37" y="1362075"/>
            <a:ext cx="8823325" cy="4972050"/>
          </a:xfrm>
        </p:spPr>
        <p:txBody>
          <a:bodyPr lIns="91294" tIns="45647" rIns="91294" bIns="45647"/>
          <a:lstStyle/>
          <a:p>
            <a:r>
              <a:rPr lang="en-US" dirty="0"/>
              <a:t>The content returned in HTTP responses can be either </a:t>
            </a:r>
            <a:r>
              <a:rPr lang="en-US" i="1" dirty="0">
                <a:solidFill>
                  <a:srgbClr val="FF0000"/>
                </a:solidFill>
              </a:rPr>
              <a:t>static</a:t>
            </a:r>
            <a:r>
              <a:rPr lang="en-US" dirty="0"/>
              <a:t> or </a:t>
            </a:r>
            <a:r>
              <a:rPr lang="en-US" i="1" dirty="0">
                <a:solidFill>
                  <a:srgbClr val="FF0000"/>
                </a:solidFill>
              </a:rPr>
              <a:t>dynamic</a:t>
            </a:r>
            <a:endParaRPr lang="en-US" dirty="0"/>
          </a:p>
          <a:p>
            <a:pPr lvl="1"/>
            <a:r>
              <a:rPr lang="en-US" i="1" dirty="0"/>
              <a:t>Static content</a:t>
            </a:r>
            <a:r>
              <a:rPr lang="en-US" dirty="0"/>
              <a:t>: content stored in files and retrieved in response to an HTTP request</a:t>
            </a:r>
          </a:p>
          <a:p>
            <a:pPr lvl="2"/>
            <a:r>
              <a:rPr lang="en-US" dirty="0"/>
              <a:t>Examples: HTML files, images, audio clips, </a:t>
            </a:r>
            <a:r>
              <a:rPr lang="en-US" dirty="0" err="1"/>
              <a:t>Javascript</a:t>
            </a:r>
            <a:r>
              <a:rPr lang="en-US" dirty="0"/>
              <a:t> programs</a:t>
            </a:r>
          </a:p>
          <a:p>
            <a:pPr lvl="2"/>
            <a:r>
              <a:rPr lang="en-US" dirty="0"/>
              <a:t>Request identifies which content file</a:t>
            </a:r>
          </a:p>
          <a:p>
            <a:pPr lvl="1"/>
            <a:r>
              <a:rPr lang="en-US" i="1" dirty="0"/>
              <a:t>Dynamic content</a:t>
            </a:r>
            <a:r>
              <a:rPr lang="en-US" dirty="0"/>
              <a:t>: content produced on-the-fly in response to an HTTP request</a:t>
            </a:r>
          </a:p>
          <a:p>
            <a:pPr lvl="2"/>
            <a:r>
              <a:rPr lang="en-US" dirty="0"/>
              <a:t>Example: content produced by a program executed by the server on behalf of the client</a:t>
            </a:r>
          </a:p>
          <a:p>
            <a:pPr lvl="2"/>
            <a:r>
              <a:rPr lang="en-US" dirty="0"/>
              <a:t>Request identifies file containing executable code</a:t>
            </a:r>
          </a:p>
          <a:p>
            <a:r>
              <a:rPr lang="en-US" i="1" dirty="0"/>
              <a:t>Web content associated with a file that is managed by the server</a:t>
            </a:r>
          </a:p>
        </p:txBody>
      </p:sp>
    </p:spTree>
    <p:extLst>
      <p:ext uri="{BB962C8B-B14F-4D97-AF65-F5344CB8AC3E}">
        <p14:creationId xmlns:p14="http://schemas.microsoft.com/office/powerpoint/2010/main" val="3763658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382000" cy="573087"/>
          </a:xfrm>
        </p:spPr>
        <p:txBody>
          <a:bodyPr/>
          <a:lstStyle/>
          <a:p>
            <a:r>
              <a:rPr lang="en-US" dirty="0"/>
              <a:t>URLs and how clients and servers use them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08612"/>
          </a:xfrm>
        </p:spPr>
        <p:txBody>
          <a:bodyPr/>
          <a:lstStyle/>
          <a:p>
            <a:r>
              <a:rPr lang="en-US" dirty="0"/>
              <a:t>Unique name for a file: URL (Universal Resource Locator)</a:t>
            </a:r>
          </a:p>
          <a:p>
            <a:r>
              <a:rPr lang="en-US" dirty="0"/>
              <a:t>Example URL: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http://www.cmu.edu:80</a:t>
            </a:r>
            <a:r>
              <a:rPr lang="en-US" dirty="0">
                <a:solidFill>
                  <a:srgbClr val="00CC66"/>
                </a:solidFill>
                <a:latin typeface="Courier New" pitchFamily="49" charset="0"/>
              </a:rPr>
              <a:t>/index.html</a:t>
            </a:r>
          </a:p>
          <a:p>
            <a:r>
              <a:rPr lang="en-US" dirty="0"/>
              <a:t>Clients use </a:t>
            </a:r>
            <a:r>
              <a:rPr lang="en-US" i="1" dirty="0">
                <a:solidFill>
                  <a:srgbClr val="000000"/>
                </a:solidFill>
              </a:rPr>
              <a:t>prefix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http://www.cmu.edu:80</a:t>
            </a:r>
            <a:r>
              <a:rPr lang="en-US" dirty="0"/>
              <a:t>) to infer:</a:t>
            </a:r>
          </a:p>
          <a:p>
            <a:pPr lvl="1"/>
            <a:r>
              <a:rPr lang="en-US" dirty="0"/>
              <a:t>What kind (protocol) of server to contact (HTTP)</a:t>
            </a:r>
          </a:p>
          <a:p>
            <a:pPr lvl="1"/>
            <a:r>
              <a:rPr lang="en-US" dirty="0"/>
              <a:t>Where the server is (</a:t>
            </a:r>
            <a:r>
              <a:rPr lang="en-US" b="1" dirty="0">
                <a:latin typeface="Courier New" pitchFamily="49" charset="0"/>
              </a:rPr>
              <a:t>www.cmu.edu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What port it is listening on (80)</a:t>
            </a:r>
          </a:p>
          <a:p>
            <a:r>
              <a:rPr lang="en-US" dirty="0"/>
              <a:t>Servers use </a:t>
            </a:r>
            <a:r>
              <a:rPr lang="en-US" i="1" dirty="0">
                <a:solidFill>
                  <a:srgbClr val="000000"/>
                </a:solidFill>
              </a:rPr>
              <a:t>suffix</a:t>
            </a:r>
            <a:r>
              <a:rPr lang="en-US" dirty="0"/>
              <a:t> (</a:t>
            </a:r>
            <a:r>
              <a:rPr lang="en-US" dirty="0">
                <a:solidFill>
                  <a:srgbClr val="00CC66"/>
                </a:solidFill>
                <a:latin typeface="Courier New" pitchFamily="49" charset="0"/>
              </a:rPr>
              <a:t>/index.html</a:t>
            </a:r>
            <a:r>
              <a:rPr lang="en-US" dirty="0"/>
              <a:t>) to:</a:t>
            </a:r>
          </a:p>
          <a:p>
            <a:pPr lvl="1"/>
            <a:r>
              <a:rPr lang="en-US" dirty="0"/>
              <a:t>Determine if request is for static or dynamic content.</a:t>
            </a:r>
          </a:p>
          <a:p>
            <a:pPr lvl="2"/>
            <a:r>
              <a:rPr lang="en-US" dirty="0"/>
              <a:t>No hard and fast rules for this</a:t>
            </a:r>
          </a:p>
          <a:p>
            <a:pPr lvl="2"/>
            <a:r>
              <a:rPr lang="en-US" dirty="0"/>
              <a:t>One convention: executables reside in </a:t>
            </a:r>
            <a:r>
              <a:rPr lang="en-US" b="1" dirty="0" err="1">
                <a:latin typeface="Courier New" pitchFamily="49" charset="0"/>
              </a:rPr>
              <a:t>cgi</a:t>
            </a:r>
            <a:r>
              <a:rPr lang="en-US" b="1" dirty="0">
                <a:latin typeface="Courier New" pitchFamily="49" charset="0"/>
              </a:rPr>
              <a:t>-bin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directory</a:t>
            </a:r>
          </a:p>
          <a:p>
            <a:pPr lvl="1"/>
            <a:r>
              <a:rPr lang="en-US" dirty="0"/>
              <a:t>Find file on file system</a:t>
            </a:r>
          </a:p>
          <a:p>
            <a:pPr lvl="2"/>
            <a:r>
              <a:rPr lang="en-US" dirty="0"/>
              <a:t>Initial “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dirty="0"/>
              <a:t>” in suffix denotes home directory for requested content.</a:t>
            </a:r>
          </a:p>
          <a:p>
            <a:pPr lvl="2"/>
            <a:r>
              <a:rPr lang="en-US" dirty="0"/>
              <a:t>Minimal suffix is “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dirty="0"/>
              <a:t>”, which server expands to configured default filename (usually, </a:t>
            </a:r>
            <a:r>
              <a:rPr lang="en-US" b="1" dirty="0" err="1">
                <a:latin typeface="Courier New" pitchFamily="49" charset="0"/>
              </a:rPr>
              <a:t>index.html</a:t>
            </a:r>
            <a:r>
              <a:rPr lang="en-US" dirty="0"/>
              <a:t>)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3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47501" cy="914401"/>
          </a:xfrm>
        </p:spPr>
        <p:txBody>
          <a:bodyPr/>
          <a:lstStyle/>
          <a:p>
            <a:r>
              <a:rPr lang="en-US" dirty="0"/>
              <a:t>HTTP Request Example</a:t>
            </a:r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-1" y="806708"/>
            <a:ext cx="9144001" cy="784830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GET /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HTTP/1.1       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request line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Host: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required HTTP/1.1 header</a:t>
            </a:r>
          </a:p>
          <a:p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                                       Client: blank line terminates headers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58674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HTTP standard requires that each text line end with </a:t>
            </a:r>
            <a:r>
              <a:rPr lang="en-US" dirty="0">
                <a:latin typeface="Courier New"/>
                <a:cs typeface="Courier New"/>
              </a:rPr>
              <a:t>“\r\n”</a:t>
            </a:r>
          </a:p>
          <a:p>
            <a:r>
              <a:rPr lang="en-US" dirty="0"/>
              <a:t>Blank line (</a:t>
            </a:r>
            <a:r>
              <a:rPr lang="en-US" dirty="0">
                <a:latin typeface="Courier New"/>
                <a:cs typeface="Courier New"/>
              </a:rPr>
              <a:t>“\r\n”</a:t>
            </a:r>
            <a:r>
              <a:rPr lang="en-US" dirty="0"/>
              <a:t>) terminates request and response headers</a:t>
            </a:r>
          </a:p>
        </p:txBody>
      </p:sp>
    </p:spTree>
    <p:extLst>
      <p:ext uri="{BB962C8B-B14F-4D97-AF65-F5344CB8AC3E}">
        <p14:creationId xmlns:p14="http://schemas.microsoft.com/office/powerpoint/2010/main" val="37612337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5888038" cy="573088"/>
          </a:xfrm>
        </p:spPr>
        <p:txBody>
          <a:bodyPr/>
          <a:lstStyle/>
          <a:p>
            <a:r>
              <a:rPr lang="en-US"/>
              <a:t>HTTP Requests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8289925" cy="5191125"/>
          </a:xfrm>
          <a:ln/>
        </p:spPr>
        <p:txBody>
          <a:bodyPr/>
          <a:lstStyle/>
          <a:p>
            <a:r>
              <a:rPr lang="en-US" dirty="0"/>
              <a:t>HTTP request is a </a:t>
            </a:r>
            <a:r>
              <a:rPr lang="en-US" i="1" dirty="0">
                <a:solidFill>
                  <a:srgbClr val="FF0000"/>
                </a:solidFill>
              </a:rPr>
              <a:t>request line</a:t>
            </a:r>
            <a:r>
              <a:rPr lang="en-US" dirty="0"/>
              <a:t>, followed by zero or more </a:t>
            </a:r>
            <a:r>
              <a:rPr lang="en-US" i="1" dirty="0">
                <a:solidFill>
                  <a:srgbClr val="FF0000"/>
                </a:solidFill>
              </a:rPr>
              <a:t>request headers</a:t>
            </a:r>
          </a:p>
          <a:p>
            <a:endParaRPr lang="en-US" dirty="0"/>
          </a:p>
          <a:p>
            <a:r>
              <a:rPr lang="en-US" dirty="0"/>
              <a:t>Request line: </a:t>
            </a:r>
            <a:r>
              <a:rPr lang="en-US" dirty="0">
                <a:latin typeface="Courier New" pitchFamily="49" charset="0"/>
              </a:rPr>
              <a:t>&lt;method&gt; &lt;</a:t>
            </a:r>
            <a:r>
              <a:rPr lang="en-US" dirty="0" err="1">
                <a:latin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</a:rPr>
              <a:t>&gt; &lt;version&gt;</a:t>
            </a:r>
          </a:p>
          <a:p>
            <a:pPr lvl="1"/>
            <a:r>
              <a:rPr lang="en-US" b="1" dirty="0">
                <a:latin typeface="Courier New" pitchFamily="49" charset="0"/>
              </a:rPr>
              <a:t>&lt;method&gt; </a:t>
            </a:r>
            <a:r>
              <a:rPr lang="en-US" dirty="0"/>
              <a:t>is one of  </a:t>
            </a:r>
            <a:r>
              <a:rPr lang="en-US" b="1" dirty="0">
                <a:latin typeface="Courier New" pitchFamily="49" charset="0"/>
              </a:rPr>
              <a:t>GET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POST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OPTIONS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HEAD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PUT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DELETE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/>
              <a:t>or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TRACE</a:t>
            </a:r>
          </a:p>
          <a:p>
            <a:pPr lvl="1"/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</a:rPr>
              <a:t>uri</a:t>
            </a:r>
            <a:r>
              <a:rPr lang="en-US" b="1" dirty="0">
                <a:latin typeface="Courier New" pitchFamily="49" charset="0"/>
              </a:rPr>
              <a:t>&gt;</a:t>
            </a:r>
            <a:r>
              <a:rPr lang="en-US" b="1" dirty="0"/>
              <a:t> </a:t>
            </a:r>
            <a:r>
              <a:rPr lang="en-US" dirty="0"/>
              <a:t>is typically URL for proxies, URL suffix for servers</a:t>
            </a:r>
          </a:p>
          <a:p>
            <a:pPr lvl="2"/>
            <a:r>
              <a:rPr lang="en-US" dirty="0"/>
              <a:t>A URL is a type of URI (Uniform Resource Identifier)</a:t>
            </a:r>
          </a:p>
          <a:p>
            <a:pPr lvl="2"/>
            <a:r>
              <a:rPr lang="en-US" dirty="0"/>
              <a:t>See </a:t>
            </a:r>
            <a:r>
              <a:rPr lang="en-US" dirty="0">
                <a:hlinkClick r:id="rId3"/>
              </a:rPr>
              <a:t>http://www.ietf.org/rfc/rfc2396.txt</a:t>
            </a:r>
            <a:endParaRPr lang="en-US" dirty="0"/>
          </a:p>
          <a:p>
            <a:pPr lvl="1"/>
            <a:r>
              <a:rPr lang="en-US" b="1" dirty="0">
                <a:latin typeface="Courier New" pitchFamily="49" charset="0"/>
              </a:rPr>
              <a:t>&lt;version&gt;</a:t>
            </a:r>
            <a:r>
              <a:rPr lang="en-US" b="1" dirty="0"/>
              <a:t> </a:t>
            </a:r>
            <a:r>
              <a:rPr lang="en-US" dirty="0"/>
              <a:t>is HTTP version of request (</a:t>
            </a:r>
            <a:r>
              <a:rPr lang="en-US" b="1" dirty="0">
                <a:latin typeface="Courier New" pitchFamily="49" charset="0"/>
              </a:rPr>
              <a:t>HTTP/1.0</a:t>
            </a:r>
            <a:r>
              <a:rPr lang="en-US" dirty="0"/>
              <a:t> or </a:t>
            </a:r>
            <a:r>
              <a:rPr lang="en-US" b="1" dirty="0">
                <a:latin typeface="Courier New" pitchFamily="49" charset="0"/>
              </a:rPr>
              <a:t>HTTP/1.1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Request headers: </a:t>
            </a:r>
            <a:r>
              <a:rPr lang="en-US" dirty="0">
                <a:latin typeface="Courier New" pitchFamily="49" charset="0"/>
              </a:rPr>
              <a:t>&lt;header name&gt;: &lt;header data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Provide additional information to the server</a:t>
            </a:r>
          </a:p>
          <a:p>
            <a:pPr lvl="1"/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09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154738" cy="573087"/>
          </a:xfrm>
        </p:spPr>
        <p:txBody>
          <a:bodyPr/>
          <a:lstStyle/>
          <a:p>
            <a:r>
              <a:rPr lang="en-US"/>
              <a:t>HTTP Responses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066800"/>
            <a:ext cx="8699500" cy="557033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HTTP response is a </a:t>
            </a:r>
            <a:r>
              <a:rPr lang="en-US" i="1" dirty="0">
                <a:solidFill>
                  <a:srgbClr val="FF0000"/>
                </a:solidFill>
              </a:rPr>
              <a:t>response line</a:t>
            </a:r>
            <a:r>
              <a:rPr lang="en-US" dirty="0"/>
              <a:t> followed by zero or more </a:t>
            </a:r>
            <a:r>
              <a:rPr lang="en-US" i="1" dirty="0">
                <a:solidFill>
                  <a:srgbClr val="FF0000"/>
                </a:solidFill>
              </a:rPr>
              <a:t>response headers</a:t>
            </a:r>
            <a:r>
              <a:rPr lang="en-US" dirty="0"/>
              <a:t>, possibly followed by </a:t>
            </a:r>
            <a:r>
              <a:rPr lang="en-US" i="1" dirty="0">
                <a:solidFill>
                  <a:srgbClr val="FF0000"/>
                </a:solidFill>
              </a:rPr>
              <a:t>content</a:t>
            </a:r>
            <a:r>
              <a:rPr lang="en-US" dirty="0"/>
              <a:t>, with blank line (“</a:t>
            </a:r>
            <a:r>
              <a:rPr lang="en-US" dirty="0">
                <a:latin typeface="Courier New"/>
                <a:cs typeface="Courier New"/>
              </a:rPr>
              <a:t>\r\n</a:t>
            </a:r>
            <a:r>
              <a:rPr lang="en-US" dirty="0"/>
              <a:t>”) separating headers from content. 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Response line: </a:t>
            </a:r>
          </a:p>
          <a:p>
            <a:pPr>
              <a:lnSpc>
                <a:spcPct val="85000"/>
              </a:lnSpc>
              <a:buNone/>
            </a:pPr>
            <a:r>
              <a:rPr lang="en-US" dirty="0"/>
              <a:t>		</a:t>
            </a:r>
            <a:r>
              <a:rPr lang="en-US" dirty="0">
                <a:latin typeface="Courier New" pitchFamily="49" charset="0"/>
              </a:rPr>
              <a:t>&lt;version&gt; &lt;status code&gt; &lt;status </a:t>
            </a:r>
            <a:r>
              <a:rPr lang="en-US" dirty="0" err="1">
                <a:latin typeface="Courier New" pitchFamily="49" charset="0"/>
              </a:rPr>
              <a:t>msg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&lt;version&gt; is HTTP version of the response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&lt;status code&gt; is numeric status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&lt;status </a:t>
            </a:r>
            <a:r>
              <a:rPr lang="en-US" dirty="0" err="1"/>
              <a:t>msg</a:t>
            </a:r>
            <a:r>
              <a:rPr lang="en-US" dirty="0"/>
              <a:t>&gt; is corresponding English text</a:t>
            </a:r>
          </a:p>
          <a:p>
            <a:pPr lvl="2">
              <a:lnSpc>
                <a:spcPct val="97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 	OK</a:t>
            </a:r>
            <a:r>
              <a:rPr lang="en-US" dirty="0"/>
              <a:t>		Request was handled without error</a:t>
            </a:r>
          </a:p>
          <a:p>
            <a:pPr lvl="2">
              <a:lnSpc>
                <a:spcPct val="97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301	Moved</a:t>
            </a:r>
            <a:r>
              <a:rPr lang="en-US" dirty="0"/>
              <a:t>		Provide alternate URL</a:t>
            </a:r>
          </a:p>
          <a:p>
            <a:pPr lvl="2">
              <a:lnSpc>
                <a:spcPct val="97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404	Not found</a:t>
            </a:r>
            <a:r>
              <a:rPr lang="en-US" dirty="0"/>
              <a:t>	Server couldn’t find the file</a:t>
            </a:r>
          </a:p>
          <a:p>
            <a:pPr>
              <a:lnSpc>
                <a:spcPct val="85000"/>
              </a:lnSpc>
            </a:pPr>
            <a:r>
              <a:rPr lang="en-US" dirty="0"/>
              <a:t>Response headers: </a:t>
            </a:r>
            <a:r>
              <a:rPr lang="en-US" dirty="0">
                <a:latin typeface="Courier New" pitchFamily="49" charset="0"/>
              </a:rPr>
              <a:t>&lt;header name&gt;: &lt;header data&gt;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 additional information about response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Content-Type</a:t>
            </a:r>
            <a:r>
              <a:rPr lang="en-US" dirty="0">
                <a:latin typeface="Courier New" pitchFamily="49" charset="0"/>
              </a:rPr>
              <a:t>: </a:t>
            </a:r>
            <a:r>
              <a:rPr lang="en-US" dirty="0"/>
              <a:t>MIME type of content in response body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Content-Length</a:t>
            </a:r>
            <a:r>
              <a:rPr lang="en-US" dirty="0">
                <a:latin typeface="Courier New" pitchFamily="49" charset="0"/>
              </a:rPr>
              <a:t>: </a:t>
            </a:r>
            <a:r>
              <a:rPr lang="en-US" dirty="0"/>
              <a:t>Length of content in response body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5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253E-116A-47FA-8310-4BDA5562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4C24B-4E35-4E10-A130-58C74C468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/>
              <a:t>Setting up connections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Application protocol example: HTTP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33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47501" cy="914401"/>
          </a:xfrm>
        </p:spPr>
        <p:txBody>
          <a:bodyPr/>
          <a:lstStyle/>
          <a:p>
            <a:r>
              <a:rPr lang="en-US" dirty="0"/>
              <a:t>Example HTTP Transaction</a:t>
            </a:r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-1" y="806708"/>
            <a:ext cx="9144001" cy="4708981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80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open connection to server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Trying 128.2.42.52...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Telnet prints 3 lines to terminal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Connected to WWW-CMU-PROD-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VIP.ANDREW.cmu.edu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GET /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HTTP/1.1       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request line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Host: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required HTTP/1.1 header</a:t>
            </a:r>
          </a:p>
          <a:p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                                       Client: blank line terminates headers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HTTP/1.1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301 Moved Permanently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response line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Date: Wed, 05 Nov 2014 17:05:11 GMT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followed by 5 response headers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Server: Apache/1.3.42 (Unix)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this is an Apache server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Location: </a:t>
            </a:r>
            <a:r>
              <a:rPr lang="sk-SK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http://www.cmu.edu/index.shtml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page has moved here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Transfer-Encoding: chunked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response body will be chunked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Content-Type: text/html; charset=...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expect HTML in response body</a:t>
            </a:r>
          </a:p>
          <a:p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                                        Server: empty line terminates headers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15c 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first line in response body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&lt;HTML&gt;&lt;HEAD&gt;   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start of HTML content</a:t>
            </a:r>
          </a:p>
          <a:p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…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&lt;/BODY&gt;&lt;/HTML&gt; 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end of HTML content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0              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last line in response body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closes connection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58674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HTTP standard requires that each text line end with </a:t>
            </a:r>
            <a:r>
              <a:rPr lang="en-US" dirty="0">
                <a:latin typeface="Courier New"/>
                <a:cs typeface="Courier New"/>
              </a:rPr>
              <a:t>“\r\n”</a:t>
            </a:r>
          </a:p>
          <a:p>
            <a:r>
              <a:rPr lang="en-US" dirty="0"/>
              <a:t>Blank line (</a:t>
            </a:r>
            <a:r>
              <a:rPr lang="en-US" dirty="0">
                <a:latin typeface="Courier New"/>
                <a:cs typeface="Courier New"/>
              </a:rPr>
              <a:t>“\r\n”</a:t>
            </a:r>
            <a:r>
              <a:rPr lang="en-US" dirty="0"/>
              <a:t>) terminates request and response headers</a:t>
            </a:r>
          </a:p>
        </p:txBody>
      </p:sp>
    </p:spTree>
    <p:extLst>
      <p:ext uri="{BB962C8B-B14F-4D97-AF65-F5344CB8AC3E}">
        <p14:creationId xmlns:p14="http://schemas.microsoft.com/office/powerpoint/2010/main" val="1116032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477630" cy="573087"/>
          </a:xfrm>
        </p:spPr>
        <p:txBody>
          <a:bodyPr/>
          <a:lstStyle/>
          <a:p>
            <a:r>
              <a:rPr lang="en-US" dirty="0"/>
              <a:t>Example HTTP Transaction, Take 2</a:t>
            </a:r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0" y="1206500"/>
            <a:ext cx="9144000" cy="4478149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80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open connection to server 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Trying 128.2.42.52...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                  Telnet prints 3 lines to terminal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Connected to WWW-CMU-PROD-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VIP.ANDREW.cmu.edu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GET /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index.shtml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HTTP/1.1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request line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Host: www.cmu.edu    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required HTTP/1.1 header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                                       Client: blank line terminates headers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HTTP/1.1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200 OK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response line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Date: Wed, 05 Nov 2014 17:37:26 GMT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followed by 4 response headers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Server: Apache/1.3.42 (Unix)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Transfer-Encoding: chunked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Content-Type: text/html; charset=... </a:t>
            </a:r>
          </a:p>
          <a:p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                                        Server: empty line terminates headers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1000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begin response body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&lt;html ..&gt;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first line of HTML content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&lt;/html&gt;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0   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end response body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close connection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006836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3185" y="152400"/>
            <a:ext cx="8477630" cy="573087"/>
          </a:xfrm>
        </p:spPr>
        <p:txBody>
          <a:bodyPr/>
          <a:lstStyle/>
          <a:p>
            <a:r>
              <a:rPr lang="en-US" dirty="0"/>
              <a:t>Example HTTP(S) Transaction, Take 3</a:t>
            </a:r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0" y="685800"/>
            <a:ext cx="9144000" cy="6555641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openssl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s_client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  <a:hlinkClick r:id="rId3"/>
              </a:rPr>
              <a:t>www.cs.cmu.edu:443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CONNECTED(00000005) 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Certificate chain                                                               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-                                                                            Server certificate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-----BEGIN CERTIFICATE-----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MIIGDjCCBPagAwIBAgIRAMiF7LBPDoySilnNoU+mp+gwDQYJKoZIhvcNAQELBQAw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djELMAkGA1UEBhMCVVMxCzAJBgNVBAgTAk1JMRIwEAYDVQQHEwlBbm4gQXJib3Ix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EjAQBgNVBAoTCUludGVybmV0MjERMA8GA1UECxMISW5Db21tb24xHzAdBgNVBAMT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wkWkvDVBBCwKXrShVxQNsj6J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-----END CERTIFICATE-----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subject=/C=US/postalCode=15213/ST=PA/L=Pittsburgh/street=5000 Forbes Ave/O=Carnegie Mellon University/OU=School of Computer Science/CN=www.cs.cmu.edu         issuer=/C=US/ST=MI/L=Ann Arbor/O=Internet2/OU=InCommon/CN=InCommon RSA Server CA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SSL handshake has read 6274 bytes and written 483 bytes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GET / HTTP/1.0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HTTP/1.1 200 OK 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Date: Tue, 12 Nov 2019 04:22:15 GMT    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Server: Apache/2.4.10 (Ubuntu)        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Set-Cookie: SHIBLOCATION=scsweb; path=/; domain=.cs.cmu.edu 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... HTML Content Continues Below ...</a:t>
            </a:r>
          </a:p>
        </p:txBody>
      </p:sp>
    </p:spTree>
    <p:extLst>
      <p:ext uri="{BB962C8B-B14F-4D97-AF65-F5344CB8AC3E}">
        <p14:creationId xmlns:p14="http://schemas.microsoft.com/office/powerpoint/2010/main" val="293115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335EB8A7-1F85-4E96-BBD9-79E3A0FD852B}"/>
              </a:ext>
            </a:extLst>
          </p:cNvPr>
          <p:cNvSpPr/>
          <p:nvPr/>
        </p:nvSpPr>
        <p:spPr bwMode="auto">
          <a:xfrm>
            <a:off x="1752600" y="161572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i="1" dirty="0"/>
              <a:t>Start client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F00DBD4-55A6-474E-A4AB-7A46CDFF18F7}"/>
              </a:ext>
            </a:extLst>
          </p:cNvPr>
          <p:cNvSpPr/>
          <p:nvPr/>
        </p:nvSpPr>
        <p:spPr bwMode="auto">
          <a:xfrm>
            <a:off x="4572000" y="161572"/>
            <a:ext cx="2057400" cy="401875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i="1" dirty="0"/>
              <a:t>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3026" y="459730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9439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404" y="461945"/>
            <a:ext cx="8716962" cy="781050"/>
          </a:xfrm>
        </p:spPr>
        <p:txBody>
          <a:bodyPr/>
          <a:lstStyle/>
          <a:p>
            <a:r>
              <a:rPr lang="en-US" dirty="0"/>
              <a:t>Review: Generic Socket Address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01514"/>
            <a:ext cx="8716962" cy="1120309"/>
          </a:xfrm>
        </p:spPr>
        <p:txBody>
          <a:bodyPr/>
          <a:lstStyle/>
          <a:p>
            <a:r>
              <a:rPr lang="en-US" dirty="0"/>
              <a:t>Generic socket address:</a:t>
            </a:r>
          </a:p>
          <a:p>
            <a:pPr lvl="1"/>
            <a:r>
              <a:rPr lang="en-US" dirty="0"/>
              <a:t>For address arguments to </a:t>
            </a:r>
            <a:r>
              <a:rPr lang="en-US" b="1" dirty="0">
                <a:latin typeface="Courier New" pitchFamily="49" charset="0"/>
              </a:rPr>
              <a:t>connect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bind</a:t>
            </a:r>
            <a:r>
              <a:rPr lang="en-US" dirty="0"/>
              <a:t>, and </a:t>
            </a:r>
            <a:r>
              <a:rPr lang="en-US" b="1" dirty="0">
                <a:latin typeface="Courier New" pitchFamily="49" charset="0"/>
              </a:rPr>
              <a:t>accept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1219200" y="2550720"/>
            <a:ext cx="5971807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</a:rPr>
              <a:t> { </a:t>
            </a:r>
          </a:p>
          <a:p>
            <a:r>
              <a:rPr lang="en-US" sz="1600" dirty="0">
                <a:latin typeface="Courier New" pitchFamily="49" charset="0"/>
              </a:rPr>
              <a:t>  uint16_t  </a:t>
            </a:r>
            <a:r>
              <a:rPr lang="en-US" sz="1600" dirty="0" err="1">
                <a:latin typeface="Courier New" pitchFamily="49" charset="0"/>
              </a:rPr>
              <a:t>sa_family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Protocol family */ </a:t>
            </a:r>
          </a:p>
          <a:p>
            <a:r>
              <a:rPr lang="en-US" sz="1600" dirty="0">
                <a:latin typeface="Courier New" pitchFamily="49" charset="0"/>
              </a:rPr>
              <a:t>  char      </a:t>
            </a:r>
            <a:r>
              <a:rPr lang="en-US" sz="1600" dirty="0" err="1">
                <a:latin typeface="Courier New" pitchFamily="49" charset="0"/>
              </a:rPr>
              <a:t>sa_data</a:t>
            </a:r>
            <a:r>
              <a:rPr lang="en-US" sz="1600" dirty="0">
                <a:latin typeface="Courier New" pitchFamily="49" charset="0"/>
              </a:rPr>
              <a:t>[14];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Address data.  */ </a:t>
            </a:r>
          </a:p>
          <a:p>
            <a:r>
              <a:rPr lang="en-US" sz="1600" dirty="0">
                <a:latin typeface="Courier New" pitchFamily="49" charset="0"/>
              </a:rPr>
              <a:t>};       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70164" y="3919912"/>
            <a:ext cx="8534400" cy="457200"/>
            <a:chOff x="960" y="2784"/>
            <a:chExt cx="5376" cy="288"/>
          </a:xfrm>
        </p:grpSpPr>
        <p:sp>
          <p:nvSpPr>
            <p:cNvPr id="752648" name="Rectangle 8"/>
            <p:cNvSpPr>
              <a:spLocks noChangeArrowheads="1"/>
            </p:cNvSpPr>
            <p:nvPr/>
          </p:nvSpPr>
          <p:spPr bwMode="auto">
            <a:xfrm>
              <a:off x="960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49" name="Rectangle 9"/>
            <p:cNvSpPr>
              <a:spLocks noChangeArrowheads="1"/>
            </p:cNvSpPr>
            <p:nvPr/>
          </p:nvSpPr>
          <p:spPr bwMode="auto">
            <a:xfrm>
              <a:off x="1296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0" name="Rectangle 10"/>
            <p:cNvSpPr>
              <a:spLocks noChangeArrowheads="1"/>
            </p:cNvSpPr>
            <p:nvPr/>
          </p:nvSpPr>
          <p:spPr bwMode="auto">
            <a:xfrm>
              <a:off x="163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1" name="Rectangle 11"/>
            <p:cNvSpPr>
              <a:spLocks noChangeArrowheads="1"/>
            </p:cNvSpPr>
            <p:nvPr/>
          </p:nvSpPr>
          <p:spPr bwMode="auto">
            <a:xfrm>
              <a:off x="196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2" name="Rectangle 12"/>
            <p:cNvSpPr>
              <a:spLocks noChangeArrowheads="1"/>
            </p:cNvSpPr>
            <p:nvPr/>
          </p:nvSpPr>
          <p:spPr bwMode="auto">
            <a:xfrm>
              <a:off x="230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3" name="Rectangle 13"/>
            <p:cNvSpPr>
              <a:spLocks noChangeArrowheads="1"/>
            </p:cNvSpPr>
            <p:nvPr/>
          </p:nvSpPr>
          <p:spPr bwMode="auto">
            <a:xfrm>
              <a:off x="264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4" name="Rectangle 14"/>
            <p:cNvSpPr>
              <a:spLocks noChangeArrowheads="1"/>
            </p:cNvSpPr>
            <p:nvPr/>
          </p:nvSpPr>
          <p:spPr bwMode="auto">
            <a:xfrm>
              <a:off x="297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5" name="Rectangle 15"/>
            <p:cNvSpPr>
              <a:spLocks noChangeArrowheads="1"/>
            </p:cNvSpPr>
            <p:nvPr/>
          </p:nvSpPr>
          <p:spPr bwMode="auto">
            <a:xfrm>
              <a:off x="331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6" name="Rectangle 16"/>
            <p:cNvSpPr>
              <a:spLocks noChangeArrowheads="1"/>
            </p:cNvSpPr>
            <p:nvPr/>
          </p:nvSpPr>
          <p:spPr bwMode="auto">
            <a:xfrm>
              <a:off x="364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7" name="Rectangle 17"/>
            <p:cNvSpPr>
              <a:spLocks noChangeArrowheads="1"/>
            </p:cNvSpPr>
            <p:nvPr/>
          </p:nvSpPr>
          <p:spPr bwMode="auto">
            <a:xfrm>
              <a:off x="398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8" name="Rectangle 18"/>
            <p:cNvSpPr>
              <a:spLocks noChangeArrowheads="1"/>
            </p:cNvSpPr>
            <p:nvPr/>
          </p:nvSpPr>
          <p:spPr bwMode="auto">
            <a:xfrm>
              <a:off x="432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9" name="Rectangle 19"/>
            <p:cNvSpPr>
              <a:spLocks noChangeArrowheads="1"/>
            </p:cNvSpPr>
            <p:nvPr/>
          </p:nvSpPr>
          <p:spPr bwMode="auto">
            <a:xfrm>
              <a:off x="465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0" name="Rectangle 20"/>
            <p:cNvSpPr>
              <a:spLocks noChangeArrowheads="1"/>
            </p:cNvSpPr>
            <p:nvPr/>
          </p:nvSpPr>
          <p:spPr bwMode="auto">
            <a:xfrm>
              <a:off x="499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1" name="Rectangle 21"/>
            <p:cNvSpPr>
              <a:spLocks noChangeArrowheads="1"/>
            </p:cNvSpPr>
            <p:nvPr/>
          </p:nvSpPr>
          <p:spPr bwMode="auto">
            <a:xfrm>
              <a:off x="532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2" name="Rectangle 22"/>
            <p:cNvSpPr>
              <a:spLocks noChangeArrowheads="1"/>
            </p:cNvSpPr>
            <p:nvPr/>
          </p:nvSpPr>
          <p:spPr bwMode="auto">
            <a:xfrm>
              <a:off x="566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3" name="Rectangle 23"/>
            <p:cNvSpPr>
              <a:spLocks noChangeArrowheads="1"/>
            </p:cNvSpPr>
            <p:nvPr/>
          </p:nvSpPr>
          <p:spPr bwMode="auto">
            <a:xfrm>
              <a:off x="600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84849" y="4463172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sa_family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409597" y="4843046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0537" y="915075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5980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716962" cy="781050"/>
          </a:xfrm>
        </p:spPr>
        <p:txBody>
          <a:bodyPr/>
          <a:lstStyle/>
          <a:p>
            <a:r>
              <a:rPr lang="en-US" dirty="0"/>
              <a:t>Review: Socket 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07387" cy="1676400"/>
          </a:xfrm>
        </p:spPr>
        <p:txBody>
          <a:bodyPr/>
          <a:lstStyle/>
          <a:p>
            <a:r>
              <a:rPr lang="en-US" dirty="0"/>
              <a:t>Internet (IPv4) specific socket address:</a:t>
            </a:r>
          </a:p>
          <a:p>
            <a:pPr lvl="1"/>
            <a:r>
              <a:rPr lang="en-US" dirty="0"/>
              <a:t>Must cast (</a:t>
            </a:r>
            <a:r>
              <a:rPr lang="en-US" b="1" dirty="0" err="1">
                <a:latin typeface="Courier New"/>
                <a:cs typeface="Courier New"/>
              </a:rPr>
              <a:t>struct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 pitchFamily="49" charset="0"/>
              </a:rPr>
              <a:t>sockaddr_in</a:t>
            </a:r>
            <a:r>
              <a:rPr lang="en-US" b="1" dirty="0">
                <a:latin typeface="Courier New" pitchFamily="49" charset="0"/>
              </a:rPr>
              <a:t> *</a:t>
            </a:r>
            <a:r>
              <a:rPr lang="en-US" dirty="0"/>
              <a:t>) to (</a:t>
            </a:r>
            <a:r>
              <a:rPr lang="en-US" b="1" dirty="0" err="1"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sockaddr</a:t>
            </a:r>
            <a:r>
              <a:rPr lang="en-US" b="1" dirty="0">
                <a:latin typeface="Courier New" pitchFamily="49" charset="0"/>
              </a:rPr>
              <a:t> *</a:t>
            </a:r>
            <a:r>
              <a:rPr lang="en-US" dirty="0"/>
              <a:t>) for functions that take socket address arguments. </a:t>
            </a:r>
          </a:p>
        </p:txBody>
      </p:sp>
      <p:sp>
        <p:nvSpPr>
          <p:cNvPr id="752648" name="Rectangle 8"/>
          <p:cNvSpPr>
            <a:spLocks noChangeArrowheads="1"/>
          </p:cNvSpPr>
          <p:nvPr/>
        </p:nvSpPr>
        <p:spPr bwMode="auto">
          <a:xfrm>
            <a:off x="3048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49" name="Rectangle 9"/>
          <p:cNvSpPr>
            <a:spLocks noChangeArrowheads="1"/>
          </p:cNvSpPr>
          <p:nvPr/>
        </p:nvSpPr>
        <p:spPr bwMode="auto">
          <a:xfrm>
            <a:off x="8382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0" name="Rectangle 10"/>
          <p:cNvSpPr>
            <a:spLocks noChangeArrowheads="1"/>
          </p:cNvSpPr>
          <p:nvPr/>
        </p:nvSpPr>
        <p:spPr bwMode="auto">
          <a:xfrm>
            <a:off x="13716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1" name="Rectangle 11"/>
          <p:cNvSpPr>
            <a:spLocks noChangeArrowheads="1"/>
          </p:cNvSpPr>
          <p:nvPr/>
        </p:nvSpPr>
        <p:spPr bwMode="auto">
          <a:xfrm>
            <a:off x="19050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2" name="Rectangle 12"/>
          <p:cNvSpPr>
            <a:spLocks noChangeArrowheads="1"/>
          </p:cNvSpPr>
          <p:nvPr/>
        </p:nvSpPr>
        <p:spPr bwMode="auto">
          <a:xfrm>
            <a:off x="24384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3" name="Rectangle 13"/>
          <p:cNvSpPr>
            <a:spLocks noChangeArrowheads="1"/>
          </p:cNvSpPr>
          <p:nvPr/>
        </p:nvSpPr>
        <p:spPr bwMode="auto">
          <a:xfrm>
            <a:off x="29718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4" name="Rectangle 14"/>
          <p:cNvSpPr>
            <a:spLocks noChangeArrowheads="1"/>
          </p:cNvSpPr>
          <p:nvPr/>
        </p:nvSpPr>
        <p:spPr bwMode="auto">
          <a:xfrm>
            <a:off x="35052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5" name="Rectangle 15"/>
          <p:cNvSpPr>
            <a:spLocks noChangeArrowheads="1"/>
          </p:cNvSpPr>
          <p:nvPr/>
        </p:nvSpPr>
        <p:spPr bwMode="auto">
          <a:xfrm>
            <a:off x="40386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6" name="Rectangle 16"/>
          <p:cNvSpPr>
            <a:spLocks noChangeArrowheads="1"/>
          </p:cNvSpPr>
          <p:nvPr/>
        </p:nvSpPr>
        <p:spPr bwMode="auto">
          <a:xfrm>
            <a:off x="4572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7" name="Rectangle 17"/>
          <p:cNvSpPr>
            <a:spLocks noChangeArrowheads="1"/>
          </p:cNvSpPr>
          <p:nvPr/>
        </p:nvSpPr>
        <p:spPr bwMode="auto">
          <a:xfrm>
            <a:off x="5105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8" name="Rectangle 18"/>
          <p:cNvSpPr>
            <a:spLocks noChangeArrowheads="1"/>
          </p:cNvSpPr>
          <p:nvPr/>
        </p:nvSpPr>
        <p:spPr bwMode="auto">
          <a:xfrm>
            <a:off x="5638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9" name="Rectangle 19"/>
          <p:cNvSpPr>
            <a:spLocks noChangeArrowheads="1"/>
          </p:cNvSpPr>
          <p:nvPr/>
        </p:nvSpPr>
        <p:spPr bwMode="auto">
          <a:xfrm>
            <a:off x="61722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0" name="Rectangle 20"/>
          <p:cNvSpPr>
            <a:spLocks noChangeArrowheads="1"/>
          </p:cNvSpPr>
          <p:nvPr/>
        </p:nvSpPr>
        <p:spPr bwMode="auto">
          <a:xfrm>
            <a:off x="67056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1" name="Rectangle 21"/>
          <p:cNvSpPr>
            <a:spLocks noChangeArrowheads="1"/>
          </p:cNvSpPr>
          <p:nvPr/>
        </p:nvSpPr>
        <p:spPr bwMode="auto">
          <a:xfrm>
            <a:off x="7239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2" name="Rectangle 22"/>
          <p:cNvSpPr>
            <a:spLocks noChangeArrowheads="1"/>
          </p:cNvSpPr>
          <p:nvPr/>
        </p:nvSpPr>
        <p:spPr bwMode="auto">
          <a:xfrm>
            <a:off x="7772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3" name="Rectangle 23"/>
          <p:cNvSpPr>
            <a:spLocks noChangeArrowheads="1"/>
          </p:cNvSpPr>
          <p:nvPr/>
        </p:nvSpPr>
        <p:spPr bwMode="auto">
          <a:xfrm>
            <a:off x="8305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87312" y="560826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sa_family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96890" y="6124198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2179259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28600" y="2819400"/>
            <a:ext cx="8803812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 sockaddr_in  { </a:t>
            </a:r>
          </a:p>
          <a:p>
            <a:r>
              <a:rPr lang="en-US" sz="1600" dirty="0">
                <a:latin typeface="Courier New" pitchFamily="49" charset="0"/>
              </a:rPr>
              <a:t>  uint16_t        </a:t>
            </a:r>
            <a:r>
              <a:rPr lang="en-US" sz="1600" dirty="0" err="1">
                <a:latin typeface="Courier New" pitchFamily="49" charset="0"/>
              </a:rPr>
              <a:t>sin_family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Protocol family (always AF_INET) */ </a:t>
            </a:r>
          </a:p>
          <a:p>
            <a:r>
              <a:rPr lang="en-US" sz="1600" dirty="0">
                <a:latin typeface="Courier New" pitchFamily="49" charset="0"/>
              </a:rPr>
              <a:t>  uint16_t        </a:t>
            </a:r>
            <a:r>
              <a:rPr lang="en-US" sz="1600" dirty="0" err="1">
                <a:latin typeface="Courier New" pitchFamily="49" charset="0"/>
              </a:rPr>
              <a:t>sin_port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Port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num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in network byte order */ </a:t>
            </a:r>
          </a:p>
          <a:p>
            <a:r>
              <a:rPr lang="en-US" sz="1600" dirty="0" err="1">
                <a:latin typeface="Courier New" pitchFamily="49" charset="0"/>
              </a:rPr>
              <a:t>  struct in_addr  sin_addr;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IP addr in network byte order */ </a:t>
            </a:r>
          </a:p>
          <a:p>
            <a:r>
              <a:rPr lang="en-US" sz="1600" dirty="0">
                <a:latin typeface="Courier New" pitchFamily="49" charset="0"/>
              </a:rPr>
              <a:t>  unsigned char   </a:t>
            </a:r>
            <a:r>
              <a:rPr lang="en-US" sz="1600" dirty="0" err="1">
                <a:latin typeface="Courier New" pitchFamily="49" charset="0"/>
              </a:rPr>
              <a:t>sin_zero</a:t>
            </a:r>
            <a:r>
              <a:rPr lang="en-US" sz="1600" dirty="0">
                <a:latin typeface="Courier New" pitchFamily="49" charset="0"/>
              </a:rPr>
              <a:t>[8];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Pad to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struct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sockaddr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 */ </a:t>
            </a:r>
          </a:p>
          <a:p>
            <a:r>
              <a:rPr lang="en-US" sz="1600" dirty="0" err="1">
                <a:latin typeface="Courier New" pitchFamily="49" charset="0"/>
              </a:rPr>
              <a:t>}; 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330371" y="481451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sin_port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13857" y="5215202"/>
            <a:ext cx="10486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ourier New" pitchFamily="49" charset="0"/>
              </a:rPr>
              <a:t>AF_INET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2918459" y="4812506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sin_addr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6200" y="5957510"/>
            <a:ext cx="141897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sin_family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584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/>
              <a:t>Review: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3308584" y="3029284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ai_canonname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Rectangle 379"/>
          <p:cNvSpPr>
            <a:spLocks noChangeArrowheads="1"/>
          </p:cNvSpPr>
          <p:nvPr/>
        </p:nvSpPr>
        <p:spPr bwMode="auto">
          <a:xfrm>
            <a:off x="1217326" y="2522313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result</a:t>
            </a:r>
          </a:p>
        </p:txBody>
      </p:sp>
      <p:sp>
        <p:nvSpPr>
          <p:cNvPr id="6" name="Rectangle 379"/>
          <p:cNvSpPr>
            <a:spLocks noChangeArrowheads="1"/>
          </p:cNvSpPr>
          <p:nvPr/>
        </p:nvSpPr>
        <p:spPr bwMode="auto">
          <a:xfrm>
            <a:off x="3308584" y="3282770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" name="Rectangle 379"/>
          <p:cNvSpPr>
            <a:spLocks noChangeArrowheads="1"/>
          </p:cNvSpPr>
          <p:nvPr/>
        </p:nvSpPr>
        <p:spPr bwMode="auto">
          <a:xfrm>
            <a:off x="3308584" y="353625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8" name="Rectangle 379"/>
          <p:cNvSpPr>
            <a:spLocks noChangeArrowheads="1"/>
          </p:cNvSpPr>
          <p:nvPr/>
        </p:nvSpPr>
        <p:spPr bwMode="auto">
          <a:xfrm>
            <a:off x="3308584" y="2649056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 bwMode="auto">
          <a:xfrm>
            <a:off x="4639384" y="3409513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379"/>
          <p:cNvSpPr>
            <a:spLocks noChangeArrowheads="1"/>
          </p:cNvSpPr>
          <p:nvPr/>
        </p:nvSpPr>
        <p:spPr bwMode="auto">
          <a:xfrm>
            <a:off x="5399842" y="3156027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548126" y="2649056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180053" y="2304127"/>
            <a:ext cx="1536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+mn-lt"/>
                <a:cs typeface="Courier New"/>
              </a:rPr>
              <a:t>addrinfo</a:t>
            </a:r>
            <a:r>
              <a:rPr lang="en-US" sz="1600" dirty="0">
                <a:latin typeface="+mn-lt"/>
                <a:cs typeface="Courier New"/>
              </a:rPr>
              <a:t> </a:t>
            </a:r>
            <a:r>
              <a:rPr lang="en-US" sz="1600" dirty="0" err="1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2984" y="2839170"/>
            <a:ext cx="2079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  <a:cs typeface="Courier New"/>
              </a:rPr>
              <a:t>Socket address </a:t>
            </a:r>
            <a:r>
              <a:rPr lang="en-US" sz="1600" dirty="0" err="1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2548126" y="3156027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379"/>
          <p:cNvSpPr>
            <a:spLocks noChangeArrowheads="1"/>
          </p:cNvSpPr>
          <p:nvPr/>
        </p:nvSpPr>
        <p:spPr bwMode="auto">
          <a:xfrm>
            <a:off x="1217326" y="3029284"/>
            <a:ext cx="1330800" cy="253486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6" name="Straight Connector 15"/>
          <p:cNvCxnSpPr>
            <a:stCxn id="7" idx="1"/>
          </p:cNvCxnSpPr>
          <p:nvPr/>
        </p:nvCxnSpPr>
        <p:spPr bwMode="auto">
          <a:xfrm flipH="1">
            <a:off x="2928355" y="3662999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2928355" y="3662999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379"/>
          <p:cNvSpPr>
            <a:spLocks noChangeArrowheads="1"/>
          </p:cNvSpPr>
          <p:nvPr/>
        </p:nvSpPr>
        <p:spPr bwMode="auto">
          <a:xfrm>
            <a:off x="3308584" y="4296713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19" name="Rectangle 379"/>
          <p:cNvSpPr>
            <a:spLocks noChangeArrowheads="1"/>
          </p:cNvSpPr>
          <p:nvPr/>
        </p:nvSpPr>
        <p:spPr bwMode="auto">
          <a:xfrm>
            <a:off x="3308584" y="4550199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0" name="Rectangle 379"/>
          <p:cNvSpPr>
            <a:spLocks noChangeArrowheads="1"/>
          </p:cNvSpPr>
          <p:nvPr/>
        </p:nvSpPr>
        <p:spPr bwMode="auto">
          <a:xfrm>
            <a:off x="3308584" y="4803685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1" name="Rectangle 379"/>
          <p:cNvSpPr>
            <a:spLocks noChangeArrowheads="1"/>
          </p:cNvSpPr>
          <p:nvPr/>
        </p:nvSpPr>
        <p:spPr bwMode="auto">
          <a:xfrm>
            <a:off x="3308584" y="3916485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 bwMode="auto">
          <a:xfrm>
            <a:off x="4639384" y="4676942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379"/>
          <p:cNvSpPr>
            <a:spLocks noChangeArrowheads="1"/>
          </p:cNvSpPr>
          <p:nvPr/>
        </p:nvSpPr>
        <p:spPr bwMode="auto">
          <a:xfrm>
            <a:off x="5399842" y="4423456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2928355" y="3916485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2928355" y="4930428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2928355" y="4930428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2928355" y="5183914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379"/>
          <p:cNvSpPr>
            <a:spLocks noChangeArrowheads="1"/>
          </p:cNvSpPr>
          <p:nvPr/>
        </p:nvSpPr>
        <p:spPr bwMode="auto">
          <a:xfrm>
            <a:off x="3308584" y="5564143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9" name="Rectangle 379"/>
          <p:cNvSpPr>
            <a:spLocks noChangeArrowheads="1"/>
          </p:cNvSpPr>
          <p:nvPr/>
        </p:nvSpPr>
        <p:spPr bwMode="auto">
          <a:xfrm>
            <a:off x="3308584" y="5817628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0" name="Rectangle 379"/>
          <p:cNvSpPr>
            <a:spLocks noChangeArrowheads="1"/>
          </p:cNvSpPr>
          <p:nvPr/>
        </p:nvSpPr>
        <p:spPr bwMode="auto">
          <a:xfrm>
            <a:off x="3308584" y="6071114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31" name="Rectangle 379"/>
          <p:cNvSpPr>
            <a:spLocks noChangeArrowheads="1"/>
          </p:cNvSpPr>
          <p:nvPr/>
        </p:nvSpPr>
        <p:spPr bwMode="auto">
          <a:xfrm>
            <a:off x="3308584" y="5183914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4639384" y="5944371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79"/>
          <p:cNvSpPr>
            <a:spLocks noChangeArrowheads="1"/>
          </p:cNvSpPr>
          <p:nvPr/>
        </p:nvSpPr>
        <p:spPr bwMode="auto">
          <a:xfrm>
            <a:off x="5399842" y="5690885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6E166EFD-5FCA-4EEC-9C90-BD02D2B09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36209"/>
            <a:ext cx="8716962" cy="112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0050"/>
            <a:r>
              <a:rPr lang="en-US" sz="2000" kern="0" dirty="0" err="1">
                <a:latin typeface="Courier New"/>
                <a:cs typeface="Courier New"/>
              </a:rPr>
              <a:t>getaddrinfo</a:t>
            </a:r>
            <a:r>
              <a:rPr lang="en-US" sz="2000" kern="0" dirty="0">
                <a:latin typeface="Courier New"/>
                <a:cs typeface="Courier New"/>
              </a:rPr>
              <a:t> </a:t>
            </a:r>
            <a:r>
              <a:rPr lang="en-US" b="0" kern="0" dirty="0">
                <a:cs typeface="Calibri" panose="020F0502020204030204" pitchFamily="34" charset="0"/>
              </a:rPr>
              <a:t>converts string representations of hostnames, host addresses, ports, service names to socket address structures</a:t>
            </a:r>
            <a:endParaRPr lang="en-US" sz="2000" b="0" kern="0" dirty="0">
              <a:cs typeface="Calibri" panose="020F0502020204030204" pitchFamily="34" charset="0"/>
            </a:endParaRPr>
          </a:p>
          <a:p>
            <a:pPr marL="400050"/>
            <a:endParaRPr lang="en-US" kern="0" dirty="0"/>
          </a:p>
          <a:p>
            <a:pPr lvl="1"/>
            <a:endParaRPr lang="en-US" b="0" kern="0" dirty="0"/>
          </a:p>
          <a:p>
            <a:pPr lvl="1"/>
            <a:endParaRPr lang="en-US" b="0" kern="0" dirty="0"/>
          </a:p>
          <a:p>
            <a:pPr lvl="1"/>
            <a:endParaRPr lang="en-US" b="0" kern="0" dirty="0"/>
          </a:p>
          <a:p>
            <a:endParaRPr lang="en-US" kern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AE155-0848-4AA4-9B1F-907ACF3CD880}"/>
              </a:ext>
            </a:extLst>
          </p:cNvPr>
          <p:cNvSpPr txBox="1"/>
          <p:nvPr/>
        </p:nvSpPr>
        <p:spPr>
          <a:xfrm>
            <a:off x="336361" y="2476314"/>
            <a:ext cx="76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</p:spTree>
    <p:extLst>
      <p:ext uri="{BB962C8B-B14F-4D97-AF65-F5344CB8AC3E}">
        <p14:creationId xmlns:p14="http://schemas.microsoft.com/office/powerpoint/2010/main" val="349880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62">
            <a:extLst>
              <a:ext uri="{FF2B5EF4-FFF2-40B4-BE49-F238E27FC236}">
                <a16:creationId xmlns:a16="http://schemas.microsoft.com/office/drawing/2014/main" id="{DA2DA967-D7F5-4812-A187-F122A658AC5A}"/>
              </a:ext>
            </a:extLst>
          </p:cNvPr>
          <p:cNvSpPr/>
          <p:nvPr/>
        </p:nvSpPr>
        <p:spPr bwMode="auto">
          <a:xfrm>
            <a:off x="1752599" y="152408"/>
            <a:ext cx="2283265" cy="402791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i="1" dirty="0"/>
              <a:t>Start client</a:t>
            </a: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5BE92BD4-5BD9-469E-B457-C12699BD92E0}"/>
              </a:ext>
            </a:extLst>
          </p:cNvPr>
          <p:cNvSpPr/>
          <p:nvPr/>
        </p:nvSpPr>
        <p:spPr bwMode="auto">
          <a:xfrm>
            <a:off x="4496158" y="152408"/>
            <a:ext cx="2133242" cy="40279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i="1" dirty="0"/>
              <a:t>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28D1CE-A1A1-4868-9D04-1CF8EE627A4B}"/>
              </a:ext>
            </a:extLst>
          </p:cNvPr>
          <p:cNvSpPr txBox="1"/>
          <p:nvPr/>
        </p:nvSpPr>
        <p:spPr>
          <a:xfrm>
            <a:off x="4496158" y="1287135"/>
            <a:ext cx="76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D8D91-374B-48E5-9D80-B9CDAF8B4B61}"/>
              </a:ext>
            </a:extLst>
          </p:cNvPr>
          <p:cNvSpPr txBox="1"/>
          <p:nvPr/>
        </p:nvSpPr>
        <p:spPr>
          <a:xfrm>
            <a:off x="3271492" y="1274501"/>
            <a:ext cx="76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</p:spTree>
    <p:extLst>
      <p:ext uri="{BB962C8B-B14F-4D97-AF65-F5344CB8AC3E}">
        <p14:creationId xmlns:p14="http://schemas.microsoft.com/office/powerpoint/2010/main" val="288590352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28763</TotalTime>
  <Words>4041</Words>
  <Application>Microsoft Office PowerPoint</Application>
  <PresentationFormat>On-screen Show (4:3)</PresentationFormat>
  <Paragraphs>777</Paragraphs>
  <Slides>42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Arial Narrow</vt:lpstr>
      <vt:lpstr>Calibri</vt:lpstr>
      <vt:lpstr>Courier New</vt:lpstr>
      <vt:lpstr>Noto Sans Symbols</vt:lpstr>
      <vt:lpstr>Times New Roman</vt:lpstr>
      <vt:lpstr>Wingdings</vt:lpstr>
      <vt:lpstr>Wingdings 2</vt:lpstr>
      <vt:lpstr>template2007</vt:lpstr>
      <vt:lpstr>Network Programming: Part II  15-213/14-513/15-513: Introduction to Computer Systems 22nd Lecture, July 21, 2023</vt:lpstr>
      <vt:lpstr>Reminders</vt:lpstr>
      <vt:lpstr>Review: Echo Server + Client Structure</vt:lpstr>
      <vt:lpstr>Today</vt:lpstr>
      <vt:lpstr>PowerPoint Presentation</vt:lpstr>
      <vt:lpstr>Review: Generic Socket Address</vt:lpstr>
      <vt:lpstr>Review: Socket Address Structures</vt:lpstr>
      <vt:lpstr>Review: getaddrinfo</vt:lpstr>
      <vt:lpstr>PowerPoint Presentation</vt:lpstr>
      <vt:lpstr>Sockets Interface: socket</vt:lpstr>
      <vt:lpstr>Sockets Interface</vt:lpstr>
      <vt:lpstr>Sockets Interface: bind</vt:lpstr>
      <vt:lpstr>Sockets Interface</vt:lpstr>
      <vt:lpstr>Sockets Interface: listen</vt:lpstr>
      <vt:lpstr>Sockets Interface</vt:lpstr>
      <vt:lpstr>Sockets Interface: accept</vt:lpstr>
      <vt:lpstr>Sockets Interface</vt:lpstr>
      <vt:lpstr>Sockets Interface: connect</vt:lpstr>
      <vt:lpstr>connect/accept Illustrated</vt:lpstr>
      <vt:lpstr>Connected vs. Listening Descriptors</vt:lpstr>
      <vt:lpstr>PowerPoint Presentation</vt:lpstr>
      <vt:lpstr>PowerPoint Presentation</vt:lpstr>
      <vt:lpstr>Sockets Helper: open_clientfd</vt:lpstr>
      <vt:lpstr>getaddrinfo</vt:lpstr>
      <vt:lpstr>Sockets Helper: open_clientfd (cont)</vt:lpstr>
      <vt:lpstr>PowerPoint Presentation</vt:lpstr>
      <vt:lpstr>Sockets Helper: open_listenfd</vt:lpstr>
      <vt:lpstr>Sockets Helper: open_listenfd (cont)</vt:lpstr>
      <vt:lpstr>Sockets Helper: open_listenfd (cont)</vt:lpstr>
      <vt:lpstr>Testing Servers Using telnet</vt:lpstr>
      <vt:lpstr>Testing the Echo Server With telnet</vt:lpstr>
      <vt:lpstr>Today</vt:lpstr>
      <vt:lpstr>Web Server Basics</vt:lpstr>
      <vt:lpstr>Web Content</vt:lpstr>
      <vt:lpstr>Static and Dynamic Content</vt:lpstr>
      <vt:lpstr>URLs and how clients and servers use them</vt:lpstr>
      <vt:lpstr>HTTP Request Example</vt:lpstr>
      <vt:lpstr>HTTP Requests</vt:lpstr>
      <vt:lpstr>HTTP Responses</vt:lpstr>
      <vt:lpstr>Example HTTP Transaction</vt:lpstr>
      <vt:lpstr>Example HTTP Transaction, Take 2</vt:lpstr>
      <vt:lpstr>Example HTTP(S) Transaction, Take 3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subject/>
  <dc:creator>Markus Pueschel</dc:creator>
  <cp:keywords/>
  <dc:description>Redesign of slides created by Randal E. Bryant and David R. O'Hallaron</dc:description>
  <cp:lastModifiedBy>Brian Railing</cp:lastModifiedBy>
  <cp:revision>984</cp:revision>
  <cp:lastPrinted>2012-11-08T08:32:40Z</cp:lastPrinted>
  <dcterms:created xsi:type="dcterms:W3CDTF">2012-11-08T08:32:21Z</dcterms:created>
  <dcterms:modified xsi:type="dcterms:W3CDTF">2023-07-21T17:53:27Z</dcterms:modified>
  <cp:category/>
</cp:coreProperties>
</file>